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9"/>
  </p:notesMasterIdLst>
  <p:sldIdLst>
    <p:sldId id="256" r:id="rId3"/>
    <p:sldId id="577" r:id="rId4"/>
    <p:sldId id="491" r:id="rId5"/>
    <p:sldId id="559" r:id="rId6"/>
    <p:sldId id="578" r:id="rId7"/>
    <p:sldId id="568" r:id="rId8"/>
    <p:sldId id="569" r:id="rId9"/>
    <p:sldId id="570" r:id="rId10"/>
    <p:sldId id="571" r:id="rId11"/>
    <p:sldId id="572" r:id="rId12"/>
    <p:sldId id="573" r:id="rId13"/>
    <p:sldId id="574" r:id="rId14"/>
    <p:sldId id="592" r:id="rId15"/>
    <p:sldId id="575" r:id="rId16"/>
    <p:sldId id="576" r:id="rId17"/>
    <p:sldId id="579" r:id="rId18"/>
    <p:sldId id="580" r:id="rId19"/>
    <p:sldId id="593" r:id="rId20"/>
    <p:sldId id="581" r:id="rId21"/>
    <p:sldId id="611" r:id="rId22"/>
    <p:sldId id="582" r:id="rId23"/>
    <p:sldId id="585" r:id="rId24"/>
    <p:sldId id="584" r:id="rId25"/>
    <p:sldId id="620" r:id="rId26"/>
    <p:sldId id="587" r:id="rId27"/>
    <p:sldId id="275"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extLst>
    <p:ext uri="{EFAFB233-063F-42B5-8137-9DF3F51BA10A}">
      <p15:sldGuideLst xmlns:p15="http://schemas.microsoft.com/office/powerpoint/2012/main">
        <p15:guide id="1" orient="horz" pos="1684">
          <p15:clr>
            <a:srgbClr val="A4A3A4"/>
          </p15:clr>
        </p15:guide>
        <p15:guide id="2" pos="2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z"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8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snapToObjects="1">
      <p:cViewPr varScale="1">
        <p:scale>
          <a:sx n="92" d="100"/>
          <a:sy n="92" d="100"/>
        </p:scale>
        <p:origin x="936" y="84"/>
      </p:cViewPr>
      <p:guideLst>
        <p:guide orient="horz" pos="1684"/>
        <p:guide pos="2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 name="Shape 2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panose="020F0502020204030204"/>
      </a:defRPr>
    </a:lvl1pPr>
    <a:lvl2pPr indent="228600" defTabSz="457200" latinLnBrk="0">
      <a:defRPr sz="1200">
        <a:latin typeface="+mn-lt"/>
        <a:ea typeface="+mn-ea"/>
        <a:cs typeface="+mn-cs"/>
        <a:sym typeface="Calibri" panose="020F0502020204030204"/>
      </a:defRPr>
    </a:lvl2pPr>
    <a:lvl3pPr indent="457200" defTabSz="457200" latinLnBrk="0">
      <a:defRPr sz="1200">
        <a:latin typeface="+mn-lt"/>
        <a:ea typeface="+mn-ea"/>
        <a:cs typeface="+mn-cs"/>
        <a:sym typeface="Calibri" panose="020F0502020204030204"/>
      </a:defRPr>
    </a:lvl3pPr>
    <a:lvl4pPr indent="685800" defTabSz="457200" latinLnBrk="0">
      <a:defRPr sz="1200">
        <a:latin typeface="+mn-lt"/>
        <a:ea typeface="+mn-ea"/>
        <a:cs typeface="+mn-cs"/>
        <a:sym typeface="Calibri" panose="020F0502020204030204"/>
      </a:defRPr>
    </a:lvl4pPr>
    <a:lvl5pPr indent="914400" defTabSz="457200" latinLnBrk="0">
      <a:defRPr sz="1200">
        <a:latin typeface="+mn-lt"/>
        <a:ea typeface="+mn-ea"/>
        <a:cs typeface="+mn-cs"/>
        <a:sym typeface="Calibri" panose="020F0502020204030204"/>
      </a:defRPr>
    </a:lvl5pPr>
    <a:lvl6pPr indent="1143000" defTabSz="457200" latinLnBrk="0">
      <a:defRPr sz="1200">
        <a:latin typeface="+mn-lt"/>
        <a:ea typeface="+mn-ea"/>
        <a:cs typeface="+mn-cs"/>
        <a:sym typeface="Calibri" panose="020F0502020204030204"/>
      </a:defRPr>
    </a:lvl6pPr>
    <a:lvl7pPr indent="1371600" defTabSz="457200" latinLnBrk="0">
      <a:defRPr sz="1200">
        <a:latin typeface="+mn-lt"/>
        <a:ea typeface="+mn-ea"/>
        <a:cs typeface="+mn-cs"/>
        <a:sym typeface="Calibri" panose="020F0502020204030204"/>
      </a:defRPr>
    </a:lvl7pPr>
    <a:lvl8pPr indent="1600200" defTabSz="457200" latinLnBrk="0">
      <a:defRPr sz="1200">
        <a:latin typeface="+mn-lt"/>
        <a:ea typeface="+mn-ea"/>
        <a:cs typeface="+mn-cs"/>
        <a:sym typeface="Calibri" panose="020F0502020204030204"/>
      </a:defRPr>
    </a:lvl8pPr>
    <a:lvl9pPr indent="1828800" defTabSz="4572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a:t>1、什么是Webpack</a:t>
            </a:r>
          </a:p>
          <a:p>
            <a:r>
              <a:rPr lang="zh-CN" altLang="en-US"/>
              <a:t>WebPack可以看做是模块打包机：它做的事情是，分析你的项目结构，找到JavaScript模块以及其它的一些浏览器不能直接运行的拓展语言（Scss，TypeScript等），并将其打包为合适的格式以供浏览器使用。</a:t>
            </a:r>
          </a:p>
          <a:p>
            <a:endParaRPr lang="zh-CN" altLang="en-US"/>
          </a:p>
          <a:p>
            <a:r>
              <a:rPr lang="zh-CN" altLang="en-US"/>
              <a:t>2、为什要使用WebPack</a:t>
            </a:r>
          </a:p>
          <a:p>
            <a:r>
              <a:rPr lang="zh-CN" altLang="en-US"/>
              <a:t>今的很多网页其实可以看做是功能丰富的应用，它们拥有着复杂的JavaScript代码和一大堆依赖包。为了简化开发的复杂度，前端社区涌现出了很多好的实践方法</a:t>
            </a:r>
          </a:p>
          <a:p>
            <a:endParaRPr lang="zh-CN" altLang="en-US"/>
          </a:p>
          <a:p>
            <a:r>
              <a:rPr lang="zh-CN" altLang="en-US"/>
              <a:t>a:模块化，让我们可以把复杂的程序细化为小的文件;</a:t>
            </a:r>
          </a:p>
          <a:p>
            <a:endParaRPr lang="zh-CN" altLang="en-US"/>
          </a:p>
          <a:p>
            <a:r>
              <a:rPr lang="zh-CN" altLang="en-US"/>
              <a:t>b:类似于TypeScript这种在JavaScript基础上拓展的开发语言：使我们能够实现目前版本的JavaScript不能直接使用的特性，并且之后还能能装换为JavaScript文件使浏览器可以识别；</a:t>
            </a:r>
          </a:p>
          <a:p>
            <a:endParaRPr lang="zh-CN" altLang="en-US"/>
          </a:p>
          <a:p>
            <a:r>
              <a:rPr lang="zh-CN" altLang="en-US"/>
              <a:t>c:scss，less等CSS预处理器</a:t>
            </a:r>
          </a:p>
          <a:p>
            <a:endParaRPr lang="zh-CN" altLang="en-US"/>
          </a:p>
          <a:p>
            <a:r>
              <a:rPr lang="zh-CN" altLang="en-US"/>
              <a:t>.........</a:t>
            </a:r>
          </a:p>
          <a:p>
            <a:endParaRPr lang="zh-CN" altLang="en-US"/>
          </a:p>
          <a:p>
            <a:r>
              <a:rPr lang="zh-CN" altLang="en-US"/>
              <a:t>还有压缩提高效率， 还有数摇，从别人哪偷的代码， 只有一点功能。。。。。</a:t>
            </a:r>
          </a:p>
          <a:p>
            <a:endParaRPr lang="zh-CN" altLang="en-US"/>
          </a:p>
          <a:p>
            <a:endParaRPr lang="zh-CN" altLang="en-US"/>
          </a:p>
          <a:p>
            <a:r>
              <a:rPr lang="zh-CN" altLang="en-US"/>
              <a:t>这些改进确实大大的提高了我们的开发效率，但是利用它们开发的文件往往需要进行额外的处理才能让浏览器识别,而手动处理又是非常繁琐的，这就为WebPack类的工具的出现提供了需求。</a:t>
            </a:r>
          </a:p>
          <a:p>
            <a:endParaRPr lang="zh-CN" altLang="en-US"/>
          </a:p>
          <a:p>
            <a:r>
              <a:rPr lang="zh-CN" altLang="en-US"/>
              <a:t>3、WebPack和Grunt以及Gulp相比有什么特性</a:t>
            </a:r>
          </a:p>
          <a:p>
            <a:r>
              <a:rPr lang="zh-CN" altLang="en-US"/>
              <a:t>其实Webpack和另外两个并没有太多的可比性，Gulp/Grunt是一种能够优化前端的开发流程的工具，而WebPack是一种模块化的解决方案，不过Webpack的优点使得Webpack可以替代Gulp/Grunt类的工具。</a:t>
            </a:r>
          </a:p>
          <a:p>
            <a:endParaRPr lang="zh-CN" altLang="en-US"/>
          </a:p>
          <a:p>
            <a:r>
              <a:rPr lang="zh-CN" altLang="en-US"/>
              <a:t>Grunt和Gulp的工作方式是：在一个配置文件中，指明对某些文件进行类似编译，组合，压缩等任务的具体步骤，这个工具之后可以自动替你完成这些任务。</a:t>
            </a:r>
          </a:p>
          <a:p>
            <a:endParaRPr lang="zh-CN" altLang="en-US"/>
          </a:p>
          <a:p>
            <a:r>
              <a:rPr lang="zh-CN" altLang="en-US"/>
              <a:t>Webpack的工作方式是：把你的项目当做一个整体，通过一个给定的主文件（如：index.js），Webpack将从这个文件开始找到你的项目的所有依赖文件，使用loaders处理它们，最后打包为一个浏览器可识别的JavaScript文件。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sz="1800"/>
              <a:t>--content-base //设定webpack-dev-server的director根目录。如果不进行设定的话，默认是在当前目录下。</a:t>
            </a:r>
          </a:p>
          <a:p>
            <a:r>
              <a:rPr lang="zh-CN" altLang="en-US" sz="1800"/>
              <a:t>--quiet: //控制台中不输出打包的信息，开发中一般设置为false，进行 打印，这样查看错误比较方面</a:t>
            </a:r>
          </a:p>
          <a:p>
            <a:r>
              <a:rPr lang="zh-CN" altLang="en-US" sz="1800"/>
              <a:t>--no-info: // 不显示任何信息</a:t>
            </a:r>
          </a:p>
          <a:p>
            <a:r>
              <a:rPr lang="zh-CN" altLang="en-US" sz="1800"/>
              <a:t>--colors: //对信息进行颜色输出</a:t>
            </a:r>
          </a:p>
          <a:p>
            <a:r>
              <a:rPr lang="zh-CN" altLang="en-US" sz="1800"/>
              <a:t>--no-colors: //对信息不进行颜色输出</a:t>
            </a:r>
          </a:p>
          <a:p>
            <a:r>
              <a:rPr lang="zh-CN" altLang="en-US" sz="1800"/>
              <a:t>--compress:  //开启gzip压缩</a:t>
            </a:r>
          </a:p>
          <a:p>
            <a:r>
              <a:rPr lang="zh-CN" altLang="en-US" sz="1800"/>
              <a:t>--host &lt;hostname/ip&gt;: //设置ip</a:t>
            </a:r>
          </a:p>
          <a:p>
            <a:r>
              <a:rPr lang="zh-CN" altLang="en-US" sz="1800"/>
              <a:t>--port &lt;number&gt;: //设置端口号，默认是:8080</a:t>
            </a:r>
          </a:p>
          <a:p>
            <a:r>
              <a:rPr lang="zh-CN" altLang="en-US" sz="1800"/>
              <a:t>--inline: //webpack-dev-server会在你的webpack.config.js的入口配置文件中再添加一个入口,</a:t>
            </a:r>
          </a:p>
          <a:p>
            <a:r>
              <a:rPr lang="zh-CN" altLang="en-US" sz="1800"/>
              <a:t>--hot: //开发热替换</a:t>
            </a:r>
          </a:p>
          <a:p>
            <a:r>
              <a:rPr lang="zh-CN" altLang="en-US" sz="1800"/>
              <a:t>--open: //启动命令，自动打开浏览器</a:t>
            </a:r>
          </a:p>
          <a:p>
            <a:r>
              <a:rPr lang="zh-CN" altLang="en-US" sz="1800"/>
              <a:t>--history-api-fallback: //查看历史url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0" name="变态严管    让学习成为一种习惯"/>
          <p:cNvSpPr/>
          <p:nvPr userDrawn="1"/>
        </p:nvSpPr>
        <p:spPr>
          <a:xfrm>
            <a:off x="-9526" y="4755991"/>
            <a:ext cx="9163051" cy="399572"/>
          </a:xfrm>
          <a:prstGeom prst="rect">
            <a:avLst/>
          </a:prstGeom>
          <a:solidFill>
            <a:srgbClr val="1E8380"/>
          </a:solidFill>
          <a:ln w="12700">
            <a:miter lim="400000"/>
          </a:ln>
        </p:spPr>
        <p:txBody>
          <a:bodyPr lIns="45719" rIns="45719"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a:endParaRP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图片 1" descr="slogen"/>
          <p:cNvPicPr>
            <a:picLocks noChangeAspect="1"/>
          </p:cNvPicPr>
          <p:nvPr userDrawn="1"/>
        </p:nvPicPr>
        <p:blipFill>
          <a:blip r:embed="rId2"/>
          <a:stretch>
            <a:fillRect/>
          </a:stretch>
        </p:blipFill>
        <p:spPr>
          <a:xfrm>
            <a:off x="2851150" y="4808855"/>
            <a:ext cx="3800475" cy="321945"/>
          </a:xfrm>
          <a:prstGeom prst="rect">
            <a:avLst/>
          </a:prstGeom>
        </p:spPr>
      </p:pic>
      <p:grpSp>
        <p:nvGrpSpPr>
          <p:cNvPr id="8" name="组合 7"/>
          <p:cNvGrpSpPr/>
          <p:nvPr userDrawn="1"/>
        </p:nvGrpSpPr>
        <p:grpSpPr>
          <a:xfrm>
            <a:off x="210820" y="605790"/>
            <a:ext cx="8722360" cy="323850"/>
            <a:chOff x="332" y="954"/>
            <a:chExt cx="13736" cy="510"/>
          </a:xfrm>
          <a:effectLst>
            <a:outerShdw blurRad="50800" dist="38100" dir="2700000" algn="tl" rotWithShape="0">
              <a:prstClr val="black">
                <a:alpha val="40000"/>
              </a:prstClr>
            </a:outerShdw>
          </a:effectLst>
        </p:grpSpPr>
        <p:cxnSp>
          <p:nvCxnSpPr>
            <p:cNvPr id="4" name="直接连接符 3"/>
            <p:cNvCxnSpPr/>
            <p:nvPr userDrawn="1"/>
          </p:nvCxnSpPr>
          <p:spPr>
            <a:xfrm>
              <a:off x="332" y="1209"/>
              <a:ext cx="13736" cy="0"/>
            </a:xfrm>
            <a:prstGeom prst="line">
              <a:avLst/>
            </a:prstGeom>
            <a:solidFill>
              <a:srgbClr val="1E8380"/>
            </a:solidFill>
            <a:ln w="28575">
              <a:solidFill>
                <a:srgbClr val="1E8380"/>
              </a:solidFill>
            </a:ln>
          </p:spPr>
          <p:style>
            <a:lnRef idx="1">
              <a:schemeClr val="accent1"/>
            </a:lnRef>
            <a:fillRef idx="0">
              <a:schemeClr val="accent1"/>
            </a:fillRef>
            <a:effectRef idx="0">
              <a:schemeClr val="accent1"/>
            </a:effectRef>
            <a:fontRef idx="minor">
              <a:schemeClr val="tx1"/>
            </a:fontRef>
          </p:style>
        </p:cxnSp>
        <p:sp>
          <p:nvSpPr>
            <p:cNvPr id="5" name="任意多边形: 形状 10"/>
            <p:cNvSpPr/>
            <p:nvPr userDrawn="1"/>
          </p:nvSpPr>
          <p:spPr>
            <a:xfrm rot="2700000">
              <a:off x="12103"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6" name="任意多边形: 形状 11"/>
            <p:cNvSpPr/>
            <p:nvPr userDrawn="1"/>
          </p:nvSpPr>
          <p:spPr>
            <a:xfrm rot="2700000">
              <a:off x="12637"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任意多边形: 形状 12"/>
            <p:cNvSpPr/>
            <p:nvPr userDrawn="1"/>
          </p:nvSpPr>
          <p:spPr>
            <a:xfrm rot="2700000">
              <a:off x="13170"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p:nvPr/>
        </p:nvSpPr>
        <p:spPr>
          <a:xfrm>
            <a:off x="-26988" y="-11113"/>
            <a:ext cx="9197976" cy="5165726"/>
          </a:xfrm>
          <a:prstGeom prst="rect">
            <a:avLst/>
          </a:prstGeom>
          <a:solidFill>
            <a:srgbClr val="1E8380"/>
          </a:solidFill>
          <a:ln w="12700">
            <a:miter lim="400000"/>
          </a:ln>
        </p:spPr>
        <p:txBody>
          <a:bodyPr lIns="45719" rIns="45719" anchor="ctr"/>
          <a:lstStyle/>
          <a:p>
            <a:pPr>
              <a:defRPr sz="1800"/>
            </a:pPr>
            <a:endParaRPr sz="2400"/>
          </a:p>
        </p:txBody>
      </p:sp>
      <p:sp>
        <p:nvSpPr>
          <p:cNvPr id="3" name="标题文本"/>
          <p:cNvSpPr txBox="1">
            <a:spLocks noGrp="1"/>
          </p:cNvSpPr>
          <p:nvPr>
            <p:ph type="title"/>
          </p:nvPr>
        </p:nvSpPr>
        <p:spPr>
          <a:xfrm>
            <a:off x="457200" y="69056"/>
            <a:ext cx="8229600" cy="1131094"/>
          </a:xfrm>
          <a:prstGeom prst="rect">
            <a:avLst/>
          </a:prstGeom>
          <a:ln w="12700">
            <a:miter lim="400000"/>
          </a:ln>
        </p:spPr>
        <p:txBody>
          <a:bodyPr lIns="45719" rIns="45719" anchor="ctr"/>
          <a:lstStyle/>
          <a:p>
            <a:r>
              <a:t>标题文本</a:t>
            </a:r>
          </a:p>
        </p:txBody>
      </p:sp>
      <p:sp>
        <p:nvSpPr>
          <p:cNvPr id="4" name="正文级别 1…"/>
          <p:cNvSpPr txBox="1">
            <a:spLocks noGrp="1"/>
          </p:cNvSpPr>
          <p:nvPr>
            <p:ph type="body" idx="1"/>
          </p:nvPr>
        </p:nvSpPr>
        <p:spPr>
          <a:xfrm>
            <a:off x="457200" y="1200150"/>
            <a:ext cx="8229600" cy="3943350"/>
          </a:xfrm>
          <a:prstGeom prst="rect">
            <a:avLst/>
          </a:prstGeom>
          <a:ln w="12700">
            <a:miter lim="400000"/>
          </a:ln>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8422818" y="4769167"/>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2021/3/15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ransition spd="med"/>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8380"/>
        </a:solidFill>
        <a:effectLst/>
      </p:bgPr>
    </p:bg>
    <p:spTree>
      <p:nvGrpSpPr>
        <p:cNvPr id="1" name=""/>
        <p:cNvGrpSpPr/>
        <p:nvPr/>
      </p:nvGrpSpPr>
      <p:grpSpPr>
        <a:xfrm>
          <a:off x="0" y="0"/>
          <a:ext cx="0" cy="0"/>
          <a:chOff x="0" y="0"/>
          <a:chExt cx="0" cy="0"/>
        </a:xfrm>
      </p:grpSpPr>
      <p:sp>
        <p:nvSpPr>
          <p:cNvPr id="31" name="UI/UE基础训练营"/>
          <p:cNvSpPr txBox="1"/>
          <p:nvPr/>
        </p:nvSpPr>
        <p:spPr>
          <a:xfrm>
            <a:off x="793" y="1798828"/>
            <a:ext cx="9142414" cy="829945"/>
          </a:xfrm>
          <a:prstGeom prst="rect">
            <a:avLst/>
          </a:prstGeom>
          <a:ln w="12700">
            <a:miter lim="400000"/>
          </a:ln>
        </p:spPr>
        <p:txBody>
          <a:bodyPr lIns="45719" rIns="45719">
            <a:spAutoFit/>
          </a:bodyPr>
          <a:lstStyle>
            <a:lvl1pPr algn="ctr">
              <a:defRPr sz="6000">
                <a:solidFill>
                  <a:srgbClr val="FFFFFF"/>
                </a:solidFill>
                <a:latin typeface="Source Han Sans CN Bold Bold"/>
                <a:ea typeface="Source Han Sans CN Bold Bold"/>
                <a:cs typeface="Source Han Sans CN Bold Bold"/>
                <a:sym typeface="Source Han Sans CN Bold Bold"/>
              </a:defRPr>
            </a:lvl1pPr>
          </a:lstStyle>
          <a:p>
            <a:r>
              <a:rPr lang="en-US" altLang="zh-CN" sz="4800" b="1" dirty="0">
                <a:latin typeface="微软雅黑" panose="020B0503020204020204" charset="-122"/>
                <a:ea typeface="微软雅黑" panose="020B0503020204020204" charset="-122"/>
                <a:cs typeface="微软雅黑" panose="020B0503020204020204" charset="-122"/>
                <a:sym typeface="+mn-ea"/>
              </a:rPr>
              <a:t>webpack5</a:t>
            </a:r>
            <a:r>
              <a:rPr lang="zh-CN" altLang="en-US" sz="4800" b="1" dirty="0">
                <a:latin typeface="微软雅黑" panose="020B0503020204020204" charset="-122"/>
                <a:ea typeface="微软雅黑" panose="020B0503020204020204" charset="-122"/>
                <a:cs typeface="微软雅黑" panose="020B0503020204020204" charset="-122"/>
                <a:sym typeface="+mn-ea"/>
              </a:rPr>
              <a:t>实战应用</a:t>
            </a:r>
            <a:endParaRPr lang="en-US" altLang="zh-CN" sz="4800" b="1" dirty="0">
              <a:latin typeface="微软雅黑" panose="020B0503020204020204" charset="-122"/>
              <a:ea typeface="微软雅黑" panose="020B0503020204020204" charset="-122"/>
              <a:cs typeface="微软雅黑" panose="020B0503020204020204" charset="-122"/>
              <a:sym typeface="+mn-ea"/>
            </a:endParaRPr>
          </a:p>
        </p:txBody>
      </p:sp>
      <p:sp>
        <p:nvSpPr>
          <p:cNvPr id="33" name="矩形"/>
          <p:cNvSpPr/>
          <p:nvPr/>
        </p:nvSpPr>
        <p:spPr>
          <a:xfrm>
            <a:off x="-11784" y="3210672"/>
            <a:ext cx="9167568" cy="580917"/>
          </a:xfrm>
          <a:prstGeom prst="rect">
            <a:avLst/>
          </a:prstGeom>
          <a:solidFill>
            <a:srgbClr val="FFFFFF"/>
          </a:solidFill>
          <a:ln w="12700">
            <a:miter lim="400000"/>
          </a:ln>
        </p:spPr>
        <p:txBody>
          <a:bodyPr lIns="45719" rIns="45719" anchor="ctr"/>
          <a:lstStyle/>
          <a:p>
            <a:endParaRPr/>
          </a:p>
        </p:txBody>
      </p:sp>
      <p:sp>
        <p:nvSpPr>
          <p:cNvPr id="34" name="【线上版本】"/>
          <p:cNvSpPr txBox="1"/>
          <p:nvPr/>
        </p:nvSpPr>
        <p:spPr>
          <a:xfrm>
            <a:off x="4145917" y="3328410"/>
            <a:ext cx="852170" cy="398780"/>
          </a:xfrm>
          <a:prstGeom prst="rect">
            <a:avLst/>
          </a:prstGeom>
          <a:ln w="12700">
            <a:miter lim="400000"/>
          </a:ln>
        </p:spPr>
        <p:txBody>
          <a:bodyPr wrap="none" lIns="45719" rIns="45719">
            <a:spAutoFit/>
          </a:bodyPr>
          <a:lstStyle>
            <a:lvl1pPr algn="ctr">
              <a:defRPr sz="2000">
                <a:solidFill>
                  <a:srgbClr val="5E616D"/>
                </a:solidFill>
                <a:latin typeface="Source Han Sans CN Medium"/>
                <a:ea typeface="Source Han Sans CN Medium"/>
                <a:cs typeface="Source Han Sans CN Medium"/>
                <a:sym typeface="Source Han Sans CN Medium"/>
              </a:defRPr>
            </a:lvl1pPr>
          </a:lstStyle>
          <a:p>
            <a:r>
              <a:rPr lang="zh-CN" dirty="0">
                <a:latin typeface="微软雅黑" panose="020B0503020204020204" charset="-122"/>
                <a:ea typeface="微软雅黑" panose="020B0503020204020204" charset="-122"/>
                <a:cs typeface="微软雅黑" panose="020B0503020204020204" charset="-122"/>
              </a:rPr>
              <a:t>高洛峰</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a:t>
            </a:r>
            <a:r>
              <a:rPr lang="zh-CN" altLang="en-US" sz="3600" b="1">
                <a:solidFill>
                  <a:srgbClr val="1E8380"/>
                </a:solidFill>
                <a:latin typeface="微软雅黑" panose="020B0503020204020204" charset="-122"/>
                <a:ea typeface="微软雅黑" panose="020B0503020204020204" charset="-122"/>
              </a:rPr>
              <a:t>打包</a:t>
            </a:r>
            <a:r>
              <a:rPr lang="en-US" altLang="zh-CN" sz="3600" b="1">
                <a:solidFill>
                  <a:srgbClr val="1E8380"/>
                </a:solidFill>
                <a:latin typeface="微软雅黑" panose="020B0503020204020204" charset="-122"/>
                <a:ea typeface="微软雅黑" panose="020B0503020204020204" charset="-122"/>
              </a:rPr>
              <a:t>html</a:t>
            </a:r>
            <a:r>
              <a:rPr lang="zh-CN" altLang="en-US" sz="3600" b="1">
                <a:solidFill>
                  <a:srgbClr val="1E8380"/>
                </a:solidFill>
                <a:latin typeface="微软雅黑" panose="020B0503020204020204" charset="-122"/>
                <a:ea typeface="微软雅黑" panose="020B0503020204020204" charset="-122"/>
              </a:rPr>
              <a:t>资源</a:t>
            </a:r>
          </a:p>
        </p:txBody>
      </p:sp>
      <p:sp>
        <p:nvSpPr>
          <p:cNvPr id="5" name="内容占位符 4"/>
          <p:cNvSpPr>
            <a:spLocks noGrp="1"/>
          </p:cNvSpPr>
          <p:nvPr>
            <p:ph idx="1"/>
          </p:nvPr>
        </p:nvSpPr>
        <p:spPr>
          <a:xfrm>
            <a:off x="375920" y="824230"/>
            <a:ext cx="8229600" cy="3206115"/>
          </a:xfrm>
        </p:spPr>
        <p:txBody>
          <a:bodyPr/>
          <a:lstStyle/>
          <a:p>
            <a:r>
              <a:rPr lang="zh-CN" altLang="en-US" sz="1400">
                <a:solidFill>
                  <a:schemeClr val="tx2">
                    <a:lumMod val="50000"/>
                  </a:schemeClr>
                </a:solidFill>
                <a:latin typeface="微软雅黑" panose="020B0503020204020204" charset="-122"/>
                <a:ea typeface="微软雅黑" panose="020B0503020204020204" charset="-122"/>
              </a:rPr>
              <a:t>使用插件</a:t>
            </a:r>
            <a:r>
              <a:rPr lang="en-US" altLang="zh-CN" sz="1400">
                <a:solidFill>
                  <a:schemeClr val="tx2">
                    <a:lumMod val="50000"/>
                  </a:schemeClr>
                </a:solidFill>
                <a:latin typeface="微软雅黑" panose="020B0503020204020204" charset="-122"/>
                <a:ea typeface="微软雅黑" panose="020B0503020204020204" charset="-122"/>
              </a:rPr>
              <a:t>(plugins)</a:t>
            </a:r>
            <a:r>
              <a:rPr lang="zh-CN" altLang="en-US" sz="1400">
                <a:solidFill>
                  <a:schemeClr val="tx2">
                    <a:lumMod val="50000"/>
                  </a:schemeClr>
                </a:solidFill>
                <a:latin typeface="微软雅黑" panose="020B0503020204020204" charset="-122"/>
                <a:ea typeface="微软雅黑" panose="020B0503020204020204" charset="-122"/>
              </a:rPr>
              <a:t>对</a:t>
            </a:r>
            <a:r>
              <a:rPr lang="en-US" altLang="zh-CN" sz="1400">
                <a:solidFill>
                  <a:schemeClr val="tx2">
                    <a:lumMod val="50000"/>
                  </a:schemeClr>
                </a:solidFill>
                <a:latin typeface="微软雅黑" panose="020B0503020204020204" charset="-122"/>
                <a:ea typeface="微软雅黑" panose="020B0503020204020204" charset="-122"/>
              </a:rPr>
              <a:t>HTML</a:t>
            </a:r>
            <a:r>
              <a:rPr lang="zh-CN" altLang="en-US" sz="1400">
                <a:solidFill>
                  <a:schemeClr val="tx2">
                    <a:lumMod val="50000"/>
                  </a:schemeClr>
                </a:solidFill>
                <a:latin typeface="微软雅黑" panose="020B0503020204020204" charset="-122"/>
                <a:ea typeface="微软雅黑" panose="020B0503020204020204" charset="-122"/>
              </a:rPr>
              <a:t>文件进行处理（</a:t>
            </a:r>
            <a:r>
              <a:rPr lang="en-US" altLang="zh-CN" sz="1400">
                <a:solidFill>
                  <a:schemeClr val="tx2">
                    <a:lumMod val="50000"/>
                  </a:schemeClr>
                </a:solidFill>
                <a:latin typeface="微软雅黑" panose="020B0503020204020204" charset="-122"/>
                <a:ea typeface="微软雅黑" panose="020B0503020204020204" charset="-122"/>
              </a:rPr>
              <a:t>html-webpack-plugin</a:t>
            </a:r>
            <a:r>
              <a:rPr lang="zh-CN" altLang="en-US" sz="1400">
                <a:solidFill>
                  <a:schemeClr val="tx2">
                    <a:lumMod val="50000"/>
                  </a:schemeClr>
                </a:solidFill>
                <a:latin typeface="微软雅黑" panose="020B0503020204020204" charset="-122"/>
                <a:ea typeface="微软雅黑" panose="020B0503020204020204" charset="-122"/>
              </a:rPr>
              <a:t>）</a:t>
            </a:r>
          </a:p>
          <a:p>
            <a:r>
              <a:rPr lang="zh-CN" altLang="en-US" sz="1400">
                <a:solidFill>
                  <a:schemeClr val="tx2">
                    <a:lumMod val="50000"/>
                  </a:schemeClr>
                </a:solidFill>
                <a:latin typeface="微软雅黑" panose="020B0503020204020204" charset="-122"/>
                <a:ea typeface="微软雅黑" panose="020B0503020204020204" charset="-122"/>
              </a:rPr>
              <a:t>使用步骤：1. 下载	2. 引入	3.使用</a:t>
            </a:r>
          </a:p>
          <a:p>
            <a:r>
              <a:rPr lang="zh-CN" altLang="en-US" sz="1400">
                <a:solidFill>
                  <a:schemeClr val="tx2">
                    <a:lumMod val="50000"/>
                  </a:schemeClr>
                </a:solidFill>
                <a:latin typeface="微软雅黑" panose="020B0503020204020204" charset="-122"/>
                <a:ea typeface="微软雅黑" panose="020B0503020204020204" charset="-122"/>
              </a:rPr>
              <a:t>下载安装：</a:t>
            </a:r>
            <a:r>
              <a:rPr lang="en-US" altLang="zh-CN" sz="1400">
                <a:solidFill>
                  <a:schemeClr val="tx2">
                    <a:lumMod val="50000"/>
                  </a:schemeClr>
                </a:solidFill>
                <a:latin typeface="微软雅黑" panose="020B0503020204020204" charset="-122"/>
                <a:ea typeface="微软雅黑" panose="020B0503020204020204" charset="-122"/>
              </a:rPr>
              <a:t>npm i html-webpack-plugin -D</a:t>
            </a:r>
          </a:p>
          <a:p>
            <a:r>
              <a:rPr lang="en-US" altLang="zh-CN" sz="1400">
                <a:solidFill>
                  <a:schemeClr val="tx2">
                    <a:lumMod val="50000"/>
                  </a:schemeClr>
                </a:solidFill>
                <a:latin typeface="微软雅黑" panose="020B0503020204020204" charset="-122"/>
                <a:ea typeface="微软雅黑" panose="020B0503020204020204" charset="-122"/>
              </a:rPr>
              <a:t>引入插件</a:t>
            </a:r>
            <a:r>
              <a:rPr lang="zh-CN" altLang="en-US" sz="1400">
                <a:solidFill>
                  <a:schemeClr val="tx2">
                    <a:lumMod val="50000"/>
                  </a:schemeClr>
                </a:solidFill>
                <a:latin typeface="微软雅黑" panose="020B0503020204020204" charset="-122"/>
                <a:ea typeface="微软雅黑" panose="020B0503020204020204" charset="-122"/>
              </a:rPr>
              <a:t>：</a:t>
            </a:r>
            <a:r>
              <a:rPr lang="en-US" altLang="zh-CN" sz="1400">
                <a:solidFill>
                  <a:schemeClr val="tx2">
                    <a:lumMod val="50000"/>
                  </a:schemeClr>
                </a:solidFill>
                <a:latin typeface="微软雅黑" panose="020B0503020204020204" charset="-122"/>
                <a:ea typeface="微软雅黑" panose="020B0503020204020204" charset="-122"/>
              </a:rPr>
              <a:t>const HtmlWebpackPlugin = require('html-webpack-plugin');</a:t>
            </a:r>
          </a:p>
          <a:p>
            <a:r>
              <a:rPr lang="zh-CN" altLang="en-US" sz="1400">
                <a:solidFill>
                  <a:schemeClr val="tx2">
                    <a:lumMod val="50000"/>
                  </a:schemeClr>
                </a:solidFill>
                <a:latin typeface="微软雅黑" panose="020B0503020204020204" charset="-122"/>
                <a:ea typeface="微软雅黑" panose="020B0503020204020204" charset="-122"/>
              </a:rPr>
              <a:t>使用插件：</a:t>
            </a:r>
            <a:endParaRPr lang="zh-CN" altLang="en-US" sz="18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800">
                <a:solidFill>
                  <a:schemeClr val="tx2">
                    <a:lumMod val="50000"/>
                  </a:schemeClr>
                </a:solidFill>
                <a:latin typeface="微软雅黑" panose="020B0503020204020204" charset="-122"/>
                <a:ea typeface="微软雅黑" panose="020B0503020204020204" charset="-122"/>
              </a:rPr>
              <a:t>   </a:t>
            </a:r>
            <a:r>
              <a:rPr lang="en-US" altLang="zh-CN" sz="800">
                <a:solidFill>
                  <a:schemeClr val="tx2">
                    <a:lumMod val="50000"/>
                  </a:schemeClr>
                </a:solidFill>
                <a:latin typeface="微软雅黑" panose="020B0503020204020204" charset="-122"/>
                <a:ea typeface="微软雅黑" panose="020B0503020204020204" charset="-122"/>
              </a:rPr>
              <a:t> </a:t>
            </a: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1200">
                <a:solidFill>
                  <a:schemeClr val="tx2">
                    <a:lumMod val="50000"/>
                  </a:schemeClr>
                </a:solidFill>
                <a:latin typeface="微软雅黑" panose="020B0503020204020204" charset="-122"/>
                <a:ea typeface="微软雅黑" panose="020B0503020204020204" charset="-122"/>
              </a:rPr>
              <a:t>html-webpack-plugin插件生成的内存中的页面已帮我们创建并正确引用了打包编译生成的资源（</a:t>
            </a:r>
            <a:r>
              <a:rPr lang="en-US" altLang="zh-CN" sz="1200">
                <a:solidFill>
                  <a:schemeClr val="tx2">
                    <a:lumMod val="50000"/>
                  </a:schemeClr>
                </a:solidFill>
                <a:latin typeface="微软雅黑" panose="020B0503020204020204" charset="-122"/>
                <a:ea typeface="微软雅黑" panose="020B0503020204020204" charset="-122"/>
              </a:rPr>
              <a:t>JS/CSS</a:t>
            </a:r>
            <a:r>
              <a:rPr lang="zh-CN" altLang="en-US" sz="1200">
                <a:solidFill>
                  <a:schemeClr val="tx2">
                    <a:lumMod val="50000"/>
                  </a:schemeClr>
                </a:solidFill>
                <a:latin typeface="微软雅黑" panose="020B0503020204020204" charset="-122"/>
                <a:ea typeface="微软雅黑" panose="020B0503020204020204" charset="-122"/>
              </a:rPr>
              <a:t>）</a:t>
            </a:r>
          </a:p>
        </p:txBody>
      </p:sp>
      <p:sp>
        <p:nvSpPr>
          <p:cNvPr id="2" name="文本框 1"/>
          <p:cNvSpPr txBox="1"/>
          <p:nvPr/>
        </p:nvSpPr>
        <p:spPr>
          <a:xfrm>
            <a:off x="1586865" y="2042795"/>
            <a:ext cx="7494905" cy="24904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plugins: [</a:t>
            </a: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r>
              <a:rPr lang="en-US" altLang="zh-CN" sz="1000">
                <a:solidFill>
                  <a:schemeClr val="tx2">
                    <a:lumMod val="50000"/>
                  </a:schemeClr>
                </a:solidFill>
                <a:latin typeface="微软雅黑" panose="020B0503020204020204" charset="-122"/>
                <a:ea typeface="微软雅黑" panose="020B0503020204020204" charset="-122"/>
                <a:sym typeface="+mn-ea"/>
              </a:rPr>
              <a:t>// 功能：默认会创建一个空的HTML文件，自动引入打包输出的所有资源（JS/CSS）</a:t>
            </a:r>
            <a:endParaRPr lang="en-US" altLang="zh-CN" sz="10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 new HtmlWebpackPlugin()</a:t>
            </a: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r>
              <a:rPr lang="en-US" altLang="zh-CN" sz="1000">
                <a:solidFill>
                  <a:schemeClr val="tx2">
                    <a:lumMod val="50000"/>
                  </a:schemeClr>
                </a:solidFill>
                <a:latin typeface="微软雅黑" panose="020B0503020204020204" charset="-122"/>
                <a:ea typeface="微软雅黑" panose="020B0503020204020204" charset="-122"/>
                <a:sym typeface="+mn-ea"/>
              </a:rPr>
              <a:t>  // 通过参数可以输出有结构的HTML资源</a:t>
            </a:r>
            <a:endParaRPr lang="en-US" altLang="zh-CN" sz="10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new HtmlWebpackPlugin({</a:t>
            </a: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r>
              <a:rPr lang="en-US" altLang="zh-CN" sz="1000">
                <a:solidFill>
                  <a:schemeClr val="tx2">
                    <a:lumMod val="50000"/>
                  </a:schemeClr>
                </a:solidFill>
                <a:latin typeface="微软雅黑" panose="020B0503020204020204" charset="-122"/>
                <a:ea typeface="微软雅黑" panose="020B0503020204020204" charset="-122"/>
                <a:sym typeface="+mn-ea"/>
              </a:rPr>
              <a:t> // 复制 './src/index.html'文件， 并自动引入打包输出的所有资源（JS/CSS）</a:t>
            </a:r>
            <a:endParaRPr lang="en-US" altLang="zh-CN" sz="10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template: "./src/index.html",</a:t>
            </a:r>
          </a:p>
          <a:p>
            <a:pPr marL="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r>
              <a:rPr lang="en-US" altLang="zh-CN" sz="1000">
                <a:solidFill>
                  <a:schemeClr val="tx2">
                    <a:lumMod val="50000"/>
                  </a:schemeClr>
                </a:solidFill>
                <a:latin typeface="微软雅黑" panose="020B0503020204020204" charset="-122"/>
                <a:ea typeface="微软雅黑" panose="020B0503020204020204" charset="-122"/>
                <a:sym typeface="+mn-ea"/>
              </a:rPr>
              <a:t>  // </a:t>
            </a:r>
            <a:r>
              <a:rPr lang="zh-CN" altLang="en-US" sz="1000">
                <a:solidFill>
                  <a:schemeClr val="tx2">
                    <a:lumMod val="50000"/>
                  </a:schemeClr>
                </a:solidFill>
                <a:latin typeface="微软雅黑" panose="020B0503020204020204" charset="-122"/>
                <a:ea typeface="微软雅黑" panose="020B0503020204020204" charset="-122"/>
                <a:sym typeface="+mn-ea"/>
              </a:rPr>
              <a:t>默认是</a:t>
            </a:r>
            <a:r>
              <a:rPr lang="en-US" altLang="zh-CN" sz="1000">
                <a:solidFill>
                  <a:schemeClr val="tx2">
                    <a:lumMod val="50000"/>
                  </a:schemeClr>
                </a:solidFill>
                <a:latin typeface="微软雅黑" panose="020B0503020204020204" charset="-122"/>
                <a:ea typeface="微软雅黑" panose="020B0503020204020204" charset="-122"/>
                <a:sym typeface="+mn-ea"/>
              </a:rPr>
              <a:t>index.html</a:t>
            </a:r>
            <a:r>
              <a:rPr lang="zh-CN" altLang="en-US" sz="1000">
                <a:solidFill>
                  <a:schemeClr val="tx2">
                    <a:lumMod val="50000"/>
                  </a:schemeClr>
                </a:solidFill>
                <a:latin typeface="微软雅黑" panose="020B0503020204020204" charset="-122"/>
                <a:ea typeface="微软雅黑" panose="020B0503020204020204" charset="-122"/>
                <a:sym typeface="+mn-ea"/>
              </a:rPr>
              <a:t>名称，通过</a:t>
            </a:r>
            <a:r>
              <a:rPr lang="en-US" altLang="zh-CN" sz="1000">
                <a:solidFill>
                  <a:schemeClr val="tx2">
                    <a:lumMod val="50000"/>
                  </a:schemeClr>
                </a:solidFill>
                <a:latin typeface="微软雅黑" panose="020B0503020204020204" charset="-122"/>
                <a:ea typeface="微软雅黑" panose="020B0503020204020204" charset="-122"/>
                <a:sym typeface="+mn-ea"/>
              </a:rPr>
              <a:t>filename</a:t>
            </a:r>
            <a:r>
              <a:rPr lang="zh-CN" altLang="en-US" sz="1000">
                <a:solidFill>
                  <a:schemeClr val="tx2">
                    <a:lumMod val="50000"/>
                  </a:schemeClr>
                </a:solidFill>
                <a:latin typeface="微软雅黑" panose="020B0503020204020204" charset="-122"/>
                <a:ea typeface="微软雅黑" panose="020B0503020204020204" charset="-122"/>
                <a:sym typeface="+mn-ea"/>
              </a:rPr>
              <a:t>设置输出文件名称</a:t>
            </a:r>
            <a:endParaRPr lang="en-US" altLang="zh-CN" sz="1000">
              <a:solidFill>
                <a:schemeClr val="tx2">
                  <a:lumMod val="50000"/>
                </a:schemeClr>
              </a:solidFill>
              <a:latin typeface="微软雅黑" panose="020B0503020204020204" charset="-122"/>
              <a:ea typeface="微软雅黑" panose="020B0503020204020204" charset="-122"/>
              <a:sym typeface="+mn-ea"/>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 filename: "demo.html"      </a:t>
            </a: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endParaRPr lang="en-US" altLang="zh-CN" sz="1200">
              <a:solidFill>
                <a:schemeClr val="tx2">
                  <a:lumMod val="50000"/>
                </a:schemeClr>
              </a:solidFill>
              <a:latin typeface="微软雅黑" panose="020B0503020204020204" charset="-122"/>
              <a:ea typeface="微软雅黑" panose="020B0503020204020204" charset="-122"/>
            </a:endParaRPr>
          </a:p>
          <a:p>
            <a:pPr marL="457200" lvl="1" indent="0">
              <a:buNone/>
            </a:pPr>
            <a:r>
              <a:rPr lang="en-US" altLang="zh-CN" sz="1200">
                <a:solidFill>
                  <a:schemeClr val="tx2">
                    <a:lumMod val="50000"/>
                  </a:schemeClr>
                </a:solidFill>
                <a:latin typeface="微软雅黑" panose="020B0503020204020204" charset="-122"/>
                <a:ea typeface="微软雅黑" panose="020B0503020204020204" charset="-122"/>
                <a:sym typeface="+mn-ea"/>
              </a:rPr>
              <a:t>    ],</a:t>
            </a:r>
            <a:endParaRPr lang="en-US" altLang="zh-CN"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endParaRPr kumimoji="0" lang="en-US" altLang="zh-CN" sz="1200" b="0" i="0" u="none" strike="noStrike" cap="none" spc="0" normalizeH="0" baseline="0">
              <a:ln>
                <a:noFill/>
              </a:ln>
              <a:solidFill>
                <a:schemeClr val="tx2">
                  <a:lumMod val="50000"/>
                </a:schemeClr>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压缩</a:t>
            </a:r>
            <a:r>
              <a:rPr lang="en-US" altLang="zh-CN" sz="3600" b="1">
                <a:solidFill>
                  <a:srgbClr val="1E8380"/>
                </a:solidFill>
                <a:latin typeface="微软雅黑" panose="020B0503020204020204" charset="-122"/>
                <a:ea typeface="微软雅黑" panose="020B0503020204020204" charset="-122"/>
              </a:rPr>
              <a:t>JS</a:t>
            </a:r>
            <a:r>
              <a:rPr lang="zh-CN" altLang="en-US" sz="3600" b="1">
                <a:solidFill>
                  <a:srgbClr val="1E8380"/>
                </a:solidFill>
                <a:latin typeface="微软雅黑" panose="020B0503020204020204" charset="-122"/>
                <a:ea typeface="微软雅黑" panose="020B0503020204020204" charset="-122"/>
              </a:rPr>
              <a:t>和</a:t>
            </a:r>
            <a:r>
              <a:rPr lang="en-US" altLang="zh-CN" sz="3600" b="1">
                <a:solidFill>
                  <a:srgbClr val="1E8380"/>
                </a:solidFill>
                <a:latin typeface="微软雅黑" panose="020B0503020204020204" charset="-122"/>
                <a:ea typeface="微软雅黑" panose="020B0503020204020204" charset="-122"/>
              </a:rPr>
              <a:t>HTML</a:t>
            </a:r>
            <a:r>
              <a:rPr lang="zh-CN" altLang="en-US" sz="3600" b="1">
                <a:solidFill>
                  <a:srgbClr val="1E8380"/>
                </a:solidFill>
                <a:latin typeface="微软雅黑" panose="020B0503020204020204" charset="-122"/>
                <a:ea typeface="微软雅黑" panose="020B0503020204020204" charset="-122"/>
              </a:rPr>
              <a:t>代码</a:t>
            </a:r>
          </a:p>
        </p:txBody>
      </p:sp>
      <p:sp>
        <p:nvSpPr>
          <p:cNvPr id="5" name="内容占位符 4"/>
          <p:cNvSpPr>
            <a:spLocks noGrp="1"/>
          </p:cNvSpPr>
          <p:nvPr>
            <p:ph idx="1"/>
          </p:nvPr>
        </p:nvSpPr>
        <p:spPr>
          <a:xfrm>
            <a:off x="457200" y="1200150"/>
            <a:ext cx="8229600" cy="3206115"/>
          </a:xfrm>
        </p:spPr>
        <p:txBody>
          <a:bodyPr/>
          <a:lstStyle/>
          <a:p>
            <a:r>
              <a:rPr lang="en-US" altLang="zh-CN" sz="1800">
                <a:solidFill>
                  <a:schemeClr val="tx2">
                    <a:lumMod val="50000"/>
                  </a:schemeClr>
                </a:solidFill>
                <a:latin typeface="微软雅黑" panose="020B0503020204020204" charset="-122"/>
                <a:ea typeface="微软雅黑" panose="020B0503020204020204" charset="-122"/>
              </a:rPr>
              <a:t>JS</a:t>
            </a:r>
            <a:r>
              <a:rPr lang="zh-CN" altLang="en-US" sz="1800">
                <a:solidFill>
                  <a:schemeClr val="tx2">
                    <a:lumMod val="50000"/>
                  </a:schemeClr>
                </a:solidFill>
                <a:latin typeface="微软雅黑" panose="020B0503020204020204" charset="-122"/>
                <a:ea typeface="微软雅黑" panose="020B0503020204020204" charset="-122"/>
              </a:rPr>
              <a:t>代码只需设置成生产模式（production）模式，会自动压缩</a:t>
            </a:r>
          </a:p>
          <a:p>
            <a:r>
              <a:rPr lang="zh-CN" altLang="en-US" sz="1800">
                <a:solidFill>
                  <a:schemeClr val="tx2">
                    <a:lumMod val="50000"/>
                  </a:schemeClr>
                </a:solidFill>
                <a:latin typeface="微软雅黑" panose="020B0503020204020204" charset="-122"/>
                <a:ea typeface="微软雅黑" panose="020B0503020204020204" charset="-122"/>
              </a:rPr>
              <a:t>压缩</a:t>
            </a:r>
            <a:r>
              <a:rPr lang="en-US" altLang="zh-CN" sz="1800">
                <a:solidFill>
                  <a:schemeClr val="tx2">
                    <a:lumMod val="50000"/>
                  </a:schemeClr>
                </a:solidFill>
                <a:latin typeface="微软雅黑" panose="020B0503020204020204" charset="-122"/>
                <a:ea typeface="微软雅黑" panose="020B0503020204020204" charset="-122"/>
              </a:rPr>
              <a:t>HTML</a:t>
            </a:r>
            <a:r>
              <a:rPr lang="zh-CN" altLang="en-US" sz="1800">
                <a:solidFill>
                  <a:schemeClr val="tx2">
                    <a:lumMod val="50000"/>
                  </a:schemeClr>
                </a:solidFill>
                <a:latin typeface="微软雅黑" panose="020B0503020204020204" charset="-122"/>
                <a:ea typeface="微软雅黑" panose="020B0503020204020204" charset="-122"/>
              </a:rPr>
              <a:t>方法：</a:t>
            </a:r>
          </a:p>
          <a:p>
            <a:endParaRPr lang="zh-CN" altLang="en-US" sz="18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8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529715" y="2016125"/>
            <a:ext cx="6220460"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通过参数可以输出有结构的HTML资源</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new HtmlWebpackPlugin({</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//复制 './src/demo.html'文件， 并自动引入打包输出的所有资源（JS/CSS）</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template: "./src/demo.html",</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filename: "demo.html",</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a:t>
            </a:r>
            <a:r>
              <a:rPr lang="zh-CN" altLang="en-US" sz="1200" b="1">
                <a:solidFill>
                  <a:schemeClr val="tx2">
                    <a:lumMod val="50000"/>
                  </a:schemeClr>
                </a:solidFill>
                <a:latin typeface="微软雅黑" panose="020B0503020204020204" charset="-122"/>
                <a:ea typeface="微软雅黑" panose="020B0503020204020204" charset="-122"/>
                <a:sym typeface="+mn-ea"/>
              </a:rPr>
              <a:t> </a:t>
            </a:r>
          </a:p>
          <a:p>
            <a:pPr marL="0" marR="0" indent="0" algn="l" defTabSz="457200" rtl="0" fontAlgn="auto" latinLnBrk="0" hangingPunct="0">
              <a:lnSpc>
                <a:spcPct val="100000"/>
              </a:lnSpc>
              <a:spcBef>
                <a:spcPts val="0"/>
              </a:spcBef>
              <a:spcAft>
                <a:spcPts val="0"/>
              </a:spcAft>
              <a:buClrTx/>
              <a:buSzTx/>
              <a:buFontTx/>
              <a:buNone/>
            </a:pPr>
            <a:r>
              <a:rPr lang="en-US" altLang="zh-CN" sz="1200" b="1">
                <a:solidFill>
                  <a:schemeClr val="tx2">
                    <a:lumMod val="50000"/>
                  </a:schemeClr>
                </a:solidFill>
                <a:latin typeface="微软雅黑" panose="020B0503020204020204" charset="-122"/>
                <a:ea typeface="微软雅黑" panose="020B0503020204020204" charset="-122"/>
                <a:sym typeface="+mn-ea"/>
              </a:rPr>
              <a:t>	</a:t>
            </a:r>
            <a:r>
              <a:rPr lang="zh-CN" altLang="en-US" sz="1200" b="1">
                <a:solidFill>
                  <a:schemeClr val="tx2">
                    <a:lumMod val="50000"/>
                  </a:schemeClr>
                </a:solidFill>
                <a:latin typeface="微软雅黑" panose="020B0503020204020204" charset="-122"/>
                <a:ea typeface="微软雅黑" panose="020B0503020204020204" charset="-122"/>
                <a:sym typeface="+mn-ea"/>
              </a:rPr>
              <a:t> // 压缩html代码</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minify: {</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 移除空格</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collapseWhitespace:true,</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 移除注释</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removeComments:true</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b="1">
                <a:solidFill>
                  <a:schemeClr val="tx2">
                    <a:lumMod val="50000"/>
                  </a:schemeClr>
                </a:solidFill>
                <a:latin typeface="微软雅黑" panose="020B0503020204020204" charset="-122"/>
                <a:ea typeface="微软雅黑" panose="020B0503020204020204" charset="-122"/>
                <a:sym typeface="+mn-ea"/>
              </a:rPr>
              <a:t>            }</a:t>
            </a:r>
            <a:endParaRPr lang="zh-CN" altLang="en-US" sz="1200" b="1">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r>
              <a:rPr lang="zh-CN" altLang="en-US" sz="1200">
                <a:solidFill>
                  <a:schemeClr val="tx2">
                    <a:lumMod val="50000"/>
                  </a:schemeClr>
                </a:solidFill>
                <a:latin typeface="微软雅黑" panose="020B0503020204020204" charset="-122"/>
                <a:ea typeface="微软雅黑" panose="020B0503020204020204" charset="-122"/>
                <a:sym typeface="+mn-ea"/>
              </a:rPr>
              <a:t>        })</a:t>
            </a:r>
            <a:endParaRPr lang="zh-CN" altLang="en-US" sz="1200">
              <a:solidFill>
                <a:schemeClr val="tx2">
                  <a:lumMod val="50000"/>
                </a:schemeClr>
              </a:solidFill>
              <a:latin typeface="微软雅黑" panose="020B0503020204020204" charset="-122"/>
              <a:ea typeface="微软雅黑" panose="020B0503020204020204" charset="-122"/>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chemeClr val="tx2">
                  <a:lumMod val="50000"/>
                </a:schemeClr>
              </a:solidFill>
              <a:effectLst/>
              <a:uFillTx/>
              <a:latin typeface="微软雅黑" panose="020B0503020204020204" charset="-122"/>
              <a:ea typeface="微软雅黑" panose="020B0503020204020204" charset="-122"/>
              <a:cs typeface="+mn-cs"/>
              <a:sym typeface="Calibri" panose="020F0502020204030204"/>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6864985" cy="551180"/>
          </a:xfrm>
        </p:spPr>
        <p:txBody>
          <a:bodyPr/>
          <a:lstStyle/>
          <a:p>
            <a:pPr algn="l"/>
            <a:r>
              <a:rPr lang="zh-CN" altLang="en-US" sz="3600" b="1">
                <a:solidFill>
                  <a:srgbClr val="1E8380"/>
                </a:solidFill>
                <a:latin typeface="微软雅黑" panose="020B0503020204020204" charset="-122"/>
                <a:ea typeface="微软雅黑" panose="020B0503020204020204" charset="-122"/>
              </a:rPr>
              <a:t>webpack打包多html开发案例</a:t>
            </a:r>
          </a:p>
        </p:txBody>
      </p:sp>
      <p:sp>
        <p:nvSpPr>
          <p:cNvPr id="5" name="内容占位符 4"/>
          <p:cNvSpPr>
            <a:spLocks noGrp="1"/>
          </p:cNvSpPr>
          <p:nvPr>
            <p:ph idx="1"/>
          </p:nvPr>
        </p:nvSpPr>
        <p:spPr>
          <a:xfrm>
            <a:off x="412750" y="844550"/>
            <a:ext cx="8229600" cy="3206115"/>
          </a:xfrm>
        </p:spPr>
        <p:txBody>
          <a:bodyPr/>
          <a:lstStyle/>
          <a:p>
            <a:r>
              <a:rPr lang="zh-CN" altLang="en-US" sz="1800">
                <a:solidFill>
                  <a:schemeClr val="tx2">
                    <a:lumMod val="50000"/>
                  </a:schemeClr>
                </a:solidFill>
                <a:latin typeface="微软雅黑" panose="020B0503020204020204" charset="-122"/>
                <a:ea typeface="微软雅黑" panose="020B0503020204020204" charset="-122"/>
              </a:rPr>
              <a:t>多html的规律是需要有多个entry，每个html一个entry，同时需要新建多个HtmlWebpackPlugin</a:t>
            </a:r>
          </a:p>
        </p:txBody>
      </p:sp>
      <p:sp>
        <p:nvSpPr>
          <p:cNvPr id="2" name="文本框 1"/>
          <p:cNvSpPr txBox="1"/>
          <p:nvPr/>
        </p:nvSpPr>
        <p:spPr>
          <a:xfrm>
            <a:off x="724535" y="1756093"/>
            <a:ext cx="3874135" cy="1382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4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14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多个</a:t>
            </a:r>
            <a:r>
              <a:rPr kumimoji="0" lang="en-US" altLang="zh-CN" sz="14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entry</a:t>
            </a: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entry: { </a:t>
            </a: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vendor:  ['jquery','./src/js/common.js'],</a:t>
            </a: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index:  "./src/js/index.js",</a:t>
            </a: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cart:  "./src/js/cart.js"</a:t>
            </a: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a:t>
            </a:r>
          </a:p>
        </p:txBody>
      </p:sp>
      <p:sp>
        <p:nvSpPr>
          <p:cNvPr id="4" name="文本框 3"/>
          <p:cNvSpPr txBox="1"/>
          <p:nvPr/>
        </p:nvSpPr>
        <p:spPr>
          <a:xfrm>
            <a:off x="4770120" y="1447800"/>
            <a:ext cx="4147185" cy="3044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2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//负责打包html文件  将js注入到html中，minify压缩html</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new HtmlWebpackPlugin({</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filename: "index.html",</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template: "./src/index.html",</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chunks: ["index","vendor"],</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minify:{</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removeComment:true,</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collapseWhitespace:true</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new HtmlWebpackPlugin({</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filename: "cart.html",</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template: "./src/cart.html",</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chunks: ["cart","vendor"]</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sym typeface="+mn-ea"/>
              </a:rPr>
              <a:t>webpack</a:t>
            </a:r>
            <a:r>
              <a:rPr lang="zh-CN" altLang="en-US" sz="3600" b="1">
                <a:solidFill>
                  <a:srgbClr val="1E8380"/>
                </a:solidFill>
                <a:latin typeface="微软雅黑" panose="020B0503020204020204" charset="-122"/>
                <a:ea typeface="微软雅黑" panose="020B0503020204020204" charset="-122"/>
                <a:sym typeface="+mn-ea"/>
              </a:rPr>
              <a:t>打包</a:t>
            </a:r>
            <a:r>
              <a:rPr lang="en-US" altLang="zh-CN" sz="3600" b="1">
                <a:solidFill>
                  <a:srgbClr val="1E8380"/>
                </a:solidFill>
                <a:latin typeface="微软雅黑" panose="020B0503020204020204" charset="-122"/>
                <a:ea typeface="微软雅黑" panose="020B0503020204020204" charset="-122"/>
                <a:sym typeface="+mn-ea"/>
              </a:rPr>
              <a:t>CSS</a:t>
            </a:r>
            <a:r>
              <a:rPr lang="zh-CN" altLang="en-US" sz="3600" b="1">
                <a:solidFill>
                  <a:srgbClr val="1E8380"/>
                </a:solidFill>
                <a:latin typeface="微软雅黑" panose="020B0503020204020204" charset="-122"/>
                <a:ea typeface="微软雅黑" panose="020B0503020204020204" charset="-122"/>
                <a:sym typeface="+mn-ea"/>
              </a:rPr>
              <a:t>资源</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200150"/>
            <a:ext cx="8229600" cy="3206115"/>
          </a:xfrm>
        </p:spPr>
        <p:txBody>
          <a:bodyPr/>
          <a:lstStyle/>
          <a:p>
            <a:r>
              <a:rPr lang="zh-CN" altLang="en-US" sz="1800">
                <a:solidFill>
                  <a:schemeClr val="tx2">
                    <a:lumMod val="50000"/>
                  </a:schemeClr>
                </a:solidFill>
                <a:latin typeface="微软雅黑" panose="020B0503020204020204" charset="-122"/>
                <a:ea typeface="微软雅黑" panose="020B0503020204020204" charset="-122"/>
              </a:rPr>
              <a:t>需要使用</a:t>
            </a:r>
            <a:r>
              <a:rPr lang="en-US" altLang="zh-CN" sz="1800">
                <a:solidFill>
                  <a:schemeClr val="tx2">
                    <a:lumMod val="50000"/>
                  </a:schemeClr>
                </a:solidFill>
                <a:latin typeface="微软雅黑" panose="020B0503020204020204" charset="-122"/>
                <a:ea typeface="微软雅黑" panose="020B0503020204020204" charset="-122"/>
              </a:rPr>
              <a:t>npm</a:t>
            </a:r>
            <a:r>
              <a:rPr lang="zh-CN" altLang="en-US" sz="1800">
                <a:solidFill>
                  <a:schemeClr val="tx2">
                    <a:lumMod val="50000"/>
                  </a:schemeClr>
                </a:solidFill>
                <a:latin typeface="微软雅黑" panose="020B0503020204020204" charset="-122"/>
                <a:ea typeface="微软雅黑" panose="020B0503020204020204" charset="-122"/>
              </a:rPr>
              <a:t>下载安装两个</a:t>
            </a:r>
            <a:r>
              <a:rPr lang="en-US" altLang="zh-CN" sz="1800">
                <a:solidFill>
                  <a:schemeClr val="tx2">
                    <a:lumMod val="50000"/>
                  </a:schemeClr>
                </a:solidFill>
                <a:latin typeface="微软雅黑" panose="020B0503020204020204" charset="-122"/>
                <a:ea typeface="微软雅黑" panose="020B0503020204020204" charset="-122"/>
              </a:rPr>
              <a:t>loader</a:t>
            </a:r>
            <a:r>
              <a:rPr lang="zh-CN" altLang="en-US" sz="1800">
                <a:solidFill>
                  <a:schemeClr val="tx2">
                    <a:lumMod val="50000"/>
                  </a:schemeClr>
                </a:solidFill>
                <a:latin typeface="微软雅黑" panose="020B0503020204020204" charset="-122"/>
                <a:ea typeface="微软雅黑" panose="020B0503020204020204" charset="-122"/>
              </a:rPr>
              <a:t>帮我们完成打包</a:t>
            </a:r>
          </a:p>
          <a:p>
            <a:pPr marL="457200" lvl="1" indent="0">
              <a:buNone/>
            </a:pPr>
            <a:r>
              <a:rPr lang="zh-CN" altLang="en-US" sz="1200">
                <a:solidFill>
                  <a:schemeClr val="tx2">
                    <a:lumMod val="50000"/>
                  </a:schemeClr>
                </a:solidFill>
                <a:latin typeface="微软雅黑" panose="020B0503020204020204" charset="-122"/>
                <a:ea typeface="微软雅黑" panose="020B0503020204020204" charset="-122"/>
              </a:rPr>
              <a:t>1. css-loader 的作用是处理css中的 @import 和 url 这样的外部资源</a:t>
            </a:r>
          </a:p>
          <a:p>
            <a:pPr marL="457200" lvl="1" indent="0">
              <a:buNone/>
            </a:pPr>
            <a:r>
              <a:rPr lang="zh-CN" altLang="en-US" sz="1200">
                <a:solidFill>
                  <a:schemeClr val="tx2">
                    <a:lumMod val="50000"/>
                  </a:schemeClr>
                </a:solidFill>
                <a:latin typeface="微软雅黑" panose="020B0503020204020204" charset="-122"/>
                <a:ea typeface="微软雅黑" panose="020B0503020204020204" charset="-122"/>
              </a:rPr>
              <a:t>2. style-loader 的作用是把样式插入到 DOM中，方法是在head中插入一个style标签，并把样式写入到这个标签的 innerHTML里</a:t>
            </a:r>
          </a:p>
          <a:p>
            <a:endParaRPr lang="en-US" altLang="zh-CN" sz="18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844550" y="2424430"/>
            <a:ext cx="1987550" cy="1050925"/>
          </a:xfrm>
          <a:prstGeom prst="rect">
            <a:avLst/>
          </a:prstGeom>
        </p:spPr>
      </p:pic>
      <p:pic>
        <p:nvPicPr>
          <p:cNvPr id="4" name="图片 3"/>
          <p:cNvPicPr>
            <a:picLocks noChangeAspect="1"/>
          </p:cNvPicPr>
          <p:nvPr/>
        </p:nvPicPr>
        <p:blipFill>
          <a:blip r:embed="rId3"/>
          <a:stretch>
            <a:fillRect/>
          </a:stretch>
        </p:blipFill>
        <p:spPr>
          <a:xfrm>
            <a:off x="2872105" y="2446020"/>
            <a:ext cx="2141855" cy="1007745"/>
          </a:xfrm>
          <a:prstGeom prst="rect">
            <a:avLst/>
          </a:prstGeom>
        </p:spPr>
      </p:pic>
      <p:pic>
        <p:nvPicPr>
          <p:cNvPr id="6" name="图片 5"/>
          <p:cNvPicPr>
            <a:picLocks noChangeAspect="1"/>
          </p:cNvPicPr>
          <p:nvPr/>
        </p:nvPicPr>
        <p:blipFill>
          <a:blip r:embed="rId4"/>
          <a:stretch>
            <a:fillRect/>
          </a:stretch>
        </p:blipFill>
        <p:spPr>
          <a:xfrm>
            <a:off x="5054600" y="2424430"/>
            <a:ext cx="3706495" cy="2188845"/>
          </a:xfrm>
          <a:prstGeom prst="rect">
            <a:avLst/>
          </a:prstGeom>
        </p:spPr>
      </p:pic>
      <p:sp>
        <p:nvSpPr>
          <p:cNvPr id="7" name="文本框 6"/>
          <p:cNvSpPr txBox="1"/>
          <p:nvPr/>
        </p:nvSpPr>
        <p:spPr>
          <a:xfrm>
            <a:off x="844550" y="3897948"/>
            <a:ext cx="363347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 npm i css-loader style-loader -D</a:t>
            </a:r>
          </a:p>
          <a:p>
            <a:pPr marL="0" marR="0" indent="0" algn="l" defTabSz="457200" rtl="0" fontAlgn="auto" latinLnBrk="0" hangingPunct="0">
              <a:lnSpc>
                <a:spcPct val="100000"/>
              </a:lnSpc>
              <a:spcBef>
                <a:spcPts val="0"/>
              </a:spcBef>
              <a:spcAft>
                <a:spcPts val="0"/>
              </a:spcAft>
              <a:buClrTx/>
              <a:buSzTx/>
              <a:buFontTx/>
              <a:buNone/>
            </a:pPr>
            <a:r>
              <a:rPr kumimoji="0" lang="en-US" altLang="zh-CN" sz="1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n-cs"/>
                <a:sym typeface="Calibri" panose="020F0502020204030204"/>
              </a:rPr>
              <a:t># webpack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6738620" cy="551180"/>
          </a:xfrm>
        </p:spPr>
        <p:txBody>
          <a:bodyPr/>
          <a:lstStyle/>
          <a:p>
            <a:pPr algn="l"/>
            <a:r>
              <a:rPr lang="en-US" altLang="zh-CN" sz="3600" b="1">
                <a:solidFill>
                  <a:srgbClr val="1E8380"/>
                </a:solidFill>
                <a:latin typeface="微软雅黑" panose="020B0503020204020204" charset="-122"/>
                <a:ea typeface="微软雅黑" panose="020B0503020204020204" charset="-122"/>
                <a:sym typeface="+mn-ea"/>
              </a:rPr>
              <a:t>webpack</a:t>
            </a:r>
            <a:r>
              <a:rPr lang="zh-CN" altLang="en-US" sz="3600" b="1">
                <a:solidFill>
                  <a:srgbClr val="1E8380"/>
                </a:solidFill>
                <a:latin typeface="微软雅黑" panose="020B0503020204020204" charset="-122"/>
                <a:ea typeface="微软雅黑" panose="020B0503020204020204" charset="-122"/>
                <a:sym typeface="+mn-ea"/>
              </a:rPr>
              <a:t>打包</a:t>
            </a:r>
            <a:r>
              <a:rPr lang="en-US" altLang="zh-CN" sz="3600" b="1">
                <a:solidFill>
                  <a:srgbClr val="1E8380"/>
                </a:solidFill>
                <a:latin typeface="微软雅黑" panose="020B0503020204020204" charset="-122"/>
                <a:ea typeface="微软雅黑" panose="020B0503020204020204" charset="-122"/>
                <a:sym typeface="+mn-ea"/>
              </a:rPr>
              <a:t>less</a:t>
            </a:r>
            <a:r>
              <a:rPr lang="zh-CN" altLang="en-US" sz="3600" b="1">
                <a:solidFill>
                  <a:srgbClr val="1E8380"/>
                </a:solidFill>
                <a:latin typeface="微软雅黑" panose="020B0503020204020204" charset="-122"/>
                <a:ea typeface="微软雅黑" panose="020B0503020204020204" charset="-122"/>
                <a:sym typeface="+mn-ea"/>
              </a:rPr>
              <a:t>或</a:t>
            </a:r>
            <a:r>
              <a:rPr lang="en-US" altLang="zh-CN" sz="3600" b="1">
                <a:solidFill>
                  <a:srgbClr val="1E8380"/>
                </a:solidFill>
                <a:latin typeface="微软雅黑" panose="020B0503020204020204" charset="-122"/>
                <a:ea typeface="微软雅黑" panose="020B0503020204020204" charset="-122"/>
                <a:sym typeface="+mn-ea"/>
              </a:rPr>
              <a:t>sass</a:t>
            </a:r>
            <a:r>
              <a:rPr lang="zh-CN" altLang="en-US" sz="3600" b="1">
                <a:solidFill>
                  <a:srgbClr val="1E8380"/>
                </a:solidFill>
                <a:latin typeface="微软雅黑" panose="020B0503020204020204" charset="-122"/>
                <a:ea typeface="微软雅黑" panose="020B0503020204020204" charset="-122"/>
                <a:sym typeface="+mn-ea"/>
              </a:rPr>
              <a:t>资源</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57885"/>
            <a:ext cx="8229600" cy="3548380"/>
          </a:xfrm>
        </p:spPr>
        <p:txBody>
          <a:bodyPr/>
          <a:lstStyle/>
          <a:p>
            <a:r>
              <a:rPr lang="zh-CN" altLang="en-US" sz="1400">
                <a:solidFill>
                  <a:schemeClr val="tx2">
                    <a:lumMod val="50000"/>
                  </a:schemeClr>
                </a:solidFill>
                <a:latin typeface="微软雅黑" panose="020B0503020204020204" charset="-122"/>
                <a:ea typeface="微软雅黑" panose="020B0503020204020204" charset="-122"/>
              </a:rPr>
              <a:t>因为css只是单纯的属性描述，它并不具有变量、条件语句等，css的特性导致了它难组织和维护。</a:t>
            </a:r>
          </a:p>
          <a:p>
            <a:r>
              <a:rPr lang="zh-CN" altLang="en-US" sz="1400">
                <a:solidFill>
                  <a:schemeClr val="tx2">
                    <a:lumMod val="50000"/>
                  </a:schemeClr>
                </a:solidFill>
                <a:latin typeface="微软雅黑" panose="020B0503020204020204" charset="-122"/>
                <a:ea typeface="微软雅黑" panose="020B0503020204020204" charset="-122"/>
              </a:rPr>
              <a:t>Sass和Less都属于C</a:t>
            </a:r>
            <a:r>
              <a:rPr lang="en-US" altLang="zh-CN" sz="1400">
                <a:solidFill>
                  <a:schemeClr val="tx2">
                    <a:lumMod val="50000"/>
                  </a:schemeClr>
                </a:solidFill>
                <a:latin typeface="微软雅黑" panose="020B0503020204020204" charset="-122"/>
                <a:ea typeface="微软雅黑" panose="020B0503020204020204" charset="-122"/>
              </a:rPr>
              <a:t>SS</a:t>
            </a:r>
            <a:r>
              <a:rPr lang="zh-CN" altLang="en-US" sz="1400">
                <a:solidFill>
                  <a:schemeClr val="tx2">
                    <a:lumMod val="50000"/>
                  </a:schemeClr>
                </a:solidFill>
                <a:latin typeface="微软雅黑" panose="020B0503020204020204" charset="-122"/>
                <a:ea typeface="微软雅黑" panose="020B0503020204020204" charset="-122"/>
              </a:rPr>
              <a:t>预处理器，定义了一种新的语言，其基本思想是用一种专门的编程语言，为C</a:t>
            </a:r>
            <a:r>
              <a:rPr lang="en-US" altLang="zh-CN" sz="1400">
                <a:solidFill>
                  <a:schemeClr val="tx2">
                    <a:lumMod val="50000"/>
                  </a:schemeClr>
                </a:solidFill>
                <a:latin typeface="微软雅黑" panose="020B0503020204020204" charset="-122"/>
                <a:ea typeface="微软雅黑" panose="020B0503020204020204" charset="-122"/>
              </a:rPr>
              <a:t>SS</a:t>
            </a:r>
            <a:r>
              <a:rPr lang="zh-CN" altLang="en-US" sz="1400">
                <a:solidFill>
                  <a:schemeClr val="tx2">
                    <a:lumMod val="50000"/>
                  </a:schemeClr>
                </a:solidFill>
                <a:latin typeface="微软雅黑" panose="020B0503020204020204" charset="-122"/>
                <a:ea typeface="微软雅黑" panose="020B0503020204020204" charset="-122"/>
              </a:rPr>
              <a:t>增加一些编程的特性，将</a:t>
            </a:r>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作为目标生成文件，然后开发者使用这种语言进行</a:t>
            </a:r>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编码工作</a:t>
            </a:r>
            <a:r>
              <a:rPr lang="en-US" altLang="zh-CN" sz="1400">
                <a:solidFill>
                  <a:schemeClr val="tx2">
                    <a:lumMod val="50000"/>
                  </a:schemeClr>
                </a:solidFill>
                <a:latin typeface="微软雅黑" panose="020B0503020204020204" charset="-122"/>
                <a:ea typeface="微软雅黑" panose="020B0503020204020204" charset="-122"/>
              </a:rPr>
              <a:t>.</a:t>
            </a:r>
          </a:p>
          <a:p>
            <a:r>
              <a:rPr lang="en-US" altLang="zh-CN" sz="1400">
                <a:solidFill>
                  <a:schemeClr val="tx2">
                    <a:lumMod val="50000"/>
                  </a:schemeClr>
                </a:solidFill>
                <a:latin typeface="微软雅黑" panose="020B0503020204020204" charset="-122"/>
                <a:ea typeface="微软雅黑" panose="020B0503020204020204" charset="-122"/>
                <a:sym typeface="+mn-ea"/>
              </a:rPr>
              <a:t>Less</a:t>
            </a:r>
            <a:r>
              <a:rPr lang="zh-CN" altLang="en-US" sz="1400">
                <a:solidFill>
                  <a:schemeClr val="tx2">
                    <a:lumMod val="50000"/>
                  </a:schemeClr>
                </a:solidFill>
                <a:latin typeface="微软雅黑" panose="020B0503020204020204" charset="-122"/>
                <a:ea typeface="微软雅黑" panose="020B0503020204020204" charset="-122"/>
                <a:sym typeface="+mn-ea"/>
              </a:rPr>
              <a:t>需要使用</a:t>
            </a:r>
            <a:r>
              <a:rPr lang="en-US" altLang="zh-CN" sz="1400">
                <a:solidFill>
                  <a:schemeClr val="tx2">
                    <a:lumMod val="50000"/>
                  </a:schemeClr>
                </a:solidFill>
                <a:latin typeface="微软雅黑" panose="020B0503020204020204" charset="-122"/>
                <a:ea typeface="微软雅黑" panose="020B0503020204020204" charset="-122"/>
                <a:sym typeface="+mn-ea"/>
              </a:rPr>
              <a:t>npm</a:t>
            </a:r>
            <a:r>
              <a:rPr lang="zh-CN" altLang="en-US" sz="1400">
                <a:solidFill>
                  <a:schemeClr val="tx2">
                    <a:lumMod val="50000"/>
                  </a:schemeClr>
                </a:solidFill>
                <a:latin typeface="微软雅黑" panose="020B0503020204020204" charset="-122"/>
                <a:ea typeface="微软雅黑" panose="020B0503020204020204" charset="-122"/>
                <a:sym typeface="+mn-ea"/>
              </a:rPr>
              <a:t>下载</a:t>
            </a:r>
            <a:r>
              <a:rPr lang="en-US" altLang="zh-CN" sz="1400">
                <a:solidFill>
                  <a:schemeClr val="tx2">
                    <a:lumMod val="50000"/>
                  </a:schemeClr>
                </a:solidFill>
                <a:latin typeface="微软雅黑" panose="020B0503020204020204" charset="-122"/>
                <a:ea typeface="微软雅黑" panose="020B0503020204020204" charset="-122"/>
                <a:sym typeface="+mn-ea"/>
              </a:rPr>
              <a:t>less</a:t>
            </a:r>
            <a:r>
              <a:rPr lang="zh-CN" altLang="en-US" sz="1400">
                <a:solidFill>
                  <a:schemeClr val="tx2">
                    <a:lumMod val="50000"/>
                  </a:schemeClr>
                </a:solidFill>
                <a:latin typeface="微软雅黑" panose="020B0503020204020204" charset="-122"/>
                <a:ea typeface="微软雅黑" panose="020B0503020204020204" charset="-122"/>
                <a:sym typeface="+mn-ea"/>
              </a:rPr>
              <a:t>包和</a:t>
            </a:r>
            <a:r>
              <a:rPr lang="en-US" altLang="zh-CN" sz="1400">
                <a:solidFill>
                  <a:schemeClr val="tx2">
                    <a:lumMod val="50000"/>
                  </a:schemeClr>
                </a:solidFill>
                <a:latin typeface="微软雅黑" panose="020B0503020204020204" charset="-122"/>
                <a:ea typeface="微软雅黑" panose="020B0503020204020204" charset="-122"/>
                <a:sym typeface="+mn-ea"/>
              </a:rPr>
              <a:t>less-loader</a:t>
            </a:r>
            <a:endParaRPr lang="zh-CN" altLang="en-US" sz="1400">
              <a:solidFill>
                <a:schemeClr val="tx2">
                  <a:lumMod val="50000"/>
                </a:schemeClr>
              </a:solidFill>
              <a:latin typeface="微软雅黑" panose="020B0503020204020204" charset="-122"/>
              <a:ea typeface="微软雅黑" panose="020B0503020204020204" charset="-122"/>
            </a:endParaRPr>
          </a:p>
          <a:p>
            <a:r>
              <a:rPr lang="en-US" altLang="zh-CN" sz="1400">
                <a:solidFill>
                  <a:schemeClr val="tx2">
                    <a:lumMod val="50000"/>
                  </a:schemeClr>
                </a:solidFill>
                <a:latin typeface="微软雅黑" panose="020B0503020204020204" charset="-122"/>
                <a:ea typeface="微软雅黑" panose="020B0503020204020204" charset="-122"/>
              </a:rPr>
              <a:t>Sass</a:t>
            </a:r>
            <a:r>
              <a:rPr lang="zh-CN" altLang="en-US" sz="1400">
                <a:solidFill>
                  <a:schemeClr val="tx2">
                    <a:lumMod val="50000"/>
                  </a:schemeClr>
                </a:solidFill>
                <a:latin typeface="微软雅黑" panose="020B0503020204020204" charset="-122"/>
                <a:ea typeface="微软雅黑" panose="020B0503020204020204" charset="-122"/>
              </a:rPr>
              <a:t>需要使用</a:t>
            </a:r>
            <a:r>
              <a:rPr lang="en-US" altLang="zh-CN" sz="1400">
                <a:solidFill>
                  <a:schemeClr val="tx2">
                    <a:lumMod val="50000"/>
                  </a:schemeClr>
                </a:solidFill>
                <a:latin typeface="微软雅黑" panose="020B0503020204020204" charset="-122"/>
                <a:ea typeface="微软雅黑" panose="020B0503020204020204" charset="-122"/>
              </a:rPr>
              <a:t>npm</a:t>
            </a:r>
            <a:r>
              <a:rPr lang="zh-CN" altLang="en-US" sz="1400">
                <a:solidFill>
                  <a:schemeClr val="tx2">
                    <a:lumMod val="50000"/>
                  </a:schemeClr>
                </a:solidFill>
                <a:latin typeface="微软雅黑" panose="020B0503020204020204" charset="-122"/>
                <a:ea typeface="微软雅黑" panose="020B0503020204020204" charset="-122"/>
              </a:rPr>
              <a:t>下载</a:t>
            </a:r>
            <a:r>
              <a:rPr lang="en-US" altLang="zh-CN" sz="1400">
                <a:solidFill>
                  <a:schemeClr val="tx2">
                    <a:lumMod val="50000"/>
                  </a:schemeClr>
                </a:solidFill>
                <a:latin typeface="微软雅黑" panose="020B0503020204020204" charset="-122"/>
                <a:ea typeface="微软雅黑" panose="020B0503020204020204" charset="-122"/>
              </a:rPr>
              <a:t>node-sass</a:t>
            </a:r>
            <a:r>
              <a:rPr lang="zh-CN" altLang="en-US" sz="1400">
                <a:solidFill>
                  <a:schemeClr val="tx2">
                    <a:lumMod val="50000"/>
                  </a:schemeClr>
                </a:solidFill>
                <a:latin typeface="微软雅黑" panose="020B0503020204020204" charset="-122"/>
                <a:ea typeface="微软雅黑" panose="020B0503020204020204" charset="-122"/>
              </a:rPr>
              <a:t>包和</a:t>
            </a:r>
            <a:r>
              <a:rPr lang="en-US" altLang="zh-CN" sz="1400">
                <a:solidFill>
                  <a:schemeClr val="tx2">
                    <a:lumMod val="50000"/>
                  </a:schemeClr>
                </a:solidFill>
                <a:latin typeface="微软雅黑" panose="020B0503020204020204" charset="-122"/>
                <a:ea typeface="微软雅黑" panose="020B0503020204020204" charset="-122"/>
              </a:rPr>
              <a:t>sass-loader</a:t>
            </a:r>
          </a:p>
        </p:txBody>
      </p:sp>
      <p:pic>
        <p:nvPicPr>
          <p:cNvPr id="8" name="图片 7"/>
          <p:cNvPicPr>
            <a:picLocks noChangeAspect="1"/>
          </p:cNvPicPr>
          <p:nvPr/>
        </p:nvPicPr>
        <p:blipFill>
          <a:blip r:embed="rId2"/>
          <a:stretch>
            <a:fillRect/>
          </a:stretch>
        </p:blipFill>
        <p:spPr>
          <a:xfrm>
            <a:off x="534670" y="2511425"/>
            <a:ext cx="2849245" cy="953135"/>
          </a:xfrm>
          <a:prstGeom prst="rect">
            <a:avLst/>
          </a:prstGeom>
        </p:spPr>
      </p:pic>
      <p:pic>
        <p:nvPicPr>
          <p:cNvPr id="9" name="图片 8"/>
          <p:cNvPicPr>
            <a:picLocks noChangeAspect="1"/>
          </p:cNvPicPr>
          <p:nvPr/>
        </p:nvPicPr>
        <p:blipFill>
          <a:blip r:embed="rId3"/>
          <a:stretch>
            <a:fillRect/>
          </a:stretch>
        </p:blipFill>
        <p:spPr>
          <a:xfrm>
            <a:off x="3383915" y="2227580"/>
            <a:ext cx="1101725" cy="688340"/>
          </a:xfrm>
          <a:prstGeom prst="rect">
            <a:avLst/>
          </a:prstGeom>
        </p:spPr>
      </p:pic>
      <p:pic>
        <p:nvPicPr>
          <p:cNvPr id="10" name="图片 9"/>
          <p:cNvPicPr>
            <a:picLocks noChangeAspect="1"/>
          </p:cNvPicPr>
          <p:nvPr/>
        </p:nvPicPr>
        <p:blipFill>
          <a:blip r:embed="rId4"/>
          <a:stretch>
            <a:fillRect/>
          </a:stretch>
        </p:blipFill>
        <p:spPr>
          <a:xfrm>
            <a:off x="3383915" y="2915920"/>
            <a:ext cx="1200785" cy="925195"/>
          </a:xfrm>
          <a:prstGeom prst="rect">
            <a:avLst/>
          </a:prstGeom>
        </p:spPr>
      </p:pic>
      <p:pic>
        <p:nvPicPr>
          <p:cNvPr id="11" name="图片 10"/>
          <p:cNvPicPr>
            <a:picLocks noChangeAspect="1"/>
          </p:cNvPicPr>
          <p:nvPr/>
        </p:nvPicPr>
        <p:blipFill>
          <a:blip r:embed="rId5"/>
          <a:stretch>
            <a:fillRect/>
          </a:stretch>
        </p:blipFill>
        <p:spPr>
          <a:xfrm>
            <a:off x="3383915" y="3841115"/>
            <a:ext cx="1249680" cy="1099185"/>
          </a:xfrm>
          <a:prstGeom prst="rect">
            <a:avLst/>
          </a:prstGeom>
        </p:spPr>
      </p:pic>
      <p:pic>
        <p:nvPicPr>
          <p:cNvPr id="12" name="图片 11"/>
          <p:cNvPicPr>
            <a:picLocks noChangeAspect="1"/>
          </p:cNvPicPr>
          <p:nvPr/>
        </p:nvPicPr>
        <p:blipFill>
          <a:blip r:embed="rId6"/>
          <a:stretch>
            <a:fillRect/>
          </a:stretch>
        </p:blipFill>
        <p:spPr>
          <a:xfrm>
            <a:off x="534670" y="3603625"/>
            <a:ext cx="1830070" cy="1074420"/>
          </a:xfrm>
          <a:prstGeom prst="rect">
            <a:avLst/>
          </a:prstGeom>
        </p:spPr>
      </p:pic>
      <p:pic>
        <p:nvPicPr>
          <p:cNvPr id="13" name="图片 12"/>
          <p:cNvPicPr>
            <a:picLocks noChangeAspect="1"/>
          </p:cNvPicPr>
          <p:nvPr/>
        </p:nvPicPr>
        <p:blipFill>
          <a:blip r:embed="rId7"/>
          <a:stretch>
            <a:fillRect/>
          </a:stretch>
        </p:blipFill>
        <p:spPr>
          <a:xfrm>
            <a:off x="4688840" y="2785110"/>
            <a:ext cx="4294505" cy="118745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提取</a:t>
            </a:r>
            <a:r>
              <a:rPr lang="en-US" altLang="zh-CN" sz="3600" b="1">
                <a:solidFill>
                  <a:srgbClr val="1E8380"/>
                </a:solidFill>
                <a:latin typeface="微软雅黑" panose="020B0503020204020204" charset="-122"/>
                <a:ea typeface="微软雅黑" panose="020B0503020204020204" charset="-122"/>
              </a:rPr>
              <a:t>CSS</a:t>
            </a:r>
            <a:r>
              <a:rPr lang="zh-CN" altLang="en-US" sz="3600" b="1">
                <a:solidFill>
                  <a:srgbClr val="1E8380"/>
                </a:solidFill>
                <a:latin typeface="微软雅黑" panose="020B0503020204020204" charset="-122"/>
                <a:ea typeface="微软雅黑" panose="020B0503020204020204" charset="-122"/>
              </a:rPr>
              <a:t>为单独文件</a:t>
            </a:r>
          </a:p>
        </p:txBody>
      </p:sp>
      <p:sp>
        <p:nvSpPr>
          <p:cNvPr id="5" name="内容占位符 4"/>
          <p:cNvSpPr>
            <a:spLocks noGrp="1"/>
          </p:cNvSpPr>
          <p:nvPr>
            <p:ph idx="1"/>
          </p:nvPr>
        </p:nvSpPr>
        <p:spPr>
          <a:xfrm>
            <a:off x="273050" y="1102360"/>
            <a:ext cx="8229600" cy="3206115"/>
          </a:xfrm>
        </p:spPr>
        <p:txBody>
          <a:bodyPr/>
          <a:lstStyle/>
          <a:p>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内容是打包在</a:t>
            </a:r>
            <a:r>
              <a:rPr lang="en-US" altLang="zh-CN" sz="1400">
                <a:solidFill>
                  <a:schemeClr val="tx2">
                    <a:lumMod val="50000"/>
                  </a:schemeClr>
                </a:solidFill>
                <a:latin typeface="微软雅黑" panose="020B0503020204020204" charset="-122"/>
                <a:ea typeface="微软雅黑" panose="020B0503020204020204" charset="-122"/>
              </a:rPr>
              <a:t>js</a:t>
            </a:r>
            <a:r>
              <a:rPr lang="zh-CN" altLang="en-US" sz="1400">
                <a:solidFill>
                  <a:schemeClr val="tx2">
                    <a:lumMod val="50000"/>
                  </a:schemeClr>
                </a:solidFill>
                <a:latin typeface="微软雅黑" panose="020B0503020204020204" charset="-122"/>
                <a:ea typeface="微软雅黑" panose="020B0503020204020204" charset="-122"/>
              </a:rPr>
              <a:t>文件中的， 可以使用</a:t>
            </a:r>
            <a:r>
              <a:rPr lang="en-US" altLang="zh-CN" sz="1400">
                <a:solidFill>
                  <a:schemeClr val="tx2">
                    <a:lumMod val="50000"/>
                  </a:schemeClr>
                </a:solidFill>
                <a:latin typeface="微软雅黑" panose="020B0503020204020204" charset="-122"/>
                <a:ea typeface="微软雅黑" panose="020B0503020204020204" charset="-122"/>
              </a:rPr>
              <a:t>”mini-css-extract-plugin”</a:t>
            </a:r>
            <a:r>
              <a:rPr lang="zh-CN" altLang="en-US" sz="1400">
                <a:solidFill>
                  <a:schemeClr val="tx2">
                    <a:lumMod val="50000"/>
                  </a:schemeClr>
                </a:solidFill>
                <a:latin typeface="微软雅黑" panose="020B0503020204020204" charset="-122"/>
                <a:ea typeface="微软雅黑" panose="020B0503020204020204" charset="-122"/>
              </a:rPr>
              <a:t>插件提取成单独的</a:t>
            </a:r>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文件。</a:t>
            </a:r>
          </a:p>
          <a:p>
            <a:pPr lvl="1"/>
            <a:r>
              <a:rPr lang="en-US" altLang="zh-CN" sz="1400">
                <a:solidFill>
                  <a:schemeClr val="tx2">
                    <a:lumMod val="50000"/>
                  </a:schemeClr>
                </a:solidFill>
                <a:latin typeface="微软雅黑" panose="020B0503020204020204" charset="-122"/>
                <a:ea typeface="微软雅黑" panose="020B0503020204020204" charset="-122"/>
              </a:rPr>
              <a:t>1. </a:t>
            </a:r>
            <a:r>
              <a:rPr lang="zh-CN" altLang="en-US" sz="1400">
                <a:solidFill>
                  <a:schemeClr val="tx2">
                    <a:lumMod val="50000"/>
                  </a:schemeClr>
                </a:solidFill>
                <a:latin typeface="微软雅黑" panose="020B0503020204020204" charset="-122"/>
                <a:ea typeface="微软雅黑" panose="020B0503020204020204" charset="-122"/>
              </a:rPr>
              <a:t>在</a:t>
            </a:r>
            <a:r>
              <a:rPr lang="en-US" altLang="zh-CN" sz="1400">
                <a:solidFill>
                  <a:schemeClr val="tx2">
                    <a:lumMod val="50000"/>
                  </a:schemeClr>
                </a:solidFill>
                <a:latin typeface="微软雅黑" panose="020B0503020204020204" charset="-122"/>
                <a:ea typeface="微软雅黑" panose="020B0503020204020204" charset="-122"/>
              </a:rPr>
              <a:t>webpack.config.js </a:t>
            </a:r>
            <a:r>
              <a:rPr lang="zh-CN" altLang="en-US" sz="1400">
                <a:solidFill>
                  <a:schemeClr val="tx2">
                    <a:lumMod val="50000"/>
                  </a:schemeClr>
                </a:solidFill>
                <a:latin typeface="微软雅黑" panose="020B0503020204020204" charset="-122"/>
                <a:ea typeface="微软雅黑" panose="020B0503020204020204" charset="-122"/>
              </a:rPr>
              <a:t>中引入插件</a:t>
            </a:r>
          </a:p>
          <a:p>
            <a:pPr lvl="2"/>
            <a:r>
              <a:rPr lang="zh-CN" altLang="en-US" sz="1000">
                <a:solidFill>
                  <a:schemeClr val="tx2">
                    <a:lumMod val="50000"/>
                  </a:schemeClr>
                </a:solidFill>
                <a:latin typeface="微软雅黑" panose="020B0503020204020204" charset="-122"/>
                <a:ea typeface="微软雅黑" panose="020B0503020204020204" charset="-122"/>
              </a:rPr>
              <a:t>const MiniCssExtractPlugin = require(</a:t>
            </a:r>
            <a:r>
              <a:rPr lang="zh-CN" altLang="en-US" sz="1000" b="1">
                <a:solidFill>
                  <a:schemeClr val="tx2">
                    <a:lumMod val="50000"/>
                  </a:schemeClr>
                </a:solidFill>
                <a:latin typeface="微软雅黑" panose="020B0503020204020204" charset="-122"/>
                <a:ea typeface="微软雅黑" panose="020B0503020204020204" charset="-122"/>
              </a:rPr>
              <a:t>'mini-css-extract-plugin'</a:t>
            </a:r>
            <a:r>
              <a:rPr lang="zh-CN" altLang="en-US" sz="1000">
                <a:solidFill>
                  <a:schemeClr val="tx2">
                    <a:lumMod val="50000"/>
                  </a:schemeClr>
                </a:solidFill>
                <a:latin typeface="微软雅黑" panose="020B0503020204020204" charset="-122"/>
                <a:ea typeface="微软雅黑" panose="020B0503020204020204" charset="-122"/>
              </a:rPr>
              <a:t>);</a:t>
            </a:r>
          </a:p>
          <a:p>
            <a:pPr lvl="1"/>
            <a:r>
              <a:rPr lang="en-US" altLang="zh-CN" sz="1400">
                <a:solidFill>
                  <a:schemeClr val="tx2">
                    <a:lumMod val="50000"/>
                  </a:schemeClr>
                </a:solidFill>
                <a:latin typeface="微软雅黑" panose="020B0503020204020204" charset="-122"/>
                <a:ea typeface="微软雅黑" panose="020B0503020204020204" charset="-122"/>
              </a:rPr>
              <a:t>2. </a:t>
            </a:r>
            <a:r>
              <a:rPr lang="zh-CN" altLang="en-US" sz="1400">
                <a:solidFill>
                  <a:schemeClr val="tx2">
                    <a:lumMod val="50000"/>
                  </a:schemeClr>
                </a:solidFill>
                <a:latin typeface="微软雅黑" panose="020B0503020204020204" charset="-122"/>
                <a:ea typeface="微软雅黑" panose="020B0503020204020204" charset="-122"/>
              </a:rPr>
              <a:t>在</a:t>
            </a:r>
            <a:r>
              <a:rPr lang="en-US" altLang="zh-CN" sz="1400">
                <a:solidFill>
                  <a:schemeClr val="tx2">
                    <a:lumMod val="50000"/>
                  </a:schemeClr>
                </a:solidFill>
                <a:latin typeface="微软雅黑" panose="020B0503020204020204" charset="-122"/>
                <a:ea typeface="微软雅黑" panose="020B0503020204020204" charset="-122"/>
              </a:rPr>
              <a:t>plugins</a:t>
            </a:r>
            <a:r>
              <a:rPr lang="zh-CN" altLang="en-US" sz="1400">
                <a:solidFill>
                  <a:schemeClr val="tx2">
                    <a:lumMod val="50000"/>
                  </a:schemeClr>
                </a:solidFill>
                <a:latin typeface="微软雅黑" panose="020B0503020204020204" charset="-122"/>
                <a:ea typeface="微软雅黑" panose="020B0503020204020204" charset="-122"/>
              </a:rPr>
              <a:t>模块中使用插件</a:t>
            </a:r>
          </a:p>
          <a:p>
            <a:pPr lvl="2"/>
            <a:r>
              <a:rPr lang="zh-CN" altLang="en-US" sz="1200">
                <a:solidFill>
                  <a:schemeClr val="tx2">
                    <a:lumMod val="50000"/>
                  </a:schemeClr>
                </a:solidFill>
                <a:latin typeface="微软雅黑" panose="020B0503020204020204" charset="-122"/>
                <a:ea typeface="微软雅黑" panose="020B0503020204020204" charset="-122"/>
              </a:rPr>
              <a:t>plugins: [  </a:t>
            </a:r>
            <a:r>
              <a:rPr lang="zh-CN" altLang="en-US" sz="1200" b="1">
                <a:solidFill>
                  <a:schemeClr val="tx2">
                    <a:lumMod val="50000"/>
                  </a:schemeClr>
                </a:solidFill>
                <a:latin typeface="微软雅黑" panose="020B0503020204020204" charset="-122"/>
                <a:ea typeface="微软雅黑" panose="020B0503020204020204" charset="-122"/>
              </a:rPr>
              <a:t>new MiniCssExtractPlugin()</a:t>
            </a:r>
            <a:r>
              <a:rPr lang="zh-CN" altLang="en-US" sz="1200">
                <a:solidFill>
                  <a:schemeClr val="tx2">
                    <a:lumMod val="50000"/>
                  </a:schemeClr>
                </a:solidFill>
                <a:latin typeface="微软雅黑" panose="020B0503020204020204" charset="-122"/>
                <a:ea typeface="微软雅黑" panose="020B0503020204020204" charset="-122"/>
              </a:rPr>
              <a:t> ],</a:t>
            </a:r>
          </a:p>
          <a:p>
            <a:pPr marL="914400" lvl="2" indent="0">
              <a:buNone/>
            </a:pPr>
            <a:r>
              <a:rPr lang="en-US" altLang="zh-CN" sz="1200">
                <a:solidFill>
                  <a:schemeClr val="tx2">
                    <a:lumMod val="50000"/>
                  </a:schemeClr>
                </a:solidFill>
                <a:latin typeface="微软雅黑" panose="020B0503020204020204" charset="-122"/>
                <a:ea typeface="微软雅黑" panose="020B0503020204020204" charset="-122"/>
              </a:rPr>
              <a:t>	  </a:t>
            </a:r>
            <a:r>
              <a:rPr lang="zh-CN" altLang="en-US" sz="1200">
                <a:solidFill>
                  <a:schemeClr val="tx2">
                    <a:lumMod val="50000"/>
                  </a:schemeClr>
                </a:solidFill>
                <a:latin typeface="微软雅黑" panose="020B0503020204020204" charset="-122"/>
                <a:ea typeface="微软雅黑" panose="020B0503020204020204" charset="-122"/>
              </a:rPr>
              <a:t>或通过参数 </a:t>
            </a:r>
            <a:r>
              <a:rPr lang="en-US" altLang="zh-CN" sz="1200">
                <a:solidFill>
                  <a:schemeClr val="tx2">
                    <a:lumMod val="50000"/>
                  </a:schemeClr>
                </a:solidFill>
                <a:latin typeface="微软雅黑" panose="020B0503020204020204" charset="-122"/>
                <a:ea typeface="微软雅黑" panose="020B0503020204020204" charset="-122"/>
              </a:rPr>
              <a:t>filename</a:t>
            </a:r>
            <a:r>
              <a:rPr lang="zh-CN" altLang="en-US" sz="1200">
                <a:solidFill>
                  <a:schemeClr val="tx2">
                    <a:lumMod val="50000"/>
                  </a:schemeClr>
                </a:solidFill>
                <a:latin typeface="微软雅黑" panose="020B0503020204020204" charset="-122"/>
                <a:ea typeface="微软雅黑" panose="020B0503020204020204" charset="-122"/>
              </a:rPr>
              <a:t>重新命名提职的</a:t>
            </a:r>
            <a:r>
              <a:rPr lang="en-US" altLang="zh-CN" sz="1200">
                <a:solidFill>
                  <a:schemeClr val="tx2">
                    <a:lumMod val="50000"/>
                  </a:schemeClr>
                </a:solidFill>
                <a:latin typeface="微软雅黑" panose="020B0503020204020204" charset="-122"/>
                <a:ea typeface="微软雅黑" panose="020B0503020204020204" charset="-122"/>
              </a:rPr>
              <a:t>css</a:t>
            </a:r>
            <a:r>
              <a:rPr lang="zh-CN" altLang="en-US" sz="1200">
                <a:solidFill>
                  <a:schemeClr val="tx2">
                    <a:lumMod val="50000"/>
                  </a:schemeClr>
                </a:solidFill>
                <a:latin typeface="微软雅黑" panose="020B0503020204020204" charset="-122"/>
                <a:ea typeface="微软雅黑" panose="020B0503020204020204" charset="-122"/>
              </a:rPr>
              <a:t>文件名</a:t>
            </a:r>
          </a:p>
          <a:p>
            <a:pPr marL="914400" lvl="2" indent="0">
              <a:buNone/>
            </a:pPr>
            <a:r>
              <a:rPr lang="en-US" altLang="zh-CN" sz="1200">
                <a:solidFill>
                  <a:schemeClr val="tx2">
                    <a:lumMod val="50000"/>
                  </a:schemeClr>
                </a:solidFill>
                <a:latin typeface="微软雅黑" panose="020B0503020204020204" charset="-122"/>
                <a:ea typeface="微软雅黑" panose="020B0503020204020204" charset="-122"/>
              </a:rPr>
              <a:t>	</a:t>
            </a:r>
            <a:r>
              <a:rPr lang="zh-CN" altLang="en-US" sz="1200">
                <a:solidFill>
                  <a:schemeClr val="tx2">
                    <a:lumMod val="50000"/>
                  </a:schemeClr>
                </a:solidFill>
                <a:latin typeface="微软雅黑" panose="020B0503020204020204" charset="-122"/>
                <a:ea typeface="微软雅黑" panose="020B0503020204020204" charset="-122"/>
              </a:rPr>
              <a:t> new MiniCssExtractPlugin({ filename:'./css/demo.css' })</a:t>
            </a:r>
          </a:p>
          <a:p>
            <a:pPr lvl="1"/>
            <a:r>
              <a:rPr lang="en-US" altLang="zh-CN" sz="1200">
                <a:solidFill>
                  <a:schemeClr val="tx2">
                    <a:lumMod val="50000"/>
                  </a:schemeClr>
                </a:solidFill>
                <a:latin typeface="微软雅黑" panose="020B0503020204020204" charset="-122"/>
                <a:ea typeface="微软雅黑" panose="020B0503020204020204" charset="-122"/>
              </a:rPr>
              <a:t>3. </a:t>
            </a:r>
            <a:r>
              <a:rPr lang="zh-CN" altLang="en-US" sz="1200">
                <a:solidFill>
                  <a:schemeClr val="tx2">
                    <a:lumMod val="50000"/>
                  </a:schemeClr>
                </a:solidFill>
                <a:latin typeface="微软雅黑" panose="020B0503020204020204" charset="-122"/>
                <a:ea typeface="微软雅黑" panose="020B0503020204020204" charset="-122"/>
              </a:rPr>
              <a:t>在</a:t>
            </a:r>
            <a:r>
              <a:rPr lang="en-US" altLang="zh-CN" sz="1200">
                <a:solidFill>
                  <a:schemeClr val="tx2">
                    <a:lumMod val="50000"/>
                  </a:schemeClr>
                </a:solidFill>
                <a:latin typeface="微软雅黑" panose="020B0503020204020204" charset="-122"/>
                <a:ea typeface="微软雅黑" panose="020B0503020204020204" charset="-122"/>
              </a:rPr>
              <a:t>CSS</a:t>
            </a:r>
            <a:r>
              <a:rPr lang="zh-CN" altLang="en-US" sz="1200">
                <a:solidFill>
                  <a:schemeClr val="tx2">
                    <a:lumMod val="50000"/>
                  </a:schemeClr>
                </a:solidFill>
                <a:latin typeface="微软雅黑" panose="020B0503020204020204" charset="-122"/>
                <a:ea typeface="微软雅黑" panose="020B0503020204020204" charset="-122"/>
              </a:rPr>
              <a:t>的</a:t>
            </a:r>
            <a:r>
              <a:rPr lang="en-US" altLang="zh-CN" sz="1200">
                <a:solidFill>
                  <a:schemeClr val="tx2">
                    <a:lumMod val="50000"/>
                  </a:schemeClr>
                </a:solidFill>
                <a:latin typeface="微软雅黑" panose="020B0503020204020204" charset="-122"/>
                <a:ea typeface="微软雅黑" panose="020B0503020204020204" charset="-122"/>
              </a:rPr>
              <a:t>rules</a:t>
            </a:r>
            <a:r>
              <a:rPr lang="zh-CN" altLang="en-US" sz="1200">
                <a:solidFill>
                  <a:schemeClr val="tx2">
                    <a:lumMod val="50000"/>
                  </a:schemeClr>
                </a:solidFill>
                <a:latin typeface="微软雅黑" panose="020B0503020204020204" charset="-122"/>
                <a:ea typeface="微软雅黑" panose="020B0503020204020204" charset="-122"/>
              </a:rPr>
              <a:t>中，使用</a:t>
            </a:r>
            <a:r>
              <a:rPr lang="zh-CN" altLang="en-US" sz="1200">
                <a:solidFill>
                  <a:schemeClr val="tx2">
                    <a:lumMod val="50000"/>
                  </a:schemeClr>
                </a:solidFill>
                <a:latin typeface="微软雅黑" panose="020B0503020204020204" charset="-122"/>
                <a:ea typeface="微软雅黑" panose="020B0503020204020204" charset="-122"/>
                <a:sym typeface="+mn-ea"/>
              </a:rPr>
              <a:t>MiniCssExtractPlugin</a:t>
            </a:r>
            <a:r>
              <a:rPr lang="en-US" altLang="zh-CN" sz="1200">
                <a:solidFill>
                  <a:schemeClr val="tx2">
                    <a:lumMod val="50000"/>
                  </a:schemeClr>
                </a:solidFill>
                <a:latin typeface="微软雅黑" panose="020B0503020204020204" charset="-122"/>
                <a:ea typeface="微软雅黑" panose="020B0503020204020204" charset="-122"/>
                <a:sym typeface="+mn-ea"/>
              </a:rPr>
              <a:t>.loader</a:t>
            </a:r>
            <a:r>
              <a:rPr lang="zh-CN" altLang="en-US" sz="1200">
                <a:solidFill>
                  <a:schemeClr val="tx2">
                    <a:lumMod val="50000"/>
                  </a:schemeClr>
                </a:solidFill>
                <a:latin typeface="微软雅黑" panose="020B0503020204020204" charset="-122"/>
                <a:ea typeface="微软雅黑" panose="020B0503020204020204" charset="-122"/>
                <a:sym typeface="+mn-ea"/>
              </a:rPr>
              <a:t>取代</a:t>
            </a:r>
            <a:r>
              <a:rPr lang="en-US" altLang="zh-CN" sz="1200">
                <a:solidFill>
                  <a:schemeClr val="tx2">
                    <a:lumMod val="50000"/>
                  </a:schemeClr>
                </a:solidFill>
                <a:latin typeface="微软雅黑" panose="020B0503020204020204" charset="-122"/>
                <a:ea typeface="微软雅黑" panose="020B0503020204020204" charset="-122"/>
                <a:sym typeface="+mn-ea"/>
              </a:rPr>
              <a:t>style-loader, </a:t>
            </a:r>
            <a:r>
              <a:rPr lang="zh-CN" altLang="en-US" sz="1200">
                <a:solidFill>
                  <a:schemeClr val="tx2">
                    <a:lumMod val="50000"/>
                  </a:schemeClr>
                </a:solidFill>
                <a:latin typeface="微软雅黑" panose="020B0503020204020204" charset="-122"/>
                <a:ea typeface="微软雅黑" panose="020B0503020204020204" charset="-122"/>
                <a:sym typeface="+mn-ea"/>
              </a:rPr>
              <a:t>提取</a:t>
            </a:r>
            <a:r>
              <a:rPr lang="en-US" altLang="zh-CN" sz="1200">
                <a:solidFill>
                  <a:schemeClr val="tx2">
                    <a:lumMod val="50000"/>
                  </a:schemeClr>
                </a:solidFill>
                <a:latin typeface="微软雅黑" panose="020B0503020204020204" charset="-122"/>
                <a:ea typeface="微软雅黑" panose="020B0503020204020204" charset="-122"/>
                <a:sym typeface="+mn-ea"/>
              </a:rPr>
              <a:t>js</a:t>
            </a:r>
            <a:r>
              <a:rPr lang="zh-CN" altLang="en-US" sz="1200">
                <a:solidFill>
                  <a:schemeClr val="tx2">
                    <a:lumMod val="50000"/>
                  </a:schemeClr>
                </a:solidFill>
                <a:latin typeface="微软雅黑" panose="020B0503020204020204" charset="-122"/>
                <a:ea typeface="微软雅黑" panose="020B0503020204020204" charset="-122"/>
                <a:sym typeface="+mn-ea"/>
              </a:rPr>
              <a:t>中</a:t>
            </a:r>
            <a:r>
              <a:rPr lang="en-US" altLang="zh-CN" sz="1200">
                <a:solidFill>
                  <a:schemeClr val="tx2">
                    <a:lumMod val="50000"/>
                  </a:schemeClr>
                </a:solidFill>
                <a:latin typeface="微软雅黑" panose="020B0503020204020204" charset="-122"/>
                <a:ea typeface="微软雅黑" panose="020B0503020204020204" charset="-122"/>
                <a:sym typeface="+mn-ea"/>
              </a:rPr>
              <a:t>Css</a:t>
            </a:r>
            <a:r>
              <a:rPr lang="zh-CN" altLang="en-US" sz="1200">
                <a:solidFill>
                  <a:schemeClr val="tx2">
                    <a:lumMod val="50000"/>
                  </a:schemeClr>
                </a:solidFill>
                <a:latin typeface="微软雅黑" panose="020B0503020204020204" charset="-122"/>
                <a:ea typeface="微软雅黑" panose="020B0503020204020204" charset="-122"/>
                <a:sym typeface="+mn-ea"/>
              </a:rPr>
              <a:t>内容为单文件</a:t>
            </a:r>
          </a:p>
          <a:p>
            <a:pPr lvl="2"/>
            <a:r>
              <a:rPr lang="zh-CN" altLang="en-US" sz="1200">
                <a:solidFill>
                  <a:schemeClr val="tx2">
                    <a:lumMod val="50000"/>
                  </a:schemeClr>
                </a:solidFill>
                <a:latin typeface="微软雅黑" panose="020B0503020204020204" charset="-122"/>
                <a:ea typeface="微软雅黑" panose="020B0503020204020204" charset="-122"/>
                <a:sym typeface="+mn-ea"/>
              </a:rPr>
              <a:t>{ test: /\.css$/,  use: [</a:t>
            </a:r>
            <a:r>
              <a:rPr lang="zh-CN" altLang="en-US" sz="1200" b="1">
                <a:solidFill>
                  <a:schemeClr val="tx2">
                    <a:lumMod val="50000"/>
                  </a:schemeClr>
                </a:solidFill>
                <a:latin typeface="微软雅黑" panose="020B0503020204020204" charset="-122"/>
                <a:ea typeface="微软雅黑" panose="020B0503020204020204" charset="-122"/>
                <a:sym typeface="+mn-ea"/>
              </a:rPr>
              <a:t> MiniCssExtractPlugin.loader</a:t>
            </a:r>
            <a:r>
              <a:rPr lang="zh-CN" altLang="en-US" sz="1200">
                <a:solidFill>
                  <a:schemeClr val="tx2">
                    <a:lumMod val="50000"/>
                  </a:schemeClr>
                </a:solidFill>
                <a:latin typeface="微软雅黑" panose="020B0503020204020204" charset="-122"/>
                <a:ea typeface="微软雅黑" panose="020B0503020204020204" charset="-122"/>
                <a:sym typeface="+mn-ea"/>
              </a:rPr>
              <a:t>, 'css-loader'] }</a:t>
            </a:r>
          </a:p>
          <a:p>
            <a:pPr lvl="2"/>
            <a:r>
              <a:rPr lang="zh-CN" altLang="en-US" sz="1200">
                <a:solidFill>
                  <a:schemeClr val="tx2">
                    <a:lumMod val="50000"/>
                  </a:schemeClr>
                </a:solidFill>
                <a:latin typeface="微软雅黑" panose="020B0503020204020204" charset="-122"/>
                <a:ea typeface="微软雅黑" panose="020B0503020204020204" charset="-122"/>
                <a:sym typeface="+mn-ea"/>
              </a:rPr>
              <a:t>如果</a:t>
            </a:r>
            <a:r>
              <a:rPr lang="en-US" altLang="zh-CN" sz="1200">
                <a:solidFill>
                  <a:schemeClr val="tx2">
                    <a:lumMod val="50000"/>
                  </a:schemeClr>
                </a:solidFill>
                <a:latin typeface="微软雅黑" panose="020B0503020204020204" charset="-122"/>
                <a:ea typeface="微软雅黑" panose="020B0503020204020204" charset="-122"/>
                <a:sym typeface="+mn-ea"/>
              </a:rPr>
              <a:t>sass</a:t>
            </a:r>
            <a:r>
              <a:rPr lang="zh-CN" altLang="en-US" sz="1200">
                <a:solidFill>
                  <a:schemeClr val="tx2">
                    <a:lumMod val="50000"/>
                  </a:schemeClr>
                </a:solidFill>
                <a:latin typeface="微软雅黑" panose="020B0503020204020204" charset="-122"/>
                <a:ea typeface="微软雅黑" panose="020B0503020204020204" charset="-122"/>
                <a:sym typeface="+mn-ea"/>
              </a:rPr>
              <a:t>和</a:t>
            </a:r>
            <a:r>
              <a:rPr lang="en-US" altLang="zh-CN" sz="1200">
                <a:solidFill>
                  <a:schemeClr val="tx2">
                    <a:lumMod val="50000"/>
                  </a:schemeClr>
                </a:solidFill>
                <a:latin typeface="微软雅黑" panose="020B0503020204020204" charset="-122"/>
                <a:ea typeface="微软雅黑" panose="020B0503020204020204" charset="-122"/>
                <a:sym typeface="+mn-ea"/>
              </a:rPr>
              <a:t>less</a:t>
            </a:r>
            <a:r>
              <a:rPr lang="zh-CN" altLang="en-US" sz="1200">
                <a:solidFill>
                  <a:schemeClr val="tx2">
                    <a:lumMod val="50000"/>
                  </a:schemeClr>
                </a:solidFill>
                <a:latin typeface="微软雅黑" panose="020B0503020204020204" charset="-122"/>
                <a:ea typeface="微软雅黑" panose="020B0503020204020204" charset="-122"/>
                <a:sym typeface="+mn-ea"/>
              </a:rPr>
              <a:t>也提取成单独</a:t>
            </a:r>
            <a:r>
              <a:rPr lang="en-US" altLang="zh-CN" sz="1200">
                <a:solidFill>
                  <a:schemeClr val="tx2">
                    <a:lumMod val="50000"/>
                  </a:schemeClr>
                </a:solidFill>
                <a:latin typeface="微软雅黑" panose="020B0503020204020204" charset="-122"/>
                <a:ea typeface="微软雅黑" panose="020B0503020204020204" charset="-122"/>
                <a:sym typeface="+mn-ea"/>
              </a:rPr>
              <a:t>css</a:t>
            </a:r>
            <a:r>
              <a:rPr lang="zh-CN" altLang="en-US" sz="1200">
                <a:solidFill>
                  <a:schemeClr val="tx2">
                    <a:lumMod val="50000"/>
                  </a:schemeClr>
                </a:solidFill>
                <a:latin typeface="微软雅黑" panose="020B0503020204020204" charset="-122"/>
                <a:ea typeface="微软雅黑" panose="020B0503020204020204" charset="-122"/>
                <a:sym typeface="+mn-ea"/>
              </a:rPr>
              <a:t>文件，也一样将</a:t>
            </a:r>
            <a:r>
              <a:rPr lang="en-US" altLang="zh-CN" sz="1200">
                <a:solidFill>
                  <a:schemeClr val="tx2">
                    <a:lumMod val="50000"/>
                  </a:schemeClr>
                </a:solidFill>
                <a:latin typeface="微软雅黑" panose="020B0503020204020204" charset="-122"/>
                <a:ea typeface="微软雅黑" panose="020B0503020204020204" charset="-122"/>
                <a:sym typeface="+mn-ea"/>
              </a:rPr>
              <a:t>style-loader</a:t>
            </a:r>
            <a:r>
              <a:rPr lang="zh-CN" altLang="en-US" sz="1200">
                <a:solidFill>
                  <a:schemeClr val="tx2">
                    <a:lumMod val="50000"/>
                  </a:schemeClr>
                </a:solidFill>
                <a:latin typeface="微软雅黑" panose="020B0503020204020204" charset="-122"/>
                <a:ea typeface="微软雅黑" panose="020B0503020204020204" charset="-122"/>
                <a:sym typeface="+mn-ea"/>
              </a:rPr>
              <a:t>换成MiniCssExtractPlugin</a:t>
            </a:r>
            <a:r>
              <a:rPr lang="en-US" altLang="zh-CN" sz="1200">
                <a:solidFill>
                  <a:schemeClr val="tx2">
                    <a:lumMod val="50000"/>
                  </a:schemeClr>
                </a:solidFill>
                <a:latin typeface="微软雅黑" panose="020B0503020204020204" charset="-122"/>
                <a:ea typeface="微软雅黑" panose="020B0503020204020204" charset="-122"/>
                <a:sym typeface="+mn-ea"/>
              </a:rPr>
              <a:t>.loader</a:t>
            </a:r>
          </a:p>
          <a:p>
            <a:pPr lvl="2"/>
            <a:r>
              <a:rPr lang="zh-CN" altLang="en-US" sz="1200">
                <a:solidFill>
                  <a:schemeClr val="tx2">
                    <a:lumMod val="50000"/>
                  </a:schemeClr>
                </a:solidFill>
                <a:latin typeface="微软雅黑" panose="020B0503020204020204" charset="-122"/>
                <a:ea typeface="微软雅黑" panose="020B0503020204020204" charset="-122"/>
                <a:sym typeface="+mn-ea"/>
              </a:rPr>
              <a:t>{ test: /\.scss$/, use: [  </a:t>
            </a:r>
            <a:r>
              <a:rPr lang="zh-CN" altLang="en-US" sz="1200" b="1">
                <a:solidFill>
                  <a:schemeClr val="tx2">
                    <a:lumMod val="50000"/>
                  </a:schemeClr>
                </a:solidFill>
                <a:latin typeface="微软雅黑" panose="020B0503020204020204" charset="-122"/>
                <a:ea typeface="微软雅黑" panose="020B0503020204020204" charset="-122"/>
                <a:sym typeface="+mn-ea"/>
              </a:rPr>
              <a:t>MiniCssExtractPlugin.loader</a:t>
            </a:r>
            <a:r>
              <a:rPr lang="zh-CN" altLang="en-US" sz="1200">
                <a:solidFill>
                  <a:schemeClr val="tx2">
                    <a:lumMod val="50000"/>
                  </a:schemeClr>
                </a:solidFill>
                <a:latin typeface="微软雅黑" panose="020B0503020204020204" charset="-122"/>
                <a:ea typeface="微软雅黑" panose="020B0503020204020204" charset="-122"/>
                <a:sym typeface="+mn-ea"/>
              </a:rPr>
              <a:t>, 'css-loader', 'sass-loader']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处理</a:t>
            </a:r>
            <a:r>
              <a:rPr lang="en-US" altLang="zh-CN" sz="3600" b="1">
                <a:solidFill>
                  <a:srgbClr val="1E8380"/>
                </a:solidFill>
                <a:latin typeface="微软雅黑" panose="020B0503020204020204" charset="-122"/>
                <a:ea typeface="微软雅黑" panose="020B0503020204020204" charset="-122"/>
              </a:rPr>
              <a:t>CSS</a:t>
            </a:r>
            <a:r>
              <a:rPr lang="zh-CN" altLang="en-US" sz="3600" b="1">
                <a:solidFill>
                  <a:srgbClr val="1E8380"/>
                </a:solidFill>
                <a:latin typeface="微软雅黑" panose="020B0503020204020204" charset="-122"/>
                <a:ea typeface="微软雅黑" panose="020B0503020204020204" charset="-122"/>
              </a:rPr>
              <a:t>的兼容性</a:t>
            </a:r>
          </a:p>
        </p:txBody>
      </p:sp>
      <p:sp>
        <p:nvSpPr>
          <p:cNvPr id="5" name="内容占位符 4"/>
          <p:cNvSpPr>
            <a:spLocks noGrp="1"/>
          </p:cNvSpPr>
          <p:nvPr>
            <p:ph idx="1"/>
          </p:nvPr>
        </p:nvSpPr>
        <p:spPr>
          <a:xfrm>
            <a:off x="389890" y="880745"/>
            <a:ext cx="8229600" cy="3206115"/>
          </a:xfrm>
        </p:spPr>
        <p:txBody>
          <a:bodyPr/>
          <a:lstStyle/>
          <a:p>
            <a:r>
              <a:rPr lang="zh-CN" altLang="en-US" sz="1400">
                <a:solidFill>
                  <a:schemeClr val="tx2">
                    <a:lumMod val="50000"/>
                  </a:schemeClr>
                </a:solidFill>
                <a:latin typeface="微软雅黑" panose="020B0503020204020204" charset="-122"/>
                <a:ea typeface="微软雅黑" panose="020B0503020204020204" charset="-122"/>
              </a:rPr>
              <a:t>需要使</a:t>
            </a:r>
            <a:r>
              <a:rPr lang="en-US" altLang="zh-CN" sz="1400">
                <a:solidFill>
                  <a:schemeClr val="tx2">
                    <a:lumMod val="50000"/>
                  </a:schemeClr>
                </a:solidFill>
                <a:latin typeface="微软雅黑" panose="020B0503020204020204" charset="-122"/>
                <a:ea typeface="微软雅黑" panose="020B0503020204020204" charset="-122"/>
              </a:rPr>
              <a:t>postcss</a:t>
            </a:r>
            <a:r>
              <a:rPr lang="zh-CN" altLang="en-US" sz="1400">
                <a:solidFill>
                  <a:schemeClr val="tx2">
                    <a:lumMod val="50000"/>
                  </a:schemeClr>
                </a:solidFill>
                <a:latin typeface="微软雅黑" panose="020B0503020204020204" charset="-122"/>
                <a:ea typeface="微软雅黑" panose="020B0503020204020204" charset="-122"/>
              </a:rPr>
              <a:t>处理， 下载两个包</a:t>
            </a:r>
            <a:r>
              <a:rPr lang="en-US" altLang="zh-CN" sz="1400">
                <a:solidFill>
                  <a:schemeClr val="tx2">
                    <a:lumMod val="50000"/>
                  </a:schemeClr>
                </a:solidFill>
                <a:latin typeface="微软雅黑" panose="020B0503020204020204" charset="-122"/>
                <a:ea typeface="微软雅黑" panose="020B0503020204020204" charset="-122"/>
              </a:rPr>
              <a:t>post-loader</a:t>
            </a:r>
            <a:r>
              <a:rPr lang="zh-CN" altLang="en-US" sz="1400">
                <a:solidFill>
                  <a:schemeClr val="tx2">
                    <a:lumMod val="50000"/>
                  </a:schemeClr>
                </a:solidFill>
                <a:latin typeface="微软雅黑" panose="020B0503020204020204" charset="-122"/>
                <a:ea typeface="微软雅黑" panose="020B0503020204020204" charset="-122"/>
              </a:rPr>
              <a:t>和</a:t>
            </a:r>
            <a:r>
              <a:rPr lang="en-US" altLang="zh-CN" sz="1400">
                <a:solidFill>
                  <a:schemeClr val="tx2">
                    <a:lumMod val="50000"/>
                  </a:schemeClr>
                </a:solidFill>
                <a:latin typeface="微软雅黑" panose="020B0503020204020204" charset="-122"/>
                <a:ea typeface="微软雅黑" panose="020B0503020204020204" charset="-122"/>
              </a:rPr>
              <a:t>postcss-preset-env</a:t>
            </a:r>
          </a:p>
          <a:p>
            <a:pPr lvl="1"/>
            <a:r>
              <a:rPr lang="en-US" altLang="zh-CN" sz="1400">
                <a:solidFill>
                  <a:schemeClr val="tx2">
                    <a:lumMod val="50000"/>
                  </a:schemeClr>
                </a:solidFill>
                <a:latin typeface="微软雅黑" panose="020B0503020204020204" charset="-122"/>
                <a:ea typeface="微软雅黑" panose="020B0503020204020204" charset="-122"/>
              </a:rPr>
              <a:t>npm i postcss-loader postcss-preset-env -D</a:t>
            </a:r>
          </a:p>
          <a:p>
            <a:r>
              <a:rPr lang="en-US" altLang="zh-CN" sz="1400">
                <a:solidFill>
                  <a:schemeClr val="tx2">
                    <a:lumMod val="50000"/>
                  </a:schemeClr>
                </a:solidFill>
                <a:latin typeface="微软雅黑" panose="020B0503020204020204" charset="-122"/>
                <a:ea typeface="微软雅黑" panose="020B0503020204020204" charset="-122"/>
              </a:rPr>
              <a:t>postcss</a:t>
            </a:r>
            <a:r>
              <a:rPr lang="zh-CN" altLang="en-US" sz="1400">
                <a:solidFill>
                  <a:schemeClr val="tx2">
                    <a:lumMod val="50000"/>
                  </a:schemeClr>
                </a:solidFill>
                <a:latin typeface="微软雅黑" panose="020B0503020204020204" charset="-122"/>
                <a:ea typeface="微软雅黑" panose="020B0503020204020204" charset="-122"/>
              </a:rPr>
              <a:t>会找到</a:t>
            </a:r>
            <a:r>
              <a:rPr lang="en-US" altLang="zh-CN" sz="1400">
                <a:solidFill>
                  <a:schemeClr val="tx2">
                    <a:lumMod val="50000"/>
                  </a:schemeClr>
                </a:solidFill>
                <a:latin typeface="微软雅黑" panose="020B0503020204020204" charset="-122"/>
                <a:ea typeface="微软雅黑" panose="020B0503020204020204" charset="-122"/>
              </a:rPr>
              <a:t>package.json</a:t>
            </a:r>
            <a:r>
              <a:rPr lang="zh-CN" altLang="en-US" sz="1400">
                <a:solidFill>
                  <a:schemeClr val="tx2">
                    <a:lumMod val="50000"/>
                  </a:schemeClr>
                </a:solidFill>
                <a:latin typeface="微软雅黑" panose="020B0503020204020204" charset="-122"/>
                <a:ea typeface="微软雅黑" panose="020B0503020204020204" charset="-122"/>
              </a:rPr>
              <a:t>中的</a:t>
            </a:r>
            <a:r>
              <a:rPr lang="en-US" altLang="zh-CN" sz="1400">
                <a:solidFill>
                  <a:schemeClr val="tx2">
                    <a:lumMod val="50000"/>
                  </a:schemeClr>
                </a:solidFill>
                <a:latin typeface="微软雅黑" panose="020B0503020204020204" charset="-122"/>
                <a:ea typeface="微软雅黑" panose="020B0503020204020204" charset="-122"/>
              </a:rPr>
              <a:t>browserslist</a:t>
            </a:r>
            <a:r>
              <a:rPr lang="zh-CN" altLang="en-US" sz="1400">
                <a:solidFill>
                  <a:schemeClr val="tx2">
                    <a:lumMod val="50000"/>
                  </a:schemeClr>
                </a:solidFill>
                <a:latin typeface="微软雅黑" panose="020B0503020204020204" charset="-122"/>
                <a:ea typeface="微软雅黑" panose="020B0503020204020204" charset="-122"/>
              </a:rPr>
              <a:t>里面的配置，通过配置加载</a:t>
            </a:r>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的兼容性</a:t>
            </a:r>
          </a:p>
          <a:p>
            <a:r>
              <a:rPr lang="zh-CN" altLang="en-US" sz="1400">
                <a:solidFill>
                  <a:schemeClr val="tx2">
                    <a:lumMod val="50000"/>
                  </a:schemeClr>
                </a:solidFill>
                <a:latin typeface="微软雅黑" panose="020B0503020204020204" charset="-122"/>
                <a:ea typeface="微软雅黑" panose="020B0503020204020204" charset="-122"/>
              </a:rPr>
              <a:t>修改</a:t>
            </a:r>
            <a:r>
              <a:rPr lang="en-US" altLang="zh-CN" sz="1400">
                <a:solidFill>
                  <a:schemeClr val="tx2">
                    <a:lumMod val="50000"/>
                  </a:schemeClr>
                </a:solidFill>
                <a:latin typeface="微软雅黑" panose="020B0503020204020204" charset="-122"/>
                <a:ea typeface="微软雅黑" panose="020B0503020204020204" charset="-122"/>
              </a:rPr>
              <a:t>loader</a:t>
            </a:r>
            <a:r>
              <a:rPr lang="zh-CN" altLang="en-US" sz="1400">
                <a:solidFill>
                  <a:schemeClr val="tx2">
                    <a:lumMod val="50000"/>
                  </a:schemeClr>
                </a:solidFill>
                <a:latin typeface="微软雅黑" panose="020B0503020204020204" charset="-122"/>
                <a:ea typeface="微软雅黑" panose="020B0503020204020204" charset="-122"/>
              </a:rPr>
              <a:t>的配置， 新版需要写</a:t>
            </a:r>
            <a:r>
              <a:rPr lang="en-US" altLang="zh-CN" sz="1400">
                <a:solidFill>
                  <a:schemeClr val="tx2">
                    <a:lumMod val="50000"/>
                  </a:schemeClr>
                </a:solidFill>
                <a:latin typeface="微软雅黑" panose="020B0503020204020204" charset="-122"/>
                <a:ea typeface="微软雅黑" panose="020B0503020204020204" charset="-122"/>
              </a:rPr>
              <a:t>postcss.config.js,  less</a:t>
            </a:r>
            <a:r>
              <a:rPr lang="zh-CN" altLang="en-US" sz="1400">
                <a:solidFill>
                  <a:schemeClr val="tx2">
                    <a:lumMod val="50000"/>
                  </a:schemeClr>
                </a:solidFill>
                <a:latin typeface="微软雅黑" panose="020B0503020204020204" charset="-122"/>
                <a:ea typeface="微软雅黑" panose="020B0503020204020204" charset="-122"/>
              </a:rPr>
              <a:t>和</a:t>
            </a:r>
            <a:r>
              <a:rPr lang="en-US" altLang="zh-CN" sz="1400">
                <a:solidFill>
                  <a:schemeClr val="tx2">
                    <a:lumMod val="50000"/>
                  </a:schemeClr>
                </a:solidFill>
                <a:latin typeface="微软雅黑" panose="020B0503020204020204" charset="-122"/>
                <a:ea typeface="微软雅黑" panose="020B0503020204020204" charset="-122"/>
              </a:rPr>
              <a:t>sass</a:t>
            </a:r>
            <a:r>
              <a:rPr lang="zh-CN" altLang="en-US" sz="1400">
                <a:solidFill>
                  <a:schemeClr val="tx2">
                    <a:lumMod val="50000"/>
                  </a:schemeClr>
                </a:solidFill>
                <a:latin typeface="微软雅黑" panose="020B0503020204020204" charset="-122"/>
                <a:ea typeface="微软雅黑" panose="020B0503020204020204" charset="-122"/>
              </a:rPr>
              <a:t>兼容性同理</a:t>
            </a:r>
            <a:endParaRPr lang="en-US" altLang="zh-CN" sz="14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1400">
              <a:solidFill>
                <a:schemeClr val="tx2">
                  <a:lumMod val="50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2"/>
          <a:stretch>
            <a:fillRect/>
          </a:stretch>
        </p:blipFill>
        <p:spPr>
          <a:xfrm>
            <a:off x="347980" y="2127250"/>
            <a:ext cx="2289810" cy="1410335"/>
          </a:xfrm>
          <a:prstGeom prst="rect">
            <a:avLst/>
          </a:prstGeom>
        </p:spPr>
      </p:pic>
      <p:pic>
        <p:nvPicPr>
          <p:cNvPr id="8" name="图片 7"/>
          <p:cNvPicPr>
            <a:picLocks noChangeAspect="1"/>
          </p:cNvPicPr>
          <p:nvPr/>
        </p:nvPicPr>
        <p:blipFill>
          <a:blip r:embed="rId3"/>
          <a:stretch>
            <a:fillRect/>
          </a:stretch>
        </p:blipFill>
        <p:spPr>
          <a:xfrm>
            <a:off x="2637790" y="2127250"/>
            <a:ext cx="3585845" cy="2388870"/>
          </a:xfrm>
          <a:prstGeom prst="rect">
            <a:avLst/>
          </a:prstGeom>
        </p:spPr>
      </p:pic>
      <p:pic>
        <p:nvPicPr>
          <p:cNvPr id="9" name="图片 8"/>
          <p:cNvPicPr>
            <a:picLocks noChangeAspect="1"/>
          </p:cNvPicPr>
          <p:nvPr/>
        </p:nvPicPr>
        <p:blipFill>
          <a:blip r:embed="rId4"/>
          <a:stretch>
            <a:fillRect/>
          </a:stretch>
        </p:blipFill>
        <p:spPr>
          <a:xfrm>
            <a:off x="347980" y="3619500"/>
            <a:ext cx="2724785" cy="995680"/>
          </a:xfrm>
          <a:prstGeom prst="rect">
            <a:avLst/>
          </a:prstGeom>
        </p:spPr>
      </p:pic>
      <p:pic>
        <p:nvPicPr>
          <p:cNvPr id="10" name="图片 9"/>
          <p:cNvPicPr>
            <a:picLocks noChangeAspect="1"/>
          </p:cNvPicPr>
          <p:nvPr/>
        </p:nvPicPr>
        <p:blipFill>
          <a:blip r:embed="rId5"/>
          <a:stretch>
            <a:fillRect/>
          </a:stretch>
        </p:blipFill>
        <p:spPr>
          <a:xfrm>
            <a:off x="5571490" y="2127250"/>
            <a:ext cx="3218180" cy="1007110"/>
          </a:xfrm>
          <a:prstGeom prst="rect">
            <a:avLst/>
          </a:prstGeom>
        </p:spPr>
      </p:pic>
      <p:pic>
        <p:nvPicPr>
          <p:cNvPr id="11" name="图片 10"/>
          <p:cNvPicPr>
            <a:picLocks noChangeAspect="1"/>
          </p:cNvPicPr>
          <p:nvPr/>
        </p:nvPicPr>
        <p:blipFill>
          <a:blip r:embed="rId6"/>
          <a:stretch>
            <a:fillRect/>
          </a:stretch>
        </p:blipFill>
        <p:spPr>
          <a:xfrm>
            <a:off x="6557010" y="3332480"/>
            <a:ext cx="2291080" cy="12827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压缩</a:t>
            </a:r>
            <a:r>
              <a:rPr lang="en-US" altLang="zh-CN" sz="3600" b="1">
                <a:solidFill>
                  <a:srgbClr val="1E8380"/>
                </a:solidFill>
                <a:latin typeface="微软雅黑" panose="020B0503020204020204" charset="-122"/>
                <a:ea typeface="微软雅黑" panose="020B0503020204020204" charset="-122"/>
              </a:rPr>
              <a:t>CSS</a:t>
            </a:r>
          </a:p>
        </p:txBody>
      </p:sp>
      <p:sp>
        <p:nvSpPr>
          <p:cNvPr id="5" name="内容占位符 4"/>
          <p:cNvSpPr>
            <a:spLocks noGrp="1"/>
          </p:cNvSpPr>
          <p:nvPr>
            <p:ph idx="1"/>
          </p:nvPr>
        </p:nvSpPr>
        <p:spPr>
          <a:xfrm>
            <a:off x="457200" y="1200150"/>
            <a:ext cx="8229600" cy="3206115"/>
          </a:xfrm>
        </p:spPr>
        <p:txBody>
          <a:bodyPr/>
          <a:lstStyle/>
          <a:p>
            <a:r>
              <a:rPr lang="zh-CN" altLang="en-US" sz="1800">
                <a:solidFill>
                  <a:schemeClr val="tx2">
                    <a:lumMod val="50000"/>
                  </a:schemeClr>
                </a:solidFill>
                <a:latin typeface="微软雅黑" panose="020B0503020204020204" charset="-122"/>
                <a:ea typeface="微软雅黑" panose="020B0503020204020204" charset="-122"/>
              </a:rPr>
              <a:t>使用</a:t>
            </a:r>
            <a:r>
              <a:rPr lang="en-US" altLang="zh-CN" sz="1800">
                <a:solidFill>
                  <a:schemeClr val="tx2">
                    <a:lumMod val="50000"/>
                  </a:schemeClr>
                </a:solidFill>
                <a:latin typeface="微软雅黑" panose="020B0503020204020204" charset="-122"/>
                <a:ea typeface="微软雅黑" panose="020B0503020204020204" charset="-122"/>
              </a:rPr>
              <a:t>optimize-css-assets-webpack-plugin</a:t>
            </a:r>
            <a:r>
              <a:rPr lang="zh-CN" altLang="en-US" sz="1800">
                <a:solidFill>
                  <a:schemeClr val="tx2">
                    <a:lumMod val="50000"/>
                  </a:schemeClr>
                </a:solidFill>
                <a:latin typeface="微软雅黑" panose="020B0503020204020204" charset="-122"/>
                <a:ea typeface="微软雅黑" panose="020B0503020204020204" charset="-122"/>
              </a:rPr>
              <a:t>插件压缩</a:t>
            </a:r>
            <a:r>
              <a:rPr lang="en-US" altLang="zh-CN" sz="1800">
                <a:solidFill>
                  <a:schemeClr val="tx2">
                    <a:lumMod val="50000"/>
                  </a:schemeClr>
                </a:solidFill>
                <a:latin typeface="微软雅黑" panose="020B0503020204020204" charset="-122"/>
                <a:ea typeface="微软雅黑" panose="020B0503020204020204" charset="-122"/>
              </a:rPr>
              <a:t>CSS</a:t>
            </a:r>
            <a:r>
              <a:rPr lang="zh-CN" altLang="en-US" sz="1800">
                <a:solidFill>
                  <a:schemeClr val="tx2">
                    <a:lumMod val="50000"/>
                  </a:schemeClr>
                </a:solidFill>
                <a:latin typeface="微软雅黑" panose="020B0503020204020204" charset="-122"/>
                <a:ea typeface="微软雅黑" panose="020B0503020204020204" charset="-122"/>
              </a:rPr>
              <a:t>内容</a:t>
            </a:r>
          </a:p>
          <a:p>
            <a:pPr lvl="1"/>
            <a:r>
              <a:rPr lang="en-US" altLang="zh-CN" sz="1800">
                <a:solidFill>
                  <a:schemeClr val="tx2">
                    <a:lumMod val="50000"/>
                  </a:schemeClr>
                </a:solidFill>
                <a:latin typeface="微软雅黑" panose="020B0503020204020204" charset="-122"/>
                <a:ea typeface="微软雅黑" panose="020B0503020204020204" charset="-122"/>
              </a:rPr>
              <a:t>1. </a:t>
            </a:r>
            <a:r>
              <a:rPr lang="zh-CN" altLang="en-US" sz="1800">
                <a:solidFill>
                  <a:schemeClr val="tx2">
                    <a:lumMod val="50000"/>
                  </a:schemeClr>
                </a:solidFill>
                <a:latin typeface="微软雅黑" panose="020B0503020204020204" charset="-122"/>
                <a:ea typeface="微软雅黑" panose="020B0503020204020204" charset="-122"/>
              </a:rPr>
              <a:t>引入插件</a:t>
            </a:r>
          </a:p>
          <a:p>
            <a:pPr lvl="2"/>
            <a:r>
              <a:rPr lang="zh-CN" altLang="en-US" sz="1000">
                <a:solidFill>
                  <a:schemeClr val="tx2">
                    <a:lumMod val="50000"/>
                  </a:schemeClr>
                </a:solidFill>
                <a:latin typeface="微软雅黑" panose="020B0503020204020204" charset="-122"/>
                <a:ea typeface="微软雅黑" panose="020B0503020204020204" charset="-122"/>
              </a:rPr>
              <a:t>const OptimizeCssAssetsWebpackPlugin =  require('optimize-css-assets-webpack-plugin');</a:t>
            </a:r>
          </a:p>
          <a:p>
            <a:pPr lvl="1"/>
            <a:r>
              <a:rPr lang="en-US" altLang="zh-CN" sz="1800">
                <a:solidFill>
                  <a:schemeClr val="tx2">
                    <a:lumMod val="50000"/>
                  </a:schemeClr>
                </a:solidFill>
                <a:latin typeface="微软雅黑" panose="020B0503020204020204" charset="-122"/>
                <a:ea typeface="微软雅黑" panose="020B0503020204020204" charset="-122"/>
              </a:rPr>
              <a:t>2. </a:t>
            </a:r>
            <a:r>
              <a:rPr lang="zh-CN" altLang="en-US" sz="1800">
                <a:solidFill>
                  <a:schemeClr val="tx2">
                    <a:lumMod val="50000"/>
                  </a:schemeClr>
                </a:solidFill>
                <a:latin typeface="微软雅黑" panose="020B0503020204020204" charset="-122"/>
                <a:ea typeface="微软雅黑" panose="020B0503020204020204" charset="-122"/>
              </a:rPr>
              <a:t>使用插件</a:t>
            </a:r>
          </a:p>
          <a:p>
            <a:pPr lvl="2"/>
            <a:r>
              <a:rPr lang="en-US" altLang="zh-CN" sz="1200">
                <a:solidFill>
                  <a:schemeClr val="tx2">
                    <a:lumMod val="50000"/>
                  </a:schemeClr>
                </a:solidFill>
                <a:latin typeface="微软雅黑" panose="020B0503020204020204" charset="-122"/>
                <a:ea typeface="微软雅黑" panose="020B0503020204020204" charset="-122"/>
              </a:rPr>
              <a:t>    plugins: [ new OptimizeCssAssetsWebpackPlugin()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sym typeface="+mn-ea"/>
              </a:rPr>
              <a:t>webpack</a:t>
            </a:r>
            <a:r>
              <a:rPr lang="zh-CN" altLang="en-US" sz="3600" b="1">
                <a:solidFill>
                  <a:srgbClr val="1E8380"/>
                </a:solidFill>
                <a:latin typeface="微软雅黑" panose="020B0503020204020204" charset="-122"/>
                <a:ea typeface="微软雅黑" panose="020B0503020204020204" charset="-122"/>
                <a:sym typeface="+mn-ea"/>
              </a:rPr>
              <a:t>打包图片资源</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99160"/>
            <a:ext cx="8229600" cy="3206115"/>
          </a:xfrm>
        </p:spPr>
        <p:txBody>
          <a:bodyPr/>
          <a:lstStyle/>
          <a:p>
            <a:r>
              <a:rPr lang="zh-CN" altLang="en-US" sz="1400">
                <a:solidFill>
                  <a:schemeClr val="tx2">
                    <a:lumMod val="50000"/>
                  </a:schemeClr>
                </a:solidFill>
                <a:latin typeface="微软雅黑" panose="020B0503020204020204" charset="-122"/>
                <a:ea typeface="微软雅黑" panose="020B0503020204020204" charset="-122"/>
              </a:rPr>
              <a:t>需下载</a:t>
            </a:r>
            <a:r>
              <a:rPr lang="en-US" altLang="zh-CN" sz="1400">
                <a:solidFill>
                  <a:schemeClr val="tx2">
                    <a:lumMod val="50000"/>
                  </a:schemeClr>
                </a:solidFill>
                <a:latin typeface="微软雅黑" panose="020B0503020204020204" charset="-122"/>
                <a:ea typeface="微软雅黑" panose="020B0503020204020204" charset="-122"/>
              </a:rPr>
              <a:t>url-loader</a:t>
            </a:r>
            <a:r>
              <a:rPr lang="zh-CN" altLang="en-US" sz="1400">
                <a:solidFill>
                  <a:schemeClr val="tx2">
                    <a:lumMod val="50000"/>
                  </a:schemeClr>
                </a:solidFill>
                <a:latin typeface="微软雅黑" panose="020B0503020204020204" charset="-122"/>
                <a:ea typeface="微软雅黑" panose="020B0503020204020204" charset="-122"/>
              </a:rPr>
              <a:t>和</a:t>
            </a:r>
            <a:r>
              <a:rPr lang="en-US" altLang="zh-CN" sz="1400">
                <a:solidFill>
                  <a:schemeClr val="tx2">
                    <a:lumMod val="50000"/>
                  </a:schemeClr>
                </a:solidFill>
                <a:latin typeface="微软雅黑" panose="020B0503020204020204" charset="-122"/>
                <a:ea typeface="微软雅黑" panose="020B0503020204020204" charset="-122"/>
              </a:rPr>
              <a:t>file-loader</a:t>
            </a:r>
            <a:r>
              <a:rPr lang="zh-CN" altLang="en-US" sz="1400">
                <a:solidFill>
                  <a:schemeClr val="tx2">
                    <a:lumMod val="50000"/>
                  </a:schemeClr>
                </a:solidFill>
                <a:latin typeface="微软雅黑" panose="020B0503020204020204" charset="-122"/>
                <a:ea typeface="微软雅黑" panose="020B0503020204020204" charset="-122"/>
              </a:rPr>
              <a:t>两个包， 依赖关系</a:t>
            </a:r>
          </a:p>
          <a:p>
            <a:r>
              <a:rPr lang="zh-CN" altLang="en-US" sz="1400">
                <a:solidFill>
                  <a:schemeClr val="tx2">
                    <a:lumMod val="50000"/>
                  </a:schemeClr>
                </a:solidFill>
                <a:latin typeface="微软雅黑" panose="020B0503020204020204" charset="-122"/>
                <a:ea typeface="微软雅黑" panose="020B0503020204020204" charset="-122"/>
              </a:rPr>
              <a:t>在</a:t>
            </a:r>
            <a:r>
              <a:rPr lang="en-US" altLang="zh-CN" sz="1400">
                <a:solidFill>
                  <a:schemeClr val="tx2">
                    <a:lumMod val="50000"/>
                  </a:schemeClr>
                </a:solidFill>
                <a:latin typeface="微软雅黑" panose="020B0503020204020204" charset="-122"/>
                <a:ea typeface="微软雅黑" panose="020B0503020204020204" charset="-122"/>
              </a:rPr>
              <a:t>css</a:t>
            </a:r>
            <a:r>
              <a:rPr lang="zh-CN" altLang="en-US" sz="1400">
                <a:solidFill>
                  <a:schemeClr val="tx2">
                    <a:lumMod val="50000"/>
                  </a:schemeClr>
                </a:solidFill>
                <a:latin typeface="微软雅黑" panose="020B0503020204020204" charset="-122"/>
                <a:ea typeface="微软雅黑" panose="020B0503020204020204" charset="-122"/>
              </a:rPr>
              <a:t>中引入图片</a:t>
            </a: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在</a:t>
            </a:r>
            <a:r>
              <a:rPr lang="en-US" altLang="zh-CN" sz="1400">
                <a:solidFill>
                  <a:schemeClr val="tx2">
                    <a:lumMod val="50000"/>
                  </a:schemeClr>
                </a:solidFill>
                <a:latin typeface="微软雅黑" panose="020B0503020204020204" charset="-122"/>
                <a:ea typeface="微软雅黑" panose="020B0503020204020204" charset="-122"/>
              </a:rPr>
              <a:t>HTML</a:t>
            </a:r>
            <a:r>
              <a:rPr lang="zh-CN" altLang="en-US" sz="1400">
                <a:solidFill>
                  <a:schemeClr val="tx2">
                    <a:lumMod val="50000"/>
                  </a:schemeClr>
                </a:solidFill>
                <a:latin typeface="微软雅黑" panose="020B0503020204020204" charset="-122"/>
                <a:ea typeface="微软雅黑" panose="020B0503020204020204" charset="-122"/>
              </a:rPr>
              <a:t>中使用图片 需要下载 </a:t>
            </a:r>
            <a:r>
              <a:rPr lang="en-US" altLang="zh-CN" sz="1400">
                <a:solidFill>
                  <a:schemeClr val="tx2">
                    <a:lumMod val="50000"/>
                  </a:schemeClr>
                </a:solidFill>
                <a:latin typeface="微软雅黑" panose="020B0503020204020204" charset="-122"/>
                <a:ea typeface="微软雅黑" panose="020B0503020204020204" charset="-122"/>
              </a:rPr>
              <a:t>html-loader</a:t>
            </a:r>
            <a:r>
              <a:rPr lang="zh-CN" altLang="en-US" sz="1400">
                <a:solidFill>
                  <a:schemeClr val="tx2">
                    <a:lumMod val="50000"/>
                  </a:schemeClr>
                </a:solidFill>
                <a:latin typeface="微软雅黑" panose="020B0503020204020204" charset="-122"/>
                <a:ea typeface="微软雅黑" panose="020B0503020204020204" charset="-122"/>
              </a:rPr>
              <a:t>来处理图片</a:t>
            </a:r>
          </a:p>
          <a:p>
            <a:endParaRPr lang="zh-CN" altLang="en-US" sz="1400">
              <a:solidFill>
                <a:schemeClr val="tx2">
                  <a:lumMod val="50000"/>
                </a:schemeClr>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2"/>
          <a:stretch>
            <a:fillRect/>
          </a:stretch>
        </p:blipFill>
        <p:spPr>
          <a:xfrm>
            <a:off x="791845" y="1609090"/>
            <a:ext cx="2458720" cy="1064895"/>
          </a:xfrm>
          <a:prstGeom prst="rect">
            <a:avLst/>
          </a:prstGeom>
        </p:spPr>
      </p:pic>
      <p:pic>
        <p:nvPicPr>
          <p:cNvPr id="2" name="图片 1"/>
          <p:cNvPicPr>
            <a:picLocks noChangeAspect="1"/>
          </p:cNvPicPr>
          <p:nvPr/>
        </p:nvPicPr>
        <p:blipFill>
          <a:blip r:embed="rId3"/>
          <a:stretch>
            <a:fillRect/>
          </a:stretch>
        </p:blipFill>
        <p:spPr>
          <a:xfrm>
            <a:off x="4034790" y="1156335"/>
            <a:ext cx="5033645" cy="283083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a:t>
            </a:r>
            <a:r>
              <a:rPr lang="zh-CN" altLang="en-US" sz="3600" b="1">
                <a:solidFill>
                  <a:srgbClr val="1E8380"/>
                </a:solidFill>
                <a:latin typeface="微软雅黑" panose="020B0503020204020204" charset="-122"/>
                <a:ea typeface="微软雅黑" panose="020B0503020204020204" charset="-122"/>
              </a:rPr>
              <a:t>打包其他资源</a:t>
            </a:r>
          </a:p>
        </p:txBody>
      </p:sp>
      <p:sp>
        <p:nvSpPr>
          <p:cNvPr id="5" name="内容占位符 4"/>
          <p:cNvSpPr>
            <a:spLocks noGrp="1"/>
          </p:cNvSpPr>
          <p:nvPr>
            <p:ph idx="1"/>
          </p:nvPr>
        </p:nvSpPr>
        <p:spPr>
          <a:xfrm>
            <a:off x="457200" y="1200150"/>
            <a:ext cx="8229600" cy="3206115"/>
          </a:xfrm>
        </p:spPr>
        <p:txBody>
          <a:bodyPr/>
          <a:lstStyle/>
          <a:p>
            <a:r>
              <a:rPr lang="zh-CN" altLang="en-US" sz="1800">
                <a:solidFill>
                  <a:schemeClr val="tx2">
                    <a:lumMod val="50000"/>
                  </a:schemeClr>
                </a:solidFill>
                <a:latin typeface="微软雅黑" panose="020B0503020204020204" charset="-122"/>
                <a:ea typeface="微软雅黑" panose="020B0503020204020204" charset="-122"/>
              </a:rPr>
              <a:t>不需要优化和压缩处理，直接输出的资源，称为其他资源。</a:t>
            </a:r>
          </a:p>
        </p:txBody>
      </p:sp>
      <p:pic>
        <p:nvPicPr>
          <p:cNvPr id="2" name="图片 1"/>
          <p:cNvPicPr>
            <a:picLocks noChangeAspect="1"/>
          </p:cNvPicPr>
          <p:nvPr/>
        </p:nvPicPr>
        <p:blipFill>
          <a:blip r:embed="rId2"/>
          <a:stretch>
            <a:fillRect/>
          </a:stretch>
        </p:blipFill>
        <p:spPr>
          <a:xfrm>
            <a:off x="843915" y="1701800"/>
            <a:ext cx="4112895" cy="951865"/>
          </a:xfrm>
          <a:prstGeom prst="rect">
            <a:avLst/>
          </a:prstGeom>
        </p:spPr>
      </p:pic>
      <p:pic>
        <p:nvPicPr>
          <p:cNvPr id="4" name="图片 3"/>
          <p:cNvPicPr>
            <a:picLocks noChangeAspect="1"/>
          </p:cNvPicPr>
          <p:nvPr/>
        </p:nvPicPr>
        <p:blipFill>
          <a:blip r:embed="rId3"/>
          <a:stretch>
            <a:fillRect/>
          </a:stretch>
        </p:blipFill>
        <p:spPr>
          <a:xfrm>
            <a:off x="789940" y="2691765"/>
            <a:ext cx="4812665" cy="197675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学习目录和学习基础</a:t>
            </a:r>
          </a:p>
        </p:txBody>
      </p:sp>
      <p:sp>
        <p:nvSpPr>
          <p:cNvPr id="5" name="内容占位符 4"/>
          <p:cNvSpPr>
            <a:spLocks noGrp="1"/>
          </p:cNvSpPr>
          <p:nvPr>
            <p:ph idx="1"/>
          </p:nvPr>
        </p:nvSpPr>
        <p:spPr>
          <a:xfrm>
            <a:off x="457200" y="1015365"/>
            <a:ext cx="8229600" cy="3206115"/>
          </a:xfrm>
        </p:spPr>
        <p:txBody>
          <a:bodyPr/>
          <a:lstStyle/>
          <a:p>
            <a:r>
              <a:rPr lang="zh-CN" altLang="en-US" sz="2800">
                <a:solidFill>
                  <a:schemeClr val="tx2">
                    <a:lumMod val="50000"/>
                  </a:schemeClr>
                </a:solidFill>
                <a:latin typeface="微软雅黑" panose="020B0503020204020204" charset="-122"/>
                <a:ea typeface="微软雅黑" panose="020B0503020204020204" charset="-122"/>
                <a:sym typeface="+mn-ea"/>
              </a:rPr>
              <a:t>课程目标：</a:t>
            </a:r>
          </a:p>
          <a:p>
            <a:pPr lvl="1"/>
            <a:r>
              <a:rPr lang="zh-CN" altLang="en-US" sz="2000">
                <a:solidFill>
                  <a:schemeClr val="tx2">
                    <a:lumMod val="50000"/>
                  </a:schemeClr>
                </a:solidFill>
                <a:latin typeface="微软雅黑" panose="020B0503020204020204" charset="-122"/>
                <a:ea typeface="微软雅黑" panose="020B0503020204020204" charset="-122"/>
                <a:sym typeface="+mn-ea"/>
              </a:rPr>
              <a:t>可以使用</a:t>
            </a:r>
            <a:r>
              <a:rPr lang="en-US" altLang="zh-CN" sz="2000">
                <a:solidFill>
                  <a:schemeClr val="tx2">
                    <a:lumMod val="50000"/>
                  </a:schemeClr>
                </a:solidFill>
                <a:latin typeface="微软雅黑" panose="020B0503020204020204" charset="-122"/>
                <a:ea typeface="微软雅黑" panose="020B0503020204020204" charset="-122"/>
                <a:sym typeface="+mn-ea"/>
              </a:rPr>
              <a:t>webpack</a:t>
            </a:r>
            <a:r>
              <a:rPr lang="zh-CN" altLang="en-US" sz="2000">
                <a:solidFill>
                  <a:schemeClr val="tx2">
                    <a:lumMod val="50000"/>
                  </a:schemeClr>
                </a:solidFill>
                <a:latin typeface="微软雅黑" panose="020B0503020204020204" charset="-122"/>
                <a:ea typeface="微软雅黑" panose="020B0503020204020204" charset="-122"/>
                <a:sym typeface="+mn-ea"/>
              </a:rPr>
              <a:t>搭建开发环境</a:t>
            </a:r>
          </a:p>
          <a:p>
            <a:pPr lvl="1"/>
            <a:r>
              <a:rPr lang="zh-CN" altLang="en-US" sz="2000">
                <a:solidFill>
                  <a:schemeClr val="tx2">
                    <a:lumMod val="50000"/>
                  </a:schemeClr>
                </a:solidFill>
                <a:latin typeface="微软雅黑" panose="020B0503020204020204" charset="-122"/>
                <a:ea typeface="微软雅黑" panose="020B0503020204020204" charset="-122"/>
                <a:sym typeface="+mn-ea"/>
              </a:rPr>
              <a:t>可以使用</a:t>
            </a:r>
            <a:r>
              <a:rPr lang="en-US" altLang="zh-CN" sz="2000">
                <a:solidFill>
                  <a:schemeClr val="tx2">
                    <a:lumMod val="50000"/>
                  </a:schemeClr>
                </a:solidFill>
                <a:latin typeface="微软雅黑" panose="020B0503020204020204" charset="-122"/>
                <a:ea typeface="微软雅黑" panose="020B0503020204020204" charset="-122"/>
                <a:sym typeface="+mn-ea"/>
              </a:rPr>
              <a:t>webpack</a:t>
            </a:r>
            <a:r>
              <a:rPr lang="zh-CN" altLang="en-US" sz="2000">
                <a:solidFill>
                  <a:schemeClr val="tx2">
                    <a:lumMod val="50000"/>
                  </a:schemeClr>
                </a:solidFill>
                <a:latin typeface="微软雅黑" panose="020B0503020204020204" charset="-122"/>
                <a:ea typeface="微软雅黑" panose="020B0503020204020204" charset="-122"/>
                <a:sym typeface="+mn-ea"/>
              </a:rPr>
              <a:t>打包优化项目</a:t>
            </a:r>
          </a:p>
          <a:p>
            <a:pPr marL="457200" lvl="1" indent="0">
              <a:buNone/>
            </a:pPr>
            <a:endParaRPr lang="zh-CN" altLang="en-US" sz="2400">
              <a:solidFill>
                <a:schemeClr val="tx2">
                  <a:lumMod val="50000"/>
                </a:schemeClr>
              </a:solidFill>
              <a:latin typeface="微软雅黑" panose="020B0503020204020204" charset="-122"/>
              <a:ea typeface="微软雅黑" panose="020B0503020204020204" charset="-122"/>
              <a:sym typeface="+mn-ea"/>
            </a:endParaRPr>
          </a:p>
          <a:p>
            <a:r>
              <a:rPr lang="zh-CN" altLang="en-US" sz="2800">
                <a:solidFill>
                  <a:schemeClr val="tx2">
                    <a:lumMod val="50000"/>
                  </a:schemeClr>
                </a:solidFill>
                <a:latin typeface="微软雅黑" panose="020B0503020204020204" charset="-122"/>
                <a:ea typeface="微软雅黑" panose="020B0503020204020204" charset="-122"/>
                <a:sym typeface="+mn-ea"/>
              </a:rPr>
              <a:t>需要基础</a:t>
            </a:r>
          </a:p>
          <a:p>
            <a:pPr lvl="1"/>
            <a:r>
              <a:rPr lang="zh-CN" altLang="en-US" sz="2000">
                <a:solidFill>
                  <a:schemeClr val="tx2">
                    <a:lumMod val="50000"/>
                  </a:schemeClr>
                </a:solidFill>
                <a:latin typeface="微软雅黑" panose="020B0503020204020204" charset="-122"/>
                <a:ea typeface="微软雅黑" panose="020B0503020204020204" charset="-122"/>
                <a:sym typeface="+mn-ea"/>
              </a:rPr>
              <a:t>有</a:t>
            </a:r>
            <a:r>
              <a:rPr lang="en-US" altLang="zh-CN" sz="2000">
                <a:solidFill>
                  <a:schemeClr val="tx2">
                    <a:lumMod val="50000"/>
                  </a:schemeClr>
                </a:solidFill>
                <a:latin typeface="微软雅黑" panose="020B0503020204020204" charset="-122"/>
                <a:ea typeface="微软雅黑" panose="020B0503020204020204" charset="-122"/>
                <a:sym typeface="+mn-ea"/>
              </a:rPr>
              <a:t>NPM</a:t>
            </a:r>
            <a:r>
              <a:rPr lang="zh-CN" altLang="en-US" sz="2000">
                <a:solidFill>
                  <a:schemeClr val="tx2">
                    <a:lumMod val="50000"/>
                  </a:schemeClr>
                </a:solidFill>
                <a:latin typeface="微软雅黑" panose="020B0503020204020204" charset="-122"/>
                <a:ea typeface="微软雅黑" panose="020B0503020204020204" charset="-122"/>
                <a:sym typeface="+mn-ea"/>
              </a:rPr>
              <a:t>的使用基础</a:t>
            </a:r>
          </a:p>
          <a:p>
            <a:pPr lvl="1"/>
            <a:r>
              <a:rPr lang="en-US" altLang="zh-CN" sz="2000">
                <a:solidFill>
                  <a:schemeClr val="tx2">
                    <a:lumMod val="50000"/>
                  </a:schemeClr>
                </a:solidFill>
                <a:latin typeface="微软雅黑" panose="020B0503020204020204" charset="-122"/>
                <a:ea typeface="微软雅黑" panose="020B0503020204020204" charset="-122"/>
                <a:sym typeface="+mn-ea"/>
              </a:rPr>
              <a:t>ES6</a:t>
            </a:r>
            <a:r>
              <a:rPr lang="zh-CN" altLang="en-US" sz="2000">
                <a:solidFill>
                  <a:schemeClr val="tx2">
                    <a:lumMod val="50000"/>
                  </a:schemeClr>
                </a:solidFill>
                <a:latin typeface="微软雅黑" panose="020B0503020204020204" charset="-122"/>
                <a:ea typeface="微软雅黑" panose="020B0503020204020204" charset="-122"/>
                <a:sym typeface="+mn-ea"/>
              </a:rPr>
              <a:t>基本语法有所了解</a:t>
            </a:r>
          </a:p>
          <a:p>
            <a:pPr lvl="1"/>
            <a:r>
              <a:rPr lang="zh-CN" altLang="en-US" sz="2000">
                <a:solidFill>
                  <a:schemeClr val="tx2">
                    <a:lumMod val="50000"/>
                  </a:schemeClr>
                </a:solidFill>
                <a:latin typeface="微软雅黑" panose="020B0503020204020204" charset="-122"/>
                <a:ea typeface="微软雅黑" panose="020B0503020204020204" charset="-122"/>
                <a:sym typeface="+mn-ea"/>
              </a:rPr>
              <a:t>需要</a:t>
            </a:r>
            <a:r>
              <a:rPr lang="en-US" altLang="zh-CN" sz="2000">
                <a:solidFill>
                  <a:schemeClr val="tx2">
                    <a:lumMod val="50000"/>
                  </a:schemeClr>
                </a:solidFill>
                <a:latin typeface="微软雅黑" panose="020B0503020204020204" charset="-122"/>
                <a:ea typeface="微软雅黑" panose="020B0503020204020204" charset="-122"/>
                <a:sym typeface="+mn-ea"/>
              </a:rPr>
              <a:t>NODE</a:t>
            </a:r>
            <a:r>
              <a:rPr lang="zh-CN" altLang="en-US" sz="2000">
                <a:solidFill>
                  <a:schemeClr val="tx2">
                    <a:lumMod val="50000"/>
                  </a:schemeClr>
                </a:solidFill>
                <a:latin typeface="微软雅黑" panose="020B0503020204020204" charset="-122"/>
                <a:ea typeface="微软雅黑" panose="020B0503020204020204" charset="-122"/>
                <a:sym typeface="+mn-ea"/>
              </a:rPr>
              <a:t>一点点应用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对</a:t>
            </a:r>
            <a:r>
              <a:rPr lang="en-US" altLang="zh-CN" sz="3600" b="1">
                <a:solidFill>
                  <a:srgbClr val="1E8380"/>
                </a:solidFill>
                <a:latin typeface="微软雅黑" panose="020B0503020204020204" charset="-122"/>
                <a:ea typeface="微软雅黑" panose="020B0503020204020204" charset="-122"/>
              </a:rPr>
              <a:t>js</a:t>
            </a:r>
            <a:r>
              <a:rPr lang="zh-CN" altLang="en-US" sz="3600" b="1">
                <a:solidFill>
                  <a:srgbClr val="1E8380"/>
                </a:solidFill>
                <a:latin typeface="微软雅黑" panose="020B0503020204020204" charset="-122"/>
                <a:ea typeface="微软雅黑" panose="020B0503020204020204" charset="-122"/>
              </a:rPr>
              <a:t>语法配置语法检查</a:t>
            </a:r>
            <a:r>
              <a:rPr lang="en-US" altLang="zh-CN" sz="3600" b="1">
                <a:solidFill>
                  <a:srgbClr val="1E8380"/>
                </a:solidFill>
                <a:latin typeface="微软雅黑" panose="020B0503020204020204" charset="-122"/>
                <a:ea typeface="微软雅黑" panose="020B0503020204020204" charset="-122"/>
              </a:rPr>
              <a:t>eslint</a:t>
            </a:r>
          </a:p>
        </p:txBody>
      </p:sp>
      <p:sp>
        <p:nvSpPr>
          <p:cNvPr id="5" name="内容占位符 4"/>
          <p:cNvSpPr>
            <a:spLocks noGrp="1"/>
          </p:cNvSpPr>
          <p:nvPr>
            <p:ph idx="1"/>
          </p:nvPr>
        </p:nvSpPr>
        <p:spPr>
          <a:xfrm>
            <a:off x="457200" y="1200150"/>
            <a:ext cx="8229600" cy="3206115"/>
          </a:xfrm>
        </p:spPr>
        <p:txBody>
          <a:bodyPr/>
          <a:lstStyle/>
          <a:p>
            <a:r>
              <a:rPr lang="zh-CN" altLang="en-US" sz="1200">
                <a:solidFill>
                  <a:schemeClr val="tx2">
                    <a:lumMod val="50000"/>
                  </a:schemeClr>
                </a:solidFill>
                <a:latin typeface="微软雅黑" panose="020B0503020204020204" charset="-122"/>
                <a:ea typeface="微软雅黑" panose="020B0503020204020204" charset="-122"/>
              </a:rPr>
              <a:t>eslint 是一个开源的 js 代码检查工具，初衷是为了让程序员可以创建自己的检测规则。实际生产中，团队内往往会制订一套统一的标准，让整个团队的编码风格达到一致。</a:t>
            </a:r>
          </a:p>
          <a:p>
            <a:r>
              <a:rPr lang="zh-CN" altLang="en-US" sz="1200">
                <a:solidFill>
                  <a:schemeClr val="tx2">
                    <a:lumMod val="50000"/>
                  </a:schemeClr>
                </a:solidFill>
                <a:latin typeface="微软雅黑" panose="020B0503020204020204" charset="-122"/>
                <a:ea typeface="微软雅黑" panose="020B0503020204020204" charset="-122"/>
              </a:rPr>
              <a:t>eslint 其实与 webpack 没有任何关系，两者并不互相依赖，甚至一般情况下我们并不会在 webpack 中进行 eslint 的配置，可以单独使用。</a:t>
            </a:r>
          </a:p>
          <a:p>
            <a:r>
              <a:rPr lang="zh-CN" altLang="en-US" sz="1200">
                <a:solidFill>
                  <a:schemeClr val="tx2">
                    <a:lumMod val="50000"/>
                  </a:schemeClr>
                </a:solidFill>
                <a:latin typeface="微软雅黑" panose="020B0503020204020204" charset="-122"/>
                <a:ea typeface="微软雅黑" panose="020B0503020204020204" charset="-122"/>
              </a:rPr>
              <a:t>语法检查使用</a:t>
            </a:r>
            <a:r>
              <a:rPr lang="en-US" altLang="zh-CN" sz="1200">
                <a:solidFill>
                  <a:schemeClr val="tx2">
                    <a:lumMod val="50000"/>
                  </a:schemeClr>
                </a:solidFill>
                <a:latin typeface="微软雅黑" panose="020B0503020204020204" charset="-122"/>
                <a:ea typeface="微软雅黑" panose="020B0503020204020204" charset="-122"/>
              </a:rPr>
              <a:t>eslint-loader</a:t>
            </a:r>
            <a:r>
              <a:rPr lang="zh-CN" altLang="en-US" sz="1200">
                <a:solidFill>
                  <a:schemeClr val="tx2">
                    <a:lumMod val="50000"/>
                  </a:schemeClr>
                </a:solidFill>
                <a:latin typeface="微软雅黑" panose="020B0503020204020204" charset="-122"/>
                <a:ea typeface="微软雅黑" panose="020B0503020204020204" charset="-122"/>
              </a:rPr>
              <a:t>， 并基于</a:t>
            </a:r>
            <a:r>
              <a:rPr lang="en-US" altLang="zh-CN" sz="1200">
                <a:solidFill>
                  <a:schemeClr val="tx2">
                    <a:lumMod val="50000"/>
                  </a:schemeClr>
                </a:solidFill>
                <a:latin typeface="微软雅黑" panose="020B0503020204020204" charset="-122"/>
                <a:ea typeface="微软雅黑" panose="020B0503020204020204" charset="-122"/>
              </a:rPr>
              <a:t>eslint</a:t>
            </a:r>
            <a:r>
              <a:rPr lang="zh-CN" altLang="en-US" sz="1200">
                <a:solidFill>
                  <a:schemeClr val="tx2">
                    <a:lumMod val="50000"/>
                  </a:schemeClr>
                </a:solidFill>
                <a:latin typeface="微软雅黑" panose="020B0503020204020204" charset="-122"/>
                <a:ea typeface="微软雅黑" panose="020B0503020204020204" charset="-122"/>
              </a:rPr>
              <a:t>包，只用来检查</a:t>
            </a:r>
            <a:r>
              <a:rPr lang="en-US" altLang="zh-CN" sz="1200">
                <a:solidFill>
                  <a:schemeClr val="tx2">
                    <a:lumMod val="50000"/>
                  </a:schemeClr>
                </a:solidFill>
                <a:latin typeface="微软雅黑" panose="020B0503020204020204" charset="-122"/>
                <a:ea typeface="微软雅黑" panose="020B0503020204020204" charset="-122"/>
              </a:rPr>
              <a:t>js</a:t>
            </a:r>
            <a:r>
              <a:rPr lang="zh-CN" altLang="en-US" sz="1200">
                <a:solidFill>
                  <a:schemeClr val="tx2">
                    <a:lumMod val="50000"/>
                  </a:schemeClr>
                </a:solidFill>
                <a:latin typeface="微软雅黑" panose="020B0503020204020204" charset="-122"/>
                <a:ea typeface="微软雅黑" panose="020B0503020204020204" charset="-122"/>
              </a:rPr>
              <a:t>语法。</a:t>
            </a:r>
          </a:p>
          <a:p>
            <a:r>
              <a:rPr lang="zh-CN" altLang="en-US" sz="1200">
                <a:solidFill>
                  <a:schemeClr val="tx2">
                    <a:lumMod val="50000"/>
                  </a:schemeClr>
                </a:solidFill>
                <a:latin typeface="微软雅黑" panose="020B0503020204020204" charset="-122"/>
                <a:ea typeface="微软雅黑" panose="020B0503020204020204" charset="-122"/>
              </a:rPr>
              <a:t>注意只检查自己写的</a:t>
            </a:r>
            <a:r>
              <a:rPr lang="en-US" altLang="zh-CN" sz="1200">
                <a:solidFill>
                  <a:schemeClr val="tx2">
                    <a:lumMod val="50000"/>
                  </a:schemeClr>
                </a:solidFill>
                <a:latin typeface="微软雅黑" panose="020B0503020204020204" charset="-122"/>
                <a:ea typeface="微软雅黑" panose="020B0503020204020204" charset="-122"/>
              </a:rPr>
              <a:t>js</a:t>
            </a:r>
            <a:r>
              <a:rPr lang="zh-CN" altLang="en-US" sz="1200">
                <a:solidFill>
                  <a:schemeClr val="tx2">
                    <a:lumMod val="50000"/>
                  </a:schemeClr>
                </a:solidFill>
                <a:latin typeface="微软雅黑" panose="020B0503020204020204" charset="-122"/>
                <a:ea typeface="微软雅黑" panose="020B0503020204020204" charset="-122"/>
              </a:rPr>
              <a:t>源代码， 第三方库是不用检查的， 可以在</a:t>
            </a:r>
            <a:r>
              <a:rPr lang="en-US" altLang="zh-CN" sz="1200">
                <a:solidFill>
                  <a:schemeClr val="tx2">
                    <a:lumMod val="50000"/>
                  </a:schemeClr>
                </a:solidFill>
                <a:latin typeface="微软雅黑" panose="020B0503020204020204" charset="-122"/>
                <a:ea typeface="微软雅黑" panose="020B0503020204020204" charset="-122"/>
              </a:rPr>
              <a:t>npmjs.com</a:t>
            </a:r>
            <a:r>
              <a:rPr lang="zh-CN" altLang="en-US" sz="1200">
                <a:solidFill>
                  <a:schemeClr val="tx2">
                    <a:lumMod val="50000"/>
                  </a:schemeClr>
                </a:solidFill>
                <a:latin typeface="微软雅黑" panose="020B0503020204020204" charset="-122"/>
                <a:ea typeface="微软雅黑" panose="020B0503020204020204" charset="-122"/>
              </a:rPr>
              <a:t>中查看规则。</a:t>
            </a:r>
          </a:p>
          <a:p>
            <a:r>
              <a:rPr lang="zh-CN" altLang="en-US" sz="1200">
                <a:solidFill>
                  <a:schemeClr val="tx2">
                    <a:lumMod val="50000"/>
                  </a:schemeClr>
                </a:solidFill>
                <a:latin typeface="微软雅黑" panose="020B0503020204020204" charset="-122"/>
                <a:ea typeface="微软雅黑" panose="020B0503020204020204" charset="-122"/>
              </a:rPr>
              <a:t>需要使用</a:t>
            </a:r>
            <a:r>
              <a:rPr lang="en-US" altLang="zh-CN" sz="1200">
                <a:solidFill>
                  <a:schemeClr val="tx2">
                    <a:lumMod val="50000"/>
                  </a:schemeClr>
                </a:solidFill>
                <a:latin typeface="微软雅黑" panose="020B0503020204020204" charset="-122"/>
                <a:ea typeface="微软雅黑" panose="020B0503020204020204" charset="-122"/>
              </a:rPr>
              <a:t>js</a:t>
            </a:r>
            <a:r>
              <a:rPr lang="zh-CN" altLang="en-US" sz="1200">
                <a:solidFill>
                  <a:schemeClr val="tx2">
                    <a:lumMod val="50000"/>
                  </a:schemeClr>
                </a:solidFill>
                <a:latin typeface="微软雅黑" panose="020B0503020204020204" charset="-122"/>
                <a:ea typeface="微软雅黑" panose="020B0503020204020204" charset="-122"/>
              </a:rPr>
              <a:t>来的规则库来检查代码 </a:t>
            </a:r>
            <a:r>
              <a:rPr lang="en-US" altLang="zh-CN" sz="1200">
                <a:solidFill>
                  <a:schemeClr val="tx2">
                    <a:lumMod val="50000"/>
                  </a:schemeClr>
                </a:solidFill>
                <a:latin typeface="微软雅黑" panose="020B0503020204020204" charset="-122"/>
                <a:ea typeface="微软雅黑" panose="020B0503020204020204" charset="-122"/>
              </a:rPr>
              <a:t>“airbnb”</a:t>
            </a:r>
            <a:r>
              <a:rPr lang="zh-CN" altLang="en-US" sz="1200">
                <a:solidFill>
                  <a:schemeClr val="tx2">
                    <a:lumMod val="50000"/>
                  </a:schemeClr>
                </a:solidFill>
                <a:latin typeface="微软雅黑" panose="020B0503020204020204" charset="-122"/>
                <a:ea typeface="微软雅黑" panose="020B0503020204020204" charset="-122"/>
              </a:rPr>
              <a:t>， 需要</a:t>
            </a:r>
            <a:r>
              <a:rPr lang="en-US" altLang="zh-CN" sz="1200">
                <a:solidFill>
                  <a:schemeClr val="tx2">
                    <a:lumMod val="50000"/>
                  </a:schemeClr>
                </a:solidFill>
                <a:latin typeface="微软雅黑" panose="020B0503020204020204" charset="-122"/>
                <a:ea typeface="微软雅黑" panose="020B0503020204020204" charset="-122"/>
              </a:rPr>
              <a:t>eslint-config-airbnb-base</a:t>
            </a:r>
            <a:r>
              <a:rPr lang="zh-CN" altLang="en-US" sz="1200">
                <a:solidFill>
                  <a:schemeClr val="tx2">
                    <a:lumMod val="50000"/>
                  </a:schemeClr>
                </a:solidFill>
                <a:latin typeface="微软雅黑" panose="020B0503020204020204" charset="-122"/>
                <a:ea typeface="微软雅黑" panose="020B0503020204020204" charset="-122"/>
              </a:rPr>
              <a:t>和</a:t>
            </a:r>
            <a:r>
              <a:rPr lang="en-US" altLang="zh-CN" sz="1200">
                <a:solidFill>
                  <a:schemeClr val="tx2">
                    <a:lumMod val="50000"/>
                  </a:schemeClr>
                </a:solidFill>
                <a:latin typeface="微软雅黑" panose="020B0503020204020204" charset="-122"/>
                <a:ea typeface="微软雅黑" panose="020B0503020204020204" charset="-122"/>
              </a:rPr>
              <a:t>eslint-plugin-import </a:t>
            </a:r>
            <a:r>
              <a:rPr lang="zh-CN" altLang="en-US" sz="1200">
                <a:solidFill>
                  <a:schemeClr val="tx2">
                    <a:lumMod val="50000"/>
                  </a:schemeClr>
                </a:solidFill>
                <a:latin typeface="微软雅黑" panose="020B0503020204020204" charset="-122"/>
                <a:ea typeface="微软雅黑" panose="020B0503020204020204" charset="-122"/>
              </a:rPr>
              <a:t>两个包</a:t>
            </a:r>
          </a:p>
          <a:p>
            <a:r>
              <a:rPr lang="zh-CN" altLang="en-US" sz="1200">
                <a:solidFill>
                  <a:schemeClr val="tx2">
                    <a:lumMod val="50000"/>
                  </a:schemeClr>
                </a:solidFill>
                <a:latin typeface="微软雅黑" panose="020B0503020204020204" charset="-122"/>
                <a:ea typeface="微软雅黑" panose="020B0503020204020204" charset="-122"/>
              </a:rPr>
              <a:t>npm i eslint-loader eslint eslint-config-airbnb-base eslint -plugin-import -D</a:t>
            </a:r>
          </a:p>
          <a:p>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p:txBody>
      </p:sp>
      <p:sp>
        <p:nvSpPr>
          <p:cNvPr id="8" name="文本框 7"/>
          <p:cNvSpPr txBox="1"/>
          <p:nvPr/>
        </p:nvSpPr>
        <p:spPr>
          <a:xfrm>
            <a:off x="723900" y="3546158"/>
            <a:ext cx="1812925" cy="8591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a:ln>
                  <a:noFill/>
                </a:ln>
                <a:solidFill>
                  <a:srgbClr val="000000"/>
                </a:solidFill>
                <a:effectLst/>
                <a:uFillTx/>
                <a:latin typeface="+mn-lt"/>
                <a:ea typeface="+mn-ea"/>
                <a:cs typeface="+mn-cs"/>
                <a:sym typeface="Calibri" panose="020F0502020204030204"/>
              </a:rPr>
              <a:t>package.json</a:t>
            </a: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中加入</a:t>
            </a: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"eslintConfig": {</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"extends": "airbnb-base"</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a:t>
            </a:r>
          </a:p>
        </p:txBody>
      </p:sp>
      <p:sp>
        <p:nvSpPr>
          <p:cNvPr id="9" name="文本框 8"/>
          <p:cNvSpPr txBox="1"/>
          <p:nvPr/>
        </p:nvSpPr>
        <p:spPr>
          <a:xfrm>
            <a:off x="2583180" y="3239135"/>
            <a:ext cx="245935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webpack.config.js</a:t>
            </a: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中加入</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test:/\.js$/,</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exclude: /node_modules/,</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loader:'eslint-loader',</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options: {</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fix:true</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a:t>
            </a:r>
          </a:p>
        </p:txBody>
      </p:sp>
      <p:sp>
        <p:nvSpPr>
          <p:cNvPr id="10" name="文本框 9"/>
          <p:cNvSpPr txBox="1"/>
          <p:nvPr/>
        </p:nvSpPr>
        <p:spPr>
          <a:xfrm>
            <a:off x="5182870" y="3696653"/>
            <a:ext cx="3140075" cy="8591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在</a:t>
            </a:r>
            <a:r>
              <a:rPr kumimoji="0" lang="en-US" altLang="zh-CN"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js</a:t>
            </a: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文件中加入</a:t>
            </a: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下一行eslint所有规则失效</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 eslint-disable-next-line</a:t>
            </a: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console.log('这是入口文件,11111');</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sz="3600" b="1">
                <a:solidFill>
                  <a:srgbClr val="1E8380"/>
                </a:solidFill>
                <a:latin typeface="微软雅黑" panose="020B0503020204020204" charset="-122"/>
                <a:ea typeface="微软雅黑" panose="020B0503020204020204" charset="-122"/>
              </a:rPr>
              <a:t>开发服务器devServer配置</a:t>
            </a:r>
          </a:p>
        </p:txBody>
      </p:sp>
      <p:sp>
        <p:nvSpPr>
          <p:cNvPr id="5" name="内容占位符 4"/>
          <p:cNvSpPr>
            <a:spLocks noGrp="1"/>
          </p:cNvSpPr>
          <p:nvPr>
            <p:ph idx="1"/>
          </p:nvPr>
        </p:nvSpPr>
        <p:spPr>
          <a:xfrm>
            <a:off x="457200" y="1206500"/>
            <a:ext cx="8229600" cy="3206115"/>
          </a:xfrm>
        </p:spPr>
        <p:txBody>
          <a:bodyPr/>
          <a:lstStyle/>
          <a:p>
            <a:r>
              <a:rPr lang="zh-CN" altLang="en-US" sz="1400">
                <a:solidFill>
                  <a:schemeClr val="tx2">
                    <a:lumMod val="50000"/>
                  </a:schemeClr>
                </a:solidFill>
                <a:latin typeface="微软雅黑" panose="020B0503020204020204" charset="-122"/>
                <a:ea typeface="微软雅黑" panose="020B0503020204020204" charset="-122"/>
              </a:rPr>
              <a:t>devServer给我们提供了开发过程中的服务器，是一个使用了express的Http服务器，它的作用主要是为了监听资源文件的改变，该http服务器和client使用了websocket通信协议，只要资源文件发生改变，webpack-dev-server就会实时的进行编译。</a:t>
            </a:r>
          </a:p>
          <a:p>
            <a:r>
              <a:rPr lang="zh-CN" altLang="en-US" sz="1400">
                <a:solidFill>
                  <a:schemeClr val="tx2">
                    <a:lumMod val="50000"/>
                  </a:schemeClr>
                </a:solidFill>
                <a:latin typeface="微软雅黑" panose="020B0503020204020204" charset="-122"/>
                <a:ea typeface="微软雅黑" panose="020B0503020204020204" charset="-122"/>
              </a:rPr>
              <a:t>只会在内存中编译，不会有任何输出</a:t>
            </a:r>
            <a:r>
              <a:rPr lang="en-US" altLang="zh-CN" sz="1400">
                <a:solidFill>
                  <a:schemeClr val="tx2">
                    <a:lumMod val="50000"/>
                  </a:schemeClr>
                </a:solidFill>
                <a:latin typeface="微软雅黑" panose="020B0503020204020204" charset="-122"/>
                <a:ea typeface="微软雅黑" panose="020B0503020204020204" charset="-122"/>
              </a:rPr>
              <a:t>,</a:t>
            </a:r>
            <a:r>
              <a:rPr lang="zh-CN" altLang="en-US" sz="1400">
                <a:solidFill>
                  <a:schemeClr val="tx2">
                    <a:lumMod val="50000"/>
                  </a:schemeClr>
                </a:solidFill>
                <a:latin typeface="微软雅黑" panose="020B0503020204020204" charset="-122"/>
                <a:ea typeface="微软雅黑" panose="020B0503020204020204" charset="-122"/>
              </a:rPr>
              <a:t>下载</a:t>
            </a:r>
            <a:r>
              <a:rPr lang="en-US" altLang="zh-CN" sz="1400">
                <a:solidFill>
                  <a:schemeClr val="tx2">
                    <a:lumMod val="50000"/>
                  </a:schemeClr>
                </a:solidFill>
                <a:latin typeface="微软雅黑" panose="020B0503020204020204" charset="-122"/>
                <a:ea typeface="微软雅黑" panose="020B0503020204020204" charset="-122"/>
              </a:rPr>
              <a:t>webpack-dev-server</a:t>
            </a:r>
            <a:r>
              <a:rPr lang="zh-CN" altLang="en-US" sz="1400">
                <a:solidFill>
                  <a:schemeClr val="tx2">
                    <a:lumMod val="50000"/>
                  </a:schemeClr>
                </a:solidFill>
                <a:latin typeface="微软雅黑" panose="020B0503020204020204" charset="-122"/>
                <a:ea typeface="微软雅黑" panose="020B0503020204020204" charset="-122"/>
              </a:rPr>
              <a:t>包</a:t>
            </a:r>
          </a:p>
          <a:p>
            <a:r>
              <a:rPr lang="zh-CN" altLang="en-US" sz="1400">
                <a:solidFill>
                  <a:schemeClr val="tx2">
                    <a:lumMod val="50000"/>
                  </a:schemeClr>
                </a:solidFill>
                <a:latin typeface="微软雅黑" panose="020B0503020204020204" charset="-122"/>
                <a:ea typeface="微软雅黑" panose="020B0503020204020204" charset="-122"/>
              </a:rPr>
              <a:t>webpack-dev-server并不能读取你的webpack.config.js的配置output</a:t>
            </a:r>
          </a:p>
          <a:p>
            <a:r>
              <a:rPr lang="zh-CN" altLang="en-US" sz="1400">
                <a:solidFill>
                  <a:schemeClr val="tx2">
                    <a:lumMod val="50000"/>
                  </a:schemeClr>
                </a:solidFill>
                <a:latin typeface="微软雅黑" panose="020B0503020204020204" charset="-122"/>
                <a:ea typeface="微软雅黑" panose="020B0503020204020204" charset="-122"/>
              </a:rPr>
              <a:t>启动</a:t>
            </a:r>
            <a:r>
              <a:rPr lang="en-US" altLang="zh-CN" sz="1400">
                <a:solidFill>
                  <a:schemeClr val="tx2">
                    <a:lumMod val="50000"/>
                  </a:schemeClr>
                </a:solidFill>
                <a:latin typeface="微软雅黑" panose="020B0503020204020204" charset="-122"/>
                <a:ea typeface="微软雅黑" panose="020B0503020204020204" charset="-122"/>
              </a:rPr>
              <a:t>devServer</a:t>
            </a:r>
            <a:r>
              <a:rPr lang="zh-CN" altLang="en-US" sz="1400">
                <a:solidFill>
                  <a:schemeClr val="tx2">
                    <a:lumMod val="50000"/>
                  </a:schemeClr>
                </a:solidFill>
                <a:latin typeface="微软雅黑" panose="020B0503020204020204" charset="-122"/>
                <a:ea typeface="微软雅黑" panose="020B0503020204020204" charset="-122"/>
              </a:rPr>
              <a:t>指令为</a:t>
            </a:r>
            <a:r>
              <a:rPr lang="en-US" altLang="zh-CN" sz="1400">
                <a:solidFill>
                  <a:schemeClr val="tx2">
                    <a:lumMod val="50000"/>
                  </a:schemeClr>
                </a:solidFill>
                <a:latin typeface="微软雅黑" panose="020B0503020204020204" charset="-122"/>
                <a:ea typeface="微软雅黑" panose="020B0503020204020204" charset="-122"/>
              </a:rPr>
              <a:t>: npx webpack serve </a:t>
            </a:r>
            <a:r>
              <a:rPr lang="zh-CN" altLang="en-US" sz="1400">
                <a:solidFill>
                  <a:schemeClr val="tx2">
                    <a:lumMod val="50000"/>
                  </a:schemeClr>
                </a:solidFill>
                <a:latin typeface="微软雅黑" panose="020B0503020204020204" charset="-122"/>
                <a:ea typeface="微软雅黑" panose="020B0503020204020204" charset="-122"/>
              </a:rPr>
              <a:t>本目录执行</a:t>
            </a:r>
          </a:p>
          <a:p>
            <a:r>
              <a:rPr lang="en-US" altLang="zh-CN" sz="1400">
                <a:solidFill>
                  <a:schemeClr val="tx2">
                    <a:lumMod val="50000"/>
                  </a:schemeClr>
                </a:solidFill>
                <a:latin typeface="微软雅黑" panose="020B0503020204020204" charset="-122"/>
                <a:ea typeface="微软雅黑" panose="020B0503020204020204" charset="-122"/>
              </a:rPr>
              <a:t>webpack5</a:t>
            </a:r>
            <a:r>
              <a:rPr lang="zh-CN" altLang="en-US" sz="1400">
                <a:solidFill>
                  <a:schemeClr val="tx2">
                    <a:lumMod val="50000"/>
                  </a:schemeClr>
                </a:solidFill>
                <a:latin typeface="微软雅黑" panose="020B0503020204020204" charset="-122"/>
                <a:ea typeface="微软雅黑" panose="020B0503020204020204" charset="-122"/>
              </a:rPr>
              <a:t>无法刷新，解决：添加配置：target: ‘web’</a:t>
            </a:r>
          </a:p>
          <a:p>
            <a:endParaRPr lang="zh-CN" altLang="en-US" sz="18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613410" y="3256915"/>
            <a:ext cx="3091180" cy="1430655"/>
          </a:xfrm>
          <a:prstGeom prst="rect">
            <a:avLst/>
          </a:prstGeom>
        </p:spPr>
      </p:pic>
      <p:pic>
        <p:nvPicPr>
          <p:cNvPr id="4" name="图片 3"/>
          <p:cNvPicPr>
            <a:picLocks noChangeAspect="1"/>
          </p:cNvPicPr>
          <p:nvPr/>
        </p:nvPicPr>
        <p:blipFill>
          <a:blip r:embed="rId4"/>
          <a:stretch>
            <a:fillRect/>
          </a:stretch>
        </p:blipFill>
        <p:spPr>
          <a:xfrm>
            <a:off x="4000500" y="3256915"/>
            <a:ext cx="4018915" cy="115570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环境的优化</a:t>
            </a:r>
          </a:p>
        </p:txBody>
      </p:sp>
      <p:sp>
        <p:nvSpPr>
          <p:cNvPr id="5" name="内容占位符 4"/>
          <p:cNvSpPr>
            <a:spLocks noGrp="1"/>
          </p:cNvSpPr>
          <p:nvPr>
            <p:ph idx="1"/>
          </p:nvPr>
        </p:nvSpPr>
        <p:spPr>
          <a:xfrm>
            <a:off x="457200" y="1200150"/>
            <a:ext cx="8229600" cy="3206115"/>
          </a:xfrm>
        </p:spPr>
        <p:txBody>
          <a:bodyPr/>
          <a:lstStyle/>
          <a:p>
            <a:r>
              <a:rPr lang="zh-CN" altLang="en-US" sz="1800">
                <a:solidFill>
                  <a:schemeClr val="tx2">
                    <a:lumMod val="50000"/>
                  </a:schemeClr>
                </a:solidFill>
                <a:latin typeface="微软雅黑" panose="020B0503020204020204" charset="-122"/>
                <a:ea typeface="微软雅黑" panose="020B0503020204020204" charset="-122"/>
              </a:rPr>
              <a:t>开发环境的优化</a:t>
            </a:r>
          </a:p>
          <a:p>
            <a:pPr lvl="1"/>
            <a:r>
              <a:rPr lang="zh-CN" altLang="en-US" sz="1800">
                <a:solidFill>
                  <a:schemeClr val="tx2">
                    <a:lumMod val="50000"/>
                  </a:schemeClr>
                </a:solidFill>
                <a:latin typeface="微软雅黑" panose="020B0503020204020204" charset="-122"/>
                <a:ea typeface="微软雅黑" panose="020B0503020204020204" charset="-122"/>
              </a:rPr>
              <a:t>打包构建速度</a:t>
            </a:r>
          </a:p>
          <a:p>
            <a:pPr lvl="1"/>
            <a:r>
              <a:rPr lang="zh-CN" altLang="en-US" sz="1800">
                <a:solidFill>
                  <a:schemeClr val="tx2">
                    <a:lumMod val="50000"/>
                  </a:schemeClr>
                </a:solidFill>
                <a:latin typeface="微软雅黑" panose="020B0503020204020204" charset="-122"/>
                <a:ea typeface="微软雅黑" panose="020B0503020204020204" charset="-122"/>
              </a:rPr>
              <a:t>优化代码调式</a:t>
            </a:r>
          </a:p>
          <a:p>
            <a:endParaRPr lang="zh-CN" altLang="en-US" sz="1800">
              <a:solidFill>
                <a:schemeClr val="tx2">
                  <a:lumMod val="50000"/>
                </a:schemeClr>
              </a:solidFill>
              <a:latin typeface="微软雅黑" panose="020B0503020204020204" charset="-122"/>
              <a:ea typeface="微软雅黑" panose="020B0503020204020204" charset="-122"/>
            </a:endParaRPr>
          </a:p>
          <a:p>
            <a:r>
              <a:rPr lang="zh-CN" altLang="en-US" sz="1800">
                <a:solidFill>
                  <a:schemeClr val="tx2">
                    <a:lumMod val="50000"/>
                  </a:schemeClr>
                </a:solidFill>
                <a:latin typeface="微软雅黑" panose="020B0503020204020204" charset="-122"/>
                <a:ea typeface="微软雅黑" panose="020B0503020204020204" charset="-122"/>
              </a:rPr>
              <a:t>生产环境的优化</a:t>
            </a:r>
          </a:p>
          <a:p>
            <a:pPr lvl="1"/>
            <a:r>
              <a:rPr lang="zh-CN" altLang="en-US" sz="1800">
                <a:solidFill>
                  <a:schemeClr val="tx2">
                    <a:lumMod val="50000"/>
                  </a:schemeClr>
                </a:solidFill>
                <a:latin typeface="微软雅黑" panose="020B0503020204020204" charset="-122"/>
                <a:ea typeface="微软雅黑" panose="020B0503020204020204" charset="-122"/>
                <a:sym typeface="+mn-ea"/>
              </a:rPr>
              <a:t>代码运行的性能</a:t>
            </a:r>
            <a:endParaRPr lang="zh-CN" altLang="en-US" sz="18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1800">
              <a:solidFill>
                <a:schemeClr val="tx2">
                  <a:lumMod val="50000"/>
                </a:schemeClr>
              </a:solidFill>
              <a:latin typeface="微软雅黑" panose="020B0503020204020204" charset="-122"/>
              <a:ea typeface="微软雅黑" panose="020B0503020204020204" charset="-122"/>
            </a:endParaRPr>
          </a:p>
          <a:p>
            <a:endParaRPr lang="zh-CN" altLang="en-US" sz="18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HMR(模块热替换)</a:t>
            </a:r>
          </a:p>
        </p:txBody>
      </p:sp>
      <p:sp>
        <p:nvSpPr>
          <p:cNvPr id="5" name="内容占位符 4"/>
          <p:cNvSpPr>
            <a:spLocks noGrp="1"/>
          </p:cNvSpPr>
          <p:nvPr>
            <p:ph idx="1"/>
          </p:nvPr>
        </p:nvSpPr>
        <p:spPr>
          <a:xfrm>
            <a:off x="457200" y="1200150"/>
            <a:ext cx="8229600" cy="3206115"/>
          </a:xfrm>
        </p:spPr>
        <p:txBody>
          <a:bodyPr/>
          <a:lstStyle/>
          <a:p>
            <a:r>
              <a:rPr lang="zh-CN" altLang="en-US" sz="900">
                <a:solidFill>
                  <a:schemeClr val="tx2">
                    <a:lumMod val="50000"/>
                  </a:schemeClr>
                </a:solidFill>
                <a:latin typeface="微软雅黑" panose="020B0503020204020204" charset="-122"/>
                <a:ea typeface="微软雅黑" panose="020B0503020204020204" charset="-122"/>
              </a:rPr>
              <a:t>模块热替换(Hot Module Replacement 即 HMR)是 webpack 提供的最有用的功能之一, 它允许在运行时更新各种模块, 而无需进行完全刷新。</a:t>
            </a:r>
            <a:endParaRPr lang="en-US" altLang="zh-CN" sz="900">
              <a:solidFill>
                <a:schemeClr val="tx2">
                  <a:lumMod val="50000"/>
                </a:schemeClr>
              </a:solidFill>
              <a:latin typeface="微软雅黑" panose="020B0503020204020204" charset="-122"/>
              <a:ea typeface="微软雅黑" panose="020B0503020204020204" charset="-122"/>
            </a:endParaRPr>
          </a:p>
          <a:p>
            <a:r>
              <a:rPr lang="en-US" altLang="zh-CN" sz="900">
                <a:solidFill>
                  <a:schemeClr val="tx2">
                    <a:lumMod val="50000"/>
                  </a:schemeClr>
                </a:solidFill>
                <a:latin typeface="微软雅黑" panose="020B0503020204020204" charset="-122"/>
                <a:ea typeface="微软雅黑" panose="020B0503020204020204" charset="-122"/>
              </a:rPr>
              <a:t>启用这个功能</a:t>
            </a:r>
            <a:r>
              <a:rPr lang="zh-CN" altLang="en-US" sz="900">
                <a:solidFill>
                  <a:schemeClr val="tx2">
                    <a:lumMod val="50000"/>
                  </a:schemeClr>
                </a:solidFill>
                <a:latin typeface="微软雅黑" panose="020B0503020204020204" charset="-122"/>
                <a:ea typeface="微软雅黑" panose="020B0503020204020204" charset="-122"/>
              </a:rPr>
              <a:t>，</a:t>
            </a:r>
            <a:r>
              <a:rPr lang="en-US" altLang="zh-CN" sz="900">
                <a:solidFill>
                  <a:schemeClr val="tx2">
                    <a:lumMod val="50000"/>
                  </a:schemeClr>
                </a:solidFill>
                <a:latin typeface="微软雅黑" panose="020B0503020204020204" charset="-122"/>
                <a:ea typeface="微软雅黑" panose="020B0503020204020204" charset="-122"/>
              </a:rPr>
              <a:t>只需要修改一下 webpack.config.js 的配置, 使用 webpack 内置的 HMR 插件就可以了</a:t>
            </a:r>
            <a:r>
              <a:rPr lang="zh-CN" altLang="en-US" sz="900">
                <a:solidFill>
                  <a:schemeClr val="tx2">
                    <a:lumMod val="50000"/>
                  </a:schemeClr>
                </a:solidFill>
                <a:latin typeface="微软雅黑" panose="020B0503020204020204" charset="-122"/>
                <a:ea typeface="微软雅黑" panose="020B0503020204020204" charset="-122"/>
              </a:rPr>
              <a:t>， 在</a:t>
            </a:r>
            <a:r>
              <a:rPr lang="en-US" altLang="zh-CN" sz="900">
                <a:solidFill>
                  <a:schemeClr val="tx2">
                    <a:lumMod val="50000"/>
                  </a:schemeClr>
                </a:solidFill>
                <a:latin typeface="微软雅黑" panose="020B0503020204020204" charset="-122"/>
                <a:ea typeface="微软雅黑" panose="020B0503020204020204" charset="-122"/>
              </a:rPr>
              <a:t>devServer</a:t>
            </a:r>
            <a:r>
              <a:rPr lang="zh-CN" altLang="en-US" sz="900">
                <a:solidFill>
                  <a:schemeClr val="tx2">
                    <a:lumMod val="50000"/>
                  </a:schemeClr>
                </a:solidFill>
                <a:latin typeface="微软雅黑" panose="020B0503020204020204" charset="-122"/>
                <a:ea typeface="微软雅黑" panose="020B0503020204020204" charset="-122"/>
              </a:rPr>
              <a:t>中使用</a:t>
            </a:r>
            <a:r>
              <a:rPr lang="en-US" altLang="zh-CN" sz="900">
                <a:solidFill>
                  <a:schemeClr val="tx2">
                    <a:lumMod val="50000"/>
                  </a:schemeClr>
                </a:solidFill>
                <a:latin typeface="微软雅黑" panose="020B0503020204020204" charset="-122"/>
                <a:ea typeface="微软雅黑" panose="020B0503020204020204" charset="-122"/>
              </a:rPr>
              <a:t>hot</a:t>
            </a:r>
            <a:r>
              <a:rPr lang="zh-CN" altLang="en-US" sz="900">
                <a:solidFill>
                  <a:schemeClr val="tx2">
                    <a:lumMod val="50000"/>
                  </a:schemeClr>
                </a:solidFill>
                <a:latin typeface="微软雅黑" panose="020B0503020204020204" charset="-122"/>
                <a:ea typeface="微软雅黑" panose="020B0503020204020204" charset="-122"/>
              </a:rPr>
              <a:t>参数。</a:t>
            </a:r>
          </a:p>
          <a:p>
            <a:r>
              <a:rPr lang="en-US" altLang="zh-CN" sz="900">
                <a:solidFill>
                  <a:schemeClr val="tx2">
                    <a:lumMod val="50000"/>
                  </a:schemeClr>
                </a:solidFill>
                <a:latin typeface="微软雅黑" panose="020B0503020204020204" charset="-122"/>
                <a:ea typeface="微软雅黑" panose="020B0503020204020204" charset="-122"/>
              </a:rPr>
              <a:t>启用 webpack 内置的 HMR插件后, module.hot 接口就会暴露在 index.js 中, 接下来需要在 index.js 中配置告诉 webpack 接受HMR的模块</a:t>
            </a:r>
            <a:r>
              <a:rPr lang="zh-CN" altLang="en-US" sz="900">
                <a:solidFill>
                  <a:schemeClr val="tx2">
                    <a:lumMod val="50000"/>
                  </a:schemeClr>
                </a:solidFill>
                <a:latin typeface="微软雅黑" panose="020B0503020204020204" charset="-122"/>
                <a:ea typeface="微软雅黑" panose="020B0503020204020204" charset="-122"/>
              </a:rPr>
              <a:t>。</a:t>
            </a:r>
          </a:p>
          <a:p>
            <a:r>
              <a:rPr lang="en-US" altLang="zh-CN" sz="900">
                <a:solidFill>
                  <a:schemeClr val="tx2">
                    <a:lumMod val="50000"/>
                  </a:schemeClr>
                </a:solidFill>
                <a:latin typeface="微软雅黑" panose="020B0503020204020204" charset="-122"/>
                <a:ea typeface="微软雅黑" panose="020B0503020204020204" charset="-122"/>
              </a:rPr>
              <a:t>1. </a:t>
            </a:r>
            <a:r>
              <a:rPr lang="zh-CN" altLang="en-US" sz="900">
                <a:solidFill>
                  <a:schemeClr val="tx2">
                    <a:lumMod val="50000"/>
                  </a:schemeClr>
                </a:solidFill>
                <a:latin typeface="微软雅黑" panose="020B0503020204020204" charset="-122"/>
                <a:ea typeface="微软雅黑" panose="020B0503020204020204" charset="-122"/>
              </a:rPr>
              <a:t>样式</a:t>
            </a:r>
            <a:r>
              <a:rPr lang="en-US" altLang="zh-CN" sz="900">
                <a:solidFill>
                  <a:schemeClr val="tx2">
                    <a:lumMod val="50000"/>
                  </a:schemeClr>
                </a:solidFill>
                <a:latin typeface="微软雅黑" panose="020B0503020204020204" charset="-122"/>
                <a:ea typeface="微软雅黑" panose="020B0503020204020204" charset="-122"/>
              </a:rPr>
              <a:t>HMR</a:t>
            </a:r>
            <a:r>
              <a:rPr lang="zh-CN" altLang="en-US" sz="900">
                <a:solidFill>
                  <a:schemeClr val="tx2">
                    <a:lumMod val="50000"/>
                  </a:schemeClr>
                </a:solidFill>
                <a:latin typeface="微软雅黑" panose="020B0503020204020204" charset="-122"/>
                <a:ea typeface="微软雅黑" panose="020B0503020204020204" charset="-122"/>
              </a:rPr>
              <a:t>功能，在开发环境中使用</a:t>
            </a:r>
            <a:r>
              <a:rPr lang="en-US" altLang="zh-CN" sz="900">
                <a:solidFill>
                  <a:schemeClr val="tx2">
                    <a:lumMod val="50000"/>
                  </a:schemeClr>
                </a:solidFill>
                <a:latin typeface="微软雅黑" panose="020B0503020204020204" charset="-122"/>
                <a:ea typeface="微软雅黑" panose="020B0503020204020204" charset="-122"/>
              </a:rPr>
              <a:t>style-loader</a:t>
            </a:r>
          </a:p>
          <a:p>
            <a:r>
              <a:rPr lang="en-US" altLang="zh-CN" sz="900">
                <a:solidFill>
                  <a:schemeClr val="tx2">
                    <a:lumMod val="50000"/>
                  </a:schemeClr>
                </a:solidFill>
                <a:latin typeface="微软雅黑" panose="020B0503020204020204" charset="-122"/>
                <a:ea typeface="微软雅黑" panose="020B0503020204020204" charset="-122"/>
                <a:sym typeface="+mn-ea"/>
              </a:rPr>
              <a:t>2. HTM</a:t>
            </a:r>
            <a:r>
              <a:rPr lang="zh-CN" altLang="en-US" sz="900">
                <a:solidFill>
                  <a:schemeClr val="tx2">
                    <a:lumMod val="50000"/>
                  </a:schemeClr>
                </a:solidFill>
                <a:latin typeface="微软雅黑" panose="020B0503020204020204" charset="-122"/>
                <a:ea typeface="微软雅黑" panose="020B0503020204020204" charset="-122"/>
                <a:sym typeface="+mn-ea"/>
              </a:rPr>
              <a:t>的</a:t>
            </a:r>
            <a:r>
              <a:rPr lang="en-US" altLang="zh-CN" sz="900">
                <a:solidFill>
                  <a:schemeClr val="tx2">
                    <a:lumMod val="50000"/>
                  </a:schemeClr>
                </a:solidFill>
                <a:latin typeface="微软雅黑" panose="020B0503020204020204" charset="-122"/>
                <a:ea typeface="微软雅黑" panose="020B0503020204020204" charset="-122"/>
                <a:sym typeface="+mn-ea"/>
              </a:rPr>
              <a:t>HMR功能，默认</a:t>
            </a:r>
            <a:r>
              <a:rPr lang="zh-CN" altLang="en-US" sz="900">
                <a:solidFill>
                  <a:schemeClr val="tx2">
                    <a:lumMod val="50000"/>
                  </a:schemeClr>
                </a:solidFill>
                <a:latin typeface="微软雅黑" panose="020B0503020204020204" charset="-122"/>
                <a:ea typeface="微软雅黑" panose="020B0503020204020204" charset="-122"/>
                <a:sym typeface="+mn-ea"/>
              </a:rPr>
              <a:t>也</a:t>
            </a:r>
            <a:r>
              <a:rPr lang="en-US" altLang="zh-CN" sz="900">
                <a:solidFill>
                  <a:schemeClr val="tx2">
                    <a:lumMod val="50000"/>
                  </a:schemeClr>
                </a:solidFill>
                <a:latin typeface="微软雅黑" panose="020B0503020204020204" charset="-122"/>
                <a:ea typeface="微软雅黑" panose="020B0503020204020204" charset="-122"/>
                <a:sym typeface="+mn-ea"/>
              </a:rPr>
              <a:t>没有HMR功能</a:t>
            </a:r>
            <a:r>
              <a:rPr lang="zh-CN" altLang="en-US" sz="900">
                <a:solidFill>
                  <a:schemeClr val="tx2">
                    <a:lumMod val="50000"/>
                  </a:schemeClr>
                </a:solidFill>
                <a:latin typeface="微软雅黑" panose="020B0503020204020204" charset="-122"/>
                <a:ea typeface="微软雅黑" panose="020B0503020204020204" charset="-122"/>
                <a:sym typeface="+mn-ea"/>
              </a:rPr>
              <a:t>（不用做</a:t>
            </a:r>
            <a:r>
              <a:rPr lang="en-US" altLang="zh-CN" sz="900">
                <a:solidFill>
                  <a:schemeClr val="tx2">
                    <a:lumMod val="50000"/>
                  </a:schemeClr>
                </a:solidFill>
                <a:latin typeface="微软雅黑" panose="020B0503020204020204" charset="-122"/>
                <a:ea typeface="微软雅黑" panose="020B0503020204020204" charset="-122"/>
                <a:sym typeface="+mn-ea"/>
              </a:rPr>
              <a:t>HMR</a:t>
            </a:r>
            <a:r>
              <a:rPr lang="zh-CN" altLang="en-US" sz="900">
                <a:solidFill>
                  <a:schemeClr val="tx2">
                    <a:lumMod val="50000"/>
                  </a:schemeClr>
                </a:solidFill>
                <a:latin typeface="微软雅黑" panose="020B0503020204020204" charset="-122"/>
                <a:ea typeface="微软雅黑" panose="020B0503020204020204" charset="-122"/>
                <a:sym typeface="+mn-ea"/>
              </a:rPr>
              <a:t>功能），需要在</a:t>
            </a:r>
            <a:r>
              <a:rPr lang="en-US" altLang="zh-CN" sz="900">
                <a:solidFill>
                  <a:schemeClr val="tx2">
                    <a:lumMod val="50000"/>
                  </a:schemeClr>
                </a:solidFill>
                <a:latin typeface="微软雅黑" panose="020B0503020204020204" charset="-122"/>
                <a:ea typeface="微软雅黑" panose="020B0503020204020204" charset="-122"/>
                <a:sym typeface="+mn-ea"/>
              </a:rPr>
              <a:t>entry</a:t>
            </a:r>
            <a:r>
              <a:rPr lang="zh-CN" altLang="en-US" sz="900">
                <a:solidFill>
                  <a:schemeClr val="tx2">
                    <a:lumMod val="50000"/>
                  </a:schemeClr>
                </a:solidFill>
                <a:latin typeface="微软雅黑" panose="020B0503020204020204" charset="-122"/>
                <a:ea typeface="微软雅黑" panose="020B0503020204020204" charset="-122"/>
                <a:sym typeface="+mn-ea"/>
              </a:rPr>
              <a:t>入口中引入</a:t>
            </a:r>
            <a:r>
              <a:rPr lang="en-US" altLang="zh-CN" sz="900">
                <a:solidFill>
                  <a:schemeClr val="tx2">
                    <a:lumMod val="50000"/>
                  </a:schemeClr>
                </a:solidFill>
                <a:latin typeface="微软雅黑" panose="020B0503020204020204" charset="-122"/>
                <a:ea typeface="微软雅黑" panose="020B0503020204020204" charset="-122"/>
                <a:sym typeface="+mn-ea"/>
              </a:rPr>
              <a:t>html</a:t>
            </a:r>
            <a:r>
              <a:rPr lang="zh-CN" altLang="en-US" sz="900">
                <a:solidFill>
                  <a:schemeClr val="tx2">
                    <a:lumMod val="50000"/>
                  </a:schemeClr>
                </a:solidFill>
                <a:latin typeface="微软雅黑" panose="020B0503020204020204" charset="-122"/>
                <a:ea typeface="微软雅黑" panose="020B0503020204020204" charset="-122"/>
                <a:sym typeface="+mn-ea"/>
              </a:rPr>
              <a:t>文件。</a:t>
            </a:r>
            <a:endParaRPr lang="en-US" altLang="zh-CN" sz="900">
              <a:solidFill>
                <a:schemeClr val="tx2">
                  <a:lumMod val="50000"/>
                </a:schemeClr>
              </a:solidFill>
              <a:latin typeface="微软雅黑" panose="020B0503020204020204" charset="-122"/>
              <a:ea typeface="微软雅黑" panose="020B0503020204020204" charset="-122"/>
            </a:endParaRPr>
          </a:p>
          <a:p>
            <a:r>
              <a:rPr lang="en-US" altLang="zh-CN" sz="900">
                <a:solidFill>
                  <a:schemeClr val="tx2">
                    <a:lumMod val="50000"/>
                  </a:schemeClr>
                </a:solidFill>
                <a:latin typeface="微软雅黑" panose="020B0503020204020204" charset="-122"/>
                <a:ea typeface="微软雅黑" panose="020B0503020204020204" charset="-122"/>
              </a:rPr>
              <a:t>3. js</a:t>
            </a:r>
            <a:r>
              <a:rPr lang="zh-CN" altLang="en-US" sz="900">
                <a:solidFill>
                  <a:schemeClr val="tx2">
                    <a:lumMod val="50000"/>
                  </a:schemeClr>
                </a:solidFill>
                <a:latin typeface="微软雅黑" panose="020B0503020204020204" charset="-122"/>
                <a:ea typeface="微软雅黑" panose="020B0503020204020204" charset="-122"/>
              </a:rPr>
              <a:t>的</a:t>
            </a:r>
            <a:r>
              <a:rPr lang="en-US" altLang="zh-CN" sz="900">
                <a:solidFill>
                  <a:schemeClr val="tx2">
                    <a:lumMod val="50000"/>
                  </a:schemeClr>
                </a:solidFill>
                <a:latin typeface="微软雅黑" panose="020B0503020204020204" charset="-122"/>
                <a:ea typeface="微软雅黑" panose="020B0503020204020204" charset="-122"/>
              </a:rPr>
              <a:t>HMR</a:t>
            </a:r>
            <a:r>
              <a:rPr lang="zh-CN" altLang="en-US" sz="900">
                <a:solidFill>
                  <a:schemeClr val="tx2">
                    <a:lumMod val="50000"/>
                  </a:schemeClr>
                </a:solidFill>
                <a:latin typeface="微软雅黑" panose="020B0503020204020204" charset="-122"/>
                <a:ea typeface="微软雅黑" panose="020B0503020204020204" charset="-122"/>
              </a:rPr>
              <a:t>功能，默认没有</a:t>
            </a:r>
            <a:r>
              <a:rPr lang="en-US" altLang="zh-CN" sz="900">
                <a:solidFill>
                  <a:schemeClr val="tx2">
                    <a:lumMod val="50000"/>
                  </a:schemeClr>
                </a:solidFill>
                <a:latin typeface="微软雅黑" panose="020B0503020204020204" charset="-122"/>
                <a:ea typeface="微软雅黑" panose="020B0503020204020204" charset="-122"/>
              </a:rPr>
              <a:t>HMR</a:t>
            </a:r>
            <a:r>
              <a:rPr lang="zh-CN" altLang="en-US" sz="900">
                <a:solidFill>
                  <a:schemeClr val="tx2">
                    <a:lumMod val="50000"/>
                  </a:schemeClr>
                </a:solidFill>
                <a:latin typeface="微软雅黑" panose="020B0503020204020204" charset="-122"/>
                <a:ea typeface="微软雅黑" panose="020B0503020204020204" charset="-122"/>
              </a:rPr>
              <a:t>功能，只能处理非入口文件的</a:t>
            </a:r>
            <a:r>
              <a:rPr lang="en-US" altLang="zh-CN" sz="900">
                <a:solidFill>
                  <a:schemeClr val="tx2">
                    <a:lumMod val="50000"/>
                  </a:schemeClr>
                </a:solidFill>
                <a:latin typeface="微软雅黑" panose="020B0503020204020204" charset="-122"/>
                <a:ea typeface="微软雅黑" panose="020B0503020204020204" charset="-122"/>
              </a:rPr>
              <a:t>js</a:t>
            </a:r>
            <a:r>
              <a:rPr lang="zh-CN" altLang="en-US" sz="900">
                <a:solidFill>
                  <a:schemeClr val="tx2">
                    <a:lumMod val="50000"/>
                  </a:schemeClr>
                </a:solidFill>
                <a:latin typeface="微软雅黑" panose="020B0503020204020204" charset="-122"/>
                <a:ea typeface="微软雅黑" panose="020B0503020204020204" charset="-122"/>
              </a:rPr>
              <a:t>文件。</a:t>
            </a:r>
            <a:endParaRPr lang="en-US" altLang="zh-CN" sz="1800">
              <a:solidFill>
                <a:schemeClr val="tx2">
                  <a:lumMod val="50000"/>
                </a:schemeClr>
              </a:solidFill>
              <a:latin typeface="微软雅黑" panose="020B0503020204020204" charset="-122"/>
              <a:ea typeface="微软雅黑" panose="020B0503020204020204" charset="-122"/>
            </a:endParaRPr>
          </a:p>
          <a:p>
            <a:r>
              <a:rPr lang="zh-CN" altLang="en-US" sz="900">
                <a:solidFill>
                  <a:schemeClr val="tx2">
                    <a:lumMod val="50000"/>
                  </a:schemeClr>
                </a:solidFill>
                <a:latin typeface="微软雅黑" panose="020B0503020204020204" charset="-122"/>
                <a:ea typeface="微软雅黑" panose="020B0503020204020204" charset="-122"/>
              </a:rPr>
              <a:t>启用 webpack 内置的 HMR插件后, module.hot 接口就会暴露在 index.js 中, 接下来需要在 index.js 中配置告诉 webpack 接受HMR的模块</a:t>
            </a:r>
          </a:p>
          <a:p>
            <a:pPr marL="0" indent="0">
              <a:buNone/>
            </a:pPr>
            <a:endParaRPr lang="zh-CN" altLang="en-US" sz="9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868680" y="3163253"/>
            <a:ext cx="585597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if (module.hot) {</a:t>
            </a: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module.hot.accept('./print.js', function() { //告诉 webpack 接受热替换的模块</a:t>
            </a: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console.log('Accepting the updated printMe module!');</a:t>
            </a: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printMe();</a:t>
            </a: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服务器检测到了 print.js 的代码变化并且执行了 module.hot.accept 的回调函数</a:t>
            </a: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7524750" cy="551180"/>
          </a:xfrm>
        </p:spPr>
        <p:txBody>
          <a:bodyPr/>
          <a:lstStyle/>
          <a:p>
            <a:pPr algn="l"/>
            <a:r>
              <a:rPr lang="zh-CN" altLang="en-US" sz="2400" b="1">
                <a:solidFill>
                  <a:srgbClr val="1E8380"/>
                </a:solidFill>
                <a:latin typeface="微软雅黑" panose="020B0503020204020204" charset="-122"/>
                <a:ea typeface="微软雅黑" panose="020B0503020204020204" charset="-122"/>
              </a:rPr>
              <a:t>去除项目里的死代码　</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389890" y="916940"/>
            <a:ext cx="8229600" cy="3206115"/>
          </a:xfrm>
        </p:spPr>
        <p:txBody>
          <a:bodyPr/>
          <a:lstStyle/>
          <a:p>
            <a:r>
              <a:rPr lang="zh-CN" altLang="en-US" sz="1600" b="1">
                <a:solidFill>
                  <a:srgbClr val="1E8380"/>
                </a:solidFill>
                <a:latin typeface="微软雅黑" panose="020B0503020204020204" charset="-122"/>
                <a:ea typeface="微软雅黑" panose="020B0503020204020204" charset="-122"/>
              </a:rPr>
              <a:t>去除没有用到的JS代码</a:t>
            </a:r>
          </a:p>
          <a:p>
            <a:pPr lvl="1"/>
            <a:r>
              <a:rPr lang="zh-CN" altLang="en-US" sz="1600">
                <a:solidFill>
                  <a:schemeClr val="tx2">
                    <a:lumMod val="50000"/>
                  </a:schemeClr>
                </a:solidFill>
                <a:latin typeface="微软雅黑" panose="020B0503020204020204" charset="-122"/>
                <a:ea typeface="微软雅黑" panose="020B0503020204020204" charset="-122"/>
                <a:sym typeface="+mn-ea"/>
              </a:rPr>
              <a:t>Webpack通过</a:t>
            </a:r>
            <a:r>
              <a:rPr lang="en-US" altLang="zh-CN" sz="1600">
                <a:solidFill>
                  <a:schemeClr val="tx2">
                    <a:lumMod val="50000"/>
                  </a:schemeClr>
                </a:solidFill>
                <a:latin typeface="微软雅黑" panose="020B0503020204020204" charset="-122"/>
                <a:ea typeface="微软雅黑" panose="020B0503020204020204" charset="-122"/>
                <a:sym typeface="+mn-ea"/>
              </a:rPr>
              <a:t>tree-shaking</a:t>
            </a:r>
            <a:r>
              <a:rPr lang="zh-CN" altLang="en-US" sz="1600">
                <a:solidFill>
                  <a:schemeClr val="tx2">
                    <a:lumMod val="50000"/>
                  </a:schemeClr>
                </a:solidFill>
                <a:latin typeface="微软雅黑" panose="020B0503020204020204" charset="-122"/>
                <a:ea typeface="微软雅黑" panose="020B0503020204020204" charset="-122"/>
                <a:sym typeface="+mn-ea"/>
              </a:rPr>
              <a:t>去掉了实际上并没有使用的</a:t>
            </a:r>
            <a:r>
              <a:rPr lang="en-US" altLang="zh-CN" sz="1600">
                <a:solidFill>
                  <a:schemeClr val="tx2">
                    <a:lumMod val="50000"/>
                  </a:schemeClr>
                </a:solidFill>
                <a:latin typeface="微软雅黑" panose="020B0503020204020204" charset="-122"/>
                <a:ea typeface="微软雅黑" panose="020B0503020204020204" charset="-122"/>
                <a:sym typeface="+mn-ea"/>
              </a:rPr>
              <a:t>js</a:t>
            </a:r>
            <a:r>
              <a:rPr lang="zh-CN" altLang="en-US" sz="1600">
                <a:solidFill>
                  <a:schemeClr val="tx2">
                    <a:lumMod val="50000"/>
                  </a:schemeClr>
                </a:solidFill>
                <a:latin typeface="微软雅黑" panose="020B0503020204020204" charset="-122"/>
                <a:ea typeface="微软雅黑" panose="020B0503020204020204" charset="-122"/>
                <a:sym typeface="+mn-ea"/>
              </a:rPr>
              <a:t>代码来减少包的大小。</a:t>
            </a:r>
            <a:endParaRPr lang="zh-CN" altLang="en-US" sz="1600">
              <a:solidFill>
                <a:schemeClr val="tx2">
                  <a:lumMod val="50000"/>
                </a:schemeClr>
              </a:solidFill>
              <a:latin typeface="微软雅黑" panose="020B0503020204020204" charset="-122"/>
              <a:ea typeface="微软雅黑" panose="020B0503020204020204" charset="-122"/>
            </a:endParaRPr>
          </a:p>
          <a:p>
            <a:pPr lvl="1"/>
            <a:r>
              <a:rPr lang="en-US" altLang="zh-CN" sz="1600">
                <a:solidFill>
                  <a:schemeClr val="tx2">
                    <a:lumMod val="50000"/>
                  </a:schemeClr>
                </a:solidFill>
                <a:latin typeface="微软雅黑" panose="020B0503020204020204" charset="-122"/>
                <a:ea typeface="微软雅黑" panose="020B0503020204020204" charset="-122"/>
                <a:sym typeface="+mn-ea"/>
              </a:rPr>
              <a:t>1. </a:t>
            </a:r>
            <a:r>
              <a:rPr lang="zh-CN" altLang="en-US" sz="1600">
                <a:solidFill>
                  <a:schemeClr val="tx2">
                    <a:lumMod val="50000"/>
                  </a:schemeClr>
                </a:solidFill>
                <a:latin typeface="微软雅黑" panose="020B0503020204020204" charset="-122"/>
                <a:ea typeface="微软雅黑" panose="020B0503020204020204" charset="-122"/>
                <a:sym typeface="+mn-ea"/>
              </a:rPr>
              <a:t>必须使用</a:t>
            </a:r>
            <a:r>
              <a:rPr lang="en-US" altLang="zh-CN" sz="1600">
                <a:solidFill>
                  <a:schemeClr val="tx2">
                    <a:lumMod val="50000"/>
                  </a:schemeClr>
                </a:solidFill>
                <a:latin typeface="微软雅黑" panose="020B0503020204020204" charset="-122"/>
                <a:ea typeface="微软雅黑" panose="020B0503020204020204" charset="-122"/>
                <a:sym typeface="+mn-ea"/>
              </a:rPr>
              <a:t>es6</a:t>
            </a:r>
            <a:r>
              <a:rPr lang="zh-CN" altLang="en-US" sz="1600">
                <a:solidFill>
                  <a:schemeClr val="tx2">
                    <a:lumMod val="50000"/>
                  </a:schemeClr>
                </a:solidFill>
                <a:latin typeface="微软雅黑" panose="020B0503020204020204" charset="-122"/>
                <a:ea typeface="微软雅黑" panose="020B0503020204020204" charset="-122"/>
                <a:sym typeface="+mn-ea"/>
              </a:rPr>
              <a:t>模块化， </a:t>
            </a:r>
            <a:r>
              <a:rPr lang="en-US" altLang="zh-CN" sz="1600">
                <a:solidFill>
                  <a:schemeClr val="tx2">
                    <a:lumMod val="50000"/>
                  </a:schemeClr>
                </a:solidFill>
                <a:latin typeface="微软雅黑" panose="020B0503020204020204" charset="-122"/>
                <a:ea typeface="微软雅黑" panose="020B0503020204020204" charset="-122"/>
                <a:sym typeface="+mn-ea"/>
              </a:rPr>
              <a:t>2. </a:t>
            </a:r>
            <a:r>
              <a:rPr lang="zh-CN" altLang="en-US" sz="1600">
                <a:solidFill>
                  <a:schemeClr val="tx2">
                    <a:lumMod val="50000"/>
                  </a:schemeClr>
                </a:solidFill>
                <a:latin typeface="微软雅黑" panose="020B0503020204020204" charset="-122"/>
                <a:ea typeface="微软雅黑" panose="020B0503020204020204" charset="-122"/>
                <a:sym typeface="+mn-ea"/>
              </a:rPr>
              <a:t>开启</a:t>
            </a:r>
            <a:r>
              <a:rPr lang="en-US" altLang="zh-CN" sz="1600">
                <a:solidFill>
                  <a:schemeClr val="tx2">
                    <a:lumMod val="50000"/>
                  </a:schemeClr>
                </a:solidFill>
                <a:latin typeface="微软雅黑" panose="020B0503020204020204" charset="-122"/>
                <a:ea typeface="微软雅黑" panose="020B0503020204020204" charset="-122"/>
                <a:sym typeface="+mn-ea"/>
              </a:rPr>
              <a:t>production</a:t>
            </a:r>
            <a:r>
              <a:rPr lang="zh-CN" altLang="en-US" sz="1600">
                <a:solidFill>
                  <a:schemeClr val="tx2">
                    <a:lumMod val="50000"/>
                  </a:schemeClr>
                </a:solidFill>
                <a:latin typeface="微软雅黑" panose="020B0503020204020204" charset="-122"/>
                <a:ea typeface="微软雅黑" panose="020B0503020204020204" charset="-122"/>
                <a:sym typeface="+mn-ea"/>
              </a:rPr>
              <a:t>环境</a:t>
            </a:r>
            <a:endParaRPr lang="zh-CN" altLang="en-US" sz="1600" b="1">
              <a:solidFill>
                <a:srgbClr val="1E8380"/>
              </a:solidFill>
              <a:latin typeface="微软雅黑" panose="020B0503020204020204" charset="-122"/>
              <a:ea typeface="微软雅黑" panose="020B0503020204020204" charset="-122"/>
              <a:sym typeface="+mn-ea"/>
            </a:endParaRPr>
          </a:p>
          <a:p>
            <a:r>
              <a:rPr lang="zh-CN" altLang="en-US" sz="1600" b="1">
                <a:solidFill>
                  <a:srgbClr val="1E8380"/>
                </a:solidFill>
                <a:latin typeface="微软雅黑" panose="020B0503020204020204" charset="-122"/>
                <a:ea typeface="微软雅黑" panose="020B0503020204020204" charset="-122"/>
                <a:sym typeface="+mn-ea"/>
              </a:rPr>
              <a:t>去除没有用到的</a:t>
            </a:r>
            <a:r>
              <a:rPr lang="en-US" altLang="zh-CN" sz="1600" b="1">
                <a:solidFill>
                  <a:srgbClr val="1E8380"/>
                </a:solidFill>
                <a:latin typeface="微软雅黑" panose="020B0503020204020204" charset="-122"/>
                <a:ea typeface="微软雅黑" panose="020B0503020204020204" charset="-122"/>
                <a:sym typeface="+mn-ea"/>
              </a:rPr>
              <a:t>CSS</a:t>
            </a:r>
            <a:r>
              <a:rPr lang="zh-CN" altLang="en-US" sz="1600" b="1">
                <a:solidFill>
                  <a:srgbClr val="1E8380"/>
                </a:solidFill>
                <a:latin typeface="微软雅黑" panose="020B0503020204020204" charset="-122"/>
                <a:ea typeface="微软雅黑" panose="020B0503020204020204" charset="-122"/>
                <a:sym typeface="+mn-ea"/>
              </a:rPr>
              <a:t> </a:t>
            </a:r>
            <a:endParaRPr lang="zh-CN" altLang="en-US" sz="1600">
              <a:solidFill>
                <a:schemeClr val="tx2">
                  <a:lumMod val="50000"/>
                </a:schemeClr>
              </a:solidFill>
              <a:latin typeface="微软雅黑" panose="020B0503020204020204" charset="-122"/>
              <a:ea typeface="微软雅黑" panose="020B0503020204020204" charset="-122"/>
            </a:endParaRPr>
          </a:p>
          <a:p>
            <a:pPr lvl="1"/>
            <a:r>
              <a:rPr sz="1600">
                <a:solidFill>
                  <a:schemeClr val="tx2">
                    <a:lumMod val="50000"/>
                  </a:schemeClr>
                </a:solidFill>
                <a:latin typeface="微软雅黑" panose="020B0503020204020204" charset="-122"/>
                <a:ea typeface="微软雅黑" panose="020B0503020204020204" charset="-122"/>
              </a:rPr>
              <a:t>比如我们经常使用的BootStrap(140KB)就可以减少到只有35KB大小</a:t>
            </a:r>
          </a:p>
          <a:p>
            <a:pPr lvl="1"/>
            <a:r>
              <a:rPr lang="zh-CN" sz="1600">
                <a:solidFill>
                  <a:schemeClr val="tx2">
                    <a:lumMod val="50000"/>
                  </a:schemeClr>
                </a:solidFill>
                <a:latin typeface="微软雅黑" panose="020B0503020204020204" charset="-122"/>
                <a:ea typeface="微软雅黑" panose="020B0503020204020204" charset="-122"/>
              </a:rPr>
              <a:t>webpack使用purgecss-webpack-plugin去除无用的css</a:t>
            </a:r>
          </a:p>
          <a:p>
            <a:pPr lvl="1"/>
            <a:endParaRPr lang="zh-CN" sz="1600">
              <a:solidFill>
                <a:schemeClr val="tx2">
                  <a:lumMod val="50000"/>
                </a:schemeClr>
              </a:solidFill>
              <a:latin typeface="微软雅黑" panose="020B0503020204020204" charset="-122"/>
              <a:ea typeface="微软雅黑" panose="020B0503020204020204" charset="-122"/>
            </a:endParaRPr>
          </a:p>
          <a:p>
            <a:pPr lvl="1"/>
            <a:endParaRPr lang="zh-CN" sz="16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391285" y="2987675"/>
            <a:ext cx="750951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{resolve, join} = require('path');</a:t>
            </a: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PurgecssPlugin = require('purgecss-webpack-plugin');</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glob = require('glob');</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PATHS = { src: join(__dirname, 'src')}</a:t>
            </a: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new PurgecssPlugin({</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paths: glob.sync(`${PATHS.src}/**/*`,  { nodir: true }),</a:t>
            </a: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webpack5</a:t>
            </a:r>
            <a:r>
              <a:rPr lang="zh-CN" altLang="en-US" sz="3600" b="1">
                <a:solidFill>
                  <a:srgbClr val="1E8380"/>
                </a:solidFill>
                <a:latin typeface="微软雅黑" panose="020B0503020204020204" charset="-122"/>
                <a:ea typeface="微软雅黑" panose="020B0503020204020204" charset="-122"/>
              </a:rPr>
              <a:t>总结和作业</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lstStyle/>
          <a:p>
            <a:r>
              <a:rPr lang="zh-CN" altLang="en-US" sz="2400">
                <a:solidFill>
                  <a:schemeClr val="tx2">
                    <a:lumMod val="50000"/>
                  </a:schemeClr>
                </a:solidFill>
                <a:latin typeface="微软雅黑" panose="020B0503020204020204" charset="-122"/>
                <a:ea typeface="微软雅黑" panose="020B0503020204020204" charset="-122"/>
              </a:rPr>
              <a:t>配置</a:t>
            </a:r>
            <a:r>
              <a:rPr lang="en-US" altLang="zh-CN" sz="2400">
                <a:solidFill>
                  <a:schemeClr val="tx2">
                    <a:lumMod val="50000"/>
                  </a:schemeClr>
                </a:solidFill>
                <a:latin typeface="微软雅黑" panose="020B0503020204020204" charset="-122"/>
                <a:ea typeface="微软雅黑" panose="020B0503020204020204" charset="-122"/>
              </a:rPr>
              <a:t>webpack</a:t>
            </a:r>
            <a:r>
              <a:rPr lang="zh-CN" altLang="en-US" sz="2400">
                <a:solidFill>
                  <a:schemeClr val="tx2">
                    <a:lumMod val="50000"/>
                  </a:schemeClr>
                </a:solidFill>
                <a:latin typeface="微软雅黑" panose="020B0503020204020204" charset="-122"/>
                <a:ea typeface="微软雅黑" panose="020B0503020204020204" charset="-122"/>
              </a:rPr>
              <a:t>的开发和生产环境</a:t>
            </a:r>
          </a:p>
          <a:p>
            <a:r>
              <a:rPr lang="zh-CN" altLang="en-US" sz="2400">
                <a:solidFill>
                  <a:schemeClr val="tx2">
                    <a:lumMod val="50000"/>
                  </a:schemeClr>
                </a:solidFill>
                <a:latin typeface="微软雅黑" panose="020B0503020204020204" charset="-122"/>
                <a:ea typeface="微软雅黑" panose="020B0503020204020204" charset="-122"/>
              </a:rPr>
              <a:t>要求支持</a:t>
            </a:r>
            <a:r>
              <a:rPr lang="en-US" altLang="zh-CN" sz="2400">
                <a:solidFill>
                  <a:schemeClr val="tx2">
                    <a:lumMod val="50000"/>
                  </a:schemeClr>
                </a:solidFill>
                <a:latin typeface="微软雅黑" panose="020B0503020204020204" charset="-122"/>
                <a:ea typeface="微软雅黑" panose="020B0503020204020204" charset="-122"/>
              </a:rPr>
              <a:t>jQuery+BootStrap</a:t>
            </a:r>
            <a:r>
              <a:rPr lang="zh-CN" altLang="en-US" sz="2400">
                <a:solidFill>
                  <a:schemeClr val="tx2">
                    <a:lumMod val="50000"/>
                  </a:schemeClr>
                </a:solidFill>
                <a:latin typeface="微软雅黑" panose="020B0503020204020204" charset="-122"/>
                <a:ea typeface="微软雅黑" panose="020B0503020204020204" charset="-122"/>
              </a:rPr>
              <a:t>的开发环境</a:t>
            </a:r>
          </a:p>
          <a:p>
            <a:r>
              <a:rPr lang="zh-CN" altLang="en-US" sz="2400">
                <a:solidFill>
                  <a:schemeClr val="tx2">
                    <a:lumMod val="50000"/>
                  </a:schemeClr>
                </a:solidFill>
                <a:latin typeface="微软雅黑" panose="020B0503020204020204" charset="-122"/>
                <a:ea typeface="微软雅黑" panose="020B0503020204020204" charset="-122"/>
              </a:rPr>
              <a:t>使用自定义的开发环境开发一个多页面的小案例</a:t>
            </a:r>
          </a:p>
          <a:p>
            <a:r>
              <a:rPr lang="zh-CN" altLang="en-US" sz="2400">
                <a:solidFill>
                  <a:schemeClr val="tx2">
                    <a:lumMod val="50000"/>
                  </a:schemeClr>
                </a:solidFill>
                <a:latin typeface="微软雅黑" panose="020B0503020204020204" charset="-122"/>
                <a:ea typeface="微软雅黑" panose="020B0503020204020204" charset="-122"/>
              </a:rPr>
              <a:t>将</a:t>
            </a:r>
            <a:r>
              <a:rPr lang="en-US" altLang="zh-CN" sz="2400">
                <a:solidFill>
                  <a:schemeClr val="tx2">
                    <a:lumMod val="50000"/>
                  </a:schemeClr>
                </a:solidFill>
                <a:latin typeface="微软雅黑" panose="020B0503020204020204" charset="-122"/>
                <a:ea typeface="微软雅黑" panose="020B0503020204020204" charset="-122"/>
              </a:rPr>
              <a:t>webpack</a:t>
            </a:r>
            <a:r>
              <a:rPr lang="zh-CN" altLang="en-US" sz="2400">
                <a:solidFill>
                  <a:schemeClr val="tx2">
                    <a:lumMod val="50000"/>
                  </a:schemeClr>
                </a:solidFill>
                <a:latin typeface="微软雅黑" panose="020B0503020204020204" charset="-122"/>
                <a:ea typeface="微软雅黑" panose="020B0503020204020204" charset="-122"/>
              </a:rPr>
              <a:t>打包的资源上线运行</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6" name="变态严管    让学习成为一种习惯"/>
          <p:cNvSpPr/>
          <p:nvPr/>
        </p:nvSpPr>
        <p:spPr>
          <a:xfrm>
            <a:off x="-9525" y="3719213"/>
            <a:ext cx="9163050" cy="484405"/>
          </a:xfrm>
          <a:prstGeom prst="rect">
            <a:avLst/>
          </a:prstGeom>
          <a:solidFill>
            <a:srgbClr val="FDFDFD"/>
          </a:solidFill>
          <a:ln w="12700">
            <a:miter lim="400000"/>
          </a:ln>
        </p:spPr>
        <p:txBody>
          <a:bodyPr lIns="45719" rIns="45719" anchor="ctr"/>
          <a:lstStyle>
            <a:lvl1pPr algn="ctr">
              <a:lnSpc>
                <a:spcPct val="120000"/>
              </a:lnSpc>
              <a:defRPr sz="1900">
                <a:solidFill>
                  <a:srgbClr val="5E616D"/>
                </a:solidFill>
                <a:latin typeface="SourceHanSerifSC-Heavy"/>
                <a:ea typeface="SourceHanSerifSC-Heavy"/>
                <a:cs typeface="SourceHanSerifSC-Heavy"/>
                <a:sym typeface="SourceHanSerifSC-Heavy"/>
              </a:defRPr>
            </a:lvl1pPr>
          </a:lstStyle>
          <a:p>
            <a:endParaRPr/>
          </a:p>
        </p:txBody>
      </p:sp>
      <p:pic>
        <p:nvPicPr>
          <p:cNvPr id="2" name="图片 1" descr="slogen"/>
          <p:cNvPicPr>
            <a:picLocks noChangeAspect="1"/>
          </p:cNvPicPr>
          <p:nvPr/>
        </p:nvPicPr>
        <p:blipFill>
          <a:blip r:embed="rId3"/>
          <a:stretch>
            <a:fillRect/>
          </a:stretch>
        </p:blipFill>
        <p:spPr>
          <a:xfrm>
            <a:off x="1758950" y="3717925"/>
            <a:ext cx="5658485" cy="478790"/>
          </a:xfrm>
          <a:prstGeom prst="rect">
            <a:avLst/>
          </a:prstGeom>
        </p:spPr>
      </p:pic>
      <p:pic>
        <p:nvPicPr>
          <p:cNvPr id="3" name="图片 2" descr="C:\Users\Administrator\Downloads\20191111115654.png20191111115654"/>
          <p:cNvPicPr>
            <a:picLocks noChangeAspect="1"/>
          </p:cNvPicPr>
          <p:nvPr/>
        </p:nvPicPr>
        <p:blipFill>
          <a:blip r:embed="rId4"/>
          <a:srcRect/>
          <a:stretch>
            <a:fillRect/>
          </a:stretch>
        </p:blipFill>
        <p:spPr>
          <a:xfrm>
            <a:off x="3293110" y="930910"/>
            <a:ext cx="2789555" cy="235839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课程大纲</a:t>
            </a:r>
          </a:p>
        </p:txBody>
      </p:sp>
      <p:sp>
        <p:nvSpPr>
          <p:cNvPr id="5" name="内容占位符 4"/>
          <p:cNvSpPr>
            <a:spLocks noGrp="1"/>
          </p:cNvSpPr>
          <p:nvPr>
            <p:ph idx="1"/>
          </p:nvPr>
        </p:nvSpPr>
        <p:spPr>
          <a:xfrm>
            <a:off x="462915" y="1015365"/>
            <a:ext cx="3657600" cy="3206115"/>
          </a:xfrm>
        </p:spPr>
        <p:txBody>
          <a:bodyPr/>
          <a:lstStyle/>
          <a:p>
            <a:r>
              <a:rPr lang="zh-CN" altLang="en-US" sz="2000">
                <a:solidFill>
                  <a:schemeClr val="tx2">
                    <a:lumMod val="50000"/>
                  </a:schemeClr>
                </a:solidFill>
                <a:latin typeface="微软雅黑" panose="020B0503020204020204" charset="-122"/>
                <a:ea typeface="微软雅黑" panose="020B0503020204020204" charset="-122"/>
              </a:rPr>
              <a:t>初识</a:t>
            </a:r>
            <a:r>
              <a:rPr lang="en-US" altLang="zh-CN" sz="2000">
                <a:solidFill>
                  <a:schemeClr val="tx2">
                    <a:lumMod val="50000"/>
                  </a:schemeClr>
                </a:solidFill>
                <a:latin typeface="微软雅黑" panose="020B0503020204020204" charset="-122"/>
                <a:ea typeface="微软雅黑" panose="020B0503020204020204" charset="-122"/>
              </a:rPr>
              <a:t>webpack5</a:t>
            </a:r>
          </a:p>
          <a:p>
            <a:r>
              <a:rPr lang="en-US" altLang="zh-CN" sz="2000">
                <a:solidFill>
                  <a:schemeClr val="tx2">
                    <a:lumMod val="50000"/>
                  </a:schemeClr>
                </a:solidFill>
                <a:latin typeface="微软雅黑" panose="020B0503020204020204" charset="-122"/>
                <a:ea typeface="微软雅黑" panose="020B0503020204020204" charset="-122"/>
                <a:sym typeface="+mn-ea"/>
              </a:rPr>
              <a:t>webpack</a:t>
            </a:r>
            <a:r>
              <a:rPr lang="zh-CN" altLang="en-US" sz="2000">
                <a:solidFill>
                  <a:schemeClr val="tx2">
                    <a:lumMod val="50000"/>
                  </a:schemeClr>
                </a:solidFill>
                <a:latin typeface="微软雅黑" panose="020B0503020204020204" charset="-122"/>
                <a:ea typeface="微软雅黑" panose="020B0503020204020204" charset="-122"/>
                <a:sym typeface="+mn-ea"/>
              </a:rPr>
              <a:t>安装和基本体验</a:t>
            </a:r>
          </a:p>
          <a:p>
            <a:r>
              <a:rPr lang="en-US" altLang="zh-CN" sz="2000">
                <a:solidFill>
                  <a:schemeClr val="tx2">
                    <a:lumMod val="50000"/>
                  </a:schemeClr>
                </a:solidFill>
                <a:latin typeface="微软雅黑" panose="020B0503020204020204" charset="-122"/>
                <a:ea typeface="微软雅黑" panose="020B0503020204020204" charset="-122"/>
                <a:sym typeface="+mn-ea"/>
              </a:rPr>
              <a:t>webpack</a:t>
            </a:r>
            <a:r>
              <a:rPr lang="zh-CN" altLang="en-US" sz="2000">
                <a:solidFill>
                  <a:schemeClr val="tx2">
                    <a:lumMod val="50000"/>
                  </a:schemeClr>
                </a:solidFill>
                <a:latin typeface="微软雅黑" panose="020B0503020204020204" charset="-122"/>
                <a:ea typeface="微软雅黑" panose="020B0503020204020204" charset="-122"/>
                <a:sym typeface="+mn-ea"/>
              </a:rPr>
              <a:t>的五个核心概念</a:t>
            </a:r>
          </a:p>
          <a:p>
            <a:r>
              <a:rPr lang="zh-CN" altLang="en-US" sz="2000">
                <a:solidFill>
                  <a:schemeClr val="tx2">
                    <a:lumMod val="50000"/>
                  </a:schemeClr>
                </a:solidFill>
                <a:latin typeface="微软雅黑" panose="020B0503020204020204" charset="-122"/>
                <a:ea typeface="微软雅黑" panose="020B0503020204020204" charset="-122"/>
                <a:sym typeface="+mn-ea"/>
              </a:rPr>
              <a:t>打包样式资源</a:t>
            </a:r>
          </a:p>
          <a:p>
            <a:r>
              <a:rPr lang="zh-CN" altLang="en-US" sz="2000">
                <a:solidFill>
                  <a:schemeClr val="tx2">
                    <a:lumMod val="50000"/>
                  </a:schemeClr>
                </a:solidFill>
                <a:latin typeface="微软雅黑" panose="020B0503020204020204" charset="-122"/>
                <a:ea typeface="微软雅黑" panose="020B0503020204020204" charset="-122"/>
                <a:sym typeface="+mn-ea"/>
              </a:rPr>
              <a:t>打包</a:t>
            </a:r>
            <a:r>
              <a:rPr lang="en-US" altLang="zh-CN" sz="2000">
                <a:solidFill>
                  <a:schemeClr val="tx2">
                    <a:lumMod val="50000"/>
                  </a:schemeClr>
                </a:solidFill>
                <a:latin typeface="微软雅黑" panose="020B0503020204020204" charset="-122"/>
                <a:ea typeface="微软雅黑" panose="020B0503020204020204" charset="-122"/>
                <a:sym typeface="+mn-ea"/>
              </a:rPr>
              <a:t>HTML</a:t>
            </a:r>
            <a:r>
              <a:rPr lang="zh-CN" altLang="en-US" sz="2000">
                <a:solidFill>
                  <a:schemeClr val="tx2">
                    <a:lumMod val="50000"/>
                  </a:schemeClr>
                </a:solidFill>
                <a:latin typeface="微软雅黑" panose="020B0503020204020204" charset="-122"/>
                <a:ea typeface="微软雅黑" panose="020B0503020204020204" charset="-122"/>
                <a:sym typeface="+mn-ea"/>
              </a:rPr>
              <a:t>资源</a:t>
            </a:r>
          </a:p>
          <a:p>
            <a:r>
              <a:rPr lang="zh-CN" altLang="en-US" sz="2000">
                <a:solidFill>
                  <a:schemeClr val="tx2">
                    <a:lumMod val="50000"/>
                  </a:schemeClr>
                </a:solidFill>
                <a:latin typeface="微软雅黑" panose="020B0503020204020204" charset="-122"/>
                <a:ea typeface="微软雅黑" panose="020B0503020204020204" charset="-122"/>
                <a:sym typeface="+mn-ea"/>
              </a:rPr>
              <a:t>打包图片资源</a:t>
            </a:r>
          </a:p>
          <a:p>
            <a:r>
              <a:rPr lang="zh-CN" altLang="en-US" sz="2000">
                <a:solidFill>
                  <a:schemeClr val="tx2">
                    <a:lumMod val="50000"/>
                  </a:schemeClr>
                </a:solidFill>
                <a:latin typeface="微软雅黑" panose="020B0503020204020204" charset="-122"/>
                <a:ea typeface="微软雅黑" panose="020B0503020204020204" charset="-122"/>
                <a:sym typeface="+mn-ea"/>
              </a:rPr>
              <a:t>打包基他资源</a:t>
            </a:r>
          </a:p>
        </p:txBody>
      </p:sp>
      <p:sp>
        <p:nvSpPr>
          <p:cNvPr id="2" name="内容占位符 4"/>
          <p:cNvSpPr>
            <a:spLocks noGrp="1"/>
          </p:cNvSpPr>
          <p:nvPr/>
        </p:nvSpPr>
        <p:spPr>
          <a:xfrm>
            <a:off x="4408805" y="1015365"/>
            <a:ext cx="4490720" cy="320611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r>
              <a:rPr lang="en-US" altLang="zh-CN" sz="2000">
                <a:solidFill>
                  <a:schemeClr val="tx2">
                    <a:lumMod val="50000"/>
                  </a:schemeClr>
                </a:solidFill>
                <a:latin typeface="微软雅黑" panose="020B0503020204020204" charset="-122"/>
                <a:ea typeface="微软雅黑" panose="020B0503020204020204" charset="-122"/>
                <a:sym typeface="+mn-ea"/>
              </a:rPr>
              <a:t>devServer</a:t>
            </a:r>
            <a:r>
              <a:rPr lang="zh-CN" altLang="en-US" sz="2000">
                <a:solidFill>
                  <a:schemeClr val="tx2">
                    <a:lumMod val="50000"/>
                  </a:schemeClr>
                </a:solidFill>
                <a:latin typeface="微软雅黑" panose="020B0503020204020204" charset="-122"/>
                <a:ea typeface="微软雅黑" panose="020B0503020204020204" charset="-122"/>
                <a:sym typeface="+mn-ea"/>
              </a:rPr>
              <a:t>配置与应用</a:t>
            </a:r>
          </a:p>
          <a:p>
            <a:r>
              <a:rPr lang="zh-CN" altLang="en-US" sz="2000">
                <a:solidFill>
                  <a:schemeClr val="tx2">
                    <a:lumMod val="50000"/>
                  </a:schemeClr>
                </a:solidFill>
                <a:latin typeface="微软雅黑" panose="020B0503020204020204" charset="-122"/>
                <a:ea typeface="微软雅黑" panose="020B0503020204020204" charset="-122"/>
                <a:sym typeface="+mn-ea"/>
              </a:rPr>
              <a:t>配置可用的基本开发环境</a:t>
            </a:r>
          </a:p>
          <a:p>
            <a:r>
              <a:rPr lang="zh-CN" altLang="en-US" sz="2000">
                <a:solidFill>
                  <a:schemeClr val="tx2">
                    <a:lumMod val="50000"/>
                  </a:schemeClr>
                </a:solidFill>
                <a:latin typeface="微软雅黑" panose="020B0503020204020204" charset="-122"/>
                <a:ea typeface="微软雅黑" panose="020B0503020204020204" charset="-122"/>
                <a:sym typeface="+mn-ea"/>
              </a:rPr>
              <a:t>开发环境优化</a:t>
            </a:r>
          </a:p>
          <a:p>
            <a:r>
              <a:rPr lang="zh-CN" altLang="en-US" sz="2000">
                <a:solidFill>
                  <a:schemeClr val="tx2">
                    <a:lumMod val="50000"/>
                  </a:schemeClr>
                </a:solidFill>
                <a:latin typeface="微软雅黑" panose="020B0503020204020204" charset="-122"/>
                <a:ea typeface="微软雅黑" panose="020B0503020204020204" charset="-122"/>
                <a:sym typeface="+mn-ea"/>
              </a:rPr>
              <a:t>生产环境优化</a:t>
            </a:r>
          </a:p>
          <a:p>
            <a:r>
              <a:rPr lang="en-US" altLang="zh-CN" sz="2000">
                <a:solidFill>
                  <a:schemeClr val="tx2">
                    <a:lumMod val="50000"/>
                  </a:schemeClr>
                </a:solidFill>
                <a:latin typeface="微软雅黑" panose="020B0503020204020204" charset="-122"/>
                <a:ea typeface="微软雅黑" panose="020B0503020204020204" charset="-122"/>
                <a:sym typeface="+mn-ea"/>
              </a:rPr>
              <a:t>webpack</a:t>
            </a:r>
            <a:r>
              <a:rPr lang="zh-CN" altLang="en-US" sz="2000">
                <a:solidFill>
                  <a:schemeClr val="tx2">
                    <a:lumMod val="50000"/>
                  </a:schemeClr>
                </a:solidFill>
                <a:latin typeface="微软雅黑" panose="020B0503020204020204" charset="-122"/>
                <a:ea typeface="微软雅黑" panose="020B0503020204020204" charset="-122"/>
                <a:sym typeface="+mn-ea"/>
              </a:rPr>
              <a:t>配置文件内容详解</a:t>
            </a:r>
          </a:p>
          <a:p>
            <a:r>
              <a:rPr lang="zh-CN" altLang="en-US" sz="2000">
                <a:solidFill>
                  <a:schemeClr val="tx2">
                    <a:lumMod val="50000"/>
                  </a:schemeClr>
                </a:solidFill>
                <a:latin typeface="微软雅黑" panose="020B0503020204020204" charset="-122"/>
                <a:ea typeface="微软雅黑" panose="020B0503020204020204" charset="-122"/>
                <a:sym typeface="+mn-ea"/>
              </a:rPr>
              <a:t>配置标准的开发和生产环境案例</a:t>
            </a:r>
          </a:p>
          <a:p>
            <a:r>
              <a:rPr lang="zh-CN" altLang="en-US" sz="2000">
                <a:solidFill>
                  <a:schemeClr val="tx2">
                    <a:lumMod val="50000"/>
                  </a:schemeClr>
                </a:solidFill>
                <a:latin typeface="微软雅黑" panose="020B0503020204020204" charset="-122"/>
                <a:ea typeface="微软雅黑" panose="020B0503020204020204" charset="-122"/>
                <a:sym typeface="+mn-ea"/>
              </a:rPr>
              <a:t>配置</a:t>
            </a:r>
            <a:r>
              <a:rPr lang="en-US" altLang="zh-CN" sz="2000">
                <a:solidFill>
                  <a:schemeClr val="tx2">
                    <a:lumMod val="50000"/>
                  </a:schemeClr>
                </a:solidFill>
                <a:latin typeface="微软雅黑" panose="020B0503020204020204" charset="-122"/>
                <a:ea typeface="微软雅黑" panose="020B0503020204020204" charset="-122"/>
                <a:sym typeface="+mn-ea"/>
              </a:rPr>
              <a:t>jQuery+BootStrap</a:t>
            </a:r>
            <a:r>
              <a:rPr lang="zh-CN" altLang="en-US" sz="2000">
                <a:solidFill>
                  <a:schemeClr val="tx2">
                    <a:lumMod val="50000"/>
                  </a:schemeClr>
                </a:solidFill>
                <a:latin typeface="微软雅黑" panose="020B0503020204020204" charset="-122"/>
                <a:ea typeface="微软雅黑" panose="020B0503020204020204" charset="-122"/>
                <a:sym typeface="+mn-ea"/>
              </a:rPr>
              <a:t>的开发环境</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认识</a:t>
            </a:r>
            <a:r>
              <a:rPr lang="en-US" altLang="zh-CN" sz="3600" b="1">
                <a:solidFill>
                  <a:srgbClr val="1E8380"/>
                </a:solidFill>
                <a:latin typeface="微软雅黑" panose="020B0503020204020204" charset="-122"/>
                <a:ea typeface="微软雅黑" panose="020B0503020204020204" charset="-122"/>
              </a:rPr>
              <a:t>webpack5</a:t>
            </a:r>
          </a:p>
        </p:txBody>
      </p:sp>
      <p:sp>
        <p:nvSpPr>
          <p:cNvPr id="5" name="内容占位符 4"/>
          <p:cNvSpPr>
            <a:spLocks noGrp="1"/>
          </p:cNvSpPr>
          <p:nvPr>
            <p:ph idx="1"/>
          </p:nvPr>
        </p:nvSpPr>
        <p:spPr>
          <a:xfrm>
            <a:off x="407035" y="861695"/>
            <a:ext cx="8229600" cy="3206115"/>
          </a:xfrm>
        </p:spPr>
        <p:txBody>
          <a:bodyPr/>
          <a:lstStyle/>
          <a:p>
            <a:r>
              <a:rPr lang="zh-CN" altLang="en-US" sz="1200">
                <a:solidFill>
                  <a:schemeClr val="tx2">
                    <a:lumMod val="50000"/>
                  </a:schemeClr>
                </a:solidFill>
                <a:latin typeface="微软雅黑" panose="020B0503020204020204" charset="-122"/>
                <a:ea typeface="微软雅黑" panose="020B0503020204020204" charset="-122"/>
              </a:rPr>
              <a:t>webpack 是一个模块打包器</a:t>
            </a:r>
            <a:r>
              <a:rPr lang="en-US" altLang="zh-CN" sz="1200">
                <a:solidFill>
                  <a:schemeClr val="tx2">
                    <a:lumMod val="50000"/>
                  </a:schemeClr>
                </a:solidFill>
                <a:latin typeface="微软雅黑" panose="020B0503020204020204" charset="-122"/>
                <a:ea typeface="微软雅黑" panose="020B0503020204020204" charset="-122"/>
              </a:rPr>
              <a:t>(</a:t>
            </a:r>
            <a:r>
              <a:rPr lang="zh-CN" altLang="en-US" sz="1200">
                <a:solidFill>
                  <a:schemeClr val="tx2">
                    <a:lumMod val="50000"/>
                  </a:schemeClr>
                </a:solidFill>
                <a:latin typeface="微软雅黑" panose="020B0503020204020204" charset="-122"/>
                <a:ea typeface="微软雅黑" panose="020B0503020204020204" charset="-122"/>
              </a:rPr>
              <a:t>构建工具</a:t>
            </a:r>
            <a:r>
              <a:rPr lang="en-US" altLang="zh-CN" sz="1200">
                <a:solidFill>
                  <a:schemeClr val="tx2">
                    <a:lumMod val="50000"/>
                  </a:schemeClr>
                </a:solidFill>
                <a:latin typeface="微软雅黑" panose="020B0503020204020204" charset="-122"/>
                <a:ea typeface="微软雅黑" panose="020B0503020204020204" charset="-122"/>
              </a:rPr>
              <a:t>)</a:t>
            </a:r>
            <a:r>
              <a:rPr lang="zh-CN" altLang="en-US" sz="1200">
                <a:solidFill>
                  <a:schemeClr val="tx2">
                    <a:lumMod val="50000"/>
                  </a:schemeClr>
                </a:solidFill>
                <a:latin typeface="微软雅黑" panose="020B0503020204020204" charset="-122"/>
                <a:ea typeface="微软雅黑" panose="020B0503020204020204" charset="-122"/>
              </a:rPr>
              <a:t>。它的主要目标是将 JavaScript 文件打包在一起，打包后的文件用于在浏览器中使用，但它也能够胜任转换（transform）、打包（bundle）或包裹（package）任何资源(resource or asset)。</a:t>
            </a:r>
          </a:p>
          <a:p>
            <a:r>
              <a:rPr lang="zh-CN" altLang="en-US" sz="1200">
                <a:solidFill>
                  <a:schemeClr val="tx2">
                    <a:lumMod val="50000"/>
                  </a:schemeClr>
                </a:solidFill>
                <a:latin typeface="微软雅黑" panose="020B0503020204020204" charset="-122"/>
                <a:ea typeface="微软雅黑" panose="020B0503020204020204" charset="-122"/>
              </a:rPr>
              <a:t>官网： https://webpack.js.org/    中文文档：https://webpack.docschina.org/</a:t>
            </a:r>
          </a:p>
        </p:txBody>
      </p:sp>
      <p:pic>
        <p:nvPicPr>
          <p:cNvPr id="4" name="图片 3"/>
          <p:cNvPicPr>
            <a:picLocks noChangeAspect="1"/>
          </p:cNvPicPr>
          <p:nvPr/>
        </p:nvPicPr>
        <p:blipFill>
          <a:blip r:embed="rId3"/>
          <a:stretch>
            <a:fillRect/>
          </a:stretch>
        </p:blipFill>
        <p:spPr>
          <a:xfrm>
            <a:off x="784225" y="1867477"/>
            <a:ext cx="7852410" cy="284607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zh-CN" altLang="en-US" sz="3600" b="1">
                <a:solidFill>
                  <a:srgbClr val="1E8380"/>
                </a:solidFill>
                <a:latin typeface="微软雅黑" panose="020B0503020204020204" charset="-122"/>
                <a:ea typeface="微软雅黑" panose="020B0503020204020204" charset="-122"/>
              </a:rPr>
              <a:t>了解</a:t>
            </a:r>
            <a:r>
              <a:rPr lang="en-US" altLang="zh-CN" sz="3600" b="1">
                <a:solidFill>
                  <a:srgbClr val="1E8380"/>
                </a:solidFill>
                <a:latin typeface="微软雅黑" panose="020B0503020204020204" charset="-122"/>
                <a:ea typeface="微软雅黑" panose="020B0503020204020204" charset="-122"/>
              </a:rPr>
              <a:t>webpack</a:t>
            </a:r>
            <a:r>
              <a:rPr lang="zh-CN" altLang="en-US" sz="3600" b="1">
                <a:solidFill>
                  <a:srgbClr val="1E8380"/>
                </a:solidFill>
                <a:latin typeface="微软雅黑" panose="020B0503020204020204" charset="-122"/>
                <a:ea typeface="微软雅黑" panose="020B0503020204020204" charset="-122"/>
              </a:rPr>
              <a:t>原理和概念</a:t>
            </a:r>
          </a:p>
        </p:txBody>
      </p:sp>
      <p:sp>
        <p:nvSpPr>
          <p:cNvPr id="5" name="内容占位符 4"/>
          <p:cNvSpPr>
            <a:spLocks noGrp="1"/>
          </p:cNvSpPr>
          <p:nvPr>
            <p:ph idx="1"/>
          </p:nvPr>
        </p:nvSpPr>
        <p:spPr>
          <a:xfrm>
            <a:off x="413385" y="855345"/>
            <a:ext cx="8731250" cy="3206115"/>
          </a:xfrm>
        </p:spPr>
        <p:txBody>
          <a:bodyPr/>
          <a:lstStyle/>
          <a:p>
            <a:r>
              <a:rPr lang="zh-CN" altLang="en-US" sz="1200">
                <a:solidFill>
                  <a:schemeClr val="tx2">
                    <a:lumMod val="50000"/>
                  </a:schemeClr>
                </a:solidFill>
                <a:latin typeface="微软雅黑" panose="020B0503020204020204" charset="-122"/>
                <a:ea typeface="微软雅黑" panose="020B0503020204020204" charset="-122"/>
              </a:rPr>
              <a:t>树结构</a:t>
            </a:r>
            <a:r>
              <a:rPr lang="en-US" altLang="zh-CN" sz="1200">
                <a:solidFill>
                  <a:schemeClr val="tx2">
                    <a:lumMod val="50000"/>
                  </a:schemeClr>
                </a:solidFill>
                <a:latin typeface="微软雅黑" panose="020B0503020204020204" charset="-122"/>
                <a:ea typeface="微软雅黑" panose="020B0503020204020204" charset="-122"/>
              </a:rPr>
              <a:t>: </a:t>
            </a:r>
            <a:r>
              <a:rPr lang="zh-CN" altLang="en-US" sz="1200">
                <a:solidFill>
                  <a:schemeClr val="tx2">
                    <a:lumMod val="50000"/>
                  </a:schemeClr>
                </a:solidFill>
                <a:latin typeface="微软雅黑" panose="020B0503020204020204" charset="-122"/>
                <a:ea typeface="微软雅黑" panose="020B0503020204020204" charset="-122"/>
              </a:rPr>
              <a:t>在一个入口文件中引入所有资源，形成所有依赖关系树状图</a:t>
            </a:r>
          </a:p>
          <a:p>
            <a:r>
              <a:rPr lang="zh-CN" altLang="en-US" sz="1200">
                <a:solidFill>
                  <a:schemeClr val="tx2">
                    <a:lumMod val="50000"/>
                  </a:schemeClr>
                </a:solidFill>
                <a:latin typeface="微软雅黑" panose="020B0503020204020204" charset="-122"/>
                <a:ea typeface="微软雅黑" panose="020B0503020204020204" charset="-122"/>
              </a:rPr>
              <a:t>模块：模块就是模块可以是ES</a:t>
            </a:r>
            <a:r>
              <a:rPr lang="en-US" altLang="zh-CN" sz="1200">
                <a:solidFill>
                  <a:schemeClr val="tx2">
                    <a:lumMod val="50000"/>
                  </a:schemeClr>
                </a:solidFill>
                <a:latin typeface="微软雅黑" panose="020B0503020204020204" charset="-122"/>
                <a:ea typeface="微软雅黑" panose="020B0503020204020204" charset="-122"/>
              </a:rPr>
              <a:t>6</a:t>
            </a:r>
            <a:r>
              <a:rPr lang="zh-CN" altLang="en-US" sz="1200">
                <a:solidFill>
                  <a:schemeClr val="tx2">
                    <a:lumMod val="50000"/>
                  </a:schemeClr>
                </a:solidFill>
                <a:latin typeface="微软雅黑" panose="020B0503020204020204" charset="-122"/>
                <a:ea typeface="微软雅黑" panose="020B0503020204020204" charset="-122"/>
              </a:rPr>
              <a:t>模块也可以是commonJS或者AMD模块，对于webpack来说，所有的资源（</a:t>
            </a:r>
            <a:r>
              <a:rPr lang="en-US" altLang="zh-CN" sz="1200">
                <a:solidFill>
                  <a:schemeClr val="tx2">
                    <a:lumMod val="50000"/>
                  </a:schemeClr>
                </a:solidFill>
                <a:latin typeface="微软雅黑" panose="020B0503020204020204" charset="-122"/>
                <a:ea typeface="微软雅黑" panose="020B0503020204020204" charset="-122"/>
              </a:rPr>
              <a:t>css,img...</a:t>
            </a:r>
            <a:r>
              <a:rPr lang="zh-CN" altLang="en-US" sz="1200">
                <a:solidFill>
                  <a:schemeClr val="tx2">
                    <a:lumMod val="50000"/>
                  </a:schemeClr>
                </a:solidFill>
                <a:latin typeface="微软雅黑" panose="020B0503020204020204" charset="-122"/>
                <a:ea typeface="微软雅黑" panose="020B0503020204020204" charset="-122"/>
              </a:rPr>
              <a:t>）</a:t>
            </a:r>
          </a:p>
          <a:p>
            <a:r>
              <a:rPr lang="en-US" altLang="zh-CN" sz="1200">
                <a:solidFill>
                  <a:schemeClr val="tx2">
                    <a:lumMod val="50000"/>
                  </a:schemeClr>
                </a:solidFill>
                <a:latin typeface="微软雅黑" panose="020B0503020204020204" charset="-122"/>
                <a:ea typeface="微软雅黑" panose="020B0503020204020204" charset="-122"/>
              </a:rPr>
              <a:t>chunk</a:t>
            </a:r>
            <a:r>
              <a:rPr lang="zh-CN" altLang="en-US" sz="1200">
                <a:solidFill>
                  <a:schemeClr val="tx2">
                    <a:lumMod val="50000"/>
                  </a:schemeClr>
                </a:solidFill>
                <a:latin typeface="微软雅黑" panose="020B0503020204020204" charset="-122"/>
                <a:ea typeface="微软雅黑" panose="020B0503020204020204" charset="-122"/>
              </a:rPr>
              <a:t>：打包过程中被操作的模块文件叫做chunk,例如异步加载一个模块就是一个chunk</a:t>
            </a:r>
          </a:p>
          <a:p>
            <a:r>
              <a:rPr lang="en-US" altLang="zh-CN" sz="1200">
                <a:solidFill>
                  <a:schemeClr val="tx2">
                    <a:lumMod val="50000"/>
                  </a:schemeClr>
                </a:solidFill>
                <a:latin typeface="微软雅黑" panose="020B0503020204020204" charset="-122"/>
                <a:ea typeface="微软雅黑" panose="020B0503020204020204" charset="-122"/>
              </a:rPr>
              <a:t>bundel</a:t>
            </a:r>
            <a:r>
              <a:rPr lang="zh-CN" altLang="en-US" sz="1200">
                <a:solidFill>
                  <a:schemeClr val="tx2">
                    <a:lumMod val="50000"/>
                  </a:schemeClr>
                </a:solidFill>
                <a:latin typeface="微软雅黑" panose="020B0503020204020204" charset="-122"/>
                <a:ea typeface="微软雅黑" panose="020B0503020204020204" charset="-122"/>
              </a:rPr>
              <a:t>：bundle是最后打包后的文件,最终文件可以和chunk长的一模一样,但是大部分情况下他是多个chunk的集合</a:t>
            </a: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为了优化最后生产出的bundle数量可能不等于chunk的数量</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因为有可能多个chunk被组合到了一个Bundle中</a:t>
            </a:r>
            <a:r>
              <a:rPr lang="zh-CN" altLang="en-US" sz="1200">
                <a:solidFill>
                  <a:schemeClr val="tx2">
                    <a:lumMod val="50000"/>
                  </a:schemeClr>
                </a:solidFill>
                <a:latin typeface="微软雅黑" panose="020B0503020204020204" charset="-122"/>
                <a:ea typeface="微软雅黑" panose="020B0503020204020204" charset="-122"/>
              </a:rPr>
              <a:t>。</a:t>
            </a:r>
          </a:p>
        </p:txBody>
      </p:sp>
      <p:pic>
        <p:nvPicPr>
          <p:cNvPr id="6" name="图片 5"/>
          <p:cNvPicPr>
            <a:picLocks noChangeAspect="1"/>
          </p:cNvPicPr>
          <p:nvPr/>
        </p:nvPicPr>
        <p:blipFill>
          <a:blip r:embed="rId3"/>
          <a:stretch>
            <a:fillRect/>
          </a:stretch>
        </p:blipFill>
        <p:spPr>
          <a:xfrm>
            <a:off x="2089785" y="2066290"/>
            <a:ext cx="4547870" cy="216281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a:t>
            </a:r>
            <a:r>
              <a:rPr lang="zh-CN" altLang="en-US" sz="3600" b="1">
                <a:solidFill>
                  <a:srgbClr val="1E8380"/>
                </a:solidFill>
                <a:latin typeface="微软雅黑" panose="020B0503020204020204" charset="-122"/>
                <a:ea typeface="微软雅黑" panose="020B0503020204020204" charset="-122"/>
              </a:rPr>
              <a:t>安装和体验</a:t>
            </a:r>
          </a:p>
        </p:txBody>
      </p:sp>
      <p:sp>
        <p:nvSpPr>
          <p:cNvPr id="5" name="内容占位符 4"/>
          <p:cNvSpPr>
            <a:spLocks noGrp="1"/>
          </p:cNvSpPr>
          <p:nvPr>
            <p:ph idx="1"/>
          </p:nvPr>
        </p:nvSpPr>
        <p:spPr>
          <a:xfrm>
            <a:off x="83820" y="882650"/>
            <a:ext cx="8229600" cy="3206115"/>
          </a:xfrm>
        </p:spPr>
        <p:txBody>
          <a:bodyPr/>
          <a:lstStyle/>
          <a:p>
            <a:r>
              <a:rPr lang="en-US" altLang="zh-CN" sz="1200">
                <a:solidFill>
                  <a:schemeClr val="tx2">
                    <a:lumMod val="50000"/>
                  </a:schemeClr>
                </a:solidFill>
                <a:latin typeface="微软雅黑" panose="020B0503020204020204" charset="-122"/>
                <a:ea typeface="微软雅黑" panose="020B0503020204020204" charset="-122"/>
              </a:rPr>
              <a:t>1</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创建</a:t>
            </a:r>
            <a:r>
              <a:rPr lang="zh-CN" altLang="en-US" sz="1200">
                <a:solidFill>
                  <a:schemeClr val="tx2">
                    <a:lumMod val="50000"/>
                  </a:schemeClr>
                </a:solidFill>
                <a:latin typeface="微软雅黑" panose="020B0503020204020204" charset="-122"/>
                <a:ea typeface="微软雅黑" panose="020B0503020204020204" charset="-122"/>
              </a:rPr>
              <a:t>项目</a:t>
            </a:r>
            <a:r>
              <a:rPr lang="en-US" altLang="zh-CN" sz="1200">
                <a:solidFill>
                  <a:schemeClr val="tx2">
                    <a:lumMod val="50000"/>
                  </a:schemeClr>
                </a:solidFill>
                <a:latin typeface="微软雅黑" panose="020B0503020204020204" charset="-122"/>
                <a:ea typeface="微软雅黑" panose="020B0503020204020204" charset="-122"/>
              </a:rPr>
              <a:t>目录： webpack-demo</a:t>
            </a:r>
          </a:p>
          <a:p>
            <a:r>
              <a:rPr lang="en-US" altLang="zh-CN" sz="1200">
                <a:solidFill>
                  <a:schemeClr val="tx2">
                    <a:lumMod val="50000"/>
                  </a:schemeClr>
                </a:solidFill>
                <a:latin typeface="微软雅黑" panose="020B0503020204020204" charset="-122"/>
                <a:ea typeface="微软雅黑" panose="020B0503020204020204" charset="-122"/>
              </a:rPr>
              <a:t>2、</a:t>
            </a:r>
            <a:r>
              <a:rPr lang="zh-CN" altLang="en-US" sz="1200">
                <a:solidFill>
                  <a:schemeClr val="tx2">
                    <a:lumMod val="50000"/>
                  </a:schemeClr>
                </a:solidFill>
                <a:latin typeface="微软雅黑" panose="020B0503020204020204" charset="-122"/>
                <a:ea typeface="微软雅黑" panose="020B0503020204020204" charset="-122"/>
              </a:rPr>
              <a:t>进入目录</a:t>
            </a:r>
            <a:r>
              <a:rPr lang="en-US" altLang="zh-CN" sz="1200">
                <a:solidFill>
                  <a:schemeClr val="tx2">
                    <a:lumMod val="50000"/>
                  </a:schemeClr>
                </a:solidFill>
                <a:latin typeface="微软雅黑" panose="020B0503020204020204" charset="-122"/>
                <a:ea typeface="微软雅黑" panose="020B0503020204020204" charset="-122"/>
              </a:rPr>
              <a:t>初始化NPM操作：npm init -y       </a:t>
            </a:r>
            <a:r>
              <a:rPr lang="en-US" altLang="zh-CN" sz="1200">
                <a:solidFill>
                  <a:schemeClr val="bg1">
                    <a:lumMod val="85000"/>
                  </a:schemeClr>
                </a:solidFill>
                <a:latin typeface="微软雅黑" panose="020B0503020204020204" charset="-122"/>
                <a:ea typeface="微软雅黑" panose="020B0503020204020204" charset="-122"/>
              </a:rPr>
              <a:t> (-y  =  -yes,  i=install)</a:t>
            </a:r>
          </a:p>
          <a:p>
            <a:r>
              <a:rPr lang="en-US" altLang="zh-CN" sz="1200">
                <a:solidFill>
                  <a:schemeClr val="tx2">
                    <a:lumMod val="50000"/>
                  </a:schemeClr>
                </a:solidFill>
                <a:latin typeface="微软雅黑" panose="020B0503020204020204" charset="-122"/>
                <a:ea typeface="微软雅黑" panose="020B0503020204020204" charset="-122"/>
              </a:rPr>
              <a:t>3、安装webpack及webpack-cli：npm install webpack webpack-cli --D  </a:t>
            </a:r>
            <a:r>
              <a:rPr lang="en-US" altLang="zh-CN" sz="1200">
                <a:solidFill>
                  <a:schemeClr val="bg1">
                    <a:lumMod val="85000"/>
                  </a:schemeClr>
                </a:solidFill>
                <a:latin typeface="微软雅黑" panose="020B0503020204020204" charset="-122"/>
                <a:ea typeface="微软雅黑" panose="020B0503020204020204" charset="-122"/>
              </a:rPr>
              <a:t>(-D = --save-dev)</a:t>
            </a:r>
          </a:p>
          <a:p>
            <a:r>
              <a:rPr lang="en-US" altLang="zh-CN" sz="1200">
                <a:solidFill>
                  <a:schemeClr val="tx2">
                    <a:lumMod val="50000"/>
                  </a:schemeClr>
                </a:solidFill>
                <a:latin typeface="微软雅黑" panose="020B0503020204020204" charset="-122"/>
                <a:ea typeface="微软雅黑" panose="020B0503020204020204" charset="-122"/>
              </a:rPr>
              <a:t>4</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创建src目录</a:t>
            </a:r>
            <a:r>
              <a:rPr lang="zh-CN" altLang="en-US" sz="1200">
                <a:solidFill>
                  <a:schemeClr val="tx2">
                    <a:lumMod val="50000"/>
                  </a:schemeClr>
                </a:solidFill>
                <a:latin typeface="微软雅黑" panose="020B0503020204020204" charset="-122"/>
                <a:ea typeface="微软雅黑" panose="020B0503020204020204" charset="-122"/>
              </a:rPr>
              <a:t>或根据需要创建下面的子目录  </a:t>
            </a:r>
            <a:r>
              <a:rPr lang="en-US" altLang="zh-CN" sz="1200">
                <a:solidFill>
                  <a:schemeClr val="tx2">
                    <a:lumMod val="50000"/>
                  </a:schemeClr>
                </a:solidFill>
                <a:latin typeface="微软雅黑" panose="020B0503020204020204" charset="-122"/>
                <a:ea typeface="微软雅黑" panose="020B0503020204020204" charset="-122"/>
              </a:rPr>
              <a:t>---&gt;</a:t>
            </a: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5</a:t>
            </a:r>
            <a:r>
              <a:rPr lang="zh-CN" altLang="en-US" sz="1200">
                <a:solidFill>
                  <a:schemeClr val="tx2">
                    <a:lumMod val="50000"/>
                  </a:schemeClr>
                </a:solidFill>
                <a:latin typeface="微软雅黑" panose="020B0503020204020204" charset="-122"/>
                <a:ea typeface="微软雅黑" panose="020B0503020204020204" charset="-122"/>
              </a:rPr>
              <a:t>、在</a:t>
            </a:r>
            <a:r>
              <a:rPr lang="en-US" altLang="zh-CN" sz="1200">
                <a:solidFill>
                  <a:schemeClr val="tx2">
                    <a:lumMod val="50000"/>
                  </a:schemeClr>
                </a:solidFill>
                <a:latin typeface="微软雅黑" panose="020B0503020204020204" charset="-122"/>
                <a:ea typeface="微软雅黑" panose="020B0503020204020204" charset="-122"/>
              </a:rPr>
              <a:t>src</a:t>
            </a:r>
            <a:r>
              <a:rPr lang="zh-CN" altLang="en-US" sz="1200">
                <a:solidFill>
                  <a:schemeClr val="tx2">
                    <a:lumMod val="50000"/>
                  </a:schemeClr>
                </a:solidFill>
                <a:latin typeface="微软雅黑" panose="020B0503020204020204" charset="-122"/>
                <a:ea typeface="微软雅黑" panose="020B0503020204020204" charset="-122"/>
              </a:rPr>
              <a:t>下创建一些</a:t>
            </a:r>
            <a:r>
              <a:rPr lang="en-US" altLang="zh-CN" sz="1200">
                <a:solidFill>
                  <a:schemeClr val="tx2">
                    <a:lumMod val="50000"/>
                  </a:schemeClr>
                </a:solidFill>
                <a:latin typeface="微软雅黑" panose="020B0503020204020204" charset="-122"/>
                <a:ea typeface="微软雅黑" panose="020B0503020204020204" charset="-122"/>
              </a:rPr>
              <a:t>js</a:t>
            </a:r>
            <a:r>
              <a:rPr lang="zh-CN" altLang="en-US" sz="1200">
                <a:solidFill>
                  <a:schemeClr val="tx2">
                    <a:lumMod val="50000"/>
                  </a:schemeClr>
                </a:solidFill>
                <a:latin typeface="微软雅黑" panose="020B0503020204020204" charset="-122"/>
                <a:ea typeface="微软雅黑" panose="020B0503020204020204" charset="-122"/>
              </a:rPr>
              <a:t>文件</a:t>
            </a:r>
            <a:r>
              <a:rPr lang="en-US" altLang="zh-CN" sz="1200">
                <a:solidFill>
                  <a:schemeClr val="tx2">
                    <a:lumMod val="50000"/>
                  </a:schemeClr>
                </a:solidFill>
                <a:latin typeface="微软雅黑" panose="020B0503020204020204" charset="-122"/>
                <a:ea typeface="微软雅黑" panose="020B0503020204020204" charset="-122"/>
              </a:rPr>
              <a:t>,</a:t>
            </a:r>
            <a:r>
              <a:rPr lang="zh-CN" altLang="en-US" sz="1200">
                <a:solidFill>
                  <a:schemeClr val="tx2">
                    <a:lumMod val="50000"/>
                  </a:schemeClr>
                </a:solidFill>
                <a:latin typeface="微软雅黑" panose="020B0503020204020204" charset="-122"/>
                <a:ea typeface="微软雅黑" panose="020B0503020204020204" charset="-122"/>
              </a:rPr>
              <a:t>和一个主入口文件</a:t>
            </a:r>
            <a:r>
              <a:rPr lang="en-US" altLang="zh-CN" sz="1200">
                <a:solidFill>
                  <a:schemeClr val="tx2">
                    <a:lumMod val="50000"/>
                  </a:schemeClr>
                </a:solidFill>
                <a:latin typeface="微软雅黑" panose="020B0503020204020204" charset="-122"/>
                <a:ea typeface="微软雅黑" panose="020B0503020204020204" charset="-122"/>
              </a:rPr>
              <a:t>index.js  -- &gt;</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6</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控制台运行命令：webpack </a:t>
            </a:r>
            <a:r>
              <a:rPr lang="zh-CN" altLang="en-US" sz="1200">
                <a:effectLst/>
                <a:sym typeface="Calibri" panose="020F0502020204030204"/>
              </a:rPr>
              <a:t>--mode development   （</a:t>
            </a:r>
            <a:r>
              <a:rPr lang="zh-CN" altLang="en-US" sz="1200">
                <a:effectLst/>
                <a:ea typeface="宋体" panose="02010600030101010101" pitchFamily="2" charset="-122"/>
                <a:sym typeface="Calibri" panose="020F0502020204030204"/>
              </a:rPr>
              <a:t>开发环境）</a:t>
            </a:r>
            <a:endParaRPr kumimoji="0" lang="zh-CN" altLang="en-US" sz="12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a:p>
            <a:r>
              <a:rPr lang="en-US" altLang="zh-CN" sz="1200">
                <a:solidFill>
                  <a:schemeClr val="tx2">
                    <a:lumMod val="50000"/>
                  </a:schemeClr>
                </a:solidFill>
                <a:latin typeface="微软雅黑" panose="020B0503020204020204" charset="-122"/>
                <a:ea typeface="微软雅黑" panose="020B0503020204020204" charset="-122"/>
                <a:sym typeface="+mn-ea"/>
              </a:rPr>
              <a:t>     控制台运行命令：webpack </a:t>
            </a:r>
            <a:r>
              <a:rPr lang="zh-CN" altLang="en-US" sz="1200">
                <a:effectLst/>
                <a:sym typeface="Calibri" panose="020F0502020204030204"/>
              </a:rPr>
              <a:t>--mode </a:t>
            </a:r>
            <a:r>
              <a:rPr lang="en-US" altLang="zh-CN" sz="1200">
                <a:effectLst/>
                <a:sym typeface="Calibri" panose="020F0502020204030204"/>
              </a:rPr>
              <a:t>production</a:t>
            </a:r>
            <a:r>
              <a:rPr lang="zh-CN" altLang="en-US" sz="1200">
                <a:effectLst/>
                <a:sym typeface="Calibri" panose="020F0502020204030204"/>
              </a:rPr>
              <a:t>   （生产</a:t>
            </a:r>
            <a:r>
              <a:rPr lang="zh-CN" altLang="en-US" sz="1200">
                <a:effectLst/>
                <a:ea typeface="宋体" panose="02010600030101010101" pitchFamily="2" charset="-122"/>
                <a:sym typeface="Calibri" panose="020F0502020204030204"/>
              </a:rPr>
              <a:t>环境）</a:t>
            </a:r>
            <a:endParaRPr lang="en-US" altLang="zh-CN"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7</a:t>
            </a:r>
            <a:r>
              <a:rPr lang="zh-CN" altLang="en-US" sz="1200">
                <a:solidFill>
                  <a:schemeClr val="tx2">
                    <a:lumMod val="50000"/>
                  </a:schemeClr>
                </a:solidFill>
                <a:latin typeface="微软雅黑" panose="020B0503020204020204" charset="-122"/>
                <a:ea typeface="微软雅黑" panose="020B0503020204020204" charset="-122"/>
              </a:rPr>
              <a:t>、可以使用</a:t>
            </a:r>
            <a:r>
              <a:rPr lang="en-US" altLang="zh-CN" sz="1200">
                <a:solidFill>
                  <a:schemeClr val="tx2">
                    <a:lumMod val="50000"/>
                  </a:schemeClr>
                </a:solidFill>
                <a:latin typeface="微软雅黑" panose="020B0503020204020204" charset="-122"/>
                <a:ea typeface="微软雅黑" panose="020B0503020204020204" charset="-122"/>
              </a:rPr>
              <a:t>node</a:t>
            </a:r>
            <a:r>
              <a:rPr lang="zh-CN" altLang="en-US" sz="1200">
                <a:solidFill>
                  <a:schemeClr val="tx2">
                    <a:lumMod val="50000"/>
                  </a:schemeClr>
                </a:solidFill>
                <a:latin typeface="微软雅黑" panose="020B0503020204020204" charset="-122"/>
                <a:ea typeface="微软雅黑" panose="020B0503020204020204" charset="-122"/>
              </a:rPr>
              <a:t>运行打包后的资源， 也可以使用</a:t>
            </a:r>
            <a:r>
              <a:rPr lang="en-US" altLang="zh-CN" sz="1200">
                <a:solidFill>
                  <a:schemeClr val="tx2">
                    <a:lumMod val="50000"/>
                  </a:schemeClr>
                </a:solidFill>
                <a:latin typeface="微软雅黑" panose="020B0503020204020204" charset="-122"/>
                <a:ea typeface="微软雅黑" panose="020B0503020204020204" charset="-122"/>
              </a:rPr>
              <a:t>HTML</a:t>
            </a:r>
            <a:r>
              <a:rPr lang="zh-CN" altLang="en-US" sz="1200">
                <a:solidFill>
                  <a:schemeClr val="tx2">
                    <a:lumMod val="50000"/>
                  </a:schemeClr>
                </a:solidFill>
                <a:latin typeface="微软雅黑" panose="020B0503020204020204" charset="-122"/>
                <a:ea typeface="微软雅黑" panose="020B0503020204020204" charset="-122"/>
              </a:rPr>
              <a:t>引入打包后的资源</a:t>
            </a:r>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tretch>
            <a:fillRect/>
          </a:stretch>
        </p:blipFill>
        <p:spPr>
          <a:xfrm>
            <a:off x="579120" y="2019935"/>
            <a:ext cx="2522855" cy="1431925"/>
          </a:xfrm>
          <a:prstGeom prst="rect">
            <a:avLst/>
          </a:prstGeom>
        </p:spPr>
      </p:pic>
      <p:pic>
        <p:nvPicPr>
          <p:cNvPr id="9" name="图片 8"/>
          <p:cNvPicPr>
            <a:picLocks noChangeAspect="1"/>
          </p:cNvPicPr>
          <p:nvPr/>
        </p:nvPicPr>
        <p:blipFill>
          <a:blip r:embed="rId3"/>
          <a:stretch>
            <a:fillRect/>
          </a:stretch>
        </p:blipFill>
        <p:spPr>
          <a:xfrm>
            <a:off x="3576955" y="2028825"/>
            <a:ext cx="2395855" cy="1027430"/>
          </a:xfrm>
          <a:prstGeom prst="rect">
            <a:avLst/>
          </a:prstGeom>
        </p:spPr>
      </p:pic>
      <p:pic>
        <p:nvPicPr>
          <p:cNvPr id="10" name="图片 9"/>
          <p:cNvPicPr>
            <a:picLocks noChangeAspect="1"/>
          </p:cNvPicPr>
          <p:nvPr/>
        </p:nvPicPr>
        <p:blipFill>
          <a:blip r:embed="rId4"/>
          <a:stretch>
            <a:fillRect/>
          </a:stretch>
        </p:blipFill>
        <p:spPr>
          <a:xfrm>
            <a:off x="5326380" y="3232150"/>
            <a:ext cx="2548255" cy="53657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5971540"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a:t>
            </a:r>
            <a:r>
              <a:rPr lang="zh-CN" altLang="en-US" sz="3600" b="1">
                <a:solidFill>
                  <a:srgbClr val="1E8380"/>
                </a:solidFill>
                <a:latin typeface="微软雅黑" panose="020B0503020204020204" charset="-122"/>
                <a:ea typeface="微软雅黑" panose="020B0503020204020204" charset="-122"/>
              </a:rPr>
              <a:t>的</a:t>
            </a:r>
            <a:r>
              <a:rPr lang="en-US" altLang="zh-CN" sz="3600" b="1">
                <a:solidFill>
                  <a:srgbClr val="1E8380"/>
                </a:solidFill>
                <a:latin typeface="微软雅黑" panose="020B0503020204020204" charset="-122"/>
                <a:ea typeface="微软雅黑" panose="020B0503020204020204" charset="-122"/>
              </a:rPr>
              <a:t>5</a:t>
            </a:r>
            <a:r>
              <a:rPr lang="zh-CN" altLang="en-US" sz="3600" b="1">
                <a:solidFill>
                  <a:srgbClr val="1E8380"/>
                </a:solidFill>
                <a:latin typeface="微软雅黑" panose="020B0503020204020204" charset="-122"/>
                <a:ea typeface="微软雅黑" panose="020B0503020204020204" charset="-122"/>
              </a:rPr>
              <a:t>个核心概念</a:t>
            </a:r>
          </a:p>
        </p:txBody>
      </p:sp>
      <p:sp>
        <p:nvSpPr>
          <p:cNvPr id="5" name="内容占位符 4"/>
          <p:cNvSpPr>
            <a:spLocks noGrp="1"/>
          </p:cNvSpPr>
          <p:nvPr>
            <p:ph idx="1"/>
          </p:nvPr>
        </p:nvSpPr>
        <p:spPr>
          <a:xfrm>
            <a:off x="457200" y="838200"/>
            <a:ext cx="8229600" cy="3206115"/>
          </a:xfrm>
        </p:spPr>
        <p:txBody>
          <a:bodyPr/>
          <a:lstStyle/>
          <a:p>
            <a:r>
              <a:rPr lang="zh-CN" altLang="en-US" sz="1200">
                <a:solidFill>
                  <a:schemeClr val="tx2">
                    <a:lumMod val="50000"/>
                  </a:schemeClr>
                </a:solidFill>
                <a:latin typeface="微软雅黑" panose="020B0503020204020204" charset="-122"/>
                <a:ea typeface="微软雅黑" panose="020B0503020204020204" charset="-122"/>
              </a:rPr>
              <a:t>1、entry</a:t>
            </a:r>
          </a:p>
          <a:p>
            <a:pPr lvl="1"/>
            <a:r>
              <a:rPr lang="zh-CN" altLang="en-US" sz="1200">
                <a:solidFill>
                  <a:schemeClr val="tx2">
                    <a:lumMod val="50000"/>
                  </a:schemeClr>
                </a:solidFill>
                <a:latin typeface="微软雅黑" panose="020B0503020204020204" charset="-122"/>
                <a:ea typeface="微软雅黑" panose="020B0503020204020204" charset="-122"/>
              </a:rPr>
              <a:t>入口（entry）指示webpack以哪个文件作为入口起点开始打包，分析构建内部依赖图。</a:t>
            </a:r>
          </a:p>
          <a:p>
            <a:r>
              <a:rPr lang="zh-CN" altLang="en-US" sz="1200">
                <a:solidFill>
                  <a:schemeClr val="tx2">
                    <a:lumMod val="50000"/>
                  </a:schemeClr>
                </a:solidFill>
                <a:latin typeface="微软雅黑" panose="020B0503020204020204" charset="-122"/>
                <a:ea typeface="微软雅黑" panose="020B0503020204020204" charset="-122"/>
              </a:rPr>
              <a:t>2、output</a:t>
            </a:r>
          </a:p>
          <a:p>
            <a:pPr lvl="1"/>
            <a:r>
              <a:rPr lang="zh-CN" altLang="en-US" sz="1200">
                <a:solidFill>
                  <a:schemeClr val="tx2">
                    <a:lumMod val="50000"/>
                  </a:schemeClr>
                </a:solidFill>
                <a:latin typeface="微软雅黑" panose="020B0503020204020204" charset="-122"/>
                <a:ea typeface="微软雅黑" panose="020B0503020204020204" charset="-122"/>
              </a:rPr>
              <a:t>输出（output）指示webpack打包后的资源 bundles 输出到哪里，以及如何命名。</a:t>
            </a:r>
          </a:p>
          <a:p>
            <a:r>
              <a:rPr lang="zh-CN" altLang="en-US" sz="1200">
                <a:solidFill>
                  <a:schemeClr val="tx2">
                    <a:lumMod val="50000"/>
                  </a:schemeClr>
                </a:solidFill>
                <a:latin typeface="微软雅黑" panose="020B0503020204020204" charset="-122"/>
                <a:ea typeface="微软雅黑" panose="020B0503020204020204" charset="-122"/>
              </a:rPr>
              <a:t>3、loader</a:t>
            </a:r>
          </a:p>
          <a:p>
            <a:pPr lvl="1"/>
            <a:r>
              <a:rPr lang="zh-CN" altLang="en-US" sz="1200">
                <a:solidFill>
                  <a:schemeClr val="tx2">
                    <a:lumMod val="50000"/>
                  </a:schemeClr>
                </a:solidFill>
                <a:latin typeface="微软雅黑" panose="020B0503020204020204" charset="-122"/>
                <a:ea typeface="微软雅黑" panose="020B0503020204020204" charset="-122"/>
              </a:rPr>
              <a:t>loader让webpack能够去处理那些非JavaScript资源css、img等，将它们处理成webpack能够识别的资源，可以理解成一个翻译过程（webpack自身只能理解js和json）。</a:t>
            </a:r>
          </a:p>
          <a:p>
            <a:r>
              <a:rPr lang="zh-CN" altLang="en-US" sz="1200">
                <a:solidFill>
                  <a:schemeClr val="tx2">
                    <a:lumMod val="50000"/>
                  </a:schemeClr>
                </a:solidFill>
                <a:latin typeface="微软雅黑" panose="020B0503020204020204" charset="-122"/>
                <a:ea typeface="微软雅黑" panose="020B0503020204020204" charset="-122"/>
              </a:rPr>
              <a:t>4、plugins</a:t>
            </a:r>
          </a:p>
          <a:p>
            <a:pPr lvl="1"/>
            <a:r>
              <a:rPr lang="zh-CN" altLang="en-US" sz="1200">
                <a:solidFill>
                  <a:schemeClr val="tx2">
                    <a:lumMod val="50000"/>
                  </a:schemeClr>
                </a:solidFill>
                <a:latin typeface="微软雅黑" panose="020B0503020204020204" charset="-122"/>
                <a:ea typeface="微软雅黑" panose="020B0503020204020204" charset="-122"/>
              </a:rPr>
              <a:t>插件（plugins）可用于执行范围更广的任务。插件的范围包括，从打包优化和压缩，一直到重新定义环境中的变量等。</a:t>
            </a:r>
          </a:p>
          <a:p>
            <a:r>
              <a:rPr lang="zh-CN" altLang="en-US" sz="1200">
                <a:solidFill>
                  <a:schemeClr val="tx2">
                    <a:lumMod val="50000"/>
                  </a:schemeClr>
                </a:solidFill>
                <a:latin typeface="微软雅黑" panose="020B0503020204020204" charset="-122"/>
                <a:ea typeface="微软雅黑" panose="020B0503020204020204" charset="-122"/>
              </a:rPr>
              <a:t>5、mode</a:t>
            </a:r>
          </a:p>
          <a:p>
            <a:pPr lvl="1"/>
            <a:r>
              <a:rPr lang="zh-CN" altLang="en-US" sz="1200">
                <a:solidFill>
                  <a:schemeClr val="tx2">
                    <a:lumMod val="50000"/>
                  </a:schemeClr>
                </a:solidFill>
                <a:latin typeface="微软雅黑" panose="020B0503020204020204" charset="-122"/>
                <a:ea typeface="微软雅黑" panose="020B0503020204020204" charset="-122"/>
              </a:rPr>
              <a:t>模式（mode）指示webpack使用相应模式的配置。</a:t>
            </a:r>
          </a:p>
          <a:p>
            <a:pPr lvl="2"/>
            <a:r>
              <a:rPr lang="zh-CN" altLang="en-US" sz="1200">
                <a:solidFill>
                  <a:schemeClr val="tx2">
                    <a:lumMod val="50000"/>
                  </a:schemeClr>
                </a:solidFill>
                <a:latin typeface="微软雅黑" panose="020B0503020204020204" charset="-122"/>
                <a:ea typeface="微软雅黑" panose="020B0503020204020204" charset="-122"/>
              </a:rPr>
              <a:t>开发模式（development）：配置比较简单，能让代码本地调试运行的环境。</a:t>
            </a:r>
          </a:p>
          <a:p>
            <a:pPr lvl="2"/>
            <a:r>
              <a:rPr lang="zh-CN" altLang="en-US" sz="1200">
                <a:solidFill>
                  <a:schemeClr val="tx2">
                    <a:lumMod val="50000"/>
                  </a:schemeClr>
                </a:solidFill>
                <a:latin typeface="微软雅黑" panose="020B0503020204020204" charset="-122"/>
                <a:ea typeface="微软雅黑" panose="020B0503020204020204" charset="-122"/>
              </a:rPr>
              <a:t>生产模式（production）：代码需要不断优化达到性能最好。能让代码优化上线运行的环境。</a:t>
            </a:r>
          </a:p>
          <a:p>
            <a:pPr lvl="1"/>
            <a:r>
              <a:rPr lang="zh-CN" altLang="en-US" sz="1200">
                <a:solidFill>
                  <a:schemeClr val="tx2">
                    <a:lumMod val="50000"/>
                  </a:schemeClr>
                </a:solidFill>
                <a:latin typeface="微软雅黑" panose="020B0503020204020204" charset="-122"/>
                <a:ea typeface="微软雅黑" panose="020B0503020204020204" charset="-122"/>
              </a:rPr>
              <a:t>都会自动启用一些插件，生产模式使用插件更多</a:t>
            </a:r>
          </a:p>
          <a:p>
            <a:pPr marL="0" indent="0">
              <a:buNone/>
            </a:pPr>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7074535" cy="551180"/>
          </a:xfrm>
        </p:spPr>
        <p:txBody>
          <a:bodyPr/>
          <a:lstStyle/>
          <a:p>
            <a:pPr algn="l"/>
            <a:r>
              <a:rPr lang="en-US" altLang="zh-CN" sz="3600" b="1">
                <a:solidFill>
                  <a:srgbClr val="1E8380"/>
                </a:solidFill>
                <a:latin typeface="微软雅黑" panose="020B0503020204020204" charset="-122"/>
                <a:ea typeface="微软雅黑" panose="020B0503020204020204" charset="-122"/>
              </a:rPr>
              <a:t>webpack.config.js </a:t>
            </a:r>
            <a:r>
              <a:rPr lang="zh-CN" altLang="en-US" sz="3600" b="1">
                <a:solidFill>
                  <a:srgbClr val="1E8380"/>
                </a:solidFill>
                <a:latin typeface="微软雅黑" panose="020B0503020204020204" charset="-122"/>
                <a:ea typeface="微软雅黑" panose="020B0503020204020204" charset="-122"/>
              </a:rPr>
              <a:t>核心配置项</a:t>
            </a:r>
          </a:p>
        </p:txBody>
      </p:sp>
      <p:sp>
        <p:nvSpPr>
          <p:cNvPr id="2" name="文本框 1"/>
          <p:cNvSpPr txBox="1"/>
          <p:nvPr/>
        </p:nvSpPr>
        <p:spPr>
          <a:xfrm>
            <a:off x="4744085" y="762000"/>
            <a:ext cx="4248785" cy="40297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resolve 用来拼接绝对路径的方法,NODE的方法</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const {resolve} = require('path');</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module.exports =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webpack 配置</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入口文件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1" i="0" u="none" strike="noStrike" cap="none" spc="0" normalizeH="0" baseline="0">
                <a:ln>
                  <a:noFill/>
                </a:ln>
                <a:solidFill>
                  <a:srgbClr val="000000"/>
                </a:solidFill>
                <a:effectLst/>
                <a:uFillTx/>
                <a:latin typeface="+mn-lt"/>
                <a:ea typeface="+mn-ea"/>
                <a:cs typeface="+mn-cs"/>
                <a:sym typeface="Calibri" panose="020F0502020204030204"/>
              </a:rPr>
              <a:t>   entry: './src/main.js',</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输出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output: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输出文件名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1" i="0" u="none" strike="noStrike" cap="none" spc="0" normalizeH="0" baseline="0">
                <a:ln>
                  <a:noFill/>
                </a:ln>
                <a:solidFill>
                  <a:srgbClr val="000000"/>
                </a:solidFill>
                <a:effectLst/>
                <a:uFillTx/>
                <a:latin typeface="+mn-lt"/>
                <a:ea typeface="+mn-ea"/>
                <a:cs typeface="+mn-cs"/>
                <a:sym typeface="Calibri" panose="020F0502020204030204"/>
              </a:rPr>
              <a:t>    filename: "build.js",</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输出路径 一般采用绝对路径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path: resolve(__dirname, 'build')</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loader配置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module: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rules: [</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plugins配置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plugins: [</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p>
          <a:p>
            <a:pPr marL="0" marR="0" indent="0" algn="l" defTabSz="457200" rtl="0" fontAlgn="auto" latinLnBrk="0" hangingPunct="0">
              <a:lnSpc>
                <a:spcPct val="100000"/>
              </a:lnSpc>
              <a:spcBef>
                <a:spcPts val="0"/>
              </a:spcBef>
              <a:spcAft>
                <a:spcPts val="0"/>
              </a:spcAft>
              <a:buClrTx/>
              <a:buSzTx/>
              <a:buFontTx/>
              <a:buNone/>
            </a:pP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 模式 */</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mode: "development" // development || production</a:t>
            </a: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a:t>
            </a:r>
          </a:p>
        </p:txBody>
      </p:sp>
      <p:sp>
        <p:nvSpPr>
          <p:cNvPr id="4" name="文本框 3"/>
          <p:cNvSpPr txBox="1"/>
          <p:nvPr/>
        </p:nvSpPr>
        <p:spPr>
          <a:xfrm>
            <a:off x="204470" y="1535113"/>
            <a:ext cx="3912235"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sz="1200" b="0" i="0" u="none" strike="noStrike" cap="none" spc="0" normalizeH="0" baseline="0">
                <a:ln>
                  <a:noFill/>
                </a:ln>
                <a:solidFill>
                  <a:srgbClr val="000000"/>
                </a:solidFill>
                <a:effectLst/>
                <a:uFillTx/>
                <a:latin typeface="+mn-lt"/>
                <a:cs typeface="+mn-cs"/>
                <a:sym typeface="Calibri" panose="020F0502020204030204"/>
              </a:rPr>
              <a:t>webpack 配置文件webpack.config.js</a:t>
            </a:r>
          </a:p>
          <a:p>
            <a:pPr marL="0" marR="0" indent="0" algn="l" defTabSz="457200" rtl="0" fontAlgn="auto" latinLnBrk="0" hangingPunct="0">
              <a:lnSpc>
                <a:spcPct val="100000"/>
              </a:lnSpc>
              <a:spcBef>
                <a:spcPts val="0"/>
              </a:spcBef>
              <a:spcAft>
                <a:spcPts val="0"/>
              </a:spcAft>
              <a:buClrTx/>
              <a:buSzTx/>
              <a:buFontTx/>
              <a:buNone/>
            </a:pPr>
            <a:r>
              <a:rPr kumimoji="0" sz="1200" b="0" i="0" u="none" strike="noStrike" cap="none" spc="0" normalizeH="0" baseline="0">
                <a:ln>
                  <a:noFill/>
                </a:ln>
                <a:solidFill>
                  <a:srgbClr val="000000"/>
                </a:solidFill>
                <a:effectLst/>
                <a:uFillTx/>
                <a:latin typeface="+mn-lt"/>
                <a:cs typeface="+mn-cs"/>
                <a:sym typeface="Calibri" panose="020F0502020204030204"/>
              </a:rPr>
              <a:t>作用： 指示 webpack 干那些活，当运行 webpack 指令时会加载其中配置</a:t>
            </a:r>
          </a:p>
          <a:p>
            <a:pPr marL="0" marR="0" indent="0" algn="l" defTabSz="457200" rtl="0" fontAlgn="auto" latinLnBrk="0" hangingPunct="0">
              <a:lnSpc>
                <a:spcPct val="100000"/>
              </a:lnSpc>
              <a:spcBef>
                <a:spcPts val="0"/>
              </a:spcBef>
              <a:spcAft>
                <a:spcPts val="0"/>
              </a:spcAft>
              <a:buClrTx/>
              <a:buSzTx/>
              <a:buFontTx/>
              <a:buNone/>
            </a:pPr>
            <a:r>
              <a:rPr kumimoji="0" sz="1200" b="0" i="0" u="none" strike="noStrike" cap="none" spc="0" normalizeH="0" baseline="0">
                <a:ln>
                  <a:noFill/>
                </a:ln>
                <a:solidFill>
                  <a:srgbClr val="000000"/>
                </a:solidFill>
                <a:effectLst/>
                <a:uFillTx/>
                <a:latin typeface="+mn-lt"/>
                <a:cs typeface="+mn-cs"/>
                <a:sym typeface="Calibri" panose="020F0502020204030204"/>
              </a:rPr>
              <a:t>构建工具(webpack.config.js)基于nodejs平台运行的，模块化默认采用commonjs，而项目文件（src内文件）采用的是ES6语法</a:t>
            </a:r>
          </a:p>
          <a:p>
            <a:pPr marL="0" marR="0" indent="0" algn="l" defTabSz="457200" rtl="0" fontAlgn="auto" latinLnBrk="0" hangingPunct="0">
              <a:lnSpc>
                <a:spcPct val="100000"/>
              </a:lnSpc>
              <a:spcBef>
                <a:spcPts val="0"/>
              </a:spcBef>
              <a:spcAft>
                <a:spcPts val="0"/>
              </a:spcAft>
              <a:buClrTx/>
              <a:buSzTx/>
              <a:buFontTx/>
              <a:buNone/>
            </a:pPr>
            <a:endParaRPr kumimoji="0" sz="1200" b="0" i="0" u="none" strike="noStrike" cap="none" spc="0" normalizeH="0" baseline="0">
              <a:ln>
                <a:noFill/>
              </a:ln>
              <a:solidFill>
                <a:srgbClr val="000000"/>
              </a:solidFill>
              <a:effectLst/>
              <a:uFillTx/>
              <a:latin typeface="+mn-lt"/>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sz="1200" b="0" i="0" u="none" strike="noStrike" cap="none" spc="0" normalizeH="0" baseline="0">
                <a:ln>
                  <a:noFill/>
                </a:ln>
                <a:solidFill>
                  <a:srgbClr val="000000"/>
                </a:solidFill>
                <a:effectLst/>
                <a:uFillTx/>
                <a:latin typeface="+mn-lt"/>
                <a:cs typeface="+mn-cs"/>
                <a:sym typeface="Calibri" panose="020F0502020204030204"/>
              </a:rPr>
              <a:t>开发环境： webpack ./src/index.js -o ./build/build.js --mode development</a:t>
            </a:r>
          </a:p>
          <a:p>
            <a:pPr marL="0" marR="0" indent="0" algn="l" defTabSz="457200" rtl="0" fontAlgn="auto" latinLnBrk="0" hangingPunct="0">
              <a:lnSpc>
                <a:spcPct val="100000"/>
              </a:lnSpc>
              <a:spcBef>
                <a:spcPts val="0"/>
              </a:spcBef>
              <a:spcAft>
                <a:spcPts val="0"/>
              </a:spcAft>
              <a:buClrTx/>
              <a:buSzTx/>
              <a:buFontTx/>
              <a:buNone/>
            </a:pPr>
            <a:endParaRPr kumimoji="0" sz="1200" b="0" i="0" u="none" strike="noStrike" cap="none" spc="0" normalizeH="0" baseline="0">
              <a:ln>
                <a:noFill/>
              </a:ln>
              <a:solidFill>
                <a:srgbClr val="000000"/>
              </a:solidFill>
              <a:effectLst/>
              <a:uFillTx/>
              <a:latin typeface="+mn-lt"/>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sz="1200" b="0" i="0" u="none" strike="noStrike" cap="none" spc="0" normalizeH="0" baseline="0">
                <a:ln>
                  <a:noFill/>
                </a:ln>
                <a:solidFill>
                  <a:srgbClr val="000000"/>
                </a:solidFill>
                <a:effectLst/>
                <a:uFillTx/>
                <a:latin typeface="+mn-lt"/>
                <a:cs typeface="+mn-cs"/>
                <a:sym typeface="Calibri" panose="020F0502020204030204"/>
              </a:rPr>
              <a:t>生产环境： webpack ./src/index.js -o ./build/build.js --mode production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050" y="124460"/>
            <a:ext cx="7896225" cy="551180"/>
          </a:xfrm>
        </p:spPr>
        <p:txBody>
          <a:bodyPr/>
          <a:lstStyle/>
          <a:p>
            <a:pPr algn="l"/>
            <a:r>
              <a:rPr lang="zh-CN" altLang="en-US" sz="3200" b="1">
                <a:solidFill>
                  <a:srgbClr val="1E8380"/>
                </a:solidFill>
                <a:latin typeface="微软雅黑" panose="020B0503020204020204" charset="-122"/>
                <a:ea typeface="微软雅黑" panose="020B0503020204020204" charset="-122"/>
              </a:rPr>
              <a:t>多个入口和多个出口的情况</a:t>
            </a:r>
            <a:r>
              <a:rPr lang="en-US" altLang="zh-CN" sz="3200" b="1">
                <a:solidFill>
                  <a:srgbClr val="1E8380"/>
                </a:solidFill>
                <a:latin typeface="微软雅黑" panose="020B0503020204020204" charset="-122"/>
                <a:ea typeface="微软雅黑" panose="020B0503020204020204" charset="-122"/>
              </a:rPr>
              <a:t>--</a:t>
            </a:r>
            <a:r>
              <a:rPr lang="zh-CN" altLang="en-US" sz="3200" b="1">
                <a:solidFill>
                  <a:srgbClr val="1E8380"/>
                </a:solidFill>
                <a:latin typeface="微软雅黑" panose="020B0503020204020204" charset="-122"/>
                <a:ea typeface="微软雅黑" panose="020B0503020204020204" charset="-122"/>
              </a:rPr>
              <a:t>入口文件</a:t>
            </a:r>
          </a:p>
        </p:txBody>
      </p:sp>
      <p:sp>
        <p:nvSpPr>
          <p:cNvPr id="5" name="内容占位符 4"/>
          <p:cNvSpPr>
            <a:spLocks noGrp="1"/>
          </p:cNvSpPr>
          <p:nvPr>
            <p:ph idx="1"/>
          </p:nvPr>
        </p:nvSpPr>
        <p:spPr>
          <a:xfrm>
            <a:off x="457200" y="817245"/>
            <a:ext cx="8229600" cy="3206115"/>
          </a:xfrm>
        </p:spPr>
        <p:txBody>
          <a:bodyPr/>
          <a:lstStyle/>
          <a:p>
            <a:pPr marL="0" indent="0">
              <a:buNone/>
            </a:pPr>
            <a:r>
              <a:rPr lang="zh-CN" altLang="en-US" sz="900">
                <a:solidFill>
                  <a:schemeClr val="tx2">
                    <a:lumMod val="50000"/>
                  </a:schemeClr>
                </a:solidFill>
                <a:latin typeface="微软雅黑" panose="020B0503020204020204" charset="-122"/>
                <a:ea typeface="微软雅黑" panose="020B0503020204020204" charset="-122"/>
              </a:rPr>
              <a:t> </a:t>
            </a:r>
            <a:r>
              <a:rPr lang="zh-CN" altLang="en-US" sz="1000">
                <a:solidFill>
                  <a:schemeClr val="tx2">
                    <a:lumMod val="50000"/>
                  </a:schemeClr>
                </a:solidFill>
                <a:latin typeface="微软雅黑" panose="020B0503020204020204" charset="-122"/>
                <a:ea typeface="微软雅黑" panose="020B0503020204020204" charset="-122"/>
              </a:rPr>
              <a:t>   // </a:t>
            </a:r>
            <a:r>
              <a:rPr lang="zh-CN" altLang="en-US" sz="1000" b="1">
                <a:solidFill>
                  <a:schemeClr val="tx2">
                    <a:lumMod val="50000"/>
                  </a:schemeClr>
                </a:solidFill>
                <a:latin typeface="微软雅黑" panose="020B0503020204020204" charset="-122"/>
                <a:ea typeface="微软雅黑" panose="020B0503020204020204" charset="-122"/>
              </a:rPr>
              <a:t>1. String ：单入口， 打包成一个chunk,输出一个bundle文件，chunk的名称为默认。</a:t>
            </a:r>
          </a:p>
          <a:p>
            <a:pPr marL="0" indent="0">
              <a:buNone/>
            </a:pPr>
            <a:r>
              <a:rPr lang="zh-CN" altLang="en-US" sz="1000" b="1">
                <a:solidFill>
                  <a:schemeClr val="tx2">
                    <a:lumMod val="50000"/>
                  </a:schemeClr>
                </a:solidFill>
                <a:latin typeface="微软雅黑" panose="020B0503020204020204" charset="-122"/>
                <a:ea typeface="微软雅黑" panose="020B0503020204020204" charset="-122"/>
              </a:rPr>
              <a:t>        </a:t>
            </a:r>
            <a:r>
              <a:rPr lang="zh-CN" altLang="en-US" sz="1000">
                <a:solidFill>
                  <a:schemeClr val="tx2">
                    <a:lumMod val="50000"/>
                  </a:schemeClr>
                </a:solidFill>
                <a:latin typeface="微软雅黑" panose="020B0503020204020204" charset="-122"/>
                <a:ea typeface="微软雅黑" panose="020B0503020204020204" charset="-122"/>
              </a:rPr>
              <a:t>entry:'./src/index.js',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 </a:t>
            </a:r>
            <a:r>
              <a:rPr lang="zh-CN" altLang="en-US" sz="1000" b="1">
                <a:solidFill>
                  <a:schemeClr val="tx2">
                    <a:lumMod val="50000"/>
                  </a:schemeClr>
                </a:solidFill>
                <a:latin typeface="微软雅黑" panose="020B0503020204020204" charset="-122"/>
                <a:ea typeface="微软雅黑" panose="020B0503020204020204" charset="-122"/>
              </a:rPr>
              <a:t>2. Array ： 多入口， 写多个入口，所有入口文件形成一个chunk(名称默认), 输出只有一个bundle, chunk名称默认</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entry: ["./src/two.js",'./src/index.js'],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 </a:t>
            </a:r>
            <a:r>
              <a:rPr lang="zh-CN" altLang="en-US" sz="1000" b="1">
                <a:solidFill>
                  <a:schemeClr val="tx2">
                    <a:lumMod val="50000"/>
                  </a:schemeClr>
                </a:solidFill>
                <a:latin typeface="微软雅黑" panose="020B0503020204020204" charset="-122"/>
                <a:ea typeface="微软雅黑" panose="020B0503020204020204" charset="-122"/>
              </a:rPr>
              <a:t>3. Object: 多入口， 有几个入口文件就生成几个chunk， 并输出几个bundle文件， chunk的名称是key</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entry: {</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two: "./src/two.js",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index:'./src/index.js'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 </a:t>
            </a:r>
            <a:r>
              <a:rPr lang="zh-CN" altLang="en-US" sz="1000" b="1">
                <a:solidFill>
                  <a:schemeClr val="tx2">
                    <a:lumMod val="50000"/>
                  </a:schemeClr>
                </a:solidFill>
                <a:latin typeface="微软雅黑" panose="020B0503020204020204" charset="-122"/>
                <a:ea typeface="微软雅黑" panose="020B0503020204020204" charset="-122"/>
              </a:rPr>
              <a:t>4. 特殊用法</a:t>
            </a:r>
            <a:r>
              <a:rPr lang="zh-CN" altLang="en-US" sz="1000">
                <a:solidFill>
                  <a:schemeClr val="tx2">
                    <a:lumMod val="50000"/>
                  </a:schemeClr>
                </a:solidFill>
                <a:latin typeface="微软雅黑" panose="020B0503020204020204" charset="-122"/>
                <a:ea typeface="微软雅黑" panose="020B0503020204020204" charset="-122"/>
              </a:rPr>
              <a:t>：</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entry: {</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r>
              <a:rPr lang="zh-CN" altLang="en-US" sz="1000" b="1">
                <a:solidFill>
                  <a:schemeClr val="tx2">
                    <a:lumMod val="50000"/>
                  </a:schemeClr>
                </a:solidFill>
                <a:latin typeface="微软雅黑" panose="020B0503020204020204" charset="-122"/>
                <a:ea typeface="微软雅黑" panose="020B0503020204020204" charset="-122"/>
              </a:rPr>
              <a:t> // 数组中所有入口文件生成一个chunk, 输出一个bundle文件， chunk的名称是key</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onetwo: ["./src/one.js","./src/two.js"],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r>
              <a:rPr lang="zh-CN" altLang="en-US" sz="1000" b="1">
                <a:solidFill>
                  <a:schemeClr val="tx2">
                    <a:lumMod val="50000"/>
                  </a:schemeClr>
                </a:solidFill>
                <a:latin typeface="微软雅黑" panose="020B0503020204020204" charset="-122"/>
                <a:ea typeface="微软雅黑" panose="020B0503020204020204" charset="-122"/>
              </a:rPr>
              <a:t> // 形成一个chunk, 输出一个bundle文件</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index:'./src/index.js'</a:t>
            </a: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p>
        </p:txBody>
      </p:sp>
    </p:spTree>
  </p:cSld>
  <p:clrMapOvr>
    <a:masterClrMapping/>
  </p:clrMapOvr>
  <p:transition spd="med"/>
</p:sld>
</file>

<file path=ppt/theme/theme1.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3500</Words>
  <Application>Microsoft Office PowerPoint</Application>
  <PresentationFormat>全屏显示(16:9)</PresentationFormat>
  <Paragraphs>360</Paragraphs>
  <Slides>26</Slides>
  <Notes>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26</vt:i4>
      </vt:variant>
    </vt:vector>
  </HeadingPairs>
  <TitlesOfParts>
    <vt:vector size="32" baseType="lpstr">
      <vt:lpstr>SourceHanSerifSC-Heavy</vt:lpstr>
      <vt:lpstr>微软雅黑</vt:lpstr>
      <vt:lpstr>Arial</vt:lpstr>
      <vt:lpstr>Calibri</vt:lpstr>
      <vt:lpstr>1_Office 主题</vt:lpstr>
      <vt:lpstr>2_Office 主题</vt:lpstr>
      <vt:lpstr>PowerPoint 演示文稿</vt:lpstr>
      <vt:lpstr>学习目录和学习基础</vt:lpstr>
      <vt:lpstr>课程大纲</vt:lpstr>
      <vt:lpstr>认识webpack5</vt:lpstr>
      <vt:lpstr>了解webpack原理和概念</vt:lpstr>
      <vt:lpstr>webpack安装和体验</vt:lpstr>
      <vt:lpstr>webpack的5个核心概念</vt:lpstr>
      <vt:lpstr>webpack.config.js 核心配置项</vt:lpstr>
      <vt:lpstr>多个入口和多个出口的情况--入口文件</vt:lpstr>
      <vt:lpstr>webpack打包html资源</vt:lpstr>
      <vt:lpstr>压缩JS和HTML代码</vt:lpstr>
      <vt:lpstr>webpack打包多html开发案例</vt:lpstr>
      <vt:lpstr>webpack打包CSS资源</vt:lpstr>
      <vt:lpstr>webpack打包less或sass资源</vt:lpstr>
      <vt:lpstr>提取CSS为单独文件</vt:lpstr>
      <vt:lpstr>处理CSS的兼容性</vt:lpstr>
      <vt:lpstr>压缩CSS</vt:lpstr>
      <vt:lpstr>webpack打包图片资源</vt:lpstr>
      <vt:lpstr>webpack打包其他资源</vt:lpstr>
      <vt:lpstr>对js语法配置语法检查eslint</vt:lpstr>
      <vt:lpstr>开发服务器devServer配置</vt:lpstr>
      <vt:lpstr>环境的优化</vt:lpstr>
      <vt:lpstr>HMR(模块热替换)</vt:lpstr>
      <vt:lpstr>去除项目里的死代码　</vt:lpstr>
      <vt:lpstr>webpack5总结和作业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凯伦 黄</cp:lastModifiedBy>
  <cp:revision>477</cp:revision>
  <dcterms:created xsi:type="dcterms:W3CDTF">2019-08-29T01:20:00Z</dcterms:created>
  <dcterms:modified xsi:type="dcterms:W3CDTF">2021-03-15T14:54:11Z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