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81" autoAdjust="0"/>
  </p:normalViewPr>
  <p:slideViewPr>
    <p:cSldViewPr snapToGrid="0">
      <p:cViewPr varScale="1">
        <p:scale>
          <a:sx n="67" d="100"/>
          <a:sy n="67" d="100"/>
        </p:scale>
        <p:origin x="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F85FF-F9A3-46A8-8E5B-32C48F0BE92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81AD1-E669-4F14-9404-A87E7979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23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81AD1-E669-4F14-9404-A87E7979A6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6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7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A2A7-1564-41AF-AA2A-65EB1F90CC9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3C5-B24A-4A21-9B7A-96DFBC73A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0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A2A7-1564-41AF-AA2A-65EB1F90CC9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3C5-B24A-4A21-9B7A-96DFBC73A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4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A2A7-1564-41AF-AA2A-65EB1F90CC9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3C5-B24A-4A21-9B7A-96DFBC73A2D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6278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A2A7-1564-41AF-AA2A-65EB1F90CC9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3C5-B24A-4A21-9B7A-96DFBC73A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86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A2A7-1564-41AF-AA2A-65EB1F90CC9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3C5-B24A-4A21-9B7A-96DFBC73A2D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2411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A2A7-1564-41AF-AA2A-65EB1F90CC9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3C5-B24A-4A21-9B7A-96DFBC73A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64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A2A7-1564-41AF-AA2A-65EB1F90CC9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3C5-B24A-4A21-9B7A-96DFBC73A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4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5" y="609603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7" y="609600"/>
            <a:ext cx="7060151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A2A7-1564-41AF-AA2A-65EB1F90CC9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3C5-B24A-4A21-9B7A-96DFBC73A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1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A2A7-1564-41AF-AA2A-65EB1F90CC9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3C5-B24A-4A21-9B7A-96DFBC73A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71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A2A7-1564-41AF-AA2A-65EB1F90CC9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3C5-B24A-4A21-9B7A-96DFBC73A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2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A2A7-1564-41AF-AA2A-65EB1F90CC9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3C5-B24A-4A21-9B7A-96DFBC73A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5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7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7" y="2737249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6" y="2737249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A2A7-1564-41AF-AA2A-65EB1F90CC9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3C5-B24A-4A21-9B7A-96DFBC73A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5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A2A7-1564-41AF-AA2A-65EB1F90CC9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3C5-B24A-4A21-9B7A-96DFBC73A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7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A2A7-1564-41AF-AA2A-65EB1F90CC9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3C5-B24A-4A21-9B7A-96DFBC73A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7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3" y="514928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39" indent="0">
              <a:buNone/>
              <a:defRPr sz="1400"/>
            </a:lvl2pPr>
            <a:lvl3pPr marL="914081" indent="0">
              <a:buNone/>
              <a:defRPr sz="1200"/>
            </a:lvl3pPr>
            <a:lvl4pPr marL="1371120" indent="0">
              <a:buNone/>
              <a:defRPr sz="1000"/>
            </a:lvl4pPr>
            <a:lvl5pPr marL="1828160" indent="0">
              <a:buNone/>
              <a:defRPr sz="1000"/>
            </a:lvl5pPr>
            <a:lvl6pPr marL="2285202" indent="0">
              <a:buNone/>
              <a:defRPr sz="1000"/>
            </a:lvl6pPr>
            <a:lvl7pPr marL="2742241" indent="0">
              <a:buNone/>
              <a:defRPr sz="1000"/>
            </a:lvl7pPr>
            <a:lvl8pPr marL="3199280" indent="0">
              <a:buNone/>
              <a:defRPr sz="1000"/>
            </a:lvl8pPr>
            <a:lvl9pPr marL="365631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A2A7-1564-41AF-AA2A-65EB1F90CC9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3C5-B24A-4A21-9B7A-96DFBC73A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6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78" indent="0">
              <a:buNone/>
              <a:defRPr sz="1600"/>
            </a:lvl2pPr>
            <a:lvl3pPr marL="914354" indent="0">
              <a:buNone/>
              <a:defRPr sz="1600"/>
            </a:lvl3pPr>
            <a:lvl4pPr marL="1371532" indent="0">
              <a:buNone/>
              <a:defRPr sz="1600"/>
            </a:lvl4pPr>
            <a:lvl5pPr marL="1828709" indent="0">
              <a:buNone/>
              <a:defRPr sz="1600"/>
            </a:lvl5pPr>
            <a:lvl6pPr marL="2285886" indent="0">
              <a:buNone/>
              <a:defRPr sz="1600"/>
            </a:lvl6pPr>
            <a:lvl7pPr marL="2743062" indent="0">
              <a:buNone/>
              <a:defRPr sz="1600"/>
            </a:lvl7pPr>
            <a:lvl8pPr marL="3200240" indent="0">
              <a:buNone/>
              <a:defRPr sz="1600"/>
            </a:lvl8pPr>
            <a:lvl9pPr marL="3657418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B3C5-B24A-4A21-9B7A-96DFBC73A2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A2A7-1564-41AF-AA2A-65EB1F90CC9B}" type="datetimeFigureOut">
              <a:rPr lang="en-US" smtClean="0"/>
              <a:t>11/19/2015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1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FA2A7-1564-41AF-AA2A-65EB1F90CC9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6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ECB3C5-B24A-4A21-9B7A-96DFBC73A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3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178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82" indent="-342882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13" indent="-285737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42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20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298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474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652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829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006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RAU Operating </a:t>
            </a:r>
            <a:r>
              <a:rPr lang="en-US" sz="4400" dirty="0" smtClean="0"/>
              <a:t>Systems 2015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704850"/>
          </a:xfrm>
        </p:spPr>
        <p:txBody>
          <a:bodyPr/>
          <a:lstStyle/>
          <a:p>
            <a:r>
              <a:rPr lang="en-US" dirty="0"/>
              <a:t>Applications and Their Threading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524000"/>
            <a:ext cx="8596668" cy="4517364"/>
          </a:xfrm>
        </p:spPr>
        <p:txBody>
          <a:bodyPr/>
          <a:lstStyle/>
          <a:p>
            <a:r>
              <a:rPr lang="en-US" dirty="0"/>
              <a:t>The .NET Framework supports several different kinds of application models, and each application model can impose its own threading model. </a:t>
            </a:r>
            <a:endParaRPr lang="en-US" dirty="0" smtClean="0"/>
          </a:p>
          <a:p>
            <a:pPr lvl="1"/>
            <a:r>
              <a:rPr lang="en-US" dirty="0" smtClean="0"/>
              <a:t>Console </a:t>
            </a:r>
            <a:r>
              <a:rPr lang="en-US" dirty="0"/>
              <a:t>applications and Windows </a:t>
            </a:r>
            <a:r>
              <a:rPr lang="en-US" dirty="0" smtClean="0"/>
              <a:t>Services do not impose any kind of threading model; any </a:t>
            </a:r>
            <a:r>
              <a:rPr lang="en-US" dirty="0"/>
              <a:t>thread can do whatever it wants when it </a:t>
            </a:r>
            <a:r>
              <a:rPr lang="en-US" dirty="0" smtClean="0"/>
              <a:t>wants.</a:t>
            </a:r>
          </a:p>
          <a:p>
            <a:pPr lvl="1"/>
            <a:r>
              <a:rPr lang="en-US" dirty="0"/>
              <a:t>GUI applications, including Windows Forms, Windows Presentation Foundation (WPF), Silverlight, and Windows Store apps impose a threading model where the thread that created a UI element is the only thread allowed to update that UI element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ASP.NET applications allow any thread to do whatever it </a:t>
            </a:r>
            <a:r>
              <a:rPr lang="en-US" dirty="0" smtClean="0"/>
              <a:t>wants</a:t>
            </a:r>
          </a:p>
          <a:p>
            <a:r>
              <a:rPr lang="en-US" b="1" dirty="0" err="1" smtClean="0"/>
              <a:t>SynchronizationContext</a:t>
            </a:r>
            <a:r>
              <a:rPr lang="en-US" dirty="0" smtClean="0"/>
              <a:t>-derived </a:t>
            </a:r>
            <a:r>
              <a:rPr lang="en-US" dirty="0"/>
              <a:t>object connects an application model to its threading model. 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of the time, having a state machine resume using the application model’s threading model is phenomenally useful and convenient. But, on some occasions, this can get you into trouble</a:t>
            </a:r>
            <a:r>
              <a:rPr lang="en-US" dirty="0" smtClean="0"/>
              <a:t>.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847725"/>
          </a:xfrm>
        </p:spPr>
        <p:txBody>
          <a:bodyPr/>
          <a:lstStyle/>
          <a:p>
            <a:r>
              <a:rPr lang="en-US" dirty="0" smtClean="0"/>
              <a:t>Canceling I/O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Windows doesn’t give you a way to cancel an outstanding I/O operation. </a:t>
            </a:r>
            <a:endParaRPr lang="en-US" dirty="0" smtClean="0"/>
          </a:p>
          <a:p>
            <a:r>
              <a:rPr lang="en-US" dirty="0" err="1" smtClean="0"/>
              <a:t>Potentian</a:t>
            </a:r>
            <a:r>
              <a:rPr lang="en-US" dirty="0" smtClean="0"/>
              <a:t> race condition may arise when the cancel request and data receive occur simultaneously.</a:t>
            </a:r>
          </a:p>
          <a:p>
            <a:r>
              <a:rPr lang="en-US" dirty="0" smtClean="0"/>
              <a:t>It’s recommended to implement a </a:t>
            </a:r>
            <a:r>
              <a:rPr lang="en-US" b="1" dirty="0" err="1" smtClean="0"/>
              <a:t>WithCancelation</a:t>
            </a:r>
            <a:r>
              <a:rPr lang="en-US" b="1" dirty="0" smtClean="0"/>
              <a:t> </a:t>
            </a:r>
            <a:r>
              <a:rPr lang="en-US" dirty="0" smtClean="0"/>
              <a:t>extension method. </a:t>
            </a:r>
          </a:p>
          <a:p>
            <a:r>
              <a:rPr lang="en-US" dirty="0" smtClean="0"/>
              <a:t>Demo.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9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704850"/>
          </a:xfrm>
        </p:spPr>
        <p:txBody>
          <a:bodyPr/>
          <a:lstStyle/>
          <a:p>
            <a:r>
              <a:rPr lang="en-US" dirty="0"/>
              <a:t>FileStream-Specific Issues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647825"/>
            <a:ext cx="8596668" cy="4393538"/>
          </a:xfrm>
        </p:spPr>
        <p:txBody>
          <a:bodyPr/>
          <a:lstStyle/>
          <a:p>
            <a:r>
              <a:rPr lang="en-US" dirty="0"/>
              <a:t>When you create a FileStream object, you get to specify whether you want to communicate using synchronous or asynchronous operations via the </a:t>
            </a:r>
            <a:r>
              <a:rPr lang="en-US" dirty="0" err="1"/>
              <a:t>FileOptions.Asynchronous</a:t>
            </a:r>
            <a:r>
              <a:rPr lang="en-US" dirty="0"/>
              <a:t> </a:t>
            </a:r>
            <a:r>
              <a:rPr lang="en-US" dirty="0" smtClean="0"/>
              <a:t>flag</a:t>
            </a:r>
          </a:p>
          <a:p>
            <a:r>
              <a:rPr lang="en-US" dirty="0" smtClean="0"/>
              <a:t>If you set </a:t>
            </a:r>
            <a:r>
              <a:rPr lang="en-US" dirty="0" err="1" smtClean="0"/>
              <a:t>FileOptions.Synchronous</a:t>
            </a:r>
            <a:r>
              <a:rPr lang="en-US" dirty="0" smtClean="0"/>
              <a:t> and use the </a:t>
            </a:r>
            <a:r>
              <a:rPr lang="en-US" dirty="0" err="1" smtClean="0"/>
              <a:t>ReadAsync</a:t>
            </a:r>
            <a:r>
              <a:rPr lang="en-US" dirty="0" smtClean="0"/>
              <a:t> method then the FileStream class emulates the asynchronous behavior by creating a new thread.</a:t>
            </a:r>
          </a:p>
          <a:p>
            <a:r>
              <a:rPr lang="en-US" dirty="0" smtClean="0"/>
              <a:t>If you set </a:t>
            </a:r>
            <a:r>
              <a:rPr lang="en-US" dirty="0" err="1" smtClean="0"/>
              <a:t>FileOptions.Asynchronous</a:t>
            </a:r>
            <a:r>
              <a:rPr lang="en-US" dirty="0" smtClean="0"/>
              <a:t> and use the Read method then FileStream Class immediately puts the calling thread to sleep.</a:t>
            </a:r>
          </a:p>
          <a:p>
            <a:r>
              <a:rPr lang="en-US" dirty="0" smtClean="0"/>
              <a:t>Both cases are inefficient. Decide upwards which model you’ll be using.</a:t>
            </a:r>
          </a:p>
          <a:p>
            <a:r>
              <a:rPr lang="en-US" dirty="0" smtClean="0"/>
              <a:t>If you need both models: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FileOptions.Asynchronous</a:t>
            </a:r>
            <a:r>
              <a:rPr lang="en-US" dirty="0" smtClean="0"/>
              <a:t> as less resource intensive.</a:t>
            </a:r>
          </a:p>
          <a:p>
            <a:pPr lvl="1"/>
            <a:r>
              <a:rPr lang="en-US" dirty="0" smtClean="0"/>
              <a:t>Create two FileStream object pointing to the </a:t>
            </a:r>
            <a:r>
              <a:rPr lang="en-US" smtClean="0"/>
              <a:t>same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4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431" y="0"/>
            <a:ext cx="8596668" cy="613272"/>
          </a:xfrm>
        </p:spPr>
        <p:txBody>
          <a:bodyPr>
            <a:normAutofit fontScale="90000"/>
          </a:bodyPr>
          <a:lstStyle/>
          <a:p>
            <a:r>
              <a:rPr lang="en-US" dirty="0"/>
              <a:t>How Windows Performs I/O Operations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614" y="778525"/>
            <a:ext cx="8776386" cy="60794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9431" y="778525"/>
            <a:ext cx="275053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I/O Request Packet (</a:t>
            </a:r>
            <a:r>
              <a:rPr lang="en-US" dirty="0" smtClean="0"/>
              <a:t>IRP):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 to the </a:t>
            </a:r>
            <a:r>
              <a:rPr lang="en-US" dirty="0" smtClean="0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offset within the file where bytes will start to be read </a:t>
            </a:r>
            <a:r>
              <a:rPr lang="en-US" dirty="0" smtClean="0"/>
              <a:t>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address of a Byte[] that should be filled with the bytes being </a:t>
            </a:r>
            <a:r>
              <a:rPr lang="en-US" dirty="0" smtClean="0"/>
              <a:t>read,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</a:t>
            </a:r>
            <a:r>
              <a:rPr lang="en-US" dirty="0"/>
              <a:t>of bytes to </a:t>
            </a:r>
            <a:r>
              <a:rPr lang="en-US" dirty="0" smtClean="0"/>
              <a:t>transfer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4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183" y="613272"/>
            <a:ext cx="7821977" cy="612490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9431" y="0"/>
            <a:ext cx="8596668" cy="613272"/>
          </a:xfrm>
        </p:spPr>
        <p:txBody>
          <a:bodyPr>
            <a:normAutofit fontScale="90000"/>
          </a:bodyPr>
          <a:lstStyle/>
          <a:p>
            <a:r>
              <a:rPr lang="en-US" dirty="0"/>
              <a:t>How Windows Performs I/O </a:t>
            </a:r>
            <a:r>
              <a:rPr lang="en-US" dirty="0" smtClean="0"/>
              <a:t>Operations(cont.)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186" y="803310"/>
            <a:ext cx="41349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ReadAsync</a:t>
            </a:r>
            <a:r>
              <a:rPr lang="en-US" dirty="0"/>
              <a:t> internally allocates a Task&lt;Int32&gt; object to represent the pending completion of the read operation.</a:t>
            </a:r>
          </a:p>
        </p:txBody>
      </p:sp>
    </p:spTree>
    <p:extLst>
      <p:ext uri="{BB962C8B-B14F-4D97-AF65-F5344CB8AC3E}">
        <p14:creationId xmlns:p14="http://schemas.microsoft.com/office/powerpoint/2010/main" val="405798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03" y="0"/>
            <a:ext cx="8596668" cy="767508"/>
          </a:xfrm>
        </p:spPr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03" y="767508"/>
            <a:ext cx="7421636" cy="6090492"/>
          </a:xfrm>
        </p:spPr>
        <p:txBody>
          <a:bodyPr>
            <a:normAutofit/>
          </a:bodyPr>
          <a:lstStyle/>
          <a:p>
            <a:r>
              <a:rPr lang="en-US" dirty="0"/>
              <a:t>Performing asynchronous operations is the key to building scalable and responsive </a:t>
            </a:r>
            <a:endParaRPr lang="en-US" dirty="0" smtClean="0"/>
          </a:p>
          <a:p>
            <a:r>
              <a:rPr lang="en-US" dirty="0" err="1" smtClean="0"/>
              <a:t>Async</a:t>
            </a:r>
            <a:r>
              <a:rPr lang="en-US" dirty="0" smtClean="0"/>
              <a:t> keyword converts your code to a state machine, so it can be run then stopped and resumed later.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functions internally allocates a Task object and returns it back.</a:t>
            </a:r>
          </a:p>
          <a:p>
            <a:r>
              <a:rPr lang="en-US" dirty="0" smtClean="0"/>
              <a:t>C# await operator effectively calls </a:t>
            </a:r>
            <a:r>
              <a:rPr lang="en-US" dirty="0" err="1" smtClean="0"/>
              <a:t>ContinueWith</a:t>
            </a:r>
            <a:r>
              <a:rPr lang="en-US" dirty="0" smtClean="0"/>
              <a:t> on the Task object passing in the method that resumes the state machine and then, the thread returns </a:t>
            </a:r>
          </a:p>
          <a:p>
            <a:r>
              <a:rPr lang="en-US" dirty="0" smtClean="0"/>
              <a:t>Restrictions:</a:t>
            </a:r>
          </a:p>
          <a:p>
            <a:pPr lvl="1"/>
            <a:r>
              <a:rPr lang="en-US" dirty="0" smtClean="0"/>
              <a:t>You cannot turn your application’s Main method into an </a:t>
            </a:r>
            <a:r>
              <a:rPr lang="en-US" dirty="0" err="1" smtClean="0"/>
              <a:t>async</a:t>
            </a:r>
            <a:r>
              <a:rPr lang="en-US" dirty="0" smtClean="0"/>
              <a:t> function. In addition, constructors, property accessor methods and event accessor methods cannot be turned into </a:t>
            </a:r>
            <a:r>
              <a:rPr lang="en-US" dirty="0" err="1" smtClean="0"/>
              <a:t>async</a:t>
            </a:r>
            <a:r>
              <a:rPr lang="en-US" dirty="0" smtClean="0"/>
              <a:t> functions.</a:t>
            </a:r>
          </a:p>
          <a:p>
            <a:pPr lvl="1"/>
            <a:r>
              <a:rPr lang="en-US" dirty="0" smtClean="0"/>
              <a:t>You cannot have any out or ref parameters on an </a:t>
            </a:r>
            <a:r>
              <a:rPr lang="en-US" dirty="0" err="1" smtClean="0"/>
              <a:t>async</a:t>
            </a:r>
            <a:r>
              <a:rPr lang="en-US" dirty="0" smtClean="0"/>
              <a:t> function.</a:t>
            </a:r>
          </a:p>
          <a:p>
            <a:pPr lvl="1"/>
            <a:r>
              <a:rPr lang="en-US" dirty="0" smtClean="0"/>
              <a:t>You cannot use the await operator inside a catch, finally, or unsafe block.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839" y="0"/>
            <a:ext cx="4366161" cy="608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660400"/>
          </a:xfrm>
        </p:spPr>
        <p:txBody>
          <a:bodyPr>
            <a:normAutofit/>
          </a:bodyPr>
          <a:lstStyle/>
          <a:p>
            <a:r>
              <a:rPr lang="en-US" dirty="0" smtClean="0"/>
              <a:t>Reminder: Simple State Machine</a:t>
            </a:r>
            <a:endParaRPr lang="en-US" dirty="0"/>
          </a:p>
        </p:txBody>
      </p:sp>
      <p:pic>
        <p:nvPicPr>
          <p:cNvPr id="2050" name="Picture 2" descr="https://upload.wikimedia.org/wikipedia/commons/thumb/2/2a/CPT-FSM-abcd.svg/326px-CPT-FSM-abc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480" y="1270000"/>
            <a:ext cx="6487596" cy="533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1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20443" b="3724"/>
          <a:stretch/>
        </p:blipFill>
        <p:spPr>
          <a:xfrm>
            <a:off x="8080777" y="0"/>
            <a:ext cx="411122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3" y="112197"/>
            <a:ext cx="4637370" cy="22595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the </a:t>
            </a:r>
            <a:r>
              <a:rPr lang="en-US" dirty="0"/>
              <a:t>Compiler Transforms an </a:t>
            </a:r>
            <a:r>
              <a:rPr lang="en-US" dirty="0" err="1"/>
              <a:t>Async</a:t>
            </a:r>
            <a:r>
              <a:rPr lang="en-US" dirty="0"/>
              <a:t> Function into a State Machine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2323" y="2282825"/>
            <a:ext cx="4053646" cy="3091378"/>
          </a:xfrm>
        </p:spPr>
        <p:txBody>
          <a:bodyPr>
            <a:normAutofit/>
          </a:bodyPr>
          <a:lstStyle/>
          <a:p>
            <a:r>
              <a:rPr lang="en-US" dirty="0" smtClean="0"/>
              <a:t>When </a:t>
            </a:r>
            <a:r>
              <a:rPr lang="en-US" dirty="0"/>
              <a:t>compiling </a:t>
            </a:r>
            <a:r>
              <a:rPr lang="en-US" dirty="0" err="1"/>
              <a:t>async</a:t>
            </a:r>
            <a:r>
              <a:rPr lang="en-US" dirty="0"/>
              <a:t> method, the compiler transforms the code in that method to a state machine structure that is capable of being suspended and resumed.</a:t>
            </a:r>
          </a:p>
          <a:p>
            <a:r>
              <a:rPr lang="en-US" dirty="0" smtClean="0"/>
              <a:t>Whenever </a:t>
            </a:r>
            <a:r>
              <a:rPr lang="en-US" dirty="0"/>
              <a:t>you use the await operator in your code, the compiler takes the specified operand and attempts to call a </a:t>
            </a:r>
            <a:r>
              <a:rPr lang="en-US" dirty="0" err="1"/>
              <a:t>GetAwaiter</a:t>
            </a:r>
            <a:r>
              <a:rPr lang="en-US" dirty="0"/>
              <a:t> method on it.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1" y="0"/>
            <a:ext cx="3748260" cy="687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2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35" y="390525"/>
            <a:ext cx="10276415" cy="5905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Async</a:t>
            </a:r>
            <a:r>
              <a:rPr lang="en-US" dirty="0"/>
              <a:t> Functions in the Framework Class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35" y="1057275"/>
            <a:ext cx="9676340" cy="5800725"/>
          </a:xfrm>
        </p:spPr>
        <p:txBody>
          <a:bodyPr>
            <a:normAutofit/>
          </a:bodyPr>
          <a:lstStyle/>
          <a:p>
            <a:r>
              <a:rPr lang="en-US" dirty="0" smtClean="0"/>
              <a:t>By </a:t>
            </a:r>
            <a:r>
              <a:rPr lang="en-US" dirty="0"/>
              <a:t>convention, </a:t>
            </a:r>
            <a:r>
              <a:rPr lang="en-US" dirty="0" err="1"/>
              <a:t>Async</a:t>
            </a:r>
            <a:r>
              <a:rPr lang="en-US" dirty="0"/>
              <a:t> is suffixed onto the method’s name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the Framework Class Library (FCL), many of the types that offer I/O operations offer </a:t>
            </a:r>
            <a:r>
              <a:rPr lang="en-US" dirty="0" err="1"/>
              <a:t>XxxAsync</a:t>
            </a:r>
            <a:r>
              <a:rPr lang="en-US" dirty="0"/>
              <a:t>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the </a:t>
            </a:r>
            <a:r>
              <a:rPr lang="en-US" b="1" dirty="0" err="1"/>
              <a:t>System.IO.Stream</a:t>
            </a:r>
            <a:r>
              <a:rPr lang="en-US" dirty="0"/>
              <a:t>-derived classes </a:t>
            </a:r>
            <a:r>
              <a:rPr lang="en-US" b="1" dirty="0"/>
              <a:t>offer </a:t>
            </a:r>
            <a:r>
              <a:rPr lang="en-US" b="1" dirty="0" err="1"/>
              <a:t>ReadAsync</a:t>
            </a:r>
            <a:r>
              <a:rPr lang="en-US" b="1" dirty="0"/>
              <a:t>, </a:t>
            </a:r>
            <a:r>
              <a:rPr lang="en-US" b="1" dirty="0" err="1"/>
              <a:t>WriteAsync</a:t>
            </a:r>
            <a:r>
              <a:rPr lang="en-US" b="1" dirty="0"/>
              <a:t>, </a:t>
            </a:r>
            <a:r>
              <a:rPr lang="en-US" b="1" dirty="0" err="1"/>
              <a:t>FlushAsync</a:t>
            </a:r>
            <a:r>
              <a:rPr lang="en-US" dirty="0"/>
              <a:t>, and </a:t>
            </a:r>
            <a:r>
              <a:rPr lang="en-US" b="1" dirty="0" err="1"/>
              <a:t>CopyToAsync</a:t>
            </a:r>
            <a:r>
              <a:rPr lang="en-US" dirty="0"/>
              <a:t> </a:t>
            </a:r>
            <a:r>
              <a:rPr lang="en-US" dirty="0" smtClean="0"/>
              <a:t>methods.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/>
              <a:t>System.Net.Http.HttpClient</a:t>
            </a:r>
            <a:r>
              <a:rPr lang="en-US" dirty="0"/>
              <a:t> class offers </a:t>
            </a:r>
            <a:r>
              <a:rPr lang="en-US" b="1" dirty="0" err="1"/>
              <a:t>GetAsync</a:t>
            </a:r>
            <a:r>
              <a:rPr lang="en-US" b="1" dirty="0"/>
              <a:t>, </a:t>
            </a:r>
            <a:r>
              <a:rPr lang="en-US" b="1" dirty="0" err="1"/>
              <a:t>GetStreamAsync</a:t>
            </a:r>
            <a:r>
              <a:rPr lang="en-US" b="1" dirty="0"/>
              <a:t>, </a:t>
            </a:r>
            <a:r>
              <a:rPr lang="en-US" b="1" dirty="0" err="1"/>
              <a:t>GetByteArrayAsync</a:t>
            </a:r>
            <a:r>
              <a:rPr lang="en-US" b="1" dirty="0"/>
              <a:t>, </a:t>
            </a:r>
            <a:r>
              <a:rPr lang="en-US" b="1" dirty="0" err="1"/>
              <a:t>PostAsync</a:t>
            </a:r>
            <a:r>
              <a:rPr lang="en-US" b="1" dirty="0"/>
              <a:t>, </a:t>
            </a:r>
            <a:r>
              <a:rPr lang="en-US" b="1" dirty="0" err="1"/>
              <a:t>PutAsync</a:t>
            </a:r>
            <a:r>
              <a:rPr lang="en-US" b="1" dirty="0"/>
              <a:t>, </a:t>
            </a:r>
            <a:r>
              <a:rPr lang="en-US" b="1" dirty="0" err="1"/>
              <a:t>DeleteAsync</a:t>
            </a:r>
            <a:r>
              <a:rPr lang="en-US" dirty="0"/>
              <a:t>, and many </a:t>
            </a:r>
            <a:r>
              <a:rPr lang="en-US" dirty="0" smtClean="0"/>
              <a:t>more.</a:t>
            </a:r>
          </a:p>
          <a:p>
            <a:pPr lvl="1"/>
            <a:r>
              <a:rPr lang="en-US" dirty="0" smtClean="0"/>
              <a:t>All </a:t>
            </a:r>
            <a:r>
              <a:rPr lang="en-US" b="1" dirty="0" err="1"/>
              <a:t>System.Net.WebRequest</a:t>
            </a:r>
            <a:r>
              <a:rPr lang="en-US" dirty="0"/>
              <a:t>-derived classes (including </a:t>
            </a:r>
            <a:r>
              <a:rPr lang="en-US" b="1" dirty="0" err="1"/>
              <a:t>FileWebRequest</a:t>
            </a:r>
            <a:r>
              <a:rPr lang="en-US" b="1" dirty="0"/>
              <a:t>, </a:t>
            </a:r>
            <a:r>
              <a:rPr lang="en-US" b="1" dirty="0" err="1"/>
              <a:t>FtpWebRequest</a:t>
            </a:r>
            <a:r>
              <a:rPr lang="en-US" dirty="0"/>
              <a:t>, and </a:t>
            </a:r>
            <a:r>
              <a:rPr lang="en-US" b="1" dirty="0" err="1"/>
              <a:t>HttpWebRequest</a:t>
            </a:r>
            <a:r>
              <a:rPr lang="en-US" dirty="0"/>
              <a:t>) offer </a:t>
            </a:r>
            <a:r>
              <a:rPr lang="en-US" b="1" dirty="0" err="1"/>
              <a:t>GetRequestStreamAsync</a:t>
            </a:r>
            <a:r>
              <a:rPr lang="en-US" dirty="0"/>
              <a:t> and </a:t>
            </a:r>
            <a:r>
              <a:rPr lang="en-US" b="1" dirty="0" err="1"/>
              <a:t>GetResponseAsync</a:t>
            </a:r>
            <a:r>
              <a:rPr lang="en-US" dirty="0"/>
              <a:t> </a:t>
            </a:r>
            <a:r>
              <a:rPr lang="en-US" dirty="0" smtClean="0"/>
              <a:t>methods.</a:t>
            </a:r>
          </a:p>
          <a:p>
            <a:r>
              <a:rPr lang="en-US" dirty="0" smtClean="0"/>
              <a:t>While </a:t>
            </a:r>
            <a:r>
              <a:rPr lang="en-US" dirty="0"/>
              <a:t>looking through the FCL, you might notice some classes that are lacking </a:t>
            </a:r>
            <a:r>
              <a:rPr lang="en-US" dirty="0" err="1"/>
              <a:t>XxxAsync</a:t>
            </a:r>
            <a:r>
              <a:rPr lang="en-US" dirty="0"/>
              <a:t> methods and instead only offer </a:t>
            </a:r>
            <a:r>
              <a:rPr lang="en-US" dirty="0" err="1"/>
              <a:t>BeginXxx</a:t>
            </a:r>
            <a:r>
              <a:rPr lang="en-US" dirty="0"/>
              <a:t> and </a:t>
            </a:r>
            <a:r>
              <a:rPr lang="en-US" dirty="0" err="1"/>
              <a:t>EndXxx</a:t>
            </a:r>
            <a:r>
              <a:rPr lang="en-US" dirty="0"/>
              <a:t> </a:t>
            </a:r>
            <a:r>
              <a:rPr lang="en-US" dirty="0" smtClean="0"/>
              <a:t>methods. Use </a:t>
            </a:r>
            <a:r>
              <a:rPr lang="en-US" b="1" dirty="0" err="1" smtClean="0"/>
              <a:t>Task.Factory.FromAsync</a:t>
            </a:r>
            <a:r>
              <a:rPr lang="en-US" b="1" dirty="0" smtClean="0"/>
              <a:t> </a:t>
            </a:r>
            <a:r>
              <a:rPr lang="en-US" dirty="0" smtClean="0"/>
              <a:t>method </a:t>
            </a:r>
            <a:r>
              <a:rPr lang="en-US" dirty="0"/>
              <a:t>to convert </a:t>
            </a:r>
            <a:r>
              <a:rPr lang="en-US" dirty="0" smtClean="0"/>
              <a:t>the </a:t>
            </a:r>
            <a:r>
              <a:rPr lang="en-US" dirty="0" err="1" smtClean="0"/>
              <a:t>BeginXxx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EndXxx</a:t>
            </a:r>
            <a:r>
              <a:rPr lang="en-US" dirty="0"/>
              <a:t> model to the new Task-based model. </a:t>
            </a:r>
            <a:endParaRPr lang="en-US" dirty="0" smtClean="0"/>
          </a:p>
          <a:p>
            <a:r>
              <a:rPr lang="en-US" dirty="0"/>
              <a:t>For the old event-based programming model, the FCL does not include any helper methods to adapt this model into the new Task-based </a:t>
            </a:r>
            <a:r>
              <a:rPr lang="en-US" dirty="0" smtClean="0"/>
              <a:t>model. But this can be done manually.</a:t>
            </a:r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2896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723900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Functions and Exception Handling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485900"/>
            <a:ext cx="8596668" cy="4555463"/>
          </a:xfrm>
        </p:spPr>
        <p:txBody>
          <a:bodyPr/>
          <a:lstStyle/>
          <a:p>
            <a:r>
              <a:rPr lang="en-US" dirty="0"/>
              <a:t>When a Windows device driver is processing an asynchronous I/O request, it is possible for something to go wrong, and Windows will need to inform your application of this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</a:t>
            </a:r>
            <a:r>
              <a:rPr lang="en-US" dirty="0"/>
              <a:t>using await with a </a:t>
            </a:r>
            <a:r>
              <a:rPr lang="en-US" b="1" dirty="0"/>
              <a:t>Task</a:t>
            </a:r>
            <a:r>
              <a:rPr lang="en-US" dirty="0"/>
              <a:t>, the first inner exception is thrown instead of an </a:t>
            </a:r>
            <a:r>
              <a:rPr lang="en-US" b="1" dirty="0" err="1" smtClean="0"/>
              <a:t>AggregateException</a:t>
            </a:r>
            <a:r>
              <a:rPr lang="en-US" b="1" dirty="0" smtClean="0"/>
              <a:t>.</a:t>
            </a:r>
          </a:p>
          <a:p>
            <a:r>
              <a:rPr lang="en-US" dirty="0"/>
              <a:t>If your state machine method experiences an unhandled exception, then the Task object representing your </a:t>
            </a:r>
            <a:r>
              <a:rPr lang="en-US" b="1" dirty="0" err="1"/>
              <a:t>async</a:t>
            </a:r>
            <a:r>
              <a:rPr lang="en-US" dirty="0"/>
              <a:t> function completes due to the unhandled exception. Any code waiting for this Task object to complete will see the exception</a:t>
            </a:r>
          </a:p>
        </p:txBody>
      </p:sp>
    </p:spTree>
    <p:extLst>
      <p:ext uri="{BB962C8B-B14F-4D97-AF65-F5344CB8AC3E}">
        <p14:creationId xmlns:p14="http://schemas.microsoft.com/office/powerpoint/2010/main" val="29680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819150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Function 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428750"/>
            <a:ext cx="8596668" cy="4612613"/>
          </a:xfrm>
        </p:spPr>
        <p:txBody>
          <a:bodyPr/>
          <a:lstStyle/>
          <a:p>
            <a:r>
              <a:rPr lang="en-US" dirty="0" smtClean="0"/>
              <a:t>Integrated debugging support for </a:t>
            </a:r>
            <a:r>
              <a:rPr lang="en-US" dirty="0" err="1" smtClean="0"/>
              <a:t>async</a:t>
            </a:r>
            <a:r>
              <a:rPr lang="en-US" dirty="0" smtClean="0"/>
              <a:t> functions in the Visual Studio IDE.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functions’ state machine may work synchronously when I/O complete relatively fast.</a:t>
            </a:r>
          </a:p>
          <a:p>
            <a:r>
              <a:rPr lang="en-US" dirty="0" smtClean="0"/>
              <a:t>Best practice. </a:t>
            </a:r>
            <a:r>
              <a:rPr lang="en-US" dirty="0" err="1" smtClean="0"/>
              <a:t>Async</a:t>
            </a:r>
            <a:r>
              <a:rPr lang="en-US" dirty="0" smtClean="0"/>
              <a:t> function may have an intensive amount of processing before call an asynchronous I/O operation. In this case use </a:t>
            </a:r>
            <a:r>
              <a:rPr lang="en-US" dirty="0"/>
              <a:t>this construct: </a:t>
            </a:r>
            <a:r>
              <a:rPr lang="en-US" b="1" dirty="0" err="1"/>
              <a:t>Task.Run</a:t>
            </a:r>
            <a:r>
              <a:rPr lang="en-US" b="1" dirty="0"/>
              <a:t>(</a:t>
            </a:r>
            <a:r>
              <a:rPr lang="en-US" b="1" dirty="0" err="1"/>
              <a:t>async</a:t>
            </a:r>
            <a:r>
              <a:rPr lang="en-US" b="1" dirty="0"/>
              <a:t> () =&gt; </a:t>
            </a:r>
            <a:r>
              <a:rPr lang="en-US" b="1" dirty="0" smtClean="0"/>
              <a:t>{ </a:t>
            </a:r>
            <a:r>
              <a:rPr lang="en-US" b="1" dirty="0" err="1" smtClean="0"/>
              <a:t>IntensiveComputeOp</a:t>
            </a:r>
            <a:r>
              <a:rPr lang="en-US" b="1" dirty="0" smtClean="0"/>
              <a:t>(); await </a:t>
            </a:r>
            <a:r>
              <a:rPr lang="en-US" b="1" dirty="0" err="1"/>
              <a:t>XxxAsync</a:t>
            </a:r>
            <a:r>
              <a:rPr lang="en-US" b="1" dirty="0"/>
              <a:t>(); </a:t>
            </a:r>
            <a:r>
              <a:rPr lang="en-US" b="1" dirty="0" smtClean="0"/>
              <a:t>});</a:t>
            </a:r>
            <a:r>
              <a:rPr lang="en-US" dirty="0" smtClean="0"/>
              <a:t>  </a:t>
            </a:r>
          </a:p>
          <a:p>
            <a:r>
              <a:rPr lang="en-US" b="1" dirty="0" err="1" smtClean="0"/>
              <a:t>async</a:t>
            </a:r>
            <a:r>
              <a:rPr lang="en-US" dirty="0" smtClean="0"/>
              <a:t> </a:t>
            </a:r>
            <a:r>
              <a:rPr lang="en-US" dirty="0"/>
              <a:t>lambda </a:t>
            </a:r>
            <a:r>
              <a:rPr lang="en-US" dirty="0" smtClean="0"/>
              <a:t>expressions. See previous point.</a:t>
            </a:r>
          </a:p>
          <a:p>
            <a:r>
              <a:rPr lang="en-US" dirty="0" smtClean="0"/>
              <a:t>What if you forget to use await keyword ? </a:t>
            </a:r>
            <a:r>
              <a:rPr lang="en-US" dirty="0" smtClean="0">
                <a:sym typeface="Wingdings" panose="05000000000000000000" pitchFamily="2" charset="2"/>
              </a:rPr>
              <a:t> Demo.</a:t>
            </a:r>
          </a:p>
          <a:p>
            <a:r>
              <a:rPr lang="en-US" dirty="0" smtClean="0"/>
              <a:t>To </a:t>
            </a:r>
            <a:r>
              <a:rPr lang="en-US" dirty="0"/>
              <a:t>boost your app </a:t>
            </a:r>
            <a:r>
              <a:rPr lang="en-US" dirty="0" smtClean="0"/>
              <a:t>you can initiate </a:t>
            </a:r>
            <a:r>
              <a:rPr lang="en-US" dirty="0"/>
              <a:t>many of them concurrently so that they are all executing in </a:t>
            </a:r>
            <a:r>
              <a:rPr lang="en-US" dirty="0" smtClean="0"/>
              <a:t>parallel. Demo </a:t>
            </a:r>
            <a:r>
              <a:rPr lang="en-US" sz="1400" i="1" dirty="0" smtClean="0"/>
              <a:t>(Go method for pipe server)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2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3450</TotalTime>
  <Words>959</Words>
  <Application>Microsoft Office PowerPoint</Application>
  <PresentationFormat>Widescreen</PresentationFormat>
  <Paragraphs>65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Facet</vt:lpstr>
      <vt:lpstr>RAU Operating Systems 2015</vt:lpstr>
      <vt:lpstr>How Windows Performs I/O Operations </vt:lpstr>
      <vt:lpstr>How Windows Performs I/O Operations(cont.) </vt:lpstr>
      <vt:lpstr>C# async/await</vt:lpstr>
      <vt:lpstr>Reminder: Simple State Machine</vt:lpstr>
      <vt:lpstr>How the Compiler Transforms an Async Function into a State Machine </vt:lpstr>
      <vt:lpstr>Async Functions in the Framework Class Library</vt:lpstr>
      <vt:lpstr>Async Functions and Exception Handling </vt:lpstr>
      <vt:lpstr>Async Function Features </vt:lpstr>
      <vt:lpstr>Applications and Their Threading Models</vt:lpstr>
      <vt:lpstr>Canceling I/O operations</vt:lpstr>
      <vt:lpstr>FileStream-Specific Issues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 Operating Systems 2015</dc:title>
  <dc:creator>Tigran Topchyan</dc:creator>
  <cp:lastModifiedBy>Tigran Topchyan</cp:lastModifiedBy>
  <cp:revision>250</cp:revision>
  <dcterms:created xsi:type="dcterms:W3CDTF">2015-09-30T17:22:26Z</dcterms:created>
  <dcterms:modified xsi:type="dcterms:W3CDTF">2015-11-19T04:53:39Z</dcterms:modified>
</cp:coreProperties>
</file>