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81" autoAdjust="0"/>
  </p:normalViewPr>
  <p:slideViewPr>
    <p:cSldViewPr snapToGrid="0">
      <p:cViewPr varScale="1">
        <p:scale>
          <a:sx n="68" d="100"/>
          <a:sy n="68" d="100"/>
        </p:scale>
        <p:origin x="592" y="56"/>
      </p:cViewPr>
      <p:guideLst/>
    </p:cSldViewPr>
  </p:slideViewPr>
  <p:notesTextViewPr>
    <p:cViewPr>
      <p:scale>
        <a:sx n="1" d="1"/>
        <a:sy n="1" d="1"/>
      </p:scale>
      <p:origin x="0" y="-7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85FF-F9A3-46A8-8E5B-32C48F0BE929}"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81AD1-E669-4F14-9404-A87E7979A64F}" type="slidenum">
              <a:rPr lang="en-US" smtClean="0"/>
              <a:t>‹#›</a:t>
            </a:fld>
            <a:endParaRPr lang="en-US"/>
          </a:p>
        </p:txBody>
      </p:sp>
    </p:spTree>
    <p:extLst>
      <p:ext uri="{BB962C8B-B14F-4D97-AF65-F5344CB8AC3E}">
        <p14:creationId xmlns:p14="http://schemas.microsoft.com/office/powerpoint/2010/main" val="38858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Puzzle: What path yields output 5 and ﬁnal value 5? Puzzle: What path yields output 7 and ﬁnal value 7? Puzzle: Is there a path that yields output 7 and ﬁnal value 5? Can you prove it?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4</a:t>
            </a:fld>
            <a:endParaRPr lang="en-US"/>
          </a:p>
        </p:txBody>
      </p:sp>
    </p:spTree>
    <p:extLst>
      <p:ext uri="{BB962C8B-B14F-4D97-AF65-F5344CB8AC3E}">
        <p14:creationId xmlns:p14="http://schemas.microsoft.com/office/powerpoint/2010/main" val="146167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2-nd solution is not as good as the first one. Why?</a:t>
            </a:r>
          </a:p>
          <a:p>
            <a:r>
              <a:rPr lang="en-US" dirty="0" smtClean="0"/>
              <a:t>Make a deadlock. Describe your solution.</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6</a:t>
            </a:fld>
            <a:endParaRPr lang="en-US"/>
          </a:p>
        </p:txBody>
      </p:sp>
    </p:spTree>
    <p:extLst>
      <p:ext uri="{BB962C8B-B14F-4D97-AF65-F5344CB8AC3E}">
        <p14:creationId xmlns:p14="http://schemas.microsoft.com/office/powerpoint/2010/main" val="85918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again the Rendezvous problem. A limitation of the solution we presented is that it does not work with more than two threads. </a:t>
            </a:r>
          </a:p>
          <a:p>
            <a:endParaRPr lang="en-US" dirty="0" smtClean="0"/>
          </a:p>
          <a:p>
            <a:r>
              <a:rPr lang="en-US" dirty="0" smtClean="0"/>
              <a:t>An </a:t>
            </a:r>
            <a:r>
              <a:rPr lang="en-US" dirty="0" err="1" smtClean="0"/>
              <a:t>an</a:t>
            </a:r>
            <a:r>
              <a:rPr lang="en-US" dirty="0" smtClean="0"/>
              <a:t> example, imagine that n = 5 and that 4 threads are waiting at the barrier. The value of the semaphore is the number of threads in queue, negated, which is -4. When the 5th thread signals the barrier, one of the waiting threads is allowed to proceed, and the semaphore is incremented to -3. But then no one signals the semaphore again and none of the other threads can pass the barrier. This is a second example of a deadlock.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8</a:t>
            </a:fld>
            <a:endParaRPr lang="en-US"/>
          </a:p>
        </p:txBody>
      </p:sp>
    </p:spTree>
    <p:extLst>
      <p:ext uri="{BB962C8B-B14F-4D97-AF65-F5344CB8AC3E}">
        <p14:creationId xmlns:p14="http://schemas.microsoft.com/office/powerpoint/2010/main" val="3418657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multithreaded programs there is often a division of labor between threads. In one common pattern, some threads are producers and some are consumers. Producers create items of some kind and add them to a data structure; consumers remove the items and process them. </a:t>
            </a:r>
          </a:p>
          <a:p>
            <a:endParaRPr lang="en-US" dirty="0" smtClean="0"/>
          </a:p>
          <a:p>
            <a:r>
              <a:rPr lang="en-US" dirty="0" smtClean="0"/>
              <a:t>Event-driven programs are a good example. An “event” is something that happens that requires the program to respond: the user presses a key or moves the mouse, a block of data arrives from the disk, a packet arrives from the network, a pending operation completes. Whenever an event occurs, a producer thread creates an event object and adds it to the event buﬀer. Concurrently, consumer threads take events out of the buﬀer and process them. In this case, the consumers are called “event handlers.” </a:t>
            </a:r>
          </a:p>
          <a:p>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9</a:t>
            </a:fld>
            <a:endParaRPr lang="en-US"/>
          </a:p>
        </p:txBody>
      </p:sp>
    </p:spTree>
    <p:extLst>
      <p:ext uri="{BB962C8B-B14F-4D97-AF65-F5344CB8AC3E}">
        <p14:creationId xmlns:p14="http://schemas.microsoft.com/office/powerpoint/2010/main" val="107587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multithreaded programs there is often a division of labor between threads. In one common pattern, some threads are producers and some are consumers. Producers create items of some kind and add them to a data structure; consumers remove the items and process them. </a:t>
            </a:r>
          </a:p>
          <a:p>
            <a:endParaRPr lang="en-US" dirty="0" smtClean="0"/>
          </a:p>
          <a:p>
            <a:r>
              <a:rPr lang="en-US" dirty="0" smtClean="0"/>
              <a:t>Event-driven programs are a good example. An “event” is something that happens that requires the program to respond: the user presses a key or moves the mouse, a block of data arrives from the disk, a packet arrives from the network, a pending operation completes. Whenever an event occurs, a producer thread creates an event object and adds it to the event buﬀer. Concurrently, consumer threads take events out of the buﬀer and process them. In this case, the consumers are called “event handlers.” </a:t>
            </a:r>
          </a:p>
          <a:p>
            <a:endParaRPr lang="en-US" dirty="0" smtClean="0"/>
          </a:p>
          <a:p>
            <a:r>
              <a:rPr lang="en-US" dirty="0" smtClean="0"/>
              <a:t> Imagine that the buﬀer is empty. A consumer arrives, gets the </a:t>
            </a:r>
            <a:r>
              <a:rPr lang="en-US" dirty="0" err="1" smtClean="0"/>
              <a:t>mutex</a:t>
            </a:r>
            <a:r>
              <a:rPr lang="en-US" dirty="0" smtClean="0"/>
              <a:t>, and then blocks on items. When the producer arrives, it blocks on </a:t>
            </a:r>
            <a:r>
              <a:rPr lang="en-US" dirty="0" err="1" smtClean="0"/>
              <a:t>mutex</a:t>
            </a:r>
            <a:r>
              <a:rPr lang="en-US" dirty="0" smtClean="0"/>
              <a:t> and the system comes to a grinding halt. </a:t>
            </a:r>
          </a:p>
          <a:p>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10</a:t>
            </a:fld>
            <a:endParaRPr lang="en-US"/>
          </a:p>
        </p:txBody>
      </p:sp>
    </p:spTree>
    <p:extLst>
      <p:ext uri="{BB962C8B-B14F-4D97-AF65-F5344CB8AC3E}">
        <p14:creationId xmlns:p14="http://schemas.microsoft.com/office/powerpoint/2010/main" val="323195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consumer removes an item it should signal spaces. When a producer arrives it should decrement spaces, at which point it might block until the next consumer signals.</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11</a:t>
            </a:fld>
            <a:endParaRPr lang="en-US"/>
          </a:p>
        </p:txBody>
      </p:sp>
    </p:spTree>
    <p:extLst>
      <p:ext uri="{BB962C8B-B14F-4D97-AF65-F5344CB8AC3E}">
        <p14:creationId xmlns:p14="http://schemas.microsoft.com/office/powerpoint/2010/main" val="1370751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that the table is round. As a result, each philosopher can pick up a fork and then wait forever for the other fork. Deadlock! </a:t>
            </a:r>
          </a:p>
          <a:p>
            <a:endParaRPr lang="en-US" dirty="0" smtClean="0"/>
          </a:p>
          <a:p>
            <a:r>
              <a:rPr lang="en-US" dirty="0" smtClean="0"/>
              <a:t>Hint: one way to avoid deadlock is to think about the conditions that make deadlock possible and then change one of those conditions. In this case, the deadlock is fairly fragile—a very small change breaks it.</a:t>
            </a:r>
          </a:p>
          <a:p>
            <a:endParaRPr lang="en-US" dirty="0" smtClean="0"/>
          </a:p>
          <a:p>
            <a:r>
              <a:rPr lang="en-US" dirty="0" smtClean="0"/>
              <a:t>If only four philosophers are allowed at the table at a time, deadlock is impossible.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13</a:t>
            </a:fld>
            <a:endParaRPr lang="en-US"/>
          </a:p>
        </p:txBody>
      </p:sp>
    </p:spTree>
    <p:extLst>
      <p:ext uri="{BB962C8B-B14F-4D97-AF65-F5344CB8AC3E}">
        <p14:creationId xmlns:p14="http://schemas.microsoft.com/office/powerpoint/2010/main" val="4174325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number of philosophers</a:t>
            </a:r>
            <a:r>
              <a:rPr lang="en-US" baseline="0" dirty="0" smtClean="0"/>
              <a:t> to be 4.</a:t>
            </a:r>
          </a:p>
          <a:p>
            <a:r>
              <a:rPr lang="en-US" dirty="0" smtClean="0"/>
              <a:t>In addition to avoiding deadlock, this solution also guarantees that no philosopher starves. Imagine that you are sitting at the table and both of your neighbors are eating. You are blocked waiting for your right fork. Eventually your right neighbor will put it down, because eat can’t run forever. Since you are the only thread waiting for that fork, you will necessarily get it next. By a similar argument, you cannot starve waiting for your left fork. </a:t>
            </a:r>
          </a:p>
        </p:txBody>
      </p:sp>
      <p:sp>
        <p:nvSpPr>
          <p:cNvPr id="4" name="Slide Number Placeholder 3"/>
          <p:cNvSpPr>
            <a:spLocks noGrp="1"/>
          </p:cNvSpPr>
          <p:nvPr>
            <p:ph type="sldNum" sz="quarter" idx="10"/>
          </p:nvPr>
        </p:nvSpPr>
        <p:spPr/>
        <p:txBody>
          <a:bodyPr/>
          <a:lstStyle/>
          <a:p>
            <a:fld id="{3DD81AD1-E669-4F14-9404-A87E7979A64F}" type="slidenum">
              <a:rPr lang="en-US" smtClean="0"/>
              <a:t>14</a:t>
            </a:fld>
            <a:endParaRPr lang="en-US"/>
          </a:p>
        </p:txBody>
      </p:sp>
    </p:spTree>
    <p:extLst>
      <p:ext uri="{BB962C8B-B14F-4D97-AF65-F5344CB8AC3E}">
        <p14:creationId xmlns:p14="http://schemas.microsoft.com/office/powerpoint/2010/main" val="2505200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function checks whether the </a:t>
            </a:r>
            <a:r>
              <a:rPr lang="en-US" dirty="0" err="1" smtClean="0"/>
              <a:t>ith</a:t>
            </a:r>
            <a:r>
              <a:rPr lang="en-US" dirty="0" smtClean="0"/>
              <a:t> philosopher can start eating, which he can if he is hungry and neither of his neighbors are eating. If so, the test signals semaphore </a:t>
            </a:r>
            <a:r>
              <a:rPr lang="en-US" dirty="0" err="1" smtClean="0"/>
              <a:t>i</a:t>
            </a:r>
            <a:r>
              <a:rPr lang="en-US" dirty="0" smtClean="0"/>
              <a:t>. </a:t>
            </a:r>
          </a:p>
          <a:p>
            <a:endParaRPr lang="en-US" dirty="0" smtClean="0"/>
          </a:p>
          <a:p>
            <a:r>
              <a:rPr lang="en-US" dirty="0" smtClean="0"/>
              <a:t>There are two ways a philosopher gets to eat. In the ﬁrst case, the philosopher executes get forks, ﬁnds the forks available, and proceeds immediately. In the second case, one of the neighbors is eating and the philosopher blocks on its own semaphore. Eventually, one of the neighbors will ﬁnish, at which point it executes test on both of its neighbors. </a:t>
            </a:r>
          </a:p>
          <a:p>
            <a:endParaRPr lang="en-US" dirty="0" smtClean="0"/>
          </a:p>
          <a:p>
            <a:r>
              <a:rPr lang="en-US" dirty="0" smtClean="0"/>
              <a:t>No deadlock is possible, because the only semaphore that is accessed by more than one philosopher is </a:t>
            </a:r>
            <a:r>
              <a:rPr lang="en-US" dirty="0" err="1" smtClean="0"/>
              <a:t>mutex</a:t>
            </a:r>
            <a:r>
              <a:rPr lang="en-US" dirty="0" smtClean="0"/>
              <a:t>, and no thread executes wait while holding </a:t>
            </a:r>
            <a:r>
              <a:rPr lang="en-US" dirty="0" err="1" smtClean="0"/>
              <a:t>mutex</a:t>
            </a:r>
            <a:r>
              <a:rPr lang="en-US" dirty="0" smtClean="0"/>
              <a:t>.</a:t>
            </a:r>
          </a:p>
          <a:p>
            <a:endParaRPr lang="en-US" dirty="0" smtClean="0"/>
          </a:p>
          <a:p>
            <a:r>
              <a:rPr lang="en-US" dirty="0" smtClean="0"/>
              <a:t>Imagine that we are trying to starve Philosopher 0. Initially, 2 and 4 are at the table and 1 and 3 are hungry. Imagine that 2 gets up and 1 sit downs; then 4 gets up and 3 sits down. Now we are in the mirror image of the starting position. If 3 gets up and 4 sits down, and then 1 gets up and 2 sits down, we are back where we started. </a:t>
            </a:r>
            <a:r>
              <a:rPr lang="en-US" smtClean="0"/>
              <a:t>We could repeat the cycle indeﬁnitely and Philosopher 0 would starve. </a:t>
            </a:r>
            <a:endParaRPr lang="en-US" dirty="0" smtClean="0"/>
          </a:p>
        </p:txBody>
      </p:sp>
      <p:sp>
        <p:nvSpPr>
          <p:cNvPr id="4" name="Slide Number Placeholder 3"/>
          <p:cNvSpPr>
            <a:spLocks noGrp="1"/>
          </p:cNvSpPr>
          <p:nvPr>
            <p:ph type="sldNum" sz="quarter" idx="10"/>
          </p:nvPr>
        </p:nvSpPr>
        <p:spPr/>
        <p:txBody>
          <a:bodyPr/>
          <a:lstStyle/>
          <a:p>
            <a:fld id="{3DD81AD1-E669-4F14-9404-A87E7979A64F}" type="slidenum">
              <a:rPr lang="en-US" smtClean="0"/>
              <a:t>15</a:t>
            </a:fld>
            <a:endParaRPr lang="en-US"/>
          </a:p>
        </p:txBody>
      </p:sp>
    </p:spTree>
    <p:extLst>
      <p:ext uri="{BB962C8B-B14F-4D97-AF65-F5344CB8AC3E}">
        <p14:creationId xmlns:p14="http://schemas.microsoft.com/office/powerpoint/2010/main" val="291609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397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515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2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1962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41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0073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01104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351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3959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97682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FA2A7-1564-41AF-AA2A-65EB1F90CC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604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FA2A7-1564-41AF-AA2A-65EB1F90CC9B}"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54305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2FA2A7-1564-41AF-AA2A-65EB1F90CC9B}"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7520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A2A7-1564-41AF-AA2A-65EB1F90CC9B}"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904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FA2A7-1564-41AF-AA2A-65EB1F90CC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399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
        <p:nvSpPr>
          <p:cNvPr id="5" name="Date Placeholder 4"/>
          <p:cNvSpPr>
            <a:spLocks noGrp="1"/>
          </p:cNvSpPr>
          <p:nvPr>
            <p:ph type="dt" sz="half" idx="10"/>
          </p:nvPr>
        </p:nvSpPr>
        <p:spPr/>
        <p:txBody>
          <a:bodyPr/>
          <a:lstStyle/>
          <a:p>
            <a:fld id="{F52FA2A7-1564-41AF-AA2A-65EB1F90CC9B}" type="datetimeFigureOut">
              <a:rPr lang="en-US" smtClean="0"/>
              <a:t>12/3/2015</a:t>
            </a:fld>
            <a:endParaRPr lang="en-US"/>
          </a:p>
        </p:txBody>
      </p:sp>
    </p:spTree>
    <p:extLst>
      <p:ext uri="{BB962C8B-B14F-4D97-AF65-F5344CB8AC3E}">
        <p14:creationId xmlns:p14="http://schemas.microsoft.com/office/powerpoint/2010/main" val="36935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FA2A7-1564-41AF-AA2A-65EB1F90CC9B}" type="datetimeFigureOut">
              <a:rPr lang="en-US" smtClean="0"/>
              <a:t>12/3/2015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CECB3C5-B24A-4A21-9B7A-96DFBC73A2D1}" type="slidenum">
              <a:rPr lang="en-US" smtClean="0"/>
              <a:t>‹#›</a:t>
            </a:fld>
            <a:endParaRPr lang="en-US"/>
          </a:p>
        </p:txBody>
      </p:sp>
    </p:spTree>
    <p:extLst>
      <p:ext uri="{BB962C8B-B14F-4D97-AF65-F5344CB8AC3E}">
        <p14:creationId xmlns:p14="http://schemas.microsoft.com/office/powerpoint/2010/main" val="20203318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RAU Operating </a:t>
            </a:r>
            <a:r>
              <a:rPr lang="en-US" sz="4400" dirty="0" smtClean="0"/>
              <a:t>Systems 2015</a:t>
            </a:r>
            <a:endParaRPr lang="en-US" sz="4400" dirty="0"/>
          </a:p>
        </p:txBody>
      </p:sp>
      <p:sp>
        <p:nvSpPr>
          <p:cNvPr id="3" name="Subtitle 2"/>
          <p:cNvSpPr>
            <a:spLocks noGrp="1"/>
          </p:cNvSpPr>
          <p:nvPr>
            <p:ph type="subTitle" idx="1"/>
          </p:nvPr>
        </p:nvSpPr>
        <p:spPr/>
        <p:txBody>
          <a:bodyPr/>
          <a:lstStyle/>
          <a:p>
            <a:r>
              <a:rPr lang="en-US" dirty="0" smtClean="0"/>
              <a:t>Lab #5</a:t>
            </a:r>
            <a:endParaRPr lang="en-US" dirty="0"/>
          </a:p>
        </p:txBody>
      </p:sp>
    </p:spTree>
    <p:extLst>
      <p:ext uri="{BB962C8B-B14F-4D97-AF65-F5344CB8AC3E}">
        <p14:creationId xmlns:p14="http://schemas.microsoft.com/office/powerpoint/2010/main" val="122698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5" y="161924"/>
            <a:ext cx="8819090" cy="1114425"/>
          </a:xfrm>
        </p:spPr>
        <p:txBody>
          <a:bodyPr>
            <a:normAutofit/>
          </a:bodyPr>
          <a:lstStyle/>
          <a:p>
            <a:r>
              <a:rPr lang="en-US" dirty="0" smtClean="0"/>
              <a:t>Producer-consumer problem. Solution.</a:t>
            </a:r>
            <a:endParaRPr lang="en-US" dirty="0"/>
          </a:p>
        </p:txBody>
      </p:sp>
      <p:sp>
        <p:nvSpPr>
          <p:cNvPr id="3" name="Content Placeholder 2"/>
          <p:cNvSpPr>
            <a:spLocks noGrp="1"/>
          </p:cNvSpPr>
          <p:nvPr>
            <p:ph idx="1"/>
          </p:nvPr>
        </p:nvSpPr>
        <p:spPr>
          <a:xfrm>
            <a:off x="293246" y="1276349"/>
            <a:ext cx="8596668" cy="1890363"/>
          </a:xfrm>
        </p:spPr>
        <p:txBody>
          <a:bodyPr>
            <a:normAutofit lnSpcReduction="10000"/>
          </a:bodyPr>
          <a:lstStyle/>
          <a:p>
            <a:r>
              <a:rPr lang="en-US" dirty="0" smtClean="0"/>
              <a:t>Hint: </a:t>
            </a:r>
            <a:r>
              <a:rPr lang="en-US" dirty="0" err="1"/>
              <a:t>mutex</a:t>
            </a:r>
            <a:r>
              <a:rPr lang="en-US" dirty="0"/>
              <a:t> = Semaphore(1</a:t>
            </a:r>
            <a:r>
              <a:rPr lang="en-US" dirty="0" smtClean="0"/>
              <a:t>), items </a:t>
            </a:r>
            <a:r>
              <a:rPr lang="en-US" dirty="0"/>
              <a:t>= Semaphore(0</a:t>
            </a:r>
            <a:r>
              <a:rPr lang="en-US" dirty="0" smtClean="0"/>
              <a:t>), local event</a:t>
            </a:r>
          </a:p>
          <a:p>
            <a:pPr lvl="1"/>
            <a:r>
              <a:rPr lang="en-US" dirty="0" err="1" smtClean="0"/>
              <a:t>Mutex</a:t>
            </a:r>
            <a:r>
              <a:rPr lang="en-US" dirty="0" smtClean="0"/>
              <a:t> </a:t>
            </a:r>
            <a:r>
              <a:rPr lang="en-US" dirty="0"/>
              <a:t>provides exclusive access to the </a:t>
            </a:r>
            <a:r>
              <a:rPr lang="en-US" dirty="0" smtClean="0"/>
              <a:t>buﬀer</a:t>
            </a:r>
          </a:p>
          <a:p>
            <a:pPr lvl="1"/>
            <a:r>
              <a:rPr lang="en-US" dirty="0"/>
              <a:t>When items is positive, it indicates the number of items in the buﬀer. When it is negative, it indicates the number of consumer threads in queue. </a:t>
            </a:r>
            <a:endParaRPr lang="en-US" dirty="0" smtClean="0"/>
          </a:p>
          <a:p>
            <a:pPr lvl="1"/>
            <a:r>
              <a:rPr lang="en-US" dirty="0"/>
              <a:t>E</a:t>
            </a:r>
            <a:r>
              <a:rPr lang="en-US" dirty="0" smtClean="0"/>
              <a:t>vent </a:t>
            </a:r>
            <a:r>
              <a:rPr lang="en-US" dirty="0"/>
              <a:t>is a local variable, which in this context means that each thread has its own version. </a:t>
            </a:r>
          </a:p>
          <a:p>
            <a:endParaRPr lang="en-US" dirty="0"/>
          </a:p>
        </p:txBody>
      </p:sp>
      <p:grpSp>
        <p:nvGrpSpPr>
          <p:cNvPr id="9" name="Group 8"/>
          <p:cNvGrpSpPr/>
          <p:nvPr/>
        </p:nvGrpSpPr>
        <p:grpSpPr>
          <a:xfrm>
            <a:off x="597116" y="3282216"/>
            <a:ext cx="8677275" cy="1438275"/>
            <a:chOff x="1376763" y="3166712"/>
            <a:chExt cx="8677275" cy="1438275"/>
          </a:xfrm>
        </p:grpSpPr>
        <p:pic>
          <p:nvPicPr>
            <p:cNvPr id="7" name="Picture 6"/>
            <p:cNvPicPr>
              <a:picLocks noChangeAspect="1"/>
            </p:cNvPicPr>
            <p:nvPr/>
          </p:nvPicPr>
          <p:blipFill>
            <a:blip r:embed="rId3"/>
            <a:stretch>
              <a:fillRect/>
            </a:stretch>
          </p:blipFill>
          <p:spPr>
            <a:xfrm>
              <a:off x="1376763" y="3166712"/>
              <a:ext cx="4029075" cy="1438275"/>
            </a:xfrm>
            <a:prstGeom prst="rect">
              <a:avLst/>
            </a:prstGeom>
          </p:spPr>
        </p:pic>
        <p:pic>
          <p:nvPicPr>
            <p:cNvPr id="8" name="Picture 7"/>
            <p:cNvPicPr>
              <a:picLocks noChangeAspect="1"/>
            </p:cNvPicPr>
            <p:nvPr/>
          </p:nvPicPr>
          <p:blipFill>
            <a:blip r:embed="rId4"/>
            <a:stretch>
              <a:fillRect/>
            </a:stretch>
          </p:blipFill>
          <p:spPr>
            <a:xfrm>
              <a:off x="5405838" y="3166712"/>
              <a:ext cx="4648200" cy="1409700"/>
            </a:xfrm>
            <a:prstGeom prst="rect">
              <a:avLst/>
            </a:prstGeom>
          </p:spPr>
        </p:pic>
      </p:grpSp>
      <p:pic>
        <p:nvPicPr>
          <p:cNvPr id="10" name="Picture 9"/>
          <p:cNvPicPr>
            <a:picLocks noChangeAspect="1"/>
          </p:cNvPicPr>
          <p:nvPr/>
        </p:nvPicPr>
        <p:blipFill>
          <a:blip r:embed="rId5"/>
          <a:stretch>
            <a:fillRect/>
          </a:stretch>
        </p:blipFill>
        <p:spPr>
          <a:xfrm>
            <a:off x="597116" y="4835995"/>
            <a:ext cx="3725075" cy="1438275"/>
          </a:xfrm>
          <a:prstGeom prst="rect">
            <a:avLst/>
          </a:prstGeom>
        </p:spPr>
      </p:pic>
      <p:pic>
        <p:nvPicPr>
          <p:cNvPr id="11" name="Picture 10"/>
          <p:cNvPicPr>
            <a:picLocks noChangeAspect="1"/>
          </p:cNvPicPr>
          <p:nvPr/>
        </p:nvPicPr>
        <p:blipFill>
          <a:blip r:embed="rId6"/>
          <a:stretch>
            <a:fillRect/>
          </a:stretch>
        </p:blipFill>
        <p:spPr>
          <a:xfrm>
            <a:off x="4322191" y="4835995"/>
            <a:ext cx="4000500" cy="1457325"/>
          </a:xfrm>
          <a:prstGeom prst="rect">
            <a:avLst/>
          </a:prstGeom>
        </p:spPr>
      </p:pic>
    </p:spTree>
    <p:extLst>
      <p:ext uri="{BB962C8B-B14F-4D97-AF65-F5344CB8AC3E}">
        <p14:creationId xmlns:p14="http://schemas.microsoft.com/office/powerpoint/2010/main" val="177650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5" y="161924"/>
            <a:ext cx="8819090" cy="1114425"/>
          </a:xfrm>
        </p:spPr>
        <p:txBody>
          <a:bodyPr>
            <a:normAutofit/>
          </a:bodyPr>
          <a:lstStyle/>
          <a:p>
            <a:r>
              <a:rPr lang="en-US" dirty="0" smtClean="0"/>
              <a:t>Producer-consumer problem. Solution #2.</a:t>
            </a:r>
            <a:endParaRPr lang="en-US" dirty="0"/>
          </a:p>
        </p:txBody>
      </p:sp>
      <p:sp>
        <p:nvSpPr>
          <p:cNvPr id="3" name="Content Placeholder 2"/>
          <p:cNvSpPr>
            <a:spLocks noGrp="1"/>
          </p:cNvSpPr>
          <p:nvPr>
            <p:ph idx="1"/>
          </p:nvPr>
        </p:nvSpPr>
        <p:spPr>
          <a:xfrm>
            <a:off x="293246" y="1276349"/>
            <a:ext cx="8596668" cy="1890363"/>
          </a:xfrm>
        </p:spPr>
        <p:txBody>
          <a:bodyPr>
            <a:normAutofit/>
          </a:bodyPr>
          <a:lstStyle/>
          <a:p>
            <a:r>
              <a:rPr lang="en-US" dirty="0" smtClean="0"/>
              <a:t>Let’s add a new constraint: </a:t>
            </a:r>
            <a:r>
              <a:rPr lang="en-US" dirty="0"/>
              <a:t>If a producer arrives when the buﬀer is full, it blocks until a consumer removes an item</a:t>
            </a:r>
            <a:r>
              <a:rPr lang="en-US" dirty="0" smtClean="0"/>
              <a:t>.</a:t>
            </a:r>
          </a:p>
          <a:p>
            <a:r>
              <a:rPr lang="en-US" dirty="0" smtClean="0"/>
              <a:t>Puzzle: Rewrite previous problem for finite buffer scenario.</a:t>
            </a:r>
          </a:p>
          <a:p>
            <a:r>
              <a:rPr lang="en-US" dirty="0" smtClean="0"/>
              <a:t>Hint: </a:t>
            </a:r>
            <a:r>
              <a:rPr lang="en-US" dirty="0" err="1"/>
              <a:t>mutex</a:t>
            </a:r>
            <a:r>
              <a:rPr lang="en-US" dirty="0"/>
              <a:t> = Semaphore(1</a:t>
            </a:r>
            <a:r>
              <a:rPr lang="en-US" dirty="0" smtClean="0"/>
              <a:t>), items </a:t>
            </a:r>
            <a:r>
              <a:rPr lang="en-US" dirty="0"/>
              <a:t>= Semaphore(0</a:t>
            </a:r>
            <a:r>
              <a:rPr lang="en-US" dirty="0" smtClean="0"/>
              <a:t>), spaces </a:t>
            </a:r>
            <a:r>
              <a:rPr lang="en-US" dirty="0"/>
              <a:t>= Semaphore(</a:t>
            </a:r>
            <a:r>
              <a:rPr lang="en-US" dirty="0" err="1"/>
              <a:t>buffer.size</a:t>
            </a:r>
            <a:r>
              <a:rPr lang="en-US" dirty="0"/>
              <a:t>())</a:t>
            </a:r>
          </a:p>
          <a:p>
            <a:endParaRPr lang="en-US" dirty="0" smtClean="0"/>
          </a:p>
          <a:p>
            <a:endParaRPr lang="en-US" dirty="0"/>
          </a:p>
          <a:p>
            <a:endParaRPr lang="en-US" dirty="0"/>
          </a:p>
        </p:txBody>
      </p:sp>
      <p:grpSp>
        <p:nvGrpSpPr>
          <p:cNvPr id="6" name="Group 5"/>
          <p:cNvGrpSpPr/>
          <p:nvPr/>
        </p:nvGrpSpPr>
        <p:grpSpPr>
          <a:xfrm>
            <a:off x="293246" y="3166712"/>
            <a:ext cx="8596668" cy="2028826"/>
            <a:chOff x="293246" y="3166711"/>
            <a:chExt cx="8596668" cy="2028826"/>
          </a:xfrm>
        </p:grpSpPr>
        <p:pic>
          <p:nvPicPr>
            <p:cNvPr id="4" name="Picture 3"/>
            <p:cNvPicPr>
              <a:picLocks noChangeAspect="1"/>
            </p:cNvPicPr>
            <p:nvPr/>
          </p:nvPicPr>
          <p:blipFill>
            <a:blip r:embed="rId3"/>
            <a:stretch>
              <a:fillRect/>
            </a:stretch>
          </p:blipFill>
          <p:spPr>
            <a:xfrm>
              <a:off x="293246" y="3166712"/>
              <a:ext cx="5362575" cy="2028825"/>
            </a:xfrm>
            <a:prstGeom prst="rect">
              <a:avLst/>
            </a:prstGeom>
          </p:spPr>
        </p:pic>
        <p:pic>
          <p:nvPicPr>
            <p:cNvPr id="5" name="Picture 4"/>
            <p:cNvPicPr>
              <a:picLocks noChangeAspect="1"/>
            </p:cNvPicPr>
            <p:nvPr/>
          </p:nvPicPr>
          <p:blipFill>
            <a:blip r:embed="rId4"/>
            <a:stretch>
              <a:fillRect/>
            </a:stretch>
          </p:blipFill>
          <p:spPr>
            <a:xfrm>
              <a:off x="4222664" y="3166711"/>
              <a:ext cx="4667250" cy="2028825"/>
            </a:xfrm>
            <a:prstGeom prst="rect">
              <a:avLst/>
            </a:prstGeom>
          </p:spPr>
        </p:pic>
      </p:grpSp>
    </p:spTree>
    <p:extLst>
      <p:ext uri="{BB962C8B-B14F-4D97-AF65-F5344CB8AC3E}">
        <p14:creationId xmlns:p14="http://schemas.microsoft.com/office/powerpoint/2010/main" val="2866165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02" y="160255"/>
            <a:ext cx="8596668" cy="653592"/>
          </a:xfrm>
        </p:spPr>
        <p:txBody>
          <a:bodyPr/>
          <a:lstStyle/>
          <a:p>
            <a:r>
              <a:rPr lang="en-US" dirty="0"/>
              <a:t>Dining philosophers</a:t>
            </a:r>
          </a:p>
        </p:txBody>
      </p:sp>
      <p:pic>
        <p:nvPicPr>
          <p:cNvPr id="6" name="Content Placeholder 5"/>
          <p:cNvPicPr>
            <a:picLocks noGrp="1" noChangeAspect="1"/>
          </p:cNvPicPr>
          <p:nvPr>
            <p:ph idx="1"/>
          </p:nvPr>
        </p:nvPicPr>
        <p:blipFill>
          <a:blip r:embed="rId2"/>
          <a:stretch>
            <a:fillRect/>
          </a:stretch>
        </p:blipFill>
        <p:spPr>
          <a:xfrm>
            <a:off x="5628131" y="4342393"/>
            <a:ext cx="3095625" cy="1724025"/>
          </a:xfrm>
          <a:prstGeom prst="rect">
            <a:avLst/>
          </a:prstGeom>
        </p:spPr>
      </p:pic>
      <p:pic>
        <p:nvPicPr>
          <p:cNvPr id="5" name="Picture 4"/>
          <p:cNvPicPr>
            <a:picLocks noChangeAspect="1"/>
          </p:cNvPicPr>
          <p:nvPr/>
        </p:nvPicPr>
        <p:blipFill rotWithShape="1">
          <a:blip r:embed="rId3"/>
          <a:srcRect l="1306" r="6542" b="1447"/>
          <a:stretch/>
        </p:blipFill>
        <p:spPr>
          <a:xfrm>
            <a:off x="5148360" y="160255"/>
            <a:ext cx="4055165" cy="3942618"/>
          </a:xfrm>
          <a:prstGeom prst="rect">
            <a:avLst/>
          </a:prstGeom>
        </p:spPr>
      </p:pic>
      <p:sp>
        <p:nvSpPr>
          <p:cNvPr id="7" name="Content Placeholder 2"/>
          <p:cNvSpPr txBox="1">
            <a:spLocks/>
          </p:cNvSpPr>
          <p:nvPr/>
        </p:nvSpPr>
        <p:spPr>
          <a:xfrm>
            <a:off x="293246" y="1276349"/>
            <a:ext cx="4604757" cy="5076743"/>
          </a:xfrm>
          <a:prstGeom prst="rect">
            <a:avLst/>
          </a:prstGeom>
        </p:spPr>
        <p:txBody>
          <a:bodyPr vert="horz" lIns="91440" tIns="45720" rIns="91440" bIns="45720" rtlCol="0">
            <a:normAutofit/>
          </a:bodyPr>
          <a:lst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Philosopher needs two forks to eat</a:t>
            </a:r>
          </a:p>
          <a:p>
            <a:r>
              <a:rPr lang="en-US" dirty="0" smtClean="0"/>
              <a:t>Philosopher </a:t>
            </a:r>
            <a:r>
              <a:rPr lang="en-US" dirty="0" err="1" smtClean="0"/>
              <a:t>i</a:t>
            </a:r>
            <a:r>
              <a:rPr lang="en-US" dirty="0" smtClean="0"/>
              <a:t> has fork </a:t>
            </a:r>
            <a:r>
              <a:rPr lang="en-US" dirty="0" err="1" smtClean="0"/>
              <a:t>i</a:t>
            </a:r>
            <a:r>
              <a:rPr lang="en-US" dirty="0" smtClean="0"/>
              <a:t> on right and form i+1 on left.</a:t>
            </a:r>
          </a:p>
          <a:p>
            <a:r>
              <a:rPr lang="en-US" dirty="0"/>
              <a:t>Only one philosopher can hold a fork at a time.</a:t>
            </a:r>
          </a:p>
          <a:p>
            <a:r>
              <a:rPr lang="en-US" dirty="0" smtClean="0"/>
              <a:t>It </a:t>
            </a:r>
            <a:r>
              <a:rPr lang="en-US" dirty="0"/>
              <a:t>must be impossible for a deadlock to occur.</a:t>
            </a:r>
          </a:p>
          <a:p>
            <a:r>
              <a:rPr lang="en-US" dirty="0" smtClean="0"/>
              <a:t>It </a:t>
            </a:r>
            <a:r>
              <a:rPr lang="en-US" dirty="0"/>
              <a:t>must be impossible for a philosopher to starve waiting for a fork.</a:t>
            </a:r>
          </a:p>
          <a:p>
            <a:r>
              <a:rPr lang="en-US" dirty="0" smtClean="0"/>
              <a:t>It </a:t>
            </a:r>
            <a:r>
              <a:rPr lang="en-US" dirty="0"/>
              <a:t>must be possible for more than one philosopher to eat at the same time.</a:t>
            </a:r>
          </a:p>
        </p:txBody>
      </p:sp>
    </p:spTree>
    <p:extLst>
      <p:ext uri="{BB962C8B-B14F-4D97-AF65-F5344CB8AC3E}">
        <p14:creationId xmlns:p14="http://schemas.microsoft.com/office/powerpoint/2010/main" val="260570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02" y="160255"/>
            <a:ext cx="8596668" cy="653592"/>
          </a:xfrm>
        </p:spPr>
        <p:txBody>
          <a:bodyPr/>
          <a:lstStyle/>
          <a:p>
            <a:r>
              <a:rPr lang="en-US" dirty="0"/>
              <a:t>Dining philosophers</a:t>
            </a:r>
          </a:p>
        </p:txBody>
      </p:sp>
      <p:pic>
        <p:nvPicPr>
          <p:cNvPr id="6" name="Content Placeholder 5"/>
          <p:cNvPicPr>
            <a:picLocks noGrp="1" noChangeAspect="1"/>
          </p:cNvPicPr>
          <p:nvPr>
            <p:ph idx="1"/>
          </p:nvPr>
        </p:nvPicPr>
        <p:blipFill>
          <a:blip r:embed="rId3"/>
          <a:stretch>
            <a:fillRect/>
          </a:stretch>
        </p:blipFill>
        <p:spPr>
          <a:xfrm>
            <a:off x="5628131" y="4342393"/>
            <a:ext cx="3095625" cy="1724025"/>
          </a:xfrm>
          <a:prstGeom prst="rect">
            <a:avLst/>
          </a:prstGeom>
        </p:spPr>
      </p:pic>
      <p:pic>
        <p:nvPicPr>
          <p:cNvPr id="5" name="Picture 4"/>
          <p:cNvPicPr>
            <a:picLocks noChangeAspect="1"/>
          </p:cNvPicPr>
          <p:nvPr/>
        </p:nvPicPr>
        <p:blipFill rotWithShape="1">
          <a:blip r:embed="rId4"/>
          <a:srcRect l="1306" r="6542" b="1447"/>
          <a:stretch/>
        </p:blipFill>
        <p:spPr>
          <a:xfrm>
            <a:off x="5148360" y="160255"/>
            <a:ext cx="4055165" cy="3942618"/>
          </a:xfrm>
          <a:prstGeom prst="rect">
            <a:avLst/>
          </a:prstGeom>
        </p:spPr>
      </p:pic>
      <p:sp>
        <p:nvSpPr>
          <p:cNvPr id="7" name="Content Placeholder 2"/>
          <p:cNvSpPr txBox="1">
            <a:spLocks/>
          </p:cNvSpPr>
          <p:nvPr/>
        </p:nvSpPr>
        <p:spPr>
          <a:xfrm>
            <a:off x="293246" y="1276350"/>
            <a:ext cx="4604757" cy="1435046"/>
          </a:xfrm>
          <a:prstGeom prst="rect">
            <a:avLst/>
          </a:prstGeom>
        </p:spPr>
        <p:txBody>
          <a:bodyPr vert="horz" lIns="91440" tIns="45720" rIns="91440" bIns="45720" rtlCol="0">
            <a:normAutofit/>
          </a:bodyPr>
          <a:lst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def</a:t>
            </a:r>
            <a:r>
              <a:rPr lang="en-US" dirty="0" smtClean="0"/>
              <a:t> </a:t>
            </a:r>
            <a:r>
              <a:rPr lang="en-US" dirty="0"/>
              <a:t>left(</a:t>
            </a:r>
            <a:r>
              <a:rPr lang="en-US" dirty="0" err="1"/>
              <a:t>i</a:t>
            </a:r>
            <a:r>
              <a:rPr lang="en-US" dirty="0"/>
              <a:t>): return </a:t>
            </a:r>
            <a:r>
              <a:rPr lang="en-US" dirty="0" smtClean="0"/>
              <a:t>I</a:t>
            </a:r>
          </a:p>
          <a:p>
            <a:r>
              <a:rPr lang="en-US" dirty="0" err="1" smtClean="0"/>
              <a:t>def</a:t>
            </a:r>
            <a:r>
              <a:rPr lang="en-US" dirty="0" smtClean="0"/>
              <a:t> </a:t>
            </a:r>
            <a:r>
              <a:rPr lang="en-US" dirty="0"/>
              <a:t>right(</a:t>
            </a:r>
            <a:r>
              <a:rPr lang="en-US" dirty="0" err="1"/>
              <a:t>i</a:t>
            </a:r>
            <a:r>
              <a:rPr lang="en-US" dirty="0"/>
              <a:t>): return (</a:t>
            </a:r>
            <a:r>
              <a:rPr lang="en-US" dirty="0" err="1"/>
              <a:t>i</a:t>
            </a:r>
            <a:r>
              <a:rPr lang="en-US" dirty="0"/>
              <a:t> + 1) % </a:t>
            </a:r>
            <a:r>
              <a:rPr lang="en-US" dirty="0" smtClean="0"/>
              <a:t>5</a:t>
            </a:r>
          </a:p>
          <a:p>
            <a:r>
              <a:rPr lang="en-US" dirty="0" smtClean="0"/>
              <a:t>forks </a:t>
            </a:r>
            <a:r>
              <a:rPr lang="en-US" dirty="0"/>
              <a:t>= [Semaphore(1) for </a:t>
            </a:r>
            <a:r>
              <a:rPr lang="en-US" dirty="0" err="1"/>
              <a:t>i</a:t>
            </a:r>
            <a:r>
              <a:rPr lang="en-US" dirty="0"/>
              <a:t> in range(5</a:t>
            </a:r>
            <a:r>
              <a:rPr lang="en-US" dirty="0" smtClean="0"/>
              <a:t>)]</a:t>
            </a:r>
          </a:p>
        </p:txBody>
      </p:sp>
      <p:pic>
        <p:nvPicPr>
          <p:cNvPr id="3" name="Picture 2"/>
          <p:cNvPicPr>
            <a:picLocks noChangeAspect="1"/>
          </p:cNvPicPr>
          <p:nvPr/>
        </p:nvPicPr>
        <p:blipFill>
          <a:blip r:embed="rId5"/>
          <a:stretch>
            <a:fillRect/>
          </a:stretch>
        </p:blipFill>
        <p:spPr>
          <a:xfrm>
            <a:off x="481074" y="2825115"/>
            <a:ext cx="4229100" cy="2305050"/>
          </a:xfrm>
          <a:prstGeom prst="rect">
            <a:avLst/>
          </a:prstGeom>
        </p:spPr>
      </p:pic>
    </p:spTree>
    <p:extLst>
      <p:ext uri="{BB962C8B-B14F-4D97-AF65-F5344CB8AC3E}">
        <p14:creationId xmlns:p14="http://schemas.microsoft.com/office/powerpoint/2010/main" val="116095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02" y="160255"/>
            <a:ext cx="8596668" cy="653592"/>
          </a:xfrm>
        </p:spPr>
        <p:txBody>
          <a:bodyPr/>
          <a:lstStyle/>
          <a:p>
            <a:r>
              <a:rPr lang="en-US" dirty="0"/>
              <a:t>Dining philosophers</a:t>
            </a:r>
          </a:p>
        </p:txBody>
      </p:sp>
      <p:pic>
        <p:nvPicPr>
          <p:cNvPr id="6" name="Content Placeholder 5"/>
          <p:cNvPicPr>
            <a:picLocks noGrp="1" noChangeAspect="1"/>
          </p:cNvPicPr>
          <p:nvPr>
            <p:ph idx="1"/>
          </p:nvPr>
        </p:nvPicPr>
        <p:blipFill>
          <a:blip r:embed="rId3"/>
          <a:stretch>
            <a:fillRect/>
          </a:stretch>
        </p:blipFill>
        <p:spPr>
          <a:xfrm>
            <a:off x="5628131" y="4342393"/>
            <a:ext cx="3095625" cy="1724025"/>
          </a:xfrm>
          <a:prstGeom prst="rect">
            <a:avLst/>
          </a:prstGeom>
        </p:spPr>
      </p:pic>
      <p:pic>
        <p:nvPicPr>
          <p:cNvPr id="5" name="Picture 4"/>
          <p:cNvPicPr>
            <a:picLocks noChangeAspect="1"/>
          </p:cNvPicPr>
          <p:nvPr/>
        </p:nvPicPr>
        <p:blipFill rotWithShape="1">
          <a:blip r:embed="rId4"/>
          <a:srcRect l="1306" r="6542" b="1447"/>
          <a:stretch/>
        </p:blipFill>
        <p:spPr>
          <a:xfrm>
            <a:off x="5148360" y="160255"/>
            <a:ext cx="4055165" cy="3942618"/>
          </a:xfrm>
          <a:prstGeom prst="rect">
            <a:avLst/>
          </a:prstGeom>
        </p:spPr>
      </p:pic>
      <p:sp>
        <p:nvSpPr>
          <p:cNvPr id="7" name="Content Placeholder 2"/>
          <p:cNvSpPr txBox="1">
            <a:spLocks/>
          </p:cNvSpPr>
          <p:nvPr/>
        </p:nvSpPr>
        <p:spPr>
          <a:xfrm>
            <a:off x="293246" y="1276350"/>
            <a:ext cx="4604757" cy="1435046"/>
          </a:xfrm>
          <a:prstGeom prst="rect">
            <a:avLst/>
          </a:prstGeom>
        </p:spPr>
        <p:txBody>
          <a:bodyPr vert="horz" lIns="91440" tIns="45720" rIns="91440" bIns="45720" rtlCol="0">
            <a:normAutofit fontScale="92500" lnSpcReduction="10000"/>
          </a:bodyPr>
          <a:lst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def</a:t>
            </a:r>
            <a:r>
              <a:rPr lang="en-US" dirty="0" smtClean="0"/>
              <a:t> </a:t>
            </a:r>
            <a:r>
              <a:rPr lang="en-US" dirty="0"/>
              <a:t>left(</a:t>
            </a:r>
            <a:r>
              <a:rPr lang="en-US" dirty="0" err="1"/>
              <a:t>i</a:t>
            </a:r>
            <a:r>
              <a:rPr lang="en-US" dirty="0"/>
              <a:t>): return </a:t>
            </a:r>
            <a:r>
              <a:rPr lang="en-US" dirty="0" smtClean="0"/>
              <a:t>I</a:t>
            </a:r>
          </a:p>
          <a:p>
            <a:r>
              <a:rPr lang="en-US" dirty="0" err="1" smtClean="0"/>
              <a:t>def</a:t>
            </a:r>
            <a:r>
              <a:rPr lang="en-US" dirty="0" smtClean="0"/>
              <a:t> </a:t>
            </a:r>
            <a:r>
              <a:rPr lang="en-US" dirty="0"/>
              <a:t>right(</a:t>
            </a:r>
            <a:r>
              <a:rPr lang="en-US" dirty="0" err="1"/>
              <a:t>i</a:t>
            </a:r>
            <a:r>
              <a:rPr lang="en-US" dirty="0"/>
              <a:t>): return (</a:t>
            </a:r>
            <a:r>
              <a:rPr lang="en-US" dirty="0" err="1"/>
              <a:t>i</a:t>
            </a:r>
            <a:r>
              <a:rPr lang="en-US" dirty="0"/>
              <a:t> + 1) % </a:t>
            </a:r>
            <a:r>
              <a:rPr lang="en-US" dirty="0" smtClean="0"/>
              <a:t>5</a:t>
            </a:r>
          </a:p>
          <a:p>
            <a:r>
              <a:rPr lang="en-US" dirty="0" smtClean="0"/>
              <a:t>forks </a:t>
            </a:r>
            <a:r>
              <a:rPr lang="en-US" dirty="0"/>
              <a:t>= [Semaphore(1) for </a:t>
            </a:r>
            <a:r>
              <a:rPr lang="en-US" dirty="0" err="1"/>
              <a:t>i</a:t>
            </a:r>
            <a:r>
              <a:rPr lang="en-US" dirty="0"/>
              <a:t> in range(5</a:t>
            </a:r>
            <a:r>
              <a:rPr lang="en-US" dirty="0" smtClean="0"/>
              <a:t>)]</a:t>
            </a:r>
          </a:p>
          <a:p>
            <a:r>
              <a:rPr lang="en-US" dirty="0" smtClean="0"/>
              <a:t>Footman = </a:t>
            </a:r>
            <a:r>
              <a:rPr lang="en-US" dirty="0" err="1" smtClean="0"/>
              <a:t>Sempahore</a:t>
            </a:r>
            <a:r>
              <a:rPr lang="en-US" dirty="0" smtClean="0"/>
              <a:t>(4)</a:t>
            </a:r>
          </a:p>
        </p:txBody>
      </p:sp>
      <p:pic>
        <p:nvPicPr>
          <p:cNvPr id="4" name="Picture 3"/>
          <p:cNvPicPr>
            <a:picLocks noChangeAspect="1"/>
          </p:cNvPicPr>
          <p:nvPr/>
        </p:nvPicPr>
        <p:blipFill>
          <a:blip r:embed="rId5"/>
          <a:stretch>
            <a:fillRect/>
          </a:stretch>
        </p:blipFill>
        <p:spPr>
          <a:xfrm>
            <a:off x="485836" y="3248957"/>
            <a:ext cx="4219575" cy="2924175"/>
          </a:xfrm>
          <a:prstGeom prst="rect">
            <a:avLst/>
          </a:prstGeom>
        </p:spPr>
      </p:pic>
    </p:spTree>
    <p:extLst>
      <p:ext uri="{BB962C8B-B14F-4D97-AF65-F5344CB8AC3E}">
        <p14:creationId xmlns:p14="http://schemas.microsoft.com/office/powerpoint/2010/main" val="63806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02" y="160255"/>
            <a:ext cx="8596668" cy="653592"/>
          </a:xfrm>
        </p:spPr>
        <p:txBody>
          <a:bodyPr>
            <a:normAutofit fontScale="90000"/>
          </a:bodyPr>
          <a:lstStyle/>
          <a:p>
            <a:r>
              <a:rPr lang="en-US" dirty="0"/>
              <a:t>Dining </a:t>
            </a:r>
            <a:r>
              <a:rPr lang="en-US" dirty="0" smtClean="0"/>
              <a:t>philosophers. </a:t>
            </a:r>
            <a:r>
              <a:rPr lang="en-US" dirty="0" err="1" smtClean="0"/>
              <a:t>Tanenbaums</a:t>
            </a:r>
            <a:r>
              <a:rPr lang="en-US" dirty="0" smtClean="0"/>
              <a:t> Solution</a:t>
            </a:r>
            <a:endParaRPr lang="en-US" dirty="0"/>
          </a:p>
        </p:txBody>
      </p:sp>
      <p:pic>
        <p:nvPicPr>
          <p:cNvPr id="5" name="Picture 4"/>
          <p:cNvPicPr>
            <a:picLocks noChangeAspect="1"/>
          </p:cNvPicPr>
          <p:nvPr/>
        </p:nvPicPr>
        <p:blipFill rotWithShape="1">
          <a:blip r:embed="rId3"/>
          <a:srcRect l="1306" r="6542" b="1447"/>
          <a:stretch/>
        </p:blipFill>
        <p:spPr>
          <a:xfrm>
            <a:off x="8136835" y="0"/>
            <a:ext cx="4055165" cy="3942618"/>
          </a:xfrm>
          <a:prstGeom prst="rect">
            <a:avLst/>
          </a:prstGeom>
        </p:spPr>
      </p:pic>
      <p:sp>
        <p:nvSpPr>
          <p:cNvPr id="7" name="Content Placeholder 2"/>
          <p:cNvSpPr txBox="1">
            <a:spLocks/>
          </p:cNvSpPr>
          <p:nvPr/>
        </p:nvSpPr>
        <p:spPr>
          <a:xfrm>
            <a:off x="293246" y="1276350"/>
            <a:ext cx="7719538" cy="1435046"/>
          </a:xfrm>
          <a:prstGeom prst="rect">
            <a:avLst/>
          </a:prstGeom>
        </p:spPr>
        <p:txBody>
          <a:bodyPr vert="horz" lIns="91440" tIns="45720" rIns="91440" bIns="45720" rtlCol="0">
            <a:normAutofit/>
          </a:bodyPr>
          <a:lst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state </a:t>
            </a:r>
            <a:r>
              <a:rPr lang="en-US" dirty="0"/>
              <a:t>= [’thinking’] * 5 (thinking, eating, or waiting to eat (“hungry”))</a:t>
            </a:r>
            <a:endParaRPr lang="en-US" dirty="0" smtClean="0"/>
          </a:p>
          <a:p>
            <a:r>
              <a:rPr lang="en-US" dirty="0" err="1" smtClean="0"/>
              <a:t>sem</a:t>
            </a:r>
            <a:r>
              <a:rPr lang="en-US" dirty="0" smtClean="0"/>
              <a:t> </a:t>
            </a:r>
            <a:r>
              <a:rPr lang="en-US" dirty="0"/>
              <a:t>= [Semaphore(0) for </a:t>
            </a:r>
            <a:r>
              <a:rPr lang="en-US" dirty="0" err="1"/>
              <a:t>i</a:t>
            </a:r>
            <a:r>
              <a:rPr lang="en-US" dirty="0"/>
              <a:t> in range(5</a:t>
            </a:r>
            <a:r>
              <a:rPr lang="en-US" dirty="0" smtClean="0"/>
              <a:t>)]</a:t>
            </a:r>
          </a:p>
          <a:p>
            <a:r>
              <a:rPr lang="en-US" dirty="0" err="1" smtClean="0"/>
              <a:t>mutex</a:t>
            </a:r>
            <a:r>
              <a:rPr lang="en-US" dirty="0" smtClean="0"/>
              <a:t> </a:t>
            </a:r>
            <a:r>
              <a:rPr lang="en-US" dirty="0"/>
              <a:t>= Semaphore(1)</a:t>
            </a:r>
            <a:endParaRPr lang="en-US" dirty="0" smtClean="0"/>
          </a:p>
        </p:txBody>
      </p:sp>
      <p:pic>
        <p:nvPicPr>
          <p:cNvPr id="8" name="Picture 7"/>
          <p:cNvPicPr>
            <a:picLocks noChangeAspect="1"/>
          </p:cNvPicPr>
          <p:nvPr/>
        </p:nvPicPr>
        <p:blipFill rotWithShape="1">
          <a:blip r:embed="rId4"/>
          <a:srcRect t="70422"/>
          <a:stretch/>
        </p:blipFill>
        <p:spPr>
          <a:xfrm>
            <a:off x="6003187" y="4102873"/>
            <a:ext cx="5695950" cy="1887620"/>
          </a:xfrm>
          <a:prstGeom prst="rect">
            <a:avLst/>
          </a:prstGeom>
        </p:spPr>
      </p:pic>
      <p:pic>
        <p:nvPicPr>
          <p:cNvPr id="9" name="Picture 8"/>
          <p:cNvPicPr>
            <a:picLocks noChangeAspect="1"/>
          </p:cNvPicPr>
          <p:nvPr/>
        </p:nvPicPr>
        <p:blipFill rotWithShape="1">
          <a:blip r:embed="rId4"/>
          <a:srcRect b="34896"/>
          <a:stretch/>
        </p:blipFill>
        <p:spPr>
          <a:xfrm>
            <a:off x="249173" y="2531097"/>
            <a:ext cx="5754014" cy="4154766"/>
          </a:xfrm>
          <a:prstGeom prst="rect">
            <a:avLst/>
          </a:prstGeom>
        </p:spPr>
      </p:pic>
    </p:spTree>
    <p:extLst>
      <p:ext uri="{BB962C8B-B14F-4D97-AF65-F5344CB8AC3E}">
        <p14:creationId xmlns:p14="http://schemas.microsoft.com/office/powerpoint/2010/main" val="226972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1299"/>
          </a:xfrm>
        </p:spPr>
        <p:txBody>
          <a:bodyPr/>
          <a:lstStyle/>
          <a:p>
            <a:r>
              <a:rPr lang="en-US" dirty="0" smtClean="0"/>
              <a:t>Thread synchronization Basics #1</a:t>
            </a:r>
            <a:endParaRPr lang="en-US" dirty="0"/>
          </a:p>
        </p:txBody>
      </p:sp>
      <p:sp>
        <p:nvSpPr>
          <p:cNvPr id="3" name="Content Placeholder 2"/>
          <p:cNvSpPr>
            <a:spLocks noGrp="1"/>
          </p:cNvSpPr>
          <p:nvPr>
            <p:ph idx="1"/>
          </p:nvPr>
        </p:nvSpPr>
        <p:spPr>
          <a:xfrm>
            <a:off x="677335" y="1470582"/>
            <a:ext cx="8596668" cy="4570782"/>
          </a:xfrm>
        </p:spPr>
        <p:txBody>
          <a:bodyPr/>
          <a:lstStyle/>
          <a:p>
            <a:r>
              <a:rPr lang="en-US" dirty="0" smtClean="0"/>
              <a:t>Thread </a:t>
            </a:r>
            <a:r>
              <a:rPr lang="en-US" dirty="0"/>
              <a:t>synchronization is used to prevent corruption when multiple threads access shared data at the same time</a:t>
            </a:r>
            <a:r>
              <a:rPr lang="en-US" dirty="0" smtClean="0"/>
              <a:t>.</a:t>
            </a:r>
          </a:p>
          <a:p>
            <a:r>
              <a:rPr lang="en-US" dirty="0"/>
              <a:t>Execution model</a:t>
            </a:r>
          </a:p>
          <a:p>
            <a:pPr lvl="1"/>
            <a:r>
              <a:rPr lang="en-US" dirty="0" smtClean="0"/>
              <a:t>Simple</a:t>
            </a:r>
          </a:p>
          <a:p>
            <a:pPr lvl="1"/>
            <a:r>
              <a:rPr lang="en-US" dirty="0" smtClean="0"/>
              <a:t>Multiple CPUs or multiple threads</a:t>
            </a:r>
          </a:p>
          <a:p>
            <a:r>
              <a:rPr lang="en-US" dirty="0" smtClean="0"/>
              <a:t>In </a:t>
            </a:r>
            <a:r>
              <a:rPr lang="en-US" dirty="0"/>
              <a:t>general the programmer has no control over when each thread runs; the operating system (speciﬁcally, the scheduler) makes those </a:t>
            </a:r>
            <a:r>
              <a:rPr lang="en-US" dirty="0" smtClean="0"/>
              <a:t>decisions.</a:t>
            </a:r>
          </a:p>
          <a:p>
            <a:r>
              <a:rPr lang="en-US" dirty="0" smtClean="0"/>
              <a:t>Real-world example: Imagine </a:t>
            </a:r>
            <a:r>
              <a:rPr lang="en-US" dirty="0"/>
              <a:t>that you and your friend Bob live in diﬀerent cities, and one day, around dinner time, you start to wonder who ate lunch ﬁrst that day, you or Bob. How would you ﬁnd out? </a:t>
            </a:r>
          </a:p>
        </p:txBody>
      </p:sp>
    </p:spTree>
    <p:extLst>
      <p:ext uri="{BB962C8B-B14F-4D97-AF65-F5344CB8AC3E}">
        <p14:creationId xmlns:p14="http://schemas.microsoft.com/office/powerpoint/2010/main" val="2130296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1299"/>
          </a:xfrm>
        </p:spPr>
        <p:txBody>
          <a:bodyPr/>
          <a:lstStyle/>
          <a:p>
            <a:r>
              <a:rPr lang="en-US" dirty="0" smtClean="0"/>
              <a:t>Thread synchronization Basics #2</a:t>
            </a:r>
            <a:endParaRPr lang="en-US" dirty="0"/>
          </a:p>
        </p:txBody>
      </p:sp>
      <p:sp>
        <p:nvSpPr>
          <p:cNvPr id="3" name="Content Placeholder 2"/>
          <p:cNvSpPr>
            <a:spLocks noGrp="1"/>
          </p:cNvSpPr>
          <p:nvPr>
            <p:ph idx="1"/>
          </p:nvPr>
        </p:nvSpPr>
        <p:spPr>
          <a:xfrm>
            <a:off x="677335" y="1470582"/>
            <a:ext cx="8596668" cy="810705"/>
          </a:xfrm>
        </p:spPr>
        <p:txBody>
          <a:bodyPr/>
          <a:lstStyle/>
          <a:p>
            <a:r>
              <a:rPr lang="en-US" dirty="0" smtClean="0"/>
              <a:t>Message </a:t>
            </a:r>
            <a:r>
              <a:rPr lang="en-US" dirty="0" smtClean="0">
                <a:solidFill>
                  <a:schemeClr val="tx1"/>
                </a:solidFill>
              </a:rPr>
              <a:t>passing</a:t>
            </a:r>
            <a:r>
              <a:rPr lang="en-US" dirty="0" smtClean="0"/>
              <a:t> solution</a:t>
            </a:r>
          </a:p>
          <a:p>
            <a:endParaRPr lang="en-US" dirty="0" smtClean="0"/>
          </a:p>
        </p:txBody>
      </p:sp>
      <p:sp>
        <p:nvSpPr>
          <p:cNvPr id="5" name="Rectangle 4"/>
          <p:cNvSpPr/>
          <p:nvPr/>
        </p:nvSpPr>
        <p:spPr>
          <a:xfrm>
            <a:off x="677335" y="1850805"/>
            <a:ext cx="1929352" cy="1477328"/>
          </a:xfrm>
          <a:prstGeom prst="rect">
            <a:avLst/>
          </a:prstGeom>
        </p:spPr>
        <p:txBody>
          <a:bodyPr wrap="square">
            <a:spAutoFit/>
          </a:bodyPr>
          <a:lstStyle/>
          <a:p>
            <a:r>
              <a:rPr lang="en-US" dirty="0"/>
              <a:t>You</a:t>
            </a:r>
          </a:p>
          <a:p>
            <a:r>
              <a:rPr lang="en-US" dirty="0"/>
              <a:t>a1 Eat breakfast </a:t>
            </a:r>
            <a:endParaRPr lang="en-US" dirty="0" smtClean="0"/>
          </a:p>
          <a:p>
            <a:r>
              <a:rPr lang="en-US" dirty="0" smtClean="0"/>
              <a:t>a2 </a:t>
            </a:r>
            <a:r>
              <a:rPr lang="en-US" dirty="0"/>
              <a:t>Work </a:t>
            </a:r>
            <a:endParaRPr lang="en-US" dirty="0" smtClean="0"/>
          </a:p>
          <a:p>
            <a:r>
              <a:rPr lang="en-US" dirty="0" smtClean="0"/>
              <a:t>a3 </a:t>
            </a:r>
            <a:r>
              <a:rPr lang="en-US" dirty="0"/>
              <a:t>Eat lunch </a:t>
            </a:r>
            <a:endParaRPr lang="en-US" dirty="0" smtClean="0"/>
          </a:p>
          <a:p>
            <a:r>
              <a:rPr lang="en-US" dirty="0" smtClean="0"/>
              <a:t>a4 </a:t>
            </a:r>
            <a:r>
              <a:rPr lang="en-US" dirty="0"/>
              <a:t>Call Bob</a:t>
            </a:r>
          </a:p>
        </p:txBody>
      </p:sp>
      <p:sp>
        <p:nvSpPr>
          <p:cNvPr id="6" name="Rectangle 5"/>
          <p:cNvSpPr/>
          <p:nvPr/>
        </p:nvSpPr>
        <p:spPr>
          <a:xfrm>
            <a:off x="2955479" y="1850805"/>
            <a:ext cx="2266970" cy="1200329"/>
          </a:xfrm>
          <a:prstGeom prst="rect">
            <a:avLst/>
          </a:prstGeom>
        </p:spPr>
        <p:txBody>
          <a:bodyPr wrap="square">
            <a:spAutoFit/>
          </a:bodyPr>
          <a:lstStyle/>
          <a:p>
            <a:r>
              <a:rPr lang="en-US" dirty="0" smtClean="0"/>
              <a:t>Bob</a:t>
            </a:r>
          </a:p>
          <a:p>
            <a:r>
              <a:rPr lang="en-US" dirty="0" smtClean="0"/>
              <a:t>b1 </a:t>
            </a:r>
            <a:r>
              <a:rPr lang="en-US" dirty="0"/>
              <a:t>Eat breakfast </a:t>
            </a:r>
            <a:endParaRPr lang="en-US" dirty="0" smtClean="0"/>
          </a:p>
          <a:p>
            <a:r>
              <a:rPr lang="en-US" dirty="0" smtClean="0"/>
              <a:t>b2 </a:t>
            </a:r>
            <a:r>
              <a:rPr lang="en-US" dirty="0"/>
              <a:t>Wait for a call </a:t>
            </a:r>
            <a:endParaRPr lang="en-US" dirty="0" smtClean="0"/>
          </a:p>
          <a:p>
            <a:r>
              <a:rPr lang="en-US" dirty="0" smtClean="0"/>
              <a:t>b3 </a:t>
            </a:r>
            <a:r>
              <a:rPr lang="en-US" dirty="0"/>
              <a:t>Eat lunch</a:t>
            </a:r>
          </a:p>
        </p:txBody>
      </p:sp>
      <p:sp>
        <p:nvSpPr>
          <p:cNvPr id="4" name="Rectangle 3"/>
          <p:cNvSpPr/>
          <p:nvPr/>
        </p:nvSpPr>
        <p:spPr>
          <a:xfrm>
            <a:off x="5222449" y="2281287"/>
            <a:ext cx="3276859" cy="369332"/>
          </a:xfrm>
          <a:prstGeom prst="rect">
            <a:avLst/>
          </a:prstGeom>
        </p:spPr>
        <p:txBody>
          <a:bodyPr wrap="none">
            <a:spAutoFit/>
          </a:bodyPr>
          <a:lstStyle/>
          <a:p>
            <a:r>
              <a:rPr lang="en-US" dirty="0"/>
              <a:t>a1 &lt; a2 &lt; a3 &lt; a4 b1 &lt; b2 &lt; b3</a:t>
            </a:r>
          </a:p>
        </p:txBody>
      </p:sp>
      <p:sp>
        <p:nvSpPr>
          <p:cNvPr id="9" name="Content Placeholder 2"/>
          <p:cNvSpPr txBox="1">
            <a:spLocks/>
          </p:cNvSpPr>
          <p:nvPr/>
        </p:nvSpPr>
        <p:spPr>
          <a:xfrm>
            <a:off x="677335" y="3353262"/>
            <a:ext cx="8596668" cy="3113526"/>
          </a:xfrm>
          <a:prstGeom prst="rect">
            <a:avLst/>
          </a:prstGeom>
        </p:spPr>
        <p:txBody>
          <a:bodyPr vert="horz" lIns="91440" tIns="45720" rIns="91440" bIns="45720" rtlCol="0">
            <a:normAutofit/>
          </a:bodyPr>
          <a:lst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Is </a:t>
            </a:r>
            <a:r>
              <a:rPr lang="en-US" dirty="0"/>
              <a:t>a1 &lt; b1</a:t>
            </a:r>
            <a:r>
              <a:rPr lang="en-US" dirty="0" smtClean="0"/>
              <a:t>?</a:t>
            </a:r>
          </a:p>
          <a:p>
            <a:r>
              <a:rPr lang="en-US" dirty="0" smtClean="0"/>
              <a:t>We </a:t>
            </a:r>
            <a:r>
              <a:rPr lang="en-US" dirty="0"/>
              <a:t>can tell who ate lunch ﬁrst (a3 &lt; b3). Assuming that Bob </a:t>
            </a:r>
            <a:r>
              <a:rPr lang="en-US" dirty="0" smtClean="0"/>
              <a:t>won’t </a:t>
            </a:r>
            <a:r>
              <a:rPr lang="en-US" dirty="0"/>
              <a:t>get a call until you call, so b2 &gt; </a:t>
            </a:r>
            <a:r>
              <a:rPr lang="en-US" dirty="0" smtClean="0"/>
              <a:t>a4. </a:t>
            </a:r>
            <a:r>
              <a:rPr lang="en-US" dirty="0"/>
              <a:t>Combining all the relations, we </a:t>
            </a:r>
            <a:r>
              <a:rPr lang="en-US" dirty="0" smtClean="0"/>
              <a:t>get b3 </a:t>
            </a:r>
            <a:r>
              <a:rPr lang="en-US" dirty="0"/>
              <a:t>&gt; b2 &gt; a4 &gt; a3</a:t>
            </a:r>
          </a:p>
          <a:p>
            <a:r>
              <a:rPr lang="en-US" dirty="0" smtClean="0"/>
              <a:t>In </a:t>
            </a:r>
            <a:r>
              <a:rPr lang="en-US" dirty="0"/>
              <a:t>this case, we would say that you and Bob ate lunch sequentially, because we know the order of events, and you ate breakfast concurrently, because we don’t.  </a:t>
            </a:r>
            <a:endParaRPr lang="en-US" dirty="0" smtClean="0"/>
          </a:p>
          <a:p>
            <a:r>
              <a:rPr lang="en-US" b="1" dirty="0"/>
              <a:t>Two events are concurrent if we cannot tell by looking at the program which will happen ﬁrst.</a:t>
            </a:r>
          </a:p>
          <a:p>
            <a:endParaRPr lang="en-US" dirty="0"/>
          </a:p>
        </p:txBody>
      </p:sp>
    </p:spTree>
    <p:extLst>
      <p:ext uri="{BB962C8B-B14F-4D97-AF65-F5344CB8AC3E}">
        <p14:creationId xmlns:p14="http://schemas.microsoft.com/office/powerpoint/2010/main" val="1860914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1299"/>
          </a:xfrm>
        </p:spPr>
        <p:txBody>
          <a:bodyPr/>
          <a:lstStyle/>
          <a:p>
            <a:r>
              <a:rPr lang="en-US" dirty="0" smtClean="0"/>
              <a:t>Thread synchronization Basics #3</a:t>
            </a:r>
            <a:endParaRPr lang="en-US" dirty="0"/>
          </a:p>
        </p:txBody>
      </p:sp>
      <p:sp>
        <p:nvSpPr>
          <p:cNvPr id="3" name="Content Placeholder 2"/>
          <p:cNvSpPr>
            <a:spLocks noGrp="1"/>
          </p:cNvSpPr>
          <p:nvPr>
            <p:ph idx="1"/>
          </p:nvPr>
        </p:nvSpPr>
        <p:spPr>
          <a:xfrm>
            <a:off x="677335" y="1470582"/>
            <a:ext cx="8596668" cy="1555422"/>
          </a:xfrm>
        </p:spPr>
        <p:txBody>
          <a:bodyPr>
            <a:normAutofit fontScale="85000" lnSpcReduction="20000"/>
          </a:bodyPr>
          <a:lstStyle/>
          <a:p>
            <a:r>
              <a:rPr lang="en-US" dirty="0"/>
              <a:t>Concurrent programs are often non-deterministic, which means it is not possible to tell, by looking at the program, what will happen when it executes</a:t>
            </a:r>
            <a:r>
              <a:rPr lang="en-US" dirty="0" smtClean="0"/>
              <a:t>.</a:t>
            </a:r>
          </a:p>
          <a:p>
            <a:r>
              <a:rPr lang="en-US" dirty="0" smtClean="0"/>
              <a:t>Some </a:t>
            </a:r>
            <a:r>
              <a:rPr lang="en-US" dirty="0"/>
              <a:t>variables are shared </a:t>
            </a:r>
            <a:r>
              <a:rPr lang="en-US" dirty="0" smtClean="0"/>
              <a:t>among </a:t>
            </a:r>
            <a:r>
              <a:rPr lang="en-US" dirty="0"/>
              <a:t>two or more threads; this is one of the ways threads interact with each other. For example, one way to communicate information between threads is for one thread to read a value written by another thread. </a:t>
            </a:r>
            <a:endParaRPr lang="en-US" dirty="0" smtClean="0"/>
          </a:p>
          <a:p>
            <a:r>
              <a:rPr lang="en-US" dirty="0"/>
              <a:t>Concurrent writes</a:t>
            </a:r>
          </a:p>
        </p:txBody>
      </p:sp>
      <p:pic>
        <p:nvPicPr>
          <p:cNvPr id="4" name="Picture 3"/>
          <p:cNvPicPr>
            <a:picLocks noChangeAspect="1"/>
          </p:cNvPicPr>
          <p:nvPr/>
        </p:nvPicPr>
        <p:blipFill>
          <a:blip r:embed="rId3"/>
          <a:stretch>
            <a:fillRect/>
          </a:stretch>
        </p:blipFill>
        <p:spPr>
          <a:xfrm>
            <a:off x="1553010" y="3026004"/>
            <a:ext cx="6845318" cy="1086037"/>
          </a:xfrm>
          <a:prstGeom prst="rect">
            <a:avLst/>
          </a:prstGeom>
        </p:spPr>
      </p:pic>
      <p:sp>
        <p:nvSpPr>
          <p:cNvPr id="6" name="Content Placeholder 2"/>
          <p:cNvSpPr txBox="1">
            <a:spLocks/>
          </p:cNvSpPr>
          <p:nvPr/>
        </p:nvSpPr>
        <p:spPr>
          <a:xfrm>
            <a:off x="677335" y="4112041"/>
            <a:ext cx="8596668" cy="1555422"/>
          </a:xfrm>
          <a:prstGeom prst="rect">
            <a:avLst/>
          </a:prstGeom>
        </p:spPr>
        <p:txBody>
          <a:bodyPr vert="horz" lIns="91440" tIns="45720" rIns="91440" bIns="45720" rtlCol="0">
            <a:normAutofit/>
          </a:bodyPr>
          <a:lst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Concurrent updates</a:t>
            </a:r>
          </a:p>
          <a:p>
            <a:endParaRPr lang="en-US" dirty="0"/>
          </a:p>
        </p:txBody>
      </p:sp>
      <p:pic>
        <p:nvPicPr>
          <p:cNvPr id="7" name="Picture 6"/>
          <p:cNvPicPr>
            <a:picLocks noChangeAspect="1"/>
          </p:cNvPicPr>
          <p:nvPr/>
        </p:nvPicPr>
        <p:blipFill>
          <a:blip r:embed="rId4"/>
          <a:stretch>
            <a:fillRect/>
          </a:stretch>
        </p:blipFill>
        <p:spPr>
          <a:xfrm>
            <a:off x="1600635" y="5446727"/>
            <a:ext cx="6522375" cy="1008857"/>
          </a:xfrm>
          <a:prstGeom prst="rect">
            <a:avLst/>
          </a:prstGeom>
        </p:spPr>
      </p:pic>
      <p:pic>
        <p:nvPicPr>
          <p:cNvPr id="8" name="Picture 7"/>
          <p:cNvPicPr>
            <a:picLocks noChangeAspect="1"/>
          </p:cNvPicPr>
          <p:nvPr/>
        </p:nvPicPr>
        <p:blipFill>
          <a:blip r:embed="rId5"/>
          <a:stretch>
            <a:fillRect/>
          </a:stretch>
        </p:blipFill>
        <p:spPr>
          <a:xfrm>
            <a:off x="1553010" y="4462942"/>
            <a:ext cx="6600581" cy="735136"/>
          </a:xfrm>
          <a:prstGeom prst="rect">
            <a:avLst/>
          </a:prstGeom>
        </p:spPr>
      </p:pic>
    </p:spTree>
    <p:extLst>
      <p:ext uri="{BB962C8B-B14F-4D97-AF65-F5344CB8AC3E}">
        <p14:creationId xmlns:p14="http://schemas.microsoft.com/office/powerpoint/2010/main" val="148088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1299"/>
          </a:xfrm>
        </p:spPr>
        <p:txBody>
          <a:bodyPr/>
          <a:lstStyle/>
          <a:p>
            <a:r>
              <a:rPr lang="en-US" dirty="0" smtClean="0"/>
              <a:t>Semaphores</a:t>
            </a:r>
            <a:endParaRPr lang="en-US" dirty="0"/>
          </a:p>
        </p:txBody>
      </p:sp>
      <p:sp>
        <p:nvSpPr>
          <p:cNvPr id="3" name="Content Placeholder 2"/>
          <p:cNvSpPr>
            <a:spLocks noGrp="1"/>
          </p:cNvSpPr>
          <p:nvPr>
            <p:ph idx="1"/>
          </p:nvPr>
        </p:nvSpPr>
        <p:spPr>
          <a:xfrm>
            <a:off x="677335" y="1470582"/>
            <a:ext cx="8596668" cy="4570782"/>
          </a:xfrm>
        </p:spPr>
        <p:txBody>
          <a:bodyPr/>
          <a:lstStyle/>
          <a:p>
            <a:r>
              <a:rPr lang="en-US" dirty="0"/>
              <a:t>A semaphore is like an integer, with three diﬀerences:</a:t>
            </a:r>
          </a:p>
          <a:p>
            <a:pPr lvl="1"/>
            <a:r>
              <a:rPr lang="en-US" dirty="0"/>
              <a:t>1. </a:t>
            </a:r>
            <a:r>
              <a:rPr lang="en-US" dirty="0" smtClean="0"/>
              <a:t>When </a:t>
            </a:r>
            <a:r>
              <a:rPr lang="en-US" dirty="0"/>
              <a:t>you create the semaphore, you can initialize its value to any integer, but after that the only operations you are allowed to perform are increment (increase by one) and decrement (decrease by one). You cannot read the current value of the semaphore.</a:t>
            </a:r>
          </a:p>
          <a:p>
            <a:pPr lvl="1"/>
            <a:r>
              <a:rPr lang="en-US" dirty="0"/>
              <a:t>2. When a thread decrements the semaphore, if the result is negative, the thread blocks itself and cannot continue until another thread increments the semaphore.</a:t>
            </a:r>
          </a:p>
          <a:p>
            <a:pPr lvl="1"/>
            <a:r>
              <a:rPr lang="en-US" dirty="0"/>
              <a:t>3. When a thread increments the semaphore, if there are other threads waiting, one of the waiting threads gets unblocked.</a:t>
            </a:r>
          </a:p>
        </p:txBody>
      </p:sp>
      <p:pic>
        <p:nvPicPr>
          <p:cNvPr id="4" name="Picture 3"/>
          <p:cNvPicPr>
            <a:picLocks noChangeAspect="1"/>
          </p:cNvPicPr>
          <p:nvPr/>
        </p:nvPicPr>
        <p:blipFill>
          <a:blip r:embed="rId2"/>
          <a:stretch>
            <a:fillRect/>
          </a:stretch>
        </p:blipFill>
        <p:spPr>
          <a:xfrm>
            <a:off x="1190919" y="4351108"/>
            <a:ext cx="7924800" cy="1247775"/>
          </a:xfrm>
          <a:prstGeom prst="rect">
            <a:avLst/>
          </a:prstGeom>
        </p:spPr>
      </p:pic>
    </p:spTree>
    <p:extLst>
      <p:ext uri="{BB962C8B-B14F-4D97-AF65-F5344CB8AC3E}">
        <p14:creationId xmlns:p14="http://schemas.microsoft.com/office/powerpoint/2010/main" val="988282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72445"/>
          </a:xfrm>
        </p:spPr>
        <p:txBody>
          <a:bodyPr/>
          <a:lstStyle/>
          <a:p>
            <a:r>
              <a:rPr lang="en-US" dirty="0" smtClean="0"/>
              <a:t>Rendezvous problem</a:t>
            </a:r>
            <a:endParaRPr lang="en-US" dirty="0"/>
          </a:p>
        </p:txBody>
      </p:sp>
      <p:sp>
        <p:nvSpPr>
          <p:cNvPr id="3" name="Content Placeholder 2"/>
          <p:cNvSpPr>
            <a:spLocks noGrp="1"/>
          </p:cNvSpPr>
          <p:nvPr>
            <p:ph idx="1"/>
          </p:nvPr>
        </p:nvSpPr>
        <p:spPr>
          <a:xfrm>
            <a:off x="677335" y="2653646"/>
            <a:ext cx="8596668" cy="410065"/>
          </a:xfrm>
        </p:spPr>
        <p:txBody>
          <a:bodyPr/>
          <a:lstStyle/>
          <a:p>
            <a:r>
              <a:rPr lang="en-US" dirty="0" smtClean="0"/>
              <a:t>We </a:t>
            </a:r>
            <a:r>
              <a:rPr lang="en-US" dirty="0"/>
              <a:t>want to guarantee that a1 happens before b2 and b1 happens before a2. </a:t>
            </a:r>
          </a:p>
        </p:txBody>
      </p:sp>
      <p:pic>
        <p:nvPicPr>
          <p:cNvPr id="4" name="Picture 3"/>
          <p:cNvPicPr>
            <a:picLocks noChangeAspect="1"/>
          </p:cNvPicPr>
          <p:nvPr/>
        </p:nvPicPr>
        <p:blipFill rotWithShape="1">
          <a:blip r:embed="rId3"/>
          <a:srcRect t="5068" b="-1"/>
          <a:stretch/>
        </p:blipFill>
        <p:spPr>
          <a:xfrm>
            <a:off x="1022794" y="1432874"/>
            <a:ext cx="7905750" cy="1130284"/>
          </a:xfrm>
          <a:prstGeom prst="rect">
            <a:avLst/>
          </a:prstGeom>
        </p:spPr>
      </p:pic>
      <p:pic>
        <p:nvPicPr>
          <p:cNvPr id="6" name="Picture 5"/>
          <p:cNvPicPr>
            <a:picLocks noChangeAspect="1"/>
          </p:cNvPicPr>
          <p:nvPr/>
        </p:nvPicPr>
        <p:blipFill>
          <a:blip r:embed="rId4"/>
          <a:stretch>
            <a:fillRect/>
          </a:stretch>
        </p:blipFill>
        <p:spPr>
          <a:xfrm>
            <a:off x="1668545" y="3191764"/>
            <a:ext cx="6618682" cy="1485990"/>
          </a:xfrm>
          <a:prstGeom prst="rect">
            <a:avLst/>
          </a:prstGeom>
        </p:spPr>
      </p:pic>
      <p:pic>
        <p:nvPicPr>
          <p:cNvPr id="7" name="Picture 6"/>
          <p:cNvPicPr>
            <a:picLocks noChangeAspect="1"/>
          </p:cNvPicPr>
          <p:nvPr/>
        </p:nvPicPr>
        <p:blipFill>
          <a:blip r:embed="rId5"/>
          <a:stretch>
            <a:fillRect/>
          </a:stretch>
        </p:blipFill>
        <p:spPr>
          <a:xfrm>
            <a:off x="1668544" y="4805808"/>
            <a:ext cx="6618683" cy="1438844"/>
          </a:xfrm>
          <a:prstGeom prst="rect">
            <a:avLst/>
          </a:prstGeom>
        </p:spPr>
      </p:pic>
    </p:spTree>
    <p:extLst>
      <p:ext uri="{BB962C8B-B14F-4D97-AF65-F5344CB8AC3E}">
        <p14:creationId xmlns:p14="http://schemas.microsoft.com/office/powerpoint/2010/main" val="31446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97031"/>
          </a:xfrm>
        </p:spPr>
        <p:txBody>
          <a:bodyPr>
            <a:normAutofit fontScale="90000"/>
          </a:bodyPr>
          <a:lstStyle/>
          <a:p>
            <a:r>
              <a:rPr lang="en-US" dirty="0" err="1" smtClean="0"/>
              <a:t>Mutex</a:t>
            </a:r>
            <a:endParaRPr lang="en-US" dirty="0"/>
          </a:p>
        </p:txBody>
      </p:sp>
      <p:sp>
        <p:nvSpPr>
          <p:cNvPr id="3" name="Content Placeholder 2"/>
          <p:cNvSpPr>
            <a:spLocks noGrp="1"/>
          </p:cNvSpPr>
          <p:nvPr>
            <p:ph idx="1"/>
          </p:nvPr>
        </p:nvSpPr>
        <p:spPr>
          <a:xfrm>
            <a:off x="677335" y="1338606"/>
            <a:ext cx="8596668" cy="4702757"/>
          </a:xfrm>
        </p:spPr>
        <p:txBody>
          <a:bodyPr/>
          <a:lstStyle/>
          <a:p>
            <a:r>
              <a:rPr lang="en-US" dirty="0"/>
              <a:t>Puzzle: Add semaphores to the following example to enforce mutual exclusion to the shared variable count. </a:t>
            </a:r>
          </a:p>
        </p:txBody>
      </p:sp>
      <p:pic>
        <p:nvPicPr>
          <p:cNvPr id="4" name="Picture 3"/>
          <p:cNvPicPr>
            <a:picLocks noChangeAspect="1"/>
          </p:cNvPicPr>
          <p:nvPr/>
        </p:nvPicPr>
        <p:blipFill>
          <a:blip r:embed="rId2"/>
          <a:stretch>
            <a:fillRect/>
          </a:stretch>
        </p:blipFill>
        <p:spPr>
          <a:xfrm>
            <a:off x="1263478" y="1953707"/>
            <a:ext cx="8010525" cy="914400"/>
          </a:xfrm>
          <a:prstGeom prst="rect">
            <a:avLst/>
          </a:prstGeom>
        </p:spPr>
      </p:pic>
      <p:pic>
        <p:nvPicPr>
          <p:cNvPr id="5" name="Picture 4"/>
          <p:cNvPicPr>
            <a:picLocks noChangeAspect="1"/>
          </p:cNvPicPr>
          <p:nvPr/>
        </p:nvPicPr>
        <p:blipFill>
          <a:blip r:embed="rId3"/>
          <a:stretch>
            <a:fillRect/>
          </a:stretch>
        </p:blipFill>
        <p:spPr>
          <a:xfrm>
            <a:off x="1282528" y="3000082"/>
            <a:ext cx="7991475" cy="1800225"/>
          </a:xfrm>
          <a:prstGeom prst="rect">
            <a:avLst/>
          </a:prstGeom>
        </p:spPr>
      </p:pic>
    </p:spTree>
    <p:extLst>
      <p:ext uri="{BB962C8B-B14F-4D97-AF65-F5344CB8AC3E}">
        <p14:creationId xmlns:p14="http://schemas.microsoft.com/office/powerpoint/2010/main" val="401753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97031"/>
          </a:xfrm>
        </p:spPr>
        <p:txBody>
          <a:bodyPr>
            <a:normAutofit fontScale="90000"/>
          </a:bodyPr>
          <a:lstStyle/>
          <a:p>
            <a:r>
              <a:rPr lang="en-US" dirty="0" smtClean="0"/>
              <a:t>Barrier</a:t>
            </a:r>
            <a:endParaRPr lang="en-US" dirty="0"/>
          </a:p>
        </p:txBody>
      </p:sp>
      <p:sp>
        <p:nvSpPr>
          <p:cNvPr id="3" name="Content Placeholder 2"/>
          <p:cNvSpPr>
            <a:spLocks noGrp="1"/>
          </p:cNvSpPr>
          <p:nvPr>
            <p:ph idx="1"/>
          </p:nvPr>
        </p:nvSpPr>
        <p:spPr>
          <a:xfrm>
            <a:off x="677335" y="1338607"/>
            <a:ext cx="8596668" cy="1706252"/>
          </a:xfrm>
        </p:spPr>
        <p:txBody>
          <a:bodyPr/>
          <a:lstStyle/>
          <a:p>
            <a:r>
              <a:rPr lang="en-US" dirty="0"/>
              <a:t>Puzzle: </a:t>
            </a:r>
            <a:r>
              <a:rPr lang="en-US" dirty="0" smtClean="0"/>
              <a:t>Generalize </a:t>
            </a:r>
            <a:r>
              <a:rPr lang="en-US" dirty="0"/>
              <a:t>the rendezvous solution. The synchronization requirement is that no thread executes critical point until after all threads have executed rendezvous. Every thread should run the following code:</a:t>
            </a:r>
          </a:p>
        </p:txBody>
      </p:sp>
      <p:pic>
        <p:nvPicPr>
          <p:cNvPr id="6" name="Picture 5"/>
          <p:cNvPicPr>
            <a:picLocks noChangeAspect="1"/>
          </p:cNvPicPr>
          <p:nvPr/>
        </p:nvPicPr>
        <p:blipFill>
          <a:blip r:embed="rId3"/>
          <a:stretch>
            <a:fillRect/>
          </a:stretch>
        </p:blipFill>
        <p:spPr>
          <a:xfrm>
            <a:off x="1389016" y="2302792"/>
            <a:ext cx="7173305" cy="742066"/>
          </a:xfrm>
          <a:prstGeom prst="rect">
            <a:avLst/>
          </a:prstGeom>
        </p:spPr>
      </p:pic>
      <p:sp>
        <p:nvSpPr>
          <p:cNvPr id="7" name="Rectangle 6"/>
          <p:cNvSpPr/>
          <p:nvPr/>
        </p:nvSpPr>
        <p:spPr>
          <a:xfrm>
            <a:off x="677334" y="3176835"/>
            <a:ext cx="8494945" cy="2031325"/>
          </a:xfrm>
          <a:prstGeom prst="rect">
            <a:avLst/>
          </a:prstGeom>
        </p:spPr>
        <p:txBody>
          <a:bodyPr wrap="square">
            <a:spAutoFit/>
          </a:bodyPr>
          <a:lstStyle/>
          <a:p>
            <a:r>
              <a:rPr lang="en-US" dirty="0" smtClean="0"/>
              <a:t>Hint:</a:t>
            </a:r>
          </a:p>
          <a:p>
            <a:r>
              <a:rPr lang="en-US" dirty="0" smtClean="0"/>
              <a:t>Consider using these variables:</a:t>
            </a:r>
          </a:p>
          <a:p>
            <a:r>
              <a:rPr lang="en-US" dirty="0" smtClean="0"/>
              <a:t>n = the number of threads, count = 0, </a:t>
            </a:r>
            <a:r>
              <a:rPr lang="en-US" dirty="0" err="1" smtClean="0"/>
              <a:t>mutex</a:t>
            </a:r>
            <a:r>
              <a:rPr lang="en-US" dirty="0" smtClean="0"/>
              <a:t> = Semaphore(1), barrier </a:t>
            </a:r>
            <a:r>
              <a:rPr lang="en-US" dirty="0"/>
              <a:t>= Semaphore(0</a:t>
            </a:r>
            <a:r>
              <a:rPr lang="en-US" dirty="0" smtClean="0"/>
              <a:t>). </a:t>
            </a:r>
          </a:p>
          <a:p>
            <a:r>
              <a:rPr lang="en-US" dirty="0" smtClean="0"/>
              <a:t>count </a:t>
            </a:r>
            <a:r>
              <a:rPr lang="en-US" dirty="0"/>
              <a:t>keeps track of how many threads have arrived. </a:t>
            </a:r>
            <a:r>
              <a:rPr lang="en-US" dirty="0" err="1"/>
              <a:t>mutex</a:t>
            </a:r>
            <a:r>
              <a:rPr lang="en-US" dirty="0"/>
              <a:t> provides exclusive access to count so that threads can increment it safely. barrier is locked (zero or negative) until all threads arrive; then it should be unlocked (1 or more).</a:t>
            </a:r>
          </a:p>
        </p:txBody>
      </p:sp>
      <p:pic>
        <p:nvPicPr>
          <p:cNvPr id="8" name="Picture 7"/>
          <p:cNvPicPr>
            <a:picLocks noChangeAspect="1"/>
          </p:cNvPicPr>
          <p:nvPr/>
        </p:nvPicPr>
        <p:blipFill>
          <a:blip r:embed="rId4"/>
          <a:stretch>
            <a:fillRect/>
          </a:stretch>
        </p:blipFill>
        <p:spPr>
          <a:xfrm>
            <a:off x="677334" y="3176834"/>
            <a:ext cx="8267700" cy="3381375"/>
          </a:xfrm>
          <a:prstGeom prst="rect">
            <a:avLst/>
          </a:prstGeom>
        </p:spPr>
      </p:pic>
      <p:pic>
        <p:nvPicPr>
          <p:cNvPr id="9" name="Picture 8"/>
          <p:cNvPicPr>
            <a:picLocks noChangeAspect="1"/>
          </p:cNvPicPr>
          <p:nvPr/>
        </p:nvPicPr>
        <p:blipFill>
          <a:blip r:embed="rId5"/>
          <a:stretch>
            <a:fillRect/>
          </a:stretch>
        </p:blipFill>
        <p:spPr>
          <a:xfrm>
            <a:off x="667809" y="2919659"/>
            <a:ext cx="8277225" cy="3638550"/>
          </a:xfrm>
          <a:prstGeom prst="rect">
            <a:avLst/>
          </a:prstGeom>
        </p:spPr>
      </p:pic>
    </p:spTree>
    <p:extLst>
      <p:ext uri="{BB962C8B-B14F-4D97-AF65-F5344CB8AC3E}">
        <p14:creationId xmlns:p14="http://schemas.microsoft.com/office/powerpoint/2010/main" val="36035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42" presetClass="path" presetSubtype="0" accel="50000" decel="50000" fill="hold" grpId="0" nodeType="afterEffect">
                                  <p:stCondLst>
                                    <p:cond delay="0"/>
                                  </p:stCondLst>
                                  <p:childTnLst>
                                    <p:animMotion origin="layout" path="M 3.75E-6 -2.59259E-6 L 0.00052 -0.43541 " pathEditMode="relative" rAng="0" ptsTypes="AA">
                                      <p:cBhvr>
                                        <p:cTn id="13" dur="2000" fill="hold"/>
                                        <p:tgtEl>
                                          <p:spTgt spid="7"/>
                                        </p:tgtEl>
                                        <p:attrNameLst>
                                          <p:attrName>ppt_x</p:attrName>
                                          <p:attrName>ppt_y</p:attrName>
                                        </p:attrNameLst>
                                      </p:cBhvr>
                                      <p:rCtr x="26" y="-21782"/>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5" y="161924"/>
            <a:ext cx="8819090" cy="1114425"/>
          </a:xfrm>
        </p:spPr>
        <p:txBody>
          <a:bodyPr>
            <a:normAutofit fontScale="90000"/>
          </a:bodyPr>
          <a:lstStyle/>
          <a:p>
            <a:r>
              <a:rPr lang="en-US" dirty="0"/>
              <a:t>Classical synchronization problems</a:t>
            </a:r>
            <a:r>
              <a:rPr lang="en-US" dirty="0" smtClean="0"/>
              <a:t>. Producer-consumer </a:t>
            </a:r>
            <a:r>
              <a:rPr lang="en-US" dirty="0"/>
              <a:t>problem</a:t>
            </a:r>
          </a:p>
        </p:txBody>
      </p:sp>
      <p:sp>
        <p:nvSpPr>
          <p:cNvPr id="3" name="Content Placeholder 2"/>
          <p:cNvSpPr>
            <a:spLocks noGrp="1"/>
          </p:cNvSpPr>
          <p:nvPr>
            <p:ph idx="1"/>
          </p:nvPr>
        </p:nvSpPr>
        <p:spPr>
          <a:xfrm>
            <a:off x="293246" y="1276349"/>
            <a:ext cx="8596668" cy="1890363"/>
          </a:xfrm>
        </p:spPr>
        <p:txBody>
          <a:bodyPr/>
          <a:lstStyle/>
          <a:p>
            <a:r>
              <a:rPr lang="en-US" dirty="0"/>
              <a:t>There are several synchronization constraints that we need to enforce to make this system work correctly:</a:t>
            </a:r>
          </a:p>
          <a:p>
            <a:pPr lvl="1"/>
            <a:r>
              <a:rPr lang="en-US" dirty="0" smtClean="0"/>
              <a:t>While </a:t>
            </a:r>
            <a:r>
              <a:rPr lang="en-US" dirty="0"/>
              <a:t>an item is being added to or removed from the buﬀer, the buﬀer is in an inconsistent state. Therefore, threads must have exclusive access to the </a:t>
            </a:r>
            <a:r>
              <a:rPr lang="en-US" dirty="0" smtClean="0"/>
              <a:t>buﬀer.</a:t>
            </a:r>
          </a:p>
          <a:p>
            <a:pPr lvl="1"/>
            <a:r>
              <a:rPr lang="en-US" dirty="0" smtClean="0"/>
              <a:t>If </a:t>
            </a:r>
            <a:r>
              <a:rPr lang="en-US" dirty="0"/>
              <a:t>a consumer thread arrives while the buﬀer is empty, it blocks until a producer adds a new item.</a:t>
            </a:r>
          </a:p>
          <a:p>
            <a:endParaRPr lang="en-US" dirty="0"/>
          </a:p>
        </p:txBody>
      </p:sp>
      <p:sp>
        <p:nvSpPr>
          <p:cNvPr id="4" name="Rectangle 3"/>
          <p:cNvSpPr/>
          <p:nvPr/>
        </p:nvSpPr>
        <p:spPr>
          <a:xfrm>
            <a:off x="1045364" y="3357807"/>
            <a:ext cx="2826415" cy="923330"/>
          </a:xfrm>
          <a:prstGeom prst="rect">
            <a:avLst/>
          </a:prstGeom>
        </p:spPr>
        <p:txBody>
          <a:bodyPr wrap="none">
            <a:spAutoFit/>
          </a:bodyPr>
          <a:lstStyle/>
          <a:p>
            <a:r>
              <a:rPr lang="en-US" dirty="0" smtClean="0"/>
              <a:t>Basic producer:</a:t>
            </a:r>
          </a:p>
          <a:p>
            <a:r>
              <a:rPr lang="en-US" dirty="0" smtClean="0"/>
              <a:t>1 </a:t>
            </a:r>
            <a:r>
              <a:rPr lang="en-US" dirty="0"/>
              <a:t>event = </a:t>
            </a:r>
            <a:r>
              <a:rPr lang="en-US" dirty="0" err="1"/>
              <a:t>waitForEvent</a:t>
            </a:r>
            <a:r>
              <a:rPr lang="en-US" dirty="0"/>
              <a:t>() </a:t>
            </a:r>
            <a:endParaRPr lang="en-US" dirty="0" smtClean="0"/>
          </a:p>
          <a:p>
            <a:r>
              <a:rPr lang="en-US" dirty="0" smtClean="0"/>
              <a:t>2 </a:t>
            </a:r>
            <a:r>
              <a:rPr lang="en-US" dirty="0" err="1"/>
              <a:t>buffer.add</a:t>
            </a:r>
            <a:r>
              <a:rPr lang="en-US" dirty="0"/>
              <a:t>(event)</a:t>
            </a:r>
          </a:p>
        </p:txBody>
      </p:sp>
      <p:sp>
        <p:nvSpPr>
          <p:cNvPr id="5" name="Rectangle 4"/>
          <p:cNvSpPr/>
          <p:nvPr/>
        </p:nvSpPr>
        <p:spPr>
          <a:xfrm>
            <a:off x="3871779" y="3346772"/>
            <a:ext cx="2746408" cy="923330"/>
          </a:xfrm>
          <a:prstGeom prst="rect">
            <a:avLst/>
          </a:prstGeom>
        </p:spPr>
        <p:txBody>
          <a:bodyPr wrap="square">
            <a:spAutoFit/>
          </a:bodyPr>
          <a:lstStyle/>
          <a:p>
            <a:r>
              <a:rPr lang="en-US" dirty="0"/>
              <a:t>Basic consumer code </a:t>
            </a:r>
            <a:endParaRPr lang="en-US" dirty="0" smtClean="0"/>
          </a:p>
          <a:p>
            <a:r>
              <a:rPr lang="en-US" dirty="0" smtClean="0"/>
              <a:t>1 </a:t>
            </a:r>
            <a:r>
              <a:rPr lang="en-US" dirty="0"/>
              <a:t>event = </a:t>
            </a:r>
            <a:r>
              <a:rPr lang="en-US" dirty="0" err="1"/>
              <a:t>buffer.get</a:t>
            </a:r>
            <a:r>
              <a:rPr lang="en-US" dirty="0"/>
              <a:t>() </a:t>
            </a:r>
            <a:endParaRPr lang="en-US" dirty="0" smtClean="0"/>
          </a:p>
          <a:p>
            <a:r>
              <a:rPr lang="en-US" dirty="0" smtClean="0"/>
              <a:t>2 </a:t>
            </a:r>
            <a:r>
              <a:rPr lang="en-US" dirty="0" err="1"/>
              <a:t>event.process</a:t>
            </a:r>
            <a:r>
              <a:rPr lang="en-US" dirty="0"/>
              <a:t>()</a:t>
            </a:r>
          </a:p>
        </p:txBody>
      </p:sp>
      <p:sp>
        <p:nvSpPr>
          <p:cNvPr id="6" name="Rectangle 5"/>
          <p:cNvSpPr/>
          <p:nvPr/>
        </p:nvSpPr>
        <p:spPr>
          <a:xfrm>
            <a:off x="6618187" y="3219307"/>
            <a:ext cx="4244741" cy="1200329"/>
          </a:xfrm>
          <a:prstGeom prst="rect">
            <a:avLst/>
          </a:prstGeom>
        </p:spPr>
        <p:txBody>
          <a:bodyPr wrap="square">
            <a:spAutoFit/>
          </a:bodyPr>
          <a:lstStyle/>
          <a:p>
            <a:r>
              <a:rPr lang="en-US" dirty="0"/>
              <a:t>Puzzle: Add synchronization statements to the producer and consumer code to enforce the synchronization constraints</a:t>
            </a:r>
          </a:p>
        </p:txBody>
      </p:sp>
    </p:spTree>
    <p:extLst>
      <p:ext uri="{BB962C8B-B14F-4D97-AF65-F5344CB8AC3E}">
        <p14:creationId xmlns:p14="http://schemas.microsoft.com/office/powerpoint/2010/main" val="1689035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3629</TotalTime>
  <Words>1980</Words>
  <Application>Microsoft Office PowerPoint</Application>
  <PresentationFormat>Widescreen</PresentationFormat>
  <Paragraphs>124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RAU Operating Systems 2015</vt:lpstr>
      <vt:lpstr>Thread synchronization Basics #1</vt:lpstr>
      <vt:lpstr>Thread synchronization Basics #2</vt:lpstr>
      <vt:lpstr>Thread synchronization Basics #3</vt:lpstr>
      <vt:lpstr>Semaphores</vt:lpstr>
      <vt:lpstr>Rendezvous problem</vt:lpstr>
      <vt:lpstr>Mutex</vt:lpstr>
      <vt:lpstr>Barrier</vt:lpstr>
      <vt:lpstr>Classical synchronization problems. Producer-consumer problem</vt:lpstr>
      <vt:lpstr>Producer-consumer problem. Solution.</vt:lpstr>
      <vt:lpstr>Producer-consumer problem. Solution #2.</vt:lpstr>
      <vt:lpstr>Dining philosophers</vt:lpstr>
      <vt:lpstr>Dining philosophers</vt:lpstr>
      <vt:lpstr>Dining philosophers</vt:lpstr>
      <vt:lpstr>Dining philosophers. Tanenbaums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 Operating Systems 2015</dc:title>
  <dc:creator>Tigran Topchyan</dc:creator>
  <cp:lastModifiedBy>Tigran Topchyan</cp:lastModifiedBy>
  <cp:revision>315</cp:revision>
  <dcterms:created xsi:type="dcterms:W3CDTF">2015-09-30T17:22:26Z</dcterms:created>
  <dcterms:modified xsi:type="dcterms:W3CDTF">2015-12-03T04:39:47Z</dcterms:modified>
</cp:coreProperties>
</file>