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81"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12/17/2015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 me summarize how these three kernel-mode primitives behave: • When multiple threads are waiting on an auto-reset event, setting the event causes only one thread to become unblocked. • When multiple threads are waiting on a manual-reset event, setting the event causes all threads </a:t>
            </a:r>
          </a:p>
          <a:p>
            <a:r>
              <a:rPr lang="en-US" dirty="0" smtClean="0"/>
              <a:t>www.it-ebooks.info</a:t>
            </a:r>
          </a:p>
          <a:p>
            <a:r>
              <a:rPr lang="en-US" dirty="0" smtClean="0"/>
              <a:t>to become unblocked. • When multiple threads are waiting on a semaphore, releasing the semaphore causes </a:t>
            </a:r>
            <a:r>
              <a:rPr lang="en-US" dirty="0" err="1" smtClean="0"/>
              <a:t>releaseCount</a:t>
            </a:r>
            <a:r>
              <a:rPr lang="en-US" dirty="0" smtClean="0"/>
              <a:t> threads to become unblocked (where </a:t>
            </a:r>
            <a:r>
              <a:rPr lang="en-US" dirty="0" err="1" smtClean="0"/>
              <a:t>releaseCount</a:t>
            </a:r>
            <a:r>
              <a:rPr lang="en-US" dirty="0" smtClean="0"/>
              <a:t> is the argument passed to Semaphore’s Release method).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15</a:t>
            </a:fld>
            <a:endParaRPr lang="en-US"/>
          </a:p>
        </p:txBody>
      </p:sp>
    </p:spTree>
    <p:extLst>
      <p:ext uri="{BB962C8B-B14F-4D97-AF65-F5344CB8AC3E}">
        <p14:creationId xmlns:p14="http://schemas.microsoft.com/office/powerpoint/2010/main" val="203948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12/17/2015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12/17/2015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a:t>
            </a:r>
            <a:r>
              <a:rPr lang="en-US" sz="4400" dirty="0" smtClean="0"/>
              <a:t>Systems 2015</a:t>
            </a:r>
            <a:endParaRPr lang="en-US" sz="4400" dirty="0"/>
          </a:p>
        </p:txBody>
      </p:sp>
      <p:sp>
        <p:nvSpPr>
          <p:cNvPr id="3" name="Subtitle 2"/>
          <p:cNvSpPr>
            <a:spLocks noGrp="1"/>
          </p:cNvSpPr>
          <p:nvPr>
            <p:ph type="subTitle" idx="1"/>
          </p:nvPr>
        </p:nvSpPr>
        <p:spPr/>
        <p:txBody>
          <a:bodyPr/>
          <a:lstStyle/>
          <a:p>
            <a:r>
              <a:rPr lang="en-US" dirty="0" smtClean="0"/>
              <a:t>Lab #6</a:t>
            </a:r>
            <a:endParaRPr lang="en-US" dirty="0"/>
          </a:p>
        </p:txBody>
      </p:sp>
    </p:spTree>
    <p:extLst>
      <p:ext uri="{BB962C8B-B14F-4D97-AF65-F5344CB8AC3E}">
        <p14:creationId xmlns:p14="http://schemas.microsoft.com/office/powerpoint/2010/main" val="12269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782"/>
          </a:xfrm>
        </p:spPr>
        <p:txBody>
          <a:bodyPr/>
          <a:lstStyle/>
          <a:p>
            <a:r>
              <a:rPr lang="en-US" dirty="0" smtClean="0"/>
              <a:t>Kernel Mode Constructs</a:t>
            </a:r>
            <a:endParaRPr lang="en-US" dirty="0"/>
          </a:p>
        </p:txBody>
      </p:sp>
      <p:sp>
        <p:nvSpPr>
          <p:cNvPr id="3" name="Content Placeholder 2"/>
          <p:cNvSpPr>
            <a:spLocks noGrp="1"/>
          </p:cNvSpPr>
          <p:nvPr>
            <p:ph idx="1"/>
          </p:nvPr>
        </p:nvSpPr>
        <p:spPr>
          <a:xfrm>
            <a:off x="677335" y="1533236"/>
            <a:ext cx="8596668" cy="5324764"/>
          </a:xfrm>
        </p:spPr>
        <p:txBody>
          <a:bodyPr>
            <a:normAutofit/>
          </a:bodyPr>
          <a:lstStyle/>
          <a:p>
            <a:r>
              <a:rPr lang="en-US" dirty="0" smtClean="0"/>
              <a:t>Kernel-mode </a:t>
            </a:r>
            <a:r>
              <a:rPr lang="en-US" dirty="0"/>
              <a:t>constructs are much slower than the user-mode constructs</a:t>
            </a:r>
            <a:r>
              <a:rPr lang="en-US" dirty="0" smtClean="0"/>
              <a:t>.</a:t>
            </a:r>
          </a:p>
          <a:p>
            <a:r>
              <a:rPr lang="en-US" dirty="0"/>
              <a:t>When a kernel-mode construct detects contention on a resource, Windows blocks the losing thread so that it is not spinning on a CPU, wasting processor </a:t>
            </a:r>
            <a:r>
              <a:rPr lang="en-US" dirty="0" smtClean="0"/>
              <a:t>resources.</a:t>
            </a:r>
          </a:p>
          <a:p>
            <a:r>
              <a:rPr lang="en-US" dirty="0" smtClean="0"/>
              <a:t>Kernel-mode </a:t>
            </a:r>
            <a:r>
              <a:rPr lang="en-US" dirty="0"/>
              <a:t>constructs can synchronize native and managed threads with each other. </a:t>
            </a:r>
            <a:endParaRPr lang="en-US" dirty="0" smtClean="0"/>
          </a:p>
          <a:p>
            <a:r>
              <a:rPr lang="en-US" dirty="0" smtClean="0"/>
              <a:t>Kernel-mode </a:t>
            </a:r>
            <a:r>
              <a:rPr lang="en-US" dirty="0"/>
              <a:t>constructs can synchronize threads running in different processes on the same </a:t>
            </a:r>
            <a:r>
              <a:rPr lang="en-US" dirty="0" smtClean="0"/>
              <a:t>machine.</a:t>
            </a:r>
          </a:p>
          <a:p>
            <a:r>
              <a:rPr lang="en-US" dirty="0" smtClean="0"/>
              <a:t>Kernel-mode </a:t>
            </a:r>
            <a:r>
              <a:rPr lang="en-US" dirty="0"/>
              <a:t>constructs can have security applied to them to prevent unauthorized accounts from accessing </a:t>
            </a:r>
            <a:r>
              <a:rPr lang="en-US" dirty="0" smtClean="0"/>
              <a:t>them.</a:t>
            </a:r>
          </a:p>
          <a:p>
            <a:r>
              <a:rPr lang="en-US" dirty="0" smtClean="0"/>
              <a:t>A </a:t>
            </a:r>
            <a:r>
              <a:rPr lang="en-US" dirty="0"/>
              <a:t>thread can block until all kernel-mode constructs in a set are available or until any one kernel-mode construct in a set has become </a:t>
            </a:r>
            <a:r>
              <a:rPr lang="en-US" dirty="0" smtClean="0"/>
              <a:t>available.</a:t>
            </a:r>
          </a:p>
          <a:p>
            <a:r>
              <a:rPr lang="en-US" dirty="0" smtClean="0"/>
              <a:t>A </a:t>
            </a:r>
            <a:r>
              <a:rPr lang="en-US" dirty="0"/>
              <a:t>thread can block on a kernel-mode construct specifying a timeout value; if the thread can’t have access to the resource it desires in the specified amount of time, then the thread is unblocked and can perform other tasks. </a:t>
            </a:r>
          </a:p>
        </p:txBody>
      </p:sp>
    </p:spTree>
    <p:extLst>
      <p:ext uri="{BB962C8B-B14F-4D97-AF65-F5344CB8AC3E}">
        <p14:creationId xmlns:p14="http://schemas.microsoft.com/office/powerpoint/2010/main" val="327728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782"/>
          </a:xfrm>
        </p:spPr>
        <p:txBody>
          <a:bodyPr/>
          <a:lstStyle/>
          <a:p>
            <a:r>
              <a:rPr lang="en-US" dirty="0" smtClean="0"/>
              <a:t>Kernel Mode Constructs</a:t>
            </a:r>
            <a:endParaRPr lang="en-US" dirty="0"/>
          </a:p>
        </p:txBody>
      </p:sp>
      <p:sp>
        <p:nvSpPr>
          <p:cNvPr id="3" name="Content Placeholder 2"/>
          <p:cNvSpPr>
            <a:spLocks noGrp="1"/>
          </p:cNvSpPr>
          <p:nvPr>
            <p:ph idx="1"/>
          </p:nvPr>
        </p:nvSpPr>
        <p:spPr>
          <a:xfrm>
            <a:off x="677335" y="1533236"/>
            <a:ext cx="8596668" cy="5324764"/>
          </a:xfrm>
        </p:spPr>
        <p:txBody>
          <a:bodyPr>
            <a:normAutofit/>
          </a:bodyPr>
          <a:lstStyle/>
          <a:p>
            <a:r>
              <a:rPr lang="en-US" dirty="0"/>
              <a:t>The two primitive kernel-mode thread synchronization constructs are events and semaphores</a:t>
            </a:r>
            <a:r>
              <a:rPr lang="en-US" dirty="0" smtClean="0"/>
              <a:t>.</a:t>
            </a:r>
          </a:p>
          <a:p>
            <a:r>
              <a:rPr lang="en-US" dirty="0" err="1"/>
              <a:t>WaitHandle</a:t>
            </a:r>
            <a:r>
              <a:rPr lang="en-US" dirty="0"/>
              <a:t> class is a simple class whose sole purpose is to wrap a Windows kernel object handle. </a:t>
            </a:r>
            <a:endParaRPr lang="en-US" dirty="0" smtClean="0"/>
          </a:p>
          <a:p>
            <a:r>
              <a:rPr lang="en-US" dirty="0"/>
              <a:t>Every method called on a kernel-mode construct represents a full memory </a:t>
            </a:r>
            <a:r>
              <a:rPr lang="en-US" dirty="0" smtClean="0"/>
              <a:t>fence.</a:t>
            </a:r>
          </a:p>
          <a:p>
            <a:r>
              <a:rPr lang="en-US" dirty="0" smtClean="0"/>
              <a:t>Public Methods:</a:t>
            </a:r>
          </a:p>
          <a:p>
            <a:pPr lvl="1"/>
            <a:r>
              <a:rPr lang="en-US" dirty="0"/>
              <a:t>public virtual Boolean </a:t>
            </a:r>
            <a:r>
              <a:rPr lang="en-US" dirty="0" err="1"/>
              <a:t>WaitOne</a:t>
            </a:r>
            <a:r>
              <a:rPr lang="en-US" dirty="0" smtClean="0"/>
              <a:t>();</a:t>
            </a:r>
          </a:p>
          <a:p>
            <a:pPr lvl="1"/>
            <a:r>
              <a:rPr lang="en-US" dirty="0" smtClean="0"/>
              <a:t>public </a:t>
            </a:r>
            <a:r>
              <a:rPr lang="en-US" dirty="0"/>
              <a:t>virtual Boolean </a:t>
            </a:r>
            <a:r>
              <a:rPr lang="en-US" dirty="0" err="1"/>
              <a:t>WaitOne</a:t>
            </a:r>
            <a:r>
              <a:rPr lang="en-US" dirty="0"/>
              <a:t>(Int32 </a:t>
            </a:r>
            <a:r>
              <a:rPr lang="en-US" dirty="0" err="1"/>
              <a:t>millisecondsTimeout</a:t>
            </a:r>
            <a:r>
              <a:rPr lang="en-US" dirty="0"/>
              <a:t>); </a:t>
            </a:r>
            <a:endParaRPr lang="en-US" dirty="0" smtClean="0"/>
          </a:p>
          <a:p>
            <a:pPr lvl="1"/>
            <a:r>
              <a:rPr lang="en-US" dirty="0" smtClean="0"/>
              <a:t>public </a:t>
            </a:r>
            <a:r>
              <a:rPr lang="en-US" dirty="0"/>
              <a:t>virtual Boolean </a:t>
            </a:r>
            <a:r>
              <a:rPr lang="en-US" dirty="0" err="1"/>
              <a:t>WaitOne</a:t>
            </a:r>
            <a:r>
              <a:rPr lang="en-US" dirty="0"/>
              <a:t>(</a:t>
            </a:r>
            <a:r>
              <a:rPr lang="en-US" dirty="0" err="1"/>
              <a:t>TimeSpan</a:t>
            </a:r>
            <a:r>
              <a:rPr lang="en-US" dirty="0"/>
              <a:t> timeout</a:t>
            </a:r>
            <a:r>
              <a:rPr lang="en-US" dirty="0" smtClean="0"/>
              <a:t>);</a:t>
            </a:r>
          </a:p>
          <a:p>
            <a:pPr lvl="1"/>
            <a:r>
              <a:rPr lang="en-US" dirty="0" smtClean="0"/>
              <a:t>Public virtual Boolean </a:t>
            </a:r>
            <a:r>
              <a:rPr lang="en-US" dirty="0" err="1" smtClean="0"/>
              <a:t>WaitAny</a:t>
            </a:r>
            <a:r>
              <a:rPr lang="en-US" dirty="0" smtClean="0"/>
              <a:t>(…)</a:t>
            </a:r>
          </a:p>
          <a:p>
            <a:pPr lvl="1"/>
            <a:r>
              <a:rPr lang="en-US" dirty="0" smtClean="0"/>
              <a:t>Public virtual Boolean </a:t>
            </a:r>
            <a:r>
              <a:rPr lang="en-US" dirty="0" err="1" smtClean="0"/>
              <a:t>WaitAll</a:t>
            </a:r>
            <a:r>
              <a:rPr lang="en-US" dirty="0" smtClean="0"/>
              <a:t>(…)</a:t>
            </a:r>
            <a:endParaRPr lang="en-US" dirty="0"/>
          </a:p>
        </p:txBody>
      </p:sp>
      <p:sp>
        <p:nvSpPr>
          <p:cNvPr id="4" name="Rectangle 3"/>
          <p:cNvSpPr/>
          <p:nvPr/>
        </p:nvSpPr>
        <p:spPr>
          <a:xfrm>
            <a:off x="7352839" y="3318455"/>
            <a:ext cx="3842327" cy="1754326"/>
          </a:xfrm>
          <a:prstGeom prst="rect">
            <a:avLst/>
          </a:prstGeom>
        </p:spPr>
        <p:txBody>
          <a:bodyPr wrap="square">
            <a:spAutoFit/>
          </a:bodyPr>
          <a:lstStyle/>
          <a:p>
            <a:r>
              <a:rPr lang="en-US" dirty="0" err="1" smtClean="0"/>
              <a:t>WaitHandle</a:t>
            </a:r>
            <a:r>
              <a:rPr lang="en-US" dirty="0" smtClean="0"/>
              <a:t>       </a:t>
            </a:r>
          </a:p>
          <a:p>
            <a:pPr lvl="1"/>
            <a:r>
              <a:rPr lang="en-US" dirty="0" err="1" smtClean="0"/>
              <a:t>EventWaitHandle</a:t>
            </a:r>
            <a:endParaRPr lang="en-US" dirty="0" smtClean="0"/>
          </a:p>
          <a:p>
            <a:pPr lvl="2"/>
            <a:r>
              <a:rPr lang="en-US" dirty="0" err="1" smtClean="0"/>
              <a:t>AutoResetEvent</a:t>
            </a:r>
            <a:endParaRPr lang="en-US" dirty="0" smtClean="0"/>
          </a:p>
          <a:p>
            <a:pPr lvl="2"/>
            <a:r>
              <a:rPr lang="en-US" dirty="0" err="1" smtClean="0"/>
              <a:t>ManualResetEvent</a:t>
            </a:r>
            <a:endParaRPr lang="en-US" dirty="0" smtClean="0"/>
          </a:p>
          <a:p>
            <a:pPr lvl="1"/>
            <a:r>
              <a:rPr lang="en-US" dirty="0" smtClean="0"/>
              <a:t>Semaphore</a:t>
            </a:r>
          </a:p>
          <a:p>
            <a:pPr lvl="1"/>
            <a:r>
              <a:rPr lang="en-US" dirty="0" err="1" smtClean="0"/>
              <a:t>Mutex</a:t>
            </a:r>
            <a:r>
              <a:rPr lang="en-US" dirty="0" smtClean="0"/>
              <a:t> </a:t>
            </a:r>
            <a:endParaRPr lang="en-US" dirty="0"/>
          </a:p>
        </p:txBody>
      </p:sp>
    </p:spTree>
    <p:extLst>
      <p:ext uri="{BB962C8B-B14F-4D97-AF65-F5344CB8AC3E}">
        <p14:creationId xmlns:p14="http://schemas.microsoft.com/office/powerpoint/2010/main" val="143784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782"/>
          </a:xfrm>
        </p:spPr>
        <p:txBody>
          <a:bodyPr/>
          <a:lstStyle/>
          <a:p>
            <a:r>
              <a:rPr lang="en-US" dirty="0" smtClean="0"/>
              <a:t>Kernel Mode Constructs</a:t>
            </a:r>
            <a:endParaRPr lang="en-US" dirty="0"/>
          </a:p>
        </p:txBody>
      </p:sp>
      <p:sp>
        <p:nvSpPr>
          <p:cNvPr id="3" name="Content Placeholder 2"/>
          <p:cNvSpPr>
            <a:spLocks noGrp="1"/>
          </p:cNvSpPr>
          <p:nvPr>
            <p:ph idx="1"/>
          </p:nvPr>
        </p:nvSpPr>
        <p:spPr>
          <a:xfrm>
            <a:off x="677335" y="1533236"/>
            <a:ext cx="8596668" cy="5324764"/>
          </a:xfrm>
        </p:spPr>
        <p:txBody>
          <a:bodyPr>
            <a:normAutofit fontScale="92500" lnSpcReduction="10000"/>
          </a:bodyPr>
          <a:lstStyle/>
          <a:p>
            <a:r>
              <a:rPr lang="en-US" dirty="0" err="1" smtClean="0"/>
              <a:t>WaitHandle’s</a:t>
            </a:r>
            <a:r>
              <a:rPr lang="en-US" dirty="0" smtClean="0"/>
              <a:t> </a:t>
            </a:r>
            <a:r>
              <a:rPr lang="en-US" dirty="0" err="1"/>
              <a:t>WaitOne</a:t>
            </a:r>
            <a:r>
              <a:rPr lang="en-US" dirty="0"/>
              <a:t> method to have the calling thread wait for the underlying kernel object to become signaled. Internally, this method calls the Win32 </a:t>
            </a:r>
            <a:r>
              <a:rPr lang="en-US" dirty="0" err="1"/>
              <a:t>WaitForSingleObjectEx</a:t>
            </a:r>
            <a:r>
              <a:rPr lang="en-US" dirty="0"/>
              <a:t> function. The returned Boolean is true if the object became signaled or false if a timeout </a:t>
            </a:r>
            <a:r>
              <a:rPr lang="en-US" dirty="0" smtClean="0"/>
              <a:t>occurs.</a:t>
            </a:r>
          </a:p>
          <a:p>
            <a:r>
              <a:rPr lang="en-US" dirty="0" err="1" smtClean="0"/>
              <a:t>WaitHandle’s</a:t>
            </a:r>
            <a:r>
              <a:rPr lang="en-US" dirty="0" smtClean="0"/>
              <a:t> </a:t>
            </a:r>
            <a:r>
              <a:rPr lang="en-US" dirty="0"/>
              <a:t>static </a:t>
            </a:r>
            <a:r>
              <a:rPr lang="en-US" dirty="0" err="1"/>
              <a:t>WaitAll</a:t>
            </a:r>
            <a:r>
              <a:rPr lang="en-US" dirty="0"/>
              <a:t> method </a:t>
            </a:r>
            <a:r>
              <a:rPr lang="en-US" dirty="0" smtClean="0"/>
              <a:t>has </a:t>
            </a:r>
            <a:r>
              <a:rPr lang="en-US" dirty="0"/>
              <a:t>the calling thread wait for all the kernel objects specified in the </a:t>
            </a:r>
            <a:r>
              <a:rPr lang="en-US" dirty="0" err="1"/>
              <a:t>WaitHandle</a:t>
            </a:r>
            <a:r>
              <a:rPr lang="en-US" dirty="0"/>
              <a:t>[] to become signaled. The returned Boolean is true if all of the objects became signaled or false if a timeout occurs. Internally, this method calls the Win32 </a:t>
            </a:r>
            <a:r>
              <a:rPr lang="en-US" dirty="0" err="1"/>
              <a:t>WaitForMultipleObjectsEx</a:t>
            </a:r>
            <a:r>
              <a:rPr lang="en-US" dirty="0"/>
              <a:t> function, passing TRUE for the </a:t>
            </a:r>
            <a:r>
              <a:rPr lang="en-US" dirty="0" err="1"/>
              <a:t>bWaitAll</a:t>
            </a:r>
            <a:r>
              <a:rPr lang="en-US" dirty="0"/>
              <a:t> </a:t>
            </a:r>
            <a:r>
              <a:rPr lang="en-US" dirty="0" smtClean="0"/>
              <a:t>parameter.</a:t>
            </a:r>
          </a:p>
          <a:p>
            <a:r>
              <a:rPr lang="en-US" dirty="0" err="1" smtClean="0"/>
              <a:t>WaitHandle’s</a:t>
            </a:r>
            <a:r>
              <a:rPr lang="en-US" dirty="0" smtClean="0"/>
              <a:t> </a:t>
            </a:r>
            <a:r>
              <a:rPr lang="en-US" dirty="0"/>
              <a:t>static </a:t>
            </a:r>
            <a:r>
              <a:rPr lang="en-US" dirty="0" err="1"/>
              <a:t>WaitAny</a:t>
            </a:r>
            <a:r>
              <a:rPr lang="en-US" dirty="0"/>
              <a:t> method to have the calling thread wait for any one of the kernel objects specified in the </a:t>
            </a:r>
            <a:r>
              <a:rPr lang="en-US" dirty="0" err="1"/>
              <a:t>WaitHandle</a:t>
            </a:r>
            <a:r>
              <a:rPr lang="en-US" dirty="0"/>
              <a:t>[] to become signaled. The returned Int32 is the index of the array element corresponding to the kernel object that became signaled, or </a:t>
            </a:r>
            <a:r>
              <a:rPr lang="en-US" dirty="0" err="1"/>
              <a:t>WaitHandle.WaitTimeout</a:t>
            </a:r>
            <a:r>
              <a:rPr lang="en-US" dirty="0"/>
              <a:t> if no object became signaled while waiting. Internally, this method calls the Win32 </a:t>
            </a:r>
            <a:r>
              <a:rPr lang="en-US" dirty="0" err="1"/>
              <a:t>WaitForMultipleObjectsEx</a:t>
            </a:r>
            <a:r>
              <a:rPr lang="en-US" dirty="0"/>
              <a:t> function, passing FALSE for the </a:t>
            </a:r>
            <a:r>
              <a:rPr lang="en-US" dirty="0" err="1"/>
              <a:t>bWaitAll</a:t>
            </a:r>
            <a:r>
              <a:rPr lang="en-US" dirty="0"/>
              <a:t> </a:t>
            </a:r>
            <a:r>
              <a:rPr lang="en-US" dirty="0" smtClean="0"/>
              <a:t>parameter.</a:t>
            </a:r>
          </a:p>
          <a:p>
            <a:r>
              <a:rPr lang="en-US" dirty="0" err="1" smtClean="0"/>
              <a:t>WaitHandle’s</a:t>
            </a:r>
            <a:r>
              <a:rPr lang="en-US" dirty="0" smtClean="0"/>
              <a:t> </a:t>
            </a:r>
            <a:r>
              <a:rPr lang="en-US" dirty="0"/>
              <a:t>Dispose method to close the underlying kernel object handle. Internally, these methods call the Win32 </a:t>
            </a:r>
            <a:r>
              <a:rPr lang="en-US" dirty="0" err="1"/>
              <a:t>CloseHandle</a:t>
            </a:r>
            <a:r>
              <a:rPr lang="en-US" dirty="0"/>
              <a:t> function. You can only call Dispose explicitly in your code if you know for a fact that no other threads are using the kernel object</a:t>
            </a:r>
            <a:r>
              <a:rPr lang="en-US" dirty="0" smtClean="0"/>
              <a:t>.</a:t>
            </a:r>
            <a:endParaRPr lang="en-US" dirty="0"/>
          </a:p>
        </p:txBody>
      </p:sp>
    </p:spTree>
    <p:extLst>
      <p:ext uri="{BB962C8B-B14F-4D97-AF65-F5344CB8AC3E}">
        <p14:creationId xmlns:p14="http://schemas.microsoft.com/office/powerpoint/2010/main" val="210578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782"/>
          </a:xfrm>
        </p:spPr>
        <p:txBody>
          <a:bodyPr/>
          <a:lstStyle/>
          <a:p>
            <a:r>
              <a:rPr lang="en-US" dirty="0" smtClean="0"/>
              <a:t>Kernel Mode Constructs</a:t>
            </a:r>
            <a:endParaRPr lang="en-US" dirty="0"/>
          </a:p>
        </p:txBody>
      </p:sp>
      <p:sp>
        <p:nvSpPr>
          <p:cNvPr id="3" name="Content Placeholder 2"/>
          <p:cNvSpPr>
            <a:spLocks noGrp="1"/>
          </p:cNvSpPr>
          <p:nvPr>
            <p:ph idx="1"/>
          </p:nvPr>
        </p:nvSpPr>
        <p:spPr>
          <a:xfrm>
            <a:off x="677335" y="1533236"/>
            <a:ext cx="8596668" cy="5324764"/>
          </a:xfrm>
        </p:spPr>
        <p:txBody>
          <a:bodyPr>
            <a:normAutofit/>
          </a:bodyPr>
          <a:lstStyle/>
          <a:p>
            <a:r>
              <a:rPr lang="en-US" b="1" dirty="0" err="1"/>
              <a:t>AutoResetEvent</a:t>
            </a:r>
            <a:r>
              <a:rPr lang="en-US" dirty="0"/>
              <a:t>, </a:t>
            </a:r>
            <a:r>
              <a:rPr lang="en-US" b="1" dirty="0" err="1"/>
              <a:t>ManualResetEvent</a:t>
            </a:r>
            <a:r>
              <a:rPr lang="en-US" dirty="0"/>
              <a:t>, </a:t>
            </a:r>
            <a:r>
              <a:rPr lang="en-US" b="1" dirty="0"/>
              <a:t>Semaphore</a:t>
            </a:r>
            <a:r>
              <a:rPr lang="en-US" dirty="0"/>
              <a:t>, and </a:t>
            </a:r>
            <a:r>
              <a:rPr lang="en-US" b="1" dirty="0" err="1"/>
              <a:t>Mutex</a:t>
            </a:r>
            <a:r>
              <a:rPr lang="en-US" dirty="0"/>
              <a:t> classes are all derived from </a:t>
            </a:r>
            <a:r>
              <a:rPr lang="en-US" b="1" dirty="0" err="1" smtClean="0"/>
              <a:t>WaitHandle</a:t>
            </a:r>
            <a:r>
              <a:rPr lang="en-US" b="1" dirty="0" smtClean="0"/>
              <a:t>.</a:t>
            </a:r>
          </a:p>
          <a:p>
            <a:r>
              <a:rPr lang="en-US" dirty="0" smtClean="0"/>
              <a:t>Constructors </a:t>
            </a:r>
            <a:r>
              <a:rPr lang="en-US" dirty="0"/>
              <a:t>for all of these classes internally call the Win32 </a:t>
            </a:r>
            <a:r>
              <a:rPr lang="en-US" b="1" dirty="0" err="1"/>
              <a:t>CreateEvent</a:t>
            </a:r>
            <a:r>
              <a:rPr lang="en-US" dirty="0"/>
              <a:t> (passing FALSE for the </a:t>
            </a:r>
            <a:r>
              <a:rPr lang="en-US" dirty="0" err="1"/>
              <a:t>bManualReset</a:t>
            </a:r>
            <a:r>
              <a:rPr lang="en-US" dirty="0"/>
              <a:t> parameter) or </a:t>
            </a:r>
            <a:r>
              <a:rPr lang="en-US" b="1" dirty="0" err="1"/>
              <a:t>CreateEvent</a:t>
            </a:r>
            <a:r>
              <a:rPr lang="en-US" dirty="0"/>
              <a:t> (passing TRUE for the </a:t>
            </a:r>
            <a:r>
              <a:rPr lang="en-US" dirty="0" err="1"/>
              <a:t>bManualReset</a:t>
            </a:r>
            <a:r>
              <a:rPr lang="en-US" dirty="0"/>
              <a:t> parameter), </a:t>
            </a:r>
            <a:r>
              <a:rPr lang="en-US" b="1" dirty="0" err="1"/>
              <a:t>CreateSemaphore</a:t>
            </a:r>
            <a:r>
              <a:rPr lang="en-US" dirty="0"/>
              <a:t>, or </a:t>
            </a:r>
            <a:r>
              <a:rPr lang="en-US" b="1" dirty="0" err="1"/>
              <a:t>CreateMutex</a:t>
            </a:r>
            <a:r>
              <a:rPr lang="en-US" dirty="0"/>
              <a:t> functions. The handle value returned from all of these calls is saved in a private </a:t>
            </a:r>
            <a:r>
              <a:rPr lang="en-US" dirty="0" err="1"/>
              <a:t>SafeWaitHandle</a:t>
            </a:r>
            <a:r>
              <a:rPr lang="en-US" dirty="0"/>
              <a:t> field defined inside the </a:t>
            </a:r>
            <a:r>
              <a:rPr lang="en-US" dirty="0" err="1"/>
              <a:t>WaitHandle</a:t>
            </a:r>
            <a:r>
              <a:rPr lang="en-US" dirty="0"/>
              <a:t> base class</a:t>
            </a:r>
            <a:r>
              <a:rPr lang="en-US" dirty="0" smtClean="0"/>
              <a:t>.</a:t>
            </a:r>
          </a:p>
          <a:p>
            <a:r>
              <a:rPr lang="en-US" b="1" dirty="0" err="1" smtClean="0"/>
              <a:t>EventWaitHandle</a:t>
            </a:r>
            <a:r>
              <a:rPr lang="en-US" dirty="0"/>
              <a:t>, </a:t>
            </a:r>
            <a:r>
              <a:rPr lang="en-US" b="1" dirty="0"/>
              <a:t>Semaphore</a:t>
            </a:r>
            <a:r>
              <a:rPr lang="en-US" dirty="0"/>
              <a:t>, and </a:t>
            </a:r>
            <a:r>
              <a:rPr lang="en-US" b="1" dirty="0" err="1"/>
              <a:t>Mutex</a:t>
            </a:r>
            <a:r>
              <a:rPr lang="en-US" dirty="0"/>
              <a:t> classes all offer static </a:t>
            </a:r>
            <a:r>
              <a:rPr lang="en-US" b="1" dirty="0" err="1"/>
              <a:t>OpenExisting</a:t>
            </a:r>
            <a:r>
              <a:rPr lang="en-US" dirty="0"/>
              <a:t> methods, which internally call the Win32 </a:t>
            </a:r>
            <a:r>
              <a:rPr lang="en-US" b="1" dirty="0" err="1"/>
              <a:t>OpenEvent</a:t>
            </a:r>
            <a:r>
              <a:rPr lang="en-US" dirty="0"/>
              <a:t>, </a:t>
            </a:r>
            <a:r>
              <a:rPr lang="en-US" b="1" dirty="0" err="1"/>
              <a:t>OpenSemaphore</a:t>
            </a:r>
            <a:r>
              <a:rPr lang="en-US" dirty="0"/>
              <a:t>, or </a:t>
            </a:r>
            <a:r>
              <a:rPr lang="en-US" b="1" dirty="0" err="1"/>
              <a:t>OpenMutex</a:t>
            </a:r>
            <a:r>
              <a:rPr lang="en-US" dirty="0"/>
              <a:t> functions, passing a String argument that identifies an existing named kernel object. The handle value returned from all of these functions is saved in a newly constructed object that is returned from the </a:t>
            </a:r>
            <a:r>
              <a:rPr lang="en-US" b="1" dirty="0" err="1"/>
              <a:t>OpenExisting</a:t>
            </a:r>
            <a:r>
              <a:rPr lang="en-US" dirty="0"/>
              <a:t> method. If no kernel object exists with the specified name, a </a:t>
            </a:r>
            <a:r>
              <a:rPr lang="en-US" b="1" dirty="0" err="1"/>
              <a:t>WaitHandleCannotBeOpenedException</a:t>
            </a:r>
            <a:r>
              <a:rPr lang="en-US" dirty="0"/>
              <a:t> is thrown. </a:t>
            </a:r>
          </a:p>
        </p:txBody>
      </p:sp>
    </p:spTree>
    <p:extLst>
      <p:ext uri="{BB962C8B-B14F-4D97-AF65-F5344CB8AC3E}">
        <p14:creationId xmlns:p14="http://schemas.microsoft.com/office/powerpoint/2010/main" val="22493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1200"/>
          </a:xfrm>
        </p:spPr>
        <p:txBody>
          <a:bodyPr>
            <a:normAutofit/>
          </a:bodyPr>
          <a:lstStyle/>
          <a:p>
            <a:r>
              <a:rPr lang="en-US" dirty="0" smtClean="0"/>
              <a:t>Event Constructs</a:t>
            </a:r>
            <a:endParaRPr lang="en-US" dirty="0"/>
          </a:p>
        </p:txBody>
      </p:sp>
      <p:sp>
        <p:nvSpPr>
          <p:cNvPr id="3" name="Content Placeholder 2"/>
          <p:cNvSpPr>
            <a:spLocks noGrp="1"/>
          </p:cNvSpPr>
          <p:nvPr>
            <p:ph idx="1"/>
          </p:nvPr>
        </p:nvSpPr>
        <p:spPr>
          <a:xfrm>
            <a:off x="677335" y="1496291"/>
            <a:ext cx="8596668" cy="5246253"/>
          </a:xfrm>
        </p:spPr>
        <p:txBody>
          <a:bodyPr>
            <a:normAutofit/>
          </a:bodyPr>
          <a:lstStyle/>
          <a:p>
            <a:r>
              <a:rPr lang="en-US" dirty="0"/>
              <a:t>Events are simply Boolean variables maintained by the kernel. </a:t>
            </a:r>
            <a:endParaRPr lang="en-US" dirty="0" smtClean="0"/>
          </a:p>
          <a:p>
            <a:r>
              <a:rPr lang="en-US" dirty="0"/>
              <a:t>A thread waiting on an event blocks when the event is false and unblocks when the event is true</a:t>
            </a:r>
            <a:r>
              <a:rPr lang="en-US" dirty="0" smtClean="0"/>
              <a:t>.</a:t>
            </a:r>
          </a:p>
          <a:p>
            <a:r>
              <a:rPr lang="en-US" dirty="0"/>
              <a:t>When an </a:t>
            </a:r>
            <a:r>
              <a:rPr lang="en-US" b="1" dirty="0"/>
              <a:t>auto-reset</a:t>
            </a:r>
            <a:r>
              <a:rPr lang="en-US" dirty="0"/>
              <a:t> event is true, it wakes up just one blocked thread, because the kernel automatically resets the event back to false after unblocking the first </a:t>
            </a:r>
            <a:r>
              <a:rPr lang="en-US" dirty="0" smtClean="0"/>
              <a:t>thread</a:t>
            </a:r>
          </a:p>
          <a:p>
            <a:r>
              <a:rPr lang="en-US" dirty="0" smtClean="0"/>
              <a:t>When </a:t>
            </a:r>
            <a:r>
              <a:rPr lang="en-US" dirty="0"/>
              <a:t>a </a:t>
            </a:r>
            <a:r>
              <a:rPr lang="en-US" b="1" dirty="0"/>
              <a:t>manual-reset</a:t>
            </a:r>
            <a:r>
              <a:rPr lang="en-US" dirty="0"/>
              <a:t> event is true, it unblocks all threads waiting for it because the kernel does not automatically reset the event back to false; your code must manually reset the event back to false. </a:t>
            </a:r>
            <a:endParaRPr lang="en-US" dirty="0" smtClean="0"/>
          </a:p>
          <a:p>
            <a:r>
              <a:rPr lang="en-US" dirty="0"/>
              <a:t>Demo </a:t>
            </a:r>
            <a:r>
              <a:rPr lang="en-US" b="1" dirty="0" err="1" smtClean="0"/>
              <a:t>SimpleWaitLock</a:t>
            </a:r>
            <a:r>
              <a:rPr lang="en-US" dirty="0" smtClean="0"/>
              <a:t>.</a:t>
            </a:r>
          </a:p>
          <a:p>
            <a:r>
              <a:rPr lang="en-US" dirty="0"/>
              <a:t>When there is no contention on the lock, the </a:t>
            </a:r>
            <a:r>
              <a:rPr lang="en-US" b="1" dirty="0" err="1"/>
              <a:t>SimpleWaitLock</a:t>
            </a:r>
            <a:r>
              <a:rPr lang="en-US" dirty="0"/>
              <a:t> is much slower than the </a:t>
            </a:r>
            <a:r>
              <a:rPr lang="en-US" b="1" dirty="0" err="1"/>
              <a:t>SimpleSpinLock</a:t>
            </a:r>
            <a:r>
              <a:rPr lang="en-US" dirty="0"/>
              <a:t>, because every call to </a:t>
            </a:r>
            <a:r>
              <a:rPr lang="en-US" b="1" dirty="0" err="1"/>
              <a:t>SimpleWaitLock’s</a:t>
            </a:r>
            <a:r>
              <a:rPr lang="en-US" dirty="0"/>
              <a:t> Enter and Leave methods forces the calling thread to transition from managed code to the kernel and back—which is bad. But when there is contention, the losing thread is blocked by the kernel and is not spinning and wasting CPU cycles—which is good.</a:t>
            </a:r>
          </a:p>
        </p:txBody>
      </p:sp>
    </p:spTree>
    <p:extLst>
      <p:ext uri="{BB962C8B-B14F-4D97-AF65-F5344CB8AC3E}">
        <p14:creationId xmlns:p14="http://schemas.microsoft.com/office/powerpoint/2010/main" val="244131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66618"/>
          </a:xfrm>
        </p:spPr>
        <p:txBody>
          <a:bodyPr>
            <a:normAutofit/>
          </a:bodyPr>
          <a:lstStyle/>
          <a:p>
            <a:r>
              <a:rPr lang="en-US" dirty="0"/>
              <a:t>Semaphore Constructs </a:t>
            </a:r>
          </a:p>
        </p:txBody>
      </p:sp>
      <p:sp>
        <p:nvSpPr>
          <p:cNvPr id="3" name="Content Placeholder 2"/>
          <p:cNvSpPr>
            <a:spLocks noGrp="1"/>
          </p:cNvSpPr>
          <p:nvPr>
            <p:ph idx="1"/>
          </p:nvPr>
        </p:nvSpPr>
        <p:spPr>
          <a:xfrm>
            <a:off x="677335" y="1597892"/>
            <a:ext cx="8596668" cy="4443472"/>
          </a:xfrm>
        </p:spPr>
        <p:txBody>
          <a:bodyPr/>
          <a:lstStyle/>
          <a:p>
            <a:r>
              <a:rPr lang="en-US" dirty="0"/>
              <a:t>Semaphores are simply Int32 variables maintained by the </a:t>
            </a:r>
            <a:r>
              <a:rPr lang="en-US" dirty="0" smtClean="0"/>
              <a:t>kernel.</a:t>
            </a:r>
          </a:p>
          <a:p>
            <a:r>
              <a:rPr lang="en-US" dirty="0"/>
              <a:t>A thread waiting on a semaphore blocks when the semaphore is 0 and unblocks when the semaphore is greater than 0. When a thread waiting on a semaphore unblocks, the kernel automatically subtracts 1 from the semaphore’s count. Semaphores also have a maximum Int32 value associated with them, and the current count is never allowed to go over the maximum count. </a:t>
            </a:r>
            <a:endParaRPr lang="en-US" dirty="0" smtClean="0"/>
          </a:p>
          <a:p>
            <a:r>
              <a:rPr lang="en-US" dirty="0" smtClean="0"/>
              <a:t>Demo.</a:t>
            </a:r>
            <a:endParaRPr lang="en-US" dirty="0"/>
          </a:p>
        </p:txBody>
      </p:sp>
    </p:spTree>
    <p:extLst>
      <p:ext uri="{BB962C8B-B14F-4D97-AF65-F5344CB8AC3E}">
        <p14:creationId xmlns:p14="http://schemas.microsoft.com/office/powerpoint/2010/main" val="121877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34458"/>
          </a:xfrm>
        </p:spPr>
        <p:txBody>
          <a:bodyPr/>
          <a:lstStyle/>
          <a:p>
            <a:r>
              <a:rPr lang="en-US" dirty="0" err="1"/>
              <a:t>Mutex</a:t>
            </a:r>
            <a:r>
              <a:rPr lang="en-US" dirty="0"/>
              <a:t> Constructs</a:t>
            </a:r>
          </a:p>
        </p:txBody>
      </p:sp>
      <p:sp>
        <p:nvSpPr>
          <p:cNvPr id="3" name="Content Placeholder 2"/>
          <p:cNvSpPr>
            <a:spLocks noGrp="1"/>
          </p:cNvSpPr>
          <p:nvPr>
            <p:ph idx="1"/>
          </p:nvPr>
        </p:nvSpPr>
        <p:spPr>
          <a:xfrm>
            <a:off x="677334" y="1344058"/>
            <a:ext cx="9149711" cy="5513942"/>
          </a:xfrm>
        </p:spPr>
        <p:txBody>
          <a:bodyPr/>
          <a:lstStyle/>
          <a:p>
            <a:r>
              <a:rPr lang="en-US" dirty="0"/>
              <a:t>A </a:t>
            </a:r>
            <a:r>
              <a:rPr lang="en-US" b="1" dirty="0" err="1"/>
              <a:t>Mutex</a:t>
            </a:r>
            <a:r>
              <a:rPr lang="en-US" dirty="0"/>
              <a:t> represents a mutual-exclusive lock. It works similar to an </a:t>
            </a:r>
            <a:r>
              <a:rPr lang="en-US" b="1" dirty="0" err="1"/>
              <a:t>AutoResetEvent</a:t>
            </a:r>
            <a:r>
              <a:rPr lang="en-US" dirty="0"/>
              <a:t> or a </a:t>
            </a:r>
            <a:r>
              <a:rPr lang="en-US" b="1" dirty="0"/>
              <a:t>Semaphore</a:t>
            </a:r>
            <a:r>
              <a:rPr lang="en-US" dirty="0"/>
              <a:t> with a count of 1 since all three constructs release only one waiting thread at a time</a:t>
            </a:r>
            <a:r>
              <a:rPr lang="en-US" dirty="0" smtClean="0"/>
              <a:t>.</a:t>
            </a:r>
          </a:p>
          <a:p>
            <a:r>
              <a:rPr lang="en-US" b="1" dirty="0" err="1"/>
              <a:t>Mutex</a:t>
            </a:r>
            <a:r>
              <a:rPr lang="en-US" dirty="0"/>
              <a:t> objects record which thread obtained it by querying the calling thread’s Int32 </a:t>
            </a:r>
            <a:r>
              <a:rPr lang="en-US" dirty="0" smtClean="0"/>
              <a:t>ID</a:t>
            </a:r>
            <a:r>
              <a:rPr lang="en-US" dirty="0"/>
              <a:t>. When a thread calls </a:t>
            </a:r>
            <a:r>
              <a:rPr lang="en-US" b="1" dirty="0" err="1"/>
              <a:t>ReleaseMutex</a:t>
            </a:r>
            <a:r>
              <a:rPr lang="en-US" dirty="0"/>
              <a:t>, the </a:t>
            </a:r>
            <a:r>
              <a:rPr lang="en-US" b="1" dirty="0" err="1"/>
              <a:t>Mutex</a:t>
            </a:r>
            <a:r>
              <a:rPr lang="en-US" dirty="0"/>
              <a:t> makes sure that the calling thread is the same thread that obtained the </a:t>
            </a:r>
            <a:r>
              <a:rPr lang="en-US" b="1" dirty="0" err="1"/>
              <a:t>Mutex</a:t>
            </a:r>
            <a:r>
              <a:rPr lang="en-US" dirty="0"/>
              <a:t>. If the calling thread is not the thread that obtained the </a:t>
            </a:r>
            <a:r>
              <a:rPr lang="en-US" b="1" dirty="0" err="1"/>
              <a:t>Mutex</a:t>
            </a:r>
            <a:r>
              <a:rPr lang="en-US" dirty="0"/>
              <a:t>, then the </a:t>
            </a:r>
            <a:r>
              <a:rPr lang="en-US" b="1" dirty="0" err="1"/>
              <a:t>Mutex</a:t>
            </a:r>
            <a:r>
              <a:rPr lang="en-US" dirty="0"/>
              <a:t> object’s state is unaltered and </a:t>
            </a:r>
            <a:r>
              <a:rPr lang="en-US" b="1" dirty="0" err="1"/>
              <a:t>ReleaseMutex</a:t>
            </a:r>
            <a:r>
              <a:rPr lang="en-US" dirty="0"/>
              <a:t> throws a </a:t>
            </a:r>
            <a:r>
              <a:rPr lang="en-US" b="1" dirty="0" err="1"/>
              <a:t>System.ApplicationException</a:t>
            </a:r>
            <a:r>
              <a:rPr lang="en-US" dirty="0"/>
              <a:t>. </a:t>
            </a:r>
            <a:endParaRPr lang="en-US" dirty="0" smtClean="0"/>
          </a:p>
          <a:p>
            <a:r>
              <a:rPr lang="en-US" dirty="0" smtClean="0"/>
              <a:t>If </a:t>
            </a:r>
            <a:r>
              <a:rPr lang="en-US" dirty="0"/>
              <a:t>a thread owning a </a:t>
            </a:r>
            <a:r>
              <a:rPr lang="en-US" b="1" dirty="0" err="1"/>
              <a:t>Mutex</a:t>
            </a:r>
            <a:r>
              <a:rPr lang="en-US" dirty="0"/>
              <a:t> terminates for any reason, then some thread waiting on the </a:t>
            </a:r>
            <a:r>
              <a:rPr lang="en-US" b="1" dirty="0" err="1"/>
              <a:t>Mutex</a:t>
            </a:r>
            <a:r>
              <a:rPr lang="en-US" dirty="0"/>
              <a:t> will be awakened by having a </a:t>
            </a:r>
            <a:r>
              <a:rPr lang="en-US" b="1" dirty="0" err="1" smtClean="0"/>
              <a:t>AbandonedMutexException</a:t>
            </a:r>
            <a:r>
              <a:rPr lang="en-US" dirty="0" smtClean="0"/>
              <a:t> thrown.</a:t>
            </a:r>
          </a:p>
          <a:p>
            <a:r>
              <a:rPr lang="en-US" b="1" dirty="0" err="1" smtClean="0"/>
              <a:t>Mutex</a:t>
            </a:r>
            <a:r>
              <a:rPr lang="en-US" dirty="0" smtClean="0"/>
              <a:t> </a:t>
            </a:r>
            <a:r>
              <a:rPr lang="en-US" dirty="0"/>
              <a:t>objects maintain a recursion count indicating how many times the owning thread owns the </a:t>
            </a:r>
            <a:r>
              <a:rPr lang="en-US" b="1" dirty="0" err="1"/>
              <a:t>Mutex</a:t>
            </a:r>
            <a:r>
              <a:rPr lang="en-US" dirty="0" smtClean="0"/>
              <a:t>.</a:t>
            </a:r>
          </a:p>
          <a:p>
            <a:r>
              <a:rPr lang="en-US" dirty="0"/>
              <a:t>If a thread currently owns a </a:t>
            </a:r>
            <a:r>
              <a:rPr lang="en-US" dirty="0" err="1"/>
              <a:t>Mutex</a:t>
            </a:r>
            <a:r>
              <a:rPr lang="en-US" dirty="0"/>
              <a:t> and then that thread waits on the </a:t>
            </a:r>
            <a:r>
              <a:rPr lang="en-US" dirty="0" err="1"/>
              <a:t>Mutex</a:t>
            </a:r>
            <a:r>
              <a:rPr lang="en-US" dirty="0"/>
              <a:t> again, the recursion count is incremented and the thread is allowed to continue running. When that thread calls </a:t>
            </a:r>
            <a:r>
              <a:rPr lang="en-US" dirty="0" err="1"/>
              <a:t>ReleaseMutex</a:t>
            </a:r>
            <a:r>
              <a:rPr lang="en-US" dirty="0"/>
              <a:t>, the recursion count is decremented. Only when the recursion count becomes 0 can another thread become the owner of the </a:t>
            </a:r>
            <a:r>
              <a:rPr lang="en-US" dirty="0" err="1"/>
              <a:t>Mutex</a:t>
            </a:r>
            <a:r>
              <a:rPr lang="en-US" dirty="0"/>
              <a:t>.</a:t>
            </a:r>
          </a:p>
        </p:txBody>
      </p:sp>
    </p:spTree>
    <p:extLst>
      <p:ext uri="{BB962C8B-B14F-4D97-AF65-F5344CB8AC3E}">
        <p14:creationId xmlns:p14="http://schemas.microsoft.com/office/powerpoint/2010/main" val="103854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lstStyle/>
          <a:p>
            <a:r>
              <a:rPr lang="en-US" dirty="0" smtClean="0"/>
              <a:t>Thread synchronization</a:t>
            </a:r>
            <a:endParaRPr lang="en-US" dirty="0"/>
          </a:p>
        </p:txBody>
      </p:sp>
      <p:sp>
        <p:nvSpPr>
          <p:cNvPr id="3" name="Content Placeholder 2"/>
          <p:cNvSpPr>
            <a:spLocks noGrp="1"/>
          </p:cNvSpPr>
          <p:nvPr>
            <p:ph idx="1"/>
          </p:nvPr>
        </p:nvSpPr>
        <p:spPr>
          <a:xfrm>
            <a:off x="677335" y="1470582"/>
            <a:ext cx="8906052" cy="4570782"/>
          </a:xfrm>
        </p:spPr>
        <p:txBody>
          <a:bodyPr/>
          <a:lstStyle/>
          <a:p>
            <a:r>
              <a:rPr lang="en-US" dirty="0" smtClean="0"/>
              <a:t>Best synchronization is </a:t>
            </a:r>
            <a:r>
              <a:rPr lang="en-US" dirty="0"/>
              <a:t>no </a:t>
            </a:r>
            <a:r>
              <a:rPr lang="en-US" dirty="0" smtClean="0"/>
              <a:t>synchronization </a:t>
            </a:r>
            <a:r>
              <a:rPr lang="en-US" dirty="0" smtClean="0">
                <a:sym typeface="Wingdings" panose="05000000000000000000" pitchFamily="2" charset="2"/>
              </a:rPr>
              <a:t></a:t>
            </a:r>
          </a:p>
          <a:p>
            <a:r>
              <a:rPr lang="en-US" dirty="0" smtClean="0">
                <a:sym typeface="Wingdings" panose="05000000000000000000" pitchFamily="2" charset="2"/>
              </a:rPr>
              <a:t>You have to implement the lock mechanize</a:t>
            </a:r>
          </a:p>
          <a:p>
            <a:r>
              <a:rPr lang="en-US" dirty="0" smtClean="0">
                <a:sym typeface="Wingdings" panose="05000000000000000000" pitchFamily="2" charset="2"/>
              </a:rPr>
              <a:t>Test your app!!!!! The more CPUs you have the more chances to find a sync bug.</a:t>
            </a:r>
          </a:p>
          <a:p>
            <a:r>
              <a:rPr lang="en-US" dirty="0" smtClean="0">
                <a:sym typeface="Wingdings" panose="05000000000000000000" pitchFamily="2" charset="2"/>
              </a:rPr>
              <a:t>Locks lower your performance.</a:t>
            </a:r>
          </a:p>
          <a:p>
            <a:r>
              <a:rPr lang="en-US" dirty="0" smtClean="0">
                <a:sym typeface="Wingdings" panose="05000000000000000000" pitchFamily="2" charset="2"/>
              </a:rPr>
              <a:t>Try not to use shared variables. But you need to then use value types.</a:t>
            </a:r>
          </a:p>
          <a:p>
            <a:r>
              <a:rPr lang="en-US" dirty="0">
                <a:sym typeface="Wingdings" panose="05000000000000000000" pitchFamily="2" charset="2"/>
              </a:rPr>
              <a:t>Microsoft’s Framework Class Library (FCL) guarantees that all static methods are thread safe</a:t>
            </a:r>
            <a:r>
              <a:rPr lang="en-US" dirty="0" smtClean="0">
                <a:sym typeface="Wingdings" panose="05000000000000000000" pitchFamily="2" charset="2"/>
              </a:rPr>
              <a:t>.</a:t>
            </a:r>
          </a:p>
          <a:p>
            <a:r>
              <a:rPr lang="en-US" dirty="0" smtClean="0">
                <a:sym typeface="Wingdings" panose="05000000000000000000" pitchFamily="2" charset="2"/>
              </a:rPr>
              <a:t>Try to follow this pattern in your code.</a:t>
            </a:r>
          </a:p>
          <a:p>
            <a:pPr marL="0" indent="0">
              <a:buNone/>
            </a:pPr>
            <a:endParaRPr lang="en-US" dirty="0"/>
          </a:p>
        </p:txBody>
      </p:sp>
    </p:spTree>
    <p:extLst>
      <p:ext uri="{BB962C8B-B14F-4D97-AF65-F5344CB8AC3E}">
        <p14:creationId xmlns:p14="http://schemas.microsoft.com/office/powerpoint/2010/main" val="2130296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constructs</a:t>
            </a:r>
            <a:endParaRPr lang="en-US" dirty="0"/>
          </a:p>
        </p:txBody>
      </p:sp>
      <p:sp>
        <p:nvSpPr>
          <p:cNvPr id="3" name="Content Placeholder 2"/>
          <p:cNvSpPr>
            <a:spLocks noGrp="1"/>
          </p:cNvSpPr>
          <p:nvPr>
            <p:ph idx="1"/>
          </p:nvPr>
        </p:nvSpPr>
        <p:spPr/>
        <p:txBody>
          <a:bodyPr/>
          <a:lstStyle/>
          <a:p>
            <a:r>
              <a:rPr lang="en-US" dirty="0" smtClean="0"/>
              <a:t>Basic there are two types of primitive locking constructs: </a:t>
            </a:r>
            <a:r>
              <a:rPr lang="fr-FR" dirty="0"/>
              <a:t>Primitive User-Mode and </a:t>
            </a:r>
            <a:r>
              <a:rPr lang="fr-FR" dirty="0" err="1" smtClean="0"/>
              <a:t>Kernel</a:t>
            </a:r>
            <a:r>
              <a:rPr lang="fr-FR" dirty="0" smtClean="0"/>
              <a:t>-Mode.</a:t>
            </a:r>
          </a:p>
          <a:p>
            <a:r>
              <a:rPr lang="fr-FR" dirty="0" err="1" smtClean="0"/>
              <a:t>When-ever</a:t>
            </a:r>
            <a:r>
              <a:rPr lang="fr-FR" dirty="0" smtClean="0"/>
              <a:t> possible use </a:t>
            </a:r>
            <a:r>
              <a:rPr lang="en-US" dirty="0"/>
              <a:t>primitive user-mode constructs, because they are significantly faster than the kernel-mode constructs as they use special CPU instructions to coordinate </a:t>
            </a:r>
            <a:r>
              <a:rPr lang="en-US" dirty="0" smtClean="0"/>
              <a:t>threads.</a:t>
            </a:r>
          </a:p>
          <a:p>
            <a:r>
              <a:rPr lang="en-US" dirty="0" smtClean="0"/>
              <a:t>Downside is that Windows never knows about the blocking.</a:t>
            </a:r>
          </a:p>
          <a:p>
            <a:r>
              <a:rPr lang="en-US" dirty="0"/>
              <a:t>The kernel-mode constructs are provided by the Windows operating system itself.</a:t>
            </a:r>
          </a:p>
        </p:txBody>
      </p:sp>
    </p:spTree>
    <p:extLst>
      <p:ext uri="{BB962C8B-B14F-4D97-AF65-F5344CB8AC3E}">
        <p14:creationId xmlns:p14="http://schemas.microsoft.com/office/powerpoint/2010/main" val="3876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User-Mode Constructs </a:t>
            </a:r>
          </a:p>
        </p:txBody>
      </p:sp>
      <p:sp>
        <p:nvSpPr>
          <p:cNvPr id="3" name="Content Placeholder 2"/>
          <p:cNvSpPr>
            <a:spLocks noGrp="1"/>
          </p:cNvSpPr>
          <p:nvPr>
            <p:ph idx="1"/>
          </p:nvPr>
        </p:nvSpPr>
        <p:spPr/>
        <p:txBody>
          <a:bodyPr/>
          <a:lstStyle/>
          <a:p>
            <a:r>
              <a:rPr lang="en-US" dirty="0"/>
              <a:t>The CLR guarantees that reads and writes to variables of the following data types are atomic: Boolean, Char, (S)Byte, (U)Int16, (U)Int32, (U)</a:t>
            </a:r>
            <a:r>
              <a:rPr lang="en-US" dirty="0" err="1"/>
              <a:t>IntPtr</a:t>
            </a:r>
            <a:r>
              <a:rPr lang="en-US" dirty="0"/>
              <a:t>, Single, and reference types. </a:t>
            </a:r>
            <a:endParaRPr lang="en-US" dirty="0" smtClean="0"/>
          </a:p>
          <a:p>
            <a:r>
              <a:rPr lang="en-US" dirty="0" smtClean="0"/>
              <a:t>Int32 </a:t>
            </a:r>
            <a:r>
              <a:rPr lang="en-US" dirty="0" err="1" smtClean="0"/>
              <a:t>SomeType.x</a:t>
            </a:r>
            <a:r>
              <a:rPr lang="en-US" dirty="0" smtClean="0"/>
              <a:t> </a:t>
            </a:r>
            <a:r>
              <a:rPr lang="en-US" dirty="0"/>
              <a:t>= 0x01234567; the x variable will change from 0x00000000 to 0x01234567 all at once (atomically</a:t>
            </a:r>
            <a:r>
              <a:rPr lang="en-US" dirty="0" smtClean="0"/>
              <a:t>)</a:t>
            </a:r>
          </a:p>
          <a:p>
            <a:r>
              <a:rPr lang="en-US" dirty="0" smtClean="0"/>
              <a:t>Int64 </a:t>
            </a:r>
            <a:r>
              <a:rPr lang="en-US" dirty="0" err="1" smtClean="0"/>
              <a:t>SomeType.x</a:t>
            </a:r>
            <a:r>
              <a:rPr lang="en-US" dirty="0" smtClean="0"/>
              <a:t> </a:t>
            </a:r>
            <a:r>
              <a:rPr lang="en-US" dirty="0"/>
              <a:t>= 0x0123456789abcdef; </a:t>
            </a:r>
            <a:r>
              <a:rPr lang="en-US" dirty="0" smtClean="0"/>
              <a:t>it </a:t>
            </a:r>
            <a:r>
              <a:rPr lang="en-US" dirty="0"/>
              <a:t>is possible that another thread could query x and get a value of 0x0123456700000000 or 0x0000000089abcdef, since the read and write operations are not </a:t>
            </a:r>
            <a:r>
              <a:rPr lang="en-US" dirty="0" smtClean="0"/>
              <a:t>atomic</a:t>
            </a:r>
          </a:p>
          <a:p>
            <a:r>
              <a:rPr lang="en-US" b="1" dirty="0"/>
              <a:t>While atomic access to variable guarantees that the read or write happens all at once, it does not guarantee when the read or write will happen due to compiler and CPU optimizations.</a:t>
            </a:r>
          </a:p>
        </p:txBody>
      </p:sp>
    </p:spTree>
    <p:extLst>
      <p:ext uri="{BB962C8B-B14F-4D97-AF65-F5344CB8AC3E}">
        <p14:creationId xmlns:p14="http://schemas.microsoft.com/office/powerpoint/2010/main" val="397509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a:t>
            </a:r>
            <a:r>
              <a:rPr lang="en-US" dirty="0"/>
              <a:t>user-mode </a:t>
            </a:r>
            <a:r>
              <a:rPr lang="en-US" dirty="0" smtClean="0"/>
              <a:t>constructs</a:t>
            </a:r>
            <a:endParaRPr lang="en-US" dirty="0"/>
          </a:p>
        </p:txBody>
      </p:sp>
      <p:sp>
        <p:nvSpPr>
          <p:cNvPr id="3" name="Content Placeholder 2"/>
          <p:cNvSpPr>
            <a:spLocks noGrp="1"/>
          </p:cNvSpPr>
          <p:nvPr>
            <p:ph idx="1"/>
          </p:nvPr>
        </p:nvSpPr>
        <p:spPr>
          <a:xfrm>
            <a:off x="677335" y="2160590"/>
            <a:ext cx="8596668" cy="4697410"/>
          </a:xfrm>
        </p:spPr>
        <p:txBody>
          <a:bodyPr/>
          <a:lstStyle/>
          <a:p>
            <a:r>
              <a:rPr lang="en-US" dirty="0"/>
              <a:t>Volatile constructs, which perform an atomic read or write operation on a variable containing a simple data type at a specific time </a:t>
            </a:r>
            <a:endParaRPr lang="en-US" dirty="0" smtClean="0"/>
          </a:p>
          <a:p>
            <a:r>
              <a:rPr lang="en-US" dirty="0"/>
              <a:t>Interlocked constructs, which perform an atomic read and write operation on a variable containing a simple data type at a specific </a:t>
            </a:r>
            <a:r>
              <a:rPr lang="en-US" dirty="0" smtClean="0"/>
              <a:t>time</a:t>
            </a:r>
          </a:p>
          <a:p>
            <a:r>
              <a:rPr lang="en-US" dirty="0" smtClean="0"/>
              <a:t>Your code is optimized by compiler and even CPU. Demo.</a:t>
            </a:r>
          </a:p>
          <a:p>
            <a:r>
              <a:rPr lang="en-US" dirty="0" smtClean="0"/>
              <a:t>Compilers preserve the intention of our program, but may change the way things are done. Demo.</a:t>
            </a:r>
          </a:p>
          <a:p>
            <a:r>
              <a:rPr lang="en-US" dirty="0"/>
              <a:t>The static </a:t>
            </a:r>
            <a:r>
              <a:rPr lang="en-US" b="1" dirty="0" err="1"/>
              <a:t>System.Threading.Volatile</a:t>
            </a:r>
            <a:r>
              <a:rPr lang="en-US" dirty="0"/>
              <a:t> class offers two static methods that look like </a:t>
            </a:r>
            <a:r>
              <a:rPr lang="en-US" dirty="0" smtClean="0"/>
              <a:t>this:</a:t>
            </a:r>
          </a:p>
          <a:p>
            <a:pPr lvl="1"/>
            <a:r>
              <a:rPr lang="en-US" dirty="0" smtClean="0"/>
              <a:t>public </a:t>
            </a:r>
            <a:r>
              <a:rPr lang="en-US" dirty="0"/>
              <a:t>static class Volatile {    </a:t>
            </a:r>
            <a:endParaRPr lang="en-US" dirty="0" smtClean="0"/>
          </a:p>
          <a:p>
            <a:pPr lvl="2"/>
            <a:r>
              <a:rPr lang="en-US" dirty="0" smtClean="0"/>
              <a:t>public </a:t>
            </a:r>
            <a:r>
              <a:rPr lang="en-US" dirty="0"/>
              <a:t>static void  Write(ref Int32 location, Int32 value</a:t>
            </a:r>
            <a:r>
              <a:rPr lang="en-US" dirty="0" smtClean="0"/>
              <a:t>);</a:t>
            </a:r>
          </a:p>
          <a:p>
            <a:pPr lvl="2"/>
            <a:r>
              <a:rPr lang="en-US" dirty="0" smtClean="0"/>
              <a:t>public </a:t>
            </a:r>
            <a:r>
              <a:rPr lang="en-US" dirty="0"/>
              <a:t>static Int32 Read(ref Int32 location);  }</a:t>
            </a:r>
            <a:endParaRPr lang="en-US" dirty="0" smtClean="0"/>
          </a:p>
          <a:p>
            <a:pPr marL="0" indent="0">
              <a:buNone/>
            </a:pPr>
            <a:endParaRPr lang="en-US" dirty="0"/>
          </a:p>
        </p:txBody>
      </p:sp>
    </p:spTree>
    <p:extLst>
      <p:ext uri="{BB962C8B-B14F-4D97-AF65-F5344CB8AC3E}">
        <p14:creationId xmlns:p14="http://schemas.microsoft.com/office/powerpoint/2010/main" val="160747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70560"/>
          </a:xfrm>
        </p:spPr>
        <p:txBody>
          <a:bodyPr/>
          <a:lstStyle/>
          <a:p>
            <a:r>
              <a:rPr lang="en-US" b="1" dirty="0" err="1" smtClean="0"/>
              <a:t>System.Threading.Volatile</a:t>
            </a:r>
            <a:r>
              <a:rPr lang="en-US" b="1" dirty="0" smtClean="0"/>
              <a:t> class</a:t>
            </a:r>
            <a:endParaRPr lang="en-US" dirty="0"/>
          </a:p>
        </p:txBody>
      </p:sp>
      <p:sp>
        <p:nvSpPr>
          <p:cNvPr id="3" name="Content Placeholder 2"/>
          <p:cNvSpPr>
            <a:spLocks noGrp="1"/>
          </p:cNvSpPr>
          <p:nvPr>
            <p:ph idx="1"/>
          </p:nvPr>
        </p:nvSpPr>
        <p:spPr>
          <a:xfrm>
            <a:off x="677335" y="1442720"/>
            <a:ext cx="8596668" cy="4598643"/>
          </a:xfrm>
        </p:spPr>
        <p:txBody>
          <a:bodyPr/>
          <a:lstStyle/>
          <a:p>
            <a:r>
              <a:rPr lang="en-US" dirty="0"/>
              <a:t>The </a:t>
            </a:r>
            <a:r>
              <a:rPr lang="en-US" b="1" dirty="0" err="1"/>
              <a:t>Volatile.Write</a:t>
            </a:r>
            <a:r>
              <a:rPr lang="en-US" dirty="0"/>
              <a:t> method forces the value in location to be written to at the point of the call. In addition, any earlier program-order loads and stores must occur before the call to </a:t>
            </a:r>
            <a:r>
              <a:rPr lang="en-US" dirty="0" err="1" smtClean="0"/>
              <a:t>Volatile.Write</a:t>
            </a:r>
            <a:r>
              <a:rPr lang="en-US" dirty="0" smtClean="0"/>
              <a:t>.</a:t>
            </a:r>
          </a:p>
          <a:p>
            <a:r>
              <a:rPr lang="en-US" dirty="0" smtClean="0"/>
              <a:t>The </a:t>
            </a:r>
            <a:r>
              <a:rPr lang="en-US" b="1" dirty="0" err="1"/>
              <a:t>Volatile.Read</a:t>
            </a:r>
            <a:r>
              <a:rPr lang="en-US" dirty="0"/>
              <a:t> method forces the value in location to be read from at the point of the call. In addition, any later program-order loads and stores must occur after the call to </a:t>
            </a:r>
            <a:r>
              <a:rPr lang="en-US" dirty="0" err="1"/>
              <a:t>Volatile.Read</a:t>
            </a:r>
            <a:r>
              <a:rPr lang="en-US" dirty="0" smtClean="0"/>
              <a:t>.</a:t>
            </a:r>
          </a:p>
          <a:p>
            <a:r>
              <a:rPr lang="en-US" dirty="0" smtClean="0"/>
              <a:t>Demo. </a:t>
            </a:r>
            <a:r>
              <a:rPr lang="en-US" dirty="0" err="1" smtClean="0"/>
              <a:t>ThreadSharing</a:t>
            </a:r>
            <a:r>
              <a:rPr lang="en-US" dirty="0" smtClean="0"/>
              <a:t> done with Volatile. </a:t>
            </a:r>
          </a:p>
          <a:p>
            <a:r>
              <a:rPr lang="en-US" dirty="0"/>
              <a:t>C# compiler has the volatile keyword, which can be applied to static or instance fields of any of these types: Boolean, (S)Byte, (U)Int16, (U)Int32, (U)</a:t>
            </a:r>
            <a:r>
              <a:rPr lang="en-US" dirty="0" err="1"/>
              <a:t>IntPtr</a:t>
            </a:r>
            <a:r>
              <a:rPr lang="en-US" dirty="0"/>
              <a:t>, Single, </a:t>
            </a:r>
            <a:r>
              <a:rPr lang="en-US" dirty="0" smtClean="0"/>
              <a:t>Char or Reference Types.</a:t>
            </a:r>
            <a:endParaRPr lang="en-US" dirty="0"/>
          </a:p>
        </p:txBody>
      </p:sp>
    </p:spTree>
    <p:extLst>
      <p:ext uri="{BB962C8B-B14F-4D97-AF65-F5344CB8AC3E}">
        <p14:creationId xmlns:p14="http://schemas.microsoft.com/office/powerpoint/2010/main" val="339864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40080"/>
          </a:xfrm>
        </p:spPr>
        <p:txBody>
          <a:bodyPr/>
          <a:lstStyle/>
          <a:p>
            <a:r>
              <a:rPr lang="en-US" dirty="0"/>
              <a:t>Interlocked Constructs</a:t>
            </a:r>
          </a:p>
        </p:txBody>
      </p:sp>
      <p:sp>
        <p:nvSpPr>
          <p:cNvPr id="3" name="Content Placeholder 2"/>
          <p:cNvSpPr>
            <a:spLocks noGrp="1"/>
          </p:cNvSpPr>
          <p:nvPr>
            <p:ph idx="1"/>
          </p:nvPr>
        </p:nvSpPr>
        <p:spPr>
          <a:xfrm>
            <a:off x="677335" y="1391920"/>
            <a:ext cx="8596668" cy="4649443"/>
          </a:xfrm>
        </p:spPr>
        <p:txBody>
          <a:bodyPr/>
          <a:lstStyle/>
          <a:p>
            <a:r>
              <a:rPr lang="en-US" dirty="0"/>
              <a:t>Each of the methods in the Interlocked class performs an atomic read and write operation. </a:t>
            </a:r>
            <a:endParaRPr lang="en-US" dirty="0" smtClean="0"/>
          </a:p>
          <a:p>
            <a:r>
              <a:rPr lang="en-US" dirty="0" smtClean="0"/>
              <a:t>All </a:t>
            </a:r>
            <a:r>
              <a:rPr lang="en-US" dirty="0"/>
              <a:t>the Interlocked methods are full memory fences. That is, any variable writes before the call to an Interlocked method execute before the Interlocked method, and any variable reads after the call execute after the call</a:t>
            </a:r>
            <a:r>
              <a:rPr lang="en-US" dirty="0" smtClean="0"/>
              <a:t>.</a:t>
            </a:r>
          </a:p>
          <a:p>
            <a:r>
              <a:rPr lang="en-US" dirty="0" smtClean="0"/>
              <a:t>Basic methods: Increment, Decrement, Add, Exchange, </a:t>
            </a:r>
            <a:r>
              <a:rPr lang="en-US" dirty="0" err="1" smtClean="0"/>
              <a:t>CompareExchange</a:t>
            </a:r>
            <a:r>
              <a:rPr lang="en-US" dirty="0" smtClean="0"/>
              <a:t> and etc.</a:t>
            </a:r>
            <a:endParaRPr lang="en-US" dirty="0"/>
          </a:p>
        </p:txBody>
      </p:sp>
    </p:spTree>
    <p:extLst>
      <p:ext uri="{BB962C8B-B14F-4D97-AF65-F5344CB8AC3E}">
        <p14:creationId xmlns:p14="http://schemas.microsoft.com/office/powerpoint/2010/main" val="221343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Spin Lock</a:t>
            </a:r>
          </a:p>
        </p:txBody>
      </p:sp>
      <p:sp>
        <p:nvSpPr>
          <p:cNvPr id="3" name="Content Placeholder 2"/>
          <p:cNvSpPr>
            <a:spLocks noGrp="1"/>
          </p:cNvSpPr>
          <p:nvPr>
            <p:ph idx="1"/>
          </p:nvPr>
        </p:nvSpPr>
        <p:spPr/>
        <p:txBody>
          <a:bodyPr/>
          <a:lstStyle/>
          <a:p>
            <a:r>
              <a:rPr lang="en-US" dirty="0" smtClean="0"/>
              <a:t>Interlocked mostly operates on </a:t>
            </a:r>
            <a:r>
              <a:rPr lang="en-US" dirty="0"/>
              <a:t>Int32 objects. </a:t>
            </a:r>
            <a:endParaRPr lang="en-US" dirty="0" smtClean="0"/>
          </a:p>
          <a:p>
            <a:r>
              <a:rPr lang="en-US" dirty="0" smtClean="0"/>
              <a:t>If we need to stop </a:t>
            </a:r>
            <a:r>
              <a:rPr lang="en-US" dirty="0"/>
              <a:t>all threads but one, from entering the region of code that manipulates the </a:t>
            </a:r>
            <a:r>
              <a:rPr lang="en-US" dirty="0" smtClean="0"/>
              <a:t>fields we can implement </a:t>
            </a:r>
            <a:r>
              <a:rPr lang="en-US" dirty="0" err="1" smtClean="0"/>
              <a:t>SimpleSpinLock</a:t>
            </a:r>
            <a:r>
              <a:rPr lang="en-US" dirty="0" smtClean="0"/>
              <a:t> using the Interlocked class.</a:t>
            </a:r>
          </a:p>
          <a:p>
            <a:r>
              <a:rPr lang="en-US" dirty="0"/>
              <a:t>This spinning wastes precious CPU time, preventing the CPU from doing other, more useful </a:t>
            </a:r>
            <a:r>
              <a:rPr lang="en-US" dirty="0" smtClean="0"/>
              <a:t>work.</a:t>
            </a:r>
          </a:p>
          <a:p>
            <a:r>
              <a:rPr lang="en-US" dirty="0"/>
              <a:t>Spin locks should not typically be used on single-CPU machines, as the thread that holds the lock can’t quickly release it if the thread that wants the lock is spinning.</a:t>
            </a:r>
          </a:p>
        </p:txBody>
      </p:sp>
    </p:spTree>
    <p:extLst>
      <p:ext uri="{BB962C8B-B14F-4D97-AF65-F5344CB8AC3E}">
        <p14:creationId xmlns:p14="http://schemas.microsoft.com/office/powerpoint/2010/main" val="274449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09945" cy="690880"/>
          </a:xfrm>
        </p:spPr>
        <p:txBody>
          <a:bodyPr/>
          <a:lstStyle/>
          <a:p>
            <a:r>
              <a:rPr lang="en-US" dirty="0"/>
              <a:t>Putting a Delay in the Thread’s Processing</a:t>
            </a:r>
          </a:p>
        </p:txBody>
      </p:sp>
      <p:sp>
        <p:nvSpPr>
          <p:cNvPr id="3" name="Content Placeholder 2"/>
          <p:cNvSpPr>
            <a:spLocks noGrp="1"/>
          </p:cNvSpPr>
          <p:nvPr>
            <p:ph idx="1"/>
          </p:nvPr>
        </p:nvSpPr>
        <p:spPr>
          <a:xfrm>
            <a:off x="677335" y="1564640"/>
            <a:ext cx="8596668" cy="5293360"/>
          </a:xfrm>
        </p:spPr>
        <p:txBody>
          <a:bodyPr>
            <a:normAutofit/>
          </a:bodyPr>
          <a:lstStyle/>
          <a:p>
            <a:r>
              <a:rPr lang="en-US" dirty="0"/>
              <a:t>A thread can tell the system that it does not want to be schedulable for a certain amount of time. This is accomplished by calling </a:t>
            </a:r>
            <a:r>
              <a:rPr lang="en-US" b="1" dirty="0"/>
              <a:t>Thread</a:t>
            </a:r>
            <a:r>
              <a:rPr lang="en-US" dirty="0"/>
              <a:t>’s static </a:t>
            </a:r>
            <a:r>
              <a:rPr lang="en-US" b="1" dirty="0"/>
              <a:t>Sleep</a:t>
            </a:r>
            <a:r>
              <a:rPr lang="en-US" dirty="0"/>
              <a:t> </a:t>
            </a:r>
            <a:r>
              <a:rPr lang="en-US" dirty="0" smtClean="0"/>
              <a:t>method.</a:t>
            </a:r>
          </a:p>
          <a:p>
            <a:r>
              <a:rPr lang="en-US" dirty="0"/>
              <a:t>You can call Sleep and pass the value in </a:t>
            </a:r>
            <a:r>
              <a:rPr lang="en-US" dirty="0" err="1" smtClean="0"/>
              <a:t>System.Threading.Timeout.Infinite</a:t>
            </a:r>
            <a:endParaRPr lang="en-US" dirty="0" smtClean="0"/>
          </a:p>
          <a:p>
            <a:r>
              <a:rPr lang="en-US" dirty="0"/>
              <a:t>You can pass 0 to Sleep. This tells the system that the calling thread relinquishes the remainder of its current time-slice, and it forces the system to schedule another thread. However, the system can reschedule the thread that just called Sleep. </a:t>
            </a:r>
            <a:endParaRPr lang="en-US" dirty="0" smtClean="0"/>
          </a:p>
          <a:p>
            <a:r>
              <a:rPr lang="en-US" dirty="0"/>
              <a:t>A thread can ask Windows to schedule another thread on the current CPU by calling Thread’s Yield method. A thread calls this method if it wants a resource that is currently owned by another thread</a:t>
            </a:r>
            <a:r>
              <a:rPr lang="en-US" dirty="0" smtClean="0"/>
              <a:t>.</a:t>
            </a:r>
          </a:p>
          <a:p>
            <a:r>
              <a:rPr lang="en-US" dirty="0"/>
              <a:t>Yield is a cross between calling </a:t>
            </a:r>
            <a:r>
              <a:rPr lang="en-US" dirty="0" err="1"/>
              <a:t>Thread.Sleep</a:t>
            </a:r>
            <a:r>
              <a:rPr lang="en-US" dirty="0"/>
              <a:t>(0) and </a:t>
            </a:r>
            <a:r>
              <a:rPr lang="en-US" dirty="0" err="1"/>
              <a:t>Thread.Sleep</a:t>
            </a:r>
            <a:r>
              <a:rPr lang="en-US" dirty="0"/>
              <a:t>(1). </a:t>
            </a:r>
            <a:r>
              <a:rPr lang="en-US" dirty="0" err="1"/>
              <a:t>Thread.Sleep</a:t>
            </a:r>
            <a:r>
              <a:rPr lang="en-US" dirty="0"/>
              <a:t>(0) will not let a lower-priority thread run, whereas </a:t>
            </a:r>
            <a:r>
              <a:rPr lang="en-US" dirty="0" err="1"/>
              <a:t>Thread.Sleep</a:t>
            </a:r>
            <a:r>
              <a:rPr lang="en-US" dirty="0"/>
              <a:t>(1) will always force a context switch and Windows will force the thread to sleep longer than 1 millisecond due to the resolution of the internal system timer.</a:t>
            </a:r>
          </a:p>
        </p:txBody>
      </p:sp>
    </p:spTree>
    <p:extLst>
      <p:ext uri="{BB962C8B-B14F-4D97-AF65-F5344CB8AC3E}">
        <p14:creationId xmlns:p14="http://schemas.microsoft.com/office/powerpoint/2010/main" val="311710674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4275</TotalTime>
  <Words>2020</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RAU Operating Systems 2015</vt:lpstr>
      <vt:lpstr>Thread synchronization</vt:lpstr>
      <vt:lpstr>Lock constructs</vt:lpstr>
      <vt:lpstr>User-Mode Constructs </vt:lpstr>
      <vt:lpstr>Primitive user-mode constructs</vt:lpstr>
      <vt:lpstr>System.Threading.Volatile class</vt:lpstr>
      <vt:lpstr>Interlocked Constructs</vt:lpstr>
      <vt:lpstr>Simple Spin Lock</vt:lpstr>
      <vt:lpstr>Putting a Delay in the Thread’s Processing</vt:lpstr>
      <vt:lpstr>Kernel Mode Constructs</vt:lpstr>
      <vt:lpstr>Kernel Mode Constructs</vt:lpstr>
      <vt:lpstr>Kernel Mode Constructs</vt:lpstr>
      <vt:lpstr>Kernel Mode Constructs</vt:lpstr>
      <vt:lpstr>Event Constructs</vt:lpstr>
      <vt:lpstr>Semaphore Constructs </vt:lpstr>
      <vt:lpstr>Mutex Constructs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396</cp:revision>
  <dcterms:created xsi:type="dcterms:W3CDTF">2015-09-30T17:22:26Z</dcterms:created>
  <dcterms:modified xsi:type="dcterms:W3CDTF">2015-12-17T04:31:37Z</dcterms:modified>
</cp:coreProperties>
</file>