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70" autoAdjust="0"/>
  </p:normalViewPr>
  <p:slideViewPr>
    <p:cSldViewPr snapToGrid="0">
      <p:cViewPr varScale="1">
        <p:scale>
          <a:sx n="60" d="100"/>
          <a:sy n="60" d="100"/>
        </p:scale>
        <p:origin x="8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12/23/2015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exception occurs inside the try block while changing state, then the state is now corrupted. When the lock is exited in the finally block, another thread will now start manipulating the corrupted state. It is better to have your application hang than it is to continue running with a corrupted state and potential security holes. </a:t>
            </a:r>
          </a:p>
          <a:p>
            <a:endParaRPr lang="en-US" dirty="0" smtClean="0"/>
          </a:p>
          <a:p>
            <a:r>
              <a:rPr lang="en-US" dirty="0" smtClean="0"/>
              <a:t>The second problem is that entering and leaving a try block decreases the performance of the method.</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7</a:t>
            </a:fld>
            <a:endParaRPr lang="en-US"/>
          </a:p>
        </p:txBody>
      </p:sp>
    </p:spTree>
    <p:extLst>
      <p:ext uri="{BB962C8B-B14F-4D97-AF65-F5344CB8AC3E}">
        <p14:creationId xmlns:p14="http://schemas.microsoft.com/office/powerpoint/2010/main" val="428857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a:t>
            </a:r>
            <a:r>
              <a:rPr lang="en-US" dirty="0" err="1" smtClean="0"/>
              <a:t>CountdownEvent’s</a:t>
            </a:r>
            <a:r>
              <a:rPr lang="en-US" dirty="0" smtClean="0"/>
              <a:t> </a:t>
            </a:r>
            <a:r>
              <a:rPr lang="en-US" dirty="0" err="1" smtClean="0"/>
              <a:t>CurrentCount</a:t>
            </a:r>
            <a:r>
              <a:rPr lang="en-US" dirty="0" smtClean="0"/>
              <a:t> reaches 0, it cannot be changed. The </a:t>
            </a:r>
            <a:r>
              <a:rPr lang="en-US" dirty="0" err="1" smtClean="0"/>
              <a:t>AddCount</a:t>
            </a:r>
            <a:r>
              <a:rPr lang="en-US" dirty="0" smtClean="0"/>
              <a:t> method throws </a:t>
            </a:r>
            <a:r>
              <a:rPr lang="en-US" dirty="0" err="1" smtClean="0"/>
              <a:t>InvalidOperationException</a:t>
            </a:r>
            <a:r>
              <a:rPr lang="en-US" dirty="0" smtClean="0"/>
              <a:t> when </a:t>
            </a:r>
            <a:r>
              <a:rPr lang="en-US" dirty="0" err="1" smtClean="0"/>
              <a:t>CurrentCount</a:t>
            </a:r>
            <a:r>
              <a:rPr lang="en-US" dirty="0" smtClean="0"/>
              <a:t> is 0, while the </a:t>
            </a:r>
            <a:r>
              <a:rPr lang="en-US" dirty="0" err="1" smtClean="0"/>
              <a:t>TryAddCount</a:t>
            </a:r>
            <a:r>
              <a:rPr lang="en-US" dirty="0" smtClean="0"/>
              <a:t> method simply returns false if </a:t>
            </a:r>
            <a:r>
              <a:rPr lang="en-US" dirty="0" err="1" smtClean="0"/>
              <a:t>CurrentCount</a:t>
            </a:r>
            <a:r>
              <a:rPr lang="en-US" dirty="0" smtClean="0"/>
              <a:t> is 0.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9</a:t>
            </a:fld>
            <a:endParaRPr lang="en-US"/>
          </a:p>
        </p:txBody>
      </p:sp>
    </p:spTree>
    <p:extLst>
      <p:ext uri="{BB962C8B-B14F-4D97-AF65-F5344CB8AC3E}">
        <p14:creationId xmlns:p14="http://schemas.microsoft.com/office/powerpoint/2010/main" val="58113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Barrier blocks the thread (using a </a:t>
            </a:r>
            <a:r>
              <a:rPr lang="en-US" dirty="0" err="1" smtClean="0"/>
              <a:t>ManualResetEventSlim</a:t>
            </a:r>
            <a:r>
              <a:rPr lang="en-US" dirty="0" smtClean="0"/>
              <a:t>)</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10</a:t>
            </a:fld>
            <a:endParaRPr lang="en-US"/>
          </a:p>
        </p:txBody>
      </p:sp>
    </p:spTree>
    <p:extLst>
      <p:ext uri="{BB962C8B-B14F-4D97-AF65-F5344CB8AC3E}">
        <p14:creationId xmlns:p14="http://schemas.microsoft.com/office/powerpoint/2010/main" val="246795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12/23/2015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12/23/2015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a:t>
            </a:r>
            <a:r>
              <a:rPr lang="en-US" sz="4400" dirty="0" smtClean="0"/>
              <a:t>Systems 2015</a:t>
            </a:r>
            <a:endParaRPr lang="en-US" sz="4400" dirty="0"/>
          </a:p>
        </p:txBody>
      </p:sp>
      <p:sp>
        <p:nvSpPr>
          <p:cNvPr id="3" name="Subtitle 2"/>
          <p:cNvSpPr>
            <a:spLocks noGrp="1"/>
          </p:cNvSpPr>
          <p:nvPr>
            <p:ph type="subTitle" idx="1"/>
          </p:nvPr>
        </p:nvSpPr>
        <p:spPr/>
        <p:txBody>
          <a:bodyPr/>
          <a:lstStyle/>
          <a:p>
            <a:r>
              <a:rPr lang="en-US" dirty="0" smtClean="0"/>
              <a:t>Lab #7</a:t>
            </a:r>
            <a:endParaRPr lang="en-US" dirty="0"/>
          </a:p>
        </p:txBody>
      </p:sp>
    </p:spTree>
    <p:extLst>
      <p:ext uri="{BB962C8B-B14F-4D97-AF65-F5344CB8AC3E}">
        <p14:creationId xmlns:p14="http://schemas.microsoft.com/office/powerpoint/2010/main" val="12269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62000"/>
          </a:xfrm>
        </p:spPr>
        <p:txBody>
          <a:bodyPr/>
          <a:lstStyle/>
          <a:p>
            <a:r>
              <a:rPr lang="en-US" dirty="0"/>
              <a:t>The Barrier Class </a:t>
            </a:r>
          </a:p>
        </p:txBody>
      </p:sp>
      <p:sp>
        <p:nvSpPr>
          <p:cNvPr id="3" name="Content Placeholder 2"/>
          <p:cNvSpPr>
            <a:spLocks noGrp="1"/>
          </p:cNvSpPr>
          <p:nvPr>
            <p:ph idx="1"/>
          </p:nvPr>
        </p:nvSpPr>
        <p:spPr>
          <a:xfrm>
            <a:off x="677335" y="1446029"/>
            <a:ext cx="8596668" cy="1297172"/>
          </a:xfrm>
        </p:spPr>
        <p:txBody>
          <a:bodyPr/>
          <a:lstStyle/>
          <a:p>
            <a:r>
              <a:rPr lang="en-US" dirty="0"/>
              <a:t>Barrier is used to control a set of threads that are working together in parallel so that they can step through phases of the algorithm together</a:t>
            </a:r>
            <a:r>
              <a:rPr lang="en-US" dirty="0" smtClean="0"/>
              <a:t>.</a:t>
            </a:r>
          </a:p>
          <a:p>
            <a:r>
              <a:rPr lang="en-US" dirty="0" smtClean="0"/>
              <a:t>Example is the CLR’s GC</a:t>
            </a:r>
            <a:endParaRPr lang="en-US" dirty="0"/>
          </a:p>
        </p:txBody>
      </p:sp>
      <p:pic>
        <p:nvPicPr>
          <p:cNvPr id="4" name="Picture 3"/>
          <p:cNvPicPr>
            <a:picLocks noChangeAspect="1"/>
          </p:cNvPicPr>
          <p:nvPr/>
        </p:nvPicPr>
        <p:blipFill>
          <a:blip r:embed="rId3"/>
          <a:stretch>
            <a:fillRect/>
          </a:stretch>
        </p:blipFill>
        <p:spPr>
          <a:xfrm>
            <a:off x="581911" y="2934365"/>
            <a:ext cx="9582150" cy="3562350"/>
          </a:xfrm>
          <a:prstGeom prst="rect">
            <a:avLst/>
          </a:prstGeom>
        </p:spPr>
      </p:pic>
    </p:spTree>
    <p:extLst>
      <p:ext uri="{BB962C8B-B14F-4D97-AF65-F5344CB8AC3E}">
        <p14:creationId xmlns:p14="http://schemas.microsoft.com/office/powerpoint/2010/main" val="178453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normAutofit fontScale="90000"/>
          </a:bodyPr>
          <a:lstStyle/>
          <a:p>
            <a:r>
              <a:rPr lang="en-US" dirty="0"/>
              <a:t>Hybrid Thread Synchronization Constructs </a:t>
            </a:r>
          </a:p>
        </p:txBody>
      </p:sp>
      <p:sp>
        <p:nvSpPr>
          <p:cNvPr id="3" name="Content Placeholder 2"/>
          <p:cNvSpPr>
            <a:spLocks noGrp="1"/>
          </p:cNvSpPr>
          <p:nvPr>
            <p:ph idx="1"/>
          </p:nvPr>
        </p:nvSpPr>
        <p:spPr>
          <a:xfrm>
            <a:off x="677335" y="1470582"/>
            <a:ext cx="9425132" cy="4570782"/>
          </a:xfrm>
        </p:spPr>
        <p:txBody>
          <a:bodyPr/>
          <a:lstStyle/>
          <a:p>
            <a:r>
              <a:rPr lang="en-US" sz="2000" dirty="0" smtClean="0"/>
              <a:t>Hybrid locks are constructed by using User-Mode and Kernel-Mode constructs</a:t>
            </a:r>
            <a:r>
              <a:rPr lang="en-US" sz="2000" dirty="0" smtClean="0"/>
              <a:t>.</a:t>
            </a:r>
          </a:p>
          <a:p>
            <a:r>
              <a:rPr lang="en-US" sz="2000" dirty="0"/>
              <a:t>Hybrid constructs provide the performance benefit of the primitive user-mode constructs when there is no thread contention. </a:t>
            </a:r>
            <a:endParaRPr lang="en-US" sz="2000" dirty="0" smtClean="0"/>
          </a:p>
          <a:p>
            <a:r>
              <a:rPr lang="en-US" sz="2000" dirty="0" smtClean="0"/>
              <a:t>Hybrid </a:t>
            </a:r>
            <a:r>
              <a:rPr lang="en-US" sz="2000" dirty="0"/>
              <a:t>constructs </a:t>
            </a:r>
            <a:r>
              <a:rPr lang="en-US" sz="2000" dirty="0" smtClean="0"/>
              <a:t>use </a:t>
            </a:r>
            <a:r>
              <a:rPr lang="en-US" sz="2000" dirty="0"/>
              <a:t>the primitive kernel-mode constructs to provide the benefit of not spinning (wasting CPU time) when multiple threads are contending for the construct at the same time</a:t>
            </a:r>
            <a:r>
              <a:rPr lang="en-US" sz="2000" dirty="0" smtClean="0"/>
              <a:t>.</a:t>
            </a:r>
          </a:p>
          <a:p>
            <a:r>
              <a:rPr lang="en-US" sz="2000" dirty="0" smtClean="0"/>
              <a:t>Today’s Lab work will cover:</a:t>
            </a:r>
          </a:p>
          <a:p>
            <a:pPr lvl="1"/>
            <a:r>
              <a:rPr lang="en-US" sz="1800" dirty="0" smtClean="0"/>
              <a:t>We’ll build Hybrid constructs based on primitive constructs. </a:t>
            </a:r>
            <a:endParaRPr lang="en-US" sz="1800" dirty="0" smtClean="0"/>
          </a:p>
          <a:p>
            <a:r>
              <a:rPr lang="en-US" sz="2000" dirty="0">
                <a:sym typeface="Wingdings" panose="05000000000000000000" pitchFamily="2" charset="2"/>
              </a:rPr>
              <a:t>Demo: </a:t>
            </a:r>
            <a:r>
              <a:rPr lang="en-US" sz="2000" b="1" dirty="0">
                <a:sym typeface="Wingdings" panose="05000000000000000000" pitchFamily="2" charset="2"/>
              </a:rPr>
              <a:t>Simple Hybrid </a:t>
            </a:r>
            <a:r>
              <a:rPr lang="en-US" sz="2000" b="1" dirty="0" smtClean="0">
                <a:sym typeface="Wingdings" panose="05000000000000000000" pitchFamily="2" charset="2"/>
              </a:rPr>
              <a:t>Lock</a:t>
            </a:r>
            <a:endParaRPr lang="en-US" b="1" dirty="0"/>
          </a:p>
        </p:txBody>
      </p:sp>
    </p:spTree>
    <p:extLst>
      <p:ext uri="{BB962C8B-B14F-4D97-AF65-F5344CB8AC3E}">
        <p14:creationId xmlns:p14="http://schemas.microsoft.com/office/powerpoint/2010/main" val="213029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25981" cy="1320800"/>
          </a:xfrm>
        </p:spPr>
        <p:txBody>
          <a:bodyPr/>
          <a:lstStyle/>
          <a:p>
            <a:r>
              <a:rPr lang="en-US" dirty="0"/>
              <a:t>Spinning, Thread Ownership, and Recursion </a:t>
            </a:r>
          </a:p>
        </p:txBody>
      </p:sp>
      <p:sp>
        <p:nvSpPr>
          <p:cNvPr id="3" name="Content Placeholder 2"/>
          <p:cNvSpPr>
            <a:spLocks noGrp="1"/>
          </p:cNvSpPr>
          <p:nvPr>
            <p:ph idx="1"/>
          </p:nvPr>
        </p:nvSpPr>
        <p:spPr>
          <a:xfrm>
            <a:off x="677335" y="2160590"/>
            <a:ext cx="8951407" cy="3880773"/>
          </a:xfrm>
        </p:spPr>
        <p:txBody>
          <a:bodyPr/>
          <a:lstStyle/>
          <a:p>
            <a:r>
              <a:rPr lang="en-US" dirty="0" smtClean="0"/>
              <a:t>Transitions </a:t>
            </a:r>
            <a:r>
              <a:rPr lang="en-US" dirty="0"/>
              <a:t>into the kernel incur </a:t>
            </a:r>
            <a:r>
              <a:rPr lang="en-US" dirty="0" smtClean="0"/>
              <a:t>a </a:t>
            </a:r>
            <a:r>
              <a:rPr lang="en-US" dirty="0"/>
              <a:t>big performance </a:t>
            </a:r>
            <a:r>
              <a:rPr lang="en-US" dirty="0" smtClean="0"/>
              <a:t>hit and generally threads </a:t>
            </a:r>
            <a:r>
              <a:rPr lang="en-US" dirty="0"/>
              <a:t>tend to hold on to a lock for very short periods of </a:t>
            </a:r>
            <a:r>
              <a:rPr lang="en-US" dirty="0" smtClean="0"/>
              <a:t>time.</a:t>
            </a:r>
          </a:p>
          <a:p>
            <a:r>
              <a:rPr lang="en-US" dirty="0" smtClean="0"/>
              <a:t>Application’s </a:t>
            </a:r>
            <a:r>
              <a:rPr lang="en-US" dirty="0"/>
              <a:t>overall performance can be improved by having a thread spin in user mode for a little while </a:t>
            </a:r>
            <a:r>
              <a:rPr lang="en-US" dirty="0" smtClean="0"/>
              <a:t>before </a:t>
            </a:r>
            <a:r>
              <a:rPr lang="en-US" dirty="0"/>
              <a:t>having the thread transition to kernel </a:t>
            </a:r>
            <a:r>
              <a:rPr lang="en-US" dirty="0" smtClean="0"/>
              <a:t>mode.</a:t>
            </a:r>
          </a:p>
          <a:p>
            <a:r>
              <a:rPr lang="en-US" dirty="0" smtClean="0"/>
              <a:t>Some </a:t>
            </a:r>
            <a:r>
              <a:rPr lang="en-US" dirty="0"/>
              <a:t>locks impose a limitation where the thread that acquires the lock must be the thread that releases the lock. </a:t>
            </a:r>
            <a:r>
              <a:rPr lang="en-US" dirty="0" smtClean="0"/>
              <a:t>Some </a:t>
            </a:r>
            <a:r>
              <a:rPr lang="en-US" dirty="0"/>
              <a:t>locks allow the currently owning thread to own the lock </a:t>
            </a:r>
            <a:r>
              <a:rPr lang="en-US" dirty="0" smtClean="0"/>
              <a:t>recursively.</a:t>
            </a:r>
          </a:p>
          <a:p>
            <a:r>
              <a:rPr lang="en-US" dirty="0" smtClean="0"/>
              <a:t>Let’s build a lock that will have all the three properties.</a:t>
            </a:r>
          </a:p>
          <a:p>
            <a:r>
              <a:rPr lang="en-US" dirty="0"/>
              <a:t>Demo</a:t>
            </a:r>
            <a:r>
              <a:rPr lang="en-US" dirty="0" smtClean="0"/>
              <a:t>:</a:t>
            </a:r>
            <a:r>
              <a:rPr lang="en-US" b="1" dirty="0" smtClean="0"/>
              <a:t> </a:t>
            </a:r>
            <a:r>
              <a:rPr lang="en-US" b="1" dirty="0" err="1" smtClean="0"/>
              <a:t>AnotherHybridLock</a:t>
            </a:r>
            <a:r>
              <a:rPr lang="en-US" dirty="0" smtClean="0"/>
              <a:t>  </a:t>
            </a:r>
            <a:endParaRPr lang="en-US" dirty="0"/>
          </a:p>
        </p:txBody>
      </p:sp>
    </p:spTree>
    <p:extLst>
      <p:ext uri="{BB962C8B-B14F-4D97-AF65-F5344CB8AC3E}">
        <p14:creationId xmlns:p14="http://schemas.microsoft.com/office/powerpoint/2010/main" val="218792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78525"/>
          </a:xfrm>
        </p:spPr>
        <p:txBody>
          <a:bodyPr/>
          <a:lstStyle/>
          <a:p>
            <a:r>
              <a:rPr lang="en-US" dirty="0"/>
              <a:t>Hybrid Constructs in the </a:t>
            </a:r>
            <a:r>
              <a:rPr lang="en-US" dirty="0" smtClean="0"/>
              <a:t>FCL</a:t>
            </a:r>
            <a:endParaRPr lang="en-US" dirty="0"/>
          </a:p>
        </p:txBody>
      </p:sp>
      <p:sp>
        <p:nvSpPr>
          <p:cNvPr id="3" name="Content Placeholder 2"/>
          <p:cNvSpPr>
            <a:spLocks noGrp="1"/>
          </p:cNvSpPr>
          <p:nvPr>
            <p:ph idx="1"/>
          </p:nvPr>
        </p:nvSpPr>
        <p:spPr>
          <a:xfrm>
            <a:off x="677335" y="1476260"/>
            <a:ext cx="8596668" cy="4565103"/>
          </a:xfrm>
        </p:spPr>
        <p:txBody>
          <a:bodyPr/>
          <a:lstStyle/>
          <a:p>
            <a:r>
              <a:rPr lang="en-US" dirty="0" smtClean="0"/>
              <a:t>FCL </a:t>
            </a:r>
            <a:r>
              <a:rPr lang="en-US" dirty="0"/>
              <a:t>ships with many hybrid constructs that use fancy logic to keep your threads in user </a:t>
            </a:r>
            <a:r>
              <a:rPr lang="en-US" dirty="0" smtClean="0"/>
              <a:t>mode</a:t>
            </a:r>
          </a:p>
          <a:p>
            <a:r>
              <a:rPr lang="en-US" dirty="0"/>
              <a:t>Some of these hybrid constructs also avoid creating the kernel-mode construct until the first time threads contend on the </a:t>
            </a:r>
            <a:r>
              <a:rPr lang="en-US" dirty="0" smtClean="0"/>
              <a:t>construct</a:t>
            </a:r>
          </a:p>
          <a:p>
            <a:r>
              <a:rPr lang="en-US" dirty="0"/>
              <a:t> </a:t>
            </a:r>
            <a:r>
              <a:rPr lang="en-US" b="1" dirty="0" err="1"/>
              <a:t>ManualResetEventSlim</a:t>
            </a:r>
            <a:r>
              <a:rPr lang="en-US" dirty="0"/>
              <a:t> and </a:t>
            </a:r>
            <a:r>
              <a:rPr lang="en-US" b="1" dirty="0" err="1"/>
              <a:t>SemaphoreSlim</a:t>
            </a:r>
            <a:r>
              <a:rPr lang="en-US" dirty="0"/>
              <a:t> </a:t>
            </a:r>
            <a:r>
              <a:rPr lang="en-US" dirty="0" smtClean="0"/>
              <a:t>Classes</a:t>
            </a:r>
          </a:p>
          <a:p>
            <a:pPr lvl="1"/>
            <a:r>
              <a:rPr lang="en-US" dirty="0" smtClean="0"/>
              <a:t>These work </a:t>
            </a:r>
            <a:r>
              <a:rPr lang="en-US" dirty="0"/>
              <a:t>exactly like their kernel-mode counterparts, except that both employ spinning in user mode, and they both defer creating the kernel-mode construct until the first time contention </a:t>
            </a:r>
            <a:r>
              <a:rPr lang="en-US" dirty="0" smtClean="0"/>
              <a:t>occurs.</a:t>
            </a:r>
          </a:p>
          <a:p>
            <a:pPr lvl="1"/>
            <a:r>
              <a:rPr lang="en-US" dirty="0" smtClean="0"/>
              <a:t>You can pass a cancelation token to active all the other thread waiting on this object.</a:t>
            </a:r>
            <a:endParaRPr lang="en-US" dirty="0"/>
          </a:p>
        </p:txBody>
      </p:sp>
    </p:spTree>
    <p:extLst>
      <p:ext uri="{BB962C8B-B14F-4D97-AF65-F5344CB8AC3E}">
        <p14:creationId xmlns:p14="http://schemas.microsoft.com/office/powerpoint/2010/main" val="297129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13272"/>
          </a:xfrm>
        </p:spPr>
        <p:txBody>
          <a:bodyPr>
            <a:normAutofit fontScale="90000"/>
          </a:bodyPr>
          <a:lstStyle/>
          <a:p>
            <a:r>
              <a:rPr lang="en-US" dirty="0" smtClean="0"/>
              <a:t>Monitor and Sync blocks</a:t>
            </a:r>
            <a:endParaRPr lang="en-US" dirty="0"/>
          </a:p>
        </p:txBody>
      </p:sp>
      <p:sp>
        <p:nvSpPr>
          <p:cNvPr id="3" name="Content Placeholder 2"/>
          <p:cNvSpPr>
            <a:spLocks noGrp="1"/>
          </p:cNvSpPr>
          <p:nvPr>
            <p:ph idx="1"/>
          </p:nvPr>
        </p:nvSpPr>
        <p:spPr>
          <a:xfrm>
            <a:off x="677335" y="1333042"/>
            <a:ext cx="8596668" cy="4708322"/>
          </a:xfrm>
        </p:spPr>
        <p:txBody>
          <a:bodyPr/>
          <a:lstStyle/>
          <a:p>
            <a:r>
              <a:rPr lang="en-US" dirty="0"/>
              <a:t>Monitor </a:t>
            </a:r>
            <a:r>
              <a:rPr lang="en-US" dirty="0" smtClean="0"/>
              <a:t>class provides </a:t>
            </a:r>
            <a:r>
              <a:rPr lang="en-US" dirty="0"/>
              <a:t>a mutual-exclusive lock supporting spinning, thread ownership, and </a:t>
            </a:r>
            <a:r>
              <a:rPr lang="en-US" dirty="0" smtClean="0"/>
              <a:t>recursion.</a:t>
            </a:r>
          </a:p>
          <a:p>
            <a:r>
              <a:rPr lang="en-US" dirty="0"/>
              <a:t>Every object on the heap can have a data structure, called a sync block, associated with it. </a:t>
            </a:r>
            <a:r>
              <a:rPr lang="en-US" dirty="0" smtClean="0"/>
              <a:t>Sync </a:t>
            </a:r>
            <a:r>
              <a:rPr lang="en-US" dirty="0"/>
              <a:t>block </a:t>
            </a:r>
            <a:r>
              <a:rPr lang="en-US" dirty="0" smtClean="0"/>
              <a:t>contains fields </a:t>
            </a:r>
            <a:r>
              <a:rPr lang="en-US" dirty="0"/>
              <a:t>for a kernel object, the owning thread’s ID, a recursion count, and a waiting threads </a:t>
            </a:r>
            <a:r>
              <a:rPr lang="en-US" dirty="0" smtClean="0"/>
              <a:t>count.</a:t>
            </a:r>
          </a:p>
          <a:p>
            <a:r>
              <a:rPr lang="en-US" dirty="0"/>
              <a:t>The Monitor class is a static class whose methods accept a reference to any heap object, and these methods manipulate the fields in the specified object’s sync block</a:t>
            </a:r>
            <a:r>
              <a:rPr lang="en-US" dirty="0" smtClean="0"/>
              <a:t>.</a:t>
            </a:r>
          </a:p>
          <a:p>
            <a:endParaRPr lang="en-US" dirty="0"/>
          </a:p>
        </p:txBody>
      </p:sp>
      <p:sp>
        <p:nvSpPr>
          <p:cNvPr id="4" name="Rectangle 3"/>
          <p:cNvSpPr/>
          <p:nvPr/>
        </p:nvSpPr>
        <p:spPr>
          <a:xfrm>
            <a:off x="677335" y="3943105"/>
            <a:ext cx="11042574" cy="2308324"/>
          </a:xfrm>
          <a:prstGeom prst="rect">
            <a:avLst/>
          </a:prstGeom>
        </p:spPr>
        <p:txBody>
          <a:bodyPr wrap="square">
            <a:spAutoFit/>
          </a:bodyPr>
          <a:lstStyle/>
          <a:p>
            <a:r>
              <a:rPr lang="en-US" dirty="0"/>
              <a:t>public static class Monitor {    </a:t>
            </a:r>
            <a:endParaRPr lang="en-US" dirty="0" smtClean="0"/>
          </a:p>
          <a:p>
            <a:r>
              <a:rPr lang="en-US" dirty="0"/>
              <a:t>	</a:t>
            </a:r>
            <a:r>
              <a:rPr lang="en-US" dirty="0" smtClean="0"/>
              <a:t>public </a:t>
            </a:r>
            <a:r>
              <a:rPr lang="en-US" dirty="0"/>
              <a:t>static void Enter(Object </a:t>
            </a:r>
            <a:r>
              <a:rPr lang="en-US" dirty="0" err="1"/>
              <a:t>obj</a:t>
            </a:r>
            <a:r>
              <a:rPr lang="en-US" dirty="0"/>
              <a:t>);   </a:t>
            </a:r>
            <a:endParaRPr lang="en-US" dirty="0" smtClean="0"/>
          </a:p>
          <a:p>
            <a:r>
              <a:rPr lang="en-US" dirty="0"/>
              <a:t>	</a:t>
            </a:r>
            <a:r>
              <a:rPr lang="en-US" dirty="0" smtClean="0"/>
              <a:t>public </a:t>
            </a:r>
            <a:r>
              <a:rPr lang="en-US" dirty="0"/>
              <a:t>static void Exit(Object </a:t>
            </a:r>
            <a:r>
              <a:rPr lang="en-US" dirty="0" err="1"/>
              <a:t>obj</a:t>
            </a:r>
            <a:r>
              <a:rPr lang="en-US" dirty="0"/>
              <a:t>);  </a:t>
            </a:r>
            <a:endParaRPr lang="en-US" dirty="0" smtClean="0"/>
          </a:p>
          <a:p>
            <a:r>
              <a:rPr lang="en-US" dirty="0" smtClean="0"/>
              <a:t>   	// </a:t>
            </a:r>
            <a:r>
              <a:rPr lang="en-US" dirty="0"/>
              <a:t>You can also specify a timeout when entered the lock (not commonly used</a:t>
            </a:r>
            <a:r>
              <a:rPr lang="en-US" dirty="0" smtClean="0"/>
              <a:t>):</a:t>
            </a:r>
          </a:p>
          <a:p>
            <a:r>
              <a:rPr lang="en-US" dirty="0" smtClean="0"/>
              <a:t>	public </a:t>
            </a:r>
            <a:r>
              <a:rPr lang="en-US" dirty="0"/>
              <a:t>static </a:t>
            </a:r>
            <a:r>
              <a:rPr lang="en-US" dirty="0" smtClean="0"/>
              <a:t>Boolean </a:t>
            </a:r>
            <a:r>
              <a:rPr lang="en-US" dirty="0" err="1" smtClean="0"/>
              <a:t>TryEnter</a:t>
            </a:r>
            <a:r>
              <a:rPr lang="en-US" dirty="0" smtClean="0"/>
              <a:t>(Object </a:t>
            </a:r>
            <a:r>
              <a:rPr lang="en-US" dirty="0" err="1"/>
              <a:t>obj</a:t>
            </a:r>
            <a:r>
              <a:rPr lang="en-US" dirty="0"/>
              <a:t>, Int32 </a:t>
            </a:r>
            <a:r>
              <a:rPr lang="en-US" dirty="0" err="1"/>
              <a:t>millisecondsTimeout</a:t>
            </a:r>
            <a:r>
              <a:rPr lang="en-US" dirty="0"/>
              <a:t>);  </a:t>
            </a:r>
            <a:endParaRPr lang="en-US" dirty="0" smtClean="0"/>
          </a:p>
          <a:p>
            <a:endParaRPr lang="en-US" dirty="0" smtClean="0"/>
          </a:p>
          <a:p>
            <a:r>
              <a:rPr lang="en-US" dirty="0"/>
              <a:t>	</a:t>
            </a:r>
            <a:r>
              <a:rPr lang="en-US" dirty="0" smtClean="0"/>
              <a:t>public </a:t>
            </a:r>
            <a:r>
              <a:rPr lang="en-US" dirty="0"/>
              <a:t>static void Enter(Object </a:t>
            </a:r>
            <a:r>
              <a:rPr lang="en-US" dirty="0" err="1"/>
              <a:t>obj</a:t>
            </a:r>
            <a:r>
              <a:rPr lang="en-US" dirty="0"/>
              <a:t>, ref Boolean </a:t>
            </a:r>
            <a:r>
              <a:rPr lang="en-US" dirty="0" err="1"/>
              <a:t>lockTaken</a:t>
            </a:r>
            <a:r>
              <a:rPr lang="en-US" dirty="0" smtClean="0"/>
              <a:t>);</a:t>
            </a:r>
          </a:p>
          <a:p>
            <a:r>
              <a:rPr lang="en-US" dirty="0" smtClean="0"/>
              <a:t>	public </a:t>
            </a:r>
            <a:r>
              <a:rPr lang="en-US" dirty="0"/>
              <a:t>static void </a:t>
            </a:r>
            <a:r>
              <a:rPr lang="en-US" dirty="0" err="1"/>
              <a:t>TryEnter</a:t>
            </a:r>
            <a:r>
              <a:rPr lang="en-US" dirty="0"/>
              <a:t>(Object </a:t>
            </a:r>
            <a:r>
              <a:rPr lang="en-US" dirty="0" err="1"/>
              <a:t>obj</a:t>
            </a:r>
            <a:r>
              <a:rPr lang="en-US" dirty="0"/>
              <a:t>, Int32 </a:t>
            </a:r>
            <a:r>
              <a:rPr lang="en-US" dirty="0" err="1"/>
              <a:t>millisecondsTimeout</a:t>
            </a:r>
            <a:r>
              <a:rPr lang="en-US" dirty="0"/>
              <a:t>, ref Boolean </a:t>
            </a:r>
            <a:r>
              <a:rPr lang="en-US" dirty="0" err="1"/>
              <a:t>lockTaken</a:t>
            </a:r>
            <a:r>
              <a:rPr lang="en-US" dirty="0"/>
              <a:t>); }</a:t>
            </a:r>
          </a:p>
        </p:txBody>
      </p:sp>
    </p:spTree>
    <p:extLst>
      <p:ext uri="{BB962C8B-B14F-4D97-AF65-F5344CB8AC3E}">
        <p14:creationId xmlns:p14="http://schemas.microsoft.com/office/powerpoint/2010/main" val="354198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13272"/>
          </a:xfrm>
        </p:spPr>
        <p:txBody>
          <a:bodyPr>
            <a:normAutofit fontScale="90000"/>
          </a:bodyPr>
          <a:lstStyle/>
          <a:p>
            <a:r>
              <a:rPr lang="en-US" dirty="0" smtClean="0"/>
              <a:t>Monitor and Sync blocks</a:t>
            </a:r>
            <a:endParaRPr lang="en-US" dirty="0"/>
          </a:p>
        </p:txBody>
      </p:sp>
      <p:sp>
        <p:nvSpPr>
          <p:cNvPr id="3" name="Content Placeholder 2"/>
          <p:cNvSpPr>
            <a:spLocks noGrp="1"/>
          </p:cNvSpPr>
          <p:nvPr>
            <p:ph idx="1"/>
          </p:nvPr>
        </p:nvSpPr>
        <p:spPr>
          <a:xfrm>
            <a:off x="677335" y="1333041"/>
            <a:ext cx="5282790" cy="5233011"/>
          </a:xfrm>
        </p:spPr>
        <p:txBody>
          <a:bodyPr/>
          <a:lstStyle/>
          <a:p>
            <a:r>
              <a:rPr lang="en-US" dirty="0"/>
              <a:t>When an object is constructed, the object’s sync block index is initialized to -1, which indicates that it doesn’t refer to any sync </a:t>
            </a:r>
            <a:r>
              <a:rPr lang="en-US" dirty="0" smtClean="0"/>
              <a:t>block.</a:t>
            </a:r>
          </a:p>
          <a:p>
            <a:r>
              <a:rPr lang="en-US" dirty="0" smtClean="0"/>
              <a:t>When </a:t>
            </a:r>
            <a:r>
              <a:rPr lang="en-US" dirty="0" err="1"/>
              <a:t>Monitor.Enter</a:t>
            </a:r>
            <a:r>
              <a:rPr lang="en-US" dirty="0"/>
              <a:t> is called, the CLR finds a free sync block in the array and sets the object’s sync block index to refer to the sync block that was found. </a:t>
            </a:r>
            <a:endParaRPr lang="en-US" dirty="0" smtClean="0"/>
          </a:p>
          <a:p>
            <a:r>
              <a:rPr lang="en-US" dirty="0"/>
              <a:t>When Exit is called, it checks to see if there are any more threads waiting to use the object’s sync block. If there are no threads waiting for it, the sync block is free, Exit sets the object’s sync block index back to -1, and the free sync block can be associated with another object in the future</a:t>
            </a:r>
            <a:r>
              <a:rPr lang="en-US" dirty="0" smtClean="0"/>
              <a:t>.</a:t>
            </a:r>
          </a:p>
          <a:p>
            <a:r>
              <a:rPr lang="en-US" dirty="0" smtClean="0"/>
              <a:t>Demo: Transaction class.</a:t>
            </a:r>
            <a:endParaRPr lang="en-US" dirty="0"/>
          </a:p>
        </p:txBody>
      </p:sp>
      <p:pic>
        <p:nvPicPr>
          <p:cNvPr id="5" name="Picture 4"/>
          <p:cNvPicPr>
            <a:picLocks noChangeAspect="1"/>
          </p:cNvPicPr>
          <p:nvPr/>
        </p:nvPicPr>
        <p:blipFill>
          <a:blip r:embed="rId2"/>
          <a:stretch>
            <a:fillRect/>
          </a:stretch>
        </p:blipFill>
        <p:spPr>
          <a:xfrm>
            <a:off x="6184308" y="1222872"/>
            <a:ext cx="5724927" cy="4319086"/>
          </a:xfrm>
          <a:prstGeom prst="rect">
            <a:avLst/>
          </a:prstGeom>
        </p:spPr>
      </p:pic>
    </p:spTree>
    <p:extLst>
      <p:ext uri="{BB962C8B-B14F-4D97-AF65-F5344CB8AC3E}">
        <p14:creationId xmlns:p14="http://schemas.microsoft.com/office/powerpoint/2010/main" val="127699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23441"/>
          </a:xfrm>
        </p:spPr>
        <p:txBody>
          <a:bodyPr/>
          <a:lstStyle/>
          <a:p>
            <a:r>
              <a:rPr lang="en-US" dirty="0" smtClean="0"/>
              <a:t>C# Sync keyword</a:t>
            </a:r>
            <a:endParaRPr lang="en-US" dirty="0"/>
          </a:p>
        </p:txBody>
      </p:sp>
      <p:sp>
        <p:nvSpPr>
          <p:cNvPr id="3" name="Content Placeholder 2"/>
          <p:cNvSpPr>
            <a:spLocks noGrp="1"/>
          </p:cNvSpPr>
          <p:nvPr>
            <p:ph idx="1"/>
          </p:nvPr>
        </p:nvSpPr>
        <p:spPr>
          <a:xfrm>
            <a:off x="677335" y="1454228"/>
            <a:ext cx="8596668" cy="4587136"/>
          </a:xfrm>
        </p:spPr>
        <p:txBody>
          <a:bodyPr/>
          <a:lstStyle/>
          <a:p>
            <a:r>
              <a:rPr lang="en-US" dirty="0" smtClean="0"/>
              <a:t>C# has a special keyword which is transformed to a Monitor implementation.</a:t>
            </a:r>
            <a:endParaRPr lang="en-US" dirty="0"/>
          </a:p>
        </p:txBody>
      </p:sp>
      <p:pic>
        <p:nvPicPr>
          <p:cNvPr id="4" name="Picture 3"/>
          <p:cNvPicPr>
            <a:picLocks noChangeAspect="1"/>
          </p:cNvPicPr>
          <p:nvPr/>
        </p:nvPicPr>
        <p:blipFill>
          <a:blip r:embed="rId3"/>
          <a:stretch>
            <a:fillRect/>
          </a:stretch>
        </p:blipFill>
        <p:spPr>
          <a:xfrm>
            <a:off x="677335" y="1987799"/>
            <a:ext cx="5657850" cy="1362075"/>
          </a:xfrm>
          <a:prstGeom prst="rect">
            <a:avLst/>
          </a:prstGeom>
        </p:spPr>
      </p:pic>
      <p:pic>
        <p:nvPicPr>
          <p:cNvPr id="5" name="Picture 4"/>
          <p:cNvPicPr>
            <a:picLocks noChangeAspect="1"/>
          </p:cNvPicPr>
          <p:nvPr/>
        </p:nvPicPr>
        <p:blipFill>
          <a:blip r:embed="rId4"/>
          <a:stretch>
            <a:fillRect/>
          </a:stretch>
        </p:blipFill>
        <p:spPr>
          <a:xfrm>
            <a:off x="677335" y="3747796"/>
            <a:ext cx="5657850" cy="2895600"/>
          </a:xfrm>
          <a:prstGeom prst="rect">
            <a:avLst/>
          </a:prstGeom>
        </p:spPr>
      </p:pic>
      <p:sp>
        <p:nvSpPr>
          <p:cNvPr id="6" name="Rectangle 5"/>
          <p:cNvSpPr/>
          <p:nvPr/>
        </p:nvSpPr>
        <p:spPr>
          <a:xfrm>
            <a:off x="928472" y="2773727"/>
            <a:ext cx="10176530" cy="1754326"/>
          </a:xfrm>
          <a:prstGeom prst="rect">
            <a:avLst/>
          </a:prstGeom>
        </p:spPr>
        <p:txBody>
          <a:bodyPr wrap="square">
            <a:spAutoFit/>
          </a:bodyPr>
          <a:lstStyle/>
          <a:p>
            <a:pPr algn="ctr"/>
            <a:r>
              <a:rPr lang="en-US" sz="5400" b="1" dirty="0" smtClean="0">
                <a:solidFill>
                  <a:srgbClr val="FF0000"/>
                </a:solidFill>
              </a:rPr>
              <a:t>The recommendation is not to </a:t>
            </a:r>
          </a:p>
          <a:p>
            <a:pPr algn="ctr"/>
            <a:r>
              <a:rPr lang="en-US" sz="5400" b="1" dirty="0" smtClean="0">
                <a:solidFill>
                  <a:srgbClr val="FF0000"/>
                </a:solidFill>
              </a:rPr>
              <a:t>use C#’s lock statement. </a:t>
            </a:r>
            <a:endParaRPr lang="en-US" sz="5400" b="1" dirty="0">
              <a:solidFill>
                <a:srgbClr val="FF0000"/>
              </a:solidFill>
            </a:endParaRPr>
          </a:p>
        </p:txBody>
      </p:sp>
    </p:spTree>
    <p:extLst>
      <p:ext uri="{BB962C8B-B14F-4D97-AF65-F5344CB8AC3E}">
        <p14:creationId xmlns:p14="http://schemas.microsoft.com/office/powerpoint/2010/main" val="172964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298"/>
            <a:ext cx="8596668" cy="723441"/>
          </a:xfrm>
        </p:spPr>
        <p:txBody>
          <a:bodyPr/>
          <a:lstStyle/>
          <a:p>
            <a:r>
              <a:rPr lang="en-US" dirty="0"/>
              <a:t>The </a:t>
            </a:r>
            <a:r>
              <a:rPr lang="en-US" dirty="0" err="1"/>
              <a:t>ReaderWriterLockSlim</a:t>
            </a:r>
            <a:r>
              <a:rPr lang="en-US" dirty="0"/>
              <a:t> Class </a:t>
            </a:r>
          </a:p>
        </p:txBody>
      </p:sp>
      <p:sp>
        <p:nvSpPr>
          <p:cNvPr id="3" name="Content Placeholder 2"/>
          <p:cNvSpPr>
            <a:spLocks noGrp="1"/>
          </p:cNvSpPr>
          <p:nvPr>
            <p:ph idx="1"/>
          </p:nvPr>
        </p:nvSpPr>
        <p:spPr>
          <a:xfrm>
            <a:off x="268609" y="784376"/>
            <a:ext cx="9598405" cy="6073624"/>
          </a:xfrm>
        </p:spPr>
        <p:txBody>
          <a:bodyPr>
            <a:normAutofit/>
          </a:bodyPr>
          <a:lstStyle/>
          <a:p>
            <a:r>
              <a:rPr lang="en-US" dirty="0"/>
              <a:t>If this data is protected by a mutual exclusive lock (like the </a:t>
            </a:r>
            <a:r>
              <a:rPr lang="en-US" dirty="0" err="1"/>
              <a:t>SimpleSpinLock</a:t>
            </a:r>
            <a:r>
              <a:rPr lang="en-US" dirty="0"/>
              <a:t>, </a:t>
            </a:r>
            <a:r>
              <a:rPr lang="en-US" dirty="0" err="1"/>
              <a:t>SimpleWaitLock</a:t>
            </a:r>
            <a:r>
              <a:rPr lang="en-US" dirty="0"/>
              <a:t>, </a:t>
            </a:r>
            <a:r>
              <a:rPr lang="en-US" dirty="0" err="1"/>
              <a:t>SimpleHybridLock</a:t>
            </a:r>
            <a:r>
              <a:rPr lang="en-US" dirty="0"/>
              <a:t>, </a:t>
            </a:r>
            <a:r>
              <a:rPr lang="en-US" dirty="0" err="1"/>
              <a:t>AnotherHybridLock</a:t>
            </a:r>
            <a:r>
              <a:rPr lang="en-US" dirty="0"/>
              <a:t>, </a:t>
            </a:r>
            <a:r>
              <a:rPr lang="en-US" dirty="0" err="1"/>
              <a:t>SpinLock</a:t>
            </a:r>
            <a:r>
              <a:rPr lang="en-US" dirty="0"/>
              <a:t>, </a:t>
            </a:r>
            <a:r>
              <a:rPr lang="en-US" dirty="0" err="1"/>
              <a:t>Mutex</a:t>
            </a:r>
            <a:r>
              <a:rPr lang="en-US" dirty="0"/>
              <a:t>, or Monitor), then if multiple threads attempt this access concurrently, only one thread gets to run and all the other threads are </a:t>
            </a:r>
            <a:r>
              <a:rPr lang="en-US" dirty="0" smtClean="0"/>
              <a:t>blocked.</a:t>
            </a:r>
          </a:p>
          <a:p>
            <a:r>
              <a:rPr lang="en-US" dirty="0" smtClean="0"/>
              <a:t>However</a:t>
            </a:r>
            <a:r>
              <a:rPr lang="en-US" dirty="0"/>
              <a:t>, if all the threads want to access the data in a read-only fashion, then there is no need to block them at all; they should all be able to access the data concurrently</a:t>
            </a:r>
            <a:r>
              <a:rPr lang="en-US" dirty="0" smtClean="0"/>
              <a:t>.</a:t>
            </a:r>
          </a:p>
          <a:p>
            <a:r>
              <a:rPr lang="en-US" dirty="0" err="1"/>
              <a:t>ReaderWriterLockSlim</a:t>
            </a:r>
            <a:r>
              <a:rPr lang="en-US" dirty="0"/>
              <a:t> construct encapsulates the logic to solve this problem. Specifically, the construct controls threads like </a:t>
            </a:r>
            <a:r>
              <a:rPr lang="en-US" dirty="0" smtClean="0"/>
              <a:t>this:</a:t>
            </a:r>
          </a:p>
          <a:p>
            <a:pPr lvl="1"/>
            <a:r>
              <a:rPr lang="en-US" dirty="0" smtClean="0"/>
              <a:t>When </a:t>
            </a:r>
            <a:r>
              <a:rPr lang="en-US" dirty="0"/>
              <a:t>one thread is writing to the data, all other threads requesting access are </a:t>
            </a:r>
            <a:r>
              <a:rPr lang="en-US" dirty="0" smtClean="0"/>
              <a:t>blocked.</a:t>
            </a:r>
          </a:p>
          <a:p>
            <a:pPr lvl="1"/>
            <a:r>
              <a:rPr lang="en-US" dirty="0" smtClean="0"/>
              <a:t>When </a:t>
            </a:r>
            <a:r>
              <a:rPr lang="en-US" dirty="0"/>
              <a:t>one thread is reading from the data, other threads requesting read access are allowed to continue executing, but threads requesting write access are </a:t>
            </a:r>
            <a:r>
              <a:rPr lang="en-US" dirty="0" smtClean="0"/>
              <a:t>blocked.</a:t>
            </a:r>
          </a:p>
          <a:p>
            <a:pPr lvl="1"/>
            <a:r>
              <a:rPr lang="en-US" dirty="0" smtClean="0"/>
              <a:t>When </a:t>
            </a:r>
            <a:r>
              <a:rPr lang="en-US" dirty="0"/>
              <a:t>a thread writing to the data has completed, either a single writer thread is unblocked so it can access the data or all the reader threads are unblocked so that all of them can access the data concurrently. If no threads are blocked, then the lock is free and available for the next reader or writer thread that wants </a:t>
            </a:r>
            <a:r>
              <a:rPr lang="en-US" dirty="0" smtClean="0"/>
              <a:t>it.</a:t>
            </a:r>
          </a:p>
          <a:p>
            <a:pPr lvl="1"/>
            <a:r>
              <a:rPr lang="en-US" dirty="0" smtClean="0"/>
              <a:t>When </a:t>
            </a:r>
            <a:r>
              <a:rPr lang="en-US" dirty="0"/>
              <a:t>all threads reading from the data have completed, a single writer thread is unblocked so it can access the data. If no threads are blocked, then the lock is free and available for the next reader or writer thread that wants it</a:t>
            </a:r>
            <a:r>
              <a:rPr lang="en-US" dirty="0" smtClean="0"/>
              <a:t>.</a:t>
            </a:r>
          </a:p>
          <a:p>
            <a:r>
              <a:rPr lang="en-US" dirty="0" smtClean="0"/>
              <a:t>Demo</a:t>
            </a:r>
            <a:endParaRPr lang="en-US" dirty="0"/>
          </a:p>
        </p:txBody>
      </p:sp>
    </p:spTree>
    <p:extLst>
      <p:ext uri="{BB962C8B-B14F-4D97-AF65-F5344CB8AC3E}">
        <p14:creationId xmlns:p14="http://schemas.microsoft.com/office/powerpoint/2010/main" val="206423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674"/>
          </a:xfrm>
        </p:spPr>
        <p:txBody>
          <a:bodyPr/>
          <a:lstStyle/>
          <a:p>
            <a:r>
              <a:rPr lang="en-US" dirty="0" err="1"/>
              <a:t>CountdownEvent</a:t>
            </a:r>
            <a:r>
              <a:rPr lang="en-US" dirty="0"/>
              <a:t> Class </a:t>
            </a:r>
          </a:p>
        </p:txBody>
      </p:sp>
      <p:sp>
        <p:nvSpPr>
          <p:cNvPr id="3" name="Content Placeholder 2"/>
          <p:cNvSpPr>
            <a:spLocks noGrp="1"/>
          </p:cNvSpPr>
          <p:nvPr>
            <p:ph idx="1"/>
          </p:nvPr>
        </p:nvSpPr>
        <p:spPr>
          <a:xfrm>
            <a:off x="677335" y="1414131"/>
            <a:ext cx="8596668" cy="1095154"/>
          </a:xfrm>
        </p:spPr>
        <p:txBody>
          <a:bodyPr/>
          <a:lstStyle/>
          <a:p>
            <a:r>
              <a:rPr lang="en-US" dirty="0" smtClean="0"/>
              <a:t>Internally</a:t>
            </a:r>
            <a:r>
              <a:rPr lang="en-US" dirty="0"/>
              <a:t>, this construct uses a </a:t>
            </a:r>
            <a:r>
              <a:rPr lang="en-US" dirty="0" err="1"/>
              <a:t>ManualResetEventSlim</a:t>
            </a:r>
            <a:r>
              <a:rPr lang="en-US" dirty="0"/>
              <a:t> object. This construct blocks a thread until its internal counter reaches 0. In a way, this construct’s behavior is the opposite of that of a Semaphore </a:t>
            </a:r>
          </a:p>
        </p:txBody>
      </p:sp>
      <p:pic>
        <p:nvPicPr>
          <p:cNvPr id="4" name="Picture 3"/>
          <p:cNvPicPr>
            <a:picLocks noChangeAspect="1"/>
          </p:cNvPicPr>
          <p:nvPr/>
        </p:nvPicPr>
        <p:blipFill>
          <a:blip r:embed="rId3"/>
          <a:stretch>
            <a:fillRect/>
          </a:stretch>
        </p:blipFill>
        <p:spPr>
          <a:xfrm>
            <a:off x="677335" y="2509285"/>
            <a:ext cx="5724525" cy="1114425"/>
          </a:xfrm>
          <a:prstGeom prst="rect">
            <a:avLst/>
          </a:prstGeom>
        </p:spPr>
      </p:pic>
      <p:pic>
        <p:nvPicPr>
          <p:cNvPr id="5" name="Picture 4"/>
          <p:cNvPicPr>
            <a:picLocks noChangeAspect="1"/>
          </p:cNvPicPr>
          <p:nvPr/>
        </p:nvPicPr>
        <p:blipFill>
          <a:blip r:embed="rId4"/>
          <a:stretch>
            <a:fillRect/>
          </a:stretch>
        </p:blipFill>
        <p:spPr>
          <a:xfrm>
            <a:off x="619124" y="3457575"/>
            <a:ext cx="10953750" cy="3400425"/>
          </a:xfrm>
          <a:prstGeom prst="rect">
            <a:avLst/>
          </a:prstGeom>
        </p:spPr>
      </p:pic>
    </p:spTree>
    <p:extLst>
      <p:ext uri="{BB962C8B-B14F-4D97-AF65-F5344CB8AC3E}">
        <p14:creationId xmlns:p14="http://schemas.microsoft.com/office/powerpoint/2010/main" val="17977278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4471</TotalTime>
  <Words>1028</Words>
  <Application>Microsoft Office PowerPoint</Application>
  <PresentationFormat>Widescreen</PresentationFormat>
  <Paragraphs>64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RAU Operating Systems 2015</vt:lpstr>
      <vt:lpstr>Hybrid Thread Synchronization Constructs </vt:lpstr>
      <vt:lpstr>Spinning, Thread Ownership, and Recursion </vt:lpstr>
      <vt:lpstr>Hybrid Constructs in the FCL</vt:lpstr>
      <vt:lpstr>Monitor and Sync blocks</vt:lpstr>
      <vt:lpstr>Monitor and Sync blocks</vt:lpstr>
      <vt:lpstr>C# Sync keyword</vt:lpstr>
      <vt:lpstr>The ReaderWriterLockSlim Class </vt:lpstr>
      <vt:lpstr>CountdownEvent Class </vt:lpstr>
      <vt:lpstr>The Barrier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453</cp:revision>
  <dcterms:created xsi:type="dcterms:W3CDTF">2015-09-30T17:22:26Z</dcterms:created>
  <dcterms:modified xsi:type="dcterms:W3CDTF">2015-12-23T18:16:06Z</dcterms:modified>
</cp:coreProperties>
</file>