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75" autoAdjust="0"/>
  </p:normalViewPr>
  <p:slideViewPr>
    <p:cSldViewPr snapToGrid="0">
      <p:cViewPr varScale="1">
        <p:scale>
          <a:sx n="57" d="100"/>
          <a:sy n="57" d="100"/>
        </p:scale>
        <p:origin x="9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85FF-F9A3-46A8-8E5B-32C48F0BE929}" type="datetimeFigureOut">
              <a:rPr lang="en-US" smtClean="0"/>
              <a:t>9/30/2015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81AD1-E669-4F14-9404-A87E7979A64F}" type="slidenum">
              <a:rPr lang="en-US" smtClean="0"/>
              <a:t>‹#›</a:t>
            </a:fld>
            <a:endParaRPr lang="en-US"/>
          </a:p>
        </p:txBody>
      </p:sp>
    </p:spTree>
    <p:extLst>
      <p:ext uri="{BB962C8B-B14F-4D97-AF65-F5344CB8AC3E}">
        <p14:creationId xmlns:p14="http://schemas.microsoft.com/office/powerpoint/2010/main" val="388582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Constructing a Thread object is a relatively lightweight operation because it does not actually create a physical operating system thread. To actually create the operating system thread and have it start executing the callback method, you must call Thread’s Start method, passing into it the object (state) that you want passed as the callback method’s argument</a:t>
            </a:r>
          </a:p>
          <a:p>
            <a:endParaRPr lang="en-US" dirty="0" smtClean="0"/>
          </a:p>
          <a:p>
            <a:r>
              <a:rPr lang="en-US" dirty="0" smtClean="0"/>
              <a:t>Notice the output may change from time to time.</a:t>
            </a:r>
          </a:p>
          <a:p>
            <a:endParaRPr lang="en-US" dirty="0" smtClean="0"/>
          </a:p>
          <a:p>
            <a:r>
              <a:rPr lang="en-US" dirty="0" smtClean="0"/>
              <a:t>Notice that the Main method calls Join. The Join method causes the calling thread to stop executing any code until the thread identified by </a:t>
            </a:r>
            <a:r>
              <a:rPr lang="en-US" dirty="0" err="1" smtClean="0"/>
              <a:t>dedicatedThread</a:t>
            </a:r>
            <a:r>
              <a:rPr lang="en-US" dirty="0" smtClean="0"/>
              <a:t> has destroyed itself or been terminated. </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2</a:t>
            </a:fld>
            <a:endParaRPr lang="en-US"/>
          </a:p>
        </p:txBody>
      </p:sp>
    </p:spTree>
    <p:extLst>
      <p:ext uri="{BB962C8B-B14F-4D97-AF65-F5344CB8AC3E}">
        <p14:creationId xmlns:p14="http://schemas.microsoft.com/office/powerpoint/2010/main" val="30377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Typically, you’d want to create a dedicated thread if you’re going to execute code that requires the thread to be in a particular state that is not normal for a thread pool thread</a:t>
            </a:r>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3</a:t>
            </a:fld>
            <a:endParaRPr lang="en-US"/>
          </a:p>
        </p:txBody>
      </p:sp>
    </p:spTree>
    <p:extLst>
      <p:ext uri="{BB962C8B-B14F-4D97-AF65-F5344CB8AC3E}">
        <p14:creationId xmlns:p14="http://schemas.microsoft.com/office/powerpoint/2010/main" val="186524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4</a:t>
            </a:fld>
            <a:endParaRPr lang="en-US"/>
          </a:p>
        </p:txBody>
      </p:sp>
    </p:spTree>
    <p:extLst>
      <p:ext uri="{BB962C8B-B14F-4D97-AF65-F5344CB8AC3E}">
        <p14:creationId xmlns:p14="http://schemas.microsoft.com/office/powerpoint/2010/main" val="3315843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 structure reflects the state of the thread’s CPU registers when the thread last executed. After a time-slice, Windows looks at all the thread kernel objects currently in existence. Of these objects, only the threads that are not waiting for something are considered schedulable. Windows selects one of the schedulable thread kernel objects and context switches to it. Windows actually keeps a record of how many times each thread gets context switched to.</a:t>
            </a:r>
          </a:p>
          <a:p>
            <a:r>
              <a:rPr lang="en-US" dirty="0" smtClean="0"/>
              <a:t>Windows</a:t>
            </a:r>
            <a:r>
              <a:rPr lang="en-US" baseline="0" dirty="0" smtClean="0"/>
              <a:t> schedules threads not process. </a:t>
            </a:r>
            <a:endParaRPr lang="en-US" dirty="0" smtClean="0"/>
          </a:p>
          <a:p>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5</a:t>
            </a:fld>
            <a:endParaRPr lang="en-US"/>
          </a:p>
        </p:txBody>
      </p:sp>
    </p:spTree>
    <p:extLst>
      <p:ext uri="{BB962C8B-B14F-4D97-AF65-F5344CB8AC3E}">
        <p14:creationId xmlns:p14="http://schemas.microsoft.com/office/powerpoint/2010/main" val="278742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assign relative process priority.</a:t>
            </a:r>
            <a:r>
              <a:rPr lang="en-US" baseline="0" dirty="0" smtClean="0"/>
              <a:t> </a:t>
            </a:r>
          </a:p>
          <a:p>
            <a:r>
              <a:rPr lang="en-US" baseline="0" dirty="0" smtClean="0"/>
              <a:t>Priority class set not value. </a:t>
            </a:r>
          </a:p>
          <a:p>
            <a:r>
              <a:rPr lang="en-US" baseline="0" dirty="0" smtClean="0"/>
              <a:t>0 and some missing that’s for drivers. </a:t>
            </a:r>
          </a:p>
          <a:p>
            <a:r>
              <a:rPr lang="en-US" baseline="0" dirty="0" smtClean="0"/>
              <a:t>Application can change thread priority by Threads' Priority property. Time critical and idle reserved for CLR.</a:t>
            </a:r>
          </a:p>
          <a:p>
            <a:endParaRPr lang="en-US" dirty="0"/>
          </a:p>
        </p:txBody>
      </p:sp>
      <p:sp>
        <p:nvSpPr>
          <p:cNvPr id="4" name="Slide Number Placeholder 3"/>
          <p:cNvSpPr>
            <a:spLocks noGrp="1"/>
          </p:cNvSpPr>
          <p:nvPr>
            <p:ph type="sldNum" sz="quarter" idx="10"/>
          </p:nvPr>
        </p:nvSpPr>
        <p:spPr/>
        <p:txBody>
          <a:bodyPr/>
          <a:lstStyle/>
          <a:p>
            <a:fld id="{3DD81AD1-E669-4F14-9404-A87E7979A64F}" type="slidenum">
              <a:rPr lang="en-US" smtClean="0"/>
              <a:t>6</a:t>
            </a:fld>
            <a:endParaRPr lang="en-US"/>
          </a:p>
        </p:txBody>
      </p:sp>
    </p:spTree>
    <p:extLst>
      <p:ext uri="{BB962C8B-B14F-4D97-AF65-F5344CB8AC3E}">
        <p14:creationId xmlns:p14="http://schemas.microsoft.com/office/powerpoint/2010/main" val="254132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397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515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2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1962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41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00736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01104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351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3959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FA2A7-1564-41AF-AA2A-65EB1F90CC9B}"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197682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FA2A7-1564-41AF-AA2A-65EB1F90CC9B}"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604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FA2A7-1564-41AF-AA2A-65EB1F90CC9B}" type="datetimeFigureOut">
              <a:rPr lang="en-US" smtClean="0"/>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54305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2FA2A7-1564-41AF-AA2A-65EB1F90CC9B}" type="datetimeFigureOut">
              <a:rPr lang="en-US" smtClean="0"/>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7520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A2A7-1564-41AF-AA2A-65EB1F90CC9B}" type="datetimeFigureOut">
              <a:rPr lang="en-US" smtClean="0"/>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40904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FA2A7-1564-41AF-AA2A-65EB1F90CC9B}"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Tree>
    <p:extLst>
      <p:ext uri="{BB962C8B-B14F-4D97-AF65-F5344CB8AC3E}">
        <p14:creationId xmlns:p14="http://schemas.microsoft.com/office/powerpoint/2010/main" val="2399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CB3C5-B24A-4A21-9B7A-96DFBC73A2D1}" type="slidenum">
              <a:rPr lang="en-US" smtClean="0"/>
              <a:t>‹#›</a:t>
            </a:fld>
            <a:endParaRPr lang="en-US"/>
          </a:p>
        </p:txBody>
      </p:sp>
      <p:sp>
        <p:nvSpPr>
          <p:cNvPr id="5" name="Date Placeholder 4"/>
          <p:cNvSpPr>
            <a:spLocks noGrp="1"/>
          </p:cNvSpPr>
          <p:nvPr>
            <p:ph type="dt" sz="half" idx="10"/>
          </p:nvPr>
        </p:nvSpPr>
        <p:spPr/>
        <p:txBody>
          <a:bodyPr/>
          <a:lstStyle/>
          <a:p>
            <a:fld id="{F52FA2A7-1564-41AF-AA2A-65EB1F90CC9B}" type="datetimeFigureOut">
              <a:rPr lang="en-US" smtClean="0"/>
              <a:t>9/30/2015</a:t>
            </a:fld>
            <a:endParaRPr lang="en-US"/>
          </a:p>
        </p:txBody>
      </p:sp>
    </p:spTree>
    <p:extLst>
      <p:ext uri="{BB962C8B-B14F-4D97-AF65-F5344CB8AC3E}">
        <p14:creationId xmlns:p14="http://schemas.microsoft.com/office/powerpoint/2010/main" val="369351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FA2A7-1564-41AF-AA2A-65EB1F90CC9B}" type="datetimeFigureOut">
              <a:rPr lang="en-US" smtClean="0"/>
              <a:t>9/30/2015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CECB3C5-B24A-4A21-9B7A-96DFBC73A2D1}" type="slidenum">
              <a:rPr lang="en-US" smtClean="0"/>
              <a:t>‹#›</a:t>
            </a:fld>
            <a:endParaRPr lang="en-US"/>
          </a:p>
        </p:txBody>
      </p:sp>
    </p:spTree>
    <p:extLst>
      <p:ext uri="{BB962C8B-B14F-4D97-AF65-F5344CB8AC3E}">
        <p14:creationId xmlns:p14="http://schemas.microsoft.com/office/powerpoint/2010/main" val="20203318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RAU Operating Systems 2015</a:t>
            </a:r>
          </a:p>
        </p:txBody>
      </p:sp>
      <p:sp>
        <p:nvSpPr>
          <p:cNvPr id="3" name="Subtitle 2"/>
          <p:cNvSpPr>
            <a:spLocks noGrp="1"/>
          </p:cNvSpPr>
          <p:nvPr>
            <p:ph type="subTitle" idx="1"/>
          </p:nvPr>
        </p:nvSpPr>
        <p:spPr/>
        <p:txBody>
          <a:bodyPr/>
          <a:lstStyle/>
          <a:p>
            <a:r>
              <a:rPr lang="en-US" dirty="0" smtClean="0"/>
              <a:t>Lab #1</a:t>
            </a:r>
            <a:endParaRPr lang="en-US" dirty="0"/>
          </a:p>
        </p:txBody>
      </p:sp>
    </p:spTree>
    <p:extLst>
      <p:ext uri="{BB962C8B-B14F-4D97-AF65-F5344CB8AC3E}">
        <p14:creationId xmlns:p14="http://schemas.microsoft.com/office/powerpoint/2010/main" val="12269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thread for </a:t>
            </a:r>
            <a:r>
              <a:rPr lang="en-US" dirty="0" err="1" smtClean="0"/>
              <a:t>async</a:t>
            </a:r>
            <a:r>
              <a:rPr lang="en-US" dirty="0" smtClean="0"/>
              <a:t> compute operations</a:t>
            </a:r>
            <a:endParaRPr lang="en-US" dirty="0"/>
          </a:p>
        </p:txBody>
      </p:sp>
      <p:sp>
        <p:nvSpPr>
          <p:cNvPr id="3" name="Content Placeholder 2"/>
          <p:cNvSpPr>
            <a:spLocks noGrp="1"/>
          </p:cNvSpPr>
          <p:nvPr>
            <p:ph idx="1"/>
          </p:nvPr>
        </p:nvSpPr>
        <p:spPr>
          <a:xfrm>
            <a:off x="677335" y="2160591"/>
            <a:ext cx="8596668" cy="3383280"/>
          </a:xfrm>
        </p:spPr>
        <p:txBody>
          <a:bodyPr/>
          <a:lstStyle/>
          <a:p>
            <a:r>
              <a:rPr lang="en-US" dirty="0" smtClean="0"/>
              <a:t>To create a dedicated thread construct instance of</a:t>
            </a:r>
            <a:r>
              <a:rPr lang="en-US" b="1" dirty="0" smtClean="0"/>
              <a:t> </a:t>
            </a:r>
            <a:r>
              <a:rPr lang="en-US" b="1" dirty="0" err="1" smtClean="0"/>
              <a:t>System.Threading.Thread</a:t>
            </a:r>
            <a:r>
              <a:rPr lang="en-US" b="1" dirty="0" smtClean="0"/>
              <a:t> </a:t>
            </a:r>
            <a:r>
              <a:rPr lang="en-US" dirty="0" smtClean="0"/>
              <a:t>class.</a:t>
            </a:r>
          </a:p>
          <a:p>
            <a:pPr marL="457177" lvl="1" indent="0">
              <a:buNone/>
            </a:pPr>
            <a:r>
              <a:rPr lang="en-US" i="1" dirty="0" smtClean="0"/>
              <a:t>public </a:t>
            </a:r>
            <a:r>
              <a:rPr lang="en-US" i="1" dirty="0"/>
              <a:t>sealed class Thread : </a:t>
            </a:r>
            <a:r>
              <a:rPr lang="en-US" i="1" dirty="0" err="1"/>
              <a:t>CriticalFinalizerObject</a:t>
            </a:r>
            <a:r>
              <a:rPr lang="en-US" i="1" dirty="0"/>
              <a:t>, ... { </a:t>
            </a:r>
            <a:endParaRPr lang="en-US" i="1" dirty="0" smtClean="0"/>
          </a:p>
          <a:p>
            <a:pPr marL="457177" lvl="1" indent="0">
              <a:buNone/>
            </a:pPr>
            <a:r>
              <a:rPr lang="en-US" i="1" dirty="0"/>
              <a:t>	</a:t>
            </a:r>
            <a:r>
              <a:rPr lang="en-US" i="1" dirty="0" smtClean="0"/>
              <a:t>public </a:t>
            </a:r>
            <a:r>
              <a:rPr lang="en-US" i="1" dirty="0"/>
              <a:t>Thread(</a:t>
            </a:r>
            <a:r>
              <a:rPr lang="en-US" i="1" dirty="0" err="1"/>
              <a:t>ParameterizedThreadStart</a:t>
            </a:r>
            <a:r>
              <a:rPr lang="en-US" i="1" dirty="0"/>
              <a:t> start</a:t>
            </a:r>
            <a:r>
              <a:rPr lang="en-US" i="1" dirty="0" smtClean="0"/>
              <a:t>);   } </a:t>
            </a:r>
          </a:p>
          <a:p>
            <a:pPr marL="457177" lvl="1" indent="0">
              <a:buNone/>
            </a:pPr>
            <a:r>
              <a:rPr lang="en-US" i="1" dirty="0"/>
              <a:t>delegate void </a:t>
            </a:r>
            <a:r>
              <a:rPr lang="en-US" i="1" dirty="0" err="1"/>
              <a:t>ParameterizedThreadStart</a:t>
            </a:r>
            <a:r>
              <a:rPr lang="en-US" i="1" dirty="0"/>
              <a:t>(Object </a:t>
            </a:r>
            <a:r>
              <a:rPr lang="en-US" i="1" dirty="0" err="1"/>
              <a:t>obj</a:t>
            </a:r>
            <a:r>
              <a:rPr lang="en-US" i="1" dirty="0"/>
              <a:t>);</a:t>
            </a:r>
            <a:endParaRPr lang="en-US" i="1" dirty="0" smtClean="0"/>
          </a:p>
          <a:p>
            <a:r>
              <a:rPr lang="en-US" dirty="0" smtClean="0"/>
              <a:t>Demo: Create a thread to perform.</a:t>
            </a:r>
          </a:p>
          <a:p>
            <a:endParaRPr lang="en-US" dirty="0"/>
          </a:p>
        </p:txBody>
      </p:sp>
    </p:spTree>
    <p:extLst>
      <p:ext uri="{BB962C8B-B14F-4D97-AF65-F5344CB8AC3E}">
        <p14:creationId xmlns:p14="http://schemas.microsoft.com/office/powerpoint/2010/main" val="1429772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thread for </a:t>
            </a:r>
            <a:r>
              <a:rPr lang="en-US" dirty="0" err="1" smtClean="0"/>
              <a:t>async</a:t>
            </a:r>
            <a:r>
              <a:rPr lang="en-US" dirty="0" smtClean="0"/>
              <a:t> compute operations (cont.)</a:t>
            </a:r>
            <a:endParaRPr lang="en-US" dirty="0"/>
          </a:p>
        </p:txBody>
      </p:sp>
      <p:sp>
        <p:nvSpPr>
          <p:cNvPr id="3" name="Content Placeholder 2"/>
          <p:cNvSpPr>
            <a:spLocks noGrp="1"/>
          </p:cNvSpPr>
          <p:nvPr>
            <p:ph idx="1"/>
          </p:nvPr>
        </p:nvSpPr>
        <p:spPr>
          <a:xfrm>
            <a:off x="677335" y="2160591"/>
            <a:ext cx="8596668" cy="3383280"/>
          </a:xfrm>
        </p:spPr>
        <p:txBody>
          <a:bodyPr>
            <a:normAutofit fontScale="92500" lnSpcReduction="20000"/>
          </a:bodyPr>
          <a:lstStyle/>
          <a:p>
            <a:r>
              <a:rPr lang="en-US" dirty="0" smtClean="0"/>
              <a:t>Don’t use this technique </a:t>
            </a:r>
            <a:r>
              <a:rPr lang="en-US" dirty="0" smtClean="0">
                <a:sym typeface="Wingdings" panose="05000000000000000000" pitchFamily="2" charset="2"/>
              </a:rPr>
              <a:t>. Use </a:t>
            </a:r>
            <a:r>
              <a:rPr lang="en-US" b="1" dirty="0" err="1" smtClean="0">
                <a:sym typeface="Wingdings" panose="05000000000000000000" pitchFamily="2" charset="2"/>
              </a:rPr>
              <a:t>ThreadPool</a:t>
            </a:r>
            <a:r>
              <a:rPr lang="en-US" dirty="0">
                <a:sym typeface="Wingdings" panose="05000000000000000000" pitchFamily="2" charset="2"/>
              </a:rPr>
              <a:t> </a:t>
            </a:r>
            <a:r>
              <a:rPr lang="en-US" dirty="0" smtClean="0">
                <a:sym typeface="Wingdings" panose="05000000000000000000" pitchFamily="2" charset="2"/>
              </a:rPr>
              <a:t>class.</a:t>
            </a:r>
          </a:p>
          <a:p>
            <a:r>
              <a:rPr lang="en-US" dirty="0" smtClean="0"/>
              <a:t>When to use a dedicated thread:</a:t>
            </a:r>
          </a:p>
          <a:p>
            <a:pPr lvl="1"/>
            <a:r>
              <a:rPr lang="en-US" dirty="0" smtClean="0"/>
              <a:t>Non-normal </a:t>
            </a:r>
            <a:r>
              <a:rPr lang="en-US" dirty="0"/>
              <a:t>thread priority. All thread pool threads run at normal priority. While you can change this, it is not recommended, and the priority change does not persist across thread pool </a:t>
            </a:r>
            <a:r>
              <a:rPr lang="en-US" dirty="0" smtClean="0"/>
              <a:t>operations. </a:t>
            </a:r>
          </a:p>
          <a:p>
            <a:pPr lvl="1"/>
            <a:r>
              <a:rPr lang="en-US" dirty="0" smtClean="0"/>
              <a:t>You </a:t>
            </a:r>
            <a:r>
              <a:rPr lang="en-US" dirty="0"/>
              <a:t>need the thread to behave as a foreground thread, thereby preventing the application from dying until the thread has completed its task. </a:t>
            </a:r>
            <a:r>
              <a:rPr lang="en-US" dirty="0" smtClean="0"/>
              <a:t>Thread </a:t>
            </a:r>
            <a:r>
              <a:rPr lang="en-US" dirty="0"/>
              <a:t>pool threads are always background threads, and they may not complete their task if the CLR wants to terminate the </a:t>
            </a:r>
            <a:r>
              <a:rPr lang="en-US" dirty="0" smtClean="0"/>
              <a:t>process.</a:t>
            </a:r>
          </a:p>
          <a:p>
            <a:pPr lvl="1"/>
            <a:r>
              <a:rPr lang="en-US" dirty="0" smtClean="0"/>
              <a:t>The </a:t>
            </a:r>
            <a:r>
              <a:rPr lang="en-US" dirty="0"/>
              <a:t>compute-bound task is extremely long-running; this way, I would not be taxing the thread pool’s logic as it tries to figure out whether to create an additional thread. </a:t>
            </a:r>
            <a:endParaRPr lang="en-US" dirty="0" smtClean="0"/>
          </a:p>
          <a:p>
            <a:pPr lvl="1"/>
            <a:r>
              <a:rPr lang="en-US" dirty="0" smtClean="0"/>
              <a:t>You </a:t>
            </a:r>
            <a:r>
              <a:rPr lang="en-US" dirty="0"/>
              <a:t>want to start a thread and possibly abort it prematurely by calling Thread’s Abort </a:t>
            </a:r>
            <a:r>
              <a:rPr lang="en-US" dirty="0" smtClean="0"/>
              <a:t>method</a:t>
            </a:r>
            <a:endParaRPr lang="en-US" dirty="0"/>
          </a:p>
        </p:txBody>
      </p:sp>
    </p:spTree>
    <p:extLst>
      <p:ext uri="{BB962C8B-B14F-4D97-AF65-F5344CB8AC3E}">
        <p14:creationId xmlns:p14="http://schemas.microsoft.com/office/powerpoint/2010/main" val="224621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use threads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really two reasons to use </a:t>
            </a:r>
            <a:r>
              <a:rPr lang="en-US" dirty="0" smtClean="0"/>
              <a:t>threads:</a:t>
            </a:r>
          </a:p>
          <a:p>
            <a:r>
              <a:rPr lang="en-US" b="1" dirty="0" smtClean="0"/>
              <a:t>Responsiveness</a:t>
            </a:r>
            <a:r>
              <a:rPr lang="en-US" dirty="0" smtClean="0"/>
              <a:t> </a:t>
            </a:r>
            <a:r>
              <a:rPr lang="en-US" dirty="0"/>
              <a:t>(typically for client-side GUI applications) </a:t>
            </a:r>
            <a:r>
              <a:rPr lang="en-US" dirty="0" smtClean="0"/>
              <a:t>Spawn </a:t>
            </a:r>
            <a:r>
              <a:rPr lang="en-US" dirty="0"/>
              <a:t>some work off onto a thread so that your GUI thread remains responsive to user input events. In this example, you are possibly creating more threads than available cores on the machine, so you are wasting system resources and hurting performance. However, the user is gaining a responsive user interface and therefore having a better overall experience with your </a:t>
            </a:r>
            <a:r>
              <a:rPr lang="en-US" dirty="0" smtClean="0"/>
              <a:t>application.</a:t>
            </a:r>
          </a:p>
          <a:p>
            <a:r>
              <a:rPr lang="en-US" b="1" dirty="0" smtClean="0"/>
              <a:t>Performance</a:t>
            </a:r>
            <a:r>
              <a:rPr lang="en-US" dirty="0" smtClean="0"/>
              <a:t> </a:t>
            </a:r>
            <a:r>
              <a:rPr lang="en-US" dirty="0"/>
              <a:t>(for client and server side applications) Since Windows can schedule 1 thread per CPU and because the CPUs can execute these threads concurrently, your application can improve its performance by having multiple operations executing at the same time in parallel. Of course, you only get the improved performance if and only if your application is running on a machine with multiple CPUs in it. </a:t>
            </a:r>
          </a:p>
        </p:txBody>
      </p:sp>
    </p:spTree>
    <p:extLst>
      <p:ext uri="{BB962C8B-B14F-4D97-AF65-F5344CB8AC3E}">
        <p14:creationId xmlns:p14="http://schemas.microsoft.com/office/powerpoint/2010/main" val="557129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a:t>
            </a:r>
            <a:endParaRPr lang="en-US" dirty="0"/>
          </a:p>
        </p:txBody>
      </p:sp>
      <p:sp>
        <p:nvSpPr>
          <p:cNvPr id="3" name="Content Placeholder 2"/>
          <p:cNvSpPr>
            <a:spLocks noGrp="1"/>
          </p:cNvSpPr>
          <p:nvPr>
            <p:ph idx="1"/>
          </p:nvPr>
        </p:nvSpPr>
        <p:spPr/>
        <p:txBody>
          <a:bodyPr/>
          <a:lstStyle/>
          <a:p>
            <a:r>
              <a:rPr lang="en-US" dirty="0"/>
              <a:t>A preemptive operating </a:t>
            </a:r>
            <a:r>
              <a:rPr lang="en-US" dirty="0" smtClean="0"/>
              <a:t>system: </a:t>
            </a:r>
            <a:r>
              <a:rPr lang="en-US" dirty="0"/>
              <a:t>a thread can be stopped at any time and another thread can be scheduled </a:t>
            </a:r>
            <a:r>
              <a:rPr lang="en-US" dirty="0" smtClean="0"/>
              <a:t>using some </a:t>
            </a:r>
            <a:r>
              <a:rPr lang="en-US" dirty="0"/>
              <a:t>kind of </a:t>
            </a:r>
            <a:r>
              <a:rPr lang="en-US" dirty="0" smtClean="0"/>
              <a:t>algorithm.</a:t>
            </a:r>
          </a:p>
          <a:p>
            <a:r>
              <a:rPr lang="en-US" dirty="0"/>
              <a:t>Every thread is assigned a priority level ranging from 0 (the lowest) to 31 (the highest</a:t>
            </a:r>
            <a:r>
              <a:rPr lang="en-US" dirty="0" smtClean="0"/>
              <a:t>)</a:t>
            </a:r>
          </a:p>
          <a:p>
            <a:r>
              <a:rPr lang="en-US" dirty="0"/>
              <a:t>Windows supports six process priority classes: Idle, Below Normal, Normal, Above Normal, High, and </a:t>
            </a:r>
            <a:r>
              <a:rPr lang="en-US" dirty="0" err="1"/>
              <a:t>Realtime</a:t>
            </a:r>
            <a:r>
              <a:rPr lang="en-US" dirty="0"/>
              <a:t>. Of course, Normal is the </a:t>
            </a:r>
            <a:r>
              <a:rPr lang="en-US" dirty="0" smtClean="0"/>
              <a:t>default.</a:t>
            </a:r>
          </a:p>
        </p:txBody>
      </p:sp>
    </p:spTree>
    <p:extLst>
      <p:ext uri="{BB962C8B-B14F-4D97-AF65-F5344CB8AC3E}">
        <p14:creationId xmlns:p14="http://schemas.microsoft.com/office/powerpoint/2010/main" val="46478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 (cont.)</a:t>
            </a:r>
            <a:endParaRPr lang="en-US" dirty="0"/>
          </a:p>
        </p:txBody>
      </p:sp>
      <p:sp>
        <p:nvSpPr>
          <p:cNvPr id="3" name="Content Placeholder 2"/>
          <p:cNvSpPr>
            <a:spLocks noGrp="1"/>
          </p:cNvSpPr>
          <p:nvPr>
            <p:ph idx="1"/>
          </p:nvPr>
        </p:nvSpPr>
        <p:spPr/>
        <p:txBody>
          <a:bodyPr/>
          <a:lstStyle/>
          <a:p>
            <a:r>
              <a:rPr lang="en-US" dirty="0" smtClean="0"/>
              <a:t>Process and Thread priority relation</a:t>
            </a:r>
          </a:p>
        </p:txBody>
      </p:sp>
      <p:pic>
        <p:nvPicPr>
          <p:cNvPr id="1026" name="Picture 2" descr="http://www.cs.uic.edu/~jbell/CourseNotes/OperatingSystems/images/Chapter6/6_22_WindowsThreadPriorit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21" y="2715088"/>
            <a:ext cx="8207095" cy="332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550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and Background Threads</a:t>
            </a:r>
            <a:endParaRPr lang="en-US" dirty="0"/>
          </a:p>
        </p:txBody>
      </p:sp>
      <p:sp>
        <p:nvSpPr>
          <p:cNvPr id="3" name="Content Placeholder 2"/>
          <p:cNvSpPr>
            <a:spLocks noGrp="1"/>
          </p:cNvSpPr>
          <p:nvPr>
            <p:ph idx="1"/>
          </p:nvPr>
        </p:nvSpPr>
        <p:spPr/>
        <p:txBody>
          <a:bodyPr/>
          <a:lstStyle/>
          <a:p>
            <a:r>
              <a:rPr lang="en-US" dirty="0"/>
              <a:t>The CLR considers every thread to be either a foreground thread or a background thread. When all the foreground threads in a process stop running, the CLR forcibly ends any background threads that are still running. These background threads are </a:t>
            </a:r>
            <a:r>
              <a:rPr lang="en-US" dirty="0" smtClean="0"/>
              <a:t>ended </a:t>
            </a:r>
            <a:r>
              <a:rPr lang="en-US" dirty="0"/>
              <a:t>immediately; no exception is thrown</a:t>
            </a:r>
            <a:r>
              <a:rPr lang="en-US" dirty="0" smtClean="0"/>
              <a:t>.</a:t>
            </a:r>
          </a:p>
          <a:p>
            <a:r>
              <a:rPr lang="en-US" dirty="0" smtClean="0"/>
              <a:t>Demo. Foreground vs Background threads.</a:t>
            </a:r>
            <a:endParaRPr lang="en-US" dirty="0"/>
          </a:p>
        </p:txBody>
      </p:sp>
    </p:spTree>
    <p:extLst>
      <p:ext uri="{BB962C8B-B14F-4D97-AF65-F5344CB8AC3E}">
        <p14:creationId xmlns:p14="http://schemas.microsoft.com/office/powerpoint/2010/main" val="599593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Pools</a:t>
            </a:r>
            <a:endParaRPr lang="en-US" dirty="0"/>
          </a:p>
        </p:txBody>
      </p:sp>
      <p:sp>
        <p:nvSpPr>
          <p:cNvPr id="3" name="Content Placeholder 2"/>
          <p:cNvSpPr>
            <a:spLocks noGrp="1"/>
          </p:cNvSpPr>
          <p:nvPr>
            <p:ph idx="1"/>
          </p:nvPr>
        </p:nvSpPr>
        <p:spPr>
          <a:xfrm>
            <a:off x="677335" y="1515698"/>
            <a:ext cx="8596668" cy="3880773"/>
          </a:xfrm>
        </p:spPr>
        <p:txBody>
          <a:bodyPr/>
          <a:lstStyle/>
          <a:p>
            <a:r>
              <a:rPr lang="en-US" dirty="0"/>
              <a:t>C</a:t>
            </a:r>
            <a:r>
              <a:rPr lang="en-US" dirty="0" smtClean="0"/>
              <a:t>reating </a:t>
            </a:r>
            <a:r>
              <a:rPr lang="en-US" dirty="0"/>
              <a:t>and destroying a thread is an expensive operation in terms of </a:t>
            </a:r>
            <a:r>
              <a:rPr lang="en-US" dirty="0" smtClean="0"/>
              <a:t>resources.</a:t>
            </a:r>
          </a:p>
          <a:p>
            <a:r>
              <a:rPr lang="en-US" dirty="0"/>
              <a:t>You can think of a thread pool as being a set of threads that are available for your application’s own use. There is one thread pool per CLR;</a:t>
            </a:r>
          </a:p>
        </p:txBody>
      </p:sp>
      <p:pic>
        <p:nvPicPr>
          <p:cNvPr id="2050" name="Picture 2" descr="https://www.nginx.com/wp-content/uploads/2015/06/Thread-Pool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55" t="13118" b="8762"/>
          <a:stretch/>
        </p:blipFill>
        <p:spPr bwMode="auto">
          <a:xfrm>
            <a:off x="1146309" y="2950142"/>
            <a:ext cx="7658719" cy="356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44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821</TotalTime>
  <Words>814</Words>
  <Application>Microsoft Office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RAU Operating Systems 2015</vt:lpstr>
      <vt:lpstr>Dedicated thread for async compute operations</vt:lpstr>
      <vt:lpstr>Dedicated thread for async compute operations (cont.)</vt:lpstr>
      <vt:lpstr>Reasons to use threads</vt:lpstr>
      <vt:lpstr>Thread Priorities</vt:lpstr>
      <vt:lpstr>Thread Priorities (cont.)</vt:lpstr>
      <vt:lpstr>Foreground and Background Threads</vt:lpstr>
      <vt:lpstr>Thread Pools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 Operating Systems 2015</dc:title>
  <dc:creator>Tigran Topchyan</dc:creator>
  <cp:lastModifiedBy>Tigran Topchyan</cp:lastModifiedBy>
  <cp:revision>38</cp:revision>
  <dcterms:created xsi:type="dcterms:W3CDTF">2015-09-30T17:22:26Z</dcterms:created>
  <dcterms:modified xsi:type="dcterms:W3CDTF">2015-10-01T07:03:49Z</dcterms:modified>
</cp:coreProperties>
</file>