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64" r:id="rId3"/>
    <p:sldId id="267" r:id="rId4"/>
    <p:sldId id="268" r:id="rId5"/>
    <p:sldId id="265"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95" autoAdjust="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F85FF-F9A3-46A8-8E5B-32C48F0BE929}" type="datetimeFigureOut">
              <a:rPr lang="en-US" smtClean="0"/>
              <a:t>10/15/2015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81AD1-E669-4F14-9404-A87E7979A64F}" type="slidenum">
              <a:rPr lang="en-US" smtClean="0"/>
              <a:t>‹#›</a:t>
            </a:fld>
            <a:endParaRPr lang="en-US"/>
          </a:p>
        </p:txBody>
      </p:sp>
    </p:spTree>
    <p:extLst>
      <p:ext uri="{BB962C8B-B14F-4D97-AF65-F5344CB8AC3E}">
        <p14:creationId xmlns:p14="http://schemas.microsoft.com/office/powerpoint/2010/main" val="388582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Wastes memory resources and also hurts performance due to the operating system having to schedule and context switch between the runnable threads.</a:t>
            </a:r>
          </a:p>
          <a:p>
            <a:endParaRPr lang="en-US" dirty="0" smtClean="0"/>
          </a:p>
          <a:p>
            <a:r>
              <a:rPr lang="en-US" dirty="0" smtClean="0"/>
              <a:t>You can think of a thread pool as being a set of threads that are available for your application’s own use. There is one thread pool per CLR; this thread pool is shared by all </a:t>
            </a:r>
            <a:r>
              <a:rPr lang="en-US" dirty="0" err="1" smtClean="0"/>
              <a:t>AppDomains</a:t>
            </a:r>
            <a:r>
              <a:rPr lang="en-US" dirty="0" smtClean="0"/>
              <a:t> controlled by that CLR.</a:t>
            </a:r>
          </a:p>
          <a:p>
            <a:endParaRPr lang="en-US" dirty="0" smtClean="0"/>
          </a:p>
          <a:p>
            <a:r>
              <a:rPr lang="en-US" dirty="0" smtClean="0"/>
              <a:t>The great thing about the thread pool is that it manages the tension between having a few threads, to keep from wasting resources, and having more threads, to take advantage of multiprocessors, </a:t>
            </a:r>
            <a:r>
              <a:rPr lang="en-US" dirty="0" err="1" smtClean="0"/>
              <a:t>hyperthreaded</a:t>
            </a:r>
            <a:r>
              <a:rPr lang="en-US" dirty="0" smtClean="0"/>
              <a:t> processors, and multi-core processors. And the thread pool is heuristic. If your application needs to perform many tasks and CPUs are available, the thread pool creates more threads. If your application’s workload decreases, the thread pool threads kill themselves. </a:t>
            </a:r>
          </a:p>
          <a:p>
            <a:endParaRPr lang="en-US" dirty="0" smtClean="0"/>
          </a:p>
          <a:p>
            <a:r>
              <a:rPr lang="en-US" dirty="0" smtClean="0"/>
              <a:t>Ask about</a:t>
            </a:r>
            <a:r>
              <a:rPr lang="en-US" baseline="0" dirty="0" smtClean="0"/>
              <a:t> priority and about fact that </a:t>
            </a:r>
            <a:r>
              <a:rPr lang="en-US" baseline="0" dirty="0" err="1" smtClean="0"/>
              <a:t>thred</a:t>
            </a:r>
            <a:r>
              <a:rPr lang="en-US" baseline="0" dirty="0" smtClean="0"/>
              <a:t> pool threads are background threads.</a:t>
            </a:r>
          </a:p>
          <a:p>
            <a:endParaRPr lang="en-US" baseline="0" dirty="0" smtClean="0"/>
          </a:p>
          <a:p>
            <a:r>
              <a:rPr lang="en-US" baseline="0" dirty="0" smtClean="0"/>
              <a:t>Demo Exceptions.</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2</a:t>
            </a:fld>
            <a:endParaRPr lang="en-US"/>
          </a:p>
        </p:txBody>
      </p:sp>
    </p:spTree>
    <p:extLst>
      <p:ext uri="{BB962C8B-B14F-4D97-AF65-F5344CB8AC3E}">
        <p14:creationId xmlns:p14="http://schemas.microsoft.com/office/powerpoint/2010/main" val="265057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you start a worker task via an asynchronous delegate: </a:t>
            </a:r>
          </a:p>
          <a:p>
            <a:pPr marL="228600" indent="-228600">
              <a:buAutoNum type="arabicPeriod"/>
            </a:pPr>
            <a:r>
              <a:rPr lang="en-US" dirty="0" smtClean="0"/>
              <a:t>Instantiate a delegate targeting the method you want to run in parallel (typically one of the predefined </a:t>
            </a:r>
            <a:r>
              <a:rPr lang="en-US" dirty="0" err="1" smtClean="0"/>
              <a:t>Func</a:t>
            </a:r>
            <a:r>
              <a:rPr lang="en-US" dirty="0" smtClean="0"/>
              <a:t> delegates). </a:t>
            </a:r>
          </a:p>
          <a:p>
            <a:pPr marL="228600" indent="-228600">
              <a:buAutoNum type="arabicPeriod"/>
            </a:pPr>
            <a:r>
              <a:rPr lang="en-US" dirty="0" smtClean="0"/>
              <a:t>Call </a:t>
            </a:r>
            <a:r>
              <a:rPr lang="en-US" dirty="0" err="1" smtClean="0"/>
              <a:t>BeginInvoke</a:t>
            </a:r>
            <a:r>
              <a:rPr lang="en-US" dirty="0" smtClean="0"/>
              <a:t> on the delegate, saving its </a:t>
            </a:r>
            <a:r>
              <a:rPr lang="en-US" dirty="0" err="1" smtClean="0"/>
              <a:t>IAsyncResult</a:t>
            </a:r>
            <a:r>
              <a:rPr lang="en-US" dirty="0" smtClean="0"/>
              <a:t> return value. </a:t>
            </a:r>
            <a:r>
              <a:rPr lang="en-US" dirty="0" err="1" smtClean="0"/>
              <a:t>BeginInvoke</a:t>
            </a:r>
            <a:r>
              <a:rPr lang="en-US" dirty="0" smtClean="0"/>
              <a:t> returns immediately to the caller. You can then perform other activities while the pooled thread is working.</a:t>
            </a:r>
          </a:p>
          <a:p>
            <a:pPr marL="228600" indent="-228600">
              <a:buAutoNum type="arabicPeriod"/>
            </a:pPr>
            <a:r>
              <a:rPr lang="en-US" dirty="0" smtClean="0"/>
              <a:t>When you need the results, call </a:t>
            </a:r>
            <a:r>
              <a:rPr lang="en-US" dirty="0" err="1" smtClean="0"/>
              <a:t>EndInvoke</a:t>
            </a:r>
            <a:r>
              <a:rPr lang="en-US" dirty="0" smtClean="0"/>
              <a:t> on the delegate, passing in the saved </a:t>
            </a:r>
            <a:r>
              <a:rPr lang="en-US" dirty="0" err="1" smtClean="0"/>
              <a:t>IAsyncResult</a:t>
            </a:r>
            <a:r>
              <a:rPr lang="en-US" dirty="0" smtClean="0"/>
              <a:t> object. </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3</a:t>
            </a:fld>
            <a:endParaRPr lang="en-US"/>
          </a:p>
        </p:txBody>
      </p:sp>
    </p:spTree>
    <p:extLst>
      <p:ext uri="{BB962C8B-B14F-4D97-AF65-F5344CB8AC3E}">
        <p14:creationId xmlns:p14="http://schemas.microsoft.com/office/powerpoint/2010/main" val="5088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Increasing the thread pool’s minimum thread count to x doesn’t actually force x threads to be created right away—threads are created only on demand. Rather, it instructs the pool manager to create up to x threads the instant they are required</a:t>
            </a:r>
          </a:p>
          <a:p>
            <a:pPr marL="228600" indent="-228600">
              <a:buAutoNum type="arabicPeriod"/>
            </a:pPr>
            <a:endParaRPr lang="en-US" dirty="0" smtClean="0"/>
          </a:p>
          <a:p>
            <a:pPr marL="228600" indent="-228600">
              <a:buAutoNum type="arabicPeriod"/>
            </a:pPr>
            <a:r>
              <a:rPr lang="en-US" dirty="0" smtClean="0"/>
              <a:t>If</a:t>
            </a:r>
            <a:r>
              <a:rPr lang="en-US" baseline="0" dirty="0" smtClean="0"/>
              <a:t> not 10ms and random, then every half-second thread pool creates new thread. </a:t>
            </a: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4</a:t>
            </a:fld>
            <a:endParaRPr lang="en-US"/>
          </a:p>
        </p:txBody>
      </p:sp>
    </p:spTree>
    <p:extLst>
      <p:ext uri="{BB962C8B-B14F-4D97-AF65-F5344CB8AC3E}">
        <p14:creationId xmlns:p14="http://schemas.microsoft.com/office/powerpoint/2010/main" val="205828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 thread uses another (helper) thread to perform tasks, the issuing thread’s execution context should flow (be copied) to the helper thread. This ensures that any operations performed by helper thread(s) are executing with the same security settings and host settings. It also ensures that any data stored in the initiating thread’s logical call context is available to the helper thread. By </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5</a:t>
            </a:fld>
            <a:endParaRPr lang="en-US"/>
          </a:p>
        </p:txBody>
      </p:sp>
    </p:spTree>
    <p:extLst>
      <p:ext uri="{BB962C8B-B14F-4D97-AF65-F5344CB8AC3E}">
        <p14:creationId xmlns:p14="http://schemas.microsoft.com/office/powerpoint/2010/main" val="78155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Calling </a:t>
            </a:r>
            <a:r>
              <a:rPr lang="en-US" dirty="0" err="1" smtClean="0"/>
              <a:t>ThreadPool’s</a:t>
            </a:r>
            <a:r>
              <a:rPr lang="en-US" dirty="0" smtClean="0"/>
              <a:t> </a:t>
            </a:r>
            <a:r>
              <a:rPr lang="en-US" dirty="0" err="1" smtClean="0"/>
              <a:t>QueueUserWorkItem</a:t>
            </a:r>
            <a:r>
              <a:rPr lang="en-US" dirty="0" smtClean="0"/>
              <a:t> method to initiate an asynchronous compute-bound operation is very simple. However, this technique has many limitations. The biggest problem is that there is no built-in way for you to know when the operation has completed, and there is no way to get a return value back when the operation completes.</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10</a:t>
            </a:fld>
            <a:endParaRPr lang="en-US"/>
          </a:p>
        </p:txBody>
      </p:sp>
    </p:spTree>
    <p:extLst>
      <p:ext uri="{BB962C8B-B14F-4D97-AF65-F5344CB8AC3E}">
        <p14:creationId xmlns:p14="http://schemas.microsoft.com/office/powerpoint/2010/main" val="291714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397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5153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62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19628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41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00736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01104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351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39590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97682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FA2A7-1564-41AF-AA2A-65EB1F90CC9B}"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6049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FA2A7-1564-41AF-AA2A-65EB1F90CC9B}" type="datetimeFigureOut">
              <a:rPr lang="en-US" smtClean="0"/>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54305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2FA2A7-1564-41AF-AA2A-65EB1F90CC9B}" type="datetimeFigureOut">
              <a:rPr lang="en-US" smtClean="0"/>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7520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FA2A7-1564-41AF-AA2A-65EB1F90CC9B}" type="datetimeFigureOut">
              <a:rPr lang="en-US" smtClean="0"/>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9047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39" indent="0">
              <a:buNone/>
              <a:defRPr sz="1400"/>
            </a:lvl2pPr>
            <a:lvl3pPr marL="914081" indent="0">
              <a:buNone/>
              <a:defRPr sz="1200"/>
            </a:lvl3pPr>
            <a:lvl4pPr marL="1371120" indent="0">
              <a:buNone/>
              <a:defRPr sz="1000"/>
            </a:lvl4pPr>
            <a:lvl5pPr marL="1828160" indent="0">
              <a:buNone/>
              <a:defRPr sz="1000"/>
            </a:lvl5pPr>
            <a:lvl6pPr marL="2285202" indent="0">
              <a:buNone/>
              <a:defRPr sz="1000"/>
            </a:lvl6pPr>
            <a:lvl7pPr marL="2742241" indent="0">
              <a:buNone/>
              <a:defRPr sz="1000"/>
            </a:lvl7pPr>
            <a:lvl8pPr marL="3199280" indent="0">
              <a:buNone/>
              <a:defRPr sz="1000"/>
            </a:lvl8pPr>
            <a:lvl9pPr marL="365631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FA2A7-1564-41AF-AA2A-65EB1F90CC9B}"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3991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
        <p:nvSpPr>
          <p:cNvPr id="5" name="Date Placeholder 4"/>
          <p:cNvSpPr>
            <a:spLocks noGrp="1"/>
          </p:cNvSpPr>
          <p:nvPr>
            <p:ph type="dt" sz="half" idx="10"/>
          </p:nvPr>
        </p:nvSpPr>
        <p:spPr/>
        <p:txBody>
          <a:bodyPr/>
          <a:lstStyle/>
          <a:p>
            <a:fld id="{F52FA2A7-1564-41AF-AA2A-65EB1F90CC9B}" type="datetimeFigureOut">
              <a:rPr lang="en-US" smtClean="0"/>
              <a:t>10/15/2015</a:t>
            </a:fld>
            <a:endParaRPr lang="en-US"/>
          </a:p>
        </p:txBody>
      </p:sp>
    </p:spTree>
    <p:extLst>
      <p:ext uri="{BB962C8B-B14F-4D97-AF65-F5344CB8AC3E}">
        <p14:creationId xmlns:p14="http://schemas.microsoft.com/office/powerpoint/2010/main" val="369351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2FA2A7-1564-41AF-AA2A-65EB1F90CC9B}" type="datetimeFigureOut">
              <a:rPr lang="en-US" smtClean="0"/>
              <a:t>10/15/2015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8CECB3C5-B24A-4A21-9B7A-96DFBC73A2D1}" type="slidenum">
              <a:rPr lang="en-US" smtClean="0"/>
              <a:t>‹#›</a:t>
            </a:fld>
            <a:endParaRPr lang="en-US"/>
          </a:p>
        </p:txBody>
      </p:sp>
    </p:spTree>
    <p:extLst>
      <p:ext uri="{BB962C8B-B14F-4D97-AF65-F5344CB8AC3E}">
        <p14:creationId xmlns:p14="http://schemas.microsoft.com/office/powerpoint/2010/main" val="20203318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RAU Operating </a:t>
            </a:r>
            <a:r>
              <a:rPr lang="en-US" sz="4400" dirty="0" smtClean="0"/>
              <a:t>Systems 2015</a:t>
            </a:r>
            <a:endParaRPr lang="en-US" sz="4400" dirty="0"/>
          </a:p>
        </p:txBody>
      </p:sp>
      <p:sp>
        <p:nvSpPr>
          <p:cNvPr id="3" name="Subtitle 2"/>
          <p:cNvSpPr>
            <a:spLocks noGrp="1"/>
          </p:cNvSpPr>
          <p:nvPr>
            <p:ph type="subTitle" idx="1"/>
          </p:nvPr>
        </p:nvSpPr>
        <p:spPr/>
        <p:txBody>
          <a:bodyPr/>
          <a:lstStyle/>
          <a:p>
            <a:r>
              <a:rPr lang="en-US" dirty="0" smtClean="0"/>
              <a:t>Lab #2</a:t>
            </a:r>
            <a:endParaRPr lang="en-US" dirty="0"/>
          </a:p>
        </p:txBody>
      </p:sp>
    </p:spTree>
    <p:extLst>
      <p:ext uri="{BB962C8B-B14F-4D97-AF65-F5344CB8AC3E}">
        <p14:creationId xmlns:p14="http://schemas.microsoft.com/office/powerpoint/2010/main" val="122698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6686"/>
          </a:xfrm>
        </p:spPr>
        <p:txBody>
          <a:bodyPr/>
          <a:lstStyle/>
          <a:p>
            <a:r>
              <a:rPr lang="en-US" dirty="0" smtClean="0"/>
              <a:t>Task</a:t>
            </a:r>
            <a:r>
              <a:rPr lang="en-US" dirty="0"/>
              <a:t>s</a:t>
            </a:r>
          </a:p>
        </p:txBody>
      </p:sp>
      <p:sp>
        <p:nvSpPr>
          <p:cNvPr id="3" name="Content Placeholder 2"/>
          <p:cNvSpPr>
            <a:spLocks noGrp="1"/>
          </p:cNvSpPr>
          <p:nvPr>
            <p:ph idx="1"/>
          </p:nvPr>
        </p:nvSpPr>
        <p:spPr>
          <a:xfrm>
            <a:off x="677335" y="1555668"/>
            <a:ext cx="8596668" cy="5118264"/>
          </a:xfrm>
        </p:spPr>
        <p:txBody>
          <a:bodyPr>
            <a:normAutofit fontScale="92500" lnSpcReduction="10000"/>
          </a:bodyPr>
          <a:lstStyle/>
          <a:p>
            <a:r>
              <a:rPr lang="en-US" dirty="0"/>
              <a:t>To address </a:t>
            </a:r>
            <a:r>
              <a:rPr lang="en-US" dirty="0" err="1"/>
              <a:t>ThreadPool’s</a:t>
            </a:r>
            <a:r>
              <a:rPr lang="en-US" dirty="0"/>
              <a:t> </a:t>
            </a:r>
            <a:r>
              <a:rPr lang="en-US" dirty="0" err="1"/>
              <a:t>QueueUserWorkItem</a:t>
            </a:r>
            <a:r>
              <a:rPr lang="en-US" dirty="0"/>
              <a:t> </a:t>
            </a:r>
            <a:r>
              <a:rPr lang="en-US" dirty="0" smtClean="0"/>
              <a:t>method’s limitations </a:t>
            </a:r>
            <a:r>
              <a:rPr lang="en-US" dirty="0"/>
              <a:t>and more, Microsoft introduced the concept of tasks, and you use them via types in the </a:t>
            </a:r>
            <a:r>
              <a:rPr lang="en-US" dirty="0" err="1"/>
              <a:t>System.Threading.Tasks</a:t>
            </a:r>
            <a:r>
              <a:rPr lang="en-US" dirty="0"/>
              <a:t> namespace. </a:t>
            </a:r>
            <a:endParaRPr lang="en-US" dirty="0" smtClean="0"/>
          </a:p>
          <a:p>
            <a:pPr lvl="1"/>
            <a:r>
              <a:rPr lang="en-US" i="1" dirty="0" err="1"/>
              <a:t>ThreadPool.QueueUserWorkItem</a:t>
            </a:r>
            <a:r>
              <a:rPr lang="en-US" i="1" dirty="0"/>
              <a:t>(</a:t>
            </a:r>
            <a:r>
              <a:rPr lang="en-US" i="1" dirty="0" err="1"/>
              <a:t>ComputeBoundOp</a:t>
            </a:r>
            <a:r>
              <a:rPr lang="en-US" i="1" dirty="0"/>
              <a:t>, 5); </a:t>
            </a:r>
          </a:p>
          <a:p>
            <a:pPr lvl="1"/>
            <a:r>
              <a:rPr lang="en-US" i="1" dirty="0" smtClean="0"/>
              <a:t>new </a:t>
            </a:r>
            <a:r>
              <a:rPr lang="en-US" i="1" dirty="0"/>
              <a:t>Task(</a:t>
            </a:r>
            <a:r>
              <a:rPr lang="en-US" i="1" dirty="0" err="1"/>
              <a:t>ComputeBoundOp</a:t>
            </a:r>
            <a:r>
              <a:rPr lang="en-US" i="1" dirty="0"/>
              <a:t>, 5).Start();             // Equivalent of above using </a:t>
            </a:r>
            <a:r>
              <a:rPr lang="en-US" i="1" dirty="0" smtClean="0"/>
              <a:t>Task </a:t>
            </a:r>
            <a:r>
              <a:rPr lang="en-US" i="1" dirty="0" err="1"/>
              <a:t>Task.Run</a:t>
            </a:r>
            <a:r>
              <a:rPr lang="en-US" i="1" dirty="0"/>
              <a:t>(() =&gt; </a:t>
            </a:r>
            <a:r>
              <a:rPr lang="en-US" i="1" dirty="0" err="1"/>
              <a:t>ComputeBoundOp</a:t>
            </a:r>
            <a:r>
              <a:rPr lang="en-US" i="1" dirty="0"/>
              <a:t>(5));               // Another equivalent </a:t>
            </a:r>
            <a:endParaRPr lang="en-US" i="1" dirty="0" smtClean="0"/>
          </a:p>
          <a:p>
            <a:r>
              <a:rPr lang="en-US" dirty="0" err="1"/>
              <a:t>TaskCreationOptions</a:t>
            </a:r>
            <a:r>
              <a:rPr lang="en-US" dirty="0"/>
              <a:t> flags that control how the Task </a:t>
            </a:r>
            <a:r>
              <a:rPr lang="en-US" dirty="0" smtClean="0"/>
              <a:t>executes:</a:t>
            </a:r>
          </a:p>
          <a:p>
            <a:pPr lvl="1"/>
            <a:r>
              <a:rPr lang="en-US" dirty="0"/>
              <a:t> None </a:t>
            </a:r>
            <a:r>
              <a:rPr lang="en-US" dirty="0" smtClean="0"/>
              <a:t>= </a:t>
            </a:r>
            <a:r>
              <a:rPr lang="en-US" dirty="0"/>
              <a:t>0x0000,// The default  </a:t>
            </a:r>
          </a:p>
          <a:p>
            <a:pPr lvl="1"/>
            <a:r>
              <a:rPr lang="en-US" dirty="0"/>
              <a:t>   // Hints to the </a:t>
            </a:r>
            <a:r>
              <a:rPr lang="en-US" dirty="0" err="1"/>
              <a:t>TaskScheduler</a:t>
            </a:r>
            <a:r>
              <a:rPr lang="en-US" dirty="0"/>
              <a:t> that you want this task to run sooner than later.    </a:t>
            </a:r>
            <a:r>
              <a:rPr lang="en-US" dirty="0" err="1"/>
              <a:t>PreferFairness</a:t>
            </a:r>
            <a:r>
              <a:rPr lang="en-US" dirty="0"/>
              <a:t>      = 0x0001,  </a:t>
            </a:r>
          </a:p>
          <a:p>
            <a:pPr lvl="1"/>
            <a:r>
              <a:rPr lang="en-US" dirty="0"/>
              <a:t>   // Hints to the </a:t>
            </a:r>
            <a:r>
              <a:rPr lang="en-US" dirty="0" err="1"/>
              <a:t>TaskScheduler</a:t>
            </a:r>
            <a:r>
              <a:rPr lang="en-US" dirty="0"/>
              <a:t> that it should more aggressively create thread pool threads.    </a:t>
            </a:r>
            <a:r>
              <a:rPr lang="en-US" dirty="0" err="1"/>
              <a:t>LongRunning</a:t>
            </a:r>
            <a:r>
              <a:rPr lang="en-US" dirty="0"/>
              <a:t>        = 0x0002,  </a:t>
            </a:r>
          </a:p>
          <a:p>
            <a:pPr lvl="1"/>
            <a:r>
              <a:rPr lang="en-US" dirty="0"/>
              <a:t>   // Always honored: Associates a Task with its parent </a:t>
            </a:r>
            <a:r>
              <a:rPr lang="en-US" dirty="0" smtClean="0"/>
              <a:t>Task (discussed shortly)    </a:t>
            </a:r>
            <a:r>
              <a:rPr lang="en-US" dirty="0" err="1" smtClean="0"/>
              <a:t>AttachedToParent</a:t>
            </a:r>
            <a:r>
              <a:rPr lang="en-US" dirty="0" smtClean="0"/>
              <a:t>   </a:t>
            </a:r>
            <a:r>
              <a:rPr lang="en-US" dirty="0"/>
              <a:t>= 0x0004,  </a:t>
            </a:r>
          </a:p>
          <a:p>
            <a:pPr lvl="1"/>
            <a:r>
              <a:rPr lang="en-US" dirty="0" smtClean="0"/>
              <a:t>   </a:t>
            </a:r>
            <a:r>
              <a:rPr lang="en-US" dirty="0"/>
              <a:t>// If a task attempts to attach to this parent task, it is a normal task, not a child task. </a:t>
            </a:r>
            <a:r>
              <a:rPr lang="en-US" dirty="0" err="1"/>
              <a:t>DenyChildAttach</a:t>
            </a:r>
            <a:r>
              <a:rPr lang="en-US" dirty="0"/>
              <a:t>    = 0x0008,  </a:t>
            </a:r>
          </a:p>
          <a:p>
            <a:pPr lvl="1"/>
            <a:r>
              <a:rPr lang="en-US" dirty="0"/>
              <a:t>   // Forces child tasks to use the default scheduler as opposed to the parent’s scheduler.    </a:t>
            </a:r>
            <a:r>
              <a:rPr lang="en-US" dirty="0" err="1"/>
              <a:t>HideScheduler</a:t>
            </a:r>
            <a:r>
              <a:rPr lang="en-US" dirty="0"/>
              <a:t>      = 0x0010 } </a:t>
            </a:r>
          </a:p>
        </p:txBody>
      </p:sp>
    </p:spTree>
    <p:extLst>
      <p:ext uri="{BB962C8B-B14F-4D97-AF65-F5344CB8AC3E}">
        <p14:creationId xmlns:p14="http://schemas.microsoft.com/office/powerpoint/2010/main" val="3365461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Pools</a:t>
            </a:r>
            <a:endParaRPr lang="en-US" dirty="0"/>
          </a:p>
        </p:txBody>
      </p:sp>
      <p:sp>
        <p:nvSpPr>
          <p:cNvPr id="3" name="Content Placeholder 2"/>
          <p:cNvSpPr>
            <a:spLocks noGrp="1"/>
          </p:cNvSpPr>
          <p:nvPr>
            <p:ph idx="1"/>
          </p:nvPr>
        </p:nvSpPr>
        <p:spPr>
          <a:xfrm>
            <a:off x="677335" y="1515698"/>
            <a:ext cx="8596668" cy="3880773"/>
          </a:xfrm>
        </p:spPr>
        <p:txBody>
          <a:bodyPr/>
          <a:lstStyle/>
          <a:p>
            <a:r>
              <a:rPr lang="en-US" dirty="0"/>
              <a:t>C</a:t>
            </a:r>
            <a:r>
              <a:rPr lang="en-US" dirty="0" smtClean="0"/>
              <a:t>reating </a:t>
            </a:r>
            <a:r>
              <a:rPr lang="en-US" dirty="0"/>
              <a:t>and destroying a thread is an expensive operation in terms of </a:t>
            </a:r>
            <a:r>
              <a:rPr lang="en-US" dirty="0" smtClean="0"/>
              <a:t>resources. </a:t>
            </a:r>
          </a:p>
          <a:p>
            <a:r>
              <a:rPr lang="en-US" dirty="0"/>
              <a:t>You can think of a thread pool as being a set of threads that are available for your application’s own use. There is one thread pool per CLR</a:t>
            </a:r>
            <a:r>
              <a:rPr lang="en-US" dirty="0" smtClean="0"/>
              <a:t>;</a:t>
            </a:r>
          </a:p>
          <a:p>
            <a:r>
              <a:rPr lang="en-US" dirty="0" smtClean="0"/>
              <a:t>Demo</a:t>
            </a:r>
            <a:endParaRPr lang="en-US" dirty="0"/>
          </a:p>
        </p:txBody>
      </p:sp>
      <p:pic>
        <p:nvPicPr>
          <p:cNvPr id="2050" name="Picture 2" descr="https://www.nginx.com/wp-content/uploads/2015/06/Thread-Pool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55" t="13118" b="8762"/>
          <a:stretch/>
        </p:blipFill>
        <p:spPr bwMode="auto">
          <a:xfrm>
            <a:off x="1146309" y="3258894"/>
            <a:ext cx="7658719" cy="356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44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Pools. Asynchronous delegates. </a:t>
            </a:r>
            <a:endParaRPr lang="en-US" dirty="0"/>
          </a:p>
        </p:txBody>
      </p:sp>
      <p:sp>
        <p:nvSpPr>
          <p:cNvPr id="3" name="Content Placeholder 2"/>
          <p:cNvSpPr>
            <a:spLocks noGrp="1"/>
          </p:cNvSpPr>
          <p:nvPr>
            <p:ph idx="1"/>
          </p:nvPr>
        </p:nvSpPr>
        <p:spPr>
          <a:xfrm>
            <a:off x="677335" y="1515698"/>
            <a:ext cx="8596668" cy="3880773"/>
          </a:xfrm>
        </p:spPr>
        <p:txBody>
          <a:bodyPr/>
          <a:lstStyle/>
          <a:p>
            <a:r>
              <a:rPr lang="en-US" dirty="0" err="1"/>
              <a:t>ThreadPool.QueueUserWorkItem</a:t>
            </a:r>
            <a:r>
              <a:rPr lang="en-US" dirty="0"/>
              <a:t> doesn’t provide an easy mechanism for getting return values back from a thread after it has finished executing. Asynchronous delegate invocations </a:t>
            </a:r>
            <a:r>
              <a:rPr lang="en-US" dirty="0" smtClean="0"/>
              <a:t>solve </a:t>
            </a:r>
            <a:r>
              <a:rPr lang="en-US" dirty="0"/>
              <a:t>this, allowing any number of typed arguments to be passed in both directions. </a:t>
            </a:r>
            <a:endParaRPr lang="en-US" dirty="0" smtClean="0"/>
          </a:p>
          <a:p>
            <a:r>
              <a:rPr lang="en-US" dirty="0" smtClean="0"/>
              <a:t>Unhandled </a:t>
            </a:r>
            <a:r>
              <a:rPr lang="en-US" dirty="0"/>
              <a:t>exceptions on asynchronous delegates are conveniently </a:t>
            </a:r>
            <a:r>
              <a:rPr lang="en-US" dirty="0" smtClean="0"/>
              <a:t>re-thrown </a:t>
            </a:r>
            <a:r>
              <a:rPr lang="en-US" dirty="0"/>
              <a:t>on the original thread (or more accurately, the thread that calls </a:t>
            </a:r>
            <a:r>
              <a:rPr lang="en-US" dirty="0" err="1"/>
              <a:t>EndInvoke</a:t>
            </a:r>
            <a:r>
              <a:rPr lang="en-US" dirty="0"/>
              <a:t>), and so they don’t need explicit </a:t>
            </a:r>
            <a:r>
              <a:rPr lang="en-US" dirty="0" smtClean="0"/>
              <a:t>handling.</a:t>
            </a:r>
          </a:p>
          <a:p>
            <a:r>
              <a:rPr lang="en-US" dirty="0" err="1"/>
              <a:t>EndInvoke</a:t>
            </a:r>
            <a:r>
              <a:rPr lang="en-US" dirty="0"/>
              <a:t> does three things. First, it waits for the asynchronous delegate to finish executing, if it hasn’t already. Second, it receives the return value (as well as any ref or out parameters). Third, it throws any unhandled worker exception back to the calling thread. </a:t>
            </a:r>
          </a:p>
        </p:txBody>
      </p:sp>
    </p:spTree>
    <p:extLst>
      <p:ext uri="{BB962C8B-B14F-4D97-AF65-F5344CB8AC3E}">
        <p14:creationId xmlns:p14="http://schemas.microsoft.com/office/powerpoint/2010/main" val="3717960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Thread Pool</a:t>
            </a:r>
            <a:endParaRPr lang="en-US" dirty="0"/>
          </a:p>
        </p:txBody>
      </p:sp>
      <p:sp>
        <p:nvSpPr>
          <p:cNvPr id="3" name="Content Placeholder 2"/>
          <p:cNvSpPr>
            <a:spLocks noGrp="1"/>
          </p:cNvSpPr>
          <p:nvPr>
            <p:ph idx="1"/>
          </p:nvPr>
        </p:nvSpPr>
        <p:spPr>
          <a:xfrm>
            <a:off x="677335" y="1515698"/>
            <a:ext cx="8596668" cy="4706972"/>
          </a:xfrm>
        </p:spPr>
        <p:txBody>
          <a:bodyPr>
            <a:normAutofit fontScale="92500" lnSpcReduction="10000"/>
          </a:bodyPr>
          <a:lstStyle/>
          <a:p>
            <a:r>
              <a:rPr lang="en-US" dirty="0"/>
              <a:t>You can set the upper limit of threads that the pool will create by calling </a:t>
            </a:r>
            <a:r>
              <a:rPr lang="en-US" b="1" dirty="0" err="1"/>
              <a:t>ThreadPool.SetMaxThreads</a:t>
            </a:r>
            <a:r>
              <a:rPr lang="en-US" dirty="0"/>
              <a:t>; the defaults are: </a:t>
            </a:r>
            <a:endParaRPr lang="en-US" dirty="0" smtClean="0"/>
          </a:p>
          <a:p>
            <a:pPr lvl="1"/>
            <a:r>
              <a:rPr lang="en-US" dirty="0" smtClean="0"/>
              <a:t>1023 </a:t>
            </a:r>
            <a:r>
              <a:rPr lang="en-US" dirty="0"/>
              <a:t>in Framework 4.0 in a 32-bit </a:t>
            </a:r>
            <a:r>
              <a:rPr lang="en-US" dirty="0" smtClean="0"/>
              <a:t>environment; 32768 </a:t>
            </a:r>
            <a:r>
              <a:rPr lang="en-US" dirty="0"/>
              <a:t>in Framework 4.0 in a 64-bit </a:t>
            </a:r>
            <a:r>
              <a:rPr lang="en-US" dirty="0" smtClean="0"/>
              <a:t>environment</a:t>
            </a:r>
          </a:p>
          <a:p>
            <a:pPr lvl="1"/>
            <a:r>
              <a:rPr lang="en-US" dirty="0" smtClean="0"/>
              <a:t>250 </a:t>
            </a:r>
            <a:r>
              <a:rPr lang="en-US" dirty="0"/>
              <a:t>per core in Framework </a:t>
            </a:r>
            <a:r>
              <a:rPr lang="en-US" dirty="0" smtClean="0"/>
              <a:t>3.5; </a:t>
            </a:r>
          </a:p>
          <a:p>
            <a:pPr lvl="1"/>
            <a:r>
              <a:rPr lang="en-US" dirty="0" smtClean="0"/>
              <a:t>25 </a:t>
            </a:r>
            <a:r>
              <a:rPr lang="en-US" dirty="0"/>
              <a:t>per core in Framework 2.0 </a:t>
            </a:r>
            <a:endParaRPr lang="en-US" dirty="0" smtClean="0"/>
          </a:p>
          <a:p>
            <a:r>
              <a:rPr lang="en-US" dirty="0" smtClean="0"/>
              <a:t>To </a:t>
            </a:r>
            <a:r>
              <a:rPr lang="en-US" dirty="0"/>
              <a:t>illustrate, consider a quad-core computer running a client application that </a:t>
            </a:r>
            <a:r>
              <a:rPr lang="en-US" dirty="0" err="1"/>
              <a:t>enqueues</a:t>
            </a:r>
            <a:r>
              <a:rPr lang="en-US" dirty="0"/>
              <a:t> </a:t>
            </a:r>
            <a:r>
              <a:rPr lang="en-US" b="1" dirty="0"/>
              <a:t>40 tasks </a:t>
            </a:r>
            <a:r>
              <a:rPr lang="en-US" dirty="0"/>
              <a:t>at once. </a:t>
            </a:r>
            <a:r>
              <a:rPr lang="en-US" dirty="0" smtClean="0"/>
              <a:t>If </a:t>
            </a:r>
            <a:r>
              <a:rPr lang="en-US" dirty="0"/>
              <a:t>each task performs a </a:t>
            </a:r>
            <a:r>
              <a:rPr lang="en-US" b="1" dirty="0"/>
              <a:t>10 </a:t>
            </a:r>
            <a:r>
              <a:rPr lang="en-US" b="1" dirty="0" err="1"/>
              <a:t>ms</a:t>
            </a:r>
            <a:r>
              <a:rPr lang="en-US" b="1" dirty="0"/>
              <a:t> </a:t>
            </a:r>
            <a:r>
              <a:rPr lang="en-US" dirty="0"/>
              <a:t>calculation, the whole thing will be over in </a:t>
            </a:r>
            <a:r>
              <a:rPr lang="en-US" b="1" dirty="0"/>
              <a:t>100 </a:t>
            </a:r>
            <a:r>
              <a:rPr lang="en-US" b="1" dirty="0" err="1"/>
              <a:t>m</a:t>
            </a:r>
            <a:r>
              <a:rPr lang="en-US" dirty="0" err="1"/>
              <a:t>s</a:t>
            </a:r>
            <a:r>
              <a:rPr lang="en-US" dirty="0"/>
              <a:t>, assuming the work is divided among the four cores. Ideally, we’d want the 40 tasks to run on exactly four </a:t>
            </a:r>
            <a:r>
              <a:rPr lang="en-US" dirty="0" smtClean="0"/>
              <a:t>threads:</a:t>
            </a:r>
          </a:p>
          <a:p>
            <a:pPr lvl="1"/>
            <a:r>
              <a:rPr lang="en-US" dirty="0" smtClean="0"/>
              <a:t>Any </a:t>
            </a:r>
            <a:r>
              <a:rPr lang="en-US" dirty="0"/>
              <a:t>less and we’d not be making maximum use of all four </a:t>
            </a:r>
            <a:r>
              <a:rPr lang="en-US" dirty="0" smtClean="0"/>
              <a:t>cores.</a:t>
            </a:r>
          </a:p>
          <a:p>
            <a:pPr lvl="1"/>
            <a:r>
              <a:rPr lang="en-US" dirty="0" smtClean="0"/>
              <a:t>Any </a:t>
            </a:r>
            <a:r>
              <a:rPr lang="en-US" dirty="0"/>
              <a:t>more and we’d be wasting memory and CPU time creating unnecessary threads</a:t>
            </a:r>
            <a:r>
              <a:rPr lang="en-US" dirty="0" smtClean="0"/>
              <a:t>.</a:t>
            </a:r>
          </a:p>
          <a:p>
            <a:r>
              <a:rPr lang="en-US" dirty="0"/>
              <a:t>You can also set a lower limit by calling </a:t>
            </a:r>
            <a:r>
              <a:rPr lang="en-US" b="1" dirty="0" err="1"/>
              <a:t>ThreadPool.SetMinThreads</a:t>
            </a:r>
            <a:r>
              <a:rPr lang="en-US" dirty="0"/>
              <a:t>. The role of the lower limit is subtler: it’s an advanced optimization technique that instructs the pool manager not to delay in the allocation of threads until reaching the lower limit</a:t>
            </a:r>
          </a:p>
          <a:p>
            <a:endParaRPr lang="en-US" dirty="0"/>
          </a:p>
        </p:txBody>
      </p:sp>
    </p:spTree>
    <p:extLst>
      <p:ext uri="{BB962C8B-B14F-4D97-AF65-F5344CB8AC3E}">
        <p14:creationId xmlns:p14="http://schemas.microsoft.com/office/powerpoint/2010/main" val="1832669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context</a:t>
            </a:r>
            <a:endParaRPr lang="en-US" dirty="0"/>
          </a:p>
        </p:txBody>
      </p:sp>
      <p:sp>
        <p:nvSpPr>
          <p:cNvPr id="3" name="Content Placeholder 2"/>
          <p:cNvSpPr>
            <a:spLocks noGrp="1"/>
          </p:cNvSpPr>
          <p:nvPr>
            <p:ph idx="1"/>
          </p:nvPr>
        </p:nvSpPr>
        <p:spPr/>
        <p:txBody>
          <a:bodyPr/>
          <a:lstStyle/>
          <a:p>
            <a:r>
              <a:rPr lang="en-US" dirty="0"/>
              <a:t>Every thread has an execution context data structure associated with </a:t>
            </a:r>
            <a:r>
              <a:rPr lang="en-US" dirty="0" smtClean="0"/>
              <a:t>it, that includes </a:t>
            </a:r>
            <a:r>
              <a:rPr lang="en-US" dirty="0"/>
              <a:t>things such as security settings (compressed stack, Thread’s Principal property, and Windows identity), host settings </a:t>
            </a:r>
            <a:r>
              <a:rPr lang="en-US" dirty="0" smtClean="0"/>
              <a:t>(</a:t>
            </a:r>
            <a:r>
              <a:rPr lang="en-US" b="1" dirty="0" err="1" smtClean="0"/>
              <a:t>System.Threading</a:t>
            </a:r>
            <a:r>
              <a:rPr lang="en-US" b="1" dirty="0" smtClean="0"/>
              <a:t>. </a:t>
            </a:r>
            <a:r>
              <a:rPr lang="en-US" b="1" dirty="0" err="1" smtClean="0"/>
              <a:t>HostExecutionContextManager</a:t>
            </a:r>
            <a:r>
              <a:rPr lang="en-US" dirty="0"/>
              <a:t>), and logical call context data </a:t>
            </a:r>
            <a:r>
              <a:rPr lang="en-US" dirty="0" smtClean="0"/>
              <a:t>(</a:t>
            </a:r>
            <a:r>
              <a:rPr lang="en-US" b="1" dirty="0" err="1" smtClean="0"/>
              <a:t>System.Runtime.Remoting.Messaging.CallContext</a:t>
            </a:r>
            <a:r>
              <a:rPr lang="en-US" dirty="0" err="1" smtClean="0"/>
              <a:t>’s</a:t>
            </a:r>
            <a:r>
              <a:rPr lang="en-US" dirty="0" smtClean="0"/>
              <a:t> </a:t>
            </a:r>
            <a:r>
              <a:rPr lang="en-US" b="1" dirty="0" err="1"/>
              <a:t>LogicalSetData</a:t>
            </a:r>
            <a:r>
              <a:rPr lang="en-US" dirty="0"/>
              <a:t> and </a:t>
            </a:r>
            <a:r>
              <a:rPr lang="en-US" b="1" dirty="0" err="1"/>
              <a:t>LogicalGetData</a:t>
            </a:r>
            <a:r>
              <a:rPr lang="en-US" dirty="0"/>
              <a:t> methods</a:t>
            </a:r>
            <a:r>
              <a:rPr lang="en-US" dirty="0" smtClean="0"/>
              <a:t>).</a:t>
            </a:r>
          </a:p>
          <a:p>
            <a:r>
              <a:rPr lang="en-US" dirty="0"/>
              <a:t>In the </a:t>
            </a:r>
            <a:r>
              <a:rPr lang="en-US" dirty="0" err="1"/>
              <a:t>System.Threading</a:t>
            </a:r>
            <a:r>
              <a:rPr lang="en-US" dirty="0"/>
              <a:t> namespace, there is an </a:t>
            </a:r>
            <a:r>
              <a:rPr lang="en-US" dirty="0" err="1"/>
              <a:t>ExecutionContext</a:t>
            </a:r>
            <a:r>
              <a:rPr lang="en-US" dirty="0"/>
              <a:t> class that allows you to control how a thread’s execution context flows from one thread to </a:t>
            </a:r>
            <a:r>
              <a:rPr lang="en-US" dirty="0" smtClean="0"/>
              <a:t>another</a:t>
            </a:r>
          </a:p>
          <a:p>
            <a:r>
              <a:rPr lang="en-US" dirty="0" smtClean="0"/>
              <a:t>Demo.</a:t>
            </a:r>
            <a:endParaRPr lang="en-US" dirty="0"/>
          </a:p>
        </p:txBody>
      </p:sp>
    </p:spTree>
    <p:extLst>
      <p:ext uri="{BB962C8B-B14F-4D97-AF65-F5344CB8AC3E}">
        <p14:creationId xmlns:p14="http://schemas.microsoft.com/office/powerpoint/2010/main" val="295467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Cooperative Cancellation and </a:t>
            </a:r>
            <a:r>
              <a:rPr lang="en-US" dirty="0" smtClean="0"/>
              <a:t>Timeout</a:t>
            </a:r>
            <a:endParaRPr lang="en-US" dirty="0"/>
          </a:p>
        </p:txBody>
      </p:sp>
      <p:sp>
        <p:nvSpPr>
          <p:cNvPr id="3" name="Content Placeholder 2"/>
          <p:cNvSpPr>
            <a:spLocks noGrp="1"/>
          </p:cNvSpPr>
          <p:nvPr>
            <p:ph idx="1"/>
          </p:nvPr>
        </p:nvSpPr>
        <p:spPr/>
        <p:txBody>
          <a:bodyPr>
            <a:normAutofit lnSpcReduction="10000"/>
          </a:bodyPr>
          <a:lstStyle/>
          <a:p>
            <a:r>
              <a:rPr lang="en-US" dirty="0"/>
              <a:t>The Microsoft .NET Framework offers a standard pattern for canceling operations. This pattern is cooperative, meaning that the operation that you wish to cancel has to explicitly support being canceled</a:t>
            </a:r>
            <a:r>
              <a:rPr lang="en-US" dirty="0" smtClean="0"/>
              <a:t>.</a:t>
            </a:r>
          </a:p>
          <a:p>
            <a:r>
              <a:rPr lang="en-US" dirty="0"/>
              <a:t>To cancel an operation, you must first create a </a:t>
            </a:r>
            <a:r>
              <a:rPr lang="en-US" b="1" dirty="0" err="1" smtClean="0"/>
              <a:t>System.Threading</a:t>
            </a:r>
            <a:r>
              <a:rPr lang="en-US" dirty="0" smtClean="0"/>
              <a:t>. </a:t>
            </a:r>
            <a:r>
              <a:rPr lang="en-US" b="1" dirty="0" err="1" smtClean="0"/>
              <a:t>CancellationTokenSource</a:t>
            </a:r>
            <a:r>
              <a:rPr lang="en-US" dirty="0" smtClean="0"/>
              <a:t> </a:t>
            </a:r>
            <a:r>
              <a:rPr lang="en-US" dirty="0"/>
              <a:t>object. </a:t>
            </a:r>
            <a:endParaRPr lang="en-US" dirty="0" smtClean="0"/>
          </a:p>
          <a:p>
            <a:r>
              <a:rPr lang="en-US" dirty="0"/>
              <a:t>After constructing a </a:t>
            </a:r>
            <a:r>
              <a:rPr lang="en-US" b="1" dirty="0" err="1"/>
              <a:t>CancellationTokenSource</a:t>
            </a:r>
            <a:r>
              <a:rPr lang="en-US" dirty="0"/>
              <a:t> (a reference type), one or more </a:t>
            </a:r>
            <a:r>
              <a:rPr lang="en-US" b="1" dirty="0" err="1"/>
              <a:t>CancellationToken</a:t>
            </a:r>
            <a:r>
              <a:rPr lang="en-US" dirty="0"/>
              <a:t> (a value type) instances can be obtained by querying its Token </a:t>
            </a:r>
            <a:r>
              <a:rPr lang="en-US" dirty="0" smtClean="0"/>
              <a:t>property</a:t>
            </a:r>
          </a:p>
          <a:p>
            <a:r>
              <a:rPr lang="en-US" dirty="0"/>
              <a:t>A compute-bound operation’s loop can periodically call </a:t>
            </a:r>
            <a:r>
              <a:rPr lang="en-US" dirty="0" err="1"/>
              <a:t>CancellationToken’s</a:t>
            </a:r>
            <a:r>
              <a:rPr lang="en-US" dirty="0"/>
              <a:t> </a:t>
            </a:r>
            <a:r>
              <a:rPr lang="en-US" dirty="0" err="1"/>
              <a:t>IsCancellationRequested</a:t>
            </a:r>
            <a:r>
              <a:rPr lang="en-US" dirty="0"/>
              <a:t> property to know if the loop should terminate early, thereby ending the compute-bound </a:t>
            </a:r>
            <a:r>
              <a:rPr lang="en-US" dirty="0" smtClean="0"/>
              <a:t>operation</a:t>
            </a:r>
          </a:p>
          <a:p>
            <a:r>
              <a:rPr lang="en-US" dirty="0" smtClean="0"/>
              <a:t>Demo</a:t>
            </a:r>
          </a:p>
          <a:p>
            <a:endParaRPr lang="en-US" dirty="0"/>
          </a:p>
        </p:txBody>
      </p:sp>
    </p:spTree>
    <p:extLst>
      <p:ext uri="{BB962C8B-B14F-4D97-AF65-F5344CB8AC3E}">
        <p14:creationId xmlns:p14="http://schemas.microsoft.com/office/powerpoint/2010/main" val="306670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Cooperative Cancellation and </a:t>
            </a:r>
            <a:r>
              <a:rPr lang="en-US" dirty="0" smtClean="0"/>
              <a:t>Timeout (cont.)</a:t>
            </a:r>
            <a:endParaRPr lang="en-US" dirty="0"/>
          </a:p>
        </p:txBody>
      </p:sp>
      <p:sp>
        <p:nvSpPr>
          <p:cNvPr id="3" name="Content Placeholder 2"/>
          <p:cNvSpPr>
            <a:spLocks noGrp="1"/>
          </p:cNvSpPr>
          <p:nvPr>
            <p:ph idx="1"/>
          </p:nvPr>
        </p:nvSpPr>
        <p:spPr>
          <a:xfrm>
            <a:off x="677334" y="2160590"/>
            <a:ext cx="8846675" cy="4406465"/>
          </a:xfrm>
        </p:spPr>
        <p:txBody>
          <a:bodyPr>
            <a:normAutofit/>
          </a:bodyPr>
          <a:lstStyle/>
          <a:p>
            <a:r>
              <a:rPr lang="en-US" dirty="0" smtClean="0"/>
              <a:t>Call </a:t>
            </a:r>
            <a:r>
              <a:rPr lang="en-US" dirty="0" err="1"/>
              <a:t>CancellationTokenSource’s</a:t>
            </a:r>
            <a:r>
              <a:rPr lang="en-US" dirty="0"/>
              <a:t> Register method to register one or more methods to be invoked when a </a:t>
            </a:r>
            <a:r>
              <a:rPr lang="en-US" dirty="0" err="1"/>
              <a:t>CancellationTokenSource</a:t>
            </a:r>
            <a:r>
              <a:rPr lang="en-US" dirty="0"/>
              <a:t> is </a:t>
            </a:r>
            <a:r>
              <a:rPr lang="en-US" dirty="0" smtClean="0"/>
              <a:t>canceled.</a:t>
            </a:r>
          </a:p>
          <a:p>
            <a:r>
              <a:rPr lang="en-US" dirty="0" smtClean="0"/>
              <a:t>To </a:t>
            </a:r>
            <a:r>
              <a:rPr lang="en-US" dirty="0" err="1" smtClean="0"/>
              <a:t>CancellationTokenSource’s</a:t>
            </a:r>
            <a:r>
              <a:rPr lang="en-US" dirty="0" smtClean="0"/>
              <a:t> </a:t>
            </a:r>
            <a:r>
              <a:rPr lang="en-US" dirty="0"/>
              <a:t>Register </a:t>
            </a:r>
            <a:r>
              <a:rPr lang="en-US" dirty="0" smtClean="0"/>
              <a:t>method, </a:t>
            </a:r>
            <a:r>
              <a:rPr lang="en-US" dirty="0"/>
              <a:t>you pass an </a:t>
            </a:r>
            <a:r>
              <a:rPr lang="en-US" b="1" dirty="0"/>
              <a:t>Action&lt;Object&gt;</a:t>
            </a:r>
            <a:r>
              <a:rPr lang="en-US" dirty="0"/>
              <a:t> delegate, a </a:t>
            </a:r>
            <a:r>
              <a:rPr lang="en-US" b="1" dirty="0"/>
              <a:t>state</a:t>
            </a:r>
            <a:r>
              <a:rPr lang="en-US" dirty="0"/>
              <a:t> value that will be passed to the callback via the delegate, and a </a:t>
            </a:r>
            <a:r>
              <a:rPr lang="en-US" b="1" dirty="0"/>
              <a:t>Boolean</a:t>
            </a:r>
            <a:r>
              <a:rPr lang="en-US" dirty="0"/>
              <a:t> indicating whether or not to invoke the delegate using the calling thread’s </a:t>
            </a:r>
            <a:r>
              <a:rPr lang="en-US" dirty="0" smtClean="0"/>
              <a:t> </a:t>
            </a:r>
            <a:r>
              <a:rPr lang="en-US" dirty="0" err="1" smtClean="0"/>
              <a:t>SynchronizationContext</a:t>
            </a:r>
            <a:endParaRPr lang="en-US" dirty="0" smtClean="0"/>
          </a:p>
          <a:p>
            <a:r>
              <a:rPr lang="en-US" dirty="0"/>
              <a:t>If you pass false for the </a:t>
            </a:r>
            <a:r>
              <a:rPr lang="en-US" dirty="0" err="1"/>
              <a:t>useSynchronizationContext</a:t>
            </a:r>
            <a:r>
              <a:rPr lang="en-US" dirty="0"/>
              <a:t> parameter, then the thread that calls Cancel will invoke all the registered methods sequentially. If you pass true for the </a:t>
            </a:r>
            <a:r>
              <a:rPr lang="en-US" dirty="0" err="1"/>
              <a:t>useSynchronizationContext</a:t>
            </a:r>
            <a:r>
              <a:rPr lang="en-US" dirty="0"/>
              <a:t> parameter, then the callbacks are sent (as opposed to posted) to the captured </a:t>
            </a:r>
            <a:r>
              <a:rPr lang="en-US" dirty="0" err="1"/>
              <a:t>SynchronizationContext</a:t>
            </a:r>
            <a:r>
              <a:rPr lang="en-US" dirty="0"/>
              <a:t> object which governs which thread invokes the callback. </a:t>
            </a:r>
          </a:p>
        </p:txBody>
      </p:sp>
    </p:spTree>
    <p:extLst>
      <p:ext uri="{BB962C8B-B14F-4D97-AF65-F5344CB8AC3E}">
        <p14:creationId xmlns:p14="http://schemas.microsoft.com/office/powerpoint/2010/main" val="3298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Cooperative Cancellation and </a:t>
            </a:r>
            <a:r>
              <a:rPr lang="en-US" dirty="0" smtClean="0"/>
              <a:t>Timeout (cont.)</a:t>
            </a:r>
            <a:endParaRPr lang="en-US" dirty="0"/>
          </a:p>
        </p:txBody>
      </p:sp>
      <p:sp>
        <p:nvSpPr>
          <p:cNvPr id="3" name="Content Placeholder 2"/>
          <p:cNvSpPr>
            <a:spLocks noGrp="1"/>
          </p:cNvSpPr>
          <p:nvPr>
            <p:ph idx="1"/>
          </p:nvPr>
        </p:nvSpPr>
        <p:spPr>
          <a:xfrm>
            <a:off x="677334" y="2160590"/>
            <a:ext cx="8846675" cy="4697410"/>
          </a:xfrm>
        </p:spPr>
        <p:txBody>
          <a:bodyPr>
            <a:normAutofit/>
          </a:bodyPr>
          <a:lstStyle/>
          <a:p>
            <a:r>
              <a:rPr lang="en-US" dirty="0" smtClean="0"/>
              <a:t>When have registered multiple callbacks, these </a:t>
            </a:r>
            <a:r>
              <a:rPr lang="en-US" dirty="0"/>
              <a:t>callback methods could throw an unhandled exception. If </a:t>
            </a:r>
            <a:r>
              <a:rPr lang="en-US" dirty="0" smtClean="0"/>
              <a:t>we </a:t>
            </a:r>
            <a:r>
              <a:rPr lang="en-US" dirty="0"/>
              <a:t>call </a:t>
            </a:r>
            <a:r>
              <a:rPr lang="en-US" b="1" dirty="0" err="1"/>
              <a:t>CancellationTokenSource’s</a:t>
            </a:r>
            <a:r>
              <a:rPr lang="en-US" dirty="0"/>
              <a:t> </a:t>
            </a:r>
            <a:r>
              <a:rPr lang="en-US" b="1" dirty="0"/>
              <a:t>Cancel</a:t>
            </a:r>
            <a:r>
              <a:rPr lang="en-US" dirty="0"/>
              <a:t>, passing it </a:t>
            </a:r>
            <a:r>
              <a:rPr lang="en-US" b="1" dirty="0" smtClean="0"/>
              <a:t>true</a:t>
            </a:r>
            <a:r>
              <a:rPr lang="en-US" dirty="0" smtClean="0"/>
              <a:t>, </a:t>
            </a:r>
            <a:r>
              <a:rPr lang="en-US" dirty="0"/>
              <a:t>then the first callback method that throws an unhandled exception stops the other callback methods from executing, and the exception thrown will be thrown from Cancel as well. If you call Cancel passing it </a:t>
            </a:r>
            <a:r>
              <a:rPr lang="en-US" b="1" dirty="0"/>
              <a:t>false</a:t>
            </a:r>
            <a:r>
              <a:rPr lang="en-US" dirty="0"/>
              <a:t>, then all registered callback methods are invoked. </a:t>
            </a:r>
            <a:endParaRPr lang="en-US" dirty="0" smtClean="0"/>
          </a:p>
          <a:p>
            <a:r>
              <a:rPr lang="en-US" dirty="0" smtClean="0"/>
              <a:t>After </a:t>
            </a:r>
            <a:r>
              <a:rPr lang="en-US" dirty="0"/>
              <a:t>all callback methods have executed, if any of them threw an unhandled exception, then Cancel throws an </a:t>
            </a:r>
            <a:r>
              <a:rPr lang="en-US" b="1" dirty="0" err="1"/>
              <a:t>AggregateException</a:t>
            </a:r>
            <a:r>
              <a:rPr lang="en-US" dirty="0"/>
              <a:t> with its </a:t>
            </a:r>
            <a:r>
              <a:rPr lang="en-US" b="1" dirty="0" err="1"/>
              <a:t>InnerExceptions</a:t>
            </a:r>
            <a:r>
              <a:rPr lang="en-US" dirty="0"/>
              <a:t> property set to the collection of exception objects that were thrown. If no registered callback methods threw an unhandled exception, then Cancel simply returns without throwing any exception at all. </a:t>
            </a:r>
            <a:endParaRPr lang="en-US" dirty="0" smtClean="0"/>
          </a:p>
          <a:p>
            <a:r>
              <a:rPr lang="en-US" dirty="0" smtClean="0"/>
              <a:t>Demo</a:t>
            </a:r>
            <a:endParaRPr lang="en-US" dirty="0"/>
          </a:p>
        </p:txBody>
      </p:sp>
    </p:spTree>
    <p:extLst>
      <p:ext uri="{BB962C8B-B14F-4D97-AF65-F5344CB8AC3E}">
        <p14:creationId xmlns:p14="http://schemas.microsoft.com/office/powerpoint/2010/main" val="145957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Cooperative Cancellation and </a:t>
            </a:r>
            <a:r>
              <a:rPr lang="en-US" dirty="0" smtClean="0"/>
              <a:t>Timeout (cont.)</a:t>
            </a:r>
            <a:endParaRPr lang="en-US" dirty="0"/>
          </a:p>
        </p:txBody>
      </p:sp>
      <p:sp>
        <p:nvSpPr>
          <p:cNvPr id="3" name="Content Placeholder 2"/>
          <p:cNvSpPr>
            <a:spLocks noGrp="1"/>
          </p:cNvSpPr>
          <p:nvPr>
            <p:ph idx="1"/>
          </p:nvPr>
        </p:nvSpPr>
        <p:spPr>
          <a:xfrm>
            <a:off x="677334" y="2160590"/>
            <a:ext cx="8846675" cy="4697410"/>
          </a:xfrm>
        </p:spPr>
        <p:txBody>
          <a:bodyPr>
            <a:normAutofit/>
          </a:bodyPr>
          <a:lstStyle/>
          <a:p>
            <a:r>
              <a:rPr lang="en-US" dirty="0"/>
              <a:t>It is often valuable to cancel an operation after a period of time has </a:t>
            </a:r>
            <a:r>
              <a:rPr lang="en-US" dirty="0" smtClean="0"/>
              <a:t>elapsed</a:t>
            </a:r>
          </a:p>
          <a:p>
            <a:r>
              <a:rPr lang="en-US" dirty="0" smtClean="0"/>
              <a:t>In </a:t>
            </a:r>
            <a:r>
              <a:rPr lang="en-US" dirty="0"/>
              <a:t>some scenarios, it is better to respond in a short period of time with an error or with partially computed results as opposed to waiting a long time for a complete result</a:t>
            </a:r>
            <a:r>
              <a:rPr lang="en-US" dirty="0" smtClean="0"/>
              <a:t>.</a:t>
            </a:r>
          </a:p>
          <a:p>
            <a:r>
              <a:rPr lang="en-US" dirty="0" err="1"/>
              <a:t>CancellationTokenSource</a:t>
            </a:r>
            <a:r>
              <a:rPr lang="en-US" dirty="0"/>
              <a:t> gives you a way to have it self-cancel itself after a period of time</a:t>
            </a:r>
            <a:r>
              <a:rPr lang="en-US" dirty="0" smtClean="0"/>
              <a:t>.</a:t>
            </a:r>
          </a:p>
          <a:p>
            <a:r>
              <a:rPr lang="en-US" dirty="0"/>
              <a:t>To take advantage of this, you can either construct a </a:t>
            </a:r>
            <a:r>
              <a:rPr lang="en-US" dirty="0" err="1"/>
              <a:t>CancellationTokenSource</a:t>
            </a:r>
            <a:r>
              <a:rPr lang="en-US" dirty="0"/>
              <a:t> object using one of the constructors that accepts a delay, or you can call </a:t>
            </a:r>
            <a:r>
              <a:rPr lang="en-US" dirty="0" err="1"/>
              <a:t>CancellationTokenSource’s</a:t>
            </a:r>
            <a:r>
              <a:rPr lang="en-US" dirty="0"/>
              <a:t> </a:t>
            </a:r>
            <a:r>
              <a:rPr lang="en-US" dirty="0" err="1"/>
              <a:t>CancelAfter</a:t>
            </a:r>
            <a:r>
              <a:rPr lang="en-US" dirty="0"/>
              <a:t> </a:t>
            </a:r>
            <a:r>
              <a:rPr lang="en-US" dirty="0" smtClean="0"/>
              <a:t>method.</a:t>
            </a:r>
          </a:p>
          <a:p>
            <a:r>
              <a:rPr lang="en-US" dirty="0" smtClean="0"/>
              <a:t>Demo</a:t>
            </a:r>
            <a:endParaRPr lang="en-US" dirty="0"/>
          </a:p>
        </p:txBody>
      </p:sp>
    </p:spTree>
    <p:extLst>
      <p:ext uri="{BB962C8B-B14F-4D97-AF65-F5344CB8AC3E}">
        <p14:creationId xmlns:p14="http://schemas.microsoft.com/office/powerpoint/2010/main" val="3507499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1479</TotalTime>
  <Words>1541</Words>
  <Application>Microsoft Office PowerPoint</Application>
  <PresentationFormat>Widescreen</PresentationFormat>
  <Paragraphs>77</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RAU Operating Systems 2015</vt:lpstr>
      <vt:lpstr>Thread Pools</vt:lpstr>
      <vt:lpstr>Thread Pools. Asynchronous delegates. </vt:lpstr>
      <vt:lpstr>Optimizing Thread Pool</vt:lpstr>
      <vt:lpstr>Execution context</vt:lpstr>
      <vt:lpstr>Cooperative Cancellation and Timeout</vt:lpstr>
      <vt:lpstr>Cooperative Cancellation and Timeout (cont.)</vt:lpstr>
      <vt:lpstr>Cooperative Cancellation and Timeout (cont.)</vt:lpstr>
      <vt:lpstr>Cooperative Cancellation and Timeout (cont.)</vt:lpstr>
      <vt:lpstr>Tasks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 Operating Systems 2015</dc:title>
  <dc:creator>Tigran Topchyan</dc:creator>
  <cp:lastModifiedBy>Tigran Topchyan</cp:lastModifiedBy>
  <cp:revision>97</cp:revision>
  <dcterms:created xsi:type="dcterms:W3CDTF">2015-09-30T17:22:26Z</dcterms:created>
  <dcterms:modified xsi:type="dcterms:W3CDTF">2015-10-15T05:44:01Z</dcterms:modified>
</cp:coreProperties>
</file>