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81" autoAdjust="0"/>
  </p:normalViewPr>
  <p:slideViewPr>
    <p:cSldViewPr snapToGrid="0">
      <p:cViewPr varScale="1">
        <p:scale>
          <a:sx n="59" d="100"/>
          <a:sy n="59" d="100"/>
        </p:scale>
        <p:origin x="9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F85FF-F9A3-46A8-8E5B-32C48F0BE929}" type="datetimeFigureOut">
              <a:rPr lang="en-US" smtClean="0"/>
              <a:t>10/15/2015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81AD1-E669-4F14-9404-A87E7979A64F}" type="slidenum">
              <a:rPr lang="en-US" smtClean="0"/>
              <a:t>‹#›</a:t>
            </a:fld>
            <a:endParaRPr lang="en-US"/>
          </a:p>
        </p:txBody>
      </p:sp>
    </p:spTree>
    <p:extLst>
      <p:ext uri="{BB962C8B-B14F-4D97-AF65-F5344CB8AC3E}">
        <p14:creationId xmlns:p14="http://schemas.microsoft.com/office/powerpoint/2010/main" val="388582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2</a:t>
            </a:fld>
            <a:endParaRPr lang="en-US"/>
          </a:p>
        </p:txBody>
      </p:sp>
    </p:spTree>
    <p:extLst>
      <p:ext uri="{BB962C8B-B14F-4D97-AF65-F5344CB8AC3E}">
        <p14:creationId xmlns:p14="http://schemas.microsoft.com/office/powerpoint/2010/main" val="291714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397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5153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62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19628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41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00736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01104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351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39590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97682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FA2A7-1564-41AF-AA2A-65EB1F90CC9B}"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6049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FA2A7-1564-41AF-AA2A-65EB1F90CC9B}" type="datetimeFigureOut">
              <a:rPr lang="en-US" smtClean="0"/>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54305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2FA2A7-1564-41AF-AA2A-65EB1F90CC9B}" type="datetimeFigureOut">
              <a:rPr lang="en-US" smtClean="0"/>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7520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FA2A7-1564-41AF-AA2A-65EB1F90CC9B}" type="datetimeFigureOut">
              <a:rPr lang="en-US" smtClean="0"/>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9047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39" indent="0">
              <a:buNone/>
              <a:defRPr sz="1400"/>
            </a:lvl2pPr>
            <a:lvl3pPr marL="914081" indent="0">
              <a:buNone/>
              <a:defRPr sz="1200"/>
            </a:lvl3pPr>
            <a:lvl4pPr marL="1371120" indent="0">
              <a:buNone/>
              <a:defRPr sz="1000"/>
            </a:lvl4pPr>
            <a:lvl5pPr marL="1828160" indent="0">
              <a:buNone/>
              <a:defRPr sz="1000"/>
            </a:lvl5pPr>
            <a:lvl6pPr marL="2285202" indent="0">
              <a:buNone/>
              <a:defRPr sz="1000"/>
            </a:lvl6pPr>
            <a:lvl7pPr marL="2742241" indent="0">
              <a:buNone/>
              <a:defRPr sz="1000"/>
            </a:lvl7pPr>
            <a:lvl8pPr marL="3199280" indent="0">
              <a:buNone/>
              <a:defRPr sz="1000"/>
            </a:lvl8pPr>
            <a:lvl9pPr marL="365631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FA2A7-1564-41AF-AA2A-65EB1F90CC9B}"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3991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
        <p:nvSpPr>
          <p:cNvPr id="5" name="Date Placeholder 4"/>
          <p:cNvSpPr>
            <a:spLocks noGrp="1"/>
          </p:cNvSpPr>
          <p:nvPr>
            <p:ph type="dt" sz="half" idx="10"/>
          </p:nvPr>
        </p:nvSpPr>
        <p:spPr/>
        <p:txBody>
          <a:bodyPr/>
          <a:lstStyle/>
          <a:p>
            <a:fld id="{F52FA2A7-1564-41AF-AA2A-65EB1F90CC9B}" type="datetimeFigureOut">
              <a:rPr lang="en-US" smtClean="0"/>
              <a:t>10/15/2015</a:t>
            </a:fld>
            <a:endParaRPr lang="en-US"/>
          </a:p>
        </p:txBody>
      </p:sp>
    </p:spTree>
    <p:extLst>
      <p:ext uri="{BB962C8B-B14F-4D97-AF65-F5344CB8AC3E}">
        <p14:creationId xmlns:p14="http://schemas.microsoft.com/office/powerpoint/2010/main" val="369351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2FA2A7-1564-41AF-AA2A-65EB1F90CC9B}" type="datetimeFigureOut">
              <a:rPr lang="en-US" smtClean="0"/>
              <a:t>10/15/2015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8CECB3C5-B24A-4A21-9B7A-96DFBC73A2D1}" type="slidenum">
              <a:rPr lang="en-US" smtClean="0"/>
              <a:t>‹#›</a:t>
            </a:fld>
            <a:endParaRPr lang="en-US"/>
          </a:p>
        </p:txBody>
      </p:sp>
    </p:spTree>
    <p:extLst>
      <p:ext uri="{BB962C8B-B14F-4D97-AF65-F5344CB8AC3E}">
        <p14:creationId xmlns:p14="http://schemas.microsoft.com/office/powerpoint/2010/main" val="20203318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RAU Operating </a:t>
            </a:r>
            <a:r>
              <a:rPr lang="en-US" sz="4400" dirty="0" smtClean="0"/>
              <a:t>Systems 2015</a:t>
            </a:r>
            <a:endParaRPr lang="en-US" sz="4400" dirty="0"/>
          </a:p>
        </p:txBody>
      </p:sp>
      <p:sp>
        <p:nvSpPr>
          <p:cNvPr id="3" name="Subtitle 2"/>
          <p:cNvSpPr>
            <a:spLocks noGrp="1"/>
          </p:cNvSpPr>
          <p:nvPr>
            <p:ph type="subTitle" idx="1"/>
          </p:nvPr>
        </p:nvSpPr>
        <p:spPr/>
        <p:txBody>
          <a:bodyPr/>
          <a:lstStyle/>
          <a:p>
            <a:r>
              <a:rPr lang="en-US" smtClean="0"/>
              <a:t>Lab </a:t>
            </a:r>
            <a:r>
              <a:rPr lang="en-US" smtClean="0"/>
              <a:t>#3</a:t>
            </a:r>
            <a:endParaRPr lang="en-US" dirty="0"/>
          </a:p>
        </p:txBody>
      </p:sp>
    </p:spTree>
    <p:extLst>
      <p:ext uri="{BB962C8B-B14F-4D97-AF65-F5344CB8AC3E}">
        <p14:creationId xmlns:p14="http://schemas.microsoft.com/office/powerpoint/2010/main" val="122698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 Task</a:t>
            </a:r>
          </a:p>
        </p:txBody>
      </p:sp>
      <p:sp>
        <p:nvSpPr>
          <p:cNvPr id="3" name="Content Placeholder 2"/>
          <p:cNvSpPr>
            <a:spLocks noGrp="1"/>
          </p:cNvSpPr>
          <p:nvPr>
            <p:ph idx="1"/>
          </p:nvPr>
        </p:nvSpPr>
        <p:spPr>
          <a:xfrm>
            <a:off x="677335" y="1349830"/>
            <a:ext cx="8596668" cy="4691534"/>
          </a:xfrm>
        </p:spPr>
        <p:txBody>
          <a:bodyPr>
            <a:normAutofit lnSpcReduction="10000"/>
          </a:bodyPr>
          <a:lstStyle/>
          <a:p>
            <a:r>
              <a:rPr lang="en-US" dirty="0"/>
              <a:t>Each Task object has a set of fields that make up the task’s state</a:t>
            </a:r>
            <a:r>
              <a:rPr lang="en-US" dirty="0" smtClean="0"/>
              <a:t>.:</a:t>
            </a:r>
          </a:p>
          <a:p>
            <a:pPr lvl="1"/>
            <a:r>
              <a:rPr lang="en-US" dirty="0" smtClean="0"/>
              <a:t>Task’s </a:t>
            </a:r>
            <a:r>
              <a:rPr lang="en-US" dirty="0"/>
              <a:t>read-only Id </a:t>
            </a:r>
            <a:r>
              <a:rPr lang="en-US" dirty="0" smtClean="0"/>
              <a:t>property</a:t>
            </a:r>
          </a:p>
          <a:p>
            <a:pPr lvl="1"/>
            <a:r>
              <a:rPr lang="en-US" dirty="0" smtClean="0"/>
              <a:t>Execution </a:t>
            </a:r>
            <a:r>
              <a:rPr lang="en-US" dirty="0"/>
              <a:t>state of the </a:t>
            </a:r>
            <a:r>
              <a:rPr lang="en-US" dirty="0" smtClean="0"/>
              <a:t>Task</a:t>
            </a:r>
          </a:p>
          <a:p>
            <a:pPr lvl="1"/>
            <a:r>
              <a:rPr lang="en-US" dirty="0" smtClean="0"/>
              <a:t>Reference </a:t>
            </a:r>
            <a:r>
              <a:rPr lang="en-US" dirty="0"/>
              <a:t>to the parent </a:t>
            </a:r>
            <a:r>
              <a:rPr lang="en-US" dirty="0" smtClean="0"/>
              <a:t>task</a:t>
            </a:r>
          </a:p>
          <a:p>
            <a:pPr lvl="1"/>
            <a:r>
              <a:rPr lang="en-US" dirty="0" smtClean="0"/>
              <a:t>Reference </a:t>
            </a:r>
            <a:r>
              <a:rPr lang="en-US" dirty="0"/>
              <a:t>to the </a:t>
            </a:r>
            <a:r>
              <a:rPr lang="en-US" dirty="0" err="1"/>
              <a:t>TaskScheduler</a:t>
            </a:r>
            <a:r>
              <a:rPr lang="en-US" dirty="0"/>
              <a:t> specified when the Task was </a:t>
            </a:r>
            <a:r>
              <a:rPr lang="en-US" dirty="0" smtClean="0"/>
              <a:t>created</a:t>
            </a:r>
          </a:p>
          <a:p>
            <a:pPr lvl="1"/>
            <a:r>
              <a:rPr lang="en-US" dirty="0"/>
              <a:t>R</a:t>
            </a:r>
            <a:r>
              <a:rPr lang="en-US" dirty="0" smtClean="0"/>
              <a:t>eference </a:t>
            </a:r>
            <a:r>
              <a:rPr lang="en-US" dirty="0"/>
              <a:t>to </a:t>
            </a:r>
            <a:r>
              <a:rPr lang="en-US" dirty="0" smtClean="0"/>
              <a:t>the </a:t>
            </a:r>
            <a:r>
              <a:rPr lang="en-US" dirty="0"/>
              <a:t>callback </a:t>
            </a:r>
            <a:r>
              <a:rPr lang="en-US" dirty="0" smtClean="0"/>
              <a:t>method</a:t>
            </a:r>
          </a:p>
          <a:p>
            <a:pPr lvl="1"/>
            <a:r>
              <a:rPr lang="en-US" dirty="0" smtClean="0"/>
              <a:t>Reference </a:t>
            </a:r>
            <a:r>
              <a:rPr lang="en-US" dirty="0"/>
              <a:t>to the object that is to be passed to the callback method (</a:t>
            </a:r>
            <a:r>
              <a:rPr lang="en-US" dirty="0" err="1"/>
              <a:t>queryable</a:t>
            </a:r>
            <a:r>
              <a:rPr lang="en-US" dirty="0"/>
              <a:t> via Task’s read-only </a:t>
            </a:r>
            <a:r>
              <a:rPr lang="en-US" dirty="0" err="1"/>
              <a:t>AsyncState</a:t>
            </a:r>
            <a:r>
              <a:rPr lang="en-US" dirty="0"/>
              <a:t> property</a:t>
            </a:r>
            <a:r>
              <a:rPr lang="en-US" dirty="0" smtClean="0"/>
              <a:t>)</a:t>
            </a:r>
          </a:p>
          <a:p>
            <a:r>
              <a:rPr lang="en-US" dirty="0" smtClean="0"/>
              <a:t> In </a:t>
            </a:r>
            <a:r>
              <a:rPr lang="en-US" dirty="0"/>
              <a:t>addition, each Task object has a reference to some supplementary state that is created on </a:t>
            </a:r>
            <a:r>
              <a:rPr lang="en-US" dirty="0" smtClean="0"/>
              <a:t>demand:</a:t>
            </a:r>
          </a:p>
          <a:p>
            <a:pPr lvl="1"/>
            <a:r>
              <a:rPr lang="en-US" dirty="0" err="1" smtClean="0"/>
              <a:t>CancellationToken</a:t>
            </a:r>
            <a:endParaRPr lang="en-US" dirty="0" smtClean="0"/>
          </a:p>
          <a:p>
            <a:pPr lvl="1"/>
            <a:r>
              <a:rPr lang="en-US" dirty="0"/>
              <a:t>C</a:t>
            </a:r>
            <a:r>
              <a:rPr lang="en-US" dirty="0" smtClean="0"/>
              <a:t>ollection </a:t>
            </a:r>
            <a:r>
              <a:rPr lang="en-US" dirty="0"/>
              <a:t>of </a:t>
            </a:r>
            <a:r>
              <a:rPr lang="en-US" dirty="0" err="1"/>
              <a:t>ContinueWithTask</a:t>
            </a:r>
            <a:r>
              <a:rPr lang="en-US" dirty="0"/>
              <a:t> </a:t>
            </a:r>
            <a:r>
              <a:rPr lang="en-US" dirty="0" smtClean="0"/>
              <a:t>objects </a:t>
            </a:r>
          </a:p>
          <a:p>
            <a:pPr lvl="1"/>
            <a:r>
              <a:rPr lang="en-US" dirty="0" smtClean="0"/>
              <a:t>Collection </a:t>
            </a:r>
            <a:r>
              <a:rPr lang="en-US" dirty="0"/>
              <a:t>of Task objects for child tasks that have thrown unhandled </a:t>
            </a:r>
            <a:r>
              <a:rPr lang="en-US" dirty="0" smtClean="0"/>
              <a:t>exceptions</a:t>
            </a:r>
          </a:p>
          <a:p>
            <a:pPr lvl="1"/>
            <a:r>
              <a:rPr lang="en-US" dirty="0" smtClean="0"/>
              <a:t>Etc.</a:t>
            </a:r>
            <a:endParaRPr lang="en-US" dirty="0"/>
          </a:p>
        </p:txBody>
      </p:sp>
    </p:spTree>
    <p:extLst>
      <p:ext uri="{BB962C8B-B14F-4D97-AF65-F5344CB8AC3E}">
        <p14:creationId xmlns:p14="http://schemas.microsoft.com/office/powerpoint/2010/main" val="421322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09600"/>
          </a:xfrm>
        </p:spPr>
        <p:txBody>
          <a:bodyPr>
            <a:normAutofit fontScale="90000"/>
          </a:bodyPr>
          <a:lstStyle/>
          <a:p>
            <a:r>
              <a:rPr lang="en-US" dirty="0" smtClean="0"/>
              <a:t>Task Factories</a:t>
            </a:r>
            <a:endParaRPr lang="en-US" dirty="0"/>
          </a:p>
        </p:txBody>
      </p:sp>
      <p:sp>
        <p:nvSpPr>
          <p:cNvPr id="3" name="Content Placeholder 2"/>
          <p:cNvSpPr>
            <a:spLocks noGrp="1"/>
          </p:cNvSpPr>
          <p:nvPr>
            <p:ph idx="1"/>
          </p:nvPr>
        </p:nvSpPr>
        <p:spPr>
          <a:xfrm>
            <a:off x="677335" y="1219200"/>
            <a:ext cx="8596668" cy="5355771"/>
          </a:xfrm>
        </p:spPr>
        <p:txBody>
          <a:bodyPr/>
          <a:lstStyle/>
          <a:p>
            <a:r>
              <a:rPr lang="en-US" dirty="0" smtClean="0"/>
              <a:t>Task factories </a:t>
            </a:r>
            <a:r>
              <a:rPr lang="en-US" dirty="0"/>
              <a:t>allow you to </a:t>
            </a:r>
            <a:r>
              <a:rPr lang="en-US" dirty="0" smtClean="0"/>
              <a:t>create </a:t>
            </a:r>
            <a:r>
              <a:rPr lang="en-US" dirty="0"/>
              <a:t>a bunch of Task objects that share the same configuration</a:t>
            </a:r>
            <a:r>
              <a:rPr lang="en-US" dirty="0" smtClean="0"/>
              <a:t>.</a:t>
            </a:r>
          </a:p>
          <a:p>
            <a:r>
              <a:rPr lang="en-US" dirty="0" smtClean="0"/>
              <a:t>Demo: Task Factories</a:t>
            </a:r>
            <a:endParaRPr lang="en-US" dirty="0"/>
          </a:p>
        </p:txBody>
      </p:sp>
    </p:spTree>
    <p:extLst>
      <p:ext uri="{BB962C8B-B14F-4D97-AF65-F5344CB8AC3E}">
        <p14:creationId xmlns:p14="http://schemas.microsoft.com/office/powerpoint/2010/main" val="240442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Schedulers</a:t>
            </a:r>
            <a:endParaRPr lang="en-US" dirty="0"/>
          </a:p>
        </p:txBody>
      </p:sp>
      <p:sp>
        <p:nvSpPr>
          <p:cNvPr id="3" name="Content Placeholder 2"/>
          <p:cNvSpPr>
            <a:spLocks noGrp="1"/>
          </p:cNvSpPr>
          <p:nvPr>
            <p:ph idx="1"/>
          </p:nvPr>
        </p:nvSpPr>
        <p:spPr>
          <a:xfrm>
            <a:off x="677335" y="1404258"/>
            <a:ext cx="8596668" cy="5214256"/>
          </a:xfrm>
        </p:spPr>
        <p:txBody>
          <a:bodyPr>
            <a:normAutofit fontScale="85000" lnSpcReduction="20000"/>
          </a:bodyPr>
          <a:lstStyle/>
          <a:p>
            <a:r>
              <a:rPr lang="en-US" dirty="0"/>
              <a:t>A </a:t>
            </a:r>
            <a:r>
              <a:rPr lang="en-US" dirty="0" err="1"/>
              <a:t>TaskScheduler</a:t>
            </a:r>
            <a:r>
              <a:rPr lang="en-US" dirty="0"/>
              <a:t> object is responsible for executing scheduled tasks and also exposes task information to the Visual Studio debugger. The FCL ships with two </a:t>
            </a:r>
            <a:r>
              <a:rPr lang="en-US" dirty="0" err="1"/>
              <a:t>TaskScheduler</a:t>
            </a:r>
            <a:r>
              <a:rPr lang="en-US" dirty="0"/>
              <a:t>-derived types: the thread pool task scheduler and a synchronization context task </a:t>
            </a:r>
            <a:r>
              <a:rPr lang="en-US" dirty="0" smtClean="0"/>
              <a:t>scheduler.</a:t>
            </a:r>
          </a:p>
          <a:p>
            <a:r>
              <a:rPr lang="en-US" dirty="0"/>
              <a:t>The synchronization context task scheduler is typically used for applications sporting a graphical user </a:t>
            </a:r>
            <a:r>
              <a:rPr lang="en-US" dirty="0" smtClean="0"/>
              <a:t>interface. </a:t>
            </a:r>
            <a:r>
              <a:rPr lang="en-US" dirty="0"/>
              <a:t>This task scheduler schedules all tasks onto the application’s GUI thread so that all the task code can successfully update UI components like buttons, menu items, and so on. </a:t>
            </a:r>
            <a:r>
              <a:rPr lang="en-US" b="1" dirty="0"/>
              <a:t>The synchronization context task scheduler does not use the thread pool at all</a:t>
            </a:r>
            <a:r>
              <a:rPr lang="en-US" b="1" dirty="0" smtClean="0"/>
              <a:t>.</a:t>
            </a:r>
          </a:p>
          <a:p>
            <a:r>
              <a:rPr lang="en-US" dirty="0"/>
              <a:t>You </a:t>
            </a:r>
            <a:r>
              <a:rPr lang="en-US" dirty="0" smtClean="0"/>
              <a:t>can define </a:t>
            </a:r>
            <a:r>
              <a:rPr lang="en-US" dirty="0"/>
              <a:t>your own class derived from </a:t>
            </a:r>
            <a:r>
              <a:rPr lang="en-US" dirty="0" err="1"/>
              <a:t>TaskScheduler</a:t>
            </a:r>
            <a:r>
              <a:rPr lang="en-US" dirty="0"/>
              <a:t> if you have special task scheduling needs. </a:t>
            </a:r>
            <a:r>
              <a:rPr lang="en-US" dirty="0" smtClean="0"/>
              <a:t>Here </a:t>
            </a:r>
            <a:r>
              <a:rPr lang="en-US" dirty="0"/>
              <a:t>are some of the task schedulers included in this </a:t>
            </a:r>
            <a:r>
              <a:rPr lang="en-US" dirty="0" smtClean="0"/>
              <a:t>package:</a:t>
            </a:r>
          </a:p>
          <a:p>
            <a:pPr lvl="1"/>
            <a:r>
              <a:rPr lang="en-US" b="1" dirty="0" err="1" smtClean="0"/>
              <a:t>IOTaskScheduler</a:t>
            </a:r>
            <a:r>
              <a:rPr lang="en-US" dirty="0" smtClean="0"/>
              <a:t> </a:t>
            </a:r>
            <a:r>
              <a:rPr lang="en-US" dirty="0"/>
              <a:t>This task scheduler queues tasks to the thread pool’s I/O threads instead of its worker </a:t>
            </a:r>
            <a:r>
              <a:rPr lang="en-US" dirty="0" smtClean="0"/>
              <a:t>threads.</a:t>
            </a:r>
          </a:p>
          <a:p>
            <a:pPr lvl="1"/>
            <a:r>
              <a:rPr lang="en-US" b="1" dirty="0" err="1" smtClean="0"/>
              <a:t>LimitedConcurrencyLevelTaskScheduler</a:t>
            </a:r>
            <a:r>
              <a:rPr lang="en-US" dirty="0" smtClean="0"/>
              <a:t> </a:t>
            </a:r>
            <a:r>
              <a:rPr lang="en-US" dirty="0"/>
              <a:t>This task scheduler allows no more than n (a constructor parameter) tasks to execute </a:t>
            </a:r>
            <a:r>
              <a:rPr lang="en-US" dirty="0" smtClean="0"/>
              <a:t>simultaneously.</a:t>
            </a:r>
          </a:p>
          <a:p>
            <a:pPr lvl="1"/>
            <a:r>
              <a:rPr lang="en-US" b="1" dirty="0" err="1" smtClean="0"/>
              <a:t>OrderedTaskScheduler</a:t>
            </a:r>
            <a:r>
              <a:rPr lang="en-US" dirty="0" smtClean="0"/>
              <a:t> </a:t>
            </a:r>
            <a:r>
              <a:rPr lang="en-US" dirty="0"/>
              <a:t>This task scheduler allows only one task to execute at a time. This class is derived from </a:t>
            </a:r>
            <a:r>
              <a:rPr lang="en-US" dirty="0" err="1"/>
              <a:t>LimitedConcurrencyLevelTaskScheduler</a:t>
            </a:r>
            <a:r>
              <a:rPr lang="en-US" dirty="0"/>
              <a:t> and just passes 1 for n</a:t>
            </a:r>
            <a:r>
              <a:rPr lang="en-US" dirty="0" smtClean="0"/>
              <a:t>.</a:t>
            </a:r>
          </a:p>
          <a:p>
            <a:pPr lvl="1"/>
            <a:r>
              <a:rPr lang="en-US" b="1" dirty="0" err="1" smtClean="0"/>
              <a:t>PrioritizingTaskScheduler</a:t>
            </a:r>
            <a:r>
              <a:rPr lang="en-US" dirty="0" smtClean="0"/>
              <a:t> </a:t>
            </a:r>
            <a:r>
              <a:rPr lang="en-US" dirty="0"/>
              <a:t>This task scheduler queues tasks to the CLR’s thread pool. After this has occurred, you can call Prioritize to indicate that a Task should be processed before all normal tasks (if it hasn’t been processed already). You can call Deprioritize to make a Task be processed after all normal </a:t>
            </a:r>
            <a:r>
              <a:rPr lang="en-US" dirty="0" smtClean="0"/>
              <a:t>tasks.</a:t>
            </a:r>
          </a:p>
          <a:p>
            <a:pPr lvl="1"/>
            <a:r>
              <a:rPr lang="en-US" b="1" dirty="0" err="1" smtClean="0"/>
              <a:t>ThreadPerTaskScheduler</a:t>
            </a:r>
            <a:r>
              <a:rPr lang="en-US" dirty="0" smtClean="0"/>
              <a:t> </a:t>
            </a:r>
            <a:r>
              <a:rPr lang="en-US" dirty="0"/>
              <a:t>This task scheduler creates and starts a separate thread for each task; it does not use the thread pool at all.</a:t>
            </a:r>
          </a:p>
        </p:txBody>
      </p:sp>
    </p:spTree>
    <p:extLst>
      <p:ext uri="{BB962C8B-B14F-4D97-AF65-F5344CB8AC3E}">
        <p14:creationId xmlns:p14="http://schemas.microsoft.com/office/powerpoint/2010/main" val="60537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599"/>
            <a:ext cx="8596668" cy="642257"/>
          </a:xfrm>
        </p:spPr>
        <p:txBody>
          <a:bodyPr>
            <a:normAutofit/>
          </a:bodyPr>
          <a:lstStyle/>
          <a:p>
            <a:r>
              <a:rPr lang="en-US" dirty="0" smtClean="0"/>
              <a:t>Parallel class</a:t>
            </a:r>
            <a:endParaRPr lang="en-US" dirty="0"/>
          </a:p>
        </p:txBody>
      </p:sp>
      <p:sp>
        <p:nvSpPr>
          <p:cNvPr id="3" name="Content Placeholder 2"/>
          <p:cNvSpPr>
            <a:spLocks noGrp="1"/>
          </p:cNvSpPr>
          <p:nvPr>
            <p:ph idx="1"/>
          </p:nvPr>
        </p:nvSpPr>
        <p:spPr>
          <a:xfrm>
            <a:off x="677335" y="1393371"/>
            <a:ext cx="8596668" cy="5344886"/>
          </a:xfrm>
        </p:spPr>
        <p:txBody>
          <a:bodyPr/>
          <a:lstStyle/>
          <a:p>
            <a:r>
              <a:rPr lang="en-US" dirty="0"/>
              <a:t>There are some common programming scenarios that can potentially benefit from the improved performance possible with tasks</a:t>
            </a:r>
            <a:r>
              <a:rPr lang="en-US" dirty="0" smtClean="0"/>
              <a:t>.</a:t>
            </a:r>
          </a:p>
          <a:p>
            <a:r>
              <a:rPr lang="en-US" dirty="0"/>
              <a:t>O</a:t>
            </a:r>
            <a:r>
              <a:rPr lang="en-US" dirty="0" smtClean="0"/>
              <a:t>ne </a:t>
            </a:r>
            <a:r>
              <a:rPr lang="en-US" dirty="0"/>
              <a:t>thread performs all this work sequentially </a:t>
            </a:r>
            <a:endParaRPr lang="en-US" dirty="0" smtClean="0"/>
          </a:p>
          <a:p>
            <a:pPr marL="0" indent="0">
              <a:buNone/>
            </a:pPr>
            <a:r>
              <a:rPr lang="en-US" dirty="0" smtClean="0"/>
              <a:t>for </a:t>
            </a:r>
            <a:r>
              <a:rPr lang="en-US" dirty="0"/>
              <a:t>(Int32 </a:t>
            </a:r>
            <a:r>
              <a:rPr lang="en-US" dirty="0" err="1"/>
              <a:t>i</a:t>
            </a:r>
            <a:r>
              <a:rPr lang="en-US" dirty="0"/>
              <a:t> = 0; </a:t>
            </a:r>
            <a:r>
              <a:rPr lang="en-US" dirty="0" err="1"/>
              <a:t>i</a:t>
            </a:r>
            <a:r>
              <a:rPr lang="en-US" dirty="0"/>
              <a:t> &lt; 1000; </a:t>
            </a:r>
            <a:r>
              <a:rPr lang="en-US" dirty="0" err="1"/>
              <a:t>i</a:t>
            </a:r>
            <a:r>
              <a:rPr lang="en-US" dirty="0"/>
              <a:t>++) </a:t>
            </a:r>
            <a:r>
              <a:rPr lang="en-US" dirty="0" err="1"/>
              <a:t>DoWork</a:t>
            </a:r>
            <a:r>
              <a:rPr lang="en-US" dirty="0"/>
              <a:t>(</a:t>
            </a:r>
            <a:r>
              <a:rPr lang="en-US" dirty="0" err="1"/>
              <a:t>i</a:t>
            </a:r>
            <a:r>
              <a:rPr lang="en-US" dirty="0" smtClean="0"/>
              <a:t>);</a:t>
            </a:r>
          </a:p>
          <a:p>
            <a:r>
              <a:rPr lang="en-US" dirty="0" smtClean="0"/>
              <a:t>The </a:t>
            </a:r>
            <a:r>
              <a:rPr lang="en-US" dirty="0"/>
              <a:t>thread pool’s threads process the work in parallel </a:t>
            </a:r>
            <a:endParaRPr lang="en-US" dirty="0" smtClean="0"/>
          </a:p>
          <a:p>
            <a:pPr marL="0" indent="0">
              <a:buNone/>
            </a:pPr>
            <a:r>
              <a:rPr lang="en-US" dirty="0" err="1" smtClean="0"/>
              <a:t>Parallel.For</a:t>
            </a:r>
            <a:r>
              <a:rPr lang="en-US" dirty="0" smtClean="0"/>
              <a:t>(0</a:t>
            </a:r>
            <a:r>
              <a:rPr lang="en-US" dirty="0"/>
              <a:t>, 1000, </a:t>
            </a:r>
            <a:r>
              <a:rPr lang="en-US" dirty="0" err="1"/>
              <a:t>i</a:t>
            </a:r>
            <a:r>
              <a:rPr lang="en-US" dirty="0"/>
              <a:t> =&gt; </a:t>
            </a:r>
            <a:r>
              <a:rPr lang="en-US" dirty="0" err="1"/>
              <a:t>DoWork</a:t>
            </a:r>
            <a:r>
              <a:rPr lang="en-US" dirty="0"/>
              <a:t>(</a:t>
            </a:r>
            <a:r>
              <a:rPr lang="en-US" dirty="0" err="1"/>
              <a:t>i</a:t>
            </a:r>
            <a:r>
              <a:rPr lang="en-US" dirty="0" smtClean="0"/>
              <a:t>));</a:t>
            </a:r>
          </a:p>
          <a:p>
            <a:r>
              <a:rPr lang="en-US" dirty="0" smtClean="0"/>
              <a:t>If </a:t>
            </a:r>
            <a:r>
              <a:rPr lang="en-US" dirty="0"/>
              <a:t>you have several methods that you need to execute, you could execute them all sequentially, like this: </a:t>
            </a:r>
            <a:r>
              <a:rPr lang="en-US" dirty="0" smtClean="0"/>
              <a:t>//One </a:t>
            </a:r>
            <a:r>
              <a:rPr lang="en-US" dirty="0"/>
              <a:t>thread executes all the methods sequentially </a:t>
            </a:r>
            <a:r>
              <a:rPr lang="en-US" b="1" dirty="0" smtClean="0"/>
              <a:t>Method1</a:t>
            </a:r>
            <a:r>
              <a:rPr lang="en-US" b="1" dirty="0"/>
              <a:t>(); Method2(); Method3();</a:t>
            </a:r>
            <a:r>
              <a:rPr lang="en-US" dirty="0"/>
              <a:t> </a:t>
            </a:r>
          </a:p>
          <a:p>
            <a:pPr marL="0" indent="0">
              <a:buNone/>
            </a:pPr>
            <a:r>
              <a:rPr lang="en-US" dirty="0"/>
              <a:t>or you could execute them in parallel, like this: </a:t>
            </a:r>
          </a:p>
          <a:p>
            <a:pPr marL="0" indent="0">
              <a:buNone/>
            </a:pPr>
            <a:r>
              <a:rPr lang="en-US" dirty="0"/>
              <a:t>// The thread pool’s threads execute the methods in parallel </a:t>
            </a:r>
            <a:r>
              <a:rPr lang="en-US" b="1" dirty="0" err="1"/>
              <a:t>Parallel.Invoke</a:t>
            </a:r>
            <a:r>
              <a:rPr lang="en-US" b="1" dirty="0"/>
              <a:t>(    () =&gt; Method1(),     () =&gt; Method2(),     () =&gt; Method3());</a:t>
            </a:r>
            <a:endParaRPr lang="en-US" b="1" dirty="0" smtClean="0"/>
          </a:p>
        </p:txBody>
      </p:sp>
    </p:spTree>
    <p:extLst>
      <p:ext uri="{BB962C8B-B14F-4D97-AF65-F5344CB8AC3E}">
        <p14:creationId xmlns:p14="http://schemas.microsoft.com/office/powerpoint/2010/main" val="308482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4029"/>
          </a:xfrm>
        </p:spPr>
        <p:txBody>
          <a:bodyPr/>
          <a:lstStyle/>
          <a:p>
            <a:r>
              <a:rPr lang="en-US" dirty="0"/>
              <a:t>Periodic Compute-Bound Operation</a:t>
            </a:r>
          </a:p>
        </p:txBody>
      </p:sp>
      <p:sp>
        <p:nvSpPr>
          <p:cNvPr id="3" name="Content Placeholder 2"/>
          <p:cNvSpPr>
            <a:spLocks noGrp="1"/>
          </p:cNvSpPr>
          <p:nvPr>
            <p:ph idx="1"/>
          </p:nvPr>
        </p:nvSpPr>
        <p:spPr>
          <a:xfrm>
            <a:off x="677335" y="1382486"/>
            <a:ext cx="8596668" cy="5312228"/>
          </a:xfrm>
        </p:spPr>
        <p:txBody>
          <a:bodyPr/>
          <a:lstStyle/>
          <a:p>
            <a:r>
              <a:rPr lang="en-US" dirty="0"/>
              <a:t>The </a:t>
            </a:r>
            <a:r>
              <a:rPr lang="en-US" dirty="0" err="1"/>
              <a:t>System.Threading</a:t>
            </a:r>
            <a:r>
              <a:rPr lang="en-US" dirty="0"/>
              <a:t> namespace defines a Timer class, which you can use to have a thread pool thread call a method periodically. When you construct an instance of the Timer class, you are telling the thread pool that you want a method of yours called back at a future time that you specify</a:t>
            </a:r>
            <a:r>
              <a:rPr lang="en-US" dirty="0" smtClean="0"/>
              <a:t>.</a:t>
            </a:r>
          </a:p>
          <a:p>
            <a:r>
              <a:rPr lang="en-US" dirty="0"/>
              <a:t>Internally, the thread pool has just one thread that it uses for all Timer objects. This thread knows when the next Timer object’s time is due. When the next Timer object is due, the thread wakes up, and internally calls </a:t>
            </a:r>
            <a:r>
              <a:rPr lang="en-US" dirty="0" err="1"/>
              <a:t>ThreadPool’s</a:t>
            </a:r>
            <a:r>
              <a:rPr lang="en-US" dirty="0"/>
              <a:t> </a:t>
            </a:r>
            <a:r>
              <a:rPr lang="en-US" dirty="0" err="1"/>
              <a:t>QueueUserWorkItem</a:t>
            </a:r>
            <a:r>
              <a:rPr lang="en-US" dirty="0"/>
              <a:t> to enter an entry into the thread pool’s queue, causing your callback method to get called</a:t>
            </a:r>
            <a:r>
              <a:rPr lang="en-US" dirty="0" smtClean="0"/>
              <a:t>.</a:t>
            </a:r>
          </a:p>
          <a:p>
            <a:r>
              <a:rPr lang="en-US" dirty="0"/>
              <a:t>The Timer class also offers a Dispose method which allows you to cancel the timer altogether and optionally signal the kernel object identified by the </a:t>
            </a:r>
            <a:r>
              <a:rPr lang="en-US" dirty="0" err="1"/>
              <a:t>notifyObject</a:t>
            </a:r>
            <a:r>
              <a:rPr lang="en-US" dirty="0"/>
              <a:t> parameter when all pending callbacks for the time have completed</a:t>
            </a:r>
            <a:r>
              <a:rPr lang="en-US" dirty="0" smtClean="0"/>
              <a:t>.</a:t>
            </a:r>
          </a:p>
          <a:p>
            <a:r>
              <a:rPr lang="en-US" dirty="0" smtClean="0"/>
              <a:t>Demo</a:t>
            </a:r>
            <a:endParaRPr lang="en-US" dirty="0"/>
          </a:p>
        </p:txBody>
      </p:sp>
    </p:spTree>
    <p:extLst>
      <p:ext uri="{BB962C8B-B14F-4D97-AF65-F5344CB8AC3E}">
        <p14:creationId xmlns:p14="http://schemas.microsoft.com/office/powerpoint/2010/main" val="2412243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4029"/>
          </a:xfrm>
        </p:spPr>
        <p:txBody>
          <a:bodyPr/>
          <a:lstStyle/>
          <a:p>
            <a:r>
              <a:rPr lang="en-US" dirty="0"/>
              <a:t>Periodic Compute-Bound Operation</a:t>
            </a:r>
          </a:p>
        </p:txBody>
      </p:sp>
      <p:sp>
        <p:nvSpPr>
          <p:cNvPr id="3" name="Content Placeholder 2"/>
          <p:cNvSpPr>
            <a:spLocks noGrp="1"/>
          </p:cNvSpPr>
          <p:nvPr>
            <p:ph idx="1"/>
          </p:nvPr>
        </p:nvSpPr>
        <p:spPr>
          <a:xfrm>
            <a:off x="677335" y="1382486"/>
            <a:ext cx="8596668" cy="5312228"/>
          </a:xfrm>
        </p:spPr>
        <p:txBody>
          <a:bodyPr>
            <a:normAutofit/>
          </a:bodyPr>
          <a:lstStyle/>
          <a:p>
            <a:r>
              <a:rPr lang="en-US" dirty="0" smtClean="0"/>
              <a:t>FCL </a:t>
            </a:r>
            <a:r>
              <a:rPr lang="en-US" dirty="0"/>
              <a:t>actually ships with several </a:t>
            </a:r>
            <a:r>
              <a:rPr lang="en-US" dirty="0" smtClean="0"/>
              <a:t>timers:</a:t>
            </a:r>
          </a:p>
          <a:p>
            <a:pPr lvl="1"/>
            <a:r>
              <a:rPr lang="en-US" dirty="0" err="1" smtClean="0"/>
              <a:t>System.Threading’s</a:t>
            </a:r>
            <a:r>
              <a:rPr lang="en-US" dirty="0" smtClean="0"/>
              <a:t> </a:t>
            </a:r>
            <a:r>
              <a:rPr lang="en-US" dirty="0"/>
              <a:t>Timer </a:t>
            </a:r>
            <a:r>
              <a:rPr lang="en-US" dirty="0" smtClean="0"/>
              <a:t>class. </a:t>
            </a:r>
            <a:r>
              <a:rPr lang="en-US" dirty="0"/>
              <a:t>This is the </a:t>
            </a:r>
            <a:r>
              <a:rPr lang="en-US" dirty="0" smtClean="0"/>
              <a:t>best </a:t>
            </a:r>
            <a:r>
              <a:rPr lang="en-US" dirty="0"/>
              <a:t>timer to use when you want to perform periodic background tasks on a thread pool </a:t>
            </a:r>
            <a:r>
              <a:rPr lang="en-US" dirty="0" smtClean="0"/>
              <a:t>thread.</a:t>
            </a:r>
          </a:p>
          <a:p>
            <a:pPr lvl="1"/>
            <a:r>
              <a:rPr lang="en-US" dirty="0" err="1" smtClean="0"/>
              <a:t>System.Windows.Forms’s</a:t>
            </a:r>
            <a:r>
              <a:rPr lang="en-US" dirty="0" smtClean="0"/>
              <a:t> </a:t>
            </a:r>
            <a:r>
              <a:rPr lang="en-US" dirty="0"/>
              <a:t>Timer </a:t>
            </a:r>
            <a:r>
              <a:rPr lang="en-US" dirty="0" smtClean="0"/>
              <a:t>class. </a:t>
            </a:r>
            <a:r>
              <a:rPr lang="en-US" dirty="0"/>
              <a:t>Constructing an instance of this class tells Windows to associate a timer with the calling </a:t>
            </a:r>
            <a:r>
              <a:rPr lang="en-US" dirty="0" smtClean="0"/>
              <a:t>thread. </a:t>
            </a:r>
            <a:r>
              <a:rPr lang="en-US" dirty="0"/>
              <a:t>When this timer goes off, Windows injects a timer message (WM_TIMER) into the thread’s message queue. The thread must execute a message pump that extracts these messages and dispatches them to the desired callback method. </a:t>
            </a:r>
            <a:endParaRPr lang="en-US" dirty="0" smtClean="0"/>
          </a:p>
          <a:p>
            <a:pPr lvl="1"/>
            <a:r>
              <a:rPr lang="en-US" dirty="0" err="1" smtClean="0"/>
              <a:t>System.Windows.Threading’s</a:t>
            </a:r>
            <a:r>
              <a:rPr lang="en-US" dirty="0" smtClean="0"/>
              <a:t> </a:t>
            </a:r>
            <a:r>
              <a:rPr lang="en-US" dirty="0" err="1"/>
              <a:t>DispatcherTimer</a:t>
            </a:r>
            <a:r>
              <a:rPr lang="en-US" dirty="0"/>
              <a:t> </a:t>
            </a:r>
            <a:r>
              <a:rPr lang="en-US" dirty="0" smtClean="0"/>
              <a:t>class. </a:t>
            </a:r>
            <a:r>
              <a:rPr lang="en-US" dirty="0"/>
              <a:t>This class is the equivalent of the </a:t>
            </a:r>
            <a:r>
              <a:rPr lang="en-US" dirty="0" err="1"/>
              <a:t>System.Windows.Forms’s</a:t>
            </a:r>
            <a:r>
              <a:rPr lang="en-US" dirty="0"/>
              <a:t> Timer class for Silverlight and WPF applications</a:t>
            </a:r>
            <a:r>
              <a:rPr lang="en-US" dirty="0" smtClean="0"/>
              <a:t>.</a:t>
            </a:r>
          </a:p>
          <a:p>
            <a:pPr lvl="1"/>
            <a:r>
              <a:rPr lang="en-US" dirty="0" err="1" smtClean="0"/>
              <a:t>Windows.UI.Xaml’s</a:t>
            </a:r>
            <a:r>
              <a:rPr lang="en-US" dirty="0" smtClean="0"/>
              <a:t> </a:t>
            </a:r>
            <a:r>
              <a:rPr lang="en-US" dirty="0" err="1"/>
              <a:t>DispatcherTimer</a:t>
            </a:r>
            <a:r>
              <a:rPr lang="en-US" dirty="0"/>
              <a:t> </a:t>
            </a:r>
            <a:r>
              <a:rPr lang="en-US" dirty="0" smtClean="0"/>
              <a:t>class. </a:t>
            </a:r>
            <a:r>
              <a:rPr lang="en-US" dirty="0"/>
              <a:t>This class is the equivalent of the </a:t>
            </a:r>
            <a:r>
              <a:rPr lang="en-US" dirty="0" err="1"/>
              <a:t>System.Windows.Forms’s</a:t>
            </a:r>
            <a:r>
              <a:rPr lang="en-US" dirty="0"/>
              <a:t> Timer class for Windows Store </a:t>
            </a:r>
            <a:r>
              <a:rPr lang="en-US" dirty="0" smtClean="0"/>
              <a:t>apps.</a:t>
            </a:r>
          </a:p>
          <a:p>
            <a:pPr lvl="1"/>
            <a:r>
              <a:rPr lang="en-US" dirty="0" err="1" smtClean="0"/>
              <a:t>System.Timers’s</a:t>
            </a:r>
            <a:r>
              <a:rPr lang="en-US" dirty="0" smtClean="0"/>
              <a:t> </a:t>
            </a:r>
            <a:r>
              <a:rPr lang="en-US" dirty="0"/>
              <a:t>Timer </a:t>
            </a:r>
            <a:r>
              <a:rPr lang="en-US" dirty="0" smtClean="0"/>
              <a:t>class. </a:t>
            </a:r>
            <a:r>
              <a:rPr lang="en-US" dirty="0"/>
              <a:t>This timer is basically a wrapper around </a:t>
            </a:r>
            <a:r>
              <a:rPr lang="en-US" dirty="0" err="1"/>
              <a:t>System.Threading’s</a:t>
            </a:r>
            <a:r>
              <a:rPr lang="en-US" dirty="0"/>
              <a:t> Timer class that causes the CLR to queue events into the thread pool when the timer comes due. The </a:t>
            </a:r>
            <a:r>
              <a:rPr lang="en-US" dirty="0" err="1"/>
              <a:t>System.Timers.Timer</a:t>
            </a:r>
            <a:r>
              <a:rPr lang="en-US" dirty="0"/>
              <a:t> class is derived from </a:t>
            </a:r>
            <a:r>
              <a:rPr lang="en-US" dirty="0" err="1"/>
              <a:t>System.ComponentModel’s</a:t>
            </a:r>
            <a:r>
              <a:rPr lang="en-US" dirty="0"/>
              <a:t> Component class, which allows these timer objects to be placed on a design surface in Visual Studio</a:t>
            </a:r>
            <a:r>
              <a:rPr lang="en-US"/>
              <a:t>. </a:t>
            </a:r>
            <a:endParaRPr lang="en-US" dirty="0"/>
          </a:p>
        </p:txBody>
      </p:sp>
    </p:spTree>
    <p:extLst>
      <p:ext uri="{BB962C8B-B14F-4D97-AF65-F5344CB8AC3E}">
        <p14:creationId xmlns:p14="http://schemas.microsoft.com/office/powerpoint/2010/main" val="388805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85800"/>
          </a:xfrm>
        </p:spPr>
        <p:txBody>
          <a:bodyPr/>
          <a:lstStyle/>
          <a:p>
            <a:r>
              <a:rPr lang="en-US" dirty="0" smtClean="0"/>
              <a:t>Worker </a:t>
            </a:r>
            <a:r>
              <a:rPr lang="en-US" dirty="0"/>
              <a:t>Threads </a:t>
            </a:r>
            <a:r>
              <a:rPr lang="en-US" dirty="0" smtClean="0"/>
              <a:t>Management</a:t>
            </a:r>
            <a:endParaRPr lang="en-US" dirty="0"/>
          </a:p>
        </p:txBody>
      </p:sp>
      <p:sp>
        <p:nvSpPr>
          <p:cNvPr id="4" name="Rectangle 3"/>
          <p:cNvSpPr/>
          <p:nvPr/>
        </p:nvSpPr>
        <p:spPr>
          <a:xfrm>
            <a:off x="503163" y="1600200"/>
            <a:ext cx="8499322" cy="4761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182880" rtlCol="0" anchor="t" anchorCtr="0"/>
          <a:lstStyle/>
          <a:p>
            <a:pPr algn="ctr"/>
            <a:r>
              <a:rPr lang="en-US" dirty="0" smtClean="0"/>
              <a:t>The CLR’s Thread Pool</a:t>
            </a:r>
            <a:endParaRPr lang="en-US" dirty="0"/>
          </a:p>
        </p:txBody>
      </p:sp>
      <p:sp>
        <p:nvSpPr>
          <p:cNvPr id="5" name="Rectangle 4"/>
          <p:cNvSpPr/>
          <p:nvPr/>
        </p:nvSpPr>
        <p:spPr>
          <a:xfrm>
            <a:off x="979715" y="2460171"/>
            <a:ext cx="1179825" cy="1022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a:t>
            </a:r>
          </a:p>
          <a:p>
            <a:pPr algn="ctr"/>
            <a:r>
              <a:rPr lang="en-US" dirty="0" smtClean="0"/>
              <a:t>Queue</a:t>
            </a:r>
            <a:endParaRPr lang="en-US" dirty="0"/>
          </a:p>
        </p:txBody>
      </p:sp>
      <p:sp>
        <p:nvSpPr>
          <p:cNvPr id="7" name="Rectangle 6"/>
          <p:cNvSpPr/>
          <p:nvPr/>
        </p:nvSpPr>
        <p:spPr>
          <a:xfrm>
            <a:off x="4385756" y="2460171"/>
            <a:ext cx="1179825" cy="1022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a:t>
            </a:r>
          </a:p>
          <a:p>
            <a:pPr algn="ctr"/>
            <a:r>
              <a:rPr lang="en-US" dirty="0" smtClean="0"/>
              <a:t>Queue 1</a:t>
            </a:r>
            <a:endParaRPr lang="en-US" dirty="0"/>
          </a:p>
        </p:txBody>
      </p:sp>
      <p:sp>
        <p:nvSpPr>
          <p:cNvPr id="8" name="Rectangle 7"/>
          <p:cNvSpPr/>
          <p:nvPr/>
        </p:nvSpPr>
        <p:spPr>
          <a:xfrm>
            <a:off x="6694120" y="2460170"/>
            <a:ext cx="1179825" cy="1022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Queue n</a:t>
            </a:r>
          </a:p>
        </p:txBody>
      </p:sp>
      <p:sp>
        <p:nvSpPr>
          <p:cNvPr id="9" name="Oval 8"/>
          <p:cNvSpPr/>
          <p:nvPr/>
        </p:nvSpPr>
        <p:spPr>
          <a:xfrm>
            <a:off x="4171747" y="4591455"/>
            <a:ext cx="1601589" cy="112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Thread 1</a:t>
            </a:r>
          </a:p>
        </p:txBody>
      </p:sp>
      <p:sp>
        <p:nvSpPr>
          <p:cNvPr id="10" name="Oval 9"/>
          <p:cNvSpPr/>
          <p:nvPr/>
        </p:nvSpPr>
        <p:spPr>
          <a:xfrm>
            <a:off x="6483237" y="4591455"/>
            <a:ext cx="1601589" cy="112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Thread n</a:t>
            </a:r>
          </a:p>
        </p:txBody>
      </p:sp>
      <p:sp>
        <p:nvSpPr>
          <p:cNvPr id="11" name="TextBox 10"/>
          <p:cNvSpPr txBox="1"/>
          <p:nvPr/>
        </p:nvSpPr>
        <p:spPr>
          <a:xfrm>
            <a:off x="5709757" y="2236485"/>
            <a:ext cx="862737" cy="1200329"/>
          </a:xfrm>
          <a:prstGeom prst="rect">
            <a:avLst/>
          </a:prstGeom>
          <a:noFill/>
        </p:spPr>
        <p:txBody>
          <a:bodyPr wrap="none" rtlCol="0">
            <a:spAutoFit/>
          </a:bodyPr>
          <a:lstStyle/>
          <a:p>
            <a:r>
              <a:rPr lang="en-US" sz="7200" dirty="0" smtClean="0">
                <a:solidFill>
                  <a:schemeClr val="bg1"/>
                </a:solidFill>
              </a:rPr>
              <a:t>…</a:t>
            </a:r>
            <a:endParaRPr lang="en-US" sz="1400" dirty="0">
              <a:solidFill>
                <a:schemeClr val="bg1"/>
              </a:solidFill>
            </a:endParaRPr>
          </a:p>
        </p:txBody>
      </p:sp>
      <p:sp>
        <p:nvSpPr>
          <p:cNvPr id="12" name="TextBox 11"/>
          <p:cNvSpPr txBox="1"/>
          <p:nvPr/>
        </p:nvSpPr>
        <p:spPr>
          <a:xfrm>
            <a:off x="5709756" y="4299187"/>
            <a:ext cx="862737" cy="1200329"/>
          </a:xfrm>
          <a:prstGeom prst="rect">
            <a:avLst/>
          </a:prstGeom>
          <a:noFill/>
        </p:spPr>
        <p:txBody>
          <a:bodyPr wrap="none" rtlCol="0">
            <a:spAutoFit/>
          </a:bodyPr>
          <a:lstStyle/>
          <a:p>
            <a:r>
              <a:rPr lang="en-US" sz="7200" dirty="0" smtClean="0">
                <a:solidFill>
                  <a:schemeClr val="bg1"/>
                </a:solidFill>
              </a:rPr>
              <a:t>…</a:t>
            </a:r>
            <a:endParaRPr lang="en-US" sz="1400" dirty="0">
              <a:solidFill>
                <a:schemeClr val="bg1"/>
              </a:solidFill>
            </a:endParaRPr>
          </a:p>
        </p:txBody>
      </p:sp>
      <p:cxnSp>
        <p:nvCxnSpPr>
          <p:cNvPr id="14" name="Straight Connector 13"/>
          <p:cNvCxnSpPr>
            <a:stCxn id="7" idx="2"/>
          </p:cNvCxnSpPr>
          <p:nvPr/>
        </p:nvCxnSpPr>
        <p:spPr>
          <a:xfrm flipH="1">
            <a:off x="4972541" y="3482502"/>
            <a:ext cx="3128" cy="1108953"/>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a:off x="7282394" y="3492735"/>
            <a:ext cx="1638" cy="1098720"/>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630383" y="1600200"/>
            <a:ext cx="2148705" cy="1371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Non-worker Thread</a:t>
            </a:r>
            <a:endParaRPr lang="en-US" dirty="0"/>
          </a:p>
        </p:txBody>
      </p:sp>
    </p:spTree>
    <p:extLst>
      <p:ext uri="{BB962C8B-B14F-4D97-AF65-F5344CB8AC3E}">
        <p14:creationId xmlns:p14="http://schemas.microsoft.com/office/powerpoint/2010/main" val="227523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6686"/>
          </a:xfrm>
        </p:spPr>
        <p:txBody>
          <a:bodyPr/>
          <a:lstStyle/>
          <a:p>
            <a:r>
              <a:rPr lang="en-US" dirty="0" smtClean="0"/>
              <a:t>Task</a:t>
            </a:r>
            <a:r>
              <a:rPr lang="en-US" dirty="0"/>
              <a:t>s</a:t>
            </a:r>
          </a:p>
        </p:txBody>
      </p:sp>
      <p:sp>
        <p:nvSpPr>
          <p:cNvPr id="3" name="Content Placeholder 2"/>
          <p:cNvSpPr>
            <a:spLocks noGrp="1"/>
          </p:cNvSpPr>
          <p:nvPr>
            <p:ph idx="1"/>
          </p:nvPr>
        </p:nvSpPr>
        <p:spPr>
          <a:xfrm>
            <a:off x="677335" y="1555668"/>
            <a:ext cx="8945130" cy="5118264"/>
          </a:xfrm>
        </p:spPr>
        <p:txBody>
          <a:bodyPr>
            <a:normAutofit/>
          </a:bodyPr>
          <a:lstStyle/>
          <a:p>
            <a:r>
              <a:rPr lang="en-US" dirty="0"/>
              <a:t>The Task Parallel Library (TPL) is based on the concept of a task, which represents an asynchronous operation. </a:t>
            </a:r>
            <a:endParaRPr lang="en-US" dirty="0" smtClean="0"/>
          </a:p>
          <a:p>
            <a:r>
              <a:rPr lang="en-US" dirty="0" smtClean="0"/>
              <a:t>In </a:t>
            </a:r>
            <a:r>
              <a:rPr lang="en-US" dirty="0"/>
              <a:t>some ways, a task resembles a thread or </a:t>
            </a:r>
            <a:r>
              <a:rPr lang="en-US" dirty="0" err="1"/>
              <a:t>ThreadPool</a:t>
            </a:r>
            <a:r>
              <a:rPr lang="en-US" dirty="0"/>
              <a:t> work item, but at a higher level of abstraction. The term task parallelism refers to one or more independent tasks running concurrently. Tasks provide two primary benefits: </a:t>
            </a:r>
          </a:p>
          <a:p>
            <a:pPr lvl="1"/>
            <a:r>
              <a:rPr lang="en-US" dirty="0"/>
              <a:t>More efficient and more scalable use of system </a:t>
            </a:r>
            <a:r>
              <a:rPr lang="en-US" dirty="0" smtClean="0"/>
              <a:t>resources.</a:t>
            </a:r>
          </a:p>
          <a:p>
            <a:pPr marL="457176" lvl="1" indent="0">
              <a:buNone/>
            </a:pPr>
            <a:r>
              <a:rPr lang="en-US" dirty="0" smtClean="0"/>
              <a:t>Behind </a:t>
            </a:r>
            <a:r>
              <a:rPr lang="en-US" dirty="0"/>
              <a:t>the scenes, tasks are queued to the </a:t>
            </a:r>
            <a:r>
              <a:rPr lang="en-US" dirty="0" err="1"/>
              <a:t>ThreadPool</a:t>
            </a:r>
            <a:r>
              <a:rPr lang="en-US" dirty="0"/>
              <a:t>, which has been enhanced with algorithms that determine and adjust to the number of threads and that provide load balancing to maximize throughput. This makes tasks relatively lightweight, and you can create many of them to enable fine-grained parallelism.</a:t>
            </a:r>
          </a:p>
          <a:p>
            <a:pPr lvl="1"/>
            <a:r>
              <a:rPr lang="en-US" dirty="0"/>
              <a:t>More programmatic control than is possible with a thread or work </a:t>
            </a:r>
            <a:r>
              <a:rPr lang="en-US" dirty="0" smtClean="0"/>
              <a:t>item.</a:t>
            </a:r>
          </a:p>
          <a:p>
            <a:pPr marL="457176" lvl="1" indent="0">
              <a:buNone/>
            </a:pPr>
            <a:r>
              <a:rPr lang="en-US" dirty="0" smtClean="0"/>
              <a:t>Tasks </a:t>
            </a:r>
            <a:r>
              <a:rPr lang="en-US" dirty="0"/>
              <a:t>and the framework built around them provide a rich set of APIs that support waiting, cancellation, continuations, robust exception handling, detailed status, custom scheduling, and </a:t>
            </a:r>
            <a:r>
              <a:rPr lang="en-US" dirty="0" smtClean="0"/>
              <a:t>more</a:t>
            </a:r>
            <a:r>
              <a:rPr lang="en-US" dirty="0"/>
              <a:t>.</a:t>
            </a:r>
            <a:endParaRPr lang="en-US" dirty="0" smtClean="0"/>
          </a:p>
        </p:txBody>
      </p:sp>
    </p:spTree>
    <p:extLst>
      <p:ext uri="{BB962C8B-B14F-4D97-AF65-F5344CB8AC3E}">
        <p14:creationId xmlns:p14="http://schemas.microsoft.com/office/powerpoint/2010/main" val="3365461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Task</a:t>
            </a:r>
            <a:endParaRPr lang="en-US" dirty="0"/>
          </a:p>
        </p:txBody>
      </p:sp>
      <p:sp>
        <p:nvSpPr>
          <p:cNvPr id="3" name="Content Placeholder 2"/>
          <p:cNvSpPr>
            <a:spLocks noGrp="1"/>
          </p:cNvSpPr>
          <p:nvPr>
            <p:ph idx="1"/>
          </p:nvPr>
        </p:nvSpPr>
        <p:spPr>
          <a:xfrm>
            <a:off x="677335" y="1509824"/>
            <a:ext cx="8596668" cy="4531540"/>
          </a:xfrm>
        </p:spPr>
        <p:txBody>
          <a:bodyPr/>
          <a:lstStyle/>
          <a:p>
            <a:r>
              <a:rPr lang="en-US" dirty="0" smtClean="0"/>
              <a:t>3 ways to start a task:</a:t>
            </a:r>
          </a:p>
          <a:p>
            <a:pPr lvl="1"/>
            <a:r>
              <a:rPr lang="en-US" dirty="0" err="1"/>
              <a:t>ThreadPool.QueueUserWorkItem</a:t>
            </a:r>
            <a:r>
              <a:rPr lang="en-US" dirty="0"/>
              <a:t>(</a:t>
            </a:r>
            <a:r>
              <a:rPr lang="en-US" dirty="0" err="1"/>
              <a:t>ComputeBoundOp</a:t>
            </a:r>
            <a:r>
              <a:rPr lang="en-US" dirty="0"/>
              <a:t>, 5);</a:t>
            </a:r>
          </a:p>
          <a:p>
            <a:pPr lvl="1"/>
            <a:r>
              <a:rPr lang="en-US" dirty="0"/>
              <a:t> </a:t>
            </a:r>
            <a:r>
              <a:rPr lang="en-US" dirty="0" smtClean="0"/>
              <a:t>new </a:t>
            </a:r>
            <a:r>
              <a:rPr lang="en-US" dirty="0"/>
              <a:t>Task(</a:t>
            </a:r>
            <a:r>
              <a:rPr lang="en-US" dirty="0" err="1"/>
              <a:t>ComputeBoundOp</a:t>
            </a:r>
            <a:r>
              <a:rPr lang="en-US" dirty="0"/>
              <a:t>, 5).Start();</a:t>
            </a:r>
          </a:p>
          <a:p>
            <a:pPr lvl="1"/>
            <a:r>
              <a:rPr lang="en-US" dirty="0"/>
              <a:t> </a:t>
            </a:r>
            <a:r>
              <a:rPr lang="en-US" dirty="0" err="1" smtClean="0"/>
              <a:t>Task.Run</a:t>
            </a:r>
            <a:r>
              <a:rPr lang="en-US" dirty="0"/>
              <a:t>(() =&gt; </a:t>
            </a:r>
            <a:r>
              <a:rPr lang="en-US" dirty="0" err="1"/>
              <a:t>ComputeBoundOp</a:t>
            </a:r>
            <a:r>
              <a:rPr lang="en-US" dirty="0"/>
              <a:t>(5</a:t>
            </a:r>
            <a:r>
              <a:rPr lang="en-US" dirty="0" smtClean="0"/>
              <a:t>));</a:t>
            </a:r>
          </a:p>
          <a:p>
            <a:r>
              <a:rPr lang="en-US" dirty="0" smtClean="0"/>
              <a:t>Pass </a:t>
            </a:r>
            <a:r>
              <a:rPr lang="en-US" dirty="0"/>
              <a:t>Action or an Action&lt;Object&gt; </a:t>
            </a:r>
            <a:r>
              <a:rPr lang="en-US" dirty="0" smtClean="0"/>
              <a:t>whether</a:t>
            </a:r>
            <a:r>
              <a:rPr lang="ru-RU" dirty="0" smtClean="0"/>
              <a:t> </a:t>
            </a:r>
            <a:r>
              <a:rPr lang="en-US" dirty="0" smtClean="0"/>
              <a:t>you need to pass </a:t>
            </a:r>
            <a:r>
              <a:rPr lang="en-US" dirty="0" err="1" smtClean="0"/>
              <a:t>params</a:t>
            </a:r>
            <a:r>
              <a:rPr lang="en-US" dirty="0" smtClean="0"/>
              <a:t> or not.</a:t>
            </a:r>
          </a:p>
          <a:p>
            <a:r>
              <a:rPr lang="en-US" dirty="0" smtClean="0"/>
              <a:t>When using </a:t>
            </a:r>
            <a:r>
              <a:rPr lang="en-US" dirty="0" err="1" smtClean="0"/>
              <a:t>Task.Run</a:t>
            </a:r>
            <a:r>
              <a:rPr lang="en-US" dirty="0"/>
              <a:t>, you can pass </a:t>
            </a:r>
            <a:r>
              <a:rPr lang="en-US" dirty="0" smtClean="0"/>
              <a:t>it </a:t>
            </a:r>
            <a:r>
              <a:rPr lang="en-US" dirty="0"/>
              <a:t>an Action or </a:t>
            </a:r>
            <a:r>
              <a:rPr lang="en-US" dirty="0" err="1"/>
              <a:t>Func</a:t>
            </a:r>
            <a:r>
              <a:rPr lang="en-US" dirty="0"/>
              <a:t>&lt;</a:t>
            </a:r>
            <a:r>
              <a:rPr lang="en-US" dirty="0" err="1"/>
              <a:t>TResult</a:t>
            </a:r>
            <a:r>
              <a:rPr lang="en-US" dirty="0"/>
              <a:t>&gt; delegate indicating the operation you want performed. </a:t>
            </a:r>
            <a:r>
              <a:rPr lang="en-US" dirty="0" smtClean="0"/>
              <a:t>If you have return type use </a:t>
            </a:r>
            <a:r>
              <a:rPr lang="en-US" dirty="0" err="1" smtClean="0"/>
              <a:t>Func</a:t>
            </a:r>
            <a:r>
              <a:rPr lang="en-US" dirty="0" smtClean="0"/>
              <a:t>&lt;</a:t>
            </a:r>
            <a:r>
              <a:rPr lang="en-US" dirty="0" err="1" smtClean="0"/>
              <a:t>Tresult</a:t>
            </a:r>
            <a:r>
              <a:rPr lang="en-US" dirty="0" smtClean="0"/>
              <a:t>&gt; else use Action.</a:t>
            </a:r>
          </a:p>
          <a:p>
            <a:r>
              <a:rPr lang="en-US" dirty="0" smtClean="0"/>
              <a:t>Tasks support cancelation tokens.</a:t>
            </a:r>
          </a:p>
          <a:p>
            <a:r>
              <a:rPr lang="en-US" dirty="0" smtClean="0"/>
              <a:t>Demo Starting a Task.</a:t>
            </a:r>
            <a:endParaRPr lang="en-US" dirty="0"/>
          </a:p>
        </p:txBody>
      </p:sp>
    </p:spTree>
    <p:extLst>
      <p:ext uri="{BB962C8B-B14F-4D97-AF65-F5344CB8AC3E}">
        <p14:creationId xmlns:p14="http://schemas.microsoft.com/office/powerpoint/2010/main" val="390945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62000"/>
          </a:xfrm>
        </p:spPr>
        <p:txBody>
          <a:bodyPr/>
          <a:lstStyle/>
          <a:p>
            <a:r>
              <a:rPr lang="en-US" dirty="0"/>
              <a:t>Starting a </a:t>
            </a:r>
            <a:r>
              <a:rPr lang="en-US" dirty="0" smtClean="0"/>
              <a:t>Task (cont.)</a:t>
            </a:r>
            <a:endParaRPr lang="en-US" dirty="0"/>
          </a:p>
        </p:txBody>
      </p:sp>
      <p:sp>
        <p:nvSpPr>
          <p:cNvPr id="3" name="Content Placeholder 2"/>
          <p:cNvSpPr>
            <a:spLocks noGrp="1"/>
          </p:cNvSpPr>
          <p:nvPr>
            <p:ph idx="1"/>
          </p:nvPr>
        </p:nvSpPr>
        <p:spPr>
          <a:xfrm>
            <a:off x="677335" y="1467294"/>
            <a:ext cx="8596668" cy="4574070"/>
          </a:xfrm>
        </p:spPr>
        <p:txBody>
          <a:bodyPr>
            <a:normAutofit/>
          </a:bodyPr>
          <a:lstStyle/>
          <a:p>
            <a:r>
              <a:rPr lang="en-US" dirty="0" err="1"/>
              <a:t>TaskCreationOptions</a:t>
            </a:r>
            <a:r>
              <a:rPr lang="en-US" dirty="0"/>
              <a:t> flags that control how the Task </a:t>
            </a:r>
            <a:r>
              <a:rPr lang="en-US" dirty="0" smtClean="0"/>
              <a:t>executes</a:t>
            </a:r>
          </a:p>
          <a:p>
            <a:pPr lvl="1"/>
            <a:r>
              <a:rPr lang="en-US" dirty="0" err="1" smtClean="0"/>
              <a:t>PreferFairness</a:t>
            </a:r>
            <a:r>
              <a:rPr lang="en-US" dirty="0" smtClean="0"/>
              <a:t> - Hints </a:t>
            </a:r>
            <a:r>
              <a:rPr lang="en-US" dirty="0"/>
              <a:t>to the </a:t>
            </a:r>
            <a:r>
              <a:rPr lang="en-US" dirty="0" err="1"/>
              <a:t>TaskScheduler</a:t>
            </a:r>
            <a:r>
              <a:rPr lang="en-US" dirty="0"/>
              <a:t> that you want this task to run sooner than later</a:t>
            </a:r>
            <a:r>
              <a:rPr lang="en-US" dirty="0" smtClean="0"/>
              <a:t>. Places the task into global queue and not the thread local one.</a:t>
            </a:r>
            <a:endParaRPr lang="en-US" dirty="0"/>
          </a:p>
          <a:p>
            <a:pPr lvl="1"/>
            <a:r>
              <a:rPr lang="en-US" dirty="0" err="1" smtClean="0"/>
              <a:t>LongRunning</a:t>
            </a:r>
            <a:r>
              <a:rPr lang="en-US" dirty="0" smtClean="0"/>
              <a:t> - Hints </a:t>
            </a:r>
            <a:r>
              <a:rPr lang="en-US" dirty="0"/>
              <a:t>to the </a:t>
            </a:r>
            <a:r>
              <a:rPr lang="en-US" dirty="0" err="1"/>
              <a:t>TaskScheduler</a:t>
            </a:r>
            <a:r>
              <a:rPr lang="en-US" dirty="0"/>
              <a:t> that it should more aggressively create thread pool </a:t>
            </a:r>
            <a:r>
              <a:rPr lang="en-US" dirty="0" smtClean="0"/>
              <a:t>threads.</a:t>
            </a:r>
          </a:p>
          <a:p>
            <a:pPr lvl="1"/>
            <a:r>
              <a:rPr lang="en-US" dirty="0" err="1"/>
              <a:t>AttachedToParent</a:t>
            </a:r>
            <a:r>
              <a:rPr lang="en-US" dirty="0"/>
              <a:t> </a:t>
            </a:r>
            <a:r>
              <a:rPr lang="en-US" dirty="0" smtClean="0"/>
              <a:t> - Always </a:t>
            </a:r>
            <a:r>
              <a:rPr lang="en-US" dirty="0"/>
              <a:t>honored: Associates a Task with its parent </a:t>
            </a:r>
            <a:r>
              <a:rPr lang="en-US" dirty="0" smtClean="0"/>
              <a:t>Task.</a:t>
            </a:r>
            <a:endParaRPr lang="en-US" dirty="0"/>
          </a:p>
          <a:p>
            <a:pPr lvl="1"/>
            <a:r>
              <a:rPr lang="en-US" dirty="0" err="1" smtClean="0"/>
              <a:t>DenyChildAttach</a:t>
            </a:r>
            <a:r>
              <a:rPr lang="en-US" dirty="0" smtClean="0"/>
              <a:t>	 - If </a:t>
            </a:r>
            <a:r>
              <a:rPr lang="en-US" dirty="0"/>
              <a:t>a task attempts to attach to this parent task, it is a normal task, not a child task. </a:t>
            </a:r>
            <a:endParaRPr lang="en-US" dirty="0" smtClean="0"/>
          </a:p>
          <a:p>
            <a:pPr lvl="1"/>
            <a:r>
              <a:rPr lang="en-US" dirty="0" err="1" smtClean="0"/>
              <a:t>HideScheduler</a:t>
            </a:r>
            <a:r>
              <a:rPr lang="en-US" dirty="0" smtClean="0"/>
              <a:t> - Forces </a:t>
            </a:r>
            <a:r>
              <a:rPr lang="en-US" dirty="0"/>
              <a:t>child tasks to use the default scheduler as opposed to the parent’s </a:t>
            </a:r>
            <a:r>
              <a:rPr lang="en-US" dirty="0" smtClean="0"/>
              <a:t>scheduler.</a:t>
            </a:r>
            <a:endParaRPr lang="en-US" dirty="0"/>
          </a:p>
        </p:txBody>
      </p:sp>
    </p:spTree>
    <p:extLst>
      <p:ext uri="{BB962C8B-B14F-4D97-AF65-F5344CB8AC3E}">
        <p14:creationId xmlns:p14="http://schemas.microsoft.com/office/powerpoint/2010/main" val="209794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08837"/>
          </a:xfrm>
        </p:spPr>
        <p:txBody>
          <a:bodyPr/>
          <a:lstStyle/>
          <a:p>
            <a:r>
              <a:rPr lang="en-US" dirty="0" smtClean="0"/>
              <a:t>Tasks Completion and Result retrieval</a:t>
            </a:r>
            <a:endParaRPr lang="en-US" dirty="0"/>
          </a:p>
        </p:txBody>
      </p:sp>
      <p:sp>
        <p:nvSpPr>
          <p:cNvPr id="3" name="Content Placeholder 2"/>
          <p:cNvSpPr>
            <a:spLocks noGrp="1"/>
          </p:cNvSpPr>
          <p:nvPr>
            <p:ph idx="1"/>
          </p:nvPr>
        </p:nvSpPr>
        <p:spPr>
          <a:xfrm>
            <a:off x="677335" y="1499192"/>
            <a:ext cx="8596668" cy="4542172"/>
          </a:xfrm>
        </p:spPr>
        <p:txBody>
          <a:bodyPr>
            <a:normAutofit/>
          </a:bodyPr>
          <a:lstStyle/>
          <a:p>
            <a:r>
              <a:rPr lang="en-US" dirty="0" smtClean="0"/>
              <a:t>Demo: Start Task and get result</a:t>
            </a:r>
          </a:p>
          <a:p>
            <a:r>
              <a:rPr lang="en-US" dirty="0" smtClean="0"/>
              <a:t>Wait method can execute the task if during the call Task hasn’t been dispatched to the pool.</a:t>
            </a:r>
          </a:p>
          <a:p>
            <a:r>
              <a:rPr lang="en-US" dirty="0"/>
              <a:t>Task class also offers two static methods that allow a thread to wait on an array of Task objects. </a:t>
            </a:r>
            <a:endParaRPr lang="en-US" dirty="0" smtClean="0"/>
          </a:p>
          <a:p>
            <a:pPr lvl="1"/>
            <a:r>
              <a:rPr lang="en-US" dirty="0"/>
              <a:t>Task’s static </a:t>
            </a:r>
            <a:r>
              <a:rPr lang="en-US" dirty="0" err="1"/>
              <a:t>WaitAny</a:t>
            </a:r>
            <a:r>
              <a:rPr lang="en-US" dirty="0"/>
              <a:t> method blocks the calling thread until any of the Task objects in the array have completed. This method returns an Int32 index into the array indicating which Task object completed, causing the thread to wake and continue running. The method returns -1 if the timeout occurs and throws an </a:t>
            </a:r>
            <a:r>
              <a:rPr lang="en-US" dirty="0" err="1"/>
              <a:t>OperationCanceledException</a:t>
            </a:r>
            <a:r>
              <a:rPr lang="en-US" dirty="0"/>
              <a:t> if </a:t>
            </a:r>
            <a:r>
              <a:rPr lang="en-US" dirty="0" err="1"/>
              <a:t>WaitAny</a:t>
            </a:r>
            <a:r>
              <a:rPr lang="en-US" dirty="0"/>
              <a:t> is canceled via a </a:t>
            </a:r>
            <a:r>
              <a:rPr lang="en-US" dirty="0" err="1"/>
              <a:t>CancellationToken</a:t>
            </a:r>
            <a:r>
              <a:rPr lang="en-US" dirty="0" smtClean="0"/>
              <a:t>.</a:t>
            </a:r>
          </a:p>
          <a:p>
            <a:pPr lvl="1"/>
            <a:r>
              <a:rPr lang="en-US" dirty="0"/>
              <a:t>Task class has a static </a:t>
            </a:r>
            <a:r>
              <a:rPr lang="en-US" dirty="0" err="1"/>
              <a:t>WaitAll</a:t>
            </a:r>
            <a:r>
              <a:rPr lang="en-US" dirty="0"/>
              <a:t> method that blocks the calling thread until all the Task objects in the array have completed. The </a:t>
            </a:r>
            <a:r>
              <a:rPr lang="en-US" dirty="0" err="1"/>
              <a:t>WaitAll</a:t>
            </a:r>
            <a:r>
              <a:rPr lang="en-US" dirty="0"/>
              <a:t> method returns true if all the Task objects complete and false if a timeout occurs; an </a:t>
            </a:r>
            <a:r>
              <a:rPr lang="en-US" dirty="0" err="1"/>
              <a:t>OperationCanceledException</a:t>
            </a:r>
            <a:r>
              <a:rPr lang="en-US" dirty="0"/>
              <a:t> is thrown if </a:t>
            </a:r>
            <a:r>
              <a:rPr lang="en-US" dirty="0" err="1"/>
              <a:t>WaitAll</a:t>
            </a:r>
            <a:r>
              <a:rPr lang="en-US" dirty="0"/>
              <a:t> is </a:t>
            </a:r>
            <a:r>
              <a:rPr lang="en-US" dirty="0" smtClean="0"/>
              <a:t>canceled </a:t>
            </a:r>
            <a:r>
              <a:rPr lang="en-US" dirty="0"/>
              <a:t>via a </a:t>
            </a:r>
            <a:r>
              <a:rPr lang="en-US" dirty="0" err="1"/>
              <a:t>CancellationToken</a:t>
            </a:r>
            <a:r>
              <a:rPr lang="en-US" dirty="0"/>
              <a:t>. </a:t>
            </a:r>
            <a:endParaRPr lang="en-US" dirty="0" smtClean="0"/>
          </a:p>
        </p:txBody>
      </p:sp>
    </p:spTree>
    <p:extLst>
      <p:ext uri="{BB962C8B-B14F-4D97-AF65-F5344CB8AC3E}">
        <p14:creationId xmlns:p14="http://schemas.microsoft.com/office/powerpoint/2010/main" val="21999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t>
            </a:r>
            <a:r>
              <a:rPr lang="en-US" dirty="0" smtClean="0"/>
              <a:t>exception handling</a:t>
            </a:r>
            <a:endParaRPr lang="en-US" dirty="0"/>
          </a:p>
        </p:txBody>
      </p:sp>
      <p:sp>
        <p:nvSpPr>
          <p:cNvPr id="3" name="Content Placeholder 2"/>
          <p:cNvSpPr>
            <a:spLocks noGrp="1"/>
          </p:cNvSpPr>
          <p:nvPr>
            <p:ph idx="1"/>
          </p:nvPr>
        </p:nvSpPr>
        <p:spPr>
          <a:xfrm>
            <a:off x="677335" y="1796902"/>
            <a:ext cx="8596668" cy="4954772"/>
          </a:xfrm>
        </p:spPr>
        <p:txBody>
          <a:bodyPr>
            <a:normAutofit/>
          </a:bodyPr>
          <a:lstStyle/>
          <a:p>
            <a:r>
              <a:rPr lang="en-US" dirty="0"/>
              <a:t>If the compute-bound task throws an unhandled exception, the exception will be swallowed, stored in a collection, and the thread pool thread is allowed to return to the thread pool. When the Wait method or the Result property is invoked, these members will throw a </a:t>
            </a:r>
            <a:r>
              <a:rPr lang="en-US" dirty="0" err="1"/>
              <a:t>System.AggregateException</a:t>
            </a:r>
            <a:r>
              <a:rPr lang="en-US" dirty="0"/>
              <a:t> object.</a:t>
            </a:r>
          </a:p>
          <a:p>
            <a:r>
              <a:rPr lang="en-US" dirty="0" err="1"/>
              <a:t>AggregateException</a:t>
            </a:r>
            <a:r>
              <a:rPr lang="en-US" dirty="0"/>
              <a:t> provides a </a:t>
            </a:r>
            <a:r>
              <a:rPr lang="en-US" b="1" dirty="0"/>
              <a:t>Handle</a:t>
            </a:r>
            <a:r>
              <a:rPr lang="en-US" dirty="0"/>
              <a:t> method that invokes a callback method for each exception contained in the </a:t>
            </a:r>
            <a:r>
              <a:rPr lang="en-US" b="1" dirty="0" err="1"/>
              <a:t>AggregateException</a:t>
            </a:r>
            <a:r>
              <a:rPr lang="en-US" dirty="0"/>
              <a:t>. The callback returns true to consider the exception handled and false if not.</a:t>
            </a:r>
          </a:p>
          <a:p>
            <a:r>
              <a:rPr lang="en-US" dirty="0"/>
              <a:t>If after calling </a:t>
            </a:r>
            <a:r>
              <a:rPr lang="en-US" b="1" dirty="0"/>
              <a:t>Handle</a:t>
            </a:r>
            <a:r>
              <a:rPr lang="en-US" dirty="0"/>
              <a:t>, at least one exception is not handled, then a new </a:t>
            </a:r>
            <a:r>
              <a:rPr lang="en-US" b="1" dirty="0" err="1"/>
              <a:t>AggregateException</a:t>
            </a:r>
            <a:r>
              <a:rPr lang="en-US" dirty="0"/>
              <a:t> object is created containing just the unhandled exceptions and the new </a:t>
            </a:r>
            <a:r>
              <a:rPr lang="en-US" dirty="0" err="1"/>
              <a:t>AggregateException</a:t>
            </a:r>
            <a:r>
              <a:rPr lang="en-US" dirty="0"/>
              <a:t> object is thrown</a:t>
            </a:r>
            <a:r>
              <a:rPr lang="en-US" dirty="0" smtClean="0"/>
              <a:t>.</a:t>
            </a:r>
          </a:p>
          <a:p>
            <a:r>
              <a:rPr lang="en-US" dirty="0" smtClean="0"/>
              <a:t>If </a:t>
            </a:r>
            <a:r>
              <a:rPr lang="en-US" dirty="0"/>
              <a:t>you never call </a:t>
            </a:r>
            <a:r>
              <a:rPr lang="en-US" b="1" dirty="0"/>
              <a:t>Wait</a:t>
            </a:r>
            <a:r>
              <a:rPr lang="en-US" dirty="0"/>
              <a:t> or </a:t>
            </a:r>
            <a:r>
              <a:rPr lang="en-US" b="1" dirty="0"/>
              <a:t>Result</a:t>
            </a:r>
            <a:r>
              <a:rPr lang="en-US" dirty="0"/>
              <a:t> or query a Task’s Exception property, then your code never observes that this exception has occurred. </a:t>
            </a:r>
            <a:endParaRPr lang="en-US" dirty="0" smtClean="0"/>
          </a:p>
          <a:p>
            <a:r>
              <a:rPr lang="en-US" dirty="0" smtClean="0"/>
              <a:t>You </a:t>
            </a:r>
            <a:r>
              <a:rPr lang="en-US" dirty="0"/>
              <a:t>can register a callback method with </a:t>
            </a:r>
            <a:r>
              <a:rPr lang="en-US" b="1" dirty="0" err="1"/>
              <a:t>TaskScheduler’s</a:t>
            </a:r>
            <a:r>
              <a:rPr lang="en-US" dirty="0"/>
              <a:t> static </a:t>
            </a:r>
            <a:r>
              <a:rPr lang="en-US" b="1" dirty="0" err="1"/>
              <a:t>UnobservedTaskException</a:t>
            </a:r>
            <a:r>
              <a:rPr lang="en-US" dirty="0"/>
              <a:t> event. This event is raised by the CLR’s finalizer thread whenever a Task with an unobserved exception is garbage collected. </a:t>
            </a:r>
          </a:p>
        </p:txBody>
      </p:sp>
    </p:spTree>
    <p:extLst>
      <p:ext uri="{BB962C8B-B14F-4D97-AF65-F5344CB8AC3E}">
        <p14:creationId xmlns:p14="http://schemas.microsoft.com/office/powerpoint/2010/main" val="56505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55674"/>
          </a:xfrm>
        </p:spPr>
        <p:txBody>
          <a:bodyPr/>
          <a:lstStyle/>
          <a:p>
            <a:r>
              <a:rPr lang="en-US" dirty="0" smtClean="0"/>
              <a:t>Canceling a Task</a:t>
            </a:r>
            <a:endParaRPr lang="en-US" dirty="0"/>
          </a:p>
        </p:txBody>
      </p:sp>
      <p:sp>
        <p:nvSpPr>
          <p:cNvPr id="3" name="Content Placeholder 2"/>
          <p:cNvSpPr>
            <a:spLocks noGrp="1"/>
          </p:cNvSpPr>
          <p:nvPr>
            <p:ph idx="1"/>
          </p:nvPr>
        </p:nvSpPr>
        <p:spPr>
          <a:xfrm>
            <a:off x="677335" y="1371600"/>
            <a:ext cx="8596668" cy="4669763"/>
          </a:xfrm>
        </p:spPr>
        <p:txBody>
          <a:bodyPr/>
          <a:lstStyle/>
          <a:p>
            <a:r>
              <a:rPr lang="en-US" dirty="0" smtClean="0"/>
              <a:t>Demo canceling a task.</a:t>
            </a:r>
          </a:p>
          <a:p>
            <a:r>
              <a:rPr lang="en-US" b="1" dirty="0" err="1"/>
              <a:t>ThrowIfCancellationRequested</a:t>
            </a:r>
            <a:r>
              <a:rPr lang="en-US" dirty="0"/>
              <a:t> throws an </a:t>
            </a:r>
            <a:r>
              <a:rPr lang="en-US" b="1" dirty="0" err="1"/>
              <a:t>OperationCanceledException</a:t>
            </a:r>
            <a:r>
              <a:rPr lang="en-US" dirty="0"/>
              <a:t> if the </a:t>
            </a:r>
            <a:r>
              <a:rPr lang="en-US" b="1" dirty="0" err="1"/>
              <a:t>CancellationTokenSource</a:t>
            </a:r>
            <a:r>
              <a:rPr lang="en-US" dirty="0"/>
              <a:t> has been canceled</a:t>
            </a:r>
            <a:r>
              <a:rPr lang="en-US" dirty="0" smtClean="0"/>
              <a:t>. The difference between throwing an exception and check for cancel event is only in notion.</a:t>
            </a:r>
          </a:p>
          <a:p>
            <a:r>
              <a:rPr lang="en-US" dirty="0"/>
              <a:t>When creating a Task, you can associate a </a:t>
            </a:r>
            <a:r>
              <a:rPr lang="en-US" dirty="0" err="1"/>
              <a:t>CancellationToken</a:t>
            </a:r>
            <a:r>
              <a:rPr lang="en-US" dirty="0"/>
              <a:t> with it by passing it to Task’s </a:t>
            </a:r>
            <a:r>
              <a:rPr lang="en-US" dirty="0" smtClean="0"/>
              <a:t>constructor. If </a:t>
            </a:r>
            <a:r>
              <a:rPr lang="en-US" dirty="0"/>
              <a:t>the </a:t>
            </a:r>
            <a:r>
              <a:rPr lang="en-US" b="1" dirty="0" err="1"/>
              <a:t>CancellationToken</a:t>
            </a:r>
            <a:r>
              <a:rPr lang="en-US" dirty="0"/>
              <a:t> gets canceled before the Task is scheduled, the Task gets canceled and never executes at all. </a:t>
            </a:r>
            <a:endParaRPr lang="en-US" dirty="0" smtClean="0"/>
          </a:p>
          <a:p>
            <a:r>
              <a:rPr lang="en-US" dirty="0" smtClean="0"/>
              <a:t>If </a:t>
            </a:r>
            <a:r>
              <a:rPr lang="en-US" dirty="0"/>
              <a:t>you try to cancel a task before it is even started, an </a:t>
            </a:r>
            <a:r>
              <a:rPr lang="en-US" dirty="0" err="1"/>
              <a:t>InvalidOperationException</a:t>
            </a:r>
            <a:r>
              <a:rPr lang="en-US" dirty="0"/>
              <a:t> is thrown. </a:t>
            </a:r>
            <a:endParaRPr lang="en-US" dirty="0" smtClean="0"/>
          </a:p>
          <a:p>
            <a:r>
              <a:rPr lang="en-US" dirty="0" smtClean="0"/>
              <a:t>If </a:t>
            </a:r>
            <a:r>
              <a:rPr lang="en-US" dirty="0"/>
              <a:t>the Task has already been scheduled (by calling the Start method), then the Task’s code must explicitly support cancellation if it allows its operation to be canceled while executing.</a:t>
            </a:r>
          </a:p>
        </p:txBody>
      </p:sp>
    </p:spTree>
    <p:extLst>
      <p:ext uri="{BB962C8B-B14F-4D97-AF65-F5344CB8AC3E}">
        <p14:creationId xmlns:p14="http://schemas.microsoft.com/office/powerpoint/2010/main" val="245305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40735"/>
          </a:xfrm>
        </p:spPr>
        <p:txBody>
          <a:bodyPr>
            <a:normAutofit/>
          </a:bodyPr>
          <a:lstStyle/>
          <a:p>
            <a:r>
              <a:rPr lang="en-US" dirty="0" smtClean="0"/>
              <a:t>Continue Tasks with other Tasks</a:t>
            </a:r>
            <a:endParaRPr lang="en-US" dirty="0"/>
          </a:p>
        </p:txBody>
      </p:sp>
      <p:sp>
        <p:nvSpPr>
          <p:cNvPr id="3" name="Content Placeholder 2"/>
          <p:cNvSpPr>
            <a:spLocks noGrp="1"/>
          </p:cNvSpPr>
          <p:nvPr>
            <p:ph idx="1"/>
          </p:nvPr>
        </p:nvSpPr>
        <p:spPr>
          <a:xfrm>
            <a:off x="677335" y="1350336"/>
            <a:ext cx="8596668" cy="5507664"/>
          </a:xfrm>
        </p:spPr>
        <p:txBody>
          <a:bodyPr>
            <a:normAutofit lnSpcReduction="10000"/>
          </a:bodyPr>
          <a:lstStyle/>
          <a:p>
            <a:r>
              <a:rPr lang="en-US" dirty="0" smtClean="0"/>
              <a:t>Use </a:t>
            </a:r>
            <a:r>
              <a:rPr lang="en-US" dirty="0" err="1" smtClean="0"/>
              <a:t>ContinueWith</a:t>
            </a:r>
            <a:r>
              <a:rPr lang="en-US" dirty="0" smtClean="0"/>
              <a:t> for better management of system resources.</a:t>
            </a:r>
          </a:p>
          <a:p>
            <a:r>
              <a:rPr lang="en-US" dirty="0" smtClean="0"/>
              <a:t>Demo the </a:t>
            </a:r>
            <a:r>
              <a:rPr lang="en-US" dirty="0" err="1" smtClean="0"/>
              <a:t>ContinueWith</a:t>
            </a:r>
            <a:r>
              <a:rPr lang="en-US" dirty="0" smtClean="0"/>
              <a:t>.</a:t>
            </a:r>
          </a:p>
          <a:p>
            <a:r>
              <a:rPr lang="en-US" dirty="0" smtClean="0"/>
              <a:t>Task has an internal collection of </a:t>
            </a:r>
            <a:r>
              <a:rPr lang="en-US" dirty="0" err="1" smtClean="0"/>
              <a:t>ContinueWith</a:t>
            </a:r>
            <a:r>
              <a:rPr lang="en-US" dirty="0" smtClean="0"/>
              <a:t> functions. So one Task can have multiple </a:t>
            </a:r>
            <a:r>
              <a:rPr lang="en-US" dirty="0" err="1" smtClean="0"/>
              <a:t>ContinueWith</a:t>
            </a:r>
            <a:r>
              <a:rPr lang="en-US" dirty="0" smtClean="0"/>
              <a:t> registered events.</a:t>
            </a:r>
          </a:p>
          <a:p>
            <a:r>
              <a:rPr lang="en-US" dirty="0" err="1" smtClean="0"/>
              <a:t>ContinueWith</a:t>
            </a:r>
            <a:r>
              <a:rPr lang="en-US" dirty="0"/>
              <a:t> accepts a </a:t>
            </a:r>
            <a:r>
              <a:rPr lang="en-US" b="1" dirty="0" err="1"/>
              <a:t>TaskContinuationOptions</a:t>
            </a:r>
            <a:r>
              <a:rPr lang="en-US" b="1" dirty="0"/>
              <a:t> </a:t>
            </a:r>
            <a:r>
              <a:rPr lang="en-US" dirty="0" err="1" smtClean="0"/>
              <a:t>enum</a:t>
            </a:r>
            <a:r>
              <a:rPr lang="en-US" dirty="0" smtClean="0"/>
              <a:t> parameter to control the flow of </a:t>
            </a:r>
            <a:r>
              <a:rPr lang="en-US" dirty="0" err="1"/>
              <a:t>C</a:t>
            </a:r>
            <a:r>
              <a:rPr lang="en-US" dirty="0" err="1" smtClean="0"/>
              <a:t>ontinueWith</a:t>
            </a:r>
            <a:r>
              <a:rPr lang="en-US" dirty="0" smtClean="0"/>
              <a:t> events.</a:t>
            </a:r>
            <a:r>
              <a:rPr lang="en-US" b="1" dirty="0"/>
              <a:t> </a:t>
            </a:r>
            <a:r>
              <a:rPr lang="en-US" dirty="0" smtClean="0"/>
              <a:t>First six same as in </a:t>
            </a:r>
            <a:r>
              <a:rPr lang="en-US" dirty="0" err="1" smtClean="0"/>
              <a:t>TaskStartOptions</a:t>
            </a:r>
            <a:r>
              <a:rPr lang="en-US" dirty="0" smtClean="0"/>
              <a:t>, the </a:t>
            </a:r>
            <a:r>
              <a:rPr lang="en-US" dirty="0"/>
              <a:t>others are</a:t>
            </a:r>
            <a:r>
              <a:rPr lang="en-US" dirty="0" smtClean="0"/>
              <a:t>:</a:t>
            </a:r>
          </a:p>
          <a:p>
            <a:pPr lvl="1"/>
            <a:r>
              <a:rPr lang="en-US" dirty="0" err="1" smtClean="0"/>
              <a:t>ExecuteSynchronously</a:t>
            </a:r>
            <a:r>
              <a:rPr lang="en-US" dirty="0" smtClean="0"/>
              <a:t> - </a:t>
            </a:r>
            <a:r>
              <a:rPr lang="en-US" dirty="0"/>
              <a:t>This flag indicates that you want the thread that executed the first task to </a:t>
            </a:r>
            <a:r>
              <a:rPr lang="en-US" dirty="0" smtClean="0"/>
              <a:t>also execute </a:t>
            </a:r>
            <a:r>
              <a:rPr lang="en-US" dirty="0"/>
              <a:t>the </a:t>
            </a:r>
            <a:r>
              <a:rPr lang="en-US" dirty="0" err="1"/>
              <a:t>ContinueWith</a:t>
            </a:r>
            <a:r>
              <a:rPr lang="en-US" dirty="0"/>
              <a:t> task. If the first task has already completed, then </a:t>
            </a:r>
            <a:r>
              <a:rPr lang="en-US" dirty="0" smtClean="0"/>
              <a:t>the thread </a:t>
            </a:r>
            <a:r>
              <a:rPr lang="en-US" dirty="0"/>
              <a:t>calling </a:t>
            </a:r>
            <a:r>
              <a:rPr lang="en-US" dirty="0" err="1"/>
              <a:t>ContinueWith</a:t>
            </a:r>
            <a:r>
              <a:rPr lang="en-US" dirty="0"/>
              <a:t> will execute the </a:t>
            </a:r>
            <a:r>
              <a:rPr lang="en-US" dirty="0" err="1"/>
              <a:t>ContinueWith</a:t>
            </a:r>
            <a:r>
              <a:rPr lang="en-US" dirty="0"/>
              <a:t> </a:t>
            </a:r>
            <a:r>
              <a:rPr lang="en-US" dirty="0" smtClean="0"/>
              <a:t>task.</a:t>
            </a:r>
          </a:p>
          <a:p>
            <a:pPr lvl="1"/>
            <a:r>
              <a:rPr lang="en-US" dirty="0" smtClean="0"/>
              <a:t>These </a:t>
            </a:r>
            <a:r>
              <a:rPr lang="en-US" dirty="0"/>
              <a:t>flags indicate under what circumstances to run the </a:t>
            </a:r>
            <a:r>
              <a:rPr lang="en-US" dirty="0" err="1"/>
              <a:t>ContinueWith</a:t>
            </a:r>
            <a:r>
              <a:rPr lang="en-US" dirty="0"/>
              <a:t> task    </a:t>
            </a:r>
            <a:r>
              <a:rPr lang="en-US" dirty="0" err="1" smtClean="0"/>
              <a:t>NotOnRanToCompletion</a:t>
            </a:r>
            <a:r>
              <a:rPr lang="en-US" dirty="0" smtClean="0"/>
              <a:t>,    </a:t>
            </a:r>
            <a:r>
              <a:rPr lang="en-US" dirty="0" err="1" smtClean="0"/>
              <a:t>NotOnFaulted</a:t>
            </a:r>
            <a:r>
              <a:rPr lang="en-US" dirty="0" smtClean="0"/>
              <a:t>, </a:t>
            </a:r>
            <a:r>
              <a:rPr lang="en-US" dirty="0" err="1" smtClean="0"/>
              <a:t>NotOnCanceled</a:t>
            </a:r>
            <a:r>
              <a:rPr lang="en-US" dirty="0" smtClean="0"/>
              <a:t>, </a:t>
            </a:r>
          </a:p>
          <a:p>
            <a:pPr lvl="1"/>
            <a:r>
              <a:rPr lang="en-US" dirty="0" smtClean="0"/>
              <a:t>These flags are convenient combinations of the above three flags    </a:t>
            </a:r>
          </a:p>
          <a:p>
            <a:pPr lvl="1"/>
            <a:r>
              <a:rPr lang="en-US" dirty="0" err="1" smtClean="0"/>
              <a:t>OnlyOnCanceled</a:t>
            </a:r>
            <a:r>
              <a:rPr lang="en-US" dirty="0" smtClean="0"/>
              <a:t>        = </a:t>
            </a:r>
            <a:r>
              <a:rPr lang="en-US" dirty="0" err="1" smtClean="0"/>
              <a:t>NotOnRanToCompletion</a:t>
            </a:r>
            <a:r>
              <a:rPr lang="en-US" dirty="0" smtClean="0"/>
              <a:t> | </a:t>
            </a:r>
            <a:r>
              <a:rPr lang="en-US" dirty="0" err="1" smtClean="0"/>
              <a:t>NotOnFaulted</a:t>
            </a:r>
            <a:r>
              <a:rPr lang="en-US" dirty="0" smtClean="0"/>
              <a:t>,    </a:t>
            </a:r>
          </a:p>
          <a:p>
            <a:pPr lvl="1"/>
            <a:r>
              <a:rPr lang="en-US" dirty="0" err="1" smtClean="0"/>
              <a:t>OnlyOnFaulted</a:t>
            </a:r>
            <a:r>
              <a:rPr lang="en-US" dirty="0" smtClean="0"/>
              <a:t>         = </a:t>
            </a:r>
            <a:r>
              <a:rPr lang="en-US" dirty="0" err="1" smtClean="0"/>
              <a:t>NotOnRanToCompletion</a:t>
            </a:r>
            <a:r>
              <a:rPr lang="en-US" dirty="0" smtClean="0"/>
              <a:t> | </a:t>
            </a:r>
            <a:r>
              <a:rPr lang="en-US" dirty="0" err="1" smtClean="0"/>
              <a:t>NotOnCanceled</a:t>
            </a:r>
            <a:r>
              <a:rPr lang="en-US" dirty="0" smtClean="0"/>
              <a:t>,    </a:t>
            </a:r>
          </a:p>
          <a:p>
            <a:pPr lvl="1"/>
            <a:r>
              <a:rPr lang="en-US" dirty="0" err="1" smtClean="0"/>
              <a:t>OnlyOnRanToCompletion</a:t>
            </a:r>
            <a:r>
              <a:rPr lang="en-US" dirty="0" smtClean="0"/>
              <a:t> = </a:t>
            </a:r>
            <a:r>
              <a:rPr lang="en-US" dirty="0" err="1" smtClean="0"/>
              <a:t>NotOnFaulted</a:t>
            </a:r>
            <a:r>
              <a:rPr lang="en-US" dirty="0" smtClean="0"/>
              <a:t>         | </a:t>
            </a:r>
            <a:r>
              <a:rPr lang="en-US" dirty="0" err="1" smtClean="0"/>
              <a:t>NotOnCanceled</a:t>
            </a:r>
            <a:r>
              <a:rPr lang="en-US" dirty="0" smtClean="0"/>
              <a:t>,</a:t>
            </a:r>
          </a:p>
        </p:txBody>
      </p:sp>
    </p:spTree>
    <p:extLst>
      <p:ext uri="{BB962C8B-B14F-4D97-AF65-F5344CB8AC3E}">
        <p14:creationId xmlns:p14="http://schemas.microsoft.com/office/powerpoint/2010/main" val="401367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42257"/>
          </a:xfrm>
        </p:spPr>
        <p:txBody>
          <a:bodyPr/>
          <a:lstStyle/>
          <a:p>
            <a:r>
              <a:rPr lang="en-US" dirty="0" smtClean="0"/>
              <a:t>Starting child Tasks in a Task</a:t>
            </a:r>
            <a:endParaRPr lang="en-US" dirty="0"/>
          </a:p>
        </p:txBody>
      </p:sp>
      <p:sp>
        <p:nvSpPr>
          <p:cNvPr id="3" name="Content Placeholder 2"/>
          <p:cNvSpPr>
            <a:spLocks noGrp="1"/>
          </p:cNvSpPr>
          <p:nvPr>
            <p:ph idx="1"/>
          </p:nvPr>
        </p:nvSpPr>
        <p:spPr>
          <a:xfrm>
            <a:off x="677335" y="1404257"/>
            <a:ext cx="8596668" cy="5246913"/>
          </a:xfrm>
        </p:spPr>
        <p:txBody>
          <a:bodyPr/>
          <a:lstStyle/>
          <a:p>
            <a:r>
              <a:rPr lang="en-US" dirty="0" smtClean="0"/>
              <a:t>Task support parent/child relationships.</a:t>
            </a:r>
          </a:p>
          <a:p>
            <a:r>
              <a:rPr lang="en-US" dirty="0"/>
              <a:t>By default, Task objects created by another task are top-level tasks that have no relationship to the task that creates them. However, the </a:t>
            </a:r>
            <a:r>
              <a:rPr lang="en-US" b="1" dirty="0" err="1"/>
              <a:t>TaskCreationOptions.AttachedToParent</a:t>
            </a:r>
            <a:r>
              <a:rPr lang="en-US" dirty="0"/>
              <a:t> flag associates a Task with the Task that creates it so that the creating task is not considered finished until all its children (and grandchildren) have finished running.</a:t>
            </a:r>
            <a:endParaRPr lang="en-US" dirty="0" smtClean="0"/>
          </a:p>
          <a:p>
            <a:r>
              <a:rPr lang="en-US" dirty="0" smtClean="0"/>
              <a:t>Demo </a:t>
            </a:r>
            <a:endParaRPr lang="en-US" dirty="0"/>
          </a:p>
        </p:txBody>
      </p:sp>
    </p:spTree>
    <p:extLst>
      <p:ext uri="{BB962C8B-B14F-4D97-AF65-F5344CB8AC3E}">
        <p14:creationId xmlns:p14="http://schemas.microsoft.com/office/powerpoint/2010/main" val="1701748560"/>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1687</TotalTime>
  <Words>1948</Words>
  <Application>Microsoft Office PowerPoint</Application>
  <PresentationFormat>Widescreen</PresentationFormat>
  <Paragraphs>118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RAU Operating Systems 2015</vt:lpstr>
      <vt:lpstr>Tasks</vt:lpstr>
      <vt:lpstr>Starting a Task</vt:lpstr>
      <vt:lpstr>Starting a Task (cont.)</vt:lpstr>
      <vt:lpstr>Tasks Completion and Result retrieval</vt:lpstr>
      <vt:lpstr>Tasks exception handling</vt:lpstr>
      <vt:lpstr>Canceling a Task</vt:lpstr>
      <vt:lpstr>Continue Tasks with other Tasks</vt:lpstr>
      <vt:lpstr>Starting child Tasks in a Task</vt:lpstr>
      <vt:lpstr>Inside a Task</vt:lpstr>
      <vt:lpstr>Task Factories</vt:lpstr>
      <vt:lpstr>Task Schedulers</vt:lpstr>
      <vt:lpstr>Parallel class</vt:lpstr>
      <vt:lpstr>Periodic Compute-Bound Operation</vt:lpstr>
      <vt:lpstr>Periodic Compute-Bound Operation</vt:lpstr>
      <vt:lpstr>Worker Threads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 Operating Systems 2015</dc:title>
  <dc:creator>Tigran Topchyan</dc:creator>
  <cp:lastModifiedBy>Tigran Topchyan</cp:lastModifiedBy>
  <cp:revision>173</cp:revision>
  <dcterms:created xsi:type="dcterms:W3CDTF">2015-09-30T17:22:26Z</dcterms:created>
  <dcterms:modified xsi:type="dcterms:W3CDTF">2015-10-15T05:43:02Z</dcterms:modified>
</cp:coreProperties>
</file>