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78" r:id="rId4"/>
    <p:sldId id="279" r:id="rId5"/>
    <p:sldId id="280" r:id="rId6"/>
    <p:sldId id="283" r:id="rId7"/>
    <p:sldId id="281" r:id="rId8"/>
    <p:sldId id="282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309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84"/>
    <p:restoredTop sz="86939" autoAdjust="0"/>
  </p:normalViewPr>
  <p:slideViewPr>
    <p:cSldViewPr snapToGrid="0" snapToObjects="1">
      <p:cViewPr varScale="1">
        <p:scale>
          <a:sx n="96" d="100"/>
          <a:sy n="96" d="100"/>
        </p:scale>
        <p:origin x="168" y="480"/>
      </p:cViewPr>
      <p:guideLst/>
    </p:cSldViewPr>
  </p:slideViewPr>
  <p:notesTextViewPr>
    <p:cViewPr>
      <p:scale>
        <a:sx n="1" d="1"/>
        <a:sy n="1" d="1"/>
      </p:scale>
      <p:origin x="0" y="-75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136E3-80C6-A842-B275-74FC7A4265FC}" type="datetimeFigureOut">
              <a:rPr kumimoji="1" lang="zh-CN" altLang="en-US" smtClean="0"/>
              <a:t>2019/7/25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8A843-6325-C940-A430-FD72B9AFF1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3719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jimmysong.io/posts/pod-lifecycle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04763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86637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3165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5500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77450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75733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57009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6674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34910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69472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5522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3594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9998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40058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97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35765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1285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effectLst/>
              </a:rPr>
              <a:t>开发使用成本高，单独升级困难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26444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22710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3197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gartner</a:t>
            </a:r>
            <a:endParaRPr lang="en-US" altLang="zh-CN" dirty="0">
              <a:effectLst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7747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datadog</a:t>
            </a:r>
            <a:endParaRPr lang="en-US" altLang="zh-CN" dirty="0">
              <a:effectLst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7605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effectLst/>
              </a:rPr>
              <a:t>将软件迁移到云</a:t>
            </a:r>
            <a:r>
              <a:rPr lang="en-US" altLang="zh-CN" dirty="0">
                <a:effectLst/>
              </a:rPr>
              <a:t>(</a:t>
            </a:r>
            <a:r>
              <a:rPr lang="zh-CN" altLang="en-US" dirty="0">
                <a:effectLst/>
              </a:rPr>
              <a:t>公有云和私有云</a:t>
            </a:r>
            <a:r>
              <a:rPr lang="en-US" altLang="zh-CN" dirty="0">
                <a:effectLst/>
              </a:rPr>
              <a:t>)</a:t>
            </a:r>
            <a:r>
              <a:rPr lang="zh-CN" altLang="en-US" dirty="0">
                <a:effectLst/>
              </a:rPr>
              <a:t>，使用了</a:t>
            </a:r>
            <a:r>
              <a:rPr lang="zh-CN" altLang="en-US" b="1" dirty="0">
                <a:effectLst/>
              </a:rPr>
              <a:t>云原生应用架构</a:t>
            </a:r>
            <a:r>
              <a:rPr lang="zh-CN" altLang="en-US" dirty="0">
                <a:effectLst/>
              </a:rPr>
              <a:t>是这些公司能够如此具有破坏性的核心原因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6599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基准代码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每个代码仓库（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</a:t>
            </a:r>
            <a:r>
              <a:rPr lang="zh-CN" altLang="e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都生成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image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保存到镜像仓库中，并使用唯一的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管理，在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Jenkins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中使用编译时的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zh-CN" altLang="e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en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依赖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显式的声明代码中的依赖，使用软件包管理工具声明，比如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Glide</a:t>
            </a:r>
            <a:r>
              <a:rPr lang="zh-CN" altLang="e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en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配置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将配置与代码分离，应用部署到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Kubernetes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中可以使用容器的环境变量或</a:t>
            </a:r>
            <a:r>
              <a:rPr lang="en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ConfigMap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挂载到容器中。</a:t>
            </a:r>
          </a:p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后端服务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把后端服务当作附加资源，实质上是计算存储分离和降低服务耦合，分解单体应用。</a:t>
            </a:r>
          </a:p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构建、发布、运行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严格分离构建和运行，每次修改代码生成新的镜像，重新发布，不能直接修改运行时的代码和配置。</a:t>
            </a:r>
          </a:p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进程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应用程序进程应该是无状态的，这意味着再次重启后还可以计算出原先的状态。</a:t>
            </a:r>
          </a:p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3814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端口绑定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Kubernetes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中每个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都有独立的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zh-CN" altLang="e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每个运行在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中的应用不必关心端口是否重复，只需在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中指定端口，集群内的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通过配置互相发现。</a:t>
            </a:r>
          </a:p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8.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并发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每个容器都是一个进程，通过增加容器的副本数实现并发。</a:t>
            </a:r>
          </a:p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9.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易处理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快速启动和优雅终止可最大化健壮性，</a:t>
            </a:r>
            <a:r>
              <a:rPr lang="en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Kuberentes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优秀的</a:t>
            </a: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Pod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生存周期控制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10.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开发环境与线上环境等价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Kubernetes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中可以创建多个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namespace</a:t>
            </a:r>
            <a:r>
              <a:rPr lang="zh-CN" altLang="e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使用相同的镜像可以很方便的复制一套环境出来，镜像的使用可以很方便的部署一个后端服务。</a:t>
            </a:r>
          </a:p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11.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日志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把日志当作事件流，使用</a:t>
            </a:r>
            <a:r>
              <a:rPr lang="en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stdout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输出并收集汇聚起来，例如到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中统一查看。</a:t>
            </a:r>
          </a:p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12.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管理进程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后台管理任务当作一次性进程运行，</a:t>
            </a:r>
            <a:r>
              <a:rPr lang="en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kubectl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exec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进入容器内部操作。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68137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59688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effectLst/>
              </a:rPr>
              <a:t>微服务之间，微服务与云平台之间，都基于版本化的</a:t>
            </a:r>
            <a:r>
              <a:rPr lang="en-US" altLang="zh-CN" b="1" dirty="0">
                <a:effectLst/>
              </a:rPr>
              <a:t>http rest </a:t>
            </a:r>
            <a:r>
              <a:rPr lang="en-US" altLang="zh-CN" b="1" dirty="0" err="1">
                <a:effectLst/>
              </a:rPr>
              <a:t>api</a:t>
            </a:r>
            <a:r>
              <a:rPr lang="zh-CN" altLang="en-US" dirty="0">
                <a:effectLst/>
              </a:rPr>
              <a:t>协作</a:t>
            </a:r>
            <a:r>
              <a:rPr lang="en-US" altLang="zh-CN" dirty="0">
                <a:effectLst/>
              </a:rPr>
              <a:t>-&gt;</a:t>
            </a:r>
            <a:r>
              <a:rPr lang="zh-CN" altLang="en-US" dirty="0">
                <a:effectLst/>
              </a:rPr>
              <a:t>只要不破坏</a:t>
            </a:r>
            <a:r>
              <a:rPr lang="en-US" altLang="zh-CN" dirty="0" err="1">
                <a:effectLst/>
              </a:rPr>
              <a:t>api</a:t>
            </a:r>
            <a:r>
              <a:rPr lang="zh-CN" altLang="en-US" dirty="0">
                <a:effectLst/>
              </a:rPr>
              <a:t>协议，部署新功能不需要同步其他团队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0873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7/25/19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7/25/19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7/25/19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7/25/19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7/25/19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cncf/trailmap/master/CNCF_TrailMap_latest.p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云原生综述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986" y="1906945"/>
            <a:ext cx="10288030" cy="261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957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zh-CN" dirty="0"/>
              <a:t>12Factor</a:t>
            </a:r>
            <a:r>
              <a:rPr lang="zh-CN" altLang="da-DK" dirty="0"/>
              <a:t>应用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22353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Codebase</a:t>
            </a:r>
          </a:p>
          <a:p>
            <a:pPr lvl="1"/>
            <a:r>
              <a:rPr lang="en-US" altLang="zh-CN" dirty="0"/>
              <a:t>One codebase tracked in revision control, many deploys</a:t>
            </a:r>
          </a:p>
          <a:p>
            <a:pPr lvl="1"/>
            <a:r>
              <a:rPr lang="zh-CN" altLang="en-US" dirty="0"/>
              <a:t>一个应用，一份代码对应多个部署（配置不同）</a:t>
            </a:r>
          </a:p>
          <a:p>
            <a:r>
              <a:rPr lang="en-US" altLang="zh-CN" dirty="0"/>
              <a:t>Dependencies</a:t>
            </a:r>
          </a:p>
          <a:p>
            <a:pPr lvl="1"/>
            <a:r>
              <a:rPr lang="en-US" altLang="zh-CN" dirty="0"/>
              <a:t>Explicitly declare and isolate dependencies(maven/</a:t>
            </a:r>
            <a:r>
              <a:rPr lang="en-US" altLang="zh-CN" dirty="0" err="1"/>
              <a:t>npm</a:t>
            </a:r>
            <a:r>
              <a:rPr lang="en-US" altLang="zh-CN" dirty="0"/>
              <a:t>/</a:t>
            </a:r>
            <a:r>
              <a:rPr lang="en-US" altLang="zh-CN" dirty="0" err="1"/>
              <a:t>godep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Config</a:t>
            </a:r>
            <a:endParaRPr lang="en-US" altLang="zh-CN" dirty="0"/>
          </a:p>
          <a:p>
            <a:pPr lvl="1"/>
            <a:r>
              <a:rPr lang="en-US" altLang="zh-CN" dirty="0"/>
              <a:t>Store </a:t>
            </a:r>
            <a:r>
              <a:rPr lang="en-US" altLang="zh-CN" dirty="0" err="1"/>
              <a:t>config</a:t>
            </a:r>
            <a:r>
              <a:rPr lang="en-US" altLang="zh-CN" dirty="0"/>
              <a:t> in the environment(local/dev/test/prod)</a:t>
            </a:r>
          </a:p>
          <a:p>
            <a:r>
              <a:rPr lang="en-US" altLang="zh-CN" dirty="0"/>
              <a:t>Backing services</a:t>
            </a:r>
          </a:p>
          <a:p>
            <a:pPr lvl="1"/>
            <a:r>
              <a:rPr lang="en-US" altLang="zh-CN" dirty="0"/>
              <a:t>Treat backing services as attached resources(</a:t>
            </a:r>
            <a:r>
              <a:rPr lang="en-US" altLang="zh-CN" dirty="0" err="1"/>
              <a:t>db</a:t>
            </a:r>
            <a:r>
              <a:rPr lang="en-US" altLang="zh-CN" dirty="0"/>
              <a:t>/</a:t>
            </a:r>
            <a:r>
              <a:rPr lang="en-US" altLang="zh-CN" dirty="0" err="1"/>
              <a:t>mq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Build,release,run</a:t>
            </a:r>
            <a:endParaRPr lang="en-US" altLang="zh-CN" dirty="0"/>
          </a:p>
          <a:p>
            <a:pPr lvl="1"/>
            <a:r>
              <a:rPr lang="en-US" altLang="zh-CN" dirty="0"/>
              <a:t>Strictly separate build and run stages(ci/cd)</a:t>
            </a:r>
          </a:p>
          <a:p>
            <a:pPr lvl="1"/>
            <a:r>
              <a:rPr lang="zh-CN" altLang="en-US" dirty="0"/>
              <a:t>将应用程序与不同配置绑定，组合启动不同进程</a:t>
            </a:r>
          </a:p>
          <a:p>
            <a:r>
              <a:rPr lang="en-US" altLang="zh-CN" dirty="0"/>
              <a:t>Processes</a:t>
            </a:r>
          </a:p>
          <a:p>
            <a:pPr lvl="1"/>
            <a:r>
              <a:rPr lang="en-US" altLang="zh-CN" dirty="0"/>
              <a:t>Execute the app as one or more stateless processes</a:t>
            </a:r>
          </a:p>
          <a:p>
            <a:pPr lvl="1"/>
            <a:r>
              <a:rPr lang="zh-CN" altLang="en-US" dirty="0"/>
              <a:t>状态持久化到后端（缓存、对象存储等）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7490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zh-CN" dirty="0"/>
              <a:t>12Factor</a:t>
            </a:r>
            <a:r>
              <a:rPr lang="zh-CN" altLang="da-DK" dirty="0"/>
              <a:t>应用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22353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Port binding</a:t>
            </a:r>
          </a:p>
          <a:p>
            <a:pPr lvl="1"/>
            <a:r>
              <a:rPr lang="en-US" altLang="zh-CN" dirty="0"/>
              <a:t>Export services via port binding</a:t>
            </a:r>
          </a:p>
          <a:p>
            <a:r>
              <a:rPr lang="en-US" altLang="zh-CN" dirty="0"/>
              <a:t>Concurrency</a:t>
            </a:r>
          </a:p>
          <a:p>
            <a:pPr lvl="1"/>
            <a:r>
              <a:rPr lang="en-US" altLang="zh-CN" dirty="0"/>
              <a:t>Scale out via the process model</a:t>
            </a:r>
          </a:p>
          <a:p>
            <a:pPr lvl="1"/>
            <a:r>
              <a:rPr lang="zh-CN" altLang="en-US" dirty="0"/>
              <a:t>如果需要也可以内部管理线程多路复用</a:t>
            </a:r>
          </a:p>
          <a:p>
            <a:r>
              <a:rPr lang="en-US" altLang="zh-CN" dirty="0"/>
              <a:t>Disposability</a:t>
            </a:r>
          </a:p>
          <a:p>
            <a:pPr lvl="1"/>
            <a:r>
              <a:rPr lang="en-US" altLang="zh-CN" dirty="0"/>
              <a:t>Maximize robustness with fast startup and graceful shutdown</a:t>
            </a:r>
          </a:p>
          <a:p>
            <a:pPr lvl="1"/>
            <a:r>
              <a:rPr lang="zh-CN" altLang="en-US" b="1" dirty="0"/>
              <a:t>快速更新、回滚、扩展</a:t>
            </a:r>
          </a:p>
          <a:p>
            <a:r>
              <a:rPr lang="en-US" altLang="zh-CN" dirty="0"/>
              <a:t>Dev/prod parity</a:t>
            </a:r>
          </a:p>
          <a:p>
            <a:pPr lvl="1"/>
            <a:r>
              <a:rPr lang="en-US" altLang="zh-CN" dirty="0"/>
              <a:t>Keep development, staging, and production as similar as possible</a:t>
            </a:r>
          </a:p>
          <a:p>
            <a:r>
              <a:rPr lang="en-US" altLang="zh-CN" dirty="0"/>
              <a:t>Logs</a:t>
            </a:r>
          </a:p>
          <a:p>
            <a:pPr lvl="1"/>
            <a:r>
              <a:rPr lang="en-US" altLang="zh-CN" dirty="0"/>
              <a:t>Treat logs as event streams</a:t>
            </a:r>
          </a:p>
          <a:p>
            <a:pPr lvl="1"/>
            <a:r>
              <a:rPr lang="zh-CN" altLang="en-US" dirty="0"/>
              <a:t>集中收集、聚合、索引、分析</a:t>
            </a:r>
          </a:p>
          <a:p>
            <a:r>
              <a:rPr lang="en-US" altLang="zh-CN" dirty="0"/>
              <a:t>Admin processes</a:t>
            </a:r>
          </a:p>
          <a:p>
            <a:pPr lvl="1"/>
            <a:r>
              <a:rPr lang="en-US" altLang="zh-CN" dirty="0"/>
              <a:t>Run admin/management tasks as one-off processes</a:t>
            </a:r>
          </a:p>
          <a:p>
            <a:pPr lvl="1"/>
            <a:r>
              <a:rPr lang="zh-CN" altLang="en-US" dirty="0"/>
              <a:t>比如数据库迁移任务，也要遵循前面</a:t>
            </a:r>
            <a:r>
              <a:rPr lang="en-US" altLang="zh-CN" dirty="0"/>
              <a:t>11</a:t>
            </a:r>
            <a:r>
              <a:rPr lang="zh-CN" altLang="en-US" dirty="0"/>
              <a:t>要素</a:t>
            </a:r>
          </a:p>
        </p:txBody>
      </p:sp>
    </p:spTree>
    <p:extLst>
      <p:ext uri="{BB962C8B-B14F-4D97-AF65-F5344CB8AC3E}">
        <p14:creationId xmlns:p14="http://schemas.microsoft.com/office/powerpoint/2010/main" val="943776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zh-CN" dirty="0"/>
              <a:t>12Factor</a:t>
            </a:r>
            <a:r>
              <a:rPr lang="zh-CN" altLang="da-DK" dirty="0"/>
              <a:t>应用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+3Factor</a:t>
            </a:r>
          </a:p>
          <a:p>
            <a:pPr lvl="1"/>
            <a:r>
              <a:rPr lang="en-US" altLang="zh-CN" dirty="0"/>
              <a:t>API first</a:t>
            </a:r>
          </a:p>
          <a:p>
            <a:pPr lvl="2"/>
            <a:r>
              <a:rPr lang="zh-CN" altLang="en-US" dirty="0"/>
              <a:t>设计高兼容性</a:t>
            </a:r>
            <a:r>
              <a:rPr lang="en-US" altLang="zh-CN" dirty="0"/>
              <a:t>API</a:t>
            </a:r>
            <a:r>
              <a:rPr lang="zh-CN" altLang="en-US" dirty="0"/>
              <a:t>，每次改动提供版本号，避免修改</a:t>
            </a:r>
            <a:r>
              <a:rPr lang="en-US" altLang="zh-CN" dirty="0"/>
              <a:t>API</a:t>
            </a:r>
            <a:r>
              <a:rPr lang="zh-CN" altLang="en-US" dirty="0"/>
              <a:t>已存在属性，增量方式添加新功能</a:t>
            </a:r>
          </a:p>
          <a:p>
            <a:pPr lvl="1"/>
            <a:r>
              <a:rPr lang="en-US" altLang="zh-CN" dirty="0"/>
              <a:t>Telemetry</a:t>
            </a:r>
          </a:p>
          <a:p>
            <a:pPr lvl="2"/>
            <a:r>
              <a:rPr lang="zh-CN" altLang="en-US" dirty="0"/>
              <a:t>因为实例数量可能非常巨大，不应该靠登录到机器上观察应用状态，而是通过尽可能多的暴露</a:t>
            </a:r>
            <a:r>
              <a:rPr lang="en-US" altLang="zh-CN" dirty="0"/>
              <a:t>metric</a:t>
            </a:r>
            <a:r>
              <a:rPr lang="zh-CN" altLang="en-US" dirty="0"/>
              <a:t>遥测感知</a:t>
            </a:r>
          </a:p>
          <a:p>
            <a:pPr lvl="1"/>
            <a:r>
              <a:rPr lang="en-US" altLang="zh-CN" dirty="0"/>
              <a:t>authentication and authorization</a:t>
            </a:r>
          </a:p>
          <a:p>
            <a:pPr lvl="2"/>
            <a:r>
              <a:rPr lang="zh-CN" altLang="en-US" dirty="0"/>
              <a:t>云环境不是私有环境，需要</a:t>
            </a:r>
            <a:r>
              <a:rPr lang="en-US" altLang="zh-CN" dirty="0"/>
              <a:t>oauth2</a:t>
            </a:r>
            <a:r>
              <a:rPr lang="zh-CN" altLang="en-US" dirty="0"/>
              <a:t>认证、</a:t>
            </a:r>
            <a:r>
              <a:rPr lang="en-US" altLang="zh-CN" dirty="0" err="1"/>
              <a:t>rbac</a:t>
            </a:r>
            <a:r>
              <a:rPr lang="zh-CN" altLang="en-US" dirty="0"/>
              <a:t>授权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5858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微服务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本质上组织架构的独立</a:t>
            </a:r>
          </a:p>
          <a:p>
            <a:r>
              <a:rPr lang="zh-CN" altLang="en-US" dirty="0"/>
              <a:t>快速部署独立业务</a:t>
            </a:r>
          </a:p>
          <a:p>
            <a:r>
              <a:rPr lang="zh-CN" altLang="en-US" dirty="0"/>
              <a:t>多个独立的小团队，减少整体沟通协调成本</a:t>
            </a:r>
          </a:p>
          <a:p>
            <a:r>
              <a:rPr lang="zh-CN" altLang="en-US" dirty="0"/>
              <a:t>学习业务领域和现有代码负担减少，快速高效的学习</a:t>
            </a:r>
          </a:p>
          <a:p>
            <a:r>
              <a:rPr lang="zh-CN" altLang="en-US" dirty="0"/>
              <a:t>每个微服务隔离，加快采用新技术</a:t>
            </a:r>
          </a:p>
          <a:p>
            <a:r>
              <a:rPr lang="zh-CN" altLang="en-US" dirty="0"/>
              <a:t>每个微服务根据负载按需扩展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9012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云平台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应用程序实例按需创建和扩展</a:t>
            </a:r>
          </a:p>
          <a:p>
            <a:r>
              <a:rPr lang="zh-CN" altLang="en-US" dirty="0"/>
              <a:t>应用健康管理</a:t>
            </a:r>
          </a:p>
          <a:p>
            <a:r>
              <a:rPr lang="zh-CN" altLang="en-US" dirty="0"/>
              <a:t>请求到应用程序实例的负载均衡和动态路由</a:t>
            </a:r>
          </a:p>
          <a:p>
            <a:r>
              <a:rPr lang="zh-CN" altLang="en-US" dirty="0"/>
              <a:t>日志和指标的聚合</a:t>
            </a:r>
          </a:p>
        </p:txBody>
      </p:sp>
    </p:spTree>
    <p:extLst>
      <p:ext uri="{BB962C8B-B14F-4D97-AF65-F5344CB8AC3E}">
        <p14:creationId xmlns:p14="http://schemas.microsoft.com/office/powerpoint/2010/main" val="160829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迁移到云原生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254713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企业</a:t>
            </a:r>
            <a:r>
              <a:rPr lang="en-US" altLang="zh-CN" dirty="0"/>
              <a:t>IT</a:t>
            </a:r>
            <a:r>
              <a:rPr lang="zh-CN" altLang="en-US" dirty="0"/>
              <a:t>采用云原生架构所需的变革根本不是技术性的，而是</a:t>
            </a:r>
            <a:r>
              <a:rPr lang="zh-CN" altLang="en-US" b="1" dirty="0"/>
              <a:t>企业文化和组织的变革</a:t>
            </a:r>
            <a:endParaRPr lang="zh-CN" altLang="en-US" dirty="0"/>
          </a:p>
          <a:p>
            <a:endParaRPr kumimoji="1" lang="en-US" altLang="zh-CN" dirty="0"/>
          </a:p>
          <a:p>
            <a:r>
              <a:rPr lang="zh-CN" altLang="en-US" dirty="0"/>
              <a:t>文化变革</a:t>
            </a:r>
          </a:p>
          <a:p>
            <a:pPr lvl="1"/>
            <a:r>
              <a:rPr lang="zh-CN" altLang="en-US" dirty="0"/>
              <a:t>信息孤岛</a:t>
            </a:r>
            <a:r>
              <a:rPr lang="en-US" altLang="zh-CN" dirty="0"/>
              <a:t>-&gt;</a:t>
            </a:r>
            <a:r>
              <a:rPr lang="en-US" altLang="zh-CN" dirty="0" err="1"/>
              <a:t>Devops</a:t>
            </a:r>
            <a:endParaRPr lang="en-US" altLang="zh-CN" dirty="0"/>
          </a:p>
          <a:p>
            <a:pPr lvl="2"/>
            <a:r>
              <a:rPr lang="zh-CN" altLang="en-US" dirty="0"/>
              <a:t>运维团队通过复杂的流程减少开发团队的变更</a:t>
            </a:r>
          </a:p>
          <a:p>
            <a:pPr lvl="2"/>
            <a:r>
              <a:rPr lang="zh-CN" altLang="en-US" dirty="0"/>
              <a:t>开发和运维向共同直接领导汇报，构建工具链，创建跨职能团队，</a:t>
            </a:r>
            <a:r>
              <a:rPr lang="zh-CN" altLang="en-US" b="1" dirty="0"/>
              <a:t>快速安全</a:t>
            </a:r>
            <a:r>
              <a:rPr lang="zh-CN" altLang="en-US" dirty="0"/>
              <a:t>的交付价值</a:t>
            </a:r>
          </a:p>
          <a:p>
            <a:pPr lvl="1"/>
            <a:r>
              <a:rPr lang="zh-CN" altLang="en-US" dirty="0"/>
              <a:t>间断交付</a:t>
            </a:r>
            <a:r>
              <a:rPr lang="en-US" altLang="zh-CN" dirty="0"/>
              <a:t>-&gt;</a:t>
            </a:r>
            <a:r>
              <a:rPr lang="zh-CN" altLang="en-US" dirty="0"/>
              <a:t>持续交付</a:t>
            </a:r>
          </a:p>
          <a:p>
            <a:pPr lvl="2"/>
            <a:r>
              <a:rPr lang="zh-CN" altLang="en-US" dirty="0"/>
              <a:t>不是每次迭代产生一次生产部署，开发团队无法实时得到客户反馈</a:t>
            </a:r>
          </a:p>
          <a:p>
            <a:pPr lvl="2"/>
            <a:r>
              <a:rPr lang="zh-CN" altLang="en-US" dirty="0"/>
              <a:t>自动化部署，测试失败阻止部署，发布时间的决策权下放</a:t>
            </a:r>
          </a:p>
          <a:p>
            <a:pPr lvl="1"/>
            <a:r>
              <a:rPr lang="zh-CN" altLang="en-US" dirty="0"/>
              <a:t>集中治理</a:t>
            </a:r>
            <a:r>
              <a:rPr lang="en-US" altLang="zh-CN" dirty="0"/>
              <a:t>-&gt;</a:t>
            </a:r>
            <a:r>
              <a:rPr lang="zh-CN" altLang="en-US" dirty="0"/>
              <a:t>分散自治</a:t>
            </a:r>
          </a:p>
          <a:p>
            <a:pPr lvl="2"/>
            <a:r>
              <a:rPr lang="zh-CN" altLang="en-US" dirty="0"/>
              <a:t>架构委员会统一治理应用架构和数据管理，即使很小的数据变更也需要得到批准</a:t>
            </a:r>
          </a:p>
          <a:p>
            <a:pPr lvl="2"/>
            <a:r>
              <a:rPr lang="zh-CN" altLang="en-US" dirty="0"/>
              <a:t>应用架构和数据管理的决策权力下放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6672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迁移到云原生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83313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组织变革</a:t>
            </a:r>
          </a:p>
          <a:p>
            <a:pPr lvl="1"/>
            <a:r>
              <a:rPr lang="zh-CN" altLang="en-US" dirty="0"/>
              <a:t>业务团队</a:t>
            </a:r>
          </a:p>
          <a:p>
            <a:pPr lvl="2"/>
            <a:r>
              <a:rPr lang="zh-CN" altLang="en-US" dirty="0"/>
              <a:t>康威定律：系统架构受制于组织沟通结构</a:t>
            </a:r>
            <a:r>
              <a:rPr lang="en-US" altLang="zh-CN" dirty="0"/>
              <a:t>-&gt;</a:t>
            </a:r>
            <a:r>
              <a:rPr lang="zh-CN" altLang="en-US" dirty="0"/>
              <a:t>逆康威定律：决定系统架构，重组组织匹配架构</a:t>
            </a:r>
          </a:p>
          <a:p>
            <a:pPr lvl="2"/>
            <a:r>
              <a:rPr lang="en-US" altLang="zh-CN" dirty="0"/>
              <a:t>two pizza</a:t>
            </a:r>
          </a:p>
          <a:p>
            <a:pPr lvl="2"/>
            <a:r>
              <a:rPr lang="zh-CN" altLang="en-US" dirty="0"/>
              <a:t>为业务能力的全生命周期（开发</a:t>
            </a:r>
            <a:r>
              <a:rPr lang="en-US" altLang="zh-CN" dirty="0"/>
              <a:t>-&gt;</a:t>
            </a:r>
            <a:r>
              <a:rPr lang="zh-CN" altLang="en-US" dirty="0"/>
              <a:t>测试</a:t>
            </a:r>
            <a:r>
              <a:rPr lang="en-US" altLang="zh-CN" dirty="0"/>
              <a:t>-&gt;</a:t>
            </a:r>
            <a:r>
              <a:rPr lang="zh-CN" altLang="en-US" dirty="0"/>
              <a:t>运营）负责</a:t>
            </a:r>
          </a:p>
          <a:p>
            <a:pPr lvl="1"/>
            <a:r>
              <a:rPr lang="zh-CN" altLang="en-US" dirty="0"/>
              <a:t>云平台团队</a:t>
            </a:r>
          </a:p>
          <a:p>
            <a:pPr lvl="2"/>
            <a:r>
              <a:rPr lang="zh-CN" altLang="en-US" dirty="0"/>
              <a:t>基于单据</a:t>
            </a:r>
            <a:r>
              <a:rPr lang="en-US" altLang="zh-CN" dirty="0"/>
              <a:t>-&gt;</a:t>
            </a:r>
            <a:r>
              <a:rPr lang="zh-CN" altLang="en-US" dirty="0"/>
              <a:t>基于</a:t>
            </a:r>
            <a:r>
              <a:rPr lang="en-US" altLang="zh-CN" dirty="0"/>
              <a:t>API</a:t>
            </a:r>
          </a:p>
          <a:p>
            <a:r>
              <a:rPr lang="zh-CN" altLang="en-US" dirty="0"/>
              <a:t>技术变革</a:t>
            </a:r>
          </a:p>
          <a:p>
            <a:pPr lvl="1"/>
            <a:r>
              <a:rPr lang="zh-CN" altLang="en-US" dirty="0"/>
              <a:t>分解单体应用</a:t>
            </a:r>
          </a:p>
          <a:p>
            <a:pPr lvl="1"/>
            <a:r>
              <a:rPr lang="zh-CN" altLang="en-US" dirty="0"/>
              <a:t>分解数据</a:t>
            </a:r>
          </a:p>
          <a:p>
            <a:pPr lvl="2"/>
            <a:r>
              <a:rPr lang="zh-CN" altLang="en-US" dirty="0"/>
              <a:t>对同一领域模型，每个微服务可以有自己的定义，管理和存储自己的领域模型，只要保持它在有界上下文中一致定义。</a:t>
            </a:r>
          </a:p>
          <a:p>
            <a:pPr lvl="2"/>
            <a:r>
              <a:rPr lang="zh-CN" altLang="en-US" dirty="0"/>
              <a:t>跨上下文同步数据，采用</a:t>
            </a:r>
            <a:r>
              <a:rPr lang="en-US" altLang="zh-CN" dirty="0" err="1"/>
              <a:t>CQRS+Event</a:t>
            </a:r>
            <a:r>
              <a:rPr lang="en-US" altLang="zh-CN" dirty="0"/>
              <a:t> Sourcing</a:t>
            </a:r>
            <a:r>
              <a:rPr lang="zh-CN" altLang="en-US" dirty="0"/>
              <a:t>？</a:t>
            </a:r>
          </a:p>
          <a:p>
            <a:pPr lvl="1"/>
            <a:r>
              <a:rPr lang="zh-CN" altLang="en-US" b="1" dirty="0"/>
              <a:t>应用容器化，支持容器的编排调度</a:t>
            </a:r>
          </a:p>
          <a:p>
            <a:pPr lvl="2"/>
            <a:r>
              <a:rPr lang="en-US" altLang="zh-CN" dirty="0"/>
              <a:t>Docker &amp; K8s</a:t>
            </a:r>
          </a:p>
          <a:p>
            <a:pPr lvl="2"/>
            <a:r>
              <a:rPr lang="zh-CN" altLang="en-US" dirty="0"/>
              <a:t>更少的开销、更强的可移植性</a:t>
            </a:r>
          </a:p>
          <a:p>
            <a:pPr lvl="1"/>
            <a:r>
              <a:rPr lang="zh-CN" altLang="en-US" dirty="0"/>
              <a:t>服务集成自治</a:t>
            </a:r>
          </a:p>
          <a:p>
            <a:pPr lvl="2"/>
            <a:r>
              <a:rPr lang="en-US" altLang="zh-CN" dirty="0"/>
              <a:t>ESB</a:t>
            </a:r>
            <a:r>
              <a:rPr lang="zh-CN" altLang="en-US" dirty="0"/>
              <a:t>集中编排</a:t>
            </a:r>
            <a:r>
              <a:rPr lang="en-US" altLang="zh-CN" dirty="0"/>
              <a:t>-&gt;</a:t>
            </a:r>
            <a:r>
              <a:rPr lang="zh-CN" altLang="en-US" dirty="0"/>
              <a:t>客户端负载均衡和断路器，自适应服务变化</a:t>
            </a:r>
          </a:p>
        </p:txBody>
      </p:sp>
    </p:spTree>
    <p:extLst>
      <p:ext uri="{BB962C8B-B14F-4D97-AF65-F5344CB8AC3E}">
        <p14:creationId xmlns:p14="http://schemas.microsoft.com/office/powerpoint/2010/main" val="835905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迁移到云原生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2" y="2849880"/>
            <a:ext cx="10554574" cy="2926080"/>
          </a:xfrm>
        </p:spPr>
        <p:txBody>
          <a:bodyPr>
            <a:normAutofit/>
          </a:bodyPr>
          <a:lstStyle/>
          <a:p>
            <a:r>
              <a:rPr lang="zh-CN" altLang="en-US" dirty="0"/>
              <a:t>迁移指南</a:t>
            </a:r>
          </a:p>
          <a:p>
            <a:pPr lvl="1"/>
            <a:r>
              <a:rPr lang="zh-CN" altLang="en-US" dirty="0"/>
              <a:t>先不分解单体应用，而是新功能以微服务形式构建</a:t>
            </a:r>
          </a:p>
          <a:p>
            <a:pPr lvl="1"/>
            <a:r>
              <a:rPr lang="zh-CN" altLang="en-US" dirty="0"/>
              <a:t>提取新系统，慢慢增长，直到旧的单体应用被扼杀</a:t>
            </a:r>
          </a:p>
          <a:p>
            <a:pPr lvl="2"/>
            <a:r>
              <a:rPr lang="zh-CN" altLang="en-US" dirty="0"/>
              <a:t>选择最受益于创新速度的服务，提取适当的有界上下文</a:t>
            </a:r>
          </a:p>
        </p:txBody>
      </p:sp>
    </p:spTree>
    <p:extLst>
      <p:ext uri="{BB962C8B-B14F-4D97-AF65-F5344CB8AC3E}">
        <p14:creationId xmlns:p14="http://schemas.microsoft.com/office/powerpoint/2010/main" val="19444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分布式系统</a:t>
            </a:r>
            <a:r>
              <a:rPr lang="en-US" altLang="zh-CN" dirty="0"/>
              <a:t>-</a:t>
            </a:r>
            <a:r>
              <a:rPr lang="zh-CN" altLang="en-US" b="0" dirty="0"/>
              <a:t>远程通信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285193"/>
          </a:xfrm>
        </p:spPr>
        <p:txBody>
          <a:bodyPr>
            <a:normAutofit/>
          </a:bodyPr>
          <a:lstStyle/>
          <a:p>
            <a:endParaRPr lang="zh-CN" altLang="en-US" dirty="0"/>
          </a:p>
          <a:p>
            <a:pPr lvl="1"/>
            <a:r>
              <a:rPr lang="en-US" altLang="zh-CN" dirty="0" err="1"/>
              <a:t>grpc</a:t>
            </a:r>
            <a:r>
              <a:rPr lang="zh-CN" altLang="en-US" dirty="0"/>
              <a:t>：跨语言，性能好，不集成服务治理</a:t>
            </a:r>
          </a:p>
          <a:p>
            <a:pPr lvl="2"/>
            <a:r>
              <a:rPr lang="zh-CN" altLang="en-US" dirty="0"/>
              <a:t>通信协议：</a:t>
            </a:r>
            <a:r>
              <a:rPr lang="en-US" altLang="zh-CN" dirty="0"/>
              <a:t>http2</a:t>
            </a:r>
            <a:r>
              <a:rPr lang="zh-CN" altLang="en-US" dirty="0"/>
              <a:t>：可展示</a:t>
            </a:r>
            <a:r>
              <a:rPr lang="en-US" altLang="zh-CN" dirty="0"/>
              <a:t>http2</a:t>
            </a:r>
            <a:r>
              <a:rPr lang="zh-CN" altLang="en-US" dirty="0"/>
              <a:t>和</a:t>
            </a:r>
            <a:r>
              <a:rPr lang="en-US" altLang="zh-CN" dirty="0"/>
              <a:t>http1.1</a:t>
            </a:r>
            <a:r>
              <a:rPr lang="zh-CN" altLang="en-US" dirty="0"/>
              <a:t>渲染图片效率网站</a:t>
            </a:r>
          </a:p>
          <a:p>
            <a:pPr lvl="3"/>
            <a:r>
              <a:rPr lang="zh-CN" altLang="en-US" dirty="0"/>
              <a:t>二进制序列化</a:t>
            </a:r>
          </a:p>
          <a:p>
            <a:pPr lvl="3"/>
            <a:r>
              <a:rPr lang="zh-CN" altLang="en-US" dirty="0"/>
              <a:t>连接多路复用</a:t>
            </a:r>
          </a:p>
          <a:p>
            <a:pPr lvl="2"/>
            <a:r>
              <a:rPr lang="en-US" altLang="zh-CN" dirty="0"/>
              <a:t>IO</a:t>
            </a:r>
            <a:r>
              <a:rPr lang="zh-CN" altLang="en-US" dirty="0"/>
              <a:t>模型：同步非阻塞 ，</a:t>
            </a:r>
            <a:r>
              <a:rPr lang="en-US" altLang="zh-CN" dirty="0"/>
              <a:t>IO</a:t>
            </a:r>
            <a:r>
              <a:rPr lang="zh-CN" altLang="en-US" dirty="0"/>
              <a:t>多路复用</a:t>
            </a:r>
          </a:p>
          <a:p>
            <a:pPr lvl="3"/>
            <a:r>
              <a:rPr lang="en-US" altLang="zh-CN" dirty="0"/>
              <a:t>NIO</a:t>
            </a:r>
            <a:r>
              <a:rPr lang="zh-CN" altLang="en-US" dirty="0"/>
              <a:t>：</a:t>
            </a:r>
            <a:r>
              <a:rPr lang="en-US" altLang="zh-CN" dirty="0"/>
              <a:t>Reactor</a:t>
            </a:r>
            <a:r>
              <a:rPr lang="zh-CN" altLang="en-US" dirty="0"/>
              <a:t>，</a:t>
            </a:r>
            <a:r>
              <a:rPr lang="en-US" altLang="zh-CN" dirty="0"/>
              <a:t>Netty4</a:t>
            </a:r>
            <a:r>
              <a:rPr lang="zh-CN" altLang="en-US" dirty="0"/>
              <a:t>实现了</a:t>
            </a:r>
            <a:r>
              <a:rPr lang="en-US" altLang="zh-CN" dirty="0"/>
              <a:t>Reactor</a:t>
            </a:r>
          </a:p>
          <a:p>
            <a:pPr lvl="3"/>
            <a:r>
              <a:rPr lang="en-US" altLang="zh-CN" dirty="0"/>
              <a:t>AIO</a:t>
            </a:r>
            <a:r>
              <a:rPr lang="zh-CN" altLang="en-US" dirty="0"/>
              <a:t>：</a:t>
            </a:r>
            <a:r>
              <a:rPr lang="en-US" altLang="zh-CN" dirty="0" err="1"/>
              <a:t>Proactor</a:t>
            </a:r>
            <a:r>
              <a:rPr lang="zh-CN" altLang="en-US" dirty="0"/>
              <a:t>，</a:t>
            </a:r>
            <a:r>
              <a:rPr lang="en-US" altLang="zh-CN" dirty="0" err="1"/>
              <a:t>linux</a:t>
            </a:r>
            <a:r>
              <a:rPr lang="zh-CN" altLang="en-US" dirty="0"/>
              <a:t>系统不支持异步</a:t>
            </a:r>
            <a:r>
              <a:rPr lang="en-US" altLang="zh-CN" dirty="0" err="1"/>
              <a:t>io</a:t>
            </a:r>
            <a:r>
              <a:rPr lang="zh-CN" altLang="en-US" dirty="0"/>
              <a:t>，所以其实是底层调用</a:t>
            </a:r>
            <a:r>
              <a:rPr lang="en-US" altLang="zh-CN" dirty="0" err="1"/>
              <a:t>epoll</a:t>
            </a:r>
            <a:r>
              <a:rPr lang="zh-CN" altLang="en-US" dirty="0"/>
              <a:t>实现，只是对上层暴露的是异步编程接口，本质上还是同步非阻塞的</a:t>
            </a:r>
          </a:p>
          <a:p>
            <a:pPr lvl="2"/>
            <a:r>
              <a:rPr lang="zh-CN" altLang="en-US" dirty="0"/>
              <a:t>序列化方式：</a:t>
            </a:r>
            <a:r>
              <a:rPr lang="en-US" altLang="zh-CN" dirty="0"/>
              <a:t>protobuf3</a:t>
            </a:r>
          </a:p>
          <a:p>
            <a:pPr lvl="1"/>
            <a:r>
              <a:rPr lang="en-US" altLang="zh-CN" dirty="0"/>
              <a:t>thrift</a:t>
            </a:r>
            <a:r>
              <a:rPr lang="zh-CN" altLang="en-US" dirty="0"/>
              <a:t>：类似</a:t>
            </a:r>
            <a:r>
              <a:rPr lang="en-US" altLang="zh-CN" dirty="0" err="1"/>
              <a:t>grpc</a:t>
            </a:r>
            <a:r>
              <a:rPr lang="zh-CN" altLang="en-US" dirty="0"/>
              <a:t>，但是基于</a:t>
            </a:r>
            <a:r>
              <a:rPr lang="en-US" altLang="zh-CN" dirty="0" err="1"/>
              <a:t>tcp</a:t>
            </a:r>
            <a:endParaRPr lang="en-US" altLang="zh-CN" dirty="0"/>
          </a:p>
          <a:p>
            <a:pPr lvl="1"/>
            <a:r>
              <a:rPr lang="en-US" altLang="zh-CN" dirty="0" err="1"/>
              <a:t>dubbo</a:t>
            </a:r>
            <a:r>
              <a:rPr lang="zh-CN" altLang="en-US" dirty="0"/>
              <a:t>：集成服务治理，但不能跨语言</a:t>
            </a:r>
          </a:p>
          <a:p>
            <a:pPr lvl="1"/>
            <a:r>
              <a:rPr lang="en-US" altLang="zh-CN" dirty="0"/>
              <a:t>HTTP+RESTFUL</a:t>
            </a:r>
            <a:r>
              <a:rPr lang="zh-CN" altLang="en-US" dirty="0"/>
              <a:t>：开发调试简单，但性能差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7213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分布式系统</a:t>
            </a:r>
            <a:r>
              <a:rPr lang="en-US" altLang="zh-CN" dirty="0"/>
              <a:t>-</a:t>
            </a:r>
            <a:r>
              <a:rPr lang="zh-CN" altLang="en-US" b="0" dirty="0"/>
              <a:t>版本化和分布式配置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285193"/>
          </a:xfrm>
        </p:spPr>
        <p:txBody>
          <a:bodyPr>
            <a:normAutofit/>
          </a:bodyPr>
          <a:lstStyle/>
          <a:p>
            <a:r>
              <a:rPr lang="zh-CN" altLang="en-US" dirty="0"/>
              <a:t>目的</a:t>
            </a:r>
          </a:p>
          <a:p>
            <a:pPr lvl="1"/>
            <a:r>
              <a:rPr lang="zh-CN" altLang="en-US" dirty="0"/>
              <a:t>单点修改全局生效，减少配置工作量</a:t>
            </a:r>
          </a:p>
          <a:p>
            <a:pPr lvl="1"/>
            <a:r>
              <a:rPr lang="zh-CN" altLang="en-US" dirty="0"/>
              <a:t>保证各节点配置一致</a:t>
            </a:r>
          </a:p>
          <a:p>
            <a:pPr lvl="1"/>
            <a:r>
              <a:rPr lang="zh-CN" altLang="en-US" dirty="0"/>
              <a:t>配置运行时动态生效</a:t>
            </a:r>
          </a:p>
          <a:p>
            <a:pPr lvl="1"/>
            <a:r>
              <a:rPr lang="zh-CN" altLang="en-US" dirty="0"/>
              <a:t>提供输入时规则检查，避免人工输入错误</a:t>
            </a:r>
          </a:p>
          <a:p>
            <a:pPr lvl="1"/>
            <a:r>
              <a:rPr lang="zh-CN" altLang="en-US" dirty="0"/>
              <a:t>配置信息持久化保存，且易于查看</a:t>
            </a:r>
          </a:p>
          <a:p>
            <a:pPr lvl="1"/>
            <a:r>
              <a:rPr lang="zh-CN" altLang="en-US" dirty="0"/>
              <a:t>保证应用无状态</a:t>
            </a:r>
          </a:p>
          <a:p>
            <a:r>
              <a:rPr lang="zh-CN" altLang="en-US" dirty="0"/>
              <a:t>版本控制</a:t>
            </a:r>
          </a:p>
          <a:p>
            <a:r>
              <a:rPr lang="zh-CN" altLang="en-US" dirty="0"/>
              <a:t>实时更新</a:t>
            </a:r>
          </a:p>
          <a:p>
            <a:pPr lvl="1"/>
            <a:r>
              <a:rPr lang="zh-CN" altLang="en-US" dirty="0"/>
              <a:t>长连接</a:t>
            </a:r>
          </a:p>
        </p:txBody>
      </p:sp>
    </p:spTree>
    <p:extLst>
      <p:ext uri="{BB962C8B-B14F-4D97-AF65-F5344CB8AC3E}">
        <p14:creationId xmlns:p14="http://schemas.microsoft.com/office/powerpoint/2010/main" val="753165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Agenda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2" y="2773680"/>
            <a:ext cx="10554574" cy="3085118"/>
          </a:xfrm>
        </p:spPr>
        <p:txBody>
          <a:bodyPr/>
          <a:lstStyle/>
          <a:p>
            <a:r>
              <a:rPr kumimoji="1" lang="zh-CN" altLang="en-US" dirty="0"/>
              <a:t>云原生</a:t>
            </a:r>
            <a:endParaRPr kumimoji="1" lang="en-US" altLang="zh-CN" dirty="0"/>
          </a:p>
          <a:p>
            <a:r>
              <a:rPr kumimoji="1" lang="zh-CN" altLang="en-US" dirty="0"/>
              <a:t>分布式系统</a:t>
            </a:r>
            <a:endParaRPr kumimoji="1" lang="en-US" altLang="zh-CN" dirty="0"/>
          </a:p>
          <a:p>
            <a:r>
              <a:rPr kumimoji="1" lang="zh-CN" altLang="en-US" dirty="0"/>
              <a:t>服务治理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74078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分布式系统</a:t>
            </a:r>
            <a:r>
              <a:rPr lang="en-US" altLang="zh-CN" dirty="0"/>
              <a:t>-</a:t>
            </a:r>
            <a:r>
              <a:rPr lang="zh-CN" altLang="en-US" b="0" dirty="0"/>
              <a:t>版本化和分布式配置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239473"/>
          </a:xfrm>
        </p:spPr>
        <p:txBody>
          <a:bodyPr>
            <a:normAutofit/>
          </a:bodyPr>
          <a:lstStyle/>
          <a:p>
            <a:r>
              <a:rPr lang="zh-CN" altLang="en-US" dirty="0"/>
              <a:t>高可用</a:t>
            </a:r>
          </a:p>
          <a:p>
            <a:pPr lvl="1"/>
            <a:r>
              <a:rPr lang="zh-CN" altLang="en-US" dirty="0"/>
              <a:t>数据量少，直接数据冗余，没必要分片</a:t>
            </a:r>
          </a:p>
          <a:p>
            <a:r>
              <a:rPr lang="zh-CN" altLang="en-US" dirty="0"/>
              <a:t>数据一致性</a:t>
            </a:r>
          </a:p>
          <a:p>
            <a:pPr lvl="1"/>
            <a:r>
              <a:rPr lang="zh-CN" altLang="en-US" dirty="0"/>
              <a:t>基于</a:t>
            </a:r>
            <a:r>
              <a:rPr lang="en-US" altLang="zh-CN" dirty="0"/>
              <a:t>zookeeper</a:t>
            </a:r>
            <a:r>
              <a:rPr lang="zh-CN" altLang="en-US" dirty="0"/>
              <a:t>的</a:t>
            </a:r>
            <a:r>
              <a:rPr lang="en-US" altLang="zh-CN" dirty="0" err="1"/>
              <a:t>zab</a:t>
            </a:r>
            <a:r>
              <a:rPr lang="zh-CN" altLang="en-US" dirty="0"/>
              <a:t>或</a:t>
            </a:r>
            <a:r>
              <a:rPr lang="en-US" altLang="zh-CN" dirty="0"/>
              <a:t>raft</a:t>
            </a:r>
          </a:p>
          <a:p>
            <a:r>
              <a:rPr lang="zh-CN" altLang="en-US" dirty="0"/>
              <a:t>读多写少，读性能优化</a:t>
            </a:r>
          </a:p>
          <a:p>
            <a:pPr lvl="1"/>
            <a:r>
              <a:rPr lang="zh-CN" altLang="en-US" dirty="0"/>
              <a:t>数据量少，直接内存中缓存</a:t>
            </a:r>
          </a:p>
          <a:p>
            <a:r>
              <a:rPr lang="zh-CN" altLang="en-US" dirty="0"/>
              <a:t>开源实现</a:t>
            </a:r>
          </a:p>
          <a:p>
            <a:pPr lvl="1"/>
            <a:r>
              <a:rPr lang="en-US" altLang="zh-CN" dirty="0" err="1"/>
              <a:t>centraldogma</a:t>
            </a:r>
            <a:endParaRPr lang="en-US" altLang="zh-CN" dirty="0"/>
          </a:p>
          <a:p>
            <a:pPr lvl="2"/>
            <a:r>
              <a:rPr lang="zh-CN" altLang="en-US" dirty="0"/>
              <a:t>类似</a:t>
            </a:r>
            <a:r>
              <a:rPr lang="en-US" altLang="zh-CN" dirty="0"/>
              <a:t>zookeeper</a:t>
            </a:r>
          </a:p>
          <a:p>
            <a:pPr lvl="2"/>
            <a:r>
              <a:rPr lang="zh-CN" altLang="en-US" dirty="0"/>
              <a:t>采用客户端长轮询，避免广播风暴</a:t>
            </a:r>
          </a:p>
          <a:p>
            <a:pPr lvl="2"/>
            <a:r>
              <a:rPr lang="zh-CN" altLang="en-US" dirty="0"/>
              <a:t>基于</a:t>
            </a:r>
            <a:r>
              <a:rPr lang="en-US" altLang="zh-CN" dirty="0"/>
              <a:t>zookeeper</a:t>
            </a:r>
            <a:r>
              <a:rPr lang="zh-CN" altLang="en-US" dirty="0"/>
              <a:t>的分布式锁和存储到</a:t>
            </a:r>
            <a:r>
              <a:rPr lang="en-US" altLang="zh-CN" dirty="0"/>
              <a:t>zookeeper</a:t>
            </a:r>
            <a:r>
              <a:rPr lang="zh-CN" altLang="en-US" dirty="0"/>
              <a:t>的</a:t>
            </a:r>
            <a:r>
              <a:rPr lang="en-US" altLang="zh-CN" dirty="0"/>
              <a:t>log</a:t>
            </a:r>
            <a:r>
              <a:rPr lang="zh-CN" altLang="en-US" dirty="0"/>
              <a:t>，实现了每个节点都可以写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52420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分布式系统</a:t>
            </a:r>
            <a:r>
              <a:rPr lang="en-US" altLang="zh-CN" dirty="0"/>
              <a:t>-</a:t>
            </a:r>
            <a:r>
              <a:rPr lang="zh-CN" altLang="en-US" b="0" dirty="0"/>
              <a:t>服务治理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07113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服务注册发现</a:t>
            </a:r>
          </a:p>
          <a:p>
            <a:pPr lvl="1"/>
            <a:r>
              <a:rPr lang="zh-CN" altLang="en-US" dirty="0"/>
              <a:t>后端服务注册</a:t>
            </a:r>
          </a:p>
          <a:p>
            <a:pPr lvl="1"/>
            <a:r>
              <a:rPr lang="zh-CN" altLang="en-US" dirty="0"/>
              <a:t>前端服务查找，执行负载均衡和路由到后端服务</a:t>
            </a:r>
          </a:p>
          <a:p>
            <a:pPr lvl="1"/>
            <a:r>
              <a:rPr lang="zh-CN" altLang="en-US" dirty="0"/>
              <a:t>服务健康检查</a:t>
            </a:r>
          </a:p>
          <a:p>
            <a:pPr lvl="1"/>
            <a:r>
              <a:rPr lang="zh-CN" altLang="en-US" dirty="0"/>
              <a:t>服务变更通知</a:t>
            </a:r>
          </a:p>
          <a:p>
            <a:pPr lvl="1"/>
            <a:r>
              <a:rPr lang="zh-CN" altLang="en-US" dirty="0"/>
              <a:t>开源实现</a:t>
            </a:r>
          </a:p>
          <a:p>
            <a:pPr lvl="2"/>
            <a:r>
              <a:rPr lang="en-US" altLang="zh-CN" dirty="0"/>
              <a:t>zookeeper</a:t>
            </a:r>
            <a:r>
              <a:rPr lang="zh-CN" altLang="en-US" dirty="0"/>
              <a:t>：</a:t>
            </a:r>
            <a:r>
              <a:rPr lang="en-US" altLang="zh-CN" dirty="0" err="1"/>
              <a:t>hadoop</a:t>
            </a:r>
            <a:endParaRPr lang="en-US" altLang="zh-CN" dirty="0"/>
          </a:p>
          <a:p>
            <a:pPr lvl="3"/>
            <a:r>
              <a:rPr lang="en-US" altLang="zh-CN" dirty="0"/>
              <a:t>leader</a:t>
            </a:r>
            <a:r>
              <a:rPr lang="zh-CN" altLang="en-US" dirty="0"/>
              <a:t>节点挂掉，尽量保证一致性，牺牲可用性，因此需要较长时间重新选举，可能导致大量访问暂时不可用</a:t>
            </a:r>
          </a:p>
          <a:p>
            <a:pPr lvl="3"/>
            <a:r>
              <a:rPr lang="zh-CN" altLang="en-US" dirty="0"/>
              <a:t>客户端连接过多时，广播风暴</a:t>
            </a:r>
          </a:p>
          <a:p>
            <a:pPr lvl="3"/>
            <a:r>
              <a:rPr lang="zh-CN" altLang="en-US" dirty="0"/>
              <a:t>写操作只能在</a:t>
            </a:r>
            <a:r>
              <a:rPr lang="en-US" altLang="zh-CN" dirty="0"/>
              <a:t>leader</a:t>
            </a:r>
            <a:r>
              <a:rPr lang="zh-CN" altLang="en-US" dirty="0"/>
              <a:t>节点发起，需要大多数节点投票同意，才会真正在各个节点提交写，写操作相对读操作来说是瓶颈。单点的写是一致性的保证</a:t>
            </a:r>
          </a:p>
          <a:p>
            <a:pPr lvl="3"/>
            <a:r>
              <a:rPr lang="en-US" altLang="zh-CN" dirty="0"/>
              <a:t>server</a:t>
            </a:r>
            <a:r>
              <a:rPr lang="zh-CN" altLang="en-US" dirty="0"/>
              <a:t>端数据最终会一致，但不同</a:t>
            </a:r>
            <a:r>
              <a:rPr lang="en-US" altLang="zh-CN" dirty="0"/>
              <a:t>client</a:t>
            </a:r>
            <a:r>
              <a:rPr lang="zh-CN" altLang="en-US" dirty="0"/>
              <a:t>读到的数据未必实时一致，不是绝对的强一致。可理解为写一致，读不一致。</a:t>
            </a:r>
          </a:p>
          <a:p>
            <a:pPr lvl="3"/>
            <a:r>
              <a:rPr lang="zh-CN" altLang="en-US" dirty="0"/>
              <a:t>高可用的话，节点数需要为奇数，半数以上节点存活才可用</a:t>
            </a:r>
          </a:p>
          <a:p>
            <a:pPr lvl="2"/>
            <a:r>
              <a:rPr lang="en-US" altLang="zh-CN" dirty="0" err="1"/>
              <a:t>etcd</a:t>
            </a:r>
            <a:r>
              <a:rPr lang="zh-CN" altLang="en-US" dirty="0"/>
              <a:t>：</a:t>
            </a:r>
            <a:r>
              <a:rPr lang="en-US" altLang="zh-CN" dirty="0"/>
              <a:t>k8s</a:t>
            </a:r>
          </a:p>
          <a:p>
            <a:pPr lvl="3"/>
            <a:r>
              <a:rPr lang="zh-CN" altLang="en-US" dirty="0"/>
              <a:t>类似</a:t>
            </a:r>
            <a:r>
              <a:rPr lang="en-US" altLang="zh-CN" dirty="0"/>
              <a:t>zookeeper</a:t>
            </a:r>
            <a:r>
              <a:rPr lang="zh-CN" altLang="en-US" dirty="0"/>
              <a:t>，使用</a:t>
            </a:r>
            <a:r>
              <a:rPr lang="en-US" altLang="zh-CN" dirty="0"/>
              <a:t>raft</a:t>
            </a:r>
            <a:r>
              <a:rPr lang="zh-CN" altLang="en-US" dirty="0"/>
              <a:t>算法保证一致性，也是</a:t>
            </a:r>
            <a:r>
              <a:rPr lang="en-US" altLang="zh-CN" dirty="0" err="1"/>
              <a:t>cp</a:t>
            </a:r>
            <a:r>
              <a:rPr lang="zh-CN" altLang="en-US" dirty="0"/>
              <a:t>系统</a:t>
            </a:r>
          </a:p>
          <a:p>
            <a:pPr lvl="2"/>
            <a:r>
              <a:rPr lang="en-US" altLang="zh-CN" dirty="0"/>
              <a:t>consul</a:t>
            </a:r>
            <a:r>
              <a:rPr lang="zh-CN" altLang="en-US" dirty="0"/>
              <a:t>：</a:t>
            </a:r>
            <a:r>
              <a:rPr lang="en-US" altLang="zh-CN" dirty="0" err="1"/>
              <a:t>docker</a:t>
            </a:r>
            <a:endParaRPr lang="en-US" altLang="zh-CN" dirty="0"/>
          </a:p>
          <a:p>
            <a:pPr lvl="3"/>
            <a:r>
              <a:rPr lang="en-US" altLang="zh-CN" dirty="0" err="1"/>
              <a:t>ap</a:t>
            </a:r>
            <a:r>
              <a:rPr lang="zh-CN" altLang="en-US" dirty="0"/>
              <a:t>系统，尽量保证可用性，任何一个节点挂点，其他节点可以继续提供服务，一段时间内数据可能不一致</a:t>
            </a:r>
          </a:p>
        </p:txBody>
      </p:sp>
    </p:spTree>
    <p:extLst>
      <p:ext uri="{BB962C8B-B14F-4D97-AF65-F5344CB8AC3E}">
        <p14:creationId xmlns:p14="http://schemas.microsoft.com/office/powerpoint/2010/main" val="9573351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分布式系统</a:t>
            </a:r>
            <a:r>
              <a:rPr lang="en-US" altLang="zh-CN" dirty="0"/>
              <a:t>-</a:t>
            </a:r>
            <a:r>
              <a:rPr lang="zh-CN" altLang="en-US" b="0" dirty="0"/>
              <a:t>服务治理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07113"/>
          </a:xfrm>
        </p:spPr>
        <p:txBody>
          <a:bodyPr>
            <a:normAutofit/>
          </a:bodyPr>
          <a:lstStyle/>
          <a:p>
            <a:r>
              <a:rPr lang="zh-CN" altLang="en-US" dirty="0"/>
              <a:t>路由和负载均衡</a:t>
            </a:r>
          </a:p>
          <a:p>
            <a:pPr lvl="1"/>
            <a:r>
              <a:rPr lang="zh-CN" altLang="en-US" dirty="0"/>
              <a:t>客户端实现</a:t>
            </a:r>
          </a:p>
          <a:p>
            <a:pPr lvl="2"/>
            <a:r>
              <a:rPr lang="zh-CN" altLang="en-US" dirty="0"/>
              <a:t>所有后端</a:t>
            </a:r>
            <a:r>
              <a:rPr lang="en-US" altLang="zh-CN" dirty="0" err="1"/>
              <a:t>ip</a:t>
            </a:r>
            <a:r>
              <a:rPr lang="zh-CN" altLang="en-US" dirty="0"/>
              <a:t>需要暴露给客户端，因此仅适用于后端服务之间调用</a:t>
            </a:r>
          </a:p>
          <a:p>
            <a:pPr lvl="2"/>
            <a:r>
              <a:rPr lang="zh-CN" altLang="en-US" dirty="0"/>
              <a:t>各应用程序内部需要开发负载均衡逻辑，没有中间节点解耦带来的网状交叉连接</a:t>
            </a:r>
          </a:p>
          <a:p>
            <a:pPr lvl="2"/>
            <a:r>
              <a:rPr lang="zh-CN" altLang="en-US" dirty="0"/>
              <a:t>可集成自动</a:t>
            </a:r>
            <a:r>
              <a:rPr lang="en-US" altLang="zh-CN" dirty="0"/>
              <a:t>failover</a:t>
            </a:r>
            <a:r>
              <a:rPr lang="zh-CN" altLang="en-US" dirty="0"/>
              <a:t>处理，如</a:t>
            </a:r>
            <a:r>
              <a:rPr lang="zh-CN" altLang="en-US" b="1" dirty="0"/>
              <a:t>超时和重试</a:t>
            </a:r>
            <a:r>
              <a:rPr lang="zh-CN" altLang="en-US" dirty="0"/>
              <a:t>策略</a:t>
            </a:r>
          </a:p>
          <a:p>
            <a:pPr lvl="1"/>
            <a:r>
              <a:rPr lang="zh-CN" altLang="en-US" dirty="0"/>
              <a:t>服务端实现</a:t>
            </a:r>
          </a:p>
          <a:p>
            <a:pPr lvl="2"/>
            <a:r>
              <a:rPr lang="zh-CN" altLang="en-US" dirty="0"/>
              <a:t>适用于前端调用后端，后端调用数据库场合</a:t>
            </a:r>
          </a:p>
          <a:p>
            <a:pPr lvl="2"/>
            <a:r>
              <a:rPr lang="zh-CN" altLang="en-US" dirty="0"/>
              <a:t>如果</a:t>
            </a:r>
            <a:r>
              <a:rPr lang="en-US" altLang="zh-CN" dirty="0"/>
              <a:t>LB</a:t>
            </a:r>
            <a:r>
              <a:rPr lang="zh-CN" altLang="en-US" dirty="0"/>
              <a:t>节点出现问题会影响整个系统，二次转发传输效率低，不方便配合服务发现动态更新频繁变化的</a:t>
            </a:r>
            <a:r>
              <a:rPr lang="en-US" altLang="zh-CN" dirty="0"/>
              <a:t>IP</a:t>
            </a:r>
            <a:r>
              <a:rPr lang="zh-CN" altLang="en-US" dirty="0"/>
              <a:t>列表</a:t>
            </a:r>
          </a:p>
          <a:p>
            <a:pPr lvl="2"/>
            <a:r>
              <a:rPr lang="zh-CN" altLang="en-US" dirty="0"/>
              <a:t>四层：</a:t>
            </a:r>
            <a:r>
              <a:rPr lang="en-US" altLang="zh-CN" dirty="0"/>
              <a:t>F5</a:t>
            </a:r>
            <a:r>
              <a:rPr lang="zh-CN" altLang="en-US" dirty="0"/>
              <a:t>，</a:t>
            </a:r>
            <a:r>
              <a:rPr lang="en-US" altLang="zh-CN" dirty="0"/>
              <a:t>LVS</a:t>
            </a:r>
            <a:r>
              <a:rPr lang="zh-CN" altLang="en-US" dirty="0"/>
              <a:t>。基于</a:t>
            </a:r>
            <a:r>
              <a:rPr lang="en-US" altLang="zh-CN" dirty="0" err="1"/>
              <a:t>ip</a:t>
            </a:r>
            <a:r>
              <a:rPr lang="zh-CN" altLang="en-US" dirty="0"/>
              <a:t>转发。</a:t>
            </a:r>
          </a:p>
          <a:p>
            <a:pPr lvl="2"/>
            <a:r>
              <a:rPr lang="zh-CN" altLang="en-US" dirty="0"/>
              <a:t>七层：</a:t>
            </a:r>
            <a:r>
              <a:rPr lang="en-US" altLang="zh-CN" dirty="0"/>
              <a:t>Nginx</a:t>
            </a:r>
            <a:r>
              <a:rPr lang="zh-CN" altLang="en-US" dirty="0"/>
              <a:t>。可基于</a:t>
            </a:r>
            <a:r>
              <a:rPr lang="en-US" altLang="zh-CN" dirty="0" err="1"/>
              <a:t>httpHeader</a:t>
            </a:r>
            <a:r>
              <a:rPr lang="zh-CN" altLang="en-US" dirty="0"/>
              <a:t>中的应用特征转发</a:t>
            </a:r>
          </a:p>
        </p:txBody>
      </p:sp>
    </p:spTree>
    <p:extLst>
      <p:ext uri="{BB962C8B-B14F-4D97-AF65-F5344CB8AC3E}">
        <p14:creationId xmlns:p14="http://schemas.microsoft.com/office/powerpoint/2010/main" val="3757628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分布式系统</a:t>
            </a:r>
            <a:r>
              <a:rPr lang="en-US" altLang="zh-CN" dirty="0"/>
              <a:t>-</a:t>
            </a:r>
            <a:r>
              <a:rPr lang="zh-CN" altLang="en-US" b="0" dirty="0"/>
              <a:t>服务治理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07113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限流</a:t>
            </a:r>
          </a:p>
          <a:p>
            <a:pPr lvl="1"/>
            <a:r>
              <a:rPr lang="zh-CN" altLang="en-US" dirty="0"/>
              <a:t>限流后的处理方案</a:t>
            </a:r>
          </a:p>
          <a:p>
            <a:pPr lvl="2"/>
            <a:r>
              <a:rPr lang="zh-CN" altLang="en-US" dirty="0"/>
              <a:t>拒绝服务，排队等待，应用降级</a:t>
            </a:r>
          </a:p>
          <a:p>
            <a:pPr lvl="1"/>
            <a:r>
              <a:rPr lang="zh-CN" altLang="en-US" dirty="0"/>
              <a:t>算法</a:t>
            </a:r>
          </a:p>
          <a:p>
            <a:pPr lvl="2"/>
            <a:r>
              <a:rPr lang="zh-CN" altLang="en-US" dirty="0"/>
              <a:t>计数器</a:t>
            </a:r>
          </a:p>
          <a:p>
            <a:pPr lvl="3"/>
            <a:r>
              <a:rPr lang="zh-CN" altLang="en-US" dirty="0"/>
              <a:t>控制服务端资源，可用来限制连接数，并发数（</a:t>
            </a:r>
            <a:r>
              <a:rPr lang="en-US" altLang="zh-CN" dirty="0" err="1"/>
              <a:t>qps</a:t>
            </a:r>
            <a:r>
              <a:rPr lang="en-US" altLang="zh-CN" dirty="0"/>
              <a:t>*to</a:t>
            </a:r>
            <a:r>
              <a:rPr lang="zh-CN" altLang="en-US" dirty="0"/>
              <a:t>），不要用来限制</a:t>
            </a:r>
            <a:r>
              <a:rPr lang="en-US" altLang="zh-CN" dirty="0" err="1"/>
              <a:t>qps</a:t>
            </a:r>
            <a:endParaRPr lang="en-US" altLang="zh-CN" dirty="0"/>
          </a:p>
          <a:p>
            <a:pPr lvl="2"/>
            <a:r>
              <a:rPr lang="zh-CN" altLang="en-US" dirty="0"/>
              <a:t>漏桶</a:t>
            </a:r>
          </a:p>
          <a:p>
            <a:pPr lvl="3"/>
            <a:r>
              <a:rPr lang="zh-CN" altLang="en-US" dirty="0"/>
              <a:t>限制请求速率，确保速率稳定，可用来应对其他系统回调洪峰</a:t>
            </a:r>
          </a:p>
          <a:p>
            <a:pPr lvl="2"/>
            <a:r>
              <a:rPr lang="zh-CN" altLang="en-US" dirty="0"/>
              <a:t>令牌桶</a:t>
            </a:r>
          </a:p>
          <a:p>
            <a:pPr lvl="3"/>
            <a:r>
              <a:rPr lang="zh-CN" altLang="en-US" dirty="0"/>
              <a:t>允许一定程度上流量突发，即瞬间大量请求，可用来应对用户洪峰</a:t>
            </a:r>
          </a:p>
          <a:p>
            <a:pPr lvl="1"/>
            <a:r>
              <a:rPr lang="zh-CN" altLang="en-US" dirty="0"/>
              <a:t>实现</a:t>
            </a:r>
          </a:p>
          <a:p>
            <a:pPr lvl="2"/>
            <a:r>
              <a:rPr lang="zh-CN" altLang="en-US" dirty="0"/>
              <a:t>客户端：</a:t>
            </a:r>
            <a:r>
              <a:rPr lang="en-US" altLang="zh-CN" dirty="0"/>
              <a:t>guava</a:t>
            </a:r>
            <a:r>
              <a:rPr lang="zh-CN" altLang="en-US" dirty="0"/>
              <a:t>的</a:t>
            </a:r>
            <a:r>
              <a:rPr lang="en-US" altLang="zh-CN" dirty="0" err="1"/>
              <a:t>RateLimiter</a:t>
            </a:r>
            <a:endParaRPr lang="en-US" altLang="zh-CN" dirty="0"/>
          </a:p>
          <a:p>
            <a:pPr lvl="2"/>
            <a:r>
              <a:rPr lang="zh-CN" altLang="en-US" dirty="0"/>
              <a:t>服务端：</a:t>
            </a:r>
            <a:r>
              <a:rPr lang="en-US" altLang="zh-CN" dirty="0"/>
              <a:t>tomcat</a:t>
            </a:r>
            <a:r>
              <a:rPr lang="zh-CN" altLang="en-US" dirty="0"/>
              <a:t>、</a:t>
            </a:r>
            <a:r>
              <a:rPr lang="en-US" altLang="zh-CN" dirty="0" err="1"/>
              <a:t>mysql</a:t>
            </a:r>
            <a:r>
              <a:rPr lang="zh-CN" altLang="en-US" dirty="0"/>
              <a:t>等的配置</a:t>
            </a:r>
          </a:p>
          <a:p>
            <a:pPr lvl="2"/>
            <a:r>
              <a:rPr lang="zh-CN" altLang="en-US" dirty="0"/>
              <a:t>接入端：</a:t>
            </a:r>
            <a:r>
              <a:rPr lang="en-US" altLang="zh-CN" dirty="0" err="1"/>
              <a:t>openresty</a:t>
            </a:r>
            <a:r>
              <a:rPr lang="zh-CN" altLang="en-US" dirty="0"/>
              <a:t>的</a:t>
            </a:r>
            <a:r>
              <a:rPr lang="en-US" altLang="zh-CN" dirty="0" err="1"/>
              <a:t>lua</a:t>
            </a:r>
            <a:r>
              <a:rPr lang="en-US" altLang="zh-CN" dirty="0"/>
              <a:t>-</a:t>
            </a:r>
            <a:r>
              <a:rPr lang="en-US" altLang="zh-CN" dirty="0" err="1"/>
              <a:t>resty</a:t>
            </a:r>
            <a:r>
              <a:rPr lang="en-US" altLang="zh-CN" dirty="0"/>
              <a:t>-limit-traffic</a:t>
            </a:r>
          </a:p>
          <a:p>
            <a:pPr lvl="1"/>
            <a:r>
              <a:rPr lang="zh-CN" altLang="en-US" dirty="0"/>
              <a:t>维度</a:t>
            </a:r>
          </a:p>
          <a:p>
            <a:pPr lvl="2"/>
            <a:r>
              <a:rPr lang="zh-CN" altLang="en-US" dirty="0"/>
              <a:t>整体，</a:t>
            </a:r>
            <a:r>
              <a:rPr lang="en-US" altLang="zh-CN" dirty="0" err="1"/>
              <a:t>ip</a:t>
            </a:r>
            <a:r>
              <a:rPr lang="zh-CN" altLang="en-US" dirty="0"/>
              <a:t>，用户，设备，目标</a:t>
            </a:r>
            <a:r>
              <a:rPr lang="en-US" altLang="zh-CN" dirty="0" err="1"/>
              <a:t>url</a:t>
            </a:r>
            <a:endParaRPr lang="en-US" altLang="zh-CN" dirty="0"/>
          </a:p>
          <a:p>
            <a:pPr lvl="1"/>
            <a:r>
              <a:rPr lang="zh-CN" altLang="en-US" dirty="0"/>
              <a:t>粒度</a:t>
            </a:r>
          </a:p>
          <a:p>
            <a:pPr lvl="2"/>
            <a:r>
              <a:rPr lang="zh-CN" altLang="en-US" dirty="0"/>
              <a:t>整个集群、单个服务、单个接口</a:t>
            </a:r>
          </a:p>
        </p:txBody>
      </p:sp>
    </p:spTree>
    <p:extLst>
      <p:ext uri="{BB962C8B-B14F-4D97-AF65-F5344CB8AC3E}">
        <p14:creationId xmlns:p14="http://schemas.microsoft.com/office/powerpoint/2010/main" val="9730722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分布式系统</a:t>
            </a:r>
            <a:r>
              <a:rPr lang="en-US" altLang="zh-CN" dirty="0"/>
              <a:t>-</a:t>
            </a:r>
            <a:r>
              <a:rPr lang="zh-CN" altLang="en-US" b="0" dirty="0"/>
              <a:t>服务治理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容错</a:t>
            </a:r>
          </a:p>
          <a:p>
            <a:pPr lvl="1"/>
            <a:r>
              <a:rPr lang="zh-CN" altLang="en-US" dirty="0"/>
              <a:t>熔断器状态机：关</a:t>
            </a:r>
            <a:r>
              <a:rPr lang="en-US" altLang="zh-CN" dirty="0"/>
              <a:t>-&gt;</a:t>
            </a:r>
            <a:r>
              <a:rPr lang="zh-CN" altLang="en-US" dirty="0"/>
              <a:t>开</a:t>
            </a:r>
            <a:r>
              <a:rPr lang="en-US" altLang="zh-CN" dirty="0"/>
              <a:t>-&gt;</a:t>
            </a:r>
            <a:r>
              <a:rPr lang="zh-CN" altLang="en-US" dirty="0"/>
              <a:t>半开</a:t>
            </a:r>
            <a:r>
              <a:rPr lang="en-US" altLang="zh-CN" dirty="0"/>
              <a:t>-&gt;</a:t>
            </a:r>
            <a:r>
              <a:rPr lang="zh-CN" altLang="en-US" dirty="0"/>
              <a:t>关</a:t>
            </a:r>
            <a:r>
              <a:rPr lang="en-US" altLang="zh-CN" dirty="0"/>
              <a:t>/</a:t>
            </a:r>
            <a:r>
              <a:rPr lang="zh-CN" altLang="en-US" dirty="0"/>
              <a:t>开。可在客户端或接入端实现熔断</a:t>
            </a:r>
          </a:p>
          <a:p>
            <a:pPr lvl="1"/>
            <a:r>
              <a:rPr lang="zh-CN" altLang="en-US" dirty="0"/>
              <a:t>隔板：微服务隔离、容器隔离、线程池隔离</a:t>
            </a:r>
          </a:p>
          <a:p>
            <a:pPr lvl="1"/>
            <a:r>
              <a:rPr lang="zh-CN" altLang="en-US" dirty="0"/>
              <a:t>开源实现：</a:t>
            </a:r>
            <a:r>
              <a:rPr lang="en-US" altLang="zh-CN" dirty="0" err="1"/>
              <a:t>Hystrix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357102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分布式系统</a:t>
            </a:r>
            <a:r>
              <a:rPr lang="en-US" altLang="zh-CN" dirty="0"/>
              <a:t>-</a:t>
            </a:r>
            <a:r>
              <a:rPr lang="en-US" altLang="zh-CN" b="0" dirty="0"/>
              <a:t> API</a:t>
            </a:r>
            <a:r>
              <a:rPr lang="zh-CN" altLang="en-US" b="0" dirty="0"/>
              <a:t>网关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9592" y="2697480"/>
            <a:ext cx="3799008" cy="3429000"/>
          </a:xfrm>
        </p:spPr>
        <p:txBody>
          <a:bodyPr>
            <a:normAutofit/>
          </a:bodyPr>
          <a:lstStyle/>
          <a:p>
            <a:pPr lvl="1"/>
            <a:r>
              <a:rPr lang="zh-CN" altLang="en-US" dirty="0"/>
              <a:t>并发访问多个后端微服务，聚合响应结果返回前端（必要时做协议转换，比如</a:t>
            </a:r>
            <a:r>
              <a:rPr lang="en-US" altLang="zh-CN" dirty="0"/>
              <a:t>http-&gt;</a:t>
            </a:r>
            <a:r>
              <a:rPr lang="en-US" altLang="zh-CN" dirty="0" err="1"/>
              <a:t>amqp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/>
              <a:t>要求对并发支持好（</a:t>
            </a:r>
            <a:r>
              <a:rPr lang="en-US" altLang="zh-CN" dirty="0" err="1"/>
              <a:t>golang</a:t>
            </a:r>
            <a:r>
              <a:rPr lang="en-US" altLang="zh-CN" dirty="0"/>
              <a:t>/</a:t>
            </a:r>
            <a:r>
              <a:rPr lang="en-US" altLang="zh-CN" dirty="0" err="1"/>
              <a:t>nodejs</a:t>
            </a:r>
            <a:r>
              <a:rPr lang="en-US" altLang="zh-CN" dirty="0"/>
              <a:t>/</a:t>
            </a:r>
            <a:r>
              <a:rPr lang="en-US" altLang="zh-CN" dirty="0" err="1"/>
              <a:t>openresty</a:t>
            </a:r>
            <a:r>
              <a:rPr lang="en-US" altLang="zh-CN" dirty="0"/>
              <a:t>/</a:t>
            </a:r>
            <a:r>
              <a:rPr lang="en-US" altLang="zh-CN" dirty="0" err="1"/>
              <a:t>RxJava</a:t>
            </a:r>
            <a:r>
              <a:rPr lang="zh-CN" altLang="en-US" dirty="0"/>
              <a:t>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780" y="2411730"/>
            <a:ext cx="77978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2832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分布式系统</a:t>
            </a:r>
            <a:r>
              <a:rPr lang="en-US" altLang="zh-CN" dirty="0"/>
              <a:t>-</a:t>
            </a:r>
            <a:r>
              <a:rPr lang="zh-CN" altLang="en-US" b="0" dirty="0"/>
              <a:t>全链路监控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9592" y="2453640"/>
            <a:ext cx="11142406" cy="3962400"/>
          </a:xfrm>
        </p:spPr>
        <p:txBody>
          <a:bodyPr>
            <a:normAutofit/>
          </a:bodyPr>
          <a:lstStyle/>
          <a:p>
            <a:pPr lvl="1"/>
            <a:r>
              <a:rPr lang="zh-CN" altLang="en-US" dirty="0"/>
              <a:t>日志：</a:t>
            </a:r>
            <a:r>
              <a:rPr lang="en-US" altLang="zh-CN" dirty="0" err="1"/>
              <a:t>es</a:t>
            </a:r>
            <a:r>
              <a:rPr lang="en-US" altLang="zh-CN" dirty="0"/>
              <a:t> &amp; </a:t>
            </a:r>
            <a:r>
              <a:rPr lang="en-US" altLang="zh-CN" dirty="0" err="1"/>
              <a:t>logstash</a:t>
            </a:r>
            <a:r>
              <a:rPr lang="en-US" altLang="zh-CN" dirty="0"/>
              <a:t> &amp; </a:t>
            </a:r>
            <a:r>
              <a:rPr lang="en-US" altLang="zh-CN" dirty="0" err="1"/>
              <a:t>kibana</a:t>
            </a:r>
            <a:r>
              <a:rPr lang="en-US" altLang="zh-CN" dirty="0"/>
              <a:t> </a:t>
            </a:r>
          </a:p>
          <a:p>
            <a:pPr lvl="1"/>
            <a:r>
              <a:rPr lang="zh-CN" altLang="en-US" dirty="0"/>
              <a:t>指标：</a:t>
            </a:r>
            <a:r>
              <a:rPr lang="en-US" altLang="zh-CN" dirty="0" err="1"/>
              <a:t>prometheus</a:t>
            </a:r>
            <a:r>
              <a:rPr lang="en-US" altLang="zh-CN" dirty="0"/>
              <a:t> &amp; </a:t>
            </a:r>
            <a:r>
              <a:rPr lang="en-US" altLang="zh-CN" dirty="0" err="1"/>
              <a:t>grafana</a:t>
            </a:r>
            <a:endParaRPr lang="en-US" altLang="zh-CN" dirty="0"/>
          </a:p>
          <a:p>
            <a:pPr lvl="1"/>
            <a:r>
              <a:rPr lang="zh-CN" altLang="en-US" dirty="0"/>
              <a:t>追踪</a:t>
            </a:r>
          </a:p>
          <a:p>
            <a:pPr lvl="2"/>
            <a:r>
              <a:rPr lang="en-US" altLang="zh-CN" dirty="0" err="1"/>
              <a:t>zipkin</a:t>
            </a:r>
            <a:endParaRPr lang="en-US" altLang="zh-CN" dirty="0"/>
          </a:p>
          <a:p>
            <a:pPr lvl="2"/>
            <a:r>
              <a:rPr lang="en-US" altLang="zh-CN" dirty="0" err="1"/>
              <a:t>skywalking</a:t>
            </a:r>
            <a:endParaRPr lang="en-US" altLang="zh-CN" dirty="0"/>
          </a:p>
          <a:p>
            <a:pPr lvl="3"/>
            <a:r>
              <a:rPr lang="en-US" altLang="zh-CN" dirty="0"/>
              <a:t>5.x</a:t>
            </a:r>
            <a:r>
              <a:rPr lang="zh-CN" altLang="en-US" dirty="0"/>
              <a:t>，无论是自动探针</a:t>
            </a:r>
            <a:r>
              <a:rPr lang="en-US" altLang="zh-CN" dirty="0"/>
              <a:t>(agent)</a:t>
            </a:r>
            <a:r>
              <a:rPr lang="zh-CN" altLang="en-US" dirty="0"/>
              <a:t>还是手动探针</a:t>
            </a:r>
            <a:r>
              <a:rPr lang="en-US" altLang="zh-CN" dirty="0"/>
              <a:t>(</a:t>
            </a:r>
            <a:r>
              <a:rPr lang="en-US" altLang="zh-CN" dirty="0" err="1"/>
              <a:t>sdk</a:t>
            </a:r>
            <a:r>
              <a:rPr lang="en-US" altLang="zh-CN" dirty="0"/>
              <a:t>)</a:t>
            </a:r>
            <a:r>
              <a:rPr lang="zh-CN" altLang="en-US" dirty="0"/>
              <a:t>，本质上都对应用做了修改，需要支持异构语言，采集成本很高</a:t>
            </a:r>
          </a:p>
          <a:p>
            <a:pPr lvl="3"/>
            <a:r>
              <a:rPr lang="en-US" altLang="zh-CN" dirty="0"/>
              <a:t>6.x</a:t>
            </a:r>
            <a:r>
              <a:rPr lang="zh-CN" altLang="en-US" dirty="0"/>
              <a:t>，基于</a:t>
            </a:r>
            <a:r>
              <a:rPr lang="en-US" altLang="zh-CN" dirty="0"/>
              <a:t>service mesh</a:t>
            </a:r>
            <a:r>
              <a:rPr lang="zh-CN" altLang="en-US" dirty="0"/>
              <a:t>的遥感数据，不需考虑各语言探针，更侧重于分析</a:t>
            </a:r>
          </a:p>
        </p:txBody>
      </p:sp>
    </p:spTree>
    <p:extLst>
      <p:ext uri="{BB962C8B-B14F-4D97-AF65-F5344CB8AC3E}">
        <p14:creationId xmlns:p14="http://schemas.microsoft.com/office/powerpoint/2010/main" val="11660826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分布式系统</a:t>
            </a:r>
            <a:r>
              <a:rPr lang="en-US" altLang="zh-CN" dirty="0"/>
              <a:t>-</a:t>
            </a:r>
            <a:r>
              <a:rPr lang="en-US" altLang="zh-CN" b="0" dirty="0" err="1"/>
              <a:t>NewSQL</a:t>
            </a:r>
            <a:r>
              <a:rPr lang="zh-CN" altLang="en-US" b="0" dirty="0"/>
              <a:t>数据架构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00433"/>
          </a:xfrm>
        </p:spPr>
        <p:txBody>
          <a:bodyPr>
            <a:normAutofit lnSpcReduction="10000"/>
          </a:bodyPr>
          <a:lstStyle/>
          <a:p>
            <a:endParaRPr lang="zh-CN" altLang="en-US" dirty="0"/>
          </a:p>
          <a:p>
            <a:pPr lvl="1"/>
            <a:r>
              <a:rPr lang="en-US" altLang="zh-CN" dirty="0"/>
              <a:t>NoSQL</a:t>
            </a:r>
            <a:r>
              <a:rPr lang="zh-CN" altLang="en-US" dirty="0"/>
              <a:t>：基本都支持分片，但不支持</a:t>
            </a:r>
            <a:r>
              <a:rPr lang="en-US" altLang="zh-CN" dirty="0" err="1"/>
              <a:t>sql</a:t>
            </a:r>
            <a:r>
              <a:rPr lang="zh-CN" altLang="en-US" dirty="0"/>
              <a:t>和事务</a:t>
            </a:r>
          </a:p>
          <a:p>
            <a:pPr lvl="2"/>
            <a:r>
              <a:rPr lang="en-US" altLang="zh-CN" dirty="0"/>
              <a:t>KV</a:t>
            </a:r>
          </a:p>
          <a:p>
            <a:pPr lvl="3"/>
            <a:r>
              <a:rPr lang="en-US" altLang="zh-CN" dirty="0" err="1"/>
              <a:t>redis</a:t>
            </a:r>
            <a:endParaRPr lang="en-US" altLang="zh-CN" dirty="0"/>
          </a:p>
          <a:p>
            <a:pPr lvl="3"/>
            <a:r>
              <a:rPr lang="zh-CN" altLang="en-US" dirty="0"/>
              <a:t>通过主键查询</a:t>
            </a:r>
          </a:p>
          <a:p>
            <a:pPr lvl="3"/>
            <a:r>
              <a:rPr lang="zh-CN" altLang="en-US" dirty="0"/>
              <a:t>事务无法回滚</a:t>
            </a:r>
          </a:p>
          <a:p>
            <a:pPr lvl="2"/>
            <a:r>
              <a:rPr lang="en-US" altLang="zh-CN" dirty="0"/>
              <a:t>Document</a:t>
            </a:r>
          </a:p>
          <a:p>
            <a:pPr lvl="3"/>
            <a:r>
              <a:rPr lang="en-US" altLang="zh-CN" dirty="0" err="1"/>
              <a:t>mongodb</a:t>
            </a:r>
            <a:endParaRPr lang="en-US" altLang="zh-CN" dirty="0"/>
          </a:p>
          <a:p>
            <a:pPr lvl="3"/>
            <a:r>
              <a:rPr lang="zh-CN" altLang="en-US" dirty="0"/>
              <a:t>使用自己的语法，可任意查询</a:t>
            </a:r>
          </a:p>
          <a:p>
            <a:pPr lvl="3"/>
            <a:r>
              <a:rPr lang="en-US" altLang="zh-CN" dirty="0"/>
              <a:t>4.0</a:t>
            </a:r>
            <a:r>
              <a:rPr lang="zh-CN" altLang="en-US" dirty="0"/>
              <a:t>之后才支持事务，未经过考验</a:t>
            </a:r>
          </a:p>
          <a:p>
            <a:pPr lvl="2"/>
            <a:r>
              <a:rPr lang="zh-CN" altLang="en-US" dirty="0"/>
              <a:t>列式</a:t>
            </a:r>
          </a:p>
          <a:p>
            <a:pPr lvl="3"/>
            <a:r>
              <a:rPr lang="en-US" altLang="zh-CN" dirty="0" err="1"/>
              <a:t>HBase</a:t>
            </a:r>
            <a:endParaRPr lang="en-US" altLang="zh-CN" dirty="0"/>
          </a:p>
          <a:p>
            <a:pPr lvl="3"/>
            <a:r>
              <a:rPr lang="zh-CN" altLang="en-US" dirty="0"/>
              <a:t>通过行键查询</a:t>
            </a:r>
          </a:p>
          <a:p>
            <a:pPr lvl="3"/>
            <a:r>
              <a:rPr lang="zh-CN" altLang="en-US" b="1" dirty="0"/>
              <a:t>最终一致性</a:t>
            </a:r>
            <a:r>
              <a:rPr lang="en-US" altLang="zh-CN" b="1" dirty="0"/>
              <a:t>BASE</a:t>
            </a:r>
            <a:r>
              <a:rPr lang="zh-CN" altLang="en-US" b="1" dirty="0"/>
              <a:t>柔性事务，不是</a:t>
            </a:r>
            <a:r>
              <a:rPr lang="en-US" altLang="zh-CN" b="1" dirty="0"/>
              <a:t>ACID</a:t>
            </a:r>
            <a:r>
              <a:rPr lang="zh-CN" altLang="en-US" b="1" dirty="0"/>
              <a:t>事务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13663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分布式系统</a:t>
            </a:r>
            <a:r>
              <a:rPr lang="en-US" altLang="zh-CN" dirty="0"/>
              <a:t>-</a:t>
            </a:r>
            <a:r>
              <a:rPr lang="en-US" altLang="zh-CN" b="0" dirty="0" err="1"/>
              <a:t>NewSQL</a:t>
            </a:r>
            <a:r>
              <a:rPr lang="zh-CN" altLang="en-US" b="0" dirty="0"/>
              <a:t>数据架构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00433"/>
          </a:xfrm>
        </p:spPr>
        <p:txBody>
          <a:bodyPr>
            <a:normAutofit/>
          </a:bodyPr>
          <a:lstStyle/>
          <a:p>
            <a:pPr lvl="1"/>
            <a:r>
              <a:rPr lang="en-US" altLang="zh-CN" dirty="0" err="1"/>
              <a:t>NewSQL</a:t>
            </a:r>
            <a:r>
              <a:rPr lang="zh-CN" altLang="en-US" dirty="0"/>
              <a:t>：目标是兼容</a:t>
            </a:r>
            <a:r>
              <a:rPr lang="en-US" altLang="zh-CN" dirty="0"/>
              <a:t>OLTP</a:t>
            </a:r>
            <a:r>
              <a:rPr lang="zh-CN" altLang="en-US" dirty="0"/>
              <a:t>和</a:t>
            </a:r>
            <a:r>
              <a:rPr lang="en-US" altLang="zh-CN" dirty="0"/>
              <a:t>OLAP</a:t>
            </a:r>
            <a:r>
              <a:rPr lang="zh-CN" altLang="en-US" dirty="0"/>
              <a:t>，提供</a:t>
            </a:r>
            <a:r>
              <a:rPr lang="zh-CN" altLang="en-US" b="1" dirty="0"/>
              <a:t>分片、</a:t>
            </a:r>
            <a:r>
              <a:rPr lang="en-US" altLang="zh-CN" b="1" dirty="0" err="1"/>
              <a:t>sql</a:t>
            </a:r>
            <a:r>
              <a:rPr lang="zh-CN" altLang="en-US" b="1" dirty="0"/>
              <a:t>、事务支持</a:t>
            </a:r>
            <a:endParaRPr lang="zh-CN" altLang="en-US" dirty="0"/>
          </a:p>
          <a:p>
            <a:pPr lvl="2"/>
            <a:r>
              <a:rPr lang="zh-CN" altLang="en-US" dirty="0"/>
              <a:t>新架构</a:t>
            </a:r>
          </a:p>
          <a:p>
            <a:pPr lvl="3"/>
            <a:r>
              <a:rPr lang="en-US" altLang="zh-CN" dirty="0" err="1"/>
              <a:t>tidb</a:t>
            </a:r>
            <a:endParaRPr lang="en-US" altLang="zh-CN" dirty="0"/>
          </a:p>
          <a:p>
            <a:pPr lvl="2"/>
            <a:r>
              <a:rPr lang="zh-CN" altLang="en-US" dirty="0"/>
              <a:t>透明化分片中间件</a:t>
            </a:r>
          </a:p>
          <a:p>
            <a:pPr lvl="3"/>
            <a:r>
              <a:rPr lang="en-US" altLang="zh-CN" dirty="0" err="1"/>
              <a:t>shardingSphere</a:t>
            </a:r>
            <a:r>
              <a:rPr lang="zh-CN" altLang="en-US" dirty="0"/>
              <a:t>：</a:t>
            </a:r>
            <a:r>
              <a:rPr lang="en-US" altLang="zh-CN" dirty="0" err="1"/>
              <a:t>sharding-jdbc</a:t>
            </a:r>
            <a:r>
              <a:rPr lang="zh-CN" altLang="en-US" dirty="0"/>
              <a:t>框架，</a:t>
            </a:r>
            <a:r>
              <a:rPr lang="en-US" altLang="zh-CN" dirty="0" err="1"/>
              <a:t>sharding</a:t>
            </a:r>
            <a:r>
              <a:rPr lang="en-US" altLang="zh-CN" dirty="0"/>
              <a:t>-proxy</a:t>
            </a:r>
            <a:r>
              <a:rPr lang="zh-CN" altLang="en-US" dirty="0"/>
              <a:t>数据库代理中间件，</a:t>
            </a:r>
            <a:r>
              <a:rPr lang="en-US" altLang="zh-CN" dirty="0" err="1"/>
              <a:t>sharding</a:t>
            </a:r>
            <a:r>
              <a:rPr lang="en-US" altLang="zh-CN" dirty="0"/>
              <a:t>-sidecar</a:t>
            </a:r>
            <a:r>
              <a:rPr lang="zh-CN" altLang="en-US" dirty="0"/>
              <a:t>数据库网格</a:t>
            </a:r>
          </a:p>
          <a:p>
            <a:pPr lvl="4"/>
            <a:r>
              <a:rPr lang="en-US" altLang="zh-CN" dirty="0" err="1"/>
              <a:t>antlr</a:t>
            </a:r>
            <a:r>
              <a:rPr lang="zh-CN" altLang="en-US" dirty="0"/>
              <a:t>解析</a:t>
            </a:r>
            <a:r>
              <a:rPr lang="en-US" altLang="zh-CN" dirty="0"/>
              <a:t>SQL</a:t>
            </a:r>
          </a:p>
          <a:p>
            <a:pPr lvl="4"/>
            <a:r>
              <a:rPr lang="en-US" altLang="zh-CN" dirty="0" err="1"/>
              <a:t>serviceComb</a:t>
            </a:r>
            <a:r>
              <a:rPr lang="en-US" altLang="zh-CN" dirty="0"/>
              <a:t> saga</a:t>
            </a:r>
            <a:r>
              <a:rPr lang="zh-CN" altLang="en-US" dirty="0"/>
              <a:t>实现柔性事务</a:t>
            </a:r>
          </a:p>
          <a:p>
            <a:pPr lvl="4"/>
            <a:r>
              <a:rPr lang="zh-CN" altLang="en-US" dirty="0"/>
              <a:t>治理方面，</a:t>
            </a:r>
            <a:r>
              <a:rPr lang="en-US" altLang="zh-CN" dirty="0" err="1"/>
              <a:t>zk</a:t>
            </a:r>
            <a:r>
              <a:rPr lang="en-US" altLang="zh-CN" dirty="0"/>
              <a:t>/</a:t>
            </a:r>
            <a:r>
              <a:rPr lang="en-US" altLang="zh-CN" dirty="0" err="1"/>
              <a:t>etcd</a:t>
            </a:r>
            <a:r>
              <a:rPr lang="zh-CN" altLang="en-US" dirty="0"/>
              <a:t>实现注册中心，借助注册中心提供熔断</a:t>
            </a:r>
            <a:r>
              <a:rPr lang="en-US" altLang="zh-CN" dirty="0"/>
              <a:t>/</a:t>
            </a:r>
            <a:r>
              <a:rPr lang="zh-CN" altLang="en-US" dirty="0"/>
              <a:t>禁用</a:t>
            </a:r>
          </a:p>
          <a:p>
            <a:pPr lvl="4"/>
            <a:r>
              <a:rPr lang="zh-CN" altLang="en-US" dirty="0"/>
              <a:t>监控方面，</a:t>
            </a:r>
            <a:r>
              <a:rPr lang="en-US" altLang="zh-CN" dirty="0" err="1"/>
              <a:t>skywalking</a:t>
            </a:r>
            <a:r>
              <a:rPr lang="zh-CN" altLang="en-US" dirty="0"/>
              <a:t>实现</a:t>
            </a:r>
          </a:p>
          <a:p>
            <a:pPr lvl="4"/>
            <a:r>
              <a:rPr lang="zh-CN" altLang="en-US" b="1" dirty="0"/>
              <a:t>框架方式不支持异构语言，代理方式无法去中心化，</a:t>
            </a:r>
            <a:r>
              <a:rPr lang="en-US" altLang="zh-CN" b="1" dirty="0"/>
              <a:t>mesh</a:t>
            </a:r>
            <a:r>
              <a:rPr lang="zh-CN" altLang="en-US" b="1" dirty="0"/>
              <a:t>方式接管服务访问数据库，支持异构同时去中心化</a:t>
            </a:r>
          </a:p>
        </p:txBody>
      </p:sp>
    </p:spTree>
    <p:extLst>
      <p:ext uri="{BB962C8B-B14F-4D97-AF65-F5344CB8AC3E}">
        <p14:creationId xmlns:p14="http://schemas.microsoft.com/office/powerpoint/2010/main" val="20441152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分布式系统</a:t>
            </a:r>
            <a:r>
              <a:rPr lang="en-US" altLang="zh-CN" dirty="0"/>
              <a:t>-</a:t>
            </a:r>
            <a:r>
              <a:rPr lang="en-US" altLang="zh-CN" b="0" dirty="0" err="1"/>
              <a:t>NewSQL</a:t>
            </a:r>
            <a:r>
              <a:rPr lang="zh-CN" altLang="en-US" b="0" dirty="0"/>
              <a:t>数据架构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  <a:p>
            <a:pPr lvl="1"/>
            <a:r>
              <a:rPr lang="zh-CN" altLang="en-US" dirty="0"/>
              <a:t>数据分片 </a:t>
            </a:r>
          </a:p>
          <a:p>
            <a:pPr lvl="2"/>
            <a:r>
              <a:rPr lang="zh-CN" altLang="en-US" dirty="0"/>
              <a:t>分库分表的目的是将数据量降低在阈值以下，保证数据存取效率</a:t>
            </a:r>
          </a:p>
          <a:p>
            <a:pPr lvl="2"/>
            <a:r>
              <a:rPr lang="zh-CN" altLang="en-US" dirty="0"/>
              <a:t>垂直分片、水平分片、读写分离 </a:t>
            </a:r>
          </a:p>
          <a:p>
            <a:pPr lvl="2"/>
            <a:r>
              <a:rPr lang="en-US" altLang="zh-CN" dirty="0" err="1"/>
              <a:t>tidb</a:t>
            </a:r>
            <a:r>
              <a:rPr lang="zh-CN" altLang="en-US" dirty="0"/>
              <a:t>采用全新的存储引擎，同一表中的数据存储到分布式文件系统，利用大内存优化存取效率</a:t>
            </a:r>
          </a:p>
          <a:p>
            <a:pPr lvl="2"/>
            <a:r>
              <a:rPr lang="en-US" altLang="zh-CN" dirty="0" err="1"/>
              <a:t>shardingSphere</a:t>
            </a:r>
            <a:r>
              <a:rPr lang="zh-CN" altLang="en-US" dirty="0"/>
              <a:t>通过</a:t>
            </a:r>
            <a:r>
              <a:rPr lang="en-US" altLang="zh-CN" b="1" dirty="0"/>
              <a:t>ANTLR</a:t>
            </a:r>
            <a:r>
              <a:rPr lang="zh-CN" altLang="en-US" dirty="0"/>
              <a:t>解析</a:t>
            </a:r>
            <a:r>
              <a:rPr lang="en-US" altLang="zh-CN" dirty="0"/>
              <a:t>SQL</a:t>
            </a:r>
            <a:r>
              <a:rPr lang="zh-CN" altLang="en-US" dirty="0"/>
              <a:t>，然后改写</a:t>
            </a:r>
            <a:r>
              <a:rPr lang="en-US" altLang="zh-CN" dirty="0"/>
              <a:t>SQL</a:t>
            </a:r>
            <a:r>
              <a:rPr lang="zh-CN" altLang="en-US" dirty="0"/>
              <a:t>，执行后归并结果</a:t>
            </a:r>
          </a:p>
        </p:txBody>
      </p:sp>
    </p:spTree>
    <p:extLst>
      <p:ext uri="{BB962C8B-B14F-4D97-AF65-F5344CB8AC3E}">
        <p14:creationId xmlns:p14="http://schemas.microsoft.com/office/powerpoint/2010/main" val="607468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云原生背景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52833"/>
          </a:xfrm>
        </p:spPr>
        <p:txBody>
          <a:bodyPr>
            <a:normAutofit/>
          </a:bodyPr>
          <a:lstStyle/>
          <a:p>
            <a:r>
              <a:rPr lang="zh-CN" altLang="en-US" dirty="0"/>
              <a:t>单体应用</a:t>
            </a:r>
            <a:r>
              <a:rPr lang="en-US" altLang="zh-CN" dirty="0"/>
              <a:t>(</a:t>
            </a:r>
            <a:r>
              <a:rPr lang="zh-CN" altLang="en-US" dirty="0"/>
              <a:t>企业</a:t>
            </a:r>
            <a:r>
              <a:rPr lang="en-US" altLang="zh-CN" dirty="0"/>
              <a:t>)-&gt;</a:t>
            </a:r>
            <a:r>
              <a:rPr lang="zh-CN" altLang="en-US" dirty="0"/>
              <a:t>分布式应用</a:t>
            </a:r>
            <a:r>
              <a:rPr lang="en-US" altLang="zh-CN" dirty="0"/>
              <a:t>(</a:t>
            </a:r>
            <a:r>
              <a:rPr lang="zh-CN" altLang="en-US" dirty="0"/>
              <a:t>互联网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海量用户</a:t>
            </a:r>
            <a:r>
              <a:rPr lang="en-US" altLang="zh-CN" dirty="0"/>
              <a:t>-&gt;</a:t>
            </a:r>
            <a:r>
              <a:rPr lang="zh-CN" altLang="en-US" dirty="0"/>
              <a:t>海量数据</a:t>
            </a:r>
          </a:p>
          <a:p>
            <a:pPr lvl="1"/>
            <a:r>
              <a:rPr lang="zh-CN" altLang="en-US" dirty="0"/>
              <a:t>产品快速迭代：开发、测试、交付</a:t>
            </a:r>
          </a:p>
          <a:p>
            <a:pPr lvl="1"/>
            <a:r>
              <a:rPr lang="en-US" altLang="zh-CN" dirty="0"/>
              <a:t>7*24</a:t>
            </a:r>
            <a:r>
              <a:rPr lang="zh-CN" altLang="en-US" dirty="0"/>
              <a:t>小时不间断服务</a:t>
            </a:r>
          </a:p>
          <a:p>
            <a:pPr lvl="1"/>
            <a:r>
              <a:rPr lang="zh-CN" altLang="en-US" dirty="0"/>
              <a:t>热点事件流量突增</a:t>
            </a:r>
          </a:p>
          <a:p>
            <a:pPr lvl="1"/>
            <a:r>
              <a:rPr lang="zh-CN" altLang="en-US" dirty="0"/>
              <a:t>业务组合复杂：卖场、交易、订单、仓储、物流，搜索、推荐、社区、会员、客服，商品、价格、促销、供应链，广告、商家、支付、财务等</a:t>
            </a:r>
          </a:p>
          <a:p>
            <a:r>
              <a:rPr lang="zh-CN" altLang="en-US" dirty="0"/>
              <a:t>互联网架构追求更高的质量和效率</a:t>
            </a:r>
          </a:p>
          <a:p>
            <a:pPr lvl="1"/>
            <a:r>
              <a:rPr lang="zh-CN" altLang="en-US" dirty="0"/>
              <a:t>面向微服务的组织架构，按业务划分的跨职能团队，而传统的组织架构是按职能划分</a:t>
            </a:r>
          </a:p>
          <a:p>
            <a:r>
              <a:rPr lang="zh-CN" altLang="en-US" dirty="0"/>
              <a:t>基于开源软件，提供整套云解决方案，保证高可用、高度弹性化</a:t>
            </a:r>
          </a:p>
          <a:p>
            <a:pPr lvl="1"/>
            <a:r>
              <a:rPr lang="en-US" altLang="zh-CN" dirty="0" err="1"/>
              <a:t>docker</a:t>
            </a:r>
            <a:r>
              <a:rPr lang="zh-CN" altLang="en-US" dirty="0"/>
              <a:t>通过集装箱式的封装方式，将应用和依赖环境封装到一个容器，解决了异构语言部署问题</a:t>
            </a:r>
          </a:p>
        </p:txBody>
      </p:sp>
    </p:spTree>
    <p:extLst>
      <p:ext uri="{BB962C8B-B14F-4D97-AF65-F5344CB8AC3E}">
        <p14:creationId xmlns:p14="http://schemas.microsoft.com/office/powerpoint/2010/main" val="12816963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分布式系统</a:t>
            </a:r>
            <a:r>
              <a:rPr lang="en-US" altLang="zh-CN" dirty="0"/>
              <a:t>-</a:t>
            </a:r>
            <a:r>
              <a:rPr lang="en-US" altLang="zh-CN" b="0" dirty="0" err="1"/>
              <a:t>NewSQL</a:t>
            </a:r>
            <a:r>
              <a:rPr lang="zh-CN" altLang="en-US" b="0" dirty="0"/>
              <a:t>数据架构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4615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分布式事务</a:t>
            </a:r>
          </a:p>
          <a:p>
            <a:pPr lvl="1"/>
            <a:r>
              <a:rPr lang="zh-CN" altLang="en-US" dirty="0"/>
              <a:t>分布式</a:t>
            </a:r>
            <a:r>
              <a:rPr lang="en-US" altLang="zh-CN" dirty="0"/>
              <a:t>ACID</a:t>
            </a:r>
            <a:r>
              <a:rPr lang="zh-CN" altLang="en-US" dirty="0"/>
              <a:t>事务</a:t>
            </a:r>
          </a:p>
          <a:p>
            <a:pPr lvl="2"/>
            <a:r>
              <a:rPr lang="en-US" altLang="zh-CN" dirty="0"/>
              <a:t>XA</a:t>
            </a:r>
            <a:r>
              <a:rPr lang="zh-CN" altLang="en-US" dirty="0"/>
              <a:t>两阶段提交</a:t>
            </a:r>
          </a:p>
          <a:p>
            <a:pPr lvl="1"/>
            <a:r>
              <a:rPr lang="zh-CN" altLang="en-US" dirty="0"/>
              <a:t>分布式</a:t>
            </a:r>
            <a:r>
              <a:rPr lang="en-US" altLang="zh-CN" dirty="0"/>
              <a:t>BASE</a:t>
            </a:r>
            <a:r>
              <a:rPr lang="zh-CN" altLang="en-US" dirty="0"/>
              <a:t>事务</a:t>
            </a:r>
          </a:p>
          <a:p>
            <a:pPr lvl="2"/>
            <a:r>
              <a:rPr lang="zh-CN" altLang="en-US" dirty="0"/>
              <a:t>基本可用：分布式事务参与方不一定全在线</a:t>
            </a:r>
          </a:p>
          <a:p>
            <a:pPr lvl="2"/>
            <a:r>
              <a:rPr lang="zh-CN" altLang="en-US" dirty="0"/>
              <a:t>柔性状态：数据状态同步有一定延时，客户端不一定能察觉</a:t>
            </a:r>
          </a:p>
          <a:p>
            <a:pPr lvl="2"/>
            <a:r>
              <a:rPr lang="zh-CN" altLang="en-US" dirty="0"/>
              <a:t>最终一致性：通过消息可达等方式保证</a:t>
            </a:r>
          </a:p>
          <a:p>
            <a:pPr lvl="3"/>
            <a:r>
              <a:rPr lang="zh-CN" altLang="en-US" dirty="0"/>
              <a:t>最大努力送达：自动记录失败的</a:t>
            </a:r>
            <a:r>
              <a:rPr lang="en-US" altLang="zh-CN" dirty="0"/>
              <a:t>SQL</a:t>
            </a:r>
            <a:r>
              <a:rPr lang="zh-CN" altLang="en-US" dirty="0"/>
              <a:t>，反复重试直至成功，无法回滚</a:t>
            </a:r>
          </a:p>
          <a:p>
            <a:pPr lvl="3"/>
            <a:r>
              <a:rPr lang="en-US" altLang="zh-CN" dirty="0"/>
              <a:t>Saga</a:t>
            </a:r>
            <a:r>
              <a:rPr lang="zh-CN" altLang="en-US" dirty="0"/>
              <a:t>：分布式事务拆分多个本地事务，每个本地事务都有执行模块和补偿模块</a:t>
            </a:r>
          </a:p>
          <a:p>
            <a:pPr lvl="3"/>
            <a:r>
              <a:rPr lang="en-US" altLang="zh-CN" dirty="0"/>
              <a:t>TCC</a:t>
            </a:r>
            <a:r>
              <a:rPr lang="zh-CN" altLang="en-US" dirty="0"/>
              <a:t>：业务系统提供</a:t>
            </a:r>
            <a:r>
              <a:rPr lang="en-US" altLang="zh-CN" dirty="0"/>
              <a:t>Try-Confirm-Cancel</a:t>
            </a:r>
            <a:r>
              <a:rPr lang="zh-CN" altLang="en-US" dirty="0"/>
              <a:t>三种业务逻辑</a:t>
            </a:r>
          </a:p>
          <a:p>
            <a:pPr lvl="3"/>
            <a:r>
              <a:rPr lang="zh-CN" altLang="en-US" dirty="0"/>
              <a:t>消息驱动：上游系统对</a:t>
            </a:r>
            <a:r>
              <a:rPr lang="en-US" altLang="zh-CN" dirty="0"/>
              <a:t>DB</a:t>
            </a:r>
            <a:r>
              <a:rPr lang="zh-CN" altLang="en-US" dirty="0"/>
              <a:t>操作和发消息放一个事务中，通过消息的重试达到下游系统的最终一致</a:t>
            </a:r>
          </a:p>
          <a:p>
            <a:pPr lvl="1"/>
            <a:r>
              <a:rPr lang="zh-CN" altLang="en-US" dirty="0"/>
              <a:t>外柔内刚</a:t>
            </a:r>
          </a:p>
          <a:p>
            <a:pPr lvl="2"/>
            <a:r>
              <a:rPr lang="zh-CN" altLang="en-US" dirty="0"/>
              <a:t>跨数据分片，使用柔性事务，保证最终一致</a:t>
            </a:r>
          </a:p>
          <a:p>
            <a:pPr lvl="2"/>
            <a:r>
              <a:rPr lang="zh-CN" altLang="en-US" dirty="0"/>
              <a:t>统一数据分片内，使用本地事务，保证</a:t>
            </a:r>
            <a:r>
              <a:rPr lang="en-US" altLang="zh-CN" dirty="0"/>
              <a:t>ACID</a:t>
            </a:r>
          </a:p>
        </p:txBody>
      </p:sp>
    </p:spTree>
    <p:extLst>
      <p:ext uri="{BB962C8B-B14F-4D97-AF65-F5344CB8AC3E}">
        <p14:creationId xmlns:p14="http://schemas.microsoft.com/office/powerpoint/2010/main" val="3745700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分布式系统</a:t>
            </a:r>
            <a:r>
              <a:rPr lang="en-US" altLang="zh-CN" dirty="0"/>
              <a:t>-</a:t>
            </a:r>
            <a:r>
              <a:rPr lang="en-US" altLang="zh-CN" b="0" dirty="0" err="1"/>
              <a:t>NewSQL</a:t>
            </a:r>
            <a:r>
              <a:rPr lang="zh-CN" altLang="en-US" b="0" dirty="0"/>
              <a:t>数据架构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46153"/>
          </a:xfrm>
        </p:spPr>
        <p:txBody>
          <a:bodyPr>
            <a:normAutofit/>
          </a:bodyPr>
          <a:lstStyle/>
          <a:p>
            <a:r>
              <a:rPr lang="zh-CN" altLang="en-US" dirty="0"/>
              <a:t>数据库治理</a:t>
            </a:r>
          </a:p>
          <a:p>
            <a:pPr lvl="1"/>
            <a:r>
              <a:rPr lang="zh-CN" altLang="en-US" dirty="0"/>
              <a:t>类似服务治理方案，但是数据库有状态，弹性伸缩时数据会</a:t>
            </a:r>
            <a:r>
              <a:rPr lang="en-US" altLang="zh-CN" dirty="0"/>
              <a:t>rebalance</a:t>
            </a:r>
            <a:r>
              <a:rPr lang="zh-CN" altLang="en-US" dirty="0"/>
              <a:t>，服务可能中断</a:t>
            </a:r>
          </a:p>
          <a:p>
            <a:pPr lvl="2"/>
            <a:r>
              <a:rPr lang="zh-CN" altLang="en-US" dirty="0"/>
              <a:t>预分片</a:t>
            </a:r>
          </a:p>
          <a:p>
            <a:pPr lvl="2"/>
            <a:r>
              <a:rPr lang="zh-CN" altLang="en-US" dirty="0"/>
              <a:t>在线数据迁移：除了数据扩容，在线</a:t>
            </a:r>
            <a:r>
              <a:rPr lang="en-US" altLang="zh-CN" dirty="0" err="1"/>
              <a:t>ddl</a:t>
            </a:r>
            <a:r>
              <a:rPr lang="zh-CN" altLang="en-US" dirty="0"/>
              <a:t>操作由于会锁表也可以用这个思路</a:t>
            </a:r>
          </a:p>
          <a:p>
            <a:pPr lvl="3"/>
            <a:r>
              <a:rPr lang="zh-CN" altLang="en-US" dirty="0"/>
              <a:t>使用</a:t>
            </a:r>
            <a:r>
              <a:rPr lang="en-US" altLang="zh-CN" dirty="0" err="1"/>
              <a:t>paxos</a:t>
            </a:r>
            <a:r>
              <a:rPr lang="en-US" altLang="zh-CN" dirty="0"/>
              <a:t>/raft</a:t>
            </a:r>
            <a:r>
              <a:rPr lang="zh-CN" altLang="en-US" dirty="0"/>
              <a:t>保证新旧数据集群的同步线上双写</a:t>
            </a:r>
          </a:p>
          <a:p>
            <a:pPr lvl="3"/>
            <a:r>
              <a:rPr lang="en-US" altLang="zh-CN" dirty="0" err="1"/>
              <a:t>sql</a:t>
            </a:r>
            <a:r>
              <a:rPr lang="en-US" altLang="zh-CN" dirty="0"/>
              <a:t>/</a:t>
            </a:r>
            <a:r>
              <a:rPr lang="en-US" altLang="zh-CN" dirty="0" err="1"/>
              <a:t>binlog</a:t>
            </a:r>
            <a:r>
              <a:rPr lang="zh-CN" altLang="en-US" dirty="0"/>
              <a:t>离线方式将旧数据集群的历史数据迁移到新数据集群</a:t>
            </a:r>
          </a:p>
          <a:p>
            <a:pPr lvl="3"/>
            <a:r>
              <a:rPr lang="zh-CN" altLang="en-US" dirty="0"/>
              <a:t>读写请求数据源切换到新数据集群，停止双写</a:t>
            </a:r>
          </a:p>
          <a:p>
            <a:pPr lvl="3"/>
            <a:r>
              <a:rPr lang="zh-CN" altLang="en-US" dirty="0"/>
              <a:t>清理旧数据集群的数据</a:t>
            </a:r>
          </a:p>
        </p:txBody>
      </p:sp>
    </p:spTree>
    <p:extLst>
      <p:ext uri="{BB962C8B-B14F-4D97-AF65-F5344CB8AC3E}">
        <p14:creationId xmlns:p14="http://schemas.microsoft.com/office/powerpoint/2010/main" val="1855362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侵入式</a:t>
            </a:r>
            <a:r>
              <a:rPr kumimoji="1" lang="zh-CN" altLang="en-US" dirty="0"/>
              <a:t>服务治理</a:t>
            </a:r>
            <a:r>
              <a:rPr kumimoji="1" lang="en-US" altLang="zh-CN" dirty="0"/>
              <a:t>-</a:t>
            </a:r>
            <a:r>
              <a:rPr lang="en-US" altLang="zh-CN" b="0" dirty="0"/>
              <a:t> </a:t>
            </a:r>
            <a:r>
              <a:rPr lang="en-US" altLang="zh-CN" b="0" dirty="0" err="1"/>
              <a:t>dubbo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78513"/>
          </a:xfrm>
        </p:spPr>
        <p:txBody>
          <a:bodyPr>
            <a:normAutofit lnSpcReduction="10000"/>
          </a:bodyPr>
          <a:lstStyle/>
          <a:p>
            <a:endParaRPr lang="zh-CN" altLang="en-US" dirty="0"/>
          </a:p>
          <a:p>
            <a:pPr lvl="1"/>
            <a:r>
              <a:rPr lang="zh-CN" altLang="en-US" dirty="0"/>
              <a:t>远程通信</a:t>
            </a:r>
          </a:p>
          <a:p>
            <a:pPr lvl="2"/>
            <a:r>
              <a:rPr lang="zh-CN" altLang="en-US" dirty="0"/>
              <a:t>基于</a:t>
            </a:r>
            <a:r>
              <a:rPr lang="en-US" altLang="zh-CN" dirty="0" err="1"/>
              <a:t>netty</a:t>
            </a:r>
            <a:r>
              <a:rPr lang="zh-CN" altLang="en-US" dirty="0"/>
              <a:t>，采用</a:t>
            </a:r>
            <a:r>
              <a:rPr lang="en-US" altLang="zh-CN" dirty="0"/>
              <a:t>hessian2</a:t>
            </a:r>
            <a:r>
              <a:rPr lang="zh-CN" altLang="en-US" dirty="0"/>
              <a:t>序列化</a:t>
            </a:r>
          </a:p>
          <a:p>
            <a:pPr lvl="1"/>
            <a:r>
              <a:rPr lang="zh-CN" altLang="en-US" dirty="0"/>
              <a:t>服务治理</a:t>
            </a:r>
          </a:p>
          <a:p>
            <a:pPr lvl="2"/>
            <a:r>
              <a:rPr lang="zh-CN" altLang="en-US" dirty="0"/>
              <a:t>基于</a:t>
            </a:r>
            <a:r>
              <a:rPr lang="en-US" altLang="zh-CN" dirty="0" err="1"/>
              <a:t>zk</a:t>
            </a:r>
            <a:r>
              <a:rPr lang="zh-CN" altLang="en-US" dirty="0"/>
              <a:t>，实现服务注册发现</a:t>
            </a:r>
          </a:p>
          <a:p>
            <a:pPr lvl="2"/>
            <a:r>
              <a:rPr lang="zh-CN" altLang="en-US" dirty="0"/>
              <a:t>客户端负载均衡</a:t>
            </a:r>
          </a:p>
          <a:p>
            <a:pPr lvl="2"/>
            <a:r>
              <a:rPr lang="zh-CN" altLang="en-US" dirty="0"/>
              <a:t>服务端配置限流</a:t>
            </a:r>
          </a:p>
          <a:p>
            <a:pPr lvl="2"/>
            <a:r>
              <a:rPr lang="zh-CN" altLang="en-US" dirty="0"/>
              <a:t>提供</a:t>
            </a:r>
            <a:r>
              <a:rPr lang="en-US" altLang="zh-CN" dirty="0"/>
              <a:t>web</a:t>
            </a:r>
            <a:r>
              <a:rPr lang="zh-CN" altLang="en-US" dirty="0"/>
              <a:t>治理中心，查询和修改注册中心，比如加权</a:t>
            </a:r>
            <a:r>
              <a:rPr lang="en-US" altLang="zh-CN" dirty="0"/>
              <a:t>/</a:t>
            </a:r>
            <a:r>
              <a:rPr lang="zh-CN" altLang="en-US" dirty="0"/>
              <a:t>降权，禁用</a:t>
            </a:r>
            <a:r>
              <a:rPr lang="en-US" altLang="zh-CN" dirty="0"/>
              <a:t>/</a:t>
            </a:r>
            <a:r>
              <a:rPr lang="zh-CN" altLang="en-US" dirty="0"/>
              <a:t>启用等</a:t>
            </a:r>
          </a:p>
          <a:p>
            <a:pPr lvl="1"/>
            <a:r>
              <a:rPr lang="zh-CN" altLang="en-US" dirty="0"/>
              <a:t>监控中心</a:t>
            </a:r>
          </a:p>
          <a:p>
            <a:pPr lvl="2"/>
            <a:r>
              <a:rPr lang="zh-CN" altLang="en-US" dirty="0"/>
              <a:t>仅能查看服务访问次数，成功</a:t>
            </a:r>
            <a:r>
              <a:rPr lang="en-US" altLang="zh-CN" dirty="0"/>
              <a:t>/</a:t>
            </a:r>
            <a:r>
              <a:rPr lang="zh-CN" altLang="en-US" dirty="0"/>
              <a:t>失败次数，调用耗时的最大</a:t>
            </a:r>
            <a:r>
              <a:rPr lang="en-US" altLang="zh-CN" dirty="0"/>
              <a:t>/</a:t>
            </a:r>
            <a:r>
              <a:rPr lang="zh-CN" altLang="en-US" dirty="0"/>
              <a:t>最小</a:t>
            </a:r>
            <a:r>
              <a:rPr lang="en-US" altLang="zh-CN" dirty="0"/>
              <a:t>/</a:t>
            </a:r>
            <a:r>
              <a:rPr lang="zh-CN" altLang="en-US" dirty="0"/>
              <a:t>平均等基本指标，无调用链路分析等</a:t>
            </a:r>
          </a:p>
          <a:p>
            <a:pPr lvl="1"/>
            <a:r>
              <a:rPr lang="zh-CN" altLang="en-US" dirty="0"/>
              <a:t>资源调度</a:t>
            </a:r>
          </a:p>
          <a:p>
            <a:pPr lvl="2"/>
            <a:r>
              <a:rPr lang="zh-CN" altLang="en-US" dirty="0"/>
              <a:t>未开源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61757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侵入式</a:t>
            </a:r>
            <a:r>
              <a:rPr kumimoji="1" lang="zh-CN" altLang="en-US" dirty="0"/>
              <a:t>服务治理</a:t>
            </a:r>
            <a:r>
              <a:rPr kumimoji="1" lang="en-US" altLang="zh-CN" dirty="0"/>
              <a:t>-</a:t>
            </a:r>
            <a:r>
              <a:rPr lang="en-US" altLang="zh-CN" b="0" dirty="0"/>
              <a:t> </a:t>
            </a:r>
            <a:r>
              <a:rPr lang="en-US" altLang="zh-CN" dirty="0"/>
              <a:t>spring cloud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78513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远程通信</a:t>
            </a:r>
          </a:p>
          <a:p>
            <a:pPr lvl="1"/>
            <a:r>
              <a:rPr lang="en-US" altLang="zh-CN" dirty="0"/>
              <a:t>restful </a:t>
            </a:r>
            <a:r>
              <a:rPr lang="en-US" altLang="zh-CN" dirty="0" err="1"/>
              <a:t>api</a:t>
            </a:r>
            <a:endParaRPr lang="en-US" altLang="zh-CN" dirty="0"/>
          </a:p>
          <a:p>
            <a:r>
              <a:rPr lang="zh-CN" altLang="en-US" dirty="0"/>
              <a:t>配置中心</a:t>
            </a:r>
          </a:p>
          <a:p>
            <a:r>
              <a:rPr lang="zh-CN" altLang="en-US" dirty="0"/>
              <a:t>服务治理</a:t>
            </a:r>
          </a:p>
          <a:p>
            <a:pPr lvl="1"/>
            <a:r>
              <a:rPr lang="zh-CN" altLang="en-US" dirty="0"/>
              <a:t>注册中心：</a:t>
            </a:r>
            <a:r>
              <a:rPr lang="en-US" altLang="zh-CN" dirty="0"/>
              <a:t>eureka/zookeeper/consul</a:t>
            </a:r>
          </a:p>
          <a:p>
            <a:pPr lvl="1"/>
            <a:r>
              <a:rPr lang="zh-CN" altLang="en-US" dirty="0"/>
              <a:t>负载均衡：</a:t>
            </a:r>
            <a:r>
              <a:rPr lang="en-US" altLang="zh-CN" dirty="0"/>
              <a:t>ribbon</a:t>
            </a:r>
          </a:p>
          <a:p>
            <a:pPr lvl="1"/>
            <a:r>
              <a:rPr lang="zh-CN" altLang="en-US" dirty="0"/>
              <a:t>熔断：</a:t>
            </a:r>
            <a:r>
              <a:rPr lang="en-US" altLang="zh-CN" dirty="0" err="1"/>
              <a:t>hystrix</a:t>
            </a:r>
            <a:endParaRPr lang="en-US" altLang="zh-CN" dirty="0"/>
          </a:p>
          <a:p>
            <a:r>
              <a:rPr lang="en-US" altLang="zh-CN" dirty="0"/>
              <a:t>API</a:t>
            </a:r>
            <a:r>
              <a:rPr lang="zh-CN" altLang="en-US" dirty="0"/>
              <a:t>网关</a:t>
            </a:r>
          </a:p>
          <a:p>
            <a:pPr lvl="1"/>
            <a:r>
              <a:rPr lang="en-US" altLang="zh-CN" dirty="0" err="1"/>
              <a:t>zuul</a:t>
            </a:r>
            <a:endParaRPr lang="en-US" altLang="zh-CN" dirty="0"/>
          </a:p>
          <a:p>
            <a:r>
              <a:rPr lang="zh-CN" altLang="en-US" dirty="0"/>
              <a:t>全链路监控</a:t>
            </a:r>
          </a:p>
          <a:p>
            <a:pPr lvl="1"/>
            <a:r>
              <a:rPr lang="en-US" altLang="zh-CN" dirty="0" err="1"/>
              <a:t>zipkin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588005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跨语言服务治理</a:t>
            </a:r>
            <a:r>
              <a:rPr lang="en-US" altLang="zh-CN" dirty="0"/>
              <a:t>-</a:t>
            </a:r>
            <a:r>
              <a:rPr lang="en-US" altLang="zh-CN" b="0" dirty="0"/>
              <a:t> </a:t>
            </a:r>
            <a:r>
              <a:rPr lang="en-US" altLang="zh-CN" b="0" dirty="0" err="1"/>
              <a:t>istio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46153"/>
          </a:xfrm>
        </p:spPr>
        <p:txBody>
          <a:bodyPr>
            <a:normAutofit/>
          </a:bodyPr>
          <a:lstStyle/>
          <a:p>
            <a:endParaRPr lang="zh-CN" altLang="en-US" dirty="0"/>
          </a:p>
          <a:p>
            <a:pPr lvl="1"/>
            <a:r>
              <a:rPr lang="zh-CN" altLang="en-US" dirty="0"/>
              <a:t>数据平面：微服务之间的通信，及和</a:t>
            </a:r>
            <a:r>
              <a:rPr lang="en-US" altLang="zh-CN" dirty="0"/>
              <a:t>mixer</a:t>
            </a:r>
            <a:r>
              <a:rPr lang="zh-CN" altLang="en-US" dirty="0"/>
              <a:t>模块通信</a:t>
            </a:r>
          </a:p>
          <a:p>
            <a:pPr lvl="2"/>
            <a:r>
              <a:rPr lang="en-US" altLang="zh-CN" dirty="0"/>
              <a:t>envoy</a:t>
            </a:r>
          </a:p>
          <a:p>
            <a:pPr lvl="3"/>
            <a:r>
              <a:rPr lang="zh-CN" altLang="en-US" dirty="0"/>
              <a:t>代理所有入站和出站流量，支持</a:t>
            </a:r>
            <a:r>
              <a:rPr lang="en-US" altLang="zh-CN" dirty="0"/>
              <a:t>http1.1</a:t>
            </a:r>
            <a:r>
              <a:rPr lang="zh-CN" altLang="en-US" dirty="0"/>
              <a:t>，</a:t>
            </a:r>
            <a:r>
              <a:rPr lang="en-US" altLang="zh-CN" dirty="0"/>
              <a:t>http2</a:t>
            </a:r>
            <a:r>
              <a:rPr lang="zh-CN" altLang="en-US" dirty="0"/>
              <a:t>，</a:t>
            </a:r>
            <a:r>
              <a:rPr lang="en-US" altLang="zh-CN" dirty="0" err="1"/>
              <a:t>grpc</a:t>
            </a:r>
            <a:r>
              <a:rPr lang="zh-CN" altLang="en-US" dirty="0"/>
              <a:t>，</a:t>
            </a:r>
            <a:r>
              <a:rPr lang="en-US" altLang="zh-CN" dirty="0" err="1"/>
              <a:t>tcp</a:t>
            </a:r>
            <a:r>
              <a:rPr lang="en-US" altLang="zh-CN" dirty="0"/>
              <a:t> proxy</a:t>
            </a:r>
            <a:r>
              <a:rPr lang="zh-CN" altLang="en-US" dirty="0"/>
              <a:t>等</a:t>
            </a:r>
          </a:p>
          <a:p>
            <a:pPr lvl="3"/>
            <a:r>
              <a:rPr lang="zh-CN" altLang="en-US" dirty="0"/>
              <a:t>向控制平面发送遥测信息</a:t>
            </a:r>
          </a:p>
          <a:p>
            <a:pPr lvl="3"/>
            <a:r>
              <a:rPr lang="zh-CN" altLang="en-US" dirty="0"/>
              <a:t>接收控制平面的控制信息并实施</a:t>
            </a:r>
          </a:p>
          <a:p>
            <a:pPr lvl="3"/>
            <a:r>
              <a:rPr lang="zh-CN" altLang="en-US" dirty="0"/>
              <a:t>负载均衡、熔断、健康检查等</a:t>
            </a:r>
          </a:p>
          <a:p>
            <a:pPr lvl="1"/>
            <a:r>
              <a:rPr lang="zh-CN" altLang="en-US" dirty="0"/>
              <a:t>控制平面：控制数据平面行为，如实施策略</a:t>
            </a:r>
          </a:p>
          <a:p>
            <a:pPr lvl="2"/>
            <a:r>
              <a:rPr lang="en-US" altLang="zh-CN" dirty="0"/>
              <a:t>pilot</a:t>
            </a:r>
            <a:r>
              <a:rPr lang="zh-CN" altLang="en-US" dirty="0"/>
              <a:t>：从</a:t>
            </a:r>
            <a:r>
              <a:rPr lang="en-US" altLang="zh-CN" dirty="0"/>
              <a:t>k8s </a:t>
            </a:r>
            <a:r>
              <a:rPr lang="en-US" altLang="zh-CN" dirty="0" err="1"/>
              <a:t>api</a:t>
            </a:r>
            <a:r>
              <a:rPr lang="en-US" altLang="zh-CN" dirty="0"/>
              <a:t> server/consul</a:t>
            </a:r>
            <a:r>
              <a:rPr lang="zh-CN" altLang="en-US" dirty="0"/>
              <a:t>获取服务注册信息，向</a:t>
            </a:r>
            <a:r>
              <a:rPr lang="en-US" altLang="zh-CN" dirty="0"/>
              <a:t>envoy</a:t>
            </a:r>
            <a:r>
              <a:rPr lang="zh-CN" altLang="en-US" dirty="0"/>
              <a:t>发送服务注册信息，路由规则，流量拆分规则</a:t>
            </a:r>
          </a:p>
          <a:p>
            <a:pPr lvl="2"/>
            <a:r>
              <a:rPr lang="en-US" altLang="zh-CN" dirty="0"/>
              <a:t>mixer</a:t>
            </a:r>
            <a:r>
              <a:rPr lang="zh-CN" altLang="en-US" dirty="0"/>
              <a:t>：策略控制（</a:t>
            </a:r>
            <a:r>
              <a:rPr lang="en-US" altLang="zh-CN" dirty="0" err="1"/>
              <a:t>acl</a:t>
            </a:r>
            <a:r>
              <a:rPr lang="zh-CN" altLang="en-US" dirty="0"/>
              <a:t>，认证授权，限速），遥测（日志</a:t>
            </a:r>
            <a:r>
              <a:rPr lang="en-US" altLang="zh-CN" dirty="0"/>
              <a:t>/</a:t>
            </a:r>
            <a:r>
              <a:rPr lang="zh-CN" altLang="en-US" dirty="0"/>
              <a:t>指标</a:t>
            </a:r>
            <a:r>
              <a:rPr lang="en-US" altLang="zh-CN" dirty="0"/>
              <a:t>/</a:t>
            </a:r>
            <a:r>
              <a:rPr lang="zh-CN" altLang="en-US" dirty="0"/>
              <a:t>追踪）收集</a:t>
            </a:r>
          </a:p>
          <a:p>
            <a:pPr lvl="2"/>
            <a:r>
              <a:rPr lang="en-US" altLang="zh-CN" dirty="0"/>
              <a:t>citadel</a:t>
            </a:r>
            <a:r>
              <a:rPr lang="zh-CN" altLang="en-US" dirty="0"/>
              <a:t>：管理密钥和证书发送给</a:t>
            </a:r>
            <a:r>
              <a:rPr lang="en-US" altLang="zh-CN" dirty="0"/>
              <a:t>envoy</a:t>
            </a:r>
            <a:r>
              <a:rPr lang="zh-CN" altLang="en-US" dirty="0"/>
              <a:t>，用于</a:t>
            </a:r>
            <a:r>
              <a:rPr lang="en-US" altLang="zh-CN" dirty="0" err="1"/>
              <a:t>tls</a:t>
            </a:r>
            <a:r>
              <a:rPr lang="zh-CN" altLang="en-US" dirty="0"/>
              <a:t>加密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707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云原生定义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Cloud native technologies empower organizations to build and run scalable applications in modern, dynamic environments such as public, private, and hybrid clouds. Containers, service meshes, </a:t>
            </a:r>
            <a:r>
              <a:rPr lang="en-US" altLang="zh-CN" dirty="0" err="1"/>
              <a:t>microservices</a:t>
            </a:r>
            <a:r>
              <a:rPr lang="en-US" altLang="zh-CN" dirty="0"/>
              <a:t>, immutable infrastructure, and declarative APIs exemplify this approach.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These techniques enable loosely coupled systems that are resilient, manageable, and observable. Combined with robust automation, they allow engineers to make high-impact changes frequently and predictably with minimal toil.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7349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云原生特征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面向微服务。低耦合</a:t>
            </a:r>
          </a:p>
          <a:p>
            <a:r>
              <a:rPr lang="zh-CN" altLang="en-US" dirty="0"/>
              <a:t>容器化包装。</a:t>
            </a:r>
          </a:p>
          <a:p>
            <a:r>
              <a:rPr lang="zh-CN" altLang="en-US" dirty="0"/>
              <a:t>通过中心编排系统的动态资源管理。可管理可观察可恢复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6951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CNCF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u="sng" dirty="0">
                <a:hlinkClick r:id="rId3"/>
              </a:rPr>
              <a:t>https://raw.githubusercontent.com/cncf/trailmap/master/CNCF_TrailMap_latest.png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2420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云原生趋势</a:t>
            </a:r>
          </a:p>
        </p:txBody>
      </p:sp>
      <p:pic>
        <p:nvPicPr>
          <p:cNvPr id="1026" name="Picture 2" descr="https://pages.oss.navercorp.com/naver-container-cluster/docs/images/containerization_timeline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788" y="2329181"/>
            <a:ext cx="8267892" cy="411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812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云原生趋势</a:t>
            </a:r>
          </a:p>
        </p:txBody>
      </p:sp>
      <p:pic>
        <p:nvPicPr>
          <p:cNvPr id="1028" name="Picture 4" descr="https://pages.oss.navercorp.com/naver-container-cluster/docs/images/Docker_Adoption_by_infrasiz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320" y="2146086"/>
            <a:ext cx="8120640" cy="4520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8068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高速增长的现代软件公司特点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7663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快速创新</a:t>
            </a:r>
          </a:p>
          <a:p>
            <a:pPr lvl="1"/>
            <a:r>
              <a:rPr lang="zh-CN" altLang="en-US" dirty="0"/>
              <a:t>调用云服务</a:t>
            </a:r>
            <a:r>
              <a:rPr lang="en-US" altLang="zh-CN" dirty="0"/>
              <a:t>API</a:t>
            </a:r>
            <a:r>
              <a:rPr lang="zh-CN" altLang="en-US" dirty="0"/>
              <a:t>创建环境并部署代码，并</a:t>
            </a:r>
            <a:r>
              <a:rPr lang="en-US" altLang="zh-CN" dirty="0"/>
              <a:t>hook</a:t>
            </a:r>
            <a:r>
              <a:rPr lang="zh-CN" altLang="en-US" dirty="0"/>
              <a:t>到</a:t>
            </a:r>
            <a:r>
              <a:rPr lang="en-US" altLang="zh-CN" dirty="0"/>
              <a:t>CI/CD</a:t>
            </a:r>
            <a:r>
              <a:rPr lang="zh-CN" altLang="en-US" dirty="0"/>
              <a:t>环境中，一天几百次发布，立即从错误的版本中恢复</a:t>
            </a:r>
          </a:p>
          <a:p>
            <a:r>
              <a:rPr lang="zh-CN" altLang="en-US" dirty="0"/>
              <a:t>持续可用的服务</a:t>
            </a:r>
          </a:p>
          <a:p>
            <a:pPr lvl="1"/>
            <a:r>
              <a:rPr lang="zh-CN" altLang="en-US" dirty="0"/>
              <a:t>监控报警可视化</a:t>
            </a:r>
          </a:p>
          <a:p>
            <a:pPr lvl="1"/>
            <a:r>
              <a:rPr lang="zh-CN" altLang="en-US" dirty="0"/>
              <a:t>微服务拆分</a:t>
            </a:r>
            <a:r>
              <a:rPr lang="en-US" altLang="zh-CN" dirty="0"/>
              <a:t>-&gt;</a:t>
            </a:r>
            <a:r>
              <a:rPr lang="zh-CN" altLang="en-US" dirty="0"/>
              <a:t>隔离故障，比如推荐服务挂了，不能影响购买服务</a:t>
            </a:r>
          </a:p>
          <a:p>
            <a:pPr lvl="1"/>
            <a:r>
              <a:rPr lang="zh-CN" altLang="en-US" dirty="0"/>
              <a:t>熔断</a:t>
            </a:r>
            <a:r>
              <a:rPr lang="en-US" altLang="zh-CN" dirty="0"/>
              <a:t>-&gt;</a:t>
            </a:r>
            <a:r>
              <a:rPr lang="zh-CN" altLang="en-US" dirty="0"/>
              <a:t>防级联故障</a:t>
            </a:r>
          </a:p>
          <a:p>
            <a:pPr lvl="1"/>
            <a:r>
              <a:rPr lang="zh-CN" altLang="en-US" dirty="0"/>
              <a:t>自动</a:t>
            </a:r>
            <a:r>
              <a:rPr lang="en-US" altLang="zh-CN" dirty="0" err="1"/>
              <a:t>healthcheck</a:t>
            </a:r>
            <a:r>
              <a:rPr lang="en-US" altLang="zh-CN" dirty="0"/>
              <a:t>-&gt;failover</a:t>
            </a:r>
          </a:p>
          <a:p>
            <a:r>
              <a:rPr lang="zh-CN" altLang="en-US" dirty="0"/>
              <a:t>弹性可扩展的</a:t>
            </a:r>
            <a:r>
              <a:rPr lang="en-US" altLang="zh-CN" dirty="0"/>
              <a:t>Web</a:t>
            </a:r>
          </a:p>
          <a:p>
            <a:pPr lvl="1"/>
            <a:r>
              <a:rPr lang="zh-CN" altLang="en-US" dirty="0"/>
              <a:t>调用云服务</a:t>
            </a:r>
            <a:r>
              <a:rPr lang="en-US" altLang="zh-CN" dirty="0"/>
              <a:t>API</a:t>
            </a:r>
            <a:r>
              <a:rPr lang="zh-CN" altLang="en-US" dirty="0"/>
              <a:t>水平扩展，要求应用无状态，状态持久化到外部，可快速创建和销毁</a:t>
            </a:r>
          </a:p>
          <a:p>
            <a:r>
              <a:rPr lang="zh-CN" altLang="en-US" dirty="0"/>
              <a:t>以移动为核心的用户体验</a:t>
            </a:r>
          </a:p>
          <a:p>
            <a:pPr lvl="1"/>
            <a:r>
              <a:rPr lang="zh-CN" altLang="en-US" dirty="0"/>
              <a:t>随时随地的访问</a:t>
            </a:r>
            <a:r>
              <a:rPr lang="en-US" altLang="zh-CN" dirty="0"/>
              <a:t>-&gt;</a:t>
            </a:r>
            <a:r>
              <a:rPr lang="zh-CN" altLang="en-US" dirty="0"/>
              <a:t>系统负载的激增，比如发薪日客户每隔几分钟查询余额</a:t>
            </a:r>
          </a:p>
          <a:p>
            <a:pPr lvl="1"/>
            <a:r>
              <a:rPr lang="zh-CN" altLang="en-US" dirty="0"/>
              <a:t>不同种类的移动设备与多个后端微服务交互</a:t>
            </a:r>
            <a:r>
              <a:rPr lang="en-US" altLang="zh-CN" dirty="0"/>
              <a:t>-&gt;</a:t>
            </a:r>
            <a:r>
              <a:rPr lang="zh-CN" altLang="en-US" dirty="0"/>
              <a:t>移动应用开发人员负担、响应慢、耗电高、用户体验差</a:t>
            </a:r>
            <a:r>
              <a:rPr lang="en-US" altLang="zh-CN" dirty="0"/>
              <a:t>-&gt;API</a:t>
            </a:r>
            <a:r>
              <a:rPr lang="zh-CN" altLang="en-US" dirty="0"/>
              <a:t>网关将服务聚合负担转移回服务器端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3441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引用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引用</Template>
  <TotalTime>1170</TotalTime>
  <Words>3289</Words>
  <Application>Microsoft Macintosh PowerPoint</Application>
  <PresentationFormat>宽屏</PresentationFormat>
  <Paragraphs>378</Paragraphs>
  <Slides>34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8" baseType="lpstr">
      <vt:lpstr>DengXian</vt:lpstr>
      <vt:lpstr>Century Gothic</vt:lpstr>
      <vt:lpstr>Wingdings 2</vt:lpstr>
      <vt:lpstr>引用</vt:lpstr>
      <vt:lpstr>PowerPoint 演示文稿</vt:lpstr>
      <vt:lpstr>Agenda</vt:lpstr>
      <vt:lpstr>云原生背景</vt:lpstr>
      <vt:lpstr>云原生定义</vt:lpstr>
      <vt:lpstr>云原生特征</vt:lpstr>
      <vt:lpstr>CNCF</vt:lpstr>
      <vt:lpstr>云原生趋势</vt:lpstr>
      <vt:lpstr>云原生趋势</vt:lpstr>
      <vt:lpstr>高速增长的现代软件公司特点</vt:lpstr>
      <vt:lpstr>12Factor应用</vt:lpstr>
      <vt:lpstr>12Factor应用</vt:lpstr>
      <vt:lpstr>12Factor应用</vt:lpstr>
      <vt:lpstr>微服务</vt:lpstr>
      <vt:lpstr>云平台</vt:lpstr>
      <vt:lpstr>迁移到云原生</vt:lpstr>
      <vt:lpstr>迁移到云原生</vt:lpstr>
      <vt:lpstr>迁移到云原生</vt:lpstr>
      <vt:lpstr>分布式系统-远程通信</vt:lpstr>
      <vt:lpstr>分布式系统-版本化和分布式配置</vt:lpstr>
      <vt:lpstr>分布式系统-版本化和分布式配置</vt:lpstr>
      <vt:lpstr>分布式系统-服务治理</vt:lpstr>
      <vt:lpstr>分布式系统-服务治理</vt:lpstr>
      <vt:lpstr>分布式系统-服务治理</vt:lpstr>
      <vt:lpstr>分布式系统-服务治理</vt:lpstr>
      <vt:lpstr>分布式系统- API网关</vt:lpstr>
      <vt:lpstr>分布式系统-全链路监控</vt:lpstr>
      <vt:lpstr>分布式系统-NewSQL数据架构</vt:lpstr>
      <vt:lpstr>分布式系统-NewSQL数据架构</vt:lpstr>
      <vt:lpstr>分布式系统-NewSQL数据架构</vt:lpstr>
      <vt:lpstr>分布式系统-NewSQL数据架构</vt:lpstr>
      <vt:lpstr>分布式系统-NewSQL数据架构</vt:lpstr>
      <vt:lpstr>侵入式服务治理- dubbo</vt:lpstr>
      <vt:lpstr>侵入式服务治理- spring cloud</vt:lpstr>
      <vt:lpstr>跨语言服务治理- istio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wang tiger</cp:lastModifiedBy>
  <cp:revision>485</cp:revision>
  <dcterms:created xsi:type="dcterms:W3CDTF">2019-05-05T09:16:52Z</dcterms:created>
  <dcterms:modified xsi:type="dcterms:W3CDTF">2019-07-25T09:24:55Z</dcterms:modified>
</cp:coreProperties>
</file>