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8" r:id="rId4"/>
    <p:sldId id="259" r:id="rId5"/>
    <p:sldId id="258" r:id="rId6"/>
    <p:sldId id="279" r:id="rId7"/>
    <p:sldId id="274" r:id="rId8"/>
    <p:sldId id="280" r:id="rId9"/>
    <p:sldId id="276" r:id="rId10"/>
    <p:sldId id="275"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7"/>
    <p:restoredTop sz="74558"/>
  </p:normalViewPr>
  <p:slideViewPr>
    <p:cSldViewPr snapToGrid="0" snapToObjects="1">
      <p:cViewPr varScale="1">
        <p:scale>
          <a:sx n="94" d="100"/>
          <a:sy n="94" d="100"/>
        </p:scale>
        <p:origin x="1640" y="184"/>
      </p:cViewPr>
      <p:guideLst/>
    </p:cSldViewPr>
  </p:slideViewPr>
  <p:notesTextViewPr>
    <p:cViewPr>
      <p:scale>
        <a:sx n="1" d="1"/>
        <a:sy n="1" d="1"/>
      </p:scale>
      <p:origin x="0" y="-17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136E3-80C6-A842-B275-74FC7A4265FC}" type="datetimeFigureOut">
              <a:rPr kumimoji="1" lang="zh-CN" altLang="en-US" smtClean="0"/>
              <a:t>2019/10/25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8A843-6325-C940-A430-FD72B9AFF102}" type="slidenum">
              <a:rPr kumimoji="1" lang="zh-CN" altLang="en-US" smtClean="0"/>
              <a:t>‹#›</a:t>
            </a:fld>
            <a:endParaRPr kumimoji="1" lang="zh-CN" altLang="en-US"/>
          </a:p>
        </p:txBody>
      </p:sp>
    </p:spTree>
    <p:extLst>
      <p:ext uri="{BB962C8B-B14F-4D97-AF65-F5344CB8AC3E}">
        <p14:creationId xmlns:p14="http://schemas.microsoft.com/office/powerpoint/2010/main" val="146371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venturebeat.com/2011/11/10/standing-cloud-cloud-app-management/" TargetMode="External"/><Relationship Id="rId3" Type="http://schemas.openxmlformats.org/officeDocument/2006/relationships/hyperlink" Target="https://www.cnblogs.com/beanmoon/archive/2012/12/10/2811547.html" TargetMode="External"/><Relationship Id="rId7" Type="http://schemas.openxmlformats.org/officeDocument/2006/relationships/hyperlink" Target="http://venturebeat.com/2011/10/31/mendix-grabs-13m-to-fuel-fast-enterprise-app-developmen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venturebeat.com/2011/08/11/appfog-raises-8m-to-host-powerful-web-apps-in-the-cloud/" TargetMode="External"/><Relationship Id="rId5" Type="http://schemas.openxmlformats.org/officeDocument/2006/relationships/hyperlink" Target="http://venturebeat.com/2011/08/23/engine-yard-acquires-orchestra/" TargetMode="External"/><Relationship Id="rId4" Type="http://schemas.openxmlformats.org/officeDocument/2006/relationships/hyperlink" Target="http://venturebeat.com/2011/11/14/cloud-iaas-paas-saa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2010</a:t>
            </a:r>
            <a:r>
              <a:rPr lang="zh-CN" altLang="en-US" sz="1200" kern="1200" dirty="0">
                <a:solidFill>
                  <a:schemeClr val="tx1"/>
                </a:solidFill>
                <a:effectLst/>
                <a:latin typeface="+mn-lt"/>
                <a:ea typeface="+mn-ea"/>
                <a:cs typeface="+mn-cs"/>
              </a:rPr>
              <a:t>年左右云计算慢慢兴起，越来越多的应用部署到云端。到了</a:t>
            </a:r>
            <a:r>
              <a:rPr lang="en-US" altLang="zh-CN" sz="1200" kern="1200" dirty="0">
                <a:solidFill>
                  <a:schemeClr val="tx1"/>
                </a:solidFill>
                <a:effectLst/>
                <a:latin typeface="+mn-lt"/>
                <a:ea typeface="+mn-ea"/>
                <a:cs typeface="+mn-cs"/>
              </a:rPr>
              <a:t>2013</a:t>
            </a:r>
            <a:r>
              <a:rPr lang="zh-CN" altLang="en-US" sz="1200" kern="1200" dirty="0">
                <a:solidFill>
                  <a:schemeClr val="tx1"/>
                </a:solidFill>
                <a:effectLst/>
                <a:latin typeface="+mn-lt"/>
                <a:ea typeface="+mn-ea"/>
                <a:cs typeface="+mn-cs"/>
              </a:rPr>
              <a:t>年，云计算技术已经从当初虚无缥缈的概念蜕变成了实实在在的虚拟机和账单。公有云有</a:t>
            </a:r>
            <a:r>
              <a:rPr lang="en-US" altLang="zh-CN" sz="1200" kern="1200" dirty="0">
                <a:solidFill>
                  <a:schemeClr val="tx1"/>
                </a:solidFill>
                <a:effectLst/>
                <a:latin typeface="+mn-lt"/>
                <a:ea typeface="+mn-ea"/>
                <a:cs typeface="+mn-cs"/>
              </a:rPr>
              <a:t>AWS</a:t>
            </a:r>
            <a:r>
              <a:rPr lang="zh-CN" altLang="en-US" sz="1200" kern="1200" dirty="0">
                <a:solidFill>
                  <a:schemeClr val="tx1"/>
                </a:solidFill>
                <a:effectLst/>
                <a:latin typeface="+mn-lt"/>
                <a:ea typeface="+mn-ea"/>
                <a:cs typeface="+mn-cs"/>
              </a:rPr>
              <a:t>、阿里云，私有云有</a:t>
            </a:r>
            <a:r>
              <a:rPr lang="en-US" altLang="zh-CN" sz="1200" kern="1200" dirty="0" err="1">
                <a:solidFill>
                  <a:schemeClr val="tx1"/>
                </a:solidFill>
                <a:effectLst/>
                <a:latin typeface="+mn-lt"/>
                <a:ea typeface="+mn-ea"/>
                <a:cs typeface="+mn-cs"/>
              </a:rPr>
              <a:t>openstack</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这时主流用户的普遍用法，就是租一批 </a:t>
            </a:r>
            <a:r>
              <a:rPr lang="en-US" altLang="zh-CN" sz="1200" kern="1200" dirty="0">
                <a:solidFill>
                  <a:schemeClr val="tx1"/>
                </a:solidFill>
                <a:effectLst/>
                <a:latin typeface="+mn-lt"/>
                <a:ea typeface="+mn-ea"/>
                <a:cs typeface="+mn-cs"/>
              </a:rPr>
              <a:t>AWS </a:t>
            </a:r>
            <a:r>
              <a:rPr lang="zh-CN" altLang="en-US" sz="1200" kern="1200" dirty="0">
                <a:solidFill>
                  <a:schemeClr val="tx1"/>
                </a:solidFill>
                <a:effectLst/>
                <a:latin typeface="+mn-lt"/>
                <a:ea typeface="+mn-ea"/>
                <a:cs typeface="+mn-cs"/>
              </a:rPr>
              <a:t>或者 </a:t>
            </a:r>
            <a:r>
              <a:rPr lang="en-US" altLang="zh-CN" sz="1200" kern="1200" dirty="0">
                <a:solidFill>
                  <a:schemeClr val="tx1"/>
                </a:solidFill>
                <a:effectLst/>
                <a:latin typeface="+mn-lt"/>
                <a:ea typeface="+mn-ea"/>
                <a:cs typeface="+mn-cs"/>
              </a:rPr>
              <a:t>OpenStack </a:t>
            </a:r>
            <a:r>
              <a:rPr lang="zh-CN" altLang="en-US" sz="1200" kern="1200" dirty="0">
                <a:solidFill>
                  <a:schemeClr val="tx1"/>
                </a:solidFill>
                <a:effectLst/>
                <a:latin typeface="+mn-lt"/>
                <a:ea typeface="+mn-ea"/>
                <a:cs typeface="+mn-cs"/>
              </a:rPr>
              <a:t>的虚拟机，然后像以前管理物理服务器那样，用脚本或者手工的方式在这些机器上部署应用。当然，这个部署过程难免会碰到云端虚拟机和本地环境不一致的问题，所以云计算服务，比的就是谁能更好地模拟本地服务器环境，能带来更好的“上云”体验。</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另外从理论上讲，云应用应该具有弹性伸缩的能力，也就是说，应用的规模可以跟随着实际的应用负载动态的增加或缩小。但是大家都知道，云计算的核心技术是虚拟化，比如</a:t>
            </a:r>
            <a:r>
              <a:rPr lang="en-US" altLang="zh-CN" sz="1200" kern="1200" dirty="0" err="1">
                <a:solidFill>
                  <a:schemeClr val="tx1"/>
                </a:solidFill>
                <a:effectLst/>
                <a:latin typeface="+mn-lt"/>
                <a:ea typeface="+mn-ea"/>
                <a:cs typeface="+mn-cs"/>
              </a:rPr>
              <a:t>vmvare</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xen</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kvm</a:t>
            </a:r>
            <a:r>
              <a:rPr lang="zh-CN" altLang="en-US" sz="1200" kern="1200" dirty="0">
                <a:solidFill>
                  <a:schemeClr val="tx1"/>
                </a:solidFill>
                <a:effectLst/>
                <a:latin typeface="+mn-lt"/>
                <a:ea typeface="+mn-ea"/>
                <a:cs typeface="+mn-cs"/>
              </a:rPr>
              <a:t>等，虚拟化的技术需要在主机上先装虚拟化操作系统或软件，然后基于之上创建不同的虚拟机，可以是</a:t>
            </a:r>
            <a:r>
              <a:rPr lang="en-US" altLang="zh-CN" sz="1200" kern="1200" dirty="0">
                <a:solidFill>
                  <a:schemeClr val="tx1"/>
                </a:solidFill>
                <a:effectLst/>
                <a:latin typeface="+mn-lt"/>
                <a:ea typeface="+mn-ea"/>
                <a:cs typeface="+mn-cs"/>
              </a:rPr>
              <a:t>windows</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linux</a:t>
            </a:r>
            <a:r>
              <a:rPr lang="zh-CN" altLang="en-US" sz="1200" kern="1200" dirty="0">
                <a:solidFill>
                  <a:schemeClr val="tx1"/>
                </a:solidFill>
                <a:effectLst/>
                <a:latin typeface="+mn-lt"/>
                <a:ea typeface="+mn-ea"/>
                <a:cs typeface="+mn-cs"/>
              </a:rPr>
              <a:t>的各个发行版等等，如果每个云应用都部署在虚拟机中，大家可以想象，由于虚拟机启动非常慢，其实并不是很适合对用户透明的弹性伸缩。</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由此也产生了很多</a:t>
            </a:r>
            <a:r>
              <a:rPr lang="en-US" altLang="zh-CN" sz="1200" kern="1200" dirty="0">
                <a:solidFill>
                  <a:schemeClr val="tx1"/>
                </a:solidFill>
                <a:effectLst/>
                <a:latin typeface="+mn-lt"/>
                <a:ea typeface="+mn-ea"/>
                <a:cs typeface="+mn-cs"/>
              </a:rPr>
              <a:t>PAAS</a:t>
            </a:r>
            <a:r>
              <a:rPr lang="zh-CN" altLang="en-US" sz="1200" kern="1200" dirty="0">
                <a:solidFill>
                  <a:schemeClr val="tx1"/>
                </a:solidFill>
                <a:effectLst/>
                <a:latin typeface="+mn-lt"/>
                <a:ea typeface="+mn-ea"/>
                <a:cs typeface="+mn-cs"/>
              </a:rPr>
              <a:t>项目，想要解决这个问题。但都或多或少遇到一些问题，比如怎么能保证环境一致性的分发，怎么对开发者最友好等等。在这群做</a:t>
            </a:r>
            <a:r>
              <a:rPr lang="en-US" altLang="zh-CN" sz="1200" kern="1200" dirty="0">
                <a:solidFill>
                  <a:schemeClr val="tx1"/>
                </a:solidFill>
                <a:effectLst/>
                <a:latin typeface="+mn-lt"/>
                <a:ea typeface="+mn-ea"/>
                <a:cs typeface="+mn-cs"/>
              </a:rPr>
              <a:t>PAAS</a:t>
            </a:r>
            <a:r>
              <a:rPr lang="zh-CN" altLang="en-US" sz="1200" kern="1200" dirty="0">
                <a:solidFill>
                  <a:schemeClr val="tx1"/>
                </a:solidFill>
                <a:effectLst/>
                <a:latin typeface="+mn-lt"/>
                <a:ea typeface="+mn-ea"/>
                <a:cs typeface="+mn-cs"/>
              </a:rPr>
              <a:t>的公司里有一家名不见经传的小公司叫</a:t>
            </a:r>
            <a:r>
              <a:rPr lang="en-US" altLang="zh-CN" sz="1200" kern="1200" dirty="0" err="1">
                <a:solidFill>
                  <a:schemeClr val="tx1"/>
                </a:solidFill>
                <a:effectLst/>
                <a:latin typeface="+mn-lt"/>
                <a:ea typeface="+mn-ea"/>
                <a:cs typeface="+mn-cs"/>
              </a:rPr>
              <a:t>dotcloud</a:t>
            </a:r>
            <a:r>
              <a:rPr lang="zh-CN" altLang="en-US" sz="1200" kern="1200" dirty="0">
                <a:solidFill>
                  <a:schemeClr val="tx1"/>
                </a:solidFill>
                <a:effectLst/>
                <a:latin typeface="+mn-lt"/>
                <a:ea typeface="+mn-ea"/>
                <a:cs typeface="+mn-cs"/>
              </a:rPr>
              <a:t>，里面有一群聪明的攻城狮，他们换了一种思路，利用一些</a:t>
            </a:r>
            <a:r>
              <a:rPr lang="en-US" altLang="zh-CN" sz="1200" kern="1200" dirty="0" err="1">
                <a:solidFill>
                  <a:schemeClr val="tx1"/>
                </a:solidFill>
                <a:effectLst/>
                <a:latin typeface="+mn-lt"/>
                <a:ea typeface="+mn-ea"/>
                <a:cs typeface="+mn-cs"/>
              </a:rPr>
              <a:t>linux</a:t>
            </a:r>
            <a:r>
              <a:rPr lang="zh-CN" altLang="en-US" sz="1200" kern="1200" dirty="0">
                <a:solidFill>
                  <a:schemeClr val="tx1"/>
                </a:solidFill>
                <a:effectLst/>
                <a:latin typeface="+mn-lt"/>
                <a:ea typeface="+mn-ea"/>
                <a:cs typeface="+mn-cs"/>
              </a:rPr>
              <a:t>已有的技术，比如</a:t>
            </a:r>
            <a:r>
              <a:rPr lang="en-US" altLang="zh-CN" sz="1200" kern="1200" dirty="0">
                <a:solidFill>
                  <a:schemeClr val="tx1"/>
                </a:solidFill>
                <a:effectLst/>
                <a:latin typeface="+mn-lt"/>
                <a:ea typeface="+mn-ea"/>
                <a:cs typeface="+mn-cs"/>
              </a:rPr>
              <a:t>namespace</a:t>
            </a:r>
            <a:r>
              <a:rPr lang="zh-CN" altLang="en-US" sz="1200" kern="1200" dirty="0">
                <a:solidFill>
                  <a:schemeClr val="tx1"/>
                </a:solidFill>
                <a:effectLst/>
                <a:latin typeface="+mn-lt"/>
                <a:ea typeface="+mn-ea"/>
                <a:cs typeface="+mn-cs"/>
              </a:rPr>
              <a:t>隔离和</a:t>
            </a:r>
            <a:r>
              <a:rPr lang="en-US" altLang="zh-CN" sz="1200" kern="1200" dirty="0" err="1">
                <a:solidFill>
                  <a:schemeClr val="tx1"/>
                </a:solidFill>
                <a:effectLst/>
                <a:latin typeface="+mn-lt"/>
                <a:ea typeface="+mn-ea"/>
                <a:cs typeface="+mn-cs"/>
              </a:rPr>
              <a:t>cgroup</a:t>
            </a:r>
            <a:r>
              <a:rPr lang="zh-CN" altLang="en-US" sz="1200" kern="1200" dirty="0">
                <a:solidFill>
                  <a:schemeClr val="tx1"/>
                </a:solidFill>
                <a:effectLst/>
                <a:latin typeface="+mn-lt"/>
                <a:ea typeface="+mn-ea"/>
                <a:cs typeface="+mn-cs"/>
              </a:rPr>
              <a:t>资源管理等，更重要的是他们提出一种镜像的概念，很好的解决了云应用部署及生命周期管理的痛点，这个就是</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。你可以把</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去类比虚拟机，但是本质上不是一个东西，</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是容器的一种实现。前面提到的</a:t>
            </a:r>
            <a:r>
              <a:rPr lang="en-US" altLang="zh-CN" sz="1200" kern="1200" dirty="0">
                <a:solidFill>
                  <a:schemeClr val="tx1"/>
                </a:solidFill>
                <a:effectLst/>
                <a:latin typeface="+mn-lt"/>
                <a:ea typeface="+mn-ea"/>
                <a:cs typeface="+mn-cs"/>
              </a:rPr>
              <a:t>namespace</a:t>
            </a:r>
            <a:r>
              <a:rPr lang="zh-CN" altLang="en-US" sz="1200" kern="1200" dirty="0">
                <a:solidFill>
                  <a:schemeClr val="tx1"/>
                </a:solidFill>
                <a:effectLst/>
                <a:latin typeface="+mn-lt"/>
                <a:ea typeface="+mn-ea"/>
                <a:cs typeface="+mn-cs"/>
              </a:rPr>
              <a:t>隔离和</a:t>
            </a:r>
            <a:r>
              <a:rPr lang="en-US" altLang="zh-CN" sz="1200" kern="1200" dirty="0" err="1">
                <a:solidFill>
                  <a:schemeClr val="tx1"/>
                </a:solidFill>
                <a:effectLst/>
                <a:latin typeface="+mn-lt"/>
                <a:ea typeface="+mn-ea"/>
                <a:cs typeface="+mn-cs"/>
              </a:rPr>
              <a:t>cgroup</a:t>
            </a:r>
            <a:r>
              <a:rPr lang="zh-CN" altLang="en-US" sz="1200" kern="1200" dirty="0">
                <a:solidFill>
                  <a:schemeClr val="tx1"/>
                </a:solidFill>
                <a:effectLst/>
                <a:latin typeface="+mn-lt"/>
                <a:ea typeface="+mn-ea"/>
                <a:cs typeface="+mn-cs"/>
              </a:rPr>
              <a:t>资源管理技术，可以为每个应用创建出一个隔离的沙箱环境；而镜像其实就是一个包含了操作系统和应用的压缩包，通过它可以保证本地环境和云端环境高度一致</a:t>
            </a:r>
            <a:r>
              <a:rPr lang="zh-CN" altLang="en-US" sz="1200" b="0" kern="1200" dirty="0">
                <a:solidFill>
                  <a:schemeClr val="tx1"/>
                </a:solidFill>
                <a:effectLst/>
                <a:latin typeface="+mn-lt"/>
                <a:ea typeface="+mn-ea"/>
                <a:cs typeface="+mn-cs"/>
              </a:rPr>
              <a:t>，</a:t>
            </a:r>
            <a:r>
              <a:rPr lang="zh-CN" altLang="en-US" b="0" dirty="0">
                <a:effectLst/>
              </a:rPr>
              <a:t>避免了用户通过“试错”来匹配两种不同运行环境之间差异的痛苦过程，</a:t>
            </a:r>
            <a:r>
              <a:rPr lang="zh-CN" altLang="en-US" sz="1200" b="0" kern="1200" dirty="0">
                <a:solidFill>
                  <a:schemeClr val="tx1"/>
                </a:solidFill>
                <a:effectLst/>
                <a:latin typeface="+mn-lt"/>
                <a:ea typeface="+mn-ea"/>
                <a:cs typeface="+mn-cs"/>
              </a:rPr>
              <a:t>解决</a:t>
            </a:r>
            <a:r>
              <a:rPr lang="zh-CN" altLang="en-US" sz="1200" kern="1200" dirty="0">
                <a:solidFill>
                  <a:schemeClr val="tx1"/>
                </a:solidFill>
                <a:effectLst/>
                <a:latin typeface="+mn-lt"/>
                <a:ea typeface="+mn-ea"/>
                <a:cs typeface="+mn-cs"/>
              </a:rPr>
              <a:t>了应用打包这个根本性问题。</a:t>
            </a:r>
            <a:endParaRPr lang="en-US" altLang="zh-CN" sz="1200" kern="1200" dirty="0">
              <a:solidFill>
                <a:schemeClr val="tx1"/>
              </a:solidFill>
              <a:effectLst/>
              <a:latin typeface="+mn-lt"/>
              <a:ea typeface="+mn-ea"/>
              <a:cs typeface="+mn-cs"/>
            </a:endParaRPr>
          </a:p>
          <a:p>
            <a:endParaRPr lang="zh-CN" alt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当然，</a:t>
            </a:r>
            <a:r>
              <a:rPr lang="en-US" altLang="zh-CN" sz="1200" kern="1200" dirty="0" err="1">
                <a:solidFill>
                  <a:schemeClr val="tx1"/>
                </a:solidFill>
                <a:effectLst/>
                <a:latin typeface="+mn-lt"/>
                <a:ea typeface="+mn-ea"/>
                <a:cs typeface="+mn-cs"/>
              </a:rPr>
              <a:t>dotcloud</a:t>
            </a:r>
            <a:r>
              <a:rPr lang="zh-CN" altLang="en-US" sz="1200" kern="1200" dirty="0">
                <a:solidFill>
                  <a:schemeClr val="tx1"/>
                </a:solidFill>
                <a:effectLst/>
                <a:latin typeface="+mn-lt"/>
                <a:ea typeface="+mn-ea"/>
                <a:cs typeface="+mn-cs"/>
              </a:rPr>
              <a:t>的人本来并没开源出</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，而是在他们在</a:t>
            </a:r>
            <a:r>
              <a:rPr lang="en-US" altLang="zh-CN" sz="1200" kern="1200" dirty="0" err="1">
                <a:solidFill>
                  <a:schemeClr val="tx1"/>
                </a:solidFill>
                <a:effectLst/>
                <a:latin typeface="+mn-lt"/>
                <a:ea typeface="+mn-ea"/>
                <a:cs typeface="+mn-cs"/>
              </a:rPr>
              <a:t>Redhat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Pivotal</a:t>
            </a:r>
            <a:r>
              <a:rPr lang="zh-CN" altLang="en-US" sz="1200" kern="1200" dirty="0">
                <a:solidFill>
                  <a:schemeClr val="tx1"/>
                </a:solidFill>
                <a:effectLst/>
                <a:latin typeface="+mn-lt"/>
                <a:ea typeface="+mn-ea"/>
                <a:cs typeface="+mn-cs"/>
              </a:rPr>
              <a:t>这些</a:t>
            </a:r>
            <a:r>
              <a:rPr lang="en-US" altLang="zh-CN" sz="1200" kern="1200" dirty="0">
                <a:solidFill>
                  <a:schemeClr val="tx1"/>
                </a:solidFill>
                <a:effectLst/>
                <a:latin typeface="+mn-lt"/>
                <a:ea typeface="+mn-ea"/>
                <a:cs typeface="+mn-cs"/>
              </a:rPr>
              <a:t>PAAS</a:t>
            </a:r>
            <a:r>
              <a:rPr lang="zh-CN" altLang="en-US" sz="1200" kern="1200" dirty="0">
                <a:solidFill>
                  <a:schemeClr val="tx1"/>
                </a:solidFill>
                <a:effectLst/>
                <a:latin typeface="+mn-lt"/>
                <a:ea typeface="+mn-ea"/>
                <a:cs typeface="+mn-cs"/>
              </a:rPr>
              <a:t>的巨头围困之下，山穷水尽之后没办法之举，但是推出之后却大受欢迎，反而成就了他们，从此专心研发</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产品，过上了幸福美好的生活，后来</a:t>
            </a:r>
            <a:r>
              <a:rPr lang="en-US" altLang="zh-CN" sz="1200" kern="1200" dirty="0" err="1">
                <a:solidFill>
                  <a:schemeClr val="tx1"/>
                </a:solidFill>
                <a:effectLst/>
                <a:latin typeface="+mn-lt"/>
                <a:ea typeface="+mn-ea"/>
                <a:cs typeface="+mn-cs"/>
              </a:rPr>
              <a:t>dotcloud</a:t>
            </a:r>
            <a:r>
              <a:rPr lang="zh-CN" altLang="en-US" sz="1200" kern="1200" dirty="0">
                <a:solidFill>
                  <a:schemeClr val="tx1"/>
                </a:solidFill>
                <a:effectLst/>
                <a:latin typeface="+mn-lt"/>
                <a:ea typeface="+mn-ea"/>
                <a:cs typeface="+mn-cs"/>
              </a:rPr>
              <a:t>也改名叫</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公司了。改名之后的</a:t>
            </a:r>
            <a:r>
              <a:rPr lang="en-US" altLang="zh-CN" sz="1200" kern="1200" dirty="0" err="1">
                <a:solidFill>
                  <a:schemeClr val="tx1"/>
                </a:solidFill>
                <a:effectLst/>
                <a:latin typeface="+mn-lt"/>
                <a:ea typeface="+mn-ea"/>
                <a:cs typeface="+mn-cs"/>
              </a:rPr>
              <a:t>docker</a:t>
            </a:r>
            <a:r>
              <a:rPr lang="zh-CN" altLang="en-US" sz="1200" kern="1200" dirty="0">
                <a:solidFill>
                  <a:schemeClr val="tx1"/>
                </a:solidFill>
                <a:effectLst/>
                <a:latin typeface="+mn-lt"/>
                <a:ea typeface="+mn-ea"/>
                <a:cs typeface="+mn-cs"/>
              </a:rPr>
              <a:t>公司于</a:t>
            </a:r>
            <a:r>
              <a:rPr lang="en-US" altLang="zh-CN" sz="1200" kern="1200" dirty="0">
                <a:solidFill>
                  <a:schemeClr val="tx1"/>
                </a:solidFill>
                <a:effectLst/>
                <a:latin typeface="+mn-lt"/>
                <a:ea typeface="+mn-ea"/>
                <a:cs typeface="+mn-cs"/>
              </a:rPr>
              <a:t>2014</a:t>
            </a:r>
            <a:r>
              <a:rPr lang="zh-CN" altLang="en-US" sz="1200" kern="1200" dirty="0">
                <a:solidFill>
                  <a:schemeClr val="tx1"/>
                </a:solidFill>
                <a:effectLst/>
                <a:latin typeface="+mn-lt"/>
                <a:ea typeface="+mn-ea"/>
                <a:cs typeface="+mn-cs"/>
              </a:rPr>
              <a:t>年雄心勃勃地对外发布了自家研发的“</a:t>
            </a:r>
            <a:r>
              <a:rPr lang="en-US" altLang="zh-CN" sz="1200" kern="1200" dirty="0">
                <a:solidFill>
                  <a:schemeClr val="tx1"/>
                </a:solidFill>
                <a:effectLst/>
                <a:latin typeface="+mn-lt"/>
                <a:ea typeface="+mn-ea"/>
                <a:cs typeface="+mn-cs"/>
              </a:rPr>
              <a:t>Docker </a:t>
            </a:r>
            <a:r>
              <a:rPr lang="zh-CN" altLang="en-US" sz="1200" kern="1200" dirty="0">
                <a:solidFill>
                  <a:schemeClr val="tx1"/>
                </a:solidFill>
                <a:effectLst/>
                <a:latin typeface="+mn-lt"/>
                <a:ea typeface="+mn-ea"/>
                <a:cs typeface="+mn-cs"/>
              </a:rPr>
              <a:t>原生”容器集群管理项目 </a:t>
            </a:r>
            <a:r>
              <a:rPr lang="en-US" altLang="zh-CN" sz="1200" kern="1200" dirty="0">
                <a:solidFill>
                  <a:schemeClr val="tx1"/>
                </a:solidFill>
                <a:effectLst/>
                <a:latin typeface="+mn-lt"/>
                <a:ea typeface="+mn-ea"/>
                <a:cs typeface="+mn-cs"/>
              </a:rPr>
              <a:t>Swarm</a:t>
            </a:r>
            <a:r>
              <a:rPr lang="zh-CN" altLang="en-US" sz="1200" kern="1200" dirty="0">
                <a:solidFill>
                  <a:schemeClr val="tx1"/>
                </a:solidFill>
                <a:effectLst/>
                <a:latin typeface="+mn-lt"/>
                <a:ea typeface="+mn-ea"/>
                <a:cs typeface="+mn-cs"/>
              </a:rPr>
              <a:t>，意图进一步实现</a:t>
            </a:r>
            <a:r>
              <a:rPr lang="en-US" altLang="zh-CN" sz="1200" kern="1200" dirty="0">
                <a:solidFill>
                  <a:schemeClr val="tx1"/>
                </a:solidFill>
                <a:effectLst/>
                <a:latin typeface="+mn-lt"/>
                <a:ea typeface="+mn-ea"/>
                <a:cs typeface="+mn-cs"/>
              </a:rPr>
              <a:t>PAAS</a:t>
            </a:r>
            <a:r>
              <a:rPr lang="zh-CN" altLang="en-US" sz="1200" kern="1200" dirty="0">
                <a:solidFill>
                  <a:schemeClr val="tx1"/>
                </a:solidFill>
                <a:effectLst/>
                <a:latin typeface="+mn-lt"/>
                <a:ea typeface="+mn-ea"/>
                <a:cs typeface="+mn-cs"/>
              </a:rPr>
              <a:t>的大规模弹性部署应用的能力。整个后端技术领域，围绕着容器空前的活跃，也随着诞生了很多优秀的项目，比如，专门负责处理容器网络的 </a:t>
            </a:r>
            <a:r>
              <a:rPr lang="en-US" altLang="zh-CN" sz="1200" kern="1200" dirty="0" err="1">
                <a:solidFill>
                  <a:schemeClr val="tx1"/>
                </a:solidFill>
                <a:effectLst/>
                <a:latin typeface="+mn-lt"/>
                <a:ea typeface="+mn-ea"/>
                <a:cs typeface="+mn-cs"/>
              </a:rPr>
              <a:t>SocketPlane</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项目（后来被 </a:t>
            </a:r>
            <a:r>
              <a:rPr lang="en-US" altLang="zh-CN" sz="1200" kern="1200" dirty="0">
                <a:solidFill>
                  <a:schemeClr val="tx1"/>
                </a:solidFill>
                <a:effectLst/>
                <a:latin typeface="+mn-lt"/>
                <a:ea typeface="+mn-ea"/>
                <a:cs typeface="+mn-cs"/>
              </a:rPr>
              <a:t>Docker </a:t>
            </a:r>
            <a:r>
              <a:rPr lang="zh-CN" altLang="en-US" sz="1200" kern="1200" dirty="0">
                <a:solidFill>
                  <a:schemeClr val="tx1"/>
                </a:solidFill>
                <a:effectLst/>
                <a:latin typeface="+mn-lt"/>
                <a:ea typeface="+mn-ea"/>
                <a:cs typeface="+mn-cs"/>
              </a:rPr>
              <a:t>公司收购），专门负责处理容器存储的 </a:t>
            </a:r>
            <a:r>
              <a:rPr lang="en-US" altLang="zh-CN" sz="1200" kern="1200" dirty="0" err="1">
                <a:solidFill>
                  <a:schemeClr val="tx1"/>
                </a:solidFill>
                <a:effectLst/>
                <a:latin typeface="+mn-lt"/>
                <a:ea typeface="+mn-ea"/>
                <a:cs typeface="+mn-cs"/>
              </a:rPr>
              <a:t>Flocker</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项目（后来被 </a:t>
            </a:r>
            <a:r>
              <a:rPr lang="en-US" altLang="zh-CN" sz="1200" kern="1200" dirty="0">
                <a:solidFill>
                  <a:schemeClr val="tx1"/>
                </a:solidFill>
                <a:effectLst/>
                <a:latin typeface="+mn-lt"/>
                <a:ea typeface="+mn-ea"/>
                <a:cs typeface="+mn-cs"/>
              </a:rPr>
              <a:t>EMC </a:t>
            </a:r>
            <a:r>
              <a:rPr lang="zh-CN" altLang="en-US" sz="1200" kern="1200" dirty="0">
                <a:solidFill>
                  <a:schemeClr val="tx1"/>
                </a:solidFill>
                <a:effectLst/>
                <a:latin typeface="+mn-lt"/>
                <a:ea typeface="+mn-ea"/>
                <a:cs typeface="+mn-cs"/>
              </a:rPr>
              <a:t>公司收购），专门给 </a:t>
            </a:r>
            <a:r>
              <a:rPr lang="en-US" altLang="zh-CN" sz="1200" kern="1200" dirty="0">
                <a:solidFill>
                  <a:schemeClr val="tx1"/>
                </a:solidFill>
                <a:effectLst/>
                <a:latin typeface="+mn-lt"/>
                <a:ea typeface="+mn-ea"/>
                <a:cs typeface="+mn-cs"/>
              </a:rPr>
              <a:t>Docker </a:t>
            </a:r>
            <a:r>
              <a:rPr lang="zh-CN" altLang="en-US" sz="1200" kern="1200" dirty="0">
                <a:solidFill>
                  <a:schemeClr val="tx1"/>
                </a:solidFill>
                <a:effectLst/>
                <a:latin typeface="+mn-lt"/>
                <a:ea typeface="+mn-ea"/>
                <a:cs typeface="+mn-cs"/>
              </a:rPr>
              <a:t>集群做图形化管理界面和对外提供云服务的 </a:t>
            </a:r>
            <a:r>
              <a:rPr lang="en-US" altLang="zh-CN" sz="1200" kern="1200" dirty="0" err="1">
                <a:solidFill>
                  <a:schemeClr val="tx1"/>
                </a:solidFill>
                <a:effectLst/>
                <a:latin typeface="+mn-lt"/>
                <a:ea typeface="+mn-ea"/>
                <a:cs typeface="+mn-cs"/>
              </a:rPr>
              <a:t>Tutum</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项目（后来被 </a:t>
            </a:r>
            <a:r>
              <a:rPr lang="en-US" altLang="zh-CN" sz="1200" kern="1200" dirty="0">
                <a:solidFill>
                  <a:schemeClr val="tx1"/>
                </a:solidFill>
                <a:effectLst/>
                <a:latin typeface="+mn-lt"/>
                <a:ea typeface="+mn-ea"/>
                <a:cs typeface="+mn-cs"/>
              </a:rPr>
              <a:t>Docker </a:t>
            </a:r>
            <a:r>
              <a:rPr lang="zh-CN" altLang="en-US" sz="1200" kern="1200" dirty="0">
                <a:solidFill>
                  <a:schemeClr val="tx1"/>
                </a:solidFill>
                <a:effectLst/>
                <a:latin typeface="+mn-lt"/>
                <a:ea typeface="+mn-ea"/>
                <a:cs typeface="+mn-cs"/>
              </a:rPr>
              <a:t>公司收购）等等。</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整个云计算市场的形态被容器技术完全重塑。不仅培养和造福了大批技术人，更开创出一个具有相当规模的开源基础设施技术市场。在这个市场里，</a:t>
            </a:r>
            <a:r>
              <a:rPr lang="en-US" altLang="zh-CN" sz="1200" kern="1200" dirty="0">
                <a:solidFill>
                  <a:schemeClr val="tx1"/>
                </a:solidFill>
                <a:effectLst/>
                <a:latin typeface="+mn-lt"/>
                <a:ea typeface="+mn-ea"/>
                <a:cs typeface="+mn-cs"/>
              </a:rPr>
              <a:t>Google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Microsoft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a:t>
            </a:r>
            <a:r>
              <a:rPr lang="zh-CN" altLang="en-US" sz="1200" kern="1200" dirty="0">
                <a:solidFill>
                  <a:schemeClr val="tx1"/>
                </a:solidFill>
                <a:effectLst/>
                <a:latin typeface="+mn-lt"/>
                <a:ea typeface="+mn-ea"/>
                <a:cs typeface="+mn-cs"/>
              </a:rPr>
              <a:t>等技术巨头们，还有无数的创业公司厮杀至今。</a:t>
            </a:r>
            <a:endParaRPr lang="zh-CN" alt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dirty="0">
                <a:solidFill>
                  <a:schemeClr val="tx1"/>
                </a:solidFill>
                <a:effectLst/>
                <a:latin typeface="+mn-lt"/>
                <a:ea typeface="+mn-ea"/>
                <a:cs typeface="+mn-cs"/>
                <a:hlinkClick r:id="rId3"/>
              </a:rPr>
              <a:t>云计算的三种服务模式：</a:t>
            </a:r>
            <a:r>
              <a:rPr lang="en" altLang="zh-CN" sz="1200" b="1" i="0" u="none" strike="noStrike" kern="1200" dirty="0">
                <a:solidFill>
                  <a:schemeClr val="tx1"/>
                </a:solidFill>
                <a:effectLst/>
                <a:latin typeface="+mn-lt"/>
                <a:ea typeface="+mn-ea"/>
                <a:cs typeface="+mn-cs"/>
                <a:hlinkClick r:id="rId3"/>
              </a:rPr>
              <a:t>IaaS</a:t>
            </a:r>
            <a:r>
              <a:rPr lang="zh-CN" altLang="en" sz="1200" b="1" i="0" u="none" strike="noStrike" kern="1200" dirty="0">
                <a:solidFill>
                  <a:schemeClr val="tx1"/>
                </a:solidFill>
                <a:effectLst/>
                <a:latin typeface="+mn-lt"/>
                <a:ea typeface="+mn-ea"/>
                <a:cs typeface="+mn-cs"/>
                <a:hlinkClick r:id="rId3"/>
              </a:rPr>
              <a:t>，</a:t>
            </a:r>
            <a:r>
              <a:rPr lang="en" altLang="zh-CN" sz="1200" b="1" i="0" u="none" strike="noStrike" kern="1200" dirty="0">
                <a:solidFill>
                  <a:schemeClr val="tx1"/>
                </a:solidFill>
                <a:effectLst/>
                <a:latin typeface="+mn-lt"/>
                <a:ea typeface="+mn-ea"/>
                <a:cs typeface="+mn-cs"/>
                <a:hlinkClick r:id="rId3"/>
              </a:rPr>
              <a:t>PaaS</a:t>
            </a:r>
            <a:r>
              <a:rPr lang="zh-CN" altLang="en-US" sz="1200" b="1" i="0" u="none" strike="noStrike" kern="1200" dirty="0">
                <a:solidFill>
                  <a:schemeClr val="tx1"/>
                </a:solidFill>
                <a:effectLst/>
                <a:latin typeface="+mn-lt"/>
                <a:ea typeface="+mn-ea"/>
                <a:cs typeface="+mn-cs"/>
                <a:hlinkClick r:id="rId3"/>
              </a:rPr>
              <a:t>和</a:t>
            </a:r>
            <a:r>
              <a:rPr lang="en" altLang="zh-CN" sz="1200" b="1" i="0" u="none" strike="noStrike" kern="1200" dirty="0">
                <a:solidFill>
                  <a:schemeClr val="tx1"/>
                </a:solidFill>
                <a:effectLst/>
                <a:latin typeface="+mn-lt"/>
                <a:ea typeface="+mn-ea"/>
                <a:cs typeface="+mn-cs"/>
                <a:hlinkClick r:id="rId3"/>
              </a:rPr>
              <a:t>SaaS</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 altLang="zh-CN" dirty="0">
                <a:hlinkClick r:id="rId3"/>
              </a:rPr>
              <a:t>https://www.cnblogs.com/beanmoon/archive/2012/12/10/2811547.html</a:t>
            </a:r>
            <a:endParaRPr lang="en"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 altLang="zh-CN" dirty="0"/>
          </a:p>
          <a:p>
            <a:r>
              <a:rPr lang="en" altLang="zh-CN" sz="1200" b="0" i="0" kern="1200" dirty="0">
                <a:solidFill>
                  <a:schemeClr val="tx1"/>
                </a:solidFill>
                <a:effectLst/>
                <a:latin typeface="+mn-lt"/>
                <a:ea typeface="+mn-ea"/>
                <a:cs typeface="+mn-cs"/>
              </a:rPr>
              <a:t> </a:t>
            </a:r>
            <a:r>
              <a:rPr lang="en" altLang="zh-CN" sz="1200" b="1" i="0" kern="1200" dirty="0">
                <a:solidFill>
                  <a:schemeClr val="tx1"/>
                </a:solidFill>
                <a:effectLst/>
                <a:latin typeface="+mn-lt"/>
                <a:ea typeface="+mn-ea"/>
                <a:cs typeface="+mn-cs"/>
              </a:rPr>
              <a:t>IaaS: Infrastructure-as-a-Service</a:t>
            </a:r>
            <a:r>
              <a:rPr lang="zh-CN" altLang="e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基础设施即服务）</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第一层叫做</a:t>
            </a:r>
            <a:r>
              <a:rPr lang="en" altLang="zh-CN" sz="1200" b="0" i="0" kern="1200" dirty="0">
                <a:solidFill>
                  <a:schemeClr val="tx1"/>
                </a:solidFill>
                <a:effectLst/>
                <a:latin typeface="+mn-lt"/>
                <a:ea typeface="+mn-ea"/>
                <a:cs typeface="+mn-cs"/>
              </a:rPr>
              <a:t>IaaS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有时候也叫做</a:t>
            </a:r>
            <a:r>
              <a:rPr lang="en" altLang="zh-CN" sz="1200" b="0" i="0" kern="1200" dirty="0">
                <a:solidFill>
                  <a:schemeClr val="tx1"/>
                </a:solidFill>
                <a:effectLst/>
                <a:latin typeface="+mn-lt"/>
                <a:ea typeface="+mn-ea"/>
                <a:cs typeface="+mn-cs"/>
              </a:rPr>
              <a:t>Hardware-as-a-Service</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几年前如果你想在办公室或者公司的网站上运行一些企业应用，你需要去买服务器，或者别的高昂的硬件来控制本地应用，让你的业务运行起来。</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但是现在有</a:t>
            </a:r>
            <a:r>
              <a:rPr lang="en" altLang="zh-CN" sz="1200" b="0" i="0" kern="1200" dirty="0">
                <a:solidFill>
                  <a:schemeClr val="tx1"/>
                </a:solidFill>
                <a:effectLst/>
                <a:latin typeface="+mn-lt"/>
                <a:ea typeface="+mn-ea"/>
                <a:cs typeface="+mn-cs"/>
              </a:rPr>
              <a:t>IaaS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你可以将硬件外包到别的地方去。</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公司会提供场外服务器，存储和网络硬件，你可以租用。节省了维护成本和办公场地，公司可以在任何时候利用这些硬件来运行其应用。</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一些大的</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公司包括</a:t>
            </a:r>
            <a:r>
              <a:rPr lang="en" altLang="zh-CN" sz="1200" b="0" i="0" kern="1200" dirty="0">
                <a:solidFill>
                  <a:schemeClr val="tx1"/>
                </a:solidFill>
                <a:effectLst/>
                <a:latin typeface="+mn-lt"/>
                <a:ea typeface="+mn-ea"/>
                <a:cs typeface="+mn-cs"/>
              </a:rPr>
              <a:t>Amazon, Microsoft, VMWare, Rackspace</a:t>
            </a:r>
            <a:r>
              <a:rPr lang="zh-CN" altLang="en-US" sz="1200" b="0" i="0" kern="1200" dirty="0">
                <a:solidFill>
                  <a:schemeClr val="tx1"/>
                </a:solidFill>
                <a:effectLst/>
                <a:latin typeface="+mn-lt"/>
                <a:ea typeface="+mn-ea"/>
                <a:cs typeface="+mn-cs"/>
              </a:rPr>
              <a:t>和</a:t>
            </a:r>
            <a:r>
              <a:rPr lang="en" altLang="zh-CN" sz="1200" b="0" i="0" kern="1200" dirty="0">
                <a:solidFill>
                  <a:schemeClr val="tx1"/>
                </a:solidFill>
                <a:effectLst/>
                <a:latin typeface="+mn-lt"/>
                <a:ea typeface="+mn-ea"/>
                <a:cs typeface="+mn-cs"/>
              </a:rPr>
              <a:t>Red Hat.</a:t>
            </a:r>
            <a:r>
              <a:rPr lang="zh-CN" altLang="en-US" sz="1200" b="0" i="0" kern="1200" dirty="0">
                <a:solidFill>
                  <a:schemeClr val="tx1"/>
                </a:solidFill>
                <a:effectLst/>
                <a:latin typeface="+mn-lt"/>
                <a:ea typeface="+mn-ea"/>
                <a:cs typeface="+mn-cs"/>
              </a:rPr>
              <a:t>不过这些公司又都有自己的专长，比如</a:t>
            </a:r>
            <a:r>
              <a:rPr lang="en" altLang="zh-CN" sz="1200" b="0" i="0" kern="1200" dirty="0">
                <a:solidFill>
                  <a:schemeClr val="tx1"/>
                </a:solidFill>
                <a:effectLst/>
                <a:latin typeface="+mn-lt"/>
                <a:ea typeface="+mn-ea"/>
                <a:cs typeface="+mn-cs"/>
              </a:rPr>
              <a:t>Amazon</a:t>
            </a:r>
            <a:r>
              <a:rPr lang="zh-CN" altLang="en-US" sz="1200" b="0" i="0" kern="1200" dirty="0">
                <a:solidFill>
                  <a:schemeClr val="tx1"/>
                </a:solidFill>
                <a:effectLst/>
                <a:latin typeface="+mn-lt"/>
                <a:ea typeface="+mn-ea"/>
                <a:cs typeface="+mn-cs"/>
              </a:rPr>
              <a:t>和微软给你提供的不只是</a:t>
            </a:r>
            <a:r>
              <a:rPr lang="en" altLang="zh-CN" sz="1200" b="0" i="0" kern="1200" dirty="0">
                <a:solidFill>
                  <a:schemeClr val="tx1"/>
                </a:solidFill>
                <a:effectLst/>
                <a:latin typeface="+mn-lt"/>
                <a:ea typeface="+mn-ea"/>
                <a:cs typeface="+mn-cs"/>
              </a:rPr>
              <a:t>IaaS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他们还会将其计算能力出租给你来</a:t>
            </a:r>
            <a:r>
              <a:rPr lang="en" altLang="zh-CN" sz="1200" b="0" i="0" kern="1200" dirty="0">
                <a:solidFill>
                  <a:schemeClr val="tx1"/>
                </a:solidFill>
                <a:effectLst/>
                <a:latin typeface="+mn-lt"/>
                <a:ea typeface="+mn-ea"/>
                <a:cs typeface="+mn-cs"/>
              </a:rPr>
              <a:t>host</a:t>
            </a:r>
            <a:r>
              <a:rPr lang="zh-CN" altLang="en-US" sz="1200" b="0" i="0" kern="1200" dirty="0">
                <a:solidFill>
                  <a:schemeClr val="tx1"/>
                </a:solidFill>
                <a:effectLst/>
                <a:latin typeface="+mn-lt"/>
                <a:ea typeface="+mn-ea"/>
                <a:cs typeface="+mn-cs"/>
              </a:rPr>
              <a:t>你的网站。</a:t>
            </a:r>
          </a:p>
          <a:p>
            <a:r>
              <a:rPr lang="en" altLang="zh-CN" sz="1200" b="1" i="0" kern="1200" dirty="0">
                <a:solidFill>
                  <a:schemeClr val="tx1"/>
                </a:solidFill>
                <a:effectLst/>
                <a:latin typeface="+mn-lt"/>
                <a:ea typeface="+mn-ea"/>
                <a:cs typeface="+mn-cs"/>
              </a:rPr>
              <a:t>PaaS: Platform-as-a-Service</a:t>
            </a:r>
            <a:r>
              <a:rPr lang="zh-CN" altLang="e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平台即服务）</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第二层就是所谓的</a:t>
            </a:r>
            <a:r>
              <a:rPr lang="en" altLang="zh-CN" sz="1200" b="0" i="0" kern="1200" dirty="0">
                <a:solidFill>
                  <a:schemeClr val="tx1"/>
                </a:solidFill>
                <a:effectLst/>
                <a:latin typeface="+mn-lt"/>
                <a:ea typeface="+mn-ea"/>
                <a:cs typeface="+mn-cs"/>
              </a:rPr>
              <a:t>PaaS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某些时候也叫做中间件。你公司所有的开发都可以在这一层进行，节省了时间和资源。</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公司在网上提供各种开发和分发应用的解决方案，比如虚拟服务器和操作系统。这节省了你在硬件上的费用，也让分散的工作室之间的合作变得更加容易。网页应用管理，应用设计，应用虚拟主机，存储，安全以及应用开发协作工具等。</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一些大的</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提供者有</a:t>
            </a:r>
            <a:r>
              <a:rPr lang="en" altLang="zh-CN" sz="1200" b="0" i="0" u="sng" kern="1200" dirty="0">
                <a:solidFill>
                  <a:schemeClr val="tx1"/>
                </a:solidFill>
                <a:effectLst/>
                <a:latin typeface="+mn-lt"/>
                <a:ea typeface="+mn-ea"/>
                <a:cs typeface="+mn-cs"/>
                <a:hlinkClick r:id="rId4"/>
              </a:rPr>
              <a:t>Google App </a:t>
            </a:r>
            <a:r>
              <a:rPr lang="en" altLang="zh-CN" sz="1200" b="0" i="0" u="sng" kern="1200" dirty="0" err="1">
                <a:solidFill>
                  <a:schemeClr val="tx1"/>
                </a:solidFill>
                <a:effectLst/>
                <a:latin typeface="+mn-lt"/>
                <a:ea typeface="+mn-ea"/>
                <a:cs typeface="+mn-cs"/>
                <a:hlinkClick r:id="rId4"/>
              </a:rPr>
              <a:t>Engine</a:t>
            </a:r>
            <a:r>
              <a:rPr lang="en" altLang="zh-CN" sz="1200" b="0" i="0" kern="1200" dirty="0" err="1">
                <a:solidFill>
                  <a:schemeClr val="tx1"/>
                </a:solidFill>
                <a:effectLst/>
                <a:latin typeface="+mn-lt"/>
                <a:ea typeface="+mn-ea"/>
                <a:cs typeface="+mn-cs"/>
              </a:rPr>
              <a:t>,Microsoft</a:t>
            </a:r>
            <a:r>
              <a:rPr lang="en" altLang="zh-CN" sz="1200" b="0" i="0" kern="1200" dirty="0">
                <a:solidFill>
                  <a:schemeClr val="tx1"/>
                </a:solidFill>
                <a:effectLst/>
                <a:latin typeface="+mn-lt"/>
                <a:ea typeface="+mn-ea"/>
                <a:cs typeface="+mn-cs"/>
              </a:rPr>
              <a:t> Azure</a:t>
            </a:r>
            <a:r>
              <a:rPr lang="zh-CN" altLang="e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Force.com,Heroku</a:t>
            </a:r>
            <a:r>
              <a:rPr lang="zh-CN" altLang="en" sz="1200" b="0" i="0" kern="1200" dirty="0">
                <a:solidFill>
                  <a:schemeClr val="tx1"/>
                </a:solidFill>
                <a:effectLst/>
                <a:latin typeface="+mn-lt"/>
                <a:ea typeface="+mn-ea"/>
                <a:cs typeface="+mn-cs"/>
              </a:rPr>
              <a:t>，</a:t>
            </a:r>
            <a:r>
              <a:rPr lang="en" altLang="zh-CN" sz="1200" b="0" i="0" u="sng" kern="1200" dirty="0">
                <a:solidFill>
                  <a:schemeClr val="tx1"/>
                </a:solidFill>
                <a:effectLst/>
                <a:latin typeface="+mn-lt"/>
                <a:ea typeface="+mn-ea"/>
                <a:cs typeface="+mn-cs"/>
                <a:hlinkClick r:id="rId5"/>
              </a:rPr>
              <a:t>Engine Yard</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最近兴起的公司有</a:t>
            </a:r>
            <a:r>
              <a:rPr lang="en" altLang="zh-CN" sz="1200" b="0" i="0" u="sng" kern="1200" dirty="0">
                <a:solidFill>
                  <a:schemeClr val="tx1"/>
                </a:solidFill>
                <a:effectLst/>
                <a:latin typeface="+mn-lt"/>
                <a:ea typeface="+mn-ea"/>
                <a:cs typeface="+mn-cs"/>
                <a:hlinkClick r:id="rId6"/>
              </a:rPr>
              <a:t>AppFog</a:t>
            </a:r>
            <a:r>
              <a:rPr lang="en" altLang="zh-CN" sz="1200" b="0" i="0" kern="1200" dirty="0">
                <a:solidFill>
                  <a:schemeClr val="tx1"/>
                </a:solidFill>
                <a:effectLst/>
                <a:latin typeface="+mn-lt"/>
                <a:ea typeface="+mn-ea"/>
                <a:cs typeface="+mn-cs"/>
              </a:rPr>
              <a:t>, </a:t>
            </a:r>
            <a:r>
              <a:rPr lang="en" altLang="zh-CN" sz="1200" b="0" i="0" u="sng" kern="1200" dirty="0">
                <a:solidFill>
                  <a:schemeClr val="tx1"/>
                </a:solidFill>
                <a:effectLst/>
                <a:latin typeface="+mn-lt"/>
                <a:ea typeface="+mn-ea"/>
                <a:cs typeface="+mn-cs"/>
                <a:hlinkClick r:id="rId7"/>
              </a:rPr>
              <a:t>Mendix</a:t>
            </a:r>
            <a:r>
              <a:rPr lang="en"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 altLang="zh-CN" sz="1200" b="0" i="0" u="sng" kern="1200" dirty="0">
                <a:solidFill>
                  <a:schemeClr val="tx1"/>
                </a:solidFill>
                <a:effectLst/>
                <a:latin typeface="+mn-lt"/>
                <a:ea typeface="+mn-ea"/>
                <a:cs typeface="+mn-cs"/>
                <a:hlinkClick r:id="rId8"/>
              </a:rPr>
              <a:t>Standing Cloud</a:t>
            </a:r>
            <a:endParaRPr lang="en" altLang="zh-CN" sz="1200" b="0" i="0" kern="1200" dirty="0">
              <a:solidFill>
                <a:schemeClr val="tx1"/>
              </a:solidFill>
              <a:effectLst/>
              <a:latin typeface="+mn-lt"/>
              <a:ea typeface="+mn-ea"/>
              <a:cs typeface="+mn-cs"/>
            </a:endParaRPr>
          </a:p>
          <a:p>
            <a:r>
              <a:rPr lang="en" altLang="zh-CN" sz="1200" b="1" i="0" kern="1200" dirty="0">
                <a:solidFill>
                  <a:schemeClr val="tx1"/>
                </a:solidFill>
                <a:effectLst/>
                <a:latin typeface="+mn-lt"/>
                <a:ea typeface="+mn-ea"/>
                <a:cs typeface="+mn-cs"/>
              </a:rPr>
              <a:t>SaaS: Software-as-a-Service</a:t>
            </a:r>
            <a:r>
              <a:rPr lang="zh-CN" altLang="e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软件即服务）</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第三层也就是所谓</a:t>
            </a:r>
            <a:r>
              <a:rPr lang="en" altLang="zh-CN" sz="1200" b="0" i="0" kern="1200" dirty="0">
                <a:solidFill>
                  <a:schemeClr val="tx1"/>
                </a:solidFill>
                <a:effectLst/>
                <a:latin typeface="+mn-lt"/>
                <a:ea typeface="+mn-ea"/>
                <a:cs typeface="+mn-cs"/>
              </a:rPr>
              <a:t>SaaS</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这一层是和你的生活每天接触的一层，大多是通过网页浏览器来接入。任何一个远程服务器上的应用都可以通过网络来运行，就是</a:t>
            </a:r>
            <a:r>
              <a:rPr lang="en" altLang="zh-CN" sz="1200" b="0" i="0" kern="1200" dirty="0">
                <a:solidFill>
                  <a:schemeClr val="tx1"/>
                </a:solidFill>
                <a:effectLst/>
                <a:latin typeface="+mn-lt"/>
                <a:ea typeface="+mn-ea"/>
                <a:cs typeface="+mn-cs"/>
              </a:rPr>
              <a:t>SaaS</a:t>
            </a:r>
            <a:r>
              <a:rPr lang="zh-CN" altLang="en-US" sz="1200" b="0" i="0" kern="1200" dirty="0">
                <a:solidFill>
                  <a:schemeClr val="tx1"/>
                </a:solidFill>
                <a:effectLst/>
                <a:latin typeface="+mn-lt"/>
                <a:ea typeface="+mn-ea"/>
                <a:cs typeface="+mn-cs"/>
              </a:rPr>
              <a:t>了。</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你消费的服务完全是从网页如</a:t>
            </a:r>
            <a:r>
              <a:rPr lang="en" altLang="zh-CN" sz="1200" b="0" i="0" kern="1200" dirty="0">
                <a:solidFill>
                  <a:schemeClr val="tx1"/>
                </a:solidFill>
                <a:effectLst/>
                <a:latin typeface="+mn-lt"/>
                <a:ea typeface="+mn-ea"/>
                <a:cs typeface="+mn-cs"/>
              </a:rPr>
              <a:t>Netflix, MOG, Google Apps, </a:t>
            </a:r>
            <a:r>
              <a:rPr lang="en" altLang="zh-CN" sz="1200" b="0" i="0" kern="1200" dirty="0" err="1">
                <a:solidFill>
                  <a:schemeClr val="tx1"/>
                </a:solidFill>
                <a:effectLst/>
                <a:latin typeface="+mn-lt"/>
                <a:ea typeface="+mn-ea"/>
                <a:cs typeface="+mn-cs"/>
              </a:rPr>
              <a:t>Box.net</a:t>
            </a:r>
            <a:r>
              <a:rPr lang="en" altLang="zh-CN" sz="1200" b="0" i="0" kern="1200" dirty="0">
                <a:solidFill>
                  <a:schemeClr val="tx1"/>
                </a:solidFill>
                <a:effectLst/>
                <a:latin typeface="+mn-lt"/>
                <a:ea typeface="+mn-ea"/>
                <a:cs typeface="+mn-cs"/>
              </a:rPr>
              <a:t>, Dropbox</a:t>
            </a:r>
            <a:r>
              <a:rPr lang="zh-CN" altLang="en-US" sz="1200" b="0" i="0" kern="1200" dirty="0">
                <a:solidFill>
                  <a:schemeClr val="tx1"/>
                </a:solidFill>
                <a:effectLst/>
                <a:latin typeface="+mn-lt"/>
                <a:ea typeface="+mn-ea"/>
                <a:cs typeface="+mn-cs"/>
              </a:rPr>
              <a:t>或者苹果的</a:t>
            </a:r>
            <a:r>
              <a:rPr lang="en" altLang="zh-CN" sz="1200" b="0" i="0" kern="1200" dirty="0">
                <a:solidFill>
                  <a:schemeClr val="tx1"/>
                </a:solidFill>
                <a:effectLst/>
                <a:latin typeface="+mn-lt"/>
                <a:ea typeface="+mn-ea"/>
                <a:cs typeface="+mn-cs"/>
              </a:rPr>
              <a:t>iCloud</a:t>
            </a:r>
            <a:r>
              <a:rPr lang="zh-CN" altLang="en-US" sz="1200" b="0" i="0" kern="1200" dirty="0">
                <a:solidFill>
                  <a:schemeClr val="tx1"/>
                </a:solidFill>
                <a:effectLst/>
                <a:latin typeface="+mn-lt"/>
                <a:ea typeface="+mn-ea"/>
                <a:cs typeface="+mn-cs"/>
              </a:rPr>
              <a:t>那里进入这些分类。尽管这些网页服务是用作商务和娱乐或者两者都有，但这也算是云技术的一部分。</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一些用作商务的</a:t>
            </a:r>
            <a:r>
              <a:rPr lang="en" altLang="zh-CN" sz="1200" b="0" i="0" kern="1200" dirty="0">
                <a:solidFill>
                  <a:schemeClr val="tx1"/>
                </a:solidFill>
                <a:effectLst/>
                <a:latin typeface="+mn-lt"/>
                <a:ea typeface="+mn-ea"/>
                <a:cs typeface="+mn-cs"/>
              </a:rPr>
              <a:t>SaaS</a:t>
            </a:r>
            <a:r>
              <a:rPr lang="zh-CN" altLang="en-US" sz="1200" b="0" i="0" kern="1200" dirty="0">
                <a:solidFill>
                  <a:schemeClr val="tx1"/>
                </a:solidFill>
                <a:effectLst/>
                <a:latin typeface="+mn-lt"/>
                <a:ea typeface="+mn-ea"/>
                <a:cs typeface="+mn-cs"/>
              </a:rPr>
              <a:t>应用包括</a:t>
            </a:r>
            <a:r>
              <a:rPr lang="en" altLang="zh-CN" sz="1200" b="0" i="0" kern="1200" dirty="0">
                <a:solidFill>
                  <a:schemeClr val="tx1"/>
                </a:solidFill>
                <a:effectLst/>
                <a:latin typeface="+mn-lt"/>
                <a:ea typeface="+mn-ea"/>
                <a:cs typeface="+mn-cs"/>
              </a:rPr>
              <a:t>Citrix</a:t>
            </a:r>
            <a:r>
              <a:rPr lang="zh-CN" altLang="en-US" sz="1200" b="0" i="0" kern="1200" dirty="0">
                <a:solidFill>
                  <a:schemeClr val="tx1"/>
                </a:solidFill>
                <a:effectLst/>
                <a:latin typeface="+mn-lt"/>
                <a:ea typeface="+mn-ea"/>
                <a:cs typeface="+mn-cs"/>
              </a:rPr>
              <a:t>的</a:t>
            </a:r>
            <a:r>
              <a:rPr lang="en" altLang="zh-CN" sz="1200" b="0" i="0" kern="1200" dirty="0">
                <a:solidFill>
                  <a:schemeClr val="tx1"/>
                </a:solidFill>
                <a:effectLst/>
                <a:latin typeface="+mn-lt"/>
                <a:ea typeface="+mn-ea"/>
                <a:cs typeface="+mn-cs"/>
              </a:rPr>
              <a:t>GoToMeeting</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Cisco</a:t>
            </a:r>
            <a:r>
              <a:rPr lang="zh-CN" altLang="en-US" sz="1200" b="0" i="0" kern="1200" dirty="0">
                <a:solidFill>
                  <a:schemeClr val="tx1"/>
                </a:solidFill>
                <a:effectLst/>
                <a:latin typeface="+mn-lt"/>
                <a:ea typeface="+mn-ea"/>
                <a:cs typeface="+mn-cs"/>
              </a:rPr>
              <a:t>的</a:t>
            </a:r>
            <a:r>
              <a:rPr lang="en" altLang="zh-CN" sz="1200" b="0" i="0" kern="1200" dirty="0">
                <a:solidFill>
                  <a:schemeClr val="tx1"/>
                </a:solidFill>
                <a:effectLst/>
                <a:latin typeface="+mn-lt"/>
                <a:ea typeface="+mn-ea"/>
                <a:cs typeface="+mn-cs"/>
              </a:rPr>
              <a:t>WebEx</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Salesforce</a:t>
            </a:r>
            <a:r>
              <a:rPr lang="zh-CN" altLang="en-US" sz="1200" b="0" i="0" kern="1200" dirty="0">
                <a:solidFill>
                  <a:schemeClr val="tx1"/>
                </a:solidFill>
                <a:effectLst/>
                <a:latin typeface="+mn-lt"/>
                <a:ea typeface="+mn-ea"/>
                <a:cs typeface="+mn-cs"/>
              </a:rPr>
              <a:t>的</a:t>
            </a:r>
            <a:r>
              <a:rPr lang="en" altLang="zh-CN" sz="1200" b="0" i="0" kern="1200" dirty="0">
                <a:solidFill>
                  <a:schemeClr val="tx1"/>
                </a:solidFill>
                <a:effectLst/>
                <a:latin typeface="+mn-lt"/>
                <a:ea typeface="+mn-ea"/>
                <a:cs typeface="+mn-cs"/>
              </a:rPr>
              <a:t>CRM</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ADP</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Workday</a:t>
            </a:r>
            <a:r>
              <a:rPr lang="zh-CN" altLang="en-US" sz="1200" b="0" i="0" kern="1200" dirty="0">
                <a:solidFill>
                  <a:schemeClr val="tx1"/>
                </a:solidFill>
                <a:effectLst/>
                <a:latin typeface="+mn-lt"/>
                <a:ea typeface="+mn-ea"/>
                <a:cs typeface="+mn-cs"/>
              </a:rPr>
              <a:t>和</a:t>
            </a:r>
            <a:r>
              <a:rPr lang="en" altLang="zh-CN" sz="1200" b="0" i="0" kern="1200" dirty="0">
                <a:solidFill>
                  <a:schemeClr val="tx1"/>
                </a:solidFill>
                <a:effectLst/>
                <a:latin typeface="+mn-lt"/>
                <a:ea typeface="+mn-ea"/>
                <a:cs typeface="+mn-cs"/>
              </a:rPr>
              <a:t>SuccessFactors</a:t>
            </a:r>
            <a:r>
              <a:rPr lang="zh-CN" altLang="en" sz="1200" b="0" i="0" kern="1200" dirty="0">
                <a:solidFill>
                  <a:schemeClr val="tx1"/>
                </a:solidFill>
                <a:effectLst/>
                <a:latin typeface="+mn-lt"/>
                <a:ea typeface="+mn-ea"/>
                <a:cs typeface="+mn-cs"/>
              </a:rPr>
              <a:t>。</a:t>
            </a:r>
          </a:p>
          <a:p>
            <a:r>
              <a:rPr lang="en" altLang="zh-CN" sz="1200" b="1" i="0" kern="1200" dirty="0" err="1">
                <a:solidFill>
                  <a:schemeClr val="tx1"/>
                </a:solidFill>
                <a:effectLst/>
                <a:latin typeface="+mn-lt"/>
                <a:ea typeface="+mn-ea"/>
                <a:cs typeface="+mn-cs"/>
              </a:rPr>
              <a:t>Iaas</a:t>
            </a:r>
            <a:r>
              <a:rPr lang="zh-CN" altLang="en-US" sz="1200" b="1" i="0" kern="1200" dirty="0">
                <a:solidFill>
                  <a:schemeClr val="tx1"/>
                </a:solidFill>
                <a:effectLst/>
                <a:latin typeface="+mn-lt"/>
                <a:ea typeface="+mn-ea"/>
                <a:cs typeface="+mn-cs"/>
              </a:rPr>
              <a:t>和</a:t>
            </a:r>
            <a:r>
              <a:rPr lang="en" altLang="zh-CN" sz="1200" b="1" i="0" kern="1200" dirty="0" err="1">
                <a:solidFill>
                  <a:schemeClr val="tx1"/>
                </a:solidFill>
                <a:effectLst/>
                <a:latin typeface="+mn-lt"/>
                <a:ea typeface="+mn-ea"/>
                <a:cs typeface="+mn-cs"/>
              </a:rPr>
              <a:t>Paas</a:t>
            </a:r>
            <a:r>
              <a:rPr lang="zh-CN" altLang="en-US" sz="1200" b="1" i="0" kern="1200" dirty="0">
                <a:solidFill>
                  <a:schemeClr val="tx1"/>
                </a:solidFill>
                <a:effectLst/>
                <a:latin typeface="+mn-lt"/>
                <a:ea typeface="+mn-ea"/>
                <a:cs typeface="+mn-cs"/>
              </a:rPr>
              <a:t>之间的比较</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的主要作用是将一个开发和运行平台作为服务提供给用户，而</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的主要作用是提供虚拟机或者其他资源作为服务提供给用户。接下来，将在七个方面对</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和</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进行比较：</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开发环境：</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基本都会给开发者提供一整套包括</a:t>
            </a:r>
            <a:r>
              <a:rPr lang="en" altLang="zh-CN" sz="1200" b="0" i="0" kern="1200" dirty="0">
                <a:solidFill>
                  <a:schemeClr val="tx1"/>
                </a:solidFill>
                <a:effectLst/>
                <a:latin typeface="+mn-lt"/>
                <a:ea typeface="+mn-ea"/>
                <a:cs typeface="+mn-cs"/>
              </a:rPr>
              <a:t>IDE</a:t>
            </a:r>
            <a:r>
              <a:rPr lang="zh-CN" altLang="en-US" sz="1200" b="0" i="0" kern="1200" dirty="0">
                <a:solidFill>
                  <a:schemeClr val="tx1"/>
                </a:solidFill>
                <a:effectLst/>
                <a:latin typeface="+mn-lt"/>
                <a:ea typeface="+mn-ea"/>
                <a:cs typeface="+mn-cs"/>
              </a:rPr>
              <a:t>在内的开发和测试环境，而</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方面用户主要还是沿用之前比较熟悉那套开发环境，但是因为之前那套开发环境在和云的整合方面比较欠缺，所以使用起来不是很方便。</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支持的应用：因为</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主要是提供虚拟机，而且普通的虚拟机能支持多种操作系统，所以</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支持的应用的范围是非常广泛的。但如果要让一个应用能跑在某个</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平台不是一件轻松的事，因为不仅需要确保这个应用是基于这个平台所支持的语言，而且也要确保这个应用只能调用这个平台所支持的</a:t>
            </a:r>
            <a:r>
              <a:rPr lang="en" altLang="zh-CN" sz="1200" b="0" i="0" kern="1200" dirty="0">
                <a:solidFill>
                  <a:schemeClr val="tx1"/>
                </a:solidFill>
                <a:effectLst/>
                <a:latin typeface="+mn-lt"/>
                <a:ea typeface="+mn-ea"/>
                <a:cs typeface="+mn-cs"/>
              </a:rPr>
              <a:t>API</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如果这个应用调用了平台所不支持的</a:t>
            </a:r>
            <a:r>
              <a:rPr lang="en" altLang="zh-CN" sz="1200" b="0" i="0" kern="1200" dirty="0">
                <a:solidFill>
                  <a:schemeClr val="tx1"/>
                </a:solidFill>
                <a:effectLst/>
                <a:latin typeface="+mn-lt"/>
                <a:ea typeface="+mn-ea"/>
                <a:cs typeface="+mn-cs"/>
              </a:rPr>
              <a:t>API</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那么就需要对这个应用进行修改。</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开放标准：虽然很多</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平台都存在一定的私有功能，但是由于</a:t>
            </a:r>
            <a:r>
              <a:rPr lang="en" altLang="zh-CN" sz="1200" b="0" i="0" kern="1200" dirty="0">
                <a:solidFill>
                  <a:schemeClr val="tx1"/>
                </a:solidFill>
                <a:effectLst/>
                <a:latin typeface="+mn-lt"/>
                <a:ea typeface="+mn-ea"/>
                <a:cs typeface="+mn-cs"/>
              </a:rPr>
              <a:t>OVF</a:t>
            </a:r>
            <a:r>
              <a:rPr lang="zh-CN" altLang="en-US" sz="1200" b="0" i="0" kern="1200" dirty="0">
                <a:solidFill>
                  <a:schemeClr val="tx1"/>
                </a:solidFill>
                <a:effectLst/>
                <a:latin typeface="+mn-lt"/>
                <a:ea typeface="+mn-ea"/>
                <a:cs typeface="+mn-cs"/>
              </a:rPr>
              <a:t>等协议的存在，使得</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在跨平台和避免被供应商锁定这两面是稳步前进的。而</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平台的情况则不容乐观，因为不论是</a:t>
            </a:r>
            <a:r>
              <a:rPr lang="en" altLang="zh-CN" sz="1200" b="0" i="0" kern="1200" dirty="0">
                <a:solidFill>
                  <a:schemeClr val="tx1"/>
                </a:solidFill>
                <a:effectLst/>
                <a:latin typeface="+mn-lt"/>
                <a:ea typeface="+mn-ea"/>
                <a:cs typeface="+mn-cs"/>
              </a:rPr>
              <a:t>Google</a:t>
            </a:r>
            <a:r>
              <a:rPr lang="zh-CN" altLang="en-US" sz="1200" b="0" i="0" kern="1200" dirty="0">
                <a:solidFill>
                  <a:schemeClr val="tx1"/>
                </a:solidFill>
                <a:effectLst/>
                <a:latin typeface="+mn-lt"/>
                <a:ea typeface="+mn-ea"/>
                <a:cs typeface="+mn-cs"/>
              </a:rPr>
              <a:t>的</a:t>
            </a:r>
            <a:r>
              <a:rPr lang="en" altLang="zh-CN" sz="1200" b="0" i="0" kern="1200" dirty="0">
                <a:solidFill>
                  <a:schemeClr val="tx1"/>
                </a:solidFill>
                <a:effectLst/>
                <a:latin typeface="+mn-lt"/>
                <a:ea typeface="+mn-ea"/>
                <a:cs typeface="+mn-cs"/>
              </a:rPr>
              <a:t>App Engine</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还是</a:t>
            </a:r>
            <a:r>
              <a:rPr lang="en" altLang="zh-CN" sz="1200" b="0" i="0" kern="1200" dirty="0">
                <a:solidFill>
                  <a:schemeClr val="tx1"/>
                </a:solidFill>
                <a:effectLst/>
                <a:latin typeface="+mn-lt"/>
                <a:ea typeface="+mn-ea"/>
                <a:cs typeface="+mn-cs"/>
              </a:rPr>
              <a:t>Salesforce</a:t>
            </a:r>
            <a:r>
              <a:rPr lang="zh-CN" altLang="en-US" sz="1200" b="0" i="0" kern="1200" dirty="0">
                <a:solidFill>
                  <a:schemeClr val="tx1"/>
                </a:solidFill>
                <a:effectLst/>
                <a:latin typeface="+mn-lt"/>
                <a:ea typeface="+mn-ea"/>
                <a:cs typeface="+mn-cs"/>
              </a:rPr>
              <a:t>的</a:t>
            </a:r>
            <a:r>
              <a:rPr lang="en" altLang="zh-CN" sz="1200" b="0" i="0" kern="1200" dirty="0" err="1">
                <a:solidFill>
                  <a:schemeClr val="tx1"/>
                </a:solidFill>
                <a:effectLst/>
                <a:latin typeface="+mn-lt"/>
                <a:ea typeface="+mn-ea"/>
                <a:cs typeface="+mn-cs"/>
              </a:rPr>
              <a:t>Force.com</a:t>
            </a:r>
            <a:r>
              <a:rPr lang="zh-CN" altLang="en-US" sz="1200" b="0" i="0" kern="1200" dirty="0">
                <a:solidFill>
                  <a:schemeClr val="tx1"/>
                </a:solidFill>
                <a:effectLst/>
                <a:latin typeface="+mn-lt"/>
                <a:ea typeface="+mn-ea"/>
                <a:cs typeface="+mn-cs"/>
              </a:rPr>
              <a:t>都存在一定的私有</a:t>
            </a:r>
            <a:r>
              <a:rPr lang="en" altLang="zh-CN" sz="1200" b="0" i="0" kern="1200" dirty="0">
                <a:solidFill>
                  <a:schemeClr val="tx1"/>
                </a:solidFill>
                <a:effectLst/>
                <a:latin typeface="+mn-lt"/>
                <a:ea typeface="+mn-ea"/>
                <a:cs typeface="+mn-cs"/>
              </a:rPr>
              <a:t>API</a:t>
            </a:r>
            <a:r>
              <a:rPr lang="zh-CN" altLang="en" sz="1200" b="0" i="0" kern="1200" dirty="0">
                <a:solidFill>
                  <a:schemeClr val="tx1"/>
                </a:solidFill>
                <a:effectLst/>
                <a:latin typeface="+mn-lt"/>
                <a:ea typeface="+mn-ea"/>
                <a:cs typeface="+mn-cs"/>
              </a:rPr>
              <a:t>。</a:t>
            </a:r>
            <a:br>
              <a:rPr lang="zh-CN" altLang="en" sz="1200" b="0" i="0" kern="1200" dirty="0">
                <a:solidFill>
                  <a:schemeClr val="tx1"/>
                </a:solidFill>
                <a:effectLst/>
                <a:latin typeface="+mn-lt"/>
                <a:ea typeface="+mn-ea"/>
                <a:cs typeface="+mn-cs"/>
              </a:rPr>
            </a:br>
            <a:r>
              <a:rPr lang="zh-CN" altLang="en" sz="1200" b="0" i="0" kern="1200" dirty="0">
                <a:solidFill>
                  <a:schemeClr val="tx1"/>
                </a:solidFill>
                <a:effectLst/>
                <a:latin typeface="+mn-lt"/>
                <a:ea typeface="+mn-ea"/>
                <a:cs typeface="+mn-cs"/>
              </a:rPr>
              <a:t>    </a:t>
            </a:r>
            <a:r>
              <a:rPr lang="en"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可伸缩性：</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平台会自动调整资源来帮助运行于其上的应用更好地应对突发流量。而</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平台则需要开发人员手动对资源进行调整才能应对。</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整合率和经济性： </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平台整合率是非常高，比如</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的代表</a:t>
            </a:r>
            <a:r>
              <a:rPr lang="en" altLang="zh-CN" sz="1200" b="0" i="0" kern="1200" dirty="0">
                <a:solidFill>
                  <a:schemeClr val="tx1"/>
                </a:solidFill>
                <a:effectLst/>
                <a:latin typeface="+mn-lt"/>
                <a:ea typeface="+mn-ea"/>
                <a:cs typeface="+mn-cs"/>
              </a:rPr>
              <a:t>Google App Engine</a:t>
            </a:r>
            <a:r>
              <a:rPr lang="zh-CN" altLang="en-US" sz="1200" b="0" i="0" kern="1200" dirty="0">
                <a:solidFill>
                  <a:schemeClr val="tx1"/>
                </a:solidFill>
                <a:effectLst/>
                <a:latin typeface="+mn-lt"/>
                <a:ea typeface="+mn-ea"/>
                <a:cs typeface="+mn-cs"/>
              </a:rPr>
              <a:t>能在一台服务器上承载成千上万的应用，而普通的</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平台的整合率最多也不会超过</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，而且普遍在</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左右，使得</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的经济性不如</a:t>
            </a:r>
            <a:r>
              <a:rPr lang="en" altLang="zh-CN" sz="1200" b="0" i="0" kern="1200" dirty="0">
                <a:solidFill>
                  <a:schemeClr val="tx1"/>
                </a:solidFill>
                <a:effectLst/>
                <a:latin typeface="+mn-lt"/>
                <a:ea typeface="+mn-ea"/>
                <a:cs typeface="+mn-cs"/>
              </a:rPr>
              <a:t>PaaS</a:t>
            </a:r>
            <a:r>
              <a:rPr lang="zh-CN" altLang="en" sz="1200" b="0" i="0" kern="1200" dirty="0">
                <a:solidFill>
                  <a:schemeClr val="tx1"/>
                </a:solidFill>
                <a:effectLst/>
                <a:latin typeface="+mn-lt"/>
                <a:ea typeface="+mn-ea"/>
                <a:cs typeface="+mn-cs"/>
              </a:rPr>
              <a:t>。</a:t>
            </a:r>
            <a:br>
              <a:rPr lang="zh-CN" altLang="en" sz="1200" b="0" i="0" kern="1200" dirty="0">
                <a:solidFill>
                  <a:schemeClr val="tx1"/>
                </a:solidFill>
                <a:effectLst/>
                <a:latin typeface="+mn-lt"/>
                <a:ea typeface="+mn-ea"/>
                <a:cs typeface="+mn-cs"/>
              </a:rPr>
            </a:br>
            <a:r>
              <a:rPr lang="zh-CN" altLang="en" sz="1200" b="0" i="0" kern="1200" dirty="0">
                <a:solidFill>
                  <a:schemeClr val="tx1"/>
                </a:solidFill>
                <a:effectLst/>
                <a:latin typeface="+mn-lt"/>
                <a:ea typeface="+mn-ea"/>
                <a:cs typeface="+mn-cs"/>
              </a:rPr>
              <a:t>    </a:t>
            </a:r>
            <a:r>
              <a:rPr lang="en"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计费和监管：因为</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平台在计费和监管这两方面不仅达到了</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平台所能企及的操作系统层面，比如，</a:t>
            </a:r>
            <a:r>
              <a:rPr lang="en"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和内存的使用量等，而且还能做到应用层面，比如，应用的反应时间（</a:t>
            </a:r>
            <a:r>
              <a:rPr lang="en" altLang="zh-CN" sz="1200" b="0" i="0" kern="1200" dirty="0">
                <a:solidFill>
                  <a:schemeClr val="tx1"/>
                </a:solidFill>
                <a:effectLst/>
                <a:latin typeface="+mn-lt"/>
                <a:ea typeface="+mn-ea"/>
                <a:cs typeface="+mn-cs"/>
              </a:rPr>
              <a:t>Response Time</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或者应用所消耗的事务多少等，这将提高计费和管理的精确性。</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7) </a:t>
            </a:r>
            <a:r>
              <a:rPr lang="zh-CN" altLang="en-US" sz="1200" b="0" i="0" kern="1200" dirty="0">
                <a:solidFill>
                  <a:schemeClr val="tx1"/>
                </a:solidFill>
                <a:effectLst/>
                <a:latin typeface="+mn-lt"/>
                <a:ea typeface="+mn-ea"/>
                <a:cs typeface="+mn-cs"/>
              </a:rPr>
              <a:t>学习难度：因为在</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上面开发和管理应用和现有的方式比较接近，而</a:t>
            </a:r>
            <a:r>
              <a:rPr lang="en"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上面开发则有可能需要学一门新的语言或者新的框架，所以</a:t>
            </a:r>
            <a:r>
              <a:rPr lang="en" altLang="zh-CN" sz="1200" b="0" i="0" kern="1200" dirty="0">
                <a:solidFill>
                  <a:schemeClr val="tx1"/>
                </a:solidFill>
                <a:effectLst/>
                <a:latin typeface="+mn-lt"/>
                <a:ea typeface="+mn-ea"/>
                <a:cs typeface="+mn-cs"/>
              </a:rPr>
              <a:t>IaaS</a:t>
            </a:r>
            <a:r>
              <a:rPr lang="zh-CN" altLang="en-US" sz="1200" b="0" i="0" kern="1200" dirty="0">
                <a:solidFill>
                  <a:schemeClr val="tx1"/>
                </a:solidFill>
                <a:effectLst/>
                <a:latin typeface="+mn-lt"/>
                <a:ea typeface="+mn-ea"/>
                <a:cs typeface="+mn-cs"/>
              </a:rPr>
              <a:t>学习难度更低。</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3</a:t>
            </a:fld>
            <a:endParaRPr kumimoji="1" lang="zh-CN" altLang="en-US"/>
          </a:p>
        </p:txBody>
      </p:sp>
    </p:spTree>
    <p:extLst>
      <p:ext uri="{BB962C8B-B14F-4D97-AF65-F5344CB8AC3E}">
        <p14:creationId xmlns:p14="http://schemas.microsoft.com/office/powerpoint/2010/main" val="120047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在启动</a:t>
            </a:r>
            <a:r>
              <a:rPr lang="en-US" altLang="zh-CN" dirty="0" err="1"/>
              <a:t>docker</a:t>
            </a:r>
            <a:r>
              <a:rPr lang="zh-CN" altLang="en-US" dirty="0"/>
              <a:t>之前将</a:t>
            </a:r>
            <a:r>
              <a:rPr lang="en-US" altLang="zh-CN" dirty="0"/>
              <a:t>/</a:t>
            </a:r>
            <a:r>
              <a:rPr lang="en-US" altLang="zh-CN" dirty="0" err="1"/>
              <a:t>var</a:t>
            </a:r>
            <a:r>
              <a:rPr lang="en-US" altLang="zh-CN" dirty="0"/>
              <a:t>/lib/</a:t>
            </a:r>
            <a:r>
              <a:rPr lang="en-US" altLang="zh-CN" dirty="0" err="1"/>
              <a:t>docker</a:t>
            </a:r>
            <a:r>
              <a:rPr lang="zh-CN" altLang="en-US" dirty="0"/>
              <a:t>连接到一个更大的磁盘空间</a:t>
            </a:r>
            <a:endParaRPr lang="en-US" altLang="zh-CN" dirty="0"/>
          </a:p>
          <a:p>
            <a:r>
              <a:rPr lang="en-US" altLang="zh-CN" dirty="0" err="1"/>
              <a:t>mkdir</a:t>
            </a:r>
            <a:r>
              <a:rPr lang="zh-CN" altLang="en-US" dirty="0"/>
              <a:t> </a:t>
            </a:r>
            <a:r>
              <a:rPr lang="en-US" altLang="zh-CN" dirty="0"/>
              <a:t>-p</a:t>
            </a:r>
            <a:r>
              <a:rPr lang="zh-CN" altLang="en-US" dirty="0"/>
              <a:t> </a:t>
            </a:r>
            <a:r>
              <a:rPr lang="en-US" altLang="zh-CN" baseline="0" dirty="0"/>
              <a:t>/home/xxx/</a:t>
            </a:r>
            <a:r>
              <a:rPr lang="en-US" altLang="zh-CN" baseline="0" dirty="0" err="1"/>
              <a:t>var</a:t>
            </a:r>
            <a:r>
              <a:rPr lang="en-US" altLang="zh-CN" baseline="0" dirty="0"/>
              <a:t>/lib/</a:t>
            </a:r>
            <a:r>
              <a:rPr lang="en-US" altLang="zh-CN" baseline="0" dirty="0" err="1"/>
              <a:t>docker</a:t>
            </a:r>
            <a:r>
              <a:rPr lang="zh-CN" altLang="en-US" baseline="0" dirty="0"/>
              <a:t> </a:t>
            </a:r>
            <a:endParaRPr lang="en-US" altLang="zh-CN" dirty="0"/>
          </a:p>
          <a:p>
            <a:r>
              <a:rPr lang="en-US" altLang="zh-CN" dirty="0"/>
              <a:t>ln</a:t>
            </a:r>
            <a:r>
              <a:rPr lang="zh-CN" altLang="en-US" dirty="0"/>
              <a:t> </a:t>
            </a:r>
            <a:r>
              <a:rPr lang="en-US" altLang="zh-CN" dirty="0"/>
              <a:t>-s</a:t>
            </a:r>
            <a:r>
              <a:rPr lang="zh-CN" altLang="en-US" baseline="0" dirty="0"/>
              <a:t> </a:t>
            </a:r>
            <a:r>
              <a:rPr lang="en-US" altLang="zh-CN" baseline="0" dirty="0"/>
              <a:t>/home/xxx/</a:t>
            </a:r>
            <a:r>
              <a:rPr lang="en-US" altLang="zh-CN" baseline="0" dirty="0" err="1"/>
              <a:t>var</a:t>
            </a:r>
            <a:r>
              <a:rPr lang="en-US" altLang="zh-CN" baseline="0" dirty="0"/>
              <a:t>/lib/</a:t>
            </a:r>
            <a:r>
              <a:rPr lang="en-US" altLang="zh-CN" baseline="0" dirty="0" err="1"/>
              <a:t>docker</a:t>
            </a:r>
            <a:r>
              <a:rPr lang="zh-CN" altLang="en-US" baseline="0" dirty="0"/>
              <a:t> </a:t>
            </a:r>
            <a:r>
              <a:rPr lang="en-US" altLang="zh-CN" dirty="0"/>
              <a:t>/</a:t>
            </a:r>
            <a:r>
              <a:rPr lang="en-US" altLang="zh-CN" dirty="0" err="1"/>
              <a:t>var</a:t>
            </a:r>
            <a:r>
              <a:rPr lang="en-US" altLang="zh-CN" dirty="0"/>
              <a:t>/lib/</a:t>
            </a:r>
            <a:r>
              <a:rPr lang="en-US" altLang="zh-CN" dirty="0" err="1"/>
              <a:t>docker</a:t>
            </a: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12</a:t>
            </a:fld>
            <a:endParaRPr kumimoji="1" lang="zh-CN" altLang="en-US"/>
          </a:p>
        </p:txBody>
      </p:sp>
    </p:spTree>
    <p:extLst>
      <p:ext uri="{BB962C8B-B14F-4D97-AF65-F5344CB8AC3E}">
        <p14:creationId xmlns:p14="http://schemas.microsoft.com/office/powerpoint/2010/main" val="149513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一个工厂，许多集装箱，正在被装配及运输，有的彼此之间还可以交流。集装箱里装的不是波音或者空客，而是应用程序及其依赖环境。引出</a:t>
            </a:r>
            <a:r>
              <a:rPr kumimoji="1" lang="en-US" altLang="zh-CN" dirty="0" err="1"/>
              <a:t>docker</a:t>
            </a:r>
            <a:r>
              <a:rPr kumimoji="1" lang="zh-CN" altLang="en-US" dirty="0"/>
              <a:t>重要的特性，</a:t>
            </a:r>
            <a:r>
              <a:rPr kumimoji="1" lang="en-US" altLang="zh-CN" dirty="0"/>
              <a:t>……</a:t>
            </a: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在图中，整个工厂可以类比成</a:t>
            </a:r>
            <a:r>
              <a:rPr kumimoji="1" lang="en-US" altLang="zh-CN" dirty="0" err="1"/>
              <a:t>docker</a:t>
            </a:r>
            <a:r>
              <a:rPr kumimoji="1" lang="zh-CN" altLang="en-US" dirty="0"/>
              <a:t>平台，集装箱可以理解为容器。强调容器装的是应用程序及其依赖环境</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举例</a:t>
            </a:r>
            <a:r>
              <a:rPr kumimoji="1" lang="en-US" altLang="zh-CN" dirty="0"/>
              <a:t>1</a:t>
            </a:r>
            <a:r>
              <a:rPr kumimoji="1" lang="zh-CN" altLang="en-US" dirty="0"/>
              <a:t>：传统开发流程，开发同学在开发环境开发测试完，请求运维同学在线上环境安装环境并部署应用。</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这个时候如果线上出了问题，开发同学可能说程序在我的本机运行的很好啊，是不是运维同学配置环境的问题？然后开发同学和运维同学一起花了大量时间调查问题。</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之后，运维同学就会很抗拒开发同学的频繁变更，长此以往，两个团队之间难免隔阂，最终影响企业的效率。</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像前面说的，</a:t>
            </a:r>
            <a:r>
              <a:rPr kumimoji="1" lang="en-US" altLang="zh-CN" dirty="0" err="1"/>
              <a:t>docker</a:t>
            </a:r>
            <a:r>
              <a:rPr kumimoji="1" lang="zh-CN" altLang="en-US" dirty="0"/>
              <a:t>的容器同时封装了应用和依赖环境，开发同学交付给运维同学的是容器，也就是将应用环境的构建权还给开发，保证了开发和线上的环境尽可能一致，</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从而解放运维，运维同学只需要提供一个交付的平台即可，最终打通</a:t>
            </a:r>
            <a:r>
              <a:rPr kumimoji="1" lang="en-US" altLang="zh-CN" dirty="0" err="1"/>
              <a:t>devops</a:t>
            </a:r>
            <a:r>
              <a:rPr kumimoji="1" lang="zh-CN" altLang="en-US" dirty="0"/>
              <a:t>流程，避免双方互相推脱问题。</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Devops</a:t>
            </a:r>
            <a:r>
              <a:rPr kumimoji="1" lang="zh-CN" altLang="en-US" dirty="0"/>
              <a:t>：开发</a:t>
            </a:r>
            <a:r>
              <a:rPr kumimoji="1" lang="en-US" altLang="zh-CN" dirty="0"/>
              <a:t>+</a:t>
            </a:r>
            <a:r>
              <a:rPr kumimoji="1" lang="zh-CN" altLang="en-US" dirty="0"/>
              <a:t>运维，开发同学负责开发到线上运维全流程，运维同学提供自动化的发布及监控等平台。</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举例</a:t>
            </a:r>
            <a:r>
              <a:rPr kumimoji="1" lang="en-US" altLang="zh-CN" dirty="0"/>
              <a:t>2</a:t>
            </a:r>
            <a:r>
              <a:rPr kumimoji="1" lang="zh-CN" altLang="en-US" dirty="0"/>
              <a:t>：一个</a:t>
            </a:r>
            <a:r>
              <a:rPr kumimoji="1" lang="en-US" altLang="zh-CN" dirty="0"/>
              <a:t>python</a:t>
            </a:r>
            <a:r>
              <a:rPr kumimoji="1" lang="zh-CN" altLang="en-US" dirty="0"/>
              <a:t> </a:t>
            </a:r>
            <a:r>
              <a:rPr kumimoji="1" lang="en-US" altLang="zh-CN" dirty="0"/>
              <a:t>3</a:t>
            </a:r>
            <a:r>
              <a:rPr kumimoji="1" lang="zh-CN" altLang="en-US" dirty="0"/>
              <a:t>的应用程序，需要安装</a:t>
            </a:r>
            <a:r>
              <a:rPr kumimoji="1" lang="en-US" altLang="zh-CN" dirty="0"/>
              <a:t>centos7</a:t>
            </a:r>
            <a:r>
              <a:rPr kumimoji="1" lang="zh-CN" altLang="en-US" dirty="0"/>
              <a:t>，需要安装</a:t>
            </a:r>
            <a:r>
              <a:rPr kumimoji="1" lang="en-US" altLang="zh-CN" dirty="0"/>
              <a:t>python3.x</a:t>
            </a:r>
            <a:r>
              <a:rPr kumimoji="1" lang="zh-CN" altLang="en-US" dirty="0"/>
              <a:t>，需要安装所依赖指定版本的各种类库，需要拥有自己的配置文件；类似的，</a:t>
            </a:r>
            <a:r>
              <a:rPr kumimoji="1" lang="en-US" altLang="zh-CN" dirty="0"/>
              <a:t>python2</a:t>
            </a:r>
            <a:r>
              <a:rPr kumimoji="1" lang="zh-CN" altLang="en-US" dirty="0"/>
              <a:t>的程序，</a:t>
            </a:r>
            <a:r>
              <a:rPr kumimoji="1" lang="en-US" altLang="zh-CN" dirty="0"/>
              <a:t>java6</a:t>
            </a:r>
            <a:r>
              <a:rPr kumimoji="1" lang="zh-CN" altLang="en-US" dirty="0"/>
              <a:t>的程序，</a:t>
            </a:r>
            <a:r>
              <a:rPr kumimoji="1" lang="en-US" altLang="zh-CN" dirty="0"/>
              <a:t>java8</a:t>
            </a:r>
            <a:r>
              <a:rPr kumimoji="1" lang="zh-CN" altLang="en-US" dirty="0"/>
              <a:t>的程序等等。</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一来，环境的安装非常麻烦，而且各模块之间还容易发生冲突；</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但是，我们把这些异构的应用程序部署到不同的容器里，它们之间互相隔离，像集装箱一样互不影响。</a:t>
            </a: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4</a:t>
            </a:fld>
            <a:endParaRPr kumimoji="1" lang="zh-CN" altLang="en-US"/>
          </a:p>
        </p:txBody>
      </p:sp>
    </p:spTree>
    <p:extLst>
      <p:ext uri="{BB962C8B-B14F-4D97-AF65-F5344CB8AC3E}">
        <p14:creationId xmlns:p14="http://schemas.microsoft.com/office/powerpoint/2010/main" val="153550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解决之前提到的带环境一起部署的方式，除了容器，还有虚拟机。有什么不同呢？</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所有</a:t>
            </a:r>
            <a:r>
              <a:rPr kumimoji="1" lang="en-US" altLang="zh-CN" dirty="0"/>
              <a:t>VM</a:t>
            </a:r>
            <a:r>
              <a:rPr kumimoji="1" lang="zh-CN" altLang="en-US" dirty="0"/>
              <a:t>拥有自己的操作系统，通过虚拟层操作硬件，占用许多应用本身不需要的资源，一个虚拟机可能至少也要几百兆内存，启动也会很慢</a:t>
            </a:r>
          </a:p>
          <a:p>
            <a:endParaRPr kumimoji="1" lang="zh-CN" altLang="en-US" dirty="0"/>
          </a:p>
          <a:p>
            <a:r>
              <a:rPr kumimoji="1" lang="zh-CN" altLang="en-US" dirty="0"/>
              <a:t>所有容器共享宿主机的操作系统内核，容器本质上只是一个进程，占用资源少，启动快，占用体积也小，这样可以在一台宿主机上运行更多的容器。</a:t>
            </a: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5</a:t>
            </a:fld>
            <a:endParaRPr kumimoji="1" lang="zh-CN" altLang="en-US"/>
          </a:p>
        </p:txBody>
      </p:sp>
    </p:spTree>
    <p:extLst>
      <p:ext uri="{BB962C8B-B14F-4D97-AF65-F5344CB8AC3E}">
        <p14:creationId xmlns:p14="http://schemas.microsoft.com/office/powerpoint/2010/main" val="130795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UTS/PID/IPC/MNT/NET</a:t>
            </a:r>
            <a:r>
              <a:rPr kumimoji="1" lang="zh-CN" altLang="en-US" dirty="0"/>
              <a:t>等，组合这些传统技术到一起，组成一个容器格式，缺省的容器格式是</a:t>
            </a:r>
            <a:r>
              <a:rPr kumimoji="1" lang="en-US" altLang="zh-CN" dirty="0" err="1"/>
              <a:t>libcontainer</a:t>
            </a:r>
            <a:r>
              <a:rPr kumimoji="1" lang="zh-CN" altLang="en-US" dirty="0"/>
              <a:t>。但是随着</a:t>
            </a:r>
            <a:r>
              <a:rPr kumimoji="1" lang="en-US" altLang="zh-CN" dirty="0" err="1"/>
              <a:t>docker</a:t>
            </a:r>
            <a:r>
              <a:rPr kumimoji="1" lang="zh-CN" altLang="en-US" dirty="0"/>
              <a:t>的不断发展，它有了更大的目标，反向定义容器的实现标准，将底层</a:t>
            </a:r>
            <a:r>
              <a:rPr lang="zh-CN" altLang="fr-FR" sz="1200" b="0" i="0" kern="1200" dirty="0">
                <a:solidFill>
                  <a:schemeClr val="tx1"/>
                </a:solidFill>
                <a:effectLst/>
                <a:latin typeface="+mn-lt"/>
                <a:ea typeface="+mn-ea"/>
                <a:cs typeface="+mn-cs"/>
              </a:rPr>
              <a:t>实现都抽象化到 </a:t>
            </a:r>
            <a:r>
              <a:rPr lang="fr-FR" altLang="zh-CN" sz="1200" b="0" i="0" kern="1200" dirty="0" err="1">
                <a:solidFill>
                  <a:schemeClr val="tx1"/>
                </a:solidFill>
                <a:effectLst/>
                <a:latin typeface="+mn-lt"/>
                <a:ea typeface="+mn-ea"/>
                <a:cs typeface="+mn-cs"/>
              </a:rPr>
              <a:t>Libcontainer</a:t>
            </a:r>
            <a:r>
              <a:rPr lang="fr-FR" altLang="zh-CN" sz="1200" b="0" i="0" kern="1200" dirty="0">
                <a:solidFill>
                  <a:schemeClr val="tx1"/>
                </a:solidFill>
                <a:effectLst/>
                <a:latin typeface="+mn-lt"/>
                <a:ea typeface="+mn-ea"/>
                <a:cs typeface="+mn-cs"/>
              </a:rPr>
              <a:t> </a:t>
            </a:r>
            <a:r>
              <a:rPr lang="zh-CN" altLang="fr-FR" sz="1200" b="0" i="0" kern="1200" dirty="0">
                <a:solidFill>
                  <a:schemeClr val="tx1"/>
                </a:solidFill>
                <a:effectLst/>
                <a:latin typeface="+mn-lt"/>
                <a:ea typeface="+mn-ea"/>
                <a:cs typeface="+mn-cs"/>
              </a:rPr>
              <a:t>的接口</a:t>
            </a:r>
            <a:r>
              <a:rPr lang="zh-CN" altLang="en-US" sz="1200" b="0" i="0" kern="1200" dirty="0">
                <a:solidFill>
                  <a:schemeClr val="tx1"/>
                </a:solidFill>
                <a:effectLst/>
                <a:latin typeface="+mn-lt"/>
                <a:ea typeface="+mn-ea"/>
                <a:cs typeface="+mn-cs"/>
              </a:rPr>
              <a:t>。这就意味着，底层容器的实现方式变成了一种可变的方案，即使不使用</a:t>
            </a:r>
            <a:r>
              <a:rPr lang="en-US" altLang="zh-CN" sz="1200" b="0" i="0" kern="1200" dirty="0">
                <a:solidFill>
                  <a:schemeClr val="tx1"/>
                </a:solidFill>
                <a:effectLst/>
                <a:latin typeface="+mn-lt"/>
                <a:ea typeface="+mn-ea"/>
                <a:cs typeface="+mn-cs"/>
              </a:rPr>
              <a:t>Namespace</a:t>
            </a:r>
            <a:r>
              <a:rPr lang="zh-CN" altLang="en-US" sz="1200" b="0" i="0" kern="1200" dirty="0">
                <a:solidFill>
                  <a:schemeClr val="tx1"/>
                </a:solidFill>
                <a:effectLst/>
                <a:latin typeface="+mn-lt"/>
                <a:ea typeface="+mn-ea"/>
                <a:cs typeface="+mn-cs"/>
              </a:rPr>
              <a:t>或</a:t>
            </a:r>
            <a:r>
              <a:rPr lang="en-US" altLang="zh-CN" sz="1200" b="0" i="0" kern="1200" dirty="0" err="1">
                <a:solidFill>
                  <a:schemeClr val="tx1"/>
                </a:solidFill>
                <a:effectLst/>
                <a:latin typeface="+mn-lt"/>
                <a:ea typeface="+mn-ea"/>
                <a:cs typeface="+mn-cs"/>
              </a:rPr>
              <a:t>cgroup</a:t>
            </a:r>
            <a:r>
              <a:rPr lang="zh-CN" altLang="en-US" sz="1200" b="0" i="0" kern="1200" dirty="0">
                <a:solidFill>
                  <a:schemeClr val="tx1"/>
                </a:solidFill>
                <a:effectLst/>
                <a:latin typeface="+mn-lt"/>
                <a:ea typeface="+mn-ea"/>
                <a:cs typeface="+mn-cs"/>
              </a:rPr>
              <a:t>这些</a:t>
            </a:r>
            <a:r>
              <a:rPr lang="en-US" altLang="zh-CN" sz="1200" b="0" i="0" kern="1200" dirty="0">
                <a:solidFill>
                  <a:schemeClr val="tx1"/>
                </a:solidFill>
                <a:effectLst/>
                <a:latin typeface="+mn-lt"/>
                <a:ea typeface="+mn-ea"/>
                <a:cs typeface="+mn-cs"/>
              </a:rPr>
              <a:t>LXC</a:t>
            </a:r>
            <a:r>
              <a:rPr lang="zh-CN" altLang="en-US" sz="1200" b="0" i="0" kern="1200" dirty="0">
                <a:solidFill>
                  <a:schemeClr val="tx1"/>
                </a:solidFill>
                <a:effectLst/>
                <a:latin typeface="+mn-lt"/>
                <a:ea typeface="+mn-ea"/>
                <a:cs typeface="+mn-cs"/>
              </a:rPr>
              <a:t>的技术方案，只要实现了 </a:t>
            </a:r>
            <a:r>
              <a:rPr lang="en-US" altLang="zh-CN" sz="1200" b="0" i="0" kern="1200" dirty="0" err="1">
                <a:solidFill>
                  <a:schemeClr val="tx1"/>
                </a:solidFill>
                <a:effectLst/>
                <a:latin typeface="+mn-lt"/>
                <a:ea typeface="+mn-ea"/>
                <a:cs typeface="+mn-cs"/>
              </a:rPr>
              <a:t>Libcontainer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定义的一组接口，</a:t>
            </a:r>
            <a:r>
              <a:rPr lang="en-US" altLang="zh-CN" sz="1200" b="0" i="0" kern="1200" dirty="0">
                <a:solidFill>
                  <a:schemeClr val="tx1"/>
                </a:solidFill>
                <a:effectLst/>
                <a:latin typeface="+mn-lt"/>
                <a:ea typeface="+mn-ea"/>
                <a:cs typeface="+mn-cs"/>
              </a:rPr>
              <a:t>Docker </a:t>
            </a:r>
            <a:r>
              <a:rPr lang="zh-CN" altLang="en-US" sz="1200" b="0" i="0" kern="1200" dirty="0">
                <a:solidFill>
                  <a:schemeClr val="tx1"/>
                </a:solidFill>
                <a:effectLst/>
                <a:latin typeface="+mn-lt"/>
                <a:ea typeface="+mn-ea"/>
                <a:cs typeface="+mn-cs"/>
              </a:rPr>
              <a:t>都可以运行。这也为 </a:t>
            </a:r>
            <a:r>
              <a:rPr lang="en-US" altLang="zh-CN" sz="1200" b="0" i="0" kern="1200" dirty="0">
                <a:solidFill>
                  <a:schemeClr val="tx1"/>
                </a:solidFill>
                <a:effectLst/>
                <a:latin typeface="+mn-lt"/>
                <a:ea typeface="+mn-ea"/>
                <a:cs typeface="+mn-cs"/>
              </a:rPr>
              <a:t>Docker </a:t>
            </a:r>
            <a:r>
              <a:rPr lang="zh-CN" altLang="en-US" sz="1200" b="0" i="0" kern="1200" dirty="0">
                <a:solidFill>
                  <a:schemeClr val="tx1"/>
                </a:solidFill>
                <a:effectLst/>
                <a:latin typeface="+mn-lt"/>
                <a:ea typeface="+mn-ea"/>
                <a:cs typeface="+mn-cs"/>
              </a:rPr>
              <a:t>实现全面的跨平台带来了可能。</a:t>
            </a:r>
            <a:endParaRPr kumimoji="1" lang="en-US" altLang="zh-CN" dirty="0"/>
          </a:p>
          <a:p>
            <a:r>
              <a:rPr kumimoji="1" lang="zh-CN" altLang="en-US" dirty="0"/>
              <a:t>即使最复杂的应用程序也可以容器化</a:t>
            </a: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本地构建，部署到本地笔记本、公有云、私有云、物理服务器等运行。在本地环境、开发环境、测试环境、生产环境之间保证派发的一致性。非常适合</a:t>
            </a:r>
            <a:r>
              <a:rPr kumimoji="1" lang="en-US" altLang="zh-CN" dirty="0"/>
              <a:t>CI/CD</a:t>
            </a:r>
            <a:r>
              <a:rPr kumimoji="1" lang="zh-CN" altLang="en-US" dirty="0"/>
              <a:t>流程。</a:t>
            </a:r>
            <a:endParaRPr kumimoji="1" lang="en-US" altLang="zh-CN" dirty="0"/>
          </a:p>
          <a:p>
            <a:r>
              <a:rPr kumimoji="1" lang="zh-CN" altLang="en-US" dirty="0"/>
              <a:t>快速的部署更新</a:t>
            </a:r>
            <a:r>
              <a:rPr kumimoji="1" lang="en-US" altLang="zh-CN" dirty="0"/>
              <a:t>/</a:t>
            </a:r>
            <a:r>
              <a:rPr kumimoji="1" lang="zh-CN" altLang="en-US" dirty="0"/>
              <a:t>升级，快速的接近实时的扩容缩容一个服务或者多个服务</a:t>
            </a: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6</a:t>
            </a:fld>
            <a:endParaRPr kumimoji="1" lang="zh-CN" altLang="en-US"/>
          </a:p>
        </p:txBody>
      </p:sp>
    </p:spTree>
    <p:extLst>
      <p:ext uri="{BB962C8B-B14F-4D97-AF65-F5344CB8AC3E}">
        <p14:creationId xmlns:p14="http://schemas.microsoft.com/office/powerpoint/2010/main" val="27350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除了</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，还有</a:t>
            </a:r>
            <a:r>
              <a:rPr lang="en-US" altLang="zh-CN" sz="1200" b="0" i="0" kern="1200" dirty="0">
                <a:solidFill>
                  <a:schemeClr val="tx1"/>
                </a:solidFill>
                <a:effectLst/>
                <a:latin typeface="+mn-lt"/>
                <a:ea typeface="+mn-ea"/>
                <a:cs typeface="+mn-cs"/>
              </a:rPr>
              <a:t>CoreOS</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Rocket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rkt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CoreOS</a:t>
            </a:r>
            <a:r>
              <a:rPr lang="zh-CN" altLang="en-US" sz="1200" b="0" i="0" kern="1200" dirty="0">
                <a:solidFill>
                  <a:schemeClr val="tx1"/>
                </a:solidFill>
                <a:effectLst/>
                <a:latin typeface="+mn-lt"/>
                <a:ea typeface="+mn-ea"/>
                <a:cs typeface="+mn-cs"/>
              </a:rPr>
              <a:t>本来与</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是互补的，它提供一个专为容器设计的操作系统，但是</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的野心越来越大，如前面讲到的，</a:t>
            </a:r>
            <a:r>
              <a:rPr lang="en-US" altLang="zh-CN" sz="1200" b="0" i="0" kern="1200" dirty="0" err="1">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也想成为一个</a:t>
            </a:r>
            <a:r>
              <a:rPr lang="en-US" altLang="zh-CN" sz="1200" b="0" i="0" kern="1200" dirty="0">
                <a:solidFill>
                  <a:schemeClr val="tx1"/>
                </a:solidFill>
                <a:effectLst/>
                <a:latin typeface="+mn-lt"/>
                <a:ea typeface="+mn-ea"/>
                <a:cs typeface="+mn-cs"/>
              </a:rPr>
              <a:t>PAAS</a:t>
            </a:r>
            <a:r>
              <a:rPr lang="zh-CN" altLang="en-US" sz="1200" b="0" i="0" kern="1200" dirty="0">
                <a:solidFill>
                  <a:schemeClr val="tx1"/>
                </a:solidFill>
                <a:effectLst/>
                <a:latin typeface="+mn-lt"/>
                <a:ea typeface="+mn-ea"/>
                <a:cs typeface="+mn-cs"/>
              </a:rPr>
              <a:t>平台，这与</a:t>
            </a:r>
            <a:r>
              <a:rPr lang="en-US" altLang="zh-CN" sz="1200" b="0" i="0" kern="1200" dirty="0">
                <a:solidFill>
                  <a:schemeClr val="tx1"/>
                </a:solidFill>
                <a:effectLst/>
                <a:latin typeface="+mn-lt"/>
                <a:ea typeface="+mn-ea"/>
                <a:cs typeface="+mn-cs"/>
              </a:rPr>
              <a:t>CoreOS</a:t>
            </a:r>
            <a:r>
              <a:rPr lang="zh-CN" altLang="en-US" sz="1200" b="0" i="0" kern="1200" dirty="0">
                <a:solidFill>
                  <a:schemeClr val="tx1"/>
                </a:solidFill>
                <a:effectLst/>
                <a:latin typeface="+mn-lt"/>
                <a:ea typeface="+mn-ea"/>
                <a:cs typeface="+mn-cs"/>
              </a:rPr>
              <a:t>的核心产品、战略定位严重冲突，于是</a:t>
            </a:r>
            <a:r>
              <a:rPr lang="en-US" altLang="zh-CN" sz="1200" b="0" i="0" kern="1200" dirty="0">
                <a:solidFill>
                  <a:schemeClr val="tx1"/>
                </a:solidFill>
                <a:effectLst/>
                <a:latin typeface="+mn-lt"/>
                <a:ea typeface="+mn-ea"/>
                <a:cs typeface="+mn-cs"/>
              </a:rPr>
              <a:t>CoreOS</a:t>
            </a:r>
            <a:r>
              <a:rPr lang="zh-CN" altLang="en-US" sz="1200" b="0" i="0" kern="1200" dirty="0">
                <a:solidFill>
                  <a:schemeClr val="tx1"/>
                </a:solidFill>
                <a:effectLst/>
                <a:latin typeface="+mn-lt"/>
                <a:ea typeface="+mn-ea"/>
                <a:cs typeface="+mn-cs"/>
              </a:rPr>
              <a:t>也推出自家容器实现，开始直接竞争，</a:t>
            </a:r>
            <a:r>
              <a:rPr lang="en-US" altLang="zh-CN" sz="1200" b="0" i="0" kern="1200" dirty="0" err="1">
                <a:solidFill>
                  <a:schemeClr val="tx1"/>
                </a:solidFill>
                <a:effectLst/>
                <a:latin typeface="+mn-lt"/>
                <a:ea typeface="+mn-ea"/>
                <a:cs typeface="+mn-cs"/>
              </a:rPr>
              <a:t>rkt</a:t>
            </a:r>
            <a:r>
              <a:rPr lang="zh-CN" altLang="en-US" sz="1200" b="0" i="0" kern="1200" dirty="0">
                <a:solidFill>
                  <a:schemeClr val="tx1"/>
                </a:solidFill>
                <a:effectLst/>
                <a:latin typeface="+mn-lt"/>
                <a:ea typeface="+mn-ea"/>
                <a:cs typeface="+mn-cs"/>
              </a:rPr>
              <a:t>还得到了</a:t>
            </a:r>
            <a:r>
              <a:rPr lang="en-US" altLang="zh-CN" sz="1200" b="0" i="0" kern="1200" dirty="0">
                <a:solidFill>
                  <a:schemeClr val="tx1"/>
                </a:solidFill>
                <a:effectLst/>
                <a:latin typeface="+mn-lt"/>
                <a:ea typeface="+mn-ea"/>
                <a:cs typeface="+mn-cs"/>
              </a:rPr>
              <a:t>google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k8s</a:t>
            </a:r>
            <a:r>
              <a:rPr lang="zh-CN" altLang="en-US" sz="1200" b="0" i="0" kern="1200" dirty="0">
                <a:solidFill>
                  <a:schemeClr val="tx1"/>
                </a:solidFill>
                <a:effectLst/>
                <a:latin typeface="+mn-lt"/>
                <a:ea typeface="+mn-ea"/>
                <a:cs typeface="+mn-cs"/>
              </a:rPr>
              <a:t>的支持。</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牵头，</a:t>
            </a:r>
            <a:r>
              <a:rPr lang="nl-NL" altLang="zh-CN" sz="1200" kern="1200" dirty="0">
                <a:solidFill>
                  <a:schemeClr val="tx1"/>
                </a:solidFill>
                <a:effectLst/>
                <a:latin typeface="+mn-lt"/>
                <a:ea typeface="+mn-ea"/>
                <a:cs typeface="+mn-cs"/>
              </a:rPr>
              <a:t>CoreOS</a:t>
            </a:r>
            <a:r>
              <a:rPr lang="zh-CN" altLang="nl-NL" sz="1200" kern="1200" dirty="0">
                <a:solidFill>
                  <a:schemeClr val="tx1"/>
                </a:solidFill>
                <a:effectLst/>
                <a:latin typeface="+mn-lt"/>
                <a:ea typeface="+mn-ea"/>
                <a:cs typeface="+mn-cs"/>
              </a:rPr>
              <a:t>、</a:t>
            </a:r>
            <a:r>
              <a:rPr lang="nl-NL" altLang="zh-CN" sz="1200" kern="1200" dirty="0">
                <a:solidFill>
                  <a:schemeClr val="tx1"/>
                </a:solidFill>
                <a:effectLst/>
                <a:latin typeface="+mn-lt"/>
                <a:ea typeface="+mn-ea"/>
                <a:cs typeface="+mn-cs"/>
              </a:rPr>
              <a:t>Google</a:t>
            </a:r>
            <a:r>
              <a:rPr lang="zh-CN" altLang="nl-NL" sz="1200" kern="1200" dirty="0">
                <a:solidFill>
                  <a:schemeClr val="tx1"/>
                </a:solidFill>
                <a:effectLst/>
                <a:latin typeface="+mn-lt"/>
                <a:ea typeface="+mn-ea"/>
                <a:cs typeface="+mn-cs"/>
              </a:rPr>
              <a:t>、</a:t>
            </a:r>
            <a:r>
              <a:rPr lang="nl-NL" altLang="zh-CN" sz="1200" kern="1200" dirty="0" err="1">
                <a:solidFill>
                  <a:schemeClr val="tx1"/>
                </a:solidFill>
                <a:effectLst/>
                <a:latin typeface="+mn-lt"/>
                <a:ea typeface="+mn-ea"/>
                <a:cs typeface="+mn-cs"/>
              </a:rPr>
              <a:t>RedHat</a:t>
            </a:r>
            <a:r>
              <a:rPr lang="nl-NL" altLang="zh-CN" sz="1200" kern="1200" dirty="0">
                <a:solidFill>
                  <a:schemeClr val="tx1"/>
                </a:solidFill>
                <a:effectLst/>
                <a:latin typeface="+mn-lt"/>
                <a:ea typeface="+mn-ea"/>
                <a:cs typeface="+mn-cs"/>
              </a:rPr>
              <a:t> </a:t>
            </a:r>
            <a:r>
              <a:rPr lang="zh-CN" altLang="nl-NL" sz="1200" kern="1200" dirty="0">
                <a:solidFill>
                  <a:schemeClr val="tx1"/>
                </a:solidFill>
                <a:effectLst/>
                <a:latin typeface="+mn-lt"/>
                <a:ea typeface="+mn-ea"/>
                <a:cs typeface="+mn-cs"/>
              </a:rPr>
              <a:t>等公司共同宣布，</a:t>
            </a:r>
            <a:r>
              <a:rPr lang="zh-CN" altLang="fr-FR" sz="1200" b="0" i="0" kern="1200" dirty="0">
                <a:solidFill>
                  <a:schemeClr val="tx1"/>
                </a:solidFill>
                <a:effectLst/>
                <a:latin typeface="+mn-lt"/>
                <a:ea typeface="+mn-ea"/>
                <a:cs typeface="+mn-cs"/>
              </a:rPr>
              <a:t>于</a:t>
            </a:r>
            <a:r>
              <a:rPr lang="fr-FR" altLang="zh-CN" sz="1200" b="0" i="0" kern="1200" dirty="0">
                <a:solidFill>
                  <a:schemeClr val="tx1"/>
                </a:solidFill>
                <a:effectLst/>
                <a:latin typeface="+mn-lt"/>
                <a:ea typeface="+mn-ea"/>
                <a:cs typeface="+mn-cs"/>
              </a:rPr>
              <a:t>2015</a:t>
            </a:r>
            <a:r>
              <a:rPr lang="zh-CN" altLang="fr-FR" sz="1200" b="0" i="0" kern="1200" dirty="0">
                <a:solidFill>
                  <a:schemeClr val="tx1"/>
                </a:solidFill>
                <a:effectLst/>
                <a:latin typeface="+mn-lt"/>
                <a:ea typeface="+mn-ea"/>
                <a:cs typeface="+mn-cs"/>
              </a:rPr>
              <a:t>年</a:t>
            </a:r>
            <a:r>
              <a:rPr lang="fr-FR" altLang="zh-CN" sz="1200" b="0" i="0" kern="1200" dirty="0">
                <a:solidFill>
                  <a:schemeClr val="tx1"/>
                </a:solidFill>
                <a:effectLst/>
                <a:latin typeface="+mn-lt"/>
                <a:ea typeface="+mn-ea"/>
                <a:cs typeface="+mn-cs"/>
              </a:rPr>
              <a:t>6</a:t>
            </a:r>
            <a:r>
              <a:rPr lang="zh-CN" altLang="fr-FR" sz="1200" b="0" i="0" kern="1200" dirty="0">
                <a:solidFill>
                  <a:schemeClr val="tx1"/>
                </a:solidFill>
                <a:effectLst/>
                <a:latin typeface="+mn-lt"/>
                <a:ea typeface="+mn-ea"/>
                <a:cs typeface="+mn-cs"/>
              </a:rPr>
              <a:t>月成立</a:t>
            </a:r>
            <a:r>
              <a:rPr lang="en-US" altLang="zh-CN" sz="1200" b="0" i="0" kern="1200" dirty="0">
                <a:solidFill>
                  <a:schemeClr val="tx1"/>
                </a:solidFill>
                <a:effectLst/>
                <a:latin typeface="+mn-lt"/>
                <a:ea typeface="+mn-ea"/>
                <a:cs typeface="+mn-cs"/>
              </a:rPr>
              <a:t>OCI</a:t>
            </a:r>
            <a:r>
              <a:rPr lang="zh-CN" altLang="en-US" sz="1200" b="0" i="0" kern="1200" dirty="0">
                <a:solidFill>
                  <a:schemeClr val="tx1"/>
                </a:solidFill>
                <a:effectLst/>
                <a:latin typeface="+mn-lt"/>
                <a:ea typeface="+mn-ea"/>
                <a:cs typeface="+mn-cs"/>
              </a:rPr>
              <a:t>（开放容器组织），旨在围绕容器格式和运行时制定一个开放的工业化标准。</a:t>
            </a:r>
            <a:r>
              <a:rPr kumimoji="1" lang="zh-CN" altLang="en-US" dirty="0"/>
              <a:t>具体</a:t>
            </a:r>
            <a:r>
              <a:rPr lang="zh-CN" altLang="en-US" sz="1200" b="0" i="0" kern="1200" dirty="0">
                <a:solidFill>
                  <a:schemeClr val="tx1"/>
                </a:solidFill>
                <a:effectLst/>
                <a:latin typeface="+mn-lt"/>
                <a:ea typeface="+mn-ea"/>
                <a:cs typeface="+mn-cs"/>
              </a:rPr>
              <a:t>来说，就是不受上层结构的绑定，如特定的客户端、编排栈等，同时也不受特定的供应商或项目的绑定，即不限于某种特定操作系统、硬件、</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架构、公有云等，定义了容器标准包的构成（配置及根文件系统目录），容器的标准操作及生命周期（创建、启动、停止等），使软件分发可以达到工业级交付成为现实。</a:t>
            </a: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runC</a:t>
            </a:r>
            <a:r>
              <a:rPr lang="zh-CN" altLang="en-US" sz="1200" b="0" i="0" kern="1200" dirty="0">
                <a:solidFill>
                  <a:schemeClr val="tx1"/>
                </a:solidFill>
                <a:effectLst/>
                <a:latin typeface="+mn-lt"/>
                <a:ea typeface="+mn-ea"/>
                <a:cs typeface="+mn-cs"/>
              </a:rPr>
              <a:t>是由</a:t>
            </a:r>
            <a:r>
              <a:rPr lang="en-US" altLang="zh-CN" sz="1200" b="0" i="0" kern="1200" dirty="0">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贡献出来的，按照</a:t>
            </a:r>
            <a:r>
              <a:rPr lang="en-US" altLang="zh-CN" sz="1200" b="0" i="0" kern="1200" dirty="0">
                <a:solidFill>
                  <a:schemeClr val="tx1"/>
                </a:solidFill>
                <a:effectLst/>
                <a:latin typeface="+mn-lt"/>
                <a:ea typeface="+mn-ea"/>
                <a:cs typeface="+mn-cs"/>
              </a:rPr>
              <a:t>OCF</a:t>
            </a:r>
            <a:r>
              <a:rPr lang="zh-CN" altLang="en-US" sz="1200" b="0" i="0" kern="1200" dirty="0">
                <a:solidFill>
                  <a:schemeClr val="tx1"/>
                </a:solidFill>
                <a:effectLst/>
                <a:latin typeface="+mn-lt"/>
                <a:ea typeface="+mn-ea"/>
                <a:cs typeface="+mn-cs"/>
              </a:rPr>
              <a:t>（开放容器格式标准）制定的一种具体实现，由</a:t>
            </a:r>
            <a:r>
              <a:rPr lang="en-US" altLang="zh-CN" sz="1200" b="0" i="0" kern="1200" dirty="0" err="1">
                <a:solidFill>
                  <a:schemeClr val="tx1"/>
                </a:solidFill>
                <a:effectLst/>
                <a:latin typeface="+mn-lt"/>
                <a:ea typeface="+mn-ea"/>
                <a:cs typeface="+mn-cs"/>
              </a:rPr>
              <a:t>libcontainer</a:t>
            </a:r>
            <a:r>
              <a:rPr lang="zh-CN" altLang="en-US" sz="1200" b="0" i="0" kern="1200" dirty="0">
                <a:solidFill>
                  <a:schemeClr val="tx1"/>
                </a:solidFill>
                <a:effectLst/>
                <a:latin typeface="+mn-lt"/>
                <a:ea typeface="+mn-ea"/>
                <a:cs typeface="+mn-cs"/>
              </a:rPr>
              <a:t>中迁移而来，实现了容器的启停、资源隔离等功能。</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containerd</a:t>
            </a:r>
            <a:r>
              <a:rPr lang="zh-CN" altLang="en-US" sz="1200" b="0" i="0" kern="1200" dirty="0">
                <a:solidFill>
                  <a:schemeClr val="tx1"/>
                </a:solidFill>
                <a:effectLst/>
                <a:latin typeface="+mn-lt"/>
                <a:ea typeface="+mn-ea"/>
                <a:cs typeface="+mn-cs"/>
              </a:rPr>
              <a:t>是用于控制</a:t>
            </a:r>
            <a:r>
              <a:rPr lang="en-US" altLang="zh-CN" sz="1200" b="0" i="0" kern="1200" dirty="0" err="1">
                <a:solidFill>
                  <a:schemeClr val="tx1"/>
                </a:solidFill>
                <a:effectLst/>
                <a:latin typeface="+mn-lt"/>
                <a:ea typeface="+mn-ea"/>
                <a:cs typeface="+mn-cs"/>
              </a:rPr>
              <a:t>runC</a:t>
            </a:r>
            <a:r>
              <a:rPr lang="zh-CN" altLang="en-US" sz="1200" b="0" i="0" kern="1200" dirty="0">
                <a:solidFill>
                  <a:schemeClr val="tx1"/>
                </a:solidFill>
                <a:effectLst/>
                <a:latin typeface="+mn-lt"/>
                <a:ea typeface="+mn-ea"/>
                <a:cs typeface="+mn-cs"/>
              </a:rPr>
              <a:t>的守护进程，构建在</a:t>
            </a:r>
            <a:r>
              <a:rPr lang="en-US" altLang="zh-CN" sz="1200" b="0" i="0" kern="1200" dirty="0">
                <a:solidFill>
                  <a:schemeClr val="tx1"/>
                </a:solidFill>
                <a:effectLst/>
                <a:latin typeface="+mn-lt"/>
                <a:ea typeface="+mn-ea"/>
                <a:cs typeface="+mn-cs"/>
              </a:rPr>
              <a:t>OCI</a:t>
            </a:r>
            <a:r>
              <a:rPr lang="zh-CN" altLang="en-US" sz="1200" b="0" i="0" kern="1200" dirty="0">
                <a:solidFill>
                  <a:schemeClr val="tx1"/>
                </a:solidFill>
                <a:effectLst/>
                <a:latin typeface="+mn-lt"/>
                <a:ea typeface="+mn-ea"/>
                <a:cs typeface="+mn-cs"/>
              </a:rPr>
              <a:t>规范和</a:t>
            </a:r>
            <a:r>
              <a:rPr lang="en-US" altLang="zh-CN" sz="1200" b="0" i="0" kern="1200" dirty="0" err="1">
                <a:solidFill>
                  <a:schemeClr val="tx1"/>
                </a:solidFill>
                <a:effectLst/>
                <a:latin typeface="+mn-lt"/>
                <a:ea typeface="+mn-ea"/>
                <a:cs typeface="+mn-cs"/>
              </a:rPr>
              <a:t>runC</a:t>
            </a:r>
            <a:r>
              <a:rPr lang="zh-CN" altLang="en-US" sz="1200" b="0" i="0" kern="1200" dirty="0">
                <a:solidFill>
                  <a:schemeClr val="tx1"/>
                </a:solidFill>
                <a:effectLst/>
                <a:latin typeface="+mn-lt"/>
                <a:ea typeface="+mn-ea"/>
                <a:cs typeface="+mn-cs"/>
              </a:rPr>
              <a:t>之上。目前内建在</a:t>
            </a:r>
            <a:r>
              <a:rPr lang="en-US" altLang="zh-CN" sz="1200" b="0" i="0" kern="1200" dirty="0" err="1">
                <a:solidFill>
                  <a:schemeClr val="tx1"/>
                </a:solidFill>
                <a:effectLst/>
                <a:latin typeface="+mn-lt"/>
                <a:ea typeface="+mn-ea"/>
                <a:cs typeface="+mn-cs"/>
              </a:rPr>
              <a:t>dockerEngine</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endParaRPr kumimoji="1" lang="en-US" altLang="zh-CN" dirty="0"/>
          </a:p>
          <a:p>
            <a:r>
              <a:rPr kumimoji="1" lang="en-US" altLang="zh-CN" dirty="0" err="1"/>
              <a:t>docker</a:t>
            </a:r>
            <a:r>
              <a:rPr kumimoji="1" lang="zh-CN" altLang="en-US" dirty="0"/>
              <a:t>首先基于</a:t>
            </a:r>
            <a:r>
              <a:rPr kumimoji="1" lang="en-US" altLang="zh-CN" dirty="0"/>
              <a:t>LXC(</a:t>
            </a:r>
            <a:r>
              <a:rPr kumimoji="1" lang="en-US" altLang="zh-CN" dirty="0" err="1"/>
              <a:t>linux</a:t>
            </a:r>
            <a:r>
              <a:rPr kumimoji="1" lang="zh-CN" altLang="en-US" baseline="0" dirty="0"/>
              <a:t> </a:t>
            </a:r>
            <a:r>
              <a:rPr kumimoji="1" lang="en-US" altLang="zh-CN" baseline="0" dirty="0"/>
              <a:t>container</a:t>
            </a:r>
            <a:r>
              <a:rPr kumimoji="1" lang="en-US" altLang="zh-CN" dirty="0"/>
              <a:t>)</a:t>
            </a:r>
            <a:r>
              <a:rPr kumimoji="1" lang="zh-CN" altLang="en-US" dirty="0"/>
              <a:t>实现容器，后来从项目中抽离出了</a:t>
            </a:r>
            <a:r>
              <a:rPr kumimoji="1" lang="en-US" altLang="zh-CN" dirty="0" err="1"/>
              <a:t>libcontainer</a:t>
            </a:r>
            <a:r>
              <a:rPr kumimoji="1" lang="zh-CN" altLang="en-US" dirty="0"/>
              <a:t>项目旨在定义容器的标准，在社区压力下最终成立了</a:t>
            </a:r>
            <a:r>
              <a:rPr kumimoji="1" lang="en-US" altLang="zh-CN" dirty="0"/>
              <a:t>OCI</a:t>
            </a:r>
            <a:r>
              <a:rPr kumimoji="1" lang="zh-CN" altLang="en-US" dirty="0"/>
              <a:t>组织，</a:t>
            </a:r>
            <a:r>
              <a:rPr kumimoji="1" lang="en-US" altLang="zh-CN" dirty="0" err="1"/>
              <a:t>docker</a:t>
            </a:r>
            <a:r>
              <a:rPr kumimoji="1" lang="zh-CN" altLang="en-US" dirty="0"/>
              <a:t>捐出</a:t>
            </a:r>
            <a:r>
              <a:rPr kumimoji="1" lang="en-US" altLang="zh-CN" dirty="0" err="1"/>
              <a:t>libcontainer</a:t>
            </a:r>
            <a:r>
              <a:rPr kumimoji="1" lang="zh-CN" altLang="en-US" dirty="0"/>
              <a:t>项目，并改名为</a:t>
            </a:r>
            <a:r>
              <a:rPr kumimoji="1" lang="en-US" altLang="zh-CN" dirty="0" err="1"/>
              <a:t>runC</a:t>
            </a:r>
            <a:r>
              <a:rPr kumimoji="1" lang="zh-CN" altLang="en-US" dirty="0"/>
              <a:t>。</a:t>
            </a: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7</a:t>
            </a:fld>
            <a:endParaRPr kumimoji="1" lang="zh-CN" altLang="en-US"/>
          </a:p>
        </p:txBody>
      </p:sp>
    </p:spTree>
    <p:extLst>
      <p:ext uri="{BB962C8B-B14F-4D97-AF65-F5344CB8AC3E}">
        <p14:creationId xmlns:p14="http://schemas.microsoft.com/office/powerpoint/2010/main" val="172399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8</a:t>
            </a:fld>
            <a:endParaRPr kumimoji="1" lang="zh-CN" altLang="en-US"/>
          </a:p>
        </p:txBody>
      </p:sp>
    </p:spTree>
    <p:extLst>
      <p:ext uri="{BB962C8B-B14F-4D97-AF65-F5344CB8AC3E}">
        <p14:creationId xmlns:p14="http://schemas.microsoft.com/office/powerpoint/2010/main" val="7284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Daemon</a:t>
            </a:r>
            <a:r>
              <a:rPr kumimoji="1" lang="zh-CN" altLang="en-US" dirty="0"/>
              <a:t>负责创建和管理</a:t>
            </a:r>
            <a:r>
              <a:rPr kumimoji="1" lang="en-US" altLang="zh-CN" dirty="0" err="1"/>
              <a:t>docker</a:t>
            </a:r>
            <a:r>
              <a:rPr kumimoji="1" lang="zh-CN" altLang="en-US" dirty="0"/>
              <a:t>对象，包括</a:t>
            </a:r>
            <a:r>
              <a:rPr kumimoji="1" lang="en-US" altLang="zh-CN" dirty="0"/>
              <a:t>image</a:t>
            </a:r>
            <a:r>
              <a:rPr kumimoji="1" lang="zh-CN" altLang="en-US" dirty="0"/>
              <a:t>，</a:t>
            </a:r>
            <a:r>
              <a:rPr kumimoji="1" lang="en-US" altLang="zh-CN" dirty="0"/>
              <a:t>container</a:t>
            </a:r>
            <a:r>
              <a:rPr kumimoji="1" lang="zh-CN" altLang="en-US" dirty="0"/>
              <a:t>，</a:t>
            </a:r>
            <a:r>
              <a:rPr kumimoji="1" lang="en-US" altLang="zh-CN" dirty="0"/>
              <a:t>network</a:t>
            </a:r>
            <a:r>
              <a:rPr kumimoji="1" lang="zh-CN" altLang="en-US" dirty="0"/>
              <a:t>，</a:t>
            </a:r>
            <a:r>
              <a:rPr kumimoji="1" lang="en-US" altLang="zh-CN" dirty="0"/>
              <a:t>volume</a:t>
            </a:r>
            <a:endParaRPr kumimoji="1" lang="zh-CN" altLang="en-US" dirty="0"/>
          </a:p>
          <a:p>
            <a:r>
              <a:rPr kumimoji="1" lang="zh-CN" altLang="en-US" dirty="0"/>
              <a:t>声明</a:t>
            </a:r>
            <a:r>
              <a:rPr kumimoji="1" lang="en-US" altLang="zh-CN" dirty="0"/>
              <a:t>API</a:t>
            </a:r>
            <a:r>
              <a:rPr kumimoji="1" lang="zh-CN" altLang="en-US" dirty="0"/>
              <a:t>，</a:t>
            </a:r>
            <a:r>
              <a:rPr kumimoji="1" lang="en-US" altLang="zh-CN" dirty="0" err="1"/>
              <a:t>docker</a:t>
            </a:r>
            <a:r>
              <a:rPr kumimoji="1" lang="zh-CN" altLang="en-US" dirty="0"/>
              <a:t> </a:t>
            </a:r>
            <a:r>
              <a:rPr kumimoji="1" lang="en-US" altLang="zh-CN" dirty="0"/>
              <a:t>cli</a:t>
            </a:r>
            <a:r>
              <a:rPr kumimoji="1" lang="zh-CN" altLang="en-US" dirty="0"/>
              <a:t>可以使用，别的应用也可以使用</a:t>
            </a:r>
          </a:p>
          <a:p>
            <a:r>
              <a:rPr kumimoji="1" lang="en-US" altLang="zh-CN" dirty="0" err="1"/>
              <a:t>Docker</a:t>
            </a:r>
            <a:r>
              <a:rPr kumimoji="1" lang="zh-CN" altLang="en-US" dirty="0"/>
              <a:t> </a:t>
            </a:r>
            <a:r>
              <a:rPr kumimoji="1" lang="en-US" altLang="zh-CN" dirty="0" err="1"/>
              <a:t>Rigistry</a:t>
            </a:r>
            <a:r>
              <a:rPr kumimoji="1" lang="zh-CN" altLang="en-US" dirty="0"/>
              <a:t>存储镜像，比如</a:t>
            </a:r>
            <a:r>
              <a:rPr kumimoji="1" lang="en-US" altLang="zh-CN" dirty="0" err="1"/>
              <a:t>docker</a:t>
            </a:r>
            <a:r>
              <a:rPr kumimoji="1" lang="zh-CN" altLang="en-US" dirty="0"/>
              <a:t> </a:t>
            </a:r>
            <a:r>
              <a:rPr kumimoji="1" lang="en-US" altLang="zh-CN" dirty="0"/>
              <a:t>hub</a:t>
            </a:r>
            <a:r>
              <a:rPr kumimoji="1" lang="zh-CN" altLang="en-US" dirty="0"/>
              <a:t>，类似</a:t>
            </a:r>
            <a:r>
              <a:rPr kumimoji="1" lang="en-US" altLang="zh-CN" dirty="0" err="1"/>
              <a:t>github</a:t>
            </a:r>
            <a:r>
              <a:rPr kumimoji="1" lang="zh-CN" altLang="en-US" dirty="0"/>
              <a:t>存储代码</a:t>
            </a:r>
            <a:endParaRPr kumimoji="1" lang="en-US" altLang="zh-CN" dirty="0"/>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9</a:t>
            </a:fld>
            <a:endParaRPr kumimoji="1" lang="zh-CN" altLang="en-US"/>
          </a:p>
        </p:txBody>
      </p:sp>
    </p:spTree>
    <p:extLst>
      <p:ext uri="{BB962C8B-B14F-4D97-AF65-F5344CB8AC3E}">
        <p14:creationId xmlns:p14="http://schemas.microsoft.com/office/powerpoint/2010/main" val="116299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之前是一直开源免费，一直延续到</a:t>
            </a:r>
            <a:r>
              <a:rPr kumimoji="1" lang="en-US" altLang="zh-CN"/>
              <a:t>1.13</a:t>
            </a:r>
            <a:r>
              <a:rPr kumimoji="1" lang="zh-CN" altLang="en-US"/>
              <a:t>。</a:t>
            </a:r>
            <a:r>
              <a:rPr kumimoji="1" lang="en-US" altLang="zh-CN"/>
              <a:t>Docker17</a:t>
            </a:r>
            <a:r>
              <a:rPr kumimoji="1" lang="zh-CN" altLang="en-US" dirty="0"/>
              <a:t>之后分裂成</a:t>
            </a:r>
            <a:r>
              <a:rPr kumimoji="1" lang="en-US" altLang="zh-CN" dirty="0"/>
              <a:t>EE</a:t>
            </a:r>
            <a:r>
              <a:rPr kumimoji="1" lang="zh-CN" altLang="en-US" dirty="0"/>
              <a:t>和</a:t>
            </a:r>
            <a:r>
              <a:rPr kumimoji="1" lang="en-US" altLang="zh-CN" dirty="0"/>
              <a:t>CE</a:t>
            </a:r>
            <a:r>
              <a:rPr kumimoji="1" lang="zh-CN" altLang="en-US" dirty="0"/>
              <a:t>两个版本。</a:t>
            </a:r>
            <a:r>
              <a:rPr kumimoji="1" lang="en-US" altLang="zh-CN" dirty="0" err="1"/>
              <a:t>Docker</a:t>
            </a:r>
            <a:r>
              <a:rPr kumimoji="1" lang="zh-CN" altLang="en-US" dirty="0"/>
              <a:t> </a:t>
            </a:r>
            <a:r>
              <a:rPr kumimoji="1" lang="en-US" altLang="zh-CN" dirty="0"/>
              <a:t>CE</a:t>
            </a:r>
            <a:r>
              <a:rPr kumimoji="1" lang="zh-CN" altLang="en-US" dirty="0"/>
              <a:t> </a:t>
            </a:r>
            <a:r>
              <a:rPr kumimoji="1" lang="en-US" altLang="zh-CN" dirty="0"/>
              <a:t>17.03</a:t>
            </a:r>
            <a:r>
              <a:rPr kumimoji="1" lang="zh-CN" altLang="en-US" dirty="0"/>
              <a:t>可理解为</a:t>
            </a:r>
            <a:r>
              <a:rPr kumimoji="1" lang="en-US" altLang="zh-CN" dirty="0" err="1"/>
              <a:t>docker</a:t>
            </a:r>
            <a:r>
              <a:rPr kumimoji="1" lang="zh-CN" altLang="en-US" dirty="0"/>
              <a:t> </a:t>
            </a:r>
            <a:r>
              <a:rPr kumimoji="1" lang="en-US" altLang="zh-CN" dirty="0"/>
              <a:t>1.13.1</a:t>
            </a:r>
            <a:r>
              <a:rPr kumimoji="1" lang="zh-CN" altLang="en-US" dirty="0"/>
              <a:t>的</a:t>
            </a:r>
            <a:r>
              <a:rPr kumimoji="1" lang="en-US" altLang="zh-CN" dirty="0"/>
              <a:t>bug</a:t>
            </a:r>
            <a:r>
              <a:rPr kumimoji="1" lang="zh-CN" altLang="en-US" dirty="0"/>
              <a:t>修复版</a:t>
            </a: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10</a:t>
            </a:fld>
            <a:endParaRPr kumimoji="1" lang="zh-CN" altLang="en-US"/>
          </a:p>
        </p:txBody>
      </p:sp>
    </p:spTree>
    <p:extLst>
      <p:ext uri="{BB962C8B-B14F-4D97-AF65-F5344CB8AC3E}">
        <p14:creationId xmlns:p14="http://schemas.microsoft.com/office/powerpoint/2010/main" val="1306539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redhat</a:t>
            </a:r>
            <a:r>
              <a:rPr kumimoji="1" lang="zh-CN" altLang="en-US" dirty="0"/>
              <a:t>需要装</a:t>
            </a:r>
            <a:r>
              <a:rPr kumimoji="1" lang="en-US" altLang="zh-CN" dirty="0" err="1"/>
              <a:t>docker</a:t>
            </a:r>
            <a:r>
              <a:rPr kumimoji="1" lang="zh-CN" altLang="en-US" dirty="0"/>
              <a:t> </a:t>
            </a:r>
            <a:r>
              <a:rPr kumimoji="1" lang="en-US" altLang="zh-CN" dirty="0" err="1"/>
              <a:t>ee</a:t>
            </a:r>
            <a:r>
              <a:rPr kumimoji="1" lang="zh-CN" altLang="en-US" dirty="0"/>
              <a:t>，不能装</a:t>
            </a:r>
            <a:r>
              <a:rPr kumimoji="1" lang="en-US" altLang="zh-CN" dirty="0" err="1"/>
              <a:t>docker</a:t>
            </a:r>
            <a:r>
              <a:rPr kumimoji="1" lang="zh-CN" altLang="en-US" dirty="0"/>
              <a:t> </a:t>
            </a:r>
            <a:r>
              <a:rPr kumimoji="1" lang="en-US" altLang="zh-CN" dirty="0" err="1"/>
              <a:t>ce</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11</a:t>
            </a:fld>
            <a:endParaRPr kumimoji="1" lang="zh-CN" altLang="en-US"/>
          </a:p>
        </p:txBody>
      </p:sp>
    </p:spTree>
    <p:extLst>
      <p:ext uri="{BB962C8B-B14F-4D97-AF65-F5344CB8AC3E}">
        <p14:creationId xmlns:p14="http://schemas.microsoft.com/office/powerpoint/2010/main" val="24243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10/25/19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10/25/19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10/25/19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10/25/19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10/25/19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10/25/19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10/25/19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pPr algn="ctr"/>
            <a:r>
              <a:rPr kumimoji="1" lang="en-US" altLang="zh-CN" dirty="0" err="1"/>
              <a:t>Docker</a:t>
            </a:r>
            <a:r>
              <a:rPr kumimoji="1" lang="zh-CN" altLang="en-US" dirty="0"/>
              <a:t>简介及安装</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0" y="1537672"/>
            <a:ext cx="8128000" cy="2794000"/>
          </a:xfrm>
          <a:prstGeom prst="rect">
            <a:avLst/>
          </a:prstGeom>
        </p:spPr>
      </p:pic>
    </p:spTree>
    <p:extLst>
      <p:ext uri="{BB962C8B-B14F-4D97-AF65-F5344CB8AC3E}">
        <p14:creationId xmlns:p14="http://schemas.microsoft.com/office/powerpoint/2010/main" val="82595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Docker</a:t>
            </a:r>
            <a:r>
              <a:rPr kumimoji="1" lang="zh-CN" altLang="en-US" dirty="0"/>
              <a:t>安装</a:t>
            </a:r>
          </a:p>
        </p:txBody>
      </p:sp>
      <p:sp>
        <p:nvSpPr>
          <p:cNvPr id="3" name="内容占位符 2"/>
          <p:cNvSpPr>
            <a:spLocks noGrp="1"/>
          </p:cNvSpPr>
          <p:nvPr>
            <p:ph idx="1"/>
          </p:nvPr>
        </p:nvSpPr>
        <p:spPr/>
        <p:txBody>
          <a:bodyPr/>
          <a:lstStyle/>
          <a:p>
            <a:r>
              <a:rPr kumimoji="1" lang="en-US" altLang="zh-CN" dirty="0" err="1"/>
              <a:t>Docker</a:t>
            </a:r>
            <a:endParaRPr kumimoji="1" lang="zh-CN" altLang="en-US" dirty="0"/>
          </a:p>
          <a:p>
            <a:pPr lvl="1"/>
            <a:r>
              <a:rPr kumimoji="1" lang="zh-CN" altLang="en-US" dirty="0"/>
              <a:t>开源免费，延续到</a:t>
            </a:r>
            <a:r>
              <a:rPr kumimoji="1" lang="en-US" altLang="zh-CN" dirty="0"/>
              <a:t>1.13</a:t>
            </a:r>
            <a:endParaRPr kumimoji="1" lang="zh-CN" altLang="en-US" dirty="0"/>
          </a:p>
          <a:p>
            <a:endParaRPr kumimoji="1" lang="zh-CN" altLang="en-US" dirty="0"/>
          </a:p>
          <a:p>
            <a:r>
              <a:rPr kumimoji="1" lang="en-US" altLang="zh-CN" dirty="0" err="1"/>
              <a:t>Docker</a:t>
            </a:r>
            <a:r>
              <a:rPr kumimoji="1" lang="zh-CN" altLang="en-US" dirty="0"/>
              <a:t> </a:t>
            </a:r>
            <a:r>
              <a:rPr kumimoji="1" lang="en-US" altLang="zh-CN" dirty="0"/>
              <a:t>EE</a:t>
            </a:r>
            <a:endParaRPr kumimoji="1" lang="zh-CN" altLang="en-US" dirty="0"/>
          </a:p>
          <a:p>
            <a:pPr lvl="1"/>
            <a:r>
              <a:rPr kumimoji="1" lang="zh-CN" altLang="en-US" dirty="0"/>
              <a:t>企业收费版</a:t>
            </a:r>
          </a:p>
          <a:p>
            <a:r>
              <a:rPr kumimoji="1" lang="en-US" altLang="zh-CN" dirty="0" err="1"/>
              <a:t>Docker</a:t>
            </a:r>
            <a:r>
              <a:rPr kumimoji="1" lang="zh-CN" altLang="en-US" dirty="0"/>
              <a:t> </a:t>
            </a:r>
            <a:r>
              <a:rPr kumimoji="1" lang="en-US" altLang="zh-CN" dirty="0"/>
              <a:t>CE</a:t>
            </a:r>
            <a:endParaRPr kumimoji="1" lang="zh-CN" altLang="en-US" dirty="0"/>
          </a:p>
          <a:p>
            <a:pPr lvl="1"/>
            <a:r>
              <a:rPr kumimoji="1" lang="zh-CN" altLang="en-US" dirty="0"/>
              <a:t>开源</a:t>
            </a:r>
            <a:r>
              <a:rPr kumimoji="1" lang="zh-CN" altLang="en-US"/>
              <a:t>社区版本</a:t>
            </a:r>
            <a:endParaRPr kumimoji="1" lang="zh-CN" altLang="en-US" dirty="0"/>
          </a:p>
          <a:p>
            <a:pPr lvl="1"/>
            <a:endParaRPr kumimoji="1" lang="zh-CN" altLang="en-US" dirty="0"/>
          </a:p>
        </p:txBody>
      </p:sp>
    </p:spTree>
    <p:extLst>
      <p:ext uri="{BB962C8B-B14F-4D97-AF65-F5344CB8AC3E}">
        <p14:creationId xmlns:p14="http://schemas.microsoft.com/office/powerpoint/2010/main" val="114134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Docker</a:t>
            </a:r>
            <a:r>
              <a:rPr kumimoji="1" lang="zh-CN" altLang="en-US" dirty="0"/>
              <a:t>安装</a:t>
            </a:r>
          </a:p>
        </p:txBody>
      </p:sp>
      <p:sp>
        <p:nvSpPr>
          <p:cNvPr id="3" name="内容占位符 2"/>
          <p:cNvSpPr>
            <a:spLocks noGrp="1"/>
          </p:cNvSpPr>
          <p:nvPr>
            <p:ph idx="1"/>
          </p:nvPr>
        </p:nvSpPr>
        <p:spPr/>
        <p:txBody>
          <a:bodyPr/>
          <a:lstStyle/>
          <a:p>
            <a:r>
              <a:rPr lang="zh-CN" altLang="en-US" dirty="0"/>
              <a:t>环境</a:t>
            </a:r>
          </a:p>
          <a:p>
            <a:pPr lvl="1"/>
            <a:r>
              <a:rPr lang="en-US" altLang="zh-CN" dirty="0"/>
              <a:t>Centos7</a:t>
            </a:r>
            <a:endParaRPr lang="zh-CN" altLang="en-US" dirty="0"/>
          </a:p>
          <a:p>
            <a:r>
              <a:rPr lang="zh-CN" altLang="en-US" dirty="0"/>
              <a:t>安装</a:t>
            </a:r>
            <a:r>
              <a:rPr lang="en-US" altLang="zh-CN" dirty="0" err="1"/>
              <a:t>docker</a:t>
            </a:r>
            <a:endParaRPr lang="zh-CN" altLang="en-US" dirty="0"/>
          </a:p>
          <a:p>
            <a:pPr lvl="1"/>
            <a:r>
              <a:rPr lang="en-US" altLang="zh-CN" dirty="0"/>
              <a:t>yum install -y yum-</a:t>
            </a:r>
            <a:r>
              <a:rPr lang="en-US" altLang="zh-CN" dirty="0" err="1"/>
              <a:t>utils</a:t>
            </a:r>
            <a:r>
              <a:rPr lang="en-US" altLang="zh-CN" dirty="0"/>
              <a:t> device-mapper-persistent-data lvm2</a:t>
            </a:r>
          </a:p>
          <a:p>
            <a:pPr lvl="1"/>
            <a:r>
              <a:rPr lang="en-US" altLang="zh-CN" dirty="0"/>
              <a:t>yum-</a:t>
            </a:r>
            <a:r>
              <a:rPr lang="en-US" altLang="zh-CN" dirty="0" err="1"/>
              <a:t>config</a:t>
            </a:r>
            <a:r>
              <a:rPr lang="en-US" altLang="zh-CN" dirty="0"/>
              <a:t>-manager --add-repo https://</a:t>
            </a:r>
            <a:r>
              <a:rPr lang="en-US" altLang="zh-CN" dirty="0" err="1"/>
              <a:t>download.docker.com</a:t>
            </a:r>
            <a:r>
              <a:rPr lang="en-US" altLang="zh-CN" dirty="0"/>
              <a:t>/</a:t>
            </a:r>
            <a:r>
              <a:rPr lang="en-US" altLang="zh-CN" dirty="0" err="1"/>
              <a:t>linux</a:t>
            </a:r>
            <a:r>
              <a:rPr lang="en-US" altLang="zh-CN" dirty="0"/>
              <a:t>/centos/</a:t>
            </a:r>
            <a:r>
              <a:rPr lang="en-US" altLang="zh-CN" dirty="0" err="1"/>
              <a:t>docker-ce.repo</a:t>
            </a:r>
            <a:endParaRPr lang="en-US" altLang="zh-CN" dirty="0"/>
          </a:p>
          <a:p>
            <a:pPr lvl="1"/>
            <a:r>
              <a:rPr lang="en-US" altLang="zh-CN" dirty="0"/>
              <a:t>yum </a:t>
            </a:r>
            <a:r>
              <a:rPr lang="en-US" altLang="zh-CN" dirty="0" err="1"/>
              <a:t>makecache</a:t>
            </a:r>
            <a:r>
              <a:rPr lang="en-US" altLang="zh-CN" dirty="0"/>
              <a:t> fast</a:t>
            </a:r>
          </a:p>
          <a:p>
            <a:pPr lvl="1"/>
            <a:r>
              <a:rPr lang="en-US" altLang="zh-CN" dirty="0"/>
              <a:t>yum install -y --</a:t>
            </a:r>
            <a:r>
              <a:rPr lang="en-US" altLang="zh-CN" dirty="0" err="1"/>
              <a:t>setopt</a:t>
            </a:r>
            <a:r>
              <a:rPr lang="en-US" altLang="zh-CN" dirty="0"/>
              <a:t>=obsoletes=0 docker-ce-18.06.1.ce-3.el7</a:t>
            </a:r>
          </a:p>
          <a:p>
            <a:endParaRPr kumimoji="1" lang="zh-CN" altLang="en-US" dirty="0"/>
          </a:p>
        </p:txBody>
      </p:sp>
    </p:spTree>
    <p:extLst>
      <p:ext uri="{BB962C8B-B14F-4D97-AF65-F5344CB8AC3E}">
        <p14:creationId xmlns:p14="http://schemas.microsoft.com/office/powerpoint/2010/main" val="200493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Docker</a:t>
            </a:r>
            <a:r>
              <a:rPr kumimoji="1" lang="zh-CN" altLang="en-US" dirty="0"/>
              <a:t>安装</a:t>
            </a:r>
          </a:p>
        </p:txBody>
      </p:sp>
      <p:sp>
        <p:nvSpPr>
          <p:cNvPr id="3" name="内容占位符 2"/>
          <p:cNvSpPr>
            <a:spLocks noGrp="1"/>
          </p:cNvSpPr>
          <p:nvPr>
            <p:ph idx="1"/>
          </p:nvPr>
        </p:nvSpPr>
        <p:spPr/>
        <p:txBody>
          <a:bodyPr/>
          <a:lstStyle/>
          <a:p>
            <a:r>
              <a:rPr lang="zh-CN" altLang="en-US" dirty="0"/>
              <a:t>启动</a:t>
            </a:r>
            <a:r>
              <a:rPr lang="en-US" altLang="zh-CN" dirty="0" err="1"/>
              <a:t>docker</a:t>
            </a:r>
            <a:endParaRPr lang="zh-CN" altLang="en-US" dirty="0"/>
          </a:p>
          <a:p>
            <a:pPr lvl="1"/>
            <a:r>
              <a:rPr lang="en-US" altLang="zh-CN" dirty="0" err="1"/>
              <a:t>systemctl</a:t>
            </a:r>
            <a:r>
              <a:rPr lang="en-US" altLang="zh-CN" dirty="0"/>
              <a:t> start </a:t>
            </a:r>
            <a:r>
              <a:rPr lang="en-US" altLang="zh-CN" dirty="0" err="1"/>
              <a:t>docker</a:t>
            </a:r>
            <a:endParaRPr lang="en-US" altLang="zh-CN" dirty="0"/>
          </a:p>
          <a:p>
            <a:pPr lvl="1"/>
            <a:r>
              <a:rPr lang="en-US" altLang="zh-CN" dirty="0" err="1"/>
              <a:t>systemctl</a:t>
            </a:r>
            <a:r>
              <a:rPr lang="en-US" altLang="zh-CN" dirty="0"/>
              <a:t> enable </a:t>
            </a:r>
            <a:r>
              <a:rPr lang="en-US" altLang="zh-CN" dirty="0" err="1"/>
              <a:t>docker</a:t>
            </a:r>
            <a:endParaRPr lang="en-US" altLang="zh-CN" dirty="0"/>
          </a:p>
          <a:p>
            <a:r>
              <a:rPr lang="zh-CN" altLang="en-US" dirty="0"/>
              <a:t>测试</a:t>
            </a:r>
            <a:r>
              <a:rPr lang="en-US" altLang="zh-CN" dirty="0" err="1"/>
              <a:t>docker</a:t>
            </a:r>
            <a:endParaRPr lang="zh-CN" altLang="en-US" dirty="0"/>
          </a:p>
          <a:p>
            <a:pPr lvl="1"/>
            <a:r>
              <a:rPr lang="en-US" altLang="zh-CN" dirty="0" err="1"/>
              <a:t>docker</a:t>
            </a:r>
            <a:r>
              <a:rPr lang="en-US" altLang="zh-CN" dirty="0"/>
              <a:t> version</a:t>
            </a:r>
          </a:p>
          <a:p>
            <a:pPr lvl="1"/>
            <a:r>
              <a:rPr lang="en-US" altLang="zh-CN" dirty="0" err="1"/>
              <a:t>docker</a:t>
            </a:r>
            <a:r>
              <a:rPr lang="en-US" altLang="zh-CN" dirty="0"/>
              <a:t> run hello-world</a:t>
            </a:r>
          </a:p>
          <a:p>
            <a:endParaRPr kumimoji="1" lang="zh-CN" altLang="en-US" dirty="0"/>
          </a:p>
        </p:txBody>
      </p:sp>
    </p:spTree>
    <p:extLst>
      <p:ext uri="{BB962C8B-B14F-4D97-AF65-F5344CB8AC3E}">
        <p14:creationId xmlns:p14="http://schemas.microsoft.com/office/powerpoint/2010/main" val="61362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Agenda</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FF0000"/>
                </a:solidFill>
              </a:rPr>
              <a:t>Docker</a:t>
            </a:r>
            <a:r>
              <a:rPr kumimoji="1" lang="zh-CN" altLang="en-US" dirty="0">
                <a:solidFill>
                  <a:srgbClr val="FF0000"/>
                </a:solidFill>
              </a:rPr>
              <a:t>简介</a:t>
            </a:r>
            <a:endParaRPr kumimoji="1" lang="en-US" altLang="zh-CN" dirty="0">
              <a:solidFill>
                <a:srgbClr val="FF0000"/>
              </a:solidFill>
            </a:endParaRPr>
          </a:p>
          <a:p>
            <a:endParaRPr kumimoji="1" lang="en-US" altLang="zh-CN" dirty="0"/>
          </a:p>
          <a:p>
            <a:r>
              <a:rPr kumimoji="1" lang="en-US" altLang="zh-CN" dirty="0" err="1"/>
              <a:t>Docker</a:t>
            </a:r>
            <a:r>
              <a:rPr kumimoji="1" lang="zh-CN" altLang="en-US" dirty="0"/>
              <a:t>安装</a:t>
            </a:r>
            <a:endParaRPr kumimoji="1" lang="en-US" altLang="zh-CN" dirty="0"/>
          </a:p>
        </p:txBody>
      </p:sp>
    </p:spTree>
    <p:extLst>
      <p:ext uri="{BB962C8B-B14F-4D97-AF65-F5344CB8AC3E}">
        <p14:creationId xmlns:p14="http://schemas.microsoft.com/office/powerpoint/2010/main" val="13740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背景</a:t>
            </a:r>
          </a:p>
        </p:txBody>
      </p:sp>
      <p:sp>
        <p:nvSpPr>
          <p:cNvPr id="3" name="内容占位符 2"/>
          <p:cNvSpPr>
            <a:spLocks noGrp="1"/>
          </p:cNvSpPr>
          <p:nvPr>
            <p:ph idx="1"/>
          </p:nvPr>
        </p:nvSpPr>
        <p:spPr/>
        <p:txBody>
          <a:bodyPr/>
          <a:lstStyle/>
          <a:p>
            <a:r>
              <a:rPr kumimoji="1" lang="zh-CN" altLang="en-US" dirty="0"/>
              <a:t>云计算兴起</a:t>
            </a:r>
            <a:endParaRPr kumimoji="1" lang="en-US" altLang="zh-CN" dirty="0"/>
          </a:p>
          <a:p>
            <a:r>
              <a:rPr kumimoji="1" lang="zh-CN" altLang="en-US" dirty="0"/>
              <a:t>虚拟化技术在应用环境一致性，大规模弹性伸缩方面的限制</a:t>
            </a:r>
            <a:endParaRPr kumimoji="1" lang="en-US" altLang="zh-CN" dirty="0"/>
          </a:p>
          <a:p>
            <a:r>
              <a:rPr kumimoji="1" lang="zh-CN" altLang="en-US" dirty="0"/>
              <a:t>解决云应用部署及生命周期管理的痛点</a:t>
            </a:r>
            <a:endParaRPr kumimoji="1" lang="en-US" altLang="zh-CN" dirty="0"/>
          </a:p>
          <a:p>
            <a:r>
              <a:rPr kumimoji="1" lang="en-US" altLang="zh-CN" dirty="0"/>
              <a:t>Docker</a:t>
            </a:r>
            <a:r>
              <a:rPr kumimoji="1" lang="zh-CN" altLang="en-US" dirty="0"/>
              <a:t>开源，开发者获益，容器生态繁荣</a:t>
            </a:r>
          </a:p>
        </p:txBody>
      </p:sp>
    </p:spTree>
    <p:extLst>
      <p:ext uri="{BB962C8B-B14F-4D97-AF65-F5344CB8AC3E}">
        <p14:creationId xmlns:p14="http://schemas.microsoft.com/office/powerpoint/2010/main" val="128169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特性</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5862" y="3050543"/>
            <a:ext cx="6582833" cy="3636963"/>
          </a:xfr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911" y="3050543"/>
            <a:ext cx="2723509" cy="1817238"/>
          </a:xfrm>
          <a:prstGeom prst="rect">
            <a:avLst/>
          </a:prstGeom>
        </p:spPr>
      </p:pic>
      <p:sp>
        <p:nvSpPr>
          <p:cNvPr id="9" name="内容占位符 2"/>
          <p:cNvSpPr txBox="1">
            <a:spLocks/>
          </p:cNvSpPr>
          <p:nvPr/>
        </p:nvSpPr>
        <p:spPr>
          <a:xfrm>
            <a:off x="268013" y="2163759"/>
            <a:ext cx="9560252" cy="71394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dirty="0"/>
              <a:t>集装箱式的封装方式，将应用和依赖环境封装到一个容器，保持环境一致，解决异构语言部署问题</a:t>
            </a:r>
            <a:endParaRPr kumimoji="1" lang="zh-CN" altLang="en-US" dirty="0"/>
          </a:p>
        </p:txBody>
      </p:sp>
      <p:pic>
        <p:nvPicPr>
          <p:cNvPr id="3" name="图片 2"/>
          <p:cNvPicPr>
            <a:picLocks noChangeAspect="1"/>
          </p:cNvPicPr>
          <p:nvPr/>
        </p:nvPicPr>
        <p:blipFill>
          <a:blip r:embed="rId5"/>
          <a:stretch>
            <a:fillRect/>
          </a:stretch>
        </p:blipFill>
        <p:spPr>
          <a:xfrm>
            <a:off x="8209765" y="5166327"/>
            <a:ext cx="2720655" cy="1521179"/>
          </a:xfrm>
          <a:prstGeom prst="rect">
            <a:avLst/>
          </a:prstGeom>
        </p:spPr>
      </p:pic>
    </p:spTree>
    <p:extLst>
      <p:ext uri="{BB962C8B-B14F-4D97-AF65-F5344CB8AC3E}">
        <p14:creationId xmlns:p14="http://schemas.microsoft.com/office/powerpoint/2010/main" val="4505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特性</a:t>
            </a:r>
          </a:p>
        </p:txBody>
      </p:sp>
      <p:sp>
        <p:nvSpPr>
          <p:cNvPr id="3" name="内容占位符 2"/>
          <p:cNvSpPr>
            <a:spLocks noGrp="1"/>
          </p:cNvSpPr>
          <p:nvPr>
            <p:ph idx="1"/>
          </p:nvPr>
        </p:nvSpPr>
        <p:spPr>
          <a:xfrm>
            <a:off x="818712" y="2222288"/>
            <a:ext cx="9618060" cy="804692"/>
          </a:xfrm>
        </p:spPr>
        <p:txBody>
          <a:bodyPr/>
          <a:lstStyle/>
          <a:p>
            <a:r>
              <a:rPr kumimoji="1" lang="zh-CN" altLang="en-US"/>
              <a:t>轻量级</a:t>
            </a:r>
            <a:r>
              <a:rPr kumimoji="1" lang="zh-CN" altLang="en-US" dirty="0"/>
              <a:t>虚拟化技术，共享系统内核</a:t>
            </a:r>
            <a:endParaRPr kumimoji="1"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12" y="2816792"/>
            <a:ext cx="4496692" cy="404120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9662" y="2816792"/>
            <a:ext cx="4502336" cy="4036577"/>
          </a:xfrm>
          <a:prstGeom prst="rect">
            <a:avLst/>
          </a:prstGeom>
        </p:spPr>
      </p:pic>
    </p:spTree>
    <p:extLst>
      <p:ext uri="{BB962C8B-B14F-4D97-AF65-F5344CB8AC3E}">
        <p14:creationId xmlns:p14="http://schemas.microsoft.com/office/powerpoint/2010/main" val="209999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特性</a:t>
            </a:r>
          </a:p>
        </p:txBody>
      </p:sp>
      <p:sp>
        <p:nvSpPr>
          <p:cNvPr id="4" name="内容占位符 2"/>
          <p:cNvSpPr>
            <a:spLocks noGrp="1"/>
          </p:cNvSpPr>
          <p:nvPr>
            <p:ph idx="1"/>
          </p:nvPr>
        </p:nvSpPr>
        <p:spPr/>
        <p:txBody>
          <a:bodyPr/>
          <a:lstStyle/>
          <a:p>
            <a:pPr marL="0" indent="0">
              <a:buNone/>
            </a:pPr>
            <a:endParaRPr kumimoji="1" lang="en-US" altLang="zh-CN" dirty="0"/>
          </a:p>
          <a:p>
            <a:endParaRPr kumimoji="1" lang="zh-CN" altLang="en-US" dirty="0"/>
          </a:p>
          <a:p>
            <a:endParaRPr kumimoji="1" lang="zh-CN" altLang="en-US" dirty="0"/>
          </a:p>
          <a:p>
            <a:r>
              <a:rPr kumimoji="1" lang="zh-CN" altLang="en-US" dirty="0"/>
              <a:t>利用容器技术，提供一个开发</a:t>
            </a:r>
            <a:r>
              <a:rPr kumimoji="1" lang="en-US" altLang="zh-CN" dirty="0"/>
              <a:t>-</a:t>
            </a:r>
            <a:r>
              <a:rPr kumimoji="1" lang="zh-CN" altLang="en-US" dirty="0"/>
              <a:t>部署</a:t>
            </a:r>
            <a:r>
              <a:rPr kumimoji="1" lang="en-US" altLang="zh-CN" dirty="0"/>
              <a:t>-</a:t>
            </a:r>
            <a:r>
              <a:rPr kumimoji="1" lang="zh-CN" altLang="en-US" dirty="0"/>
              <a:t>运行应用程序的平台</a:t>
            </a:r>
          </a:p>
          <a:p>
            <a:pPr lvl="1"/>
            <a:r>
              <a:rPr kumimoji="1" lang="zh-CN" altLang="en-US" dirty="0"/>
              <a:t>旧瓶装新酒：</a:t>
            </a:r>
            <a:r>
              <a:rPr lang="en-US" altLang="zh-CN" dirty="0"/>
              <a:t>Namespaces</a:t>
            </a:r>
            <a:r>
              <a:rPr lang="zh-CN" altLang="en-US" dirty="0"/>
              <a:t>，</a:t>
            </a:r>
            <a:r>
              <a:rPr lang="en-US" altLang="zh-CN" dirty="0" err="1"/>
              <a:t>Cgroups</a:t>
            </a:r>
            <a:r>
              <a:rPr lang="zh-CN" altLang="en-US" dirty="0"/>
              <a:t>，</a:t>
            </a:r>
            <a:r>
              <a:rPr lang="en-US" altLang="zh-CN" dirty="0" err="1"/>
              <a:t>UnionFS</a:t>
            </a:r>
            <a:r>
              <a:rPr lang="zh-CN" altLang="en-US" dirty="0"/>
              <a:t> </a:t>
            </a:r>
            <a:r>
              <a:rPr lang="en-US" altLang="zh-CN" dirty="0"/>
              <a:t>-&gt;</a:t>
            </a:r>
            <a:r>
              <a:rPr lang="zh-CN" altLang="en-US" dirty="0"/>
              <a:t> 反向定义容器标准，全面跨平台</a:t>
            </a:r>
          </a:p>
          <a:p>
            <a:pPr lvl="1"/>
            <a:r>
              <a:rPr lang="zh-CN" altLang="en-US" dirty="0"/>
              <a:t>像管理应用程序一样管理基础设施</a:t>
            </a:r>
          </a:p>
          <a:p>
            <a:pPr lvl="1"/>
            <a:r>
              <a:rPr kumimoji="1" lang="zh-CN" altLang="en-US" dirty="0"/>
              <a:t>一次构建，到处运行</a:t>
            </a:r>
          </a:p>
          <a:p>
            <a:pPr lvl="1"/>
            <a:r>
              <a:rPr lang="zh-CN" altLang="en-US" dirty="0"/>
              <a:t>编写</a:t>
            </a:r>
            <a:r>
              <a:rPr lang="en-US" altLang="zh-CN" dirty="0" err="1"/>
              <a:t>docker</a:t>
            </a:r>
            <a:r>
              <a:rPr lang="en-US" altLang="zh-CN" dirty="0"/>
              <a:t>-compose</a:t>
            </a:r>
            <a:r>
              <a:rPr lang="zh-CN" altLang="en-US" dirty="0"/>
              <a:t>文件，通过</a:t>
            </a:r>
            <a:r>
              <a:rPr lang="en-US" altLang="zh-CN" dirty="0"/>
              <a:t>swarm</a:t>
            </a:r>
            <a:r>
              <a:rPr lang="zh-CN" altLang="en-US" dirty="0"/>
              <a:t>调度到多台机器上运行为</a:t>
            </a:r>
            <a:r>
              <a:rPr lang="en-US" altLang="zh-CN" dirty="0"/>
              <a:t>service</a:t>
            </a:r>
            <a:r>
              <a:rPr lang="zh-CN" altLang="en-US" dirty="0"/>
              <a:t>（单镜像）或</a:t>
            </a:r>
            <a:r>
              <a:rPr lang="en-US" altLang="zh-CN" dirty="0"/>
              <a:t>stack</a:t>
            </a:r>
            <a:r>
              <a:rPr lang="zh-CN" altLang="en-US" dirty="0"/>
              <a:t>（多镜像）</a:t>
            </a:r>
          </a:p>
          <a:p>
            <a:pPr lvl="1"/>
            <a:endParaRPr lang="zh-CN" altLang="en-US" dirty="0"/>
          </a:p>
          <a:p>
            <a:pPr lvl="1"/>
            <a:endParaRPr lang="zh-CN" altLang="en-US" dirty="0"/>
          </a:p>
          <a:p>
            <a:pPr lvl="1"/>
            <a:endParaRPr kumimoji="1" lang="en-US" altLang="zh-CN" dirty="0"/>
          </a:p>
        </p:txBody>
      </p:sp>
    </p:spTree>
    <p:extLst>
      <p:ext uri="{BB962C8B-B14F-4D97-AF65-F5344CB8AC3E}">
        <p14:creationId xmlns:p14="http://schemas.microsoft.com/office/powerpoint/2010/main" val="173696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概念</a:t>
            </a:r>
          </a:p>
        </p:txBody>
      </p:sp>
      <p:sp>
        <p:nvSpPr>
          <p:cNvPr id="3" name="内容占位符 2"/>
          <p:cNvSpPr>
            <a:spLocks noGrp="1"/>
          </p:cNvSpPr>
          <p:nvPr>
            <p:ph idx="1"/>
          </p:nvPr>
        </p:nvSpPr>
        <p:spPr>
          <a:xfrm>
            <a:off x="818712" y="2222287"/>
            <a:ext cx="5250784" cy="4324287"/>
          </a:xfrm>
        </p:spPr>
        <p:txBody>
          <a:bodyPr/>
          <a:lstStyle/>
          <a:p>
            <a:r>
              <a:rPr kumimoji="1" lang="en-US" altLang="zh-CN" dirty="0" err="1"/>
              <a:t>Docker</a:t>
            </a:r>
            <a:endParaRPr kumimoji="1" lang="zh-CN" altLang="en-US" dirty="0"/>
          </a:p>
          <a:p>
            <a:pPr lvl="1"/>
            <a:r>
              <a:rPr kumimoji="1" lang="zh-CN" altLang="en-US" dirty="0"/>
              <a:t>最流行的</a:t>
            </a:r>
            <a:r>
              <a:rPr kumimoji="1" lang="en-US" altLang="zh-CN" dirty="0"/>
              <a:t>Linux</a:t>
            </a:r>
            <a:r>
              <a:rPr kumimoji="1" lang="zh-CN" altLang="en-US" dirty="0"/>
              <a:t>容器，将应用和依赖环境打包在一个文件。运行这个文件，就会生成一个虚拟容器。程序在这个容器里运行，就像在真实的物理机上运行一样</a:t>
            </a:r>
          </a:p>
          <a:p>
            <a:pPr lvl="1"/>
            <a:endParaRPr kumimoji="1" lang="en-US" altLang="zh-CN" dirty="0"/>
          </a:p>
          <a:p>
            <a:r>
              <a:rPr kumimoji="1" lang="en-US" altLang="zh-CN" dirty="0"/>
              <a:t>OCI</a:t>
            </a:r>
          </a:p>
          <a:p>
            <a:pPr lvl="1"/>
            <a:r>
              <a:rPr kumimoji="1" lang="zh-CN" altLang="en-US" dirty="0"/>
              <a:t>开放容器组织，</a:t>
            </a:r>
            <a:r>
              <a:rPr lang="zh-CN" altLang="en-US" dirty="0"/>
              <a:t>旨在围绕容器格式和运行时制定一个开放的工业化标准</a:t>
            </a:r>
            <a:endParaRPr lang="en-US" altLang="zh-CN" dirty="0"/>
          </a:p>
          <a:p>
            <a:pPr lvl="1"/>
            <a:endParaRPr kumimoji="1" lang="en-US" altLang="zh-CN" dirty="0"/>
          </a:p>
          <a:p>
            <a:r>
              <a:rPr kumimoji="1" lang="en-US" altLang="zh-CN" dirty="0" err="1"/>
              <a:t>RunC</a:t>
            </a:r>
            <a:endParaRPr kumimoji="1" lang="en-US" altLang="zh-CN" dirty="0"/>
          </a:p>
          <a:p>
            <a:pPr lvl="1"/>
            <a:r>
              <a:rPr lang="zh-CN" altLang="en-US" dirty="0"/>
              <a:t>由</a:t>
            </a:r>
            <a:r>
              <a:rPr lang="en-US" altLang="zh-CN" dirty="0"/>
              <a:t>Docker</a:t>
            </a:r>
            <a:r>
              <a:rPr lang="zh-CN" altLang="en-US" dirty="0"/>
              <a:t>贡献出来的，按照</a:t>
            </a:r>
            <a:r>
              <a:rPr lang="en-US" altLang="zh-CN" dirty="0"/>
              <a:t>OCF</a:t>
            </a:r>
            <a:r>
              <a:rPr lang="zh-CN" altLang="en-US" dirty="0"/>
              <a:t>（开放容器格式标准）制定的一种具体实现</a:t>
            </a:r>
            <a:endParaRPr kumimoji="1" lang="zh-CN" altLang="en-US" dirty="0"/>
          </a:p>
        </p:txBody>
      </p:sp>
      <p:pic>
        <p:nvPicPr>
          <p:cNvPr id="1026" name="Picture 2" descr="https://www.kubernetes.org.cn/img/2017/06/20170623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279" y="3087756"/>
            <a:ext cx="57150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01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Docker</a:t>
            </a:r>
            <a:r>
              <a:rPr kumimoji="1" lang="zh-CN" altLang="en-US" dirty="0"/>
              <a:t>概念</a:t>
            </a:r>
          </a:p>
        </p:txBody>
      </p:sp>
      <p:sp>
        <p:nvSpPr>
          <p:cNvPr id="3" name="内容占位符 2"/>
          <p:cNvSpPr>
            <a:spLocks noGrp="1"/>
          </p:cNvSpPr>
          <p:nvPr>
            <p:ph idx="1"/>
          </p:nvPr>
        </p:nvSpPr>
        <p:spPr/>
        <p:txBody>
          <a:bodyPr/>
          <a:lstStyle/>
          <a:p>
            <a:pPr lvl="1"/>
            <a:endParaRPr kumimoji="1" lang="zh-CN" altLang="en-US" dirty="0"/>
          </a:p>
          <a:p>
            <a:r>
              <a:rPr kumimoji="1" lang="en-US" altLang="zh-CN" dirty="0"/>
              <a:t>Image</a:t>
            </a:r>
            <a:r>
              <a:rPr kumimoji="1" lang="zh-CN" altLang="en-US" dirty="0"/>
              <a:t>：镜像</a:t>
            </a:r>
          </a:p>
          <a:p>
            <a:pPr lvl="1"/>
            <a:r>
              <a:rPr kumimoji="1" lang="zh-CN" altLang="en-US" dirty="0"/>
              <a:t>打包应用和依赖环境的文件，包含了运行应用程序的一切，代码，运行时，类库，环境变量，配置文件等</a:t>
            </a:r>
          </a:p>
          <a:p>
            <a:r>
              <a:rPr kumimoji="1" lang="en-US" altLang="zh-CN" dirty="0"/>
              <a:t>Container</a:t>
            </a:r>
            <a:r>
              <a:rPr kumimoji="1" lang="zh-CN" altLang="en-US" dirty="0"/>
              <a:t>：容器</a:t>
            </a:r>
          </a:p>
          <a:p>
            <a:pPr lvl="1"/>
            <a:r>
              <a:rPr kumimoji="1" lang="zh-CN" altLang="en-US" dirty="0"/>
              <a:t>通过镜像启动，是镜像的运行时实例，有状态的镜像。</a:t>
            </a:r>
            <a:endParaRPr kumimoji="1" lang="en-US" altLang="zh-CN" dirty="0"/>
          </a:p>
          <a:p>
            <a:r>
              <a:rPr kumimoji="1" lang="en-US" altLang="zh-CN"/>
              <a:t>Service</a:t>
            </a:r>
            <a:r>
              <a:rPr kumimoji="1" lang="zh-CN" altLang="en-US"/>
              <a:t>：服务</a:t>
            </a:r>
            <a:endParaRPr kumimoji="1" lang="en-US" altLang="zh-CN" dirty="0"/>
          </a:p>
          <a:p>
            <a:pPr lvl="1"/>
            <a:r>
              <a:rPr kumimoji="1" lang="zh-CN" altLang="en-US" dirty="0"/>
              <a:t>允许在多个</a:t>
            </a:r>
            <a:r>
              <a:rPr kumimoji="1" lang="en-US" altLang="zh-CN" dirty="0" err="1"/>
              <a:t>docker</a:t>
            </a:r>
            <a:r>
              <a:rPr kumimoji="1" lang="zh-CN" altLang="en-US" dirty="0"/>
              <a:t>节点间弹性的伸缩容器</a:t>
            </a:r>
            <a:endParaRPr kumimoji="1" lang="en-US" altLang="zh-CN" dirty="0"/>
          </a:p>
          <a:p>
            <a:pPr lvl="1"/>
            <a:endParaRPr kumimoji="1" lang="en-US" altLang="zh-CN" dirty="0"/>
          </a:p>
        </p:txBody>
      </p:sp>
    </p:spTree>
    <p:extLst>
      <p:ext uri="{BB962C8B-B14F-4D97-AF65-F5344CB8AC3E}">
        <p14:creationId xmlns:p14="http://schemas.microsoft.com/office/powerpoint/2010/main" val="14809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Docker</a:t>
            </a:r>
            <a:r>
              <a:rPr kumimoji="1" lang="zh-CN" altLang="en-US" dirty="0"/>
              <a:t>架构</a:t>
            </a:r>
          </a:p>
        </p:txBody>
      </p:sp>
      <p:sp>
        <p:nvSpPr>
          <p:cNvPr id="4" name="内容占位符 2"/>
          <p:cNvSpPr>
            <a:spLocks noGrp="1"/>
          </p:cNvSpPr>
          <p:nvPr>
            <p:ph idx="1"/>
          </p:nvPr>
        </p:nvSpPr>
        <p:spPr>
          <a:xfrm>
            <a:off x="818712" y="2222287"/>
            <a:ext cx="5077121" cy="4417507"/>
          </a:xfrm>
        </p:spPr>
        <p:txBody>
          <a:bodyPr/>
          <a:lstStyle/>
          <a:p>
            <a:pPr marL="0" indent="0">
              <a:buNone/>
            </a:pPr>
            <a:endParaRPr kumimoji="1" lang="en-US" altLang="zh-CN" dirty="0"/>
          </a:p>
          <a:p>
            <a:r>
              <a:rPr kumimoji="1" lang="en-US" altLang="zh-CN" dirty="0" err="1"/>
              <a:t>Docker</a:t>
            </a:r>
            <a:r>
              <a:rPr kumimoji="1" lang="zh-CN" altLang="en-US" dirty="0"/>
              <a:t> </a:t>
            </a:r>
            <a:r>
              <a:rPr kumimoji="1" lang="en-US" altLang="zh-CN" dirty="0"/>
              <a:t>Daemon</a:t>
            </a:r>
            <a:r>
              <a:rPr kumimoji="1" lang="zh-CN" altLang="en-US" dirty="0"/>
              <a:t>（</a:t>
            </a:r>
            <a:r>
              <a:rPr kumimoji="1" lang="en-US" altLang="zh-CN" dirty="0" err="1"/>
              <a:t>dockerd</a:t>
            </a:r>
            <a:r>
              <a:rPr kumimoji="1" lang="zh-CN" altLang="en-US" dirty="0"/>
              <a:t>）</a:t>
            </a:r>
          </a:p>
          <a:p>
            <a:endParaRPr kumimoji="1" lang="zh-CN" altLang="en-US" dirty="0"/>
          </a:p>
          <a:p>
            <a:r>
              <a:rPr kumimoji="1" lang="en-US" altLang="zh-CN" dirty="0"/>
              <a:t>Rest</a:t>
            </a:r>
            <a:r>
              <a:rPr kumimoji="1" lang="zh-CN" altLang="en-US" dirty="0"/>
              <a:t> </a:t>
            </a:r>
            <a:r>
              <a:rPr kumimoji="1" lang="en-US" altLang="zh-CN" dirty="0"/>
              <a:t>API</a:t>
            </a:r>
            <a:endParaRPr kumimoji="1" lang="zh-CN" altLang="en-US" dirty="0"/>
          </a:p>
          <a:p>
            <a:endParaRPr kumimoji="1" lang="zh-CN" altLang="en-US" dirty="0"/>
          </a:p>
          <a:p>
            <a:r>
              <a:rPr kumimoji="1" lang="en-US" altLang="zh-CN" dirty="0" err="1"/>
              <a:t>Docker</a:t>
            </a:r>
            <a:r>
              <a:rPr kumimoji="1" lang="zh-CN" altLang="en-US" dirty="0"/>
              <a:t> </a:t>
            </a:r>
            <a:r>
              <a:rPr kumimoji="1" lang="en-US" altLang="zh-CN" dirty="0"/>
              <a:t>CLI</a:t>
            </a:r>
            <a:r>
              <a:rPr kumimoji="1" lang="zh-CN" altLang="en-US" dirty="0"/>
              <a:t>（</a:t>
            </a:r>
            <a:r>
              <a:rPr kumimoji="1" lang="en-US" altLang="zh-CN" dirty="0" err="1"/>
              <a:t>docker</a:t>
            </a:r>
            <a:r>
              <a:rPr kumimoji="1" lang="zh-CN" altLang="en-US" dirty="0"/>
              <a:t>）</a:t>
            </a:r>
          </a:p>
          <a:p>
            <a:endParaRPr kumimoji="1" lang="zh-CN" altLang="en-US" dirty="0"/>
          </a:p>
          <a:p>
            <a:r>
              <a:rPr kumimoji="1" lang="en-US" altLang="zh-CN" dirty="0" err="1"/>
              <a:t>Docker</a:t>
            </a:r>
            <a:r>
              <a:rPr kumimoji="1" lang="zh-CN" altLang="en-US" dirty="0"/>
              <a:t> </a:t>
            </a:r>
            <a:r>
              <a:rPr kumimoji="1" lang="en-US" altLang="zh-CN" dirty="0" err="1"/>
              <a:t>Rigistry</a:t>
            </a:r>
            <a:endParaRPr kumimoji="1"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126752"/>
            <a:ext cx="5767316" cy="4513042"/>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475" y="1417638"/>
            <a:ext cx="9944100" cy="5105400"/>
          </a:xfrm>
          <a:prstGeom prst="rect">
            <a:avLst/>
          </a:prstGeom>
        </p:spPr>
      </p:pic>
    </p:spTree>
    <p:extLst>
      <p:ext uri="{BB962C8B-B14F-4D97-AF65-F5344CB8AC3E}">
        <p14:creationId xmlns:p14="http://schemas.microsoft.com/office/powerpoint/2010/main" val="63024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736</TotalTime>
  <Words>2364</Words>
  <Application>Microsoft Macintosh PowerPoint</Application>
  <PresentationFormat>宽屏</PresentationFormat>
  <Paragraphs>146</Paragraphs>
  <Slides>12</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DengXian</vt:lpstr>
      <vt:lpstr>Century Gothic</vt:lpstr>
      <vt:lpstr>Wingdings 2</vt:lpstr>
      <vt:lpstr>引用</vt:lpstr>
      <vt:lpstr>PowerPoint 演示文稿</vt:lpstr>
      <vt:lpstr>Agenda</vt:lpstr>
      <vt:lpstr>Docker背景</vt:lpstr>
      <vt:lpstr>Docker特性</vt:lpstr>
      <vt:lpstr>Docker特性</vt:lpstr>
      <vt:lpstr>Docker特性</vt:lpstr>
      <vt:lpstr>Docker概念</vt:lpstr>
      <vt:lpstr>Docker概念</vt:lpstr>
      <vt:lpstr>Docker架构</vt:lpstr>
      <vt:lpstr>Docker安装</vt:lpstr>
      <vt:lpstr>Docker安装</vt:lpstr>
      <vt:lpstr>Docker安装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wang tiger</cp:lastModifiedBy>
  <cp:revision>287</cp:revision>
  <dcterms:created xsi:type="dcterms:W3CDTF">2019-05-05T09:16:52Z</dcterms:created>
  <dcterms:modified xsi:type="dcterms:W3CDTF">2019-10-25T07:15:22Z</dcterms:modified>
</cp:coreProperties>
</file>