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handoutMasterIdLst>
    <p:handoutMasterId r:id="rId8"/>
  </p:handoutMasterIdLst>
  <p:sldIdLst>
    <p:sldId id="509" r:id="rId2"/>
    <p:sldId id="523" r:id="rId3"/>
    <p:sldId id="525" r:id="rId4"/>
    <p:sldId id="526" r:id="rId5"/>
    <p:sldId id="519" r:id="rId6"/>
  </p:sldIdLst>
  <p:sldSz cx="9144000" cy="6858000" type="screen4x3"/>
  <p:notesSz cx="6797675" cy="9926638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FFB3"/>
    <a:srgbClr val="3333FF"/>
    <a:srgbClr val="99FF99"/>
    <a:srgbClr val="FFFFFF"/>
    <a:srgbClr val="0033CC"/>
    <a:srgbClr val="0066CC"/>
    <a:srgbClr val="FF5050"/>
    <a:srgbClr val="918445"/>
    <a:srgbClr val="A07D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9248" autoAdjust="0"/>
  </p:normalViewPr>
  <p:slideViewPr>
    <p:cSldViewPr>
      <p:cViewPr varScale="1">
        <p:scale>
          <a:sx n="95" d="100"/>
          <a:sy n="95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862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93B4-7B6C-4F33-92CB-A00B88B6FD31}" type="datetimeFigureOut">
              <a:rPr lang="zh-CN" altLang="en-US" smtClean="0"/>
              <a:pPr/>
              <a:t>2013/5/17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06A3B-AA59-44CE-A98E-893FF20736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0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32B594C7-1403-4D4C-BAD9-693D9D0ABC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1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Line 4"/>
          <p:cNvSpPr>
            <a:spLocks noChangeShapeType="1"/>
          </p:cNvSpPr>
          <p:nvPr/>
        </p:nvSpPr>
        <p:spPr bwMode="auto">
          <a:xfrm flipV="1">
            <a:off x="274639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9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" y="-27384"/>
            <a:ext cx="9144000" cy="280035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68642" name="Picture 66" descr="retail shopper image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638" y="3665539"/>
            <a:ext cx="8593137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9702" y="2492896"/>
            <a:ext cx="8729663" cy="1147267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PPT</a:t>
            </a:r>
            <a:r>
              <a:rPr lang="zh-CN" altLang="en-US" dirty="0" smtClean="0"/>
              <a:t>标题，微软雅黑，</a:t>
            </a:r>
            <a:r>
              <a:rPr lang="en-US" altLang="zh-CN" dirty="0" smtClean="0"/>
              <a:t>36</a:t>
            </a:r>
            <a:r>
              <a:rPr lang="zh-CN" altLang="en-US" dirty="0" smtClean="0"/>
              <a:t>号</a:t>
            </a:r>
            <a:endParaRPr lang="en-US" altLang="zh-CN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7589838" y="6537326"/>
            <a:ext cx="1371600" cy="18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altLang="zh-CN" sz="800">
                <a:solidFill>
                  <a:schemeClr val="tx1"/>
                </a:solidFill>
                <a:ea typeface="宋体" charset="-122"/>
              </a:rPr>
              <a:t>© 2009 IBM Corporation</a:t>
            </a:r>
            <a:endParaRPr lang="en-US" altLang="zh-CN" sz="1800">
              <a:solidFill>
                <a:schemeClr val="tx1"/>
              </a:solidFill>
              <a:ea typeface="宋体" charset="-122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639" y="3665539"/>
            <a:ext cx="8594725" cy="2233612"/>
            <a:chOff x="160" y="2308"/>
            <a:chExt cx="5437" cy="1399"/>
          </a:xfrm>
        </p:grpSpPr>
        <p:sp>
          <p:nvSpPr>
            <p:cNvPr id="68630" name="Rectangle 22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Rectangle 23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Rectangle 24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3" name="Rectangle 25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4" name="Rectangle 26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5" name="Rectangle 27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6" name="Freeform 28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2880" y="288"/>
                </a:cxn>
                <a:cxn ang="0">
                  <a:pos x="2838" y="256"/>
                </a:cxn>
                <a:cxn ang="0">
                  <a:pos x="2660" y="134"/>
                </a:cxn>
                <a:cxn ang="0">
                  <a:pos x="2430" y="46"/>
                </a:cxn>
                <a:cxn ang="0">
                  <a:pos x="2230" y="10"/>
                </a:cxn>
                <a:cxn ang="0">
                  <a:pos x="2112" y="0"/>
                </a:cxn>
                <a:cxn ang="0">
                  <a:pos x="0" y="0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7" name="Freeform 29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3194" y="290"/>
                </a:cxn>
                <a:cxn ang="0">
                  <a:pos x="3188" y="256"/>
                </a:cxn>
                <a:cxn ang="0">
                  <a:pos x="3160" y="146"/>
                </a:cxn>
                <a:cxn ang="0">
                  <a:pos x="3118" y="34"/>
                </a:cxn>
                <a:cxn ang="0">
                  <a:pos x="3102" y="2"/>
                </a:cxn>
                <a:cxn ang="0">
                  <a:pos x="0" y="0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Freeform 30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/>
              <a:ahLst/>
              <a:cxnLst>
                <a:cxn ang="0">
                  <a:pos x="0" y="290"/>
                </a:cxn>
                <a:cxn ang="0">
                  <a:pos x="0" y="2"/>
                </a:cxn>
                <a:cxn ang="0">
                  <a:pos x="3194" y="0"/>
                </a:cxn>
                <a:cxn ang="0">
                  <a:pos x="3176" y="156"/>
                </a:cxn>
                <a:cxn ang="0">
                  <a:pos x="3150" y="254"/>
                </a:cxn>
                <a:cxn ang="0">
                  <a:pos x="3140" y="290"/>
                </a:cxn>
                <a:cxn ang="0">
                  <a:pos x="0" y="290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9" name="Rectangle 31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6092826"/>
            <a:ext cx="5760640" cy="360511"/>
          </a:xfrm>
        </p:spPr>
        <p:txBody>
          <a:bodyPr anchor="ctr"/>
          <a:lstStyle>
            <a:lvl1pPr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单击此处编辑准备人</a:t>
            </a:r>
            <a:endParaRPr lang="en-US" altLang="zh-CN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525344"/>
            <a:ext cx="91440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守诚爱家，追求卓越，一个团队，一起成功。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1" y="6093298"/>
            <a:ext cx="1440159" cy="360511"/>
          </a:xfrm>
        </p:spPr>
        <p:txBody>
          <a:bodyPr anchor="ctr"/>
          <a:lstStyle>
            <a:lvl1pPr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单击此处编辑日期</a:t>
            </a:r>
            <a:endParaRPr lang="zh-CN" altLang="en-US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3057" y="3667327"/>
            <a:ext cx="2419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23" name="Picture 6" descr="R120_G137_B251-20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056" y="5157192"/>
            <a:ext cx="1613656" cy="648072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2563" y="1412777"/>
            <a:ext cx="8686800" cy="4941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ECE3C9-9AFF-4C08-B6DC-5E63EDF0F8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IBM Confidential</a:t>
            </a:r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CB6BC7D-CAA3-4F49-B77D-F23979BA598B}" type="datetime3">
              <a:rPr lang="en-US" altLang="zh-CN" smtClean="0"/>
              <a:pPr/>
              <a:t>17 May 2013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593724"/>
            <a:ext cx="2171700" cy="57610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2563" y="593724"/>
            <a:ext cx="6362700" cy="57610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D7B0E6-7555-498F-9C46-6268379B228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IBM Confidential</a:t>
            </a:r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DA8ECC4-0AD9-4158-8563-A00A44C61193}" type="datetime3">
              <a:rPr lang="en-US" altLang="zh-CN" smtClean="0"/>
              <a:pPr/>
              <a:t>17 May 2013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81" y="2129932"/>
            <a:ext cx="7771050" cy="14696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362" y="3885300"/>
            <a:ext cx="6399689" cy="17521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1A0EC-5C01-4257-BAF9-E650A32C169B}" type="datetimeFigureOut">
              <a:rPr lang="en-US" altLang="zh-CN"/>
              <a:pPr>
                <a:defRPr/>
              </a:pPr>
              <a:t>5/17/2013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561CE-7F09-44E0-85D5-EDDE3D45F3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57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ea typeface="宋体" charset="-122"/>
              </a:rPr>
              <a:t>标题：宋体</a:t>
            </a:r>
            <a:r>
              <a:rPr lang="en-US" altLang="zh-CN" sz="2400" dirty="0" smtClean="0">
                <a:ea typeface="宋体" charset="-122"/>
              </a:rPr>
              <a:t>24</a:t>
            </a:r>
            <a:r>
              <a:rPr lang="zh-CN" altLang="en-US" sz="2400" dirty="0" smtClean="0">
                <a:ea typeface="宋体" charset="-122"/>
              </a:rPr>
              <a:t>号粗体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2563" y="1412777"/>
            <a:ext cx="8686800" cy="494198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–"/>
              <a:tabLst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r>
              <a:rPr lang="zh-CN" altLang="en-US" dirty="0" smtClean="0"/>
              <a:t>单击此处编辑母版文本样式，宋体或微软雅黑，不小于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marL="509588" marR="0" lvl="1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dirty="0" smtClean="0"/>
              <a:t>第二级，宋体或微软雅黑，不小于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marL="855663" marR="0" lvl="2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lang="zh-CN" altLang="en-US" dirty="0" smtClean="0"/>
              <a:t>第三级，宋体或微软雅黑，不小于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9C6FCE-5098-4587-931A-ED875ECE5E3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IBM Confidential</a:t>
            </a:r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906DEE9-7F79-4865-B795-884CE2DBE4F7}" type="datetime3">
              <a:rPr lang="en-US" altLang="zh-CN" smtClean="0"/>
              <a:pPr/>
              <a:t>17 May 2013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BD2D27-A7C0-4E6E-87B4-FFC3E1B31A2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IBM Confidential</a:t>
            </a:r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6E7EA41-426C-44B7-8D30-270FD96C270D}" type="datetime3">
              <a:rPr lang="en-US" altLang="zh-CN" smtClean="0"/>
              <a:pPr/>
              <a:t>17 May 2013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2563" y="1412777"/>
            <a:ext cx="4267200" cy="494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2163" y="1412777"/>
            <a:ext cx="4267200" cy="494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54805F-FC4B-41D9-864C-4F39F6EC0BC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IBM Confidential</a:t>
            </a:r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C994A12-59D8-4A66-A927-37F9DDB12070}" type="datetime3">
              <a:rPr lang="en-US" altLang="zh-CN" smtClean="0"/>
              <a:pPr/>
              <a:t>17 May 2013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24254C-6A1A-498E-ACF9-F381CE752AE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IBM Confidential</a:t>
            </a:r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BDA6575-449F-446C-9A77-3C9FF1B558CE}" type="datetime3">
              <a:rPr lang="en-US" altLang="zh-CN" smtClean="0"/>
              <a:pPr/>
              <a:t>17 May 2013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B3829A-8DC6-4529-B4EE-3A20AD7AAEF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IBM Confidential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E87F060-CB26-4990-B54C-D05BE137C604}" type="datetime3">
              <a:rPr lang="en-US" altLang="zh-CN" smtClean="0"/>
              <a:pPr/>
              <a:t>17 May 2013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A150D2-4D02-4A3B-BD5B-F866C135098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IBM Confidential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ABE8A6-4056-4312-8FE1-860594CC07B1}" type="datetime3">
              <a:rPr lang="en-US" altLang="zh-CN" smtClean="0"/>
              <a:pPr/>
              <a:t>17 May 2013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595369-D47F-4CE4-8999-DFA7E395435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IBM Confidential</a:t>
            </a:r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31F50B0-4544-48B4-8E51-6E3CA2D3C097}" type="datetime3">
              <a:rPr lang="en-US" altLang="zh-CN" smtClean="0"/>
              <a:pPr/>
              <a:t>17 May 2013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45D3A4-8BC2-4A1A-974A-F551C047A29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IBM Confidential</a:t>
            </a:r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1C02A13-DE47-4BD5-80B8-4D4111E2F653}" type="datetime3">
              <a:rPr lang="en-US" altLang="zh-CN" smtClean="0"/>
              <a:pPr/>
              <a:t>17 May 2013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12777"/>
            <a:ext cx="8686800" cy="494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74639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7589838" y="6537326"/>
            <a:ext cx="1371600" cy="18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altLang="zh-CN" sz="800">
                <a:solidFill>
                  <a:schemeClr val="tx1"/>
                </a:solidFill>
                <a:ea typeface="宋体" charset="-122"/>
              </a:rPr>
              <a:t>© 2009 IBM Corporation</a:t>
            </a:r>
            <a:endParaRPr lang="en-US" altLang="zh-CN" sz="18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6"/>
            <a:ext cx="366712" cy="18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ea typeface="宋体" charset="-122"/>
                <a:cs typeface="Arial" charset="0"/>
              </a:defRPr>
            </a:lvl1pPr>
          </a:lstStyle>
          <a:p>
            <a:fld id="{00DEC9F4-721B-402E-A7A8-B237B81F11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7664" y="6540585"/>
            <a:ext cx="5943600" cy="18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ea typeface="宋体" charset="-122"/>
                <a:cs typeface="Arial" charset="0"/>
              </a:defRPr>
            </a:lvl1pPr>
          </a:lstStyle>
          <a:p>
            <a:r>
              <a:rPr lang="en-US" altLang="zh-CN" smtClean="0"/>
              <a:t>IBM Confidential</a:t>
            </a:r>
            <a:endParaRPr lang="en-US" altLang="zh-CN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40585"/>
            <a:ext cx="1004888" cy="18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ea typeface="宋体" charset="-122"/>
                <a:cs typeface="Arial" charset="0"/>
              </a:defRPr>
            </a:lvl1pPr>
          </a:lstStyle>
          <a:p>
            <a:fld id="{C883EAF0-AF9C-4191-8896-80CA3C62D2C2}" type="datetime3">
              <a:rPr lang="en-US" altLang="zh-CN" smtClean="0"/>
              <a:pPr/>
              <a:t>17 May 2013</a:t>
            </a:fld>
            <a:endParaRPr lang="en-US" altLang="zh-CN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ea typeface="宋体" charset="-122"/>
              </a:rPr>
              <a:t>标题：宋体</a:t>
            </a:r>
            <a:r>
              <a:rPr lang="en-US" altLang="zh-CN" sz="2400" dirty="0" smtClean="0">
                <a:ea typeface="宋体" charset="-122"/>
              </a:rPr>
              <a:t>24</a:t>
            </a:r>
            <a:r>
              <a:rPr lang="zh-CN" altLang="en-US" sz="2400" dirty="0" smtClean="0">
                <a:ea typeface="宋体" charset="-122"/>
              </a:rPr>
              <a:t>号粗体</a:t>
            </a:r>
            <a:endParaRPr lang="en-US" altLang="zh-CN" dirty="0" smtClean="0"/>
          </a:p>
        </p:txBody>
      </p:sp>
      <p:pic>
        <p:nvPicPr>
          <p:cNvPr id="14" name="Picture 10" descr="R120_G137_B251-20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2896" y="124951"/>
            <a:ext cx="863600" cy="346836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6732240" y="58273"/>
            <a:ext cx="1368152" cy="466559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115616" cy="54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115616" cy="54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115616" cy="54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09588" indent="-1635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556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BM.Doc\01-Projects\03-BBG\21-&#39033;&#30446;&#20934;&#22791;&#38454;&#27573;\0.14&#19978;&#32447;\&#35746;&#36135;&#38382;&#39064;&#36319;&#36394;20130516_updated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订货模式</a:t>
            </a:r>
            <a:endParaRPr lang="zh-CN" altLang="en-US" dirty="0"/>
          </a:p>
        </p:txBody>
      </p:sp>
      <p:pic>
        <p:nvPicPr>
          <p:cNvPr id="23" name="Picture 1" descr="C:\Users\ora0123\Desktop\无标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96" y="1643836"/>
            <a:ext cx="6935812" cy="4880814"/>
          </a:xfrm>
          <a:prstGeom prst="rect">
            <a:avLst/>
          </a:prstGeom>
          <a:noFill/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4966400" y="3128981"/>
            <a:ext cx="1000132" cy="73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EFEFF"/>
                </a:solidFill>
              </a:rPr>
              <a:t>总部</a:t>
            </a:r>
            <a:r>
              <a:rPr lang="en-US" altLang="zh-CN" sz="1400" b="1" dirty="0">
                <a:solidFill>
                  <a:srgbClr val="FEFEFF"/>
                </a:solidFill>
              </a:rPr>
              <a:t>/</a:t>
            </a:r>
            <a:r>
              <a:rPr lang="zh-CN" altLang="en-US" sz="1400" b="1" dirty="0">
                <a:solidFill>
                  <a:srgbClr val="FEFEFF"/>
                </a:solidFill>
              </a:rPr>
              <a:t>仓库订货</a:t>
            </a:r>
            <a:r>
              <a:rPr lang="en-US" altLang="zh-CN" sz="1400" b="1" dirty="0">
                <a:solidFill>
                  <a:srgbClr val="FEFEFF"/>
                </a:solidFill>
              </a:rPr>
              <a:t>HQ / WH order 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51520" y="1628800"/>
            <a:ext cx="810577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–"/>
              <a:tabLst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03325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5398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19970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4542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9114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3686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zh-CN" sz="2000" b="1" smtClean="0"/>
          </a:p>
          <a:p>
            <a:pPr>
              <a:buFont typeface="Wingdings" pitchFamily="2" charset="2"/>
              <a:buNone/>
            </a:pPr>
            <a:endParaRPr lang="en-US" altLang="zh-CN" sz="1600" b="1" smtClean="0"/>
          </a:p>
          <a:p>
            <a:pPr>
              <a:buFont typeface="Wingdings" pitchFamily="2" charset="2"/>
              <a:buNone/>
            </a:pPr>
            <a:endParaRPr lang="zh-CN" altLang="en-US" sz="2000" b="1" smtClean="0"/>
          </a:p>
          <a:p>
            <a:pPr>
              <a:buFont typeface="Wingdings" pitchFamily="2" charset="2"/>
              <a:buNone/>
            </a:pPr>
            <a:endParaRPr lang="en-US" altLang="zh-CN" sz="2000" b="1" smtClean="0"/>
          </a:p>
          <a:p>
            <a:pPr>
              <a:buFont typeface="Wingdings" pitchFamily="2" charset="2"/>
              <a:buNone/>
            </a:pPr>
            <a:endParaRPr lang="en-US" altLang="zh-CN" sz="2000" b="1" smtClean="0"/>
          </a:p>
          <a:p>
            <a:pPr>
              <a:buFont typeface="Wingdings" pitchFamily="2" charset="2"/>
              <a:buNone/>
            </a:pPr>
            <a:endParaRPr lang="zh-CN" altLang="en-US" sz="2000" b="1" smtClean="0"/>
          </a:p>
          <a:p>
            <a:pPr>
              <a:buFont typeface="Monotype Sorts"/>
              <a:buNone/>
            </a:pPr>
            <a:endParaRPr lang="zh-CN" altLang="en-US" sz="2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895094" y="1700222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/>
                </a:solidFill>
              </a:rPr>
              <a:t>采购报信息，商品管理部修正数据</a:t>
            </a:r>
            <a:r>
              <a:rPr lang="en-US" altLang="zh-CN" sz="1000" b="1" dirty="0" smtClean="0">
                <a:solidFill>
                  <a:schemeClr val="tx1"/>
                </a:solidFill>
              </a:rPr>
              <a:t>Buyer report information, Product management department</a:t>
            </a:r>
          </a:p>
          <a:p>
            <a:r>
              <a:rPr lang="en-US" altLang="zh-CN" sz="1000" b="1" dirty="0" smtClean="0">
                <a:solidFill>
                  <a:schemeClr val="tx1"/>
                </a:solidFill>
              </a:rPr>
              <a:t>and revise data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52020" y="5843625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STD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订货流程</a:t>
            </a:r>
            <a:endParaRPr kumimoji="1" lang="zh-CN" altLang="en-US" dirty="0"/>
          </a:p>
        </p:txBody>
      </p:sp>
      <p:sp>
        <p:nvSpPr>
          <p:cNvPr id="22" name="Freeform 3"/>
          <p:cNvSpPr/>
          <p:nvPr/>
        </p:nvSpPr>
        <p:spPr>
          <a:xfrm>
            <a:off x="-6350" y="6470650"/>
            <a:ext cx="9156700" cy="19050"/>
          </a:xfrm>
          <a:custGeom>
            <a:avLst/>
            <a:gdLst>
              <a:gd name="connsiteX0" fmla="*/ 6350 w 9158351"/>
              <a:gd name="connsiteY0" fmla="*/ 6350 h 19050"/>
              <a:gd name="connsiteX1" fmla="*/ 9152001 w 9158351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8351" h="19050">
                <a:moveTo>
                  <a:pt x="6350" y="6350"/>
                </a:moveTo>
                <a:lnTo>
                  <a:pt x="9152001" y="6350"/>
                </a:lnTo>
              </a:path>
            </a:pathLst>
          </a:custGeom>
          <a:ln w="12700">
            <a:solidFill>
              <a:srgbClr val="7889F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" name="Freeform 3"/>
          <p:cNvSpPr/>
          <p:nvPr/>
        </p:nvSpPr>
        <p:spPr bwMode="auto">
          <a:xfrm>
            <a:off x="450850" y="1441450"/>
            <a:ext cx="8242300" cy="22225"/>
          </a:xfrm>
          <a:custGeom>
            <a:avLst/>
            <a:gdLst>
              <a:gd name="connsiteX0" fmla="*/ 6350 w 8243747"/>
              <a:gd name="connsiteY0" fmla="*/ 6350 h 22225"/>
              <a:gd name="connsiteX1" fmla="*/ 8237397 w 8243747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3747" h="22225">
                <a:moveTo>
                  <a:pt x="6350" y="6350"/>
                </a:moveTo>
                <a:lnTo>
                  <a:pt x="82373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5" name="椭圆 24"/>
          <p:cNvSpPr/>
          <p:nvPr/>
        </p:nvSpPr>
        <p:spPr bwMode="auto">
          <a:xfrm>
            <a:off x="663352" y="2111375"/>
            <a:ext cx="1748408" cy="557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/>
              <a:t>门</a:t>
            </a:r>
            <a:r>
              <a:rPr lang="zh-CN" altLang="en-US" sz="1400" b="1" dirty="0" smtClean="0"/>
              <a:t>店一般订货</a:t>
            </a:r>
            <a:r>
              <a:rPr lang="en-US" altLang="zh-CN" sz="1400" b="1" dirty="0" smtClean="0"/>
              <a:t>ASS/STD</a:t>
            </a:r>
            <a:endParaRPr lang="zh-CN" altLang="en-US" sz="1400" b="1" dirty="0"/>
          </a:p>
        </p:txBody>
      </p:sp>
      <p:sp>
        <p:nvSpPr>
          <p:cNvPr id="26" name="椭圆 25"/>
          <p:cNvSpPr/>
          <p:nvPr/>
        </p:nvSpPr>
        <p:spPr bwMode="auto">
          <a:xfrm>
            <a:off x="663352" y="2847975"/>
            <a:ext cx="1748408" cy="441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/>
              <a:t>门店紧急订货</a:t>
            </a:r>
          </a:p>
        </p:txBody>
      </p:sp>
      <p:sp>
        <p:nvSpPr>
          <p:cNvPr id="27" name="椭圆 26"/>
          <p:cNvSpPr/>
          <p:nvPr/>
        </p:nvSpPr>
        <p:spPr bwMode="auto">
          <a:xfrm>
            <a:off x="2973388" y="3509963"/>
            <a:ext cx="1524000" cy="439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总部订货</a:t>
            </a:r>
          </a:p>
        </p:txBody>
      </p:sp>
      <p:sp>
        <p:nvSpPr>
          <p:cNvPr id="28" name="椭圆 27"/>
          <p:cNvSpPr/>
          <p:nvPr/>
        </p:nvSpPr>
        <p:spPr bwMode="auto">
          <a:xfrm>
            <a:off x="2973388" y="4097338"/>
            <a:ext cx="1524000" cy="441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仓库订货</a:t>
            </a:r>
          </a:p>
        </p:txBody>
      </p:sp>
      <p:sp>
        <p:nvSpPr>
          <p:cNvPr id="29" name="椭圆 28"/>
          <p:cNvSpPr/>
          <p:nvPr/>
        </p:nvSpPr>
        <p:spPr bwMode="auto">
          <a:xfrm>
            <a:off x="2973388" y="4686300"/>
            <a:ext cx="1524000" cy="442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/>
              <a:t>DM</a:t>
            </a:r>
            <a:r>
              <a:rPr lang="zh-CN" altLang="en-US" sz="1600" b="1" dirty="0"/>
              <a:t>订货</a:t>
            </a:r>
          </a:p>
        </p:txBody>
      </p:sp>
      <p:sp>
        <p:nvSpPr>
          <p:cNvPr id="30" name="椭圆 29"/>
          <p:cNvSpPr/>
          <p:nvPr/>
        </p:nvSpPr>
        <p:spPr bwMode="auto">
          <a:xfrm>
            <a:off x="2975992" y="5271864"/>
            <a:ext cx="1524000" cy="533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自动补货</a:t>
            </a:r>
            <a:r>
              <a:rPr lang="en-US" altLang="zh-CN" sz="1600" b="1" dirty="0">
                <a:solidFill>
                  <a:srgbClr val="FF0000"/>
                </a:solidFill>
              </a:rPr>
              <a:t>TP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2973388" y="2847975"/>
            <a:ext cx="1524000" cy="441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审核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900336" y="1670050"/>
            <a:ext cx="1295400" cy="2952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已切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门</a:t>
            </a:r>
            <a:r>
              <a:rPr lang="zh-CN" altLang="en-US" sz="1600" b="1" dirty="0">
                <a:solidFill>
                  <a:schemeClr val="tx1"/>
                </a:solidFill>
              </a:rPr>
              <a:t>店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3049588" y="1670050"/>
            <a:ext cx="1295400" cy="2952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订货中心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5791200" y="2184400"/>
            <a:ext cx="1143000" cy="360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/>
              <a:t>按物流模式，进行生单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7618413" y="3465513"/>
            <a:ext cx="1066800" cy="1030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/>
              <a:t>供应商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仓库</a:t>
            </a:r>
          </a:p>
        </p:txBody>
      </p:sp>
      <p:cxnSp>
        <p:nvCxnSpPr>
          <p:cNvPr id="36" name="直接箭头连接符 35"/>
          <p:cNvCxnSpPr>
            <a:stCxn id="25" idx="6"/>
          </p:cNvCxnSpPr>
          <p:nvPr/>
        </p:nvCxnSpPr>
        <p:spPr bwMode="auto">
          <a:xfrm flipV="1">
            <a:off x="2411760" y="2333626"/>
            <a:ext cx="3431604" cy="563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 bwMode="auto">
          <a:xfrm>
            <a:off x="2287588" y="3068638"/>
            <a:ext cx="685800" cy="158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 bwMode="auto">
          <a:xfrm>
            <a:off x="4497388" y="3068638"/>
            <a:ext cx="1293812" cy="158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 bwMode="auto">
          <a:xfrm>
            <a:off x="4497388" y="3727450"/>
            <a:ext cx="1293812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 bwMode="auto">
          <a:xfrm>
            <a:off x="4497388" y="4318000"/>
            <a:ext cx="1293812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 bwMode="auto">
          <a:xfrm>
            <a:off x="4497388" y="4906963"/>
            <a:ext cx="1293812" cy="158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0" idx="6"/>
          </p:cNvCxnSpPr>
          <p:nvPr/>
        </p:nvCxnSpPr>
        <p:spPr bwMode="auto">
          <a:xfrm>
            <a:off x="4499992" y="5538564"/>
            <a:ext cx="12912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4" idx="3"/>
            <a:endCxn id="35" idx="1"/>
          </p:cNvCxnSpPr>
          <p:nvPr/>
        </p:nvCxnSpPr>
        <p:spPr bwMode="auto">
          <a:xfrm flipV="1">
            <a:off x="6934200" y="3979863"/>
            <a:ext cx="684213" cy="793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 bwMode="auto">
          <a:xfrm>
            <a:off x="611188" y="1522413"/>
            <a:ext cx="1905000" cy="1829593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2744788" y="1522413"/>
            <a:ext cx="1903412" cy="3659187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58788" y="6019800"/>
            <a:ext cx="8304212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>
              <a:defRPr/>
            </a:pPr>
            <a:r>
              <a:rPr lang="zh-CN" altLang="en-US" sz="1800" b="1" dirty="0" smtClean="0">
                <a:solidFill>
                  <a:schemeClr val="tx1"/>
                </a:solidFill>
              </a:rPr>
              <a:t>门店紧急订货：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TP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紧急订货、生鲜订货、团购订货、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其他商品订货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663724" y="4089970"/>
            <a:ext cx="1748408" cy="557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/>
              <a:t>门店订货</a:t>
            </a:r>
            <a:endParaRPr lang="zh-CN" altLang="en-US" sz="1400" b="1" dirty="0"/>
          </a:p>
        </p:txBody>
      </p:sp>
      <p:sp>
        <p:nvSpPr>
          <p:cNvPr id="49" name="矩形 48"/>
          <p:cNvSpPr/>
          <p:nvPr/>
        </p:nvSpPr>
        <p:spPr bwMode="auto">
          <a:xfrm>
            <a:off x="900708" y="4861917"/>
            <a:ext cx="1295400" cy="2952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未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切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门</a:t>
            </a:r>
            <a:r>
              <a:rPr lang="zh-CN" altLang="en-US" sz="1600" b="1" dirty="0">
                <a:solidFill>
                  <a:schemeClr val="tx1"/>
                </a:solidFill>
              </a:rPr>
              <a:t>店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611560" y="3501008"/>
            <a:ext cx="1905000" cy="1829593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1" name="直接箭头连接符 50"/>
          <p:cNvCxnSpPr>
            <a:stCxn id="47" idx="0"/>
            <a:endCxn id="26" idx="4"/>
          </p:cNvCxnSpPr>
          <p:nvPr/>
        </p:nvCxnSpPr>
        <p:spPr bwMode="auto">
          <a:xfrm flipH="1" flipV="1">
            <a:off x="1537556" y="3289300"/>
            <a:ext cx="372" cy="8006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订货控制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08635"/>
              </p:ext>
            </p:extLst>
          </p:nvPr>
        </p:nvGraphicFramePr>
        <p:xfrm>
          <a:off x="182563" y="1268760"/>
          <a:ext cx="8686801" cy="4673093"/>
        </p:xfrm>
        <a:graphic>
          <a:graphicData uri="http://schemas.openxmlformats.org/drawingml/2006/table">
            <a:tbl>
              <a:tblPr/>
              <a:tblGrid>
                <a:gridCol w="452875"/>
                <a:gridCol w="235568"/>
                <a:gridCol w="452875"/>
                <a:gridCol w="496702"/>
                <a:gridCol w="708530"/>
                <a:gridCol w="708530"/>
                <a:gridCol w="708530"/>
                <a:gridCol w="769843"/>
                <a:gridCol w="2304256"/>
                <a:gridCol w="1849092"/>
              </a:tblGrid>
              <a:tr h="14223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商品属性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物流模式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申请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审核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建议量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备注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422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补货模式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补货模块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审核模式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审核模块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1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门店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DC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门店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DC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3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ASS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ALL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手工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门店订货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总部订货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手工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门店订货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总部订货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商品地点的单次最大订货量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用户可以修改订货量，是否能大于建议量取决于系统选项，上线初期启用该选项，即用户只能修改订货数量小于等于建议量，否则报错</a:t>
                      </a:r>
                      <a:b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如果未设置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ASS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商品的最大订货量，则不控制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9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STD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ALL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手工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门店订货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总部订货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手工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门店订货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总部订货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日均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销量（不含促销） 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* </a:t>
                      </a: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( 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供应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商下下一送货日期 </a:t>
                      </a: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– 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系统日期 </a:t>
                      </a: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) – 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门店可用库存量 </a:t>
                      </a: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– 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有效在途库存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用户输入的订货数量不能大于建议量*订货倍数参考选项，是否强控制取决于系统选项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1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TP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ALL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自动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自动补货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自动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起订量为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或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，达到起订量则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按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个内包装数量订货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MIN=4/6</a:t>
                      </a:r>
                      <a:b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</a:br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MAX=</a:t>
                      </a:r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内包装（内包装规格</a:t>
                      </a:r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&gt;=</a:t>
                      </a:r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MIN)</a:t>
                      </a:r>
                      <a:b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或</a:t>
                      </a:r>
                      <a:b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</a:br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MAX=4/6（</a:t>
                      </a:r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内包装规格</a:t>
                      </a:r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&lt;</a:t>
                      </a:r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MIN)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ALL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手工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门店紧急订货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总部订货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手工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门店紧急订货审核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总部订货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无建议量，有补货规则控制：大于最小补货量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and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包装规格整数倍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空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ALL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手工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门店紧急订货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总部订货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手工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门店紧急订货审核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总部订货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无建议量，有补货规则控制：大于最小补货量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and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包装规格整数倍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生鲜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ALL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手工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门店紧急订货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总部订货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自动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-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-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无建议量，有补货规则控制：大于最小补货量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and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包装规格整数倍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9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ALL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配送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手工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仓库订货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手工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仓库订货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日均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销量（不含促销）* </a:t>
                      </a: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( 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供应商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下下一个送货日期 </a:t>
                      </a: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– 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系统日期 </a:t>
                      </a: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+ 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安全库存天数 </a:t>
                      </a: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) – 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仓库可用库存量 </a:t>
                      </a: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– 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有效在途库存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ALL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ALL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手工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DM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手工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DM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订货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无建议量，有补货规则控制：大于最小补货量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and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包装规格整数倍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由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DM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预估导入</a:t>
                      </a:r>
                    </a:p>
                  </a:txBody>
                  <a:tcPr marL="7647" marR="7647" marT="76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0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6477088"/>
            <a:ext cx="9144000" cy="380912"/>
          </a:xfrm>
          <a:custGeom>
            <a:avLst/>
            <a:gdLst>
              <a:gd name="connsiteX0" fmla="*/ 0 w 9145651"/>
              <a:gd name="connsiteY0" fmla="*/ 381088 h 381088"/>
              <a:gd name="connsiteX1" fmla="*/ 9145651 w 9145651"/>
              <a:gd name="connsiteY1" fmla="*/ 381088 h 381088"/>
              <a:gd name="connsiteX2" fmla="*/ 9145651 w 9145651"/>
              <a:gd name="connsiteY2" fmla="*/ 0 h 381088"/>
              <a:gd name="connsiteX3" fmla="*/ 0 w 9145651"/>
              <a:gd name="connsiteY3" fmla="*/ 0 h 381088"/>
              <a:gd name="connsiteX4" fmla="*/ 0 w 9145651"/>
              <a:gd name="connsiteY4" fmla="*/ 381088 h 381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5651" h="381088">
                <a:moveTo>
                  <a:pt x="0" y="381088"/>
                </a:moveTo>
                <a:lnTo>
                  <a:pt x="9145651" y="381088"/>
                </a:lnTo>
                <a:lnTo>
                  <a:pt x="9145651" y="0"/>
                </a:lnTo>
                <a:lnTo>
                  <a:pt x="0" y="0"/>
                </a:lnTo>
                <a:lnTo>
                  <a:pt x="0" y="381088"/>
                </a:lnTo>
              </a:path>
            </a:pathLst>
          </a:custGeom>
          <a:solidFill>
            <a:srgbClr val="7889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6349" y="6470740"/>
            <a:ext cx="9156698" cy="393609"/>
          </a:xfrm>
          <a:custGeom>
            <a:avLst/>
            <a:gdLst>
              <a:gd name="connsiteX0" fmla="*/ 6350 w 9158351"/>
              <a:gd name="connsiteY0" fmla="*/ 387438 h 393788"/>
              <a:gd name="connsiteX1" fmla="*/ 9152001 w 9158351"/>
              <a:gd name="connsiteY1" fmla="*/ 387438 h 393788"/>
              <a:gd name="connsiteX2" fmla="*/ 9152001 w 9158351"/>
              <a:gd name="connsiteY2" fmla="*/ 6350 h 393788"/>
              <a:gd name="connsiteX3" fmla="*/ 6350 w 9158351"/>
              <a:gd name="connsiteY3" fmla="*/ 6350 h 393788"/>
              <a:gd name="connsiteX4" fmla="*/ 6350 w 9158351"/>
              <a:gd name="connsiteY4" fmla="*/ 387438 h 393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8351" h="393788">
                <a:moveTo>
                  <a:pt x="6350" y="387438"/>
                </a:moveTo>
                <a:lnTo>
                  <a:pt x="9152001" y="387438"/>
                </a:lnTo>
                <a:lnTo>
                  <a:pt x="9152001" y="6350"/>
                </a:lnTo>
                <a:lnTo>
                  <a:pt x="6350" y="6350"/>
                </a:lnTo>
                <a:lnTo>
                  <a:pt x="6350" y="3874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889F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-6349" y="6470739"/>
            <a:ext cx="9156698" cy="19046"/>
          </a:xfrm>
          <a:custGeom>
            <a:avLst/>
            <a:gdLst>
              <a:gd name="connsiteX0" fmla="*/ 6350 w 9158351"/>
              <a:gd name="connsiteY0" fmla="*/ 6350 h 19050"/>
              <a:gd name="connsiteX1" fmla="*/ 9152001 w 9158351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8351" h="19050">
                <a:moveTo>
                  <a:pt x="6350" y="6350"/>
                </a:moveTo>
                <a:lnTo>
                  <a:pt x="9152001" y="6350"/>
                </a:lnTo>
              </a:path>
            </a:pathLst>
          </a:custGeom>
          <a:ln w="12700">
            <a:solidFill>
              <a:srgbClr val="7889F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50772" y="1441117"/>
            <a:ext cx="8242457" cy="22220"/>
          </a:xfrm>
          <a:custGeom>
            <a:avLst/>
            <a:gdLst>
              <a:gd name="connsiteX0" fmla="*/ 6350 w 8243747"/>
              <a:gd name="connsiteY0" fmla="*/ 6350 h 22225"/>
              <a:gd name="connsiteX1" fmla="*/ 8237397 w 8243747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3747" h="22225">
                <a:moveTo>
                  <a:pt x="6350" y="6350"/>
                </a:moveTo>
                <a:lnTo>
                  <a:pt x="82373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82563" y="593725"/>
            <a:ext cx="8686800" cy="7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r>
              <a:rPr kumimoji="1" lang="zh-CN" altLang="en-US" dirty="0" smtClean="0"/>
              <a:t>已切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家门店商品类型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51909"/>
              </p:ext>
            </p:extLst>
          </p:nvPr>
        </p:nvGraphicFramePr>
        <p:xfrm>
          <a:off x="450772" y="1556792"/>
          <a:ext cx="2753076" cy="4371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323"/>
                <a:gridCol w="553608"/>
                <a:gridCol w="1032403"/>
                <a:gridCol w="897742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   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地点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商品类型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商品数量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120011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102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120011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7,543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120011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13,535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120011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147,041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120014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168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120014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8,246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120014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6,246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120014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132,617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120033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90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120033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3,385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120033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18,865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120033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181,074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120100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96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120100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5,269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120100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17,175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120100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168,822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120115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168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120115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6,702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120115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8,226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120115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108,753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120141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120141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7,027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120141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9,020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120141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116,918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120191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2,209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120191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54,086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4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571480"/>
            <a:ext cx="8686800" cy="747043"/>
          </a:xfrm>
        </p:spPr>
        <p:txBody>
          <a:bodyPr/>
          <a:lstStyle/>
          <a:p>
            <a:r>
              <a:rPr kumimoji="1" lang="zh-CN" altLang="en-US" dirty="0"/>
              <a:t>上线</a:t>
            </a:r>
            <a:r>
              <a:rPr kumimoji="1" lang="zh-CN" altLang="en-US" dirty="0" smtClean="0"/>
              <a:t>后问题清单及状态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31876"/>
              </p:ext>
            </p:extLst>
          </p:nvPr>
        </p:nvGraphicFramePr>
        <p:xfrm>
          <a:off x="395536" y="2136590"/>
          <a:ext cx="5184577" cy="2133600"/>
        </p:xfrm>
        <a:graphic>
          <a:graphicData uri="http://schemas.openxmlformats.org/drawingml/2006/table">
            <a:tbl>
              <a:tblPr/>
              <a:tblGrid>
                <a:gridCol w="740654"/>
                <a:gridCol w="740654"/>
                <a:gridCol w="740654"/>
                <a:gridCol w="740654"/>
                <a:gridCol w="925763"/>
                <a:gridCol w="555544"/>
                <a:gridCol w="740654"/>
              </a:tblGrid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问题类型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待确认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进行中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未开始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需求待解决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已完成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总计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程序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BUG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功能增强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接口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批处理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权限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461003"/>
              </p:ext>
            </p:extLst>
          </p:nvPr>
        </p:nvGraphicFramePr>
        <p:xfrm>
          <a:off x="6804248" y="335699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工作表" showAsIcon="1" r:id="rId3" imgW="914400" imgH="771480" progId="Excel.Sheet.12">
                  <p:link updateAutomatic="1"/>
                </p:oleObj>
              </mc:Choice>
              <mc:Fallback>
                <p:oleObj name="工作表" showAsIcon="1" r:id="rId3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4248" y="335699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1556792"/>
            <a:ext cx="374441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截止到</a:t>
            </a:r>
            <a:r>
              <a:rPr lang="en-US" altLang="zh-CN" sz="1600" dirty="0" smtClean="0">
                <a:solidFill>
                  <a:schemeClr val="tx1"/>
                </a:solidFill>
              </a:rPr>
              <a:t>5.16</a:t>
            </a:r>
            <a:r>
              <a:rPr lang="zh-CN" altLang="en-US" sz="1600" dirty="0" smtClean="0">
                <a:solidFill>
                  <a:schemeClr val="tx1"/>
                </a:solidFill>
              </a:rPr>
              <a:t>日问题清单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步步高-IMOST项目-PPT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步步高-IMOST项目-PPT模版</Template>
  <TotalTime>25471</TotalTime>
  <Words>618</Words>
  <Application>Microsoft Office PowerPoint</Application>
  <PresentationFormat>全屏显示(4:3)</PresentationFormat>
  <Paragraphs>287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步步高-IMOST项目-PPT模版</vt:lpstr>
      <vt:lpstr>D:\IBM.Doc\01-Projects\03-BBG\21-项目准备阶段\0.14上线\订货问题跟踪20130516_updated.xlsx</vt:lpstr>
      <vt:lpstr>订货模式</vt:lpstr>
      <vt:lpstr>订货流程</vt:lpstr>
      <vt:lpstr>订货控制</vt:lpstr>
      <vt:lpstr>PowerPoint 演示文稿</vt:lpstr>
      <vt:lpstr>上线后问题清单及状态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步步高项目章程</dc:title>
  <dc:creator>KenXu</dc:creator>
  <cp:lastModifiedBy>Daniel</cp:lastModifiedBy>
  <cp:revision>1385</cp:revision>
  <dcterms:created xsi:type="dcterms:W3CDTF">2012-04-19T18:53:28Z</dcterms:created>
  <dcterms:modified xsi:type="dcterms:W3CDTF">2013-05-17T02:14:10Z</dcterms:modified>
</cp:coreProperties>
</file>