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1623" r:id="rId5"/>
    <p:sldId id="1626" r:id="rId6"/>
    <p:sldId id="1651" r:id="rId7"/>
    <p:sldId id="1652" r:id="rId8"/>
    <p:sldId id="1653" r:id="rId9"/>
    <p:sldId id="1656" r:id="rId10"/>
    <p:sldId id="1654" r:id="rId11"/>
    <p:sldId id="1657" r:id="rId12"/>
    <p:sldId id="1658" r:id="rId13"/>
    <p:sldId id="1633" r:id="rId14"/>
    <p:sldId id="1655" r:id="rId15"/>
    <p:sldId id="1637" r:id="rId16"/>
    <p:sldId id="1630" r:id="rId17"/>
  </p:sldIdLst>
  <p:sldSz cx="9906000" cy="6858000" type="A4"/>
  <p:notesSz cx="6797675" cy="9928225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66CCFF"/>
    <a:srgbClr val="0000FF"/>
    <a:srgbClr val="3399FF"/>
    <a:srgbClr val="333399"/>
    <a:srgbClr val="6600CC"/>
    <a:srgbClr val="000099"/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514" autoAdjust="0"/>
    <p:restoredTop sz="94434" autoAdjust="0"/>
  </p:normalViewPr>
  <p:slideViewPr>
    <p:cSldViewPr>
      <p:cViewPr varScale="1">
        <p:scale>
          <a:sx n="70" d="100"/>
          <a:sy n="70" d="100"/>
        </p:scale>
        <p:origin x="-1140" y="-108"/>
      </p:cViewPr>
      <p:guideLst>
        <p:guide orient="horz" pos="4228"/>
        <p:guide pos="40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0"/>
    </p:cViewPr>
  </p:sorterViewPr>
  <p:notesViewPr>
    <p:cSldViewPr>
      <p:cViewPr>
        <p:scale>
          <a:sx n="100" d="100"/>
          <a:sy n="100" d="100"/>
        </p:scale>
        <p:origin x="-1908" y="-8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1E7CF6B-FD89-4346-9850-B45EF7BA707B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B9A6EC-3997-41D2-BEF9-F41D6FF27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5BD380E-D6E6-499B-8461-40C3CE7092D7}" type="datetimeFigureOut">
              <a:rPr lang="zh-CN" altLang="en-US"/>
              <a:pPr>
                <a:defRPr/>
              </a:pPr>
              <a:t>2015/10/29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ABE7B19-C923-4F78-8141-B38E215C1D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3783013" y="6681788"/>
            <a:ext cx="2311400" cy="176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31245AA-C129-4205-A63A-22F6963AC7ED}" type="slidenum">
              <a:rPr lang="zh-CN" altLang="en-US" sz="1200" smtClean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/>
            </a:endParaRPr>
          </a:p>
        </p:txBody>
      </p:sp>
      <p:pic>
        <p:nvPicPr>
          <p:cNvPr id="5" name="图片 27" descr="logo浅色.png"/>
          <p:cNvPicPr>
            <a:picLocks noChangeAspect="1"/>
          </p:cNvPicPr>
          <p:nvPr userDrawn="1"/>
        </p:nvPicPr>
        <p:blipFill>
          <a:blip r:embed="rId2"/>
          <a:srcRect b="26056"/>
          <a:stretch>
            <a:fillRect/>
          </a:stretch>
        </p:blipFill>
        <p:spPr bwMode="auto">
          <a:xfrm>
            <a:off x="7024688" y="2632075"/>
            <a:ext cx="18573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740532" y="3071810"/>
            <a:ext cx="8268919" cy="1080120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>
          <a:xfrm>
            <a:off x="1598627" y="5132240"/>
            <a:ext cx="6587447" cy="622920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3470275" y="5949950"/>
            <a:ext cx="2965450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zh-CN" altLang="en-US" sz="2000" b="0" kern="120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t>时间、地点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 txBox="1">
            <a:spLocks/>
          </p:cNvSpPr>
          <p:nvPr userDrawn="1"/>
        </p:nvSpPr>
        <p:spPr>
          <a:xfrm>
            <a:off x="3783013" y="6681788"/>
            <a:ext cx="2311400" cy="176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86B833E-FEF5-4727-A97C-71133E9E0ACF}" type="slidenum">
              <a:rPr lang="zh-CN" altLang="en-US" sz="1200" smtClean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1352" y="332656"/>
            <a:ext cx="1512168" cy="51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8" y="260648"/>
            <a:ext cx="7710850" cy="57606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95263" y="404813"/>
            <a:ext cx="771048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单击此处编辑母版文字样式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052513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3800475" y="6637338"/>
            <a:ext cx="2311400" cy="17621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482A0503-EBB8-4A69-884F-ACF32E3F2AE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AcnSubjectTitle_ID_5" hidden="1"/>
          <p:cNvSpPr txBox="1"/>
          <p:nvPr userDrawn="1">
            <p:custDataLst>
              <p:tags r:id="rId4"/>
            </p:custDataLst>
          </p:nvPr>
        </p:nvSpPr>
        <p:spPr bwMode="gray">
          <a:xfrm>
            <a:off x="273050" y="1166813"/>
            <a:ext cx="9432925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lvl="0" indent="-342900">
              <a:spcBef>
                <a:spcPct val="20000"/>
              </a:spcBef>
              <a:buFont typeface="Wingdings" pitchFamily="2" charset="2"/>
              <a:buChar char="n"/>
              <a:defRPr sz="2000">
                <a:latin typeface="+mj-ea"/>
                <a:ea typeface="+mj-ea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2pPr>
            <a:lvl3pPr marL="1143000" lvl="2" indent="-228600">
              <a:spcBef>
                <a:spcPct val="20000"/>
              </a:spcBef>
              <a:buFont typeface="Wingdings" pitchFamily="2" charset="2"/>
              <a:buChar char="p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fontAlgn="auto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HK" sz="1600" b="1" dirty="0" smtClean="0"/>
              <a:t>Subject Title</a:t>
            </a:r>
            <a:endParaRPr lang="zh-HK" altLang="en-US" sz="16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 descr="shper_mart_image5_bi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5397500"/>
            <a:ext cx="251777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91150"/>
            <a:ext cx="2454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图片 3" descr="柳州亮化方案二(2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4113" y="5391150"/>
            <a:ext cx="2401887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图片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6663" y="5376863"/>
            <a:ext cx="2397125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矩形"/>
          <p:cNvSpPr>
            <a:spLocks/>
          </p:cNvSpPr>
          <p:nvPr/>
        </p:nvSpPr>
        <p:spPr bwMode="auto">
          <a:xfrm>
            <a:off x="288925" y="1746250"/>
            <a:ext cx="9321800" cy="268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/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+mj-ea"/>
                <a:ea typeface="+mj-ea"/>
              </a:rPr>
              <a:t>商品</a:t>
            </a:r>
            <a:r>
              <a:rPr lang="zh-CN" altLang="en-US" sz="3200" b="1" dirty="0" smtClean="0">
                <a:solidFill>
                  <a:srgbClr val="C00000"/>
                </a:solidFill>
                <a:latin typeface="+mj-ea"/>
                <a:ea typeface="+mj-ea"/>
              </a:rPr>
              <a:t>分类优化</a:t>
            </a:r>
            <a:r>
              <a:rPr lang="zh-CN" altLang="en-US" sz="3200" b="1" dirty="0" smtClean="0">
                <a:solidFill>
                  <a:srgbClr val="C00000"/>
                </a:solidFill>
                <a:latin typeface="+mj-ea"/>
                <a:ea typeface="+mj-ea"/>
              </a:rPr>
              <a:t>分析</a:t>
            </a:r>
            <a:endParaRPr lang="en-US" altLang="zh-CN" sz="32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+mj-ea"/>
                <a:ea typeface="+mj-ea"/>
              </a:rPr>
              <a:t>---</a:t>
            </a:r>
            <a:r>
              <a:rPr lang="zh-CN" altLang="en-US" sz="3200" b="1" dirty="0" smtClean="0">
                <a:solidFill>
                  <a:srgbClr val="C00000"/>
                </a:solidFill>
                <a:latin typeface="+mj-ea"/>
                <a:ea typeface="+mj-ea"/>
              </a:rPr>
              <a:t>系统支持</a:t>
            </a:r>
            <a:endParaRPr lang="en-US" altLang="zh-CN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endParaRPr lang="en-US" altLang="zh-CN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2015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年超市事业部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细化方案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38092" y="1498150"/>
          <a:ext cx="9215503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4429156"/>
                <a:gridCol w="3214710"/>
                <a:gridCol w="785819"/>
              </a:tblGrid>
              <a:tr h="2656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2656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对中类和小类进行适当调整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5158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</a:t>
                      </a:r>
                      <a:r>
                        <a:rPr lang="en-US" altLang="zh-CN" sz="1400" dirty="0" smtClean="0"/>
                        <a:t>Retek</a:t>
                      </a:r>
                      <a:r>
                        <a:rPr lang="zh-CN" altLang="en-US" sz="1400" dirty="0" smtClean="0"/>
                        <a:t>内建立类似 类别</a:t>
                      </a:r>
                      <a:r>
                        <a:rPr lang="en-US" altLang="zh-CN" sz="1400" dirty="0" smtClean="0"/>
                        <a:t>-UDA</a:t>
                      </a:r>
                      <a:r>
                        <a:rPr lang="zh-CN" altLang="en-US" sz="1400" dirty="0" smtClean="0"/>
                        <a:t>属性的关联关系，并建立小类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类别的默认对应关系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：需要研究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逻辑的复用性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创建商品时，需要录入对应类别的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：需要论证商品档案资料收集，导入操作方式的可行性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：需要研究</a:t>
                      </a:r>
                      <a:r>
                        <a:rPr lang="en-US" altLang="zh-CN" sz="1400" dirty="0" smtClean="0"/>
                        <a:t>ECSTORE</a:t>
                      </a:r>
                      <a:r>
                        <a:rPr lang="zh-CN" altLang="en-US" sz="1400" dirty="0" smtClean="0"/>
                        <a:t>商品导入的逻辑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运营报表优化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：商品查询报表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：供应链报表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：门店销售报表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：其他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RA</a:t>
                      </a:r>
                      <a:r>
                        <a:rPr lang="zh-CN" altLang="en-US" sz="1400" dirty="0" smtClean="0"/>
                        <a:t>基于类别或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的分析模型开发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：需要杨进研究大类及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模型（一个或多个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实施策略及注意事项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282" y="1142984"/>
            <a:ext cx="892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dirty="0" smtClean="0">
                <a:latin typeface="+mn-ea"/>
                <a:ea typeface="+mn-ea"/>
              </a:rPr>
              <a:t>  分步切换，选择一个大类或中类或小类试点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  技术性挑战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  业务性挑战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行动计划及跟进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8092" y="1498150"/>
          <a:ext cx="9215503" cy="239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8"/>
                <a:gridCol w="2726090"/>
                <a:gridCol w="2000264"/>
                <a:gridCol w="2214578"/>
                <a:gridCol w="1714513"/>
              </a:tblGrid>
              <a:tr h="2656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任务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责任人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2656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5158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52"/>
            <a:ext cx="8229600" cy="857256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9794" y="3058539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95282" y="2892134"/>
            <a:ext cx="8501122" cy="2428892"/>
          </a:xfrm>
          <a:prstGeom prst="roundRect">
            <a:avLst/>
          </a:prstGeom>
          <a:solidFill>
            <a:schemeClr val="accent1">
              <a:alpha val="16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68" y="1428736"/>
            <a:ext cx="8929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 smtClean="0">
                <a:latin typeface="+mn-ea"/>
                <a:ea typeface="+mn-ea"/>
              </a:rPr>
              <a:t>原有的商品分类支撑</a:t>
            </a:r>
            <a:r>
              <a:rPr lang="zh-CN" altLang="en-US" sz="2000" dirty="0" smtClean="0">
                <a:latin typeface="+mn-ea"/>
                <a:ea typeface="+mn-ea"/>
              </a:rPr>
              <a:t>公司</a:t>
            </a:r>
            <a:r>
              <a:rPr lang="zh-CN" altLang="en-US" sz="2000" dirty="0" smtClean="0">
                <a:latin typeface="+mn-ea"/>
                <a:ea typeface="+mn-ea"/>
              </a:rPr>
              <a:t>的业务发展已经多年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需要在此基础上进行横向或纵向拓展或细分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 以期能进一步满足品类分析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 运营管理等多方面的需要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更好的满足消费者需求 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7702" y="3592238"/>
          <a:ext cx="2705100" cy="361950"/>
        </p:xfrm>
        <a:graphic>
          <a:graphicData uri="http://schemas.openxmlformats.org/drawingml/2006/table">
            <a:tbl>
              <a:tblPr/>
              <a:tblGrid>
                <a:gridCol w="279400"/>
                <a:gridCol w="508000"/>
                <a:gridCol w="342900"/>
                <a:gridCol w="609600"/>
                <a:gridCol w="355600"/>
                <a:gridCol w="609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latin typeface="微软雅黑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latin typeface="微软雅黑"/>
                        </a:rPr>
                        <a:t>粮油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食用油类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latin typeface="Arial"/>
                        </a:rPr>
                        <a:t>2531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食用油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34010" y="3520800"/>
          <a:ext cx="3148015" cy="1657350"/>
        </p:xfrm>
        <a:graphic>
          <a:graphicData uri="http://schemas.openxmlformats.org/drawingml/2006/table">
            <a:tbl>
              <a:tblPr/>
              <a:tblGrid>
                <a:gridCol w="367950"/>
                <a:gridCol w="654133"/>
                <a:gridCol w="408833"/>
                <a:gridCol w="572366"/>
                <a:gridCol w="490600"/>
                <a:gridCol w="654133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大豆油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菜籽油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花生油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粟</a:t>
                      </a:r>
                      <a:r>
                        <a:rPr lang="en-US" altLang="zh-CN" sz="1000" b="0" i="0" u="none" strike="noStrike">
                          <a:latin typeface="Arial"/>
                        </a:rPr>
                        <a:t>/</a:t>
                      </a:r>
                      <a:r>
                        <a:rPr lang="zh-CN" altLang="en-US" sz="1000" b="0" i="0" u="none" strike="noStrike">
                          <a:latin typeface="Arial"/>
                        </a:rPr>
                        <a:t>玉米油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葵花籽油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橄榄油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其他油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latin typeface="Arial"/>
                        </a:rPr>
                        <a:t>油礼盒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3976" y="3035010"/>
            <a:ext cx="1000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BBG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0322" y="3022868"/>
            <a:ext cx="785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C4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 rot="19789273">
            <a:off x="8358613" y="2874815"/>
            <a:ext cx="714380" cy="285752"/>
          </a:xfrm>
          <a:prstGeom prst="rect">
            <a:avLst/>
          </a:prstGeom>
          <a:solidFill>
            <a:srgbClr val="FF000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282" y="5572140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左图对食用油按原料细分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更清晰分析和了解顾客喜好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 从内部管理上也对商品的宽度和深度 有更直观的认识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对于新品引进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商品配置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商品评估以及陈列等提供参考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圆角矩形 124"/>
          <p:cNvSpPr/>
          <p:nvPr/>
        </p:nvSpPr>
        <p:spPr bwMode="auto">
          <a:xfrm>
            <a:off x="6238884" y="3357562"/>
            <a:ext cx="3500462" cy="2714644"/>
          </a:xfrm>
          <a:prstGeom prst="roundRect">
            <a:avLst/>
          </a:prstGeom>
          <a:ln w="6350"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3024174" y="3357562"/>
            <a:ext cx="2928958" cy="2714644"/>
          </a:xfrm>
          <a:prstGeom prst="roundRect">
            <a:avLst/>
          </a:prstGeom>
          <a:ln w="6350"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2" y="5391412"/>
            <a:ext cx="975337" cy="266769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潜在方案简介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8092" y="1226816"/>
          <a:ext cx="942981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643074"/>
                <a:gridCol w="6072230"/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主题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增加商品层级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将现有的部门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大类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中类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小类四层结构改编成大类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中类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小类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细类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中小类细化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不改动大中小三层架构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细化和调整中类和小类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使之更精准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中小类调整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扩展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商品属性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调整并细化中小类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并且使用商品的扩展属性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如口味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包装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产地等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圆角矩形 55"/>
          <p:cNvSpPr/>
          <p:nvPr/>
        </p:nvSpPr>
        <p:spPr bwMode="auto">
          <a:xfrm>
            <a:off x="23778" y="3357562"/>
            <a:ext cx="2643206" cy="2714644"/>
          </a:xfrm>
          <a:prstGeom prst="roundRect">
            <a:avLst/>
          </a:prstGeom>
          <a:ln w="6350"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381100" y="3786190"/>
            <a:ext cx="1214446" cy="2214578"/>
          </a:xfrm>
          <a:prstGeom prst="rect">
            <a:avLst/>
          </a:prstGeom>
          <a:solidFill>
            <a:schemeClr val="accent3">
              <a:lumMod val="60000"/>
              <a:lumOff val="40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95216" y="3786190"/>
            <a:ext cx="1143008" cy="2214578"/>
          </a:xfrm>
          <a:prstGeom prst="rect">
            <a:avLst/>
          </a:prstGeom>
          <a:solidFill>
            <a:srgbClr val="F6E6E6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59" name="Freeform 3"/>
          <p:cNvSpPr/>
          <p:nvPr/>
        </p:nvSpPr>
        <p:spPr>
          <a:xfrm>
            <a:off x="171532" y="4086545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4090925"/>
            <a:ext cx="975337" cy="266769"/>
          </a:xfrm>
          <a:prstGeom prst="rect">
            <a:avLst/>
          </a:prstGeom>
          <a:noFill/>
        </p:spPr>
      </p:pic>
      <p:sp>
        <p:nvSpPr>
          <p:cNvPr id="61" name="TextBox 1"/>
          <p:cNvSpPr txBox="1"/>
          <p:nvPr/>
        </p:nvSpPr>
        <p:spPr>
          <a:xfrm>
            <a:off x="166654" y="4086545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商品</a:t>
            </a: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组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171532" y="4429132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4433512"/>
            <a:ext cx="975337" cy="266769"/>
          </a:xfrm>
          <a:prstGeom prst="rect">
            <a:avLst/>
          </a:prstGeom>
          <a:noFill/>
        </p:spPr>
      </p:pic>
      <p:sp>
        <p:nvSpPr>
          <p:cNvPr id="64" name="TextBox 1"/>
          <p:cNvSpPr txBox="1"/>
          <p:nvPr/>
        </p:nvSpPr>
        <p:spPr>
          <a:xfrm>
            <a:off x="166654" y="4429132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部门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65" name="Freeform 3"/>
          <p:cNvSpPr/>
          <p:nvPr/>
        </p:nvSpPr>
        <p:spPr>
          <a:xfrm>
            <a:off x="171532" y="4786322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4790702"/>
            <a:ext cx="975337" cy="266769"/>
          </a:xfrm>
          <a:prstGeom prst="rect">
            <a:avLst/>
          </a:prstGeom>
          <a:noFill/>
        </p:spPr>
      </p:pic>
      <p:sp>
        <p:nvSpPr>
          <p:cNvPr id="67" name="TextBox 1"/>
          <p:cNvSpPr txBox="1"/>
          <p:nvPr/>
        </p:nvSpPr>
        <p:spPr>
          <a:xfrm>
            <a:off x="166654" y="4786322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大</a:t>
            </a: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68" name="Freeform 3"/>
          <p:cNvSpPr/>
          <p:nvPr/>
        </p:nvSpPr>
        <p:spPr>
          <a:xfrm>
            <a:off x="171532" y="5214950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5219330"/>
            <a:ext cx="975337" cy="266769"/>
          </a:xfrm>
          <a:prstGeom prst="rect">
            <a:avLst/>
          </a:prstGeom>
          <a:noFill/>
        </p:spPr>
      </p:pic>
      <p:sp>
        <p:nvSpPr>
          <p:cNvPr id="70" name="TextBox 1"/>
          <p:cNvSpPr txBox="1"/>
          <p:nvPr/>
        </p:nvSpPr>
        <p:spPr>
          <a:xfrm>
            <a:off x="166654" y="5214950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中</a:t>
            </a: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71" name="Freeform 3"/>
          <p:cNvSpPr/>
          <p:nvPr/>
        </p:nvSpPr>
        <p:spPr>
          <a:xfrm>
            <a:off x="171532" y="5601346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5605726"/>
            <a:ext cx="975337" cy="266769"/>
          </a:xfrm>
          <a:prstGeom prst="rect">
            <a:avLst/>
          </a:prstGeom>
          <a:noFill/>
        </p:spPr>
      </p:pic>
      <p:sp>
        <p:nvSpPr>
          <p:cNvPr id="73" name="TextBox 1"/>
          <p:cNvSpPr txBox="1"/>
          <p:nvPr/>
        </p:nvSpPr>
        <p:spPr>
          <a:xfrm>
            <a:off x="166654" y="5601346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小</a:t>
            </a: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74" name="Freeform 3"/>
          <p:cNvSpPr/>
          <p:nvPr/>
        </p:nvSpPr>
        <p:spPr>
          <a:xfrm>
            <a:off x="1528854" y="4086545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4090925"/>
            <a:ext cx="975337" cy="266769"/>
          </a:xfrm>
          <a:prstGeom prst="rect">
            <a:avLst/>
          </a:prstGeom>
          <a:noFill/>
        </p:spPr>
      </p:pic>
      <p:sp>
        <p:nvSpPr>
          <p:cNvPr id="76" name="TextBox 1"/>
          <p:cNvSpPr txBox="1"/>
          <p:nvPr/>
        </p:nvSpPr>
        <p:spPr>
          <a:xfrm>
            <a:off x="1523976" y="4086545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商品</a:t>
            </a: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组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77" name="Freeform 3"/>
          <p:cNvSpPr/>
          <p:nvPr/>
        </p:nvSpPr>
        <p:spPr>
          <a:xfrm>
            <a:off x="1528854" y="4429132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4433512"/>
            <a:ext cx="975337" cy="266769"/>
          </a:xfrm>
          <a:prstGeom prst="rect">
            <a:avLst/>
          </a:prstGeom>
          <a:noFill/>
        </p:spPr>
      </p:pic>
      <p:sp>
        <p:nvSpPr>
          <p:cNvPr id="79" name="TextBox 1"/>
          <p:cNvSpPr txBox="1"/>
          <p:nvPr/>
        </p:nvSpPr>
        <p:spPr>
          <a:xfrm>
            <a:off x="1523976" y="4429132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大类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80" name="Freeform 3"/>
          <p:cNvSpPr/>
          <p:nvPr/>
        </p:nvSpPr>
        <p:spPr>
          <a:xfrm>
            <a:off x="1528854" y="4786322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4790702"/>
            <a:ext cx="975337" cy="266769"/>
          </a:xfrm>
          <a:prstGeom prst="rect">
            <a:avLst/>
          </a:prstGeom>
          <a:noFill/>
        </p:spPr>
      </p:pic>
      <p:sp>
        <p:nvSpPr>
          <p:cNvPr id="82" name="TextBox 1"/>
          <p:cNvSpPr txBox="1"/>
          <p:nvPr/>
        </p:nvSpPr>
        <p:spPr>
          <a:xfrm>
            <a:off x="1523976" y="4786322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中类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83" name="Freeform 3"/>
          <p:cNvSpPr/>
          <p:nvPr/>
        </p:nvSpPr>
        <p:spPr>
          <a:xfrm>
            <a:off x="1528854" y="5214950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5219330"/>
            <a:ext cx="975337" cy="266769"/>
          </a:xfrm>
          <a:prstGeom prst="rect">
            <a:avLst/>
          </a:prstGeom>
          <a:noFill/>
        </p:spPr>
      </p:pic>
      <p:sp>
        <p:nvSpPr>
          <p:cNvPr id="85" name="TextBox 1"/>
          <p:cNvSpPr txBox="1"/>
          <p:nvPr/>
        </p:nvSpPr>
        <p:spPr>
          <a:xfrm>
            <a:off x="1523976" y="5214950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小类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86" name="Freeform 3"/>
          <p:cNvSpPr/>
          <p:nvPr/>
        </p:nvSpPr>
        <p:spPr>
          <a:xfrm>
            <a:off x="1528854" y="5601346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5605726"/>
            <a:ext cx="975337" cy="266769"/>
          </a:xfrm>
          <a:prstGeom prst="rect">
            <a:avLst/>
          </a:prstGeom>
          <a:noFill/>
        </p:spPr>
      </p:pic>
      <p:sp>
        <p:nvSpPr>
          <p:cNvPr id="88" name="TextBox 1"/>
          <p:cNvSpPr txBox="1"/>
          <p:nvPr/>
        </p:nvSpPr>
        <p:spPr>
          <a:xfrm>
            <a:off x="1523976" y="5601346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细类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cxnSp>
        <p:nvCxnSpPr>
          <p:cNvPr id="89" name="直接箭头连接符 88"/>
          <p:cNvCxnSpPr>
            <a:stCxn id="60" idx="2"/>
            <a:endCxn id="64" idx="0"/>
          </p:cNvCxnSpPr>
          <p:nvPr/>
        </p:nvCxnSpPr>
        <p:spPr bwMode="auto">
          <a:xfrm>
            <a:off x="654323" y="4357694"/>
            <a:ext cx="0" cy="714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4" idx="2"/>
            <a:endCxn id="67" idx="0"/>
          </p:cNvCxnSpPr>
          <p:nvPr/>
        </p:nvCxnSpPr>
        <p:spPr bwMode="auto">
          <a:xfrm>
            <a:off x="654323" y="4661971"/>
            <a:ext cx="0" cy="12435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7" idx="2"/>
            <a:endCxn id="70" idx="0"/>
          </p:cNvCxnSpPr>
          <p:nvPr/>
        </p:nvCxnSpPr>
        <p:spPr bwMode="auto">
          <a:xfrm>
            <a:off x="654323" y="5019161"/>
            <a:ext cx="0" cy="1957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73" idx="0"/>
          </p:cNvCxnSpPr>
          <p:nvPr/>
        </p:nvCxnSpPr>
        <p:spPr bwMode="auto">
          <a:xfrm>
            <a:off x="654323" y="5429264"/>
            <a:ext cx="0" cy="1720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5" idx="2"/>
            <a:endCxn id="79" idx="0"/>
          </p:cNvCxnSpPr>
          <p:nvPr/>
        </p:nvCxnSpPr>
        <p:spPr bwMode="auto">
          <a:xfrm rot="5400000">
            <a:off x="1975926" y="4393413"/>
            <a:ext cx="7143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9" idx="2"/>
            <a:endCxn id="82" idx="0"/>
          </p:cNvCxnSpPr>
          <p:nvPr/>
        </p:nvCxnSpPr>
        <p:spPr bwMode="auto">
          <a:xfrm rot="5400000">
            <a:off x="1910998" y="4685674"/>
            <a:ext cx="20129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1" idx="2"/>
            <a:endCxn id="85" idx="0"/>
          </p:cNvCxnSpPr>
          <p:nvPr/>
        </p:nvCxnSpPr>
        <p:spPr bwMode="auto">
          <a:xfrm>
            <a:off x="2011645" y="5057471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5" idx="2"/>
            <a:endCxn id="88" idx="0"/>
          </p:cNvCxnSpPr>
          <p:nvPr/>
        </p:nvCxnSpPr>
        <p:spPr bwMode="auto">
          <a:xfrm>
            <a:off x="2011645" y="5447789"/>
            <a:ext cx="0" cy="1535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09596" y="3429000"/>
            <a:ext cx="1143008" cy="2585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调整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层级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216" y="3813410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AS-IS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452538" y="3813410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TO_BE</a:t>
            </a:r>
            <a:endParaRPr lang="zh-CN" altLang="en-US" sz="1200" dirty="0"/>
          </a:p>
        </p:txBody>
      </p:sp>
      <p:graphicFrame>
        <p:nvGraphicFramePr>
          <p:cNvPr id="100" name="表格 99"/>
          <p:cNvGraphicFramePr>
            <a:graphicFrameLocks noGrp="1"/>
          </p:cNvGraphicFramePr>
          <p:nvPr/>
        </p:nvGraphicFramePr>
        <p:xfrm>
          <a:off x="3176594" y="3781430"/>
          <a:ext cx="2705100" cy="361950"/>
        </p:xfrm>
        <a:graphic>
          <a:graphicData uri="http://schemas.openxmlformats.org/drawingml/2006/table">
            <a:tbl>
              <a:tblPr/>
              <a:tblGrid>
                <a:gridCol w="279400"/>
                <a:gridCol w="508000"/>
                <a:gridCol w="342900"/>
                <a:gridCol w="609600"/>
                <a:gridCol w="355600"/>
                <a:gridCol w="609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latin typeface="微软雅黑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latin typeface="微软雅黑"/>
                        </a:rPr>
                        <a:t>粮油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食用油类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latin typeface="Arial"/>
                        </a:rPr>
                        <a:t>2531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食用油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4095744" y="3429000"/>
            <a:ext cx="114300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中小类调整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7662" y="4500570"/>
            <a:ext cx="975337" cy="266769"/>
          </a:xfrm>
          <a:prstGeom prst="rect">
            <a:avLst/>
          </a:prstGeom>
          <a:noFill/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7596" y="5401635"/>
            <a:ext cx="975337" cy="266769"/>
          </a:xfrm>
          <a:prstGeom prst="rect">
            <a:avLst/>
          </a:prstGeom>
          <a:noFill/>
        </p:spPr>
      </p:pic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7663" y="4929198"/>
            <a:ext cx="975337" cy="266769"/>
          </a:xfrm>
          <a:prstGeom prst="rect">
            <a:avLst/>
          </a:prstGeom>
          <a:noFill/>
        </p:spPr>
      </p:pic>
      <p:cxnSp>
        <p:nvCxnSpPr>
          <p:cNvPr id="106" name="直接箭头连接符 105"/>
          <p:cNvCxnSpPr/>
          <p:nvPr/>
        </p:nvCxnSpPr>
        <p:spPr bwMode="auto">
          <a:xfrm>
            <a:off x="4452934" y="4786322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 bwMode="auto">
          <a:xfrm>
            <a:off x="4095744" y="5214950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524372" y="4572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9" name="TextBox 1"/>
          <p:cNvSpPr txBox="1"/>
          <p:nvPr/>
        </p:nvSpPr>
        <p:spPr>
          <a:xfrm>
            <a:off x="3977662" y="4572008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粮油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10" name="TextBox 1"/>
          <p:cNvSpPr txBox="1"/>
          <p:nvPr/>
        </p:nvSpPr>
        <p:spPr>
          <a:xfrm>
            <a:off x="3952868" y="5000636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油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12" name="TextBox 1"/>
          <p:cNvSpPr txBox="1"/>
          <p:nvPr/>
        </p:nvSpPr>
        <p:spPr>
          <a:xfrm>
            <a:off x="3452802" y="5443867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橄榄油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13" name="TextBox 1"/>
          <p:cNvSpPr txBox="1"/>
          <p:nvPr/>
        </p:nvSpPr>
        <p:spPr>
          <a:xfrm>
            <a:off x="4524372" y="5502286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花生油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>
            <a:off x="4738686" y="5214950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6453198" y="3886207"/>
          <a:ext cx="2857500" cy="542925"/>
        </p:xfrm>
        <a:graphic>
          <a:graphicData uri="http://schemas.openxmlformats.org/drawingml/2006/table">
            <a:tbl>
              <a:tblPr/>
              <a:tblGrid>
                <a:gridCol w="342900"/>
                <a:gridCol w="571500"/>
                <a:gridCol w="342900"/>
                <a:gridCol w="609600"/>
                <a:gridCol w="381000"/>
                <a:gridCol w="609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latin typeface="微软雅黑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latin typeface="微软雅黑"/>
                        </a:rPr>
                        <a:t>饮料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即饮茶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2131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即饮茶</a:t>
                      </a:r>
                      <a:r>
                        <a:rPr lang="en-US" altLang="zh-CN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latin typeface="微软雅黑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latin typeface="微软雅黑"/>
                        </a:rPr>
                        <a:t>饮料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即饮茶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即饮凉茶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表格 118"/>
          <p:cNvGraphicFramePr>
            <a:graphicFrameLocks noGrp="1"/>
          </p:cNvGraphicFramePr>
          <p:nvPr/>
        </p:nvGraphicFramePr>
        <p:xfrm>
          <a:off x="6310322" y="4886342"/>
          <a:ext cx="3365500" cy="971550"/>
        </p:xfrm>
        <a:graphic>
          <a:graphicData uri="http://schemas.openxmlformats.org/drawingml/2006/table">
            <a:tbl>
              <a:tblPr/>
              <a:tblGrid>
                <a:gridCol w="342900"/>
                <a:gridCol w="571500"/>
                <a:gridCol w="342900"/>
                <a:gridCol w="508000"/>
                <a:gridCol w="381000"/>
                <a:gridCol w="609600"/>
                <a:gridCol w="609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扩展属性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茶饮料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绿茶听装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茶饮料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绿茶塑料瓶装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茶饮料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绿茶纸包装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3095612" y="3500438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AS-IS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612" y="4313476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TO_BE</a:t>
            </a:r>
            <a:endParaRPr lang="zh-CN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024570" y="3670534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AS-IS</a:t>
            </a:r>
            <a:endParaRPr lang="zh-CN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96008" y="4599228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TO_BE</a:t>
            </a:r>
            <a:endParaRPr lang="zh-CN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953264" y="3429000"/>
            <a:ext cx="200026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中小类调整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扩展属性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方案比较分析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8092" y="1428735"/>
          <a:ext cx="9429817" cy="421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78"/>
                <a:gridCol w="1387938"/>
                <a:gridCol w="2714644"/>
                <a:gridCol w="3857652"/>
                <a:gridCol w="571505"/>
              </a:tblGrid>
              <a:tr h="40645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主题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优势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缺点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12694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增加商品层级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：能将比较细致的属性如包装，口味，产地等纳入到小类中，分类细致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：难度相当于再次实施一次切换项目，复杂度高，工作量大，有相当的不可控性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：涉及到跨大类的调整（组合，拆分）会对合同，结算，分析等所有数据造成影响，风险大</a:t>
                      </a:r>
                      <a:endParaRPr lang="en-US" altLang="zh-CN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12694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中小类细化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：能满足一定的品类分析需求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：数据变更对采购业务，财务，分析的影响可控，风险小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：系统层面功能和接口影响小，主要工作是历史数据的处理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：不能对部分细化属性如包装，口味等进行分析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12694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中小类调整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扩展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商品属性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：品类细分且可以灵活应用扩展属性，满足经细化管理需求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：具备可扩展性，同一个小类或者商品可兼容多属性，如红酒，可有产地，年份，特性等多属性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：小类属性的定义需要明确，制定规则并严格执行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：系统层面如何方便商品信息便捷录入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：如何将商品分类和多属性组合进行分析和展示，且高效率的展示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24504" y="1785926"/>
            <a:ext cx="4143404" cy="3000396"/>
          </a:xfrm>
          <a:prstGeom prst="rect">
            <a:avLst/>
          </a:prstGeom>
          <a:solidFill>
            <a:schemeClr val="accent1">
              <a:alpha val="1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95282" y="1714488"/>
            <a:ext cx="3857652" cy="3071834"/>
          </a:xfrm>
          <a:prstGeom prst="rect">
            <a:avLst/>
          </a:prstGeom>
          <a:solidFill>
            <a:schemeClr val="accent1">
              <a:alpha val="1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Benchmark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对标分析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282" y="1142984"/>
            <a:ext cx="89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dirty="0" smtClean="0">
                <a:latin typeface="+mn-ea"/>
                <a:ea typeface="+mn-ea"/>
              </a:rPr>
              <a:t>选择</a:t>
            </a:r>
            <a:r>
              <a:rPr lang="en-US" altLang="zh-CN" dirty="0" smtClean="0">
                <a:latin typeface="+mn-ea"/>
                <a:ea typeface="+mn-ea"/>
              </a:rPr>
              <a:t>C4</a:t>
            </a:r>
            <a:r>
              <a:rPr lang="zh-CN" altLang="en-US" dirty="0" smtClean="0">
                <a:latin typeface="+mn-ea"/>
                <a:ea typeface="+mn-ea"/>
              </a:rPr>
              <a:t> 和</a:t>
            </a:r>
            <a:r>
              <a:rPr lang="en-US" altLang="zh-CN" dirty="0" smtClean="0">
                <a:latin typeface="+mn-ea"/>
                <a:ea typeface="+mn-ea"/>
              </a:rPr>
              <a:t>JD</a:t>
            </a:r>
            <a:r>
              <a:rPr lang="zh-CN" altLang="en-US" dirty="0" smtClean="0">
                <a:latin typeface="+mn-ea"/>
                <a:ea typeface="+mn-ea"/>
              </a:rPr>
              <a:t>具有代表性的公司进行对标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71598" y="2557141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5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2561521"/>
            <a:ext cx="975337" cy="266769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666720" y="2630163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大类</a:t>
            </a:r>
            <a:endParaRPr lang="en-US" altLang="zh-CN" sz="105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671598" y="2914331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5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2918711"/>
            <a:ext cx="975337" cy="266769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666720" y="2914331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5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5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中类</a:t>
            </a:r>
            <a:endParaRPr lang="en-US" altLang="zh-CN" sz="105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671598" y="3342959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5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3347339"/>
            <a:ext cx="975337" cy="266769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666720" y="3342959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5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5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小类</a:t>
            </a:r>
            <a:endParaRPr lang="en-US" altLang="zh-CN" sz="105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cxnSp>
        <p:nvCxnSpPr>
          <p:cNvPr id="21" name="直接箭头连接符 20"/>
          <p:cNvCxnSpPr>
            <a:stCxn id="10" idx="2"/>
            <a:endCxn id="13" idx="0"/>
          </p:cNvCxnSpPr>
          <p:nvPr/>
        </p:nvCxnSpPr>
        <p:spPr bwMode="auto">
          <a:xfrm rot="5400000">
            <a:off x="1090253" y="2850194"/>
            <a:ext cx="128273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6" idx="0"/>
          </p:cNvCxnSpPr>
          <p:nvPr/>
        </p:nvCxnSpPr>
        <p:spPr bwMode="auto">
          <a:xfrm>
            <a:off x="1154389" y="3185480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</p:cNvCxnSpPr>
          <p:nvPr/>
        </p:nvCxnSpPr>
        <p:spPr bwMode="auto">
          <a:xfrm>
            <a:off x="1154389" y="3575798"/>
            <a:ext cx="0" cy="1535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2604" y="178592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C4</a:t>
            </a:r>
            <a:endParaRPr lang="zh-CN" altLang="en-US" sz="1200" dirty="0"/>
          </a:p>
        </p:txBody>
      </p:sp>
      <p:sp>
        <p:nvSpPr>
          <p:cNvPr id="33" name="Freeform 3"/>
          <p:cNvSpPr/>
          <p:nvPr/>
        </p:nvSpPr>
        <p:spPr>
          <a:xfrm>
            <a:off x="671598" y="3729355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5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3733735"/>
            <a:ext cx="975337" cy="266769"/>
          </a:xfrm>
          <a:prstGeom prst="rect">
            <a:avLst/>
          </a:prstGeom>
          <a:noFill/>
        </p:spPr>
      </p:pic>
      <p:sp>
        <p:nvSpPr>
          <p:cNvPr id="35" name="TextBox 1"/>
          <p:cNvSpPr txBox="1"/>
          <p:nvPr/>
        </p:nvSpPr>
        <p:spPr>
          <a:xfrm>
            <a:off x="666720" y="3729355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5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5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细</a:t>
            </a:r>
            <a:r>
              <a:rPr lang="zh-CN" altLang="en-US" sz="105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类</a:t>
            </a:r>
            <a:endParaRPr lang="en-US" altLang="zh-CN" sz="105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38290" y="335756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法国红酒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38290" y="371475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产地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09794" y="335756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油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309794" y="371475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原料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81298" y="335756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水果罐头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81298" y="371475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原料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52802" y="335756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调味酱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52802" y="371475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混合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80" y="2143116"/>
            <a:ext cx="192882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0065" y="2143116"/>
            <a:ext cx="178640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6953264" y="178592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JD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80968" y="5000636"/>
            <a:ext cx="435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：增加一个层级，在细类层级根据小类特性，按照不同的属性，比如产地，原料，口味等进行细分类设置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：很多情况是混合的，比如调味酱分香油，番茄，火锅底料，调味酱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3066" y="5000636"/>
            <a:ext cx="435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：设置了分类，但是相对比较粗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：亮点在于对小类设定了描述商品的属性，灵活，全面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：基于购买行为以及评论进行分析，确定热点词，大家说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Benchmark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对标分析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282" y="1142984"/>
            <a:ext cx="89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dirty="0" smtClean="0">
                <a:latin typeface="+mn-ea"/>
                <a:ea typeface="+mn-ea"/>
              </a:rPr>
              <a:t>选择沃尔玛网上商城 进行参照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968" y="5415993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：基本遵循了线下商品类别树（层级）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：筛选中体现价格区间，热门品牌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1857364"/>
            <a:ext cx="194923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6984" y="1857363"/>
            <a:ext cx="1857388" cy="293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76" y="1857363"/>
            <a:ext cx="1928826" cy="289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3330" y="1857364"/>
            <a:ext cx="2000264" cy="28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右箭头 44"/>
          <p:cNvSpPr/>
          <p:nvPr/>
        </p:nvSpPr>
        <p:spPr>
          <a:xfrm>
            <a:off x="2309794" y="2714620"/>
            <a:ext cx="285752" cy="5715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4667248" y="2714620"/>
            <a:ext cx="285752" cy="5715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7096140" y="2714620"/>
            <a:ext cx="285752" cy="5715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38092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方案选择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282" y="1142984"/>
            <a:ext cx="8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dirty="0" smtClean="0">
                <a:latin typeface="+mn-ea"/>
                <a:ea typeface="+mn-ea"/>
              </a:rPr>
              <a:t>考虑到重分类的目的以及未来的扩展性，再结合成本和风险分析，选择第三种方案比较适合。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8092" y="1928802"/>
          <a:ext cx="9429817" cy="16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78"/>
                <a:gridCol w="1387938"/>
                <a:gridCol w="2714644"/>
                <a:gridCol w="3857652"/>
                <a:gridCol w="571505"/>
              </a:tblGrid>
              <a:tr h="40645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主题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优势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缺点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12694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中小类调整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扩展商品属性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：品类细分且可以灵活应用扩展属性，满足经细化管理需求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：具备可扩展性，同一个小类或者商品可兼容多属性，如红酒，可有产地，年份，特性等多属性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：小类属性的定义需要明确，制定规则并严格执行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：系统层面如何方便商品信息便捷录入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：如何将商品分类和多属性组合进行分析和展示，且高效率的展示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16" y="3929066"/>
            <a:ext cx="285752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12" y="3907224"/>
            <a:ext cx="3533769" cy="223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8950" y="3857628"/>
            <a:ext cx="292892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3844" y="635795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5744" y="635795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0454" y="635795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38092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方案借鉴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68" y="1000108"/>
            <a:ext cx="892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+mn-ea"/>
                <a:ea typeface="+mn-ea"/>
              </a:rPr>
              <a:t>  </a:t>
            </a:r>
            <a:r>
              <a:rPr lang="zh-CN" altLang="en-US" sz="1400" dirty="0" smtClean="0">
                <a:latin typeface="+mn-ea"/>
                <a:ea typeface="+mn-ea"/>
              </a:rPr>
              <a:t>电</a:t>
            </a:r>
            <a:r>
              <a:rPr lang="zh-CN" altLang="en-US" sz="1400" dirty="0" smtClean="0">
                <a:latin typeface="+mn-ea"/>
                <a:ea typeface="+mn-ea"/>
              </a:rPr>
              <a:t>商网站商品树和属性创建，以</a:t>
            </a:r>
            <a:r>
              <a:rPr lang="en-US" altLang="zh-CN" sz="1400" dirty="0" smtClean="0">
                <a:latin typeface="+mn-ea"/>
                <a:ea typeface="+mn-ea"/>
              </a:rPr>
              <a:t>EC-STORE</a:t>
            </a:r>
            <a:r>
              <a:rPr lang="zh-CN" altLang="en-US" sz="1400" dirty="0" smtClean="0">
                <a:latin typeface="+mn-ea"/>
                <a:ea typeface="+mn-ea"/>
              </a:rPr>
              <a:t>为蓝本</a:t>
            </a: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1571612"/>
            <a:ext cx="317184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20" y="1643051"/>
            <a:ext cx="445771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95282" y="1335273"/>
            <a:ext cx="264320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设定商品分类（层级树）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124" y="1335273"/>
            <a:ext cx="30718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设定商品类型及属性及品牌等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4865" y="4429132"/>
            <a:ext cx="2581275" cy="2285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6141" y="4429133"/>
            <a:ext cx="2625355" cy="221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0455" y="4429132"/>
            <a:ext cx="2286015" cy="2285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16" y="4429132"/>
            <a:ext cx="1524000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881298" y="4000504"/>
            <a:ext cx="30718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创建商品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38092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方案借鉴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68" y="1714488"/>
            <a:ext cx="8929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创建规格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 创建品牌，可关联商品类型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创建商品类型 ，确定基本属性（如关联品牌），设定扩展属性，规格，价格区间，自定义标签页等 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创建商品分类时，选择默认商品类型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 创建商品，选择分类，可修改关联类型，输入基本信息，扩展属性信息，规格等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011/9/19 4:45:47"/>
</p:tagLst>
</file>

<file path=ppt/theme/theme1.xml><?xml version="1.0" encoding="utf-8"?>
<a:theme xmlns:a="http://schemas.openxmlformats.org/drawingml/2006/main" name="华创IT战略规划项目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OFCO-ITS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x8bf4__x660e_ xmlns="e6c9a14a-1823-433b-86c7-6fd767965b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B22703E016C3544BD91E63329510C86" ma:contentTypeVersion="1" ma:contentTypeDescription="新建文档。" ma:contentTypeScope="" ma:versionID="dbe6e13219aa2a8bc952e8c9a408496f">
  <xsd:schema xmlns:xsd="http://www.w3.org/2001/XMLSchema" xmlns:p="http://schemas.microsoft.com/office/2006/metadata/properties" xmlns:ns2="e6c9a14a-1823-433b-86c7-6fd767965b74" targetNamespace="http://schemas.microsoft.com/office/2006/metadata/properties" ma:root="true" ma:fieldsID="01029458e897456747258ef4a232e870" ns2:_="">
    <xsd:import namespace="e6c9a14a-1823-433b-86c7-6fd767965b74"/>
    <xsd:element name="properties">
      <xsd:complexType>
        <xsd:sequence>
          <xsd:element name="documentManagement">
            <xsd:complexType>
              <xsd:all>
                <xsd:element ref="ns2:_x8bf4__x660e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6c9a14a-1823-433b-86c7-6fd767965b74" elementFormDefault="qualified">
    <xsd:import namespace="http://schemas.microsoft.com/office/2006/documentManagement/types"/>
    <xsd:element name="_x8bf4__x660e_" ma:index="8" nillable="true" ma:displayName="说明" ma:internalName="_x8bf4__x660e_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CBD4B25-B84C-40EC-B582-D00948603CAD}">
  <ds:schemaRefs>
    <ds:schemaRef ds:uri="http://schemas.microsoft.com/office/2006/metadata/properties"/>
    <ds:schemaRef ds:uri="e6c9a14a-1823-433b-86c7-6fd767965b74"/>
  </ds:schemaRefs>
</ds:datastoreItem>
</file>

<file path=customXml/itemProps2.xml><?xml version="1.0" encoding="utf-8"?>
<ds:datastoreItem xmlns:ds="http://schemas.openxmlformats.org/officeDocument/2006/customXml" ds:itemID="{66D7B96F-E286-47DE-BFAF-938FF7415C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609F6E-0F9E-4C43-BB17-BAECC7A6F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9a14a-1823-433b-86c7-6fd767965b7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28307</TotalTime>
  <Words>1304</Words>
  <Application>Microsoft Office PowerPoint</Application>
  <PresentationFormat>A4 纸张(210x297 毫米)</PresentationFormat>
  <Paragraphs>308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华创IT战略规划项目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华创_IT战略规划项目_PPT模板</dc:title>
  <dc:creator>Cheng, Johnson Yunqin</dc:creator>
  <cp:lastModifiedBy>Ken</cp:lastModifiedBy>
  <cp:revision>1308</cp:revision>
  <dcterms:created xsi:type="dcterms:W3CDTF">2011-02-09T06:10:29Z</dcterms:created>
  <dcterms:modified xsi:type="dcterms:W3CDTF">2015-10-29T09:16:03Z</dcterms:modified>
</cp:coreProperties>
</file>