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7" r:id="rId1"/>
  </p:sldMasterIdLst>
  <p:notesMasterIdLst>
    <p:notesMasterId r:id="rId19"/>
  </p:notesMasterIdLst>
  <p:handoutMasterIdLst>
    <p:handoutMasterId r:id="rId20"/>
  </p:handoutMasterIdLst>
  <p:sldIdLst>
    <p:sldId id="256" r:id="rId2"/>
    <p:sldId id="569" r:id="rId3"/>
    <p:sldId id="660" r:id="rId4"/>
    <p:sldId id="659" r:id="rId5"/>
    <p:sldId id="658" r:id="rId6"/>
    <p:sldId id="669" r:id="rId7"/>
    <p:sldId id="642" r:id="rId8"/>
    <p:sldId id="627" r:id="rId9"/>
    <p:sldId id="635" r:id="rId10"/>
    <p:sldId id="668" r:id="rId11"/>
    <p:sldId id="656" r:id="rId12"/>
    <p:sldId id="671" r:id="rId13"/>
    <p:sldId id="672" r:id="rId14"/>
    <p:sldId id="673" r:id="rId15"/>
    <p:sldId id="674" r:id="rId16"/>
    <p:sldId id="675" r:id="rId17"/>
    <p:sldId id="67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E60014"/>
    <a:srgbClr val="F06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21" autoAdjust="0"/>
    <p:restoredTop sz="95489" autoAdjust="0"/>
  </p:normalViewPr>
  <p:slideViewPr>
    <p:cSldViewPr>
      <p:cViewPr varScale="1">
        <p:scale>
          <a:sx n="67" d="100"/>
          <a:sy n="67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1500F-0E38-4C22-A640-D750681DE37F}" type="datetimeFigureOut">
              <a:rPr lang="zh-CN" altLang="en-US" smtClean="0"/>
              <a:pPr/>
              <a:t>2015/3/10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BF545-FE62-454F-AF48-453BF05697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2469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809C-3190-4A4E-AD5F-F79F9C86BD69}" type="datetimeFigureOut">
              <a:rPr lang="zh-CN" altLang="en-US" smtClean="0"/>
              <a:pPr/>
              <a:t>2015/3/10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DB95-7F38-47F8-A002-90812396F0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604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1748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942975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942975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942975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942975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40FE9F8-0AA3-41EE-B007-0435B913E3C7}" type="datetime1">
              <a:rPr lang="zh-CN" altLang="en-US" sz="1200" smtClean="0"/>
              <a:pPr eaLnBrk="1" hangingPunct="1"/>
              <a:t>2015/3/10</a:t>
            </a:fld>
            <a:endParaRPr lang="cs-CZ" altLang="zh-CN" sz="1200" smtClean="0"/>
          </a:p>
        </p:txBody>
      </p:sp>
      <p:sp>
        <p:nvSpPr>
          <p:cNvPr id="3174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942975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942975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942975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942975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C1A117C-6C13-42AE-901E-A03E296952BA}" type="slidenum">
              <a:rPr lang="zh-CN" altLang="cs-CZ" sz="1200" smtClean="0"/>
              <a:pPr eaLnBrk="1" hangingPunct="1"/>
              <a:t>8</a:t>
            </a:fld>
            <a:endParaRPr lang="cs-CZ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1748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942975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942975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942975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942975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40FE9F8-0AA3-41EE-B007-0435B913E3C7}" type="datetime1">
              <a:rPr lang="zh-CN" altLang="en-US" sz="1200" smtClean="0"/>
              <a:pPr eaLnBrk="1" hangingPunct="1"/>
              <a:t>2015/3/10</a:t>
            </a:fld>
            <a:endParaRPr lang="cs-CZ" altLang="zh-CN" sz="1200" smtClean="0"/>
          </a:p>
        </p:txBody>
      </p:sp>
      <p:sp>
        <p:nvSpPr>
          <p:cNvPr id="3174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2975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942975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942975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942975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942975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C1A117C-6C13-42AE-901E-A03E296952BA}" type="slidenum">
              <a:rPr lang="zh-CN" altLang="cs-CZ" sz="1200" smtClean="0"/>
              <a:pPr eaLnBrk="1" hangingPunct="1"/>
              <a:t>9</a:t>
            </a:fld>
            <a:endParaRPr lang="cs-CZ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chsoft.com.cn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sino-ma.org/" TargetMode="External"/><Relationship Id="rId4" Type="http://schemas.openxmlformats.org/officeDocument/2006/relationships/hyperlink" Target="http://www.noahark.com.cn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ctrTitle"/>
          </p:nvPr>
        </p:nvSpPr>
        <p:spPr>
          <a:xfrm>
            <a:off x="1335060" y="1268760"/>
            <a:ext cx="6951716" cy="1374421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0000"/>
                </a:solidFill>
                <a:latin typeface="方正大标宋简体" pitchFamily="65" charset="-122"/>
                <a:ea typeface="方正大标宋简体" pitchFamily="65" charset="-122"/>
                <a:cs typeface="方正大标宋简体" pitchFamily="65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1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35060" y="2643182"/>
            <a:ext cx="6951716" cy="504056"/>
          </a:xfrm>
        </p:spPr>
        <p:txBody>
          <a:bodyPr anchor="ctr" anchorCtr="0"/>
          <a:lstStyle>
            <a:lvl1pPr marL="0" indent="0" algn="l">
              <a:buNone/>
              <a:defRPr sz="18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演讲者</a:t>
            </a:r>
            <a:r>
              <a:rPr kumimoji="1" lang="en-US" altLang="zh-CN" dirty="0" smtClean="0"/>
              <a:t> | </a:t>
            </a:r>
            <a:r>
              <a:rPr kumimoji="1" lang="zh-CN" altLang="en-US" dirty="0" smtClean="0"/>
              <a:t>职务</a:t>
            </a:r>
            <a:endParaRPr kumimoji="1"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1335060" y="3167562"/>
            <a:ext cx="28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微软雅黑"/>
              </a:defRPr>
            </a:lvl1pPr>
          </a:lstStyle>
          <a:p>
            <a:fld id="{10A06045-2865-466E-A15E-8A65AF828A3F}" type="datetime2">
              <a:rPr lang="zh-CN" altLang="en-US" smtClean="0"/>
              <a:pPr/>
              <a:t>2015年3月10日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41407" cy="50006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41407" cy="500066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468313" y="908720"/>
            <a:ext cx="3887787" cy="5040312"/>
          </a:xfrm>
        </p:spPr>
        <p:txBody>
          <a:bodyPr/>
          <a:lstStyle>
            <a:lvl2pPr>
              <a:defRPr>
                <a:latin typeface="微软雅黑"/>
                <a:ea typeface="微软雅黑"/>
                <a:cs typeface="微软雅黑"/>
              </a:defRPr>
            </a:lvl2pPr>
            <a:lvl3pPr>
              <a:defRPr>
                <a:latin typeface="微软雅黑"/>
                <a:ea typeface="微软雅黑"/>
                <a:cs typeface="微软雅黑"/>
              </a:defRPr>
            </a:lvl3pPr>
            <a:lvl4pPr>
              <a:defRPr>
                <a:latin typeface="微软雅黑"/>
                <a:ea typeface="微软雅黑"/>
                <a:cs typeface="微软雅黑"/>
              </a:defRPr>
            </a:lvl4pPr>
            <a:lvl5pPr>
              <a:defRPr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 dirty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/>
          </p:nvPr>
        </p:nvSpPr>
        <p:spPr>
          <a:xfrm>
            <a:off x="4716016" y="908943"/>
            <a:ext cx="3887787" cy="5040312"/>
          </a:xfrm>
        </p:spPr>
        <p:txBody>
          <a:bodyPr/>
          <a:lstStyle>
            <a:lvl2pPr>
              <a:defRPr>
                <a:latin typeface="微软雅黑"/>
                <a:ea typeface="微软雅黑"/>
                <a:cs typeface="微软雅黑"/>
              </a:defRPr>
            </a:lvl2pPr>
            <a:lvl3pPr>
              <a:defRPr>
                <a:latin typeface="微软雅黑"/>
                <a:ea typeface="微软雅黑"/>
                <a:cs typeface="微软雅黑"/>
              </a:defRPr>
            </a:lvl3pPr>
            <a:lvl4pPr>
              <a:defRPr>
                <a:latin typeface="微软雅黑"/>
                <a:ea typeface="微软雅黑"/>
                <a:cs typeface="微软雅黑"/>
              </a:defRPr>
            </a:lvl4pPr>
            <a:lvl5pPr>
              <a:defRPr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51608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－元年诺亚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985850" y="2995375"/>
            <a:ext cx="4643685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全国统一服务电话：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400 680 2995 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/>
            </a:r>
            <a:b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</a:b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总            部：北京市西城区裕民路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18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号北环中心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1705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室（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100029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）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华南办公室：广州市天河区林和西路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9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号耀中广场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A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座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703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室（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510610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）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华东办公室：上海市卢湾区斜土路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768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号致远大厦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3F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座（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200023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）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50" b="1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n-lt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5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n-lt"/>
                <a:ea typeface="+mn-ea"/>
                <a:cs typeface="Times New Roman" pitchFamily="18" charset="0"/>
              </a:rPr>
              <a:t>元年软件       </a:t>
            </a:r>
            <a:r>
              <a:rPr kumimoji="0" lang="en-US" altLang="zh-CN" sz="105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n-lt"/>
                <a:ea typeface="+mn-ea"/>
                <a:cs typeface="Times New Roman" pitchFamily="18" charset="0"/>
                <a:hlinkClick r:id="rId3"/>
              </a:rPr>
              <a:t>www.epochsoft.com.cn</a:t>
            </a:r>
            <a:endParaRPr kumimoji="0" lang="en-US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5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n-lt"/>
                <a:ea typeface="+mn-ea"/>
                <a:cs typeface="Times New Roman" pitchFamily="18" charset="0"/>
              </a:rPr>
              <a:t>诺亚舟咨询  </a:t>
            </a:r>
            <a:r>
              <a:rPr kumimoji="0" lang="en-US" altLang="zh-CN" sz="105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n-lt"/>
                <a:ea typeface="+mn-ea"/>
                <a:cs typeface="Times New Roman" pitchFamily="18" charset="0"/>
                <a:hlinkClick r:id="rId4"/>
              </a:rPr>
              <a:t>www.noahark.com.cn</a:t>
            </a:r>
            <a:endParaRPr kumimoji="0" lang="en-US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5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n-lt"/>
                <a:ea typeface="+mn-ea"/>
                <a:cs typeface="Times New Roman" pitchFamily="18" charset="0"/>
              </a:rPr>
              <a:t>管理会计网  </a:t>
            </a:r>
            <a:r>
              <a:rPr kumimoji="0" lang="en-US" altLang="zh-CN" sz="105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n-lt"/>
                <a:ea typeface="+mn-ea"/>
                <a:cs typeface="Times New Roman" pitchFamily="18" charset="0"/>
                <a:hlinkClick r:id="rId5"/>
              </a:rPr>
              <a:t>www.sino-ma.org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/>
            </a:r>
            <a:br>
              <a: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</a:b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85850" y="1857364"/>
            <a:ext cx="4657720" cy="92869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4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演讲者</a:t>
            </a:r>
            <a:r>
              <a:rPr kumimoji="1" lang="en-US" altLang="zh-CN" dirty="0" smtClean="0"/>
              <a:t> | </a:t>
            </a:r>
            <a:r>
              <a:rPr kumimoji="1" lang="zh-CN" altLang="en-US" dirty="0" smtClean="0"/>
              <a:t>职务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24611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073" y="120622"/>
            <a:ext cx="8441407" cy="50006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波浪条pn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2" y="5286388"/>
            <a:ext cx="9144000" cy="108626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64694" y="6724926"/>
            <a:ext cx="1836000" cy="120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方正细黑一简体" pitchFamily="65" charset="-122"/>
                <a:ea typeface="方正细黑一简体" pitchFamily="65" charset="-122"/>
                <a:cs typeface="方正细黑一简体" pitchFamily="65" charset="-122"/>
              </a:defRPr>
            </a:lvl1pPr>
          </a:lstStyle>
          <a:p>
            <a:r>
              <a:rPr lang="zh-CN" altLang="en-US" dirty="0" smtClean="0"/>
              <a:t>元年诺亚舟版权所有</a:t>
            </a:r>
            <a:endParaRPr lang="zh-CN" altLang="en-US" dirty="0"/>
          </a:p>
        </p:txBody>
      </p:sp>
      <p:pic>
        <p:nvPicPr>
          <p:cNvPr id="14" name="图片 13" descr="红条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714356"/>
            <a:ext cx="9144000" cy="127803"/>
          </a:xfrm>
          <a:prstGeom prst="rect">
            <a:avLst/>
          </a:prstGeom>
        </p:spPr>
      </p:pic>
      <p:pic>
        <p:nvPicPr>
          <p:cNvPr id="16" name="图片 15" descr="蓝条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281758"/>
            <a:ext cx="9144000" cy="76200"/>
          </a:xfrm>
          <a:prstGeom prst="rect">
            <a:avLst/>
          </a:prstGeom>
        </p:spPr>
      </p:pic>
      <p:pic>
        <p:nvPicPr>
          <p:cNvPr id="18" name="图片 17" descr="logo-05pn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91880" y="6413670"/>
            <a:ext cx="1801372" cy="39624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7380312" y="6353369"/>
            <a:ext cx="1368152" cy="466559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  <a:extLst/>
        </p:spPr>
      </p:pic>
      <p:pic>
        <p:nvPicPr>
          <p:cNvPr id="12" name="Picture 13" descr="C:\Users\Administrator\AppData\Roaming\Tencent\Users\188238752\QQ\WinTemp\RichOle\$3M(SO(SV]WM4[7I2)HBQBH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72653"/>
            <a:ext cx="1368152" cy="48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1" r:id="rId3"/>
    <p:sldLayoutId id="2147483776" r:id="rId4"/>
    <p:sldLayoutId id="2147483778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黑体" pitchFamily="2" charset="-122"/>
          <a:ea typeface="黑体" pitchFamily="2" charset="-122"/>
          <a:cs typeface="黑体" pitchFamily="2" charset="-122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黑体" pitchFamily="2" charset="-122"/>
          <a:ea typeface="黑体" pitchFamily="2" charset="-122"/>
          <a:cs typeface="黑体" pitchFamily="2" charset="-122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92.168.6.19:19000/HyperionPlanning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6.19:19000/workspace/index.jsp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608" y="1700808"/>
            <a:ext cx="7701436" cy="1374421"/>
          </a:xfrm>
        </p:spPr>
        <p:txBody>
          <a:bodyPr/>
          <a:lstStyle/>
          <a:p>
            <a:pPr algn="ctr"/>
            <a:r>
              <a:rPr lang="zh-CN" altLang="en-US" dirty="0" smtClean="0"/>
              <a:t>步步高</a:t>
            </a:r>
            <a:r>
              <a:rPr lang="zh-CN" altLang="en-US" dirty="0"/>
              <a:t>海波</a:t>
            </a:r>
            <a:r>
              <a:rPr lang="zh-CN" altLang="en-US" dirty="0" smtClean="0"/>
              <a:t>龙项目系统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用户培训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5060" y="3933056"/>
            <a:ext cx="6951716" cy="1577906"/>
          </a:xfrm>
        </p:spPr>
        <p:txBody>
          <a:bodyPr anchor="t">
            <a:normAutofit/>
          </a:bodyPr>
          <a:lstStyle/>
          <a:p>
            <a:pPr algn="ctr"/>
            <a:r>
              <a:rPr lang="zh-CN" altLang="en-US" sz="2000" dirty="0" smtClean="0"/>
              <a:t>王百艳</a:t>
            </a:r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348184" y="4504035"/>
            <a:ext cx="2880000" cy="365125"/>
          </a:xfrm>
        </p:spPr>
        <p:txBody>
          <a:bodyPr/>
          <a:lstStyle/>
          <a:p>
            <a:pPr algn="ctr"/>
            <a:fld id="{10A06045-2865-466E-A15E-8A65AF828A3F}" type="datetime2">
              <a:rPr lang="zh-CN" altLang="en-US" smtClean="0"/>
              <a:pPr algn="ctr"/>
              <a:t>2015年3月10日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80C76EA-05BF-4512-B555-061AC02ADF8F}" type="slidenum">
              <a:rPr lang="zh-CN" altLang="en-US" sz="1000" smtClean="0"/>
              <a:pPr eaLnBrk="1" hangingPunct="1"/>
              <a:t>9</a:t>
            </a:fld>
            <a:endParaRPr lang="en-US" altLang="zh-CN" sz="1000" smtClean="0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系统表单查看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528" y="884561"/>
            <a:ext cx="8496944" cy="876175"/>
          </a:xfrm>
          <a:prstGeom prst="rect">
            <a:avLst/>
          </a:prstGeom>
        </p:spPr>
        <p:txBody>
          <a:bodyPr/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88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6017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0589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61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33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305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Clr>
                <a:srgbClr val="FF0000"/>
              </a:buClr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页面维度的选择，有两种：（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）如果仅查看门店的数据，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维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度选择（全比店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门店开业年份，城市合计）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2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88" y="1667470"/>
            <a:ext cx="9001000" cy="192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8690" y="3843397"/>
            <a:ext cx="947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如果查看是包含部门的数据，维度选择（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区分成熟度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不区分自定义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2,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不区分自定义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365104"/>
            <a:ext cx="9144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0935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EFE9F2E-2106-4A72-81D6-9D73F37502A6}" type="slidenum">
              <a:rPr lang="zh-CN" altLang="en-US" sz="1000" smtClean="0">
                <a:solidFill>
                  <a:prstClr val="black"/>
                </a:solidFill>
              </a:rPr>
              <a:pPr eaLnBrk="1" hangingPunct="1"/>
              <a:t>10</a:t>
            </a:fld>
            <a:endParaRPr lang="en-US" altLang="zh-CN" sz="1000" smtClean="0">
              <a:solidFill>
                <a:prstClr val="black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441407" cy="50006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表单导出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94076"/>
            <a:ext cx="9144000" cy="445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1124744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表单导出：工具</a:t>
            </a:r>
            <a:r>
              <a:rPr lang="en-US" altLang="zh-CN" b="1" dirty="0" smtClean="0"/>
              <a:t>—&gt;</a:t>
            </a:r>
            <a:r>
              <a:rPr lang="zh-CN" altLang="en-US" b="1" dirty="0" smtClean="0"/>
              <a:t>导出电子表格，形成</a:t>
            </a:r>
            <a:r>
              <a:rPr lang="en-US" altLang="zh-CN" b="1" dirty="0" smtClean="0"/>
              <a:t>EXCLE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9140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SMARTVIEW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excle</a:t>
            </a:r>
            <a:r>
              <a:rPr lang="zh-CN" altLang="en-US" dirty="0" smtClean="0"/>
              <a:t>插件）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插件于群共享内下载。安装后打开</a:t>
            </a:r>
            <a:r>
              <a:rPr lang="en-US" altLang="zh-CN" sz="16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excle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会有</a:t>
            </a:r>
            <a:r>
              <a:rPr lang="en-US" altLang="zh-CN" sz="16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smartview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的选项，台式电脑需要信息部人员协助安装。共享连接地址：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http://192.168.6.19:19000/workspace/SmartViewProviders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92899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902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SMARTVIEW</a:t>
            </a:r>
            <a:r>
              <a:rPr lang="zh-CN" altLang="en-US" dirty="0"/>
              <a:t>（</a:t>
            </a:r>
            <a:r>
              <a:rPr lang="en-US" altLang="zh-CN" dirty="0" err="1"/>
              <a:t>excle</a:t>
            </a:r>
            <a:r>
              <a:rPr lang="zh-CN" altLang="en-US" dirty="0"/>
              <a:t>插件）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6390"/>
            <a:ext cx="8229600" cy="39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连接</a:t>
            </a:r>
            <a:r>
              <a:rPr lang="en-US" altLang="zh-CN" b="1" dirty="0" err="1" smtClean="0"/>
              <a:t>smartview</a:t>
            </a:r>
            <a:r>
              <a:rPr lang="zh-CN" altLang="en-US" b="1" dirty="0" smtClean="0"/>
              <a:t>，用户名和密码与</a:t>
            </a:r>
            <a:r>
              <a:rPr lang="en-US" altLang="zh-CN" b="1" dirty="0" smtClean="0"/>
              <a:t>planning</a:t>
            </a:r>
            <a:r>
              <a:rPr lang="zh-CN" altLang="en-US" b="1" dirty="0" smtClean="0"/>
              <a:t>一致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71125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SMARTVIEW</a:t>
            </a:r>
            <a:r>
              <a:rPr lang="zh-CN" altLang="en-US" dirty="0"/>
              <a:t>（</a:t>
            </a:r>
            <a:r>
              <a:rPr lang="en-US" altLang="zh-CN" dirty="0" err="1"/>
              <a:t>excle</a:t>
            </a:r>
            <a:r>
              <a:rPr lang="zh-CN" altLang="en-US" dirty="0"/>
              <a:t>插件）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80728"/>
            <a:ext cx="4392488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484784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选择共享连接下边的第三项，点击下边加号，一直下钻至表单，双击表单名字即可打开表单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235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SMARTVIEW</a:t>
            </a:r>
            <a:r>
              <a:rPr lang="zh-CN" altLang="en-US" dirty="0"/>
              <a:t>（</a:t>
            </a:r>
            <a:r>
              <a:rPr lang="en-US" altLang="zh-CN" dirty="0" err="1"/>
              <a:t>excle</a:t>
            </a:r>
            <a:r>
              <a:rPr lang="zh-CN" altLang="en-US" dirty="0"/>
              <a:t>插件）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82047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088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SMARTVIEW</a:t>
            </a:r>
            <a:r>
              <a:rPr lang="zh-CN" altLang="en-US" dirty="0"/>
              <a:t>（</a:t>
            </a:r>
            <a:r>
              <a:rPr lang="en-US" altLang="zh-CN" dirty="0" err="1"/>
              <a:t>excle</a:t>
            </a:r>
            <a:r>
              <a:rPr lang="zh-CN" altLang="en-US" dirty="0"/>
              <a:t>插件）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1469" y="908720"/>
            <a:ext cx="5389413" cy="518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1124744"/>
            <a:ext cx="25922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当安装了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SMARTVIEW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excle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未显示</a:t>
            </a:r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smartview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时，有可能是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禁用</a:t>
            </a:r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smartview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，选择文件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excle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选项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加载项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禁用项目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转到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启用禁用项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0" dirty="0" smtClean="0"/>
              <a:t>权限申请或者变更：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zh-CN" altLang="en-US" sz="2400" b="0" dirty="0" smtClean="0"/>
              <a:t>  大</a:t>
            </a:r>
            <a:r>
              <a:rPr lang="zh-CN" altLang="en-US" sz="2400" b="0" dirty="0"/>
              <a:t>卖</a:t>
            </a:r>
            <a:r>
              <a:rPr lang="zh-CN" altLang="en-US" sz="2400" b="0" dirty="0" smtClean="0"/>
              <a:t>场业态：吴海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zh-CN" altLang="en-US" sz="2400" b="0" dirty="0" smtClean="0"/>
              <a:t>  超市业态：付娇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zh-CN" altLang="en-US" sz="2400" b="0" dirty="0" smtClean="0"/>
              <a:t>  财务人员：贺亿红</a:t>
            </a:r>
            <a:r>
              <a:rPr lang="en-US" altLang="zh-CN" sz="2400" b="0" dirty="0" smtClean="0"/>
              <a:t>/</a:t>
            </a:r>
            <a:r>
              <a:rPr lang="zh-CN" altLang="en-US" sz="2400" b="0" dirty="0" smtClean="0"/>
              <a:t>王百艳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zh-CN" altLang="en-US" sz="2400" b="0" dirty="0" smtClean="0"/>
              <a:t>  再由各业态的人员整理后发邮件给王百艳变更。</a:t>
            </a:r>
            <a:endParaRPr lang="en-US" altLang="zh-CN" sz="2400" b="0" dirty="0" smtClean="0"/>
          </a:p>
          <a:p>
            <a:r>
              <a:rPr lang="zh-CN" altLang="en-US" sz="2400" b="0" dirty="0" smtClean="0"/>
              <a:t>系统使用问题，可以加入</a:t>
            </a:r>
            <a:r>
              <a:rPr lang="en-US" altLang="zh-CN" sz="2400" b="0" dirty="0" smtClean="0"/>
              <a:t>QQ</a:t>
            </a:r>
            <a:r>
              <a:rPr lang="zh-CN" altLang="en-US" sz="2400" b="0" dirty="0" smtClean="0"/>
              <a:t>群</a:t>
            </a:r>
            <a:r>
              <a:rPr lang="zh-CN" altLang="en-US" sz="2000" b="0" dirty="0" smtClean="0"/>
              <a:t>：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超市海波龙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使用群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(228694509)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000" b="0" dirty="0" smtClean="0"/>
          </a:p>
          <a:p>
            <a:pPr marL="0" indent="0">
              <a:buNone/>
            </a:pPr>
            <a:endParaRPr lang="zh-CN" altLang="en-US" sz="2800" b="0" dirty="0"/>
          </a:p>
        </p:txBody>
      </p:sp>
      <p:sp>
        <p:nvSpPr>
          <p:cNvPr id="4" name="矩形 3"/>
          <p:cNvSpPr/>
          <p:nvPr/>
        </p:nvSpPr>
        <p:spPr>
          <a:xfrm>
            <a:off x="2183437" y="1700808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5976" y="4869160"/>
            <a:ext cx="38940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</a:t>
            </a:r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！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03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810500" cy="497160"/>
          </a:xfrm>
        </p:spPr>
        <p:txBody>
          <a:bodyPr anchor="b"/>
          <a:lstStyle/>
          <a:p>
            <a:r>
              <a:rPr lang="zh-CN" altLang="en-US" sz="2000" dirty="0"/>
              <a:t>前</a:t>
            </a:r>
            <a:r>
              <a:rPr lang="zh-CN" altLang="en-US" sz="2000" dirty="0" smtClean="0"/>
              <a:t>置设置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908720"/>
            <a:ext cx="8003232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黑体" pitchFamily="2" charset="-122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请使用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IE7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IE8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IE9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浏览器登录系统，而尽量不要使用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360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、傲游、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opera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、谷歌等其他浏览器登录。</a:t>
            </a:r>
            <a:endParaRPr lang="en-US" altLang="zh-CN" sz="1800" b="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9138995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810500" cy="497160"/>
          </a:xfrm>
        </p:spPr>
        <p:txBody>
          <a:bodyPr anchor="b"/>
          <a:lstStyle/>
          <a:p>
            <a:r>
              <a:rPr lang="zh-CN" altLang="en-US" sz="2000" dirty="0"/>
              <a:t>前</a:t>
            </a:r>
            <a:r>
              <a:rPr lang="zh-CN" altLang="en-US" sz="2000" dirty="0" smtClean="0"/>
              <a:t>置设置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3528" y="764704"/>
            <a:ext cx="8003232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黑体" pitchFamily="2" charset="-122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兼容性视图：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IE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浏览器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或以上版本，需要设置此项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800" b="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7138" y="1340768"/>
            <a:ext cx="7025566" cy="4907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67869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810500" cy="497160"/>
          </a:xfrm>
        </p:spPr>
        <p:txBody>
          <a:bodyPr anchor="b"/>
          <a:lstStyle/>
          <a:p>
            <a:r>
              <a:rPr lang="zh-CN" altLang="en-US" sz="2000" dirty="0"/>
              <a:t>前</a:t>
            </a:r>
            <a:r>
              <a:rPr lang="zh-CN" altLang="en-US" sz="2000" dirty="0" smtClean="0"/>
              <a:t>置设置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7" name="灯片编号占位符 4"/>
          <p:cNvSpPr txBox="1">
            <a:spLocks/>
          </p:cNvSpPr>
          <p:nvPr/>
        </p:nvSpPr>
        <p:spPr>
          <a:xfrm>
            <a:off x="3127188" y="6404087"/>
            <a:ext cx="2880000" cy="29368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>
                <a:latin typeface="宋体" pitchFamily="2" charset="-122"/>
                <a:ea typeface="宋体" pitchFamily="2" charset="-122"/>
              </a:rPr>
              <a:pPr/>
              <a:t>3</a:t>
            </a:fld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95536" y="764704"/>
            <a:ext cx="8003232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黑体" pitchFamily="2" charset="-122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窗口不受限制：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工具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——Internet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选项</a:t>
            </a:r>
            <a:endParaRPr lang="en-US" altLang="zh-CN" sz="1800" b="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2770" y="1305028"/>
            <a:ext cx="7073950" cy="491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27595" y="1614292"/>
            <a:ext cx="40195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45238" y="2354952"/>
            <a:ext cx="40671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652809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7544" y="884561"/>
            <a:ext cx="7772400" cy="1752351"/>
          </a:xfrm>
          <a:prstGeom prst="rect">
            <a:avLst/>
          </a:prstGeom>
        </p:spPr>
        <p:txBody>
          <a:bodyPr/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88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6017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0589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61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33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305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1800" b="1" dirty="0" smtClean="0">
                <a:latin typeface="+mj-ea"/>
                <a:ea typeface="+mj-ea"/>
              </a:rPr>
              <a:t>登录预算编制系统：</a:t>
            </a:r>
            <a:endParaRPr lang="en-US" altLang="zh-CN" sz="1800" b="1" dirty="0" smtClean="0">
              <a:latin typeface="+mj-ea"/>
              <a:ea typeface="+mj-ea"/>
            </a:endParaRPr>
          </a:p>
          <a:p>
            <a:pPr marL="341313" lvl="1" indent="0" eaLnBrk="1" hangingPunct="1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浏览器（建议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IE7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），在网页地址栏输入网址：</a:t>
            </a:r>
          </a:p>
          <a:p>
            <a:pPr indent="0"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内网用户访问</a:t>
            </a:r>
            <a:r>
              <a:rPr lang="zh-CN" altLang="en-US" sz="1600" i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hlinkClick r:id="rId2"/>
              </a:rPr>
              <a:t>http://</a:t>
            </a:r>
            <a:r>
              <a:rPr lang="en-US" altLang="zh-CN" sz="1600" dirty="0" smtClean="0">
                <a:hlinkClick r:id="rId2"/>
              </a:rPr>
              <a:t>192.168.6.19:19000/HyperionPlanning/</a:t>
            </a:r>
            <a:endParaRPr lang="en-US" altLang="zh-CN" sz="1600" dirty="0" smtClean="0"/>
          </a:p>
          <a:p>
            <a:pPr indent="0">
              <a:buNone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输入用户名、密码点击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即可  用户是工号，不需要加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，初始密码是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应用程序是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BBG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810500" cy="497160"/>
          </a:xfrm>
        </p:spPr>
        <p:txBody>
          <a:bodyPr anchor="b"/>
          <a:lstStyle/>
          <a:p>
            <a:r>
              <a:rPr lang="en-US" altLang="zh-CN" sz="2000" dirty="0" smtClean="0"/>
              <a:t>2.1 </a:t>
            </a:r>
            <a:r>
              <a:rPr lang="zh-CN" altLang="en-US" sz="2000" dirty="0" smtClean="0"/>
              <a:t>登录系统</a:t>
            </a:r>
            <a:r>
              <a:rPr lang="en-US" altLang="zh-CN" sz="2000" dirty="0" smtClean="0"/>
              <a:t>----</a:t>
            </a:r>
            <a:r>
              <a:rPr lang="zh-CN" altLang="en-US" sz="2000" dirty="0" smtClean="0"/>
              <a:t>登录界面</a:t>
            </a:r>
            <a:endParaRPr lang="zh-CN" altLang="en-US" sz="2000" dirty="0" smtClean="0"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43934"/>
            <a:ext cx="7093421" cy="373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12607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41407" cy="500066"/>
          </a:xfrm>
        </p:spPr>
        <p:txBody>
          <a:bodyPr/>
          <a:lstStyle/>
          <a:p>
            <a:r>
              <a:rPr lang="zh-CN" altLang="en-US" sz="2000" dirty="0"/>
              <a:t>前置设置</a:t>
            </a:r>
          </a:p>
        </p:txBody>
      </p:sp>
      <p:pic>
        <p:nvPicPr>
          <p:cNvPr id="3" name="图片 2" descr="C:\Users\zsz\Documents\Tencent Files\826309552\Image\_0OE`3ZPNVK[`JJ25XQSN9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0"/>
            <a:ext cx="8280920" cy="40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124744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修改密码的网址：</a:t>
            </a:r>
            <a:r>
              <a:rPr lang="en-US" altLang="zh-CN" dirty="0">
                <a:latin typeface="宋体" pitchFamily="2" charset="-122"/>
                <a:ea typeface="宋体" pitchFamily="2" charset="-122"/>
                <a:hlinkClick r:id="rId3"/>
              </a:rPr>
              <a:t>http://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hlinkClick r:id="rId3"/>
              </a:rPr>
              <a:t>192.168.6.19:19000/workspace/index.jsp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718301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441407" cy="50006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系统设置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68760"/>
            <a:ext cx="871296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3463" y="8994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显示设置：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1225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>
          <a:xfrm>
            <a:off x="-108520" y="1153772"/>
            <a:ext cx="8712968" cy="5299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黑体" pitchFamily="2" charset="-122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 常用首选项：</a:t>
            </a:r>
            <a:endParaRPr lang="en-US" altLang="zh-CN" sz="1800" b="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页面维相关选项</a:t>
            </a:r>
            <a:endParaRPr lang="en-US" altLang="zh-CN" sz="1800" b="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2 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记住页面维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所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选成员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3 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页面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维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下拉框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超过</a:t>
            </a:r>
            <a:endParaRPr lang="en-US" altLang="zh-CN" sz="1800" b="0" dirty="0" smtClean="0">
              <a:latin typeface="宋体" pitchFamily="2" charset="-122"/>
              <a:ea typeface="宋体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多少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页数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时出现搜索功能框</a:t>
            </a:r>
            <a:endParaRPr lang="en-US" altLang="zh-CN" sz="1800" b="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4 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维度成员层级的缩进方式 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5 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建议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选否</a:t>
            </a:r>
            <a:endParaRPr lang="en-US" altLang="zh-CN" sz="1800" b="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6 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表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单单元格多的话，打开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表单比较费时，所以可以设置超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过多少单元格时进行提示，看是否确实需要打开此表。一般可设置在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5000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左右，根据实际情况调整。</a:t>
            </a:r>
            <a:endParaRPr lang="en-US" altLang="zh-CN" sz="1800" b="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8464" y="991344"/>
            <a:ext cx="5112466" cy="430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441407" cy="500066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系统设置</a:t>
            </a:r>
          </a:p>
        </p:txBody>
      </p:sp>
    </p:spTree>
    <p:extLst>
      <p:ext uri="{BB962C8B-B14F-4D97-AF65-F5344CB8AC3E}">
        <p14:creationId xmlns:p14="http://schemas.microsoft.com/office/powerpoint/2010/main" xmlns="" val="31453358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80C76EA-05BF-4512-B555-061AC02ADF8F}" type="slidenum">
              <a:rPr lang="zh-CN" altLang="en-US" sz="1000" smtClean="0"/>
              <a:pPr eaLnBrk="1" hangingPunct="1"/>
              <a:t>8</a:t>
            </a:fld>
            <a:endParaRPr lang="en-US" altLang="zh-CN" sz="1000" smtClean="0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系统表单查看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6238649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92280" y="1336409"/>
            <a:ext cx="17281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点击左边的“执行分析”的文件夹，会出现右边的表单栏，点击需要查看的表单，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打开表单的时候单击即可，不要双击，否则系统会打开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次关闭一次，影响打开表单的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速度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1660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2元年诺亚舟PPT模板">
  <a:themeElements>
    <a:clrScheme name="元年诺亚舟201201">
      <a:dk1>
        <a:sysClr val="windowText" lastClr="000000"/>
      </a:dk1>
      <a:lt1>
        <a:sysClr val="window" lastClr="FFFFFF"/>
      </a:lt1>
      <a:dk2>
        <a:srgbClr val="003C8A"/>
      </a:dk2>
      <a:lt2>
        <a:srgbClr val="EDEFE5"/>
      </a:lt2>
      <a:accent1>
        <a:srgbClr val="0A5FA8"/>
      </a:accent1>
      <a:accent2>
        <a:srgbClr val="AA3232"/>
      </a:accent2>
      <a:accent3>
        <a:srgbClr val="82A43E"/>
      </a:accent3>
      <a:accent4>
        <a:srgbClr val="5A50A0"/>
      </a:accent4>
      <a:accent5>
        <a:srgbClr val="28AAAA"/>
      </a:accent5>
      <a:accent6>
        <a:srgbClr val="E4640F"/>
      </a:accent6>
      <a:hlink>
        <a:srgbClr val="285AA8"/>
      </a:hlink>
      <a:folHlink>
        <a:srgbClr val="731E73"/>
      </a:folHlink>
    </a:clrScheme>
    <a:fontScheme name="元年诺亚舟201201">
      <a:majorFont>
        <a:latin typeface="Arial Black"/>
        <a:ea typeface="方正书宋简体"/>
        <a:cs typeface=""/>
      </a:majorFont>
      <a:minorFont>
        <a:latin typeface="Arial"/>
        <a:ea typeface="方正书宋简体"/>
        <a:cs typeface="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4130</TotalTime>
  <Words>581</Words>
  <Application>Microsoft Office PowerPoint</Application>
  <PresentationFormat>全屏显示(4:3)</PresentationFormat>
  <Paragraphs>63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2012元年诺亚舟PPT模板</vt:lpstr>
      <vt:lpstr>步步高海波龙项目系统 用户培训</vt:lpstr>
      <vt:lpstr>前置设置</vt:lpstr>
      <vt:lpstr>前置设置</vt:lpstr>
      <vt:lpstr>前置设置</vt:lpstr>
      <vt:lpstr>2.1 登录系统----登录界面</vt:lpstr>
      <vt:lpstr>前置设置</vt:lpstr>
      <vt:lpstr>系统设置</vt:lpstr>
      <vt:lpstr>系统设置</vt:lpstr>
      <vt:lpstr>系统表单查看</vt:lpstr>
      <vt:lpstr>系统表单查看</vt:lpstr>
      <vt:lpstr>表单导出</vt:lpstr>
      <vt:lpstr>SMARTVIEW（excle插件）</vt:lpstr>
      <vt:lpstr>SMARTVIEW（excle插件）</vt:lpstr>
      <vt:lpstr>SMARTVIEW（excle插件）</vt:lpstr>
      <vt:lpstr>SMARTVIEW（excle插件）</vt:lpstr>
      <vt:lpstr>SMARTVIEW（excle插件）</vt:lpstr>
      <vt:lpstr>其他事项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人保财险全面预算管理系统交流</dc:title>
  <dc:creator>ThinkPad</dc:creator>
  <cp:lastModifiedBy>Ken</cp:lastModifiedBy>
  <cp:revision>285</cp:revision>
  <dcterms:created xsi:type="dcterms:W3CDTF">2012-06-11T07:49:09Z</dcterms:created>
  <dcterms:modified xsi:type="dcterms:W3CDTF">2015-03-10T05:52:12Z</dcterms:modified>
</cp:coreProperties>
</file>