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4"/>
  </p:notesMasterIdLst>
  <p:handoutMasterIdLst>
    <p:handoutMasterId r:id="rId65"/>
  </p:handoutMasterIdLst>
  <p:sldIdLst>
    <p:sldId id="4347" r:id="rId2"/>
    <p:sldId id="4609" r:id="rId3"/>
    <p:sldId id="4585" r:id="rId4"/>
    <p:sldId id="4536" r:id="rId5"/>
    <p:sldId id="4537" r:id="rId6"/>
    <p:sldId id="4538" r:id="rId7"/>
    <p:sldId id="4539" r:id="rId8"/>
    <p:sldId id="4540" r:id="rId9"/>
    <p:sldId id="4542" r:id="rId10"/>
    <p:sldId id="4543" r:id="rId11"/>
    <p:sldId id="4544" r:id="rId12"/>
    <p:sldId id="4545" r:id="rId13"/>
    <p:sldId id="4546" r:id="rId14"/>
    <p:sldId id="4547" r:id="rId15"/>
    <p:sldId id="4548" r:id="rId16"/>
    <p:sldId id="4608" r:id="rId17"/>
    <p:sldId id="4458" r:id="rId18"/>
    <p:sldId id="4550" r:id="rId19"/>
    <p:sldId id="4552" r:id="rId20"/>
    <p:sldId id="4554" r:id="rId21"/>
    <p:sldId id="4555" r:id="rId22"/>
    <p:sldId id="4557" r:id="rId23"/>
    <p:sldId id="4558" r:id="rId24"/>
    <p:sldId id="4461" r:id="rId25"/>
    <p:sldId id="4463" r:id="rId26"/>
    <p:sldId id="4559" r:id="rId27"/>
    <p:sldId id="4560" r:id="rId28"/>
    <p:sldId id="4465" r:id="rId29"/>
    <p:sldId id="4561" r:id="rId30"/>
    <p:sldId id="4562" r:id="rId31"/>
    <p:sldId id="4563" r:id="rId32"/>
    <p:sldId id="4564" r:id="rId33"/>
    <p:sldId id="4565" r:id="rId34"/>
    <p:sldId id="4566" r:id="rId35"/>
    <p:sldId id="4567" r:id="rId36"/>
    <p:sldId id="4568" r:id="rId37"/>
    <p:sldId id="4569" r:id="rId38"/>
    <p:sldId id="4570" r:id="rId39"/>
    <p:sldId id="4571" r:id="rId40"/>
    <p:sldId id="4574" r:id="rId41"/>
    <p:sldId id="4572" r:id="rId42"/>
    <p:sldId id="4576" r:id="rId43"/>
    <p:sldId id="4573" r:id="rId44"/>
    <p:sldId id="4575" r:id="rId45"/>
    <p:sldId id="4577" r:id="rId46"/>
    <p:sldId id="4578" r:id="rId47"/>
    <p:sldId id="4579" r:id="rId48"/>
    <p:sldId id="4580" r:id="rId49"/>
    <p:sldId id="4581" r:id="rId50"/>
    <p:sldId id="4466" r:id="rId51"/>
    <p:sldId id="4582" r:id="rId52"/>
    <p:sldId id="4583" r:id="rId53"/>
    <p:sldId id="4470" r:id="rId54"/>
    <p:sldId id="4472" r:id="rId55"/>
    <p:sldId id="4475" r:id="rId56"/>
    <p:sldId id="4607" r:id="rId57"/>
    <p:sldId id="4493" r:id="rId58"/>
    <p:sldId id="4417" r:id="rId59"/>
    <p:sldId id="4494" r:id="rId60"/>
    <p:sldId id="4418" r:id="rId61"/>
    <p:sldId id="4535" r:id="rId62"/>
    <p:sldId id="3746" r:id="rId63"/>
  </p:sldIdLst>
  <p:sldSz cx="9144000" cy="6858000" type="screen4x3"/>
  <p:notesSz cx="7099300" cy="10234613"/>
  <p:defaultTextStyle>
    <a:defPPr>
      <a:defRPr lang="zh-CN"/>
    </a:defPPr>
    <a:lvl1pPr algn="l" rtl="0" fontAlgn="base">
      <a:spcBef>
        <a:spcPct val="0"/>
      </a:spcBef>
      <a:spcAft>
        <a:spcPct val="0"/>
      </a:spcAft>
      <a:defRPr sz="1400" kern="1200">
        <a:solidFill>
          <a:schemeClr val="tx1"/>
        </a:solidFill>
        <a:latin typeface="Arial" charset="0"/>
        <a:ea typeface="楷体_GB2312" pitchFamily="49" charset="-122"/>
        <a:cs typeface="+mn-cs"/>
      </a:defRPr>
    </a:lvl1pPr>
    <a:lvl2pPr marL="457200" algn="l" rtl="0" fontAlgn="base">
      <a:spcBef>
        <a:spcPct val="0"/>
      </a:spcBef>
      <a:spcAft>
        <a:spcPct val="0"/>
      </a:spcAft>
      <a:defRPr sz="1400" kern="1200">
        <a:solidFill>
          <a:schemeClr val="tx1"/>
        </a:solidFill>
        <a:latin typeface="Arial" charset="0"/>
        <a:ea typeface="楷体_GB2312" pitchFamily="49" charset="-122"/>
        <a:cs typeface="+mn-cs"/>
      </a:defRPr>
    </a:lvl2pPr>
    <a:lvl3pPr marL="914400" algn="l" rtl="0" fontAlgn="base">
      <a:spcBef>
        <a:spcPct val="0"/>
      </a:spcBef>
      <a:spcAft>
        <a:spcPct val="0"/>
      </a:spcAft>
      <a:defRPr sz="1400" kern="1200">
        <a:solidFill>
          <a:schemeClr val="tx1"/>
        </a:solidFill>
        <a:latin typeface="Arial" charset="0"/>
        <a:ea typeface="楷体_GB2312" pitchFamily="49" charset="-122"/>
        <a:cs typeface="+mn-cs"/>
      </a:defRPr>
    </a:lvl3pPr>
    <a:lvl4pPr marL="1371600" algn="l" rtl="0" fontAlgn="base">
      <a:spcBef>
        <a:spcPct val="0"/>
      </a:spcBef>
      <a:spcAft>
        <a:spcPct val="0"/>
      </a:spcAft>
      <a:defRPr sz="1400" kern="1200">
        <a:solidFill>
          <a:schemeClr val="tx1"/>
        </a:solidFill>
        <a:latin typeface="Arial" charset="0"/>
        <a:ea typeface="楷体_GB2312" pitchFamily="49" charset="-122"/>
        <a:cs typeface="+mn-cs"/>
      </a:defRPr>
    </a:lvl4pPr>
    <a:lvl5pPr marL="1828800" algn="l" rtl="0" fontAlgn="base">
      <a:spcBef>
        <a:spcPct val="0"/>
      </a:spcBef>
      <a:spcAft>
        <a:spcPct val="0"/>
      </a:spcAft>
      <a:defRPr sz="1400" kern="1200">
        <a:solidFill>
          <a:schemeClr val="tx1"/>
        </a:solidFill>
        <a:latin typeface="Arial" charset="0"/>
        <a:ea typeface="楷体_GB2312" pitchFamily="49" charset="-122"/>
        <a:cs typeface="+mn-cs"/>
      </a:defRPr>
    </a:lvl5pPr>
    <a:lvl6pPr marL="2286000" algn="l" defTabSz="914400" rtl="0" eaLnBrk="1" latinLnBrk="0" hangingPunct="1">
      <a:defRPr sz="1400" kern="1200">
        <a:solidFill>
          <a:schemeClr val="tx1"/>
        </a:solidFill>
        <a:latin typeface="Arial" charset="0"/>
        <a:ea typeface="楷体_GB2312" pitchFamily="49" charset="-122"/>
        <a:cs typeface="+mn-cs"/>
      </a:defRPr>
    </a:lvl6pPr>
    <a:lvl7pPr marL="2743200" algn="l" defTabSz="914400" rtl="0" eaLnBrk="1" latinLnBrk="0" hangingPunct="1">
      <a:defRPr sz="1400" kern="1200">
        <a:solidFill>
          <a:schemeClr val="tx1"/>
        </a:solidFill>
        <a:latin typeface="Arial" charset="0"/>
        <a:ea typeface="楷体_GB2312" pitchFamily="49" charset="-122"/>
        <a:cs typeface="+mn-cs"/>
      </a:defRPr>
    </a:lvl7pPr>
    <a:lvl8pPr marL="3200400" algn="l" defTabSz="914400" rtl="0" eaLnBrk="1" latinLnBrk="0" hangingPunct="1">
      <a:defRPr sz="1400" kern="1200">
        <a:solidFill>
          <a:schemeClr val="tx1"/>
        </a:solidFill>
        <a:latin typeface="Arial" charset="0"/>
        <a:ea typeface="楷体_GB2312" pitchFamily="49" charset="-122"/>
        <a:cs typeface="+mn-cs"/>
      </a:defRPr>
    </a:lvl8pPr>
    <a:lvl9pPr marL="3657600" algn="l" defTabSz="914400" rtl="0" eaLnBrk="1" latinLnBrk="0" hangingPunct="1">
      <a:defRPr sz="1400"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9A5"/>
    <a:srgbClr val="800000"/>
    <a:srgbClr val="C0C0C0"/>
    <a:srgbClr val="990000"/>
    <a:srgbClr val="CCCCFF"/>
    <a:srgbClr val="808080"/>
    <a:srgbClr val="333333"/>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7" autoAdjust="0"/>
    <p:restoredTop sz="98036" autoAdjust="0"/>
  </p:normalViewPr>
  <p:slideViewPr>
    <p:cSldViewPr>
      <p:cViewPr>
        <p:scale>
          <a:sx n="75" d="100"/>
          <a:sy n="75" d="100"/>
        </p:scale>
        <p:origin x="-936" y="6"/>
      </p:cViewPr>
      <p:guideLst>
        <p:guide orient="horz" pos="3612"/>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96"/>
    </p:cViewPr>
  </p:sorterViewPr>
  <p:notesViewPr>
    <p:cSldViewPr>
      <p:cViewPr varScale="1">
        <p:scale>
          <a:sx n="54" d="100"/>
          <a:sy n="54" d="100"/>
        </p:scale>
        <p:origin x="-2622" y="-108"/>
      </p:cViewPr>
      <p:guideLst>
        <p:guide orient="horz" pos="3224"/>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BFAC7-ADC2-4BA8-B059-46F9A44D611D}"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173227A8-9B2E-4410-9E49-AFB50D413A73}">
      <dgm:prSet custT="1"/>
      <dgm:spPr/>
      <dgm:t>
        <a:bodyPr/>
        <a:lstStyle/>
        <a:p>
          <a:pPr algn="l" rtl="0"/>
          <a:r>
            <a:rPr lang="zh-CN" sz="2000" b="1" dirty="0" smtClean="0">
              <a:solidFill>
                <a:schemeClr val="tx1"/>
              </a:solidFill>
            </a:rPr>
            <a:t>从企业的战略、管控模式、业务流程着手</a:t>
          </a:r>
          <a:r>
            <a:rPr lang="zh-CN" sz="2000" dirty="0" smtClean="0">
              <a:solidFill>
                <a:schemeClr val="tx1"/>
              </a:solidFill>
            </a:rPr>
            <a:t>；强调信息化的战略导向、业务导向；</a:t>
          </a:r>
          <a:endParaRPr lang="en-US" sz="2000" dirty="0">
            <a:solidFill>
              <a:schemeClr val="tx1"/>
            </a:solidFill>
          </a:endParaRPr>
        </a:p>
      </dgm:t>
    </dgm:pt>
    <dgm:pt modelId="{B121CDC2-332F-40F5-BBDE-BEBAFB50B49D}" type="parTrans" cxnId="{18C35282-9136-4B12-ADE2-97F3D624A3CA}">
      <dgm:prSet/>
      <dgm:spPr/>
      <dgm:t>
        <a:bodyPr/>
        <a:lstStyle/>
        <a:p>
          <a:pPr algn="l"/>
          <a:endParaRPr lang="zh-CN" altLang="en-US">
            <a:solidFill>
              <a:schemeClr val="tx1"/>
            </a:solidFill>
          </a:endParaRPr>
        </a:p>
      </dgm:t>
    </dgm:pt>
    <dgm:pt modelId="{C278DBB5-07F2-4605-B402-42FA2A7DFB79}" type="sibTrans" cxnId="{18C35282-9136-4B12-ADE2-97F3D624A3CA}">
      <dgm:prSet/>
      <dgm:spPr/>
      <dgm:t>
        <a:bodyPr/>
        <a:lstStyle/>
        <a:p>
          <a:pPr algn="l"/>
          <a:endParaRPr lang="zh-CN" altLang="en-US">
            <a:solidFill>
              <a:schemeClr val="tx1"/>
            </a:solidFill>
          </a:endParaRPr>
        </a:p>
      </dgm:t>
    </dgm:pt>
    <dgm:pt modelId="{EB043482-27C6-47FB-A5AD-FC5E1FC3D284}">
      <dgm:prSet custT="1"/>
      <dgm:spPr/>
      <dgm:t>
        <a:bodyPr/>
        <a:lstStyle/>
        <a:p>
          <a:pPr algn="l" rtl="0"/>
          <a:r>
            <a:rPr lang="zh-CN" sz="2000" b="1" dirty="0" smtClean="0">
              <a:solidFill>
                <a:schemeClr val="tx1"/>
              </a:solidFill>
            </a:rPr>
            <a:t>借鉴了国际大企业和组织采用的先进的</a:t>
          </a:r>
          <a:r>
            <a:rPr lang="en-US" sz="2000" b="1" dirty="0" smtClean="0">
              <a:solidFill>
                <a:schemeClr val="tx1"/>
              </a:solidFill>
            </a:rPr>
            <a:t>EA</a:t>
          </a:r>
          <a:r>
            <a:rPr lang="zh-CN" sz="2000" b="1" dirty="0" smtClean="0">
              <a:solidFill>
                <a:schemeClr val="tx1"/>
              </a:solidFill>
            </a:rPr>
            <a:t>（企业架构）方法</a:t>
          </a:r>
          <a:r>
            <a:rPr lang="zh-CN" sz="2000" dirty="0" smtClean="0">
              <a:solidFill>
                <a:schemeClr val="tx1"/>
              </a:solidFill>
            </a:rPr>
            <a:t>来分析和设计业务架构；</a:t>
          </a:r>
          <a:endParaRPr lang="en-US" sz="2000" dirty="0" smtClean="0">
            <a:solidFill>
              <a:schemeClr val="tx1"/>
            </a:solidFill>
          </a:endParaRPr>
        </a:p>
      </dgm:t>
    </dgm:pt>
    <dgm:pt modelId="{4ABCD901-BE7D-4038-A81F-08D15058C3ED}" type="parTrans" cxnId="{CA1AFF6C-444E-48C3-89E8-0B545429B91E}">
      <dgm:prSet/>
      <dgm:spPr/>
      <dgm:t>
        <a:bodyPr/>
        <a:lstStyle/>
        <a:p>
          <a:pPr algn="l"/>
          <a:endParaRPr lang="zh-CN" altLang="en-US">
            <a:solidFill>
              <a:schemeClr val="tx1"/>
            </a:solidFill>
          </a:endParaRPr>
        </a:p>
      </dgm:t>
    </dgm:pt>
    <dgm:pt modelId="{82B0A025-B70B-4120-91AB-1501251E209B}" type="sibTrans" cxnId="{CA1AFF6C-444E-48C3-89E8-0B545429B91E}">
      <dgm:prSet/>
      <dgm:spPr/>
      <dgm:t>
        <a:bodyPr/>
        <a:lstStyle/>
        <a:p>
          <a:pPr algn="l"/>
          <a:endParaRPr lang="zh-CN" altLang="en-US">
            <a:solidFill>
              <a:schemeClr val="tx1"/>
            </a:solidFill>
          </a:endParaRPr>
        </a:p>
      </dgm:t>
    </dgm:pt>
    <dgm:pt modelId="{21CFE505-B285-4280-883B-E7FA624E1A37}">
      <dgm:prSet custT="1"/>
      <dgm:spPr/>
      <dgm:t>
        <a:bodyPr/>
        <a:lstStyle/>
        <a:p>
          <a:pPr algn="l" rtl="0"/>
          <a:r>
            <a:rPr lang="zh-CN" sz="2000" b="1" dirty="0" smtClean="0">
              <a:solidFill>
                <a:schemeClr val="tx1"/>
              </a:solidFill>
            </a:rPr>
            <a:t>借鉴了国际领先的</a:t>
          </a:r>
          <a:r>
            <a:rPr lang="en-US" sz="2000" b="1" dirty="0" smtClean="0">
              <a:solidFill>
                <a:schemeClr val="tx1"/>
              </a:solidFill>
            </a:rPr>
            <a:t>SOA</a:t>
          </a:r>
          <a:r>
            <a:rPr lang="zh-CN" sz="2000" b="1" dirty="0" smtClean="0">
              <a:solidFill>
                <a:schemeClr val="tx1"/>
              </a:solidFill>
            </a:rPr>
            <a:t>（服务导向架构）方法</a:t>
          </a:r>
          <a:r>
            <a:rPr lang="zh-CN" sz="2000" dirty="0" smtClean="0">
              <a:solidFill>
                <a:schemeClr val="tx1"/>
              </a:solidFill>
            </a:rPr>
            <a:t>来设计企业应用架构，以及企业应用集成的方法；根据业务集成的特点，定义应用集成的耦合度；</a:t>
          </a:r>
          <a:endParaRPr lang="en-US" sz="2000" dirty="0" smtClean="0">
            <a:solidFill>
              <a:schemeClr val="tx1"/>
            </a:solidFill>
          </a:endParaRPr>
        </a:p>
      </dgm:t>
    </dgm:pt>
    <dgm:pt modelId="{56498B85-52E2-4135-BB8A-FF88508C59C7}" type="parTrans" cxnId="{E8AB5F40-1795-4DD0-AEF3-FFF2D5F0AAF7}">
      <dgm:prSet/>
      <dgm:spPr/>
      <dgm:t>
        <a:bodyPr/>
        <a:lstStyle/>
        <a:p>
          <a:pPr algn="l"/>
          <a:endParaRPr lang="zh-CN" altLang="en-US">
            <a:solidFill>
              <a:schemeClr val="tx1"/>
            </a:solidFill>
          </a:endParaRPr>
        </a:p>
      </dgm:t>
    </dgm:pt>
    <dgm:pt modelId="{18465F1A-8820-463E-9392-95BFCEF7B591}" type="sibTrans" cxnId="{E8AB5F40-1795-4DD0-AEF3-FFF2D5F0AAF7}">
      <dgm:prSet/>
      <dgm:spPr/>
      <dgm:t>
        <a:bodyPr/>
        <a:lstStyle/>
        <a:p>
          <a:pPr algn="l"/>
          <a:endParaRPr lang="zh-CN" altLang="en-US">
            <a:solidFill>
              <a:schemeClr val="tx1"/>
            </a:solidFill>
          </a:endParaRPr>
        </a:p>
      </dgm:t>
    </dgm:pt>
    <dgm:pt modelId="{59ACD23D-219F-4FF7-B92F-9353D055AF47}">
      <dgm:prSet custT="1"/>
      <dgm:spPr/>
      <dgm:t>
        <a:bodyPr/>
        <a:lstStyle/>
        <a:p>
          <a:pPr algn="l" rtl="0"/>
          <a:r>
            <a:rPr lang="zh-CN" altLang="en-US" sz="2000" b="1" dirty="0" smtClean="0">
              <a:solidFill>
                <a:schemeClr val="tx1"/>
              </a:solidFill>
            </a:rPr>
            <a:t>注重动态规划和路径规划</a:t>
          </a:r>
          <a:r>
            <a:rPr lang="zh-CN" altLang="en-US" sz="2000" dirty="0" smtClean="0">
              <a:solidFill>
                <a:schemeClr val="tx1"/>
              </a:solidFill>
            </a:rPr>
            <a:t>，规划现状（</a:t>
          </a:r>
          <a:r>
            <a:rPr lang="en-US" altLang="zh-CN" sz="2000" dirty="0" smtClean="0">
              <a:solidFill>
                <a:schemeClr val="tx1"/>
              </a:solidFill>
            </a:rPr>
            <a:t>As-Is</a:t>
          </a:r>
          <a:r>
            <a:rPr lang="zh-CN" altLang="en-US" sz="2000" dirty="0" smtClean="0">
              <a:solidFill>
                <a:schemeClr val="tx1"/>
              </a:solidFill>
            </a:rPr>
            <a:t>）、规划周期内（</a:t>
          </a:r>
          <a:r>
            <a:rPr lang="en-US" altLang="zh-CN" sz="2000" dirty="0" smtClean="0">
              <a:solidFill>
                <a:schemeClr val="tx1"/>
              </a:solidFill>
            </a:rPr>
            <a:t>To-Be</a:t>
          </a:r>
          <a:r>
            <a:rPr lang="zh-CN" altLang="en-US" sz="2000" dirty="0" smtClean="0">
              <a:solidFill>
                <a:schemeClr val="tx1"/>
              </a:solidFill>
            </a:rPr>
            <a:t>）和未来（</a:t>
          </a:r>
          <a:r>
            <a:rPr lang="en-US" altLang="zh-CN" sz="2000" dirty="0" smtClean="0">
              <a:solidFill>
                <a:schemeClr val="tx1"/>
              </a:solidFill>
            </a:rPr>
            <a:t>Future</a:t>
          </a:r>
          <a:r>
            <a:rPr lang="zh-CN" altLang="en-US" sz="2000" dirty="0" smtClean="0">
              <a:solidFill>
                <a:schemeClr val="tx1"/>
              </a:solidFill>
            </a:rPr>
            <a:t>）三个状态的转变路径。</a:t>
          </a:r>
          <a:endParaRPr lang="en-US" sz="2000" dirty="0">
            <a:solidFill>
              <a:schemeClr val="tx1"/>
            </a:solidFill>
          </a:endParaRPr>
        </a:p>
      </dgm:t>
    </dgm:pt>
    <dgm:pt modelId="{4BB3A1C1-61C6-49FE-A886-7BB742C7B142}" type="parTrans" cxnId="{B5D5E7A8-2205-4E6A-92CC-644328397581}">
      <dgm:prSet/>
      <dgm:spPr/>
      <dgm:t>
        <a:bodyPr/>
        <a:lstStyle/>
        <a:p>
          <a:pPr algn="l"/>
          <a:endParaRPr lang="zh-CN" altLang="en-US">
            <a:solidFill>
              <a:schemeClr val="tx1"/>
            </a:solidFill>
          </a:endParaRPr>
        </a:p>
      </dgm:t>
    </dgm:pt>
    <dgm:pt modelId="{86C65719-2843-4F32-A397-39A85D733D58}" type="sibTrans" cxnId="{B5D5E7A8-2205-4E6A-92CC-644328397581}">
      <dgm:prSet/>
      <dgm:spPr/>
      <dgm:t>
        <a:bodyPr/>
        <a:lstStyle/>
        <a:p>
          <a:pPr algn="l"/>
          <a:endParaRPr lang="zh-CN" altLang="en-US">
            <a:solidFill>
              <a:schemeClr val="tx1"/>
            </a:solidFill>
          </a:endParaRPr>
        </a:p>
      </dgm:t>
    </dgm:pt>
    <dgm:pt modelId="{F5CC8ED0-ADE8-466E-9091-B4F536166B6B}" type="pres">
      <dgm:prSet presAssocID="{D45BFAC7-ADC2-4BA8-B059-46F9A44D611D}" presName="Name0" presStyleCnt="0">
        <dgm:presLayoutVars>
          <dgm:dir/>
          <dgm:animLvl val="lvl"/>
          <dgm:resizeHandles val="exact"/>
        </dgm:presLayoutVars>
      </dgm:prSet>
      <dgm:spPr/>
      <dgm:t>
        <a:bodyPr/>
        <a:lstStyle/>
        <a:p>
          <a:endParaRPr lang="zh-CN" altLang="en-US"/>
        </a:p>
      </dgm:t>
    </dgm:pt>
    <dgm:pt modelId="{FF2328C8-E2FB-49C3-88E2-8105AFED7A3E}" type="pres">
      <dgm:prSet presAssocID="{173227A8-9B2E-4410-9E49-AFB50D413A73}" presName="linNode" presStyleCnt="0"/>
      <dgm:spPr/>
      <dgm:t>
        <a:bodyPr/>
        <a:lstStyle/>
        <a:p>
          <a:endParaRPr lang="zh-CN" altLang="en-US"/>
        </a:p>
      </dgm:t>
    </dgm:pt>
    <dgm:pt modelId="{D8EF3085-7B6D-466A-8FD2-756679166A9D}" type="pres">
      <dgm:prSet presAssocID="{173227A8-9B2E-4410-9E49-AFB50D413A73}" presName="parentText" presStyleLbl="node1" presStyleIdx="0" presStyleCnt="4" custScaleX="277778">
        <dgm:presLayoutVars>
          <dgm:chMax val="1"/>
          <dgm:bulletEnabled val="1"/>
        </dgm:presLayoutVars>
      </dgm:prSet>
      <dgm:spPr/>
      <dgm:t>
        <a:bodyPr/>
        <a:lstStyle/>
        <a:p>
          <a:endParaRPr lang="zh-CN" altLang="en-US"/>
        </a:p>
      </dgm:t>
    </dgm:pt>
    <dgm:pt modelId="{D8576A90-A2F3-4747-8153-4C1661FC25D1}" type="pres">
      <dgm:prSet presAssocID="{C278DBB5-07F2-4605-B402-42FA2A7DFB79}" presName="sp" presStyleCnt="0"/>
      <dgm:spPr/>
      <dgm:t>
        <a:bodyPr/>
        <a:lstStyle/>
        <a:p>
          <a:endParaRPr lang="zh-CN" altLang="en-US"/>
        </a:p>
      </dgm:t>
    </dgm:pt>
    <dgm:pt modelId="{E85B7FFE-FC3E-4CAF-83CB-F9FD1B106598}" type="pres">
      <dgm:prSet presAssocID="{EB043482-27C6-47FB-A5AD-FC5E1FC3D284}" presName="linNode" presStyleCnt="0"/>
      <dgm:spPr/>
      <dgm:t>
        <a:bodyPr/>
        <a:lstStyle/>
        <a:p>
          <a:endParaRPr lang="zh-CN" altLang="en-US"/>
        </a:p>
      </dgm:t>
    </dgm:pt>
    <dgm:pt modelId="{36CA512E-DEB7-4B70-85FD-917ECC179DD3}" type="pres">
      <dgm:prSet presAssocID="{EB043482-27C6-47FB-A5AD-FC5E1FC3D284}" presName="parentText" presStyleLbl="node1" presStyleIdx="1" presStyleCnt="4" custScaleX="278321" custScaleY="103548" custLinFactNeighborX="33507" custLinFactNeighborY="-429">
        <dgm:presLayoutVars>
          <dgm:chMax val="1"/>
          <dgm:bulletEnabled val="1"/>
        </dgm:presLayoutVars>
      </dgm:prSet>
      <dgm:spPr/>
      <dgm:t>
        <a:bodyPr/>
        <a:lstStyle/>
        <a:p>
          <a:endParaRPr lang="zh-CN" altLang="en-US"/>
        </a:p>
      </dgm:t>
    </dgm:pt>
    <dgm:pt modelId="{95EF739F-DDC8-4364-814A-F8BA54D2CB9D}" type="pres">
      <dgm:prSet presAssocID="{82B0A025-B70B-4120-91AB-1501251E209B}" presName="sp" presStyleCnt="0"/>
      <dgm:spPr/>
      <dgm:t>
        <a:bodyPr/>
        <a:lstStyle/>
        <a:p>
          <a:endParaRPr lang="zh-CN" altLang="en-US"/>
        </a:p>
      </dgm:t>
    </dgm:pt>
    <dgm:pt modelId="{40AF1A86-DCEA-41F4-94EA-96E91D6A98EF}" type="pres">
      <dgm:prSet presAssocID="{21CFE505-B285-4280-883B-E7FA624E1A37}" presName="linNode" presStyleCnt="0"/>
      <dgm:spPr/>
      <dgm:t>
        <a:bodyPr/>
        <a:lstStyle/>
        <a:p>
          <a:endParaRPr lang="zh-CN" altLang="en-US"/>
        </a:p>
      </dgm:t>
    </dgm:pt>
    <dgm:pt modelId="{78BAE70F-7AD1-4A6E-B732-C0F2BC91CE84}" type="pres">
      <dgm:prSet presAssocID="{21CFE505-B285-4280-883B-E7FA624E1A37}" presName="parentText" presStyleLbl="node1" presStyleIdx="2" presStyleCnt="4" custScaleX="277778">
        <dgm:presLayoutVars>
          <dgm:chMax val="1"/>
          <dgm:bulletEnabled val="1"/>
        </dgm:presLayoutVars>
      </dgm:prSet>
      <dgm:spPr/>
      <dgm:t>
        <a:bodyPr/>
        <a:lstStyle/>
        <a:p>
          <a:endParaRPr lang="zh-CN" altLang="en-US"/>
        </a:p>
      </dgm:t>
    </dgm:pt>
    <dgm:pt modelId="{56E217B0-12F5-4D98-84C2-9E4FA6E9792C}" type="pres">
      <dgm:prSet presAssocID="{18465F1A-8820-463E-9392-95BFCEF7B591}" presName="sp" presStyleCnt="0"/>
      <dgm:spPr/>
      <dgm:t>
        <a:bodyPr/>
        <a:lstStyle/>
        <a:p>
          <a:endParaRPr lang="zh-CN" altLang="en-US"/>
        </a:p>
      </dgm:t>
    </dgm:pt>
    <dgm:pt modelId="{1C46AE2D-DDCF-4B57-9C4D-0E1C43A1B537}" type="pres">
      <dgm:prSet presAssocID="{59ACD23D-219F-4FF7-B92F-9353D055AF47}" presName="linNode" presStyleCnt="0"/>
      <dgm:spPr/>
      <dgm:t>
        <a:bodyPr/>
        <a:lstStyle/>
        <a:p>
          <a:endParaRPr lang="zh-CN" altLang="en-US"/>
        </a:p>
      </dgm:t>
    </dgm:pt>
    <dgm:pt modelId="{498DAAB9-B481-4D9C-8B89-ECDB837F36CE}" type="pres">
      <dgm:prSet presAssocID="{59ACD23D-219F-4FF7-B92F-9353D055AF47}" presName="parentText" presStyleLbl="node1" presStyleIdx="3" presStyleCnt="4" custScaleX="277778" custLinFactNeighborY="6999">
        <dgm:presLayoutVars>
          <dgm:chMax val="1"/>
          <dgm:bulletEnabled val="1"/>
        </dgm:presLayoutVars>
      </dgm:prSet>
      <dgm:spPr/>
      <dgm:t>
        <a:bodyPr/>
        <a:lstStyle/>
        <a:p>
          <a:endParaRPr lang="zh-CN" altLang="en-US"/>
        </a:p>
      </dgm:t>
    </dgm:pt>
  </dgm:ptLst>
  <dgm:cxnLst>
    <dgm:cxn modelId="{D9AE16EE-CD82-48B8-9087-6F1CAA122307}" type="presOf" srcId="{59ACD23D-219F-4FF7-B92F-9353D055AF47}" destId="{498DAAB9-B481-4D9C-8B89-ECDB837F36CE}" srcOrd="0" destOrd="0" presId="urn:microsoft.com/office/officeart/2005/8/layout/vList5"/>
    <dgm:cxn modelId="{243B8A9D-F9A4-43C7-A92C-85DB73278032}" type="presOf" srcId="{173227A8-9B2E-4410-9E49-AFB50D413A73}" destId="{D8EF3085-7B6D-466A-8FD2-756679166A9D}" srcOrd="0" destOrd="0" presId="urn:microsoft.com/office/officeart/2005/8/layout/vList5"/>
    <dgm:cxn modelId="{CA1AFF6C-444E-48C3-89E8-0B545429B91E}" srcId="{D45BFAC7-ADC2-4BA8-B059-46F9A44D611D}" destId="{EB043482-27C6-47FB-A5AD-FC5E1FC3D284}" srcOrd="1" destOrd="0" parTransId="{4ABCD901-BE7D-4038-A81F-08D15058C3ED}" sibTransId="{82B0A025-B70B-4120-91AB-1501251E209B}"/>
    <dgm:cxn modelId="{B5D5E7A8-2205-4E6A-92CC-644328397581}" srcId="{D45BFAC7-ADC2-4BA8-B059-46F9A44D611D}" destId="{59ACD23D-219F-4FF7-B92F-9353D055AF47}" srcOrd="3" destOrd="0" parTransId="{4BB3A1C1-61C6-49FE-A886-7BB742C7B142}" sibTransId="{86C65719-2843-4F32-A397-39A85D733D58}"/>
    <dgm:cxn modelId="{E8AB5F40-1795-4DD0-AEF3-FFF2D5F0AAF7}" srcId="{D45BFAC7-ADC2-4BA8-B059-46F9A44D611D}" destId="{21CFE505-B285-4280-883B-E7FA624E1A37}" srcOrd="2" destOrd="0" parTransId="{56498B85-52E2-4135-BB8A-FF88508C59C7}" sibTransId="{18465F1A-8820-463E-9392-95BFCEF7B591}"/>
    <dgm:cxn modelId="{4575581D-0021-48E4-8B55-59477BC6F7AB}" type="presOf" srcId="{EB043482-27C6-47FB-A5AD-FC5E1FC3D284}" destId="{36CA512E-DEB7-4B70-85FD-917ECC179DD3}" srcOrd="0" destOrd="0" presId="urn:microsoft.com/office/officeart/2005/8/layout/vList5"/>
    <dgm:cxn modelId="{6CE0F1C8-A28C-4ED2-98CF-03C926C20AC4}" type="presOf" srcId="{D45BFAC7-ADC2-4BA8-B059-46F9A44D611D}" destId="{F5CC8ED0-ADE8-466E-9091-B4F536166B6B}" srcOrd="0" destOrd="0" presId="urn:microsoft.com/office/officeart/2005/8/layout/vList5"/>
    <dgm:cxn modelId="{6E010DAB-E843-4F19-8567-9B494BFF9666}" type="presOf" srcId="{21CFE505-B285-4280-883B-E7FA624E1A37}" destId="{78BAE70F-7AD1-4A6E-B732-C0F2BC91CE84}" srcOrd="0" destOrd="0" presId="urn:microsoft.com/office/officeart/2005/8/layout/vList5"/>
    <dgm:cxn modelId="{18C35282-9136-4B12-ADE2-97F3D624A3CA}" srcId="{D45BFAC7-ADC2-4BA8-B059-46F9A44D611D}" destId="{173227A8-9B2E-4410-9E49-AFB50D413A73}" srcOrd="0" destOrd="0" parTransId="{B121CDC2-332F-40F5-BBDE-BEBAFB50B49D}" sibTransId="{C278DBB5-07F2-4605-B402-42FA2A7DFB79}"/>
    <dgm:cxn modelId="{4A35CC6A-869F-47C5-8203-B25EB58AF26D}" type="presParOf" srcId="{F5CC8ED0-ADE8-466E-9091-B4F536166B6B}" destId="{FF2328C8-E2FB-49C3-88E2-8105AFED7A3E}" srcOrd="0" destOrd="0" presId="urn:microsoft.com/office/officeart/2005/8/layout/vList5"/>
    <dgm:cxn modelId="{72101203-D978-417E-A4F4-FBA6E8D1C329}" type="presParOf" srcId="{FF2328C8-E2FB-49C3-88E2-8105AFED7A3E}" destId="{D8EF3085-7B6D-466A-8FD2-756679166A9D}" srcOrd="0" destOrd="0" presId="urn:microsoft.com/office/officeart/2005/8/layout/vList5"/>
    <dgm:cxn modelId="{5C1AA5E5-8AB0-45D1-91D5-9F4EF481BADA}" type="presParOf" srcId="{F5CC8ED0-ADE8-466E-9091-B4F536166B6B}" destId="{D8576A90-A2F3-4747-8153-4C1661FC25D1}" srcOrd="1" destOrd="0" presId="urn:microsoft.com/office/officeart/2005/8/layout/vList5"/>
    <dgm:cxn modelId="{34940ECC-CB78-40C5-848D-2F0EC4846572}" type="presParOf" srcId="{F5CC8ED0-ADE8-466E-9091-B4F536166B6B}" destId="{E85B7FFE-FC3E-4CAF-83CB-F9FD1B106598}" srcOrd="2" destOrd="0" presId="urn:microsoft.com/office/officeart/2005/8/layout/vList5"/>
    <dgm:cxn modelId="{95A9DA9C-A2AC-4412-A991-F4BD0358AB6C}" type="presParOf" srcId="{E85B7FFE-FC3E-4CAF-83CB-F9FD1B106598}" destId="{36CA512E-DEB7-4B70-85FD-917ECC179DD3}" srcOrd="0" destOrd="0" presId="urn:microsoft.com/office/officeart/2005/8/layout/vList5"/>
    <dgm:cxn modelId="{3B5E9777-331E-4382-B8DB-2604EC7E56CB}" type="presParOf" srcId="{F5CC8ED0-ADE8-466E-9091-B4F536166B6B}" destId="{95EF739F-DDC8-4364-814A-F8BA54D2CB9D}" srcOrd="3" destOrd="0" presId="urn:microsoft.com/office/officeart/2005/8/layout/vList5"/>
    <dgm:cxn modelId="{3FD05860-CC1B-4EA6-B063-512CD89E198F}" type="presParOf" srcId="{F5CC8ED0-ADE8-466E-9091-B4F536166B6B}" destId="{40AF1A86-DCEA-41F4-94EA-96E91D6A98EF}" srcOrd="4" destOrd="0" presId="urn:microsoft.com/office/officeart/2005/8/layout/vList5"/>
    <dgm:cxn modelId="{F1535035-10F8-4AAD-B96F-E4679306FB22}" type="presParOf" srcId="{40AF1A86-DCEA-41F4-94EA-96E91D6A98EF}" destId="{78BAE70F-7AD1-4A6E-B732-C0F2BC91CE84}" srcOrd="0" destOrd="0" presId="urn:microsoft.com/office/officeart/2005/8/layout/vList5"/>
    <dgm:cxn modelId="{7D920811-639E-489E-BA42-09CE48404900}" type="presParOf" srcId="{F5CC8ED0-ADE8-466E-9091-B4F536166B6B}" destId="{56E217B0-12F5-4D98-84C2-9E4FA6E9792C}" srcOrd="5" destOrd="0" presId="urn:microsoft.com/office/officeart/2005/8/layout/vList5"/>
    <dgm:cxn modelId="{1A46D11F-60A6-43B1-93BF-887A0774B239}" type="presParOf" srcId="{F5CC8ED0-ADE8-466E-9091-B4F536166B6B}" destId="{1C46AE2D-DDCF-4B57-9C4D-0E1C43A1B537}" srcOrd="6" destOrd="0" presId="urn:microsoft.com/office/officeart/2005/8/layout/vList5"/>
    <dgm:cxn modelId="{F7371A28-28CC-4CE3-BEB0-1E14BA1E19C3}" type="presParOf" srcId="{1C46AE2D-DDCF-4B57-9C4D-0E1C43A1B537}" destId="{498DAAB9-B481-4D9C-8B89-ECDB837F36CE}" srcOrd="0" destOrd="0" presId="urn:microsoft.com/office/officeart/2005/8/layout/vList5"/>
  </dgm:cxnLst>
  <dgm:bg>
    <a:noFill/>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8163" cy="512763"/>
          </a:xfrm>
          <a:prstGeom prst="rect">
            <a:avLst/>
          </a:prstGeom>
          <a:noFill/>
          <a:ln w="9525">
            <a:noFill/>
            <a:miter lim="800000"/>
            <a:headEnd/>
            <a:tailEnd/>
          </a:ln>
          <a:effectLst/>
        </p:spPr>
        <p:txBody>
          <a:bodyPr vert="horz" wrap="square" lIns="94746" tIns="47373" rIns="94746" bIns="47373" numCol="1" anchor="t" anchorCtr="0" compatLnSpc="1">
            <a:prstTxWarp prst="textNoShape">
              <a:avLst/>
            </a:prstTxWarp>
          </a:bodyPr>
          <a:lstStyle>
            <a:lvl1pPr defTabSz="947738" eaLnBrk="1" hangingPunct="1">
              <a:defRPr kumimoji="1" sz="1200">
                <a:effectLst/>
                <a:latin typeface="Times New Roman" pitchFamily="18" charset="0"/>
                <a:ea typeface="宋体" charset="-122"/>
                <a:cs typeface="+mn-cs"/>
              </a:defRPr>
            </a:lvl1pPr>
          </a:lstStyle>
          <a:p>
            <a:pPr>
              <a:defRPr/>
            </a:pPr>
            <a:endParaRPr lang="en-US" altLang="zh-CN"/>
          </a:p>
        </p:txBody>
      </p:sp>
      <p:sp>
        <p:nvSpPr>
          <p:cNvPr id="9219" name="Rectangle 3"/>
          <p:cNvSpPr>
            <a:spLocks noGrp="1" noChangeArrowheads="1"/>
          </p:cNvSpPr>
          <p:nvPr>
            <p:ph type="dt" sz="quarter" idx="1"/>
          </p:nvPr>
        </p:nvSpPr>
        <p:spPr bwMode="auto">
          <a:xfrm>
            <a:off x="4021138" y="0"/>
            <a:ext cx="3078162" cy="512763"/>
          </a:xfrm>
          <a:prstGeom prst="rect">
            <a:avLst/>
          </a:prstGeom>
          <a:noFill/>
          <a:ln w="9525">
            <a:noFill/>
            <a:miter lim="800000"/>
            <a:headEnd/>
            <a:tailEnd/>
          </a:ln>
          <a:effectLst/>
        </p:spPr>
        <p:txBody>
          <a:bodyPr vert="horz" wrap="square" lIns="94746" tIns="47373" rIns="94746" bIns="47373" numCol="1" anchor="t" anchorCtr="0" compatLnSpc="1">
            <a:prstTxWarp prst="textNoShape">
              <a:avLst/>
            </a:prstTxWarp>
          </a:bodyPr>
          <a:lstStyle>
            <a:lvl1pPr algn="r" defTabSz="947738" eaLnBrk="1" hangingPunct="1">
              <a:defRPr kumimoji="1" sz="1200">
                <a:effectLst/>
                <a:latin typeface="Times New Roman" pitchFamily="18" charset="0"/>
                <a:ea typeface="宋体" charset="-122"/>
                <a:cs typeface="+mn-cs"/>
              </a:defRPr>
            </a:lvl1pPr>
          </a:lstStyle>
          <a:p>
            <a:pPr>
              <a:defRPr/>
            </a:pPr>
            <a:fld id="{045F82FA-3A7A-444F-A4E5-C24E1498AD5D}" type="datetime1">
              <a:rPr lang="zh-CN" altLang="en-US"/>
              <a:pPr>
                <a:defRPr/>
              </a:pPr>
              <a:t>2011-4-20</a:t>
            </a:fld>
            <a:endParaRPr lang="en-US" altLang="zh-CN"/>
          </a:p>
        </p:txBody>
      </p:sp>
      <p:sp>
        <p:nvSpPr>
          <p:cNvPr id="9220" name="Rectangle 4"/>
          <p:cNvSpPr>
            <a:spLocks noGrp="1" noChangeArrowheads="1"/>
          </p:cNvSpPr>
          <p:nvPr>
            <p:ph type="ftr" sz="quarter" idx="2"/>
          </p:nvPr>
        </p:nvSpPr>
        <p:spPr bwMode="auto">
          <a:xfrm>
            <a:off x="0" y="9721850"/>
            <a:ext cx="3078163" cy="512763"/>
          </a:xfrm>
          <a:prstGeom prst="rect">
            <a:avLst/>
          </a:prstGeom>
          <a:noFill/>
          <a:ln w="9525">
            <a:noFill/>
            <a:miter lim="800000"/>
            <a:headEnd/>
            <a:tailEnd/>
          </a:ln>
          <a:effectLst/>
        </p:spPr>
        <p:txBody>
          <a:bodyPr vert="horz" wrap="square" lIns="94746" tIns="47373" rIns="94746" bIns="47373" numCol="1" anchor="b" anchorCtr="0" compatLnSpc="1">
            <a:prstTxWarp prst="textNoShape">
              <a:avLst/>
            </a:prstTxWarp>
          </a:bodyPr>
          <a:lstStyle>
            <a:lvl1pPr defTabSz="947738" eaLnBrk="1" hangingPunct="1">
              <a:defRPr kumimoji="1" sz="1200">
                <a:effectLst/>
                <a:latin typeface="Times New Roman" pitchFamily="18" charset="0"/>
                <a:ea typeface="宋体" charset="-122"/>
                <a:cs typeface="+mn-cs"/>
              </a:defRPr>
            </a:lvl1pPr>
          </a:lstStyle>
          <a:p>
            <a:pPr>
              <a:defRPr/>
            </a:pPr>
            <a:endParaRPr lang="en-US" altLang="zh-CN"/>
          </a:p>
        </p:txBody>
      </p:sp>
      <p:sp>
        <p:nvSpPr>
          <p:cNvPr id="9221" name="Rectangle 5"/>
          <p:cNvSpPr>
            <a:spLocks noGrp="1" noChangeArrowheads="1"/>
          </p:cNvSpPr>
          <p:nvPr>
            <p:ph type="sldNum" sz="quarter" idx="3"/>
          </p:nvPr>
        </p:nvSpPr>
        <p:spPr bwMode="auto">
          <a:xfrm>
            <a:off x="4021138" y="9721850"/>
            <a:ext cx="3078162" cy="512763"/>
          </a:xfrm>
          <a:prstGeom prst="rect">
            <a:avLst/>
          </a:prstGeom>
          <a:noFill/>
          <a:ln w="9525">
            <a:noFill/>
            <a:miter lim="800000"/>
            <a:headEnd/>
            <a:tailEnd/>
          </a:ln>
          <a:effectLst/>
        </p:spPr>
        <p:txBody>
          <a:bodyPr vert="horz" wrap="square" lIns="94746" tIns="47373" rIns="94746" bIns="47373" numCol="1" anchor="b" anchorCtr="0" compatLnSpc="1">
            <a:prstTxWarp prst="textNoShape">
              <a:avLst/>
            </a:prstTxWarp>
          </a:bodyPr>
          <a:lstStyle>
            <a:lvl1pPr algn="r" defTabSz="947738" eaLnBrk="1" hangingPunct="1">
              <a:defRPr kumimoji="1" sz="1200">
                <a:effectLst/>
                <a:latin typeface="Times New Roman" pitchFamily="18" charset="0"/>
                <a:ea typeface="宋体" charset="-122"/>
                <a:cs typeface="+mn-cs"/>
              </a:defRPr>
            </a:lvl1pPr>
          </a:lstStyle>
          <a:p>
            <a:pPr>
              <a:defRPr/>
            </a:pPr>
            <a:fld id="{1016072D-8C4C-4750-880C-E7F221F7A88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2763"/>
          </a:xfrm>
          <a:prstGeom prst="rect">
            <a:avLst/>
          </a:prstGeom>
          <a:noFill/>
          <a:ln w="9525">
            <a:noFill/>
            <a:miter lim="800000"/>
            <a:headEnd/>
            <a:tailEnd/>
          </a:ln>
          <a:effectLst/>
        </p:spPr>
        <p:txBody>
          <a:bodyPr vert="horz" wrap="square" lIns="94746" tIns="47373" rIns="94746" bIns="47373" numCol="1" anchor="t" anchorCtr="0" compatLnSpc="1">
            <a:prstTxWarp prst="textNoShape">
              <a:avLst/>
            </a:prstTxWarp>
          </a:bodyPr>
          <a:lstStyle>
            <a:lvl1pPr defTabSz="947738" eaLnBrk="1" hangingPunct="1">
              <a:defRPr kumimoji="1" sz="1200">
                <a:effectLst/>
                <a:latin typeface="Times New Roman" pitchFamily="18" charset="0"/>
                <a:ea typeface="宋体" charset="-122"/>
                <a:cs typeface="+mn-cs"/>
              </a:defRPr>
            </a:lvl1pPr>
          </a:lstStyle>
          <a:p>
            <a:pPr>
              <a:defRPr/>
            </a:pPr>
            <a:endParaRPr lang="en-US" altLang="zh-CN"/>
          </a:p>
        </p:txBody>
      </p:sp>
      <p:sp>
        <p:nvSpPr>
          <p:cNvPr id="12291" name="Rectangle 3"/>
          <p:cNvSpPr>
            <a:spLocks noGrp="1" noChangeArrowheads="1"/>
          </p:cNvSpPr>
          <p:nvPr>
            <p:ph type="dt" idx="1"/>
          </p:nvPr>
        </p:nvSpPr>
        <p:spPr bwMode="auto">
          <a:xfrm>
            <a:off x="4021138" y="0"/>
            <a:ext cx="3078162" cy="512763"/>
          </a:xfrm>
          <a:prstGeom prst="rect">
            <a:avLst/>
          </a:prstGeom>
          <a:noFill/>
          <a:ln w="9525">
            <a:noFill/>
            <a:miter lim="800000"/>
            <a:headEnd/>
            <a:tailEnd/>
          </a:ln>
          <a:effectLst/>
        </p:spPr>
        <p:txBody>
          <a:bodyPr vert="horz" wrap="square" lIns="94746" tIns="47373" rIns="94746" bIns="47373" numCol="1" anchor="t" anchorCtr="0" compatLnSpc="1">
            <a:prstTxWarp prst="textNoShape">
              <a:avLst/>
            </a:prstTxWarp>
          </a:bodyPr>
          <a:lstStyle>
            <a:lvl1pPr algn="r" defTabSz="947738" eaLnBrk="1" hangingPunct="1">
              <a:defRPr kumimoji="1" sz="1200">
                <a:effectLst/>
                <a:latin typeface="Times New Roman" pitchFamily="18" charset="0"/>
                <a:ea typeface="宋体" charset="-122"/>
                <a:cs typeface="+mn-cs"/>
              </a:defRPr>
            </a:lvl1pPr>
          </a:lstStyle>
          <a:p>
            <a:pPr>
              <a:defRPr/>
            </a:pPr>
            <a:fld id="{1294CC7A-7657-44CA-9679-6A5CFFBC14C6}" type="datetime1">
              <a:rPr lang="zh-CN" altLang="en-US"/>
              <a:pPr>
                <a:defRPr/>
              </a:pPr>
              <a:t>2011-4-20</a:t>
            </a:fld>
            <a:endParaRPr lang="en-US" altLang="zh-CN"/>
          </a:p>
        </p:txBody>
      </p:sp>
      <p:sp>
        <p:nvSpPr>
          <p:cNvPr id="78852" name="Rectangle 4"/>
          <p:cNvSpPr>
            <a:spLocks noGrp="1" noRot="1" noChangeAspect="1" noChangeArrowheads="1" noTextEdit="1"/>
          </p:cNvSpPr>
          <p:nvPr>
            <p:ph type="sldImg" idx="2"/>
          </p:nvPr>
        </p:nvSpPr>
        <p:spPr bwMode="auto">
          <a:xfrm>
            <a:off x="989013" y="768350"/>
            <a:ext cx="5118100" cy="3838575"/>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4746" tIns="47373" rIns="94746" bIns="4737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9721850"/>
            <a:ext cx="3078163" cy="512763"/>
          </a:xfrm>
          <a:prstGeom prst="rect">
            <a:avLst/>
          </a:prstGeom>
          <a:noFill/>
          <a:ln w="9525">
            <a:noFill/>
            <a:miter lim="800000"/>
            <a:headEnd/>
            <a:tailEnd/>
          </a:ln>
          <a:effectLst/>
        </p:spPr>
        <p:txBody>
          <a:bodyPr vert="horz" wrap="square" lIns="94746" tIns="47373" rIns="94746" bIns="47373" numCol="1" anchor="b" anchorCtr="0" compatLnSpc="1">
            <a:prstTxWarp prst="textNoShape">
              <a:avLst/>
            </a:prstTxWarp>
          </a:bodyPr>
          <a:lstStyle>
            <a:lvl1pPr defTabSz="947738" eaLnBrk="1" hangingPunct="1">
              <a:defRPr kumimoji="1" sz="1200">
                <a:effectLst/>
                <a:latin typeface="Times New Roman" pitchFamily="18" charset="0"/>
                <a:ea typeface="宋体" charset="-122"/>
                <a:cs typeface="+mn-cs"/>
              </a:defRPr>
            </a:lvl1pPr>
          </a:lstStyle>
          <a:p>
            <a:pPr>
              <a:defRPr/>
            </a:pPr>
            <a:endParaRPr lang="en-US" altLang="zh-CN"/>
          </a:p>
        </p:txBody>
      </p:sp>
      <p:sp>
        <p:nvSpPr>
          <p:cNvPr id="12295" name="Rectangle 7"/>
          <p:cNvSpPr>
            <a:spLocks noGrp="1" noChangeArrowheads="1"/>
          </p:cNvSpPr>
          <p:nvPr>
            <p:ph type="sldNum" sz="quarter" idx="5"/>
          </p:nvPr>
        </p:nvSpPr>
        <p:spPr bwMode="auto">
          <a:xfrm>
            <a:off x="4021138" y="9721850"/>
            <a:ext cx="3078162" cy="512763"/>
          </a:xfrm>
          <a:prstGeom prst="rect">
            <a:avLst/>
          </a:prstGeom>
          <a:noFill/>
          <a:ln w="9525">
            <a:noFill/>
            <a:miter lim="800000"/>
            <a:headEnd/>
            <a:tailEnd/>
          </a:ln>
          <a:effectLst/>
        </p:spPr>
        <p:txBody>
          <a:bodyPr vert="horz" wrap="square" lIns="94746" tIns="47373" rIns="94746" bIns="47373" numCol="1" anchor="b" anchorCtr="0" compatLnSpc="1">
            <a:prstTxWarp prst="textNoShape">
              <a:avLst/>
            </a:prstTxWarp>
          </a:bodyPr>
          <a:lstStyle>
            <a:lvl1pPr algn="r" defTabSz="947738" eaLnBrk="1" hangingPunct="1">
              <a:defRPr kumimoji="1" sz="1200">
                <a:effectLst/>
                <a:latin typeface="Times New Roman" pitchFamily="18" charset="0"/>
                <a:ea typeface="宋体" charset="-122"/>
                <a:cs typeface="+mn-cs"/>
              </a:defRPr>
            </a:lvl1pPr>
          </a:lstStyle>
          <a:p>
            <a:pPr>
              <a:defRPr/>
            </a:pPr>
            <a:fld id="{F5EA541C-B03C-4F53-B0B5-9DCE034202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dt" sz="quarter" idx="1"/>
          </p:nvPr>
        </p:nvSpPr>
        <p:spPr>
          <a:noFill/>
        </p:spPr>
        <p:txBody>
          <a:bodyPr/>
          <a:lstStyle/>
          <a:p>
            <a:fld id="{E3170FE7-3C2D-4248-82E0-92E21ACAA393}" type="datetime1">
              <a:rPr lang="zh-CN" altLang="en-US" smtClean="0"/>
              <a:pPr/>
              <a:t>2011-4-20</a:t>
            </a:fld>
            <a:endParaRPr lang="en-US" altLang="zh-CN" smtClean="0"/>
          </a:p>
        </p:txBody>
      </p:sp>
      <p:sp>
        <p:nvSpPr>
          <p:cNvPr id="79875" name="Rectangle 7"/>
          <p:cNvSpPr>
            <a:spLocks noGrp="1" noChangeArrowheads="1"/>
          </p:cNvSpPr>
          <p:nvPr>
            <p:ph type="sldNum" sz="quarter" idx="5"/>
          </p:nvPr>
        </p:nvSpPr>
        <p:spPr>
          <a:noFill/>
        </p:spPr>
        <p:txBody>
          <a:bodyPr/>
          <a:lstStyle/>
          <a:p>
            <a:fld id="{C20FC2B9-9511-45EB-9780-AD8D936F9785}" type="slidenum">
              <a:rPr lang="en-US" altLang="zh-CN" smtClean="0"/>
              <a:pPr/>
              <a:t>1</a:t>
            </a:fld>
            <a:endParaRPr lang="en-US" altLang="zh-CN" smtClean="0"/>
          </a:p>
        </p:txBody>
      </p:sp>
      <p:sp>
        <p:nvSpPr>
          <p:cNvPr id="79876" name="Rectangle 2"/>
          <p:cNvSpPr>
            <a:spLocks noGrp="1" noRot="1" noChangeAspect="1" noChangeArrowheads="1" noTextEdit="1"/>
          </p:cNvSpPr>
          <p:nvPr>
            <p:ph type="sldImg"/>
          </p:nvPr>
        </p:nvSpPr>
        <p:spPr>
          <a:xfrm>
            <a:off x="992188" y="768350"/>
            <a:ext cx="5118100" cy="3838575"/>
          </a:xfrm>
          <a:ln/>
        </p:spPr>
      </p:sp>
      <p:sp>
        <p:nvSpPr>
          <p:cNvPr id="79877" name="Rectangle 3"/>
          <p:cNvSpPr>
            <a:spLocks noGrp="1" noChangeArrowheads="1"/>
          </p:cNvSpPr>
          <p:nvPr>
            <p:ph type="body" idx="1"/>
          </p:nvPr>
        </p:nvSpPr>
        <p:spPr>
          <a:xfrm>
            <a:off x="711200" y="4862513"/>
            <a:ext cx="5676900" cy="4603750"/>
          </a:xfrm>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p:spPr>
        <p:txBody>
          <a:bodyPr/>
          <a:lstStyle/>
          <a:p>
            <a:fld id="{4BB5B5B3-C64D-420B-BAC0-C23BE456100A}" type="datetime1">
              <a:rPr lang="zh-CN" altLang="en-US" smtClean="0"/>
              <a:pPr/>
              <a:t>2011-4-20</a:t>
            </a:fld>
            <a:endParaRPr lang="en-US" altLang="zh-CN" smtClean="0"/>
          </a:p>
        </p:txBody>
      </p:sp>
      <p:sp>
        <p:nvSpPr>
          <p:cNvPr id="82947" name="Rectangle 7"/>
          <p:cNvSpPr>
            <a:spLocks noGrp="1" noChangeArrowheads="1"/>
          </p:cNvSpPr>
          <p:nvPr>
            <p:ph type="sldNum" sz="quarter" idx="5"/>
          </p:nvPr>
        </p:nvSpPr>
        <p:spPr>
          <a:noFill/>
        </p:spPr>
        <p:txBody>
          <a:bodyPr/>
          <a:lstStyle/>
          <a:p>
            <a:fld id="{5EC77A69-D954-4B4E-BB56-1DE369CE2713}" type="slidenum">
              <a:rPr lang="en-US" altLang="zh-CN" smtClean="0"/>
              <a:pPr/>
              <a:t>17</a:t>
            </a:fld>
            <a:endParaRPr lang="en-US" altLang="zh-CN" smtClean="0"/>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fld id="{8F511173-B8BC-4398-9FBC-CA1B7A0A6B2F}" type="datetime1">
              <a:rPr lang="zh-CN" altLang="en-US" smtClean="0">
                <a:ea typeface="宋体" pitchFamily="2" charset="-122"/>
              </a:rPr>
              <a:pPr/>
              <a:t>2011-4-20</a:t>
            </a:fld>
            <a:endParaRPr lang="en-US" altLang="zh-CN" smtClean="0">
              <a:ea typeface="宋体" pitchFamily="2" charset="-122"/>
            </a:endParaRPr>
          </a:p>
        </p:txBody>
      </p:sp>
      <p:sp>
        <p:nvSpPr>
          <p:cNvPr id="83971" name="Rectangle 7"/>
          <p:cNvSpPr>
            <a:spLocks noGrp="1" noChangeArrowheads="1"/>
          </p:cNvSpPr>
          <p:nvPr>
            <p:ph type="sldNum" sz="quarter" idx="5"/>
          </p:nvPr>
        </p:nvSpPr>
        <p:spPr>
          <a:noFill/>
        </p:spPr>
        <p:txBody>
          <a:bodyPr/>
          <a:lstStyle/>
          <a:p>
            <a:fld id="{A53FF38E-1788-407F-A35B-C5F63F0C71EE}" type="slidenum">
              <a:rPr lang="en-US" altLang="zh-CN" smtClean="0">
                <a:ea typeface="宋体" pitchFamily="2" charset="-122"/>
              </a:rPr>
              <a:pPr/>
              <a:t>18</a:t>
            </a:fld>
            <a:endParaRPr lang="en-US" altLang="zh-CN" smtClean="0">
              <a:ea typeface="宋体" pitchFamily="2" charset="-122"/>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p:spPr>
        <p:txBody>
          <a:bodyPr/>
          <a:lstStyle/>
          <a:p>
            <a:pPr eaLnBrk="1" hangingPunct="1"/>
            <a:endParaRPr lang="zh-CN" altLang="zh-CN" smtClean="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82" name="Rectangle 3"/>
          <p:cNvSpPr txBox="1">
            <a:spLocks noGrp="1" noChangeArrowheads="1"/>
          </p:cNvSpPr>
          <p:nvPr/>
        </p:nvSpPr>
        <p:spPr bwMode="auto">
          <a:xfrm>
            <a:off x="4021138" y="0"/>
            <a:ext cx="3076575" cy="511175"/>
          </a:xfrm>
          <a:prstGeom prst="rect">
            <a:avLst/>
          </a:prstGeom>
          <a:noFill/>
          <a:ln w="9525">
            <a:noFill/>
            <a:miter lim="800000"/>
            <a:headEnd/>
            <a:tailEnd/>
          </a:ln>
        </p:spPr>
        <p:txBody>
          <a:bodyPr lIns="99048" tIns="49524" rIns="99048" bIns="49524"/>
          <a:lstStyle/>
          <a:p>
            <a:pPr algn="r" eaLnBrk="0" hangingPunct="0">
              <a:defRPr/>
            </a:pPr>
            <a:fld id="{0C3E0973-9078-4212-BAA5-714C2114350C}" type="datetime1">
              <a:rPr lang="zh-CN" altLang="en-US" sz="1300">
                <a:effectLst>
                  <a:outerShdw blurRad="38100" dist="38100" dir="2700000" algn="tl">
                    <a:srgbClr val="000000">
                      <a:alpha val="43137"/>
                    </a:srgbClr>
                  </a:outerShdw>
                </a:effectLst>
                <a:latin typeface="Arial" pitchFamily="34" charset="0"/>
                <a:ea typeface="宋体" pitchFamily="2" charset="-122"/>
                <a:cs typeface="Arial" charset="0"/>
              </a:rPr>
              <a:pPr algn="r" eaLnBrk="0" hangingPunct="0">
                <a:defRPr/>
              </a:pPr>
              <a:t>2011-4-20</a:t>
            </a:fld>
            <a:endParaRPr lang="en-US" altLang="zh-CN" sz="1300" dirty="0">
              <a:effectLst>
                <a:outerShdw blurRad="38100" dist="38100" dir="2700000" algn="tl">
                  <a:srgbClr val="000000">
                    <a:alpha val="43137"/>
                  </a:srgbClr>
                </a:outerShdw>
              </a:effectLst>
              <a:latin typeface="Arial" pitchFamily="34" charset="0"/>
              <a:ea typeface="宋体" pitchFamily="2" charset="-122"/>
              <a:cs typeface="Arial" charset="0"/>
            </a:endParaRPr>
          </a:p>
        </p:txBody>
      </p:sp>
      <p:sp>
        <p:nvSpPr>
          <p:cNvPr id="2734083"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eaLnBrk="0" hangingPunct="0">
              <a:defRPr/>
            </a:pPr>
            <a:fld id="{FAFEDD8B-CA5D-484A-9F47-86392A510904}" type="slidenum">
              <a:rPr lang="en-US" altLang="zh-CN" sz="1300">
                <a:effectLst>
                  <a:outerShdw blurRad="38100" dist="38100" dir="2700000" algn="tl">
                    <a:srgbClr val="000000">
                      <a:alpha val="43137"/>
                    </a:srgbClr>
                  </a:outerShdw>
                </a:effectLst>
                <a:latin typeface="Arial" pitchFamily="34" charset="0"/>
                <a:ea typeface="宋体" pitchFamily="2" charset="-122"/>
                <a:cs typeface="Arial" charset="0"/>
              </a:rPr>
              <a:pPr algn="r" eaLnBrk="0" hangingPunct="0">
                <a:defRPr/>
              </a:pPr>
              <a:t>19</a:t>
            </a:fld>
            <a:endParaRPr lang="en-US" altLang="zh-CN" sz="1300" dirty="0">
              <a:effectLst>
                <a:outerShdw blurRad="38100" dist="38100" dir="2700000" algn="tl">
                  <a:srgbClr val="000000">
                    <a:alpha val="43137"/>
                  </a:srgbClr>
                </a:outerShdw>
              </a:effectLst>
              <a:latin typeface="Arial" pitchFamily="34" charset="0"/>
              <a:ea typeface="宋体" pitchFamily="2" charset="-122"/>
              <a:cs typeface="Arial" charset="0"/>
            </a:endParaRPr>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endParaRPr lang="zh-CN" altLang="en-US" smtClean="0">
              <a:latin typeface="Arial" charset="0"/>
            </a:endParaRPr>
          </a:p>
        </p:txBody>
      </p:sp>
      <p:sp>
        <p:nvSpPr>
          <p:cNvPr id="2738180"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eaLnBrk="0" hangingPunct="0">
              <a:defRPr/>
            </a:pPr>
            <a:fld id="{E51E06D8-A874-40B7-BC48-39C878D23CC8}" type="slidenum">
              <a:rPr lang="en-US" altLang="zh-CN" sz="1300">
                <a:effectLst>
                  <a:outerShdw blurRad="38100" dist="38100" dir="2700000" algn="tl">
                    <a:srgbClr val="000000">
                      <a:alpha val="43137"/>
                    </a:srgbClr>
                  </a:outerShdw>
                </a:effectLst>
                <a:latin typeface="Arial" pitchFamily="34" charset="0"/>
                <a:ea typeface="宋体" pitchFamily="2" charset="-122"/>
                <a:cs typeface="Arial" charset="0"/>
              </a:rPr>
              <a:pPr algn="r" eaLnBrk="0" hangingPunct="0">
                <a:defRPr/>
              </a:pPr>
              <a:t>20</a:t>
            </a:fld>
            <a:endParaRPr lang="en-US" altLang="zh-CN" sz="1300" dirty="0">
              <a:effectLst>
                <a:outerShdw blurRad="38100" dist="38100" dir="2700000" algn="tl">
                  <a:srgbClr val="000000">
                    <a:alpha val="43137"/>
                  </a:srgbClr>
                </a:outerShdw>
              </a:effectLst>
              <a:latin typeface="Arial" pitchFamily="34" charset="0"/>
              <a:ea typeface="宋体" pitchFamily="2" charset="-122"/>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a:spLocks noGrp="1" noChangeArrowheads="1"/>
          </p:cNvSpPr>
          <p:nvPr>
            <p:ph type="dt" sz="quarter" idx="1"/>
          </p:nvPr>
        </p:nvSpPr>
        <p:spPr>
          <a:noFill/>
        </p:spPr>
        <p:txBody>
          <a:bodyPr/>
          <a:lstStyle/>
          <a:p>
            <a:fld id="{820B9B2B-40DF-439F-9C15-FC9276FA0638}" type="datetime1">
              <a:rPr lang="zh-CN" altLang="en-US" smtClean="0">
                <a:latin typeface="Arial" charset="0"/>
              </a:rPr>
              <a:pPr/>
              <a:t>2011-4-20</a:t>
            </a:fld>
            <a:endParaRPr lang="en-US" altLang="zh-CN" smtClean="0">
              <a:latin typeface="Arial" charset="0"/>
            </a:endParaRPr>
          </a:p>
        </p:txBody>
      </p:sp>
      <p:sp>
        <p:nvSpPr>
          <p:cNvPr id="113667" name="矩形 7"/>
          <p:cNvSpPr>
            <a:spLocks noGrp="1" noChangeArrowheads="1"/>
          </p:cNvSpPr>
          <p:nvPr>
            <p:ph type="sldNum" sz="quarter" idx="5"/>
          </p:nvPr>
        </p:nvSpPr>
        <p:spPr>
          <a:noFill/>
        </p:spPr>
        <p:txBody>
          <a:bodyPr/>
          <a:lstStyle/>
          <a:p>
            <a:fld id="{BFAB79EA-3A1E-413B-B1E7-4491D4C9A80A}" type="slidenum">
              <a:rPr lang="en-US" altLang="zh-CN" smtClean="0">
                <a:latin typeface="Arial" charset="0"/>
              </a:rPr>
              <a:pPr/>
              <a:t>21</a:t>
            </a:fld>
            <a:endParaRPr lang="en-US" altLang="zh-CN" smtClean="0">
              <a:latin typeface="Arial" charset="0"/>
            </a:endParaRPr>
          </a:p>
        </p:txBody>
      </p:sp>
      <p:sp>
        <p:nvSpPr>
          <p:cNvPr id="113668" name="矩形 2"/>
          <p:cNvSpPr>
            <a:spLocks noGrp="1" noRot="1" noChangeAspect="1" noChangeArrowheads="1" noTextEdit="1"/>
          </p:cNvSpPr>
          <p:nvPr>
            <p:ph type="sldImg"/>
          </p:nvPr>
        </p:nvSpPr>
        <p:spPr>
          <a:xfrm>
            <a:off x="887413" y="595313"/>
            <a:ext cx="5246687" cy="3935412"/>
          </a:xfrm>
          <a:ln/>
        </p:spPr>
      </p:sp>
      <p:sp>
        <p:nvSpPr>
          <p:cNvPr id="113669" name="矩形 3"/>
          <p:cNvSpPr>
            <a:spLocks noGrp="1" noChangeArrowheads="1"/>
          </p:cNvSpPr>
          <p:nvPr>
            <p:ph type="body" idx="1"/>
          </p:nvPr>
        </p:nvSpPr>
        <p:spPr>
          <a:xfrm>
            <a:off x="947738" y="4859338"/>
            <a:ext cx="5203825" cy="2733675"/>
          </a:xfrm>
          <a:noFill/>
          <a:ln/>
        </p:spPr>
        <p:txBody>
          <a:bodyPr/>
          <a:lstStyle/>
          <a:p>
            <a:endParaRPr lang="zh-CN"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p:spPr>
        <p:txBody>
          <a:bodyPr/>
          <a:lstStyle/>
          <a:p>
            <a:endParaRPr lang="zh-CN" altLang="en-US" smtClean="0">
              <a:latin typeface="Arial" charset="0"/>
            </a:endParaRPr>
          </a:p>
        </p:txBody>
      </p:sp>
      <p:sp>
        <p:nvSpPr>
          <p:cNvPr id="115716" name="灯片编号占位符 3"/>
          <p:cNvSpPr>
            <a:spLocks noGrp="1"/>
          </p:cNvSpPr>
          <p:nvPr>
            <p:ph type="sldNum" sz="quarter" idx="5"/>
          </p:nvPr>
        </p:nvSpPr>
        <p:spPr>
          <a:noFill/>
        </p:spPr>
        <p:txBody>
          <a:bodyPr/>
          <a:lstStyle/>
          <a:p>
            <a:fld id="{DCB23EBB-4651-489D-9D80-824B5710AAC5}" type="slidenum">
              <a:rPr lang="en-US" altLang="zh-CN" smtClean="0">
                <a:latin typeface="Arial" charset="0"/>
              </a:rPr>
              <a:pPr/>
              <a:t>22</a:t>
            </a:fld>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a:spLocks noGrp="1" noChangeArrowheads="1"/>
          </p:cNvSpPr>
          <p:nvPr>
            <p:ph type="dt" sz="quarter" idx="1"/>
          </p:nvPr>
        </p:nvSpPr>
        <p:spPr>
          <a:noFill/>
        </p:spPr>
        <p:txBody>
          <a:bodyPr/>
          <a:lstStyle/>
          <a:p>
            <a:fld id="{820B9B2B-40DF-439F-9C15-FC9276FA0638}" type="datetime1">
              <a:rPr lang="zh-CN" altLang="en-US" smtClean="0">
                <a:latin typeface="Arial" charset="0"/>
              </a:rPr>
              <a:pPr/>
              <a:t>2011-4-20</a:t>
            </a:fld>
            <a:endParaRPr lang="en-US" altLang="zh-CN" smtClean="0">
              <a:latin typeface="Arial" charset="0"/>
            </a:endParaRPr>
          </a:p>
        </p:txBody>
      </p:sp>
      <p:sp>
        <p:nvSpPr>
          <p:cNvPr id="113667" name="矩形 7"/>
          <p:cNvSpPr>
            <a:spLocks noGrp="1" noChangeArrowheads="1"/>
          </p:cNvSpPr>
          <p:nvPr>
            <p:ph type="sldNum" sz="quarter" idx="5"/>
          </p:nvPr>
        </p:nvSpPr>
        <p:spPr>
          <a:noFill/>
        </p:spPr>
        <p:txBody>
          <a:bodyPr/>
          <a:lstStyle/>
          <a:p>
            <a:fld id="{BFAB79EA-3A1E-413B-B1E7-4491D4C9A80A}" type="slidenum">
              <a:rPr lang="en-US" altLang="zh-CN" smtClean="0">
                <a:latin typeface="Arial" charset="0"/>
              </a:rPr>
              <a:pPr/>
              <a:t>23</a:t>
            </a:fld>
            <a:endParaRPr lang="en-US" altLang="zh-CN" smtClean="0">
              <a:latin typeface="Arial" charset="0"/>
            </a:endParaRPr>
          </a:p>
        </p:txBody>
      </p:sp>
      <p:sp>
        <p:nvSpPr>
          <p:cNvPr id="113668" name="矩形 2"/>
          <p:cNvSpPr>
            <a:spLocks noGrp="1" noRot="1" noChangeAspect="1" noChangeArrowheads="1" noTextEdit="1"/>
          </p:cNvSpPr>
          <p:nvPr>
            <p:ph type="sldImg"/>
          </p:nvPr>
        </p:nvSpPr>
        <p:spPr>
          <a:xfrm>
            <a:off x="887413" y="595313"/>
            <a:ext cx="5246687" cy="3935412"/>
          </a:xfrm>
          <a:ln/>
        </p:spPr>
      </p:sp>
      <p:sp>
        <p:nvSpPr>
          <p:cNvPr id="113669" name="矩形 3"/>
          <p:cNvSpPr>
            <a:spLocks noGrp="1" noChangeArrowheads="1"/>
          </p:cNvSpPr>
          <p:nvPr>
            <p:ph type="body" idx="1"/>
          </p:nvPr>
        </p:nvSpPr>
        <p:spPr>
          <a:xfrm>
            <a:off x="947738" y="4859338"/>
            <a:ext cx="5203825" cy="2733675"/>
          </a:xfrm>
          <a:noFill/>
          <a:ln/>
        </p:spPr>
        <p:txBody>
          <a:bodyPr/>
          <a:lstStyle/>
          <a:p>
            <a:endParaRPr lang="zh-CN"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fld id="{40466F57-8064-4EFA-B1E2-EC31FE4835B2}" type="datetime1">
              <a:rPr lang="zh-CN" altLang="en-US" smtClean="0"/>
              <a:pPr/>
              <a:t>2011-4-20</a:t>
            </a:fld>
            <a:endParaRPr lang="en-US" altLang="zh-CN" smtClean="0"/>
          </a:p>
        </p:txBody>
      </p:sp>
      <p:sp>
        <p:nvSpPr>
          <p:cNvPr id="86019" name="Rectangle 7"/>
          <p:cNvSpPr>
            <a:spLocks noGrp="1" noChangeArrowheads="1"/>
          </p:cNvSpPr>
          <p:nvPr>
            <p:ph type="sldNum" sz="quarter" idx="5"/>
          </p:nvPr>
        </p:nvSpPr>
        <p:spPr>
          <a:noFill/>
        </p:spPr>
        <p:txBody>
          <a:bodyPr/>
          <a:lstStyle/>
          <a:p>
            <a:fld id="{4D733AE5-2A09-4DC6-B8D2-D782D0979D07}" type="slidenum">
              <a:rPr lang="en-US" altLang="zh-CN" smtClean="0"/>
              <a:pPr/>
              <a:t>24</a:t>
            </a:fld>
            <a:endParaRPr lang="en-US" altLang="zh-CN" smtClean="0"/>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dt" sz="quarter" idx="1"/>
          </p:nvPr>
        </p:nvSpPr>
        <p:spPr>
          <a:noFill/>
        </p:spPr>
        <p:txBody>
          <a:bodyPr/>
          <a:lstStyle/>
          <a:p>
            <a:fld id="{971BFA6B-DF1A-4A87-AB3C-7FF79B1C9CE7}" type="datetime1">
              <a:rPr lang="zh-CN" altLang="en-US" smtClean="0"/>
              <a:pPr/>
              <a:t>2011-4-20</a:t>
            </a:fld>
            <a:endParaRPr lang="en-US" altLang="zh-CN" smtClean="0"/>
          </a:p>
        </p:txBody>
      </p:sp>
      <p:sp>
        <p:nvSpPr>
          <p:cNvPr id="88067" name="Rectangle 7"/>
          <p:cNvSpPr>
            <a:spLocks noGrp="1" noChangeArrowheads="1"/>
          </p:cNvSpPr>
          <p:nvPr>
            <p:ph type="sldNum" sz="quarter" idx="5"/>
          </p:nvPr>
        </p:nvSpPr>
        <p:spPr>
          <a:noFill/>
        </p:spPr>
        <p:txBody>
          <a:bodyPr/>
          <a:lstStyle/>
          <a:p>
            <a:fld id="{B1A507C6-C0EE-4C3F-A7B5-9573EECB84CB}" type="slidenum">
              <a:rPr lang="en-US" altLang="zh-CN" smtClean="0"/>
              <a:pPr/>
              <a:t>25</a:t>
            </a:fld>
            <a:endParaRPr lang="en-US" altLang="zh-CN" smtClean="0"/>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a:spLocks noGrp="1" noChangeArrowheads="1"/>
          </p:cNvSpPr>
          <p:nvPr>
            <p:ph type="dt" sz="quarter" idx="1"/>
          </p:nvPr>
        </p:nvSpPr>
        <p:spPr>
          <a:noFill/>
        </p:spPr>
        <p:txBody>
          <a:bodyPr/>
          <a:lstStyle/>
          <a:p>
            <a:fld id="{820B9B2B-40DF-439F-9C15-FC9276FA0638}" type="datetime1">
              <a:rPr lang="zh-CN" altLang="en-US" smtClean="0">
                <a:latin typeface="Arial" charset="0"/>
              </a:rPr>
              <a:pPr/>
              <a:t>2011-4-20</a:t>
            </a:fld>
            <a:endParaRPr lang="en-US" altLang="zh-CN" smtClean="0">
              <a:latin typeface="Arial" charset="0"/>
            </a:endParaRPr>
          </a:p>
        </p:txBody>
      </p:sp>
      <p:sp>
        <p:nvSpPr>
          <p:cNvPr id="113667" name="矩形 7"/>
          <p:cNvSpPr>
            <a:spLocks noGrp="1" noChangeArrowheads="1"/>
          </p:cNvSpPr>
          <p:nvPr>
            <p:ph type="sldNum" sz="quarter" idx="5"/>
          </p:nvPr>
        </p:nvSpPr>
        <p:spPr>
          <a:noFill/>
        </p:spPr>
        <p:txBody>
          <a:bodyPr/>
          <a:lstStyle/>
          <a:p>
            <a:fld id="{BFAB79EA-3A1E-413B-B1E7-4491D4C9A80A}" type="slidenum">
              <a:rPr lang="en-US" altLang="zh-CN" smtClean="0">
                <a:latin typeface="Arial" charset="0"/>
              </a:rPr>
              <a:pPr/>
              <a:t>26</a:t>
            </a:fld>
            <a:endParaRPr lang="en-US" altLang="zh-CN" smtClean="0">
              <a:latin typeface="Arial" charset="0"/>
            </a:endParaRPr>
          </a:p>
        </p:txBody>
      </p:sp>
      <p:sp>
        <p:nvSpPr>
          <p:cNvPr id="113668" name="矩形 2"/>
          <p:cNvSpPr>
            <a:spLocks noGrp="1" noRot="1" noChangeAspect="1" noChangeArrowheads="1" noTextEdit="1"/>
          </p:cNvSpPr>
          <p:nvPr>
            <p:ph type="sldImg"/>
          </p:nvPr>
        </p:nvSpPr>
        <p:spPr>
          <a:xfrm>
            <a:off x="887413" y="595313"/>
            <a:ext cx="5246687" cy="3935412"/>
          </a:xfrm>
          <a:ln/>
        </p:spPr>
      </p:sp>
      <p:sp>
        <p:nvSpPr>
          <p:cNvPr id="113669" name="矩形 3"/>
          <p:cNvSpPr>
            <a:spLocks noGrp="1" noChangeArrowheads="1"/>
          </p:cNvSpPr>
          <p:nvPr>
            <p:ph type="body" idx="1"/>
          </p:nvPr>
        </p:nvSpPr>
        <p:spPr>
          <a:xfrm>
            <a:off x="947738" y="4859338"/>
            <a:ext cx="5203825" cy="2733675"/>
          </a:xfrm>
          <a:noFill/>
          <a:ln/>
        </p:spPr>
        <p:txBody>
          <a:bodyPr/>
          <a:lstStyle/>
          <a:p>
            <a:endParaRPr lang="zh-CN"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fld id="{DFD51298-7C59-4CB9-864E-24EA1D1D4CCC}" type="datetime1">
              <a:rPr lang="zh-CN" altLang="en-US" smtClean="0"/>
              <a:pPr/>
              <a:t>2011-4-20</a:t>
            </a:fld>
            <a:endParaRPr lang="en-US" altLang="zh-CN" smtClean="0"/>
          </a:p>
        </p:txBody>
      </p:sp>
      <p:sp>
        <p:nvSpPr>
          <p:cNvPr id="80899" name="Rectangle 7"/>
          <p:cNvSpPr>
            <a:spLocks noGrp="1" noChangeArrowheads="1"/>
          </p:cNvSpPr>
          <p:nvPr>
            <p:ph type="sldNum" sz="quarter" idx="5"/>
          </p:nvPr>
        </p:nvSpPr>
        <p:spPr>
          <a:noFill/>
        </p:spPr>
        <p:txBody>
          <a:bodyPr/>
          <a:lstStyle/>
          <a:p>
            <a:fld id="{2C407583-5156-466F-BAE8-D72C06C6DC27}" type="slidenum">
              <a:rPr lang="en-US" altLang="zh-CN" smtClean="0"/>
              <a:pPr/>
              <a:t>2</a:t>
            </a:fld>
            <a:endParaRPr lang="en-US" altLang="zh-CN" smtClean="0"/>
          </a:p>
        </p:txBody>
      </p:sp>
      <p:sp>
        <p:nvSpPr>
          <p:cNvPr id="80900" name="Rectangle 2"/>
          <p:cNvSpPr>
            <a:spLocks noGrp="1" noRot="1" noChangeAspect="1" noChangeArrowheads="1" noTextEdit="1"/>
          </p:cNvSpPr>
          <p:nvPr>
            <p:ph type="sldImg"/>
          </p:nvPr>
        </p:nvSpPr>
        <p:spPr>
          <a:xfrm>
            <a:off x="992188" y="768350"/>
            <a:ext cx="5114925" cy="3836988"/>
          </a:xfrm>
          <a:ln/>
        </p:spPr>
      </p:sp>
      <p:sp>
        <p:nvSpPr>
          <p:cNvPr id="80901" name="Rectangle 3"/>
          <p:cNvSpPr>
            <a:spLocks noGrp="1" noChangeArrowheads="1"/>
          </p:cNvSpPr>
          <p:nvPr>
            <p:ph type="body" idx="1"/>
          </p:nvPr>
        </p:nvSpPr>
        <p:spPr>
          <a:xfrm>
            <a:off x="709613" y="4860925"/>
            <a:ext cx="5680075" cy="4605338"/>
          </a:xfrm>
          <a:noFill/>
          <a:ln/>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dt" sz="quarter" idx="1"/>
          </p:nvPr>
        </p:nvSpPr>
        <p:spPr>
          <a:noFill/>
        </p:spPr>
        <p:txBody>
          <a:bodyPr/>
          <a:lstStyle/>
          <a:p>
            <a:fld id="{CAA8A755-7DD3-44B9-BC92-355A88FBEE46}" type="datetime1">
              <a:rPr lang="zh-CN" altLang="en-US" smtClean="0"/>
              <a:pPr/>
              <a:t>2011-4-20</a:t>
            </a:fld>
            <a:endParaRPr lang="en-US" altLang="zh-CN" smtClean="0"/>
          </a:p>
        </p:txBody>
      </p:sp>
      <p:sp>
        <p:nvSpPr>
          <p:cNvPr id="90115" name="Rectangle 7"/>
          <p:cNvSpPr>
            <a:spLocks noGrp="1" noChangeArrowheads="1"/>
          </p:cNvSpPr>
          <p:nvPr>
            <p:ph type="sldNum" sz="quarter" idx="5"/>
          </p:nvPr>
        </p:nvSpPr>
        <p:spPr>
          <a:noFill/>
        </p:spPr>
        <p:txBody>
          <a:bodyPr/>
          <a:lstStyle/>
          <a:p>
            <a:fld id="{949A3E73-69F3-4F5F-B969-BD2BEE674AF2}" type="slidenum">
              <a:rPr lang="en-US" altLang="zh-CN" smtClean="0"/>
              <a:pPr/>
              <a:t>28</a:t>
            </a:fld>
            <a:endParaRPr lang="en-US" altLang="zh-CN" smtClean="0"/>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a:spLocks noGrp="1" noChangeArrowheads="1"/>
          </p:cNvSpPr>
          <p:nvPr>
            <p:ph type="dt" sz="quarter" idx="1"/>
          </p:nvPr>
        </p:nvSpPr>
        <p:spPr>
          <a:noFill/>
        </p:spPr>
        <p:txBody>
          <a:bodyPr/>
          <a:lstStyle/>
          <a:p>
            <a:fld id="{820B9B2B-40DF-439F-9C15-FC9276FA0638}" type="datetime1">
              <a:rPr lang="zh-CN" altLang="en-US" smtClean="0">
                <a:latin typeface="Arial" charset="0"/>
              </a:rPr>
              <a:pPr/>
              <a:t>2011-4-20</a:t>
            </a:fld>
            <a:endParaRPr lang="en-US" altLang="zh-CN" smtClean="0">
              <a:latin typeface="Arial" charset="0"/>
            </a:endParaRPr>
          </a:p>
        </p:txBody>
      </p:sp>
      <p:sp>
        <p:nvSpPr>
          <p:cNvPr id="113667" name="矩形 7"/>
          <p:cNvSpPr>
            <a:spLocks noGrp="1" noChangeArrowheads="1"/>
          </p:cNvSpPr>
          <p:nvPr>
            <p:ph type="sldNum" sz="quarter" idx="5"/>
          </p:nvPr>
        </p:nvSpPr>
        <p:spPr>
          <a:noFill/>
        </p:spPr>
        <p:txBody>
          <a:bodyPr/>
          <a:lstStyle/>
          <a:p>
            <a:fld id="{BFAB79EA-3A1E-413B-B1E7-4491D4C9A80A}" type="slidenum">
              <a:rPr lang="en-US" altLang="zh-CN" smtClean="0">
                <a:latin typeface="Arial" charset="0"/>
              </a:rPr>
              <a:pPr/>
              <a:t>29</a:t>
            </a:fld>
            <a:endParaRPr lang="en-US" altLang="zh-CN" smtClean="0">
              <a:latin typeface="Arial" charset="0"/>
            </a:endParaRPr>
          </a:p>
        </p:txBody>
      </p:sp>
      <p:sp>
        <p:nvSpPr>
          <p:cNvPr id="113668" name="矩形 2"/>
          <p:cNvSpPr>
            <a:spLocks noGrp="1" noRot="1" noChangeAspect="1" noChangeArrowheads="1" noTextEdit="1"/>
          </p:cNvSpPr>
          <p:nvPr>
            <p:ph type="sldImg"/>
          </p:nvPr>
        </p:nvSpPr>
        <p:spPr>
          <a:xfrm>
            <a:off x="887413" y="595313"/>
            <a:ext cx="5246687" cy="3935412"/>
          </a:xfrm>
          <a:ln/>
        </p:spPr>
      </p:sp>
      <p:sp>
        <p:nvSpPr>
          <p:cNvPr id="113669" name="矩形 3"/>
          <p:cNvSpPr>
            <a:spLocks noGrp="1" noChangeArrowheads="1"/>
          </p:cNvSpPr>
          <p:nvPr>
            <p:ph type="body" idx="1"/>
          </p:nvPr>
        </p:nvSpPr>
        <p:spPr>
          <a:xfrm>
            <a:off x="947738" y="4859338"/>
            <a:ext cx="5203825" cy="2733675"/>
          </a:xfrm>
          <a:noFill/>
          <a:ln/>
        </p:spPr>
        <p:txBody>
          <a:bodyPr/>
          <a:lstStyle/>
          <a:p>
            <a:endParaRPr lang="zh-CN" altLang="zh-CN"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22884" name="灯片编号占位符 3"/>
          <p:cNvSpPr>
            <a:spLocks noGrp="1"/>
          </p:cNvSpPr>
          <p:nvPr>
            <p:ph type="sldNum" sz="quarter" idx="5"/>
          </p:nvPr>
        </p:nvSpPr>
        <p:spPr>
          <a:noFill/>
        </p:spPr>
        <p:txBody>
          <a:bodyPr/>
          <a:lstStyle/>
          <a:p>
            <a:fld id="{286EE2F9-4119-4558-B9AC-B84617E61C93}" type="slidenum">
              <a:rPr lang="en-US" altLang="zh-CN" smtClean="0">
                <a:latin typeface="Arial" pitchFamily="34" charset="0"/>
              </a:rPr>
              <a:pPr/>
              <a:t>30</a:t>
            </a:fld>
            <a:endParaRPr lang="en-US"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17764" name="灯片编号占位符 3"/>
          <p:cNvSpPr>
            <a:spLocks noGrp="1"/>
          </p:cNvSpPr>
          <p:nvPr>
            <p:ph type="sldNum" sz="quarter" idx="5"/>
          </p:nvPr>
        </p:nvSpPr>
        <p:spPr>
          <a:noFill/>
        </p:spPr>
        <p:txBody>
          <a:bodyPr/>
          <a:lstStyle/>
          <a:p>
            <a:fld id="{FD40A428-E4C4-4A42-9F5B-8B0042AF3775}" type="slidenum">
              <a:rPr lang="en-US" altLang="zh-CN" smtClean="0">
                <a:latin typeface="Arial" pitchFamily="34" charset="0"/>
              </a:rPr>
              <a:pPr/>
              <a:t>31</a:t>
            </a:fld>
            <a:endParaRPr lang="en-US"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17764" name="灯片编号占位符 3"/>
          <p:cNvSpPr>
            <a:spLocks noGrp="1"/>
          </p:cNvSpPr>
          <p:nvPr>
            <p:ph type="sldNum" sz="quarter" idx="5"/>
          </p:nvPr>
        </p:nvSpPr>
        <p:spPr>
          <a:noFill/>
        </p:spPr>
        <p:txBody>
          <a:bodyPr/>
          <a:lstStyle/>
          <a:p>
            <a:fld id="{FD40A428-E4C4-4A42-9F5B-8B0042AF3775}" type="slidenum">
              <a:rPr lang="en-US" altLang="zh-CN" smtClean="0">
                <a:latin typeface="Arial" pitchFamily="34" charset="0"/>
              </a:rPr>
              <a:pPr/>
              <a:t>32</a:t>
            </a:fld>
            <a:endParaRPr lang="en-US"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21860" name="灯片编号占位符 3"/>
          <p:cNvSpPr>
            <a:spLocks noGrp="1"/>
          </p:cNvSpPr>
          <p:nvPr>
            <p:ph type="sldNum" sz="quarter" idx="5"/>
          </p:nvPr>
        </p:nvSpPr>
        <p:spPr>
          <a:noFill/>
        </p:spPr>
        <p:txBody>
          <a:bodyPr/>
          <a:lstStyle/>
          <a:p>
            <a:fld id="{2229E311-3573-441B-9C18-85A2D286D602}" type="slidenum">
              <a:rPr lang="en-US" altLang="zh-CN" smtClean="0">
                <a:latin typeface="Arial" pitchFamily="34" charset="0"/>
              </a:rPr>
              <a:pPr/>
              <a:t>33</a:t>
            </a:fld>
            <a:endParaRPr lang="en-US"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24932" name="灯片编号占位符 3"/>
          <p:cNvSpPr>
            <a:spLocks noGrp="1"/>
          </p:cNvSpPr>
          <p:nvPr>
            <p:ph type="sldNum" sz="quarter" idx="5"/>
          </p:nvPr>
        </p:nvSpPr>
        <p:spPr>
          <a:noFill/>
        </p:spPr>
        <p:txBody>
          <a:bodyPr/>
          <a:lstStyle/>
          <a:p>
            <a:fld id="{B012483D-976F-4B2B-BF1F-CCA7118BE10C}" type="slidenum">
              <a:rPr lang="en-US" altLang="zh-CN" smtClean="0">
                <a:latin typeface="Arial" pitchFamily="34" charset="0"/>
              </a:rPr>
              <a:pPr/>
              <a:t>34</a:t>
            </a:fld>
            <a:endParaRPr lang="en-US" altLang="zh-CN"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a:spLocks noGrp="1" noChangeArrowheads="1"/>
          </p:cNvSpPr>
          <p:nvPr>
            <p:ph type="dt" sz="quarter" idx="1"/>
          </p:nvPr>
        </p:nvSpPr>
        <p:spPr>
          <a:noFill/>
        </p:spPr>
        <p:txBody>
          <a:bodyPr/>
          <a:lstStyle/>
          <a:p>
            <a:fld id="{820B9B2B-40DF-439F-9C15-FC9276FA0638}" type="datetime1">
              <a:rPr lang="zh-CN" altLang="en-US" smtClean="0">
                <a:latin typeface="Arial" charset="0"/>
              </a:rPr>
              <a:pPr/>
              <a:t>2011-4-20</a:t>
            </a:fld>
            <a:endParaRPr lang="en-US" altLang="zh-CN" smtClean="0">
              <a:latin typeface="Arial" charset="0"/>
            </a:endParaRPr>
          </a:p>
        </p:txBody>
      </p:sp>
      <p:sp>
        <p:nvSpPr>
          <p:cNvPr id="113667" name="矩形 7"/>
          <p:cNvSpPr>
            <a:spLocks noGrp="1" noChangeArrowheads="1"/>
          </p:cNvSpPr>
          <p:nvPr>
            <p:ph type="sldNum" sz="quarter" idx="5"/>
          </p:nvPr>
        </p:nvSpPr>
        <p:spPr>
          <a:noFill/>
        </p:spPr>
        <p:txBody>
          <a:bodyPr/>
          <a:lstStyle/>
          <a:p>
            <a:fld id="{BFAB79EA-3A1E-413B-B1E7-4491D4C9A80A}" type="slidenum">
              <a:rPr lang="en-US" altLang="zh-CN" smtClean="0">
                <a:latin typeface="Arial" charset="0"/>
              </a:rPr>
              <a:pPr/>
              <a:t>35</a:t>
            </a:fld>
            <a:endParaRPr lang="en-US" altLang="zh-CN" smtClean="0">
              <a:latin typeface="Arial" charset="0"/>
            </a:endParaRPr>
          </a:p>
        </p:txBody>
      </p:sp>
      <p:sp>
        <p:nvSpPr>
          <p:cNvPr id="113668" name="矩形 2"/>
          <p:cNvSpPr>
            <a:spLocks noGrp="1" noRot="1" noChangeAspect="1" noChangeArrowheads="1" noTextEdit="1"/>
          </p:cNvSpPr>
          <p:nvPr>
            <p:ph type="sldImg"/>
          </p:nvPr>
        </p:nvSpPr>
        <p:spPr>
          <a:xfrm>
            <a:off x="887413" y="595313"/>
            <a:ext cx="5246687" cy="3935412"/>
          </a:xfrm>
          <a:ln/>
        </p:spPr>
      </p:sp>
      <p:sp>
        <p:nvSpPr>
          <p:cNvPr id="113669" name="矩形 3"/>
          <p:cNvSpPr>
            <a:spLocks noGrp="1" noChangeArrowheads="1"/>
          </p:cNvSpPr>
          <p:nvPr>
            <p:ph type="body" idx="1"/>
          </p:nvPr>
        </p:nvSpPr>
        <p:spPr>
          <a:xfrm>
            <a:off x="947738" y="4859338"/>
            <a:ext cx="5203825" cy="2733675"/>
          </a:xfrm>
          <a:noFill/>
          <a:ln/>
        </p:spPr>
        <p:txBody>
          <a:bodyPr/>
          <a:lstStyle/>
          <a:p>
            <a:endParaRPr lang="zh-CN" altLang="zh-CN"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17764" name="灯片编号占位符 3"/>
          <p:cNvSpPr>
            <a:spLocks noGrp="1"/>
          </p:cNvSpPr>
          <p:nvPr>
            <p:ph type="sldNum" sz="quarter" idx="5"/>
          </p:nvPr>
        </p:nvSpPr>
        <p:spPr>
          <a:noFill/>
        </p:spPr>
        <p:txBody>
          <a:bodyPr/>
          <a:lstStyle/>
          <a:p>
            <a:fld id="{FD40A428-E4C4-4A42-9F5B-8B0042AF3775}" type="slidenum">
              <a:rPr lang="en-US" altLang="zh-CN" smtClean="0">
                <a:latin typeface="Arial" pitchFamily="34" charset="0"/>
              </a:rPr>
              <a:pPr/>
              <a:t>36</a:t>
            </a:fld>
            <a:endParaRPr lang="en-US"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28004" name="灯片编号占位符 3"/>
          <p:cNvSpPr>
            <a:spLocks noGrp="1"/>
          </p:cNvSpPr>
          <p:nvPr>
            <p:ph type="sldNum" sz="quarter" idx="5"/>
          </p:nvPr>
        </p:nvSpPr>
        <p:spPr>
          <a:noFill/>
        </p:spPr>
        <p:txBody>
          <a:bodyPr/>
          <a:lstStyle/>
          <a:p>
            <a:fld id="{A5E8E103-6FDD-4670-801D-2AC231A1BCE2}" type="slidenum">
              <a:rPr lang="en-US" altLang="zh-CN" smtClean="0">
                <a:latin typeface="Arial" pitchFamily="34" charset="0"/>
              </a:rPr>
              <a:pPr/>
              <a:t>37</a:t>
            </a:fld>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992188" y="768350"/>
            <a:ext cx="5114925" cy="3836988"/>
          </a:xfrm>
          <a:ln/>
        </p:spPr>
      </p:sp>
      <p:sp>
        <p:nvSpPr>
          <p:cNvPr id="86019"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86020" name="灯片编号占位符 3"/>
          <p:cNvSpPr>
            <a:spLocks noGrp="1"/>
          </p:cNvSpPr>
          <p:nvPr>
            <p:ph type="sldNum" sz="quarter" idx="5"/>
          </p:nvPr>
        </p:nvSpPr>
        <p:spPr>
          <a:noFill/>
        </p:spPr>
        <p:txBody>
          <a:bodyPr/>
          <a:lstStyle/>
          <a:p>
            <a:fld id="{6123EDA2-AF38-4C32-87DB-E6FEDB57754F}" type="slidenum">
              <a:rPr lang="en-US" altLang="zh-CN" smtClean="0">
                <a:latin typeface="Arial" pitchFamily="34" charset="0"/>
              </a:rPr>
              <a:pPr/>
              <a:t>3</a:t>
            </a:fld>
            <a:endParaRPr lang="en-US" altLang="zh-CN"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dt" sz="quarter" idx="1"/>
          </p:nvPr>
        </p:nvSpPr>
        <p:spPr>
          <a:noFill/>
        </p:spPr>
        <p:txBody>
          <a:bodyPr/>
          <a:lstStyle/>
          <a:p>
            <a:fld id="{F5ACF831-2FA8-45CA-A3F9-32869143823F}" type="datetime1">
              <a:rPr lang="zh-CN" altLang="en-US" smtClean="0"/>
              <a:pPr/>
              <a:t>2011-4-20</a:t>
            </a:fld>
            <a:endParaRPr lang="en-US" altLang="zh-CN" smtClean="0"/>
          </a:p>
        </p:txBody>
      </p:sp>
      <p:sp>
        <p:nvSpPr>
          <p:cNvPr id="105475" name="Rectangle 7"/>
          <p:cNvSpPr>
            <a:spLocks noGrp="1" noChangeArrowheads="1"/>
          </p:cNvSpPr>
          <p:nvPr>
            <p:ph type="sldNum" sz="quarter" idx="5"/>
          </p:nvPr>
        </p:nvSpPr>
        <p:spPr>
          <a:noFill/>
        </p:spPr>
        <p:txBody>
          <a:bodyPr/>
          <a:lstStyle/>
          <a:p>
            <a:fld id="{C82087C6-91F7-44F1-AAFD-58510C167577}" type="slidenum">
              <a:rPr lang="en-US" altLang="zh-CN" smtClean="0"/>
              <a:pPr/>
              <a:t>38</a:t>
            </a:fld>
            <a:endParaRPr lang="en-US" altLang="zh-CN" smtClean="0"/>
          </a:p>
        </p:txBody>
      </p:sp>
      <p:sp>
        <p:nvSpPr>
          <p:cNvPr id="105476" name="Rectangle 2"/>
          <p:cNvSpPr>
            <a:spLocks noGrp="1" noRot="1" noChangeAspect="1" noChangeArrowheads="1" noTextEdit="1"/>
          </p:cNvSpPr>
          <p:nvPr>
            <p:ph type="sldImg"/>
          </p:nvPr>
        </p:nvSpPr>
        <p:spPr>
          <a:xfrm>
            <a:off x="992188" y="768350"/>
            <a:ext cx="5114925" cy="3836988"/>
          </a:xfrm>
          <a:ln/>
        </p:spPr>
      </p:sp>
      <p:sp>
        <p:nvSpPr>
          <p:cNvPr id="105477" name="Rectangle 3"/>
          <p:cNvSpPr>
            <a:spLocks noGrp="1" noChangeArrowheads="1"/>
          </p:cNvSpPr>
          <p:nvPr>
            <p:ph type="body" idx="1"/>
          </p:nvPr>
        </p:nvSpPr>
        <p:spPr>
          <a:xfrm>
            <a:off x="709613" y="4860925"/>
            <a:ext cx="5680075" cy="4605338"/>
          </a:xfrm>
          <a:noFill/>
          <a:ln/>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dt" sz="quarter" idx="1"/>
          </p:nvPr>
        </p:nvSpPr>
        <p:spPr>
          <a:noFill/>
        </p:spPr>
        <p:txBody>
          <a:bodyPr/>
          <a:lstStyle/>
          <a:p>
            <a:fld id="{DAAC02D8-F80E-4AEA-BBB2-31D727BF8A31}" type="datetime1">
              <a:rPr lang="zh-CN" altLang="en-US" smtClean="0"/>
              <a:pPr/>
              <a:t>2011-4-20</a:t>
            </a:fld>
            <a:endParaRPr lang="en-US" altLang="zh-CN" smtClean="0"/>
          </a:p>
        </p:txBody>
      </p:sp>
      <p:sp>
        <p:nvSpPr>
          <p:cNvPr id="106499" name="Rectangle 7"/>
          <p:cNvSpPr>
            <a:spLocks noGrp="1" noChangeArrowheads="1"/>
          </p:cNvSpPr>
          <p:nvPr>
            <p:ph type="sldNum" sz="quarter" idx="5"/>
          </p:nvPr>
        </p:nvSpPr>
        <p:spPr>
          <a:noFill/>
        </p:spPr>
        <p:txBody>
          <a:bodyPr/>
          <a:lstStyle/>
          <a:p>
            <a:fld id="{E1436A52-4F37-400E-9869-A98779BDBFC6}" type="slidenum">
              <a:rPr lang="en-US" altLang="zh-CN" smtClean="0"/>
              <a:pPr/>
              <a:t>39</a:t>
            </a:fld>
            <a:endParaRPr lang="en-US" altLang="zh-CN" smtClean="0"/>
          </a:p>
        </p:txBody>
      </p:sp>
      <p:sp>
        <p:nvSpPr>
          <p:cNvPr id="106500" name="Rectangle 2"/>
          <p:cNvSpPr>
            <a:spLocks noGrp="1" noRot="1" noChangeAspect="1" noChangeArrowheads="1" noTextEdit="1"/>
          </p:cNvSpPr>
          <p:nvPr>
            <p:ph type="sldImg"/>
          </p:nvPr>
        </p:nvSpPr>
        <p:spPr>
          <a:xfrm>
            <a:off x="992188" y="768350"/>
            <a:ext cx="5118100" cy="3838575"/>
          </a:xfrm>
          <a:ln/>
        </p:spPr>
      </p:sp>
      <p:sp>
        <p:nvSpPr>
          <p:cNvPr id="106501" name="Rectangle 3"/>
          <p:cNvSpPr>
            <a:spLocks noGrp="1" noChangeArrowheads="1"/>
          </p:cNvSpPr>
          <p:nvPr>
            <p:ph type="body" idx="1"/>
          </p:nvPr>
        </p:nvSpPr>
        <p:spPr>
          <a:noFill/>
          <a:ln/>
        </p:spPr>
        <p:txBody>
          <a:bodyPr/>
          <a:lstStyle/>
          <a:p>
            <a:pPr eaLnBrk="1" hangingPunct="1"/>
            <a:r>
              <a:rPr lang="en-US" altLang="zh-CN" smtClean="0"/>
              <a:t>SEM</a:t>
            </a:r>
            <a:r>
              <a:rPr lang="zh-CN" altLang="en-US" smtClean="0"/>
              <a:t>战略企业管理 ：</a:t>
            </a:r>
            <a:r>
              <a:rPr lang="en-US" altLang="zh-CN" smtClean="0"/>
              <a:t>SAP</a:t>
            </a:r>
            <a:r>
              <a:rPr lang="zh-CN" altLang="en-US" smtClean="0"/>
              <a:t>柳工战略管理</a:t>
            </a:r>
            <a:r>
              <a:rPr lang="en-US" altLang="zh-CN" smtClean="0"/>
              <a:t>(SEM)</a:t>
            </a:r>
            <a:r>
              <a:rPr lang="zh-CN" altLang="en-US" smtClean="0"/>
              <a:t>分为五个模块：战略管理、绩效管理、业务计划和模拟</a:t>
            </a:r>
            <a:r>
              <a:rPr lang="en-US" altLang="zh-CN" smtClean="0"/>
              <a:t>(</a:t>
            </a:r>
            <a:r>
              <a:rPr lang="zh-CN" altLang="en-US" smtClean="0"/>
              <a:t>或全面预算管理</a:t>
            </a:r>
            <a:r>
              <a:rPr lang="en-US" altLang="zh-CN" smtClean="0"/>
              <a:t>)</a:t>
            </a:r>
            <a:r>
              <a:rPr lang="zh-CN" altLang="en-US" smtClean="0"/>
              <a:t>、业务合并</a:t>
            </a:r>
            <a:r>
              <a:rPr lang="en-US" altLang="zh-CN" smtClean="0"/>
              <a:t>(</a:t>
            </a:r>
            <a:r>
              <a:rPr lang="zh-CN" altLang="en-US" smtClean="0"/>
              <a:t>或合并会计报表</a:t>
            </a:r>
            <a:r>
              <a:rPr lang="en-US" altLang="zh-CN" smtClean="0"/>
              <a:t>)</a:t>
            </a:r>
            <a:r>
              <a:rPr lang="zh-CN" altLang="en-US" smtClean="0"/>
              <a:t>和利益方关系管理</a:t>
            </a:r>
            <a:r>
              <a:rPr lang="en-US" altLang="zh-CN" smtClean="0"/>
              <a:t>(</a:t>
            </a:r>
            <a:r>
              <a:rPr lang="zh-CN" altLang="en-US" smtClean="0"/>
              <a:t>指对股东，监管部门等的信息公布</a:t>
            </a:r>
            <a:r>
              <a:rPr lang="en-US" altLang="zh-CN" smtClean="0"/>
              <a:t>)</a:t>
            </a:r>
            <a:r>
              <a:rPr lang="zh-CN" altLang="en-US" smtClean="0"/>
              <a:t>。</a:t>
            </a:r>
          </a:p>
          <a:p>
            <a:pPr eaLnBrk="1" hangingPunct="1"/>
            <a:r>
              <a:rPr lang="en-US" altLang="zh-CN" smtClean="0"/>
              <a:t>BW</a:t>
            </a:r>
            <a:r>
              <a:rPr lang="zh-CN" altLang="en-US" smtClean="0"/>
              <a:t>：业务信息仓库。</a:t>
            </a:r>
          </a:p>
          <a:p>
            <a:pPr eaLnBrk="1" hangingPunct="1"/>
            <a:r>
              <a:rPr lang="en-US" altLang="zh-CN" smtClean="0"/>
              <a:t>SCM</a:t>
            </a:r>
            <a:r>
              <a:rPr lang="zh-CN" altLang="en-US" smtClean="0"/>
              <a:t>：供应链管理 ，</a:t>
            </a:r>
            <a:r>
              <a:rPr lang="en-US" altLang="zh-CN" smtClean="0"/>
              <a:t>SRM</a:t>
            </a:r>
            <a:r>
              <a:rPr lang="zh-CN" altLang="en-US" smtClean="0"/>
              <a:t>：供应商关系管理 ，</a:t>
            </a:r>
            <a:r>
              <a:rPr lang="en-US" altLang="zh-CN" smtClean="0"/>
              <a:t>CRM</a:t>
            </a:r>
            <a:r>
              <a:rPr lang="zh-CN" altLang="en-US" smtClean="0"/>
              <a:t>：客户管理系统。</a:t>
            </a:r>
          </a:p>
          <a:p>
            <a:pPr eaLnBrk="1" hangingPunct="1"/>
            <a:endParaRPr lang="zh-CN" altLang="en-US" smtClean="0"/>
          </a:p>
          <a:p>
            <a:pPr eaLnBrk="1" hangingPunct="1"/>
            <a:r>
              <a:rPr lang="zh-CN" altLang="en-US" smtClean="0"/>
              <a:t>全部系统：财务、</a:t>
            </a:r>
            <a:r>
              <a:rPr lang="en-US" altLang="zh-CN" smtClean="0"/>
              <a:t>EIP</a:t>
            </a:r>
            <a:r>
              <a:rPr lang="zh-CN" altLang="en-US" smtClean="0"/>
              <a:t>、</a:t>
            </a:r>
            <a:r>
              <a:rPr lang="en-US" altLang="zh-CN" smtClean="0"/>
              <a:t>SEM</a:t>
            </a:r>
            <a:r>
              <a:rPr lang="zh-CN" altLang="en-US" smtClean="0"/>
              <a:t>、</a:t>
            </a:r>
            <a:r>
              <a:rPr lang="en-US" altLang="zh-CN" smtClean="0"/>
              <a:t>BW</a:t>
            </a:r>
            <a:r>
              <a:rPr lang="zh-CN" altLang="en-US" smtClean="0"/>
              <a:t>、</a:t>
            </a:r>
            <a:r>
              <a:rPr lang="en-US" altLang="zh-CN" smtClean="0"/>
              <a:t>SCM</a:t>
            </a:r>
            <a:r>
              <a:rPr lang="zh-CN" altLang="en-US" smtClean="0"/>
              <a:t>、</a:t>
            </a:r>
            <a:r>
              <a:rPr lang="en-US" altLang="zh-CN" smtClean="0"/>
              <a:t>SRM</a:t>
            </a:r>
            <a:r>
              <a:rPr lang="zh-CN" altLang="en-US" smtClean="0"/>
              <a:t>、</a:t>
            </a:r>
            <a:r>
              <a:rPr lang="en-US" altLang="zh-CN" smtClean="0"/>
              <a:t>CRM</a:t>
            </a:r>
            <a:r>
              <a:rPr lang="zh-CN" altLang="en-US" smtClean="0"/>
              <a:t>、</a:t>
            </a:r>
            <a:r>
              <a:rPr lang="en-US" altLang="zh-CN" smtClean="0"/>
              <a:t>ERP</a:t>
            </a:r>
            <a:r>
              <a:rPr lang="zh-CN" altLang="en-US" smtClean="0"/>
              <a:t>、</a:t>
            </a:r>
            <a:r>
              <a:rPr lang="en-US" altLang="zh-CN" smtClean="0"/>
              <a:t>PLM</a:t>
            </a:r>
          </a:p>
          <a:p>
            <a:pPr eaLnBrk="1" hangingPunct="1"/>
            <a:r>
              <a:rPr lang="zh-CN" altLang="en-US" smtClean="0"/>
              <a:t>细的有：人力、全面质量管理、设备管理、知识管理、项目管理</a:t>
            </a:r>
          </a:p>
          <a:p>
            <a:pPr eaLnBrk="1" hangingPunct="1"/>
            <a:endParaRPr lang="zh-CN" altLang="en-US" smtClean="0"/>
          </a:p>
          <a:p>
            <a:pPr eaLnBrk="1" hangingPunct="1"/>
            <a:r>
              <a:rPr lang="zh-CN" altLang="en-US" smtClean="0"/>
              <a:t>财务、生产、客户关系、</a:t>
            </a:r>
            <a:r>
              <a:rPr lang="en-US" altLang="zh-CN" smtClean="0"/>
              <a:t>SRM</a:t>
            </a:r>
            <a:r>
              <a:rPr lang="zh-CN" altLang="en-US" smtClean="0"/>
              <a:t>、</a:t>
            </a:r>
            <a:r>
              <a:rPr lang="en-US" altLang="zh-CN" smtClean="0"/>
              <a:t>CRM</a:t>
            </a:r>
            <a:r>
              <a:rPr lang="zh-CN" altLang="en-US" smtClean="0"/>
              <a:t>、</a:t>
            </a:r>
            <a:r>
              <a:rPr lang="en-US" altLang="zh-CN" smtClean="0"/>
              <a:t>PLM</a:t>
            </a:r>
            <a:r>
              <a:rPr lang="zh-CN" altLang="en-US" smtClean="0"/>
              <a:t>、门户</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8E1927-2D8C-4A6F-B812-8D40A885CD6A}" type="slidenum">
              <a:rPr lang="zh-CN" altLang="en-US" smtClean="0"/>
              <a:pPr>
                <a:defRPr/>
              </a:pPr>
              <a:t>40</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a:spLocks noGrp="1" noChangeArrowheads="1"/>
          </p:cNvSpPr>
          <p:nvPr>
            <p:ph type="dt" sz="quarter" idx="1"/>
          </p:nvPr>
        </p:nvSpPr>
        <p:spPr>
          <a:noFill/>
        </p:spPr>
        <p:txBody>
          <a:bodyPr/>
          <a:lstStyle/>
          <a:p>
            <a:fld id="{820B9B2B-40DF-439F-9C15-FC9276FA0638}" type="datetime1">
              <a:rPr lang="zh-CN" altLang="en-US" smtClean="0">
                <a:latin typeface="Arial" charset="0"/>
              </a:rPr>
              <a:pPr/>
              <a:t>2011-4-20</a:t>
            </a:fld>
            <a:endParaRPr lang="en-US" altLang="zh-CN" smtClean="0">
              <a:latin typeface="Arial" charset="0"/>
            </a:endParaRPr>
          </a:p>
        </p:txBody>
      </p:sp>
      <p:sp>
        <p:nvSpPr>
          <p:cNvPr id="113667" name="矩形 7"/>
          <p:cNvSpPr>
            <a:spLocks noGrp="1" noChangeArrowheads="1"/>
          </p:cNvSpPr>
          <p:nvPr>
            <p:ph type="sldNum" sz="quarter" idx="5"/>
          </p:nvPr>
        </p:nvSpPr>
        <p:spPr>
          <a:noFill/>
        </p:spPr>
        <p:txBody>
          <a:bodyPr/>
          <a:lstStyle/>
          <a:p>
            <a:fld id="{BFAB79EA-3A1E-413B-B1E7-4491D4C9A80A}" type="slidenum">
              <a:rPr lang="en-US" altLang="zh-CN" smtClean="0">
                <a:latin typeface="Arial" charset="0"/>
              </a:rPr>
              <a:pPr/>
              <a:t>41</a:t>
            </a:fld>
            <a:endParaRPr lang="en-US" altLang="zh-CN" smtClean="0">
              <a:latin typeface="Arial" charset="0"/>
            </a:endParaRPr>
          </a:p>
        </p:txBody>
      </p:sp>
      <p:sp>
        <p:nvSpPr>
          <p:cNvPr id="113668" name="矩形 2"/>
          <p:cNvSpPr>
            <a:spLocks noGrp="1" noRot="1" noChangeAspect="1" noChangeArrowheads="1" noTextEdit="1"/>
          </p:cNvSpPr>
          <p:nvPr>
            <p:ph type="sldImg"/>
          </p:nvPr>
        </p:nvSpPr>
        <p:spPr>
          <a:xfrm>
            <a:off x="887413" y="595313"/>
            <a:ext cx="5246687" cy="3935412"/>
          </a:xfrm>
          <a:ln/>
        </p:spPr>
      </p:sp>
      <p:sp>
        <p:nvSpPr>
          <p:cNvPr id="113669" name="矩形 3"/>
          <p:cNvSpPr>
            <a:spLocks noGrp="1" noChangeArrowheads="1"/>
          </p:cNvSpPr>
          <p:nvPr>
            <p:ph type="body" idx="1"/>
          </p:nvPr>
        </p:nvSpPr>
        <p:spPr>
          <a:xfrm>
            <a:off x="947738" y="4859338"/>
            <a:ext cx="5203825" cy="2733675"/>
          </a:xfrm>
          <a:noFill/>
          <a:ln/>
        </p:spPr>
        <p:txBody>
          <a:bodyPr/>
          <a:lstStyle/>
          <a:p>
            <a:endParaRPr lang="zh-CN" altLang="zh-CN"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a:spLocks noGrp="1" noChangeArrowheads="1"/>
          </p:cNvSpPr>
          <p:nvPr>
            <p:ph type="dt" sz="quarter" idx="1"/>
          </p:nvPr>
        </p:nvSpPr>
        <p:spPr>
          <a:noFill/>
        </p:spPr>
        <p:txBody>
          <a:bodyPr/>
          <a:lstStyle/>
          <a:p>
            <a:fld id="{820B9B2B-40DF-439F-9C15-FC9276FA0638}" type="datetime1">
              <a:rPr lang="zh-CN" altLang="en-US" smtClean="0">
                <a:latin typeface="Arial" charset="0"/>
              </a:rPr>
              <a:pPr/>
              <a:t>2011-4-20</a:t>
            </a:fld>
            <a:endParaRPr lang="en-US" altLang="zh-CN" smtClean="0">
              <a:latin typeface="Arial" charset="0"/>
            </a:endParaRPr>
          </a:p>
        </p:txBody>
      </p:sp>
      <p:sp>
        <p:nvSpPr>
          <p:cNvPr id="113667" name="矩形 7"/>
          <p:cNvSpPr>
            <a:spLocks noGrp="1" noChangeArrowheads="1"/>
          </p:cNvSpPr>
          <p:nvPr>
            <p:ph type="sldNum" sz="quarter" idx="5"/>
          </p:nvPr>
        </p:nvSpPr>
        <p:spPr>
          <a:noFill/>
        </p:spPr>
        <p:txBody>
          <a:bodyPr/>
          <a:lstStyle/>
          <a:p>
            <a:fld id="{BFAB79EA-3A1E-413B-B1E7-4491D4C9A80A}" type="slidenum">
              <a:rPr lang="en-US" altLang="zh-CN" smtClean="0">
                <a:latin typeface="Arial" charset="0"/>
              </a:rPr>
              <a:pPr/>
              <a:t>42</a:t>
            </a:fld>
            <a:endParaRPr lang="en-US" altLang="zh-CN" smtClean="0">
              <a:latin typeface="Arial" charset="0"/>
            </a:endParaRPr>
          </a:p>
        </p:txBody>
      </p:sp>
      <p:sp>
        <p:nvSpPr>
          <p:cNvPr id="113668" name="矩形 2"/>
          <p:cNvSpPr>
            <a:spLocks noGrp="1" noRot="1" noChangeAspect="1" noChangeArrowheads="1" noTextEdit="1"/>
          </p:cNvSpPr>
          <p:nvPr>
            <p:ph type="sldImg"/>
          </p:nvPr>
        </p:nvSpPr>
        <p:spPr>
          <a:xfrm>
            <a:off x="887413" y="595313"/>
            <a:ext cx="5246687" cy="3935412"/>
          </a:xfrm>
          <a:ln/>
        </p:spPr>
      </p:sp>
      <p:sp>
        <p:nvSpPr>
          <p:cNvPr id="113669" name="矩形 3"/>
          <p:cNvSpPr>
            <a:spLocks noGrp="1" noChangeArrowheads="1"/>
          </p:cNvSpPr>
          <p:nvPr>
            <p:ph type="body" idx="1"/>
          </p:nvPr>
        </p:nvSpPr>
        <p:spPr>
          <a:xfrm>
            <a:off x="947738" y="4859338"/>
            <a:ext cx="5203825" cy="2733675"/>
          </a:xfrm>
          <a:noFill/>
          <a:ln/>
        </p:spPr>
        <p:txBody>
          <a:bodyPr/>
          <a:lstStyle/>
          <a:p>
            <a:endParaRPr lang="zh-CN" altLang="zh-CN"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a:spLocks noGrp="1" noChangeArrowheads="1"/>
          </p:cNvSpPr>
          <p:nvPr>
            <p:ph type="dt" sz="quarter" idx="1"/>
          </p:nvPr>
        </p:nvSpPr>
        <p:spPr>
          <a:noFill/>
        </p:spPr>
        <p:txBody>
          <a:bodyPr/>
          <a:lstStyle/>
          <a:p>
            <a:fld id="{820B9B2B-40DF-439F-9C15-FC9276FA0638}" type="datetime1">
              <a:rPr lang="zh-CN" altLang="en-US" smtClean="0">
                <a:latin typeface="Arial" charset="0"/>
              </a:rPr>
              <a:pPr/>
              <a:t>2011-4-20</a:t>
            </a:fld>
            <a:endParaRPr lang="en-US" altLang="zh-CN" smtClean="0">
              <a:latin typeface="Arial" charset="0"/>
            </a:endParaRPr>
          </a:p>
        </p:txBody>
      </p:sp>
      <p:sp>
        <p:nvSpPr>
          <p:cNvPr id="113667" name="矩形 7"/>
          <p:cNvSpPr>
            <a:spLocks noGrp="1" noChangeArrowheads="1"/>
          </p:cNvSpPr>
          <p:nvPr>
            <p:ph type="sldNum" sz="quarter" idx="5"/>
          </p:nvPr>
        </p:nvSpPr>
        <p:spPr>
          <a:noFill/>
        </p:spPr>
        <p:txBody>
          <a:bodyPr/>
          <a:lstStyle/>
          <a:p>
            <a:fld id="{BFAB79EA-3A1E-413B-B1E7-4491D4C9A80A}" type="slidenum">
              <a:rPr lang="en-US" altLang="zh-CN" smtClean="0">
                <a:latin typeface="Arial" charset="0"/>
              </a:rPr>
              <a:pPr/>
              <a:t>45</a:t>
            </a:fld>
            <a:endParaRPr lang="en-US" altLang="zh-CN" smtClean="0">
              <a:latin typeface="Arial" charset="0"/>
            </a:endParaRPr>
          </a:p>
        </p:txBody>
      </p:sp>
      <p:sp>
        <p:nvSpPr>
          <p:cNvPr id="113668" name="矩形 2"/>
          <p:cNvSpPr>
            <a:spLocks noGrp="1" noRot="1" noChangeAspect="1" noChangeArrowheads="1" noTextEdit="1"/>
          </p:cNvSpPr>
          <p:nvPr>
            <p:ph type="sldImg"/>
          </p:nvPr>
        </p:nvSpPr>
        <p:spPr>
          <a:xfrm>
            <a:off x="887413" y="595313"/>
            <a:ext cx="5246687" cy="3935412"/>
          </a:xfrm>
          <a:ln/>
        </p:spPr>
      </p:sp>
      <p:sp>
        <p:nvSpPr>
          <p:cNvPr id="113669" name="矩形 3"/>
          <p:cNvSpPr>
            <a:spLocks noGrp="1" noChangeArrowheads="1"/>
          </p:cNvSpPr>
          <p:nvPr>
            <p:ph type="body" idx="1"/>
          </p:nvPr>
        </p:nvSpPr>
        <p:spPr>
          <a:xfrm>
            <a:off x="947738" y="4859338"/>
            <a:ext cx="5203825" cy="2733675"/>
          </a:xfrm>
          <a:noFill/>
          <a:ln/>
        </p:spPr>
        <p:txBody>
          <a:bodyPr/>
          <a:lstStyle/>
          <a:p>
            <a:endParaRPr lang="zh-CN" altLang="zh-CN"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a:spLocks noGrp="1" noChangeArrowheads="1"/>
          </p:cNvSpPr>
          <p:nvPr>
            <p:ph type="dt" sz="quarter" idx="1"/>
          </p:nvPr>
        </p:nvSpPr>
        <p:spPr>
          <a:noFill/>
        </p:spPr>
        <p:txBody>
          <a:bodyPr/>
          <a:lstStyle/>
          <a:p>
            <a:fld id="{820B9B2B-40DF-439F-9C15-FC9276FA0638}" type="datetime1">
              <a:rPr lang="zh-CN" altLang="en-US" smtClean="0">
                <a:latin typeface="Arial" charset="0"/>
              </a:rPr>
              <a:pPr/>
              <a:t>2011-4-20</a:t>
            </a:fld>
            <a:endParaRPr lang="en-US" altLang="zh-CN" smtClean="0">
              <a:latin typeface="Arial" charset="0"/>
            </a:endParaRPr>
          </a:p>
        </p:txBody>
      </p:sp>
      <p:sp>
        <p:nvSpPr>
          <p:cNvPr id="113667" name="矩形 7"/>
          <p:cNvSpPr>
            <a:spLocks noGrp="1" noChangeArrowheads="1"/>
          </p:cNvSpPr>
          <p:nvPr>
            <p:ph type="sldNum" sz="quarter" idx="5"/>
          </p:nvPr>
        </p:nvSpPr>
        <p:spPr>
          <a:noFill/>
        </p:spPr>
        <p:txBody>
          <a:bodyPr/>
          <a:lstStyle/>
          <a:p>
            <a:fld id="{BFAB79EA-3A1E-413B-B1E7-4491D4C9A80A}" type="slidenum">
              <a:rPr lang="en-US" altLang="zh-CN" smtClean="0">
                <a:latin typeface="Arial" charset="0"/>
              </a:rPr>
              <a:pPr/>
              <a:t>49</a:t>
            </a:fld>
            <a:endParaRPr lang="en-US" altLang="zh-CN" smtClean="0">
              <a:latin typeface="Arial" charset="0"/>
            </a:endParaRPr>
          </a:p>
        </p:txBody>
      </p:sp>
      <p:sp>
        <p:nvSpPr>
          <p:cNvPr id="113668" name="矩形 2"/>
          <p:cNvSpPr>
            <a:spLocks noGrp="1" noRot="1" noChangeAspect="1" noChangeArrowheads="1" noTextEdit="1"/>
          </p:cNvSpPr>
          <p:nvPr>
            <p:ph type="sldImg"/>
          </p:nvPr>
        </p:nvSpPr>
        <p:spPr>
          <a:xfrm>
            <a:off x="887413" y="595313"/>
            <a:ext cx="5246687" cy="3935412"/>
          </a:xfrm>
          <a:ln/>
        </p:spPr>
      </p:sp>
      <p:sp>
        <p:nvSpPr>
          <p:cNvPr id="113669" name="矩形 3"/>
          <p:cNvSpPr>
            <a:spLocks noGrp="1" noChangeArrowheads="1"/>
          </p:cNvSpPr>
          <p:nvPr>
            <p:ph type="body" idx="1"/>
          </p:nvPr>
        </p:nvSpPr>
        <p:spPr>
          <a:xfrm>
            <a:off x="947738" y="4859338"/>
            <a:ext cx="5203825" cy="2733675"/>
          </a:xfrm>
          <a:noFill/>
          <a:ln/>
        </p:spPr>
        <p:txBody>
          <a:bodyPr/>
          <a:lstStyle/>
          <a:p>
            <a:endParaRPr lang="zh-CN" altLang="zh-CN"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dt" sz="quarter" idx="1"/>
          </p:nvPr>
        </p:nvSpPr>
        <p:spPr>
          <a:noFill/>
        </p:spPr>
        <p:txBody>
          <a:bodyPr/>
          <a:lstStyle/>
          <a:p>
            <a:fld id="{1FA428EF-6A29-4B23-8F11-2989D0D7E7DC}" type="datetime1">
              <a:rPr lang="zh-CN" altLang="en-US" smtClean="0"/>
              <a:pPr/>
              <a:t>2011-4-20</a:t>
            </a:fld>
            <a:endParaRPr lang="en-US" altLang="zh-CN" smtClean="0"/>
          </a:p>
        </p:txBody>
      </p:sp>
      <p:sp>
        <p:nvSpPr>
          <p:cNvPr id="91139" name="Rectangle 7"/>
          <p:cNvSpPr>
            <a:spLocks noGrp="1" noChangeArrowheads="1"/>
          </p:cNvSpPr>
          <p:nvPr>
            <p:ph type="sldNum" sz="quarter" idx="5"/>
          </p:nvPr>
        </p:nvSpPr>
        <p:spPr>
          <a:noFill/>
        </p:spPr>
        <p:txBody>
          <a:bodyPr/>
          <a:lstStyle/>
          <a:p>
            <a:fld id="{3366751D-36B0-4C75-81F7-698638F97830}" type="slidenum">
              <a:rPr lang="en-US" altLang="zh-CN" smtClean="0"/>
              <a:pPr/>
              <a:t>50</a:t>
            </a:fld>
            <a:endParaRPr lang="en-US" altLang="zh-CN" smtClean="0"/>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a:spLocks noGrp="1" noChangeArrowheads="1"/>
          </p:cNvSpPr>
          <p:nvPr>
            <p:ph type="dt" sz="quarter" idx="1"/>
          </p:nvPr>
        </p:nvSpPr>
        <p:spPr>
          <a:noFill/>
        </p:spPr>
        <p:txBody>
          <a:bodyPr/>
          <a:lstStyle/>
          <a:p>
            <a:fld id="{820B9B2B-40DF-439F-9C15-FC9276FA0638}" type="datetime1">
              <a:rPr lang="zh-CN" altLang="en-US" smtClean="0">
                <a:latin typeface="Arial" charset="0"/>
              </a:rPr>
              <a:pPr/>
              <a:t>2011-4-20</a:t>
            </a:fld>
            <a:endParaRPr lang="en-US" altLang="zh-CN" smtClean="0">
              <a:latin typeface="Arial" charset="0"/>
            </a:endParaRPr>
          </a:p>
        </p:txBody>
      </p:sp>
      <p:sp>
        <p:nvSpPr>
          <p:cNvPr id="113667" name="矩形 7"/>
          <p:cNvSpPr>
            <a:spLocks noGrp="1" noChangeArrowheads="1"/>
          </p:cNvSpPr>
          <p:nvPr>
            <p:ph type="sldNum" sz="quarter" idx="5"/>
          </p:nvPr>
        </p:nvSpPr>
        <p:spPr>
          <a:noFill/>
        </p:spPr>
        <p:txBody>
          <a:bodyPr/>
          <a:lstStyle/>
          <a:p>
            <a:fld id="{BFAB79EA-3A1E-413B-B1E7-4491D4C9A80A}" type="slidenum">
              <a:rPr lang="en-US" altLang="zh-CN" smtClean="0">
                <a:latin typeface="Arial" charset="0"/>
              </a:rPr>
              <a:pPr/>
              <a:t>52</a:t>
            </a:fld>
            <a:endParaRPr lang="en-US" altLang="zh-CN" smtClean="0">
              <a:latin typeface="Arial" charset="0"/>
            </a:endParaRPr>
          </a:p>
        </p:txBody>
      </p:sp>
      <p:sp>
        <p:nvSpPr>
          <p:cNvPr id="113668" name="矩形 2"/>
          <p:cNvSpPr>
            <a:spLocks noGrp="1" noRot="1" noChangeAspect="1" noChangeArrowheads="1" noTextEdit="1"/>
          </p:cNvSpPr>
          <p:nvPr>
            <p:ph type="sldImg"/>
          </p:nvPr>
        </p:nvSpPr>
        <p:spPr>
          <a:xfrm>
            <a:off x="887413" y="595313"/>
            <a:ext cx="5246687" cy="3935412"/>
          </a:xfrm>
          <a:ln/>
        </p:spPr>
      </p:sp>
      <p:sp>
        <p:nvSpPr>
          <p:cNvPr id="113669" name="矩形 3"/>
          <p:cNvSpPr>
            <a:spLocks noGrp="1" noChangeArrowheads="1"/>
          </p:cNvSpPr>
          <p:nvPr>
            <p:ph type="body" idx="1"/>
          </p:nvPr>
        </p:nvSpPr>
        <p:spPr>
          <a:xfrm>
            <a:off x="947738" y="4859338"/>
            <a:ext cx="5203825" cy="2733675"/>
          </a:xfrm>
          <a:noFill/>
          <a:ln/>
        </p:spPr>
        <p:txBody>
          <a:bodyPr/>
          <a:lstStyle/>
          <a:p>
            <a:endParaRPr lang="zh-CN" altLang="zh-CN"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dt" sz="quarter" idx="1"/>
          </p:nvPr>
        </p:nvSpPr>
        <p:spPr>
          <a:noFill/>
        </p:spPr>
        <p:txBody>
          <a:bodyPr/>
          <a:lstStyle/>
          <a:p>
            <a:fld id="{490B982E-6EBF-4C9C-A70A-D2B680E6203E}" type="datetime1">
              <a:rPr lang="zh-CN" altLang="en-US" smtClean="0"/>
              <a:pPr/>
              <a:t>2011-4-20</a:t>
            </a:fld>
            <a:endParaRPr lang="en-US" altLang="zh-CN" smtClean="0"/>
          </a:p>
        </p:txBody>
      </p:sp>
      <p:sp>
        <p:nvSpPr>
          <p:cNvPr id="95235" name="Rectangle 7"/>
          <p:cNvSpPr>
            <a:spLocks noGrp="1" noChangeArrowheads="1"/>
          </p:cNvSpPr>
          <p:nvPr>
            <p:ph type="sldNum" sz="quarter" idx="5"/>
          </p:nvPr>
        </p:nvSpPr>
        <p:spPr>
          <a:noFill/>
        </p:spPr>
        <p:txBody>
          <a:bodyPr/>
          <a:lstStyle/>
          <a:p>
            <a:fld id="{5C8072C7-0633-4D4F-9D92-DFF997583774}" type="slidenum">
              <a:rPr lang="en-US" altLang="zh-CN" smtClean="0"/>
              <a:pPr/>
              <a:t>53</a:t>
            </a:fld>
            <a:endParaRPr lang="en-US" altLang="zh-CN" smtClean="0"/>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963BC2B7-2EFD-4708-A376-5A3C96C93069}" type="slidenum">
              <a:rPr lang="en-US" altLang="zh-CN" smtClean="0">
                <a:latin typeface="Arial" charset="0"/>
              </a:rPr>
              <a:pPr/>
              <a:t>8</a:t>
            </a:fld>
            <a:endParaRPr lang="en-US" altLang="zh-CN" smtClean="0">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dt" sz="quarter" idx="1"/>
          </p:nvPr>
        </p:nvSpPr>
        <p:spPr>
          <a:noFill/>
        </p:spPr>
        <p:txBody>
          <a:bodyPr/>
          <a:lstStyle/>
          <a:p>
            <a:fld id="{DA010377-B788-4DBD-B55A-D59A17B34977}" type="datetime1">
              <a:rPr lang="zh-CN" altLang="en-US" smtClean="0"/>
              <a:pPr/>
              <a:t>2011-4-20</a:t>
            </a:fld>
            <a:endParaRPr lang="en-US" altLang="zh-CN" smtClean="0"/>
          </a:p>
        </p:txBody>
      </p:sp>
      <p:sp>
        <p:nvSpPr>
          <p:cNvPr id="97283" name="Rectangle 7"/>
          <p:cNvSpPr>
            <a:spLocks noGrp="1" noChangeArrowheads="1"/>
          </p:cNvSpPr>
          <p:nvPr>
            <p:ph type="sldNum" sz="quarter" idx="5"/>
          </p:nvPr>
        </p:nvSpPr>
        <p:spPr>
          <a:noFill/>
        </p:spPr>
        <p:txBody>
          <a:bodyPr/>
          <a:lstStyle/>
          <a:p>
            <a:fld id="{EF7C41D7-DC18-4C8D-8C7A-B81A17591323}" type="slidenum">
              <a:rPr lang="en-US" altLang="zh-CN" smtClean="0"/>
              <a:pPr/>
              <a:t>54</a:t>
            </a:fld>
            <a:endParaRPr lang="en-US" altLang="zh-CN" smtClean="0"/>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dt" sz="quarter" idx="1"/>
          </p:nvPr>
        </p:nvSpPr>
        <p:spPr>
          <a:noFill/>
        </p:spPr>
        <p:txBody>
          <a:bodyPr/>
          <a:lstStyle/>
          <a:p>
            <a:fld id="{23854C5C-7F02-4B20-864A-AB89AFEBC832}" type="datetime1">
              <a:rPr lang="zh-CN" altLang="en-US" smtClean="0"/>
              <a:pPr/>
              <a:t>2011-4-20</a:t>
            </a:fld>
            <a:endParaRPr lang="en-US" altLang="zh-CN" smtClean="0"/>
          </a:p>
        </p:txBody>
      </p:sp>
      <p:sp>
        <p:nvSpPr>
          <p:cNvPr id="100355" name="Rectangle 7"/>
          <p:cNvSpPr>
            <a:spLocks noGrp="1" noChangeArrowheads="1"/>
          </p:cNvSpPr>
          <p:nvPr>
            <p:ph type="sldNum" sz="quarter" idx="5"/>
          </p:nvPr>
        </p:nvSpPr>
        <p:spPr>
          <a:noFill/>
        </p:spPr>
        <p:txBody>
          <a:bodyPr/>
          <a:lstStyle/>
          <a:p>
            <a:fld id="{08344AAB-196C-4C15-8091-119B9A46C771}" type="slidenum">
              <a:rPr lang="en-US" altLang="zh-CN" smtClean="0"/>
              <a:pPr/>
              <a:t>55</a:t>
            </a:fld>
            <a:endParaRPr lang="en-US" altLang="zh-CN"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fld id="{DFD51298-7C59-4CB9-864E-24EA1D1D4CCC}" type="datetime1">
              <a:rPr lang="zh-CN" altLang="en-US" smtClean="0"/>
              <a:pPr/>
              <a:t>2011-4-20</a:t>
            </a:fld>
            <a:endParaRPr lang="en-US" altLang="zh-CN" smtClean="0"/>
          </a:p>
        </p:txBody>
      </p:sp>
      <p:sp>
        <p:nvSpPr>
          <p:cNvPr id="80899" name="Rectangle 7"/>
          <p:cNvSpPr>
            <a:spLocks noGrp="1" noChangeArrowheads="1"/>
          </p:cNvSpPr>
          <p:nvPr>
            <p:ph type="sldNum" sz="quarter" idx="5"/>
          </p:nvPr>
        </p:nvSpPr>
        <p:spPr>
          <a:noFill/>
        </p:spPr>
        <p:txBody>
          <a:bodyPr/>
          <a:lstStyle/>
          <a:p>
            <a:fld id="{2C407583-5156-466F-BAE8-D72C06C6DC27}" type="slidenum">
              <a:rPr lang="en-US" altLang="zh-CN" smtClean="0"/>
              <a:pPr/>
              <a:t>56</a:t>
            </a:fld>
            <a:endParaRPr lang="en-US" altLang="zh-CN" smtClean="0"/>
          </a:p>
        </p:txBody>
      </p:sp>
      <p:sp>
        <p:nvSpPr>
          <p:cNvPr id="80900" name="Rectangle 2"/>
          <p:cNvSpPr>
            <a:spLocks noGrp="1" noRot="1" noChangeAspect="1" noChangeArrowheads="1" noTextEdit="1"/>
          </p:cNvSpPr>
          <p:nvPr>
            <p:ph type="sldImg"/>
          </p:nvPr>
        </p:nvSpPr>
        <p:spPr>
          <a:xfrm>
            <a:off x="992188" y="768350"/>
            <a:ext cx="5114925" cy="3836988"/>
          </a:xfrm>
          <a:ln/>
        </p:spPr>
      </p:sp>
      <p:sp>
        <p:nvSpPr>
          <p:cNvPr id="80901" name="Rectangle 3"/>
          <p:cNvSpPr>
            <a:spLocks noGrp="1" noChangeArrowheads="1"/>
          </p:cNvSpPr>
          <p:nvPr>
            <p:ph type="body" idx="1"/>
          </p:nvPr>
        </p:nvSpPr>
        <p:spPr>
          <a:xfrm>
            <a:off x="709613" y="4860925"/>
            <a:ext cx="5680075" cy="4605338"/>
          </a:xfrm>
          <a:noFill/>
          <a:ln/>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p:spPr>
        <p:txBody>
          <a:bodyPr/>
          <a:lstStyle/>
          <a:p>
            <a:endParaRPr lang="zh-CN" altLang="en-US" smtClean="0">
              <a:latin typeface="Arial" charset="0"/>
            </a:endParaRPr>
          </a:p>
        </p:txBody>
      </p:sp>
      <p:sp>
        <p:nvSpPr>
          <p:cNvPr id="118788" name="灯片编号占位符 3"/>
          <p:cNvSpPr>
            <a:spLocks noGrp="1"/>
          </p:cNvSpPr>
          <p:nvPr>
            <p:ph type="sldNum" sz="quarter" idx="5"/>
          </p:nvPr>
        </p:nvSpPr>
        <p:spPr>
          <a:noFill/>
        </p:spPr>
        <p:txBody>
          <a:bodyPr/>
          <a:lstStyle/>
          <a:p>
            <a:fld id="{1E915DCA-EAB7-40CF-9212-EB75766065E6}" type="slidenum">
              <a:rPr lang="en-US" altLang="zh-CN" smtClean="0">
                <a:latin typeface="Arial" charset="0"/>
              </a:rPr>
              <a:pPr/>
              <a:t>57</a:t>
            </a:fld>
            <a:endParaRPr lang="en-US" altLang="zh-CN"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p:spPr>
        <p:txBody>
          <a:bodyPr/>
          <a:lstStyle/>
          <a:p>
            <a:fld id="{42C1AEDC-4470-4EE9-B636-9026DA660E0C}" type="datetime1">
              <a:rPr lang="zh-CN" altLang="en-US" smtClean="0"/>
              <a:pPr/>
              <a:t>2011-4-20</a:t>
            </a:fld>
            <a:endParaRPr lang="en-US" altLang="zh-CN" smtClean="0"/>
          </a:p>
        </p:txBody>
      </p:sp>
      <p:sp>
        <p:nvSpPr>
          <p:cNvPr id="120835" name="Rectangle 7"/>
          <p:cNvSpPr>
            <a:spLocks noGrp="1" noChangeArrowheads="1"/>
          </p:cNvSpPr>
          <p:nvPr>
            <p:ph type="sldNum" sz="quarter" idx="5"/>
          </p:nvPr>
        </p:nvSpPr>
        <p:spPr>
          <a:noFill/>
        </p:spPr>
        <p:txBody>
          <a:bodyPr/>
          <a:lstStyle/>
          <a:p>
            <a:fld id="{3D8E0445-520A-464E-AFF4-AC28E5A08EE2}" type="slidenum">
              <a:rPr lang="en-US" altLang="zh-CN" smtClean="0"/>
              <a:pPr/>
              <a:t>58</a:t>
            </a:fld>
            <a:endParaRPr lang="en-US" altLang="zh-CN" smtClean="0"/>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p:spPr>
        <p:txBody>
          <a:bodyPr/>
          <a:lstStyle/>
          <a:p>
            <a:endParaRPr lang="zh-CN" altLang="en-US" smtClean="0">
              <a:latin typeface="Arial" charset="0"/>
            </a:endParaRPr>
          </a:p>
        </p:txBody>
      </p:sp>
      <p:sp>
        <p:nvSpPr>
          <p:cNvPr id="125956" name="灯片编号占位符 3"/>
          <p:cNvSpPr>
            <a:spLocks noGrp="1"/>
          </p:cNvSpPr>
          <p:nvPr>
            <p:ph type="sldNum" sz="quarter" idx="5"/>
          </p:nvPr>
        </p:nvSpPr>
        <p:spPr>
          <a:noFill/>
        </p:spPr>
        <p:txBody>
          <a:bodyPr/>
          <a:lstStyle/>
          <a:p>
            <a:fld id="{950C892F-FA62-4191-8E2A-0B16AE05F5EA}" type="slidenum">
              <a:rPr lang="en-US" altLang="zh-CN" smtClean="0">
                <a:latin typeface="Arial" charset="0"/>
              </a:rPr>
              <a:pPr/>
              <a:t>59</a:t>
            </a:fld>
            <a:endParaRPr lang="en-US" altLang="zh-CN"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p:spPr>
        <p:txBody>
          <a:bodyPr/>
          <a:lstStyle/>
          <a:p>
            <a:fld id="{A8C538F0-D336-42F3-BFC8-26F24DB7DDAF}" type="datetime1">
              <a:rPr lang="zh-CN" altLang="en-US" smtClean="0"/>
              <a:pPr/>
              <a:t>2011-4-20</a:t>
            </a:fld>
            <a:endParaRPr lang="en-US" altLang="zh-CN" smtClean="0"/>
          </a:p>
        </p:txBody>
      </p:sp>
      <p:sp>
        <p:nvSpPr>
          <p:cNvPr id="121859" name="Rectangle 7"/>
          <p:cNvSpPr>
            <a:spLocks noGrp="1" noChangeArrowheads="1"/>
          </p:cNvSpPr>
          <p:nvPr>
            <p:ph type="sldNum" sz="quarter" idx="5"/>
          </p:nvPr>
        </p:nvSpPr>
        <p:spPr>
          <a:noFill/>
        </p:spPr>
        <p:txBody>
          <a:bodyPr/>
          <a:lstStyle/>
          <a:p>
            <a:fld id="{28DC8366-FFB7-4E0E-8DC9-B14B1E70385F}" type="slidenum">
              <a:rPr lang="en-US" altLang="zh-CN" smtClean="0"/>
              <a:pPr/>
              <a:t>60</a:t>
            </a:fld>
            <a:endParaRPr lang="en-US" altLang="zh-CN" smtClean="0"/>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p:spPr>
        <p:txBody>
          <a:bodyPr/>
          <a:lstStyle/>
          <a:p>
            <a:fld id="{A8C538F0-D336-42F3-BFC8-26F24DB7DDAF}" type="datetime1">
              <a:rPr lang="zh-CN" altLang="en-US" smtClean="0"/>
              <a:pPr/>
              <a:t>2011-4-20</a:t>
            </a:fld>
            <a:endParaRPr lang="en-US" altLang="zh-CN" smtClean="0"/>
          </a:p>
        </p:txBody>
      </p:sp>
      <p:sp>
        <p:nvSpPr>
          <p:cNvPr id="121859" name="Rectangle 7"/>
          <p:cNvSpPr>
            <a:spLocks noGrp="1" noChangeArrowheads="1"/>
          </p:cNvSpPr>
          <p:nvPr>
            <p:ph type="sldNum" sz="quarter" idx="5"/>
          </p:nvPr>
        </p:nvSpPr>
        <p:spPr>
          <a:noFill/>
        </p:spPr>
        <p:txBody>
          <a:bodyPr/>
          <a:lstStyle/>
          <a:p>
            <a:fld id="{28DC8366-FFB7-4E0E-8DC9-B14B1E70385F}" type="slidenum">
              <a:rPr lang="en-US" altLang="zh-CN" smtClean="0"/>
              <a:pPr/>
              <a:t>61</a:t>
            </a:fld>
            <a:endParaRPr lang="en-US" altLang="zh-CN" smtClean="0"/>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p:spPr>
        <p:txBody>
          <a:bodyPr/>
          <a:lstStyle/>
          <a:p>
            <a:fld id="{8DDFE33B-975F-413F-91E1-2C95C7B4EED8}" type="datetime1">
              <a:rPr lang="zh-CN" altLang="en-US" smtClean="0"/>
              <a:pPr/>
              <a:t>2011-4-20</a:t>
            </a:fld>
            <a:endParaRPr lang="en-US" altLang="zh-CN" smtClean="0"/>
          </a:p>
        </p:txBody>
      </p:sp>
      <p:sp>
        <p:nvSpPr>
          <p:cNvPr id="134147" name="Rectangle 7"/>
          <p:cNvSpPr>
            <a:spLocks noGrp="1" noChangeArrowheads="1"/>
          </p:cNvSpPr>
          <p:nvPr>
            <p:ph type="sldNum" sz="quarter" idx="5"/>
          </p:nvPr>
        </p:nvSpPr>
        <p:spPr>
          <a:noFill/>
        </p:spPr>
        <p:txBody>
          <a:bodyPr/>
          <a:lstStyle/>
          <a:p>
            <a:fld id="{0823F234-8D0D-49B2-A8A1-5753E80FED28}" type="slidenum">
              <a:rPr lang="en-US" altLang="zh-CN" smtClean="0"/>
              <a:pPr/>
              <a:t>62</a:t>
            </a:fld>
            <a:endParaRPr lang="en-US" altLang="zh-CN" smtClean="0"/>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xfrm>
            <a:off x="709613" y="4860925"/>
            <a:ext cx="5680075" cy="4605338"/>
          </a:xfrm>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12B9E951-002B-42EB-8293-7B34EDAF0B68}" type="slidenum">
              <a:rPr lang="en-US" altLang="zh-CN" smtClean="0"/>
              <a:pPr/>
              <a:t>9</a:t>
            </a:fld>
            <a:endParaRPr lang="en-US" altLang="zh-CN"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BAF2F47E-85B1-4149-B173-5012B9F98388}" type="slidenum">
              <a:rPr lang="en-US" altLang="zh-CN" smtClean="0">
                <a:latin typeface="Arial" charset="0"/>
              </a:rPr>
              <a:pPr/>
              <a:t>12</a:t>
            </a:fld>
            <a:endParaRPr lang="en-US" altLang="zh-CN" smtClean="0">
              <a:latin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F8ACF31C-43F5-4129-AE34-DBFD378DFD93}" type="slidenum">
              <a:rPr lang="en-US" altLang="zh-CN" smtClean="0">
                <a:latin typeface="Arial" charset="0"/>
              </a:rPr>
              <a:pPr/>
              <a:t>14</a:t>
            </a:fld>
            <a:endParaRPr lang="en-US" altLang="zh-CN" smtClean="0">
              <a:latin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329BC9D-0A1A-4508-A1BC-D24E9FCCB545}" type="slidenum">
              <a:rPr lang="en-US" altLang="zh-CN" smtClean="0">
                <a:latin typeface="Arial" charset="0"/>
              </a:rPr>
              <a:pPr/>
              <a:t>15</a:t>
            </a:fld>
            <a:endParaRPr lang="en-US" altLang="zh-CN" smtClean="0">
              <a:latin typeface="Arial"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fld id="{DFD51298-7C59-4CB9-864E-24EA1D1D4CCC}" type="datetime1">
              <a:rPr lang="zh-CN" altLang="en-US" smtClean="0"/>
              <a:pPr/>
              <a:t>2011-4-20</a:t>
            </a:fld>
            <a:endParaRPr lang="en-US" altLang="zh-CN" smtClean="0"/>
          </a:p>
        </p:txBody>
      </p:sp>
      <p:sp>
        <p:nvSpPr>
          <p:cNvPr id="80899" name="Rectangle 7"/>
          <p:cNvSpPr>
            <a:spLocks noGrp="1" noChangeArrowheads="1"/>
          </p:cNvSpPr>
          <p:nvPr>
            <p:ph type="sldNum" sz="quarter" idx="5"/>
          </p:nvPr>
        </p:nvSpPr>
        <p:spPr>
          <a:noFill/>
        </p:spPr>
        <p:txBody>
          <a:bodyPr/>
          <a:lstStyle/>
          <a:p>
            <a:fld id="{2C407583-5156-466F-BAE8-D72C06C6DC27}" type="slidenum">
              <a:rPr lang="en-US" altLang="zh-CN" smtClean="0"/>
              <a:pPr/>
              <a:t>16</a:t>
            </a:fld>
            <a:endParaRPr lang="en-US" altLang="zh-CN" smtClean="0"/>
          </a:p>
        </p:txBody>
      </p:sp>
      <p:sp>
        <p:nvSpPr>
          <p:cNvPr id="80900" name="Rectangle 2"/>
          <p:cNvSpPr>
            <a:spLocks noGrp="1" noRot="1" noChangeAspect="1" noChangeArrowheads="1" noTextEdit="1"/>
          </p:cNvSpPr>
          <p:nvPr>
            <p:ph type="sldImg"/>
          </p:nvPr>
        </p:nvSpPr>
        <p:spPr>
          <a:xfrm>
            <a:off x="992188" y="768350"/>
            <a:ext cx="5114925" cy="3836988"/>
          </a:xfrm>
          <a:ln/>
        </p:spPr>
      </p:sp>
      <p:sp>
        <p:nvSpPr>
          <p:cNvPr id="80901" name="Rectangle 3"/>
          <p:cNvSpPr>
            <a:spLocks noGrp="1" noChangeArrowheads="1"/>
          </p:cNvSpPr>
          <p:nvPr>
            <p:ph type="body" idx="1"/>
          </p:nvPr>
        </p:nvSpPr>
        <p:spPr>
          <a:xfrm>
            <a:off x="709613" y="4860925"/>
            <a:ext cx="5680075" cy="4605338"/>
          </a:xfrm>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E7D95CC-02C2-4B5F-A3E7-C5C152E707DC}"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9664AA4B-275A-4FCA-AD0B-EBA3DC65D26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188913"/>
            <a:ext cx="2090737"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188913"/>
            <a:ext cx="6119813"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0FAC88D6-2CEF-482C-B8BB-F012C9400624}"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188913"/>
            <a:ext cx="7488238" cy="9223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31AA658-8F61-4BFC-A11F-66DA0A0D3902}"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23850" y="188913"/>
            <a:ext cx="7488238" cy="92233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
        <p:nvSpPr>
          <p:cNvPr id="4"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60B1CA0D-C31F-47E9-806B-6674A34CAF28}" type="slidenum">
              <a:rPr lang="en-US" altLang="zh-CN"/>
              <a:pPr>
                <a:defRPr/>
              </a:pPr>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23850" y="188913"/>
            <a:ext cx="7488238" cy="92233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5781ADE2-EE56-4E6C-B416-92F36F56C964}" type="slidenum">
              <a:rPr lang="en-US" altLang="zh-CN"/>
              <a:pPr>
                <a:defRPr/>
              </a:pPr>
              <a:t>‹#›</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23850" y="188913"/>
            <a:ext cx="8362950" cy="5937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A24A05BC-D0F7-42BD-8E22-B4C723A0419F}" type="slidenum">
              <a:rPr lang="en-US" altLang="zh-CN"/>
              <a:pPr>
                <a:defRPr/>
              </a:pPr>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a:xfrm>
            <a:off x="457200" y="6500813"/>
            <a:ext cx="2133600" cy="320675"/>
          </a:xfrm>
          <a:prstGeom prst="rect">
            <a:avLst/>
          </a:prstGeom>
          <a:ln/>
        </p:spPr>
        <p:txBody>
          <a:bodyPr/>
          <a:lstStyle>
            <a:lvl1pPr>
              <a:defRPr/>
            </a:lvl1pPr>
          </a:lstStyle>
          <a:p>
            <a:pPr>
              <a:defRPr/>
            </a:pPr>
            <a:fld id="{44EA6C6B-3925-4526-A291-975BB96B5967}" type="datetime1">
              <a:rPr lang="zh-CN" altLang="en-US"/>
              <a:pPr>
                <a:defRPr/>
              </a:pPr>
              <a:t>2011-4-20</a:t>
            </a:fld>
            <a:endParaRPr lang="en-US" altLang="zh-CN"/>
          </a:p>
        </p:txBody>
      </p:sp>
      <p:sp>
        <p:nvSpPr>
          <p:cNvPr id="4" name="Rectangle 45"/>
          <p:cNvSpPr>
            <a:spLocks noGrp="1" noChangeArrowheads="1"/>
          </p:cNvSpPr>
          <p:nvPr>
            <p:ph type="ftr" sz="quarter" idx="11"/>
          </p:nvPr>
        </p:nvSpPr>
        <p:spPr>
          <a:xfrm>
            <a:off x="5867400" y="6477000"/>
            <a:ext cx="2895600" cy="320675"/>
          </a:xfrm>
          <a:prstGeom prst="rect">
            <a:avLst/>
          </a:prstGeom>
          <a:ln/>
        </p:spPr>
        <p:txBody>
          <a:bodyPr/>
          <a:lstStyle>
            <a:lvl1pPr>
              <a:defRPr/>
            </a:lvl1pPr>
          </a:lstStyle>
          <a:p>
            <a:pPr>
              <a:defRPr/>
            </a:pPr>
            <a:r>
              <a:rPr lang="en-US" altLang="zh-CN"/>
              <a:t>Han Consulting (China) Ltd..</a:t>
            </a:r>
          </a:p>
        </p:txBody>
      </p:sp>
      <p:sp>
        <p:nvSpPr>
          <p:cNvPr id="5" name="Rectangle 88"/>
          <p:cNvSpPr>
            <a:spLocks noGrp="1" noChangeArrowheads="1"/>
          </p:cNvSpPr>
          <p:nvPr>
            <p:ph type="sldNum" sz="quarter" idx="12"/>
          </p:nvPr>
        </p:nvSpPr>
        <p:spPr>
          <a:ln/>
        </p:spPr>
        <p:txBody>
          <a:bodyPr/>
          <a:lstStyle>
            <a:lvl1pPr>
              <a:defRPr/>
            </a:lvl1pPr>
          </a:lstStyle>
          <a:p>
            <a:pPr>
              <a:defRPr/>
            </a:pPr>
            <a:fld id="{BFA61053-2704-485E-9A2B-50F87485A8E6}"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Picture 10" descr="新建-10"/>
          <p:cNvPicPr>
            <a:picLocks noChangeAspect="1" noChangeArrowheads="1"/>
          </p:cNvPicPr>
          <p:nvPr userDrawn="1"/>
        </p:nvPicPr>
        <p:blipFill>
          <a:blip r:embed="rId2" cstate="print"/>
          <a:srcRect/>
          <a:stretch>
            <a:fillRect/>
          </a:stretch>
        </p:blipFill>
        <p:spPr bwMode="auto">
          <a:xfrm>
            <a:off x="573088" y="1989138"/>
            <a:ext cx="633412" cy="677862"/>
          </a:xfrm>
          <a:prstGeom prst="rect">
            <a:avLst/>
          </a:prstGeom>
          <a:noFill/>
          <a:ln w="9525">
            <a:noFill/>
            <a:miter lim="800000"/>
            <a:headEnd/>
            <a:tailEnd/>
          </a:ln>
        </p:spPr>
      </p:pic>
      <p:sp>
        <p:nvSpPr>
          <p:cNvPr id="31" name="标题 1"/>
          <p:cNvSpPr>
            <a:spLocks noGrp="1"/>
          </p:cNvSpPr>
          <p:nvPr>
            <p:ph type="title" sz="quarter"/>
          </p:nvPr>
        </p:nvSpPr>
        <p:spPr>
          <a:xfrm>
            <a:off x="611560" y="188913"/>
            <a:ext cx="6597674" cy="922337"/>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4" name="Rectangle 44"/>
          <p:cNvSpPr>
            <a:spLocks noGrp="1" noChangeArrowheads="1"/>
          </p:cNvSpPr>
          <p:nvPr>
            <p:ph type="dt" sz="half" idx="10"/>
          </p:nvPr>
        </p:nvSpPr>
        <p:spPr>
          <a:xfrm>
            <a:off x="155575" y="6597650"/>
            <a:ext cx="1463675" cy="219075"/>
          </a:xfrm>
          <a:prstGeom prst="rect">
            <a:avLst/>
          </a:prstGeom>
        </p:spPr>
        <p:txBody>
          <a:bodyPr/>
          <a:lstStyle>
            <a:lvl1pPr>
              <a:defRPr/>
            </a:lvl1pPr>
          </a:lstStyle>
          <a:p>
            <a:pPr>
              <a:defRPr/>
            </a:pPr>
            <a:fld id="{AFC75DEF-A4B8-4012-AC3B-93915648C72A}" type="datetime1">
              <a:rPr lang="zh-CN" altLang="en-US"/>
              <a:pPr>
                <a:defRPr/>
              </a:pPr>
              <a:t>2011-4-20</a:t>
            </a:fld>
            <a:endParaRPr lang="en-US" altLang="zh-CN"/>
          </a:p>
        </p:txBody>
      </p:sp>
      <p:sp>
        <p:nvSpPr>
          <p:cNvPr id="5" name="Rectangle 45"/>
          <p:cNvSpPr>
            <a:spLocks noGrp="1" noChangeArrowheads="1"/>
          </p:cNvSpPr>
          <p:nvPr>
            <p:ph type="ftr" sz="quarter" idx="11"/>
          </p:nvPr>
        </p:nvSpPr>
        <p:spPr>
          <a:xfrm>
            <a:off x="2484438" y="6629400"/>
            <a:ext cx="5592762" cy="184150"/>
          </a:xfrm>
          <a:prstGeom prst="rect">
            <a:avLst/>
          </a:prstGeom>
        </p:spPr>
        <p:txBody>
          <a:bodyPr/>
          <a:lstStyle>
            <a:lvl1pPr>
              <a:defRPr/>
            </a:lvl1pPr>
          </a:lstStyle>
          <a:p>
            <a:pPr>
              <a:defRPr/>
            </a:pPr>
            <a:r>
              <a:rPr lang="en-US" altLang="zh-CN"/>
              <a:t>Han Consulting (China) Ltd..</a:t>
            </a:r>
          </a:p>
        </p:txBody>
      </p:sp>
      <p:sp>
        <p:nvSpPr>
          <p:cNvPr id="6" name="Rectangle 88"/>
          <p:cNvSpPr>
            <a:spLocks noGrp="1" noChangeArrowheads="1"/>
          </p:cNvSpPr>
          <p:nvPr>
            <p:ph type="sldNum" sz="quarter" idx="12"/>
          </p:nvPr>
        </p:nvSpPr>
        <p:spPr/>
        <p:txBody>
          <a:bodyPr/>
          <a:lstStyle>
            <a:lvl1pPr>
              <a:defRPr/>
            </a:lvl1pPr>
          </a:lstStyle>
          <a:p>
            <a:pPr>
              <a:defRPr/>
            </a:pPr>
            <a:fld id="{B2E792AB-8FAE-4CA2-BEC5-1BFC5F8226E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sz="1200"/>
            </a:lvl1pPr>
          </a:lstStyle>
          <a:p>
            <a:pPr>
              <a:defRPr/>
            </a:pPr>
            <a:fld id="{4BA94443-FC82-44C2-913A-76B7F95257B0}" type="slidenum">
              <a:rPr lang="en-US" altLang="zh-CN"/>
              <a:pPr>
                <a:defRPr/>
              </a:pPr>
              <a:t>‹#›</a:t>
            </a:fld>
            <a:endParaRPr lang="en-US" altLang="zh-CN"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35BD38FB-70A2-4853-9E60-B3D32C05F9C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5616A952-9DEA-4779-8AA7-F01E04FAD054}"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2FD60723-BCBF-4F74-9074-E5F4DA124D3C}" type="slidenum">
              <a:rPr lang="en-US" altLang="zh-CN"/>
              <a:pPr>
                <a:defRPr/>
              </a:pPr>
              <a:t>‹#›</a:t>
            </a:fld>
            <a:endParaRPr lang="en-US" altLang="zh-CN"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6CC45D93-F4CF-4FD9-8841-ABFF24F76335}"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42CA3E7E-BF82-451F-BEEB-E7D6D27C6458}"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xfrm>
            <a:off x="3124200" y="6550025"/>
            <a:ext cx="2895600" cy="476250"/>
          </a:xfrm>
          <a:prstGeom prst="rect">
            <a:avLst/>
          </a:prstGeom>
        </p:spPr>
        <p:txBody>
          <a:bodyPr/>
          <a:lstStyle>
            <a:lvl1pPr eaLnBrk="0" hangingPunct="0">
              <a:defRPr>
                <a:effectLst>
                  <a:outerShdw blurRad="38100" dist="38100" dir="2700000" algn="tl">
                    <a:srgbClr val="000000">
                      <a:alpha val="43137"/>
                    </a:srgbClr>
                  </a:outerShdw>
                </a:effectLst>
                <a:cs typeface="Arial" charset="0"/>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D41E284-FF3A-4846-ACC5-FA2695B3536F}"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23850" y="188913"/>
            <a:ext cx="7488238" cy="922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1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72294" name="Rectangle 6"/>
          <p:cNvSpPr>
            <a:spLocks noGrp="1" noChangeArrowheads="1"/>
          </p:cNvSpPr>
          <p:nvPr>
            <p:ph type="sldNum" sz="quarter" idx="4"/>
          </p:nvPr>
        </p:nvSpPr>
        <p:spPr bwMode="auto">
          <a:xfrm>
            <a:off x="6553200" y="65500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ffectLst/>
                <a:latin typeface="Arial" charset="0"/>
                <a:ea typeface="+mn-ea"/>
                <a:cs typeface="+mn-cs"/>
              </a:defRPr>
            </a:lvl1pPr>
          </a:lstStyle>
          <a:p>
            <a:pPr>
              <a:defRPr/>
            </a:pPr>
            <a:fld id="{4DB543C7-A07D-4F73-82DD-12D56A50FD03}" type="slidenum">
              <a:rPr lang="en-US" altLang="zh-CN"/>
              <a:pPr>
                <a:defRPr/>
              </a:pPr>
              <a:t>‹#›</a:t>
            </a:fld>
            <a:endParaRPr lang="en-US" altLang="zh-CN" dirty="0"/>
          </a:p>
        </p:txBody>
      </p:sp>
      <p:sp>
        <p:nvSpPr>
          <p:cNvPr id="2572295" name="Rectangle 7"/>
          <p:cNvSpPr>
            <a:spLocks noChangeArrowheads="1"/>
          </p:cNvSpPr>
          <p:nvPr/>
        </p:nvSpPr>
        <p:spPr bwMode="auto">
          <a:xfrm>
            <a:off x="155575" y="6597650"/>
            <a:ext cx="1463675" cy="219075"/>
          </a:xfrm>
          <a:prstGeom prst="rect">
            <a:avLst/>
          </a:prstGeom>
          <a:noFill/>
          <a:ln w="9525">
            <a:noFill/>
            <a:miter lim="800000"/>
            <a:headEnd/>
            <a:tailEnd/>
          </a:ln>
          <a:effectLst/>
        </p:spPr>
        <p:txBody>
          <a:bodyPr anchor="b"/>
          <a:lstStyle/>
          <a:p>
            <a:pPr eaLnBrk="0" hangingPunct="0">
              <a:defRPr/>
            </a:pPr>
            <a:fld id="{8B88914A-51D8-4E37-8BB0-99C30EC8834A}" type="datetime1">
              <a:rPr lang="zh-CN" altLang="en-US" sz="900">
                <a:solidFill>
                  <a:srgbClr val="848589"/>
                </a:solidFill>
                <a:latin typeface="Futura Bk" pitchFamily="34" charset="0"/>
                <a:ea typeface="宋体" charset="-122"/>
              </a:rPr>
              <a:pPr eaLnBrk="0" hangingPunct="0">
                <a:defRPr/>
              </a:pPr>
              <a:t>2011-4-20</a:t>
            </a:fld>
            <a:endParaRPr lang="en-US" altLang="zh-CN" sz="900" dirty="0">
              <a:solidFill>
                <a:srgbClr val="848589"/>
              </a:solidFill>
              <a:latin typeface="Futura Bk" pitchFamily="34" charset="0"/>
              <a:ea typeface="宋体" charset="-122"/>
            </a:endParaRPr>
          </a:p>
        </p:txBody>
      </p:sp>
      <p:sp>
        <p:nvSpPr>
          <p:cNvPr id="2572296" name="Rectangle 8"/>
          <p:cNvSpPr>
            <a:spLocks noChangeArrowheads="1"/>
          </p:cNvSpPr>
          <p:nvPr/>
        </p:nvSpPr>
        <p:spPr bwMode="auto">
          <a:xfrm>
            <a:off x="2484438" y="6629400"/>
            <a:ext cx="5592762" cy="184150"/>
          </a:xfrm>
          <a:prstGeom prst="rect">
            <a:avLst/>
          </a:prstGeom>
          <a:noFill/>
          <a:ln w="9525">
            <a:noFill/>
            <a:miter lim="800000"/>
            <a:headEnd/>
            <a:tailEnd/>
          </a:ln>
          <a:effectLst/>
        </p:spPr>
        <p:txBody>
          <a:bodyPr anchor="b"/>
          <a:lstStyle/>
          <a:p>
            <a:pPr algn="ctr" eaLnBrk="0" hangingPunct="0">
              <a:defRPr/>
            </a:pPr>
            <a:endParaRPr lang="en-US" altLang="zh-CN" sz="900">
              <a:solidFill>
                <a:srgbClr val="848589"/>
              </a:solidFill>
              <a:latin typeface="Futura Bk" pitchFamily="34" charset="0"/>
              <a:ea typeface="宋体" charset="-122"/>
            </a:endParaRPr>
          </a:p>
        </p:txBody>
      </p:sp>
      <p:sp>
        <p:nvSpPr>
          <p:cNvPr id="2572297" name="Rectangle 9"/>
          <p:cNvSpPr>
            <a:spLocks noChangeArrowheads="1"/>
          </p:cNvSpPr>
          <p:nvPr/>
        </p:nvSpPr>
        <p:spPr bwMode="auto">
          <a:xfrm>
            <a:off x="0" y="1268413"/>
            <a:ext cx="179388" cy="5589587"/>
          </a:xfrm>
          <a:prstGeom prst="rect">
            <a:avLst/>
          </a:prstGeom>
          <a:solidFill>
            <a:srgbClr val="B2B2B2"/>
          </a:solidFill>
          <a:ln w="9525">
            <a:no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2572298" name="Rectangle 10"/>
          <p:cNvSpPr>
            <a:spLocks noChangeArrowheads="1"/>
          </p:cNvSpPr>
          <p:nvPr/>
        </p:nvSpPr>
        <p:spPr bwMode="auto">
          <a:xfrm>
            <a:off x="0" y="0"/>
            <a:ext cx="179388" cy="1125538"/>
          </a:xfrm>
          <a:prstGeom prst="rect">
            <a:avLst/>
          </a:prstGeom>
          <a:solidFill>
            <a:srgbClr val="A23826"/>
          </a:solidFill>
          <a:ln w="9525">
            <a:no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pic>
        <p:nvPicPr>
          <p:cNvPr id="9225" name="Picture 11" descr="2"/>
          <p:cNvPicPr>
            <a:picLocks noChangeAspect="1" noChangeArrowheads="1"/>
          </p:cNvPicPr>
          <p:nvPr/>
        </p:nvPicPr>
        <p:blipFill>
          <a:blip r:embed="rId19"/>
          <a:srcRect/>
          <a:stretch>
            <a:fillRect/>
          </a:stretch>
        </p:blipFill>
        <p:spPr bwMode="auto">
          <a:xfrm>
            <a:off x="4876800" y="868363"/>
            <a:ext cx="4240213" cy="4846637"/>
          </a:xfrm>
          <a:prstGeom prst="rect">
            <a:avLst/>
          </a:prstGeom>
          <a:noFill/>
          <a:ln w="9525">
            <a:noFill/>
            <a:miter lim="800000"/>
            <a:headEnd/>
            <a:tailEnd/>
          </a:ln>
        </p:spPr>
      </p:pic>
      <p:sp>
        <p:nvSpPr>
          <p:cNvPr id="2572301" name="Text Box 13"/>
          <p:cNvSpPr txBox="1">
            <a:spLocks noChangeArrowheads="1"/>
          </p:cNvSpPr>
          <p:nvPr/>
        </p:nvSpPr>
        <p:spPr bwMode="auto">
          <a:xfrm>
            <a:off x="395288" y="260350"/>
            <a:ext cx="6121400" cy="457200"/>
          </a:xfrm>
          <a:prstGeom prst="rect">
            <a:avLst/>
          </a:prstGeom>
          <a:noFill/>
          <a:ln w="9525">
            <a:noFill/>
            <a:miter lim="800000"/>
            <a:headEnd/>
            <a:tailEnd/>
          </a:ln>
          <a:effectLst/>
        </p:spPr>
        <p:txBody>
          <a:bodyPr>
            <a:spAutoFit/>
          </a:bodyPr>
          <a:lstStyle/>
          <a:p>
            <a:pPr>
              <a:spcBef>
                <a:spcPct val="50000"/>
              </a:spcBef>
              <a:defRPr/>
            </a:pPr>
            <a:endParaRPr lang="zh-CN" altLang="zh-CN" sz="2400">
              <a:effectLst>
                <a:outerShdw blurRad="38100" dist="38100" dir="2700000" algn="tl">
                  <a:srgbClr val="C0C0C0"/>
                </a:outerShdw>
              </a:effectLst>
            </a:endParaRPr>
          </a:p>
        </p:txBody>
      </p:sp>
      <p:sp>
        <p:nvSpPr>
          <p:cNvPr id="2572303" name="Rectangle 15"/>
          <p:cNvSpPr>
            <a:spLocks noChangeArrowheads="1"/>
          </p:cNvSpPr>
          <p:nvPr/>
        </p:nvSpPr>
        <p:spPr bwMode="auto">
          <a:xfrm>
            <a:off x="2346325" y="6608763"/>
            <a:ext cx="5024438" cy="247650"/>
          </a:xfrm>
          <a:prstGeom prst="rect">
            <a:avLst/>
          </a:prstGeom>
          <a:noFill/>
          <a:ln w="9525">
            <a:noFill/>
            <a:miter lim="800000"/>
            <a:headEnd/>
            <a:tailEnd/>
          </a:ln>
          <a:effectLst/>
        </p:spPr>
        <p:txBody>
          <a:bodyPr lIns="92075" tIns="46038" rIns="92075" bIns="46038">
            <a:spAutoFit/>
          </a:bodyPr>
          <a:lstStyle/>
          <a:p>
            <a:pPr algn="ctr">
              <a:spcBef>
                <a:spcPct val="20000"/>
              </a:spcBef>
              <a:defRPr/>
            </a:pPr>
            <a:r>
              <a:rPr lang="en-US" altLang="zh-CN" sz="1000" b="1" dirty="0"/>
              <a:t>Han Consulting (China) Ltd.   2010  Copyright</a:t>
            </a:r>
          </a:p>
        </p:txBody>
      </p:sp>
      <p:pic>
        <p:nvPicPr>
          <p:cNvPr id="9228" name="Picture 18" descr="LOGO"/>
          <p:cNvPicPr>
            <a:picLocks noChangeAspect="1" noChangeArrowheads="1"/>
          </p:cNvPicPr>
          <p:nvPr/>
        </p:nvPicPr>
        <p:blipFill>
          <a:blip r:embed="rId20"/>
          <a:srcRect/>
          <a:stretch>
            <a:fillRect/>
          </a:stretch>
        </p:blipFill>
        <p:spPr bwMode="auto">
          <a:xfrm>
            <a:off x="7885113" y="314325"/>
            <a:ext cx="1152525" cy="522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09"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ea typeface="黑体" pitchFamily="2" charset="-122"/>
        </a:defRPr>
      </a:lvl2pPr>
      <a:lvl3pPr algn="l" rtl="0" eaLnBrk="0" fontAlgn="base" hangingPunct="0">
        <a:spcBef>
          <a:spcPct val="0"/>
        </a:spcBef>
        <a:spcAft>
          <a:spcPct val="0"/>
        </a:spcAft>
        <a:defRPr sz="2400" b="1">
          <a:solidFill>
            <a:schemeClr val="tx2"/>
          </a:solidFill>
          <a:latin typeface="Arial" charset="0"/>
          <a:ea typeface="黑体" pitchFamily="2" charset="-122"/>
        </a:defRPr>
      </a:lvl3pPr>
      <a:lvl4pPr algn="l" rtl="0" eaLnBrk="0" fontAlgn="base" hangingPunct="0">
        <a:spcBef>
          <a:spcPct val="0"/>
        </a:spcBef>
        <a:spcAft>
          <a:spcPct val="0"/>
        </a:spcAft>
        <a:defRPr sz="2400" b="1">
          <a:solidFill>
            <a:schemeClr val="tx2"/>
          </a:solidFill>
          <a:latin typeface="Arial" charset="0"/>
          <a:ea typeface="黑体" pitchFamily="2" charset="-122"/>
        </a:defRPr>
      </a:lvl4pPr>
      <a:lvl5pPr algn="l" rtl="0" eaLnBrk="0" fontAlgn="base" hangingPunct="0">
        <a:spcBef>
          <a:spcPct val="0"/>
        </a:spcBef>
        <a:spcAft>
          <a:spcPct val="0"/>
        </a:spcAft>
        <a:defRPr sz="2400" b="1">
          <a:solidFill>
            <a:schemeClr val="tx2"/>
          </a:solidFill>
          <a:latin typeface="Arial" charset="0"/>
          <a:ea typeface="黑体" pitchFamily="2" charset="-122"/>
        </a:defRPr>
      </a:lvl5pPr>
      <a:lvl6pPr marL="457200" algn="l" rtl="0" fontAlgn="base">
        <a:spcBef>
          <a:spcPct val="0"/>
        </a:spcBef>
        <a:spcAft>
          <a:spcPct val="0"/>
        </a:spcAft>
        <a:defRPr sz="2400" b="1">
          <a:solidFill>
            <a:schemeClr val="tx2"/>
          </a:solidFill>
          <a:latin typeface="Arial" charset="0"/>
          <a:ea typeface="黑体" pitchFamily="2" charset="-122"/>
        </a:defRPr>
      </a:lvl6pPr>
      <a:lvl7pPr marL="914400" algn="l" rtl="0" fontAlgn="base">
        <a:spcBef>
          <a:spcPct val="0"/>
        </a:spcBef>
        <a:spcAft>
          <a:spcPct val="0"/>
        </a:spcAft>
        <a:defRPr sz="2400" b="1">
          <a:solidFill>
            <a:schemeClr val="tx2"/>
          </a:solidFill>
          <a:latin typeface="Arial" charset="0"/>
          <a:ea typeface="黑体" pitchFamily="2" charset="-122"/>
        </a:defRPr>
      </a:lvl7pPr>
      <a:lvl8pPr marL="1371600" algn="l" rtl="0" fontAlgn="base">
        <a:spcBef>
          <a:spcPct val="0"/>
        </a:spcBef>
        <a:spcAft>
          <a:spcPct val="0"/>
        </a:spcAft>
        <a:defRPr sz="2400" b="1">
          <a:solidFill>
            <a:schemeClr val="tx2"/>
          </a:solidFill>
          <a:latin typeface="Arial" charset="0"/>
          <a:ea typeface="黑体" pitchFamily="2" charset="-122"/>
        </a:defRPr>
      </a:lvl8pPr>
      <a:lvl9pPr marL="1828800" algn="l" rtl="0" fontAlgn="base">
        <a:spcBef>
          <a:spcPct val="0"/>
        </a:spcBef>
        <a:spcAft>
          <a:spcPct val="0"/>
        </a:spcAft>
        <a:defRPr sz="2400" b="1">
          <a:solidFill>
            <a:schemeClr val="tx2"/>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990000"/>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6.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12.xml"/><Relationship Id="rId6" Type="http://schemas.openxmlformats.org/officeDocument/2006/relationships/image" Target="../media/image17.jpeg"/><Relationship Id="rId11" Type="http://schemas.openxmlformats.org/officeDocument/2006/relationships/image" Target="../media/image22.png"/><Relationship Id="rId5" Type="http://schemas.openxmlformats.org/officeDocument/2006/relationships/image" Target="../media/image16.jpe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hyperlink" Target="http://www.gracefair.com/photo/AES/Car%20Logo/CHERY.jpg" TargetMode="External"/><Relationship Id="rId39" Type="http://schemas.openxmlformats.org/officeDocument/2006/relationships/image" Target="../media/image56.png"/><Relationship Id="rId3" Type="http://schemas.openxmlformats.org/officeDocument/2006/relationships/notesSlide" Target="../notesSlides/notesSlide8.xml"/><Relationship Id="rId21" Type="http://schemas.openxmlformats.org/officeDocument/2006/relationships/image" Target="../media/image40.png"/><Relationship Id="rId34" Type="http://schemas.openxmlformats.org/officeDocument/2006/relationships/image" Target="../media/image51.png"/><Relationship Id="rId42" Type="http://schemas.openxmlformats.org/officeDocument/2006/relationships/image" Target="../media/image59.png"/><Relationship Id="rId47" Type="http://schemas.openxmlformats.org/officeDocument/2006/relationships/hyperlink" Target="http://www.legend.com.cn/" TargetMode="External"/><Relationship Id="rId50" Type="http://schemas.openxmlformats.org/officeDocument/2006/relationships/image" Target="../media/image63.jpeg"/><Relationship Id="rId7" Type="http://schemas.openxmlformats.org/officeDocument/2006/relationships/image" Target="../media/image27.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jpeg"/><Relationship Id="rId33" Type="http://schemas.openxmlformats.org/officeDocument/2006/relationships/image" Target="../media/image50.jpeg"/><Relationship Id="rId38" Type="http://schemas.openxmlformats.org/officeDocument/2006/relationships/image" Target="../media/image55.png"/><Relationship Id="rId46" Type="http://schemas.openxmlformats.org/officeDocument/2006/relationships/image" Target="../media/image61.png"/><Relationship Id="rId2" Type="http://schemas.openxmlformats.org/officeDocument/2006/relationships/slideLayout" Target="../slideLayouts/slideLayout2.xml"/><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7.jpeg"/><Relationship Id="rId41" Type="http://schemas.openxmlformats.org/officeDocument/2006/relationships/image" Target="../media/image58.jpeg"/><Relationship Id="rId54" Type="http://schemas.openxmlformats.org/officeDocument/2006/relationships/image" Target="../media/image66.png"/><Relationship Id="rId1" Type="http://schemas.openxmlformats.org/officeDocument/2006/relationships/vmlDrawing" Target="../drawings/vmlDrawing3.vml"/><Relationship Id="rId6" Type="http://schemas.openxmlformats.org/officeDocument/2006/relationships/image" Target="../media/image26.png"/><Relationship Id="rId11" Type="http://schemas.openxmlformats.org/officeDocument/2006/relationships/image" Target="../media/image30.png"/><Relationship Id="rId24" Type="http://schemas.openxmlformats.org/officeDocument/2006/relationships/image" Target="../media/image43.png"/><Relationship Id="rId32" Type="http://schemas.openxmlformats.org/officeDocument/2006/relationships/hyperlink" Target="http://www.ppsj.com.cn/v/680/list/" TargetMode="External"/><Relationship Id="rId37" Type="http://schemas.openxmlformats.org/officeDocument/2006/relationships/image" Target="../media/image54.jpeg"/><Relationship Id="rId40" Type="http://schemas.openxmlformats.org/officeDocument/2006/relationships/image" Target="../media/image57.png"/><Relationship Id="rId45" Type="http://schemas.openxmlformats.org/officeDocument/2006/relationships/image" Target="../media/image60.jpeg"/><Relationship Id="rId53" Type="http://schemas.openxmlformats.org/officeDocument/2006/relationships/image" Target="../media/image65.png"/><Relationship Id="rId5" Type="http://schemas.openxmlformats.org/officeDocument/2006/relationships/image" Target="../media/image25.jpe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6.png"/><Relationship Id="rId36" Type="http://schemas.openxmlformats.org/officeDocument/2006/relationships/image" Target="../media/image53.png"/><Relationship Id="rId49" Type="http://schemas.openxmlformats.org/officeDocument/2006/relationships/hyperlink" Target="http://rzgangtie.cn.gongchang.com/" TargetMode="External"/><Relationship Id="rId10" Type="http://schemas.openxmlformats.org/officeDocument/2006/relationships/image" Target="../media/image29.jpeg"/><Relationship Id="rId19" Type="http://schemas.openxmlformats.org/officeDocument/2006/relationships/image" Target="../media/image38.png"/><Relationship Id="rId31" Type="http://schemas.openxmlformats.org/officeDocument/2006/relationships/image" Target="../media/image49.png"/><Relationship Id="rId44" Type="http://schemas.openxmlformats.org/officeDocument/2006/relationships/hyperlink" Target="http://www.qdigrp.com/qdisite/bbs/img/qdi_logo.gif" TargetMode="External"/><Relationship Id="rId52" Type="http://schemas.openxmlformats.org/officeDocument/2006/relationships/hyperlink" Target="http://www.zhongtong.com/index.aspx" TargetMode="External"/><Relationship Id="rId4" Type="http://schemas.openxmlformats.org/officeDocument/2006/relationships/image" Target="../media/image24.jpe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5.jpeg"/><Relationship Id="rId30" Type="http://schemas.openxmlformats.org/officeDocument/2006/relationships/image" Target="../media/image48.jpeg"/><Relationship Id="rId35" Type="http://schemas.openxmlformats.org/officeDocument/2006/relationships/image" Target="../media/image52.png"/><Relationship Id="rId43" Type="http://schemas.openxmlformats.org/officeDocument/2006/relationships/oleObject" Target="../embeddings/oleObject5.bin"/><Relationship Id="rId48" Type="http://schemas.openxmlformats.org/officeDocument/2006/relationships/image" Target="../media/image62.png"/><Relationship Id="rId8" Type="http://schemas.openxmlformats.org/officeDocument/2006/relationships/hyperlink" Target="http://www.raesystems.cn/" TargetMode="External"/><Relationship Id="rId51" Type="http://schemas.openxmlformats.org/officeDocument/2006/relationships/image" Target="../media/image64.jpe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slide" Target="slide11.xml"/></Relationships>
</file>

<file path=ppt/slides/_rels/slide3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slide" Target="slide11.xml"/></Relationships>
</file>

<file path=ppt/slides/_rels/slide33.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slide" Target="slide11.xml"/></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77.png"/><Relationship Id="rId4" Type="http://schemas.openxmlformats.org/officeDocument/2006/relationships/image" Target="../media/image8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91.emf"/><Relationship Id="rId4" Type="http://schemas.openxmlformats.org/officeDocument/2006/relationships/image" Target="../media/image90.emf"/></Relationships>
</file>

<file path=ppt/slides/_rels/slide51.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8" name="直接连接符 12"/>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15" name="灯片编号占位符 4"/>
          <p:cNvSpPr>
            <a:spLocks noGrp="1"/>
          </p:cNvSpPr>
          <p:nvPr>
            <p:ph type="sldNum" sz="quarter" idx="11"/>
          </p:nvPr>
        </p:nvSpPr>
        <p:spPr/>
        <p:txBody>
          <a:bodyPr/>
          <a:lstStyle/>
          <a:p>
            <a:pPr>
              <a:defRPr/>
            </a:pPr>
            <a:fld id="{0F23811B-F727-4333-8902-559F6BAC78BB}" type="slidenum">
              <a:rPr lang="en-US" altLang="zh-CN"/>
              <a:pPr>
                <a:defRPr/>
              </a:pPr>
              <a:t>1</a:t>
            </a:fld>
            <a:endParaRPr lang="en-US" altLang="zh-CN"/>
          </a:p>
        </p:txBody>
      </p:sp>
      <p:sp>
        <p:nvSpPr>
          <p:cNvPr id="1030" name="Rectangle 2"/>
          <p:cNvSpPr>
            <a:spLocks noChangeArrowheads="1"/>
          </p:cNvSpPr>
          <p:nvPr/>
        </p:nvSpPr>
        <p:spPr bwMode="auto">
          <a:xfrm>
            <a:off x="0" y="0"/>
            <a:ext cx="3059113" cy="6858000"/>
          </a:xfrm>
          <a:prstGeom prst="rect">
            <a:avLst/>
          </a:prstGeom>
          <a:solidFill>
            <a:srgbClr val="B2B2B2"/>
          </a:solidFill>
          <a:ln w="9525">
            <a:solidFill>
              <a:srgbClr val="C0C0C0"/>
            </a:solidFill>
            <a:miter lim="800000"/>
            <a:headEnd/>
            <a:tailEnd/>
          </a:ln>
        </p:spPr>
        <p:txBody>
          <a:bodyPr wrap="none" anchor="ctr"/>
          <a:lstStyle/>
          <a:p>
            <a:pPr algn="ctr"/>
            <a:endParaRPr lang="zh-CN" altLang="zh-CN" sz="1800">
              <a:ea typeface="宋体" charset="-122"/>
            </a:endParaRPr>
          </a:p>
        </p:txBody>
      </p:sp>
      <p:graphicFrame>
        <p:nvGraphicFramePr>
          <p:cNvPr id="1026" name="Object 3"/>
          <p:cNvGraphicFramePr>
            <a:graphicFrameLocks noChangeAspect="1"/>
          </p:cNvGraphicFramePr>
          <p:nvPr/>
        </p:nvGraphicFramePr>
        <p:xfrm>
          <a:off x="3059113" y="0"/>
          <a:ext cx="6092825" cy="6858000"/>
        </p:xfrm>
        <a:graphic>
          <a:graphicData uri="http://schemas.openxmlformats.org/presentationml/2006/ole">
            <p:oleObj spid="_x0000_s1026" name="Image" r:id="rId4" imgW="7288889" imgH="7961905" progId="">
              <p:embed/>
            </p:oleObj>
          </a:graphicData>
        </a:graphic>
      </p:graphicFrame>
      <p:sp>
        <p:nvSpPr>
          <p:cNvPr id="1031" name="Rectangle 4"/>
          <p:cNvSpPr>
            <a:spLocks noChangeArrowheads="1"/>
          </p:cNvSpPr>
          <p:nvPr/>
        </p:nvSpPr>
        <p:spPr bwMode="auto">
          <a:xfrm>
            <a:off x="0" y="0"/>
            <a:ext cx="9144000" cy="6858000"/>
          </a:xfrm>
          <a:prstGeom prst="rect">
            <a:avLst/>
          </a:prstGeom>
          <a:noFill/>
          <a:ln w="9525">
            <a:solidFill>
              <a:schemeClr val="tx1"/>
            </a:solidFill>
            <a:miter lim="800000"/>
            <a:headEnd/>
            <a:tailEnd/>
          </a:ln>
        </p:spPr>
        <p:txBody>
          <a:bodyPr wrap="none" anchor="ctr"/>
          <a:lstStyle/>
          <a:p>
            <a:pPr algn="ctr"/>
            <a:endParaRPr lang="zh-CN" altLang="zh-CN" sz="1800">
              <a:ea typeface="宋体" charset="-122"/>
            </a:endParaRPr>
          </a:p>
        </p:txBody>
      </p:sp>
      <p:sp>
        <p:nvSpPr>
          <p:cNvPr id="1032" name="Rectangle 5"/>
          <p:cNvSpPr>
            <a:spLocks noChangeArrowheads="1"/>
          </p:cNvSpPr>
          <p:nvPr/>
        </p:nvSpPr>
        <p:spPr bwMode="auto">
          <a:xfrm>
            <a:off x="3419475" y="2420938"/>
            <a:ext cx="5435600" cy="1223962"/>
          </a:xfrm>
          <a:prstGeom prst="rect">
            <a:avLst/>
          </a:prstGeom>
          <a:noFill/>
          <a:ln w="9525">
            <a:noFill/>
            <a:miter lim="800000"/>
            <a:headEnd/>
            <a:tailEnd/>
          </a:ln>
        </p:spPr>
        <p:txBody>
          <a:bodyPr anchor="b"/>
          <a:lstStyle/>
          <a:p>
            <a:pPr algn="ctr"/>
            <a:r>
              <a:rPr lang="zh-CN" altLang="en-US" sz="3600" b="1" dirty="0" smtClean="0">
                <a:solidFill>
                  <a:schemeClr val="bg1"/>
                </a:solidFill>
                <a:latin typeface="黑体" pitchFamily="2" charset="-122"/>
                <a:ea typeface="黑体" pitchFamily="2" charset="-122"/>
              </a:rPr>
              <a:t>信息化</a:t>
            </a:r>
            <a:r>
              <a:rPr lang="zh-CN" altLang="en-US" sz="3600" b="1" dirty="0">
                <a:solidFill>
                  <a:schemeClr val="bg1"/>
                </a:solidFill>
                <a:latin typeface="黑体" pitchFamily="2" charset="-122"/>
                <a:ea typeface="黑体" pitchFamily="2" charset="-122"/>
              </a:rPr>
              <a:t>规划咨询</a:t>
            </a:r>
            <a:endParaRPr lang="en-US" altLang="zh-CN" sz="3600" b="1" dirty="0">
              <a:solidFill>
                <a:schemeClr val="bg1"/>
              </a:solidFill>
              <a:latin typeface="黑体" pitchFamily="2" charset="-122"/>
              <a:ea typeface="黑体" pitchFamily="2" charset="-122"/>
            </a:endParaRPr>
          </a:p>
          <a:p>
            <a:pPr algn="ctr"/>
            <a:r>
              <a:rPr lang="zh-CN" altLang="en-US" sz="3600" b="1" dirty="0">
                <a:solidFill>
                  <a:schemeClr val="bg1"/>
                </a:solidFill>
                <a:latin typeface="黑体" pitchFamily="2" charset="-122"/>
                <a:ea typeface="黑体" pitchFamily="2" charset="-122"/>
              </a:rPr>
              <a:t>服务介绍</a:t>
            </a:r>
          </a:p>
        </p:txBody>
      </p:sp>
      <p:graphicFrame>
        <p:nvGraphicFramePr>
          <p:cNvPr id="1027" name="Object 6"/>
          <p:cNvGraphicFramePr>
            <a:graphicFrameLocks noChangeAspect="1"/>
          </p:cNvGraphicFramePr>
          <p:nvPr/>
        </p:nvGraphicFramePr>
        <p:xfrm>
          <a:off x="571472" y="2714620"/>
          <a:ext cx="1927225" cy="1000125"/>
        </p:xfrm>
        <a:graphic>
          <a:graphicData uri="http://schemas.openxmlformats.org/presentationml/2006/ole">
            <p:oleObj spid="_x0000_s1027" name="Image" r:id="rId5" imgW="1544947" imgH="740477" progId="">
              <p:embed/>
            </p:oleObj>
          </a:graphicData>
        </a:graphic>
      </p:graphicFrame>
      <p:sp>
        <p:nvSpPr>
          <p:cNvPr id="6907911" name="Line 7"/>
          <p:cNvSpPr>
            <a:spLocks noChangeShapeType="1"/>
          </p:cNvSpPr>
          <p:nvPr/>
        </p:nvSpPr>
        <p:spPr bwMode="auto">
          <a:xfrm>
            <a:off x="3059113" y="0"/>
            <a:ext cx="0" cy="6858000"/>
          </a:xfrm>
          <a:prstGeom prst="line">
            <a:avLst/>
          </a:prstGeom>
          <a:noFill/>
          <a:ln w="28575">
            <a:solidFill>
              <a:srgbClr val="B2B2B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07912" name="Line 8"/>
          <p:cNvSpPr>
            <a:spLocks noChangeShapeType="1"/>
          </p:cNvSpPr>
          <p:nvPr/>
        </p:nvSpPr>
        <p:spPr bwMode="auto">
          <a:xfrm>
            <a:off x="0" y="2276475"/>
            <a:ext cx="9144000" cy="0"/>
          </a:xfrm>
          <a:prstGeom prst="line">
            <a:avLst/>
          </a:prstGeom>
          <a:noFill/>
          <a:ln w="28575">
            <a:solidFill>
              <a:schemeClr val="bg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07913" name="Line 9"/>
          <p:cNvSpPr>
            <a:spLocks noChangeShapeType="1"/>
          </p:cNvSpPr>
          <p:nvPr/>
        </p:nvSpPr>
        <p:spPr bwMode="auto">
          <a:xfrm>
            <a:off x="0" y="4581525"/>
            <a:ext cx="9144000" cy="0"/>
          </a:xfrm>
          <a:prstGeom prst="line">
            <a:avLst/>
          </a:prstGeom>
          <a:noFill/>
          <a:ln w="28575">
            <a:solidFill>
              <a:schemeClr val="bg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1036" name="Rectangle 10"/>
          <p:cNvSpPr>
            <a:spLocks noChangeArrowheads="1"/>
          </p:cNvSpPr>
          <p:nvPr/>
        </p:nvSpPr>
        <p:spPr bwMode="auto">
          <a:xfrm>
            <a:off x="4211638" y="5084763"/>
            <a:ext cx="3816350" cy="1143000"/>
          </a:xfrm>
          <a:prstGeom prst="rect">
            <a:avLst/>
          </a:prstGeom>
          <a:noFill/>
          <a:ln w="9525">
            <a:noFill/>
            <a:miter lim="800000"/>
            <a:headEnd/>
            <a:tailEnd/>
          </a:ln>
        </p:spPr>
        <p:txBody>
          <a:bodyPr/>
          <a:lstStyle/>
          <a:p>
            <a:pPr algn="ctr" fontAlgn="t">
              <a:lnSpc>
                <a:spcPct val="80000"/>
              </a:lnSpc>
              <a:spcBef>
                <a:spcPct val="20000"/>
              </a:spcBef>
            </a:pPr>
            <a:r>
              <a:rPr lang="en-US" altLang="zh-CN" sz="2000" dirty="0">
                <a:solidFill>
                  <a:schemeClr val="bg1"/>
                </a:solidFill>
                <a:latin typeface="华文细黑" pitchFamily="2" charset="-122"/>
                <a:ea typeface="华文细黑" pitchFamily="2" charset="-122"/>
              </a:rPr>
              <a:t> </a:t>
            </a:r>
          </a:p>
          <a:p>
            <a:pPr algn="ctr" fontAlgn="t">
              <a:lnSpc>
                <a:spcPct val="80000"/>
              </a:lnSpc>
              <a:spcBef>
                <a:spcPct val="20000"/>
              </a:spcBef>
            </a:pPr>
            <a:r>
              <a:rPr lang="en-US" altLang="zh-CN" sz="2000" dirty="0">
                <a:solidFill>
                  <a:schemeClr val="bg1"/>
                </a:solidFill>
                <a:latin typeface="华文细黑" pitchFamily="2" charset="-122"/>
                <a:ea typeface="华文细黑" pitchFamily="2" charset="-122"/>
              </a:rPr>
              <a:t>2 0 </a:t>
            </a:r>
            <a:r>
              <a:rPr lang="en-US" altLang="zh-CN" sz="2000" dirty="0" smtClean="0">
                <a:solidFill>
                  <a:schemeClr val="bg1"/>
                </a:solidFill>
                <a:latin typeface="华文细黑" pitchFamily="2" charset="-122"/>
                <a:ea typeface="华文细黑" pitchFamily="2" charset="-122"/>
              </a:rPr>
              <a:t>11  </a:t>
            </a:r>
            <a:r>
              <a:rPr lang="zh-CN" altLang="en-US" sz="2000" dirty="0">
                <a:solidFill>
                  <a:schemeClr val="bg1"/>
                </a:solidFill>
                <a:latin typeface="华文细黑" pitchFamily="2" charset="-122"/>
                <a:ea typeface="华文细黑" pitchFamily="2" charset="-122"/>
              </a:rPr>
              <a:t>年 </a:t>
            </a:r>
            <a:r>
              <a:rPr lang="en-US" altLang="zh-CN" sz="2000" dirty="0" smtClean="0">
                <a:solidFill>
                  <a:schemeClr val="bg1"/>
                </a:solidFill>
                <a:latin typeface="华文细黑" pitchFamily="2" charset="-122"/>
                <a:ea typeface="华文细黑" pitchFamily="2" charset="-122"/>
              </a:rPr>
              <a:t>1</a:t>
            </a:r>
            <a:r>
              <a:rPr lang="zh-CN" altLang="en-US" sz="2000" dirty="0" smtClean="0">
                <a:solidFill>
                  <a:schemeClr val="bg1"/>
                </a:solidFill>
                <a:latin typeface="华文细黑" pitchFamily="2" charset="-122"/>
                <a:ea typeface="华文细黑" pitchFamily="2" charset="-122"/>
              </a:rPr>
              <a:t>月</a:t>
            </a:r>
            <a:endParaRPr lang="zh-CN" altLang="en-US" sz="2000" dirty="0">
              <a:solidFill>
                <a:schemeClr val="bg1"/>
              </a:solidFill>
              <a:latin typeface="华文细黑" pitchFamily="2" charset="-122"/>
              <a:ea typeface="华文细黑" pitchFamily="2" charset="-122"/>
            </a:endParaRPr>
          </a:p>
          <a:p>
            <a:pPr algn="ctr" fontAlgn="t">
              <a:lnSpc>
                <a:spcPct val="80000"/>
              </a:lnSpc>
              <a:spcBef>
                <a:spcPct val="20000"/>
              </a:spcBef>
            </a:pPr>
            <a:r>
              <a:rPr lang="zh-CN" altLang="en-US" sz="2000" dirty="0">
                <a:solidFill>
                  <a:schemeClr val="bg1"/>
                </a:solidFill>
                <a:latin typeface="华文细黑" pitchFamily="2" charset="-122"/>
                <a:ea typeface="华文细黑" pitchFamily="2" charset="-122"/>
              </a:rPr>
              <a:t>汉普管理咨询（中国）有限公司    </a:t>
            </a:r>
            <a:endParaRPr lang="zh-CN" altLang="en-US" sz="2000" dirty="0">
              <a:ea typeface="宋体" charset="-122"/>
            </a:endParaRPr>
          </a:p>
        </p:txBody>
      </p:sp>
      <p:sp>
        <p:nvSpPr>
          <p:cNvPr id="6907927" name="AutoShape 23" descr="sepco"/>
          <p:cNvSpPr>
            <a:spLocks noChangeAspect="1" noChangeArrowheads="1"/>
          </p:cNvSpPr>
          <p:nvPr/>
        </p:nvSpPr>
        <p:spPr bwMode="auto">
          <a:xfrm>
            <a:off x="168275" y="46038"/>
            <a:ext cx="2667000" cy="552450"/>
          </a:xfrm>
          <a:prstGeom prst="rect">
            <a:avLst/>
          </a:prstGeom>
          <a:noFill/>
        </p:spPr>
        <p:txBody>
          <a:bodyPr/>
          <a:lstStyle/>
          <a:p>
            <a:pPr eaLnBrk="0" hangingPunct="0">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730" name="直接连接符 18"/>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73731" name="标题 1"/>
          <p:cNvSpPr>
            <a:spLocks noGrp="1"/>
          </p:cNvSpPr>
          <p:nvPr>
            <p:ph type="title"/>
          </p:nvPr>
        </p:nvSpPr>
        <p:spPr/>
        <p:txBody>
          <a:bodyPr/>
          <a:lstStyle/>
          <a:p>
            <a:r>
              <a:rPr lang="zh-CN" altLang="en-US" smtClean="0"/>
              <a:t>全方位的专业服务</a:t>
            </a:r>
          </a:p>
        </p:txBody>
      </p:sp>
      <p:grpSp>
        <p:nvGrpSpPr>
          <p:cNvPr id="2" name="组合 3"/>
          <p:cNvGrpSpPr>
            <a:grpSpLocks/>
          </p:cNvGrpSpPr>
          <p:nvPr/>
        </p:nvGrpSpPr>
        <p:grpSpPr bwMode="auto">
          <a:xfrm>
            <a:off x="950291" y="4288309"/>
            <a:ext cx="2954338" cy="1733550"/>
            <a:chOff x="295" y="2432"/>
            <a:chExt cx="2104" cy="1235"/>
          </a:xfrm>
          <a:solidFill>
            <a:schemeClr val="bg1">
              <a:lumMod val="50000"/>
            </a:schemeClr>
          </a:solidFill>
        </p:grpSpPr>
        <p:sp>
          <p:nvSpPr>
            <p:cNvPr id="51" name="椭圆 4"/>
            <p:cNvSpPr>
              <a:spLocks noChangeArrowheads="1"/>
            </p:cNvSpPr>
            <p:nvPr/>
          </p:nvSpPr>
          <p:spPr bwMode="gray">
            <a:xfrm>
              <a:off x="295" y="2432"/>
              <a:ext cx="2104" cy="1225"/>
            </a:xfrm>
            <a:prstGeom prst="ellipse">
              <a:avLst/>
            </a:prstGeom>
            <a:grpFill/>
            <a:ln>
              <a:noFill/>
            </a:ln>
            <a:effectLst/>
            <a:extLst>
              <a:ext uri="{91240B29-F687-4F45-9708-019B960494DF}"/>
              <a:ext uri="{AF507438-7753-43E0-B8FC-AC1667EBCBE1}"/>
            </a:extLst>
          </p:spPr>
          <p:txBody>
            <a:bodyPr lIns="45720" tIns="44450" rIns="45720" bIns="44450" anchor="ctr" anchorCtr="1"/>
            <a:lstStyle/>
            <a:p>
              <a:pPr eaLnBrk="0" hangingPunct="0">
                <a:defRPr/>
              </a:pPr>
              <a:endParaRPr lang="zh-CN" altLang="en-US">
                <a:effectLst>
                  <a:outerShdw blurRad="38100" dist="38100" dir="2700000" algn="tl">
                    <a:srgbClr val="000000">
                      <a:alpha val="43137"/>
                    </a:srgbClr>
                  </a:outerShdw>
                </a:effectLst>
                <a:latin typeface="宋体" pitchFamily="2" charset="-122"/>
                <a:ea typeface="宋体" pitchFamily="2" charset="-122"/>
                <a:cs typeface="Arial" charset="0"/>
              </a:endParaRPr>
            </a:p>
          </p:txBody>
        </p:sp>
        <p:sp>
          <p:nvSpPr>
            <p:cNvPr id="52" name="椭圆 5"/>
            <p:cNvSpPr>
              <a:spLocks noChangeArrowheads="1"/>
            </p:cNvSpPr>
            <p:nvPr/>
          </p:nvSpPr>
          <p:spPr bwMode="auto">
            <a:xfrm>
              <a:off x="378" y="2532"/>
              <a:ext cx="1950" cy="1135"/>
            </a:xfrm>
            <a:prstGeom prst="ellipse">
              <a:avLst/>
            </a:prstGeom>
            <a:solidFill>
              <a:schemeClr val="bg1"/>
            </a:solidFill>
            <a:ln>
              <a:noFill/>
            </a:ln>
            <a:effectLst/>
            <a:extLst>
              <a:ext uri="{91240B29-F687-4F45-9708-019B960494DF}"/>
              <a:ext uri="{AF507438-7753-43E0-B8FC-AC1667EBCBE1}"/>
            </a:extLst>
          </p:spPr>
          <p:txBody>
            <a:bodyPr wrap="none" anchor="ctr"/>
            <a:lstStyle/>
            <a:p>
              <a:pPr eaLnBrk="0" hangingPunct="0">
                <a:defRPr/>
              </a:pPr>
              <a:endParaRPr lang="zh-CN" altLang="en-US">
                <a:effectLst>
                  <a:outerShdw blurRad="38100" dist="38100" dir="2700000" algn="tl">
                    <a:srgbClr val="000000">
                      <a:alpha val="43137"/>
                    </a:srgbClr>
                  </a:outerShdw>
                </a:effectLst>
                <a:latin typeface="宋体" pitchFamily="2" charset="-122"/>
                <a:ea typeface="宋体" pitchFamily="2" charset="-122"/>
                <a:cs typeface="Arial" charset="0"/>
              </a:endParaRPr>
            </a:p>
          </p:txBody>
        </p:sp>
      </p:grpSp>
      <p:grpSp>
        <p:nvGrpSpPr>
          <p:cNvPr id="3" name="组合 6"/>
          <p:cNvGrpSpPr>
            <a:grpSpLocks/>
          </p:cNvGrpSpPr>
          <p:nvPr/>
        </p:nvGrpSpPr>
        <p:grpSpPr bwMode="auto">
          <a:xfrm>
            <a:off x="5146054" y="4359746"/>
            <a:ext cx="2954338" cy="1733550"/>
            <a:chOff x="3257" y="2432"/>
            <a:chExt cx="2104" cy="1235"/>
          </a:xfrm>
          <a:solidFill>
            <a:schemeClr val="tx1"/>
          </a:solidFill>
        </p:grpSpPr>
        <p:sp>
          <p:nvSpPr>
            <p:cNvPr id="54" name="椭圆 7"/>
            <p:cNvSpPr>
              <a:spLocks noChangeArrowheads="1"/>
            </p:cNvSpPr>
            <p:nvPr/>
          </p:nvSpPr>
          <p:spPr bwMode="gray">
            <a:xfrm>
              <a:off x="3257" y="2432"/>
              <a:ext cx="2104" cy="1225"/>
            </a:xfrm>
            <a:prstGeom prst="ellipse">
              <a:avLst/>
            </a:prstGeom>
            <a:grpFill/>
            <a:ln>
              <a:noFill/>
            </a:ln>
            <a:effectLst/>
            <a:extLst>
              <a:ext uri="{91240B29-F687-4F45-9708-019B960494DF}"/>
              <a:ext uri="{AF507438-7753-43E0-B8FC-AC1667EBCBE1}"/>
            </a:extLst>
          </p:spPr>
          <p:txBody>
            <a:bodyPr lIns="45720" tIns="44450" rIns="45720" bIns="44450" anchor="ctr" anchorCtr="1"/>
            <a:lstStyle/>
            <a:p>
              <a:pPr eaLnBrk="0" hangingPunct="0">
                <a:defRPr/>
              </a:pPr>
              <a:endParaRPr lang="zh-CN" altLang="en-US">
                <a:effectLst>
                  <a:outerShdw blurRad="38100" dist="38100" dir="2700000" algn="tl">
                    <a:srgbClr val="000000">
                      <a:alpha val="43137"/>
                    </a:srgbClr>
                  </a:outerShdw>
                </a:effectLst>
                <a:latin typeface="宋体" pitchFamily="2" charset="-122"/>
                <a:ea typeface="宋体" pitchFamily="2" charset="-122"/>
                <a:cs typeface="Arial" charset="0"/>
              </a:endParaRPr>
            </a:p>
          </p:txBody>
        </p:sp>
        <p:sp>
          <p:nvSpPr>
            <p:cNvPr id="55" name="椭圆 8"/>
            <p:cNvSpPr>
              <a:spLocks noChangeArrowheads="1"/>
            </p:cNvSpPr>
            <p:nvPr/>
          </p:nvSpPr>
          <p:spPr bwMode="auto">
            <a:xfrm>
              <a:off x="3340" y="2532"/>
              <a:ext cx="1950" cy="1135"/>
            </a:xfrm>
            <a:prstGeom prst="ellipse">
              <a:avLst/>
            </a:prstGeom>
            <a:solidFill>
              <a:schemeClr val="bg1"/>
            </a:solidFill>
            <a:ln>
              <a:noFill/>
            </a:ln>
            <a:effectLst/>
            <a:extLst>
              <a:ext uri="{91240B29-F687-4F45-9708-019B960494DF}"/>
              <a:ext uri="{AF507438-7753-43E0-B8FC-AC1667EBCBE1}"/>
            </a:extLst>
          </p:spPr>
          <p:txBody>
            <a:bodyPr wrap="none" anchor="ctr"/>
            <a:lstStyle/>
            <a:p>
              <a:pPr eaLnBrk="0" hangingPunct="0">
                <a:defRPr/>
              </a:pPr>
              <a:endParaRPr lang="zh-CN" altLang="en-US">
                <a:effectLst>
                  <a:outerShdw blurRad="38100" dist="38100" dir="2700000" algn="tl">
                    <a:srgbClr val="000000">
                      <a:alpha val="43137"/>
                    </a:srgbClr>
                  </a:outerShdw>
                </a:effectLst>
                <a:latin typeface="宋体" pitchFamily="2" charset="-122"/>
                <a:ea typeface="宋体" pitchFamily="2" charset="-122"/>
                <a:cs typeface="Arial" charset="0"/>
              </a:endParaRPr>
            </a:p>
          </p:txBody>
        </p:sp>
      </p:grpSp>
      <p:grpSp>
        <p:nvGrpSpPr>
          <p:cNvPr id="4" name="组合 9"/>
          <p:cNvGrpSpPr>
            <a:grpSpLocks/>
          </p:cNvGrpSpPr>
          <p:nvPr/>
        </p:nvGrpSpPr>
        <p:grpSpPr bwMode="auto">
          <a:xfrm>
            <a:off x="3077541" y="1629246"/>
            <a:ext cx="2954338" cy="1733550"/>
            <a:chOff x="1837" y="1162"/>
            <a:chExt cx="2104" cy="1235"/>
          </a:xfrm>
          <a:solidFill>
            <a:schemeClr val="bg1">
              <a:lumMod val="75000"/>
            </a:schemeClr>
          </a:solidFill>
        </p:grpSpPr>
        <p:sp>
          <p:nvSpPr>
            <p:cNvPr id="57" name="椭圆 10"/>
            <p:cNvSpPr>
              <a:spLocks noChangeArrowheads="1"/>
            </p:cNvSpPr>
            <p:nvPr/>
          </p:nvSpPr>
          <p:spPr bwMode="gray">
            <a:xfrm>
              <a:off x="1837" y="1162"/>
              <a:ext cx="2104" cy="1225"/>
            </a:xfrm>
            <a:prstGeom prst="ellipse">
              <a:avLst/>
            </a:prstGeom>
            <a:grpFill/>
            <a:ln>
              <a:noFill/>
            </a:ln>
            <a:effectLst/>
            <a:extLst>
              <a:ext uri="{91240B29-F687-4F45-9708-019B960494DF}"/>
              <a:ext uri="{AF507438-7753-43E0-B8FC-AC1667EBCBE1}"/>
            </a:extLst>
          </p:spPr>
          <p:txBody>
            <a:bodyPr lIns="45720" tIns="44450" rIns="45720" bIns="44450" anchor="ctr" anchorCtr="1"/>
            <a:lstStyle/>
            <a:p>
              <a:pPr eaLnBrk="0" hangingPunct="0">
                <a:defRPr/>
              </a:pPr>
              <a:endParaRPr lang="zh-CN" altLang="en-US">
                <a:effectLst>
                  <a:outerShdw blurRad="38100" dist="38100" dir="2700000" algn="tl">
                    <a:srgbClr val="000000">
                      <a:alpha val="43137"/>
                    </a:srgbClr>
                  </a:outerShdw>
                </a:effectLst>
                <a:latin typeface="宋体" pitchFamily="2" charset="-122"/>
                <a:ea typeface="宋体" pitchFamily="2" charset="-122"/>
                <a:cs typeface="Arial" charset="0"/>
              </a:endParaRPr>
            </a:p>
          </p:txBody>
        </p:sp>
        <p:sp>
          <p:nvSpPr>
            <p:cNvPr id="58" name="椭圆 11"/>
            <p:cNvSpPr>
              <a:spLocks noChangeArrowheads="1"/>
            </p:cNvSpPr>
            <p:nvPr/>
          </p:nvSpPr>
          <p:spPr bwMode="auto">
            <a:xfrm>
              <a:off x="1920" y="1262"/>
              <a:ext cx="1950" cy="1135"/>
            </a:xfrm>
            <a:prstGeom prst="ellipse">
              <a:avLst/>
            </a:prstGeom>
            <a:solidFill>
              <a:schemeClr val="bg1"/>
            </a:solidFill>
            <a:ln>
              <a:noFill/>
            </a:ln>
            <a:effectLst/>
            <a:extLst>
              <a:ext uri="{91240B29-F687-4F45-9708-019B960494DF}"/>
              <a:ext uri="{AF507438-7753-43E0-B8FC-AC1667EBCBE1}"/>
            </a:extLst>
          </p:spPr>
          <p:txBody>
            <a:bodyPr wrap="none" anchor="ctr"/>
            <a:lstStyle/>
            <a:p>
              <a:pPr eaLnBrk="0" hangingPunct="0">
                <a:defRPr/>
              </a:pPr>
              <a:endParaRPr lang="zh-CN" altLang="en-US">
                <a:effectLst>
                  <a:outerShdw blurRad="38100" dist="38100" dir="2700000" algn="tl">
                    <a:srgbClr val="000000">
                      <a:alpha val="43137"/>
                    </a:srgbClr>
                  </a:outerShdw>
                </a:effectLst>
                <a:latin typeface="宋体" pitchFamily="2" charset="-122"/>
                <a:ea typeface="宋体" pitchFamily="2" charset="-122"/>
                <a:cs typeface="Arial" charset="0"/>
              </a:endParaRPr>
            </a:p>
          </p:txBody>
        </p:sp>
      </p:grpSp>
      <p:grpSp>
        <p:nvGrpSpPr>
          <p:cNvPr id="5" name="组合 12"/>
          <p:cNvGrpSpPr>
            <a:grpSpLocks/>
          </p:cNvGrpSpPr>
          <p:nvPr/>
        </p:nvGrpSpPr>
        <p:grpSpPr bwMode="auto">
          <a:xfrm>
            <a:off x="2987054" y="3156421"/>
            <a:ext cx="3248025" cy="1719263"/>
            <a:chOff x="1746" y="1933"/>
            <a:chExt cx="2313" cy="1225"/>
          </a:xfrm>
          <a:solidFill>
            <a:srgbClr val="C00000"/>
          </a:solidFill>
        </p:grpSpPr>
        <p:sp>
          <p:nvSpPr>
            <p:cNvPr id="60" name="椭圆 13"/>
            <p:cNvSpPr>
              <a:spLocks noChangeArrowheads="1"/>
            </p:cNvSpPr>
            <p:nvPr/>
          </p:nvSpPr>
          <p:spPr bwMode="gray">
            <a:xfrm>
              <a:off x="1746" y="1933"/>
              <a:ext cx="2313" cy="1225"/>
            </a:xfrm>
            <a:prstGeom prst="ellipse">
              <a:avLst/>
            </a:prstGeom>
            <a:solidFill>
              <a:srgbClr val="A23826"/>
            </a:solidFill>
            <a:ln w="9525" cap="rnd">
              <a:solidFill>
                <a:schemeClr val="bg2"/>
              </a:solidFill>
              <a:round/>
              <a:headEnd type="none" w="sm" len="sm"/>
              <a:tailEnd type="none" w="sm" len="sm"/>
            </a:ln>
            <a:extLst/>
          </p:spPr>
          <p:txBody>
            <a:bodyPr/>
            <a:lstStyle/>
            <a:p>
              <a:pPr eaLnBrk="0" hangingPunct="0">
                <a:defRPr/>
              </a:pPr>
              <a:endParaRPr lang="zh-CN" altLang="en-US">
                <a:effectLst>
                  <a:outerShdw blurRad="38100" dist="38100" dir="2700000" algn="tl">
                    <a:srgbClr val="000000">
                      <a:alpha val="43137"/>
                    </a:srgbClr>
                  </a:outerShdw>
                </a:effectLst>
                <a:latin typeface="宋体" pitchFamily="2" charset="-122"/>
                <a:ea typeface="宋体" pitchFamily="2" charset="-122"/>
                <a:cs typeface="Arial" charset="0"/>
              </a:endParaRPr>
            </a:p>
          </p:txBody>
        </p:sp>
        <p:sp>
          <p:nvSpPr>
            <p:cNvPr id="61" name="椭圆 14"/>
            <p:cNvSpPr>
              <a:spLocks noChangeArrowheads="1"/>
            </p:cNvSpPr>
            <p:nvPr/>
          </p:nvSpPr>
          <p:spPr bwMode="auto">
            <a:xfrm>
              <a:off x="2029" y="2087"/>
              <a:ext cx="1758" cy="931"/>
            </a:xfrm>
            <a:prstGeom prst="ellipse">
              <a:avLst/>
            </a:prstGeom>
            <a:solidFill>
              <a:schemeClr val="bg1"/>
            </a:solidFill>
            <a:ln w="9525" cap="rnd">
              <a:solidFill>
                <a:schemeClr val="bg2"/>
              </a:solidFill>
              <a:round/>
              <a:headEnd type="none" w="sm" len="sm"/>
              <a:tailEnd type="none" w="sm" len="sm"/>
            </a:ln>
            <a:extLst/>
          </p:spPr>
          <p:txBody>
            <a:bodyPr/>
            <a:lstStyle/>
            <a:p>
              <a:pPr eaLnBrk="0" hangingPunct="0">
                <a:defRPr/>
              </a:pPr>
              <a:endParaRPr lang="zh-CN" altLang="en-US">
                <a:effectLst>
                  <a:outerShdw blurRad="38100" dist="38100" dir="2700000" algn="tl">
                    <a:srgbClr val="000000">
                      <a:alpha val="43137"/>
                    </a:srgbClr>
                  </a:outerShdw>
                </a:effectLst>
                <a:latin typeface="宋体" pitchFamily="2" charset="-122"/>
                <a:ea typeface="宋体" pitchFamily="2" charset="-122"/>
                <a:cs typeface="Arial" charset="0"/>
              </a:endParaRPr>
            </a:p>
          </p:txBody>
        </p:sp>
      </p:grpSp>
      <p:sp>
        <p:nvSpPr>
          <p:cNvPr id="12298" name="矩形​​ 64"/>
          <p:cNvSpPr>
            <a:spLocks noChangeArrowheads="1"/>
          </p:cNvSpPr>
          <p:nvPr/>
        </p:nvSpPr>
        <p:spPr bwMode="auto">
          <a:xfrm>
            <a:off x="3465513" y="2195513"/>
            <a:ext cx="2138362" cy="615950"/>
          </a:xfrm>
          <a:prstGeom prst="rect">
            <a:avLst/>
          </a:prstGeom>
          <a:noFill/>
          <a:ln w="9525">
            <a:noFill/>
            <a:miter lim="800000"/>
            <a:headEnd/>
            <a:tailEnd/>
          </a:ln>
        </p:spPr>
        <p:txBody>
          <a:bodyPr>
            <a:spAutoFit/>
          </a:bodyPr>
          <a:lstStyle/>
          <a:p>
            <a:pPr algn="ctr" eaLnBrk="0" hangingPunct="0">
              <a:defRPr/>
            </a:pPr>
            <a:r>
              <a:rPr lang="zh-CN" altLang="en-US" sz="1800">
                <a:effectLst>
                  <a:outerShdw blurRad="38100" dist="38100" dir="2700000" algn="tl">
                    <a:srgbClr val="000000">
                      <a:alpha val="43137"/>
                    </a:srgbClr>
                  </a:outerShdw>
                </a:effectLst>
                <a:cs typeface="Arial" charset="0"/>
              </a:rPr>
              <a:t>咨询服务</a:t>
            </a:r>
            <a:endParaRPr lang="en-US" altLang="zh-CN" sz="1800">
              <a:effectLst>
                <a:outerShdw blurRad="38100" dist="38100" dir="2700000" algn="tl">
                  <a:srgbClr val="000000">
                    <a:alpha val="43137"/>
                  </a:srgbClr>
                </a:outerShdw>
              </a:effectLst>
              <a:cs typeface="Arial" charset="0"/>
            </a:endParaRPr>
          </a:p>
          <a:p>
            <a:pPr algn="ctr" eaLnBrk="0" hangingPunct="0">
              <a:defRPr/>
            </a:pPr>
            <a:r>
              <a:rPr lang="en-US" altLang="zh-CN" sz="1600">
                <a:effectLst>
                  <a:outerShdw blurRad="38100" dist="38100" dir="2700000" algn="tl">
                    <a:srgbClr val="000000">
                      <a:alpha val="43137"/>
                    </a:srgbClr>
                  </a:outerShdw>
                </a:effectLst>
                <a:cs typeface="Arial" charset="0"/>
              </a:rPr>
              <a:t>Consulting Service</a:t>
            </a:r>
            <a:endParaRPr lang="zh-CN" altLang="en-US" sz="1600">
              <a:effectLst>
                <a:outerShdw blurRad="38100" dist="38100" dir="2700000" algn="tl">
                  <a:srgbClr val="000000">
                    <a:alpha val="43137"/>
                  </a:srgbClr>
                </a:outerShdw>
              </a:effectLst>
              <a:cs typeface="Arial" charset="0"/>
            </a:endParaRPr>
          </a:p>
        </p:txBody>
      </p:sp>
      <p:sp>
        <p:nvSpPr>
          <p:cNvPr id="12299" name="矩形​​ 65"/>
          <p:cNvSpPr>
            <a:spLocks noChangeArrowheads="1"/>
          </p:cNvSpPr>
          <p:nvPr/>
        </p:nvSpPr>
        <p:spPr bwMode="auto">
          <a:xfrm>
            <a:off x="1282700" y="4824413"/>
            <a:ext cx="2286000" cy="646112"/>
          </a:xfrm>
          <a:prstGeom prst="rect">
            <a:avLst/>
          </a:prstGeom>
          <a:noFill/>
          <a:ln w="9525">
            <a:noFill/>
            <a:miter lim="800000"/>
            <a:headEnd/>
            <a:tailEnd/>
          </a:ln>
        </p:spPr>
        <p:txBody>
          <a:bodyPr>
            <a:spAutoFit/>
          </a:bodyPr>
          <a:lstStyle/>
          <a:p>
            <a:pPr algn="ctr" eaLnBrk="0" hangingPunct="0">
              <a:defRPr/>
            </a:pPr>
            <a:r>
              <a:rPr lang="zh-CN" altLang="en-US" sz="1800">
                <a:effectLst>
                  <a:outerShdw blurRad="38100" dist="38100" dir="2700000" algn="tl">
                    <a:srgbClr val="000000">
                      <a:alpha val="43137"/>
                    </a:srgbClr>
                  </a:outerShdw>
                </a:effectLst>
                <a:cs typeface="Arial" charset="0"/>
              </a:rPr>
              <a:t>技术服务</a:t>
            </a:r>
            <a:endParaRPr lang="en-US" altLang="zh-CN" sz="1800">
              <a:effectLst>
                <a:outerShdw blurRad="38100" dist="38100" dir="2700000" algn="tl">
                  <a:srgbClr val="000000">
                    <a:alpha val="43137"/>
                  </a:srgbClr>
                </a:outerShdw>
              </a:effectLst>
              <a:cs typeface="Arial" charset="0"/>
            </a:endParaRPr>
          </a:p>
          <a:p>
            <a:pPr algn="ctr" eaLnBrk="0" hangingPunct="0">
              <a:defRPr/>
            </a:pPr>
            <a:r>
              <a:rPr lang="en-US" altLang="zh-CN" sz="1800">
                <a:effectLst>
                  <a:outerShdw blurRad="38100" dist="38100" dir="2700000" algn="tl">
                    <a:srgbClr val="000000">
                      <a:alpha val="43137"/>
                    </a:srgbClr>
                  </a:outerShdw>
                </a:effectLst>
                <a:cs typeface="Arial" charset="0"/>
              </a:rPr>
              <a:t>Technical Service</a:t>
            </a:r>
            <a:endParaRPr lang="zh-CN" altLang="en-US" sz="1800">
              <a:effectLst>
                <a:outerShdw blurRad="38100" dist="38100" dir="2700000" algn="tl">
                  <a:srgbClr val="000000">
                    <a:alpha val="43137"/>
                  </a:srgbClr>
                </a:outerShdw>
              </a:effectLst>
              <a:cs typeface="Arial" charset="0"/>
            </a:endParaRPr>
          </a:p>
        </p:txBody>
      </p:sp>
      <p:sp>
        <p:nvSpPr>
          <p:cNvPr id="12300" name="矩形​​ 66"/>
          <p:cNvSpPr>
            <a:spLocks noChangeArrowheads="1"/>
          </p:cNvSpPr>
          <p:nvPr/>
        </p:nvSpPr>
        <p:spPr bwMode="auto">
          <a:xfrm>
            <a:off x="5265738" y="4868863"/>
            <a:ext cx="2574925" cy="646112"/>
          </a:xfrm>
          <a:prstGeom prst="rect">
            <a:avLst/>
          </a:prstGeom>
          <a:noFill/>
          <a:ln w="9525">
            <a:noFill/>
            <a:miter lim="800000"/>
            <a:headEnd/>
            <a:tailEnd/>
          </a:ln>
        </p:spPr>
        <p:txBody>
          <a:bodyPr>
            <a:spAutoFit/>
          </a:bodyPr>
          <a:lstStyle/>
          <a:p>
            <a:pPr algn="ctr" eaLnBrk="0" hangingPunct="0">
              <a:defRPr/>
            </a:pPr>
            <a:r>
              <a:rPr lang="zh-CN" altLang="en-US" sz="1800">
                <a:effectLst>
                  <a:outerShdw blurRad="38100" dist="38100" dir="2700000" algn="tl">
                    <a:srgbClr val="000000">
                      <a:alpha val="43137"/>
                    </a:srgbClr>
                  </a:outerShdw>
                </a:effectLst>
                <a:cs typeface="Arial" charset="0"/>
              </a:rPr>
              <a:t>外包服务</a:t>
            </a:r>
            <a:endParaRPr lang="en-US" altLang="zh-CN" sz="1800">
              <a:effectLst>
                <a:outerShdw blurRad="38100" dist="38100" dir="2700000" algn="tl">
                  <a:srgbClr val="000000">
                    <a:alpha val="43137"/>
                  </a:srgbClr>
                </a:outerShdw>
              </a:effectLst>
              <a:cs typeface="Arial" charset="0"/>
            </a:endParaRPr>
          </a:p>
          <a:p>
            <a:pPr algn="ctr" eaLnBrk="0" hangingPunct="0">
              <a:defRPr/>
            </a:pPr>
            <a:r>
              <a:rPr lang="en-US" altLang="zh-CN" sz="1800">
                <a:effectLst>
                  <a:outerShdw blurRad="38100" dist="38100" dir="2700000" algn="tl">
                    <a:srgbClr val="000000">
                      <a:alpha val="43137"/>
                    </a:srgbClr>
                  </a:outerShdw>
                </a:effectLst>
                <a:cs typeface="Arial" charset="0"/>
              </a:rPr>
              <a:t>Outsourcing Service</a:t>
            </a:r>
            <a:endParaRPr lang="zh-CN" altLang="en-US" sz="1800">
              <a:effectLst>
                <a:outerShdw blurRad="38100" dist="38100" dir="2700000" algn="tl">
                  <a:srgbClr val="000000">
                    <a:alpha val="43137"/>
                  </a:srgbClr>
                </a:outerShdw>
              </a:effectLst>
              <a:cs typeface="Arial" charset="0"/>
            </a:endParaRPr>
          </a:p>
        </p:txBody>
      </p:sp>
      <p:sp>
        <p:nvSpPr>
          <p:cNvPr id="68" name="矩形​​ 67"/>
          <p:cNvSpPr/>
          <p:nvPr/>
        </p:nvSpPr>
        <p:spPr>
          <a:xfrm>
            <a:off x="3475038" y="3656013"/>
            <a:ext cx="2249487" cy="708025"/>
          </a:xfrm>
          <a:prstGeom prst="rect">
            <a:avLst/>
          </a:prstGeom>
        </p:spPr>
        <p:txBody>
          <a:bodyPr wrap="none">
            <a:spAutoFit/>
          </a:bodyPr>
          <a:lstStyle/>
          <a:p>
            <a:pPr algn="ctr" eaLnBrk="0" hangingPunct="0">
              <a:defRPr/>
            </a:pPr>
            <a:r>
              <a:rPr lang="zh-CN" altLang="en-US" sz="2000" dirty="0">
                <a:effectLst>
                  <a:outerShdw blurRad="38100" dist="38100" dir="2700000" algn="tl">
                    <a:srgbClr val="000000">
                      <a:alpha val="43137"/>
                    </a:srgbClr>
                  </a:outerShdw>
                </a:effectLst>
                <a:latin typeface="+mn-ea"/>
                <a:ea typeface="+mn-ea"/>
                <a:cs typeface="Arial" charset="0"/>
              </a:rPr>
              <a:t>客户</a:t>
            </a:r>
            <a:endParaRPr lang="en-US" altLang="zh-CN" sz="2000" dirty="0">
              <a:effectLst>
                <a:outerShdw blurRad="38100" dist="38100" dir="2700000" algn="tl">
                  <a:srgbClr val="000000">
                    <a:alpha val="43137"/>
                  </a:srgbClr>
                </a:outerShdw>
              </a:effectLst>
              <a:latin typeface="+mn-ea"/>
              <a:ea typeface="+mn-ea"/>
              <a:cs typeface="Arial" charset="0"/>
            </a:endParaRPr>
          </a:p>
          <a:p>
            <a:pPr algn="ctr" eaLnBrk="0" hangingPunct="0">
              <a:defRPr/>
            </a:pPr>
            <a:r>
              <a:rPr lang="zh-CN" altLang="en-US" sz="2000" dirty="0">
                <a:effectLst>
                  <a:outerShdw blurRad="38100" dist="38100" dir="2700000" algn="tl">
                    <a:srgbClr val="000000">
                      <a:alpha val="43137"/>
                    </a:srgbClr>
                  </a:outerShdw>
                </a:effectLst>
                <a:latin typeface="+mn-ea"/>
                <a:ea typeface="+mn-ea"/>
                <a:cs typeface="Arial" charset="0"/>
              </a:rPr>
              <a:t>长期战略合作伙伴</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754" name="直接连接符 3"/>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74755" name="标题 1"/>
          <p:cNvSpPr>
            <a:spLocks noGrp="1"/>
          </p:cNvSpPr>
          <p:nvPr>
            <p:ph type="title"/>
          </p:nvPr>
        </p:nvSpPr>
        <p:spPr>
          <a:xfrm>
            <a:off x="1547813" y="44450"/>
            <a:ext cx="5903912" cy="633413"/>
          </a:xfrm>
        </p:spPr>
        <p:txBody>
          <a:bodyPr/>
          <a:lstStyle/>
          <a:p>
            <a:r>
              <a:rPr lang="zh-CN" altLang="en-US" sz="2000" smtClean="0"/>
              <a:t>汉普服务目录（</a:t>
            </a:r>
            <a:r>
              <a:rPr lang="en-US" altLang="zh-CN" sz="2000" smtClean="0"/>
              <a:t>2010</a:t>
            </a:r>
            <a:r>
              <a:rPr lang="zh-CN" altLang="en-US" sz="2000" smtClean="0"/>
              <a:t>版）</a:t>
            </a:r>
          </a:p>
        </p:txBody>
      </p:sp>
      <p:graphicFrame>
        <p:nvGraphicFramePr>
          <p:cNvPr id="6" name="表格 5"/>
          <p:cNvGraphicFramePr>
            <a:graphicFrameLocks noGrp="1"/>
          </p:cNvGraphicFramePr>
          <p:nvPr/>
        </p:nvGraphicFramePr>
        <p:xfrm>
          <a:off x="468313" y="608013"/>
          <a:ext cx="8352929" cy="6126480"/>
        </p:xfrm>
        <a:graphic>
          <a:graphicData uri="http://schemas.openxmlformats.org/drawingml/2006/table">
            <a:tbl>
              <a:tblPr firstRow="1" bandRow="1">
                <a:tableStyleId>{BC89EF96-8CEA-46FF-86C4-4CE0E7609802}</a:tableStyleId>
              </a:tblPr>
              <a:tblGrid>
                <a:gridCol w="864098"/>
                <a:gridCol w="1080120"/>
                <a:gridCol w="648072"/>
                <a:gridCol w="1368152"/>
                <a:gridCol w="4392487"/>
              </a:tblGrid>
              <a:tr h="0">
                <a:tc>
                  <a:txBody>
                    <a:bodyPr/>
                    <a:lstStyle/>
                    <a:p>
                      <a:r>
                        <a:rPr lang="zh-CN" altLang="en-US" sz="1200" dirty="0" smtClean="0"/>
                        <a:t>服务类型</a:t>
                      </a:r>
                      <a:endParaRPr lang="zh-CN" altLang="en-US" sz="1200" dirty="0"/>
                    </a:p>
                  </a:txBody>
                  <a:tcPr/>
                </a:tc>
                <a:tc>
                  <a:txBody>
                    <a:bodyPr/>
                    <a:lstStyle/>
                    <a:p>
                      <a:r>
                        <a:rPr lang="zh-CN" altLang="en-US" sz="1200" dirty="0" smtClean="0"/>
                        <a:t>一级服务</a:t>
                      </a:r>
                      <a:endParaRPr lang="zh-CN" altLang="en-US" sz="1200" dirty="0"/>
                    </a:p>
                  </a:txBody>
                  <a:tcPr/>
                </a:tc>
                <a:tc>
                  <a:txBody>
                    <a:bodyPr/>
                    <a:lstStyle/>
                    <a:p>
                      <a:r>
                        <a:rPr lang="zh-CN" altLang="en-US" sz="1200" dirty="0" smtClean="0"/>
                        <a:t>代码</a:t>
                      </a:r>
                      <a:endParaRPr lang="zh-CN" altLang="en-US" sz="1200" dirty="0"/>
                    </a:p>
                  </a:txBody>
                  <a:tcPr/>
                </a:tc>
                <a:tc>
                  <a:txBody>
                    <a:bodyPr/>
                    <a:lstStyle/>
                    <a:p>
                      <a:r>
                        <a:rPr lang="zh-CN" altLang="en-US" sz="1200" dirty="0" smtClean="0"/>
                        <a:t>二级服务</a:t>
                      </a:r>
                      <a:endParaRPr lang="zh-CN" altLang="en-US" sz="1200" dirty="0"/>
                    </a:p>
                  </a:txBody>
                  <a:tcPr/>
                </a:tc>
                <a:tc>
                  <a:txBody>
                    <a:bodyPr/>
                    <a:lstStyle/>
                    <a:p>
                      <a:r>
                        <a:rPr lang="zh-CN" altLang="en-US" sz="1200" dirty="0" smtClean="0"/>
                        <a:t>服务简介</a:t>
                      </a:r>
                      <a:endParaRPr lang="zh-CN" altLang="en-US" sz="1200" dirty="0"/>
                    </a:p>
                  </a:txBody>
                  <a:tcPr/>
                </a:tc>
              </a:tr>
              <a:tr h="0">
                <a:tc rowSpan="8">
                  <a:txBody>
                    <a:bodyPr/>
                    <a:lstStyle/>
                    <a:p>
                      <a:r>
                        <a:rPr lang="zh-CN" altLang="en-US" sz="1600" dirty="0" smtClean="0">
                          <a:latin typeface="微软雅黑" pitchFamily="34" charset="-122"/>
                          <a:ea typeface="微软雅黑" pitchFamily="34" charset="-122"/>
                        </a:rPr>
                        <a:t>管理咨询服务</a:t>
                      </a:r>
                      <a:endParaRPr lang="zh-CN" altLang="en-US" sz="1600" dirty="0">
                        <a:latin typeface="微软雅黑" pitchFamily="34" charset="-122"/>
                        <a:ea typeface="微软雅黑" pitchFamily="34" charset="-122"/>
                      </a:endParaRPr>
                    </a:p>
                  </a:txBody>
                  <a:tcPr/>
                </a:tc>
                <a:tc rowSpan="2">
                  <a:txBody>
                    <a:bodyPr/>
                    <a:lstStyle/>
                    <a:p>
                      <a:r>
                        <a:rPr lang="zh-CN" altLang="en-US" sz="1600" dirty="0" smtClean="0">
                          <a:latin typeface="微软雅黑" pitchFamily="34" charset="-122"/>
                          <a:ea typeface="微软雅黑" pitchFamily="34" charset="-122"/>
                        </a:rPr>
                        <a:t>战略咨询服务</a:t>
                      </a:r>
                      <a:endParaRPr lang="zh-CN" altLang="en-US" sz="1600" dirty="0">
                        <a:latin typeface="微软雅黑" pitchFamily="34" charset="-122"/>
                        <a:ea typeface="微软雅黑" pitchFamily="34" charset="-122"/>
                      </a:endParaRPr>
                    </a:p>
                  </a:txBody>
                  <a:tcPr/>
                </a:tc>
                <a:tc>
                  <a:txBody>
                    <a:bodyPr/>
                    <a:lstStyle/>
                    <a:p>
                      <a:r>
                        <a:rPr lang="en-US" altLang="zh-CN" sz="900" dirty="0" smtClean="0"/>
                        <a:t>CS101</a:t>
                      </a:r>
                      <a:endParaRPr lang="zh-CN" altLang="en-US" sz="900" b="1" dirty="0"/>
                    </a:p>
                  </a:txBody>
                  <a:tcPr/>
                </a:tc>
                <a:tc>
                  <a:txBody>
                    <a:bodyPr/>
                    <a:lstStyle/>
                    <a:p>
                      <a:r>
                        <a:rPr lang="zh-CN" altLang="en-US" sz="900" dirty="0" smtClean="0">
                          <a:latin typeface="微软雅黑" pitchFamily="34" charset="-122"/>
                          <a:ea typeface="微软雅黑" pitchFamily="34" charset="-122"/>
                        </a:rPr>
                        <a:t>战略与转型咨询</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制定企业战略、战略保障体系以及战略实施规划，推动组织转型</a:t>
                      </a:r>
                      <a:endParaRPr lang="zh-CN" altLang="en-US" sz="900" b="1" dirty="0">
                        <a:latin typeface="微软雅黑" pitchFamily="34" charset="-122"/>
                        <a:ea typeface="微软雅黑" pitchFamily="34" charset="-122"/>
                      </a:endParaRPr>
                    </a:p>
                  </a:txBody>
                  <a:tcPr/>
                </a:tc>
              </a:tr>
              <a:tr h="0">
                <a:tc vMerge="1">
                  <a:txBody>
                    <a:bodyPr/>
                    <a:lstStyle/>
                    <a:p>
                      <a:endParaRPr lang="zh-CN" altLang="en-US" dirty="0"/>
                    </a:p>
                  </a:txBody>
                  <a:tcPr/>
                </a:tc>
                <a:tc vMerge="1">
                  <a:txBody>
                    <a:bodyPr/>
                    <a:lstStyle/>
                    <a:p>
                      <a:endParaRPr lang="zh-CN" altLang="en-US" sz="1600" dirty="0">
                        <a:latin typeface="微软雅黑" pitchFamily="34" charset="-122"/>
                        <a:ea typeface="微软雅黑" pitchFamily="34" charset="-122"/>
                      </a:endParaRPr>
                    </a:p>
                  </a:txBody>
                  <a:tcPr>
                    <a:lnB w="12700" cap="flat" cmpd="sng" algn="ctr">
                      <a:solidFill>
                        <a:schemeClr val="tx1"/>
                      </a:solidFill>
                      <a:prstDash val="solid"/>
                      <a:round/>
                      <a:headEnd type="none" w="med" len="med"/>
                      <a:tailEnd type="none" w="med" len="med"/>
                    </a:lnB>
                  </a:tcPr>
                </a:tc>
                <a:tc>
                  <a:txBody>
                    <a:bodyPr/>
                    <a:lstStyle/>
                    <a:p>
                      <a:r>
                        <a:rPr lang="en-US" altLang="zh-CN" sz="900" dirty="0" smtClean="0"/>
                        <a:t>CS102</a:t>
                      </a:r>
                      <a:endParaRPr lang="zh-CN" altLang="en-US" sz="900" b="1" dirty="0"/>
                    </a:p>
                  </a:txBody>
                  <a:tcPr/>
                </a:tc>
                <a:tc>
                  <a:txBody>
                    <a:bodyPr/>
                    <a:lstStyle/>
                    <a:p>
                      <a:r>
                        <a:rPr lang="zh-CN" altLang="en-US" sz="900" dirty="0" smtClean="0">
                          <a:latin typeface="微软雅黑" pitchFamily="34" charset="-122"/>
                          <a:ea typeface="微软雅黑" pitchFamily="34" charset="-122"/>
                        </a:rPr>
                        <a:t>业务分析与优化咨询</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从运营角度，系统分析企业组织、流程、绩效的问题，建立企业业务模型，识别业务优化机会，并提出总体解决方案</a:t>
                      </a:r>
                      <a:endParaRPr lang="zh-CN" altLang="en-US" sz="900" b="1" dirty="0">
                        <a:latin typeface="微软雅黑" pitchFamily="34" charset="-122"/>
                        <a:ea typeface="微软雅黑" pitchFamily="34" charset="-122"/>
                      </a:endParaRPr>
                    </a:p>
                  </a:txBody>
                  <a:tcPr/>
                </a:tc>
              </a:tr>
              <a:tr h="0">
                <a:tc vMerge="1">
                  <a:txBody>
                    <a:bodyPr/>
                    <a:lstStyle/>
                    <a:p>
                      <a:endParaRPr lang="zh-CN" altLang="en-US" dirty="0"/>
                    </a:p>
                  </a:txBody>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业务优化咨询服务</a:t>
                      </a:r>
                    </a:p>
                    <a:p>
                      <a:endParaRPr lang="zh-CN" altLang="en-US" sz="1600" dirty="0">
                        <a:latin typeface="微软雅黑" pitchFamily="34" charset="-122"/>
                        <a:ea typeface="微软雅黑" pitchFamily="34" charset="-122"/>
                      </a:endParaRPr>
                    </a:p>
                  </a:txBody>
                  <a:tcPr/>
                </a:tc>
                <a:tc>
                  <a:txBody>
                    <a:bodyPr/>
                    <a:lstStyle/>
                    <a:p>
                      <a:r>
                        <a:rPr lang="en-US" altLang="zh-CN" sz="900" dirty="0" smtClean="0"/>
                        <a:t>CS201</a:t>
                      </a:r>
                      <a:endParaRPr lang="zh-CN" altLang="en-US" sz="900" b="1" dirty="0"/>
                    </a:p>
                  </a:txBody>
                  <a:tcPr/>
                </a:tc>
                <a:tc>
                  <a:txBody>
                    <a:bodyPr/>
                    <a:lstStyle/>
                    <a:p>
                      <a:r>
                        <a:rPr lang="zh-CN" altLang="en-US" sz="900" dirty="0" smtClean="0">
                          <a:latin typeface="微软雅黑" pitchFamily="34" charset="-122"/>
                          <a:ea typeface="微软雅黑" pitchFamily="34" charset="-122"/>
                        </a:rPr>
                        <a:t>财务管理优化咨询</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集团财务管理策略、预算体系、财务核算体系的设计，涵盖组织、流程、绩效</a:t>
                      </a:r>
                      <a:endParaRPr lang="zh-CN" altLang="en-US" sz="900" b="1" dirty="0">
                        <a:latin typeface="微软雅黑" pitchFamily="34" charset="-122"/>
                        <a:ea typeface="微软雅黑" pitchFamily="34" charset="-122"/>
                      </a:endParaRPr>
                    </a:p>
                  </a:txBody>
                  <a:tcPr/>
                </a:tc>
              </a:tr>
              <a:tr h="0">
                <a:tc vMerge="1">
                  <a:txBody>
                    <a:bodyPr/>
                    <a:lstStyle/>
                    <a:p>
                      <a:endParaRPr lang="zh-CN" altLang="en-US" dirty="0"/>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t>CS202</a:t>
                      </a:r>
                      <a:endParaRPr lang="zh-CN" altLang="en-US" sz="9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latin typeface="微软雅黑" pitchFamily="34" charset="-122"/>
                          <a:ea typeface="微软雅黑" pitchFamily="34" charset="-122"/>
                        </a:rPr>
                        <a:t>营销管理优化咨询</a:t>
                      </a:r>
                      <a:endParaRPr lang="zh-CN" altLang="en-US" sz="900" b="1" dirty="0" smtClean="0">
                        <a:latin typeface="微软雅黑" pitchFamily="34" charset="-122"/>
                        <a:ea typeface="微软雅黑"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1"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cs typeface="+mn-cs"/>
                        </a:rPr>
                        <a:t>营销策略、市场体系、销售体系、服务体系设计，涵盖组织、流程、绩效</a:t>
                      </a:r>
                    </a:p>
                  </a:txBody>
                  <a:tcPr/>
                </a:tc>
              </a:tr>
              <a:tr h="0">
                <a:tc vMerge="1">
                  <a:txBody>
                    <a:bodyPr/>
                    <a:lstStyle/>
                    <a:p>
                      <a:endParaRPr lang="zh-CN" altLang="en-US" dirty="0"/>
                    </a:p>
                  </a:txBody>
                  <a:tcPr/>
                </a:tc>
                <a:tc vMerge="1">
                  <a:txBody>
                    <a:bodyPr/>
                    <a:lstStyle/>
                    <a:p>
                      <a:endParaRPr lang="zh-CN" altLang="en-US" dirty="0"/>
                    </a:p>
                  </a:txBody>
                  <a:tcPr/>
                </a:tc>
                <a:tc>
                  <a:txBody>
                    <a:bodyPr/>
                    <a:lstStyle/>
                    <a:p>
                      <a:r>
                        <a:rPr lang="en-US" altLang="zh-CN" sz="900" dirty="0" smtClean="0"/>
                        <a:t>CS203</a:t>
                      </a:r>
                      <a:endParaRPr lang="zh-CN" altLang="en-US" sz="900" b="1" dirty="0"/>
                    </a:p>
                  </a:txBody>
                  <a:tcPr/>
                </a:tc>
                <a:tc>
                  <a:txBody>
                    <a:bodyPr/>
                    <a:lstStyle/>
                    <a:p>
                      <a:r>
                        <a:rPr lang="zh-CN" altLang="en-US" sz="900" dirty="0" smtClean="0">
                          <a:latin typeface="微软雅黑" pitchFamily="34" charset="-122"/>
                          <a:ea typeface="微软雅黑" pitchFamily="34" charset="-122"/>
                        </a:rPr>
                        <a:t>供应链管理优化咨询</a:t>
                      </a:r>
                      <a:endParaRPr lang="zh-CN" altLang="en-US" sz="900" b="1"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dirty="0" smtClean="0">
                          <a:latin typeface="微软雅黑" pitchFamily="34" charset="-122"/>
                          <a:ea typeface="微软雅黑" pitchFamily="34" charset="-122"/>
                        </a:rPr>
                        <a:t>采购、生产、配销全程供应链计划和执行体系的设计，涵盖组织、流程、绩效</a:t>
                      </a:r>
                    </a:p>
                  </a:txBody>
                  <a:tcPr/>
                </a:tc>
              </a:tr>
              <a:tr h="0">
                <a:tc vMerge="1">
                  <a:txBody>
                    <a:bodyPr/>
                    <a:lstStyle/>
                    <a:p>
                      <a:endParaRPr lang="zh-CN" altLang="en-US" dirty="0"/>
                    </a:p>
                  </a:txBody>
                  <a:tcPr/>
                </a:tc>
                <a:tc vMerge="1">
                  <a:txBody>
                    <a:bodyPr/>
                    <a:lstStyle/>
                    <a:p>
                      <a:endParaRPr lang="zh-CN" altLang="en-US" dirty="0"/>
                    </a:p>
                  </a:txBody>
                  <a:tcPr/>
                </a:tc>
                <a:tc>
                  <a:txBody>
                    <a:bodyPr/>
                    <a:lstStyle/>
                    <a:p>
                      <a:r>
                        <a:rPr lang="en-US" altLang="zh-CN" sz="900" dirty="0" smtClean="0"/>
                        <a:t>CS204</a:t>
                      </a:r>
                      <a:endParaRPr lang="zh-CN" altLang="en-US" sz="900" b="1" dirty="0"/>
                    </a:p>
                  </a:txBody>
                  <a:tcPr/>
                </a:tc>
                <a:tc>
                  <a:txBody>
                    <a:bodyPr/>
                    <a:lstStyle/>
                    <a:p>
                      <a:r>
                        <a:rPr lang="zh-CN" altLang="en-US" sz="900" dirty="0" smtClean="0">
                          <a:latin typeface="微软雅黑" pitchFamily="34" charset="-122"/>
                          <a:ea typeface="微软雅黑" pitchFamily="34" charset="-122"/>
                        </a:rPr>
                        <a:t>研发管理优化咨询</a:t>
                      </a:r>
                      <a:endParaRPr lang="zh-CN" altLang="en-US" sz="900" b="1"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dirty="0" smtClean="0">
                          <a:latin typeface="微软雅黑" pitchFamily="34" charset="-122"/>
                          <a:ea typeface="微软雅黑" pitchFamily="34" charset="-122"/>
                        </a:rPr>
                        <a:t>研发策略、研发项目及技术管理体系设计，涵盖组织、流程、绩效</a:t>
                      </a:r>
                    </a:p>
                  </a:txBody>
                  <a:tcPr/>
                </a:tc>
              </a:tr>
              <a:tr h="0">
                <a:tc vMerge="1">
                  <a:txBody>
                    <a:bodyPr/>
                    <a:lstStyle/>
                    <a:p>
                      <a:endParaRPr lang="zh-CN" altLang="en-US" dirty="0"/>
                    </a:p>
                  </a:txBody>
                  <a:tcPr/>
                </a:tc>
                <a:tc vMerge="1">
                  <a:txBody>
                    <a:bodyPr/>
                    <a:lstStyle/>
                    <a:p>
                      <a:endParaRPr lang="zh-CN" altLang="en-US" dirty="0"/>
                    </a:p>
                  </a:txBody>
                  <a:tcPr/>
                </a:tc>
                <a:tc>
                  <a:txBody>
                    <a:bodyPr/>
                    <a:lstStyle/>
                    <a:p>
                      <a:r>
                        <a:rPr lang="en-US" altLang="zh-CN" sz="900" dirty="0" smtClean="0"/>
                        <a:t>CS205</a:t>
                      </a:r>
                      <a:endParaRPr lang="zh-CN" altLang="en-US" sz="900" b="1" dirty="0"/>
                    </a:p>
                  </a:txBody>
                  <a:tcPr/>
                </a:tc>
                <a:tc>
                  <a:txBody>
                    <a:bodyPr/>
                    <a:lstStyle/>
                    <a:p>
                      <a:r>
                        <a:rPr lang="zh-CN" altLang="en-US" sz="900" dirty="0" smtClean="0">
                          <a:latin typeface="微软雅黑" pitchFamily="34" charset="-122"/>
                          <a:ea typeface="微软雅黑" pitchFamily="34" charset="-122"/>
                        </a:rPr>
                        <a:t>人力资本管理优化咨询</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部门、岗位、薪酬、绩效、能力、培训体系的设计，并建立相应管理流程</a:t>
                      </a:r>
                      <a:endParaRPr lang="zh-CN" altLang="en-US" sz="900" b="1" dirty="0">
                        <a:latin typeface="微软雅黑" pitchFamily="34" charset="-122"/>
                        <a:ea typeface="微软雅黑" pitchFamily="34" charset="-122"/>
                      </a:endParaRPr>
                    </a:p>
                  </a:txBody>
                  <a:tcPr/>
                </a:tc>
              </a:tr>
              <a:tr h="0">
                <a:tc vMerge="1">
                  <a:txBody>
                    <a:bodyPr/>
                    <a:lstStyle/>
                    <a:p>
                      <a:endParaRPr lang="zh-CN" altLang="en-US" dirty="0"/>
                    </a:p>
                  </a:txBody>
                  <a:tcPr/>
                </a:tc>
                <a:tc vMerge="1">
                  <a:txBody>
                    <a:bodyPr/>
                    <a:lstStyle/>
                    <a:p>
                      <a:endParaRPr lang="zh-CN" altLang="en-US" dirty="0"/>
                    </a:p>
                  </a:txBody>
                  <a:tcPr/>
                </a:tc>
                <a:tc>
                  <a:txBody>
                    <a:bodyPr/>
                    <a:lstStyle/>
                    <a:p>
                      <a:r>
                        <a:rPr lang="en-US" altLang="zh-CN" sz="900" dirty="0" smtClean="0"/>
                        <a:t>CS206</a:t>
                      </a:r>
                      <a:endParaRPr lang="zh-CN" altLang="en-US" sz="900" b="1" dirty="0"/>
                    </a:p>
                  </a:txBody>
                  <a:tcPr/>
                </a:tc>
                <a:tc>
                  <a:txBody>
                    <a:bodyPr/>
                    <a:lstStyle/>
                    <a:p>
                      <a:r>
                        <a:rPr lang="zh-CN" altLang="en-US" sz="900" dirty="0" smtClean="0">
                          <a:latin typeface="微软雅黑" pitchFamily="34" charset="-122"/>
                          <a:ea typeface="微软雅黑" pitchFamily="34" charset="-122"/>
                        </a:rPr>
                        <a:t>信息技术规划咨询</a:t>
                      </a:r>
                      <a:endParaRPr lang="zh-CN" altLang="en-US" sz="900" b="1"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dirty="0" smtClean="0">
                          <a:latin typeface="微软雅黑" pitchFamily="34" charset="-122"/>
                          <a:ea typeface="微软雅黑" pitchFamily="34" charset="-122"/>
                        </a:rPr>
                        <a:t>规划企业的</a:t>
                      </a:r>
                      <a:r>
                        <a:rPr lang="en-US" altLang="zh-CN" sz="900" b="1" dirty="0" smtClean="0">
                          <a:latin typeface="微软雅黑" pitchFamily="34" charset="-122"/>
                          <a:ea typeface="微软雅黑" pitchFamily="34" charset="-122"/>
                        </a:rPr>
                        <a:t>IT</a:t>
                      </a:r>
                      <a:r>
                        <a:rPr lang="zh-CN" altLang="en-US" sz="900" b="1" dirty="0" smtClean="0">
                          <a:latin typeface="微软雅黑" pitchFamily="34" charset="-122"/>
                          <a:ea typeface="微软雅黑" pitchFamily="34" charset="-122"/>
                        </a:rPr>
                        <a:t>架构（应用架构、数据架构、系统架构）</a:t>
                      </a:r>
                      <a:r>
                        <a:rPr lang="en-US" altLang="zh-CN" sz="900" b="1" dirty="0" smtClean="0">
                          <a:latin typeface="微软雅黑" pitchFamily="34" charset="-122"/>
                          <a:ea typeface="微软雅黑" pitchFamily="34" charset="-122"/>
                        </a:rPr>
                        <a:t>IT</a:t>
                      </a:r>
                      <a:r>
                        <a:rPr lang="zh-CN" altLang="en-US" sz="900" b="1" dirty="0" smtClean="0">
                          <a:latin typeface="微软雅黑" pitchFamily="34" charset="-122"/>
                          <a:ea typeface="微软雅黑" pitchFamily="34" charset="-122"/>
                        </a:rPr>
                        <a:t>治理架构、</a:t>
                      </a:r>
                      <a:r>
                        <a:rPr lang="en-US" altLang="zh-CN" sz="900" b="1" dirty="0" smtClean="0">
                          <a:latin typeface="微软雅黑" pitchFamily="34" charset="-122"/>
                          <a:ea typeface="微软雅黑" pitchFamily="34" charset="-122"/>
                        </a:rPr>
                        <a:t>IT</a:t>
                      </a:r>
                      <a:r>
                        <a:rPr lang="zh-CN" altLang="en-US" sz="900" b="1" dirty="0" smtClean="0">
                          <a:latin typeface="微软雅黑" pitchFamily="34" charset="-122"/>
                          <a:ea typeface="微软雅黑" pitchFamily="34" charset="-122"/>
                        </a:rPr>
                        <a:t>项目实施</a:t>
                      </a:r>
                    </a:p>
                  </a:txBody>
                  <a:tcPr/>
                </a:tc>
              </a:tr>
              <a:tr h="0">
                <a:tc rowSpan="12">
                  <a:txBody>
                    <a:bodyPr/>
                    <a:lstStyle/>
                    <a:p>
                      <a:r>
                        <a:rPr lang="zh-CN" altLang="en-US" sz="1600" dirty="0" smtClean="0">
                          <a:latin typeface="微软雅黑" pitchFamily="34" charset="-122"/>
                          <a:ea typeface="微软雅黑" pitchFamily="34" charset="-122"/>
                        </a:rPr>
                        <a:t>信息技术服务</a:t>
                      </a:r>
                      <a:endParaRPr lang="zh-CN" altLang="en-US" sz="1600" dirty="0">
                        <a:latin typeface="微软雅黑" pitchFamily="34" charset="-122"/>
                        <a:ea typeface="微软雅黑" pitchFamily="34" charset="-122"/>
                      </a:endParaRPr>
                    </a:p>
                  </a:txBody>
                  <a:tcPr/>
                </a:tc>
                <a:tc rowSpan="7">
                  <a:txBody>
                    <a:bodyPr/>
                    <a:lstStyle/>
                    <a:p>
                      <a:r>
                        <a:rPr lang="zh-CN" altLang="en-US" sz="1600" dirty="0" smtClean="0">
                          <a:latin typeface="微软雅黑" pitchFamily="34" charset="-122"/>
                          <a:ea typeface="微软雅黑" pitchFamily="34" charset="-122"/>
                        </a:rPr>
                        <a:t>企业应用套件实施服务</a:t>
                      </a:r>
                      <a:endParaRPr lang="zh-CN" altLang="en-US" sz="1600" dirty="0">
                        <a:latin typeface="微软雅黑" pitchFamily="34" charset="-122"/>
                        <a:ea typeface="微软雅黑" pitchFamily="34" charset="-122"/>
                      </a:endParaRPr>
                    </a:p>
                  </a:txBody>
                  <a:tcPr/>
                </a:tc>
                <a:tc>
                  <a:txBody>
                    <a:bodyPr/>
                    <a:lstStyle/>
                    <a:p>
                      <a:r>
                        <a:rPr lang="en-US" altLang="zh-CN" sz="900" dirty="0" smtClean="0"/>
                        <a:t>TS101</a:t>
                      </a:r>
                      <a:endParaRPr lang="zh-CN" altLang="en-US" sz="900" b="1" dirty="0"/>
                    </a:p>
                  </a:txBody>
                  <a:tcPr/>
                </a:tc>
                <a:tc>
                  <a:txBody>
                    <a:bodyPr/>
                    <a:lstStyle/>
                    <a:p>
                      <a:r>
                        <a:rPr lang="en-US" altLang="zh-CN" sz="900" dirty="0" smtClean="0">
                          <a:latin typeface="微软雅黑" pitchFamily="34" charset="-122"/>
                          <a:ea typeface="微软雅黑" pitchFamily="34" charset="-122"/>
                        </a:rPr>
                        <a:t>ERP</a:t>
                      </a:r>
                      <a:r>
                        <a:rPr lang="zh-CN" altLang="en-US" sz="900" dirty="0" smtClean="0">
                          <a:latin typeface="微软雅黑" pitchFamily="34" charset="-122"/>
                          <a:ea typeface="微软雅黑" pitchFamily="34" charset="-122"/>
                        </a:rPr>
                        <a:t>系统实施</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设计企业生产、采购、销售、设备、人力及财务等业务流程，并运行在套件平台</a:t>
                      </a:r>
                      <a:endParaRPr lang="zh-CN" altLang="en-US" sz="900" b="1" dirty="0">
                        <a:latin typeface="微软雅黑" pitchFamily="34" charset="-122"/>
                        <a:ea typeface="微软雅黑" pitchFamily="34" charset="-122"/>
                      </a:endParaRPr>
                    </a:p>
                  </a:txBody>
                  <a:tcPr/>
                </a:tc>
              </a:tr>
              <a:tr h="0">
                <a:tc vMerge="1">
                  <a:txBody>
                    <a:bodyPr/>
                    <a:lstStyle/>
                    <a:p>
                      <a:endParaRPr lang="zh-CN" altLang="en-US" dirty="0"/>
                    </a:p>
                  </a:txBody>
                  <a:tcPr/>
                </a:tc>
                <a:tc vMerge="1">
                  <a:txBody>
                    <a:bodyPr/>
                    <a:lstStyle/>
                    <a:p>
                      <a:endParaRPr lang="zh-CN" altLang="en-US" dirty="0"/>
                    </a:p>
                  </a:txBody>
                  <a:tcPr/>
                </a:tc>
                <a:tc>
                  <a:txBody>
                    <a:bodyPr/>
                    <a:lstStyle/>
                    <a:p>
                      <a:r>
                        <a:rPr lang="en-US" altLang="zh-CN" sz="900" dirty="0" smtClean="0"/>
                        <a:t>TS102</a:t>
                      </a:r>
                      <a:endParaRPr lang="zh-CN" altLang="en-US" sz="900" b="1" dirty="0"/>
                    </a:p>
                  </a:txBody>
                  <a:tcPr/>
                </a:tc>
                <a:tc>
                  <a:txBody>
                    <a:bodyPr/>
                    <a:lstStyle/>
                    <a:p>
                      <a:r>
                        <a:rPr lang="en-US" altLang="zh-CN" sz="900" dirty="0" smtClean="0">
                          <a:latin typeface="微软雅黑" pitchFamily="34" charset="-122"/>
                          <a:ea typeface="微软雅黑" pitchFamily="34" charset="-122"/>
                        </a:rPr>
                        <a:t>CRM</a:t>
                      </a:r>
                      <a:r>
                        <a:rPr lang="zh-CN" altLang="en-US" sz="900" dirty="0" smtClean="0">
                          <a:latin typeface="微软雅黑" pitchFamily="34" charset="-122"/>
                          <a:ea typeface="微软雅黑" pitchFamily="34" charset="-122"/>
                        </a:rPr>
                        <a:t>系统实施</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设计企业市场营销、销售力管理、客户服务业务流程，并运行在套件平台</a:t>
                      </a:r>
                      <a:endParaRPr lang="zh-CN" altLang="en-US" sz="900" b="1" dirty="0">
                        <a:latin typeface="微软雅黑" pitchFamily="34" charset="-122"/>
                        <a:ea typeface="微软雅黑" pitchFamily="34" charset="-122"/>
                      </a:endParaRPr>
                    </a:p>
                  </a:txBody>
                  <a:tcPr/>
                </a:tc>
              </a:tr>
              <a:tr h="0">
                <a:tc vMerge="1">
                  <a:txBody>
                    <a:bodyPr/>
                    <a:lstStyle/>
                    <a:p>
                      <a:endParaRPr lang="zh-CN" altLang="en-US"/>
                    </a:p>
                  </a:txBody>
                  <a:tcPr/>
                </a:tc>
                <a:tc vMerge="1">
                  <a:txBody>
                    <a:bodyPr/>
                    <a:lstStyle/>
                    <a:p>
                      <a:endParaRPr lang="zh-CN" altLang="en-US" sz="1400" dirty="0"/>
                    </a:p>
                  </a:txBody>
                  <a:tcPr/>
                </a:tc>
                <a:tc>
                  <a:txBody>
                    <a:bodyPr/>
                    <a:lstStyle/>
                    <a:p>
                      <a:r>
                        <a:rPr lang="en-US" altLang="zh-CN" sz="900" dirty="0" smtClean="0"/>
                        <a:t>TS103</a:t>
                      </a:r>
                      <a:endParaRPr lang="zh-CN" altLang="en-US" sz="900" b="1" dirty="0"/>
                    </a:p>
                  </a:txBody>
                  <a:tcPr/>
                </a:tc>
                <a:tc>
                  <a:txBody>
                    <a:bodyPr/>
                    <a:lstStyle/>
                    <a:p>
                      <a:r>
                        <a:rPr lang="en-US" altLang="zh-CN" sz="900" dirty="0" smtClean="0">
                          <a:latin typeface="微软雅黑" pitchFamily="34" charset="-122"/>
                          <a:ea typeface="微软雅黑" pitchFamily="34" charset="-122"/>
                        </a:rPr>
                        <a:t>SRM</a:t>
                      </a:r>
                      <a:r>
                        <a:rPr lang="zh-CN" altLang="en-US" sz="900" dirty="0" smtClean="0">
                          <a:latin typeface="微软雅黑" pitchFamily="34" charset="-122"/>
                          <a:ea typeface="微软雅黑" pitchFamily="34" charset="-122"/>
                        </a:rPr>
                        <a:t>系统实施</a:t>
                      </a:r>
                      <a:endParaRPr lang="zh-CN" altLang="en-US" sz="900" b="1"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dirty="0" smtClean="0">
                          <a:latin typeface="微软雅黑" pitchFamily="34" charset="-122"/>
                          <a:ea typeface="微软雅黑" pitchFamily="34" charset="-122"/>
                        </a:rPr>
                        <a:t>设计企业供应商竞价、计划协同、物流协同业务流程，并运行在套件平台</a:t>
                      </a:r>
                    </a:p>
                  </a:txBody>
                  <a:tcPr/>
                </a:tc>
              </a:tr>
              <a:tr h="0">
                <a:tc vMerge="1">
                  <a:txBody>
                    <a:bodyPr/>
                    <a:lstStyle/>
                    <a:p>
                      <a:endParaRPr lang="zh-CN" altLang="en-US"/>
                    </a:p>
                  </a:txBody>
                  <a:tcPr/>
                </a:tc>
                <a:tc vMerge="1">
                  <a:txBody>
                    <a:bodyPr/>
                    <a:lstStyle/>
                    <a:p>
                      <a:endParaRPr lang="zh-CN" altLang="en-US" sz="1400" dirty="0"/>
                    </a:p>
                  </a:txBody>
                  <a:tcPr/>
                </a:tc>
                <a:tc>
                  <a:txBody>
                    <a:bodyPr/>
                    <a:lstStyle/>
                    <a:p>
                      <a:r>
                        <a:rPr lang="en-US" altLang="zh-CN" sz="900" dirty="0" smtClean="0"/>
                        <a:t>TS104</a:t>
                      </a:r>
                      <a:endParaRPr lang="zh-CN" altLang="en-US" sz="900" b="1" dirty="0"/>
                    </a:p>
                  </a:txBody>
                  <a:tcPr/>
                </a:tc>
                <a:tc>
                  <a:txBody>
                    <a:bodyPr/>
                    <a:lstStyle/>
                    <a:p>
                      <a:r>
                        <a:rPr lang="en-US" altLang="zh-CN" sz="900" dirty="0" smtClean="0">
                          <a:latin typeface="微软雅黑" pitchFamily="34" charset="-122"/>
                          <a:ea typeface="微软雅黑" pitchFamily="34" charset="-122"/>
                        </a:rPr>
                        <a:t>PLM</a:t>
                      </a:r>
                      <a:r>
                        <a:rPr lang="zh-CN" altLang="en-US" sz="900" dirty="0" smtClean="0">
                          <a:latin typeface="微软雅黑" pitchFamily="34" charset="-122"/>
                          <a:ea typeface="微软雅黑" pitchFamily="34" charset="-122"/>
                        </a:rPr>
                        <a:t>系统实施</a:t>
                      </a:r>
                      <a:endParaRPr lang="zh-CN" altLang="en-US" sz="900" b="1"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dirty="0" smtClean="0">
                          <a:latin typeface="微软雅黑" pitchFamily="34" charset="-122"/>
                          <a:ea typeface="微软雅黑" pitchFamily="34" charset="-122"/>
                        </a:rPr>
                        <a:t>设计企业产品数据管理、工程变更、研发过程管理等业务流程，并运行在套件平台</a:t>
                      </a:r>
                    </a:p>
                  </a:txBody>
                  <a:tcPr/>
                </a:tc>
              </a:tr>
              <a:tr h="0">
                <a:tc vMerge="1">
                  <a:txBody>
                    <a:bodyPr/>
                    <a:lstStyle/>
                    <a:p>
                      <a:endParaRPr lang="zh-CN" altLang="en-US"/>
                    </a:p>
                  </a:txBody>
                  <a:tcPr/>
                </a:tc>
                <a:tc vMerge="1">
                  <a:txBody>
                    <a:bodyPr/>
                    <a:lstStyle/>
                    <a:p>
                      <a:endParaRPr lang="zh-CN" altLang="en-US"/>
                    </a:p>
                  </a:txBody>
                  <a:tcPr/>
                </a:tc>
                <a:tc>
                  <a:txBody>
                    <a:bodyPr/>
                    <a:lstStyle/>
                    <a:p>
                      <a:r>
                        <a:rPr lang="en-US" altLang="zh-CN" sz="900" dirty="0" smtClean="0"/>
                        <a:t>TS105</a:t>
                      </a:r>
                      <a:endParaRPr lang="zh-CN" altLang="en-US" sz="900" b="1" dirty="0"/>
                    </a:p>
                  </a:txBody>
                  <a:tcPr/>
                </a:tc>
                <a:tc>
                  <a:txBody>
                    <a:bodyPr/>
                    <a:lstStyle/>
                    <a:p>
                      <a:r>
                        <a:rPr lang="en-US" altLang="zh-CN" sz="900" dirty="0" smtClean="0">
                          <a:latin typeface="微软雅黑" pitchFamily="34" charset="-122"/>
                          <a:ea typeface="微软雅黑" pitchFamily="34" charset="-122"/>
                        </a:rPr>
                        <a:t>SCM</a:t>
                      </a:r>
                      <a:r>
                        <a:rPr lang="zh-CN" altLang="en-US" sz="900" dirty="0" smtClean="0">
                          <a:latin typeface="微软雅黑" pitchFamily="34" charset="-122"/>
                          <a:ea typeface="微软雅黑" pitchFamily="34" charset="-122"/>
                        </a:rPr>
                        <a:t>系统实施</a:t>
                      </a:r>
                      <a:endParaRPr lang="zh-CN" altLang="en-US" sz="900" b="1"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dirty="0" smtClean="0">
                          <a:latin typeface="微软雅黑" pitchFamily="34" charset="-122"/>
                          <a:ea typeface="微软雅黑" pitchFamily="34" charset="-122"/>
                        </a:rPr>
                        <a:t>设计企业供应链网络、计划优化方法，并运行在套件平台</a:t>
                      </a:r>
                    </a:p>
                  </a:txBody>
                  <a:tcPr/>
                </a:tc>
              </a:tr>
              <a:tr h="0">
                <a:tc vMerge="1">
                  <a:txBody>
                    <a:bodyPr/>
                    <a:lstStyle/>
                    <a:p>
                      <a:endParaRPr lang="zh-CN" altLang="en-US"/>
                    </a:p>
                  </a:txBody>
                  <a:tcPr/>
                </a:tc>
                <a:tc vMerge="1">
                  <a:txBody>
                    <a:bodyPr/>
                    <a:lstStyle/>
                    <a:p>
                      <a:endParaRPr lang="zh-CN" altLang="en-US" sz="1400" dirty="0"/>
                    </a:p>
                  </a:txBody>
                  <a:tcPr/>
                </a:tc>
                <a:tc>
                  <a:txBody>
                    <a:bodyPr/>
                    <a:lstStyle/>
                    <a:p>
                      <a:r>
                        <a:rPr lang="en-US" altLang="zh-CN" sz="900" dirty="0" smtClean="0"/>
                        <a:t>TS106</a:t>
                      </a:r>
                      <a:endParaRPr lang="zh-CN" altLang="en-US" sz="900" b="1" dirty="0"/>
                    </a:p>
                  </a:txBody>
                  <a:tcPr/>
                </a:tc>
                <a:tc>
                  <a:txBody>
                    <a:bodyPr/>
                    <a:lstStyle/>
                    <a:p>
                      <a:r>
                        <a:rPr lang="en-US" altLang="zh-CN" sz="900" dirty="0" smtClean="0">
                          <a:latin typeface="微软雅黑" pitchFamily="34" charset="-122"/>
                          <a:ea typeface="微软雅黑" pitchFamily="34" charset="-122"/>
                        </a:rPr>
                        <a:t>SEM</a:t>
                      </a:r>
                      <a:r>
                        <a:rPr lang="zh-CN" altLang="en-US" sz="900" dirty="0" smtClean="0">
                          <a:latin typeface="微软雅黑" pitchFamily="34" charset="-122"/>
                          <a:ea typeface="微软雅黑" pitchFamily="34" charset="-122"/>
                        </a:rPr>
                        <a:t>系统实施</a:t>
                      </a:r>
                      <a:endParaRPr lang="zh-CN" altLang="en-US" sz="900" b="1"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dirty="0" smtClean="0">
                          <a:latin typeface="微软雅黑" pitchFamily="34" charset="-122"/>
                          <a:ea typeface="微软雅黑" pitchFamily="34" charset="-122"/>
                        </a:rPr>
                        <a:t>设计企业绩效管理、商业分析、决策支持模型，并运行在套件平台</a:t>
                      </a:r>
                    </a:p>
                  </a:txBody>
                  <a:tcPr/>
                </a:tc>
              </a:tr>
              <a:tr h="0">
                <a:tc vMerge="1">
                  <a:txBody>
                    <a:bodyPr/>
                    <a:lstStyle/>
                    <a:p>
                      <a:endParaRPr lang="zh-CN" altLang="en-US"/>
                    </a:p>
                  </a:txBody>
                  <a:tcPr/>
                </a:tc>
                <a:tc vMerge="1">
                  <a:txBody>
                    <a:bodyPr/>
                    <a:lstStyle/>
                    <a:p>
                      <a:endParaRPr lang="zh-CN" altLang="en-US" sz="1400" dirty="0"/>
                    </a:p>
                  </a:txBody>
                  <a:tcPr/>
                </a:tc>
                <a:tc>
                  <a:txBody>
                    <a:bodyPr/>
                    <a:lstStyle/>
                    <a:p>
                      <a:r>
                        <a:rPr lang="en-US" altLang="zh-CN" sz="900" dirty="0" smtClean="0"/>
                        <a:t>TS107</a:t>
                      </a:r>
                      <a:endParaRPr lang="zh-CN" altLang="en-US" sz="900" b="1" dirty="0"/>
                    </a:p>
                  </a:txBody>
                  <a:tcPr/>
                </a:tc>
                <a:tc>
                  <a:txBody>
                    <a:bodyPr/>
                    <a:lstStyle/>
                    <a:p>
                      <a:r>
                        <a:rPr lang="en-US" altLang="zh-CN" sz="900" dirty="0" smtClean="0">
                          <a:latin typeface="微软雅黑" pitchFamily="34" charset="-122"/>
                          <a:ea typeface="微软雅黑" pitchFamily="34" charset="-122"/>
                        </a:rPr>
                        <a:t>PORTAL</a:t>
                      </a:r>
                      <a:r>
                        <a:rPr lang="zh-CN" altLang="en-US" sz="900" dirty="0" smtClean="0">
                          <a:latin typeface="微软雅黑" pitchFamily="34" charset="-122"/>
                          <a:ea typeface="微软雅黑" pitchFamily="34" charset="-122"/>
                        </a:rPr>
                        <a:t>系统实施</a:t>
                      </a:r>
                      <a:endParaRPr lang="zh-CN" altLang="en-US" sz="900" b="1"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1" dirty="0" smtClean="0">
                          <a:latin typeface="微软雅黑" pitchFamily="34" charset="-122"/>
                          <a:ea typeface="微软雅黑" pitchFamily="34" charset="-122"/>
                        </a:rPr>
                        <a:t>设计企业内部、企业与合作伙伴信息共享的业务流程，并运行在套件平台</a:t>
                      </a:r>
                    </a:p>
                  </a:txBody>
                  <a:tcPr/>
                </a:tc>
              </a:tr>
              <a:tr h="0">
                <a:tc vMerge="1">
                  <a:txBody>
                    <a:bodyPr/>
                    <a:lstStyle/>
                    <a:p>
                      <a:endParaRPr lang="zh-CN" altLang="en-US" dirty="0"/>
                    </a:p>
                  </a:txBody>
                  <a:tcPr/>
                </a:tc>
                <a:tc rowSpan="5">
                  <a:txBody>
                    <a:bodyPr/>
                    <a:lstStyle/>
                    <a:p>
                      <a:r>
                        <a:rPr lang="zh-CN" altLang="en-US" sz="1600" dirty="0" smtClean="0">
                          <a:latin typeface="微软雅黑" pitchFamily="34" charset="-122"/>
                          <a:ea typeface="微软雅黑" pitchFamily="34" charset="-122"/>
                        </a:rPr>
                        <a:t>企业应用开发集成服务</a:t>
                      </a:r>
                      <a:endParaRPr lang="zh-CN" altLang="en-US" sz="1600" dirty="0">
                        <a:latin typeface="微软雅黑" pitchFamily="34" charset="-122"/>
                        <a:ea typeface="微软雅黑" pitchFamily="34" charset="-122"/>
                      </a:endParaRPr>
                    </a:p>
                  </a:txBody>
                  <a:tcPr/>
                </a:tc>
                <a:tc>
                  <a:txBody>
                    <a:bodyPr/>
                    <a:lstStyle/>
                    <a:p>
                      <a:r>
                        <a:rPr lang="en-US" altLang="zh-CN" sz="900" dirty="0" smtClean="0"/>
                        <a:t>TS201</a:t>
                      </a:r>
                      <a:endParaRPr lang="en-US" altLang="zh-CN" sz="900" b="1" dirty="0" smtClean="0"/>
                    </a:p>
                  </a:txBody>
                  <a:tcPr/>
                </a:tc>
                <a:tc>
                  <a:txBody>
                    <a:bodyPr/>
                    <a:lstStyle/>
                    <a:p>
                      <a:r>
                        <a:rPr lang="zh-CN" altLang="en-US" sz="900" dirty="0" smtClean="0">
                          <a:latin typeface="微软雅黑" pitchFamily="34" charset="-122"/>
                          <a:ea typeface="微软雅黑" pitchFamily="34" charset="-122"/>
                        </a:rPr>
                        <a:t>企业应用集成</a:t>
                      </a:r>
                      <a:r>
                        <a:rPr lang="en-US" altLang="zh-CN" sz="900" dirty="0" smtClean="0">
                          <a:latin typeface="微软雅黑" pitchFamily="34" charset="-122"/>
                          <a:ea typeface="微软雅黑" pitchFamily="34" charset="-122"/>
                        </a:rPr>
                        <a:t>EAI</a:t>
                      </a:r>
                      <a:endParaRPr lang="en-US" altLang="zh-CN" sz="900" b="1" dirty="0" smtClean="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用</a:t>
                      </a:r>
                      <a:r>
                        <a:rPr lang="en-US" altLang="zh-CN" sz="900" b="1" dirty="0" smtClean="0">
                          <a:latin typeface="微软雅黑" pitchFamily="34" charset="-122"/>
                          <a:ea typeface="微软雅黑" pitchFamily="34" charset="-122"/>
                        </a:rPr>
                        <a:t>SOA</a:t>
                      </a:r>
                      <a:r>
                        <a:rPr lang="zh-CN" altLang="en-US" sz="900" b="1" dirty="0" smtClean="0">
                          <a:latin typeface="微软雅黑" pitchFamily="34" charset="-122"/>
                          <a:ea typeface="微软雅黑" pitchFamily="34" charset="-122"/>
                        </a:rPr>
                        <a:t>技术，集成企业多个独立应用</a:t>
                      </a:r>
                      <a:endParaRPr lang="en-US" altLang="zh-CN" sz="900" b="1" dirty="0" smtClean="0">
                        <a:latin typeface="微软雅黑" pitchFamily="34" charset="-122"/>
                        <a:ea typeface="微软雅黑" pitchFamily="34" charset="-122"/>
                      </a:endParaRPr>
                    </a:p>
                  </a:txBody>
                  <a:tcPr/>
                </a:tc>
              </a:tr>
              <a:tr h="0">
                <a:tc vMerge="1">
                  <a:txBody>
                    <a:bodyPr/>
                    <a:lstStyle/>
                    <a:p>
                      <a:endParaRPr lang="zh-CN" altLang="en-US" sz="1400" dirty="0"/>
                    </a:p>
                  </a:txBody>
                  <a:tcPr/>
                </a:tc>
                <a:tc vMerge="1">
                  <a:txBody>
                    <a:bodyPr/>
                    <a:lstStyle/>
                    <a:p>
                      <a:endParaRPr lang="zh-CN" altLang="en-US" sz="1400" dirty="0"/>
                    </a:p>
                  </a:txBody>
                  <a:tcPr/>
                </a:tc>
                <a:tc>
                  <a:txBody>
                    <a:bodyPr/>
                    <a:lstStyle/>
                    <a:p>
                      <a:r>
                        <a:rPr lang="en-US" altLang="zh-CN" sz="900" dirty="0" smtClean="0"/>
                        <a:t>TS202</a:t>
                      </a:r>
                      <a:endParaRPr lang="en-US" altLang="zh-CN" sz="900" b="1" dirty="0" smtClean="0"/>
                    </a:p>
                  </a:txBody>
                  <a:tcPr/>
                </a:tc>
                <a:tc>
                  <a:txBody>
                    <a:bodyPr/>
                    <a:lstStyle/>
                    <a:p>
                      <a:r>
                        <a:rPr lang="en-US" altLang="zh-CN" sz="900" dirty="0" smtClean="0">
                          <a:latin typeface="微软雅黑" pitchFamily="34" charset="-122"/>
                          <a:ea typeface="微软雅黑" pitchFamily="34" charset="-122"/>
                        </a:rPr>
                        <a:t>MES</a:t>
                      </a:r>
                      <a:r>
                        <a:rPr lang="zh-CN" altLang="en-US" sz="900" dirty="0" smtClean="0">
                          <a:latin typeface="微软雅黑" pitchFamily="34" charset="-122"/>
                          <a:ea typeface="微软雅黑" pitchFamily="34" charset="-122"/>
                        </a:rPr>
                        <a:t>系统开发实施</a:t>
                      </a:r>
                      <a:endParaRPr lang="en-US" altLang="zh-CN" sz="900" b="1" dirty="0" smtClean="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根据不同行业工厂的需求，设计、开发定制制造执行系统</a:t>
                      </a:r>
                      <a:endParaRPr lang="en-US" altLang="zh-CN" sz="900" b="1" dirty="0" smtClean="0">
                        <a:latin typeface="微软雅黑" pitchFamily="34" charset="-122"/>
                        <a:ea typeface="微软雅黑" pitchFamily="34" charset="-122"/>
                      </a:endParaRPr>
                    </a:p>
                  </a:txBody>
                  <a:tcPr/>
                </a:tc>
              </a:tr>
              <a:tr h="0">
                <a:tc vMerge="1">
                  <a:txBody>
                    <a:bodyPr/>
                    <a:lstStyle/>
                    <a:p>
                      <a:endParaRPr lang="zh-CN" altLang="en-US"/>
                    </a:p>
                  </a:txBody>
                  <a:tcPr/>
                </a:tc>
                <a:tc vMerge="1">
                  <a:txBody>
                    <a:bodyPr/>
                    <a:lstStyle/>
                    <a:p>
                      <a:endParaRPr lang="zh-CN" altLang="en-US"/>
                    </a:p>
                  </a:txBody>
                  <a:tcPr/>
                </a:tc>
                <a:tc>
                  <a:txBody>
                    <a:bodyPr/>
                    <a:lstStyle/>
                    <a:p>
                      <a:r>
                        <a:rPr lang="en-US" altLang="zh-CN" sz="900" dirty="0" smtClean="0"/>
                        <a:t>TS203</a:t>
                      </a:r>
                      <a:endParaRPr lang="en-US" altLang="zh-CN" sz="900" b="1" dirty="0" smtClean="0"/>
                    </a:p>
                  </a:txBody>
                  <a:tcPr/>
                </a:tc>
                <a:tc>
                  <a:txBody>
                    <a:bodyPr/>
                    <a:lstStyle/>
                    <a:p>
                      <a:r>
                        <a:rPr lang="en-US" altLang="zh-CN" sz="900" dirty="0" smtClean="0">
                          <a:latin typeface="微软雅黑" pitchFamily="34" charset="-122"/>
                          <a:ea typeface="微软雅黑" pitchFamily="34" charset="-122"/>
                        </a:rPr>
                        <a:t>LES</a:t>
                      </a:r>
                      <a:r>
                        <a:rPr lang="zh-CN" altLang="en-US" sz="900" dirty="0" smtClean="0">
                          <a:latin typeface="微软雅黑" pitchFamily="34" charset="-122"/>
                          <a:ea typeface="微软雅黑" pitchFamily="34" charset="-122"/>
                        </a:rPr>
                        <a:t>系统开发实施</a:t>
                      </a:r>
                      <a:endParaRPr lang="en-US" altLang="zh-CN" sz="900" b="1" dirty="0" smtClean="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根据不同行业物流管理特点，设计、开发定制仓库管理系统、运输管理系统</a:t>
                      </a:r>
                      <a:endParaRPr lang="en-US" altLang="zh-CN" sz="900" b="1" dirty="0" smtClean="0">
                        <a:latin typeface="微软雅黑" pitchFamily="34" charset="-122"/>
                        <a:ea typeface="微软雅黑" pitchFamily="34" charset="-122"/>
                      </a:endParaRPr>
                    </a:p>
                  </a:txBody>
                  <a:tcPr/>
                </a:tc>
              </a:tr>
              <a:tr h="0">
                <a:tc vMerge="1">
                  <a:txBody>
                    <a:bodyPr/>
                    <a:lstStyle/>
                    <a:p>
                      <a:endParaRPr lang="zh-CN" altLang="en-US" sz="1200" dirty="0"/>
                    </a:p>
                  </a:txBody>
                  <a:tcPr/>
                </a:tc>
                <a:tc vMerge="1">
                  <a:txBody>
                    <a:bodyPr/>
                    <a:lstStyle/>
                    <a:p>
                      <a:endParaRPr lang="zh-CN" altLang="en-US" sz="1200" dirty="0"/>
                    </a:p>
                  </a:txBody>
                  <a:tcPr/>
                </a:tc>
                <a:tc>
                  <a:txBody>
                    <a:bodyPr/>
                    <a:lstStyle/>
                    <a:p>
                      <a:r>
                        <a:rPr lang="en-US" altLang="zh-CN" sz="900" dirty="0" smtClean="0"/>
                        <a:t>TS204</a:t>
                      </a:r>
                      <a:endParaRPr lang="en-US" altLang="zh-CN" sz="900" b="1" dirty="0" smtClean="0"/>
                    </a:p>
                  </a:txBody>
                  <a:tcPr/>
                </a:tc>
                <a:tc>
                  <a:txBody>
                    <a:bodyPr/>
                    <a:lstStyle/>
                    <a:p>
                      <a:r>
                        <a:rPr lang="en-US" altLang="zh-CN" sz="900" dirty="0" smtClean="0">
                          <a:latin typeface="微软雅黑" pitchFamily="34" charset="-122"/>
                          <a:ea typeface="微软雅黑" pitchFamily="34" charset="-122"/>
                        </a:rPr>
                        <a:t>DMS</a:t>
                      </a:r>
                      <a:r>
                        <a:rPr lang="zh-CN" altLang="en-US" sz="900" dirty="0" smtClean="0">
                          <a:latin typeface="微软雅黑" pitchFamily="34" charset="-122"/>
                          <a:ea typeface="微软雅黑" pitchFamily="34" charset="-122"/>
                        </a:rPr>
                        <a:t>系统开发实施</a:t>
                      </a:r>
                      <a:endParaRPr lang="en-US" altLang="zh-CN" sz="900" b="1" dirty="0" smtClean="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根据不同行业经销商管理特点，开发定制经销商管理系统</a:t>
                      </a:r>
                      <a:endParaRPr lang="en-US" altLang="zh-CN" sz="900" b="1" dirty="0" smtClean="0">
                        <a:latin typeface="微软雅黑" pitchFamily="34" charset="-122"/>
                        <a:ea typeface="微软雅黑" pitchFamily="34" charset="-122"/>
                      </a:endParaRPr>
                    </a:p>
                  </a:txBody>
                  <a:tcPr/>
                </a:tc>
              </a:tr>
              <a:tr h="0">
                <a:tc vMerge="1">
                  <a:txBody>
                    <a:bodyPr/>
                    <a:lstStyle/>
                    <a:p>
                      <a:endParaRPr lang="zh-CN" altLang="en-US" sz="1200" dirty="0"/>
                    </a:p>
                  </a:txBody>
                  <a:tcPr/>
                </a:tc>
                <a:tc vMerge="1">
                  <a:txBody>
                    <a:bodyPr/>
                    <a:lstStyle/>
                    <a:p>
                      <a:endParaRPr lang="zh-CN" altLang="en-US" sz="1200" dirty="0"/>
                    </a:p>
                  </a:txBody>
                  <a:tcPr/>
                </a:tc>
                <a:tc>
                  <a:txBody>
                    <a:bodyPr/>
                    <a:lstStyle/>
                    <a:p>
                      <a:r>
                        <a:rPr lang="en-US" altLang="zh-CN" sz="900" dirty="0" smtClean="0"/>
                        <a:t>TS205</a:t>
                      </a:r>
                      <a:endParaRPr lang="en-US" altLang="zh-CN" sz="900" b="1" dirty="0" smtClean="0"/>
                    </a:p>
                  </a:txBody>
                  <a:tcPr/>
                </a:tc>
                <a:tc>
                  <a:txBody>
                    <a:bodyPr/>
                    <a:lstStyle/>
                    <a:p>
                      <a:r>
                        <a:rPr lang="zh-CN" altLang="en-US" sz="900" dirty="0" smtClean="0">
                          <a:latin typeface="微软雅黑" pitchFamily="34" charset="-122"/>
                          <a:ea typeface="微软雅黑" pitchFamily="34" charset="-122"/>
                        </a:rPr>
                        <a:t>按需定制系统开发实施</a:t>
                      </a:r>
                      <a:endParaRPr lang="en-US" altLang="zh-CN" sz="900" b="1" dirty="0" smtClean="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设计、开发定制套件无法满足的企业客户需求</a:t>
                      </a:r>
                      <a:endParaRPr lang="en-US" altLang="zh-CN" sz="900" b="1" dirty="0" smtClean="0">
                        <a:latin typeface="微软雅黑" pitchFamily="34" charset="-122"/>
                        <a:ea typeface="微软雅黑" pitchFamily="34" charset="-122"/>
                      </a:endParaRPr>
                    </a:p>
                  </a:txBody>
                  <a:tcPr/>
                </a:tc>
              </a:tr>
              <a:tr h="0">
                <a:tc rowSpan="5">
                  <a:txBody>
                    <a:bodyPr/>
                    <a:lstStyle/>
                    <a:p>
                      <a:r>
                        <a:rPr lang="zh-CN" altLang="en-US" sz="1600" dirty="0" smtClean="0">
                          <a:latin typeface="微软雅黑" pitchFamily="34" charset="-122"/>
                          <a:ea typeface="微软雅黑" pitchFamily="34" charset="-122"/>
                        </a:rPr>
                        <a:t>外包培训服务</a:t>
                      </a:r>
                      <a:endParaRPr lang="zh-CN" altLang="en-US" sz="1600" dirty="0">
                        <a:latin typeface="微软雅黑" pitchFamily="34" charset="-122"/>
                        <a:ea typeface="微软雅黑" pitchFamily="34" charset="-122"/>
                      </a:endParaRPr>
                    </a:p>
                  </a:txBody>
                  <a:tcPr/>
                </a:tc>
                <a:tc rowSpan="3">
                  <a:txBody>
                    <a:bodyPr/>
                    <a:lstStyle/>
                    <a:p>
                      <a:r>
                        <a:rPr lang="zh-CN" altLang="en-US" sz="1600" dirty="0" smtClean="0">
                          <a:latin typeface="微软雅黑" pitchFamily="34" charset="-122"/>
                          <a:ea typeface="微软雅黑" pitchFamily="34" charset="-122"/>
                        </a:rPr>
                        <a:t>外包服务</a:t>
                      </a:r>
                      <a:endParaRPr lang="zh-CN" altLang="en-US" sz="1600" dirty="0">
                        <a:latin typeface="微软雅黑" pitchFamily="34" charset="-122"/>
                        <a:ea typeface="微软雅黑" pitchFamily="34" charset="-122"/>
                      </a:endParaRPr>
                    </a:p>
                  </a:txBody>
                  <a:tcPr/>
                </a:tc>
                <a:tc>
                  <a:txBody>
                    <a:bodyPr/>
                    <a:lstStyle/>
                    <a:p>
                      <a:r>
                        <a:rPr lang="en-US" altLang="zh-CN" sz="900" dirty="0" smtClean="0"/>
                        <a:t>OS101</a:t>
                      </a:r>
                      <a:endParaRPr lang="zh-CN" altLang="en-US" sz="900" b="1" dirty="0"/>
                    </a:p>
                  </a:txBody>
                  <a:tcPr/>
                </a:tc>
                <a:tc>
                  <a:txBody>
                    <a:bodyPr/>
                    <a:lstStyle/>
                    <a:p>
                      <a:r>
                        <a:rPr lang="zh-CN" altLang="en-US" sz="900" dirty="0" smtClean="0">
                          <a:latin typeface="微软雅黑" pitchFamily="34" charset="-122"/>
                          <a:ea typeface="微软雅黑" pitchFamily="34" charset="-122"/>
                        </a:rPr>
                        <a:t>应用系统运维外包服务</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按照</a:t>
                      </a:r>
                      <a:r>
                        <a:rPr lang="en-US" altLang="zh-CN" sz="900" b="1" dirty="0" smtClean="0">
                          <a:latin typeface="微软雅黑" pitchFamily="34" charset="-122"/>
                          <a:ea typeface="微软雅黑" pitchFamily="34" charset="-122"/>
                        </a:rPr>
                        <a:t>SLA</a:t>
                      </a:r>
                      <a:r>
                        <a:rPr lang="zh-CN" altLang="en-US" sz="900" b="1" dirty="0" smtClean="0">
                          <a:latin typeface="微软雅黑" pitchFamily="34" charset="-122"/>
                          <a:ea typeface="微软雅黑" pitchFamily="34" charset="-122"/>
                        </a:rPr>
                        <a:t>，为客户提供整体应用系统的运维服务</a:t>
                      </a:r>
                      <a:endParaRPr lang="zh-CN" altLang="en-US" sz="900" b="1" dirty="0">
                        <a:latin typeface="微软雅黑" pitchFamily="34" charset="-122"/>
                        <a:ea typeface="微软雅黑" pitchFamily="34" charset="-122"/>
                      </a:endParaRPr>
                    </a:p>
                  </a:txBody>
                  <a:tcPr/>
                </a:tc>
              </a:tr>
              <a:tr h="0">
                <a:tc vMerge="1">
                  <a:txBody>
                    <a:bodyPr/>
                    <a:lstStyle/>
                    <a:p>
                      <a:endParaRPr lang="zh-CN" altLang="en-US" dirty="0"/>
                    </a:p>
                  </a:txBody>
                  <a:tcPr/>
                </a:tc>
                <a:tc vMerge="1">
                  <a:txBody>
                    <a:bodyPr/>
                    <a:lstStyle/>
                    <a:p>
                      <a:endParaRPr lang="zh-CN" altLang="en-US" sz="1200" dirty="0"/>
                    </a:p>
                  </a:txBody>
                  <a:tcPr/>
                </a:tc>
                <a:tc>
                  <a:txBody>
                    <a:bodyPr/>
                    <a:lstStyle/>
                    <a:p>
                      <a:r>
                        <a:rPr lang="en-US" altLang="zh-CN" sz="900" dirty="0" smtClean="0"/>
                        <a:t>OS102</a:t>
                      </a:r>
                      <a:endParaRPr lang="zh-CN" altLang="en-US" sz="900" b="1" dirty="0"/>
                    </a:p>
                  </a:txBody>
                  <a:tcPr/>
                </a:tc>
                <a:tc>
                  <a:txBody>
                    <a:bodyPr/>
                    <a:lstStyle/>
                    <a:p>
                      <a:r>
                        <a:rPr lang="zh-CN" altLang="en-US" sz="900" dirty="0" smtClean="0">
                          <a:latin typeface="微软雅黑" pitchFamily="34" charset="-122"/>
                          <a:ea typeface="微软雅黑" pitchFamily="34" charset="-122"/>
                        </a:rPr>
                        <a:t>开发外包服务</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根据企业的开发规格要求，快速高效提供软件开发、测试服务</a:t>
                      </a:r>
                      <a:endParaRPr lang="zh-CN" altLang="en-US" sz="900" b="1" dirty="0">
                        <a:latin typeface="微软雅黑" pitchFamily="34" charset="-122"/>
                        <a:ea typeface="微软雅黑" pitchFamily="34" charset="-122"/>
                      </a:endParaRPr>
                    </a:p>
                  </a:txBody>
                  <a:tcPr/>
                </a:tc>
              </a:tr>
              <a:tr h="0">
                <a:tc vMerge="1">
                  <a:txBody>
                    <a:bodyPr/>
                    <a:lstStyle/>
                    <a:p>
                      <a:endParaRPr lang="zh-CN" altLang="en-US" dirty="0"/>
                    </a:p>
                  </a:txBody>
                  <a:tcPr/>
                </a:tc>
                <a:tc vMerge="1">
                  <a:txBody>
                    <a:bodyPr/>
                    <a:lstStyle/>
                    <a:p>
                      <a:endParaRPr lang="zh-CN" altLang="en-US" sz="1200" dirty="0"/>
                    </a:p>
                  </a:txBody>
                  <a:tcPr/>
                </a:tc>
                <a:tc>
                  <a:txBody>
                    <a:bodyPr/>
                    <a:lstStyle/>
                    <a:p>
                      <a:r>
                        <a:rPr lang="en-US" altLang="zh-CN" sz="900" dirty="0" smtClean="0"/>
                        <a:t>OS103</a:t>
                      </a:r>
                      <a:endParaRPr lang="zh-CN" altLang="en-US" sz="900" b="1" dirty="0"/>
                    </a:p>
                  </a:txBody>
                  <a:tcPr/>
                </a:tc>
                <a:tc>
                  <a:txBody>
                    <a:bodyPr/>
                    <a:lstStyle/>
                    <a:p>
                      <a:r>
                        <a:rPr lang="zh-CN" altLang="en-US" sz="900" dirty="0" smtClean="0">
                          <a:latin typeface="微软雅黑" pitchFamily="34" charset="-122"/>
                          <a:ea typeface="微软雅黑" pitchFamily="34" charset="-122"/>
                        </a:rPr>
                        <a:t>业务外包服务</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根据企业要求，提供会计核算、薪酬发放、工程服务</a:t>
                      </a:r>
                      <a:endParaRPr lang="zh-CN" altLang="en-US" sz="900" b="1" dirty="0">
                        <a:latin typeface="微软雅黑" pitchFamily="34" charset="-122"/>
                        <a:ea typeface="微软雅黑" pitchFamily="34" charset="-122"/>
                      </a:endParaRPr>
                    </a:p>
                  </a:txBody>
                  <a:tcPr/>
                </a:tc>
              </a:tr>
              <a:tr h="0">
                <a:tc vMerge="1">
                  <a:txBody>
                    <a:bodyPr/>
                    <a:lstStyle/>
                    <a:p>
                      <a:endParaRPr lang="zh-CN" altLang="en-US" dirty="0"/>
                    </a:p>
                  </a:txBody>
                  <a:tcPr/>
                </a:tc>
                <a:tc rowSpan="2">
                  <a:txBody>
                    <a:bodyPr/>
                    <a:lstStyle/>
                    <a:p>
                      <a:r>
                        <a:rPr lang="zh-CN" altLang="en-US" sz="1600" dirty="0" smtClean="0">
                          <a:latin typeface="微软雅黑" pitchFamily="34" charset="-122"/>
                          <a:ea typeface="微软雅黑" pitchFamily="34" charset="-122"/>
                        </a:rPr>
                        <a:t>培训服务</a:t>
                      </a:r>
                      <a:endParaRPr lang="zh-CN" altLang="en-US" sz="1600" dirty="0">
                        <a:latin typeface="微软雅黑" pitchFamily="34" charset="-122"/>
                        <a:ea typeface="微软雅黑" pitchFamily="34" charset="-122"/>
                      </a:endParaRPr>
                    </a:p>
                  </a:txBody>
                  <a:tcPr/>
                </a:tc>
                <a:tc>
                  <a:txBody>
                    <a:bodyPr/>
                    <a:lstStyle/>
                    <a:p>
                      <a:r>
                        <a:rPr lang="en-US" altLang="zh-CN" sz="900" dirty="0" smtClean="0"/>
                        <a:t>OS201</a:t>
                      </a:r>
                      <a:endParaRPr lang="zh-CN" altLang="en-US" sz="900" b="1" dirty="0"/>
                    </a:p>
                  </a:txBody>
                  <a:tcPr/>
                </a:tc>
                <a:tc>
                  <a:txBody>
                    <a:bodyPr/>
                    <a:lstStyle/>
                    <a:p>
                      <a:r>
                        <a:rPr lang="zh-CN" altLang="en-US" sz="900" dirty="0" smtClean="0">
                          <a:latin typeface="微软雅黑" pitchFamily="34" charset="-122"/>
                          <a:ea typeface="微软雅黑" pitchFamily="34" charset="-122"/>
                        </a:rPr>
                        <a:t>管理培训服务</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为企业定制管理培训课程</a:t>
                      </a:r>
                      <a:endParaRPr lang="zh-CN" altLang="en-US" sz="900" b="1" dirty="0">
                        <a:latin typeface="微软雅黑" pitchFamily="34" charset="-122"/>
                        <a:ea typeface="微软雅黑" pitchFamily="34" charset="-122"/>
                      </a:endParaRPr>
                    </a:p>
                  </a:txBody>
                  <a:tcPr/>
                </a:tc>
              </a:tr>
              <a:tr h="0">
                <a:tc vMerge="1">
                  <a:txBody>
                    <a:bodyPr/>
                    <a:lstStyle/>
                    <a:p>
                      <a:endParaRPr lang="zh-CN" altLang="en-US" sz="1200" dirty="0"/>
                    </a:p>
                  </a:txBody>
                  <a:tcPr/>
                </a:tc>
                <a:tc vMerge="1">
                  <a:txBody>
                    <a:bodyPr/>
                    <a:lstStyle/>
                    <a:p>
                      <a:endParaRPr lang="zh-CN" altLang="en-US" sz="1200" dirty="0"/>
                    </a:p>
                  </a:txBody>
                  <a:tcPr/>
                </a:tc>
                <a:tc>
                  <a:txBody>
                    <a:bodyPr/>
                    <a:lstStyle/>
                    <a:p>
                      <a:r>
                        <a:rPr lang="en-US" altLang="zh-CN" sz="900" dirty="0" smtClean="0"/>
                        <a:t>OS202</a:t>
                      </a:r>
                      <a:endParaRPr lang="zh-CN" altLang="en-US" sz="900" b="1" dirty="0"/>
                    </a:p>
                  </a:txBody>
                  <a:tcPr/>
                </a:tc>
                <a:tc>
                  <a:txBody>
                    <a:bodyPr/>
                    <a:lstStyle/>
                    <a:p>
                      <a:r>
                        <a:rPr lang="zh-CN" altLang="en-US" sz="900" dirty="0" smtClean="0">
                          <a:latin typeface="微软雅黑" pitchFamily="34" charset="-122"/>
                          <a:ea typeface="微软雅黑" pitchFamily="34" charset="-122"/>
                        </a:rPr>
                        <a:t>信息技术培训服务</a:t>
                      </a:r>
                      <a:endParaRPr lang="zh-CN" altLang="en-US" sz="900" b="1" dirty="0">
                        <a:latin typeface="微软雅黑" pitchFamily="34" charset="-122"/>
                        <a:ea typeface="微软雅黑" pitchFamily="34" charset="-122"/>
                      </a:endParaRPr>
                    </a:p>
                  </a:txBody>
                  <a:tcPr/>
                </a:tc>
                <a:tc>
                  <a:txBody>
                    <a:bodyPr/>
                    <a:lstStyle/>
                    <a:p>
                      <a:r>
                        <a:rPr lang="zh-CN" altLang="en-US" sz="900" b="1" dirty="0" smtClean="0">
                          <a:latin typeface="微软雅黑" pitchFamily="34" charset="-122"/>
                          <a:ea typeface="微软雅黑" pitchFamily="34" charset="-122"/>
                        </a:rPr>
                        <a:t>为企业定制应用软件、信息技术相关课程</a:t>
                      </a:r>
                      <a:endParaRPr lang="zh-CN" altLang="en-US" sz="900" b="1" dirty="0">
                        <a:latin typeface="微软雅黑" pitchFamily="34" charset="-122"/>
                        <a:ea typeface="微软雅黑"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72" name="直接连接符 22"/>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7173" name="Rectangle 2"/>
          <p:cNvSpPr>
            <a:spLocks noGrp="1" noChangeArrowheads="1"/>
          </p:cNvSpPr>
          <p:nvPr>
            <p:ph type="title"/>
          </p:nvPr>
        </p:nvSpPr>
        <p:spPr>
          <a:xfrm>
            <a:off x="1547813" y="115888"/>
            <a:ext cx="5903912" cy="633412"/>
          </a:xfrm>
        </p:spPr>
        <p:txBody>
          <a:bodyPr/>
          <a:lstStyle/>
          <a:p>
            <a:pPr eaLnBrk="1" hangingPunct="1"/>
            <a:r>
              <a:rPr lang="zh-CN" altLang="en-US" sz="3200" smtClean="0">
                <a:latin typeface="黑体" pitchFamily="2" charset="-122"/>
              </a:rPr>
              <a:t>专注行业及典型客户</a:t>
            </a:r>
          </a:p>
        </p:txBody>
      </p:sp>
      <p:sp>
        <p:nvSpPr>
          <p:cNvPr id="27654" name="Rectangle 3"/>
          <p:cNvSpPr>
            <a:spLocks noChangeArrowheads="1"/>
          </p:cNvSpPr>
          <p:nvPr/>
        </p:nvSpPr>
        <p:spPr bwMode="auto">
          <a:xfrm>
            <a:off x="5535613" y="1169988"/>
            <a:ext cx="1630362" cy="5386387"/>
          </a:xfrm>
          <a:prstGeom prst="rect">
            <a:avLst/>
          </a:prstGeom>
          <a:ln>
            <a:noFill/>
          </a:ln>
          <a:extLst>
            <a:ext uri="{91240B29-F687-4F45-9708-019B960494DF}"/>
          </a:extLst>
        </p:spPr>
        <p:style>
          <a:lnRef idx="1">
            <a:schemeClr val="dk1"/>
          </a:lnRef>
          <a:fillRef idx="2">
            <a:schemeClr val="dk1"/>
          </a:fillRef>
          <a:effectRef idx="1">
            <a:schemeClr val="dk1"/>
          </a:effectRef>
          <a:fontRef idx="minor">
            <a:schemeClr val="dk1"/>
          </a:fontRef>
        </p:style>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27655" name="Rectangle 4"/>
          <p:cNvSpPr>
            <a:spLocks noChangeArrowheads="1"/>
          </p:cNvSpPr>
          <p:nvPr/>
        </p:nvSpPr>
        <p:spPr bwMode="auto">
          <a:xfrm>
            <a:off x="3825875" y="1169988"/>
            <a:ext cx="1630363" cy="5386387"/>
          </a:xfrm>
          <a:prstGeom prst="rect">
            <a:avLst/>
          </a:prstGeom>
          <a:ln>
            <a:noFill/>
          </a:ln>
          <a:extLst>
            <a:ext uri="{91240B29-F687-4F45-9708-019B960494DF}"/>
          </a:extLst>
        </p:spPr>
        <p:style>
          <a:lnRef idx="1">
            <a:schemeClr val="dk1"/>
          </a:lnRef>
          <a:fillRef idx="2">
            <a:schemeClr val="dk1"/>
          </a:fillRef>
          <a:effectRef idx="1">
            <a:schemeClr val="dk1"/>
          </a:effectRef>
          <a:fontRef idx="minor">
            <a:schemeClr val="dk1"/>
          </a:fontRef>
        </p:style>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27656" name="Rectangle 5"/>
          <p:cNvSpPr>
            <a:spLocks noChangeArrowheads="1"/>
          </p:cNvSpPr>
          <p:nvPr/>
        </p:nvSpPr>
        <p:spPr bwMode="auto">
          <a:xfrm>
            <a:off x="396875" y="1155700"/>
            <a:ext cx="1630363" cy="5595938"/>
          </a:xfrm>
          <a:prstGeom prst="rect">
            <a:avLst/>
          </a:prstGeom>
          <a:ln>
            <a:noFill/>
          </a:ln>
        </p:spPr>
        <p:style>
          <a:lnRef idx="1">
            <a:schemeClr val="dk1"/>
          </a:lnRef>
          <a:fillRef idx="2">
            <a:schemeClr val="dk1"/>
          </a:fillRef>
          <a:effectRef idx="1">
            <a:schemeClr val="dk1"/>
          </a:effectRef>
          <a:fontRef idx="minor">
            <a:schemeClr val="dk1"/>
          </a:fontRef>
        </p:style>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27657" name="Rectangle 6"/>
          <p:cNvSpPr>
            <a:spLocks noChangeArrowheads="1"/>
          </p:cNvSpPr>
          <p:nvPr/>
        </p:nvSpPr>
        <p:spPr bwMode="auto">
          <a:xfrm>
            <a:off x="2124075" y="1169988"/>
            <a:ext cx="1630363" cy="5581650"/>
          </a:xfrm>
          <a:prstGeom prst="rect">
            <a:avLst/>
          </a:prstGeom>
          <a:ln>
            <a:noFill/>
          </a:ln>
          <a:extLst>
            <a:ext uri="{91240B29-F687-4F45-9708-019B960494DF}"/>
          </a:extLst>
        </p:spPr>
        <p:style>
          <a:lnRef idx="1">
            <a:schemeClr val="dk1"/>
          </a:lnRef>
          <a:fillRef idx="2">
            <a:schemeClr val="dk1"/>
          </a:fillRef>
          <a:effectRef idx="1">
            <a:schemeClr val="dk1"/>
          </a:effectRef>
          <a:fontRef idx="minor">
            <a:schemeClr val="dk1"/>
          </a:fontRef>
        </p:style>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7178" name="Text Box 7"/>
          <p:cNvSpPr txBox="1">
            <a:spLocks noChangeArrowheads="1"/>
          </p:cNvSpPr>
          <p:nvPr/>
        </p:nvSpPr>
        <p:spPr bwMode="auto">
          <a:xfrm>
            <a:off x="442913" y="2605088"/>
            <a:ext cx="1584325" cy="3632200"/>
          </a:xfrm>
          <a:prstGeom prst="rect">
            <a:avLst/>
          </a:prstGeom>
          <a:noFill/>
          <a:ln w="9525">
            <a:noFill/>
            <a:miter lim="800000"/>
            <a:headEnd/>
            <a:tailEnd/>
          </a:ln>
        </p:spPr>
        <p:txBody>
          <a:bodyPr>
            <a:spAutoFit/>
          </a:bodyPr>
          <a:lstStyle/>
          <a:p>
            <a:pPr marL="193675" indent="-193675" eaLnBrk="0" hangingPunct="0">
              <a:lnSpc>
                <a:spcPct val="90000"/>
              </a:lnSpc>
              <a:spcBef>
                <a:spcPct val="30000"/>
              </a:spcBef>
              <a:buClr>
                <a:srgbClr val="800000"/>
              </a:buClr>
              <a:buFont typeface="Wingdings" pitchFamily="2" charset="2"/>
              <a:buChar char="n"/>
            </a:pPr>
            <a:r>
              <a:rPr kumimoji="1" lang="zh-CN" altLang="en-US" sz="1300"/>
              <a:t>湘潭钢铁</a:t>
            </a:r>
          </a:p>
          <a:p>
            <a:pPr marL="193675" indent="-193675" eaLnBrk="0" hangingPunct="0">
              <a:lnSpc>
                <a:spcPct val="90000"/>
              </a:lnSpc>
              <a:spcBef>
                <a:spcPct val="30000"/>
              </a:spcBef>
              <a:buClr>
                <a:srgbClr val="800000"/>
              </a:buClr>
              <a:buFont typeface="Wingdings" pitchFamily="2" charset="2"/>
              <a:buChar char="n"/>
            </a:pPr>
            <a:r>
              <a:rPr kumimoji="1" lang="zh-CN" altLang="en-US" sz="1300"/>
              <a:t>承德钢铁</a:t>
            </a:r>
          </a:p>
          <a:p>
            <a:pPr marL="193675" indent="-193675" eaLnBrk="0" hangingPunct="0">
              <a:lnSpc>
                <a:spcPct val="90000"/>
              </a:lnSpc>
              <a:spcBef>
                <a:spcPct val="30000"/>
              </a:spcBef>
              <a:buClr>
                <a:srgbClr val="800000"/>
              </a:buClr>
              <a:buFont typeface="Wingdings" pitchFamily="2" charset="2"/>
              <a:buChar char="n"/>
            </a:pPr>
            <a:r>
              <a:rPr kumimoji="1" lang="zh-CN" altLang="en-US" sz="1300"/>
              <a:t>涟源钢铁</a:t>
            </a:r>
          </a:p>
          <a:p>
            <a:pPr marL="193675" indent="-193675" eaLnBrk="0" hangingPunct="0">
              <a:lnSpc>
                <a:spcPct val="90000"/>
              </a:lnSpc>
              <a:spcBef>
                <a:spcPct val="30000"/>
              </a:spcBef>
              <a:buClr>
                <a:srgbClr val="800000"/>
              </a:buClr>
              <a:buFont typeface="Wingdings" pitchFamily="2" charset="2"/>
              <a:buChar char="n"/>
            </a:pPr>
            <a:r>
              <a:rPr kumimoji="1" lang="zh-CN" altLang="en-US" sz="1300"/>
              <a:t>济南钢铁</a:t>
            </a:r>
          </a:p>
          <a:p>
            <a:pPr marL="193675" indent="-193675" eaLnBrk="0" hangingPunct="0">
              <a:lnSpc>
                <a:spcPct val="90000"/>
              </a:lnSpc>
              <a:spcBef>
                <a:spcPct val="30000"/>
              </a:spcBef>
              <a:buClr>
                <a:srgbClr val="800000"/>
              </a:buClr>
              <a:buFont typeface="Wingdings" pitchFamily="2" charset="2"/>
              <a:buChar char="n"/>
            </a:pPr>
            <a:r>
              <a:rPr kumimoji="1" lang="zh-CN" altLang="en-US" sz="1300"/>
              <a:t>衡阳钢管</a:t>
            </a:r>
          </a:p>
          <a:p>
            <a:pPr marL="193675" indent="-193675" eaLnBrk="0" hangingPunct="0">
              <a:lnSpc>
                <a:spcPct val="90000"/>
              </a:lnSpc>
              <a:spcBef>
                <a:spcPct val="30000"/>
              </a:spcBef>
              <a:buClr>
                <a:srgbClr val="800000"/>
              </a:buClr>
              <a:buFont typeface="Wingdings" pitchFamily="2" charset="2"/>
              <a:buChar char="n"/>
            </a:pPr>
            <a:r>
              <a:rPr kumimoji="1" lang="zh-CN" altLang="en-US" sz="1300"/>
              <a:t>西南铝业</a:t>
            </a:r>
          </a:p>
          <a:p>
            <a:pPr marL="193675" indent="-193675" eaLnBrk="0" hangingPunct="0">
              <a:lnSpc>
                <a:spcPct val="90000"/>
              </a:lnSpc>
              <a:spcBef>
                <a:spcPct val="30000"/>
              </a:spcBef>
              <a:buClr>
                <a:srgbClr val="800000"/>
              </a:buClr>
              <a:buFont typeface="Wingdings" pitchFamily="2" charset="2"/>
              <a:buChar char="n"/>
            </a:pPr>
            <a:r>
              <a:rPr kumimoji="1" lang="zh-CN" altLang="en-US" sz="1300"/>
              <a:t>长沙铜铝</a:t>
            </a:r>
          </a:p>
          <a:p>
            <a:pPr marL="193675" indent="-193675" eaLnBrk="0" hangingPunct="0">
              <a:lnSpc>
                <a:spcPct val="90000"/>
              </a:lnSpc>
              <a:spcBef>
                <a:spcPct val="30000"/>
              </a:spcBef>
              <a:buClr>
                <a:srgbClr val="800000"/>
              </a:buClr>
              <a:buFont typeface="Wingdings" pitchFamily="2" charset="2"/>
              <a:buChar char="n"/>
            </a:pPr>
            <a:r>
              <a:rPr kumimoji="1" lang="zh-CN" altLang="en-US" sz="1300"/>
              <a:t>韶关钢铁</a:t>
            </a:r>
          </a:p>
          <a:p>
            <a:pPr marL="193675" indent="-193675" eaLnBrk="0" hangingPunct="0">
              <a:lnSpc>
                <a:spcPct val="90000"/>
              </a:lnSpc>
              <a:spcBef>
                <a:spcPct val="30000"/>
              </a:spcBef>
              <a:buClr>
                <a:srgbClr val="800000"/>
              </a:buClr>
              <a:buFont typeface="Wingdings" pitchFamily="2" charset="2"/>
              <a:buChar char="n"/>
            </a:pPr>
            <a:r>
              <a:rPr kumimoji="1" lang="zh-CN" altLang="en-US" sz="1300"/>
              <a:t>安阳钢铁</a:t>
            </a:r>
          </a:p>
          <a:p>
            <a:pPr marL="193675" indent="-193675" eaLnBrk="0" hangingPunct="0">
              <a:lnSpc>
                <a:spcPct val="90000"/>
              </a:lnSpc>
              <a:spcBef>
                <a:spcPct val="30000"/>
              </a:spcBef>
              <a:buClr>
                <a:srgbClr val="800000"/>
              </a:buClr>
              <a:buFont typeface="Wingdings" pitchFamily="2" charset="2"/>
              <a:buChar char="n"/>
            </a:pPr>
            <a:r>
              <a:rPr kumimoji="1" lang="zh-CN" altLang="en-US" sz="1300"/>
              <a:t>邯郸钢铁</a:t>
            </a:r>
          </a:p>
          <a:p>
            <a:pPr marL="193675" indent="-193675" eaLnBrk="0" hangingPunct="0">
              <a:lnSpc>
                <a:spcPct val="90000"/>
              </a:lnSpc>
              <a:spcBef>
                <a:spcPct val="30000"/>
              </a:spcBef>
              <a:buClr>
                <a:srgbClr val="800000"/>
              </a:buClr>
              <a:buFont typeface="Wingdings" pitchFamily="2" charset="2"/>
              <a:buChar char="n"/>
            </a:pPr>
            <a:r>
              <a:rPr lang="zh-CN" altLang="en-US" sz="1300"/>
              <a:t>铜陵有色</a:t>
            </a:r>
          </a:p>
          <a:p>
            <a:pPr marL="193675" indent="-193675" eaLnBrk="0" hangingPunct="0">
              <a:lnSpc>
                <a:spcPct val="90000"/>
              </a:lnSpc>
              <a:spcBef>
                <a:spcPct val="30000"/>
              </a:spcBef>
              <a:buClr>
                <a:srgbClr val="800000"/>
              </a:buClr>
              <a:buFont typeface="Wingdings" pitchFamily="2" charset="2"/>
              <a:buChar char="n"/>
            </a:pPr>
            <a:r>
              <a:rPr lang="zh-CN" altLang="en-US" sz="1300"/>
              <a:t>皖维化纤</a:t>
            </a:r>
          </a:p>
          <a:p>
            <a:pPr marL="193675" indent="-193675" eaLnBrk="0" hangingPunct="0">
              <a:lnSpc>
                <a:spcPct val="90000"/>
              </a:lnSpc>
              <a:spcBef>
                <a:spcPct val="30000"/>
              </a:spcBef>
              <a:buClr>
                <a:srgbClr val="800000"/>
              </a:buClr>
              <a:buFont typeface="Wingdings" pitchFamily="2" charset="2"/>
              <a:buChar char="n"/>
            </a:pPr>
            <a:r>
              <a:rPr lang="zh-CN" altLang="en-US" sz="1300"/>
              <a:t>龙涤股份</a:t>
            </a:r>
          </a:p>
          <a:p>
            <a:pPr marL="193675" indent="-193675" eaLnBrk="0" hangingPunct="0">
              <a:lnSpc>
                <a:spcPct val="90000"/>
              </a:lnSpc>
              <a:spcBef>
                <a:spcPct val="30000"/>
              </a:spcBef>
              <a:buClr>
                <a:srgbClr val="800000"/>
              </a:buClr>
              <a:buFont typeface="Wingdings" pitchFamily="2" charset="2"/>
              <a:buChar char="n"/>
            </a:pPr>
            <a:r>
              <a:rPr kumimoji="1" lang="zh-CN" altLang="en-US" sz="1300"/>
              <a:t>日照钢铁</a:t>
            </a:r>
            <a:endParaRPr kumimoji="1" lang="en-US" altLang="zh-CN" sz="1300"/>
          </a:p>
          <a:p>
            <a:pPr marL="193675" indent="-193675" eaLnBrk="0" hangingPunct="0">
              <a:lnSpc>
                <a:spcPct val="90000"/>
              </a:lnSpc>
              <a:spcBef>
                <a:spcPct val="30000"/>
              </a:spcBef>
              <a:buClr>
                <a:srgbClr val="800000"/>
              </a:buClr>
              <a:buFont typeface="Wingdings" pitchFamily="2" charset="2"/>
              <a:buChar char="n"/>
            </a:pPr>
            <a:r>
              <a:rPr kumimoji="1" lang="zh-CN" altLang="en-US" sz="1300"/>
              <a:t>华菱锡钢</a:t>
            </a:r>
            <a:endParaRPr kumimoji="1" lang="en-US" altLang="zh-CN" sz="1300"/>
          </a:p>
        </p:txBody>
      </p:sp>
      <p:sp>
        <p:nvSpPr>
          <p:cNvPr id="7179" name="Text Box 8"/>
          <p:cNvSpPr txBox="1">
            <a:spLocks noChangeArrowheads="1"/>
          </p:cNvSpPr>
          <p:nvPr/>
        </p:nvSpPr>
        <p:spPr bwMode="auto">
          <a:xfrm>
            <a:off x="5570538" y="2533650"/>
            <a:ext cx="1549400" cy="3633788"/>
          </a:xfrm>
          <a:prstGeom prst="rect">
            <a:avLst/>
          </a:prstGeom>
          <a:noFill/>
          <a:ln w="9525">
            <a:noFill/>
            <a:miter lim="800000"/>
            <a:headEnd/>
            <a:tailEnd/>
          </a:ln>
        </p:spPr>
        <p:txBody>
          <a:bodyPr>
            <a:spAutoFit/>
          </a:bodyPr>
          <a:lstStyle/>
          <a:p>
            <a:pPr marL="193675" indent="-193675" eaLnBrk="0" hangingPunct="0">
              <a:lnSpc>
                <a:spcPct val="90000"/>
              </a:lnSpc>
              <a:spcBef>
                <a:spcPct val="30000"/>
              </a:spcBef>
              <a:buClr>
                <a:srgbClr val="800000"/>
              </a:buClr>
              <a:buFont typeface="Wingdings" pitchFamily="2" charset="2"/>
              <a:buChar char="n"/>
            </a:pPr>
            <a:r>
              <a:rPr kumimoji="1" lang="zh-CN" altLang="en-US" sz="1300"/>
              <a:t>广州地铁</a:t>
            </a:r>
          </a:p>
          <a:p>
            <a:pPr marL="193675" indent="-193675" eaLnBrk="0" hangingPunct="0">
              <a:lnSpc>
                <a:spcPct val="90000"/>
              </a:lnSpc>
              <a:spcBef>
                <a:spcPct val="30000"/>
              </a:spcBef>
              <a:buClr>
                <a:srgbClr val="800000"/>
              </a:buClr>
              <a:buFont typeface="Wingdings" pitchFamily="2" charset="2"/>
              <a:buChar char="n"/>
            </a:pPr>
            <a:r>
              <a:rPr kumimoji="1" lang="zh-CN" altLang="en-US" sz="1300"/>
              <a:t>海南航空</a:t>
            </a:r>
          </a:p>
          <a:p>
            <a:pPr marL="193675" indent="-193675" eaLnBrk="0" hangingPunct="0">
              <a:lnSpc>
                <a:spcPct val="90000"/>
              </a:lnSpc>
              <a:spcBef>
                <a:spcPct val="30000"/>
              </a:spcBef>
              <a:buClr>
                <a:srgbClr val="800000"/>
              </a:buClr>
              <a:buFont typeface="Wingdings" pitchFamily="2" charset="2"/>
              <a:buChar char="n"/>
            </a:pPr>
            <a:r>
              <a:rPr lang="zh-CN" altLang="en-US" sz="1300"/>
              <a:t>东方航空</a:t>
            </a:r>
          </a:p>
          <a:p>
            <a:pPr marL="193675" indent="-193675" eaLnBrk="0" hangingPunct="0">
              <a:lnSpc>
                <a:spcPct val="90000"/>
              </a:lnSpc>
              <a:spcBef>
                <a:spcPct val="30000"/>
              </a:spcBef>
              <a:buClr>
                <a:srgbClr val="800000"/>
              </a:buClr>
              <a:buFont typeface="Wingdings" pitchFamily="2" charset="2"/>
              <a:buChar char="n"/>
            </a:pPr>
            <a:r>
              <a:rPr kumimoji="1" lang="zh-CN" altLang="en-US" sz="1300"/>
              <a:t>中国民航</a:t>
            </a:r>
          </a:p>
          <a:p>
            <a:pPr marL="193675" indent="-193675" eaLnBrk="0" hangingPunct="0">
              <a:lnSpc>
                <a:spcPct val="90000"/>
              </a:lnSpc>
              <a:spcBef>
                <a:spcPct val="30000"/>
              </a:spcBef>
              <a:buClr>
                <a:srgbClr val="800000"/>
              </a:buClr>
              <a:buFont typeface="Wingdings" pitchFamily="2" charset="2"/>
              <a:buChar char="n"/>
            </a:pPr>
            <a:r>
              <a:rPr kumimoji="1" lang="zh-CN" altLang="en-US" sz="1300"/>
              <a:t>浦东机场</a:t>
            </a:r>
          </a:p>
          <a:p>
            <a:pPr marL="193675" indent="-193675" eaLnBrk="0" hangingPunct="0">
              <a:lnSpc>
                <a:spcPct val="90000"/>
              </a:lnSpc>
              <a:spcBef>
                <a:spcPct val="30000"/>
              </a:spcBef>
              <a:buClr>
                <a:srgbClr val="800000"/>
              </a:buClr>
              <a:buFont typeface="Wingdings" pitchFamily="2" charset="2"/>
              <a:buChar char="n"/>
            </a:pPr>
            <a:r>
              <a:rPr kumimoji="1" lang="zh-CN" altLang="en-US" sz="1300"/>
              <a:t>成都机场</a:t>
            </a:r>
          </a:p>
          <a:p>
            <a:pPr marL="193675" indent="-193675" eaLnBrk="0" hangingPunct="0">
              <a:lnSpc>
                <a:spcPct val="90000"/>
              </a:lnSpc>
              <a:spcBef>
                <a:spcPct val="30000"/>
              </a:spcBef>
              <a:buClr>
                <a:srgbClr val="800000"/>
              </a:buClr>
              <a:buFont typeface="Wingdings" pitchFamily="2" charset="2"/>
              <a:buChar char="n"/>
            </a:pPr>
            <a:r>
              <a:rPr kumimoji="1" lang="zh-CN" altLang="en-US" sz="1300"/>
              <a:t>陕西机场集团</a:t>
            </a:r>
          </a:p>
          <a:p>
            <a:pPr marL="193675" indent="-193675" eaLnBrk="0" hangingPunct="0">
              <a:lnSpc>
                <a:spcPct val="90000"/>
              </a:lnSpc>
              <a:spcBef>
                <a:spcPct val="30000"/>
              </a:spcBef>
              <a:buClr>
                <a:srgbClr val="800000"/>
              </a:buClr>
              <a:buFont typeface="Wingdings" pitchFamily="2" charset="2"/>
              <a:buChar char="n"/>
            </a:pPr>
            <a:r>
              <a:rPr kumimoji="1" lang="zh-CN" altLang="en-US" sz="1300"/>
              <a:t>深圳地铁</a:t>
            </a:r>
          </a:p>
          <a:p>
            <a:pPr marL="193675" indent="-193675" eaLnBrk="0" hangingPunct="0">
              <a:lnSpc>
                <a:spcPct val="90000"/>
              </a:lnSpc>
              <a:spcBef>
                <a:spcPct val="30000"/>
              </a:spcBef>
              <a:buClr>
                <a:srgbClr val="800000"/>
              </a:buClr>
              <a:buFont typeface="Wingdings" pitchFamily="2" charset="2"/>
              <a:buChar char="n"/>
            </a:pPr>
            <a:r>
              <a:rPr kumimoji="1" lang="zh-CN" altLang="en-US" sz="1300"/>
              <a:t>深圳机场</a:t>
            </a:r>
          </a:p>
          <a:p>
            <a:pPr marL="193675" indent="-193675" eaLnBrk="0" hangingPunct="0">
              <a:lnSpc>
                <a:spcPct val="90000"/>
              </a:lnSpc>
              <a:spcBef>
                <a:spcPct val="30000"/>
              </a:spcBef>
              <a:buClr>
                <a:srgbClr val="800000"/>
              </a:buClr>
              <a:buFont typeface="Wingdings" pitchFamily="2" charset="2"/>
              <a:buChar char="n"/>
            </a:pPr>
            <a:r>
              <a:rPr kumimoji="1" lang="zh-CN" altLang="en-US" sz="1300"/>
              <a:t>中货航</a:t>
            </a:r>
          </a:p>
          <a:p>
            <a:pPr marL="193675" indent="-193675" eaLnBrk="0" hangingPunct="0">
              <a:lnSpc>
                <a:spcPct val="90000"/>
              </a:lnSpc>
              <a:spcBef>
                <a:spcPct val="30000"/>
              </a:spcBef>
              <a:buClr>
                <a:srgbClr val="800000"/>
              </a:buClr>
              <a:buFont typeface="Wingdings" pitchFamily="2" charset="2"/>
              <a:buChar char="n"/>
            </a:pPr>
            <a:r>
              <a:rPr kumimoji="1" lang="zh-CN" altLang="en-US" sz="1300"/>
              <a:t>博维空港</a:t>
            </a:r>
          </a:p>
          <a:p>
            <a:pPr marL="193675" indent="-193675" eaLnBrk="0" hangingPunct="0">
              <a:lnSpc>
                <a:spcPct val="90000"/>
              </a:lnSpc>
              <a:spcBef>
                <a:spcPct val="30000"/>
              </a:spcBef>
              <a:buClr>
                <a:srgbClr val="800000"/>
              </a:buClr>
              <a:buFont typeface="Wingdings" pitchFamily="2" charset="2"/>
              <a:buChar char="n"/>
            </a:pPr>
            <a:r>
              <a:rPr kumimoji="1" lang="zh-CN" altLang="en-US" sz="1300"/>
              <a:t>天津地铁</a:t>
            </a:r>
          </a:p>
          <a:p>
            <a:pPr marL="193675" indent="-193675" eaLnBrk="0" hangingPunct="0">
              <a:lnSpc>
                <a:spcPct val="90000"/>
              </a:lnSpc>
              <a:spcBef>
                <a:spcPct val="30000"/>
              </a:spcBef>
              <a:buClr>
                <a:srgbClr val="800000"/>
              </a:buClr>
              <a:buFont typeface="Wingdings" pitchFamily="2" charset="2"/>
              <a:buChar char="n"/>
            </a:pPr>
            <a:r>
              <a:rPr kumimoji="1" lang="zh-CN" altLang="en-US" sz="1300"/>
              <a:t>云南机场</a:t>
            </a:r>
          </a:p>
          <a:p>
            <a:pPr marL="193675" indent="-193675" eaLnBrk="0" hangingPunct="0">
              <a:lnSpc>
                <a:spcPct val="90000"/>
              </a:lnSpc>
              <a:spcBef>
                <a:spcPct val="30000"/>
              </a:spcBef>
              <a:buClr>
                <a:srgbClr val="800000"/>
              </a:buClr>
              <a:buFont typeface="Wingdings" pitchFamily="2" charset="2"/>
              <a:buChar char="n"/>
            </a:pPr>
            <a:r>
              <a:rPr kumimoji="1" lang="zh-CN" altLang="en-US" sz="1300">
                <a:solidFill>
                  <a:srgbClr val="000000"/>
                </a:solidFill>
                <a:latin typeface="Times New Roman" pitchFamily="18" charset="0"/>
                <a:cs typeface="Times New Roman" pitchFamily="18" charset="0"/>
              </a:rPr>
              <a:t>鲍德汽运</a:t>
            </a:r>
            <a:endParaRPr kumimoji="1" lang="en-US" altLang="zh-CN" sz="1300">
              <a:solidFill>
                <a:srgbClr val="000000"/>
              </a:solidFill>
              <a:latin typeface="Times New Roman" pitchFamily="18" charset="0"/>
              <a:cs typeface="Times New Roman" pitchFamily="18" charset="0"/>
            </a:endParaRPr>
          </a:p>
          <a:p>
            <a:pPr marL="193675" indent="-193675" eaLnBrk="0" hangingPunct="0">
              <a:lnSpc>
                <a:spcPct val="90000"/>
              </a:lnSpc>
              <a:spcBef>
                <a:spcPct val="30000"/>
              </a:spcBef>
              <a:buClr>
                <a:srgbClr val="800000"/>
              </a:buClr>
              <a:buFont typeface="Wingdings" pitchFamily="2" charset="2"/>
              <a:buChar char="n"/>
            </a:pPr>
            <a:r>
              <a:rPr kumimoji="1" lang="zh-CN" altLang="en-US" sz="1300">
                <a:solidFill>
                  <a:srgbClr val="000000"/>
                </a:solidFill>
                <a:latin typeface="Times New Roman" pitchFamily="18" charset="0"/>
                <a:cs typeface="Times New Roman" pitchFamily="18" charset="0"/>
              </a:rPr>
              <a:t>成都地铁</a:t>
            </a:r>
            <a:r>
              <a:rPr kumimoji="1" lang="zh-CN" altLang="en-US" sz="1300"/>
              <a:t> </a:t>
            </a:r>
          </a:p>
        </p:txBody>
      </p:sp>
      <p:sp>
        <p:nvSpPr>
          <p:cNvPr id="7180" name="Text Box 9"/>
          <p:cNvSpPr txBox="1">
            <a:spLocks noChangeArrowheads="1"/>
          </p:cNvSpPr>
          <p:nvPr/>
        </p:nvSpPr>
        <p:spPr bwMode="auto">
          <a:xfrm>
            <a:off x="2170113" y="2538413"/>
            <a:ext cx="1512887" cy="4213225"/>
          </a:xfrm>
          <a:prstGeom prst="rect">
            <a:avLst/>
          </a:prstGeom>
          <a:noFill/>
          <a:ln w="9525">
            <a:noFill/>
            <a:miter lim="800000"/>
            <a:headEnd/>
            <a:tailEnd/>
          </a:ln>
        </p:spPr>
        <p:txBody>
          <a:bodyPr>
            <a:spAutoFit/>
          </a:bodyPr>
          <a:lstStyle/>
          <a:p>
            <a:pPr marL="193675" indent="-193675" eaLnBrk="0" hangingPunct="0">
              <a:lnSpc>
                <a:spcPct val="80000"/>
              </a:lnSpc>
              <a:spcBef>
                <a:spcPct val="30000"/>
              </a:spcBef>
              <a:buClr>
                <a:srgbClr val="800000"/>
              </a:buClr>
              <a:buFont typeface="Wingdings" pitchFamily="2" charset="2"/>
              <a:buChar char="n"/>
            </a:pPr>
            <a:r>
              <a:rPr kumimoji="1" lang="zh-CN" altLang="en-US" sz="1300"/>
              <a:t>奇瑞汽车</a:t>
            </a:r>
          </a:p>
          <a:p>
            <a:pPr marL="193675" indent="-193675" eaLnBrk="0" hangingPunct="0">
              <a:lnSpc>
                <a:spcPct val="80000"/>
              </a:lnSpc>
              <a:spcBef>
                <a:spcPct val="30000"/>
              </a:spcBef>
              <a:buClr>
                <a:srgbClr val="800000"/>
              </a:buClr>
              <a:buFont typeface="Wingdings" pitchFamily="2" charset="2"/>
              <a:buChar char="n"/>
            </a:pPr>
            <a:r>
              <a:rPr kumimoji="1" lang="zh-CN" altLang="en-US" sz="1300"/>
              <a:t>东风汽车</a:t>
            </a:r>
          </a:p>
          <a:p>
            <a:pPr marL="193675" indent="-193675" eaLnBrk="0" hangingPunct="0">
              <a:lnSpc>
                <a:spcPct val="80000"/>
              </a:lnSpc>
              <a:spcBef>
                <a:spcPct val="30000"/>
              </a:spcBef>
              <a:buClr>
                <a:srgbClr val="800000"/>
              </a:buClr>
              <a:buFont typeface="Wingdings" pitchFamily="2" charset="2"/>
              <a:buChar char="n"/>
            </a:pPr>
            <a:r>
              <a:rPr kumimoji="1" lang="zh-CN" altLang="en-US" sz="1300"/>
              <a:t>大长江摩托</a:t>
            </a:r>
          </a:p>
          <a:p>
            <a:pPr marL="193675" indent="-193675" eaLnBrk="0" hangingPunct="0">
              <a:lnSpc>
                <a:spcPct val="80000"/>
              </a:lnSpc>
              <a:spcBef>
                <a:spcPct val="30000"/>
              </a:spcBef>
              <a:buClr>
                <a:srgbClr val="800000"/>
              </a:buClr>
              <a:buFont typeface="Wingdings" pitchFamily="2" charset="2"/>
              <a:buChar char="n"/>
            </a:pPr>
            <a:r>
              <a:rPr kumimoji="1" lang="zh-CN" altLang="en-US" sz="1300"/>
              <a:t>桂林大宇</a:t>
            </a:r>
          </a:p>
          <a:p>
            <a:pPr marL="193675" indent="-193675" eaLnBrk="0" hangingPunct="0">
              <a:lnSpc>
                <a:spcPct val="80000"/>
              </a:lnSpc>
              <a:spcBef>
                <a:spcPct val="30000"/>
              </a:spcBef>
              <a:buClr>
                <a:srgbClr val="800000"/>
              </a:buClr>
              <a:buFont typeface="Wingdings" pitchFamily="2" charset="2"/>
              <a:buChar char="n"/>
            </a:pPr>
            <a:r>
              <a:rPr kumimoji="1" lang="zh-CN" altLang="en-US" sz="1300"/>
              <a:t>华菱汽车</a:t>
            </a:r>
          </a:p>
          <a:p>
            <a:pPr marL="193675" indent="-193675" eaLnBrk="0" hangingPunct="0">
              <a:lnSpc>
                <a:spcPct val="80000"/>
              </a:lnSpc>
              <a:spcBef>
                <a:spcPct val="30000"/>
              </a:spcBef>
              <a:buClr>
                <a:srgbClr val="800000"/>
              </a:buClr>
              <a:buFont typeface="Wingdings" pitchFamily="2" charset="2"/>
              <a:buChar char="n"/>
            </a:pPr>
            <a:r>
              <a:rPr kumimoji="1" lang="zh-CN" altLang="en-US" sz="1300"/>
              <a:t>重庆红岩</a:t>
            </a:r>
          </a:p>
          <a:p>
            <a:pPr marL="193675" indent="-193675" eaLnBrk="0" hangingPunct="0">
              <a:lnSpc>
                <a:spcPct val="80000"/>
              </a:lnSpc>
              <a:spcBef>
                <a:spcPct val="30000"/>
              </a:spcBef>
              <a:buClr>
                <a:srgbClr val="800000"/>
              </a:buClr>
              <a:buFont typeface="Wingdings" pitchFamily="2" charset="2"/>
              <a:buChar char="n"/>
            </a:pPr>
            <a:r>
              <a:rPr kumimoji="1" lang="zh-CN" altLang="en-US" sz="1300"/>
              <a:t>三角轮胎</a:t>
            </a:r>
          </a:p>
          <a:p>
            <a:pPr marL="193675" indent="-193675" eaLnBrk="0" hangingPunct="0">
              <a:lnSpc>
                <a:spcPct val="80000"/>
              </a:lnSpc>
              <a:spcBef>
                <a:spcPct val="30000"/>
              </a:spcBef>
              <a:buClr>
                <a:srgbClr val="800000"/>
              </a:buClr>
              <a:buFont typeface="Wingdings" pitchFamily="2" charset="2"/>
              <a:buChar char="n"/>
            </a:pPr>
            <a:r>
              <a:rPr kumimoji="1" lang="zh-CN" altLang="en-US" sz="1300"/>
              <a:t>佳通轮胎</a:t>
            </a:r>
          </a:p>
          <a:p>
            <a:pPr marL="193675" indent="-193675" eaLnBrk="0" hangingPunct="0">
              <a:lnSpc>
                <a:spcPct val="80000"/>
              </a:lnSpc>
              <a:spcBef>
                <a:spcPct val="30000"/>
              </a:spcBef>
              <a:buClr>
                <a:srgbClr val="800000"/>
              </a:buClr>
              <a:buFont typeface="Wingdings" pitchFamily="2" charset="2"/>
              <a:buChar char="n"/>
            </a:pPr>
            <a:r>
              <a:rPr kumimoji="1" lang="zh-CN" altLang="en-US" sz="1300"/>
              <a:t>南京晨光</a:t>
            </a:r>
          </a:p>
          <a:p>
            <a:pPr marL="193675" indent="-193675" eaLnBrk="0" hangingPunct="0">
              <a:lnSpc>
                <a:spcPct val="80000"/>
              </a:lnSpc>
              <a:spcBef>
                <a:spcPct val="30000"/>
              </a:spcBef>
              <a:buClr>
                <a:srgbClr val="800000"/>
              </a:buClr>
              <a:buFont typeface="Wingdings" pitchFamily="2" charset="2"/>
              <a:buChar char="n"/>
            </a:pPr>
            <a:r>
              <a:rPr kumimoji="1" lang="zh-CN" altLang="en-US" sz="1300"/>
              <a:t>陕西重型</a:t>
            </a:r>
          </a:p>
          <a:p>
            <a:pPr marL="193675" indent="-193675" eaLnBrk="0" hangingPunct="0">
              <a:lnSpc>
                <a:spcPct val="80000"/>
              </a:lnSpc>
              <a:spcBef>
                <a:spcPct val="30000"/>
              </a:spcBef>
              <a:buClr>
                <a:srgbClr val="800000"/>
              </a:buClr>
              <a:buFont typeface="Wingdings" pitchFamily="2" charset="2"/>
              <a:buChar char="n"/>
            </a:pPr>
            <a:r>
              <a:rPr kumimoji="1" lang="zh-CN" altLang="en-US" sz="1300"/>
              <a:t>陕西法士特</a:t>
            </a:r>
          </a:p>
          <a:p>
            <a:pPr marL="193675" indent="-193675" eaLnBrk="0" hangingPunct="0">
              <a:lnSpc>
                <a:spcPct val="80000"/>
              </a:lnSpc>
              <a:spcBef>
                <a:spcPct val="30000"/>
              </a:spcBef>
              <a:buClr>
                <a:srgbClr val="800000"/>
              </a:buClr>
              <a:buFont typeface="Wingdings" pitchFamily="2" charset="2"/>
              <a:buChar char="n"/>
            </a:pPr>
            <a:r>
              <a:rPr kumimoji="1" lang="zh-CN" altLang="en-US" sz="1300"/>
              <a:t>湘火炬</a:t>
            </a:r>
            <a:endParaRPr kumimoji="1" lang="en-US" altLang="zh-CN" sz="1300"/>
          </a:p>
          <a:p>
            <a:pPr marL="193675" indent="-193675" eaLnBrk="0" hangingPunct="0">
              <a:lnSpc>
                <a:spcPct val="80000"/>
              </a:lnSpc>
              <a:spcBef>
                <a:spcPct val="30000"/>
              </a:spcBef>
              <a:buClr>
                <a:srgbClr val="800000"/>
              </a:buClr>
              <a:buFont typeface="Wingdings" pitchFamily="2" charset="2"/>
              <a:buChar char="n"/>
            </a:pPr>
            <a:r>
              <a:rPr kumimoji="1" lang="zh-CN" altLang="en-US" sz="1300"/>
              <a:t>华泰汽车</a:t>
            </a:r>
            <a:endParaRPr kumimoji="1" lang="en-US" altLang="zh-CN" sz="1300"/>
          </a:p>
          <a:p>
            <a:pPr marL="193675" indent="-193675" eaLnBrk="0" hangingPunct="0">
              <a:lnSpc>
                <a:spcPct val="80000"/>
              </a:lnSpc>
              <a:spcBef>
                <a:spcPct val="30000"/>
              </a:spcBef>
              <a:buClr>
                <a:srgbClr val="800000"/>
              </a:buClr>
              <a:buFont typeface="Wingdings" pitchFamily="2" charset="2"/>
              <a:buChar char="n"/>
            </a:pPr>
            <a:r>
              <a:rPr kumimoji="1" lang="zh-CN" altLang="en-US" sz="1300"/>
              <a:t>吉利汽车</a:t>
            </a:r>
            <a:endParaRPr kumimoji="1" lang="en-US" altLang="zh-CN" sz="1300"/>
          </a:p>
          <a:p>
            <a:pPr marL="193675" indent="-193675" eaLnBrk="0" hangingPunct="0">
              <a:lnSpc>
                <a:spcPct val="80000"/>
              </a:lnSpc>
              <a:spcBef>
                <a:spcPct val="30000"/>
              </a:spcBef>
              <a:buClr>
                <a:srgbClr val="800000"/>
              </a:buClr>
              <a:buFont typeface="Wingdings" pitchFamily="2" charset="2"/>
              <a:buChar char="n"/>
            </a:pPr>
            <a:r>
              <a:rPr kumimoji="1" lang="zh-CN" altLang="en-US" sz="1300"/>
              <a:t>三一重工</a:t>
            </a:r>
          </a:p>
          <a:p>
            <a:pPr marL="193675" indent="-193675" eaLnBrk="0" hangingPunct="0">
              <a:lnSpc>
                <a:spcPct val="80000"/>
              </a:lnSpc>
              <a:spcBef>
                <a:spcPct val="30000"/>
              </a:spcBef>
              <a:buClr>
                <a:srgbClr val="800000"/>
              </a:buClr>
              <a:buFont typeface="Wingdings" pitchFamily="2" charset="2"/>
              <a:buChar char="n"/>
            </a:pPr>
            <a:r>
              <a:rPr kumimoji="1" lang="zh-CN" altLang="en-US" sz="1300"/>
              <a:t>柳工机械</a:t>
            </a:r>
          </a:p>
          <a:p>
            <a:pPr marL="193675" indent="-193675" eaLnBrk="0" hangingPunct="0">
              <a:lnSpc>
                <a:spcPct val="80000"/>
              </a:lnSpc>
              <a:spcBef>
                <a:spcPct val="30000"/>
              </a:spcBef>
              <a:buClr>
                <a:srgbClr val="800000"/>
              </a:buClr>
              <a:buFont typeface="Wingdings" pitchFamily="2" charset="2"/>
              <a:buChar char="n"/>
            </a:pPr>
            <a:r>
              <a:rPr kumimoji="1" lang="zh-CN" altLang="en-US" sz="1300"/>
              <a:t>东电集团</a:t>
            </a:r>
            <a:endParaRPr kumimoji="1" lang="en-US" altLang="zh-CN" sz="1300"/>
          </a:p>
          <a:p>
            <a:pPr marL="193675" indent="-193675" eaLnBrk="0" hangingPunct="0">
              <a:lnSpc>
                <a:spcPct val="80000"/>
              </a:lnSpc>
              <a:spcBef>
                <a:spcPct val="30000"/>
              </a:spcBef>
              <a:buClr>
                <a:srgbClr val="800000"/>
              </a:buClr>
              <a:buFont typeface="Wingdings" pitchFamily="2" charset="2"/>
              <a:buChar char="n"/>
            </a:pPr>
            <a:r>
              <a:rPr kumimoji="1" lang="zh-CN" altLang="en-US" sz="1300"/>
              <a:t>中通客车</a:t>
            </a:r>
            <a:endParaRPr kumimoji="1" lang="en-US" altLang="zh-CN" sz="1300"/>
          </a:p>
          <a:p>
            <a:pPr marL="193675" indent="-193675" eaLnBrk="0" hangingPunct="0">
              <a:lnSpc>
                <a:spcPct val="80000"/>
              </a:lnSpc>
              <a:spcBef>
                <a:spcPct val="30000"/>
              </a:spcBef>
              <a:buClr>
                <a:srgbClr val="800000"/>
              </a:buClr>
              <a:buFont typeface="Wingdings" pitchFamily="2" charset="2"/>
              <a:buChar char="n"/>
            </a:pPr>
            <a:r>
              <a:rPr kumimoji="1" lang="zh-CN" altLang="en-US" sz="1300"/>
              <a:t>曙光汽车</a:t>
            </a:r>
          </a:p>
        </p:txBody>
      </p:sp>
      <p:sp>
        <p:nvSpPr>
          <p:cNvPr id="7181" name="Text Box 10"/>
          <p:cNvSpPr txBox="1">
            <a:spLocks noChangeArrowheads="1"/>
          </p:cNvSpPr>
          <p:nvPr/>
        </p:nvSpPr>
        <p:spPr bwMode="auto">
          <a:xfrm>
            <a:off x="3897313" y="2533650"/>
            <a:ext cx="1512887" cy="3387725"/>
          </a:xfrm>
          <a:prstGeom prst="rect">
            <a:avLst/>
          </a:prstGeom>
          <a:noFill/>
          <a:ln w="9525">
            <a:noFill/>
            <a:miter lim="800000"/>
            <a:headEnd/>
            <a:tailEnd/>
          </a:ln>
        </p:spPr>
        <p:txBody>
          <a:bodyPr>
            <a:spAutoFit/>
          </a:bodyPr>
          <a:lstStyle/>
          <a:p>
            <a:pPr marL="193675" indent="-193675" eaLnBrk="0" hangingPunct="0">
              <a:lnSpc>
                <a:spcPct val="90000"/>
              </a:lnSpc>
              <a:spcBef>
                <a:spcPct val="30000"/>
              </a:spcBef>
              <a:buClr>
                <a:srgbClr val="800000"/>
              </a:buClr>
              <a:buFont typeface="Wingdings" pitchFamily="2" charset="2"/>
              <a:buChar char="n"/>
            </a:pPr>
            <a:r>
              <a:rPr kumimoji="1" lang="zh-CN" altLang="en-US" sz="1300"/>
              <a:t>朗讯科技</a:t>
            </a:r>
          </a:p>
          <a:p>
            <a:pPr marL="193675" indent="-193675" eaLnBrk="0" hangingPunct="0">
              <a:lnSpc>
                <a:spcPct val="90000"/>
              </a:lnSpc>
              <a:spcBef>
                <a:spcPct val="30000"/>
              </a:spcBef>
              <a:buClr>
                <a:srgbClr val="800000"/>
              </a:buClr>
              <a:buFont typeface="Wingdings" pitchFamily="2" charset="2"/>
              <a:buChar char="n"/>
            </a:pPr>
            <a:r>
              <a:rPr kumimoji="1" lang="zh-CN" altLang="en-US" sz="1300"/>
              <a:t>联想集团</a:t>
            </a:r>
          </a:p>
          <a:p>
            <a:pPr marL="193675" indent="-193675" eaLnBrk="0" hangingPunct="0">
              <a:lnSpc>
                <a:spcPct val="90000"/>
              </a:lnSpc>
              <a:spcBef>
                <a:spcPct val="30000"/>
              </a:spcBef>
              <a:buClr>
                <a:srgbClr val="800000"/>
              </a:buClr>
              <a:buFont typeface="Wingdings" pitchFamily="2" charset="2"/>
              <a:buChar char="n"/>
            </a:pPr>
            <a:r>
              <a:rPr kumimoji="1" lang="zh-CN" altLang="en-US" sz="1300"/>
              <a:t>诺基亚</a:t>
            </a:r>
          </a:p>
          <a:p>
            <a:pPr marL="193675" indent="-193675" eaLnBrk="0" hangingPunct="0">
              <a:lnSpc>
                <a:spcPct val="90000"/>
              </a:lnSpc>
              <a:spcBef>
                <a:spcPct val="30000"/>
              </a:spcBef>
              <a:buClr>
                <a:srgbClr val="800000"/>
              </a:buClr>
              <a:buFont typeface="Wingdings" pitchFamily="2" charset="2"/>
              <a:buChar char="n"/>
            </a:pPr>
            <a:r>
              <a:rPr lang="zh-CN" altLang="en-US" sz="1300"/>
              <a:t>海尔集团</a:t>
            </a:r>
            <a:endParaRPr kumimoji="1" lang="zh-CN" altLang="en-US" sz="1300"/>
          </a:p>
          <a:p>
            <a:pPr marL="193675" indent="-193675" eaLnBrk="0" hangingPunct="0">
              <a:lnSpc>
                <a:spcPct val="90000"/>
              </a:lnSpc>
              <a:spcBef>
                <a:spcPct val="30000"/>
              </a:spcBef>
              <a:buClr>
                <a:srgbClr val="800000"/>
              </a:buClr>
              <a:buFont typeface="Wingdings" pitchFamily="2" charset="2"/>
              <a:buChar char="n"/>
            </a:pPr>
            <a:r>
              <a:rPr kumimoji="1" lang="zh-CN" altLang="en-US" sz="1300"/>
              <a:t>松下电工</a:t>
            </a:r>
          </a:p>
          <a:p>
            <a:pPr marL="193675" indent="-193675" eaLnBrk="0" hangingPunct="0">
              <a:lnSpc>
                <a:spcPct val="90000"/>
              </a:lnSpc>
              <a:spcBef>
                <a:spcPct val="30000"/>
              </a:spcBef>
              <a:buClr>
                <a:srgbClr val="800000"/>
              </a:buClr>
              <a:buFont typeface="Wingdings" pitchFamily="2" charset="2"/>
              <a:buChar char="n"/>
            </a:pPr>
            <a:r>
              <a:rPr kumimoji="1" lang="zh-CN" altLang="en-US" sz="1300"/>
              <a:t>亚信科技</a:t>
            </a:r>
          </a:p>
          <a:p>
            <a:pPr marL="193675" indent="-193675" eaLnBrk="0" hangingPunct="0">
              <a:lnSpc>
                <a:spcPct val="90000"/>
              </a:lnSpc>
              <a:spcBef>
                <a:spcPct val="30000"/>
              </a:spcBef>
              <a:buClr>
                <a:srgbClr val="800000"/>
              </a:buClr>
              <a:buFont typeface="Wingdings" pitchFamily="2" charset="2"/>
              <a:buChar char="n"/>
            </a:pPr>
            <a:r>
              <a:rPr kumimoji="1" lang="zh-CN" altLang="en-US" sz="1300"/>
              <a:t>方正电子</a:t>
            </a:r>
          </a:p>
          <a:p>
            <a:pPr marL="193675" indent="-193675" eaLnBrk="0" hangingPunct="0">
              <a:lnSpc>
                <a:spcPct val="90000"/>
              </a:lnSpc>
              <a:spcBef>
                <a:spcPct val="30000"/>
              </a:spcBef>
              <a:buClr>
                <a:srgbClr val="800000"/>
              </a:buClr>
              <a:buFont typeface="Wingdings" pitchFamily="2" charset="2"/>
              <a:buChar char="n"/>
            </a:pPr>
            <a:r>
              <a:rPr kumimoji="1" lang="zh-CN" altLang="en-US" sz="1300"/>
              <a:t>华瑞科学仪器</a:t>
            </a:r>
          </a:p>
          <a:p>
            <a:pPr marL="193675" indent="-193675" eaLnBrk="0" hangingPunct="0">
              <a:lnSpc>
                <a:spcPct val="90000"/>
              </a:lnSpc>
              <a:spcBef>
                <a:spcPct val="30000"/>
              </a:spcBef>
              <a:buClr>
                <a:srgbClr val="800000"/>
              </a:buClr>
              <a:buFont typeface="Wingdings" pitchFamily="2" charset="2"/>
              <a:buChar char="n"/>
            </a:pPr>
            <a:r>
              <a:rPr kumimoji="1" lang="zh-CN" altLang="en-US" sz="1300"/>
              <a:t>伟迪杰</a:t>
            </a:r>
          </a:p>
          <a:p>
            <a:pPr marL="193675" indent="-193675" eaLnBrk="0" hangingPunct="0">
              <a:lnSpc>
                <a:spcPct val="90000"/>
              </a:lnSpc>
              <a:spcBef>
                <a:spcPct val="30000"/>
              </a:spcBef>
              <a:buClr>
                <a:srgbClr val="800000"/>
              </a:buClr>
              <a:buFont typeface="Wingdings" pitchFamily="2" charset="2"/>
              <a:buChar char="n"/>
            </a:pPr>
            <a:r>
              <a:rPr kumimoji="1" lang="zh-CN" altLang="en-US" sz="1300"/>
              <a:t>北京荣联</a:t>
            </a:r>
          </a:p>
          <a:p>
            <a:pPr marL="193675" indent="-193675" eaLnBrk="0" hangingPunct="0">
              <a:lnSpc>
                <a:spcPct val="90000"/>
              </a:lnSpc>
              <a:spcBef>
                <a:spcPct val="30000"/>
              </a:spcBef>
              <a:buClr>
                <a:srgbClr val="800000"/>
              </a:buClr>
              <a:buFont typeface="Wingdings" pitchFamily="2" charset="2"/>
              <a:buChar char="n"/>
            </a:pPr>
            <a:r>
              <a:rPr kumimoji="1" lang="en-US" altLang="zh-CN" sz="1300"/>
              <a:t>UT</a:t>
            </a:r>
            <a:r>
              <a:rPr kumimoji="1" lang="zh-CN" altLang="en-US" sz="1300"/>
              <a:t>斯达康</a:t>
            </a:r>
          </a:p>
          <a:p>
            <a:pPr marL="193675" indent="-193675" eaLnBrk="0" hangingPunct="0">
              <a:lnSpc>
                <a:spcPct val="90000"/>
              </a:lnSpc>
              <a:spcBef>
                <a:spcPct val="30000"/>
              </a:spcBef>
              <a:buClr>
                <a:srgbClr val="800000"/>
              </a:buClr>
              <a:buFont typeface="Wingdings" pitchFamily="2" charset="2"/>
              <a:buChar char="n"/>
            </a:pPr>
            <a:r>
              <a:rPr kumimoji="1" lang="zh-CN" altLang="en-US" sz="1300"/>
              <a:t>京东方科技</a:t>
            </a:r>
          </a:p>
          <a:p>
            <a:pPr marL="193675" indent="-193675" eaLnBrk="0" hangingPunct="0">
              <a:lnSpc>
                <a:spcPct val="90000"/>
              </a:lnSpc>
              <a:spcBef>
                <a:spcPct val="30000"/>
              </a:spcBef>
              <a:buClr>
                <a:srgbClr val="800000"/>
              </a:buClr>
              <a:buFont typeface="Wingdings" pitchFamily="2" charset="2"/>
              <a:buChar char="n"/>
            </a:pPr>
            <a:r>
              <a:rPr kumimoji="1" lang="zh-CN" altLang="en-US" sz="1300"/>
              <a:t>华友世纪</a:t>
            </a:r>
          </a:p>
          <a:p>
            <a:pPr marL="193675" indent="-193675" eaLnBrk="0" hangingPunct="0">
              <a:lnSpc>
                <a:spcPct val="90000"/>
              </a:lnSpc>
              <a:spcBef>
                <a:spcPct val="30000"/>
              </a:spcBef>
              <a:buClr>
                <a:srgbClr val="800000"/>
              </a:buClr>
              <a:buFont typeface="Wingdings" pitchFamily="2" charset="2"/>
              <a:buChar char="n"/>
            </a:pPr>
            <a:r>
              <a:rPr kumimoji="1" lang="zh-CN" altLang="en-US" sz="1300"/>
              <a:t>西特传感器</a:t>
            </a:r>
          </a:p>
        </p:txBody>
      </p:sp>
      <p:pic>
        <p:nvPicPr>
          <p:cNvPr id="7182" name="Picture 11" descr="hanppt汽车"/>
          <p:cNvPicPr>
            <a:picLocks noChangeAspect="1" noChangeArrowheads="1"/>
          </p:cNvPicPr>
          <p:nvPr/>
        </p:nvPicPr>
        <p:blipFill>
          <a:blip r:embed="rId4"/>
          <a:srcRect/>
          <a:stretch>
            <a:fillRect/>
          </a:stretch>
        </p:blipFill>
        <p:spPr bwMode="auto">
          <a:xfrm>
            <a:off x="2124075" y="1203325"/>
            <a:ext cx="1630363" cy="917575"/>
          </a:xfrm>
          <a:prstGeom prst="rect">
            <a:avLst/>
          </a:prstGeom>
          <a:noFill/>
          <a:ln w="9525">
            <a:noFill/>
            <a:miter lim="800000"/>
            <a:headEnd/>
            <a:tailEnd/>
          </a:ln>
        </p:spPr>
      </p:pic>
      <p:pic>
        <p:nvPicPr>
          <p:cNvPr id="7183" name="Picture 12" descr="hanppt电子"/>
          <p:cNvPicPr>
            <a:picLocks noChangeAspect="1" noChangeArrowheads="1"/>
          </p:cNvPicPr>
          <p:nvPr/>
        </p:nvPicPr>
        <p:blipFill>
          <a:blip r:embed="rId5"/>
          <a:srcRect/>
          <a:stretch>
            <a:fillRect/>
          </a:stretch>
        </p:blipFill>
        <p:spPr bwMode="auto">
          <a:xfrm>
            <a:off x="3825875" y="1206500"/>
            <a:ext cx="1630363" cy="925513"/>
          </a:xfrm>
          <a:prstGeom prst="rect">
            <a:avLst/>
          </a:prstGeom>
          <a:noFill/>
          <a:ln w="9525">
            <a:noFill/>
            <a:miter lim="800000"/>
            <a:headEnd/>
            <a:tailEnd/>
          </a:ln>
        </p:spPr>
      </p:pic>
      <p:sp>
        <p:nvSpPr>
          <p:cNvPr id="27664" name="Rectangle 13"/>
          <p:cNvSpPr>
            <a:spLocks noChangeArrowheads="1"/>
          </p:cNvSpPr>
          <p:nvPr/>
        </p:nvSpPr>
        <p:spPr bwMode="auto">
          <a:xfrm>
            <a:off x="7262813" y="1155700"/>
            <a:ext cx="1630362" cy="5386388"/>
          </a:xfrm>
          <a:prstGeom prst="rect">
            <a:avLst/>
          </a:prstGeom>
          <a:ln>
            <a:noFill/>
          </a:ln>
          <a:extLst>
            <a:ext uri="{91240B29-F687-4F45-9708-019B960494DF}"/>
          </a:extLst>
        </p:spPr>
        <p:style>
          <a:lnRef idx="1">
            <a:schemeClr val="dk1"/>
          </a:lnRef>
          <a:fillRef idx="2">
            <a:schemeClr val="dk1"/>
          </a:fillRef>
          <a:effectRef idx="1">
            <a:schemeClr val="dk1"/>
          </a:effectRef>
          <a:fontRef idx="minor">
            <a:schemeClr val="dk1"/>
          </a:fontRef>
        </p:style>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7185" name="Text Box 14"/>
          <p:cNvSpPr txBox="1">
            <a:spLocks noChangeArrowheads="1"/>
          </p:cNvSpPr>
          <p:nvPr/>
        </p:nvSpPr>
        <p:spPr bwMode="auto">
          <a:xfrm>
            <a:off x="7297738" y="2522538"/>
            <a:ext cx="1549400" cy="3873500"/>
          </a:xfrm>
          <a:prstGeom prst="rect">
            <a:avLst/>
          </a:prstGeom>
          <a:noFill/>
          <a:ln w="9525">
            <a:noFill/>
            <a:miter lim="800000"/>
            <a:headEnd/>
            <a:tailEnd/>
          </a:ln>
        </p:spPr>
        <p:txBody>
          <a:bodyPr>
            <a:spAutoFit/>
          </a:bodyPr>
          <a:lstStyle/>
          <a:p>
            <a:pPr marL="193675" indent="-193675" eaLnBrk="0" hangingPunct="0">
              <a:lnSpc>
                <a:spcPct val="90000"/>
              </a:lnSpc>
              <a:spcBef>
                <a:spcPct val="30000"/>
              </a:spcBef>
              <a:buClr>
                <a:srgbClr val="800000"/>
              </a:buClr>
              <a:buFont typeface="Wingdings" pitchFamily="2" charset="2"/>
              <a:buChar char="n"/>
            </a:pPr>
            <a:r>
              <a:rPr kumimoji="1" lang="zh-CN" altLang="en-US" sz="1300"/>
              <a:t>中钢集团</a:t>
            </a:r>
          </a:p>
          <a:p>
            <a:pPr marL="193675" indent="-193675" eaLnBrk="0" hangingPunct="0">
              <a:lnSpc>
                <a:spcPct val="90000"/>
              </a:lnSpc>
              <a:spcBef>
                <a:spcPct val="30000"/>
              </a:spcBef>
              <a:buClr>
                <a:srgbClr val="800000"/>
              </a:buClr>
              <a:buFont typeface="Wingdings" pitchFamily="2" charset="2"/>
              <a:buChar char="n"/>
            </a:pPr>
            <a:r>
              <a:rPr kumimoji="1" lang="zh-CN" altLang="en-US" sz="1300"/>
              <a:t>天津物贸</a:t>
            </a:r>
          </a:p>
          <a:p>
            <a:pPr marL="193675" indent="-193675" eaLnBrk="0" hangingPunct="0">
              <a:lnSpc>
                <a:spcPct val="90000"/>
              </a:lnSpc>
              <a:spcBef>
                <a:spcPct val="30000"/>
              </a:spcBef>
              <a:buClr>
                <a:srgbClr val="800000"/>
              </a:buClr>
              <a:buFont typeface="Wingdings" pitchFamily="2" charset="2"/>
              <a:buChar char="n"/>
            </a:pPr>
            <a:r>
              <a:rPr kumimoji="1" lang="zh-CN" altLang="en-US" sz="1300"/>
              <a:t>鞍钢国贸</a:t>
            </a:r>
          </a:p>
          <a:p>
            <a:pPr marL="193675" indent="-193675" eaLnBrk="0" hangingPunct="0">
              <a:lnSpc>
                <a:spcPct val="90000"/>
              </a:lnSpc>
              <a:spcBef>
                <a:spcPct val="30000"/>
              </a:spcBef>
              <a:buClr>
                <a:srgbClr val="800000"/>
              </a:buClr>
              <a:buFont typeface="Wingdings" pitchFamily="2" charset="2"/>
              <a:buChar char="n"/>
            </a:pPr>
            <a:r>
              <a:rPr kumimoji="1" lang="zh-CN" altLang="en-US" sz="1300"/>
              <a:t>李宁集团</a:t>
            </a:r>
          </a:p>
          <a:p>
            <a:pPr marL="193675" indent="-193675" eaLnBrk="0" hangingPunct="0">
              <a:lnSpc>
                <a:spcPct val="90000"/>
              </a:lnSpc>
              <a:spcBef>
                <a:spcPct val="30000"/>
              </a:spcBef>
              <a:buClr>
                <a:srgbClr val="800000"/>
              </a:buClr>
              <a:buFont typeface="Wingdings" pitchFamily="2" charset="2"/>
              <a:buChar char="n"/>
            </a:pPr>
            <a:r>
              <a:rPr kumimoji="1" lang="zh-CN" altLang="en-US" sz="1300"/>
              <a:t>中新药业</a:t>
            </a:r>
          </a:p>
          <a:p>
            <a:pPr marL="193675" indent="-193675" eaLnBrk="0" hangingPunct="0">
              <a:lnSpc>
                <a:spcPct val="90000"/>
              </a:lnSpc>
              <a:spcBef>
                <a:spcPct val="30000"/>
              </a:spcBef>
              <a:buClr>
                <a:srgbClr val="800000"/>
              </a:buClr>
              <a:buFont typeface="Wingdings" pitchFamily="2" charset="2"/>
              <a:buChar char="n"/>
            </a:pPr>
            <a:r>
              <a:rPr kumimoji="1" lang="zh-CN" altLang="en-US" sz="1300"/>
              <a:t>三九药业</a:t>
            </a:r>
          </a:p>
          <a:p>
            <a:pPr marL="193675" indent="-193675" eaLnBrk="0" hangingPunct="0">
              <a:lnSpc>
                <a:spcPct val="90000"/>
              </a:lnSpc>
              <a:spcBef>
                <a:spcPct val="30000"/>
              </a:spcBef>
              <a:buClr>
                <a:srgbClr val="800000"/>
              </a:buClr>
              <a:buFont typeface="Wingdings" pitchFamily="2" charset="2"/>
              <a:buChar char="n"/>
            </a:pPr>
            <a:r>
              <a:rPr kumimoji="1" lang="zh-CN" altLang="en-US" sz="1300"/>
              <a:t>哈啤集团</a:t>
            </a:r>
          </a:p>
          <a:p>
            <a:pPr marL="193675" indent="-193675" eaLnBrk="0" hangingPunct="0">
              <a:lnSpc>
                <a:spcPct val="90000"/>
              </a:lnSpc>
              <a:spcBef>
                <a:spcPct val="30000"/>
              </a:spcBef>
              <a:buClr>
                <a:srgbClr val="800000"/>
              </a:buClr>
              <a:buFont typeface="Wingdings" pitchFamily="2" charset="2"/>
              <a:buChar char="n"/>
            </a:pPr>
            <a:r>
              <a:rPr kumimoji="1" lang="zh-CN" altLang="en-US" sz="1300"/>
              <a:t>倍达制药</a:t>
            </a:r>
          </a:p>
          <a:p>
            <a:pPr marL="193675" indent="-193675" eaLnBrk="0" hangingPunct="0">
              <a:lnSpc>
                <a:spcPct val="90000"/>
              </a:lnSpc>
              <a:spcBef>
                <a:spcPct val="30000"/>
              </a:spcBef>
              <a:buClr>
                <a:srgbClr val="800000"/>
              </a:buClr>
              <a:buFont typeface="Wingdings" pitchFamily="2" charset="2"/>
              <a:buChar char="n"/>
            </a:pPr>
            <a:r>
              <a:rPr kumimoji="1" lang="zh-CN" altLang="en-US" sz="1300"/>
              <a:t>百麦食品</a:t>
            </a:r>
          </a:p>
          <a:p>
            <a:pPr marL="193675" indent="-193675" eaLnBrk="0" hangingPunct="0">
              <a:lnSpc>
                <a:spcPct val="90000"/>
              </a:lnSpc>
              <a:spcBef>
                <a:spcPct val="30000"/>
              </a:spcBef>
              <a:buClr>
                <a:srgbClr val="800000"/>
              </a:buClr>
              <a:buFont typeface="Wingdings" pitchFamily="2" charset="2"/>
              <a:buChar char="n"/>
            </a:pPr>
            <a:r>
              <a:rPr kumimoji="1" lang="zh-CN" altLang="en-US" sz="1300"/>
              <a:t>东海粮油</a:t>
            </a:r>
          </a:p>
          <a:p>
            <a:pPr marL="193675" indent="-193675" eaLnBrk="0" hangingPunct="0">
              <a:lnSpc>
                <a:spcPct val="90000"/>
              </a:lnSpc>
              <a:spcBef>
                <a:spcPct val="30000"/>
              </a:spcBef>
              <a:buClr>
                <a:srgbClr val="800000"/>
              </a:buClr>
              <a:buFont typeface="Wingdings" pitchFamily="2" charset="2"/>
              <a:buChar char="n"/>
            </a:pPr>
            <a:r>
              <a:rPr kumimoji="1" lang="zh-CN" altLang="en-US" sz="1300"/>
              <a:t>维克多制衣</a:t>
            </a:r>
          </a:p>
          <a:p>
            <a:pPr marL="193675" indent="-193675" eaLnBrk="0" hangingPunct="0">
              <a:lnSpc>
                <a:spcPct val="90000"/>
              </a:lnSpc>
              <a:spcBef>
                <a:spcPct val="30000"/>
              </a:spcBef>
              <a:buClr>
                <a:srgbClr val="800000"/>
              </a:buClr>
              <a:buFont typeface="Wingdings" pitchFamily="2" charset="2"/>
              <a:buChar char="n"/>
            </a:pPr>
            <a:r>
              <a:rPr kumimoji="1" lang="zh-CN" altLang="en-US" sz="1300"/>
              <a:t>华胜天成</a:t>
            </a:r>
          </a:p>
          <a:p>
            <a:pPr marL="193675" indent="-193675" eaLnBrk="0" hangingPunct="0">
              <a:lnSpc>
                <a:spcPct val="90000"/>
              </a:lnSpc>
              <a:spcBef>
                <a:spcPct val="30000"/>
              </a:spcBef>
              <a:buClr>
                <a:srgbClr val="800000"/>
              </a:buClr>
              <a:buFont typeface="Wingdings" pitchFamily="2" charset="2"/>
              <a:buChar char="n"/>
            </a:pPr>
            <a:r>
              <a:rPr kumimoji="1" lang="zh-CN" altLang="en-US" sz="1300"/>
              <a:t>白沙集团</a:t>
            </a:r>
          </a:p>
          <a:p>
            <a:pPr marL="193675" indent="-193675" eaLnBrk="0" hangingPunct="0">
              <a:lnSpc>
                <a:spcPct val="90000"/>
              </a:lnSpc>
              <a:spcBef>
                <a:spcPct val="30000"/>
              </a:spcBef>
              <a:buClr>
                <a:srgbClr val="800000"/>
              </a:buClr>
              <a:buFont typeface="Wingdings" pitchFamily="2" charset="2"/>
              <a:buChar char="n"/>
            </a:pPr>
            <a:r>
              <a:rPr kumimoji="1" lang="zh-CN" altLang="en-US" sz="1300"/>
              <a:t>中冀汽贸</a:t>
            </a:r>
            <a:endParaRPr kumimoji="1" lang="en-US" altLang="zh-CN" sz="1300"/>
          </a:p>
          <a:p>
            <a:pPr marL="193675" indent="-193675" eaLnBrk="0" hangingPunct="0">
              <a:lnSpc>
                <a:spcPct val="90000"/>
              </a:lnSpc>
              <a:spcBef>
                <a:spcPct val="30000"/>
              </a:spcBef>
              <a:buClr>
                <a:srgbClr val="800000"/>
              </a:buClr>
              <a:buFont typeface="Wingdings" pitchFamily="2" charset="2"/>
              <a:buChar char="n"/>
            </a:pPr>
            <a:r>
              <a:rPr kumimoji="1" lang="zh-CN" altLang="en-US" sz="1300"/>
              <a:t>深圳世联</a:t>
            </a:r>
            <a:endParaRPr kumimoji="1" lang="en-US" altLang="zh-CN" sz="1300"/>
          </a:p>
          <a:p>
            <a:pPr marL="193675" indent="-193675" eaLnBrk="0" hangingPunct="0">
              <a:lnSpc>
                <a:spcPct val="90000"/>
              </a:lnSpc>
              <a:spcBef>
                <a:spcPct val="30000"/>
              </a:spcBef>
              <a:buClr>
                <a:srgbClr val="800000"/>
              </a:buClr>
              <a:buFont typeface="Wingdings" pitchFamily="2" charset="2"/>
              <a:buChar char="n"/>
            </a:pPr>
            <a:r>
              <a:rPr kumimoji="1" lang="zh-CN" altLang="en-US" sz="1300"/>
              <a:t>陶然居</a:t>
            </a:r>
          </a:p>
        </p:txBody>
      </p:sp>
      <p:pic>
        <p:nvPicPr>
          <p:cNvPr id="7186" name="Picture 15"/>
          <p:cNvPicPr>
            <a:picLocks noChangeAspect="1" noChangeArrowheads="1"/>
          </p:cNvPicPr>
          <p:nvPr/>
        </p:nvPicPr>
        <p:blipFill>
          <a:blip r:embed="rId6"/>
          <a:srcRect/>
          <a:stretch>
            <a:fillRect/>
          </a:stretch>
        </p:blipFill>
        <p:spPr bwMode="auto">
          <a:xfrm>
            <a:off x="396875" y="1219200"/>
            <a:ext cx="1630363" cy="954088"/>
          </a:xfrm>
          <a:prstGeom prst="rect">
            <a:avLst/>
          </a:prstGeom>
          <a:noFill/>
          <a:ln w="9525">
            <a:noFill/>
            <a:miter lim="800000"/>
            <a:headEnd/>
            <a:tailEnd/>
          </a:ln>
        </p:spPr>
      </p:pic>
      <p:sp>
        <p:nvSpPr>
          <p:cNvPr id="7187" name="Rectangle 16"/>
          <p:cNvSpPr>
            <a:spLocks noChangeArrowheads="1"/>
          </p:cNvSpPr>
          <p:nvPr/>
        </p:nvSpPr>
        <p:spPr bwMode="auto">
          <a:xfrm>
            <a:off x="395288" y="2100263"/>
            <a:ext cx="1630362" cy="457200"/>
          </a:xfrm>
          <a:prstGeom prst="rect">
            <a:avLst/>
          </a:prstGeom>
          <a:solidFill>
            <a:srgbClr val="800000"/>
          </a:solidFill>
          <a:ln w="9525">
            <a:noFill/>
            <a:miter lim="800000"/>
            <a:headEnd/>
            <a:tailEnd/>
          </a:ln>
        </p:spPr>
        <p:txBody>
          <a:bodyPr wrap="none" anchor="ctr" anchorCtr="1"/>
          <a:lstStyle/>
          <a:p>
            <a:pPr algn="ctr" eaLnBrk="0" hangingPunct="0"/>
            <a:r>
              <a:rPr lang="zh-CN" altLang="en-US" sz="1800">
                <a:solidFill>
                  <a:schemeClr val="bg1"/>
                </a:solidFill>
              </a:rPr>
              <a:t>钢铁</a:t>
            </a:r>
            <a:r>
              <a:rPr lang="en-US" altLang="zh-CN" sz="1800">
                <a:solidFill>
                  <a:schemeClr val="bg1"/>
                </a:solidFill>
              </a:rPr>
              <a:t>/</a:t>
            </a:r>
            <a:r>
              <a:rPr lang="zh-CN" altLang="en-US" sz="1800">
                <a:solidFill>
                  <a:schemeClr val="bg1"/>
                </a:solidFill>
              </a:rPr>
              <a:t>冶金</a:t>
            </a:r>
            <a:r>
              <a:rPr lang="en-US" altLang="zh-CN" sz="1800">
                <a:solidFill>
                  <a:schemeClr val="bg1"/>
                </a:solidFill>
              </a:rPr>
              <a:t>/</a:t>
            </a:r>
            <a:r>
              <a:rPr lang="zh-CN" altLang="en-US" sz="1800">
                <a:solidFill>
                  <a:schemeClr val="bg1"/>
                </a:solidFill>
              </a:rPr>
              <a:t>化工</a:t>
            </a:r>
          </a:p>
        </p:txBody>
      </p:sp>
      <p:sp>
        <p:nvSpPr>
          <p:cNvPr id="7188" name="Rectangle 17"/>
          <p:cNvSpPr>
            <a:spLocks noChangeArrowheads="1"/>
          </p:cNvSpPr>
          <p:nvPr/>
        </p:nvSpPr>
        <p:spPr bwMode="auto">
          <a:xfrm>
            <a:off x="3825875" y="2100263"/>
            <a:ext cx="1630363" cy="457200"/>
          </a:xfrm>
          <a:prstGeom prst="rect">
            <a:avLst/>
          </a:prstGeom>
          <a:solidFill>
            <a:srgbClr val="800000"/>
          </a:solidFill>
          <a:ln w="9525">
            <a:noFill/>
            <a:miter lim="800000"/>
            <a:headEnd/>
            <a:tailEnd/>
          </a:ln>
        </p:spPr>
        <p:txBody>
          <a:bodyPr wrap="none" anchor="ctr" anchorCtr="1"/>
          <a:lstStyle/>
          <a:p>
            <a:pPr algn="ctr" eaLnBrk="0" hangingPunct="0"/>
            <a:r>
              <a:rPr lang="en-US" altLang="zh-CN" sz="2000"/>
              <a:t> </a:t>
            </a:r>
            <a:r>
              <a:rPr lang="zh-CN" altLang="en-US" sz="2000">
                <a:solidFill>
                  <a:schemeClr val="bg1"/>
                </a:solidFill>
              </a:rPr>
              <a:t>电子</a:t>
            </a:r>
            <a:r>
              <a:rPr lang="en-US" altLang="zh-CN" sz="2000">
                <a:solidFill>
                  <a:schemeClr val="bg1"/>
                </a:solidFill>
              </a:rPr>
              <a:t>/</a:t>
            </a:r>
            <a:r>
              <a:rPr lang="zh-CN" altLang="en-US" sz="2000">
                <a:solidFill>
                  <a:schemeClr val="bg1"/>
                </a:solidFill>
              </a:rPr>
              <a:t>高科技 </a:t>
            </a:r>
          </a:p>
        </p:txBody>
      </p:sp>
      <p:sp>
        <p:nvSpPr>
          <p:cNvPr id="7189" name="Rectangle 18"/>
          <p:cNvSpPr>
            <a:spLocks noChangeArrowheads="1"/>
          </p:cNvSpPr>
          <p:nvPr/>
        </p:nvSpPr>
        <p:spPr bwMode="auto">
          <a:xfrm>
            <a:off x="2124075" y="2100263"/>
            <a:ext cx="1630363" cy="457200"/>
          </a:xfrm>
          <a:prstGeom prst="rect">
            <a:avLst/>
          </a:prstGeom>
          <a:solidFill>
            <a:srgbClr val="800000"/>
          </a:solidFill>
          <a:ln w="9525">
            <a:noFill/>
            <a:miter lim="800000"/>
            <a:headEnd/>
            <a:tailEnd/>
          </a:ln>
        </p:spPr>
        <p:txBody>
          <a:bodyPr wrap="none" anchor="ctr" anchorCtr="1"/>
          <a:lstStyle/>
          <a:p>
            <a:pPr algn="ctr" eaLnBrk="0" hangingPunct="0"/>
            <a:r>
              <a:rPr lang="en-US" altLang="zh-CN" sz="2000"/>
              <a:t>  </a:t>
            </a:r>
            <a:r>
              <a:rPr lang="zh-CN" altLang="en-US" sz="2000">
                <a:solidFill>
                  <a:schemeClr val="bg1"/>
                </a:solidFill>
              </a:rPr>
              <a:t>汽车</a:t>
            </a:r>
            <a:r>
              <a:rPr lang="en-US" altLang="zh-CN" sz="2000">
                <a:solidFill>
                  <a:schemeClr val="bg1"/>
                </a:solidFill>
              </a:rPr>
              <a:t>/</a:t>
            </a:r>
            <a:r>
              <a:rPr lang="zh-CN" altLang="en-US" sz="2000">
                <a:solidFill>
                  <a:schemeClr val="bg1"/>
                </a:solidFill>
              </a:rPr>
              <a:t>机械  </a:t>
            </a:r>
          </a:p>
        </p:txBody>
      </p:sp>
      <p:graphicFrame>
        <p:nvGraphicFramePr>
          <p:cNvPr id="7170" name="Object 19"/>
          <p:cNvGraphicFramePr>
            <a:graphicFrameLocks noChangeAspect="1"/>
          </p:cNvGraphicFramePr>
          <p:nvPr/>
        </p:nvGraphicFramePr>
        <p:xfrm>
          <a:off x="5535613" y="1196975"/>
          <a:ext cx="1638300" cy="903288"/>
        </p:xfrm>
        <a:graphic>
          <a:graphicData uri="http://schemas.openxmlformats.org/presentationml/2006/ole">
            <p:oleObj spid="_x0000_s128002" name="Image" r:id="rId7" imgW="3276190" imgH="2615873" progId="">
              <p:embed/>
            </p:oleObj>
          </a:graphicData>
        </a:graphic>
      </p:graphicFrame>
      <p:sp>
        <p:nvSpPr>
          <p:cNvPr id="7190" name="Rectangle 20"/>
          <p:cNvSpPr>
            <a:spLocks noChangeArrowheads="1"/>
          </p:cNvSpPr>
          <p:nvPr/>
        </p:nvSpPr>
        <p:spPr bwMode="auto">
          <a:xfrm>
            <a:off x="7262813" y="2100263"/>
            <a:ext cx="1630362" cy="457200"/>
          </a:xfrm>
          <a:prstGeom prst="rect">
            <a:avLst/>
          </a:prstGeom>
          <a:solidFill>
            <a:srgbClr val="800000"/>
          </a:solidFill>
          <a:ln w="9525">
            <a:noFill/>
            <a:miter lim="800000"/>
            <a:headEnd/>
            <a:tailEnd/>
          </a:ln>
        </p:spPr>
        <p:txBody>
          <a:bodyPr wrap="none" anchor="ctr" anchorCtr="1"/>
          <a:lstStyle/>
          <a:p>
            <a:pPr algn="ctr" eaLnBrk="0" hangingPunct="0"/>
            <a:r>
              <a:rPr lang="en-US" altLang="zh-CN" sz="2000"/>
              <a:t>  </a:t>
            </a:r>
            <a:r>
              <a:rPr lang="zh-CN" altLang="en-US" sz="2000">
                <a:solidFill>
                  <a:schemeClr val="bg1"/>
                </a:solidFill>
              </a:rPr>
              <a:t>贸易</a:t>
            </a:r>
            <a:r>
              <a:rPr lang="en-US" altLang="zh-CN" sz="2000">
                <a:solidFill>
                  <a:schemeClr val="bg1"/>
                </a:solidFill>
              </a:rPr>
              <a:t>/</a:t>
            </a:r>
            <a:r>
              <a:rPr lang="zh-CN" altLang="en-US" sz="2000">
                <a:solidFill>
                  <a:schemeClr val="bg1"/>
                </a:solidFill>
              </a:rPr>
              <a:t>其它 </a:t>
            </a:r>
          </a:p>
        </p:txBody>
      </p:sp>
      <p:graphicFrame>
        <p:nvGraphicFramePr>
          <p:cNvPr id="7171" name="Object 21"/>
          <p:cNvGraphicFramePr>
            <a:graphicFrameLocks noChangeAspect="1"/>
          </p:cNvGraphicFramePr>
          <p:nvPr/>
        </p:nvGraphicFramePr>
        <p:xfrm>
          <a:off x="7256463" y="1196975"/>
          <a:ext cx="1636712" cy="903288"/>
        </p:xfrm>
        <a:graphic>
          <a:graphicData uri="http://schemas.openxmlformats.org/presentationml/2006/ole">
            <p:oleObj spid="_x0000_s128003" name="Image" r:id="rId8" imgW="3809524" imgH="4838095" progId="">
              <p:embed/>
            </p:oleObj>
          </a:graphicData>
        </a:graphic>
      </p:graphicFrame>
      <p:sp>
        <p:nvSpPr>
          <p:cNvPr id="7191" name="Rectangle 22"/>
          <p:cNvSpPr>
            <a:spLocks noChangeArrowheads="1"/>
          </p:cNvSpPr>
          <p:nvPr/>
        </p:nvSpPr>
        <p:spPr bwMode="auto">
          <a:xfrm>
            <a:off x="5535613" y="2100263"/>
            <a:ext cx="1630362" cy="457200"/>
          </a:xfrm>
          <a:prstGeom prst="rect">
            <a:avLst/>
          </a:prstGeom>
          <a:solidFill>
            <a:srgbClr val="800000"/>
          </a:solidFill>
          <a:ln w="9525">
            <a:noFill/>
            <a:miter lim="800000"/>
            <a:headEnd/>
            <a:tailEnd/>
          </a:ln>
        </p:spPr>
        <p:txBody>
          <a:bodyPr wrap="none" anchor="ctr" anchorCtr="1"/>
          <a:lstStyle/>
          <a:p>
            <a:pPr algn="ctr" eaLnBrk="0" hangingPunct="0"/>
            <a:r>
              <a:rPr lang="en-US" altLang="zh-CN" sz="2000">
                <a:solidFill>
                  <a:schemeClr val="bg1"/>
                </a:solidFill>
              </a:rPr>
              <a:t>  </a:t>
            </a:r>
            <a:r>
              <a:rPr lang="zh-CN" altLang="en-US" sz="2000">
                <a:solidFill>
                  <a:schemeClr val="bg1"/>
                </a:solidFill>
              </a:rPr>
              <a:t>交通</a:t>
            </a:r>
            <a:r>
              <a:rPr lang="en-US" altLang="zh-CN" sz="2000">
                <a:solidFill>
                  <a:schemeClr val="bg1"/>
                </a:solidFill>
              </a:rPr>
              <a:t>/</a:t>
            </a:r>
            <a:r>
              <a:rPr lang="zh-CN" altLang="en-US" sz="2000">
                <a:solidFill>
                  <a:schemeClr val="bg1"/>
                </a:solidFill>
              </a:rPr>
              <a:t>物流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778" name="直接连接符 43"/>
          <p:cNvCxnSpPr>
            <a:cxnSpLocks noChangeShapeType="1"/>
          </p:cNvCxnSpPr>
          <p:nvPr/>
        </p:nvCxnSpPr>
        <p:spPr bwMode="auto">
          <a:xfrm>
            <a:off x="0" y="0"/>
            <a:ext cx="914400" cy="0"/>
          </a:xfrm>
          <a:prstGeom prst="line">
            <a:avLst/>
          </a:prstGeom>
          <a:noFill/>
          <a:ln w="0" algn="ctr">
            <a:solidFill>
              <a:srgbClr val="FBFFFF"/>
            </a:solidFill>
            <a:round/>
            <a:headEnd/>
            <a:tailEnd/>
          </a:ln>
        </p:spPr>
      </p:cxnSp>
      <p:grpSp>
        <p:nvGrpSpPr>
          <p:cNvPr id="2" name="组合 1"/>
          <p:cNvGrpSpPr>
            <a:grpSpLocks/>
          </p:cNvGrpSpPr>
          <p:nvPr/>
        </p:nvGrpSpPr>
        <p:grpSpPr bwMode="auto">
          <a:xfrm>
            <a:off x="1620838" y="936625"/>
            <a:ext cx="3365500" cy="5799138"/>
            <a:chOff x="1620200" y="936104"/>
            <a:chExt cx="3366639" cy="5798865"/>
          </a:xfrm>
        </p:grpSpPr>
        <p:sp>
          <p:nvSpPr>
            <p:cNvPr id="3" name="任意多边形​​ 2"/>
            <p:cNvSpPr/>
            <p:nvPr/>
          </p:nvSpPr>
          <p:spPr>
            <a:xfrm>
              <a:off x="1678957" y="940867"/>
              <a:ext cx="3303118" cy="804824"/>
            </a:xfrm>
            <a:custGeom>
              <a:avLst/>
              <a:gdLst>
                <a:gd name="connsiteX0" fmla="*/ 0 w 3302654"/>
                <a:gd name="connsiteY0" fmla="*/ 80503 h 805026"/>
                <a:gd name="connsiteX1" fmla="*/ 80503 w 3302654"/>
                <a:gd name="connsiteY1" fmla="*/ 0 h 805026"/>
                <a:gd name="connsiteX2" fmla="*/ 3222151 w 3302654"/>
                <a:gd name="connsiteY2" fmla="*/ 0 h 805026"/>
                <a:gd name="connsiteX3" fmla="*/ 3302654 w 3302654"/>
                <a:gd name="connsiteY3" fmla="*/ 80503 h 805026"/>
                <a:gd name="connsiteX4" fmla="*/ 3302654 w 3302654"/>
                <a:gd name="connsiteY4" fmla="*/ 724523 h 805026"/>
                <a:gd name="connsiteX5" fmla="*/ 3222151 w 3302654"/>
                <a:gd name="connsiteY5" fmla="*/ 805026 h 805026"/>
                <a:gd name="connsiteX6" fmla="*/ 80503 w 3302654"/>
                <a:gd name="connsiteY6" fmla="*/ 805026 h 805026"/>
                <a:gd name="connsiteX7" fmla="*/ 0 w 3302654"/>
                <a:gd name="connsiteY7" fmla="*/ 724523 h 805026"/>
                <a:gd name="connsiteX8" fmla="*/ 0 w 3302654"/>
                <a:gd name="connsiteY8" fmla="*/ 80503 h 80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2654" h="805026">
                  <a:moveTo>
                    <a:pt x="0" y="80503"/>
                  </a:moveTo>
                  <a:cubicBezTo>
                    <a:pt x="0" y="36042"/>
                    <a:pt x="36042" y="0"/>
                    <a:pt x="80503" y="0"/>
                  </a:cubicBezTo>
                  <a:lnTo>
                    <a:pt x="3222151" y="0"/>
                  </a:lnTo>
                  <a:cubicBezTo>
                    <a:pt x="3266612" y="0"/>
                    <a:pt x="3302654" y="36042"/>
                    <a:pt x="3302654" y="80503"/>
                  </a:cubicBezTo>
                  <a:lnTo>
                    <a:pt x="3302654" y="724523"/>
                  </a:lnTo>
                  <a:cubicBezTo>
                    <a:pt x="3302654" y="768984"/>
                    <a:pt x="3266612" y="805026"/>
                    <a:pt x="3222151" y="805026"/>
                  </a:cubicBezTo>
                  <a:lnTo>
                    <a:pt x="80503" y="805026"/>
                  </a:lnTo>
                  <a:cubicBezTo>
                    <a:pt x="36042" y="805026"/>
                    <a:pt x="0" y="768984"/>
                    <a:pt x="0" y="724523"/>
                  </a:cubicBezTo>
                  <a:lnTo>
                    <a:pt x="0" y="80503"/>
                  </a:lnTo>
                  <a:close/>
                </a:path>
              </a:pathLst>
            </a:custGeom>
            <a:ln>
              <a:noFill/>
            </a:ln>
          </p:spPr>
          <p:style>
            <a:lnRef idx="1">
              <a:schemeClr val="dk1"/>
            </a:lnRef>
            <a:fillRef idx="2">
              <a:schemeClr val="dk1"/>
            </a:fillRef>
            <a:effectRef idx="1">
              <a:schemeClr val="dk1"/>
            </a:effectRef>
            <a:fontRef idx="minor">
              <a:schemeClr val="dk1"/>
            </a:fontRef>
          </p:style>
          <p:txBody>
            <a:bodyPr lIns="817233" tIns="76200" rIns="76200" bIns="76200" spcCol="1270" anchor="ctr"/>
            <a:lstStyle/>
            <a:p>
              <a:pPr algn="ctr" defTabSz="889000" eaLnBrk="0" hangingPunct="0">
                <a:lnSpc>
                  <a:spcPct val="90000"/>
                </a:lnSpc>
                <a:spcAft>
                  <a:spcPct val="35000"/>
                </a:spcAft>
                <a:defRPr/>
              </a:pPr>
              <a:r>
                <a:rPr lang="zh-CN" altLang="en-US" sz="2000" dirty="0">
                  <a:solidFill>
                    <a:srgbClr val="A23826"/>
                  </a:solidFill>
                  <a:effectLst>
                    <a:outerShdw blurRad="38100" dist="38100" dir="2700000" algn="tl">
                      <a:srgbClr val="000000">
                        <a:alpha val="43137"/>
                      </a:srgbClr>
                    </a:outerShdw>
                  </a:effectLst>
                </a:rPr>
                <a:t>海南航空</a:t>
              </a:r>
              <a:endParaRPr lang="en-US" altLang="zh-CN" sz="2000" dirty="0">
                <a:solidFill>
                  <a:srgbClr val="A23826"/>
                </a:solidFill>
                <a:effectLst>
                  <a:outerShdw blurRad="38100" dist="38100" dir="2700000" algn="tl">
                    <a:srgbClr val="000000">
                      <a:alpha val="43137"/>
                    </a:srgbClr>
                  </a:outerShdw>
                </a:effectLst>
              </a:endParaRPr>
            </a:p>
            <a:p>
              <a:pPr algn="ctr" defTabSz="889000" eaLnBrk="0" hangingPunct="0">
                <a:lnSpc>
                  <a:spcPct val="90000"/>
                </a:lnSpc>
                <a:spcAft>
                  <a:spcPct val="35000"/>
                </a:spcAft>
                <a:defRPr/>
              </a:pPr>
              <a:r>
                <a:rPr lang="zh-CN" altLang="en-US" sz="2000" dirty="0">
                  <a:solidFill>
                    <a:srgbClr val="A23826"/>
                  </a:solidFill>
                  <a:effectLst>
                    <a:outerShdw blurRad="38100" dist="38100" dir="2700000" algn="tl">
                      <a:srgbClr val="000000">
                        <a:alpha val="43137"/>
                      </a:srgbClr>
                    </a:outerShdw>
                  </a:effectLst>
                </a:rPr>
                <a:t>王永强</a:t>
              </a:r>
            </a:p>
          </p:txBody>
        </p:sp>
        <p:sp>
          <p:nvSpPr>
            <p:cNvPr id="4" name="圆角矩形​​ 3"/>
            <p:cNvSpPr/>
            <p:nvPr/>
          </p:nvSpPr>
          <p:spPr>
            <a:xfrm>
              <a:off x="1679273" y="936104"/>
              <a:ext cx="1348725" cy="813734"/>
            </a:xfrm>
            <a:prstGeom prst="roundRect">
              <a:avLst>
                <a:gd name="adj" fmla="val 10000"/>
              </a:avLst>
            </a:prstGeom>
            <a:blipFill>
              <a:blip r:embed="rId2" cstate="print"/>
              <a:srcRect/>
              <a:stretch>
                <a:fillRect t="-5000" b="-5000"/>
              </a:stretch>
            </a:blipFill>
            <a:ln>
              <a:noFill/>
            </a:ln>
          </p:spPr>
          <p:style>
            <a:lnRef idx="0">
              <a:schemeClr val="accent5">
                <a:shade val="80000"/>
                <a:hueOff val="0"/>
                <a:satOff val="0"/>
                <a:lumOff val="0"/>
                <a:alphaOff val="0"/>
              </a:schemeClr>
            </a:lnRef>
            <a:fillRef idx="1">
              <a:scrgbClr r="0" g="0" b="0"/>
            </a:fillRef>
            <a:effectRef idx="3">
              <a:schemeClr val="accent5">
                <a:tint val="40000"/>
                <a:hueOff val="0"/>
                <a:satOff val="0"/>
                <a:lumOff val="0"/>
                <a:alphaOff val="0"/>
              </a:schemeClr>
            </a:effectRef>
            <a:fontRef idx="minor">
              <a:schemeClr val="lt1">
                <a:hueOff val="0"/>
                <a:satOff val="0"/>
                <a:lumOff val="0"/>
                <a:alphaOff val="0"/>
              </a:schemeClr>
            </a:fontRef>
          </p:style>
        </p:sp>
        <p:sp>
          <p:nvSpPr>
            <p:cNvPr id="5" name="任意多边形​​ 4"/>
            <p:cNvSpPr/>
            <p:nvPr/>
          </p:nvSpPr>
          <p:spPr>
            <a:xfrm>
              <a:off x="1667841" y="1875860"/>
              <a:ext cx="3303118" cy="804825"/>
            </a:xfrm>
            <a:custGeom>
              <a:avLst/>
              <a:gdLst>
                <a:gd name="connsiteX0" fmla="*/ 0 w 3302654"/>
                <a:gd name="connsiteY0" fmla="*/ 80503 h 805026"/>
                <a:gd name="connsiteX1" fmla="*/ 80503 w 3302654"/>
                <a:gd name="connsiteY1" fmla="*/ 0 h 805026"/>
                <a:gd name="connsiteX2" fmla="*/ 3222151 w 3302654"/>
                <a:gd name="connsiteY2" fmla="*/ 0 h 805026"/>
                <a:gd name="connsiteX3" fmla="*/ 3302654 w 3302654"/>
                <a:gd name="connsiteY3" fmla="*/ 80503 h 805026"/>
                <a:gd name="connsiteX4" fmla="*/ 3302654 w 3302654"/>
                <a:gd name="connsiteY4" fmla="*/ 724523 h 805026"/>
                <a:gd name="connsiteX5" fmla="*/ 3222151 w 3302654"/>
                <a:gd name="connsiteY5" fmla="*/ 805026 h 805026"/>
                <a:gd name="connsiteX6" fmla="*/ 80503 w 3302654"/>
                <a:gd name="connsiteY6" fmla="*/ 805026 h 805026"/>
                <a:gd name="connsiteX7" fmla="*/ 0 w 3302654"/>
                <a:gd name="connsiteY7" fmla="*/ 724523 h 805026"/>
                <a:gd name="connsiteX8" fmla="*/ 0 w 3302654"/>
                <a:gd name="connsiteY8" fmla="*/ 80503 h 80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2654" h="805026">
                  <a:moveTo>
                    <a:pt x="0" y="80503"/>
                  </a:moveTo>
                  <a:cubicBezTo>
                    <a:pt x="0" y="36042"/>
                    <a:pt x="36042" y="0"/>
                    <a:pt x="80503" y="0"/>
                  </a:cubicBezTo>
                  <a:lnTo>
                    <a:pt x="3222151" y="0"/>
                  </a:lnTo>
                  <a:cubicBezTo>
                    <a:pt x="3266612" y="0"/>
                    <a:pt x="3302654" y="36042"/>
                    <a:pt x="3302654" y="80503"/>
                  </a:cubicBezTo>
                  <a:lnTo>
                    <a:pt x="3302654" y="724523"/>
                  </a:lnTo>
                  <a:cubicBezTo>
                    <a:pt x="3302654" y="768984"/>
                    <a:pt x="3266612" y="805026"/>
                    <a:pt x="3222151" y="805026"/>
                  </a:cubicBezTo>
                  <a:lnTo>
                    <a:pt x="80503" y="805026"/>
                  </a:lnTo>
                  <a:cubicBezTo>
                    <a:pt x="36042" y="805026"/>
                    <a:pt x="0" y="768984"/>
                    <a:pt x="0" y="724523"/>
                  </a:cubicBezTo>
                  <a:lnTo>
                    <a:pt x="0" y="80503"/>
                  </a:lnTo>
                  <a:close/>
                </a:path>
              </a:pathLst>
            </a:custGeom>
            <a:ln>
              <a:noFill/>
            </a:ln>
          </p:spPr>
          <p:style>
            <a:lnRef idx="1">
              <a:schemeClr val="dk1"/>
            </a:lnRef>
            <a:fillRef idx="2">
              <a:schemeClr val="dk1"/>
            </a:fillRef>
            <a:effectRef idx="1">
              <a:schemeClr val="dk1"/>
            </a:effectRef>
            <a:fontRef idx="minor">
              <a:schemeClr val="dk1"/>
            </a:fontRef>
          </p:style>
          <p:txBody>
            <a:bodyPr lIns="817233" tIns="76200" rIns="76200" bIns="76200" spcCol="1270" anchor="ctr"/>
            <a:lstStyle/>
            <a:p>
              <a:pPr algn="ctr" defTabSz="889000" eaLnBrk="0" hangingPunct="0">
                <a:lnSpc>
                  <a:spcPct val="90000"/>
                </a:lnSpc>
                <a:spcAft>
                  <a:spcPct val="35000"/>
                </a:spcAft>
                <a:defRPr/>
              </a:pPr>
              <a:r>
                <a:rPr lang="zh-CN" altLang="en-US" sz="2000">
                  <a:solidFill>
                    <a:srgbClr val="A23826"/>
                  </a:solidFill>
                  <a:effectLst>
                    <a:outerShdw blurRad="38100" dist="38100" dir="2700000" algn="tl">
                      <a:srgbClr val="000000">
                        <a:alpha val="43137"/>
                      </a:srgbClr>
                    </a:outerShdw>
                  </a:effectLst>
                  <a:latin typeface="+mn-ea"/>
                </a:rPr>
                <a:t>西南铝业</a:t>
              </a:r>
              <a:endParaRPr lang="en-US" altLang="zh-CN" sz="2000">
                <a:solidFill>
                  <a:srgbClr val="A23826"/>
                </a:solidFill>
                <a:effectLst>
                  <a:outerShdw blurRad="38100" dist="38100" dir="2700000" algn="tl">
                    <a:srgbClr val="000000">
                      <a:alpha val="43137"/>
                    </a:srgbClr>
                  </a:outerShdw>
                </a:effectLst>
                <a:latin typeface="+mn-ea"/>
              </a:endParaRPr>
            </a:p>
            <a:p>
              <a:pPr algn="ctr" defTabSz="889000" eaLnBrk="0" hangingPunct="0">
                <a:lnSpc>
                  <a:spcPct val="90000"/>
                </a:lnSpc>
                <a:spcAft>
                  <a:spcPct val="35000"/>
                </a:spcAft>
                <a:defRPr/>
              </a:pPr>
              <a:r>
                <a:rPr lang="zh-CN" altLang="en-US" sz="2000">
                  <a:solidFill>
                    <a:srgbClr val="A23826"/>
                  </a:solidFill>
                  <a:effectLst>
                    <a:outerShdw blurRad="38100" dist="38100" dir="2700000" algn="tl">
                      <a:srgbClr val="000000">
                        <a:alpha val="43137"/>
                      </a:srgbClr>
                    </a:outerShdw>
                  </a:effectLst>
                  <a:latin typeface="+mn-ea"/>
                </a:rPr>
                <a:t>李迅</a:t>
              </a:r>
              <a:endParaRPr lang="zh-CN" altLang="en-US" sz="2000" dirty="0">
                <a:solidFill>
                  <a:srgbClr val="A23826"/>
                </a:solidFill>
                <a:effectLst>
                  <a:outerShdw blurRad="38100" dist="38100" dir="2700000" algn="tl">
                    <a:srgbClr val="000000">
                      <a:alpha val="43137"/>
                    </a:srgbClr>
                  </a:outerShdw>
                </a:effectLst>
                <a:latin typeface="+mn-ea"/>
              </a:endParaRPr>
            </a:p>
          </p:txBody>
        </p:sp>
        <p:sp>
          <p:nvSpPr>
            <p:cNvPr id="6" name="圆角矩形​​ 5"/>
            <p:cNvSpPr/>
            <p:nvPr/>
          </p:nvSpPr>
          <p:spPr>
            <a:xfrm>
              <a:off x="1679276" y="1830340"/>
              <a:ext cx="1301708" cy="895943"/>
            </a:xfrm>
            <a:prstGeom prst="roundRect">
              <a:avLst>
                <a:gd name="adj" fmla="val 10000"/>
              </a:avLst>
            </a:prstGeom>
            <a:blipFill>
              <a:blip r:embed="rId3" cstate="print"/>
              <a:srcRect/>
              <a:stretch>
                <a:fillRect l="-19000" r="-19000"/>
              </a:stretch>
            </a:blipFill>
            <a:ln>
              <a:noFill/>
            </a:ln>
          </p:spPr>
          <p:style>
            <a:lnRef idx="0">
              <a:schemeClr val="accent5">
                <a:shade val="80000"/>
                <a:hueOff val="0"/>
                <a:satOff val="0"/>
                <a:lumOff val="0"/>
                <a:alphaOff val="0"/>
              </a:schemeClr>
            </a:lnRef>
            <a:fillRef idx="1">
              <a:scrgbClr r="0" g="0" b="0"/>
            </a:fillRef>
            <a:effectRef idx="3">
              <a:schemeClr val="accent5">
                <a:tint val="40000"/>
                <a:hueOff val="0"/>
                <a:satOff val="0"/>
                <a:lumOff val="0"/>
                <a:alphaOff val="0"/>
              </a:schemeClr>
            </a:effectRef>
            <a:fontRef idx="minor">
              <a:schemeClr val="lt1">
                <a:hueOff val="0"/>
                <a:satOff val="0"/>
                <a:lumOff val="0"/>
                <a:alphaOff val="0"/>
              </a:schemeClr>
            </a:fontRef>
          </p:style>
        </p:sp>
        <p:sp>
          <p:nvSpPr>
            <p:cNvPr id="8" name="任意多边形​​ 7"/>
            <p:cNvSpPr/>
            <p:nvPr/>
          </p:nvSpPr>
          <p:spPr>
            <a:xfrm>
              <a:off x="1671017" y="2858476"/>
              <a:ext cx="3303118" cy="804824"/>
            </a:xfrm>
            <a:custGeom>
              <a:avLst/>
              <a:gdLst>
                <a:gd name="connsiteX0" fmla="*/ 0 w 3302654"/>
                <a:gd name="connsiteY0" fmla="*/ 80503 h 805026"/>
                <a:gd name="connsiteX1" fmla="*/ 80503 w 3302654"/>
                <a:gd name="connsiteY1" fmla="*/ 0 h 805026"/>
                <a:gd name="connsiteX2" fmla="*/ 3222151 w 3302654"/>
                <a:gd name="connsiteY2" fmla="*/ 0 h 805026"/>
                <a:gd name="connsiteX3" fmla="*/ 3302654 w 3302654"/>
                <a:gd name="connsiteY3" fmla="*/ 80503 h 805026"/>
                <a:gd name="connsiteX4" fmla="*/ 3302654 w 3302654"/>
                <a:gd name="connsiteY4" fmla="*/ 724523 h 805026"/>
                <a:gd name="connsiteX5" fmla="*/ 3222151 w 3302654"/>
                <a:gd name="connsiteY5" fmla="*/ 805026 h 805026"/>
                <a:gd name="connsiteX6" fmla="*/ 80503 w 3302654"/>
                <a:gd name="connsiteY6" fmla="*/ 805026 h 805026"/>
                <a:gd name="connsiteX7" fmla="*/ 0 w 3302654"/>
                <a:gd name="connsiteY7" fmla="*/ 724523 h 805026"/>
                <a:gd name="connsiteX8" fmla="*/ 0 w 3302654"/>
                <a:gd name="connsiteY8" fmla="*/ 80503 h 80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2654" h="805026">
                  <a:moveTo>
                    <a:pt x="0" y="80503"/>
                  </a:moveTo>
                  <a:cubicBezTo>
                    <a:pt x="0" y="36042"/>
                    <a:pt x="36042" y="0"/>
                    <a:pt x="80503" y="0"/>
                  </a:cubicBezTo>
                  <a:lnTo>
                    <a:pt x="3222151" y="0"/>
                  </a:lnTo>
                  <a:cubicBezTo>
                    <a:pt x="3266612" y="0"/>
                    <a:pt x="3302654" y="36042"/>
                    <a:pt x="3302654" y="80503"/>
                  </a:cubicBezTo>
                  <a:lnTo>
                    <a:pt x="3302654" y="724523"/>
                  </a:lnTo>
                  <a:cubicBezTo>
                    <a:pt x="3302654" y="768984"/>
                    <a:pt x="3266612" y="805026"/>
                    <a:pt x="3222151" y="805026"/>
                  </a:cubicBezTo>
                  <a:lnTo>
                    <a:pt x="80503" y="805026"/>
                  </a:lnTo>
                  <a:cubicBezTo>
                    <a:pt x="36042" y="805026"/>
                    <a:pt x="0" y="768984"/>
                    <a:pt x="0" y="724523"/>
                  </a:cubicBezTo>
                  <a:lnTo>
                    <a:pt x="0" y="80503"/>
                  </a:lnTo>
                  <a:close/>
                </a:path>
              </a:pathLst>
            </a:custGeom>
            <a:ln>
              <a:noFill/>
            </a:ln>
          </p:spPr>
          <p:style>
            <a:lnRef idx="1">
              <a:schemeClr val="dk1"/>
            </a:lnRef>
            <a:fillRef idx="2">
              <a:schemeClr val="dk1"/>
            </a:fillRef>
            <a:effectRef idx="1">
              <a:schemeClr val="dk1"/>
            </a:effectRef>
            <a:fontRef idx="minor">
              <a:schemeClr val="dk1"/>
            </a:fontRef>
          </p:style>
          <p:txBody>
            <a:bodyPr lIns="817233" tIns="76200" rIns="76200" bIns="76200" spcCol="1270" anchor="ctr"/>
            <a:lstStyle/>
            <a:p>
              <a:pPr algn="ctr" defTabSz="889000" eaLnBrk="0" hangingPunct="0">
                <a:lnSpc>
                  <a:spcPct val="90000"/>
                </a:lnSpc>
                <a:spcAft>
                  <a:spcPct val="35000"/>
                </a:spcAft>
                <a:defRPr/>
              </a:pPr>
              <a:r>
                <a:rPr lang="zh-CN" altLang="en-US" sz="2000">
                  <a:solidFill>
                    <a:srgbClr val="A23826"/>
                  </a:solidFill>
                  <a:effectLst>
                    <a:outerShdw blurRad="38100" dist="38100" dir="2700000" algn="tl">
                      <a:srgbClr val="000000">
                        <a:alpha val="43137"/>
                      </a:srgbClr>
                    </a:outerShdw>
                  </a:effectLst>
                  <a:latin typeface="+mn-ea"/>
                </a:rPr>
                <a:t>三一集团</a:t>
              </a:r>
              <a:endParaRPr lang="en-US" altLang="zh-CN" sz="2000">
                <a:solidFill>
                  <a:srgbClr val="A23826"/>
                </a:solidFill>
                <a:effectLst>
                  <a:outerShdw blurRad="38100" dist="38100" dir="2700000" algn="tl">
                    <a:srgbClr val="000000">
                      <a:alpha val="43137"/>
                    </a:srgbClr>
                  </a:outerShdw>
                </a:effectLst>
                <a:latin typeface="+mn-ea"/>
              </a:endParaRPr>
            </a:p>
            <a:p>
              <a:pPr algn="ctr" defTabSz="889000" eaLnBrk="0" hangingPunct="0">
                <a:lnSpc>
                  <a:spcPct val="90000"/>
                </a:lnSpc>
                <a:spcAft>
                  <a:spcPct val="35000"/>
                </a:spcAft>
                <a:defRPr/>
              </a:pPr>
              <a:r>
                <a:rPr lang="zh-CN" altLang="en-US" sz="2000">
                  <a:solidFill>
                    <a:srgbClr val="A23826"/>
                  </a:solidFill>
                  <a:effectLst>
                    <a:outerShdw blurRad="38100" dist="38100" dir="2700000" algn="tl">
                      <a:srgbClr val="000000">
                        <a:alpha val="43137"/>
                      </a:srgbClr>
                    </a:outerShdw>
                  </a:effectLst>
                  <a:latin typeface="+mn-ea"/>
                </a:rPr>
                <a:t>吴云峰</a:t>
              </a:r>
              <a:endParaRPr lang="zh-CN" altLang="en-US" sz="2000" dirty="0">
                <a:solidFill>
                  <a:srgbClr val="A23826"/>
                </a:solidFill>
                <a:effectLst>
                  <a:outerShdw blurRad="38100" dist="38100" dir="2700000" algn="tl">
                    <a:srgbClr val="000000">
                      <a:alpha val="43137"/>
                    </a:srgbClr>
                  </a:outerShdw>
                </a:effectLst>
                <a:latin typeface="+mn-ea"/>
              </a:endParaRPr>
            </a:p>
          </p:txBody>
        </p:sp>
        <p:sp>
          <p:nvSpPr>
            <p:cNvPr id="9" name="圆角矩形​​ 8"/>
            <p:cNvSpPr/>
            <p:nvPr/>
          </p:nvSpPr>
          <p:spPr>
            <a:xfrm>
              <a:off x="1679276" y="2806786"/>
              <a:ext cx="1314073" cy="908160"/>
            </a:xfrm>
            <a:prstGeom prst="roundRect">
              <a:avLst>
                <a:gd name="adj" fmla="val 10000"/>
              </a:avLst>
            </a:prstGeom>
            <a:blipFill>
              <a:blip r:embed="rId4" cstate="print"/>
              <a:srcRect/>
              <a:stretch>
                <a:fillRect l="-21000" r="-21000"/>
              </a:stretch>
            </a:blipFill>
            <a:ln>
              <a:noFill/>
            </a:ln>
          </p:spPr>
          <p:style>
            <a:lnRef idx="0">
              <a:schemeClr val="accent5">
                <a:shade val="80000"/>
                <a:hueOff val="0"/>
                <a:satOff val="0"/>
                <a:lumOff val="0"/>
                <a:alphaOff val="0"/>
              </a:schemeClr>
            </a:lnRef>
            <a:fillRef idx="1">
              <a:scrgbClr r="0" g="0" b="0"/>
            </a:fillRef>
            <a:effectRef idx="3">
              <a:schemeClr val="accent5">
                <a:tint val="40000"/>
                <a:hueOff val="0"/>
                <a:satOff val="0"/>
                <a:lumOff val="0"/>
                <a:alphaOff val="0"/>
              </a:schemeClr>
            </a:effectRef>
            <a:fontRef idx="minor">
              <a:schemeClr val="lt1">
                <a:hueOff val="0"/>
                <a:satOff val="0"/>
                <a:lumOff val="0"/>
                <a:alphaOff val="0"/>
              </a:schemeClr>
            </a:fontRef>
          </p:style>
        </p:sp>
        <p:sp>
          <p:nvSpPr>
            <p:cNvPr id="10" name="任意多边形​​ 9"/>
            <p:cNvSpPr/>
            <p:nvPr/>
          </p:nvSpPr>
          <p:spPr>
            <a:xfrm>
              <a:off x="1669429" y="3852205"/>
              <a:ext cx="3303118" cy="804824"/>
            </a:xfrm>
            <a:custGeom>
              <a:avLst/>
              <a:gdLst>
                <a:gd name="connsiteX0" fmla="*/ 0 w 3302654"/>
                <a:gd name="connsiteY0" fmla="*/ 80503 h 805026"/>
                <a:gd name="connsiteX1" fmla="*/ 80503 w 3302654"/>
                <a:gd name="connsiteY1" fmla="*/ 0 h 805026"/>
                <a:gd name="connsiteX2" fmla="*/ 3222151 w 3302654"/>
                <a:gd name="connsiteY2" fmla="*/ 0 h 805026"/>
                <a:gd name="connsiteX3" fmla="*/ 3302654 w 3302654"/>
                <a:gd name="connsiteY3" fmla="*/ 80503 h 805026"/>
                <a:gd name="connsiteX4" fmla="*/ 3302654 w 3302654"/>
                <a:gd name="connsiteY4" fmla="*/ 724523 h 805026"/>
                <a:gd name="connsiteX5" fmla="*/ 3222151 w 3302654"/>
                <a:gd name="connsiteY5" fmla="*/ 805026 h 805026"/>
                <a:gd name="connsiteX6" fmla="*/ 80503 w 3302654"/>
                <a:gd name="connsiteY6" fmla="*/ 805026 h 805026"/>
                <a:gd name="connsiteX7" fmla="*/ 0 w 3302654"/>
                <a:gd name="connsiteY7" fmla="*/ 724523 h 805026"/>
                <a:gd name="connsiteX8" fmla="*/ 0 w 3302654"/>
                <a:gd name="connsiteY8" fmla="*/ 80503 h 80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2654" h="805026">
                  <a:moveTo>
                    <a:pt x="0" y="80503"/>
                  </a:moveTo>
                  <a:cubicBezTo>
                    <a:pt x="0" y="36042"/>
                    <a:pt x="36042" y="0"/>
                    <a:pt x="80503" y="0"/>
                  </a:cubicBezTo>
                  <a:lnTo>
                    <a:pt x="3222151" y="0"/>
                  </a:lnTo>
                  <a:cubicBezTo>
                    <a:pt x="3266612" y="0"/>
                    <a:pt x="3302654" y="36042"/>
                    <a:pt x="3302654" y="80503"/>
                  </a:cubicBezTo>
                  <a:lnTo>
                    <a:pt x="3302654" y="724523"/>
                  </a:lnTo>
                  <a:cubicBezTo>
                    <a:pt x="3302654" y="768984"/>
                    <a:pt x="3266612" y="805026"/>
                    <a:pt x="3222151" y="805026"/>
                  </a:cubicBezTo>
                  <a:lnTo>
                    <a:pt x="80503" y="805026"/>
                  </a:lnTo>
                  <a:cubicBezTo>
                    <a:pt x="36042" y="805026"/>
                    <a:pt x="0" y="768984"/>
                    <a:pt x="0" y="724523"/>
                  </a:cubicBezTo>
                  <a:lnTo>
                    <a:pt x="0" y="80503"/>
                  </a:lnTo>
                  <a:close/>
                </a:path>
              </a:pathLst>
            </a:custGeom>
            <a:ln>
              <a:noFill/>
            </a:ln>
          </p:spPr>
          <p:style>
            <a:lnRef idx="1">
              <a:schemeClr val="dk1"/>
            </a:lnRef>
            <a:fillRef idx="2">
              <a:schemeClr val="dk1"/>
            </a:fillRef>
            <a:effectRef idx="1">
              <a:schemeClr val="dk1"/>
            </a:effectRef>
            <a:fontRef idx="minor">
              <a:schemeClr val="dk1"/>
            </a:fontRef>
          </p:style>
          <p:txBody>
            <a:bodyPr lIns="817234" tIns="76200" rIns="76199" bIns="76200" spcCol="1270" anchor="ctr"/>
            <a:lstStyle/>
            <a:p>
              <a:pPr algn="ctr" defTabSz="889000" eaLnBrk="0" hangingPunct="0">
                <a:lnSpc>
                  <a:spcPct val="90000"/>
                </a:lnSpc>
                <a:spcAft>
                  <a:spcPct val="35000"/>
                </a:spcAft>
                <a:defRPr/>
              </a:pPr>
              <a:r>
                <a:rPr lang="zh-CN" altLang="en-US" sz="2000">
                  <a:solidFill>
                    <a:srgbClr val="A23826"/>
                  </a:solidFill>
                  <a:effectLst>
                    <a:outerShdw blurRad="38100" dist="38100" dir="2700000" algn="tl">
                      <a:srgbClr val="000000">
                        <a:alpha val="43137"/>
                      </a:srgbClr>
                    </a:outerShdw>
                  </a:effectLst>
                  <a:latin typeface="+mn-ea"/>
                </a:rPr>
                <a:t>柳工集团</a:t>
              </a:r>
              <a:endParaRPr lang="en-US" altLang="zh-CN" sz="2000">
                <a:solidFill>
                  <a:srgbClr val="A23826"/>
                </a:solidFill>
                <a:effectLst>
                  <a:outerShdw blurRad="38100" dist="38100" dir="2700000" algn="tl">
                    <a:srgbClr val="000000">
                      <a:alpha val="43137"/>
                    </a:srgbClr>
                  </a:outerShdw>
                </a:effectLst>
                <a:latin typeface="+mn-ea"/>
              </a:endParaRPr>
            </a:p>
            <a:p>
              <a:pPr algn="ctr" defTabSz="889000" eaLnBrk="0" hangingPunct="0">
                <a:lnSpc>
                  <a:spcPct val="90000"/>
                </a:lnSpc>
                <a:spcAft>
                  <a:spcPct val="35000"/>
                </a:spcAft>
                <a:defRPr/>
              </a:pPr>
              <a:r>
                <a:rPr lang="zh-CN" altLang="en-US" sz="2000">
                  <a:solidFill>
                    <a:srgbClr val="A23826"/>
                  </a:solidFill>
                  <a:effectLst>
                    <a:outerShdw blurRad="38100" dist="38100" dir="2700000" algn="tl">
                      <a:srgbClr val="000000">
                        <a:alpha val="43137"/>
                      </a:srgbClr>
                    </a:outerShdw>
                  </a:effectLst>
                  <a:latin typeface="+mn-ea"/>
                </a:rPr>
                <a:t>黄敏</a:t>
              </a:r>
              <a:endParaRPr lang="zh-CN" altLang="en-US" sz="2000" dirty="0">
                <a:solidFill>
                  <a:srgbClr val="A23826"/>
                </a:solidFill>
                <a:effectLst>
                  <a:outerShdw blurRad="38100" dist="38100" dir="2700000" algn="tl">
                    <a:srgbClr val="000000">
                      <a:alpha val="43137"/>
                    </a:srgbClr>
                  </a:outerShdw>
                </a:effectLst>
                <a:latin typeface="+mn-ea"/>
              </a:endParaRPr>
            </a:p>
          </p:txBody>
        </p:sp>
        <p:sp>
          <p:nvSpPr>
            <p:cNvPr id="11" name="圆角矩形​​ 10"/>
            <p:cNvSpPr/>
            <p:nvPr/>
          </p:nvSpPr>
          <p:spPr>
            <a:xfrm>
              <a:off x="1667330" y="3795449"/>
              <a:ext cx="1308511" cy="917865"/>
            </a:xfrm>
            <a:prstGeom prst="roundRect">
              <a:avLst>
                <a:gd name="adj" fmla="val 10000"/>
              </a:avLst>
            </a:prstGeom>
            <a:blipFill>
              <a:blip r:embed="rId5" cstate="print"/>
              <a:srcRect/>
              <a:stretch>
                <a:fillRect l="-19000" r="-19000"/>
              </a:stretch>
            </a:blipFill>
            <a:ln>
              <a:noFill/>
            </a:ln>
          </p:spPr>
          <p:style>
            <a:lnRef idx="0">
              <a:schemeClr val="accent5">
                <a:shade val="80000"/>
                <a:hueOff val="0"/>
                <a:satOff val="0"/>
                <a:lumOff val="0"/>
                <a:alphaOff val="0"/>
              </a:schemeClr>
            </a:lnRef>
            <a:fillRef idx="1">
              <a:scrgbClr r="0" g="0" b="0"/>
            </a:fillRef>
            <a:effectRef idx="3">
              <a:schemeClr val="accent5">
                <a:tint val="40000"/>
                <a:hueOff val="0"/>
                <a:satOff val="0"/>
                <a:lumOff val="0"/>
                <a:alphaOff val="0"/>
              </a:schemeClr>
            </a:effectRef>
            <a:fontRef idx="minor">
              <a:schemeClr val="lt1">
                <a:hueOff val="0"/>
                <a:satOff val="0"/>
                <a:lumOff val="0"/>
                <a:alphaOff val="0"/>
              </a:schemeClr>
            </a:fontRef>
          </p:style>
        </p:sp>
        <p:sp>
          <p:nvSpPr>
            <p:cNvPr id="12" name="任意多边形​​ 11"/>
            <p:cNvSpPr/>
            <p:nvPr/>
          </p:nvSpPr>
          <p:spPr>
            <a:xfrm>
              <a:off x="1671017" y="4857044"/>
              <a:ext cx="3301529" cy="804825"/>
            </a:xfrm>
            <a:custGeom>
              <a:avLst/>
              <a:gdLst>
                <a:gd name="connsiteX0" fmla="*/ 0 w 3302654"/>
                <a:gd name="connsiteY0" fmla="*/ 80503 h 805026"/>
                <a:gd name="connsiteX1" fmla="*/ 80503 w 3302654"/>
                <a:gd name="connsiteY1" fmla="*/ 0 h 805026"/>
                <a:gd name="connsiteX2" fmla="*/ 3222151 w 3302654"/>
                <a:gd name="connsiteY2" fmla="*/ 0 h 805026"/>
                <a:gd name="connsiteX3" fmla="*/ 3302654 w 3302654"/>
                <a:gd name="connsiteY3" fmla="*/ 80503 h 805026"/>
                <a:gd name="connsiteX4" fmla="*/ 3302654 w 3302654"/>
                <a:gd name="connsiteY4" fmla="*/ 724523 h 805026"/>
                <a:gd name="connsiteX5" fmla="*/ 3222151 w 3302654"/>
                <a:gd name="connsiteY5" fmla="*/ 805026 h 805026"/>
                <a:gd name="connsiteX6" fmla="*/ 80503 w 3302654"/>
                <a:gd name="connsiteY6" fmla="*/ 805026 h 805026"/>
                <a:gd name="connsiteX7" fmla="*/ 0 w 3302654"/>
                <a:gd name="connsiteY7" fmla="*/ 724523 h 805026"/>
                <a:gd name="connsiteX8" fmla="*/ 0 w 3302654"/>
                <a:gd name="connsiteY8" fmla="*/ 80503 h 80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2654" h="805026">
                  <a:moveTo>
                    <a:pt x="0" y="80503"/>
                  </a:moveTo>
                  <a:cubicBezTo>
                    <a:pt x="0" y="36042"/>
                    <a:pt x="36042" y="0"/>
                    <a:pt x="80503" y="0"/>
                  </a:cubicBezTo>
                  <a:lnTo>
                    <a:pt x="3222151" y="0"/>
                  </a:lnTo>
                  <a:cubicBezTo>
                    <a:pt x="3266612" y="0"/>
                    <a:pt x="3302654" y="36042"/>
                    <a:pt x="3302654" y="80503"/>
                  </a:cubicBezTo>
                  <a:lnTo>
                    <a:pt x="3302654" y="724523"/>
                  </a:lnTo>
                  <a:cubicBezTo>
                    <a:pt x="3302654" y="768984"/>
                    <a:pt x="3266612" y="805026"/>
                    <a:pt x="3222151" y="805026"/>
                  </a:cubicBezTo>
                  <a:lnTo>
                    <a:pt x="80503" y="805026"/>
                  </a:lnTo>
                  <a:cubicBezTo>
                    <a:pt x="36042" y="805026"/>
                    <a:pt x="0" y="768984"/>
                    <a:pt x="0" y="724523"/>
                  </a:cubicBezTo>
                  <a:lnTo>
                    <a:pt x="0" y="80503"/>
                  </a:lnTo>
                  <a:close/>
                </a:path>
              </a:pathLst>
            </a:custGeom>
            <a:ln>
              <a:noFill/>
            </a:ln>
          </p:spPr>
          <p:style>
            <a:lnRef idx="1">
              <a:schemeClr val="dk1"/>
            </a:lnRef>
            <a:fillRef idx="2">
              <a:schemeClr val="dk1"/>
            </a:fillRef>
            <a:effectRef idx="1">
              <a:schemeClr val="dk1"/>
            </a:effectRef>
            <a:fontRef idx="minor">
              <a:schemeClr val="dk1"/>
            </a:fontRef>
          </p:style>
          <p:txBody>
            <a:bodyPr lIns="817234" tIns="76200" rIns="76199" bIns="76200" spcCol="1270" anchor="ctr"/>
            <a:lstStyle/>
            <a:p>
              <a:pPr algn="ctr" defTabSz="889000" eaLnBrk="0" hangingPunct="0">
                <a:lnSpc>
                  <a:spcPct val="90000"/>
                </a:lnSpc>
                <a:spcAft>
                  <a:spcPct val="35000"/>
                </a:spcAft>
                <a:defRPr/>
              </a:pPr>
              <a:r>
                <a:rPr lang="zh-CN" altLang="en-US" sz="2000">
                  <a:solidFill>
                    <a:srgbClr val="A23826"/>
                  </a:solidFill>
                  <a:effectLst>
                    <a:outerShdw blurRad="38100" dist="38100" dir="2700000" algn="tl">
                      <a:srgbClr val="000000">
                        <a:alpha val="43137"/>
                      </a:srgbClr>
                    </a:outerShdw>
                  </a:effectLst>
                  <a:latin typeface="+mn-ea"/>
                </a:rPr>
                <a:t>深圳机场</a:t>
              </a:r>
              <a:endParaRPr lang="en-US" altLang="zh-CN" sz="2000">
                <a:solidFill>
                  <a:srgbClr val="A23826"/>
                </a:solidFill>
                <a:effectLst>
                  <a:outerShdw blurRad="38100" dist="38100" dir="2700000" algn="tl">
                    <a:srgbClr val="000000">
                      <a:alpha val="43137"/>
                    </a:srgbClr>
                  </a:outerShdw>
                </a:effectLst>
                <a:latin typeface="+mn-ea"/>
              </a:endParaRPr>
            </a:p>
            <a:p>
              <a:pPr algn="ctr" defTabSz="889000" eaLnBrk="0" hangingPunct="0">
                <a:lnSpc>
                  <a:spcPct val="90000"/>
                </a:lnSpc>
                <a:spcAft>
                  <a:spcPct val="35000"/>
                </a:spcAft>
                <a:defRPr/>
              </a:pPr>
              <a:r>
                <a:rPr lang="zh-CN" altLang="en-US" sz="2000">
                  <a:solidFill>
                    <a:srgbClr val="A23826"/>
                  </a:solidFill>
                  <a:effectLst>
                    <a:outerShdw blurRad="38100" dist="38100" dir="2700000" algn="tl">
                      <a:srgbClr val="000000">
                        <a:alpha val="43137"/>
                      </a:srgbClr>
                    </a:outerShdw>
                  </a:effectLst>
                  <a:latin typeface="+mn-ea"/>
                </a:rPr>
                <a:t>黄彪</a:t>
              </a:r>
              <a:endParaRPr lang="zh-CN" altLang="en-US" sz="2000" dirty="0">
                <a:solidFill>
                  <a:srgbClr val="A23826"/>
                </a:solidFill>
                <a:effectLst>
                  <a:outerShdw blurRad="38100" dist="38100" dir="2700000" algn="tl">
                    <a:srgbClr val="000000">
                      <a:alpha val="43137"/>
                    </a:srgbClr>
                  </a:outerShdw>
                </a:effectLst>
                <a:latin typeface="+mn-ea"/>
              </a:endParaRPr>
            </a:p>
          </p:txBody>
        </p:sp>
        <p:sp>
          <p:nvSpPr>
            <p:cNvPr id="13" name="圆角矩形​​ 12"/>
            <p:cNvSpPr/>
            <p:nvPr/>
          </p:nvSpPr>
          <p:spPr>
            <a:xfrm>
              <a:off x="1628356" y="4793818"/>
              <a:ext cx="1311907" cy="930076"/>
            </a:xfrm>
            <a:prstGeom prst="roundRect">
              <a:avLst>
                <a:gd name="adj" fmla="val 10000"/>
              </a:avLst>
            </a:prstGeom>
            <a:blipFill>
              <a:blip r:embed="rId6" cstate="print"/>
              <a:srcRect/>
              <a:stretch>
                <a:fillRect l="-18000" r="-18000"/>
              </a:stretch>
            </a:blipFill>
            <a:ln>
              <a:noFill/>
            </a:ln>
          </p:spPr>
          <p:style>
            <a:lnRef idx="0">
              <a:schemeClr val="accent5">
                <a:shade val="80000"/>
                <a:hueOff val="0"/>
                <a:satOff val="0"/>
                <a:lumOff val="0"/>
                <a:alphaOff val="0"/>
              </a:schemeClr>
            </a:lnRef>
            <a:fillRef idx="1">
              <a:scrgbClr r="0" g="0" b="0"/>
            </a:fillRef>
            <a:effectRef idx="3">
              <a:schemeClr val="accent5">
                <a:tint val="40000"/>
                <a:hueOff val="0"/>
                <a:satOff val="0"/>
                <a:lumOff val="0"/>
                <a:alphaOff val="0"/>
              </a:schemeClr>
            </a:effectRef>
            <a:fontRef idx="minor">
              <a:schemeClr val="lt1">
                <a:hueOff val="0"/>
                <a:satOff val="0"/>
                <a:lumOff val="0"/>
                <a:alphaOff val="0"/>
              </a:schemeClr>
            </a:fontRef>
          </p:style>
        </p:sp>
        <p:sp>
          <p:nvSpPr>
            <p:cNvPr id="14" name="任意多边形​​ 13"/>
            <p:cNvSpPr/>
            <p:nvPr/>
          </p:nvSpPr>
          <p:spPr>
            <a:xfrm>
              <a:off x="1683721" y="5866647"/>
              <a:ext cx="3303118" cy="804825"/>
            </a:xfrm>
            <a:custGeom>
              <a:avLst/>
              <a:gdLst>
                <a:gd name="connsiteX0" fmla="*/ 0 w 3302654"/>
                <a:gd name="connsiteY0" fmla="*/ 80503 h 805026"/>
                <a:gd name="connsiteX1" fmla="*/ 80503 w 3302654"/>
                <a:gd name="connsiteY1" fmla="*/ 0 h 805026"/>
                <a:gd name="connsiteX2" fmla="*/ 3222151 w 3302654"/>
                <a:gd name="connsiteY2" fmla="*/ 0 h 805026"/>
                <a:gd name="connsiteX3" fmla="*/ 3302654 w 3302654"/>
                <a:gd name="connsiteY3" fmla="*/ 80503 h 805026"/>
                <a:gd name="connsiteX4" fmla="*/ 3302654 w 3302654"/>
                <a:gd name="connsiteY4" fmla="*/ 724523 h 805026"/>
                <a:gd name="connsiteX5" fmla="*/ 3222151 w 3302654"/>
                <a:gd name="connsiteY5" fmla="*/ 805026 h 805026"/>
                <a:gd name="connsiteX6" fmla="*/ 80503 w 3302654"/>
                <a:gd name="connsiteY6" fmla="*/ 805026 h 805026"/>
                <a:gd name="connsiteX7" fmla="*/ 0 w 3302654"/>
                <a:gd name="connsiteY7" fmla="*/ 724523 h 805026"/>
                <a:gd name="connsiteX8" fmla="*/ 0 w 3302654"/>
                <a:gd name="connsiteY8" fmla="*/ 80503 h 80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2654" h="805026">
                  <a:moveTo>
                    <a:pt x="0" y="80503"/>
                  </a:moveTo>
                  <a:cubicBezTo>
                    <a:pt x="0" y="36042"/>
                    <a:pt x="36042" y="0"/>
                    <a:pt x="80503" y="0"/>
                  </a:cubicBezTo>
                  <a:lnTo>
                    <a:pt x="3222151" y="0"/>
                  </a:lnTo>
                  <a:cubicBezTo>
                    <a:pt x="3266612" y="0"/>
                    <a:pt x="3302654" y="36042"/>
                    <a:pt x="3302654" y="80503"/>
                  </a:cubicBezTo>
                  <a:lnTo>
                    <a:pt x="3302654" y="724523"/>
                  </a:lnTo>
                  <a:cubicBezTo>
                    <a:pt x="3302654" y="768984"/>
                    <a:pt x="3266612" y="805026"/>
                    <a:pt x="3222151" y="805026"/>
                  </a:cubicBezTo>
                  <a:lnTo>
                    <a:pt x="80503" y="805026"/>
                  </a:lnTo>
                  <a:cubicBezTo>
                    <a:pt x="36042" y="805026"/>
                    <a:pt x="0" y="768984"/>
                    <a:pt x="0" y="724523"/>
                  </a:cubicBezTo>
                  <a:lnTo>
                    <a:pt x="0" y="80503"/>
                  </a:lnTo>
                  <a:close/>
                </a:path>
              </a:pathLst>
            </a:custGeom>
            <a:ln>
              <a:noFill/>
            </a:ln>
          </p:spPr>
          <p:style>
            <a:lnRef idx="1">
              <a:schemeClr val="dk1"/>
            </a:lnRef>
            <a:fillRef idx="2">
              <a:schemeClr val="dk1"/>
            </a:fillRef>
            <a:effectRef idx="1">
              <a:schemeClr val="dk1"/>
            </a:effectRef>
            <a:fontRef idx="minor">
              <a:schemeClr val="dk1"/>
            </a:fontRef>
          </p:style>
          <p:txBody>
            <a:bodyPr lIns="817234" tIns="76200" rIns="76199" bIns="76200" spcCol="1270" anchor="ctr"/>
            <a:lstStyle/>
            <a:p>
              <a:pPr algn="ctr" defTabSz="889000" eaLnBrk="0" hangingPunct="0">
                <a:lnSpc>
                  <a:spcPct val="90000"/>
                </a:lnSpc>
                <a:spcAft>
                  <a:spcPct val="35000"/>
                </a:spcAft>
                <a:defRPr/>
              </a:pPr>
              <a:r>
                <a:rPr lang="zh-CN" altLang="en-US" sz="2000">
                  <a:solidFill>
                    <a:srgbClr val="A23826"/>
                  </a:solidFill>
                  <a:effectLst>
                    <a:outerShdw blurRad="38100" dist="38100" dir="2700000" algn="tl">
                      <a:srgbClr val="000000">
                        <a:alpha val="43137"/>
                      </a:srgbClr>
                    </a:outerShdw>
                  </a:effectLst>
                  <a:latin typeface="+mn-ea"/>
                </a:rPr>
                <a:t>徐工集团</a:t>
              </a:r>
              <a:endParaRPr lang="en-US" altLang="zh-CN" sz="2000">
                <a:solidFill>
                  <a:srgbClr val="A23826"/>
                </a:solidFill>
                <a:effectLst>
                  <a:outerShdw blurRad="38100" dist="38100" dir="2700000" algn="tl">
                    <a:srgbClr val="000000">
                      <a:alpha val="43137"/>
                    </a:srgbClr>
                  </a:outerShdw>
                </a:effectLst>
                <a:latin typeface="+mn-ea"/>
              </a:endParaRPr>
            </a:p>
            <a:p>
              <a:pPr algn="ctr" defTabSz="889000" eaLnBrk="0" hangingPunct="0">
                <a:lnSpc>
                  <a:spcPct val="90000"/>
                </a:lnSpc>
                <a:spcAft>
                  <a:spcPct val="35000"/>
                </a:spcAft>
                <a:defRPr/>
              </a:pPr>
              <a:r>
                <a:rPr lang="zh-CN" sz="2000">
                  <a:solidFill>
                    <a:srgbClr val="A23826"/>
                  </a:solidFill>
                  <a:effectLst>
                    <a:outerShdw blurRad="38100" dist="38100" dir="2700000" algn="tl">
                      <a:srgbClr val="000000">
                        <a:alpha val="43137"/>
                      </a:srgbClr>
                    </a:outerShdw>
                  </a:effectLst>
                  <a:latin typeface="+mn-ea"/>
                </a:rPr>
                <a:t>刘建森</a:t>
              </a:r>
              <a:endParaRPr lang="zh-CN" altLang="en-US" sz="2000" dirty="0">
                <a:solidFill>
                  <a:srgbClr val="A23826"/>
                </a:solidFill>
                <a:effectLst>
                  <a:outerShdw blurRad="38100" dist="38100" dir="2700000" algn="tl">
                    <a:srgbClr val="000000">
                      <a:alpha val="43137"/>
                    </a:srgbClr>
                  </a:outerShdw>
                </a:effectLst>
                <a:latin typeface="+mn-ea"/>
              </a:endParaRPr>
            </a:p>
          </p:txBody>
        </p:sp>
        <p:sp>
          <p:nvSpPr>
            <p:cNvPr id="15" name="圆角矩形​​ 14"/>
            <p:cNvSpPr/>
            <p:nvPr/>
          </p:nvSpPr>
          <p:spPr>
            <a:xfrm>
              <a:off x="1620200" y="5804397"/>
              <a:ext cx="1367622" cy="930572"/>
            </a:xfrm>
            <a:prstGeom prst="roundRect">
              <a:avLst>
                <a:gd name="adj" fmla="val 10000"/>
              </a:avLst>
            </a:prstGeom>
            <a:blipFill>
              <a:blip r:embed="rId7" cstate="print"/>
              <a:srcRect/>
              <a:stretch>
                <a:fillRect l="-11000" r="-11000"/>
              </a:stretch>
            </a:blipFill>
            <a:ln>
              <a:noFill/>
            </a:ln>
          </p:spPr>
          <p:style>
            <a:lnRef idx="0">
              <a:schemeClr val="accent5">
                <a:shade val="80000"/>
                <a:hueOff val="0"/>
                <a:satOff val="0"/>
                <a:lumOff val="0"/>
                <a:alphaOff val="0"/>
              </a:schemeClr>
            </a:lnRef>
            <a:fillRef idx="1">
              <a:scrgbClr r="0" g="0" b="0"/>
            </a:fillRef>
            <a:effectRef idx="3">
              <a:schemeClr val="accent5">
                <a:tint val="40000"/>
                <a:hueOff val="0"/>
                <a:satOff val="0"/>
                <a:lumOff val="0"/>
                <a:alphaOff val="0"/>
              </a:schemeClr>
            </a:effectRef>
            <a:fontRef idx="minor">
              <a:schemeClr val="lt1">
                <a:hueOff val="0"/>
                <a:satOff val="0"/>
                <a:lumOff val="0"/>
                <a:alphaOff val="0"/>
              </a:schemeClr>
            </a:fontRef>
          </p:style>
        </p:sp>
      </p:grpSp>
      <p:grpSp>
        <p:nvGrpSpPr>
          <p:cNvPr id="7" name="组合 24"/>
          <p:cNvGrpSpPr>
            <a:grpSpLocks/>
          </p:cNvGrpSpPr>
          <p:nvPr/>
        </p:nvGrpSpPr>
        <p:grpSpPr bwMode="auto">
          <a:xfrm>
            <a:off x="5435600" y="1833687"/>
            <a:ext cx="3303588" cy="874712"/>
            <a:chOff x="0" y="2035355"/>
            <a:chExt cx="3302654" cy="875891"/>
          </a:xfrm>
          <a:gradFill>
            <a:gsLst>
              <a:gs pos="0">
                <a:schemeClr val="bg1">
                  <a:lumMod val="85000"/>
                </a:schemeClr>
              </a:gs>
              <a:gs pos="64999">
                <a:srgbClr val="F0EBD5"/>
              </a:gs>
              <a:gs pos="100000">
                <a:srgbClr val="D1C39F"/>
              </a:gs>
            </a:gsLst>
            <a:lin ang="5400000" scaled="0"/>
          </a:gradFill>
        </p:grpSpPr>
        <p:sp>
          <p:nvSpPr>
            <p:cNvPr id="27" name="圆角矩形​​ 26"/>
            <p:cNvSpPr/>
            <p:nvPr/>
          </p:nvSpPr>
          <p:spPr>
            <a:xfrm>
              <a:off x="0" y="2035355"/>
              <a:ext cx="3302654" cy="875891"/>
            </a:xfrm>
            <a:prstGeom prst="roundRect">
              <a:avLst>
                <a:gd name="adj" fmla="val 10000"/>
              </a:avLst>
            </a:prstGeom>
            <a:grp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圆角矩形​​ 4"/>
            <p:cNvSpPr/>
            <p:nvPr/>
          </p:nvSpPr>
          <p:spPr>
            <a:xfrm>
              <a:off x="747502" y="2035355"/>
              <a:ext cx="2555152" cy="875891"/>
            </a:xfrm>
            <a:prstGeom prst="rect">
              <a:avLst/>
            </a:prstGeom>
            <a:ln>
              <a:noFill/>
            </a:ln>
          </p:spPr>
          <p:style>
            <a:lnRef idx="1">
              <a:schemeClr val="dk1"/>
            </a:lnRef>
            <a:fillRef idx="2">
              <a:schemeClr val="dk1"/>
            </a:fillRef>
            <a:effectRef idx="1">
              <a:schemeClr val="dk1"/>
            </a:effectRef>
            <a:fontRef idx="minor">
              <a:schemeClr val="dk1"/>
            </a:fontRef>
          </p:style>
          <p:txBody>
            <a:bodyPr lIns="76200" tIns="76200" rIns="76200" bIns="76200" spcCol="1270" anchor="ctr"/>
            <a:lstStyle/>
            <a:p>
              <a:pPr algn="ctr" defTabSz="889000" eaLnBrk="0" hangingPunct="0">
                <a:lnSpc>
                  <a:spcPct val="90000"/>
                </a:lnSpc>
                <a:spcAft>
                  <a:spcPct val="35000"/>
                </a:spcAft>
                <a:defRPr/>
              </a:pPr>
              <a:r>
                <a:rPr lang="zh-CN" altLang="en-US" sz="2000" dirty="0">
                  <a:solidFill>
                    <a:srgbClr val="A23826"/>
                  </a:solidFill>
                  <a:effectLst>
                    <a:outerShdw blurRad="38100" dist="38100" dir="2700000" algn="tl">
                      <a:srgbClr val="000000">
                        <a:alpha val="43137"/>
                      </a:srgbClr>
                    </a:outerShdw>
                  </a:effectLst>
                </a:rPr>
                <a:t>大长江集团</a:t>
              </a:r>
              <a:endParaRPr lang="en-US" altLang="zh-CN" sz="2000" dirty="0">
                <a:solidFill>
                  <a:srgbClr val="A23826"/>
                </a:solidFill>
                <a:effectLst>
                  <a:outerShdw blurRad="38100" dist="38100" dir="2700000" algn="tl">
                    <a:srgbClr val="000000">
                      <a:alpha val="43137"/>
                    </a:srgbClr>
                  </a:outerShdw>
                </a:effectLst>
              </a:endParaRPr>
            </a:p>
            <a:p>
              <a:pPr algn="ctr" defTabSz="889000" eaLnBrk="0" hangingPunct="0">
                <a:lnSpc>
                  <a:spcPct val="90000"/>
                </a:lnSpc>
                <a:spcAft>
                  <a:spcPct val="35000"/>
                </a:spcAft>
                <a:defRPr/>
              </a:pPr>
              <a:r>
                <a:rPr lang="zh-CN" altLang="en-US" sz="2000" dirty="0">
                  <a:solidFill>
                    <a:srgbClr val="A23826"/>
                  </a:solidFill>
                  <a:effectLst>
                    <a:outerShdw blurRad="38100" dist="38100" dir="2700000" algn="tl">
                      <a:srgbClr val="000000">
                        <a:alpha val="43137"/>
                      </a:srgbClr>
                    </a:outerShdw>
                  </a:effectLst>
                </a:rPr>
                <a:t>陈海岚</a:t>
              </a:r>
            </a:p>
          </p:txBody>
        </p:sp>
      </p:grpSp>
      <p:sp>
        <p:nvSpPr>
          <p:cNvPr id="26" name="圆角矩形​​ 25"/>
          <p:cNvSpPr/>
          <p:nvPr/>
        </p:nvSpPr>
        <p:spPr>
          <a:xfrm>
            <a:off x="5460638" y="1772816"/>
            <a:ext cx="1261889" cy="936103"/>
          </a:xfrm>
          <a:prstGeom prst="roundRect">
            <a:avLst>
              <a:gd name="adj" fmla="val 10000"/>
            </a:avLst>
          </a:prstGeom>
          <a:blipFill>
            <a:blip r:embed="rId8" cstate="print"/>
            <a:srcRect/>
            <a:stretch>
              <a:fillRect l="-16000" r="-16000"/>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16" name="组合 32"/>
          <p:cNvGrpSpPr>
            <a:grpSpLocks/>
          </p:cNvGrpSpPr>
          <p:nvPr/>
        </p:nvGrpSpPr>
        <p:grpSpPr bwMode="auto">
          <a:xfrm>
            <a:off x="5435600" y="2838574"/>
            <a:ext cx="3303588" cy="858838"/>
            <a:chOff x="0" y="3050640"/>
            <a:chExt cx="3302654" cy="858884"/>
          </a:xfrm>
          <a:gradFill>
            <a:gsLst>
              <a:gs pos="0">
                <a:schemeClr val="bg1">
                  <a:lumMod val="85000"/>
                </a:schemeClr>
              </a:gs>
              <a:gs pos="64999">
                <a:srgbClr val="F0EBD5"/>
              </a:gs>
              <a:gs pos="100000">
                <a:srgbClr val="D1C39F"/>
              </a:gs>
            </a:gsLst>
            <a:lin ang="5400000" scaled="0"/>
          </a:gradFill>
        </p:grpSpPr>
        <p:sp>
          <p:nvSpPr>
            <p:cNvPr id="35" name="圆角矩形​​ 34"/>
            <p:cNvSpPr/>
            <p:nvPr/>
          </p:nvSpPr>
          <p:spPr>
            <a:xfrm>
              <a:off x="0" y="3050640"/>
              <a:ext cx="3302654" cy="858884"/>
            </a:xfrm>
            <a:prstGeom prst="roundRect">
              <a:avLst>
                <a:gd name="adj" fmla="val 10000"/>
              </a:avLst>
            </a:prstGeom>
            <a:ln>
              <a:noFill/>
            </a:ln>
          </p:spPr>
          <p:style>
            <a:lnRef idx="1">
              <a:schemeClr val="dk1"/>
            </a:lnRef>
            <a:fillRef idx="2">
              <a:schemeClr val="dk1"/>
            </a:fillRef>
            <a:effectRef idx="1">
              <a:schemeClr val="dk1"/>
            </a:effectRef>
            <a:fontRef idx="minor">
              <a:schemeClr val="dk1"/>
            </a:fontRef>
          </p:style>
        </p:sp>
        <p:sp>
          <p:nvSpPr>
            <p:cNvPr id="36" name="圆角矩形​​ 4"/>
            <p:cNvSpPr/>
            <p:nvPr/>
          </p:nvSpPr>
          <p:spPr>
            <a:xfrm>
              <a:off x="745914" y="3050640"/>
              <a:ext cx="2556740" cy="858884"/>
            </a:xfrm>
            <a:prstGeom prst="rect">
              <a:avLst/>
            </a:prstGeom>
            <a:ln>
              <a:noFill/>
            </a:ln>
          </p:spPr>
          <p:style>
            <a:lnRef idx="1">
              <a:schemeClr val="dk1"/>
            </a:lnRef>
            <a:fillRef idx="2">
              <a:schemeClr val="dk1"/>
            </a:fillRef>
            <a:effectRef idx="1">
              <a:schemeClr val="dk1"/>
            </a:effectRef>
            <a:fontRef idx="minor">
              <a:schemeClr val="dk1"/>
            </a:fontRef>
          </p:style>
          <p:txBody>
            <a:bodyPr lIns="72390" tIns="72390" rIns="72390" bIns="72390" spcCol="1270" anchor="ctr"/>
            <a:lstStyle/>
            <a:p>
              <a:pPr algn="ctr" defTabSz="844550" eaLnBrk="0" hangingPunct="0">
                <a:lnSpc>
                  <a:spcPct val="90000"/>
                </a:lnSpc>
                <a:spcAft>
                  <a:spcPct val="35000"/>
                </a:spcAft>
                <a:defRPr/>
              </a:pPr>
              <a:r>
                <a:rPr lang="zh-CN" altLang="en-US" sz="1900" dirty="0">
                  <a:solidFill>
                    <a:srgbClr val="A23826"/>
                  </a:solidFill>
                  <a:effectLst>
                    <a:outerShdw blurRad="38100" dist="38100" dir="2700000" algn="tl">
                      <a:srgbClr val="000000">
                        <a:alpha val="43137"/>
                      </a:srgbClr>
                    </a:outerShdw>
                  </a:effectLst>
                </a:rPr>
                <a:t>中钢集团</a:t>
              </a:r>
              <a:endParaRPr lang="en-US" altLang="zh-CN" sz="1900">
                <a:solidFill>
                  <a:srgbClr val="A23826"/>
                </a:solidFill>
                <a:effectLst>
                  <a:outerShdw blurRad="38100" dist="38100" dir="2700000" algn="tl">
                    <a:srgbClr val="000000">
                      <a:alpha val="43137"/>
                    </a:srgbClr>
                  </a:outerShdw>
                </a:effectLst>
              </a:endParaRPr>
            </a:p>
            <a:p>
              <a:pPr algn="ctr" defTabSz="844550" eaLnBrk="0" hangingPunct="0">
                <a:lnSpc>
                  <a:spcPct val="90000"/>
                </a:lnSpc>
                <a:spcAft>
                  <a:spcPct val="35000"/>
                </a:spcAft>
                <a:defRPr/>
              </a:pPr>
              <a:r>
                <a:rPr lang="zh-CN" altLang="en-US" sz="1900">
                  <a:solidFill>
                    <a:srgbClr val="A23826"/>
                  </a:solidFill>
                  <a:effectLst>
                    <a:outerShdw blurRad="38100" dist="38100" dir="2700000" algn="tl">
                      <a:srgbClr val="000000">
                        <a:alpha val="43137"/>
                      </a:srgbClr>
                    </a:outerShdw>
                  </a:effectLst>
                </a:rPr>
                <a:t>李红</a:t>
              </a:r>
            </a:p>
          </p:txBody>
        </p:sp>
      </p:grpSp>
      <p:sp>
        <p:nvSpPr>
          <p:cNvPr id="34" name="圆角矩形​​ 33"/>
          <p:cNvSpPr/>
          <p:nvPr/>
        </p:nvSpPr>
        <p:spPr>
          <a:xfrm>
            <a:off x="5449977" y="2780928"/>
            <a:ext cx="1272550" cy="922224"/>
          </a:xfrm>
          <a:prstGeom prst="roundRect">
            <a:avLst>
              <a:gd name="adj" fmla="val 10000"/>
            </a:avLst>
          </a:prstGeom>
          <a:blipFill>
            <a:blip r:embed="rId9" cstate="print"/>
            <a:srcRect/>
            <a:stretch>
              <a:fillRect l="-19000" r="-19000"/>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cxnSp>
        <p:nvCxnSpPr>
          <p:cNvPr id="30734" name="肘形连接符​​ 37"/>
          <p:cNvCxnSpPr>
            <a:cxnSpLocks noChangeShapeType="1"/>
          </p:cNvCxnSpPr>
          <p:nvPr/>
        </p:nvCxnSpPr>
        <p:spPr bwMode="auto">
          <a:xfrm>
            <a:off x="539750" y="1484313"/>
            <a:ext cx="8280400" cy="288925"/>
          </a:xfrm>
          <a:prstGeom prst="bentConnector3">
            <a:avLst>
              <a:gd name="adj1" fmla="val 12259"/>
            </a:avLst>
          </a:prstGeom>
          <a:ln>
            <a:prstDash val="dash"/>
            <a:headEnd/>
            <a:tailEnd type="oval" w="med" len="med"/>
          </a:ln>
        </p:spPr>
        <p:style>
          <a:lnRef idx="1">
            <a:schemeClr val="accent1"/>
          </a:lnRef>
          <a:fillRef idx="0">
            <a:schemeClr val="accent1"/>
          </a:fillRef>
          <a:effectRef idx="0">
            <a:schemeClr val="accent1"/>
          </a:effectRef>
          <a:fontRef idx="minor">
            <a:schemeClr val="tx1"/>
          </a:fontRef>
        </p:style>
      </p:cxnSp>
      <p:sp>
        <p:nvSpPr>
          <p:cNvPr id="36879" name="矩形​​ 39"/>
          <p:cNvSpPr>
            <a:spLocks noChangeArrowheads="1"/>
          </p:cNvSpPr>
          <p:nvPr/>
        </p:nvSpPr>
        <p:spPr bwMode="auto">
          <a:xfrm>
            <a:off x="395288" y="1146175"/>
            <a:ext cx="1222375" cy="338138"/>
          </a:xfrm>
          <a:prstGeom prst="rect">
            <a:avLst/>
          </a:prstGeom>
          <a:noFill/>
          <a:ln w="9525">
            <a:noFill/>
            <a:miter lim="800000"/>
            <a:headEnd/>
            <a:tailEnd/>
          </a:ln>
        </p:spPr>
        <p:txBody>
          <a:bodyPr wrap="none">
            <a:spAutoFit/>
          </a:bodyPr>
          <a:lstStyle/>
          <a:p>
            <a:pPr eaLnBrk="0" hangingPunct="0">
              <a:spcBef>
                <a:spcPct val="20000"/>
              </a:spcBef>
              <a:defRPr/>
            </a:pPr>
            <a:r>
              <a:rPr lang="en-US" altLang="zh-CN" sz="1600" i="1">
                <a:effectLst>
                  <a:outerShdw blurRad="38100" dist="38100" dir="2700000" algn="tl">
                    <a:srgbClr val="000000">
                      <a:alpha val="43137"/>
                    </a:srgbClr>
                  </a:outerShdw>
                </a:effectLst>
                <a:latin typeface="Arial" pitchFamily="34" charset="0"/>
                <a:cs typeface="Arial" charset="0"/>
              </a:rPr>
              <a:t>2004 -2005</a:t>
            </a:r>
          </a:p>
        </p:txBody>
      </p:sp>
      <p:cxnSp>
        <p:nvCxnSpPr>
          <p:cNvPr id="30736" name="肘形连接符​​ 40"/>
          <p:cNvCxnSpPr>
            <a:cxnSpLocks noChangeShapeType="1"/>
          </p:cNvCxnSpPr>
          <p:nvPr/>
        </p:nvCxnSpPr>
        <p:spPr bwMode="auto">
          <a:xfrm>
            <a:off x="539750" y="2420938"/>
            <a:ext cx="8280400" cy="287337"/>
          </a:xfrm>
          <a:prstGeom prst="bentConnector3">
            <a:avLst>
              <a:gd name="adj1" fmla="val 12259"/>
            </a:avLst>
          </a:prstGeom>
          <a:ln>
            <a:prstDash val="dash"/>
            <a:headEnd/>
            <a:tailEnd type="oval" w="med" len="med"/>
          </a:ln>
        </p:spPr>
        <p:style>
          <a:lnRef idx="1">
            <a:schemeClr val="accent1"/>
          </a:lnRef>
          <a:fillRef idx="0">
            <a:schemeClr val="accent1"/>
          </a:fillRef>
          <a:effectRef idx="0">
            <a:schemeClr val="accent1"/>
          </a:effectRef>
          <a:fontRef idx="minor">
            <a:schemeClr val="tx1"/>
          </a:fontRef>
        </p:style>
      </p:cxnSp>
      <p:sp>
        <p:nvSpPr>
          <p:cNvPr id="36881" name="矩形​​ 41"/>
          <p:cNvSpPr>
            <a:spLocks noChangeArrowheads="1"/>
          </p:cNvSpPr>
          <p:nvPr/>
        </p:nvSpPr>
        <p:spPr bwMode="auto">
          <a:xfrm>
            <a:off x="395288" y="2082800"/>
            <a:ext cx="1222375" cy="338138"/>
          </a:xfrm>
          <a:prstGeom prst="rect">
            <a:avLst/>
          </a:prstGeom>
          <a:noFill/>
          <a:ln w="9525">
            <a:noFill/>
            <a:miter lim="800000"/>
            <a:headEnd/>
            <a:tailEnd/>
          </a:ln>
        </p:spPr>
        <p:txBody>
          <a:bodyPr wrap="none">
            <a:spAutoFit/>
          </a:bodyPr>
          <a:lstStyle/>
          <a:p>
            <a:pPr eaLnBrk="0" hangingPunct="0">
              <a:spcBef>
                <a:spcPct val="20000"/>
              </a:spcBef>
              <a:defRPr/>
            </a:pPr>
            <a:r>
              <a:rPr lang="en-US" altLang="zh-CN" sz="1600" i="1">
                <a:effectLst>
                  <a:outerShdw blurRad="38100" dist="38100" dir="2700000" algn="tl">
                    <a:srgbClr val="000000">
                      <a:alpha val="43137"/>
                    </a:srgbClr>
                  </a:outerShdw>
                </a:effectLst>
                <a:latin typeface="Arial" pitchFamily="34" charset="0"/>
                <a:cs typeface="Arial" charset="0"/>
              </a:rPr>
              <a:t>2005 -2006</a:t>
            </a:r>
          </a:p>
        </p:txBody>
      </p:sp>
      <p:cxnSp>
        <p:nvCxnSpPr>
          <p:cNvPr id="30738" name="肘形连接符​​ 42"/>
          <p:cNvCxnSpPr>
            <a:cxnSpLocks noChangeShapeType="1"/>
          </p:cNvCxnSpPr>
          <p:nvPr/>
        </p:nvCxnSpPr>
        <p:spPr bwMode="auto">
          <a:xfrm>
            <a:off x="539750" y="3406775"/>
            <a:ext cx="8280400" cy="288925"/>
          </a:xfrm>
          <a:prstGeom prst="bentConnector3">
            <a:avLst>
              <a:gd name="adj1" fmla="val 12259"/>
            </a:avLst>
          </a:prstGeom>
          <a:ln>
            <a:prstDash val="dash"/>
            <a:headEnd/>
            <a:tailEnd type="oval" w="med" len="med"/>
          </a:ln>
        </p:spPr>
        <p:style>
          <a:lnRef idx="1">
            <a:schemeClr val="accent1"/>
          </a:lnRef>
          <a:fillRef idx="0">
            <a:schemeClr val="accent1"/>
          </a:fillRef>
          <a:effectRef idx="0">
            <a:schemeClr val="accent1"/>
          </a:effectRef>
          <a:fontRef idx="minor">
            <a:schemeClr val="tx1"/>
          </a:fontRef>
        </p:style>
      </p:cxnSp>
      <p:sp>
        <p:nvSpPr>
          <p:cNvPr id="36883" name="矩形​​ 43"/>
          <p:cNvSpPr>
            <a:spLocks noChangeArrowheads="1"/>
          </p:cNvSpPr>
          <p:nvPr/>
        </p:nvSpPr>
        <p:spPr bwMode="auto">
          <a:xfrm>
            <a:off x="395288" y="3068638"/>
            <a:ext cx="1222375" cy="338137"/>
          </a:xfrm>
          <a:prstGeom prst="rect">
            <a:avLst/>
          </a:prstGeom>
          <a:noFill/>
          <a:ln w="9525">
            <a:noFill/>
            <a:miter lim="800000"/>
            <a:headEnd/>
            <a:tailEnd/>
          </a:ln>
        </p:spPr>
        <p:txBody>
          <a:bodyPr wrap="none">
            <a:spAutoFit/>
          </a:bodyPr>
          <a:lstStyle/>
          <a:p>
            <a:pPr eaLnBrk="0" hangingPunct="0">
              <a:spcBef>
                <a:spcPct val="20000"/>
              </a:spcBef>
              <a:defRPr/>
            </a:pPr>
            <a:r>
              <a:rPr lang="en-US" altLang="zh-CN" sz="1600" i="1">
                <a:effectLst>
                  <a:outerShdw blurRad="38100" dist="38100" dir="2700000" algn="tl">
                    <a:srgbClr val="000000">
                      <a:alpha val="43137"/>
                    </a:srgbClr>
                  </a:outerShdw>
                </a:effectLst>
                <a:latin typeface="Arial" pitchFamily="34" charset="0"/>
                <a:cs typeface="Arial" charset="0"/>
              </a:rPr>
              <a:t>2006 -2007</a:t>
            </a:r>
          </a:p>
        </p:txBody>
      </p:sp>
      <p:cxnSp>
        <p:nvCxnSpPr>
          <p:cNvPr id="30740" name="肘形连接符​​ 44"/>
          <p:cNvCxnSpPr>
            <a:cxnSpLocks noChangeShapeType="1"/>
          </p:cNvCxnSpPr>
          <p:nvPr/>
        </p:nvCxnSpPr>
        <p:spPr bwMode="auto">
          <a:xfrm>
            <a:off x="539750" y="4437063"/>
            <a:ext cx="8280400" cy="287337"/>
          </a:xfrm>
          <a:prstGeom prst="bentConnector3">
            <a:avLst>
              <a:gd name="adj1" fmla="val 12259"/>
            </a:avLst>
          </a:prstGeom>
          <a:ln>
            <a:prstDash val="dash"/>
            <a:headEnd/>
            <a:tailEnd type="oval" w="med" len="med"/>
          </a:ln>
        </p:spPr>
        <p:style>
          <a:lnRef idx="1">
            <a:schemeClr val="accent1"/>
          </a:lnRef>
          <a:fillRef idx="0">
            <a:schemeClr val="accent1"/>
          </a:fillRef>
          <a:effectRef idx="0">
            <a:schemeClr val="accent1"/>
          </a:effectRef>
          <a:fontRef idx="minor">
            <a:schemeClr val="tx1"/>
          </a:fontRef>
        </p:style>
      </p:cxnSp>
      <p:sp>
        <p:nvSpPr>
          <p:cNvPr id="36885" name="矩形​​ 45"/>
          <p:cNvSpPr>
            <a:spLocks noChangeArrowheads="1"/>
          </p:cNvSpPr>
          <p:nvPr/>
        </p:nvSpPr>
        <p:spPr bwMode="auto">
          <a:xfrm>
            <a:off x="395288" y="4098925"/>
            <a:ext cx="1222375" cy="338138"/>
          </a:xfrm>
          <a:prstGeom prst="rect">
            <a:avLst/>
          </a:prstGeom>
          <a:noFill/>
          <a:ln w="9525">
            <a:noFill/>
            <a:miter lim="800000"/>
            <a:headEnd/>
            <a:tailEnd/>
          </a:ln>
        </p:spPr>
        <p:txBody>
          <a:bodyPr wrap="none">
            <a:spAutoFit/>
          </a:bodyPr>
          <a:lstStyle/>
          <a:p>
            <a:pPr eaLnBrk="0" hangingPunct="0">
              <a:spcBef>
                <a:spcPct val="20000"/>
              </a:spcBef>
              <a:defRPr/>
            </a:pPr>
            <a:r>
              <a:rPr lang="en-US" altLang="zh-CN" sz="1600" i="1">
                <a:effectLst>
                  <a:outerShdw blurRad="38100" dist="38100" dir="2700000" algn="tl">
                    <a:srgbClr val="000000">
                      <a:alpha val="43137"/>
                    </a:srgbClr>
                  </a:outerShdw>
                </a:effectLst>
                <a:latin typeface="Arial" pitchFamily="34" charset="0"/>
                <a:cs typeface="Arial" charset="0"/>
              </a:rPr>
              <a:t>2007 -2008</a:t>
            </a:r>
          </a:p>
        </p:txBody>
      </p:sp>
      <p:cxnSp>
        <p:nvCxnSpPr>
          <p:cNvPr id="30742" name="肘形连接符​​ 46"/>
          <p:cNvCxnSpPr>
            <a:cxnSpLocks noChangeShapeType="1"/>
          </p:cNvCxnSpPr>
          <p:nvPr/>
        </p:nvCxnSpPr>
        <p:spPr bwMode="auto">
          <a:xfrm>
            <a:off x="539750" y="5445125"/>
            <a:ext cx="8280400" cy="287338"/>
          </a:xfrm>
          <a:prstGeom prst="bentConnector3">
            <a:avLst>
              <a:gd name="adj1" fmla="val 12259"/>
            </a:avLst>
          </a:prstGeom>
          <a:ln>
            <a:prstDash val="dash"/>
            <a:headEnd/>
            <a:tailEnd type="oval" w="med" len="med"/>
          </a:ln>
        </p:spPr>
        <p:style>
          <a:lnRef idx="1">
            <a:schemeClr val="accent1"/>
          </a:lnRef>
          <a:fillRef idx="0">
            <a:schemeClr val="accent1"/>
          </a:fillRef>
          <a:effectRef idx="0">
            <a:schemeClr val="accent1"/>
          </a:effectRef>
          <a:fontRef idx="minor">
            <a:schemeClr val="tx1"/>
          </a:fontRef>
        </p:style>
      </p:cxnSp>
      <p:sp>
        <p:nvSpPr>
          <p:cNvPr id="36887" name="矩形​​ 47"/>
          <p:cNvSpPr>
            <a:spLocks noChangeArrowheads="1"/>
          </p:cNvSpPr>
          <p:nvPr/>
        </p:nvSpPr>
        <p:spPr bwMode="auto">
          <a:xfrm>
            <a:off x="395288" y="5106988"/>
            <a:ext cx="1222375" cy="338137"/>
          </a:xfrm>
          <a:prstGeom prst="rect">
            <a:avLst/>
          </a:prstGeom>
          <a:noFill/>
          <a:ln w="9525">
            <a:noFill/>
            <a:miter lim="800000"/>
            <a:headEnd/>
            <a:tailEnd/>
          </a:ln>
        </p:spPr>
        <p:txBody>
          <a:bodyPr wrap="none">
            <a:spAutoFit/>
          </a:bodyPr>
          <a:lstStyle/>
          <a:p>
            <a:pPr eaLnBrk="0" hangingPunct="0">
              <a:spcBef>
                <a:spcPct val="20000"/>
              </a:spcBef>
              <a:defRPr/>
            </a:pPr>
            <a:r>
              <a:rPr lang="en-US" altLang="zh-CN" sz="1600" i="1">
                <a:effectLst>
                  <a:outerShdw blurRad="38100" dist="38100" dir="2700000" algn="tl">
                    <a:srgbClr val="000000">
                      <a:alpha val="43137"/>
                    </a:srgbClr>
                  </a:outerShdw>
                </a:effectLst>
                <a:latin typeface="Arial" pitchFamily="34" charset="0"/>
                <a:cs typeface="Arial" charset="0"/>
              </a:rPr>
              <a:t>2008 -2009</a:t>
            </a:r>
          </a:p>
        </p:txBody>
      </p:sp>
      <p:sp>
        <p:nvSpPr>
          <p:cNvPr id="36889" name="矩形​​ 49"/>
          <p:cNvSpPr>
            <a:spLocks noChangeArrowheads="1"/>
          </p:cNvSpPr>
          <p:nvPr/>
        </p:nvSpPr>
        <p:spPr bwMode="auto">
          <a:xfrm>
            <a:off x="395288" y="6092825"/>
            <a:ext cx="1222375" cy="338138"/>
          </a:xfrm>
          <a:prstGeom prst="rect">
            <a:avLst/>
          </a:prstGeom>
          <a:noFill/>
          <a:ln w="9525">
            <a:noFill/>
            <a:miter lim="800000"/>
            <a:headEnd/>
            <a:tailEnd/>
          </a:ln>
        </p:spPr>
        <p:txBody>
          <a:bodyPr wrap="none">
            <a:spAutoFit/>
          </a:bodyPr>
          <a:lstStyle/>
          <a:p>
            <a:pPr eaLnBrk="0" hangingPunct="0">
              <a:spcBef>
                <a:spcPct val="20000"/>
              </a:spcBef>
              <a:defRPr/>
            </a:pPr>
            <a:r>
              <a:rPr lang="en-US" altLang="zh-CN" sz="1600" i="1">
                <a:effectLst>
                  <a:outerShdw blurRad="38100" dist="38100" dir="2700000" algn="tl">
                    <a:srgbClr val="000000">
                      <a:alpha val="43137"/>
                    </a:srgbClr>
                  </a:outerShdw>
                </a:effectLst>
                <a:latin typeface="Arial" pitchFamily="34" charset="0"/>
                <a:cs typeface="Arial" charset="0"/>
              </a:rPr>
              <a:t>2009 -2010</a:t>
            </a:r>
          </a:p>
        </p:txBody>
      </p:sp>
      <p:grpSp>
        <p:nvGrpSpPr>
          <p:cNvPr id="17" name="组合 50"/>
          <p:cNvGrpSpPr>
            <a:grpSpLocks/>
          </p:cNvGrpSpPr>
          <p:nvPr/>
        </p:nvGrpSpPr>
        <p:grpSpPr bwMode="auto">
          <a:xfrm>
            <a:off x="5364163" y="5873874"/>
            <a:ext cx="3302000" cy="804863"/>
            <a:chOff x="136521" y="4931066"/>
            <a:chExt cx="3302654" cy="805026"/>
          </a:xfrm>
          <a:gradFill>
            <a:gsLst>
              <a:gs pos="0">
                <a:srgbClr val="E6DCAC"/>
              </a:gs>
              <a:gs pos="12000">
                <a:srgbClr val="E6D78A"/>
              </a:gs>
              <a:gs pos="30000">
                <a:srgbClr val="C7AC4C"/>
              </a:gs>
              <a:gs pos="45000">
                <a:srgbClr val="E6D78A"/>
              </a:gs>
              <a:gs pos="77000">
                <a:srgbClr val="C7AC4C"/>
              </a:gs>
              <a:gs pos="100000">
                <a:srgbClr val="E6DCAC"/>
              </a:gs>
            </a:gsLst>
            <a:lin ang="5400000" scaled="0"/>
          </a:gradFill>
        </p:grpSpPr>
        <p:sp>
          <p:nvSpPr>
            <p:cNvPr id="53" name="圆角矩形​​ 52"/>
            <p:cNvSpPr/>
            <p:nvPr/>
          </p:nvSpPr>
          <p:spPr>
            <a:xfrm>
              <a:off x="136521" y="4931066"/>
              <a:ext cx="3302654" cy="805026"/>
            </a:xfrm>
            <a:prstGeom prst="roundRect">
              <a:avLst>
                <a:gd name="adj" fmla="val 10000"/>
              </a:avLst>
            </a:prstGeom>
            <a:solidFill>
              <a:schemeClr val="bg1">
                <a:lumMod val="50000"/>
              </a:schemeClr>
            </a:solidFill>
            <a:ln>
              <a:noFill/>
            </a:ln>
          </p:spPr>
          <p:style>
            <a:lnRef idx="1">
              <a:schemeClr val="dk1"/>
            </a:lnRef>
            <a:fillRef idx="2">
              <a:schemeClr val="dk1"/>
            </a:fillRef>
            <a:effectRef idx="1">
              <a:schemeClr val="dk1"/>
            </a:effectRef>
            <a:fontRef idx="minor">
              <a:schemeClr val="dk1"/>
            </a:fontRef>
          </p:style>
        </p:sp>
        <p:sp>
          <p:nvSpPr>
            <p:cNvPr id="54" name="圆角矩形​​ 4"/>
            <p:cNvSpPr/>
            <p:nvPr/>
          </p:nvSpPr>
          <p:spPr>
            <a:xfrm>
              <a:off x="598574" y="5448696"/>
              <a:ext cx="2562732" cy="277869"/>
            </a:xfrm>
            <a:prstGeom prst="rect">
              <a:avLst/>
            </a:prstGeom>
            <a:ln>
              <a:noFill/>
            </a:ln>
          </p:spPr>
          <p:style>
            <a:lnRef idx="1">
              <a:schemeClr val="dk1"/>
            </a:lnRef>
            <a:fillRef idx="2">
              <a:schemeClr val="dk1"/>
            </a:fillRef>
            <a:effectRef idx="1">
              <a:schemeClr val="dk1"/>
            </a:effectRef>
            <a:fontRef idx="minor">
              <a:schemeClr val="dk1"/>
            </a:fontRef>
          </p:style>
          <p:txBody>
            <a:bodyPr lIns="68580" tIns="68580" rIns="68580" bIns="68580" spcCol="1270" anchor="ctr"/>
            <a:lstStyle/>
            <a:p>
              <a:pPr algn="ctr" defTabSz="800100" eaLnBrk="0" hangingPunct="0">
                <a:lnSpc>
                  <a:spcPct val="90000"/>
                </a:lnSpc>
                <a:spcAft>
                  <a:spcPct val="35000"/>
                </a:spcAft>
                <a:defRPr/>
              </a:pPr>
              <a:r>
                <a:rPr lang="zh-CN" altLang="en-US" sz="1800" dirty="0">
                  <a:solidFill>
                    <a:srgbClr val="A23826"/>
                  </a:solidFill>
                  <a:effectLst>
                    <a:outerShdw blurRad="38100" dist="38100" dir="2700000" algn="tl">
                      <a:srgbClr val="000000">
                        <a:alpha val="43137"/>
                      </a:srgbClr>
                    </a:outerShdw>
                  </a:effectLst>
                </a:rPr>
                <a:t>最佳团队奖</a:t>
              </a:r>
            </a:p>
          </p:txBody>
        </p:sp>
      </p:grpSp>
      <p:grpSp>
        <p:nvGrpSpPr>
          <p:cNvPr id="18" name="Group 8"/>
          <p:cNvGrpSpPr>
            <a:grpSpLocks/>
          </p:cNvGrpSpPr>
          <p:nvPr/>
        </p:nvGrpSpPr>
        <p:grpSpPr bwMode="auto">
          <a:xfrm>
            <a:off x="5867400" y="5948363"/>
            <a:ext cx="2174875" cy="396875"/>
            <a:chOff x="260" y="238"/>
            <a:chExt cx="1488" cy="298"/>
          </a:xfrm>
        </p:grpSpPr>
        <p:sp>
          <p:nvSpPr>
            <p:cNvPr id="36895" name="Freeform 9"/>
            <p:cNvSpPr>
              <a:spLocks noEditPoints="1"/>
            </p:cNvSpPr>
            <p:nvPr/>
          </p:nvSpPr>
          <p:spPr bwMode="auto">
            <a:xfrm>
              <a:off x="260" y="238"/>
              <a:ext cx="559" cy="298"/>
            </a:xfrm>
            <a:custGeom>
              <a:avLst/>
              <a:gdLst>
                <a:gd name="T0" fmla="*/ 458 w 559"/>
                <a:gd name="T1" fmla="*/ 55 h 298"/>
                <a:gd name="T2" fmla="*/ 525 w 559"/>
                <a:gd name="T3" fmla="*/ 104 h 298"/>
                <a:gd name="T4" fmla="*/ 486 w 559"/>
                <a:gd name="T5" fmla="*/ 184 h 298"/>
                <a:gd name="T6" fmla="*/ 419 w 559"/>
                <a:gd name="T7" fmla="*/ 199 h 298"/>
                <a:gd name="T8" fmla="*/ 395 w 559"/>
                <a:gd name="T9" fmla="*/ 169 h 298"/>
                <a:gd name="T10" fmla="*/ 429 w 559"/>
                <a:gd name="T11" fmla="*/ 99 h 298"/>
                <a:gd name="T12" fmla="*/ 482 w 559"/>
                <a:gd name="T13" fmla="*/ 114 h 298"/>
                <a:gd name="T14" fmla="*/ 486 w 559"/>
                <a:gd name="T15" fmla="*/ 84 h 298"/>
                <a:gd name="T16" fmla="*/ 448 w 559"/>
                <a:gd name="T17" fmla="*/ 84 h 298"/>
                <a:gd name="T18" fmla="*/ 385 w 559"/>
                <a:gd name="T19" fmla="*/ 109 h 298"/>
                <a:gd name="T20" fmla="*/ 376 w 559"/>
                <a:gd name="T21" fmla="*/ 199 h 298"/>
                <a:gd name="T22" fmla="*/ 482 w 559"/>
                <a:gd name="T23" fmla="*/ 204 h 298"/>
                <a:gd name="T24" fmla="*/ 544 w 559"/>
                <a:gd name="T25" fmla="*/ 129 h 298"/>
                <a:gd name="T26" fmla="*/ 530 w 559"/>
                <a:gd name="T27" fmla="*/ 74 h 298"/>
                <a:gd name="T28" fmla="*/ 414 w 559"/>
                <a:gd name="T29" fmla="*/ 15 h 298"/>
                <a:gd name="T30" fmla="*/ 241 w 559"/>
                <a:gd name="T31" fmla="*/ 0 h 298"/>
                <a:gd name="T32" fmla="*/ 67 w 559"/>
                <a:gd name="T33" fmla="*/ 50 h 298"/>
                <a:gd name="T34" fmla="*/ 0 w 559"/>
                <a:gd name="T35" fmla="*/ 129 h 298"/>
                <a:gd name="T36" fmla="*/ 39 w 559"/>
                <a:gd name="T37" fmla="*/ 219 h 298"/>
                <a:gd name="T38" fmla="*/ 212 w 559"/>
                <a:gd name="T39" fmla="*/ 293 h 298"/>
                <a:gd name="T40" fmla="*/ 419 w 559"/>
                <a:gd name="T41" fmla="*/ 278 h 298"/>
                <a:gd name="T42" fmla="*/ 539 w 559"/>
                <a:gd name="T43" fmla="*/ 199 h 298"/>
                <a:gd name="T44" fmla="*/ 496 w 559"/>
                <a:gd name="T45" fmla="*/ 219 h 298"/>
                <a:gd name="T46" fmla="*/ 356 w 559"/>
                <a:gd name="T47" fmla="*/ 263 h 298"/>
                <a:gd name="T48" fmla="*/ 193 w 559"/>
                <a:gd name="T49" fmla="*/ 263 h 298"/>
                <a:gd name="T50" fmla="*/ 48 w 559"/>
                <a:gd name="T51" fmla="*/ 199 h 298"/>
                <a:gd name="T52" fmla="*/ 24 w 559"/>
                <a:gd name="T53" fmla="*/ 144 h 298"/>
                <a:gd name="T54" fmla="*/ 48 w 559"/>
                <a:gd name="T55" fmla="*/ 89 h 298"/>
                <a:gd name="T56" fmla="*/ 188 w 559"/>
                <a:gd name="T57" fmla="*/ 35 h 298"/>
                <a:gd name="T58" fmla="*/ 356 w 559"/>
                <a:gd name="T59" fmla="*/ 84 h 298"/>
                <a:gd name="T60" fmla="*/ 342 w 559"/>
                <a:gd name="T61" fmla="*/ 104 h 298"/>
                <a:gd name="T62" fmla="*/ 294 w 559"/>
                <a:gd name="T63" fmla="*/ 94 h 298"/>
                <a:gd name="T64" fmla="*/ 313 w 559"/>
                <a:gd name="T65" fmla="*/ 144 h 298"/>
                <a:gd name="T66" fmla="*/ 337 w 559"/>
                <a:gd name="T67" fmla="*/ 124 h 298"/>
                <a:gd name="T68" fmla="*/ 323 w 559"/>
                <a:gd name="T69" fmla="*/ 159 h 298"/>
                <a:gd name="T70" fmla="*/ 275 w 559"/>
                <a:gd name="T71" fmla="*/ 149 h 298"/>
                <a:gd name="T72" fmla="*/ 308 w 559"/>
                <a:gd name="T73" fmla="*/ 204 h 298"/>
                <a:gd name="T74" fmla="*/ 342 w 559"/>
                <a:gd name="T75" fmla="*/ 179 h 298"/>
                <a:gd name="T76" fmla="*/ 217 w 559"/>
                <a:gd name="T77" fmla="*/ 209 h 298"/>
                <a:gd name="T78" fmla="*/ 236 w 559"/>
                <a:gd name="T79" fmla="*/ 194 h 298"/>
                <a:gd name="T80" fmla="*/ 246 w 559"/>
                <a:gd name="T81" fmla="*/ 89 h 298"/>
                <a:gd name="T82" fmla="*/ 159 w 559"/>
                <a:gd name="T83" fmla="*/ 84 h 298"/>
                <a:gd name="T84" fmla="*/ 217 w 559"/>
                <a:gd name="T85" fmla="*/ 114 h 298"/>
                <a:gd name="T86" fmla="*/ 193 w 559"/>
                <a:gd name="T87" fmla="*/ 199 h 298"/>
                <a:gd name="T88" fmla="*/ 67 w 559"/>
                <a:gd name="T89" fmla="*/ 209 h 298"/>
                <a:gd name="T90" fmla="*/ 87 w 559"/>
                <a:gd name="T91" fmla="*/ 194 h 298"/>
                <a:gd name="T92" fmla="*/ 87 w 559"/>
                <a:gd name="T93" fmla="*/ 89 h 298"/>
                <a:gd name="T94" fmla="*/ 188 w 559"/>
                <a:gd name="T95" fmla="*/ 104 h 298"/>
                <a:gd name="T96" fmla="*/ 197 w 559"/>
                <a:gd name="T97" fmla="*/ 159 h 298"/>
                <a:gd name="T98" fmla="*/ 135 w 559"/>
                <a:gd name="T99" fmla="*/ 204 h 298"/>
                <a:gd name="T100" fmla="*/ 120 w 559"/>
                <a:gd name="T101" fmla="*/ 194 h 298"/>
                <a:gd name="T102" fmla="*/ 145 w 559"/>
                <a:gd name="T103" fmla="*/ 94 h 2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9" h="298">
                  <a:moveTo>
                    <a:pt x="275" y="25"/>
                  </a:moveTo>
                  <a:lnTo>
                    <a:pt x="332" y="30"/>
                  </a:lnTo>
                  <a:lnTo>
                    <a:pt x="419" y="45"/>
                  </a:lnTo>
                  <a:lnTo>
                    <a:pt x="458" y="55"/>
                  </a:lnTo>
                  <a:lnTo>
                    <a:pt x="491" y="69"/>
                  </a:lnTo>
                  <a:lnTo>
                    <a:pt x="506" y="79"/>
                  </a:lnTo>
                  <a:lnTo>
                    <a:pt x="515" y="94"/>
                  </a:lnTo>
                  <a:lnTo>
                    <a:pt x="525" y="104"/>
                  </a:lnTo>
                  <a:lnTo>
                    <a:pt x="525" y="119"/>
                  </a:lnTo>
                  <a:lnTo>
                    <a:pt x="520" y="144"/>
                  </a:lnTo>
                  <a:lnTo>
                    <a:pt x="506" y="169"/>
                  </a:lnTo>
                  <a:lnTo>
                    <a:pt x="486" y="184"/>
                  </a:lnTo>
                  <a:lnTo>
                    <a:pt x="462" y="199"/>
                  </a:lnTo>
                  <a:lnTo>
                    <a:pt x="448" y="204"/>
                  </a:lnTo>
                  <a:lnTo>
                    <a:pt x="433" y="204"/>
                  </a:lnTo>
                  <a:lnTo>
                    <a:pt x="419" y="199"/>
                  </a:lnTo>
                  <a:lnTo>
                    <a:pt x="409" y="194"/>
                  </a:lnTo>
                  <a:lnTo>
                    <a:pt x="405" y="189"/>
                  </a:lnTo>
                  <a:lnTo>
                    <a:pt x="395" y="179"/>
                  </a:lnTo>
                  <a:lnTo>
                    <a:pt x="395" y="169"/>
                  </a:lnTo>
                  <a:lnTo>
                    <a:pt x="395" y="154"/>
                  </a:lnTo>
                  <a:lnTo>
                    <a:pt x="400" y="129"/>
                  </a:lnTo>
                  <a:lnTo>
                    <a:pt x="414" y="109"/>
                  </a:lnTo>
                  <a:lnTo>
                    <a:pt x="429" y="99"/>
                  </a:lnTo>
                  <a:lnTo>
                    <a:pt x="448" y="94"/>
                  </a:lnTo>
                  <a:lnTo>
                    <a:pt x="462" y="94"/>
                  </a:lnTo>
                  <a:lnTo>
                    <a:pt x="477" y="99"/>
                  </a:lnTo>
                  <a:lnTo>
                    <a:pt x="482" y="114"/>
                  </a:lnTo>
                  <a:lnTo>
                    <a:pt x="482" y="129"/>
                  </a:lnTo>
                  <a:lnTo>
                    <a:pt x="486" y="129"/>
                  </a:lnTo>
                  <a:lnTo>
                    <a:pt x="496" y="84"/>
                  </a:lnTo>
                  <a:lnTo>
                    <a:pt x="486" y="84"/>
                  </a:lnTo>
                  <a:lnTo>
                    <a:pt x="486" y="89"/>
                  </a:lnTo>
                  <a:lnTo>
                    <a:pt x="477" y="89"/>
                  </a:lnTo>
                  <a:lnTo>
                    <a:pt x="462" y="89"/>
                  </a:lnTo>
                  <a:lnTo>
                    <a:pt x="448" y="84"/>
                  </a:lnTo>
                  <a:lnTo>
                    <a:pt x="433" y="84"/>
                  </a:lnTo>
                  <a:lnTo>
                    <a:pt x="419" y="89"/>
                  </a:lnTo>
                  <a:lnTo>
                    <a:pt x="405" y="94"/>
                  </a:lnTo>
                  <a:lnTo>
                    <a:pt x="385" y="109"/>
                  </a:lnTo>
                  <a:lnTo>
                    <a:pt x="371" y="129"/>
                  </a:lnTo>
                  <a:lnTo>
                    <a:pt x="366" y="154"/>
                  </a:lnTo>
                  <a:lnTo>
                    <a:pt x="366" y="179"/>
                  </a:lnTo>
                  <a:lnTo>
                    <a:pt x="376" y="199"/>
                  </a:lnTo>
                  <a:lnTo>
                    <a:pt x="395" y="214"/>
                  </a:lnTo>
                  <a:lnTo>
                    <a:pt x="419" y="219"/>
                  </a:lnTo>
                  <a:lnTo>
                    <a:pt x="448" y="219"/>
                  </a:lnTo>
                  <a:lnTo>
                    <a:pt x="482" y="204"/>
                  </a:lnTo>
                  <a:lnTo>
                    <a:pt x="510" y="179"/>
                  </a:lnTo>
                  <a:lnTo>
                    <a:pt x="525" y="164"/>
                  </a:lnTo>
                  <a:lnTo>
                    <a:pt x="535" y="149"/>
                  </a:lnTo>
                  <a:lnTo>
                    <a:pt x="544" y="129"/>
                  </a:lnTo>
                  <a:lnTo>
                    <a:pt x="544" y="109"/>
                  </a:lnTo>
                  <a:lnTo>
                    <a:pt x="544" y="99"/>
                  </a:lnTo>
                  <a:lnTo>
                    <a:pt x="539" y="84"/>
                  </a:lnTo>
                  <a:lnTo>
                    <a:pt x="530" y="74"/>
                  </a:lnTo>
                  <a:lnTo>
                    <a:pt x="520" y="64"/>
                  </a:lnTo>
                  <a:lnTo>
                    <a:pt x="491" y="45"/>
                  </a:lnTo>
                  <a:lnTo>
                    <a:pt x="458" y="30"/>
                  </a:lnTo>
                  <a:lnTo>
                    <a:pt x="414" y="15"/>
                  </a:lnTo>
                  <a:lnTo>
                    <a:pt x="371" y="5"/>
                  </a:lnTo>
                  <a:lnTo>
                    <a:pt x="323" y="0"/>
                  </a:lnTo>
                  <a:lnTo>
                    <a:pt x="275" y="0"/>
                  </a:lnTo>
                  <a:lnTo>
                    <a:pt x="241" y="0"/>
                  </a:lnTo>
                  <a:lnTo>
                    <a:pt x="197" y="5"/>
                  </a:lnTo>
                  <a:lnTo>
                    <a:pt x="154" y="10"/>
                  </a:lnTo>
                  <a:lnTo>
                    <a:pt x="111" y="25"/>
                  </a:lnTo>
                  <a:lnTo>
                    <a:pt x="67" y="50"/>
                  </a:lnTo>
                  <a:lnTo>
                    <a:pt x="34" y="74"/>
                  </a:lnTo>
                  <a:lnTo>
                    <a:pt x="19" y="89"/>
                  </a:lnTo>
                  <a:lnTo>
                    <a:pt x="10" y="109"/>
                  </a:lnTo>
                  <a:lnTo>
                    <a:pt x="0" y="129"/>
                  </a:lnTo>
                  <a:lnTo>
                    <a:pt x="0" y="149"/>
                  </a:lnTo>
                  <a:lnTo>
                    <a:pt x="0" y="169"/>
                  </a:lnTo>
                  <a:lnTo>
                    <a:pt x="15" y="194"/>
                  </a:lnTo>
                  <a:lnTo>
                    <a:pt x="39" y="219"/>
                  </a:lnTo>
                  <a:lnTo>
                    <a:pt x="67" y="243"/>
                  </a:lnTo>
                  <a:lnTo>
                    <a:pt x="106" y="263"/>
                  </a:lnTo>
                  <a:lnTo>
                    <a:pt x="154" y="283"/>
                  </a:lnTo>
                  <a:lnTo>
                    <a:pt x="212" y="293"/>
                  </a:lnTo>
                  <a:lnTo>
                    <a:pt x="275" y="298"/>
                  </a:lnTo>
                  <a:lnTo>
                    <a:pt x="327" y="298"/>
                  </a:lnTo>
                  <a:lnTo>
                    <a:pt x="376" y="288"/>
                  </a:lnTo>
                  <a:lnTo>
                    <a:pt x="419" y="278"/>
                  </a:lnTo>
                  <a:lnTo>
                    <a:pt x="458" y="263"/>
                  </a:lnTo>
                  <a:lnTo>
                    <a:pt x="486" y="243"/>
                  </a:lnTo>
                  <a:lnTo>
                    <a:pt x="515" y="224"/>
                  </a:lnTo>
                  <a:lnTo>
                    <a:pt x="539" y="199"/>
                  </a:lnTo>
                  <a:lnTo>
                    <a:pt x="559" y="174"/>
                  </a:lnTo>
                  <a:lnTo>
                    <a:pt x="554" y="169"/>
                  </a:lnTo>
                  <a:lnTo>
                    <a:pt x="530" y="199"/>
                  </a:lnTo>
                  <a:lnTo>
                    <a:pt x="496" y="219"/>
                  </a:lnTo>
                  <a:lnTo>
                    <a:pt x="467" y="238"/>
                  </a:lnTo>
                  <a:lnTo>
                    <a:pt x="433" y="248"/>
                  </a:lnTo>
                  <a:lnTo>
                    <a:pt x="395" y="258"/>
                  </a:lnTo>
                  <a:lnTo>
                    <a:pt x="356" y="263"/>
                  </a:lnTo>
                  <a:lnTo>
                    <a:pt x="318" y="268"/>
                  </a:lnTo>
                  <a:lnTo>
                    <a:pt x="275" y="268"/>
                  </a:lnTo>
                  <a:lnTo>
                    <a:pt x="236" y="268"/>
                  </a:lnTo>
                  <a:lnTo>
                    <a:pt x="193" y="263"/>
                  </a:lnTo>
                  <a:lnTo>
                    <a:pt x="149" y="248"/>
                  </a:lnTo>
                  <a:lnTo>
                    <a:pt x="111" y="238"/>
                  </a:lnTo>
                  <a:lnTo>
                    <a:pt x="77" y="219"/>
                  </a:lnTo>
                  <a:lnTo>
                    <a:pt x="48" y="199"/>
                  </a:lnTo>
                  <a:lnTo>
                    <a:pt x="39" y="184"/>
                  </a:lnTo>
                  <a:lnTo>
                    <a:pt x="29" y="174"/>
                  </a:lnTo>
                  <a:lnTo>
                    <a:pt x="24" y="159"/>
                  </a:lnTo>
                  <a:lnTo>
                    <a:pt x="24" y="144"/>
                  </a:lnTo>
                  <a:lnTo>
                    <a:pt x="29" y="129"/>
                  </a:lnTo>
                  <a:lnTo>
                    <a:pt x="34" y="114"/>
                  </a:lnTo>
                  <a:lnTo>
                    <a:pt x="39" y="104"/>
                  </a:lnTo>
                  <a:lnTo>
                    <a:pt x="48" y="89"/>
                  </a:lnTo>
                  <a:lnTo>
                    <a:pt x="77" y="69"/>
                  </a:lnTo>
                  <a:lnTo>
                    <a:pt x="111" y="55"/>
                  </a:lnTo>
                  <a:lnTo>
                    <a:pt x="145" y="40"/>
                  </a:lnTo>
                  <a:lnTo>
                    <a:pt x="188" y="35"/>
                  </a:lnTo>
                  <a:lnTo>
                    <a:pt x="231" y="30"/>
                  </a:lnTo>
                  <a:lnTo>
                    <a:pt x="275" y="25"/>
                  </a:lnTo>
                  <a:close/>
                  <a:moveTo>
                    <a:pt x="241" y="84"/>
                  </a:moveTo>
                  <a:lnTo>
                    <a:pt x="356" y="84"/>
                  </a:lnTo>
                  <a:lnTo>
                    <a:pt x="352" y="114"/>
                  </a:lnTo>
                  <a:lnTo>
                    <a:pt x="347" y="114"/>
                  </a:lnTo>
                  <a:lnTo>
                    <a:pt x="342" y="114"/>
                  </a:lnTo>
                  <a:lnTo>
                    <a:pt x="342" y="104"/>
                  </a:lnTo>
                  <a:lnTo>
                    <a:pt x="337" y="99"/>
                  </a:lnTo>
                  <a:lnTo>
                    <a:pt x="332" y="99"/>
                  </a:lnTo>
                  <a:lnTo>
                    <a:pt x="327" y="94"/>
                  </a:lnTo>
                  <a:lnTo>
                    <a:pt x="294" y="94"/>
                  </a:lnTo>
                  <a:lnTo>
                    <a:pt x="284" y="99"/>
                  </a:lnTo>
                  <a:lnTo>
                    <a:pt x="284" y="109"/>
                  </a:lnTo>
                  <a:lnTo>
                    <a:pt x="279" y="144"/>
                  </a:lnTo>
                  <a:lnTo>
                    <a:pt x="313" y="144"/>
                  </a:lnTo>
                  <a:lnTo>
                    <a:pt x="323" y="139"/>
                  </a:lnTo>
                  <a:lnTo>
                    <a:pt x="327" y="134"/>
                  </a:lnTo>
                  <a:lnTo>
                    <a:pt x="332" y="124"/>
                  </a:lnTo>
                  <a:lnTo>
                    <a:pt x="337" y="124"/>
                  </a:lnTo>
                  <a:lnTo>
                    <a:pt x="332" y="169"/>
                  </a:lnTo>
                  <a:lnTo>
                    <a:pt x="327" y="169"/>
                  </a:lnTo>
                  <a:lnTo>
                    <a:pt x="323" y="169"/>
                  </a:lnTo>
                  <a:lnTo>
                    <a:pt x="323" y="159"/>
                  </a:lnTo>
                  <a:lnTo>
                    <a:pt x="323" y="154"/>
                  </a:lnTo>
                  <a:lnTo>
                    <a:pt x="318" y="154"/>
                  </a:lnTo>
                  <a:lnTo>
                    <a:pt x="308" y="149"/>
                  </a:lnTo>
                  <a:lnTo>
                    <a:pt x="275" y="149"/>
                  </a:lnTo>
                  <a:lnTo>
                    <a:pt x="270" y="199"/>
                  </a:lnTo>
                  <a:lnTo>
                    <a:pt x="270" y="204"/>
                  </a:lnTo>
                  <a:lnTo>
                    <a:pt x="275" y="204"/>
                  </a:lnTo>
                  <a:lnTo>
                    <a:pt x="308" y="204"/>
                  </a:lnTo>
                  <a:lnTo>
                    <a:pt x="318" y="199"/>
                  </a:lnTo>
                  <a:lnTo>
                    <a:pt x="327" y="194"/>
                  </a:lnTo>
                  <a:lnTo>
                    <a:pt x="337" y="189"/>
                  </a:lnTo>
                  <a:lnTo>
                    <a:pt x="342" y="179"/>
                  </a:lnTo>
                  <a:lnTo>
                    <a:pt x="352" y="179"/>
                  </a:lnTo>
                  <a:lnTo>
                    <a:pt x="337" y="214"/>
                  </a:lnTo>
                  <a:lnTo>
                    <a:pt x="217" y="214"/>
                  </a:lnTo>
                  <a:lnTo>
                    <a:pt x="217" y="209"/>
                  </a:lnTo>
                  <a:lnTo>
                    <a:pt x="222" y="209"/>
                  </a:lnTo>
                  <a:lnTo>
                    <a:pt x="231" y="204"/>
                  </a:lnTo>
                  <a:lnTo>
                    <a:pt x="236" y="199"/>
                  </a:lnTo>
                  <a:lnTo>
                    <a:pt x="236" y="194"/>
                  </a:lnTo>
                  <a:lnTo>
                    <a:pt x="250" y="109"/>
                  </a:lnTo>
                  <a:lnTo>
                    <a:pt x="250" y="99"/>
                  </a:lnTo>
                  <a:lnTo>
                    <a:pt x="250" y="94"/>
                  </a:lnTo>
                  <a:lnTo>
                    <a:pt x="246" y="89"/>
                  </a:lnTo>
                  <a:lnTo>
                    <a:pt x="236" y="89"/>
                  </a:lnTo>
                  <a:lnTo>
                    <a:pt x="241" y="84"/>
                  </a:lnTo>
                  <a:close/>
                  <a:moveTo>
                    <a:pt x="87" y="84"/>
                  </a:moveTo>
                  <a:lnTo>
                    <a:pt x="159" y="84"/>
                  </a:lnTo>
                  <a:lnTo>
                    <a:pt x="178" y="89"/>
                  </a:lnTo>
                  <a:lnTo>
                    <a:pt x="197" y="94"/>
                  </a:lnTo>
                  <a:lnTo>
                    <a:pt x="212" y="104"/>
                  </a:lnTo>
                  <a:lnTo>
                    <a:pt x="217" y="114"/>
                  </a:lnTo>
                  <a:lnTo>
                    <a:pt x="222" y="139"/>
                  </a:lnTo>
                  <a:lnTo>
                    <a:pt x="222" y="159"/>
                  </a:lnTo>
                  <a:lnTo>
                    <a:pt x="207" y="179"/>
                  </a:lnTo>
                  <a:lnTo>
                    <a:pt x="193" y="199"/>
                  </a:lnTo>
                  <a:lnTo>
                    <a:pt x="164" y="209"/>
                  </a:lnTo>
                  <a:lnTo>
                    <a:pt x="135" y="214"/>
                  </a:lnTo>
                  <a:lnTo>
                    <a:pt x="67" y="214"/>
                  </a:lnTo>
                  <a:lnTo>
                    <a:pt x="67" y="209"/>
                  </a:lnTo>
                  <a:lnTo>
                    <a:pt x="72" y="209"/>
                  </a:lnTo>
                  <a:lnTo>
                    <a:pt x="77" y="204"/>
                  </a:lnTo>
                  <a:lnTo>
                    <a:pt x="82" y="204"/>
                  </a:lnTo>
                  <a:lnTo>
                    <a:pt x="87" y="194"/>
                  </a:lnTo>
                  <a:lnTo>
                    <a:pt x="106" y="104"/>
                  </a:lnTo>
                  <a:lnTo>
                    <a:pt x="101" y="94"/>
                  </a:lnTo>
                  <a:lnTo>
                    <a:pt x="96" y="89"/>
                  </a:lnTo>
                  <a:lnTo>
                    <a:pt x="87" y="89"/>
                  </a:lnTo>
                  <a:lnTo>
                    <a:pt x="87" y="84"/>
                  </a:lnTo>
                  <a:close/>
                  <a:moveTo>
                    <a:pt x="154" y="94"/>
                  </a:moveTo>
                  <a:lnTo>
                    <a:pt x="173" y="99"/>
                  </a:lnTo>
                  <a:lnTo>
                    <a:pt x="188" y="104"/>
                  </a:lnTo>
                  <a:lnTo>
                    <a:pt x="193" y="114"/>
                  </a:lnTo>
                  <a:lnTo>
                    <a:pt x="197" y="129"/>
                  </a:lnTo>
                  <a:lnTo>
                    <a:pt x="202" y="144"/>
                  </a:lnTo>
                  <a:lnTo>
                    <a:pt x="197" y="159"/>
                  </a:lnTo>
                  <a:lnTo>
                    <a:pt x="193" y="174"/>
                  </a:lnTo>
                  <a:lnTo>
                    <a:pt x="183" y="184"/>
                  </a:lnTo>
                  <a:lnTo>
                    <a:pt x="159" y="199"/>
                  </a:lnTo>
                  <a:lnTo>
                    <a:pt x="135" y="204"/>
                  </a:lnTo>
                  <a:lnTo>
                    <a:pt x="125" y="204"/>
                  </a:lnTo>
                  <a:lnTo>
                    <a:pt x="120" y="204"/>
                  </a:lnTo>
                  <a:lnTo>
                    <a:pt x="120" y="199"/>
                  </a:lnTo>
                  <a:lnTo>
                    <a:pt x="120" y="194"/>
                  </a:lnTo>
                  <a:lnTo>
                    <a:pt x="135" y="104"/>
                  </a:lnTo>
                  <a:lnTo>
                    <a:pt x="135" y="99"/>
                  </a:lnTo>
                  <a:lnTo>
                    <a:pt x="140" y="94"/>
                  </a:lnTo>
                  <a:lnTo>
                    <a:pt x="145" y="94"/>
                  </a:lnTo>
                  <a:lnTo>
                    <a:pt x="154" y="94"/>
                  </a:lnTo>
                  <a:close/>
                </a:path>
              </a:pathLst>
            </a:custGeom>
            <a:solidFill>
              <a:srgbClr val="FFFFFF"/>
            </a:solidFill>
            <a:ln w="9525">
              <a:noFill/>
              <a:round/>
              <a:headEnd/>
              <a:tailEnd/>
            </a:ln>
          </p:spPr>
          <p:txBody>
            <a:bodyP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36896" name="Freeform 10"/>
            <p:cNvSpPr>
              <a:spLocks noEditPoints="1"/>
            </p:cNvSpPr>
            <p:nvPr/>
          </p:nvSpPr>
          <p:spPr bwMode="auto">
            <a:xfrm>
              <a:off x="891" y="253"/>
              <a:ext cx="857" cy="186"/>
            </a:xfrm>
            <a:custGeom>
              <a:avLst/>
              <a:gdLst>
                <a:gd name="T0" fmla="*/ 43 w 857"/>
                <a:gd name="T1" fmla="*/ 47 h 189"/>
                <a:gd name="T2" fmla="*/ 24 w 857"/>
                <a:gd name="T3" fmla="*/ 61 h 189"/>
                <a:gd name="T4" fmla="*/ 19 w 857"/>
                <a:gd name="T5" fmla="*/ 91 h 189"/>
                <a:gd name="T6" fmla="*/ 38 w 857"/>
                <a:gd name="T7" fmla="*/ 91 h 189"/>
                <a:gd name="T8" fmla="*/ 82 w 857"/>
                <a:gd name="T9" fmla="*/ 132 h 189"/>
                <a:gd name="T10" fmla="*/ 67 w 857"/>
                <a:gd name="T11" fmla="*/ 148 h 189"/>
                <a:gd name="T12" fmla="*/ 111 w 857"/>
                <a:gd name="T13" fmla="*/ 134 h 189"/>
                <a:gd name="T14" fmla="*/ 111 w 857"/>
                <a:gd name="T15" fmla="*/ 66 h 189"/>
                <a:gd name="T16" fmla="*/ 111 w 857"/>
                <a:gd name="T17" fmla="*/ 47 h 189"/>
                <a:gd name="T18" fmla="*/ 82 w 857"/>
                <a:gd name="T19" fmla="*/ 47 h 189"/>
                <a:gd name="T20" fmla="*/ 168 w 857"/>
                <a:gd name="T21" fmla="*/ 47 h 189"/>
                <a:gd name="T22" fmla="*/ 91 w 857"/>
                <a:gd name="T23" fmla="*/ 15 h 189"/>
                <a:gd name="T24" fmla="*/ 91 w 857"/>
                <a:gd name="T25" fmla="*/ 5 h 189"/>
                <a:gd name="T26" fmla="*/ 53 w 857"/>
                <a:gd name="T27" fmla="*/ 30 h 189"/>
                <a:gd name="T28" fmla="*/ 135 w 857"/>
                <a:gd name="T29" fmla="*/ 127 h 189"/>
                <a:gd name="T30" fmla="*/ 159 w 857"/>
                <a:gd name="T31" fmla="*/ 121 h 189"/>
                <a:gd name="T32" fmla="*/ 0 w 857"/>
                <a:gd name="T33" fmla="*/ 134 h 189"/>
                <a:gd name="T34" fmla="*/ 67 w 857"/>
                <a:gd name="T35" fmla="*/ 106 h 189"/>
                <a:gd name="T36" fmla="*/ 0 w 857"/>
                <a:gd name="T37" fmla="*/ 134 h 189"/>
                <a:gd name="T38" fmla="*/ 231 w 857"/>
                <a:gd name="T39" fmla="*/ 30 h 189"/>
                <a:gd name="T40" fmla="*/ 274 w 857"/>
                <a:gd name="T41" fmla="*/ 106 h 189"/>
                <a:gd name="T42" fmla="*/ 255 w 857"/>
                <a:gd name="T43" fmla="*/ 148 h 189"/>
                <a:gd name="T44" fmla="*/ 308 w 857"/>
                <a:gd name="T45" fmla="*/ 81 h 189"/>
                <a:gd name="T46" fmla="*/ 342 w 857"/>
                <a:gd name="T47" fmla="*/ 127 h 189"/>
                <a:gd name="T48" fmla="*/ 318 w 857"/>
                <a:gd name="T49" fmla="*/ 137 h 189"/>
                <a:gd name="T50" fmla="*/ 366 w 857"/>
                <a:gd name="T51" fmla="*/ 134 h 189"/>
                <a:gd name="T52" fmla="*/ 313 w 857"/>
                <a:gd name="T53" fmla="*/ 61 h 189"/>
                <a:gd name="T54" fmla="*/ 318 w 857"/>
                <a:gd name="T55" fmla="*/ 30 h 189"/>
                <a:gd name="T56" fmla="*/ 294 w 857"/>
                <a:gd name="T57" fmla="*/ 10 h 189"/>
                <a:gd name="T58" fmla="*/ 496 w 857"/>
                <a:gd name="T59" fmla="*/ 111 h 189"/>
                <a:gd name="T60" fmla="*/ 530 w 857"/>
                <a:gd name="T61" fmla="*/ 139 h 189"/>
                <a:gd name="T62" fmla="*/ 616 w 857"/>
                <a:gd name="T63" fmla="*/ 143 h 189"/>
                <a:gd name="T64" fmla="*/ 621 w 857"/>
                <a:gd name="T65" fmla="*/ 127 h 189"/>
                <a:gd name="T66" fmla="*/ 597 w 857"/>
                <a:gd name="T67" fmla="*/ 132 h 189"/>
                <a:gd name="T68" fmla="*/ 554 w 857"/>
                <a:gd name="T69" fmla="*/ 132 h 189"/>
                <a:gd name="T70" fmla="*/ 578 w 857"/>
                <a:gd name="T71" fmla="*/ 111 h 189"/>
                <a:gd name="T72" fmla="*/ 549 w 857"/>
                <a:gd name="T73" fmla="*/ 30 h 189"/>
                <a:gd name="T74" fmla="*/ 549 w 857"/>
                <a:gd name="T75" fmla="*/ 10 h 189"/>
                <a:gd name="T76" fmla="*/ 525 w 857"/>
                <a:gd name="T77" fmla="*/ 5 h 189"/>
                <a:gd name="T78" fmla="*/ 496 w 857"/>
                <a:gd name="T79" fmla="*/ 51 h 189"/>
                <a:gd name="T80" fmla="*/ 549 w 857"/>
                <a:gd name="T81" fmla="*/ 47 h 189"/>
                <a:gd name="T82" fmla="*/ 549 w 857"/>
                <a:gd name="T83" fmla="*/ 47 h 189"/>
                <a:gd name="T84" fmla="*/ 496 w 857"/>
                <a:gd name="T85" fmla="*/ 91 h 189"/>
                <a:gd name="T86" fmla="*/ 578 w 857"/>
                <a:gd name="T87" fmla="*/ 76 h 189"/>
                <a:gd name="T88" fmla="*/ 737 w 857"/>
                <a:gd name="T89" fmla="*/ 15 h 189"/>
                <a:gd name="T90" fmla="*/ 712 w 857"/>
                <a:gd name="T91" fmla="*/ 0 h 189"/>
                <a:gd name="T92" fmla="*/ 679 w 857"/>
                <a:gd name="T93" fmla="*/ 51 h 189"/>
                <a:gd name="T94" fmla="*/ 708 w 857"/>
                <a:gd name="T95" fmla="*/ 51 h 189"/>
                <a:gd name="T96" fmla="*/ 727 w 857"/>
                <a:gd name="T97" fmla="*/ 40 h 189"/>
                <a:gd name="T98" fmla="*/ 818 w 857"/>
                <a:gd name="T99" fmla="*/ 61 h 189"/>
                <a:gd name="T100" fmla="*/ 794 w 857"/>
                <a:gd name="T101" fmla="*/ 96 h 189"/>
                <a:gd name="T102" fmla="*/ 823 w 857"/>
                <a:gd name="T103" fmla="*/ 143 h 189"/>
                <a:gd name="T104" fmla="*/ 852 w 857"/>
                <a:gd name="T105" fmla="*/ 143 h 189"/>
                <a:gd name="T106" fmla="*/ 838 w 857"/>
                <a:gd name="T107" fmla="*/ 116 h 189"/>
                <a:gd name="T108" fmla="*/ 823 w 857"/>
                <a:gd name="T109" fmla="*/ 121 h 1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57" h="189">
                  <a:moveTo>
                    <a:pt x="5" y="49"/>
                  </a:moveTo>
                  <a:lnTo>
                    <a:pt x="48" y="49"/>
                  </a:lnTo>
                  <a:lnTo>
                    <a:pt x="43" y="49"/>
                  </a:lnTo>
                  <a:lnTo>
                    <a:pt x="43" y="54"/>
                  </a:lnTo>
                  <a:lnTo>
                    <a:pt x="38" y="64"/>
                  </a:lnTo>
                  <a:lnTo>
                    <a:pt x="34" y="74"/>
                  </a:lnTo>
                  <a:lnTo>
                    <a:pt x="29" y="79"/>
                  </a:lnTo>
                  <a:lnTo>
                    <a:pt x="24" y="79"/>
                  </a:lnTo>
                  <a:lnTo>
                    <a:pt x="19" y="79"/>
                  </a:lnTo>
                  <a:lnTo>
                    <a:pt x="19" y="84"/>
                  </a:lnTo>
                  <a:lnTo>
                    <a:pt x="19" y="89"/>
                  </a:lnTo>
                  <a:lnTo>
                    <a:pt x="19" y="109"/>
                  </a:lnTo>
                  <a:lnTo>
                    <a:pt x="24" y="109"/>
                  </a:lnTo>
                  <a:lnTo>
                    <a:pt x="34" y="109"/>
                  </a:lnTo>
                  <a:lnTo>
                    <a:pt x="38" y="109"/>
                  </a:lnTo>
                  <a:lnTo>
                    <a:pt x="82" y="109"/>
                  </a:lnTo>
                  <a:lnTo>
                    <a:pt x="82" y="154"/>
                  </a:lnTo>
                  <a:lnTo>
                    <a:pt x="82" y="159"/>
                  </a:lnTo>
                  <a:lnTo>
                    <a:pt x="72" y="159"/>
                  </a:lnTo>
                  <a:lnTo>
                    <a:pt x="62" y="159"/>
                  </a:lnTo>
                  <a:lnTo>
                    <a:pt x="67" y="169"/>
                  </a:lnTo>
                  <a:lnTo>
                    <a:pt x="67" y="184"/>
                  </a:lnTo>
                  <a:lnTo>
                    <a:pt x="91" y="184"/>
                  </a:lnTo>
                  <a:lnTo>
                    <a:pt x="101" y="179"/>
                  </a:lnTo>
                  <a:lnTo>
                    <a:pt x="106" y="174"/>
                  </a:lnTo>
                  <a:lnTo>
                    <a:pt x="111" y="164"/>
                  </a:lnTo>
                  <a:lnTo>
                    <a:pt x="111" y="109"/>
                  </a:lnTo>
                  <a:lnTo>
                    <a:pt x="159" y="109"/>
                  </a:lnTo>
                  <a:lnTo>
                    <a:pt x="159" y="84"/>
                  </a:lnTo>
                  <a:lnTo>
                    <a:pt x="111" y="84"/>
                  </a:lnTo>
                  <a:lnTo>
                    <a:pt x="111" y="74"/>
                  </a:lnTo>
                  <a:lnTo>
                    <a:pt x="111" y="69"/>
                  </a:lnTo>
                  <a:lnTo>
                    <a:pt x="111" y="64"/>
                  </a:lnTo>
                  <a:lnTo>
                    <a:pt x="111" y="59"/>
                  </a:lnTo>
                  <a:lnTo>
                    <a:pt x="101" y="59"/>
                  </a:lnTo>
                  <a:lnTo>
                    <a:pt x="82" y="59"/>
                  </a:lnTo>
                  <a:lnTo>
                    <a:pt x="82" y="84"/>
                  </a:lnTo>
                  <a:lnTo>
                    <a:pt x="53" y="84"/>
                  </a:lnTo>
                  <a:lnTo>
                    <a:pt x="72" y="49"/>
                  </a:lnTo>
                  <a:lnTo>
                    <a:pt x="168" y="49"/>
                  </a:lnTo>
                  <a:lnTo>
                    <a:pt x="168" y="30"/>
                  </a:lnTo>
                  <a:lnTo>
                    <a:pt x="82" y="30"/>
                  </a:lnTo>
                  <a:lnTo>
                    <a:pt x="87" y="20"/>
                  </a:lnTo>
                  <a:lnTo>
                    <a:pt x="91" y="15"/>
                  </a:lnTo>
                  <a:lnTo>
                    <a:pt x="91" y="10"/>
                  </a:lnTo>
                  <a:lnTo>
                    <a:pt x="91" y="5"/>
                  </a:lnTo>
                  <a:lnTo>
                    <a:pt x="87" y="5"/>
                  </a:lnTo>
                  <a:lnTo>
                    <a:pt x="62" y="0"/>
                  </a:lnTo>
                  <a:lnTo>
                    <a:pt x="58" y="15"/>
                  </a:lnTo>
                  <a:lnTo>
                    <a:pt x="53" y="30"/>
                  </a:lnTo>
                  <a:lnTo>
                    <a:pt x="5" y="30"/>
                  </a:lnTo>
                  <a:lnTo>
                    <a:pt x="5" y="49"/>
                  </a:lnTo>
                  <a:close/>
                  <a:moveTo>
                    <a:pt x="115" y="129"/>
                  </a:moveTo>
                  <a:lnTo>
                    <a:pt x="135" y="149"/>
                  </a:lnTo>
                  <a:lnTo>
                    <a:pt x="154" y="174"/>
                  </a:lnTo>
                  <a:lnTo>
                    <a:pt x="173" y="159"/>
                  </a:lnTo>
                  <a:lnTo>
                    <a:pt x="168" y="149"/>
                  </a:lnTo>
                  <a:lnTo>
                    <a:pt x="159" y="139"/>
                  </a:lnTo>
                  <a:lnTo>
                    <a:pt x="144" y="124"/>
                  </a:lnTo>
                  <a:lnTo>
                    <a:pt x="135" y="114"/>
                  </a:lnTo>
                  <a:lnTo>
                    <a:pt x="115" y="129"/>
                  </a:lnTo>
                  <a:close/>
                  <a:moveTo>
                    <a:pt x="0" y="164"/>
                  </a:moveTo>
                  <a:lnTo>
                    <a:pt x="14" y="169"/>
                  </a:lnTo>
                  <a:lnTo>
                    <a:pt x="19" y="179"/>
                  </a:lnTo>
                  <a:lnTo>
                    <a:pt x="43" y="154"/>
                  </a:lnTo>
                  <a:lnTo>
                    <a:pt x="67" y="124"/>
                  </a:lnTo>
                  <a:lnTo>
                    <a:pt x="58" y="119"/>
                  </a:lnTo>
                  <a:lnTo>
                    <a:pt x="38" y="114"/>
                  </a:lnTo>
                  <a:lnTo>
                    <a:pt x="24" y="139"/>
                  </a:lnTo>
                  <a:lnTo>
                    <a:pt x="0" y="164"/>
                  </a:lnTo>
                  <a:close/>
                  <a:moveTo>
                    <a:pt x="294" y="10"/>
                  </a:moveTo>
                  <a:lnTo>
                    <a:pt x="298" y="20"/>
                  </a:lnTo>
                  <a:lnTo>
                    <a:pt x="303" y="30"/>
                  </a:lnTo>
                  <a:lnTo>
                    <a:pt x="231" y="30"/>
                  </a:lnTo>
                  <a:lnTo>
                    <a:pt x="231" y="54"/>
                  </a:lnTo>
                  <a:lnTo>
                    <a:pt x="284" y="54"/>
                  </a:lnTo>
                  <a:lnTo>
                    <a:pt x="284" y="94"/>
                  </a:lnTo>
                  <a:lnTo>
                    <a:pt x="274" y="124"/>
                  </a:lnTo>
                  <a:lnTo>
                    <a:pt x="255" y="149"/>
                  </a:lnTo>
                  <a:lnTo>
                    <a:pt x="231" y="164"/>
                  </a:lnTo>
                  <a:lnTo>
                    <a:pt x="245" y="174"/>
                  </a:lnTo>
                  <a:lnTo>
                    <a:pt x="255" y="184"/>
                  </a:lnTo>
                  <a:lnTo>
                    <a:pt x="274" y="169"/>
                  </a:lnTo>
                  <a:lnTo>
                    <a:pt x="289" y="149"/>
                  </a:lnTo>
                  <a:lnTo>
                    <a:pt x="303" y="124"/>
                  </a:lnTo>
                  <a:lnTo>
                    <a:pt x="308" y="99"/>
                  </a:lnTo>
                  <a:lnTo>
                    <a:pt x="347" y="99"/>
                  </a:lnTo>
                  <a:lnTo>
                    <a:pt x="342" y="119"/>
                  </a:lnTo>
                  <a:lnTo>
                    <a:pt x="342" y="139"/>
                  </a:lnTo>
                  <a:lnTo>
                    <a:pt x="342" y="149"/>
                  </a:lnTo>
                  <a:lnTo>
                    <a:pt x="337" y="154"/>
                  </a:lnTo>
                  <a:lnTo>
                    <a:pt x="327" y="154"/>
                  </a:lnTo>
                  <a:lnTo>
                    <a:pt x="313" y="154"/>
                  </a:lnTo>
                  <a:lnTo>
                    <a:pt x="318" y="169"/>
                  </a:lnTo>
                  <a:lnTo>
                    <a:pt x="322" y="184"/>
                  </a:lnTo>
                  <a:lnTo>
                    <a:pt x="347" y="179"/>
                  </a:lnTo>
                  <a:lnTo>
                    <a:pt x="361" y="174"/>
                  </a:lnTo>
                  <a:lnTo>
                    <a:pt x="366" y="164"/>
                  </a:lnTo>
                  <a:lnTo>
                    <a:pt x="371" y="139"/>
                  </a:lnTo>
                  <a:lnTo>
                    <a:pt x="371" y="109"/>
                  </a:lnTo>
                  <a:lnTo>
                    <a:pt x="375" y="79"/>
                  </a:lnTo>
                  <a:lnTo>
                    <a:pt x="313" y="79"/>
                  </a:lnTo>
                  <a:lnTo>
                    <a:pt x="313" y="54"/>
                  </a:lnTo>
                  <a:lnTo>
                    <a:pt x="399" y="54"/>
                  </a:lnTo>
                  <a:lnTo>
                    <a:pt x="399" y="30"/>
                  </a:lnTo>
                  <a:lnTo>
                    <a:pt x="318" y="30"/>
                  </a:lnTo>
                  <a:lnTo>
                    <a:pt x="332" y="30"/>
                  </a:lnTo>
                  <a:lnTo>
                    <a:pt x="327" y="20"/>
                  </a:lnTo>
                  <a:lnTo>
                    <a:pt x="322" y="0"/>
                  </a:lnTo>
                  <a:lnTo>
                    <a:pt x="294" y="10"/>
                  </a:lnTo>
                  <a:close/>
                  <a:moveTo>
                    <a:pt x="472" y="30"/>
                  </a:moveTo>
                  <a:lnTo>
                    <a:pt x="472" y="149"/>
                  </a:lnTo>
                  <a:lnTo>
                    <a:pt x="496" y="149"/>
                  </a:lnTo>
                  <a:lnTo>
                    <a:pt x="496" y="129"/>
                  </a:lnTo>
                  <a:lnTo>
                    <a:pt x="525" y="129"/>
                  </a:lnTo>
                  <a:lnTo>
                    <a:pt x="525" y="154"/>
                  </a:lnTo>
                  <a:lnTo>
                    <a:pt x="525" y="164"/>
                  </a:lnTo>
                  <a:lnTo>
                    <a:pt x="530" y="174"/>
                  </a:lnTo>
                  <a:lnTo>
                    <a:pt x="539" y="179"/>
                  </a:lnTo>
                  <a:lnTo>
                    <a:pt x="549" y="179"/>
                  </a:lnTo>
                  <a:lnTo>
                    <a:pt x="607" y="179"/>
                  </a:lnTo>
                  <a:lnTo>
                    <a:pt x="616" y="179"/>
                  </a:lnTo>
                  <a:lnTo>
                    <a:pt x="621" y="174"/>
                  </a:lnTo>
                  <a:lnTo>
                    <a:pt x="626" y="164"/>
                  </a:lnTo>
                  <a:lnTo>
                    <a:pt x="631" y="149"/>
                  </a:lnTo>
                  <a:lnTo>
                    <a:pt x="621" y="149"/>
                  </a:lnTo>
                  <a:lnTo>
                    <a:pt x="607" y="144"/>
                  </a:lnTo>
                  <a:lnTo>
                    <a:pt x="607" y="154"/>
                  </a:lnTo>
                  <a:lnTo>
                    <a:pt x="602" y="159"/>
                  </a:lnTo>
                  <a:lnTo>
                    <a:pt x="597" y="159"/>
                  </a:lnTo>
                  <a:lnTo>
                    <a:pt x="592" y="159"/>
                  </a:lnTo>
                  <a:lnTo>
                    <a:pt x="568" y="159"/>
                  </a:lnTo>
                  <a:lnTo>
                    <a:pt x="558" y="159"/>
                  </a:lnTo>
                  <a:lnTo>
                    <a:pt x="554" y="159"/>
                  </a:lnTo>
                  <a:lnTo>
                    <a:pt x="549" y="154"/>
                  </a:lnTo>
                  <a:lnTo>
                    <a:pt x="549" y="144"/>
                  </a:lnTo>
                  <a:lnTo>
                    <a:pt x="549" y="129"/>
                  </a:lnTo>
                  <a:lnTo>
                    <a:pt x="578" y="129"/>
                  </a:lnTo>
                  <a:lnTo>
                    <a:pt x="578" y="139"/>
                  </a:lnTo>
                  <a:lnTo>
                    <a:pt x="602" y="139"/>
                  </a:lnTo>
                  <a:lnTo>
                    <a:pt x="602" y="30"/>
                  </a:lnTo>
                  <a:lnTo>
                    <a:pt x="549" y="30"/>
                  </a:lnTo>
                  <a:lnTo>
                    <a:pt x="549" y="20"/>
                  </a:lnTo>
                  <a:lnTo>
                    <a:pt x="549" y="15"/>
                  </a:lnTo>
                  <a:lnTo>
                    <a:pt x="549" y="10"/>
                  </a:lnTo>
                  <a:lnTo>
                    <a:pt x="549" y="5"/>
                  </a:lnTo>
                  <a:lnTo>
                    <a:pt x="534" y="5"/>
                  </a:lnTo>
                  <a:lnTo>
                    <a:pt x="525" y="5"/>
                  </a:lnTo>
                  <a:lnTo>
                    <a:pt x="525" y="30"/>
                  </a:lnTo>
                  <a:lnTo>
                    <a:pt x="472" y="30"/>
                  </a:lnTo>
                  <a:close/>
                  <a:moveTo>
                    <a:pt x="525" y="69"/>
                  </a:moveTo>
                  <a:lnTo>
                    <a:pt x="496" y="69"/>
                  </a:lnTo>
                  <a:lnTo>
                    <a:pt x="496" y="54"/>
                  </a:lnTo>
                  <a:lnTo>
                    <a:pt x="525" y="54"/>
                  </a:lnTo>
                  <a:lnTo>
                    <a:pt x="525" y="69"/>
                  </a:lnTo>
                  <a:close/>
                  <a:moveTo>
                    <a:pt x="549" y="54"/>
                  </a:moveTo>
                  <a:lnTo>
                    <a:pt x="578" y="54"/>
                  </a:lnTo>
                  <a:lnTo>
                    <a:pt x="578" y="69"/>
                  </a:lnTo>
                  <a:lnTo>
                    <a:pt x="549" y="69"/>
                  </a:lnTo>
                  <a:lnTo>
                    <a:pt x="549" y="54"/>
                  </a:lnTo>
                  <a:close/>
                  <a:moveTo>
                    <a:pt x="496" y="94"/>
                  </a:moveTo>
                  <a:lnTo>
                    <a:pt x="525" y="94"/>
                  </a:lnTo>
                  <a:lnTo>
                    <a:pt x="525" y="109"/>
                  </a:lnTo>
                  <a:lnTo>
                    <a:pt x="496" y="109"/>
                  </a:lnTo>
                  <a:lnTo>
                    <a:pt x="496" y="94"/>
                  </a:lnTo>
                  <a:close/>
                  <a:moveTo>
                    <a:pt x="549" y="109"/>
                  </a:moveTo>
                  <a:lnTo>
                    <a:pt x="549" y="94"/>
                  </a:lnTo>
                  <a:lnTo>
                    <a:pt x="578" y="94"/>
                  </a:lnTo>
                  <a:lnTo>
                    <a:pt x="578" y="109"/>
                  </a:lnTo>
                  <a:lnTo>
                    <a:pt x="549" y="109"/>
                  </a:lnTo>
                  <a:close/>
                  <a:moveTo>
                    <a:pt x="737" y="20"/>
                  </a:moveTo>
                  <a:lnTo>
                    <a:pt x="737" y="15"/>
                  </a:lnTo>
                  <a:lnTo>
                    <a:pt x="741" y="10"/>
                  </a:lnTo>
                  <a:lnTo>
                    <a:pt x="732" y="5"/>
                  </a:lnTo>
                  <a:lnTo>
                    <a:pt x="712" y="0"/>
                  </a:lnTo>
                  <a:lnTo>
                    <a:pt x="708" y="20"/>
                  </a:lnTo>
                  <a:lnTo>
                    <a:pt x="698" y="40"/>
                  </a:lnTo>
                  <a:lnTo>
                    <a:pt x="688" y="54"/>
                  </a:lnTo>
                  <a:lnTo>
                    <a:pt x="679" y="69"/>
                  </a:lnTo>
                  <a:lnTo>
                    <a:pt x="693" y="74"/>
                  </a:lnTo>
                  <a:lnTo>
                    <a:pt x="703" y="79"/>
                  </a:lnTo>
                  <a:lnTo>
                    <a:pt x="703" y="74"/>
                  </a:lnTo>
                  <a:lnTo>
                    <a:pt x="708" y="69"/>
                  </a:lnTo>
                  <a:lnTo>
                    <a:pt x="828" y="69"/>
                  </a:lnTo>
                  <a:lnTo>
                    <a:pt x="828" y="49"/>
                  </a:lnTo>
                  <a:lnTo>
                    <a:pt x="717" y="49"/>
                  </a:lnTo>
                  <a:lnTo>
                    <a:pt x="727" y="40"/>
                  </a:lnTo>
                  <a:lnTo>
                    <a:pt x="842" y="40"/>
                  </a:lnTo>
                  <a:lnTo>
                    <a:pt x="842" y="20"/>
                  </a:lnTo>
                  <a:lnTo>
                    <a:pt x="737" y="20"/>
                  </a:lnTo>
                  <a:close/>
                  <a:moveTo>
                    <a:pt x="818" y="79"/>
                  </a:moveTo>
                  <a:lnTo>
                    <a:pt x="703" y="79"/>
                  </a:lnTo>
                  <a:lnTo>
                    <a:pt x="703" y="99"/>
                  </a:lnTo>
                  <a:lnTo>
                    <a:pt x="794" y="99"/>
                  </a:lnTo>
                  <a:lnTo>
                    <a:pt x="794" y="114"/>
                  </a:lnTo>
                  <a:lnTo>
                    <a:pt x="799" y="144"/>
                  </a:lnTo>
                  <a:lnTo>
                    <a:pt x="809" y="169"/>
                  </a:lnTo>
                  <a:lnTo>
                    <a:pt x="814" y="174"/>
                  </a:lnTo>
                  <a:lnTo>
                    <a:pt x="823" y="179"/>
                  </a:lnTo>
                  <a:lnTo>
                    <a:pt x="833" y="184"/>
                  </a:lnTo>
                  <a:lnTo>
                    <a:pt x="842" y="189"/>
                  </a:lnTo>
                  <a:lnTo>
                    <a:pt x="847" y="184"/>
                  </a:lnTo>
                  <a:lnTo>
                    <a:pt x="852" y="179"/>
                  </a:lnTo>
                  <a:lnTo>
                    <a:pt x="857" y="164"/>
                  </a:lnTo>
                  <a:lnTo>
                    <a:pt x="857" y="149"/>
                  </a:lnTo>
                  <a:lnTo>
                    <a:pt x="847" y="144"/>
                  </a:lnTo>
                  <a:lnTo>
                    <a:pt x="838" y="134"/>
                  </a:lnTo>
                  <a:lnTo>
                    <a:pt x="838" y="149"/>
                  </a:lnTo>
                  <a:lnTo>
                    <a:pt x="833" y="154"/>
                  </a:lnTo>
                  <a:lnTo>
                    <a:pt x="828" y="149"/>
                  </a:lnTo>
                  <a:lnTo>
                    <a:pt x="823" y="139"/>
                  </a:lnTo>
                  <a:lnTo>
                    <a:pt x="823" y="129"/>
                  </a:lnTo>
                  <a:lnTo>
                    <a:pt x="818" y="109"/>
                  </a:lnTo>
                  <a:lnTo>
                    <a:pt x="818" y="79"/>
                  </a:lnTo>
                  <a:close/>
                </a:path>
              </a:pathLst>
            </a:custGeom>
            <a:solidFill>
              <a:srgbClr val="FFFFFF"/>
            </a:solidFill>
            <a:ln w="9525">
              <a:noFill/>
              <a:round/>
              <a:headEnd/>
              <a:tailEnd/>
            </a:ln>
          </p:spPr>
          <p:txBody>
            <a:bodyP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36897" name="Freeform 11"/>
            <p:cNvSpPr>
              <a:spLocks noEditPoints="1"/>
            </p:cNvSpPr>
            <p:nvPr/>
          </p:nvSpPr>
          <p:spPr bwMode="auto">
            <a:xfrm>
              <a:off x="896" y="472"/>
              <a:ext cx="845" cy="49"/>
            </a:xfrm>
            <a:custGeom>
              <a:avLst/>
              <a:gdLst>
                <a:gd name="T0" fmla="*/ 38 w 847"/>
                <a:gd name="T1" fmla="*/ 9 h 49"/>
                <a:gd name="T2" fmla="*/ 38 w 847"/>
                <a:gd name="T3" fmla="*/ 34 h 49"/>
                <a:gd name="T4" fmla="*/ 19 w 847"/>
                <a:gd name="T5" fmla="*/ 49 h 49"/>
                <a:gd name="T6" fmla="*/ 19 w 847"/>
                <a:gd name="T7" fmla="*/ 39 h 49"/>
                <a:gd name="T8" fmla="*/ 29 w 847"/>
                <a:gd name="T9" fmla="*/ 19 h 49"/>
                <a:gd name="T10" fmla="*/ 53 w 847"/>
                <a:gd name="T11" fmla="*/ 14 h 49"/>
                <a:gd name="T12" fmla="*/ 96 w 847"/>
                <a:gd name="T13" fmla="*/ 14 h 49"/>
                <a:gd name="T14" fmla="*/ 82 w 847"/>
                <a:gd name="T15" fmla="*/ 49 h 49"/>
                <a:gd name="T16" fmla="*/ 53 w 847"/>
                <a:gd name="T17" fmla="*/ 34 h 49"/>
                <a:gd name="T18" fmla="*/ 77 w 847"/>
                <a:gd name="T19" fmla="*/ 39 h 49"/>
                <a:gd name="T20" fmla="*/ 82 w 847"/>
                <a:gd name="T21" fmla="*/ 14 h 49"/>
                <a:gd name="T22" fmla="*/ 67 w 847"/>
                <a:gd name="T23" fmla="*/ 24 h 49"/>
                <a:gd name="T24" fmla="*/ 159 w 847"/>
                <a:gd name="T25" fmla="*/ 49 h 49"/>
                <a:gd name="T26" fmla="*/ 192 w 847"/>
                <a:gd name="T27" fmla="*/ 29 h 49"/>
                <a:gd name="T28" fmla="*/ 197 w 847"/>
                <a:gd name="T29" fmla="*/ 49 h 49"/>
                <a:gd name="T30" fmla="*/ 168 w 847"/>
                <a:gd name="T31" fmla="*/ 34 h 49"/>
                <a:gd name="T32" fmla="*/ 187 w 847"/>
                <a:gd name="T33" fmla="*/ 0 h 49"/>
                <a:gd name="T34" fmla="*/ 211 w 847"/>
                <a:gd name="T35" fmla="*/ 9 h 49"/>
                <a:gd name="T36" fmla="*/ 192 w 847"/>
                <a:gd name="T37" fmla="*/ 9 h 49"/>
                <a:gd name="T38" fmla="*/ 187 w 847"/>
                <a:gd name="T39" fmla="*/ 34 h 49"/>
                <a:gd name="T40" fmla="*/ 202 w 847"/>
                <a:gd name="T41" fmla="*/ 34 h 49"/>
                <a:gd name="T42" fmla="*/ 227 w 847"/>
                <a:gd name="T43" fmla="*/ 9 h 49"/>
                <a:gd name="T44" fmla="*/ 213 w 847"/>
                <a:gd name="T45" fmla="*/ 49 h 49"/>
                <a:gd name="T46" fmla="*/ 266 w 847"/>
                <a:gd name="T47" fmla="*/ 0 h 49"/>
                <a:gd name="T48" fmla="*/ 271 w 847"/>
                <a:gd name="T49" fmla="*/ 14 h 49"/>
                <a:gd name="T50" fmla="*/ 338 w 847"/>
                <a:gd name="T51" fmla="*/ 0 h 49"/>
                <a:gd name="T52" fmla="*/ 309 w 847"/>
                <a:gd name="T53" fmla="*/ 49 h 49"/>
                <a:gd name="T54" fmla="*/ 405 w 847"/>
                <a:gd name="T55" fmla="*/ 44 h 49"/>
                <a:gd name="T56" fmla="*/ 372 w 847"/>
                <a:gd name="T57" fmla="*/ 44 h 49"/>
                <a:gd name="T58" fmla="*/ 372 w 847"/>
                <a:gd name="T59" fmla="*/ 4 h 49"/>
                <a:gd name="T60" fmla="*/ 405 w 847"/>
                <a:gd name="T61" fmla="*/ 4 h 49"/>
                <a:gd name="T62" fmla="*/ 396 w 847"/>
                <a:gd name="T63" fmla="*/ 14 h 49"/>
                <a:gd name="T64" fmla="*/ 376 w 847"/>
                <a:gd name="T65" fmla="*/ 24 h 49"/>
                <a:gd name="T66" fmla="*/ 396 w 847"/>
                <a:gd name="T67" fmla="*/ 39 h 49"/>
                <a:gd name="T68" fmla="*/ 487 w 847"/>
                <a:gd name="T69" fmla="*/ 0 h 49"/>
                <a:gd name="T70" fmla="*/ 463 w 847"/>
                <a:gd name="T71" fmla="*/ 29 h 49"/>
                <a:gd name="T72" fmla="*/ 497 w 847"/>
                <a:gd name="T73" fmla="*/ 0 h 49"/>
                <a:gd name="T74" fmla="*/ 497 w 847"/>
                <a:gd name="T75" fmla="*/ 0 h 49"/>
                <a:gd name="T76" fmla="*/ 584 w 847"/>
                <a:gd name="T77" fmla="*/ 19 h 49"/>
                <a:gd name="T78" fmla="*/ 545 w 847"/>
                <a:gd name="T79" fmla="*/ 49 h 49"/>
                <a:gd name="T80" fmla="*/ 624 w 847"/>
                <a:gd name="T81" fmla="*/ 44 h 49"/>
                <a:gd name="T82" fmla="*/ 603 w 847"/>
                <a:gd name="T83" fmla="*/ 44 h 49"/>
                <a:gd name="T84" fmla="*/ 608 w 847"/>
                <a:gd name="T85" fmla="*/ 0 h 49"/>
                <a:gd name="T86" fmla="*/ 622 w 847"/>
                <a:gd name="T87" fmla="*/ 19 h 49"/>
                <a:gd name="T88" fmla="*/ 617 w 847"/>
                <a:gd name="T89" fmla="*/ 9 h 49"/>
                <a:gd name="T90" fmla="*/ 612 w 847"/>
                <a:gd name="T91" fmla="*/ 34 h 49"/>
                <a:gd name="T92" fmla="*/ 622 w 847"/>
                <a:gd name="T93" fmla="*/ 29 h 49"/>
                <a:gd name="T94" fmla="*/ 647 w 847"/>
                <a:gd name="T95" fmla="*/ 49 h 49"/>
                <a:gd name="T96" fmla="*/ 710 w 847"/>
                <a:gd name="T97" fmla="*/ 0 h 49"/>
                <a:gd name="T98" fmla="*/ 729 w 847"/>
                <a:gd name="T99" fmla="*/ 14 h 49"/>
                <a:gd name="T100" fmla="*/ 715 w 847"/>
                <a:gd name="T101" fmla="*/ 29 h 49"/>
                <a:gd name="T102" fmla="*/ 724 w 847"/>
                <a:gd name="T103" fmla="*/ 34 h 49"/>
                <a:gd name="T104" fmla="*/ 705 w 847"/>
                <a:gd name="T105" fmla="*/ 29 h 49"/>
                <a:gd name="T106" fmla="*/ 705 w 847"/>
                <a:gd name="T107" fmla="*/ 19 h 49"/>
                <a:gd name="T108" fmla="*/ 715 w 847"/>
                <a:gd name="T109" fmla="*/ 14 h 49"/>
                <a:gd name="T110" fmla="*/ 700 w 847"/>
                <a:gd name="T111" fmla="*/ 19 h 49"/>
                <a:gd name="T112" fmla="*/ 801 w 847"/>
                <a:gd name="T113" fmla="*/ 29 h 49"/>
                <a:gd name="T114" fmla="*/ 797 w 847"/>
                <a:gd name="T115" fmla="*/ 49 h 49"/>
                <a:gd name="T116" fmla="*/ 768 w 847"/>
                <a:gd name="T117" fmla="*/ 34 h 49"/>
                <a:gd name="T118" fmla="*/ 801 w 847"/>
                <a:gd name="T119" fmla="*/ 0 h 49"/>
                <a:gd name="T120" fmla="*/ 797 w 847"/>
                <a:gd name="T121" fmla="*/ 14 h 49"/>
                <a:gd name="T122" fmla="*/ 782 w 847"/>
                <a:gd name="T123" fmla="*/ 14 h 49"/>
                <a:gd name="T124" fmla="*/ 792 w 847"/>
                <a:gd name="T125" fmla="*/ 39 h 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47" h="49">
                  <a:moveTo>
                    <a:pt x="0" y="0"/>
                  </a:moveTo>
                  <a:lnTo>
                    <a:pt x="19" y="0"/>
                  </a:lnTo>
                  <a:lnTo>
                    <a:pt x="24" y="0"/>
                  </a:lnTo>
                  <a:lnTo>
                    <a:pt x="29" y="4"/>
                  </a:lnTo>
                  <a:lnTo>
                    <a:pt x="33" y="4"/>
                  </a:lnTo>
                  <a:lnTo>
                    <a:pt x="38" y="9"/>
                  </a:lnTo>
                  <a:lnTo>
                    <a:pt x="38" y="14"/>
                  </a:lnTo>
                  <a:lnTo>
                    <a:pt x="43" y="19"/>
                  </a:lnTo>
                  <a:lnTo>
                    <a:pt x="43" y="24"/>
                  </a:lnTo>
                  <a:lnTo>
                    <a:pt x="43" y="29"/>
                  </a:lnTo>
                  <a:lnTo>
                    <a:pt x="38" y="34"/>
                  </a:lnTo>
                  <a:lnTo>
                    <a:pt x="38" y="39"/>
                  </a:lnTo>
                  <a:lnTo>
                    <a:pt x="33" y="44"/>
                  </a:lnTo>
                  <a:lnTo>
                    <a:pt x="29" y="49"/>
                  </a:lnTo>
                  <a:lnTo>
                    <a:pt x="24" y="49"/>
                  </a:lnTo>
                  <a:lnTo>
                    <a:pt x="19" y="49"/>
                  </a:lnTo>
                  <a:lnTo>
                    <a:pt x="0" y="49"/>
                  </a:lnTo>
                  <a:lnTo>
                    <a:pt x="0" y="0"/>
                  </a:lnTo>
                  <a:close/>
                  <a:moveTo>
                    <a:pt x="14" y="9"/>
                  </a:moveTo>
                  <a:lnTo>
                    <a:pt x="14" y="39"/>
                  </a:lnTo>
                  <a:lnTo>
                    <a:pt x="19" y="39"/>
                  </a:lnTo>
                  <a:lnTo>
                    <a:pt x="24" y="39"/>
                  </a:lnTo>
                  <a:lnTo>
                    <a:pt x="24" y="34"/>
                  </a:lnTo>
                  <a:lnTo>
                    <a:pt x="29" y="29"/>
                  </a:lnTo>
                  <a:lnTo>
                    <a:pt x="29" y="24"/>
                  </a:lnTo>
                  <a:lnTo>
                    <a:pt x="29" y="19"/>
                  </a:lnTo>
                  <a:lnTo>
                    <a:pt x="24" y="14"/>
                  </a:lnTo>
                  <a:lnTo>
                    <a:pt x="19" y="14"/>
                  </a:lnTo>
                  <a:lnTo>
                    <a:pt x="19" y="9"/>
                  </a:lnTo>
                  <a:lnTo>
                    <a:pt x="14" y="9"/>
                  </a:lnTo>
                  <a:close/>
                  <a:moveTo>
                    <a:pt x="53" y="24"/>
                  </a:moveTo>
                  <a:lnTo>
                    <a:pt x="53" y="14"/>
                  </a:lnTo>
                  <a:lnTo>
                    <a:pt x="57" y="4"/>
                  </a:lnTo>
                  <a:lnTo>
                    <a:pt x="67" y="0"/>
                  </a:lnTo>
                  <a:lnTo>
                    <a:pt x="77" y="0"/>
                  </a:lnTo>
                  <a:lnTo>
                    <a:pt x="86" y="0"/>
                  </a:lnTo>
                  <a:lnTo>
                    <a:pt x="91" y="4"/>
                  </a:lnTo>
                  <a:lnTo>
                    <a:pt x="96" y="14"/>
                  </a:lnTo>
                  <a:lnTo>
                    <a:pt x="101" y="24"/>
                  </a:lnTo>
                  <a:lnTo>
                    <a:pt x="101" y="34"/>
                  </a:lnTo>
                  <a:lnTo>
                    <a:pt x="96" y="39"/>
                  </a:lnTo>
                  <a:lnTo>
                    <a:pt x="91" y="44"/>
                  </a:lnTo>
                  <a:lnTo>
                    <a:pt x="91" y="49"/>
                  </a:lnTo>
                  <a:lnTo>
                    <a:pt x="82" y="49"/>
                  </a:lnTo>
                  <a:lnTo>
                    <a:pt x="77" y="49"/>
                  </a:lnTo>
                  <a:lnTo>
                    <a:pt x="67" y="49"/>
                  </a:lnTo>
                  <a:lnTo>
                    <a:pt x="62" y="49"/>
                  </a:lnTo>
                  <a:lnTo>
                    <a:pt x="57" y="44"/>
                  </a:lnTo>
                  <a:lnTo>
                    <a:pt x="53" y="39"/>
                  </a:lnTo>
                  <a:lnTo>
                    <a:pt x="53" y="34"/>
                  </a:lnTo>
                  <a:lnTo>
                    <a:pt x="53" y="24"/>
                  </a:lnTo>
                  <a:close/>
                  <a:moveTo>
                    <a:pt x="67" y="24"/>
                  </a:moveTo>
                  <a:lnTo>
                    <a:pt x="67" y="29"/>
                  </a:lnTo>
                  <a:lnTo>
                    <a:pt x="67" y="34"/>
                  </a:lnTo>
                  <a:lnTo>
                    <a:pt x="72" y="39"/>
                  </a:lnTo>
                  <a:lnTo>
                    <a:pt x="77" y="39"/>
                  </a:lnTo>
                  <a:lnTo>
                    <a:pt x="82" y="39"/>
                  </a:lnTo>
                  <a:lnTo>
                    <a:pt x="82" y="34"/>
                  </a:lnTo>
                  <a:lnTo>
                    <a:pt x="86" y="29"/>
                  </a:lnTo>
                  <a:lnTo>
                    <a:pt x="86" y="24"/>
                  </a:lnTo>
                  <a:lnTo>
                    <a:pt x="86" y="19"/>
                  </a:lnTo>
                  <a:lnTo>
                    <a:pt x="82" y="14"/>
                  </a:lnTo>
                  <a:lnTo>
                    <a:pt x="77" y="9"/>
                  </a:lnTo>
                  <a:lnTo>
                    <a:pt x="72" y="14"/>
                  </a:lnTo>
                  <a:lnTo>
                    <a:pt x="67" y="14"/>
                  </a:lnTo>
                  <a:lnTo>
                    <a:pt x="67" y="19"/>
                  </a:lnTo>
                  <a:lnTo>
                    <a:pt x="67" y="24"/>
                  </a:lnTo>
                  <a:close/>
                  <a:moveTo>
                    <a:pt x="110" y="0"/>
                  </a:moveTo>
                  <a:lnTo>
                    <a:pt x="125" y="0"/>
                  </a:lnTo>
                  <a:lnTo>
                    <a:pt x="144" y="29"/>
                  </a:lnTo>
                  <a:lnTo>
                    <a:pt x="144" y="0"/>
                  </a:lnTo>
                  <a:lnTo>
                    <a:pt x="159" y="0"/>
                  </a:lnTo>
                  <a:lnTo>
                    <a:pt x="159" y="49"/>
                  </a:lnTo>
                  <a:lnTo>
                    <a:pt x="144" y="49"/>
                  </a:lnTo>
                  <a:lnTo>
                    <a:pt x="125" y="24"/>
                  </a:lnTo>
                  <a:lnTo>
                    <a:pt x="125" y="49"/>
                  </a:lnTo>
                  <a:lnTo>
                    <a:pt x="110" y="49"/>
                  </a:lnTo>
                  <a:lnTo>
                    <a:pt x="110" y="0"/>
                  </a:lnTo>
                  <a:close/>
                  <a:moveTo>
                    <a:pt x="192" y="29"/>
                  </a:moveTo>
                  <a:lnTo>
                    <a:pt x="192" y="19"/>
                  </a:lnTo>
                  <a:lnTo>
                    <a:pt x="216" y="19"/>
                  </a:lnTo>
                  <a:lnTo>
                    <a:pt x="216" y="44"/>
                  </a:lnTo>
                  <a:lnTo>
                    <a:pt x="212" y="44"/>
                  </a:lnTo>
                  <a:lnTo>
                    <a:pt x="207" y="49"/>
                  </a:lnTo>
                  <a:lnTo>
                    <a:pt x="197" y="49"/>
                  </a:lnTo>
                  <a:lnTo>
                    <a:pt x="192" y="49"/>
                  </a:lnTo>
                  <a:lnTo>
                    <a:pt x="187" y="49"/>
                  </a:lnTo>
                  <a:lnTo>
                    <a:pt x="178" y="49"/>
                  </a:lnTo>
                  <a:lnTo>
                    <a:pt x="173" y="44"/>
                  </a:lnTo>
                  <a:lnTo>
                    <a:pt x="173" y="39"/>
                  </a:lnTo>
                  <a:lnTo>
                    <a:pt x="168" y="34"/>
                  </a:lnTo>
                  <a:lnTo>
                    <a:pt x="168" y="24"/>
                  </a:lnTo>
                  <a:lnTo>
                    <a:pt x="168" y="19"/>
                  </a:lnTo>
                  <a:lnTo>
                    <a:pt x="173" y="9"/>
                  </a:lnTo>
                  <a:lnTo>
                    <a:pt x="173" y="4"/>
                  </a:lnTo>
                  <a:lnTo>
                    <a:pt x="183" y="4"/>
                  </a:lnTo>
                  <a:lnTo>
                    <a:pt x="187" y="0"/>
                  </a:lnTo>
                  <a:lnTo>
                    <a:pt x="192" y="0"/>
                  </a:lnTo>
                  <a:lnTo>
                    <a:pt x="202" y="0"/>
                  </a:lnTo>
                  <a:lnTo>
                    <a:pt x="207" y="0"/>
                  </a:lnTo>
                  <a:lnTo>
                    <a:pt x="207" y="4"/>
                  </a:lnTo>
                  <a:lnTo>
                    <a:pt x="212" y="4"/>
                  </a:lnTo>
                  <a:lnTo>
                    <a:pt x="212" y="9"/>
                  </a:lnTo>
                  <a:lnTo>
                    <a:pt x="216" y="14"/>
                  </a:lnTo>
                  <a:lnTo>
                    <a:pt x="202" y="14"/>
                  </a:lnTo>
                  <a:lnTo>
                    <a:pt x="197" y="14"/>
                  </a:lnTo>
                  <a:lnTo>
                    <a:pt x="197" y="9"/>
                  </a:lnTo>
                  <a:lnTo>
                    <a:pt x="192" y="9"/>
                  </a:lnTo>
                  <a:lnTo>
                    <a:pt x="187" y="9"/>
                  </a:lnTo>
                  <a:lnTo>
                    <a:pt x="187" y="14"/>
                  </a:lnTo>
                  <a:lnTo>
                    <a:pt x="183" y="19"/>
                  </a:lnTo>
                  <a:lnTo>
                    <a:pt x="183" y="24"/>
                  </a:lnTo>
                  <a:lnTo>
                    <a:pt x="183" y="29"/>
                  </a:lnTo>
                  <a:lnTo>
                    <a:pt x="187" y="34"/>
                  </a:lnTo>
                  <a:lnTo>
                    <a:pt x="187" y="39"/>
                  </a:lnTo>
                  <a:lnTo>
                    <a:pt x="192" y="39"/>
                  </a:lnTo>
                  <a:lnTo>
                    <a:pt x="197" y="39"/>
                  </a:lnTo>
                  <a:lnTo>
                    <a:pt x="202" y="39"/>
                  </a:lnTo>
                  <a:lnTo>
                    <a:pt x="202" y="34"/>
                  </a:lnTo>
                  <a:lnTo>
                    <a:pt x="202" y="29"/>
                  </a:lnTo>
                  <a:lnTo>
                    <a:pt x="192" y="29"/>
                  </a:lnTo>
                  <a:close/>
                  <a:moveTo>
                    <a:pt x="231" y="0"/>
                  </a:moveTo>
                  <a:lnTo>
                    <a:pt x="264" y="0"/>
                  </a:lnTo>
                  <a:lnTo>
                    <a:pt x="264" y="9"/>
                  </a:lnTo>
                  <a:lnTo>
                    <a:pt x="245" y="9"/>
                  </a:lnTo>
                  <a:lnTo>
                    <a:pt x="245" y="19"/>
                  </a:lnTo>
                  <a:lnTo>
                    <a:pt x="260" y="19"/>
                  </a:lnTo>
                  <a:lnTo>
                    <a:pt x="260" y="29"/>
                  </a:lnTo>
                  <a:lnTo>
                    <a:pt x="245" y="29"/>
                  </a:lnTo>
                  <a:lnTo>
                    <a:pt x="245" y="49"/>
                  </a:lnTo>
                  <a:lnTo>
                    <a:pt x="231" y="49"/>
                  </a:lnTo>
                  <a:lnTo>
                    <a:pt x="231" y="0"/>
                  </a:lnTo>
                  <a:close/>
                  <a:moveTo>
                    <a:pt x="298" y="39"/>
                  </a:moveTo>
                  <a:lnTo>
                    <a:pt x="284" y="39"/>
                  </a:lnTo>
                  <a:lnTo>
                    <a:pt x="279" y="49"/>
                  </a:lnTo>
                  <a:lnTo>
                    <a:pt x="264" y="49"/>
                  </a:lnTo>
                  <a:lnTo>
                    <a:pt x="284" y="0"/>
                  </a:lnTo>
                  <a:lnTo>
                    <a:pt x="298" y="0"/>
                  </a:lnTo>
                  <a:lnTo>
                    <a:pt x="317" y="49"/>
                  </a:lnTo>
                  <a:lnTo>
                    <a:pt x="303" y="49"/>
                  </a:lnTo>
                  <a:lnTo>
                    <a:pt x="298" y="39"/>
                  </a:lnTo>
                  <a:close/>
                  <a:moveTo>
                    <a:pt x="293" y="29"/>
                  </a:moveTo>
                  <a:lnTo>
                    <a:pt x="289" y="14"/>
                  </a:lnTo>
                  <a:lnTo>
                    <a:pt x="284" y="29"/>
                  </a:lnTo>
                  <a:lnTo>
                    <a:pt x="293" y="29"/>
                  </a:lnTo>
                  <a:close/>
                  <a:moveTo>
                    <a:pt x="327" y="0"/>
                  </a:moveTo>
                  <a:lnTo>
                    <a:pt x="337" y="0"/>
                  </a:lnTo>
                  <a:lnTo>
                    <a:pt x="356" y="29"/>
                  </a:lnTo>
                  <a:lnTo>
                    <a:pt x="356" y="0"/>
                  </a:lnTo>
                  <a:lnTo>
                    <a:pt x="370" y="0"/>
                  </a:lnTo>
                  <a:lnTo>
                    <a:pt x="370" y="49"/>
                  </a:lnTo>
                  <a:lnTo>
                    <a:pt x="356" y="49"/>
                  </a:lnTo>
                  <a:lnTo>
                    <a:pt x="337" y="24"/>
                  </a:lnTo>
                  <a:lnTo>
                    <a:pt x="337" y="49"/>
                  </a:lnTo>
                  <a:lnTo>
                    <a:pt x="327" y="49"/>
                  </a:lnTo>
                  <a:lnTo>
                    <a:pt x="327" y="0"/>
                  </a:lnTo>
                  <a:close/>
                  <a:moveTo>
                    <a:pt x="409" y="29"/>
                  </a:moveTo>
                  <a:lnTo>
                    <a:pt x="409" y="19"/>
                  </a:lnTo>
                  <a:lnTo>
                    <a:pt x="428" y="19"/>
                  </a:lnTo>
                  <a:lnTo>
                    <a:pt x="428" y="44"/>
                  </a:lnTo>
                  <a:lnTo>
                    <a:pt x="423" y="44"/>
                  </a:lnTo>
                  <a:lnTo>
                    <a:pt x="419" y="49"/>
                  </a:lnTo>
                  <a:lnTo>
                    <a:pt x="414" y="49"/>
                  </a:lnTo>
                  <a:lnTo>
                    <a:pt x="404" y="49"/>
                  </a:lnTo>
                  <a:lnTo>
                    <a:pt x="399" y="49"/>
                  </a:lnTo>
                  <a:lnTo>
                    <a:pt x="394" y="49"/>
                  </a:lnTo>
                  <a:lnTo>
                    <a:pt x="390" y="44"/>
                  </a:lnTo>
                  <a:lnTo>
                    <a:pt x="385" y="39"/>
                  </a:lnTo>
                  <a:lnTo>
                    <a:pt x="380" y="34"/>
                  </a:lnTo>
                  <a:lnTo>
                    <a:pt x="380" y="24"/>
                  </a:lnTo>
                  <a:lnTo>
                    <a:pt x="380" y="19"/>
                  </a:lnTo>
                  <a:lnTo>
                    <a:pt x="385" y="9"/>
                  </a:lnTo>
                  <a:lnTo>
                    <a:pt x="390" y="4"/>
                  </a:lnTo>
                  <a:lnTo>
                    <a:pt x="394" y="4"/>
                  </a:lnTo>
                  <a:lnTo>
                    <a:pt x="399" y="0"/>
                  </a:lnTo>
                  <a:lnTo>
                    <a:pt x="409" y="0"/>
                  </a:lnTo>
                  <a:lnTo>
                    <a:pt x="414" y="0"/>
                  </a:lnTo>
                  <a:lnTo>
                    <a:pt x="419" y="0"/>
                  </a:lnTo>
                  <a:lnTo>
                    <a:pt x="423" y="4"/>
                  </a:lnTo>
                  <a:lnTo>
                    <a:pt x="428" y="9"/>
                  </a:lnTo>
                  <a:lnTo>
                    <a:pt x="428" y="14"/>
                  </a:lnTo>
                  <a:lnTo>
                    <a:pt x="414" y="14"/>
                  </a:lnTo>
                  <a:lnTo>
                    <a:pt x="409" y="9"/>
                  </a:lnTo>
                  <a:lnTo>
                    <a:pt x="404" y="9"/>
                  </a:lnTo>
                  <a:lnTo>
                    <a:pt x="399" y="14"/>
                  </a:lnTo>
                  <a:lnTo>
                    <a:pt x="394" y="19"/>
                  </a:lnTo>
                  <a:lnTo>
                    <a:pt x="394" y="24"/>
                  </a:lnTo>
                  <a:lnTo>
                    <a:pt x="394" y="29"/>
                  </a:lnTo>
                  <a:lnTo>
                    <a:pt x="399" y="34"/>
                  </a:lnTo>
                  <a:lnTo>
                    <a:pt x="404" y="39"/>
                  </a:lnTo>
                  <a:lnTo>
                    <a:pt x="409" y="39"/>
                  </a:lnTo>
                  <a:lnTo>
                    <a:pt x="414" y="39"/>
                  </a:lnTo>
                  <a:lnTo>
                    <a:pt x="419" y="34"/>
                  </a:lnTo>
                  <a:lnTo>
                    <a:pt x="419" y="29"/>
                  </a:lnTo>
                  <a:lnTo>
                    <a:pt x="409" y="29"/>
                  </a:lnTo>
                  <a:close/>
                  <a:moveTo>
                    <a:pt x="467" y="0"/>
                  </a:moveTo>
                  <a:lnTo>
                    <a:pt x="505" y="0"/>
                  </a:lnTo>
                  <a:lnTo>
                    <a:pt x="505" y="9"/>
                  </a:lnTo>
                  <a:lnTo>
                    <a:pt x="481" y="9"/>
                  </a:lnTo>
                  <a:lnTo>
                    <a:pt x="481" y="19"/>
                  </a:lnTo>
                  <a:lnTo>
                    <a:pt x="500" y="19"/>
                  </a:lnTo>
                  <a:lnTo>
                    <a:pt x="500" y="29"/>
                  </a:lnTo>
                  <a:lnTo>
                    <a:pt x="481" y="29"/>
                  </a:lnTo>
                  <a:lnTo>
                    <a:pt x="481" y="39"/>
                  </a:lnTo>
                  <a:lnTo>
                    <a:pt x="505" y="39"/>
                  </a:lnTo>
                  <a:lnTo>
                    <a:pt x="505" y="49"/>
                  </a:lnTo>
                  <a:lnTo>
                    <a:pt x="467" y="49"/>
                  </a:lnTo>
                  <a:lnTo>
                    <a:pt x="467" y="0"/>
                  </a:lnTo>
                  <a:close/>
                  <a:moveTo>
                    <a:pt x="515" y="0"/>
                  </a:moveTo>
                  <a:lnTo>
                    <a:pt x="529" y="0"/>
                  </a:lnTo>
                  <a:lnTo>
                    <a:pt x="529" y="39"/>
                  </a:lnTo>
                  <a:lnTo>
                    <a:pt x="553" y="39"/>
                  </a:lnTo>
                  <a:lnTo>
                    <a:pt x="553" y="49"/>
                  </a:lnTo>
                  <a:lnTo>
                    <a:pt x="515" y="49"/>
                  </a:lnTo>
                  <a:lnTo>
                    <a:pt x="515" y="0"/>
                  </a:lnTo>
                  <a:close/>
                  <a:moveTo>
                    <a:pt x="563" y="0"/>
                  </a:moveTo>
                  <a:lnTo>
                    <a:pt x="602" y="0"/>
                  </a:lnTo>
                  <a:lnTo>
                    <a:pt x="602" y="9"/>
                  </a:lnTo>
                  <a:lnTo>
                    <a:pt x="577" y="9"/>
                  </a:lnTo>
                  <a:lnTo>
                    <a:pt x="577" y="19"/>
                  </a:lnTo>
                  <a:lnTo>
                    <a:pt x="602" y="19"/>
                  </a:lnTo>
                  <a:lnTo>
                    <a:pt x="602" y="29"/>
                  </a:lnTo>
                  <a:lnTo>
                    <a:pt x="577" y="29"/>
                  </a:lnTo>
                  <a:lnTo>
                    <a:pt x="577" y="39"/>
                  </a:lnTo>
                  <a:lnTo>
                    <a:pt x="602" y="39"/>
                  </a:lnTo>
                  <a:lnTo>
                    <a:pt x="602" y="49"/>
                  </a:lnTo>
                  <a:lnTo>
                    <a:pt x="563" y="49"/>
                  </a:lnTo>
                  <a:lnTo>
                    <a:pt x="563" y="0"/>
                  </a:lnTo>
                  <a:close/>
                  <a:moveTo>
                    <a:pt x="645" y="29"/>
                  </a:moveTo>
                  <a:lnTo>
                    <a:pt x="659" y="34"/>
                  </a:lnTo>
                  <a:lnTo>
                    <a:pt x="659" y="39"/>
                  </a:lnTo>
                  <a:lnTo>
                    <a:pt x="655" y="44"/>
                  </a:lnTo>
                  <a:lnTo>
                    <a:pt x="650" y="44"/>
                  </a:lnTo>
                  <a:lnTo>
                    <a:pt x="650" y="49"/>
                  </a:lnTo>
                  <a:lnTo>
                    <a:pt x="645" y="49"/>
                  </a:lnTo>
                  <a:lnTo>
                    <a:pt x="635" y="49"/>
                  </a:lnTo>
                  <a:lnTo>
                    <a:pt x="630" y="49"/>
                  </a:lnTo>
                  <a:lnTo>
                    <a:pt x="626" y="49"/>
                  </a:lnTo>
                  <a:lnTo>
                    <a:pt x="621" y="44"/>
                  </a:lnTo>
                  <a:lnTo>
                    <a:pt x="616" y="39"/>
                  </a:lnTo>
                  <a:lnTo>
                    <a:pt x="616" y="34"/>
                  </a:lnTo>
                  <a:lnTo>
                    <a:pt x="611" y="24"/>
                  </a:lnTo>
                  <a:lnTo>
                    <a:pt x="616" y="14"/>
                  </a:lnTo>
                  <a:lnTo>
                    <a:pt x="621" y="4"/>
                  </a:lnTo>
                  <a:lnTo>
                    <a:pt x="626" y="0"/>
                  </a:lnTo>
                  <a:lnTo>
                    <a:pt x="635" y="0"/>
                  </a:lnTo>
                  <a:lnTo>
                    <a:pt x="645" y="0"/>
                  </a:lnTo>
                  <a:lnTo>
                    <a:pt x="650" y="4"/>
                  </a:lnTo>
                  <a:lnTo>
                    <a:pt x="655" y="9"/>
                  </a:lnTo>
                  <a:lnTo>
                    <a:pt x="659" y="14"/>
                  </a:lnTo>
                  <a:lnTo>
                    <a:pt x="645" y="19"/>
                  </a:lnTo>
                  <a:lnTo>
                    <a:pt x="645" y="14"/>
                  </a:lnTo>
                  <a:lnTo>
                    <a:pt x="640" y="14"/>
                  </a:lnTo>
                  <a:lnTo>
                    <a:pt x="640" y="9"/>
                  </a:lnTo>
                  <a:lnTo>
                    <a:pt x="635" y="9"/>
                  </a:lnTo>
                  <a:lnTo>
                    <a:pt x="635" y="14"/>
                  </a:lnTo>
                  <a:lnTo>
                    <a:pt x="630" y="14"/>
                  </a:lnTo>
                  <a:lnTo>
                    <a:pt x="630" y="19"/>
                  </a:lnTo>
                  <a:lnTo>
                    <a:pt x="626" y="24"/>
                  </a:lnTo>
                  <a:lnTo>
                    <a:pt x="630" y="29"/>
                  </a:lnTo>
                  <a:lnTo>
                    <a:pt x="630" y="34"/>
                  </a:lnTo>
                  <a:lnTo>
                    <a:pt x="635" y="39"/>
                  </a:lnTo>
                  <a:lnTo>
                    <a:pt x="640" y="39"/>
                  </a:lnTo>
                  <a:lnTo>
                    <a:pt x="645" y="34"/>
                  </a:lnTo>
                  <a:lnTo>
                    <a:pt x="645" y="29"/>
                  </a:lnTo>
                  <a:close/>
                  <a:moveTo>
                    <a:pt x="669" y="0"/>
                  </a:moveTo>
                  <a:lnTo>
                    <a:pt x="712" y="0"/>
                  </a:lnTo>
                  <a:lnTo>
                    <a:pt x="712" y="14"/>
                  </a:lnTo>
                  <a:lnTo>
                    <a:pt x="698" y="14"/>
                  </a:lnTo>
                  <a:lnTo>
                    <a:pt x="698" y="49"/>
                  </a:lnTo>
                  <a:lnTo>
                    <a:pt x="683" y="49"/>
                  </a:lnTo>
                  <a:lnTo>
                    <a:pt x="683" y="14"/>
                  </a:lnTo>
                  <a:lnTo>
                    <a:pt x="669" y="14"/>
                  </a:lnTo>
                  <a:lnTo>
                    <a:pt x="669" y="0"/>
                  </a:lnTo>
                  <a:close/>
                  <a:moveTo>
                    <a:pt x="722" y="49"/>
                  </a:moveTo>
                  <a:lnTo>
                    <a:pt x="722" y="0"/>
                  </a:lnTo>
                  <a:lnTo>
                    <a:pt x="746" y="0"/>
                  </a:lnTo>
                  <a:lnTo>
                    <a:pt x="751" y="0"/>
                  </a:lnTo>
                  <a:lnTo>
                    <a:pt x="756" y="4"/>
                  </a:lnTo>
                  <a:lnTo>
                    <a:pt x="760" y="4"/>
                  </a:lnTo>
                  <a:lnTo>
                    <a:pt x="760" y="9"/>
                  </a:lnTo>
                  <a:lnTo>
                    <a:pt x="765" y="14"/>
                  </a:lnTo>
                  <a:lnTo>
                    <a:pt x="765" y="19"/>
                  </a:lnTo>
                  <a:lnTo>
                    <a:pt x="760" y="19"/>
                  </a:lnTo>
                  <a:lnTo>
                    <a:pt x="760" y="24"/>
                  </a:lnTo>
                  <a:lnTo>
                    <a:pt x="756" y="24"/>
                  </a:lnTo>
                  <a:lnTo>
                    <a:pt x="756" y="29"/>
                  </a:lnTo>
                  <a:lnTo>
                    <a:pt x="751" y="29"/>
                  </a:lnTo>
                  <a:lnTo>
                    <a:pt x="756" y="29"/>
                  </a:lnTo>
                  <a:lnTo>
                    <a:pt x="760" y="34"/>
                  </a:lnTo>
                  <a:lnTo>
                    <a:pt x="765" y="49"/>
                  </a:lnTo>
                  <a:lnTo>
                    <a:pt x="751" y="49"/>
                  </a:lnTo>
                  <a:lnTo>
                    <a:pt x="741" y="34"/>
                  </a:lnTo>
                  <a:lnTo>
                    <a:pt x="741" y="29"/>
                  </a:lnTo>
                  <a:lnTo>
                    <a:pt x="736" y="29"/>
                  </a:lnTo>
                  <a:lnTo>
                    <a:pt x="736" y="49"/>
                  </a:lnTo>
                  <a:lnTo>
                    <a:pt x="722" y="49"/>
                  </a:lnTo>
                  <a:close/>
                  <a:moveTo>
                    <a:pt x="736" y="19"/>
                  </a:moveTo>
                  <a:lnTo>
                    <a:pt x="741" y="19"/>
                  </a:lnTo>
                  <a:lnTo>
                    <a:pt x="746" y="19"/>
                  </a:lnTo>
                  <a:lnTo>
                    <a:pt x="751" y="19"/>
                  </a:lnTo>
                  <a:lnTo>
                    <a:pt x="751" y="14"/>
                  </a:lnTo>
                  <a:lnTo>
                    <a:pt x="746" y="9"/>
                  </a:lnTo>
                  <a:lnTo>
                    <a:pt x="741" y="9"/>
                  </a:lnTo>
                  <a:lnTo>
                    <a:pt x="736" y="9"/>
                  </a:lnTo>
                  <a:lnTo>
                    <a:pt x="736" y="19"/>
                  </a:lnTo>
                  <a:close/>
                  <a:moveTo>
                    <a:pt x="775" y="0"/>
                  </a:moveTo>
                  <a:lnTo>
                    <a:pt x="789" y="0"/>
                  </a:lnTo>
                  <a:lnTo>
                    <a:pt x="789" y="49"/>
                  </a:lnTo>
                  <a:lnTo>
                    <a:pt x="775" y="49"/>
                  </a:lnTo>
                  <a:lnTo>
                    <a:pt x="775" y="0"/>
                  </a:lnTo>
                  <a:close/>
                  <a:moveTo>
                    <a:pt x="837" y="29"/>
                  </a:moveTo>
                  <a:lnTo>
                    <a:pt x="847" y="34"/>
                  </a:lnTo>
                  <a:lnTo>
                    <a:pt x="847" y="39"/>
                  </a:lnTo>
                  <a:lnTo>
                    <a:pt x="847" y="44"/>
                  </a:lnTo>
                  <a:lnTo>
                    <a:pt x="842" y="44"/>
                  </a:lnTo>
                  <a:lnTo>
                    <a:pt x="837" y="49"/>
                  </a:lnTo>
                  <a:lnTo>
                    <a:pt x="833" y="49"/>
                  </a:lnTo>
                  <a:lnTo>
                    <a:pt x="828" y="49"/>
                  </a:lnTo>
                  <a:lnTo>
                    <a:pt x="823" y="49"/>
                  </a:lnTo>
                  <a:lnTo>
                    <a:pt x="813" y="49"/>
                  </a:lnTo>
                  <a:lnTo>
                    <a:pt x="813" y="44"/>
                  </a:lnTo>
                  <a:lnTo>
                    <a:pt x="809" y="39"/>
                  </a:lnTo>
                  <a:lnTo>
                    <a:pt x="804" y="34"/>
                  </a:lnTo>
                  <a:lnTo>
                    <a:pt x="804" y="24"/>
                  </a:lnTo>
                  <a:lnTo>
                    <a:pt x="804" y="14"/>
                  </a:lnTo>
                  <a:lnTo>
                    <a:pt x="809" y="4"/>
                  </a:lnTo>
                  <a:lnTo>
                    <a:pt x="818" y="0"/>
                  </a:lnTo>
                  <a:lnTo>
                    <a:pt x="828" y="0"/>
                  </a:lnTo>
                  <a:lnTo>
                    <a:pt x="837" y="0"/>
                  </a:lnTo>
                  <a:lnTo>
                    <a:pt x="842" y="4"/>
                  </a:lnTo>
                  <a:lnTo>
                    <a:pt x="847" y="9"/>
                  </a:lnTo>
                  <a:lnTo>
                    <a:pt x="847" y="14"/>
                  </a:lnTo>
                  <a:lnTo>
                    <a:pt x="837" y="19"/>
                  </a:lnTo>
                  <a:lnTo>
                    <a:pt x="837" y="14"/>
                  </a:lnTo>
                  <a:lnTo>
                    <a:pt x="833" y="14"/>
                  </a:lnTo>
                  <a:lnTo>
                    <a:pt x="828" y="9"/>
                  </a:lnTo>
                  <a:lnTo>
                    <a:pt x="823" y="14"/>
                  </a:lnTo>
                  <a:lnTo>
                    <a:pt x="818" y="14"/>
                  </a:lnTo>
                  <a:lnTo>
                    <a:pt x="818" y="19"/>
                  </a:lnTo>
                  <a:lnTo>
                    <a:pt x="818" y="24"/>
                  </a:lnTo>
                  <a:lnTo>
                    <a:pt x="818" y="29"/>
                  </a:lnTo>
                  <a:lnTo>
                    <a:pt x="823" y="34"/>
                  </a:lnTo>
                  <a:lnTo>
                    <a:pt x="823" y="39"/>
                  </a:lnTo>
                  <a:lnTo>
                    <a:pt x="828" y="39"/>
                  </a:lnTo>
                  <a:lnTo>
                    <a:pt x="833" y="39"/>
                  </a:lnTo>
                  <a:lnTo>
                    <a:pt x="833" y="34"/>
                  </a:lnTo>
                  <a:lnTo>
                    <a:pt x="837" y="34"/>
                  </a:lnTo>
                  <a:lnTo>
                    <a:pt x="837" y="29"/>
                  </a:lnTo>
                  <a:close/>
                </a:path>
              </a:pathLst>
            </a:custGeom>
            <a:solidFill>
              <a:srgbClr val="FFFFFF"/>
            </a:solidFill>
            <a:ln w="9525">
              <a:noFill/>
              <a:round/>
              <a:headEnd/>
              <a:tailEnd/>
            </a:ln>
          </p:spPr>
          <p:txBody>
            <a:bodyPr/>
            <a:lstStyle/>
            <a:p>
              <a:pPr eaLnBrk="0" hangingPunct="0">
                <a:defRPr/>
              </a:pPr>
              <a:endParaRPr lang="zh-CN" altLang="en-US">
                <a:effectLst>
                  <a:outerShdw blurRad="38100" dist="38100" dir="2700000" algn="tl">
                    <a:srgbClr val="000000">
                      <a:alpha val="43137"/>
                    </a:srgbClr>
                  </a:outerShdw>
                </a:effectLst>
                <a:cs typeface="Arial" charset="0"/>
              </a:endParaRPr>
            </a:p>
          </p:txBody>
        </p:sp>
      </p:grpSp>
      <p:sp>
        <p:nvSpPr>
          <p:cNvPr id="36892" name="Rectangle 3"/>
          <p:cNvSpPr>
            <a:spLocks noChangeArrowheads="1"/>
          </p:cNvSpPr>
          <p:nvPr/>
        </p:nvSpPr>
        <p:spPr bwMode="auto">
          <a:xfrm>
            <a:off x="244475" y="0"/>
            <a:ext cx="7981950" cy="660400"/>
          </a:xfrm>
          <a:prstGeom prst="rect">
            <a:avLst/>
          </a:prstGeom>
          <a:noFill/>
          <a:ln w="9525" algn="ctr">
            <a:noFill/>
            <a:miter lim="800000"/>
            <a:headEnd/>
            <a:tailEnd/>
          </a:ln>
        </p:spPr>
        <p:txBody>
          <a:bodyPr anchor="ctr"/>
          <a:lstStyle/>
          <a:p>
            <a:pPr eaLnBrk="0" hangingPunct="0">
              <a:defRPr/>
            </a:pPr>
            <a:r>
              <a:rPr lang="zh-CN" altLang="en-US" sz="3200">
                <a:effectLst>
                  <a:outerShdw blurRad="38100" dist="38100" dir="2700000" algn="tl">
                    <a:srgbClr val="000000">
                      <a:alpha val="43137"/>
                    </a:srgbClr>
                  </a:outerShdw>
                </a:effectLst>
                <a:latin typeface="黑体" pitchFamily="2" charset="-122"/>
                <a:ea typeface="黑体" pitchFamily="2" charset="-122"/>
                <a:cs typeface="Arial" charset="0"/>
              </a:rPr>
              <a:t>中国杰出</a:t>
            </a:r>
            <a:r>
              <a:rPr lang="en-US" altLang="zh-CN" sz="3200">
                <a:effectLst>
                  <a:outerShdw blurRad="38100" dist="38100" dir="2700000" algn="tl">
                    <a:srgbClr val="000000">
                      <a:alpha val="43137"/>
                    </a:srgbClr>
                  </a:outerShdw>
                </a:effectLst>
                <a:latin typeface="黑体" pitchFamily="2" charset="-122"/>
                <a:ea typeface="黑体" pitchFamily="2" charset="-122"/>
                <a:cs typeface="Arial" charset="0"/>
              </a:rPr>
              <a:t>CIO</a:t>
            </a:r>
            <a:r>
              <a:rPr lang="zh-CN" altLang="en-US" sz="3200">
                <a:effectLst>
                  <a:outerShdw blurRad="38100" dist="38100" dir="2700000" algn="tl">
                    <a:srgbClr val="000000">
                      <a:alpha val="43137"/>
                    </a:srgbClr>
                  </a:outerShdw>
                </a:effectLst>
                <a:latin typeface="黑体" pitchFamily="2" charset="-122"/>
                <a:ea typeface="黑体" pitchFamily="2" charset="-122"/>
                <a:cs typeface="Arial" charset="0"/>
              </a:rPr>
              <a:t>奖</a:t>
            </a:r>
            <a:endParaRPr lang="zh-CN" altLang="en-US" sz="3200">
              <a:solidFill>
                <a:srgbClr val="FF0000"/>
              </a:solidFill>
              <a:effectLst>
                <a:outerShdw blurRad="38100" dist="38100" dir="2700000" algn="tl">
                  <a:srgbClr val="000000">
                    <a:alpha val="43137"/>
                  </a:srgbClr>
                </a:outerShdw>
              </a:effectLst>
              <a:latin typeface="黑体" pitchFamily="2" charset="-122"/>
              <a:ea typeface="黑体" pitchFamily="2" charset="-122"/>
              <a:cs typeface="Arial" charset="0"/>
            </a:endParaRPr>
          </a:p>
        </p:txBody>
      </p:sp>
      <p:pic>
        <p:nvPicPr>
          <p:cNvPr id="75802" name="Picture 4"/>
          <p:cNvPicPr>
            <a:picLocks noChangeAspect="1" noChangeArrowheads="1"/>
          </p:cNvPicPr>
          <p:nvPr/>
        </p:nvPicPr>
        <p:blipFill>
          <a:blip r:embed="rId10"/>
          <a:srcRect/>
          <a:stretch>
            <a:fillRect/>
          </a:stretch>
        </p:blipFill>
        <p:spPr bwMode="auto">
          <a:xfrm>
            <a:off x="5076825" y="68263"/>
            <a:ext cx="1601788" cy="481012"/>
          </a:xfrm>
          <a:prstGeom prst="rect">
            <a:avLst/>
          </a:prstGeom>
          <a:noFill/>
          <a:ln w="9525">
            <a:noFill/>
            <a:miter lim="800000"/>
            <a:headEnd/>
            <a:tailEnd/>
          </a:ln>
        </p:spPr>
      </p:pic>
      <p:pic>
        <p:nvPicPr>
          <p:cNvPr id="75803" name="Picture 5"/>
          <p:cNvPicPr>
            <a:picLocks noChangeAspect="1" noChangeArrowheads="1"/>
          </p:cNvPicPr>
          <p:nvPr/>
        </p:nvPicPr>
        <p:blipFill>
          <a:blip r:embed="rId11"/>
          <a:srcRect/>
          <a:stretch>
            <a:fillRect/>
          </a:stretch>
        </p:blipFill>
        <p:spPr bwMode="auto">
          <a:xfrm>
            <a:off x="3579813" y="160338"/>
            <a:ext cx="1311275" cy="500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802" name="直接连接符 4"/>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2" name="圆角矩形​​ 1"/>
          <p:cNvSpPr/>
          <p:nvPr/>
        </p:nvSpPr>
        <p:spPr bwMode="auto">
          <a:xfrm>
            <a:off x="323850" y="1550988"/>
            <a:ext cx="8589963" cy="4614862"/>
          </a:xfrm>
          <a:prstGeom prst="roundRect">
            <a:avLst>
              <a:gd name="adj" fmla="val 6778"/>
            </a:avLst>
          </a:prstGeom>
          <a:solidFill>
            <a:schemeClr val="bg1"/>
          </a:soli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spAutoFit/>
          </a:bodyPr>
          <a:lstStyle/>
          <a:p>
            <a:pPr algn="just" eaLnBrk="0" hangingPunct="0">
              <a:defRPr/>
            </a:pPr>
            <a:r>
              <a:rPr lang="zh-CN" altLang="en-US" dirty="0">
                <a:solidFill>
                  <a:schemeClr val="tx1"/>
                </a:solidFill>
                <a:latin typeface="+mn-ea"/>
              </a:rPr>
              <a:t>    与汉普合作近两年了，如果让我们重新选择的话，一定还是汉普。从对</a:t>
            </a:r>
            <a:r>
              <a:rPr lang="en-US" altLang="zh-CN" dirty="0">
                <a:solidFill>
                  <a:schemeClr val="tx1"/>
                </a:solidFill>
                <a:latin typeface="+mn-ea"/>
              </a:rPr>
              <a:t>ERP</a:t>
            </a:r>
            <a:r>
              <a:rPr lang="zh-CN" altLang="en-US" dirty="0">
                <a:solidFill>
                  <a:schemeClr val="tx1"/>
                </a:solidFill>
                <a:latin typeface="+mn-ea"/>
              </a:rPr>
              <a:t>的理解，从对钢铁行业的认识，从与我们合作的真诚，从敬业和创新精神等等方面，汉普都是非常优秀的。汉普是我们信任的合作伙伴。                                                </a:t>
            </a:r>
            <a:r>
              <a:rPr lang="en-US" altLang="zh-CN" dirty="0">
                <a:solidFill>
                  <a:schemeClr val="tx1"/>
                </a:solidFill>
                <a:latin typeface="+mn-ea"/>
              </a:rPr>
              <a:t>——</a:t>
            </a:r>
            <a:r>
              <a:rPr lang="zh-CN" altLang="en-US" dirty="0">
                <a:solidFill>
                  <a:schemeClr val="tx1"/>
                </a:solidFill>
                <a:latin typeface="+mn-ea"/>
              </a:rPr>
              <a:t>济钢集团总公司总经理助理 曹同乐</a:t>
            </a:r>
          </a:p>
          <a:p>
            <a:pPr algn="just" eaLnBrk="0" hangingPunct="0">
              <a:defRPr/>
            </a:pPr>
            <a:r>
              <a:rPr lang="zh-CN" altLang="en-US" dirty="0">
                <a:solidFill>
                  <a:schemeClr val="tx1"/>
                </a:solidFill>
                <a:latin typeface="+mn-ea"/>
              </a:rPr>
              <a:t> </a:t>
            </a:r>
          </a:p>
          <a:p>
            <a:pPr algn="just" eaLnBrk="0" hangingPunct="0">
              <a:defRPr/>
            </a:pPr>
            <a:r>
              <a:rPr lang="zh-CN" altLang="en-US" dirty="0">
                <a:solidFill>
                  <a:schemeClr val="tx1"/>
                </a:solidFill>
                <a:latin typeface="+mn-ea"/>
              </a:rPr>
              <a:t>    我们之所以在国内外众多厂商中选择了汉普，是因为他们对钢铁行业有着丰富的经验和理解，易于双方的沟通交流，以便依据企业业务蓝图和战略规划来构建新一代企业管理系统和持续变革的机制。 </a:t>
            </a:r>
          </a:p>
          <a:p>
            <a:pPr algn="just" eaLnBrk="0" hangingPunct="0">
              <a:defRPr/>
            </a:pPr>
            <a:r>
              <a:rPr lang="zh-CN" altLang="en-US" dirty="0">
                <a:solidFill>
                  <a:schemeClr val="tx1"/>
                </a:solidFill>
                <a:latin typeface="+mn-ea"/>
              </a:rPr>
              <a:t>                         　　　　　　　　               </a:t>
            </a:r>
            <a:r>
              <a:rPr lang="en-US" altLang="zh-CN" dirty="0">
                <a:solidFill>
                  <a:schemeClr val="tx1"/>
                </a:solidFill>
                <a:latin typeface="+mn-ea"/>
              </a:rPr>
              <a:t>——</a:t>
            </a:r>
            <a:r>
              <a:rPr lang="zh-CN" altLang="en-US" dirty="0">
                <a:solidFill>
                  <a:schemeClr val="tx1"/>
                </a:solidFill>
                <a:latin typeface="+mn-ea"/>
              </a:rPr>
              <a:t>涟源钢铁集团副总经理  肖文伟</a:t>
            </a:r>
          </a:p>
          <a:p>
            <a:pPr eaLnBrk="0" hangingPunct="0">
              <a:defRPr/>
            </a:pPr>
            <a:endParaRPr lang="en-US" altLang="zh-CN" dirty="0">
              <a:solidFill>
                <a:schemeClr val="tx1"/>
              </a:solidFill>
              <a:latin typeface="+mn-ea"/>
            </a:endParaRPr>
          </a:p>
          <a:p>
            <a:pPr eaLnBrk="0" hangingPunct="0">
              <a:defRPr/>
            </a:pPr>
            <a:r>
              <a:rPr lang="zh-CN" altLang="en-US" dirty="0">
                <a:solidFill>
                  <a:schemeClr val="tx1"/>
                </a:solidFill>
                <a:latin typeface="+mn-ea"/>
              </a:rPr>
              <a:t>    在业界缺乏先例可以借鉴的情况下，中钢集团</a:t>
            </a:r>
            <a:r>
              <a:rPr lang="en-US" altLang="zh-CN" dirty="0">
                <a:solidFill>
                  <a:schemeClr val="tx1"/>
                </a:solidFill>
                <a:latin typeface="+mn-ea"/>
              </a:rPr>
              <a:t>ERP</a:t>
            </a:r>
            <a:r>
              <a:rPr lang="zh-CN" altLang="en-US" dirty="0">
                <a:solidFill>
                  <a:schemeClr val="tx1"/>
                </a:solidFill>
                <a:latin typeface="+mn-ea"/>
              </a:rPr>
              <a:t>项目一期能在半年左右时间内如期成功实施，既是中钢集团领导和员工集体智慧和努力的最佳回报</a:t>
            </a:r>
            <a:r>
              <a:rPr lang="en-US" altLang="zh-CN" dirty="0">
                <a:solidFill>
                  <a:schemeClr val="tx1"/>
                </a:solidFill>
                <a:latin typeface="+mn-ea"/>
              </a:rPr>
              <a:t>,</a:t>
            </a:r>
            <a:r>
              <a:rPr lang="zh-CN" altLang="en-US" dirty="0">
                <a:solidFill>
                  <a:schemeClr val="tx1"/>
                </a:solidFill>
                <a:latin typeface="+mn-ea"/>
              </a:rPr>
              <a:t>也是正确选择实施团队</a:t>
            </a:r>
            <a:r>
              <a:rPr lang="en-US" altLang="zh-CN" dirty="0">
                <a:solidFill>
                  <a:schemeClr val="tx1"/>
                </a:solidFill>
                <a:latin typeface="+mn-ea"/>
              </a:rPr>
              <a:t>——</a:t>
            </a:r>
            <a:r>
              <a:rPr lang="zh-CN" altLang="en-US" dirty="0">
                <a:solidFill>
                  <a:schemeClr val="tx1"/>
                </a:solidFill>
                <a:latin typeface="+mn-ea"/>
              </a:rPr>
              <a:t>汉普管理咨询公司的最充分论据。                                                     </a:t>
            </a:r>
            <a:r>
              <a:rPr lang="en-US" altLang="zh-CN" dirty="0">
                <a:solidFill>
                  <a:schemeClr val="tx1"/>
                </a:solidFill>
                <a:latin typeface="+mn-ea"/>
              </a:rPr>
              <a:t>——</a:t>
            </a:r>
            <a:r>
              <a:rPr lang="zh-CN" altLang="en-US" dirty="0">
                <a:solidFill>
                  <a:schemeClr val="tx1"/>
                </a:solidFill>
                <a:latin typeface="+mn-ea"/>
              </a:rPr>
              <a:t>中国中钢集团总裁   黄天文</a:t>
            </a:r>
            <a:br>
              <a:rPr lang="zh-CN" altLang="en-US" dirty="0">
                <a:solidFill>
                  <a:schemeClr val="tx1"/>
                </a:solidFill>
                <a:latin typeface="+mn-ea"/>
              </a:rPr>
            </a:br>
            <a:endParaRPr lang="zh-CN" altLang="en-US" dirty="0">
              <a:solidFill>
                <a:schemeClr val="tx1"/>
              </a:solidFill>
              <a:latin typeface="+mn-ea"/>
            </a:endParaRPr>
          </a:p>
          <a:p>
            <a:pPr eaLnBrk="0" hangingPunct="0">
              <a:defRPr/>
            </a:pPr>
            <a:r>
              <a:rPr lang="zh-CN" altLang="en-US" dirty="0">
                <a:solidFill>
                  <a:schemeClr val="tx1"/>
                </a:solidFill>
                <a:latin typeface="+mn-ea"/>
              </a:rPr>
              <a:t>    近几年，柳工开展了大大小小十几个咨询项目来帮助公司成长。汉普做的这个项目，无论是与高层沟通的充分性、分析问题的准确性以及高层对解决方案的认可度，都是最高的。</a:t>
            </a:r>
          </a:p>
          <a:p>
            <a:pPr eaLnBrk="0" hangingPunct="0">
              <a:defRPr/>
            </a:pPr>
            <a:r>
              <a:rPr lang="zh-CN" altLang="en-US" dirty="0">
                <a:solidFill>
                  <a:schemeClr val="tx1"/>
                </a:solidFill>
                <a:latin typeface="+mn-ea"/>
              </a:rPr>
              <a:t>     		                      </a:t>
            </a:r>
            <a:r>
              <a:rPr lang="en-US" altLang="zh-CN" dirty="0">
                <a:solidFill>
                  <a:schemeClr val="tx1"/>
                </a:solidFill>
                <a:latin typeface="+mn-ea"/>
              </a:rPr>
              <a:t>——</a:t>
            </a:r>
            <a:r>
              <a:rPr lang="zh-CN" altLang="en-US" dirty="0">
                <a:solidFill>
                  <a:schemeClr val="tx1"/>
                </a:solidFill>
                <a:latin typeface="+mn-ea"/>
              </a:rPr>
              <a:t>广西柳工机械股份有限公司 总裁助理、</a:t>
            </a:r>
            <a:r>
              <a:rPr lang="en-US" altLang="zh-CN" dirty="0">
                <a:solidFill>
                  <a:schemeClr val="tx1"/>
                </a:solidFill>
                <a:latin typeface="+mn-ea"/>
              </a:rPr>
              <a:t>CIO </a:t>
            </a:r>
            <a:r>
              <a:rPr lang="zh-CN" altLang="en-US" dirty="0">
                <a:solidFill>
                  <a:schemeClr val="tx1"/>
                </a:solidFill>
                <a:latin typeface="+mn-ea"/>
              </a:rPr>
              <a:t>黄敏</a:t>
            </a:r>
          </a:p>
          <a:p>
            <a:pPr eaLnBrk="0" hangingPunct="0">
              <a:defRPr/>
            </a:pPr>
            <a:endParaRPr lang="en-US" altLang="zh-CN" dirty="0">
              <a:solidFill>
                <a:schemeClr val="tx1"/>
              </a:solidFill>
              <a:latin typeface="+mn-ea"/>
            </a:endParaRPr>
          </a:p>
          <a:p>
            <a:pPr eaLnBrk="0" hangingPunct="0">
              <a:defRPr/>
            </a:pPr>
            <a:r>
              <a:rPr lang="zh-CN" altLang="en-US" dirty="0">
                <a:solidFill>
                  <a:schemeClr val="tx1"/>
                </a:solidFill>
                <a:latin typeface="+mn-ea"/>
              </a:rPr>
              <a:t>出色的项目靠出色的项目管理，汉普做到了。 </a:t>
            </a:r>
            <a:r>
              <a:rPr lang="en-US" altLang="zh-CN" dirty="0">
                <a:solidFill>
                  <a:schemeClr val="tx1"/>
                </a:solidFill>
                <a:latin typeface="+mn-ea"/>
              </a:rPr>
              <a:t>——</a:t>
            </a:r>
            <a:r>
              <a:rPr lang="zh-CN" altLang="en-US" dirty="0">
                <a:solidFill>
                  <a:schemeClr val="tx1"/>
                </a:solidFill>
                <a:latin typeface="+mn-ea"/>
              </a:rPr>
              <a:t>浦东机场二期建设指挥部 信息系统部部长  张海英</a:t>
            </a:r>
          </a:p>
          <a:p>
            <a:pPr eaLnBrk="0" hangingPunct="0">
              <a:defRPr/>
            </a:pPr>
            <a:r>
              <a:rPr lang="zh-CN" altLang="en-US" dirty="0">
                <a:solidFill>
                  <a:schemeClr val="tx1"/>
                </a:solidFill>
                <a:latin typeface="+mn-ea"/>
              </a:rPr>
              <a:t> </a:t>
            </a:r>
          </a:p>
          <a:p>
            <a:pPr algn="just" eaLnBrk="0" hangingPunct="0">
              <a:defRPr/>
            </a:pPr>
            <a:r>
              <a:rPr lang="zh-CN" altLang="en-US" dirty="0">
                <a:solidFill>
                  <a:schemeClr val="tx1"/>
                </a:solidFill>
                <a:latin typeface="+mn-ea"/>
              </a:rPr>
              <a:t>    管理咨询公司大都能够做到</a:t>
            </a:r>
            <a:r>
              <a:rPr lang="en-US" altLang="zh-CN" dirty="0">
                <a:solidFill>
                  <a:schemeClr val="tx1"/>
                </a:solidFill>
                <a:latin typeface="+mn-ea"/>
              </a:rPr>
              <a:t>80</a:t>
            </a:r>
            <a:r>
              <a:rPr lang="zh-CN" altLang="en-US" dirty="0">
                <a:solidFill>
                  <a:schemeClr val="tx1"/>
                </a:solidFill>
                <a:latin typeface="+mn-ea"/>
              </a:rPr>
              <a:t>％，另外</a:t>
            </a:r>
            <a:r>
              <a:rPr lang="en-US" altLang="zh-CN" dirty="0">
                <a:solidFill>
                  <a:schemeClr val="tx1"/>
                </a:solidFill>
                <a:latin typeface="+mn-ea"/>
              </a:rPr>
              <a:t>20</a:t>
            </a:r>
            <a:r>
              <a:rPr lang="zh-CN" altLang="en-US" dirty="0">
                <a:solidFill>
                  <a:schemeClr val="tx1"/>
                </a:solidFill>
                <a:latin typeface="+mn-ea"/>
              </a:rPr>
              <a:t>％是最精彩的部分，很少有咨询公司能做到，汉普做到了。             </a:t>
            </a:r>
          </a:p>
          <a:p>
            <a:pPr algn="just" eaLnBrk="0" hangingPunct="0">
              <a:defRPr/>
            </a:pPr>
            <a:r>
              <a:rPr lang="zh-CN" altLang="en-US" dirty="0">
                <a:solidFill>
                  <a:schemeClr val="tx1"/>
                </a:solidFill>
                <a:latin typeface="+mn-ea"/>
              </a:rPr>
              <a:t>                         　　　　　                 </a:t>
            </a:r>
            <a:r>
              <a:rPr lang="en-US" altLang="zh-CN" dirty="0">
                <a:solidFill>
                  <a:schemeClr val="tx1"/>
                </a:solidFill>
                <a:latin typeface="+mn-ea"/>
              </a:rPr>
              <a:t>——</a:t>
            </a:r>
            <a:r>
              <a:rPr lang="zh-CN" altLang="en-US" dirty="0">
                <a:solidFill>
                  <a:schemeClr val="tx1"/>
                </a:solidFill>
                <a:latin typeface="+mn-ea"/>
              </a:rPr>
              <a:t>李宁集团总裁助理、战略部部长  张辉</a:t>
            </a:r>
          </a:p>
        </p:txBody>
      </p:sp>
      <p:sp>
        <p:nvSpPr>
          <p:cNvPr id="76804" name="Rectangle 2"/>
          <p:cNvSpPr>
            <a:spLocks noGrp="1" noChangeArrowheads="1"/>
          </p:cNvSpPr>
          <p:nvPr>
            <p:ph type="title"/>
          </p:nvPr>
        </p:nvSpPr>
        <p:spPr/>
        <p:txBody>
          <a:bodyPr/>
          <a:lstStyle/>
          <a:p>
            <a:pPr eaLnBrk="1" hangingPunct="1"/>
            <a:r>
              <a:rPr lang="zh-CN" altLang="en-US" sz="3200" smtClean="0">
                <a:latin typeface="黑体" pitchFamily="2" charset="-122"/>
              </a:rPr>
              <a:t>部分客户评价</a:t>
            </a:r>
          </a:p>
        </p:txBody>
      </p:sp>
      <p:sp>
        <p:nvSpPr>
          <p:cNvPr id="62468" name="Line 18"/>
          <p:cNvSpPr>
            <a:spLocks noChangeShapeType="1"/>
          </p:cNvSpPr>
          <p:nvPr/>
        </p:nvSpPr>
        <p:spPr bwMode="auto">
          <a:xfrm>
            <a:off x="395288" y="6597650"/>
            <a:ext cx="8424862" cy="0"/>
          </a:xfrm>
          <a:prstGeom prst="line">
            <a:avLst/>
          </a:prstGeom>
          <a:noFill/>
          <a:ln w="9525">
            <a:solidFill>
              <a:srgbClr val="B2B2B2"/>
            </a:solidFill>
            <a:round/>
            <a:headEnd/>
            <a:tailEnd/>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95" name="直接连接符 51"/>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8914" name="日期占位符 3"/>
          <p:cNvSpPr>
            <a:spLocks noGrp="1"/>
          </p:cNvSpPr>
          <p:nvPr>
            <p:ph type="dt" sz="quarter" idx="4294967295"/>
          </p:nvPr>
        </p:nvSpPr>
        <p:spPr bwMode="auto">
          <a:xfrm>
            <a:off x="3124200" y="6550025"/>
            <a:ext cx="2895600" cy="476250"/>
          </a:xfrm>
          <a:prstGeom prst="rect">
            <a:avLst/>
          </a:prstGeom>
          <a:ln>
            <a:miter lim="800000"/>
            <a:headEnd/>
            <a:tailEnd/>
          </a:ln>
        </p:spPr>
        <p:txBody>
          <a:bodyPr/>
          <a:lstStyle/>
          <a:p>
            <a:pPr algn="ctr">
              <a:defRPr/>
            </a:pPr>
            <a:fld id="{9DC73BE5-BFBF-4978-9584-45543511A45E}" type="datetime1">
              <a:rPr lang="zh-CN" altLang="en-US">
                <a:latin typeface="Futura Bk" pitchFamily="34" charset="0"/>
                <a:ea typeface="+mn-ea"/>
              </a:rPr>
              <a:pPr algn="ctr">
                <a:defRPr/>
              </a:pPr>
              <a:t>2011-4-20</a:t>
            </a:fld>
            <a:endParaRPr lang="en-US" altLang="zh-CN">
              <a:latin typeface="Futura Bk" pitchFamily="34" charset="0"/>
              <a:ea typeface="+mn-ea"/>
            </a:endParaRPr>
          </a:p>
        </p:txBody>
      </p:sp>
      <p:sp>
        <p:nvSpPr>
          <p:cNvPr id="38915" name="页脚占位符 4"/>
          <p:cNvSpPr>
            <a:spLocks noGrp="1"/>
          </p:cNvSpPr>
          <p:nvPr>
            <p:ph type="ftr" sz="quarter" idx="10"/>
          </p:nvPr>
        </p:nvSpPr>
        <p:spPr>
          <a:xfrm>
            <a:off x="6553200" y="6550025"/>
            <a:ext cx="2133600" cy="476250"/>
          </a:xfrm>
        </p:spPr>
        <p:txBody>
          <a:bodyPr/>
          <a:lstStyle/>
          <a:p>
            <a:pPr algn="r">
              <a:defRPr/>
            </a:pPr>
            <a:r>
              <a:rPr lang="en-US" altLang="zh-CN" smtClean="0">
                <a:latin typeface="Futura Bk" pitchFamily="34" charset="0"/>
              </a:rPr>
              <a:t>Han Consulting (China) Ltd..</a:t>
            </a:r>
          </a:p>
        </p:txBody>
      </p:sp>
      <p:sp>
        <p:nvSpPr>
          <p:cNvPr id="38916" name="灯片编号占位符 5"/>
          <p:cNvSpPr>
            <a:spLocks noGrp="1"/>
          </p:cNvSpPr>
          <p:nvPr>
            <p:ph type="sldNum" sz="quarter" idx="11"/>
          </p:nvPr>
        </p:nvSpPr>
        <p:spPr>
          <a:xfrm>
            <a:off x="8226425" y="6629400"/>
            <a:ext cx="758825" cy="219075"/>
          </a:xfrm>
        </p:spPr>
        <p:txBody>
          <a:bodyPr/>
          <a:lstStyle/>
          <a:p>
            <a:pPr>
              <a:defRPr/>
            </a:pPr>
            <a:fld id="{C08F87A2-4B88-4F6A-9378-14CAD2F1F263}" type="slidenum">
              <a:rPr lang="en-US" altLang="zh-CN">
                <a:latin typeface="Futura Bk" pitchFamily="34" charset="0"/>
              </a:rPr>
              <a:pPr>
                <a:defRPr/>
              </a:pPr>
              <a:t>15</a:t>
            </a:fld>
            <a:endParaRPr lang="en-US" altLang="zh-CN">
              <a:latin typeface="Futura Bk" pitchFamily="34" charset="0"/>
            </a:endParaRPr>
          </a:p>
        </p:txBody>
      </p:sp>
      <p:pic>
        <p:nvPicPr>
          <p:cNvPr id="8199" name="Picture 2" descr="logo"/>
          <p:cNvPicPr>
            <a:picLocks noChangeAspect="1" noChangeArrowheads="1"/>
          </p:cNvPicPr>
          <p:nvPr/>
        </p:nvPicPr>
        <p:blipFill>
          <a:blip r:embed="rId4"/>
          <a:srcRect/>
          <a:stretch>
            <a:fillRect/>
          </a:stretch>
        </p:blipFill>
        <p:spPr bwMode="auto">
          <a:xfrm>
            <a:off x="323850" y="1125538"/>
            <a:ext cx="2881313" cy="504825"/>
          </a:xfrm>
          <a:prstGeom prst="rect">
            <a:avLst/>
          </a:prstGeom>
          <a:noFill/>
          <a:ln w="9525">
            <a:noFill/>
            <a:miter lim="800000"/>
            <a:headEnd/>
            <a:tailEnd/>
          </a:ln>
        </p:spPr>
      </p:pic>
      <p:pic>
        <p:nvPicPr>
          <p:cNvPr id="8200" name="Picture 3" descr="Clip"/>
          <p:cNvPicPr>
            <a:picLocks noChangeAspect="1" noChangeArrowheads="1"/>
          </p:cNvPicPr>
          <p:nvPr/>
        </p:nvPicPr>
        <p:blipFill>
          <a:blip r:embed="rId5"/>
          <a:srcRect/>
          <a:stretch>
            <a:fillRect/>
          </a:stretch>
        </p:blipFill>
        <p:spPr bwMode="auto">
          <a:xfrm>
            <a:off x="3276600" y="5062538"/>
            <a:ext cx="1238250" cy="1031875"/>
          </a:xfrm>
          <a:prstGeom prst="rect">
            <a:avLst/>
          </a:prstGeom>
          <a:noFill/>
          <a:ln w="9525">
            <a:noFill/>
            <a:miter lim="800000"/>
            <a:headEnd/>
            <a:tailEnd/>
          </a:ln>
        </p:spPr>
      </p:pic>
      <p:pic>
        <p:nvPicPr>
          <p:cNvPr id="8201" name="Picture 4" descr="logo"/>
          <p:cNvPicPr>
            <a:picLocks noChangeAspect="1" noChangeArrowheads="1"/>
          </p:cNvPicPr>
          <p:nvPr/>
        </p:nvPicPr>
        <p:blipFill>
          <a:blip r:embed="rId6"/>
          <a:srcRect/>
          <a:stretch>
            <a:fillRect/>
          </a:stretch>
        </p:blipFill>
        <p:spPr bwMode="auto">
          <a:xfrm>
            <a:off x="323850" y="5373688"/>
            <a:ext cx="1511300" cy="763587"/>
          </a:xfrm>
          <a:prstGeom prst="rect">
            <a:avLst/>
          </a:prstGeom>
          <a:noFill/>
          <a:ln w="9525">
            <a:noFill/>
            <a:miter lim="800000"/>
            <a:headEnd/>
            <a:tailEnd/>
          </a:ln>
        </p:spPr>
      </p:pic>
      <p:pic>
        <p:nvPicPr>
          <p:cNvPr id="8202" name="Picture 5"/>
          <p:cNvPicPr>
            <a:picLocks noChangeAspect="1" noChangeArrowheads="1"/>
          </p:cNvPicPr>
          <p:nvPr/>
        </p:nvPicPr>
        <p:blipFill>
          <a:blip r:embed="rId7"/>
          <a:srcRect/>
          <a:stretch>
            <a:fillRect/>
          </a:stretch>
        </p:blipFill>
        <p:spPr bwMode="auto">
          <a:xfrm>
            <a:off x="323850" y="4618038"/>
            <a:ext cx="2916238" cy="466725"/>
          </a:xfrm>
          <a:prstGeom prst="rect">
            <a:avLst/>
          </a:prstGeom>
          <a:noFill/>
          <a:ln w="9525">
            <a:noFill/>
            <a:miter lim="800000"/>
            <a:headEnd/>
            <a:tailEnd/>
          </a:ln>
        </p:spPr>
      </p:pic>
      <p:pic>
        <p:nvPicPr>
          <p:cNvPr id="8203" name="Picture 6" descr="rae-logo">
            <a:hlinkClick r:id="rId8"/>
          </p:cNvPr>
          <p:cNvPicPr>
            <a:picLocks noChangeAspect="1" noChangeArrowheads="1"/>
          </p:cNvPicPr>
          <p:nvPr/>
        </p:nvPicPr>
        <p:blipFill>
          <a:blip r:embed="rId9"/>
          <a:srcRect/>
          <a:stretch>
            <a:fillRect/>
          </a:stretch>
        </p:blipFill>
        <p:spPr bwMode="auto">
          <a:xfrm>
            <a:off x="4657725" y="5594350"/>
            <a:ext cx="1282700" cy="498475"/>
          </a:xfrm>
          <a:prstGeom prst="rect">
            <a:avLst/>
          </a:prstGeom>
          <a:noFill/>
          <a:ln w="9525">
            <a:noFill/>
            <a:miter lim="800000"/>
            <a:headEnd/>
            <a:tailEnd/>
          </a:ln>
        </p:spPr>
      </p:pic>
      <p:pic>
        <p:nvPicPr>
          <p:cNvPr id="8204" name="Picture 7" descr="logos"/>
          <p:cNvPicPr>
            <a:picLocks noChangeAspect="1" noChangeArrowheads="1"/>
          </p:cNvPicPr>
          <p:nvPr/>
        </p:nvPicPr>
        <p:blipFill>
          <a:blip r:embed="rId10"/>
          <a:srcRect/>
          <a:stretch>
            <a:fillRect/>
          </a:stretch>
        </p:blipFill>
        <p:spPr bwMode="auto">
          <a:xfrm>
            <a:off x="4178300" y="3527425"/>
            <a:ext cx="1619250" cy="406400"/>
          </a:xfrm>
          <a:prstGeom prst="rect">
            <a:avLst/>
          </a:prstGeom>
          <a:noFill/>
          <a:ln w="9525">
            <a:noFill/>
            <a:miter lim="800000"/>
            <a:headEnd/>
            <a:tailEnd/>
          </a:ln>
        </p:spPr>
      </p:pic>
      <p:pic>
        <p:nvPicPr>
          <p:cNvPr id="8205" name="Picture 9"/>
          <p:cNvPicPr>
            <a:picLocks noChangeAspect="1" noChangeArrowheads="1"/>
          </p:cNvPicPr>
          <p:nvPr/>
        </p:nvPicPr>
        <p:blipFill>
          <a:blip r:embed="rId11"/>
          <a:srcRect/>
          <a:stretch>
            <a:fillRect/>
          </a:stretch>
        </p:blipFill>
        <p:spPr bwMode="auto">
          <a:xfrm>
            <a:off x="323850" y="6118225"/>
            <a:ext cx="2303463" cy="360363"/>
          </a:xfrm>
          <a:prstGeom prst="rect">
            <a:avLst/>
          </a:prstGeom>
          <a:noFill/>
          <a:ln w="9525">
            <a:noFill/>
            <a:miter lim="800000"/>
            <a:headEnd/>
            <a:tailEnd/>
          </a:ln>
        </p:spPr>
      </p:pic>
      <p:pic>
        <p:nvPicPr>
          <p:cNvPr id="8206" name="Picture 10"/>
          <p:cNvPicPr>
            <a:picLocks noChangeAspect="1" noChangeArrowheads="1"/>
          </p:cNvPicPr>
          <p:nvPr/>
        </p:nvPicPr>
        <p:blipFill>
          <a:blip r:embed="rId12"/>
          <a:srcRect/>
          <a:stretch>
            <a:fillRect/>
          </a:stretch>
        </p:blipFill>
        <p:spPr bwMode="auto">
          <a:xfrm>
            <a:off x="3492500" y="4554538"/>
            <a:ext cx="792163" cy="603250"/>
          </a:xfrm>
          <a:prstGeom prst="rect">
            <a:avLst/>
          </a:prstGeom>
          <a:noFill/>
          <a:ln w="9525">
            <a:noFill/>
            <a:miter lim="800000"/>
            <a:headEnd/>
            <a:tailEnd/>
          </a:ln>
        </p:spPr>
      </p:pic>
      <p:pic>
        <p:nvPicPr>
          <p:cNvPr id="8207" name="Picture 11"/>
          <p:cNvPicPr>
            <a:picLocks noChangeAspect="1" noChangeArrowheads="1"/>
          </p:cNvPicPr>
          <p:nvPr/>
        </p:nvPicPr>
        <p:blipFill>
          <a:blip r:embed="rId13"/>
          <a:srcRect/>
          <a:stretch>
            <a:fillRect/>
          </a:stretch>
        </p:blipFill>
        <p:spPr bwMode="auto">
          <a:xfrm>
            <a:off x="5940425" y="1341438"/>
            <a:ext cx="1590675" cy="485775"/>
          </a:xfrm>
          <a:prstGeom prst="rect">
            <a:avLst/>
          </a:prstGeom>
          <a:noFill/>
          <a:ln w="9525">
            <a:noFill/>
            <a:miter lim="800000"/>
            <a:headEnd/>
            <a:tailEnd/>
          </a:ln>
        </p:spPr>
      </p:pic>
      <p:pic>
        <p:nvPicPr>
          <p:cNvPr id="8208" name="Picture 12"/>
          <p:cNvPicPr>
            <a:picLocks noChangeAspect="1" noChangeArrowheads="1"/>
          </p:cNvPicPr>
          <p:nvPr/>
        </p:nvPicPr>
        <p:blipFill>
          <a:blip r:embed="rId14"/>
          <a:srcRect/>
          <a:stretch>
            <a:fillRect/>
          </a:stretch>
        </p:blipFill>
        <p:spPr bwMode="auto">
          <a:xfrm>
            <a:off x="6081713" y="4797425"/>
            <a:ext cx="1154112" cy="638175"/>
          </a:xfrm>
          <a:prstGeom prst="rect">
            <a:avLst/>
          </a:prstGeom>
          <a:noFill/>
          <a:ln w="9525">
            <a:noFill/>
            <a:miter lim="800000"/>
            <a:headEnd/>
            <a:tailEnd/>
          </a:ln>
        </p:spPr>
      </p:pic>
      <p:pic>
        <p:nvPicPr>
          <p:cNvPr id="8209" name="Picture 13"/>
          <p:cNvPicPr>
            <a:picLocks noChangeAspect="1" noChangeArrowheads="1"/>
          </p:cNvPicPr>
          <p:nvPr/>
        </p:nvPicPr>
        <p:blipFill>
          <a:blip r:embed="rId15"/>
          <a:srcRect/>
          <a:stretch>
            <a:fillRect/>
          </a:stretch>
        </p:blipFill>
        <p:spPr bwMode="auto">
          <a:xfrm>
            <a:off x="7826375" y="3070225"/>
            <a:ext cx="911225" cy="935038"/>
          </a:xfrm>
          <a:prstGeom prst="rect">
            <a:avLst/>
          </a:prstGeom>
          <a:noFill/>
          <a:ln w="9525">
            <a:noFill/>
            <a:miter lim="800000"/>
            <a:headEnd/>
            <a:tailEnd/>
          </a:ln>
        </p:spPr>
      </p:pic>
      <p:pic>
        <p:nvPicPr>
          <p:cNvPr id="8210" name="Picture 14"/>
          <p:cNvPicPr>
            <a:picLocks noChangeAspect="1" noChangeArrowheads="1"/>
          </p:cNvPicPr>
          <p:nvPr/>
        </p:nvPicPr>
        <p:blipFill>
          <a:blip r:embed="rId16"/>
          <a:srcRect/>
          <a:stretch>
            <a:fillRect/>
          </a:stretch>
        </p:blipFill>
        <p:spPr bwMode="auto">
          <a:xfrm>
            <a:off x="4518025" y="4005263"/>
            <a:ext cx="1152525" cy="419100"/>
          </a:xfrm>
          <a:prstGeom prst="rect">
            <a:avLst/>
          </a:prstGeom>
          <a:noFill/>
          <a:ln w="9525">
            <a:noFill/>
            <a:miter lim="800000"/>
            <a:headEnd/>
            <a:tailEnd/>
          </a:ln>
        </p:spPr>
      </p:pic>
      <p:pic>
        <p:nvPicPr>
          <p:cNvPr id="8211" name="Picture 15"/>
          <p:cNvPicPr>
            <a:picLocks noChangeAspect="1" noChangeArrowheads="1"/>
          </p:cNvPicPr>
          <p:nvPr/>
        </p:nvPicPr>
        <p:blipFill>
          <a:blip r:embed="rId17"/>
          <a:srcRect/>
          <a:stretch>
            <a:fillRect/>
          </a:stretch>
        </p:blipFill>
        <p:spPr bwMode="auto">
          <a:xfrm>
            <a:off x="2771775" y="6118225"/>
            <a:ext cx="3168650" cy="406400"/>
          </a:xfrm>
          <a:prstGeom prst="rect">
            <a:avLst/>
          </a:prstGeom>
          <a:noFill/>
          <a:ln w="9525">
            <a:noFill/>
            <a:miter lim="800000"/>
            <a:headEnd/>
            <a:tailEnd/>
          </a:ln>
        </p:spPr>
      </p:pic>
      <p:pic>
        <p:nvPicPr>
          <p:cNvPr id="8212" name="Picture 16" descr="logo"/>
          <p:cNvPicPr>
            <a:picLocks noChangeAspect="1" noChangeArrowheads="1"/>
          </p:cNvPicPr>
          <p:nvPr/>
        </p:nvPicPr>
        <p:blipFill>
          <a:blip r:embed="rId18"/>
          <a:srcRect/>
          <a:stretch>
            <a:fillRect/>
          </a:stretch>
        </p:blipFill>
        <p:spPr bwMode="auto">
          <a:xfrm>
            <a:off x="1187450" y="5062538"/>
            <a:ext cx="1512888" cy="454025"/>
          </a:xfrm>
          <a:prstGeom prst="rect">
            <a:avLst/>
          </a:prstGeom>
          <a:noFill/>
          <a:ln w="9525">
            <a:noFill/>
            <a:miter lim="800000"/>
            <a:headEnd/>
            <a:tailEnd/>
          </a:ln>
        </p:spPr>
      </p:pic>
      <p:pic>
        <p:nvPicPr>
          <p:cNvPr id="8213" name="Picture 17"/>
          <p:cNvPicPr>
            <a:picLocks noChangeAspect="1" noChangeArrowheads="1"/>
          </p:cNvPicPr>
          <p:nvPr/>
        </p:nvPicPr>
        <p:blipFill>
          <a:blip r:embed="rId19"/>
          <a:srcRect/>
          <a:stretch>
            <a:fillRect/>
          </a:stretch>
        </p:blipFill>
        <p:spPr bwMode="auto">
          <a:xfrm>
            <a:off x="7062788" y="4265613"/>
            <a:ext cx="1285875" cy="400050"/>
          </a:xfrm>
          <a:prstGeom prst="rect">
            <a:avLst/>
          </a:prstGeom>
          <a:noFill/>
          <a:ln w="9525">
            <a:noFill/>
            <a:miter lim="800000"/>
            <a:headEnd/>
            <a:tailEnd/>
          </a:ln>
        </p:spPr>
      </p:pic>
      <p:pic>
        <p:nvPicPr>
          <p:cNvPr id="8214" name="Picture 18"/>
          <p:cNvPicPr>
            <a:picLocks noChangeAspect="1" noChangeArrowheads="1"/>
          </p:cNvPicPr>
          <p:nvPr/>
        </p:nvPicPr>
        <p:blipFill>
          <a:blip r:embed="rId20"/>
          <a:srcRect/>
          <a:stretch>
            <a:fillRect/>
          </a:stretch>
        </p:blipFill>
        <p:spPr bwMode="auto">
          <a:xfrm>
            <a:off x="7235825" y="6134100"/>
            <a:ext cx="1724025" cy="390525"/>
          </a:xfrm>
          <a:prstGeom prst="rect">
            <a:avLst/>
          </a:prstGeom>
          <a:noFill/>
          <a:ln w="9525">
            <a:noFill/>
            <a:miter lim="800000"/>
            <a:headEnd/>
            <a:tailEnd/>
          </a:ln>
        </p:spPr>
      </p:pic>
      <p:pic>
        <p:nvPicPr>
          <p:cNvPr id="8215" name="Picture 19"/>
          <p:cNvPicPr>
            <a:picLocks noChangeAspect="1" noChangeArrowheads="1"/>
          </p:cNvPicPr>
          <p:nvPr/>
        </p:nvPicPr>
        <p:blipFill>
          <a:blip r:embed="rId21"/>
          <a:srcRect/>
          <a:stretch>
            <a:fillRect/>
          </a:stretch>
        </p:blipFill>
        <p:spPr bwMode="auto">
          <a:xfrm>
            <a:off x="6229350" y="5567363"/>
            <a:ext cx="1006475" cy="957262"/>
          </a:xfrm>
          <a:prstGeom prst="rect">
            <a:avLst/>
          </a:prstGeom>
          <a:noFill/>
          <a:ln w="9525">
            <a:noFill/>
            <a:miter lim="800000"/>
            <a:headEnd/>
            <a:tailEnd/>
          </a:ln>
        </p:spPr>
      </p:pic>
      <p:pic>
        <p:nvPicPr>
          <p:cNvPr id="8216" name="Picture 20"/>
          <p:cNvPicPr>
            <a:picLocks noChangeAspect="1" noChangeArrowheads="1"/>
          </p:cNvPicPr>
          <p:nvPr/>
        </p:nvPicPr>
        <p:blipFill>
          <a:blip r:embed="rId22"/>
          <a:srcRect/>
          <a:stretch>
            <a:fillRect/>
          </a:stretch>
        </p:blipFill>
        <p:spPr bwMode="auto">
          <a:xfrm>
            <a:off x="7475538" y="5702300"/>
            <a:ext cx="1417637" cy="285750"/>
          </a:xfrm>
          <a:prstGeom prst="rect">
            <a:avLst/>
          </a:prstGeom>
          <a:noFill/>
          <a:ln w="9525">
            <a:noFill/>
            <a:miter lim="800000"/>
            <a:headEnd/>
            <a:tailEnd/>
          </a:ln>
        </p:spPr>
      </p:pic>
      <p:pic>
        <p:nvPicPr>
          <p:cNvPr id="8217" name="Picture 21"/>
          <p:cNvPicPr>
            <a:picLocks noChangeAspect="1" noChangeArrowheads="1"/>
          </p:cNvPicPr>
          <p:nvPr/>
        </p:nvPicPr>
        <p:blipFill>
          <a:blip r:embed="rId23"/>
          <a:srcRect/>
          <a:stretch>
            <a:fillRect/>
          </a:stretch>
        </p:blipFill>
        <p:spPr bwMode="auto">
          <a:xfrm>
            <a:off x="7826375" y="4797425"/>
            <a:ext cx="792163" cy="752475"/>
          </a:xfrm>
          <a:prstGeom prst="rect">
            <a:avLst/>
          </a:prstGeom>
          <a:noFill/>
          <a:ln w="9525">
            <a:noFill/>
            <a:miter lim="800000"/>
            <a:headEnd/>
            <a:tailEnd/>
          </a:ln>
        </p:spPr>
      </p:pic>
      <p:sp>
        <p:nvSpPr>
          <p:cNvPr id="8218" name="Text Box 22"/>
          <p:cNvSpPr txBox="1">
            <a:spLocks noChangeArrowheads="1"/>
          </p:cNvSpPr>
          <p:nvPr/>
        </p:nvSpPr>
        <p:spPr bwMode="auto">
          <a:xfrm>
            <a:off x="6156325" y="6491288"/>
            <a:ext cx="2736850" cy="366712"/>
          </a:xfrm>
          <a:prstGeom prst="rect">
            <a:avLst/>
          </a:prstGeom>
          <a:noFill/>
          <a:ln w="9525">
            <a:noFill/>
            <a:miter lim="800000"/>
            <a:headEnd/>
            <a:tailEnd/>
          </a:ln>
        </p:spPr>
        <p:txBody>
          <a:bodyPr>
            <a:spAutoFit/>
          </a:bodyPr>
          <a:lstStyle/>
          <a:p>
            <a:pPr eaLnBrk="0" hangingPunct="0">
              <a:spcBef>
                <a:spcPct val="50000"/>
              </a:spcBef>
            </a:pPr>
            <a:endParaRPr lang="en-US" altLang="zh-CN" sz="1800">
              <a:ea typeface="Arial Unicode MS" pitchFamily="34" charset="-122"/>
              <a:cs typeface="Arial Unicode MS" pitchFamily="34" charset="-122"/>
            </a:endParaRPr>
          </a:p>
        </p:txBody>
      </p:sp>
      <p:pic>
        <p:nvPicPr>
          <p:cNvPr id="8219" name="Picture 23"/>
          <p:cNvPicPr>
            <a:picLocks noChangeAspect="1" noChangeArrowheads="1"/>
          </p:cNvPicPr>
          <p:nvPr/>
        </p:nvPicPr>
        <p:blipFill>
          <a:blip r:embed="rId24"/>
          <a:srcRect/>
          <a:stretch>
            <a:fillRect/>
          </a:stretch>
        </p:blipFill>
        <p:spPr bwMode="auto">
          <a:xfrm>
            <a:off x="387350" y="3716338"/>
            <a:ext cx="936625" cy="879475"/>
          </a:xfrm>
          <a:prstGeom prst="rect">
            <a:avLst/>
          </a:prstGeom>
          <a:noFill/>
          <a:ln w="9525">
            <a:noFill/>
            <a:miter lim="800000"/>
            <a:headEnd/>
            <a:tailEnd/>
          </a:ln>
        </p:spPr>
      </p:pic>
      <p:pic>
        <p:nvPicPr>
          <p:cNvPr id="8220" name="Picture 24" descr="涟源钢铁"/>
          <p:cNvPicPr>
            <a:picLocks noChangeAspect="1" noChangeArrowheads="1"/>
          </p:cNvPicPr>
          <p:nvPr/>
        </p:nvPicPr>
        <p:blipFill>
          <a:blip r:embed="rId25"/>
          <a:srcRect/>
          <a:stretch>
            <a:fillRect/>
          </a:stretch>
        </p:blipFill>
        <p:spPr bwMode="auto">
          <a:xfrm>
            <a:off x="433388" y="3252788"/>
            <a:ext cx="2447925" cy="392112"/>
          </a:xfrm>
          <a:prstGeom prst="rect">
            <a:avLst/>
          </a:prstGeom>
          <a:noFill/>
          <a:ln w="9525">
            <a:noFill/>
            <a:miter lim="800000"/>
            <a:headEnd/>
            <a:tailEnd/>
          </a:ln>
        </p:spPr>
      </p:pic>
      <p:pic>
        <p:nvPicPr>
          <p:cNvPr id="8221" name="Picture 25" descr="CHERY">
            <a:hlinkClick r:id="rId26"/>
          </p:cNvPr>
          <p:cNvPicPr>
            <a:picLocks noChangeAspect="1" noChangeArrowheads="1"/>
          </p:cNvPicPr>
          <p:nvPr/>
        </p:nvPicPr>
        <p:blipFill>
          <a:blip r:embed="rId27"/>
          <a:srcRect/>
          <a:stretch>
            <a:fillRect/>
          </a:stretch>
        </p:blipFill>
        <p:spPr bwMode="auto">
          <a:xfrm>
            <a:off x="3254375" y="2381250"/>
            <a:ext cx="1173163" cy="831850"/>
          </a:xfrm>
          <a:prstGeom prst="rect">
            <a:avLst/>
          </a:prstGeom>
          <a:noFill/>
          <a:ln w="9525">
            <a:noFill/>
            <a:miter lim="800000"/>
            <a:headEnd/>
            <a:tailEnd/>
          </a:ln>
        </p:spPr>
      </p:pic>
      <p:grpSp>
        <p:nvGrpSpPr>
          <p:cNvPr id="2" name="Group 26"/>
          <p:cNvGrpSpPr>
            <a:grpSpLocks/>
          </p:cNvGrpSpPr>
          <p:nvPr/>
        </p:nvGrpSpPr>
        <p:grpSpPr bwMode="auto">
          <a:xfrm>
            <a:off x="496888" y="2278063"/>
            <a:ext cx="863600" cy="790575"/>
            <a:chOff x="68" y="73"/>
            <a:chExt cx="612" cy="545"/>
          </a:xfrm>
        </p:grpSpPr>
        <p:pic>
          <p:nvPicPr>
            <p:cNvPr id="8243" name="Picture 27"/>
            <p:cNvPicPr>
              <a:picLocks noChangeAspect="1" noChangeArrowheads="1"/>
            </p:cNvPicPr>
            <p:nvPr/>
          </p:nvPicPr>
          <p:blipFill>
            <a:blip r:embed="rId28"/>
            <a:srcRect/>
            <a:stretch>
              <a:fillRect/>
            </a:stretch>
          </p:blipFill>
          <p:spPr bwMode="auto">
            <a:xfrm>
              <a:off x="170" y="73"/>
              <a:ext cx="351" cy="363"/>
            </a:xfrm>
            <a:prstGeom prst="rect">
              <a:avLst/>
            </a:prstGeom>
            <a:noFill/>
            <a:ln w="9525">
              <a:noFill/>
              <a:miter lim="800000"/>
              <a:headEnd/>
              <a:tailEnd/>
            </a:ln>
          </p:spPr>
        </p:pic>
        <p:pic>
          <p:nvPicPr>
            <p:cNvPr id="8244" name="Picture 28" descr="SANY11"/>
            <p:cNvPicPr>
              <a:picLocks noChangeAspect="1" noChangeArrowheads="1"/>
            </p:cNvPicPr>
            <p:nvPr/>
          </p:nvPicPr>
          <p:blipFill>
            <a:blip r:embed="rId29">
              <a:lum contrast="6000"/>
            </a:blip>
            <a:srcRect/>
            <a:stretch>
              <a:fillRect/>
            </a:stretch>
          </p:blipFill>
          <p:spPr bwMode="auto">
            <a:xfrm>
              <a:off x="68" y="456"/>
              <a:ext cx="612" cy="162"/>
            </a:xfrm>
            <a:prstGeom prst="rect">
              <a:avLst/>
            </a:prstGeom>
            <a:solidFill>
              <a:srgbClr val="000000"/>
            </a:solidFill>
            <a:ln w="9525">
              <a:noFill/>
              <a:miter lim="800000"/>
              <a:headEnd/>
              <a:tailEnd/>
            </a:ln>
          </p:spPr>
        </p:pic>
      </p:grpSp>
      <p:pic>
        <p:nvPicPr>
          <p:cNvPr id="8223" name="Picture 29" descr="2_r1_c1"/>
          <p:cNvPicPr>
            <a:picLocks noChangeAspect="1" noChangeArrowheads="1"/>
          </p:cNvPicPr>
          <p:nvPr/>
        </p:nvPicPr>
        <p:blipFill>
          <a:blip r:embed="rId30"/>
          <a:srcRect/>
          <a:stretch>
            <a:fillRect/>
          </a:stretch>
        </p:blipFill>
        <p:spPr bwMode="auto">
          <a:xfrm>
            <a:off x="1620838" y="2513013"/>
            <a:ext cx="1368425" cy="482600"/>
          </a:xfrm>
          <a:prstGeom prst="rect">
            <a:avLst/>
          </a:prstGeom>
          <a:noFill/>
          <a:ln w="9525">
            <a:noFill/>
            <a:miter lim="800000"/>
            <a:headEnd/>
            <a:tailEnd/>
          </a:ln>
        </p:spPr>
      </p:pic>
      <p:pic>
        <p:nvPicPr>
          <p:cNvPr id="8224" name="Picture 30" descr="VICUTU-logo"/>
          <p:cNvPicPr>
            <a:picLocks noChangeAspect="1" noChangeArrowheads="1"/>
          </p:cNvPicPr>
          <p:nvPr/>
        </p:nvPicPr>
        <p:blipFill>
          <a:blip r:embed="rId31"/>
          <a:srcRect/>
          <a:stretch>
            <a:fillRect/>
          </a:stretch>
        </p:blipFill>
        <p:spPr bwMode="auto">
          <a:xfrm>
            <a:off x="7550150" y="2463800"/>
            <a:ext cx="1295400" cy="466725"/>
          </a:xfrm>
          <a:prstGeom prst="rect">
            <a:avLst/>
          </a:prstGeom>
          <a:noFill/>
          <a:ln w="9525">
            <a:noFill/>
            <a:miter lim="800000"/>
            <a:headEnd/>
            <a:tailEnd/>
          </a:ln>
        </p:spPr>
      </p:pic>
      <p:pic>
        <p:nvPicPr>
          <p:cNvPr id="8225" name="Picture 31" descr="wazhou">
            <a:hlinkClick r:id="rId32"/>
          </p:cNvPr>
          <p:cNvPicPr>
            <a:picLocks noChangeAspect="1" noChangeArrowheads="1"/>
          </p:cNvPicPr>
          <p:nvPr/>
        </p:nvPicPr>
        <p:blipFill>
          <a:blip r:embed="rId33"/>
          <a:srcRect/>
          <a:stretch>
            <a:fillRect/>
          </a:stretch>
        </p:blipFill>
        <p:spPr bwMode="auto">
          <a:xfrm>
            <a:off x="3421063" y="3827463"/>
            <a:ext cx="863600" cy="609600"/>
          </a:xfrm>
          <a:prstGeom prst="rect">
            <a:avLst/>
          </a:prstGeom>
          <a:noFill/>
          <a:ln w="9525">
            <a:noFill/>
            <a:miter lim="800000"/>
            <a:headEnd/>
            <a:tailEnd/>
          </a:ln>
        </p:spPr>
      </p:pic>
      <p:pic>
        <p:nvPicPr>
          <p:cNvPr id="8226" name="Picture 32" descr="head">
            <a:hlinkClick r:id="rId32" tooltip="三枪内衣文章"/>
          </p:cNvPr>
          <p:cNvPicPr>
            <a:picLocks noChangeAspect="1" noChangeArrowheads="1"/>
          </p:cNvPicPr>
          <p:nvPr/>
        </p:nvPicPr>
        <p:blipFill>
          <a:blip r:embed="rId34"/>
          <a:srcRect/>
          <a:stretch>
            <a:fillRect/>
          </a:stretch>
        </p:blipFill>
        <p:spPr bwMode="auto">
          <a:xfrm>
            <a:off x="7705725" y="1743075"/>
            <a:ext cx="1008063" cy="720725"/>
          </a:xfrm>
          <a:prstGeom prst="rect">
            <a:avLst/>
          </a:prstGeom>
          <a:noFill/>
          <a:ln w="9525">
            <a:noFill/>
            <a:miter lim="800000"/>
            <a:headEnd/>
            <a:tailEnd/>
          </a:ln>
        </p:spPr>
      </p:pic>
      <p:pic>
        <p:nvPicPr>
          <p:cNvPr id="8227" name="Picture 33" descr="lining-logo"/>
          <p:cNvPicPr>
            <a:picLocks noChangeAspect="1" noChangeArrowheads="1"/>
          </p:cNvPicPr>
          <p:nvPr/>
        </p:nvPicPr>
        <p:blipFill>
          <a:blip r:embed="rId35"/>
          <a:srcRect/>
          <a:stretch>
            <a:fillRect/>
          </a:stretch>
        </p:blipFill>
        <p:spPr bwMode="auto">
          <a:xfrm>
            <a:off x="7519988" y="1117600"/>
            <a:ext cx="1444625" cy="674688"/>
          </a:xfrm>
          <a:prstGeom prst="rect">
            <a:avLst/>
          </a:prstGeom>
          <a:noFill/>
          <a:ln w="9525">
            <a:noFill/>
            <a:miter lim="800000"/>
            <a:headEnd/>
            <a:tailEnd/>
          </a:ln>
        </p:spPr>
      </p:pic>
      <p:pic>
        <p:nvPicPr>
          <p:cNvPr id="8228" name="Picture 34"/>
          <p:cNvPicPr>
            <a:picLocks noChangeAspect="1" noChangeArrowheads="1"/>
          </p:cNvPicPr>
          <p:nvPr/>
        </p:nvPicPr>
        <p:blipFill>
          <a:blip r:embed="rId36"/>
          <a:srcRect/>
          <a:stretch>
            <a:fillRect/>
          </a:stretch>
        </p:blipFill>
        <p:spPr bwMode="auto">
          <a:xfrm>
            <a:off x="5797550" y="3195638"/>
            <a:ext cx="1582738" cy="449262"/>
          </a:xfrm>
          <a:prstGeom prst="rect">
            <a:avLst/>
          </a:prstGeom>
          <a:noFill/>
          <a:ln w="9525">
            <a:noFill/>
            <a:miter lim="800000"/>
            <a:headEnd/>
            <a:tailEnd/>
          </a:ln>
        </p:spPr>
      </p:pic>
      <p:pic>
        <p:nvPicPr>
          <p:cNvPr id="8229" name="Picture 36" descr="GuilinDaewooLogo"/>
          <p:cNvPicPr>
            <a:picLocks noChangeAspect="1" noChangeArrowheads="1"/>
          </p:cNvPicPr>
          <p:nvPr/>
        </p:nvPicPr>
        <p:blipFill>
          <a:blip r:embed="rId37"/>
          <a:srcRect/>
          <a:stretch>
            <a:fillRect/>
          </a:stretch>
        </p:blipFill>
        <p:spPr bwMode="auto">
          <a:xfrm>
            <a:off x="2825750" y="3146425"/>
            <a:ext cx="1511300" cy="642938"/>
          </a:xfrm>
          <a:prstGeom prst="rect">
            <a:avLst/>
          </a:prstGeom>
          <a:noFill/>
          <a:ln w="9525">
            <a:noFill/>
            <a:miter lim="800000"/>
            <a:headEnd/>
            <a:tailEnd/>
          </a:ln>
        </p:spPr>
      </p:pic>
      <p:pic>
        <p:nvPicPr>
          <p:cNvPr id="8230" name="Picture 38"/>
          <p:cNvPicPr>
            <a:picLocks noChangeAspect="1" noChangeArrowheads="1"/>
          </p:cNvPicPr>
          <p:nvPr/>
        </p:nvPicPr>
        <p:blipFill>
          <a:blip r:embed="rId38"/>
          <a:srcRect/>
          <a:stretch>
            <a:fillRect/>
          </a:stretch>
        </p:blipFill>
        <p:spPr bwMode="auto">
          <a:xfrm>
            <a:off x="6243638" y="1989138"/>
            <a:ext cx="992187" cy="965200"/>
          </a:xfrm>
          <a:prstGeom prst="rect">
            <a:avLst/>
          </a:prstGeom>
          <a:noFill/>
          <a:ln w="9525">
            <a:noFill/>
            <a:miter lim="800000"/>
            <a:headEnd/>
            <a:tailEnd/>
          </a:ln>
        </p:spPr>
      </p:pic>
      <p:pic>
        <p:nvPicPr>
          <p:cNvPr id="8231" name="Picture 39"/>
          <p:cNvPicPr>
            <a:picLocks noChangeAspect="1" noChangeArrowheads="1"/>
          </p:cNvPicPr>
          <p:nvPr/>
        </p:nvPicPr>
        <p:blipFill>
          <a:blip r:embed="rId39"/>
          <a:srcRect/>
          <a:stretch>
            <a:fillRect/>
          </a:stretch>
        </p:blipFill>
        <p:spPr bwMode="auto">
          <a:xfrm>
            <a:off x="1566863" y="4056063"/>
            <a:ext cx="1479550" cy="403225"/>
          </a:xfrm>
          <a:prstGeom prst="rect">
            <a:avLst/>
          </a:prstGeom>
          <a:noFill/>
          <a:ln w="9525">
            <a:noFill/>
            <a:miter lim="800000"/>
            <a:headEnd/>
            <a:tailEnd/>
          </a:ln>
        </p:spPr>
      </p:pic>
      <p:pic>
        <p:nvPicPr>
          <p:cNvPr id="8232" name="Picture 40"/>
          <p:cNvPicPr>
            <a:picLocks noChangeAspect="1" noChangeArrowheads="1"/>
          </p:cNvPicPr>
          <p:nvPr/>
        </p:nvPicPr>
        <p:blipFill>
          <a:blip r:embed="rId40"/>
          <a:srcRect/>
          <a:stretch>
            <a:fillRect/>
          </a:stretch>
        </p:blipFill>
        <p:spPr bwMode="auto">
          <a:xfrm>
            <a:off x="4518025" y="4941888"/>
            <a:ext cx="1422400" cy="633412"/>
          </a:xfrm>
          <a:prstGeom prst="rect">
            <a:avLst/>
          </a:prstGeom>
          <a:noFill/>
          <a:ln w="9525">
            <a:noFill/>
            <a:miter lim="800000"/>
            <a:headEnd/>
            <a:tailEnd/>
          </a:ln>
        </p:spPr>
      </p:pic>
      <p:pic>
        <p:nvPicPr>
          <p:cNvPr id="8233" name="Picture 41" descr="index_1[1]"/>
          <p:cNvPicPr>
            <a:picLocks noChangeAspect="1" noChangeArrowheads="1"/>
          </p:cNvPicPr>
          <p:nvPr/>
        </p:nvPicPr>
        <p:blipFill>
          <a:blip r:embed="rId41"/>
          <a:srcRect/>
          <a:stretch>
            <a:fillRect/>
          </a:stretch>
        </p:blipFill>
        <p:spPr bwMode="auto">
          <a:xfrm>
            <a:off x="5724525" y="3849688"/>
            <a:ext cx="1728788" cy="360362"/>
          </a:xfrm>
          <a:prstGeom prst="rect">
            <a:avLst/>
          </a:prstGeom>
          <a:noFill/>
          <a:ln w="9525">
            <a:noFill/>
            <a:miter lim="800000"/>
            <a:headEnd/>
            <a:tailEnd/>
          </a:ln>
        </p:spPr>
      </p:pic>
      <p:pic>
        <p:nvPicPr>
          <p:cNvPr id="8234" name="Picture 42" descr="title-sysj"/>
          <p:cNvPicPr>
            <a:picLocks noChangeAspect="1" noChangeArrowheads="1"/>
          </p:cNvPicPr>
          <p:nvPr/>
        </p:nvPicPr>
        <p:blipFill>
          <a:blip r:embed="rId42"/>
          <a:srcRect/>
          <a:stretch>
            <a:fillRect/>
          </a:stretch>
        </p:blipFill>
        <p:spPr bwMode="auto">
          <a:xfrm>
            <a:off x="4337050" y="4437063"/>
            <a:ext cx="2016125" cy="369887"/>
          </a:xfrm>
          <a:prstGeom prst="rect">
            <a:avLst/>
          </a:prstGeom>
          <a:noFill/>
          <a:ln w="9525">
            <a:noFill/>
            <a:miter lim="800000"/>
            <a:headEnd/>
            <a:tailEnd/>
          </a:ln>
        </p:spPr>
      </p:pic>
      <p:sp>
        <p:nvSpPr>
          <p:cNvPr id="8235" name="Rectangle 43"/>
          <p:cNvSpPr>
            <a:spLocks noGrp="1" noChangeArrowheads="1"/>
          </p:cNvSpPr>
          <p:nvPr>
            <p:ph type="title"/>
          </p:nvPr>
        </p:nvSpPr>
        <p:spPr>
          <a:xfrm>
            <a:off x="1258888" y="274638"/>
            <a:ext cx="5903912" cy="519112"/>
          </a:xfrm>
        </p:spPr>
        <p:txBody>
          <a:bodyPr/>
          <a:lstStyle/>
          <a:p>
            <a:pPr eaLnBrk="1" hangingPunct="1"/>
            <a:r>
              <a:rPr lang="zh-CN" altLang="en-US" smtClean="0">
                <a:latin typeface="黑体" pitchFamily="2" charset="-122"/>
              </a:rPr>
              <a:t>企业变革的战略合作伙伴</a:t>
            </a:r>
          </a:p>
        </p:txBody>
      </p:sp>
      <p:graphicFrame>
        <p:nvGraphicFramePr>
          <p:cNvPr id="8194" name="Object 49"/>
          <p:cNvGraphicFramePr>
            <a:graphicFrameLocks noChangeAspect="1"/>
          </p:cNvGraphicFramePr>
          <p:nvPr/>
        </p:nvGraphicFramePr>
        <p:xfrm>
          <a:off x="4595813" y="1700213"/>
          <a:ext cx="1003300" cy="1003300"/>
        </p:xfrm>
        <a:graphic>
          <a:graphicData uri="http://schemas.openxmlformats.org/presentationml/2006/ole">
            <p:oleObj spid="_x0000_s129026" name="Image" r:id="rId43" imgW="1002821" imgH="1002821" progId="">
              <p:embed/>
            </p:oleObj>
          </a:graphicData>
        </a:graphic>
      </p:graphicFrame>
      <p:pic>
        <p:nvPicPr>
          <p:cNvPr id="8236" name="Picture 37" descr="qdi_logo">
            <a:hlinkClick r:id="rId44"/>
          </p:cNvPr>
          <p:cNvPicPr>
            <a:picLocks noChangeAspect="1" noChangeArrowheads="1"/>
          </p:cNvPicPr>
          <p:nvPr/>
        </p:nvPicPr>
        <p:blipFill>
          <a:blip r:embed="rId45"/>
          <a:srcRect/>
          <a:stretch>
            <a:fillRect/>
          </a:stretch>
        </p:blipFill>
        <p:spPr bwMode="auto">
          <a:xfrm>
            <a:off x="4211638" y="3141663"/>
            <a:ext cx="1511300" cy="366712"/>
          </a:xfrm>
          <a:prstGeom prst="rect">
            <a:avLst/>
          </a:prstGeom>
          <a:noFill/>
          <a:ln w="9525">
            <a:noFill/>
            <a:miter lim="800000"/>
            <a:headEnd/>
            <a:tailEnd/>
          </a:ln>
        </p:spPr>
      </p:pic>
      <p:pic>
        <p:nvPicPr>
          <p:cNvPr id="8237" name="Picture 8" descr="Asiainfo_logo"/>
          <p:cNvPicPr>
            <a:picLocks noChangeAspect="1" noChangeArrowheads="1"/>
          </p:cNvPicPr>
          <p:nvPr/>
        </p:nvPicPr>
        <p:blipFill>
          <a:blip r:embed="rId46"/>
          <a:srcRect/>
          <a:stretch>
            <a:fillRect/>
          </a:stretch>
        </p:blipFill>
        <p:spPr bwMode="auto">
          <a:xfrm>
            <a:off x="4446588" y="2579688"/>
            <a:ext cx="1279525" cy="488950"/>
          </a:xfrm>
          <a:prstGeom prst="rect">
            <a:avLst/>
          </a:prstGeom>
          <a:noFill/>
          <a:ln w="9525">
            <a:noFill/>
            <a:miter lim="800000"/>
            <a:headEnd/>
            <a:tailEnd/>
          </a:ln>
        </p:spPr>
      </p:pic>
      <p:pic>
        <p:nvPicPr>
          <p:cNvPr id="8238" name="Picture 35" descr="legend-logo">
            <a:hlinkClick r:id="rId47"/>
          </p:cNvPr>
          <p:cNvPicPr>
            <a:picLocks noChangeAspect="1" noChangeArrowheads="1"/>
          </p:cNvPicPr>
          <p:nvPr/>
        </p:nvPicPr>
        <p:blipFill>
          <a:blip r:embed="rId48"/>
          <a:srcRect/>
          <a:stretch>
            <a:fillRect/>
          </a:stretch>
        </p:blipFill>
        <p:spPr bwMode="auto">
          <a:xfrm>
            <a:off x="4678363" y="1341438"/>
            <a:ext cx="1262062" cy="492125"/>
          </a:xfrm>
          <a:prstGeom prst="rect">
            <a:avLst/>
          </a:prstGeom>
          <a:noFill/>
          <a:ln w="9525">
            <a:noFill/>
            <a:miter lim="800000"/>
            <a:headEnd/>
            <a:tailEnd/>
          </a:ln>
        </p:spPr>
      </p:pic>
      <p:pic>
        <p:nvPicPr>
          <p:cNvPr id="8239" name="图片 49" descr="日照钢铁">
            <a:hlinkClick r:id="rId49" tooltip="返回日照钢铁控股集团有限公司网站首页"/>
          </p:cNvPr>
          <p:cNvPicPr>
            <a:picLocks noChangeAspect="1" noChangeArrowheads="1"/>
          </p:cNvPicPr>
          <p:nvPr/>
        </p:nvPicPr>
        <p:blipFill>
          <a:blip r:embed="rId50"/>
          <a:srcRect/>
          <a:stretch>
            <a:fillRect/>
          </a:stretch>
        </p:blipFill>
        <p:spPr bwMode="auto">
          <a:xfrm>
            <a:off x="1908175" y="5505450"/>
            <a:ext cx="838200" cy="619125"/>
          </a:xfrm>
          <a:prstGeom prst="rect">
            <a:avLst/>
          </a:prstGeom>
          <a:noFill/>
          <a:ln w="9525">
            <a:noFill/>
            <a:miter lim="800000"/>
            <a:headEnd/>
            <a:tailEnd/>
          </a:ln>
        </p:spPr>
      </p:pic>
      <p:pic>
        <p:nvPicPr>
          <p:cNvPr id="8240" name="图片 51" descr="黄海汽车"/>
          <p:cNvPicPr>
            <a:picLocks noChangeAspect="1" noChangeArrowheads="1"/>
          </p:cNvPicPr>
          <p:nvPr/>
        </p:nvPicPr>
        <p:blipFill>
          <a:blip r:embed="rId51"/>
          <a:srcRect/>
          <a:stretch>
            <a:fillRect/>
          </a:stretch>
        </p:blipFill>
        <p:spPr bwMode="auto">
          <a:xfrm>
            <a:off x="3403600" y="1428750"/>
            <a:ext cx="952500" cy="952500"/>
          </a:xfrm>
          <a:prstGeom prst="rect">
            <a:avLst/>
          </a:prstGeom>
          <a:noFill/>
          <a:ln w="9525">
            <a:noFill/>
            <a:miter lim="800000"/>
            <a:headEnd/>
            <a:tailEnd/>
          </a:ln>
        </p:spPr>
      </p:pic>
      <p:pic>
        <p:nvPicPr>
          <p:cNvPr id="8241" name="图片 55" descr="http://www.zhongtong.com/images/index_logo.gif">
            <a:hlinkClick r:id="rId52"/>
          </p:cNvPr>
          <p:cNvPicPr>
            <a:picLocks noChangeAspect="1" noChangeArrowheads="1"/>
          </p:cNvPicPr>
          <p:nvPr/>
        </p:nvPicPr>
        <p:blipFill>
          <a:blip r:embed="rId53"/>
          <a:srcRect/>
          <a:stretch>
            <a:fillRect/>
          </a:stretch>
        </p:blipFill>
        <p:spPr bwMode="auto">
          <a:xfrm>
            <a:off x="3335338" y="908050"/>
            <a:ext cx="1381125" cy="504825"/>
          </a:xfrm>
          <a:prstGeom prst="rect">
            <a:avLst/>
          </a:prstGeom>
          <a:noFill/>
          <a:ln w="9525">
            <a:noFill/>
            <a:miter lim="800000"/>
            <a:headEnd/>
            <a:tailEnd/>
          </a:ln>
        </p:spPr>
      </p:pic>
      <p:pic>
        <p:nvPicPr>
          <p:cNvPr id="8242" name="Picture 20"/>
          <p:cNvPicPr>
            <a:picLocks noChangeAspect="1" noChangeArrowheads="1"/>
          </p:cNvPicPr>
          <p:nvPr/>
        </p:nvPicPr>
        <p:blipFill>
          <a:blip r:embed="rId54"/>
          <a:srcRect t="-3" r="53847"/>
          <a:stretch>
            <a:fillRect/>
          </a:stretch>
        </p:blipFill>
        <p:spPr bwMode="auto">
          <a:xfrm>
            <a:off x="1214438" y="1806575"/>
            <a:ext cx="1714500" cy="542925"/>
          </a:xfrm>
          <a:prstGeom prst="rect">
            <a:avLst/>
          </a:prstGeom>
          <a:noFill/>
          <a:ln w="3175" algn="ctr">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2"/>
          <p:cNvSpPr>
            <a:spLocks noChangeShapeType="1"/>
          </p:cNvSpPr>
          <p:nvPr/>
        </p:nvSpPr>
        <p:spPr bwMode="auto">
          <a:xfrm>
            <a:off x="3132138" y="3214686"/>
            <a:ext cx="5761037" cy="0"/>
          </a:xfrm>
          <a:prstGeom prst="line">
            <a:avLst/>
          </a:prstGeom>
          <a:noFill/>
          <a:ln w="57150">
            <a:solidFill>
              <a:srgbClr val="9900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cxnSp>
        <p:nvCxnSpPr>
          <p:cNvPr id="24578" name="直接连接符 17"/>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15" name="灯片编号占位符 4"/>
          <p:cNvSpPr>
            <a:spLocks noGrp="1"/>
          </p:cNvSpPr>
          <p:nvPr>
            <p:ph type="sldNum" sz="quarter" idx="11"/>
          </p:nvPr>
        </p:nvSpPr>
        <p:spPr/>
        <p:txBody>
          <a:bodyPr/>
          <a:lstStyle/>
          <a:p>
            <a:pPr>
              <a:defRPr/>
            </a:pPr>
            <a:fld id="{56A9D4D8-3EDD-425F-A9E0-300F0393F193}" type="slidenum">
              <a:rPr lang="en-US" altLang="zh-CN"/>
              <a:pPr>
                <a:defRPr/>
              </a:pPr>
              <a:t>16</a:t>
            </a:fld>
            <a:endParaRPr lang="en-US" altLang="zh-CN"/>
          </a:p>
        </p:txBody>
      </p:sp>
      <p:sp>
        <p:nvSpPr>
          <p:cNvPr id="6909955" name="Line 3"/>
          <p:cNvSpPr>
            <a:spLocks noChangeShapeType="1"/>
          </p:cNvSpPr>
          <p:nvPr/>
        </p:nvSpPr>
        <p:spPr bwMode="auto">
          <a:xfrm>
            <a:off x="3779838" y="1412875"/>
            <a:ext cx="0" cy="4895850"/>
          </a:xfrm>
          <a:prstGeom prst="line">
            <a:avLst/>
          </a:prstGeom>
          <a:noFill/>
          <a:ln w="9525">
            <a:solidFill>
              <a:schemeClr val="tx1"/>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09956" name="Rectangle 4"/>
          <p:cNvSpPr>
            <a:spLocks noChangeArrowheads="1"/>
          </p:cNvSpPr>
          <p:nvPr/>
        </p:nvSpPr>
        <p:spPr bwMode="auto">
          <a:xfrm>
            <a:off x="395288" y="2836863"/>
            <a:ext cx="2663825" cy="3527425"/>
          </a:xfrm>
          <a:prstGeom prst="rect">
            <a:avLst/>
          </a:prstGeom>
          <a:solidFill>
            <a:srgbClr val="9E260E"/>
          </a:solidFill>
          <a:ln w="9525">
            <a:solidFill>
              <a:srgbClr val="9E260E"/>
            </a:solid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24583" name="Rectangle 5"/>
          <p:cNvSpPr>
            <a:spLocks noChangeArrowheads="1"/>
          </p:cNvSpPr>
          <p:nvPr/>
        </p:nvSpPr>
        <p:spPr bwMode="auto">
          <a:xfrm>
            <a:off x="1979613" y="260350"/>
            <a:ext cx="5400675" cy="576263"/>
          </a:xfrm>
          <a:prstGeom prst="rect">
            <a:avLst/>
          </a:prstGeom>
          <a:noFill/>
          <a:ln w="9525" algn="ctr">
            <a:noFill/>
            <a:miter lim="800000"/>
            <a:headEnd/>
            <a:tailEnd/>
          </a:ln>
        </p:spPr>
        <p:txBody>
          <a:bodyPr anchor="ctr"/>
          <a:lstStyle/>
          <a:p>
            <a:pPr algn="ctr"/>
            <a:r>
              <a:rPr lang="zh-CN" altLang="en-US" sz="2400" b="1" dirty="0" smtClean="0">
                <a:latin typeface="黑体" pitchFamily="2" charset="-122"/>
                <a:ea typeface="黑体" pitchFamily="2" charset="-122"/>
              </a:rPr>
              <a:t>汉普咨询简介</a:t>
            </a:r>
            <a:endParaRPr lang="zh-CN" altLang="en-US" sz="2400" b="1" dirty="0">
              <a:latin typeface="黑体" pitchFamily="2" charset="-122"/>
              <a:ea typeface="黑体" pitchFamily="2" charset="-122"/>
            </a:endParaRPr>
          </a:p>
        </p:txBody>
      </p:sp>
      <p:sp>
        <p:nvSpPr>
          <p:cNvPr id="24584" name="AutoShape 6">
            <a:hlinkClick r:id="" action="ppaction://noaction" highlightClick="1"/>
          </p:cNvPr>
          <p:cNvSpPr>
            <a:spLocks noChangeArrowheads="1"/>
          </p:cNvSpPr>
          <p:nvPr/>
        </p:nvSpPr>
        <p:spPr bwMode="auto">
          <a:xfrm>
            <a:off x="4427538" y="1928802"/>
            <a:ext cx="4248150" cy="576263"/>
          </a:xfrm>
          <a:prstGeom prst="actionButtonBlank">
            <a:avLst/>
          </a:prstGeom>
          <a:solidFill>
            <a:schemeClr val="bg2"/>
          </a:solidFill>
          <a:ln w="9525">
            <a:noFill/>
            <a:miter lim="800000"/>
            <a:headEnd/>
            <a:tailEnd/>
          </a:ln>
        </p:spPr>
        <p:txBody>
          <a:bodyPr wrap="none" anchor="ctr"/>
          <a:lstStyle/>
          <a:p>
            <a:r>
              <a:rPr lang="zh-CN" altLang="en-US" sz="2000" dirty="0" smtClean="0">
                <a:solidFill>
                  <a:schemeClr val="bg1"/>
                </a:solidFill>
                <a:ea typeface="黑体" pitchFamily="2" charset="-122"/>
              </a:rPr>
              <a:t>汉普咨询简介</a:t>
            </a:r>
            <a:endParaRPr lang="zh-CN" altLang="en-US" sz="2000" dirty="0">
              <a:solidFill>
                <a:schemeClr val="bg1"/>
              </a:solidFill>
              <a:ea typeface="黑体" pitchFamily="2" charset="-122"/>
            </a:endParaRPr>
          </a:p>
        </p:txBody>
      </p:sp>
      <p:sp>
        <p:nvSpPr>
          <p:cNvPr id="6909959" name="Oval 7">
            <a:hlinkClick r:id="" action="ppaction://noaction" highlightClick="1"/>
          </p:cNvPr>
          <p:cNvSpPr>
            <a:spLocks noChangeArrowheads="1"/>
          </p:cNvSpPr>
          <p:nvPr/>
        </p:nvSpPr>
        <p:spPr bwMode="auto">
          <a:xfrm>
            <a:off x="3490913" y="1928802"/>
            <a:ext cx="576262" cy="57626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noFill/>
            <a:round/>
            <a:headEnd/>
            <a:tailEnd/>
          </a:ln>
          <a:effectLst/>
        </p:spPr>
        <p:txBody>
          <a:bodyPr wrap="none" anchor="ctr"/>
          <a:lstStyle/>
          <a:p>
            <a:pPr algn="ctr">
              <a:defRPr/>
            </a:pPr>
            <a:r>
              <a:rPr lang="en-US" altLang="zh-CN" sz="2400">
                <a:ea typeface="黑体" pitchFamily="2" charset="-122"/>
              </a:rPr>
              <a:t>1</a:t>
            </a:r>
          </a:p>
        </p:txBody>
      </p:sp>
      <p:sp>
        <p:nvSpPr>
          <p:cNvPr id="6909960" name="Oval 8">
            <a:hlinkClick r:id="" action="ppaction://noaction" highlightClick="1"/>
          </p:cNvPr>
          <p:cNvSpPr>
            <a:spLocks noChangeArrowheads="1"/>
          </p:cNvSpPr>
          <p:nvPr/>
        </p:nvSpPr>
        <p:spPr bwMode="auto">
          <a:xfrm>
            <a:off x="3490913" y="2928934"/>
            <a:ext cx="576262" cy="57626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noFill/>
            <a:round/>
            <a:headEnd/>
            <a:tailEnd/>
          </a:ln>
          <a:effectLst/>
        </p:spPr>
        <p:txBody>
          <a:bodyPr wrap="none" anchor="ctr"/>
          <a:lstStyle/>
          <a:p>
            <a:pPr algn="ctr">
              <a:defRPr/>
            </a:pPr>
            <a:r>
              <a:rPr lang="en-US" altLang="zh-CN" sz="2400">
                <a:solidFill>
                  <a:srgbClr val="800000"/>
                </a:solidFill>
                <a:ea typeface="黑体" pitchFamily="2" charset="-122"/>
              </a:rPr>
              <a:t>2</a:t>
            </a:r>
          </a:p>
        </p:txBody>
      </p:sp>
      <p:sp>
        <p:nvSpPr>
          <p:cNvPr id="24587" name="AutoShape 9">
            <a:hlinkClick r:id="" action="ppaction://noaction" highlightClick="1"/>
          </p:cNvPr>
          <p:cNvSpPr>
            <a:spLocks noChangeArrowheads="1"/>
          </p:cNvSpPr>
          <p:nvPr/>
        </p:nvSpPr>
        <p:spPr bwMode="auto">
          <a:xfrm>
            <a:off x="4427538" y="2928934"/>
            <a:ext cx="4248150" cy="576263"/>
          </a:xfrm>
          <a:prstGeom prst="actionButtonBlank">
            <a:avLst/>
          </a:prstGeom>
          <a:solidFill>
            <a:srgbClr val="800000"/>
          </a:solidFill>
          <a:ln w="9525">
            <a:noFill/>
            <a:miter lim="800000"/>
            <a:headEnd/>
            <a:tailEnd/>
          </a:ln>
        </p:spPr>
        <p:txBody>
          <a:bodyPr wrap="none" anchor="ctr"/>
          <a:lstStyle/>
          <a:p>
            <a:r>
              <a:rPr lang="zh-CN" altLang="en-US" sz="2000" dirty="0">
                <a:solidFill>
                  <a:schemeClr val="bg1"/>
                </a:solidFill>
                <a:ea typeface="黑体" pitchFamily="2" charset="-122"/>
              </a:rPr>
              <a:t>信息化规划咨询</a:t>
            </a:r>
            <a:r>
              <a:rPr lang="zh-CN" altLang="en-US" sz="2000" dirty="0" smtClean="0">
                <a:solidFill>
                  <a:schemeClr val="bg1"/>
                </a:solidFill>
                <a:ea typeface="黑体" pitchFamily="2" charset="-122"/>
              </a:rPr>
              <a:t>服务内容与方法</a:t>
            </a:r>
            <a:endParaRPr lang="zh-CN" altLang="en-US" sz="2000" dirty="0">
              <a:solidFill>
                <a:schemeClr val="bg1"/>
              </a:solidFill>
              <a:ea typeface="黑体" pitchFamily="2" charset="-122"/>
            </a:endParaRPr>
          </a:p>
        </p:txBody>
      </p:sp>
      <p:sp>
        <p:nvSpPr>
          <p:cNvPr id="24588" name="Rectangle 11"/>
          <p:cNvSpPr>
            <a:spLocks noChangeArrowheads="1"/>
          </p:cNvSpPr>
          <p:nvPr/>
        </p:nvSpPr>
        <p:spPr bwMode="auto">
          <a:xfrm>
            <a:off x="395288" y="2620963"/>
            <a:ext cx="2663825" cy="1727200"/>
          </a:xfrm>
          <a:prstGeom prst="rect">
            <a:avLst/>
          </a:prstGeom>
          <a:solidFill>
            <a:srgbClr val="9E260E"/>
          </a:solidFill>
          <a:ln w="9525">
            <a:noFill/>
            <a:miter lim="800000"/>
            <a:headEnd/>
            <a:tailEnd/>
          </a:ln>
        </p:spPr>
        <p:txBody>
          <a:bodyPr anchor="ctr" anchorCtr="1"/>
          <a:lstStyle/>
          <a:p>
            <a:pPr algn="ctr" fontAlgn="t"/>
            <a:r>
              <a:rPr lang="zh-CN" altLang="en-US" sz="3200" b="1">
                <a:solidFill>
                  <a:schemeClr val="bg1"/>
                </a:solidFill>
                <a:ea typeface="黑体" pitchFamily="2" charset="-122"/>
              </a:rPr>
              <a:t>汉普咨询</a:t>
            </a:r>
          </a:p>
          <a:p>
            <a:pPr algn="ctr" fontAlgn="t"/>
            <a:r>
              <a:rPr lang="en-US" altLang="zh-CN" sz="1600" b="1">
                <a:solidFill>
                  <a:schemeClr val="bg1"/>
                </a:solidFill>
                <a:ea typeface="黑体" pitchFamily="2" charset="-122"/>
              </a:rPr>
              <a:t>Han Consulting</a:t>
            </a:r>
          </a:p>
        </p:txBody>
      </p:sp>
      <p:pic>
        <p:nvPicPr>
          <p:cNvPr id="24589" name="Picture 12" descr="TD0036"/>
          <p:cNvPicPr>
            <a:picLocks noChangeAspect="1" noChangeArrowheads="1"/>
          </p:cNvPicPr>
          <p:nvPr/>
        </p:nvPicPr>
        <p:blipFill>
          <a:blip r:embed="rId3"/>
          <a:srcRect/>
          <a:stretch>
            <a:fillRect/>
          </a:stretch>
        </p:blipFill>
        <p:spPr bwMode="auto">
          <a:xfrm>
            <a:off x="395288" y="1476375"/>
            <a:ext cx="2663825" cy="1655763"/>
          </a:xfrm>
          <a:prstGeom prst="rect">
            <a:avLst/>
          </a:prstGeom>
          <a:noFill/>
          <a:ln w="9525">
            <a:noFill/>
            <a:miter lim="800000"/>
            <a:headEnd/>
            <a:tailEnd/>
          </a:ln>
        </p:spPr>
      </p:pic>
      <p:sp>
        <p:nvSpPr>
          <p:cNvPr id="6909970" name="Oval 18">
            <a:hlinkClick r:id="" action="ppaction://noaction" highlightClick="1"/>
          </p:cNvPr>
          <p:cNvSpPr>
            <a:spLocks noChangeArrowheads="1"/>
          </p:cNvSpPr>
          <p:nvPr/>
        </p:nvSpPr>
        <p:spPr bwMode="auto">
          <a:xfrm>
            <a:off x="3490913" y="3995745"/>
            <a:ext cx="576262" cy="57626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noFill/>
            <a:round/>
            <a:headEnd/>
            <a:tailEnd/>
          </a:ln>
          <a:effectLst/>
        </p:spPr>
        <p:txBody>
          <a:bodyPr wrap="none" anchor="ctr"/>
          <a:lstStyle/>
          <a:p>
            <a:pPr algn="ctr">
              <a:defRPr/>
            </a:pPr>
            <a:r>
              <a:rPr lang="en-US" altLang="zh-CN" sz="2400">
                <a:ea typeface="黑体" pitchFamily="2" charset="-122"/>
              </a:rPr>
              <a:t>3</a:t>
            </a:r>
          </a:p>
        </p:txBody>
      </p:sp>
      <p:sp>
        <p:nvSpPr>
          <p:cNvPr id="24591" name="AutoShape 19">
            <a:hlinkClick r:id="" action="ppaction://noaction" highlightClick="1"/>
          </p:cNvPr>
          <p:cNvSpPr>
            <a:spLocks noChangeArrowheads="1"/>
          </p:cNvSpPr>
          <p:nvPr/>
        </p:nvSpPr>
        <p:spPr bwMode="auto">
          <a:xfrm>
            <a:off x="4427538" y="3995745"/>
            <a:ext cx="4248150" cy="576263"/>
          </a:xfrm>
          <a:prstGeom prst="actionButtonBlank">
            <a:avLst/>
          </a:prstGeom>
          <a:solidFill>
            <a:schemeClr val="bg2"/>
          </a:solidFill>
          <a:ln w="9525">
            <a:noFill/>
            <a:miter lim="800000"/>
            <a:headEnd/>
            <a:tailEnd/>
          </a:ln>
        </p:spPr>
        <p:txBody>
          <a:bodyPr wrap="none" anchor="ctr"/>
          <a:lstStyle/>
          <a:p>
            <a:r>
              <a:rPr lang="zh-CN" altLang="en-US" sz="2000" dirty="0" smtClean="0">
                <a:solidFill>
                  <a:schemeClr val="bg1"/>
                </a:solidFill>
                <a:ea typeface="黑体" pitchFamily="2" charset="-122"/>
              </a:rPr>
              <a:t>信息化规划咨询服务案例介绍</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24"/>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24" name="灯片编号占位符 4"/>
          <p:cNvSpPr>
            <a:spLocks noGrp="1"/>
          </p:cNvSpPr>
          <p:nvPr>
            <p:ph type="sldNum" sz="quarter" idx="11"/>
          </p:nvPr>
        </p:nvSpPr>
        <p:spPr/>
        <p:txBody>
          <a:bodyPr/>
          <a:lstStyle/>
          <a:p>
            <a:pPr>
              <a:defRPr/>
            </a:pPr>
            <a:fld id="{6B2B12D5-3108-43E4-92CA-78B1A3478DCA}" type="slidenum">
              <a:rPr lang="en-US" altLang="zh-CN"/>
              <a:pPr>
                <a:defRPr/>
              </a:pPr>
              <a:t>17</a:t>
            </a:fld>
            <a:endParaRPr lang="en-US" altLang="zh-CN"/>
          </a:p>
        </p:txBody>
      </p:sp>
      <p:sp>
        <p:nvSpPr>
          <p:cNvPr id="26628" name="Rectangle 2"/>
          <p:cNvSpPr>
            <a:spLocks noGrp="1" noChangeArrowheads="1"/>
          </p:cNvSpPr>
          <p:nvPr>
            <p:ph type="title"/>
          </p:nvPr>
        </p:nvSpPr>
        <p:spPr/>
        <p:txBody>
          <a:bodyPr/>
          <a:lstStyle/>
          <a:p>
            <a:pPr eaLnBrk="1" hangingPunct="1"/>
            <a:r>
              <a:rPr lang="en-US" altLang="zh-CN" dirty="0" smtClean="0"/>
              <a:t>IT</a:t>
            </a:r>
            <a:r>
              <a:rPr lang="zh-CN" altLang="en-US" dirty="0" smtClean="0"/>
              <a:t>规划服务</a:t>
            </a:r>
          </a:p>
        </p:txBody>
      </p:sp>
      <p:sp>
        <p:nvSpPr>
          <p:cNvPr id="26629" name="AutoShape 3"/>
          <p:cNvSpPr>
            <a:spLocks noChangeArrowheads="1"/>
          </p:cNvSpPr>
          <p:nvPr/>
        </p:nvSpPr>
        <p:spPr bwMode="auto">
          <a:xfrm>
            <a:off x="968375" y="981075"/>
            <a:ext cx="7132638" cy="855663"/>
          </a:xfrm>
          <a:prstGeom prst="roundRect">
            <a:avLst>
              <a:gd name="adj" fmla="val 16667"/>
            </a:avLst>
          </a:prstGeom>
          <a:solidFill>
            <a:schemeClr val="bg1">
              <a:alpha val="70195"/>
            </a:schemeClr>
          </a:solidFill>
          <a:ln w="9525" algn="ctr">
            <a:solidFill>
              <a:srgbClr val="990000"/>
            </a:solidFill>
            <a:round/>
            <a:headEnd/>
            <a:tailEnd/>
          </a:ln>
        </p:spPr>
        <p:txBody>
          <a:bodyPr lIns="54000" tIns="46800" rIns="54000" bIns="46800" anchor="ctr"/>
          <a:lstStyle/>
          <a:p>
            <a:pPr marL="342900" indent="-342900">
              <a:spcBef>
                <a:spcPct val="20000"/>
              </a:spcBef>
            </a:pPr>
            <a:r>
              <a:rPr lang="en-US" altLang="zh-CN" b="1">
                <a:ea typeface="宋体" charset="-122"/>
              </a:rPr>
              <a:t>          IT</a:t>
            </a:r>
            <a:r>
              <a:rPr lang="zh-CN" altLang="en-US" b="1">
                <a:ea typeface="宋体" charset="-122"/>
              </a:rPr>
              <a:t>现状评估</a:t>
            </a:r>
          </a:p>
        </p:txBody>
      </p:sp>
      <p:sp>
        <p:nvSpPr>
          <p:cNvPr id="26630" name="AutoShape 4"/>
          <p:cNvSpPr>
            <a:spLocks noChangeArrowheads="1"/>
          </p:cNvSpPr>
          <p:nvPr/>
        </p:nvSpPr>
        <p:spPr bwMode="auto">
          <a:xfrm>
            <a:off x="965200" y="2852738"/>
            <a:ext cx="7135813" cy="2520950"/>
          </a:xfrm>
          <a:prstGeom prst="roundRect">
            <a:avLst>
              <a:gd name="adj" fmla="val 16667"/>
            </a:avLst>
          </a:prstGeom>
          <a:solidFill>
            <a:srgbClr val="CC6600">
              <a:alpha val="70195"/>
            </a:srgbClr>
          </a:solidFill>
          <a:ln w="9525" algn="ctr">
            <a:solidFill>
              <a:srgbClr val="990000"/>
            </a:solidFill>
            <a:round/>
            <a:headEnd/>
            <a:tailEnd/>
          </a:ln>
        </p:spPr>
        <p:txBody>
          <a:bodyPr lIns="54000" tIns="46800" rIns="54000" bIns="46800" anchor="ctr"/>
          <a:lstStyle/>
          <a:p>
            <a:pPr marL="342900" indent="-342900">
              <a:spcBef>
                <a:spcPct val="20000"/>
              </a:spcBef>
            </a:pPr>
            <a:r>
              <a:rPr lang="en-US" altLang="zh-CN" b="1">
                <a:ea typeface="宋体" charset="-122"/>
              </a:rPr>
              <a:t>        IT</a:t>
            </a:r>
            <a:r>
              <a:rPr lang="zh-CN" altLang="en-US" b="1">
                <a:ea typeface="宋体" charset="-122"/>
              </a:rPr>
              <a:t>系统规划</a:t>
            </a:r>
          </a:p>
        </p:txBody>
      </p:sp>
      <p:sp>
        <p:nvSpPr>
          <p:cNvPr id="26631" name="AutoShape 5"/>
          <p:cNvSpPr>
            <a:spLocks noChangeArrowheads="1"/>
          </p:cNvSpPr>
          <p:nvPr/>
        </p:nvSpPr>
        <p:spPr bwMode="auto">
          <a:xfrm>
            <a:off x="2987675" y="2924175"/>
            <a:ext cx="1477963" cy="744538"/>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en-US" altLang="zh-CN">
                <a:ea typeface="宋体" charset="-122"/>
              </a:rPr>
              <a:t>IT</a:t>
            </a:r>
            <a:r>
              <a:rPr lang="zh-CN" altLang="en-US">
                <a:ea typeface="宋体" charset="-122"/>
              </a:rPr>
              <a:t>系统总体架构</a:t>
            </a:r>
          </a:p>
        </p:txBody>
      </p:sp>
      <p:sp>
        <p:nvSpPr>
          <p:cNvPr id="26632" name="AutoShape 6"/>
          <p:cNvSpPr>
            <a:spLocks noChangeArrowheads="1"/>
          </p:cNvSpPr>
          <p:nvPr/>
        </p:nvSpPr>
        <p:spPr bwMode="auto">
          <a:xfrm>
            <a:off x="2992438" y="3744913"/>
            <a:ext cx="1477962" cy="7445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en-US" altLang="zh-CN">
                <a:ea typeface="宋体" charset="-122"/>
              </a:rPr>
              <a:t>IT</a:t>
            </a:r>
            <a:r>
              <a:rPr lang="zh-CN" altLang="en-US">
                <a:ea typeface="宋体" charset="-122"/>
              </a:rPr>
              <a:t>基础设施规划</a:t>
            </a:r>
          </a:p>
        </p:txBody>
      </p:sp>
      <p:sp>
        <p:nvSpPr>
          <p:cNvPr id="26633" name="AutoShape 7"/>
          <p:cNvSpPr>
            <a:spLocks noChangeArrowheads="1"/>
          </p:cNvSpPr>
          <p:nvPr/>
        </p:nvSpPr>
        <p:spPr bwMode="auto">
          <a:xfrm>
            <a:off x="4716463" y="3735388"/>
            <a:ext cx="1477962" cy="7445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en-US" altLang="zh-CN">
                <a:ea typeface="宋体" charset="-122"/>
              </a:rPr>
              <a:t>IT</a:t>
            </a:r>
            <a:r>
              <a:rPr lang="zh-CN" altLang="en-US">
                <a:ea typeface="宋体" charset="-122"/>
              </a:rPr>
              <a:t>基础应用规划</a:t>
            </a:r>
          </a:p>
        </p:txBody>
      </p:sp>
      <p:sp>
        <p:nvSpPr>
          <p:cNvPr id="26634" name="AutoShape 8"/>
          <p:cNvSpPr>
            <a:spLocks noChangeArrowheads="1"/>
          </p:cNvSpPr>
          <p:nvPr/>
        </p:nvSpPr>
        <p:spPr bwMode="auto">
          <a:xfrm>
            <a:off x="3008313" y="4575175"/>
            <a:ext cx="1477962" cy="744538"/>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en-US" altLang="zh-CN">
                <a:ea typeface="宋体" charset="-122"/>
              </a:rPr>
              <a:t>IT</a:t>
            </a:r>
            <a:r>
              <a:rPr lang="zh-CN" altLang="en-US">
                <a:ea typeface="宋体" charset="-122"/>
              </a:rPr>
              <a:t>业务执行</a:t>
            </a:r>
          </a:p>
          <a:p>
            <a:pPr marL="342900" indent="-342900" algn="ctr">
              <a:spcBef>
                <a:spcPct val="20000"/>
              </a:spcBef>
            </a:pPr>
            <a:r>
              <a:rPr lang="zh-CN" altLang="en-US">
                <a:ea typeface="宋体" charset="-122"/>
              </a:rPr>
              <a:t>系统规划</a:t>
            </a:r>
          </a:p>
        </p:txBody>
      </p:sp>
      <p:sp>
        <p:nvSpPr>
          <p:cNvPr id="26635" name="AutoShape 9"/>
          <p:cNvSpPr>
            <a:spLocks noChangeArrowheads="1"/>
          </p:cNvSpPr>
          <p:nvPr/>
        </p:nvSpPr>
        <p:spPr bwMode="auto">
          <a:xfrm>
            <a:off x="4716463" y="4565650"/>
            <a:ext cx="1477962" cy="744538"/>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en-US" altLang="zh-CN">
                <a:ea typeface="宋体" charset="-122"/>
              </a:rPr>
              <a:t>IT</a:t>
            </a:r>
            <a:r>
              <a:rPr lang="zh-CN" altLang="en-US">
                <a:ea typeface="宋体" charset="-122"/>
              </a:rPr>
              <a:t>业务管理</a:t>
            </a:r>
          </a:p>
          <a:p>
            <a:pPr marL="342900" indent="-342900" algn="ctr">
              <a:spcBef>
                <a:spcPct val="20000"/>
              </a:spcBef>
            </a:pPr>
            <a:r>
              <a:rPr lang="zh-CN" altLang="en-US">
                <a:ea typeface="宋体" charset="-122"/>
              </a:rPr>
              <a:t>系统规划</a:t>
            </a:r>
          </a:p>
        </p:txBody>
      </p:sp>
      <p:sp>
        <p:nvSpPr>
          <p:cNvPr id="26636" name="AutoShape 10"/>
          <p:cNvSpPr>
            <a:spLocks noChangeArrowheads="1"/>
          </p:cNvSpPr>
          <p:nvPr/>
        </p:nvSpPr>
        <p:spPr bwMode="auto">
          <a:xfrm>
            <a:off x="6443663" y="4565650"/>
            <a:ext cx="1477962" cy="744538"/>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en-US" altLang="zh-CN">
                <a:ea typeface="宋体" charset="-122"/>
              </a:rPr>
              <a:t>IT</a:t>
            </a:r>
            <a:r>
              <a:rPr lang="zh-CN" altLang="en-US">
                <a:ea typeface="宋体" charset="-122"/>
              </a:rPr>
              <a:t>企业绩效及商</a:t>
            </a:r>
          </a:p>
          <a:p>
            <a:pPr marL="342900" indent="-342900" algn="ctr">
              <a:spcBef>
                <a:spcPct val="20000"/>
              </a:spcBef>
            </a:pPr>
            <a:r>
              <a:rPr lang="zh-CN" altLang="en-US">
                <a:ea typeface="宋体" charset="-122"/>
              </a:rPr>
              <a:t>务智能系统规划</a:t>
            </a:r>
          </a:p>
        </p:txBody>
      </p:sp>
      <p:sp>
        <p:nvSpPr>
          <p:cNvPr id="26637" name="Text Box 11"/>
          <p:cNvSpPr txBox="1">
            <a:spLocks noChangeArrowheads="1"/>
          </p:cNvSpPr>
          <p:nvPr/>
        </p:nvSpPr>
        <p:spPr bwMode="auto">
          <a:xfrm>
            <a:off x="1547813" y="6381750"/>
            <a:ext cx="4702175" cy="274638"/>
          </a:xfrm>
          <a:prstGeom prst="rect">
            <a:avLst/>
          </a:prstGeom>
          <a:noFill/>
          <a:ln w="9525" algn="ctr">
            <a:noFill/>
            <a:miter lim="800000"/>
            <a:headEnd/>
            <a:tailEnd/>
          </a:ln>
        </p:spPr>
        <p:txBody>
          <a:bodyPr wrap="none" lIns="90000" tIns="46800" rIns="90000" bIns="46800">
            <a:spAutoFit/>
          </a:bodyPr>
          <a:lstStyle/>
          <a:p>
            <a:pPr marL="342900" indent="-342900">
              <a:spcBef>
                <a:spcPct val="20000"/>
              </a:spcBef>
            </a:pPr>
            <a:r>
              <a:rPr lang="en-US" altLang="zh-CN" sz="1200">
                <a:ea typeface="宋体" charset="-122"/>
              </a:rPr>
              <a:t>* </a:t>
            </a:r>
            <a:r>
              <a:rPr lang="zh-CN" altLang="en-US" sz="1200">
                <a:ea typeface="宋体" charset="-122"/>
              </a:rPr>
              <a:t>以上内容可以进行整体实施，也可以针对需要的部分进行专项咨询</a:t>
            </a:r>
          </a:p>
        </p:txBody>
      </p:sp>
      <p:sp>
        <p:nvSpPr>
          <p:cNvPr id="26638" name="AutoShape 12"/>
          <p:cNvSpPr>
            <a:spLocks noChangeArrowheads="1"/>
          </p:cNvSpPr>
          <p:nvPr/>
        </p:nvSpPr>
        <p:spPr bwMode="auto">
          <a:xfrm>
            <a:off x="2997200" y="1049338"/>
            <a:ext cx="1477963" cy="7191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zh-CN" altLang="en-US">
                <a:ea typeface="宋体" charset="-122"/>
              </a:rPr>
              <a:t>系统功能评估</a:t>
            </a:r>
          </a:p>
        </p:txBody>
      </p:sp>
      <p:sp>
        <p:nvSpPr>
          <p:cNvPr id="26639" name="AutoShape 13"/>
          <p:cNvSpPr>
            <a:spLocks noChangeArrowheads="1"/>
          </p:cNvSpPr>
          <p:nvPr/>
        </p:nvSpPr>
        <p:spPr bwMode="auto">
          <a:xfrm>
            <a:off x="4737100" y="1049338"/>
            <a:ext cx="1477963" cy="7191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zh-CN" altLang="en-US">
                <a:ea typeface="宋体" charset="-122"/>
              </a:rPr>
              <a:t>系统应用评估</a:t>
            </a:r>
          </a:p>
        </p:txBody>
      </p:sp>
      <p:sp>
        <p:nvSpPr>
          <p:cNvPr id="26640" name="AutoShape 14"/>
          <p:cNvSpPr>
            <a:spLocks noChangeArrowheads="1"/>
          </p:cNvSpPr>
          <p:nvPr/>
        </p:nvSpPr>
        <p:spPr bwMode="auto">
          <a:xfrm>
            <a:off x="6443663" y="1049338"/>
            <a:ext cx="1477962" cy="7191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en-US" altLang="zh-CN">
                <a:ea typeface="宋体" charset="-122"/>
              </a:rPr>
              <a:t>IT</a:t>
            </a:r>
            <a:r>
              <a:rPr lang="zh-CN" altLang="en-US">
                <a:ea typeface="宋体" charset="-122"/>
              </a:rPr>
              <a:t>管理评估</a:t>
            </a:r>
          </a:p>
        </p:txBody>
      </p:sp>
      <p:sp>
        <p:nvSpPr>
          <p:cNvPr id="26641" name="AutoShape 15"/>
          <p:cNvSpPr>
            <a:spLocks noChangeArrowheads="1"/>
          </p:cNvSpPr>
          <p:nvPr/>
        </p:nvSpPr>
        <p:spPr bwMode="auto">
          <a:xfrm>
            <a:off x="971550" y="1917700"/>
            <a:ext cx="7132638" cy="863600"/>
          </a:xfrm>
          <a:prstGeom prst="roundRect">
            <a:avLst>
              <a:gd name="adj" fmla="val 16667"/>
            </a:avLst>
          </a:prstGeom>
          <a:solidFill>
            <a:srgbClr val="800000">
              <a:alpha val="59999"/>
            </a:srgbClr>
          </a:solidFill>
          <a:ln w="9525" algn="ctr">
            <a:solidFill>
              <a:srgbClr val="990000"/>
            </a:solidFill>
            <a:round/>
            <a:headEnd/>
            <a:tailEnd/>
          </a:ln>
        </p:spPr>
        <p:txBody>
          <a:bodyPr lIns="54000" tIns="46800" rIns="54000" bIns="46800" anchor="ctr"/>
          <a:lstStyle/>
          <a:p>
            <a:pPr marL="342900" indent="-342900">
              <a:spcBef>
                <a:spcPct val="20000"/>
              </a:spcBef>
            </a:pPr>
            <a:r>
              <a:rPr lang="en-US" altLang="zh-CN" b="1">
                <a:ea typeface="宋体" charset="-122"/>
              </a:rPr>
              <a:t>          IT</a:t>
            </a:r>
            <a:r>
              <a:rPr lang="zh-CN" altLang="en-US" b="1">
                <a:ea typeface="宋体" charset="-122"/>
              </a:rPr>
              <a:t>战略规划</a:t>
            </a:r>
          </a:p>
        </p:txBody>
      </p:sp>
      <p:sp>
        <p:nvSpPr>
          <p:cNvPr id="26642" name="AutoShape 16"/>
          <p:cNvSpPr>
            <a:spLocks noChangeArrowheads="1"/>
          </p:cNvSpPr>
          <p:nvPr/>
        </p:nvSpPr>
        <p:spPr bwMode="auto">
          <a:xfrm>
            <a:off x="2997200" y="1989138"/>
            <a:ext cx="1477963" cy="7191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zh-CN" altLang="en-US">
                <a:ea typeface="宋体" charset="-122"/>
              </a:rPr>
              <a:t>管理层面规划</a:t>
            </a:r>
          </a:p>
        </p:txBody>
      </p:sp>
      <p:sp>
        <p:nvSpPr>
          <p:cNvPr id="26643" name="AutoShape 17"/>
          <p:cNvSpPr>
            <a:spLocks noChangeArrowheads="1"/>
          </p:cNvSpPr>
          <p:nvPr/>
        </p:nvSpPr>
        <p:spPr bwMode="auto">
          <a:xfrm>
            <a:off x="4737100" y="1989138"/>
            <a:ext cx="1477963" cy="7191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zh-CN" altLang="en-US">
                <a:ea typeface="宋体" charset="-122"/>
              </a:rPr>
              <a:t>业务层面规划</a:t>
            </a:r>
          </a:p>
        </p:txBody>
      </p:sp>
      <p:sp>
        <p:nvSpPr>
          <p:cNvPr id="26644" name="AutoShape 18"/>
          <p:cNvSpPr>
            <a:spLocks noChangeArrowheads="1"/>
          </p:cNvSpPr>
          <p:nvPr/>
        </p:nvSpPr>
        <p:spPr bwMode="auto">
          <a:xfrm>
            <a:off x="6443663" y="1989138"/>
            <a:ext cx="1477962" cy="7191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zh-CN" altLang="en-US">
                <a:ea typeface="宋体" charset="-122"/>
              </a:rPr>
              <a:t>投资层面规划</a:t>
            </a:r>
          </a:p>
        </p:txBody>
      </p:sp>
      <p:sp>
        <p:nvSpPr>
          <p:cNvPr id="26645" name="AutoShape 19"/>
          <p:cNvSpPr>
            <a:spLocks noChangeArrowheads="1"/>
          </p:cNvSpPr>
          <p:nvPr/>
        </p:nvSpPr>
        <p:spPr bwMode="auto">
          <a:xfrm>
            <a:off x="971550" y="5445125"/>
            <a:ext cx="7132638" cy="863600"/>
          </a:xfrm>
          <a:prstGeom prst="roundRect">
            <a:avLst>
              <a:gd name="adj" fmla="val 16667"/>
            </a:avLst>
          </a:prstGeom>
          <a:solidFill>
            <a:srgbClr val="DDDDDD"/>
          </a:solidFill>
          <a:ln w="9525" algn="ctr">
            <a:solidFill>
              <a:srgbClr val="990000"/>
            </a:solidFill>
            <a:round/>
            <a:headEnd/>
            <a:tailEnd/>
          </a:ln>
        </p:spPr>
        <p:txBody>
          <a:bodyPr lIns="54000" tIns="46800" rIns="54000" bIns="46800" anchor="ctr"/>
          <a:lstStyle/>
          <a:p>
            <a:pPr marL="342900" indent="-342900">
              <a:spcBef>
                <a:spcPct val="20000"/>
              </a:spcBef>
            </a:pPr>
            <a:r>
              <a:rPr lang="en-US" altLang="zh-CN" b="1">
                <a:ea typeface="宋体" charset="-122"/>
              </a:rPr>
              <a:t>           </a:t>
            </a:r>
            <a:r>
              <a:rPr lang="zh-CN" altLang="en-US" b="1">
                <a:ea typeface="宋体" charset="-122"/>
              </a:rPr>
              <a:t>配套服务</a:t>
            </a:r>
          </a:p>
        </p:txBody>
      </p:sp>
      <p:sp>
        <p:nvSpPr>
          <p:cNvPr id="26646" name="AutoShape 20"/>
          <p:cNvSpPr>
            <a:spLocks noChangeArrowheads="1"/>
          </p:cNvSpPr>
          <p:nvPr/>
        </p:nvSpPr>
        <p:spPr bwMode="auto">
          <a:xfrm>
            <a:off x="2997200" y="5516563"/>
            <a:ext cx="1477963" cy="7191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zh-CN" altLang="en-US">
                <a:ea typeface="宋体" charset="-122"/>
              </a:rPr>
              <a:t>培训</a:t>
            </a:r>
          </a:p>
        </p:txBody>
      </p:sp>
      <p:sp>
        <p:nvSpPr>
          <p:cNvPr id="26647" name="AutoShape 21"/>
          <p:cNvSpPr>
            <a:spLocks noChangeArrowheads="1"/>
          </p:cNvSpPr>
          <p:nvPr/>
        </p:nvSpPr>
        <p:spPr bwMode="auto">
          <a:xfrm>
            <a:off x="4737100" y="5516563"/>
            <a:ext cx="1477963" cy="7191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zh-CN" altLang="en-US">
                <a:ea typeface="宋体" charset="-122"/>
              </a:rPr>
              <a:t>辅助执行</a:t>
            </a:r>
          </a:p>
        </p:txBody>
      </p:sp>
      <p:sp>
        <p:nvSpPr>
          <p:cNvPr id="26648" name="AutoShape 22"/>
          <p:cNvSpPr>
            <a:spLocks noChangeArrowheads="1"/>
          </p:cNvSpPr>
          <p:nvPr/>
        </p:nvSpPr>
        <p:spPr bwMode="auto">
          <a:xfrm>
            <a:off x="6443663" y="5516563"/>
            <a:ext cx="1477962" cy="719137"/>
          </a:xfrm>
          <a:prstGeom prst="roundRect">
            <a:avLst>
              <a:gd name="adj" fmla="val 16667"/>
            </a:avLst>
          </a:prstGeom>
          <a:solidFill>
            <a:srgbClr val="C0C0C0"/>
          </a:solidFill>
          <a:ln w="9525" algn="ctr">
            <a:solidFill>
              <a:srgbClr val="808080"/>
            </a:solidFill>
            <a:round/>
            <a:headEnd/>
            <a:tailEnd/>
          </a:ln>
        </p:spPr>
        <p:txBody>
          <a:bodyPr lIns="54000" tIns="46800" rIns="54000" bIns="46800" anchor="ctr"/>
          <a:lstStyle/>
          <a:p>
            <a:pPr marL="342900" indent="-342900" algn="ctr">
              <a:spcBef>
                <a:spcPct val="20000"/>
              </a:spcBef>
            </a:pPr>
            <a:r>
              <a:rPr lang="zh-CN" altLang="en-US">
                <a:ea typeface="宋体" charset="-122"/>
              </a:rPr>
              <a:t>执行效果评估</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6" name="灯片编号占位符 4"/>
          <p:cNvSpPr>
            <a:spLocks noGrp="1"/>
          </p:cNvSpPr>
          <p:nvPr>
            <p:ph type="sldNum" sz="quarter" idx="11"/>
          </p:nvPr>
        </p:nvSpPr>
        <p:spPr/>
        <p:txBody>
          <a:bodyPr/>
          <a:lstStyle/>
          <a:p>
            <a:pPr>
              <a:defRPr/>
            </a:pPr>
            <a:fld id="{47BA771F-2351-4063-8B6D-0DA18C6105BE}" type="slidenum">
              <a:rPr lang="en-US" altLang="zh-CN"/>
              <a:pPr>
                <a:defRPr/>
              </a:pPr>
              <a:t>18</a:t>
            </a:fld>
            <a:endParaRPr lang="en-US" altLang="zh-CN"/>
          </a:p>
        </p:txBody>
      </p:sp>
      <p:sp>
        <p:nvSpPr>
          <p:cNvPr id="27652" name="Rectangle 2"/>
          <p:cNvSpPr>
            <a:spLocks noGrp="1" noChangeArrowheads="1"/>
          </p:cNvSpPr>
          <p:nvPr>
            <p:ph type="title"/>
          </p:nvPr>
        </p:nvSpPr>
        <p:spPr/>
        <p:txBody>
          <a:bodyPr/>
          <a:lstStyle/>
          <a:p>
            <a:pPr eaLnBrk="1" hangingPunct="1"/>
            <a:r>
              <a:rPr lang="en-US" altLang="zh-CN" smtClean="0"/>
              <a:t>IT</a:t>
            </a:r>
            <a:r>
              <a:rPr lang="zh-CN" altLang="en-US" smtClean="0"/>
              <a:t>规划包含的内容</a:t>
            </a:r>
          </a:p>
        </p:txBody>
      </p:sp>
      <p:sp>
        <p:nvSpPr>
          <p:cNvPr id="27653" name="Rectangle 3"/>
          <p:cNvSpPr>
            <a:spLocks noGrp="1" noChangeArrowheads="1"/>
          </p:cNvSpPr>
          <p:nvPr>
            <p:ph type="body" idx="1"/>
          </p:nvPr>
        </p:nvSpPr>
        <p:spPr>
          <a:xfrm>
            <a:off x="406400" y="1003300"/>
            <a:ext cx="4203700" cy="5549900"/>
          </a:xfrm>
        </p:spPr>
        <p:txBody>
          <a:bodyPr/>
          <a:lstStyle/>
          <a:p>
            <a:pPr eaLnBrk="1" hangingPunct="1"/>
            <a:r>
              <a:rPr lang="en-US" altLang="zh-CN" sz="1800" smtClean="0"/>
              <a:t>IT</a:t>
            </a:r>
            <a:r>
              <a:rPr lang="zh-CN" altLang="en-US" sz="1800" smtClean="0"/>
              <a:t>现状的评估和诊断</a:t>
            </a:r>
          </a:p>
          <a:p>
            <a:pPr lvl="1" eaLnBrk="1" hangingPunct="1"/>
            <a:r>
              <a:rPr lang="zh-CN" altLang="en-US" smtClean="0"/>
              <a:t>现有</a:t>
            </a:r>
            <a:r>
              <a:rPr lang="en-US" altLang="zh-CN" smtClean="0"/>
              <a:t>IT</a:t>
            </a:r>
            <a:r>
              <a:rPr lang="zh-CN" altLang="en-US" smtClean="0"/>
              <a:t>系统的建设情况</a:t>
            </a:r>
          </a:p>
          <a:p>
            <a:pPr lvl="1" eaLnBrk="1" hangingPunct="1"/>
            <a:r>
              <a:rPr lang="zh-CN" altLang="en-US" smtClean="0"/>
              <a:t>现有</a:t>
            </a:r>
            <a:r>
              <a:rPr lang="en-US" altLang="zh-CN" smtClean="0"/>
              <a:t>IT</a:t>
            </a:r>
            <a:r>
              <a:rPr lang="zh-CN" altLang="en-US" smtClean="0"/>
              <a:t>系统的使用情况评估</a:t>
            </a:r>
          </a:p>
          <a:p>
            <a:pPr lvl="1" eaLnBrk="1" hangingPunct="1"/>
            <a:r>
              <a:rPr lang="zh-CN" altLang="en-US" smtClean="0"/>
              <a:t>现有</a:t>
            </a:r>
            <a:r>
              <a:rPr lang="en-US" altLang="zh-CN" smtClean="0"/>
              <a:t>IT</a:t>
            </a:r>
            <a:r>
              <a:rPr lang="zh-CN" altLang="en-US" smtClean="0"/>
              <a:t>系统的问题诊断</a:t>
            </a:r>
          </a:p>
          <a:p>
            <a:pPr lvl="1" eaLnBrk="1" hangingPunct="1"/>
            <a:r>
              <a:rPr lang="zh-CN" altLang="en-US" smtClean="0"/>
              <a:t>现有系统无法满足的业务需求分析</a:t>
            </a:r>
          </a:p>
          <a:p>
            <a:pPr lvl="1" eaLnBrk="1" hangingPunct="1"/>
            <a:r>
              <a:rPr lang="zh-CN" altLang="en-US" smtClean="0"/>
              <a:t>现有</a:t>
            </a:r>
            <a:r>
              <a:rPr lang="en-US" altLang="zh-CN" smtClean="0"/>
              <a:t>IT</a:t>
            </a:r>
            <a:r>
              <a:rPr lang="zh-CN" altLang="en-US" smtClean="0"/>
              <a:t>组织的结构和人员评估</a:t>
            </a:r>
          </a:p>
          <a:p>
            <a:pPr lvl="1" eaLnBrk="1" hangingPunct="1"/>
            <a:r>
              <a:rPr lang="zh-CN" altLang="en-US" smtClean="0"/>
              <a:t>业务人员对</a:t>
            </a:r>
            <a:r>
              <a:rPr lang="en-US" altLang="zh-CN" smtClean="0"/>
              <a:t>IT</a:t>
            </a:r>
            <a:r>
              <a:rPr lang="zh-CN" altLang="en-US" smtClean="0"/>
              <a:t>系统的认知程度调查</a:t>
            </a:r>
          </a:p>
          <a:p>
            <a:pPr eaLnBrk="1" hangingPunct="1"/>
            <a:r>
              <a:rPr lang="zh-CN" altLang="en-US" sz="1800" smtClean="0"/>
              <a:t>管理层面规划的内容</a:t>
            </a:r>
          </a:p>
          <a:p>
            <a:pPr lvl="1" eaLnBrk="1" hangingPunct="1"/>
            <a:r>
              <a:rPr lang="zh-CN" altLang="en-US" smtClean="0"/>
              <a:t>企业信息化战略</a:t>
            </a:r>
          </a:p>
          <a:p>
            <a:pPr lvl="1" eaLnBrk="1" hangingPunct="1"/>
            <a:r>
              <a:rPr lang="zh-CN" altLang="en-US" smtClean="0"/>
              <a:t>企业赋予</a:t>
            </a:r>
            <a:r>
              <a:rPr lang="en-US" altLang="zh-CN" smtClean="0"/>
              <a:t>IT</a:t>
            </a:r>
            <a:r>
              <a:rPr lang="zh-CN" altLang="en-US" smtClean="0"/>
              <a:t>部门的职能规划</a:t>
            </a:r>
          </a:p>
          <a:p>
            <a:pPr lvl="1" eaLnBrk="1" hangingPunct="1"/>
            <a:r>
              <a:rPr lang="en-US" altLang="zh-CN" smtClean="0"/>
              <a:t>IT</a:t>
            </a:r>
            <a:r>
              <a:rPr lang="zh-CN" altLang="en-US" smtClean="0"/>
              <a:t>治理结构</a:t>
            </a:r>
          </a:p>
          <a:p>
            <a:pPr eaLnBrk="1" hangingPunct="1"/>
            <a:r>
              <a:rPr lang="zh-CN" altLang="en-US" sz="1800" smtClean="0"/>
              <a:t>业务层面规划的内容</a:t>
            </a:r>
          </a:p>
          <a:p>
            <a:pPr lvl="1" eaLnBrk="1" hangingPunct="1"/>
            <a:r>
              <a:rPr lang="zh-CN" altLang="en-US" smtClean="0"/>
              <a:t>业务基础数据标准的制定和数据管理</a:t>
            </a:r>
          </a:p>
          <a:p>
            <a:pPr lvl="1" eaLnBrk="1" hangingPunct="1"/>
            <a:r>
              <a:rPr lang="zh-CN" altLang="en-US" smtClean="0"/>
              <a:t>业务功能在组织结构中的部署</a:t>
            </a:r>
          </a:p>
          <a:p>
            <a:pPr lvl="1" eaLnBrk="1" hangingPunct="1"/>
            <a:r>
              <a:rPr lang="zh-CN" altLang="en-US" smtClean="0"/>
              <a:t>业务流程在业务岗位和</a:t>
            </a:r>
            <a:r>
              <a:rPr lang="en-US" altLang="zh-CN" smtClean="0"/>
              <a:t>IT</a:t>
            </a:r>
            <a:r>
              <a:rPr lang="zh-CN" altLang="en-US" smtClean="0"/>
              <a:t>系统中的部署和落地</a:t>
            </a:r>
          </a:p>
          <a:p>
            <a:pPr lvl="1" eaLnBrk="1" hangingPunct="1"/>
            <a:r>
              <a:rPr lang="en-US" altLang="zh-CN" smtClean="0"/>
              <a:t>IT</a:t>
            </a:r>
            <a:r>
              <a:rPr lang="zh-CN" altLang="en-US" smtClean="0"/>
              <a:t>系统的实施策略和步骤</a:t>
            </a:r>
          </a:p>
          <a:p>
            <a:pPr lvl="1" eaLnBrk="1" hangingPunct="1"/>
            <a:r>
              <a:rPr lang="zh-CN" altLang="en-US" smtClean="0"/>
              <a:t>业务运行过程中系统的改进和保障</a:t>
            </a:r>
          </a:p>
        </p:txBody>
      </p:sp>
      <p:sp>
        <p:nvSpPr>
          <p:cNvPr id="27654" name="Rectangle 4"/>
          <p:cNvSpPr>
            <a:spLocks noChangeArrowheads="1"/>
          </p:cNvSpPr>
          <p:nvPr/>
        </p:nvSpPr>
        <p:spPr bwMode="auto">
          <a:xfrm>
            <a:off x="4911725" y="1019175"/>
            <a:ext cx="3908425" cy="5662613"/>
          </a:xfrm>
          <a:prstGeom prst="rect">
            <a:avLst/>
          </a:prstGeom>
          <a:noFill/>
          <a:ln w="9525">
            <a:noFill/>
            <a:miter lim="800000"/>
            <a:headEnd/>
            <a:tailEnd/>
          </a:ln>
        </p:spPr>
        <p:txBody>
          <a:bodyPr/>
          <a:lstStyle/>
          <a:p>
            <a:pPr marL="342900" indent="-342900">
              <a:lnSpc>
                <a:spcPct val="80000"/>
              </a:lnSpc>
              <a:spcBef>
                <a:spcPct val="20000"/>
              </a:spcBef>
              <a:buClr>
                <a:srgbClr val="990000"/>
              </a:buClr>
              <a:buSzPct val="80000"/>
              <a:buFont typeface="Wingdings" pitchFamily="2" charset="2"/>
              <a:buChar char="n"/>
            </a:pPr>
            <a:r>
              <a:rPr lang="zh-CN" altLang="en-US" sz="1600">
                <a:ea typeface="宋体" pitchFamily="2" charset="-122"/>
              </a:rPr>
              <a:t>投资层面的规划</a:t>
            </a:r>
          </a:p>
          <a:p>
            <a:pPr marL="742950" lvl="1" indent="-285750">
              <a:lnSpc>
                <a:spcPct val="80000"/>
              </a:lnSpc>
              <a:spcBef>
                <a:spcPct val="20000"/>
              </a:spcBef>
              <a:buFontTx/>
              <a:buChar char="–"/>
            </a:pPr>
            <a:r>
              <a:rPr lang="zh-CN" altLang="en-US">
                <a:ea typeface="宋体" pitchFamily="2" charset="-122"/>
              </a:rPr>
              <a:t>各级系统的选型对象和投资估算</a:t>
            </a:r>
          </a:p>
          <a:p>
            <a:pPr marL="742950" lvl="1" indent="-285750">
              <a:lnSpc>
                <a:spcPct val="80000"/>
              </a:lnSpc>
              <a:spcBef>
                <a:spcPct val="20000"/>
              </a:spcBef>
              <a:buFontTx/>
              <a:buChar char="–"/>
            </a:pPr>
            <a:r>
              <a:rPr lang="en-US" altLang="zh-CN">
                <a:ea typeface="宋体" pitchFamily="2" charset="-122"/>
              </a:rPr>
              <a:t>IT</a:t>
            </a:r>
            <a:r>
              <a:rPr lang="zh-CN" altLang="en-US">
                <a:ea typeface="宋体" pitchFamily="2" charset="-122"/>
              </a:rPr>
              <a:t>系统的投资进度安排</a:t>
            </a:r>
          </a:p>
          <a:p>
            <a:pPr marL="742950" lvl="1" indent="-285750">
              <a:lnSpc>
                <a:spcPct val="80000"/>
              </a:lnSpc>
              <a:spcBef>
                <a:spcPct val="20000"/>
              </a:spcBef>
              <a:buFontTx/>
              <a:buChar char="–"/>
            </a:pPr>
            <a:r>
              <a:rPr lang="en-US" altLang="zh-CN">
                <a:ea typeface="宋体" pitchFamily="2" charset="-122"/>
              </a:rPr>
              <a:t>IT</a:t>
            </a:r>
            <a:r>
              <a:rPr lang="zh-CN" altLang="en-US">
                <a:ea typeface="宋体" pitchFamily="2" charset="-122"/>
              </a:rPr>
              <a:t>系统建设的效益分析</a:t>
            </a:r>
          </a:p>
          <a:p>
            <a:pPr marL="742950" lvl="1" indent="-285750">
              <a:lnSpc>
                <a:spcPct val="80000"/>
              </a:lnSpc>
              <a:spcBef>
                <a:spcPct val="20000"/>
              </a:spcBef>
              <a:buFontTx/>
              <a:buChar char="–"/>
            </a:pPr>
            <a:r>
              <a:rPr lang="zh-CN" altLang="en-US">
                <a:ea typeface="宋体" pitchFamily="2" charset="-122"/>
              </a:rPr>
              <a:t>系统招投标的流程及组织</a:t>
            </a:r>
          </a:p>
          <a:p>
            <a:pPr marL="342900" indent="-342900">
              <a:lnSpc>
                <a:spcPct val="80000"/>
              </a:lnSpc>
              <a:spcBef>
                <a:spcPct val="20000"/>
              </a:spcBef>
              <a:buClr>
                <a:srgbClr val="990000"/>
              </a:buClr>
              <a:buSzPct val="80000"/>
              <a:buFont typeface="Wingdings" pitchFamily="2" charset="2"/>
              <a:buChar char="n"/>
            </a:pPr>
            <a:r>
              <a:rPr lang="zh-CN" altLang="en-US" sz="1600">
                <a:ea typeface="宋体" pitchFamily="2" charset="-122"/>
              </a:rPr>
              <a:t>系统层面规划内容</a:t>
            </a:r>
          </a:p>
          <a:p>
            <a:pPr marL="742950" lvl="1" indent="-285750">
              <a:lnSpc>
                <a:spcPct val="80000"/>
              </a:lnSpc>
              <a:spcBef>
                <a:spcPct val="20000"/>
              </a:spcBef>
              <a:buFontTx/>
              <a:buChar char="–"/>
            </a:pPr>
            <a:r>
              <a:rPr lang="en-US" altLang="zh-CN">
                <a:ea typeface="宋体" pitchFamily="2" charset="-122"/>
              </a:rPr>
              <a:t>IT</a:t>
            </a:r>
            <a:r>
              <a:rPr lang="zh-CN" altLang="en-US">
                <a:ea typeface="宋体" pitchFamily="2" charset="-122"/>
              </a:rPr>
              <a:t>系统的总体架构</a:t>
            </a:r>
          </a:p>
          <a:p>
            <a:pPr marL="742950" lvl="1" indent="-285750">
              <a:lnSpc>
                <a:spcPct val="80000"/>
              </a:lnSpc>
              <a:spcBef>
                <a:spcPct val="20000"/>
              </a:spcBef>
              <a:buFontTx/>
              <a:buChar char="–"/>
            </a:pPr>
            <a:r>
              <a:rPr lang="en-US" altLang="zh-CN">
                <a:ea typeface="宋体" pitchFamily="2" charset="-122"/>
              </a:rPr>
              <a:t>IT</a:t>
            </a:r>
            <a:r>
              <a:rPr lang="zh-CN" altLang="en-US">
                <a:ea typeface="宋体" pitchFamily="2" charset="-122"/>
              </a:rPr>
              <a:t>基础设施的规划</a:t>
            </a:r>
          </a:p>
          <a:p>
            <a:pPr marL="1143000" lvl="2" indent="-228600">
              <a:lnSpc>
                <a:spcPct val="80000"/>
              </a:lnSpc>
              <a:spcBef>
                <a:spcPct val="20000"/>
              </a:spcBef>
              <a:buFontTx/>
              <a:buChar char="•"/>
            </a:pPr>
            <a:r>
              <a:rPr lang="zh-CN" altLang="en-US">
                <a:ea typeface="宋体" pitchFamily="2" charset="-122"/>
              </a:rPr>
              <a:t>网络</a:t>
            </a:r>
            <a:r>
              <a:rPr lang="en-US" altLang="zh-CN">
                <a:ea typeface="宋体" pitchFamily="2" charset="-122"/>
              </a:rPr>
              <a:t>/</a:t>
            </a:r>
            <a:r>
              <a:rPr lang="zh-CN" altLang="en-US">
                <a:ea typeface="宋体" pitchFamily="2" charset="-122"/>
              </a:rPr>
              <a:t>服务器</a:t>
            </a:r>
            <a:r>
              <a:rPr lang="en-US" altLang="zh-CN">
                <a:ea typeface="宋体" pitchFamily="2" charset="-122"/>
              </a:rPr>
              <a:t>/</a:t>
            </a:r>
            <a:r>
              <a:rPr lang="zh-CN" altLang="en-US">
                <a:ea typeface="宋体" pitchFamily="2" charset="-122"/>
              </a:rPr>
              <a:t>终端设备</a:t>
            </a:r>
          </a:p>
          <a:p>
            <a:pPr marL="1143000" lvl="2" indent="-228600">
              <a:lnSpc>
                <a:spcPct val="80000"/>
              </a:lnSpc>
              <a:spcBef>
                <a:spcPct val="20000"/>
              </a:spcBef>
              <a:buFontTx/>
              <a:buChar char="•"/>
            </a:pPr>
            <a:r>
              <a:rPr lang="zh-CN" altLang="en-US">
                <a:ea typeface="宋体" pitchFamily="2" charset="-122"/>
              </a:rPr>
              <a:t>数据库</a:t>
            </a:r>
            <a:r>
              <a:rPr lang="en-US" altLang="zh-CN">
                <a:ea typeface="宋体" pitchFamily="2" charset="-122"/>
              </a:rPr>
              <a:t>/</a:t>
            </a:r>
            <a:r>
              <a:rPr lang="zh-CN" altLang="en-US">
                <a:ea typeface="宋体" pitchFamily="2" charset="-122"/>
              </a:rPr>
              <a:t>中间件</a:t>
            </a:r>
          </a:p>
          <a:p>
            <a:pPr marL="1143000" lvl="2" indent="-228600">
              <a:lnSpc>
                <a:spcPct val="80000"/>
              </a:lnSpc>
              <a:spcBef>
                <a:spcPct val="20000"/>
              </a:spcBef>
              <a:buFontTx/>
              <a:buChar char="•"/>
            </a:pPr>
            <a:r>
              <a:rPr lang="zh-CN" altLang="en-US">
                <a:ea typeface="宋体" pitchFamily="2" charset="-122"/>
              </a:rPr>
              <a:t>信息安全</a:t>
            </a:r>
          </a:p>
          <a:p>
            <a:pPr marL="742950" lvl="1" indent="-285750">
              <a:lnSpc>
                <a:spcPct val="80000"/>
              </a:lnSpc>
              <a:spcBef>
                <a:spcPct val="20000"/>
              </a:spcBef>
              <a:buFontTx/>
              <a:buChar char="–"/>
            </a:pPr>
            <a:r>
              <a:rPr lang="en-US" altLang="zh-CN">
                <a:ea typeface="宋体" pitchFamily="2" charset="-122"/>
              </a:rPr>
              <a:t>IT</a:t>
            </a:r>
            <a:r>
              <a:rPr lang="zh-CN" altLang="en-US">
                <a:ea typeface="宋体" pitchFamily="2" charset="-122"/>
              </a:rPr>
              <a:t>基础应用系统的规划</a:t>
            </a:r>
          </a:p>
          <a:p>
            <a:pPr marL="1143000" lvl="2" indent="-228600">
              <a:lnSpc>
                <a:spcPct val="80000"/>
              </a:lnSpc>
              <a:spcBef>
                <a:spcPct val="20000"/>
              </a:spcBef>
              <a:buFontTx/>
              <a:buChar char="•"/>
            </a:pPr>
            <a:r>
              <a:rPr lang="en-US" altLang="zh-CN">
                <a:ea typeface="宋体" pitchFamily="2" charset="-122"/>
              </a:rPr>
              <a:t>OA</a:t>
            </a:r>
            <a:r>
              <a:rPr lang="zh-CN" altLang="en-US">
                <a:ea typeface="宋体" pitchFamily="2" charset="-122"/>
              </a:rPr>
              <a:t>、邮件系统</a:t>
            </a:r>
          </a:p>
          <a:p>
            <a:pPr marL="1143000" lvl="2" indent="-228600">
              <a:lnSpc>
                <a:spcPct val="80000"/>
              </a:lnSpc>
              <a:spcBef>
                <a:spcPct val="20000"/>
              </a:spcBef>
              <a:buFontTx/>
              <a:buChar char="•"/>
            </a:pPr>
            <a:r>
              <a:rPr lang="zh-CN" altLang="en-US">
                <a:ea typeface="宋体" pitchFamily="2" charset="-122"/>
              </a:rPr>
              <a:t>外网、内网门户</a:t>
            </a:r>
          </a:p>
          <a:p>
            <a:pPr marL="742950" lvl="1" indent="-285750">
              <a:lnSpc>
                <a:spcPct val="80000"/>
              </a:lnSpc>
              <a:spcBef>
                <a:spcPct val="20000"/>
              </a:spcBef>
              <a:buFontTx/>
              <a:buChar char="–"/>
            </a:pPr>
            <a:r>
              <a:rPr lang="en-US" altLang="zh-CN">
                <a:ea typeface="宋体" pitchFamily="2" charset="-122"/>
              </a:rPr>
              <a:t>IT</a:t>
            </a:r>
            <a:r>
              <a:rPr lang="zh-CN" altLang="en-US">
                <a:ea typeface="宋体" pitchFamily="2" charset="-122"/>
              </a:rPr>
              <a:t>生产及业务执行系统的规划</a:t>
            </a:r>
          </a:p>
          <a:p>
            <a:pPr marL="1143000" lvl="2" indent="-228600">
              <a:lnSpc>
                <a:spcPct val="80000"/>
              </a:lnSpc>
              <a:spcBef>
                <a:spcPct val="20000"/>
              </a:spcBef>
              <a:buFontTx/>
              <a:buChar char="•"/>
            </a:pPr>
            <a:r>
              <a:rPr lang="en-US" altLang="zh-CN">
                <a:ea typeface="宋体" pitchFamily="2" charset="-122"/>
              </a:rPr>
              <a:t>MES</a:t>
            </a:r>
          </a:p>
          <a:p>
            <a:pPr marL="1143000" lvl="2" indent="-228600">
              <a:lnSpc>
                <a:spcPct val="80000"/>
              </a:lnSpc>
              <a:spcBef>
                <a:spcPct val="20000"/>
              </a:spcBef>
              <a:buFontTx/>
              <a:buChar char="•"/>
            </a:pPr>
            <a:r>
              <a:rPr lang="en-US" altLang="zh-CN">
                <a:ea typeface="宋体" pitchFamily="2" charset="-122"/>
              </a:rPr>
              <a:t>BES</a:t>
            </a:r>
          </a:p>
          <a:p>
            <a:pPr marL="742950" lvl="1" indent="-285750">
              <a:lnSpc>
                <a:spcPct val="80000"/>
              </a:lnSpc>
              <a:spcBef>
                <a:spcPct val="20000"/>
              </a:spcBef>
              <a:buFontTx/>
              <a:buChar char="–"/>
            </a:pPr>
            <a:r>
              <a:rPr lang="en-US" altLang="zh-CN">
                <a:ea typeface="宋体" pitchFamily="2" charset="-122"/>
              </a:rPr>
              <a:t>IT</a:t>
            </a:r>
            <a:r>
              <a:rPr lang="zh-CN" altLang="en-US">
                <a:ea typeface="宋体" pitchFamily="2" charset="-122"/>
              </a:rPr>
              <a:t>业务管理系统规划</a:t>
            </a:r>
          </a:p>
          <a:p>
            <a:pPr marL="1143000" lvl="2" indent="-228600">
              <a:lnSpc>
                <a:spcPct val="80000"/>
              </a:lnSpc>
              <a:spcBef>
                <a:spcPct val="20000"/>
              </a:spcBef>
              <a:buFontTx/>
              <a:buChar char="•"/>
            </a:pPr>
            <a:r>
              <a:rPr lang="en-US" altLang="zh-CN">
                <a:ea typeface="宋体" pitchFamily="2" charset="-122"/>
              </a:rPr>
              <a:t>PLM</a:t>
            </a:r>
          </a:p>
          <a:p>
            <a:pPr marL="1143000" lvl="2" indent="-228600">
              <a:lnSpc>
                <a:spcPct val="80000"/>
              </a:lnSpc>
              <a:spcBef>
                <a:spcPct val="20000"/>
              </a:spcBef>
              <a:buFontTx/>
              <a:buChar char="•"/>
            </a:pPr>
            <a:r>
              <a:rPr lang="en-US" altLang="zh-CN">
                <a:ea typeface="宋体" pitchFamily="2" charset="-122"/>
              </a:rPr>
              <a:t>ERP/SCM</a:t>
            </a:r>
            <a:r>
              <a:rPr lang="zh-CN" altLang="en-US">
                <a:ea typeface="宋体" pitchFamily="2" charset="-122"/>
              </a:rPr>
              <a:t>：财务</a:t>
            </a:r>
            <a:r>
              <a:rPr lang="en-US" altLang="zh-CN">
                <a:ea typeface="宋体" pitchFamily="2" charset="-122"/>
              </a:rPr>
              <a:t>/</a:t>
            </a:r>
            <a:r>
              <a:rPr lang="zh-CN" altLang="en-US">
                <a:ea typeface="宋体" pitchFamily="2" charset="-122"/>
              </a:rPr>
              <a:t>销售</a:t>
            </a:r>
            <a:r>
              <a:rPr lang="en-US" altLang="zh-CN">
                <a:ea typeface="宋体" pitchFamily="2" charset="-122"/>
              </a:rPr>
              <a:t>/</a:t>
            </a:r>
            <a:r>
              <a:rPr lang="zh-CN" altLang="en-US">
                <a:ea typeface="宋体" pitchFamily="2" charset="-122"/>
              </a:rPr>
              <a:t>生产</a:t>
            </a:r>
            <a:r>
              <a:rPr lang="en-US" altLang="zh-CN">
                <a:ea typeface="宋体" pitchFamily="2" charset="-122"/>
              </a:rPr>
              <a:t>/</a:t>
            </a:r>
            <a:r>
              <a:rPr lang="zh-CN" altLang="en-US">
                <a:ea typeface="宋体" pitchFamily="2" charset="-122"/>
              </a:rPr>
              <a:t>采购</a:t>
            </a:r>
            <a:r>
              <a:rPr lang="en-US" altLang="zh-CN">
                <a:ea typeface="宋体" pitchFamily="2" charset="-122"/>
              </a:rPr>
              <a:t>/</a:t>
            </a:r>
            <a:r>
              <a:rPr lang="zh-CN" altLang="en-US">
                <a:ea typeface="宋体" pitchFamily="2" charset="-122"/>
              </a:rPr>
              <a:t>物流</a:t>
            </a:r>
            <a:r>
              <a:rPr lang="en-US" altLang="zh-CN">
                <a:ea typeface="宋体" pitchFamily="2" charset="-122"/>
              </a:rPr>
              <a:t>/</a:t>
            </a:r>
            <a:r>
              <a:rPr lang="zh-CN" altLang="en-US">
                <a:ea typeface="宋体" pitchFamily="2" charset="-122"/>
              </a:rPr>
              <a:t>质量管理</a:t>
            </a:r>
            <a:r>
              <a:rPr lang="en-US" altLang="zh-CN">
                <a:ea typeface="宋体" pitchFamily="2" charset="-122"/>
              </a:rPr>
              <a:t>/</a:t>
            </a:r>
            <a:r>
              <a:rPr lang="zh-CN" altLang="en-US">
                <a:ea typeface="宋体" pitchFamily="2" charset="-122"/>
              </a:rPr>
              <a:t>设备管理</a:t>
            </a:r>
          </a:p>
          <a:p>
            <a:pPr marL="1143000" lvl="2" indent="-228600">
              <a:lnSpc>
                <a:spcPct val="80000"/>
              </a:lnSpc>
              <a:spcBef>
                <a:spcPct val="20000"/>
              </a:spcBef>
              <a:buFontTx/>
              <a:buChar char="•"/>
            </a:pPr>
            <a:r>
              <a:rPr lang="en-US" altLang="zh-CN">
                <a:ea typeface="宋体" pitchFamily="2" charset="-122"/>
              </a:rPr>
              <a:t>CRM/SRM</a:t>
            </a:r>
          </a:p>
          <a:p>
            <a:pPr marL="742950" lvl="1" indent="-285750">
              <a:lnSpc>
                <a:spcPct val="80000"/>
              </a:lnSpc>
              <a:spcBef>
                <a:spcPct val="20000"/>
              </a:spcBef>
              <a:buFontTx/>
              <a:buChar char="–"/>
            </a:pPr>
            <a:r>
              <a:rPr lang="en-US" altLang="zh-CN">
                <a:ea typeface="宋体" pitchFamily="2" charset="-122"/>
              </a:rPr>
              <a:t>IT</a:t>
            </a:r>
            <a:r>
              <a:rPr lang="zh-CN" altLang="en-US">
                <a:ea typeface="宋体" pitchFamily="2" charset="-122"/>
              </a:rPr>
              <a:t>商务智能及业务绩效系统的规划</a:t>
            </a:r>
          </a:p>
          <a:p>
            <a:pPr marL="1143000" lvl="2" indent="-228600">
              <a:lnSpc>
                <a:spcPct val="80000"/>
              </a:lnSpc>
              <a:spcBef>
                <a:spcPct val="20000"/>
              </a:spcBef>
              <a:buFontTx/>
              <a:buChar char="•"/>
            </a:pPr>
            <a:r>
              <a:rPr lang="en-US" altLang="zh-CN">
                <a:ea typeface="宋体" pitchFamily="2" charset="-122"/>
              </a:rPr>
              <a:t>BI</a:t>
            </a:r>
          </a:p>
          <a:p>
            <a:pPr marL="1143000" lvl="2" indent="-228600">
              <a:lnSpc>
                <a:spcPct val="80000"/>
              </a:lnSpc>
              <a:spcBef>
                <a:spcPct val="20000"/>
              </a:spcBef>
              <a:buFontTx/>
              <a:buChar char="•"/>
            </a:pPr>
            <a:r>
              <a:rPr lang="zh-CN" altLang="en-US">
                <a:ea typeface="宋体" pitchFamily="2" charset="-122"/>
              </a:rPr>
              <a:t>企业绩效管理</a:t>
            </a:r>
            <a:r>
              <a:rPr lang="en-US" altLang="zh-CN">
                <a:ea typeface="宋体" pitchFamily="2" charset="-122"/>
              </a:rPr>
              <a:t>EPM</a:t>
            </a:r>
          </a:p>
          <a:p>
            <a:pPr marL="1143000" lvl="2" indent="-228600">
              <a:lnSpc>
                <a:spcPct val="80000"/>
              </a:lnSpc>
              <a:spcBef>
                <a:spcPct val="20000"/>
              </a:spcBef>
              <a:buFontTx/>
              <a:buChar char="•"/>
            </a:pPr>
            <a:r>
              <a:rPr lang="en-US" altLang="zh-CN">
                <a:ea typeface="宋体" pitchFamily="2" charset="-122"/>
              </a:rPr>
              <a:t>HR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178" name="直接连接符 9"/>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2733058" name="灯片编号占位符 4"/>
          <p:cNvSpPr txBox="1">
            <a:spLocks noGrp="1"/>
          </p:cNvSpPr>
          <p:nvPr/>
        </p:nvSpPr>
        <p:spPr bwMode="auto">
          <a:xfrm>
            <a:off x="5256213" y="6589713"/>
            <a:ext cx="3465512" cy="139700"/>
          </a:xfrm>
          <a:prstGeom prst="rect">
            <a:avLst/>
          </a:prstGeom>
          <a:noFill/>
          <a:ln w="6350">
            <a:noFill/>
            <a:miter lim="800000"/>
            <a:headEnd/>
            <a:tailEnd/>
          </a:ln>
        </p:spPr>
        <p:txBody>
          <a:bodyPr lIns="0" tIns="0" rIns="0" bIns="0">
            <a:spAutoFit/>
          </a:bodyPr>
          <a:lstStyle/>
          <a:p>
            <a:pPr algn="r" eaLnBrk="0" hangingPunct="0">
              <a:lnSpc>
                <a:spcPts val="1100"/>
              </a:lnSpc>
              <a:spcBef>
                <a:spcPts val="100"/>
              </a:spcBef>
              <a:defRPr/>
            </a:pPr>
            <a:fld id="{77E5C625-67E2-4265-93CA-9A8C0D5033C6}" type="slidenum">
              <a:rPr lang="en-US" altLang="zh-CN" sz="900">
                <a:solidFill>
                  <a:srgbClr val="000000"/>
                </a:solidFill>
                <a:effectLst>
                  <a:outerShdw blurRad="38100" dist="38100" dir="2700000" algn="tl">
                    <a:srgbClr val="000000">
                      <a:alpha val="43137"/>
                    </a:srgbClr>
                  </a:outerShdw>
                </a:effectLst>
                <a:latin typeface="Arial" pitchFamily="34" charset="0"/>
                <a:ea typeface="宋体" pitchFamily="2" charset="-122"/>
                <a:cs typeface="Arial" charset="0"/>
              </a:rPr>
              <a:pPr algn="r" eaLnBrk="0" hangingPunct="0">
                <a:lnSpc>
                  <a:spcPts val="1100"/>
                </a:lnSpc>
                <a:spcBef>
                  <a:spcPts val="100"/>
                </a:spcBef>
                <a:defRPr/>
              </a:pPr>
              <a:t>19</a:t>
            </a:fld>
            <a:endParaRPr lang="en-US" altLang="zh-CN" sz="900">
              <a:solidFill>
                <a:srgbClr val="000000"/>
              </a:solidFill>
              <a:effectLst>
                <a:outerShdw blurRad="38100" dist="38100" dir="2700000" algn="tl">
                  <a:srgbClr val="000000">
                    <a:alpha val="43137"/>
                  </a:srgbClr>
                </a:outerShdw>
              </a:effectLst>
              <a:latin typeface="Arial" pitchFamily="34" charset="0"/>
              <a:ea typeface="宋体" pitchFamily="2" charset="-122"/>
              <a:cs typeface="Arial" charset="0"/>
            </a:endParaRPr>
          </a:p>
        </p:txBody>
      </p:sp>
      <p:sp>
        <p:nvSpPr>
          <p:cNvPr id="50180" name="Rectangle 2"/>
          <p:cNvSpPr>
            <a:spLocks noGrp="1" noChangeArrowheads="1"/>
          </p:cNvSpPr>
          <p:nvPr>
            <p:ph type="title" idx="4294967295"/>
          </p:nvPr>
        </p:nvSpPr>
        <p:spPr>
          <a:xfrm>
            <a:off x="250825" y="71414"/>
            <a:ext cx="7607323" cy="1030309"/>
          </a:xfrm>
        </p:spPr>
        <p:txBody>
          <a:bodyPr/>
          <a:lstStyle/>
          <a:p>
            <a:pPr eaLnBrk="1" hangingPunct="1"/>
            <a:r>
              <a:rPr lang="zh-CN" altLang="en-US" sz="2000" dirty="0" smtClean="0"/>
              <a:t>规划思想</a:t>
            </a:r>
            <a:r>
              <a:rPr lang="en-US" altLang="zh-CN" sz="2000" dirty="0" smtClean="0"/>
              <a:t>:</a:t>
            </a:r>
            <a:r>
              <a:rPr lang="zh-CN" altLang="en-US" sz="2000" dirty="0" smtClean="0"/>
              <a:t>基于动态变化的企业架构（</a:t>
            </a:r>
            <a:r>
              <a:rPr lang="en-US" altLang="zh-CN" sz="2000" dirty="0" smtClean="0"/>
              <a:t>Dynamic EA</a:t>
            </a:r>
            <a:r>
              <a:rPr lang="zh-CN" altLang="en-US" sz="2000" dirty="0" smtClean="0"/>
              <a:t>），从企业业务架构（</a:t>
            </a:r>
            <a:r>
              <a:rPr lang="en-US" altLang="zh-CN" sz="2000" dirty="0" smtClean="0"/>
              <a:t>EBA</a:t>
            </a:r>
            <a:r>
              <a:rPr lang="zh-CN" altLang="en-US" sz="2000" dirty="0" smtClean="0"/>
              <a:t>）规划企业</a:t>
            </a:r>
            <a:r>
              <a:rPr lang="en-US" altLang="zh-CN" sz="2000" dirty="0" smtClean="0"/>
              <a:t>IT</a:t>
            </a:r>
            <a:r>
              <a:rPr lang="zh-CN" altLang="en-US" sz="2000" dirty="0" smtClean="0"/>
              <a:t>架构（</a:t>
            </a:r>
            <a:r>
              <a:rPr lang="en-US" altLang="zh-CN" sz="2000" dirty="0" smtClean="0"/>
              <a:t>EITA</a:t>
            </a:r>
            <a:r>
              <a:rPr lang="zh-CN" altLang="en-US" sz="2000" dirty="0" smtClean="0"/>
              <a:t>）</a:t>
            </a:r>
          </a:p>
        </p:txBody>
      </p:sp>
      <p:grpSp>
        <p:nvGrpSpPr>
          <p:cNvPr id="2" name="Group 3"/>
          <p:cNvGrpSpPr>
            <a:grpSpLocks/>
          </p:cNvGrpSpPr>
          <p:nvPr/>
        </p:nvGrpSpPr>
        <p:grpSpPr bwMode="auto">
          <a:xfrm>
            <a:off x="1403350" y="1439863"/>
            <a:ext cx="6697663" cy="4797425"/>
            <a:chOff x="884" y="907"/>
            <a:chExt cx="4219" cy="3022"/>
          </a:xfrm>
        </p:grpSpPr>
        <p:pic>
          <p:nvPicPr>
            <p:cNvPr id="50182" name="Picture 4" descr="IBM-han2"/>
            <p:cNvPicPr>
              <a:picLocks noChangeAspect="1" noChangeArrowheads="1"/>
            </p:cNvPicPr>
            <p:nvPr/>
          </p:nvPicPr>
          <p:blipFill>
            <a:blip r:embed="rId3"/>
            <a:srcRect/>
            <a:stretch>
              <a:fillRect/>
            </a:stretch>
          </p:blipFill>
          <p:spPr bwMode="auto">
            <a:xfrm>
              <a:off x="1610" y="907"/>
              <a:ext cx="3447" cy="2750"/>
            </a:xfrm>
            <a:prstGeom prst="rect">
              <a:avLst/>
            </a:prstGeom>
            <a:noFill/>
            <a:ln w="9525">
              <a:noFill/>
              <a:miter lim="800000"/>
              <a:headEnd/>
              <a:tailEnd/>
            </a:ln>
          </p:spPr>
        </p:pic>
        <p:sp>
          <p:nvSpPr>
            <p:cNvPr id="7616517" name="AutoShape 5"/>
            <p:cNvSpPr>
              <a:spLocks noChangeArrowheads="1"/>
            </p:cNvSpPr>
            <p:nvPr/>
          </p:nvSpPr>
          <p:spPr bwMode="auto">
            <a:xfrm>
              <a:off x="884" y="1298"/>
              <a:ext cx="954" cy="362"/>
            </a:xfrm>
            <a:prstGeom prst="homePlate">
              <a:avLst>
                <a:gd name="adj" fmla="val 17301"/>
              </a:avLst>
            </a:prstGeom>
            <a:gradFill rotWithShape="1">
              <a:gsLst>
                <a:gs pos="0">
                  <a:srgbClr val="CC99FF">
                    <a:alpha val="87000"/>
                  </a:srgbClr>
                </a:gs>
                <a:gs pos="100000">
                  <a:srgbClr val="CC99FF">
                    <a:gamma/>
                    <a:shade val="72941"/>
                    <a:invGamma/>
                    <a:alpha val="27000"/>
                  </a:srgbClr>
                </a:gs>
              </a:gsLst>
              <a:lin ang="5400000" scaled="1"/>
            </a:gradFill>
            <a:ln w="12700" algn="ctr">
              <a:solidFill>
                <a:srgbClr val="808080"/>
              </a:solidFill>
              <a:miter lim="800000"/>
              <a:headEnd/>
              <a:tailEnd/>
            </a:ln>
            <a:effectLst>
              <a:outerShdw dist="35921" dir="2700000" algn="ctr" rotWithShape="0">
                <a:schemeClr val="bg2">
                  <a:alpha val="50000"/>
                </a:schemeClr>
              </a:outerShdw>
            </a:effectLst>
          </p:spPr>
          <p:txBody>
            <a:bodyPr wrap="none" anchor="ctr"/>
            <a:lstStyle/>
            <a:p>
              <a:pPr eaLnBrk="0" hangingPunct="0">
                <a:defRPr/>
              </a:pPr>
              <a:r>
                <a:rPr lang="zh-CN" altLang="en-US" sz="2000">
                  <a:solidFill>
                    <a:srgbClr val="000000"/>
                  </a:solidFill>
                  <a:effectLst>
                    <a:outerShdw blurRad="38100" dist="38100" dir="2700000" algn="tl">
                      <a:srgbClr val="000000">
                        <a:alpha val="43137"/>
                      </a:srgbClr>
                    </a:outerShdw>
                  </a:effectLst>
                  <a:cs typeface="Arial" charset="0"/>
                </a:rPr>
                <a:t>商业机会</a:t>
              </a:r>
            </a:p>
          </p:txBody>
        </p:sp>
        <p:sp>
          <p:nvSpPr>
            <p:cNvPr id="7616518" name="AutoShape 6"/>
            <p:cNvSpPr>
              <a:spLocks noChangeArrowheads="1"/>
            </p:cNvSpPr>
            <p:nvPr/>
          </p:nvSpPr>
          <p:spPr bwMode="auto">
            <a:xfrm>
              <a:off x="884" y="3748"/>
              <a:ext cx="4219" cy="181"/>
            </a:xfrm>
            <a:prstGeom prst="homePlate">
              <a:avLst>
                <a:gd name="adj" fmla="val 44784"/>
              </a:avLst>
            </a:prstGeom>
            <a:gradFill rotWithShape="1">
              <a:gsLst>
                <a:gs pos="0">
                  <a:srgbClr val="FFFF99"/>
                </a:gs>
                <a:gs pos="100000">
                  <a:srgbClr val="FFFF99">
                    <a:gamma/>
                    <a:shade val="86275"/>
                    <a:invGamma/>
                  </a:srgbClr>
                </a:gs>
              </a:gsLst>
              <a:lin ang="5400000" scaled="1"/>
            </a:gradFill>
            <a:ln w="12700" algn="ctr">
              <a:solidFill>
                <a:srgbClr val="808080"/>
              </a:solidFill>
              <a:miter lim="800000"/>
              <a:headEnd/>
              <a:tailEnd/>
            </a:ln>
            <a:effectLst/>
          </p:spPr>
          <p:txBody>
            <a:bodyPr wrap="none" anchor="ctr"/>
            <a:lstStyle/>
            <a:p>
              <a:pPr eaLnBrk="0" hangingPunct="0">
                <a:defRPr/>
              </a:pPr>
              <a:r>
                <a:rPr lang="zh-CN" altLang="en-US" sz="1200">
                  <a:solidFill>
                    <a:srgbClr val="000000"/>
                  </a:solidFill>
                  <a:effectLst>
                    <a:outerShdw blurRad="38100" dist="38100" dir="2700000" algn="tl">
                      <a:srgbClr val="FFFFFF"/>
                    </a:outerShdw>
                  </a:effectLst>
                  <a:ea typeface="宋体" pitchFamily="2" charset="-122"/>
                  <a:cs typeface="Arial" charset="0"/>
                </a:rPr>
                <a:t>现在（</a:t>
              </a:r>
              <a:r>
                <a:rPr lang="en-US" altLang="zh-CN" sz="1200">
                  <a:solidFill>
                    <a:srgbClr val="000000"/>
                  </a:solidFill>
                  <a:effectLst>
                    <a:outerShdw blurRad="38100" dist="38100" dir="2700000" algn="tl">
                      <a:srgbClr val="FFFFFF"/>
                    </a:outerShdw>
                  </a:effectLst>
                  <a:ea typeface="宋体" pitchFamily="2" charset="-122"/>
                  <a:cs typeface="Arial" charset="0"/>
                </a:rPr>
                <a:t>AS-IS</a:t>
              </a:r>
              <a:r>
                <a:rPr lang="zh-CN" altLang="en-US" sz="1200">
                  <a:solidFill>
                    <a:srgbClr val="000000"/>
                  </a:solidFill>
                  <a:effectLst>
                    <a:outerShdw blurRad="38100" dist="38100" dir="2700000" algn="tl">
                      <a:srgbClr val="FFFFFF"/>
                    </a:outerShdw>
                  </a:effectLst>
                  <a:ea typeface="宋体" pitchFamily="2" charset="-122"/>
                  <a:cs typeface="Arial" charset="0"/>
                </a:rPr>
                <a:t>）</a:t>
              </a:r>
              <a:r>
                <a:rPr lang="en-US" altLang="zh-CN" sz="1200">
                  <a:solidFill>
                    <a:srgbClr val="000000"/>
                  </a:solidFill>
                  <a:effectLst>
                    <a:outerShdw blurRad="38100" dist="38100" dir="2700000" algn="tl">
                      <a:srgbClr val="FFFFFF"/>
                    </a:outerShdw>
                  </a:effectLst>
                  <a:ea typeface="宋体" pitchFamily="2" charset="-122"/>
                  <a:cs typeface="Arial" charset="0"/>
                </a:rPr>
                <a:t>-〉</a:t>
              </a:r>
              <a:r>
                <a:rPr lang="zh-CN" altLang="en-US" sz="1200">
                  <a:solidFill>
                    <a:srgbClr val="000000"/>
                  </a:solidFill>
                  <a:effectLst>
                    <a:outerShdw blurRad="38100" dist="38100" dir="2700000" algn="tl">
                      <a:srgbClr val="FFFFFF"/>
                    </a:outerShdw>
                  </a:effectLst>
                  <a:ea typeface="宋体" pitchFamily="2" charset="-122"/>
                  <a:cs typeface="Arial" charset="0"/>
                </a:rPr>
                <a:t>规划周期（</a:t>
              </a:r>
              <a:r>
                <a:rPr lang="en-US" altLang="zh-CN" sz="1200">
                  <a:solidFill>
                    <a:srgbClr val="000000"/>
                  </a:solidFill>
                  <a:effectLst>
                    <a:outerShdw blurRad="38100" dist="38100" dir="2700000" algn="tl">
                      <a:srgbClr val="FFFFFF"/>
                    </a:outerShdw>
                  </a:effectLst>
                  <a:ea typeface="宋体" pitchFamily="2" charset="-122"/>
                  <a:cs typeface="Arial" charset="0"/>
                </a:rPr>
                <a:t>TO-BE</a:t>
              </a:r>
              <a:r>
                <a:rPr lang="zh-CN" altLang="en-US" sz="1200">
                  <a:solidFill>
                    <a:srgbClr val="000000"/>
                  </a:solidFill>
                  <a:effectLst>
                    <a:outerShdw blurRad="38100" dist="38100" dir="2700000" algn="tl">
                      <a:srgbClr val="FFFFFF"/>
                    </a:outerShdw>
                  </a:effectLst>
                  <a:ea typeface="宋体" pitchFamily="2" charset="-122"/>
                  <a:cs typeface="Arial" charset="0"/>
                </a:rPr>
                <a:t>）</a:t>
              </a:r>
              <a:r>
                <a:rPr lang="en-US" altLang="zh-CN" sz="1200">
                  <a:solidFill>
                    <a:srgbClr val="000000"/>
                  </a:solidFill>
                  <a:effectLst>
                    <a:outerShdw blurRad="38100" dist="38100" dir="2700000" algn="tl">
                      <a:srgbClr val="FFFFFF"/>
                    </a:outerShdw>
                  </a:effectLst>
                  <a:ea typeface="宋体" pitchFamily="2" charset="-122"/>
                  <a:cs typeface="Arial" charset="0"/>
                </a:rPr>
                <a:t>-〉</a:t>
              </a:r>
              <a:r>
                <a:rPr lang="zh-CN" altLang="en-US" sz="1200">
                  <a:solidFill>
                    <a:srgbClr val="000000"/>
                  </a:solidFill>
                  <a:effectLst>
                    <a:outerShdw blurRad="38100" dist="38100" dir="2700000" algn="tl">
                      <a:srgbClr val="FFFFFF"/>
                    </a:outerShdw>
                  </a:effectLst>
                  <a:ea typeface="宋体" pitchFamily="2" charset="-122"/>
                  <a:cs typeface="Arial" charset="0"/>
                </a:rPr>
                <a:t>未来（</a:t>
              </a:r>
              <a:r>
                <a:rPr lang="en-US" altLang="zh-CN" sz="1200">
                  <a:solidFill>
                    <a:srgbClr val="000000"/>
                  </a:solidFill>
                  <a:effectLst>
                    <a:outerShdw blurRad="38100" dist="38100" dir="2700000" algn="tl">
                      <a:srgbClr val="FFFFFF"/>
                    </a:outerShdw>
                  </a:effectLst>
                  <a:ea typeface="宋体" pitchFamily="2" charset="-122"/>
                  <a:cs typeface="Arial" charset="0"/>
                </a:rPr>
                <a:t>Future</a:t>
              </a:r>
              <a:r>
                <a:rPr lang="zh-CN" altLang="en-US" sz="1200">
                  <a:solidFill>
                    <a:srgbClr val="000000"/>
                  </a:solidFill>
                  <a:effectLst>
                    <a:outerShdw blurRad="38100" dist="38100" dir="2700000" algn="tl">
                      <a:srgbClr val="FFFFFF"/>
                    </a:outerShdw>
                  </a:effectLst>
                  <a:ea typeface="宋体" pitchFamily="2" charset="-122"/>
                  <a:cs typeface="Arial" charset="0"/>
                </a:rPr>
                <a:t>）</a:t>
              </a:r>
              <a:r>
                <a:rPr lang="en-US" altLang="zh-CN" sz="1200">
                  <a:solidFill>
                    <a:srgbClr val="000000"/>
                  </a:solidFill>
                  <a:effectLst>
                    <a:outerShdw blurRad="38100" dist="38100" dir="2700000" algn="tl">
                      <a:srgbClr val="FFFFFF"/>
                    </a:outerShdw>
                  </a:effectLst>
                  <a:ea typeface="宋体" pitchFamily="2" charset="-122"/>
                  <a:cs typeface="Arial" charset="0"/>
                </a:rPr>
                <a:t>……</a:t>
              </a:r>
            </a:p>
          </p:txBody>
        </p:sp>
        <p:sp>
          <p:nvSpPr>
            <p:cNvPr id="7616519" name="AutoShape 7"/>
            <p:cNvSpPr>
              <a:spLocks noChangeArrowheads="1"/>
            </p:cNvSpPr>
            <p:nvPr/>
          </p:nvSpPr>
          <p:spPr bwMode="auto">
            <a:xfrm>
              <a:off x="4286" y="1933"/>
              <a:ext cx="227" cy="227"/>
            </a:xfrm>
            <a:prstGeom prst="downArrow">
              <a:avLst>
                <a:gd name="adj1" fmla="val 50000"/>
                <a:gd name="adj2" fmla="val 25000"/>
              </a:avLst>
            </a:prstGeom>
            <a:gradFill rotWithShape="1">
              <a:gsLst>
                <a:gs pos="0">
                  <a:srgbClr val="99CC00"/>
                </a:gs>
                <a:gs pos="100000">
                  <a:srgbClr val="99CC00">
                    <a:gamma/>
                    <a:shade val="46275"/>
                    <a:invGamma/>
                  </a:srgbClr>
                </a:gs>
              </a:gsLst>
              <a:lin ang="5400000" scaled="1"/>
            </a:gradFill>
            <a:ln w="12700" algn="ctr">
              <a:solidFill>
                <a:srgbClr val="808080"/>
              </a:solidFill>
              <a:miter lim="800000"/>
              <a:headEnd/>
              <a:tailEnd/>
            </a:ln>
            <a:effectLst>
              <a:outerShdw dist="35921" dir="2700000" algn="ctr" rotWithShape="0">
                <a:schemeClr val="bg2">
                  <a:alpha val="50000"/>
                </a:schemeClr>
              </a:outerShdw>
            </a:effectLst>
          </p:spPr>
          <p:txBody>
            <a:bodyPr wrap="none" anchor="ctr"/>
            <a:lstStyle/>
            <a:p>
              <a:pPr eaLnBrk="0" hangingPunct="0">
                <a:defRPr/>
              </a:pPr>
              <a:endParaRPr lang="zh-CN" altLang="en-US" sz="1200">
                <a:solidFill>
                  <a:srgbClr val="000000"/>
                </a:solidFill>
                <a:effectLst>
                  <a:outerShdw blurRad="38100" dist="38100" dir="2700000" algn="tl">
                    <a:srgbClr val="000000">
                      <a:alpha val="43137"/>
                    </a:srgbClr>
                  </a:outerShdw>
                </a:effectLst>
                <a:ea typeface="宋体" pitchFamily="2" charset="-122"/>
                <a:cs typeface="Arial" charset="0"/>
              </a:endParaRPr>
            </a:p>
          </p:txBody>
        </p:sp>
        <p:sp>
          <p:nvSpPr>
            <p:cNvPr id="7616520" name="AutoShape 8"/>
            <p:cNvSpPr>
              <a:spLocks noChangeArrowheads="1"/>
            </p:cNvSpPr>
            <p:nvPr/>
          </p:nvSpPr>
          <p:spPr bwMode="auto">
            <a:xfrm>
              <a:off x="884" y="2840"/>
              <a:ext cx="954" cy="362"/>
            </a:xfrm>
            <a:prstGeom prst="homePlate">
              <a:avLst>
                <a:gd name="adj" fmla="val 17301"/>
              </a:avLst>
            </a:prstGeom>
            <a:gradFill rotWithShape="1">
              <a:gsLst>
                <a:gs pos="0">
                  <a:srgbClr val="FF6699"/>
                </a:gs>
                <a:gs pos="100000">
                  <a:srgbClr val="FF6699">
                    <a:gamma/>
                    <a:tint val="50980"/>
                    <a:invGamma/>
                  </a:srgbClr>
                </a:gs>
              </a:gsLst>
              <a:lin ang="5400000" scaled="1"/>
            </a:gradFill>
            <a:ln w="12700" algn="ctr">
              <a:solidFill>
                <a:srgbClr val="808080"/>
              </a:solidFill>
              <a:miter lim="800000"/>
              <a:headEnd/>
              <a:tailEnd/>
            </a:ln>
            <a:effectLst>
              <a:outerShdw dist="35921" dir="2700000" algn="ctr" rotWithShape="0">
                <a:schemeClr val="bg2">
                  <a:alpha val="50000"/>
                </a:schemeClr>
              </a:outerShdw>
            </a:effectLst>
          </p:spPr>
          <p:txBody>
            <a:bodyPr wrap="none" anchor="ctr"/>
            <a:lstStyle/>
            <a:p>
              <a:pPr eaLnBrk="0" hangingPunct="0">
                <a:defRPr/>
              </a:pPr>
              <a:r>
                <a:rPr lang="zh-CN" altLang="en-US" sz="2000">
                  <a:solidFill>
                    <a:srgbClr val="000000"/>
                  </a:solidFill>
                  <a:effectLst>
                    <a:outerShdw blurRad="38100" dist="38100" dir="2700000" algn="tl">
                      <a:srgbClr val="000000">
                        <a:alpha val="43137"/>
                      </a:srgbClr>
                    </a:outerShdw>
                  </a:effectLst>
                  <a:cs typeface="Arial" charset="0"/>
                </a:rPr>
                <a:t>技术发展</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2"/>
          <p:cNvSpPr>
            <a:spLocks noChangeShapeType="1"/>
          </p:cNvSpPr>
          <p:nvPr/>
        </p:nvSpPr>
        <p:spPr bwMode="auto">
          <a:xfrm>
            <a:off x="3132138" y="2214554"/>
            <a:ext cx="5761037" cy="0"/>
          </a:xfrm>
          <a:prstGeom prst="line">
            <a:avLst/>
          </a:prstGeom>
          <a:noFill/>
          <a:ln w="57150">
            <a:solidFill>
              <a:srgbClr val="9900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cxnSp>
        <p:nvCxnSpPr>
          <p:cNvPr id="24578" name="直接连接符 17"/>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15" name="灯片编号占位符 4"/>
          <p:cNvSpPr>
            <a:spLocks noGrp="1"/>
          </p:cNvSpPr>
          <p:nvPr>
            <p:ph type="sldNum" sz="quarter" idx="11"/>
          </p:nvPr>
        </p:nvSpPr>
        <p:spPr/>
        <p:txBody>
          <a:bodyPr/>
          <a:lstStyle/>
          <a:p>
            <a:pPr>
              <a:defRPr/>
            </a:pPr>
            <a:fld id="{56A9D4D8-3EDD-425F-A9E0-300F0393F193}" type="slidenum">
              <a:rPr lang="en-US" altLang="zh-CN"/>
              <a:pPr>
                <a:defRPr/>
              </a:pPr>
              <a:t>2</a:t>
            </a:fld>
            <a:endParaRPr lang="en-US" altLang="zh-CN"/>
          </a:p>
        </p:txBody>
      </p:sp>
      <p:sp>
        <p:nvSpPr>
          <p:cNvPr id="6909955" name="Line 3"/>
          <p:cNvSpPr>
            <a:spLocks noChangeShapeType="1"/>
          </p:cNvSpPr>
          <p:nvPr/>
        </p:nvSpPr>
        <p:spPr bwMode="auto">
          <a:xfrm>
            <a:off x="3779838" y="1412875"/>
            <a:ext cx="0" cy="4895850"/>
          </a:xfrm>
          <a:prstGeom prst="line">
            <a:avLst/>
          </a:prstGeom>
          <a:noFill/>
          <a:ln w="9525">
            <a:solidFill>
              <a:schemeClr val="tx1"/>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09956" name="Rectangle 4"/>
          <p:cNvSpPr>
            <a:spLocks noChangeArrowheads="1"/>
          </p:cNvSpPr>
          <p:nvPr/>
        </p:nvSpPr>
        <p:spPr bwMode="auto">
          <a:xfrm>
            <a:off x="395288" y="2836863"/>
            <a:ext cx="2663825" cy="3527425"/>
          </a:xfrm>
          <a:prstGeom prst="rect">
            <a:avLst/>
          </a:prstGeom>
          <a:solidFill>
            <a:srgbClr val="9E260E"/>
          </a:solidFill>
          <a:ln w="9525">
            <a:solidFill>
              <a:srgbClr val="9E260E"/>
            </a:solid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24583" name="Rectangle 5"/>
          <p:cNvSpPr>
            <a:spLocks noChangeArrowheads="1"/>
          </p:cNvSpPr>
          <p:nvPr/>
        </p:nvSpPr>
        <p:spPr bwMode="auto">
          <a:xfrm>
            <a:off x="1979613" y="260350"/>
            <a:ext cx="5400675" cy="576263"/>
          </a:xfrm>
          <a:prstGeom prst="rect">
            <a:avLst/>
          </a:prstGeom>
          <a:noFill/>
          <a:ln w="9525" algn="ctr">
            <a:noFill/>
            <a:miter lim="800000"/>
            <a:headEnd/>
            <a:tailEnd/>
          </a:ln>
        </p:spPr>
        <p:txBody>
          <a:bodyPr anchor="ctr"/>
          <a:lstStyle/>
          <a:p>
            <a:pPr algn="ctr"/>
            <a:r>
              <a:rPr lang="zh-CN" altLang="en-US" sz="2400" b="1" dirty="0" smtClean="0">
                <a:latin typeface="黑体" pitchFamily="2" charset="-122"/>
                <a:ea typeface="黑体" pitchFamily="2" charset="-122"/>
              </a:rPr>
              <a:t>汉普咨询简介</a:t>
            </a:r>
            <a:endParaRPr lang="zh-CN" altLang="en-US" sz="2400" b="1" dirty="0">
              <a:latin typeface="黑体" pitchFamily="2" charset="-122"/>
              <a:ea typeface="黑体" pitchFamily="2" charset="-122"/>
            </a:endParaRPr>
          </a:p>
        </p:txBody>
      </p:sp>
      <p:sp>
        <p:nvSpPr>
          <p:cNvPr id="24584" name="AutoShape 6">
            <a:hlinkClick r:id="" action="ppaction://noaction" highlightClick="1"/>
          </p:cNvPr>
          <p:cNvSpPr>
            <a:spLocks noChangeArrowheads="1"/>
          </p:cNvSpPr>
          <p:nvPr/>
        </p:nvSpPr>
        <p:spPr bwMode="auto">
          <a:xfrm>
            <a:off x="4427538" y="1928802"/>
            <a:ext cx="4248150" cy="576263"/>
          </a:xfrm>
          <a:prstGeom prst="actionButtonBlank">
            <a:avLst/>
          </a:prstGeom>
          <a:solidFill>
            <a:srgbClr val="800000"/>
          </a:solidFill>
          <a:ln w="9525">
            <a:noFill/>
            <a:miter lim="800000"/>
            <a:headEnd/>
            <a:tailEnd/>
          </a:ln>
        </p:spPr>
        <p:txBody>
          <a:bodyPr wrap="none" anchor="ctr"/>
          <a:lstStyle/>
          <a:p>
            <a:r>
              <a:rPr lang="zh-CN" altLang="en-US" sz="2000" dirty="0" smtClean="0">
                <a:solidFill>
                  <a:schemeClr val="bg1"/>
                </a:solidFill>
                <a:ea typeface="黑体" pitchFamily="2" charset="-122"/>
              </a:rPr>
              <a:t>汉普咨询简介</a:t>
            </a:r>
            <a:endParaRPr lang="zh-CN" altLang="en-US" sz="2000" dirty="0">
              <a:solidFill>
                <a:schemeClr val="bg1"/>
              </a:solidFill>
              <a:ea typeface="黑体" pitchFamily="2" charset="-122"/>
            </a:endParaRPr>
          </a:p>
        </p:txBody>
      </p:sp>
      <p:sp>
        <p:nvSpPr>
          <p:cNvPr id="6909959" name="Oval 7">
            <a:hlinkClick r:id="" action="ppaction://noaction" highlightClick="1"/>
          </p:cNvPr>
          <p:cNvSpPr>
            <a:spLocks noChangeArrowheads="1"/>
          </p:cNvSpPr>
          <p:nvPr/>
        </p:nvSpPr>
        <p:spPr bwMode="auto">
          <a:xfrm>
            <a:off x="3490913" y="1928802"/>
            <a:ext cx="576262" cy="57626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noFill/>
            <a:round/>
            <a:headEnd/>
            <a:tailEnd/>
          </a:ln>
          <a:effectLst/>
        </p:spPr>
        <p:txBody>
          <a:bodyPr wrap="none" anchor="ctr"/>
          <a:lstStyle/>
          <a:p>
            <a:pPr algn="ctr">
              <a:defRPr/>
            </a:pPr>
            <a:r>
              <a:rPr lang="en-US" altLang="zh-CN" sz="2400">
                <a:solidFill>
                  <a:srgbClr val="800000"/>
                </a:solidFill>
                <a:ea typeface="黑体" pitchFamily="2" charset="-122"/>
              </a:rPr>
              <a:t>1</a:t>
            </a:r>
          </a:p>
        </p:txBody>
      </p:sp>
      <p:sp>
        <p:nvSpPr>
          <p:cNvPr id="6909960" name="Oval 8">
            <a:hlinkClick r:id="" action="ppaction://noaction" highlightClick="1"/>
          </p:cNvPr>
          <p:cNvSpPr>
            <a:spLocks noChangeArrowheads="1"/>
          </p:cNvSpPr>
          <p:nvPr/>
        </p:nvSpPr>
        <p:spPr bwMode="auto">
          <a:xfrm>
            <a:off x="3490913" y="2928934"/>
            <a:ext cx="576262" cy="57626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noFill/>
            <a:round/>
            <a:headEnd/>
            <a:tailEnd/>
          </a:ln>
          <a:effectLst/>
        </p:spPr>
        <p:txBody>
          <a:bodyPr wrap="none" anchor="ctr"/>
          <a:lstStyle/>
          <a:p>
            <a:pPr algn="ctr">
              <a:defRPr/>
            </a:pPr>
            <a:r>
              <a:rPr lang="en-US" altLang="zh-CN" sz="2400">
                <a:ea typeface="黑体" pitchFamily="2" charset="-122"/>
              </a:rPr>
              <a:t>2</a:t>
            </a:r>
          </a:p>
        </p:txBody>
      </p:sp>
      <p:sp>
        <p:nvSpPr>
          <p:cNvPr id="24587" name="AutoShape 9">
            <a:hlinkClick r:id="" action="ppaction://noaction" highlightClick="1"/>
          </p:cNvPr>
          <p:cNvSpPr>
            <a:spLocks noChangeArrowheads="1"/>
          </p:cNvSpPr>
          <p:nvPr/>
        </p:nvSpPr>
        <p:spPr bwMode="auto">
          <a:xfrm>
            <a:off x="4427538" y="2928934"/>
            <a:ext cx="4248150" cy="576263"/>
          </a:xfrm>
          <a:prstGeom prst="actionButtonBlank">
            <a:avLst/>
          </a:prstGeom>
          <a:solidFill>
            <a:schemeClr val="bg2"/>
          </a:solidFill>
          <a:ln w="9525">
            <a:noFill/>
            <a:miter lim="800000"/>
            <a:headEnd/>
            <a:tailEnd/>
          </a:ln>
        </p:spPr>
        <p:txBody>
          <a:bodyPr wrap="none" anchor="ctr"/>
          <a:lstStyle/>
          <a:p>
            <a:r>
              <a:rPr lang="zh-CN" altLang="en-US" sz="2000" dirty="0" smtClean="0">
                <a:solidFill>
                  <a:schemeClr val="bg1"/>
                </a:solidFill>
                <a:ea typeface="黑体" pitchFamily="2" charset="-122"/>
              </a:rPr>
              <a:t>信息化规划咨询服务内容与方法</a:t>
            </a:r>
          </a:p>
        </p:txBody>
      </p:sp>
      <p:sp>
        <p:nvSpPr>
          <p:cNvPr id="24588" name="Rectangle 11"/>
          <p:cNvSpPr>
            <a:spLocks noChangeArrowheads="1"/>
          </p:cNvSpPr>
          <p:nvPr/>
        </p:nvSpPr>
        <p:spPr bwMode="auto">
          <a:xfrm>
            <a:off x="395288" y="2620963"/>
            <a:ext cx="2663825" cy="1727200"/>
          </a:xfrm>
          <a:prstGeom prst="rect">
            <a:avLst/>
          </a:prstGeom>
          <a:solidFill>
            <a:srgbClr val="9E260E"/>
          </a:solidFill>
          <a:ln w="9525">
            <a:noFill/>
            <a:miter lim="800000"/>
            <a:headEnd/>
            <a:tailEnd/>
          </a:ln>
        </p:spPr>
        <p:txBody>
          <a:bodyPr anchor="ctr" anchorCtr="1"/>
          <a:lstStyle/>
          <a:p>
            <a:pPr algn="ctr" fontAlgn="t"/>
            <a:r>
              <a:rPr lang="zh-CN" altLang="en-US" sz="3200" b="1">
                <a:solidFill>
                  <a:schemeClr val="bg1"/>
                </a:solidFill>
                <a:ea typeface="黑体" pitchFamily="2" charset="-122"/>
              </a:rPr>
              <a:t>汉普咨询</a:t>
            </a:r>
          </a:p>
          <a:p>
            <a:pPr algn="ctr" fontAlgn="t"/>
            <a:r>
              <a:rPr lang="en-US" altLang="zh-CN" sz="1600" b="1">
                <a:solidFill>
                  <a:schemeClr val="bg1"/>
                </a:solidFill>
                <a:ea typeface="黑体" pitchFamily="2" charset="-122"/>
              </a:rPr>
              <a:t>Han Consulting</a:t>
            </a:r>
          </a:p>
        </p:txBody>
      </p:sp>
      <p:pic>
        <p:nvPicPr>
          <p:cNvPr id="24589" name="Picture 12" descr="TD0036"/>
          <p:cNvPicPr>
            <a:picLocks noChangeAspect="1" noChangeArrowheads="1"/>
          </p:cNvPicPr>
          <p:nvPr/>
        </p:nvPicPr>
        <p:blipFill>
          <a:blip r:embed="rId3"/>
          <a:srcRect/>
          <a:stretch>
            <a:fillRect/>
          </a:stretch>
        </p:blipFill>
        <p:spPr bwMode="auto">
          <a:xfrm>
            <a:off x="395288" y="1476375"/>
            <a:ext cx="2663825" cy="1655763"/>
          </a:xfrm>
          <a:prstGeom prst="rect">
            <a:avLst/>
          </a:prstGeom>
          <a:noFill/>
          <a:ln w="9525">
            <a:noFill/>
            <a:miter lim="800000"/>
            <a:headEnd/>
            <a:tailEnd/>
          </a:ln>
        </p:spPr>
      </p:pic>
      <p:sp>
        <p:nvSpPr>
          <p:cNvPr id="6909970" name="Oval 18">
            <a:hlinkClick r:id="" action="ppaction://noaction" highlightClick="1"/>
          </p:cNvPr>
          <p:cNvSpPr>
            <a:spLocks noChangeArrowheads="1"/>
          </p:cNvSpPr>
          <p:nvPr/>
        </p:nvSpPr>
        <p:spPr bwMode="auto">
          <a:xfrm>
            <a:off x="3490913" y="3995745"/>
            <a:ext cx="576262" cy="57626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noFill/>
            <a:round/>
            <a:headEnd/>
            <a:tailEnd/>
          </a:ln>
          <a:effectLst/>
        </p:spPr>
        <p:txBody>
          <a:bodyPr wrap="none" anchor="ctr"/>
          <a:lstStyle/>
          <a:p>
            <a:pPr algn="ctr">
              <a:defRPr/>
            </a:pPr>
            <a:r>
              <a:rPr lang="en-US" altLang="zh-CN" sz="2400">
                <a:ea typeface="黑体" pitchFamily="2" charset="-122"/>
              </a:rPr>
              <a:t>3</a:t>
            </a:r>
          </a:p>
        </p:txBody>
      </p:sp>
      <p:sp>
        <p:nvSpPr>
          <p:cNvPr id="24591" name="AutoShape 19">
            <a:hlinkClick r:id="" action="ppaction://noaction" highlightClick="1"/>
          </p:cNvPr>
          <p:cNvSpPr>
            <a:spLocks noChangeArrowheads="1"/>
          </p:cNvSpPr>
          <p:nvPr/>
        </p:nvSpPr>
        <p:spPr bwMode="auto">
          <a:xfrm>
            <a:off x="4427538" y="3995745"/>
            <a:ext cx="4248150" cy="576263"/>
          </a:xfrm>
          <a:prstGeom prst="actionButtonBlank">
            <a:avLst/>
          </a:prstGeom>
          <a:solidFill>
            <a:schemeClr val="bg2"/>
          </a:solidFill>
          <a:ln w="9525">
            <a:noFill/>
            <a:miter lim="800000"/>
            <a:headEnd/>
            <a:tailEnd/>
          </a:ln>
        </p:spPr>
        <p:txBody>
          <a:bodyPr wrap="none" anchor="ctr"/>
          <a:lstStyle/>
          <a:p>
            <a:r>
              <a:rPr lang="zh-CN" altLang="en-US" sz="2000" dirty="0" smtClean="0">
                <a:solidFill>
                  <a:schemeClr val="bg1"/>
                </a:solidFill>
                <a:ea typeface="黑体" pitchFamily="2" charset="-122"/>
              </a:rPr>
              <a:t>信息化规划咨询服务案例介绍</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226" name="直接连接符 72"/>
          <p:cNvCxnSpPr>
            <a:cxnSpLocks noChangeShapeType="1"/>
          </p:cNvCxnSpPr>
          <p:nvPr/>
        </p:nvCxnSpPr>
        <p:spPr bwMode="auto">
          <a:xfrm>
            <a:off x="0" y="0"/>
            <a:ext cx="914400" cy="0"/>
          </a:xfrm>
          <a:prstGeom prst="line">
            <a:avLst/>
          </a:prstGeom>
          <a:noFill/>
          <a:ln w="0" algn="ctr">
            <a:solidFill>
              <a:srgbClr val="FBFFFF"/>
            </a:solidFill>
            <a:round/>
            <a:headEnd/>
            <a:tailEnd/>
          </a:ln>
        </p:spPr>
      </p:cxnSp>
      <p:pic>
        <p:nvPicPr>
          <p:cNvPr id="52227" name="矩形 288"/>
          <p:cNvPicPr>
            <a:picLocks noChangeArrowheads="1"/>
          </p:cNvPicPr>
          <p:nvPr/>
        </p:nvPicPr>
        <p:blipFill>
          <a:blip r:embed="rId3"/>
          <a:srcRect/>
          <a:stretch>
            <a:fillRect/>
          </a:stretch>
        </p:blipFill>
        <p:spPr bwMode="auto">
          <a:xfrm>
            <a:off x="1182688" y="3594100"/>
            <a:ext cx="534987" cy="238125"/>
          </a:xfrm>
          <a:prstGeom prst="rect">
            <a:avLst/>
          </a:prstGeom>
          <a:noFill/>
          <a:ln w="9525">
            <a:noFill/>
            <a:miter lim="800000"/>
            <a:headEnd/>
            <a:tailEnd/>
          </a:ln>
        </p:spPr>
      </p:pic>
      <p:pic>
        <p:nvPicPr>
          <p:cNvPr id="52228" name="矩形 288"/>
          <p:cNvPicPr>
            <a:picLocks noChangeArrowheads="1"/>
          </p:cNvPicPr>
          <p:nvPr/>
        </p:nvPicPr>
        <p:blipFill>
          <a:blip r:embed="rId3"/>
          <a:srcRect/>
          <a:stretch>
            <a:fillRect/>
          </a:stretch>
        </p:blipFill>
        <p:spPr bwMode="auto">
          <a:xfrm>
            <a:off x="1182688" y="3810000"/>
            <a:ext cx="534987" cy="238125"/>
          </a:xfrm>
          <a:prstGeom prst="rect">
            <a:avLst/>
          </a:prstGeom>
          <a:noFill/>
          <a:ln w="9525">
            <a:noFill/>
            <a:miter lim="800000"/>
            <a:headEnd/>
            <a:tailEnd/>
          </a:ln>
        </p:spPr>
      </p:pic>
      <p:pic>
        <p:nvPicPr>
          <p:cNvPr id="52229" name="矩形 288"/>
          <p:cNvPicPr>
            <a:picLocks noChangeArrowheads="1"/>
          </p:cNvPicPr>
          <p:nvPr/>
        </p:nvPicPr>
        <p:blipFill>
          <a:blip r:embed="rId3"/>
          <a:srcRect/>
          <a:stretch>
            <a:fillRect/>
          </a:stretch>
        </p:blipFill>
        <p:spPr bwMode="auto">
          <a:xfrm>
            <a:off x="1182688" y="4076700"/>
            <a:ext cx="534987" cy="238125"/>
          </a:xfrm>
          <a:prstGeom prst="rect">
            <a:avLst/>
          </a:prstGeom>
          <a:noFill/>
          <a:ln w="9525">
            <a:noFill/>
            <a:miter lim="800000"/>
            <a:headEnd/>
            <a:tailEnd/>
          </a:ln>
        </p:spPr>
      </p:pic>
      <p:pic>
        <p:nvPicPr>
          <p:cNvPr id="52230" name="矩形 288"/>
          <p:cNvPicPr>
            <a:picLocks noChangeArrowheads="1"/>
          </p:cNvPicPr>
          <p:nvPr/>
        </p:nvPicPr>
        <p:blipFill>
          <a:blip r:embed="rId3"/>
          <a:srcRect/>
          <a:stretch>
            <a:fillRect/>
          </a:stretch>
        </p:blipFill>
        <p:spPr bwMode="auto">
          <a:xfrm>
            <a:off x="1182688" y="4292600"/>
            <a:ext cx="534987" cy="238125"/>
          </a:xfrm>
          <a:prstGeom prst="rect">
            <a:avLst/>
          </a:prstGeom>
          <a:noFill/>
          <a:ln w="9525">
            <a:noFill/>
            <a:miter lim="800000"/>
            <a:headEnd/>
            <a:tailEnd/>
          </a:ln>
        </p:spPr>
      </p:pic>
      <p:pic>
        <p:nvPicPr>
          <p:cNvPr id="52231" name="矩形 288"/>
          <p:cNvPicPr>
            <a:picLocks noChangeArrowheads="1"/>
          </p:cNvPicPr>
          <p:nvPr/>
        </p:nvPicPr>
        <p:blipFill>
          <a:blip r:embed="rId3"/>
          <a:srcRect/>
          <a:stretch>
            <a:fillRect/>
          </a:stretch>
        </p:blipFill>
        <p:spPr bwMode="auto">
          <a:xfrm>
            <a:off x="1182688" y="4529138"/>
            <a:ext cx="534987" cy="238125"/>
          </a:xfrm>
          <a:prstGeom prst="rect">
            <a:avLst/>
          </a:prstGeom>
          <a:noFill/>
          <a:ln w="9525">
            <a:noFill/>
            <a:miter lim="800000"/>
            <a:headEnd/>
            <a:tailEnd/>
          </a:ln>
        </p:spPr>
      </p:pic>
      <p:pic>
        <p:nvPicPr>
          <p:cNvPr id="52232" name="矩形 288"/>
          <p:cNvPicPr>
            <a:picLocks noChangeArrowheads="1"/>
          </p:cNvPicPr>
          <p:nvPr/>
        </p:nvPicPr>
        <p:blipFill>
          <a:blip r:embed="rId3"/>
          <a:srcRect/>
          <a:stretch>
            <a:fillRect/>
          </a:stretch>
        </p:blipFill>
        <p:spPr bwMode="auto">
          <a:xfrm>
            <a:off x="1182688" y="4745038"/>
            <a:ext cx="534987" cy="238125"/>
          </a:xfrm>
          <a:prstGeom prst="rect">
            <a:avLst/>
          </a:prstGeom>
          <a:noFill/>
          <a:ln w="9525">
            <a:noFill/>
            <a:miter lim="800000"/>
            <a:headEnd/>
            <a:tailEnd/>
          </a:ln>
        </p:spPr>
      </p:pic>
      <p:pic>
        <p:nvPicPr>
          <p:cNvPr id="52233" name="矩形 288"/>
          <p:cNvPicPr>
            <a:picLocks noChangeArrowheads="1"/>
          </p:cNvPicPr>
          <p:nvPr/>
        </p:nvPicPr>
        <p:blipFill>
          <a:blip r:embed="rId3"/>
          <a:srcRect/>
          <a:stretch>
            <a:fillRect/>
          </a:stretch>
        </p:blipFill>
        <p:spPr bwMode="auto">
          <a:xfrm>
            <a:off x="1182688" y="5011738"/>
            <a:ext cx="534987" cy="238125"/>
          </a:xfrm>
          <a:prstGeom prst="rect">
            <a:avLst/>
          </a:prstGeom>
          <a:noFill/>
          <a:ln w="9525">
            <a:noFill/>
            <a:miter lim="800000"/>
            <a:headEnd/>
            <a:tailEnd/>
          </a:ln>
        </p:spPr>
      </p:pic>
      <p:pic>
        <p:nvPicPr>
          <p:cNvPr id="52234" name="矩形 288"/>
          <p:cNvPicPr>
            <a:picLocks noChangeArrowheads="1"/>
          </p:cNvPicPr>
          <p:nvPr/>
        </p:nvPicPr>
        <p:blipFill>
          <a:blip r:embed="rId3"/>
          <a:srcRect/>
          <a:stretch>
            <a:fillRect/>
          </a:stretch>
        </p:blipFill>
        <p:spPr bwMode="auto">
          <a:xfrm>
            <a:off x="1182688" y="5227638"/>
            <a:ext cx="534987" cy="238125"/>
          </a:xfrm>
          <a:prstGeom prst="rect">
            <a:avLst/>
          </a:prstGeom>
          <a:noFill/>
          <a:ln w="9525">
            <a:noFill/>
            <a:miter lim="800000"/>
            <a:headEnd/>
            <a:tailEnd/>
          </a:ln>
        </p:spPr>
      </p:pic>
      <p:pic>
        <p:nvPicPr>
          <p:cNvPr id="52235" name="矩形 288"/>
          <p:cNvPicPr>
            <a:picLocks noChangeArrowheads="1"/>
          </p:cNvPicPr>
          <p:nvPr/>
        </p:nvPicPr>
        <p:blipFill>
          <a:blip r:embed="rId3"/>
          <a:srcRect/>
          <a:stretch>
            <a:fillRect/>
          </a:stretch>
        </p:blipFill>
        <p:spPr bwMode="auto">
          <a:xfrm>
            <a:off x="1835150" y="3573463"/>
            <a:ext cx="533400" cy="238125"/>
          </a:xfrm>
          <a:prstGeom prst="rect">
            <a:avLst/>
          </a:prstGeom>
          <a:noFill/>
          <a:ln w="9525">
            <a:noFill/>
            <a:miter lim="800000"/>
            <a:headEnd/>
            <a:tailEnd/>
          </a:ln>
        </p:spPr>
      </p:pic>
      <p:pic>
        <p:nvPicPr>
          <p:cNvPr id="52236" name="矩形 288"/>
          <p:cNvPicPr>
            <a:picLocks noChangeArrowheads="1"/>
          </p:cNvPicPr>
          <p:nvPr/>
        </p:nvPicPr>
        <p:blipFill>
          <a:blip r:embed="rId3"/>
          <a:srcRect/>
          <a:stretch>
            <a:fillRect/>
          </a:stretch>
        </p:blipFill>
        <p:spPr bwMode="auto">
          <a:xfrm>
            <a:off x="1835150" y="3789363"/>
            <a:ext cx="533400" cy="238125"/>
          </a:xfrm>
          <a:prstGeom prst="rect">
            <a:avLst/>
          </a:prstGeom>
          <a:noFill/>
          <a:ln w="9525">
            <a:noFill/>
            <a:miter lim="800000"/>
            <a:headEnd/>
            <a:tailEnd/>
          </a:ln>
        </p:spPr>
      </p:pic>
      <p:pic>
        <p:nvPicPr>
          <p:cNvPr id="52237" name="矩形 288"/>
          <p:cNvPicPr>
            <a:picLocks noChangeArrowheads="1"/>
          </p:cNvPicPr>
          <p:nvPr/>
        </p:nvPicPr>
        <p:blipFill>
          <a:blip r:embed="rId3"/>
          <a:srcRect/>
          <a:stretch>
            <a:fillRect/>
          </a:stretch>
        </p:blipFill>
        <p:spPr bwMode="auto">
          <a:xfrm>
            <a:off x="1835150" y="4056063"/>
            <a:ext cx="533400" cy="238125"/>
          </a:xfrm>
          <a:prstGeom prst="rect">
            <a:avLst/>
          </a:prstGeom>
          <a:noFill/>
          <a:ln w="9525">
            <a:noFill/>
            <a:miter lim="800000"/>
            <a:headEnd/>
            <a:tailEnd/>
          </a:ln>
        </p:spPr>
      </p:pic>
      <p:pic>
        <p:nvPicPr>
          <p:cNvPr id="52238" name="矩形 288"/>
          <p:cNvPicPr>
            <a:picLocks noChangeArrowheads="1"/>
          </p:cNvPicPr>
          <p:nvPr/>
        </p:nvPicPr>
        <p:blipFill>
          <a:blip r:embed="rId3"/>
          <a:srcRect/>
          <a:stretch>
            <a:fillRect/>
          </a:stretch>
        </p:blipFill>
        <p:spPr bwMode="auto">
          <a:xfrm>
            <a:off x="1835150" y="4271963"/>
            <a:ext cx="533400" cy="238125"/>
          </a:xfrm>
          <a:prstGeom prst="rect">
            <a:avLst/>
          </a:prstGeom>
          <a:noFill/>
          <a:ln w="9525">
            <a:noFill/>
            <a:miter lim="800000"/>
            <a:headEnd/>
            <a:tailEnd/>
          </a:ln>
        </p:spPr>
      </p:pic>
      <p:pic>
        <p:nvPicPr>
          <p:cNvPr id="52239" name="矩形 288"/>
          <p:cNvPicPr>
            <a:picLocks noChangeArrowheads="1"/>
          </p:cNvPicPr>
          <p:nvPr/>
        </p:nvPicPr>
        <p:blipFill>
          <a:blip r:embed="rId3"/>
          <a:srcRect/>
          <a:stretch>
            <a:fillRect/>
          </a:stretch>
        </p:blipFill>
        <p:spPr bwMode="auto">
          <a:xfrm>
            <a:off x="1835150" y="4508500"/>
            <a:ext cx="533400" cy="238125"/>
          </a:xfrm>
          <a:prstGeom prst="rect">
            <a:avLst/>
          </a:prstGeom>
          <a:noFill/>
          <a:ln w="9525">
            <a:noFill/>
            <a:miter lim="800000"/>
            <a:headEnd/>
            <a:tailEnd/>
          </a:ln>
        </p:spPr>
      </p:pic>
      <p:pic>
        <p:nvPicPr>
          <p:cNvPr id="52240" name="矩形 288"/>
          <p:cNvPicPr>
            <a:picLocks noChangeArrowheads="1"/>
          </p:cNvPicPr>
          <p:nvPr/>
        </p:nvPicPr>
        <p:blipFill>
          <a:blip r:embed="rId3"/>
          <a:srcRect/>
          <a:stretch>
            <a:fillRect/>
          </a:stretch>
        </p:blipFill>
        <p:spPr bwMode="auto">
          <a:xfrm>
            <a:off x="1835150" y="4724400"/>
            <a:ext cx="533400" cy="238125"/>
          </a:xfrm>
          <a:prstGeom prst="rect">
            <a:avLst/>
          </a:prstGeom>
          <a:noFill/>
          <a:ln w="9525">
            <a:noFill/>
            <a:miter lim="800000"/>
            <a:headEnd/>
            <a:tailEnd/>
          </a:ln>
        </p:spPr>
      </p:pic>
      <p:pic>
        <p:nvPicPr>
          <p:cNvPr id="52241" name="矩形 288"/>
          <p:cNvPicPr>
            <a:picLocks noChangeArrowheads="1"/>
          </p:cNvPicPr>
          <p:nvPr/>
        </p:nvPicPr>
        <p:blipFill>
          <a:blip r:embed="rId3"/>
          <a:srcRect/>
          <a:stretch>
            <a:fillRect/>
          </a:stretch>
        </p:blipFill>
        <p:spPr bwMode="auto">
          <a:xfrm>
            <a:off x="1835150" y="4991100"/>
            <a:ext cx="533400" cy="238125"/>
          </a:xfrm>
          <a:prstGeom prst="rect">
            <a:avLst/>
          </a:prstGeom>
          <a:noFill/>
          <a:ln w="9525">
            <a:noFill/>
            <a:miter lim="800000"/>
            <a:headEnd/>
            <a:tailEnd/>
          </a:ln>
        </p:spPr>
      </p:pic>
      <p:pic>
        <p:nvPicPr>
          <p:cNvPr id="52242" name="矩形 288"/>
          <p:cNvPicPr>
            <a:picLocks noChangeArrowheads="1"/>
          </p:cNvPicPr>
          <p:nvPr/>
        </p:nvPicPr>
        <p:blipFill>
          <a:blip r:embed="rId3"/>
          <a:srcRect/>
          <a:stretch>
            <a:fillRect/>
          </a:stretch>
        </p:blipFill>
        <p:spPr bwMode="auto">
          <a:xfrm>
            <a:off x="1835150" y="5207000"/>
            <a:ext cx="533400" cy="238125"/>
          </a:xfrm>
          <a:prstGeom prst="rect">
            <a:avLst/>
          </a:prstGeom>
          <a:noFill/>
          <a:ln w="9525">
            <a:noFill/>
            <a:miter lim="800000"/>
            <a:headEnd/>
            <a:tailEnd/>
          </a:ln>
        </p:spPr>
      </p:pic>
      <p:pic>
        <p:nvPicPr>
          <p:cNvPr id="52243" name="矩形 288"/>
          <p:cNvPicPr>
            <a:picLocks noChangeArrowheads="1"/>
          </p:cNvPicPr>
          <p:nvPr/>
        </p:nvPicPr>
        <p:blipFill>
          <a:blip r:embed="rId3"/>
          <a:srcRect/>
          <a:stretch>
            <a:fillRect/>
          </a:stretch>
        </p:blipFill>
        <p:spPr bwMode="auto">
          <a:xfrm>
            <a:off x="2516188" y="3614738"/>
            <a:ext cx="533400" cy="238125"/>
          </a:xfrm>
          <a:prstGeom prst="rect">
            <a:avLst/>
          </a:prstGeom>
          <a:noFill/>
          <a:ln w="9525">
            <a:noFill/>
            <a:miter lim="800000"/>
            <a:headEnd/>
            <a:tailEnd/>
          </a:ln>
        </p:spPr>
      </p:pic>
      <p:pic>
        <p:nvPicPr>
          <p:cNvPr id="52244" name="矩形 288"/>
          <p:cNvPicPr>
            <a:picLocks noChangeArrowheads="1"/>
          </p:cNvPicPr>
          <p:nvPr/>
        </p:nvPicPr>
        <p:blipFill>
          <a:blip r:embed="rId3"/>
          <a:srcRect/>
          <a:stretch>
            <a:fillRect/>
          </a:stretch>
        </p:blipFill>
        <p:spPr bwMode="auto">
          <a:xfrm>
            <a:off x="2516188" y="3830638"/>
            <a:ext cx="533400" cy="238125"/>
          </a:xfrm>
          <a:prstGeom prst="rect">
            <a:avLst/>
          </a:prstGeom>
          <a:noFill/>
          <a:ln w="9525">
            <a:noFill/>
            <a:miter lim="800000"/>
            <a:headEnd/>
            <a:tailEnd/>
          </a:ln>
        </p:spPr>
      </p:pic>
      <p:pic>
        <p:nvPicPr>
          <p:cNvPr id="52245" name="矩形 288"/>
          <p:cNvPicPr>
            <a:picLocks noChangeArrowheads="1"/>
          </p:cNvPicPr>
          <p:nvPr/>
        </p:nvPicPr>
        <p:blipFill>
          <a:blip r:embed="rId3"/>
          <a:srcRect/>
          <a:stretch>
            <a:fillRect/>
          </a:stretch>
        </p:blipFill>
        <p:spPr bwMode="auto">
          <a:xfrm>
            <a:off x="2516188" y="4097338"/>
            <a:ext cx="533400" cy="238125"/>
          </a:xfrm>
          <a:prstGeom prst="rect">
            <a:avLst/>
          </a:prstGeom>
          <a:noFill/>
          <a:ln w="9525">
            <a:noFill/>
            <a:miter lim="800000"/>
            <a:headEnd/>
            <a:tailEnd/>
          </a:ln>
        </p:spPr>
      </p:pic>
      <p:pic>
        <p:nvPicPr>
          <p:cNvPr id="52246" name="矩形 288"/>
          <p:cNvPicPr>
            <a:picLocks noChangeArrowheads="1"/>
          </p:cNvPicPr>
          <p:nvPr/>
        </p:nvPicPr>
        <p:blipFill>
          <a:blip r:embed="rId3"/>
          <a:srcRect/>
          <a:stretch>
            <a:fillRect/>
          </a:stretch>
        </p:blipFill>
        <p:spPr bwMode="auto">
          <a:xfrm>
            <a:off x="2516188" y="4313238"/>
            <a:ext cx="533400" cy="238125"/>
          </a:xfrm>
          <a:prstGeom prst="rect">
            <a:avLst/>
          </a:prstGeom>
          <a:noFill/>
          <a:ln w="9525">
            <a:noFill/>
            <a:miter lim="800000"/>
            <a:headEnd/>
            <a:tailEnd/>
          </a:ln>
        </p:spPr>
      </p:pic>
      <p:pic>
        <p:nvPicPr>
          <p:cNvPr id="52247" name="矩形 288"/>
          <p:cNvPicPr>
            <a:picLocks noChangeArrowheads="1"/>
          </p:cNvPicPr>
          <p:nvPr/>
        </p:nvPicPr>
        <p:blipFill>
          <a:blip r:embed="rId3"/>
          <a:srcRect/>
          <a:stretch>
            <a:fillRect/>
          </a:stretch>
        </p:blipFill>
        <p:spPr bwMode="auto">
          <a:xfrm>
            <a:off x="2516188" y="4549775"/>
            <a:ext cx="533400" cy="238125"/>
          </a:xfrm>
          <a:prstGeom prst="rect">
            <a:avLst/>
          </a:prstGeom>
          <a:noFill/>
          <a:ln w="9525">
            <a:noFill/>
            <a:miter lim="800000"/>
            <a:headEnd/>
            <a:tailEnd/>
          </a:ln>
        </p:spPr>
      </p:pic>
      <p:pic>
        <p:nvPicPr>
          <p:cNvPr id="52248" name="矩形 288"/>
          <p:cNvPicPr>
            <a:picLocks noChangeArrowheads="1"/>
          </p:cNvPicPr>
          <p:nvPr/>
        </p:nvPicPr>
        <p:blipFill>
          <a:blip r:embed="rId3"/>
          <a:srcRect/>
          <a:stretch>
            <a:fillRect/>
          </a:stretch>
        </p:blipFill>
        <p:spPr bwMode="auto">
          <a:xfrm>
            <a:off x="2516188" y="4765675"/>
            <a:ext cx="533400" cy="238125"/>
          </a:xfrm>
          <a:prstGeom prst="rect">
            <a:avLst/>
          </a:prstGeom>
          <a:noFill/>
          <a:ln w="9525">
            <a:noFill/>
            <a:miter lim="800000"/>
            <a:headEnd/>
            <a:tailEnd/>
          </a:ln>
        </p:spPr>
      </p:pic>
      <p:pic>
        <p:nvPicPr>
          <p:cNvPr id="52249" name="矩形 288"/>
          <p:cNvPicPr>
            <a:picLocks noChangeArrowheads="1"/>
          </p:cNvPicPr>
          <p:nvPr/>
        </p:nvPicPr>
        <p:blipFill>
          <a:blip r:embed="rId3"/>
          <a:srcRect/>
          <a:stretch>
            <a:fillRect/>
          </a:stretch>
        </p:blipFill>
        <p:spPr bwMode="auto">
          <a:xfrm>
            <a:off x="2516188" y="5032375"/>
            <a:ext cx="533400" cy="238125"/>
          </a:xfrm>
          <a:prstGeom prst="rect">
            <a:avLst/>
          </a:prstGeom>
          <a:noFill/>
          <a:ln w="9525">
            <a:noFill/>
            <a:miter lim="800000"/>
            <a:headEnd/>
            <a:tailEnd/>
          </a:ln>
        </p:spPr>
      </p:pic>
      <p:pic>
        <p:nvPicPr>
          <p:cNvPr id="52250" name="矩形 288"/>
          <p:cNvPicPr>
            <a:picLocks noChangeArrowheads="1"/>
          </p:cNvPicPr>
          <p:nvPr/>
        </p:nvPicPr>
        <p:blipFill>
          <a:blip r:embed="rId3"/>
          <a:srcRect/>
          <a:stretch>
            <a:fillRect/>
          </a:stretch>
        </p:blipFill>
        <p:spPr bwMode="auto">
          <a:xfrm>
            <a:off x="2516188" y="5248275"/>
            <a:ext cx="533400" cy="238125"/>
          </a:xfrm>
          <a:prstGeom prst="rect">
            <a:avLst/>
          </a:prstGeom>
          <a:noFill/>
          <a:ln w="9525">
            <a:noFill/>
            <a:miter lim="800000"/>
            <a:headEnd/>
            <a:tailEnd/>
          </a:ln>
        </p:spPr>
      </p:pic>
      <p:pic>
        <p:nvPicPr>
          <p:cNvPr id="52251" name="矩形 288"/>
          <p:cNvPicPr>
            <a:picLocks noChangeArrowheads="1"/>
          </p:cNvPicPr>
          <p:nvPr/>
        </p:nvPicPr>
        <p:blipFill>
          <a:blip r:embed="rId3"/>
          <a:srcRect/>
          <a:stretch>
            <a:fillRect/>
          </a:stretch>
        </p:blipFill>
        <p:spPr bwMode="auto">
          <a:xfrm>
            <a:off x="3167063" y="3594100"/>
            <a:ext cx="534987" cy="238125"/>
          </a:xfrm>
          <a:prstGeom prst="rect">
            <a:avLst/>
          </a:prstGeom>
          <a:noFill/>
          <a:ln w="9525">
            <a:noFill/>
            <a:miter lim="800000"/>
            <a:headEnd/>
            <a:tailEnd/>
          </a:ln>
        </p:spPr>
      </p:pic>
      <p:pic>
        <p:nvPicPr>
          <p:cNvPr id="52252" name="矩形 288"/>
          <p:cNvPicPr>
            <a:picLocks noChangeArrowheads="1"/>
          </p:cNvPicPr>
          <p:nvPr/>
        </p:nvPicPr>
        <p:blipFill>
          <a:blip r:embed="rId3"/>
          <a:srcRect/>
          <a:stretch>
            <a:fillRect/>
          </a:stretch>
        </p:blipFill>
        <p:spPr bwMode="auto">
          <a:xfrm>
            <a:off x="3167063" y="3810000"/>
            <a:ext cx="534987" cy="238125"/>
          </a:xfrm>
          <a:prstGeom prst="rect">
            <a:avLst/>
          </a:prstGeom>
          <a:noFill/>
          <a:ln w="9525">
            <a:noFill/>
            <a:miter lim="800000"/>
            <a:headEnd/>
            <a:tailEnd/>
          </a:ln>
        </p:spPr>
      </p:pic>
      <p:pic>
        <p:nvPicPr>
          <p:cNvPr id="52253" name="矩形 288"/>
          <p:cNvPicPr>
            <a:picLocks noChangeArrowheads="1"/>
          </p:cNvPicPr>
          <p:nvPr/>
        </p:nvPicPr>
        <p:blipFill>
          <a:blip r:embed="rId3"/>
          <a:srcRect/>
          <a:stretch>
            <a:fillRect/>
          </a:stretch>
        </p:blipFill>
        <p:spPr bwMode="auto">
          <a:xfrm>
            <a:off x="3167063" y="4076700"/>
            <a:ext cx="534987" cy="238125"/>
          </a:xfrm>
          <a:prstGeom prst="rect">
            <a:avLst/>
          </a:prstGeom>
          <a:noFill/>
          <a:ln w="9525">
            <a:noFill/>
            <a:miter lim="800000"/>
            <a:headEnd/>
            <a:tailEnd/>
          </a:ln>
        </p:spPr>
      </p:pic>
      <p:pic>
        <p:nvPicPr>
          <p:cNvPr id="52254" name="矩形 288"/>
          <p:cNvPicPr>
            <a:picLocks noChangeArrowheads="1"/>
          </p:cNvPicPr>
          <p:nvPr/>
        </p:nvPicPr>
        <p:blipFill>
          <a:blip r:embed="rId3"/>
          <a:srcRect/>
          <a:stretch>
            <a:fillRect/>
          </a:stretch>
        </p:blipFill>
        <p:spPr bwMode="auto">
          <a:xfrm>
            <a:off x="3167063" y="4292600"/>
            <a:ext cx="534987" cy="238125"/>
          </a:xfrm>
          <a:prstGeom prst="rect">
            <a:avLst/>
          </a:prstGeom>
          <a:noFill/>
          <a:ln w="9525">
            <a:noFill/>
            <a:miter lim="800000"/>
            <a:headEnd/>
            <a:tailEnd/>
          </a:ln>
        </p:spPr>
      </p:pic>
      <p:pic>
        <p:nvPicPr>
          <p:cNvPr id="52255" name="矩形 288"/>
          <p:cNvPicPr>
            <a:picLocks noChangeArrowheads="1"/>
          </p:cNvPicPr>
          <p:nvPr/>
        </p:nvPicPr>
        <p:blipFill>
          <a:blip r:embed="rId3"/>
          <a:srcRect/>
          <a:stretch>
            <a:fillRect/>
          </a:stretch>
        </p:blipFill>
        <p:spPr bwMode="auto">
          <a:xfrm>
            <a:off x="3167063" y="4529138"/>
            <a:ext cx="534987" cy="238125"/>
          </a:xfrm>
          <a:prstGeom prst="rect">
            <a:avLst/>
          </a:prstGeom>
          <a:noFill/>
          <a:ln w="9525">
            <a:noFill/>
            <a:miter lim="800000"/>
            <a:headEnd/>
            <a:tailEnd/>
          </a:ln>
        </p:spPr>
      </p:pic>
      <p:pic>
        <p:nvPicPr>
          <p:cNvPr id="52256" name="矩形 288"/>
          <p:cNvPicPr>
            <a:picLocks noChangeArrowheads="1"/>
          </p:cNvPicPr>
          <p:nvPr/>
        </p:nvPicPr>
        <p:blipFill>
          <a:blip r:embed="rId3"/>
          <a:srcRect/>
          <a:stretch>
            <a:fillRect/>
          </a:stretch>
        </p:blipFill>
        <p:spPr bwMode="auto">
          <a:xfrm>
            <a:off x="3167063" y="4745038"/>
            <a:ext cx="534987" cy="238125"/>
          </a:xfrm>
          <a:prstGeom prst="rect">
            <a:avLst/>
          </a:prstGeom>
          <a:noFill/>
          <a:ln w="9525">
            <a:noFill/>
            <a:miter lim="800000"/>
            <a:headEnd/>
            <a:tailEnd/>
          </a:ln>
        </p:spPr>
      </p:pic>
      <p:pic>
        <p:nvPicPr>
          <p:cNvPr id="52257" name="矩形 288"/>
          <p:cNvPicPr>
            <a:picLocks noChangeArrowheads="1"/>
          </p:cNvPicPr>
          <p:nvPr/>
        </p:nvPicPr>
        <p:blipFill>
          <a:blip r:embed="rId3"/>
          <a:srcRect/>
          <a:stretch>
            <a:fillRect/>
          </a:stretch>
        </p:blipFill>
        <p:spPr bwMode="auto">
          <a:xfrm>
            <a:off x="3167063" y="5011738"/>
            <a:ext cx="534987" cy="238125"/>
          </a:xfrm>
          <a:prstGeom prst="rect">
            <a:avLst/>
          </a:prstGeom>
          <a:noFill/>
          <a:ln w="9525">
            <a:noFill/>
            <a:miter lim="800000"/>
            <a:headEnd/>
            <a:tailEnd/>
          </a:ln>
        </p:spPr>
      </p:pic>
      <p:pic>
        <p:nvPicPr>
          <p:cNvPr id="52258" name="矩形 288"/>
          <p:cNvPicPr>
            <a:picLocks noChangeArrowheads="1"/>
          </p:cNvPicPr>
          <p:nvPr/>
        </p:nvPicPr>
        <p:blipFill>
          <a:blip r:embed="rId3"/>
          <a:srcRect/>
          <a:stretch>
            <a:fillRect/>
          </a:stretch>
        </p:blipFill>
        <p:spPr bwMode="auto">
          <a:xfrm>
            <a:off x="3167063" y="5227638"/>
            <a:ext cx="534987" cy="238125"/>
          </a:xfrm>
          <a:prstGeom prst="rect">
            <a:avLst/>
          </a:prstGeom>
          <a:noFill/>
          <a:ln w="9525">
            <a:noFill/>
            <a:miter lim="800000"/>
            <a:headEnd/>
            <a:tailEnd/>
          </a:ln>
        </p:spPr>
      </p:pic>
      <p:sp>
        <p:nvSpPr>
          <p:cNvPr id="2737186" name="Line 34"/>
          <p:cNvSpPr>
            <a:spLocks noChangeShapeType="1"/>
          </p:cNvSpPr>
          <p:nvPr/>
        </p:nvSpPr>
        <p:spPr bwMode="auto">
          <a:xfrm>
            <a:off x="1770063" y="3394075"/>
            <a:ext cx="0" cy="2160588"/>
          </a:xfrm>
          <a:prstGeom prst="line">
            <a:avLst/>
          </a:prstGeom>
          <a:noFill/>
          <a:ln w="9525">
            <a:solidFill>
              <a:schemeClr val="tx1"/>
            </a:solidFill>
            <a:prstDash val="dash"/>
            <a:round/>
            <a:headEnd/>
            <a:tailEnd/>
          </a:ln>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187" name="Line 35"/>
          <p:cNvSpPr>
            <a:spLocks noChangeShapeType="1"/>
          </p:cNvSpPr>
          <p:nvPr/>
        </p:nvSpPr>
        <p:spPr bwMode="auto">
          <a:xfrm>
            <a:off x="2481263" y="3429000"/>
            <a:ext cx="0" cy="2160588"/>
          </a:xfrm>
          <a:prstGeom prst="line">
            <a:avLst/>
          </a:prstGeom>
          <a:noFill/>
          <a:ln w="9525">
            <a:solidFill>
              <a:schemeClr val="tx1"/>
            </a:solidFill>
            <a:prstDash val="dash"/>
            <a:round/>
            <a:headEnd/>
            <a:tailEnd/>
          </a:ln>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188" name="Line 36"/>
          <p:cNvSpPr>
            <a:spLocks noChangeShapeType="1"/>
          </p:cNvSpPr>
          <p:nvPr/>
        </p:nvSpPr>
        <p:spPr bwMode="auto">
          <a:xfrm>
            <a:off x="3143250" y="3429000"/>
            <a:ext cx="0" cy="2160588"/>
          </a:xfrm>
          <a:prstGeom prst="line">
            <a:avLst/>
          </a:prstGeom>
          <a:noFill/>
          <a:ln w="9525">
            <a:solidFill>
              <a:schemeClr val="tx1"/>
            </a:solidFill>
            <a:prstDash val="dash"/>
            <a:round/>
            <a:headEnd/>
            <a:tailEnd/>
          </a:ln>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189" name="Text Box 37"/>
          <p:cNvSpPr txBox="1">
            <a:spLocks noChangeArrowheads="1"/>
          </p:cNvSpPr>
          <p:nvPr/>
        </p:nvSpPr>
        <p:spPr bwMode="auto">
          <a:xfrm>
            <a:off x="1250950" y="3140075"/>
            <a:ext cx="488950" cy="274638"/>
          </a:xfrm>
          <a:prstGeom prst="rect">
            <a:avLst/>
          </a:prstGeom>
          <a:noFill/>
          <a:ln w="9525" algn="ctr">
            <a:noFill/>
            <a:miter lim="800000"/>
            <a:headEnd/>
            <a:tailEnd/>
          </a:ln>
        </p:spPr>
        <p:txBody>
          <a:bodyPr wrap="none">
            <a:spAutoFit/>
          </a:bodyPr>
          <a:lstStyle/>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销售</a:t>
            </a:r>
          </a:p>
        </p:txBody>
      </p:sp>
      <p:sp>
        <p:nvSpPr>
          <p:cNvPr id="2737190" name="Text Box 38"/>
          <p:cNvSpPr txBox="1">
            <a:spLocks noChangeArrowheads="1"/>
          </p:cNvSpPr>
          <p:nvPr/>
        </p:nvSpPr>
        <p:spPr bwMode="auto">
          <a:xfrm>
            <a:off x="1905000" y="3135313"/>
            <a:ext cx="488950" cy="274637"/>
          </a:xfrm>
          <a:prstGeom prst="rect">
            <a:avLst/>
          </a:prstGeom>
          <a:noFill/>
          <a:ln w="9525" algn="ctr">
            <a:noFill/>
            <a:miter lim="800000"/>
            <a:headEnd/>
            <a:tailEnd/>
          </a:ln>
        </p:spPr>
        <p:txBody>
          <a:bodyPr wrap="none">
            <a:spAutoFit/>
          </a:bodyPr>
          <a:lstStyle/>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生产</a:t>
            </a:r>
          </a:p>
        </p:txBody>
      </p:sp>
      <p:sp>
        <p:nvSpPr>
          <p:cNvPr id="2737191" name="Text Box 39"/>
          <p:cNvSpPr txBox="1">
            <a:spLocks noChangeArrowheads="1"/>
          </p:cNvSpPr>
          <p:nvPr/>
        </p:nvSpPr>
        <p:spPr bwMode="auto">
          <a:xfrm>
            <a:off x="2565400" y="3124200"/>
            <a:ext cx="539750" cy="304800"/>
          </a:xfrm>
          <a:prstGeom prst="rect">
            <a:avLst/>
          </a:prstGeom>
          <a:noFill/>
          <a:ln w="9525" algn="ctr">
            <a:noFill/>
            <a:miter lim="800000"/>
            <a:headEnd/>
            <a:tailEnd/>
          </a:ln>
        </p:spPr>
        <p:txBody>
          <a:bodyPr wrap="none">
            <a:spAutoFit/>
          </a:bodyPr>
          <a:lstStyle/>
          <a:p>
            <a:pPr marL="342900" indent="-342900" eaLnBrk="0" hangingPunct="0">
              <a:spcBef>
                <a:spcPct val="20000"/>
              </a:spcBef>
              <a:buClr>
                <a:schemeClr val="hlink"/>
              </a:buClr>
              <a:buSzPct val="80000"/>
              <a:buFont typeface="Wingdings" pitchFamily="2" charset="2"/>
              <a:buNone/>
              <a:defRPr/>
            </a:pPr>
            <a:r>
              <a:rPr lang="en-US" altLang="zh-CN">
                <a:effectLst>
                  <a:outerShdw blurRad="38100" dist="38100" dir="2700000" algn="tl">
                    <a:srgbClr val="000000">
                      <a:alpha val="43137"/>
                    </a:srgbClr>
                  </a:outerShdw>
                </a:effectLst>
                <a:latin typeface="Arial" pitchFamily="34" charset="0"/>
                <a:ea typeface="宋体" pitchFamily="2" charset="-122"/>
                <a:cs typeface="Arial" charset="0"/>
              </a:rPr>
              <a:t>……</a:t>
            </a:r>
          </a:p>
        </p:txBody>
      </p:sp>
      <p:sp>
        <p:nvSpPr>
          <p:cNvPr id="2737192" name="Text Box 40"/>
          <p:cNvSpPr txBox="1">
            <a:spLocks noChangeArrowheads="1"/>
          </p:cNvSpPr>
          <p:nvPr/>
        </p:nvSpPr>
        <p:spPr bwMode="auto">
          <a:xfrm>
            <a:off x="3205163" y="3122613"/>
            <a:ext cx="488950" cy="274637"/>
          </a:xfrm>
          <a:prstGeom prst="rect">
            <a:avLst/>
          </a:prstGeom>
          <a:noFill/>
          <a:ln w="9525" algn="ctr">
            <a:noFill/>
            <a:miter lim="800000"/>
            <a:headEnd/>
            <a:tailEnd/>
          </a:ln>
        </p:spPr>
        <p:txBody>
          <a:bodyPr wrap="none">
            <a:spAutoFit/>
          </a:bodyPr>
          <a:lstStyle/>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库存</a:t>
            </a:r>
          </a:p>
        </p:txBody>
      </p:sp>
      <p:sp>
        <p:nvSpPr>
          <p:cNvPr id="2737193" name="Text Box 41"/>
          <p:cNvSpPr txBox="1">
            <a:spLocks noChangeArrowheads="1"/>
          </p:cNvSpPr>
          <p:nvPr/>
        </p:nvSpPr>
        <p:spPr bwMode="auto">
          <a:xfrm>
            <a:off x="1189038" y="2501900"/>
            <a:ext cx="3311525" cy="639763"/>
          </a:xfrm>
          <a:prstGeom prst="rect">
            <a:avLst/>
          </a:prstGeom>
          <a:noFill/>
          <a:ln w="9525" algn="ctr">
            <a:noFill/>
            <a:miter lim="800000"/>
            <a:headEnd/>
            <a:tailEnd/>
          </a:ln>
        </p:spPr>
        <p:txBody>
          <a:bodyPr>
            <a:spAutoFit/>
          </a:bodyPr>
          <a:lstStyle/>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纵向上：管理职能标准化、专业化，有明确的业务管理目标，专业化提高业务管理水平、规模、质量、个性化</a:t>
            </a:r>
          </a:p>
        </p:txBody>
      </p:sp>
      <p:sp>
        <p:nvSpPr>
          <p:cNvPr id="2737194" name="Rectangle 42"/>
          <p:cNvSpPr>
            <a:spLocks noChangeArrowheads="1"/>
          </p:cNvSpPr>
          <p:nvPr/>
        </p:nvSpPr>
        <p:spPr bwMode="auto">
          <a:xfrm>
            <a:off x="5435600" y="1450975"/>
            <a:ext cx="3384550" cy="898525"/>
          </a:xfrm>
          <a:prstGeom prst="rect">
            <a:avLst/>
          </a:prstGeom>
          <a:solidFill>
            <a:srgbClr val="DDDDDD"/>
          </a:solidFill>
          <a:ln w="9525" algn="ctr">
            <a:noFill/>
            <a:miter lim="800000"/>
            <a:headEnd/>
            <a:tailEnd/>
          </a:ln>
        </p:spPr>
        <p:txBody>
          <a:bodyPr wrap="none" anchor="ctr"/>
          <a:lstStyle/>
          <a:p>
            <a:pPr marL="342900" indent="-342900" eaLnBrk="0" hangingPunct="0">
              <a:spcBef>
                <a:spcPct val="20000"/>
              </a:spcBef>
              <a:buClr>
                <a:schemeClr val="hlink"/>
              </a:buClr>
              <a:buSzPct val="80000"/>
              <a:buFont typeface="Wingdings" pitchFamily="2" charset="2"/>
              <a:buNone/>
              <a:defRPr/>
            </a:pPr>
            <a:r>
              <a:rPr lang="zh-CN" altLang="en-US">
                <a:effectLst>
                  <a:outerShdw blurRad="38100" dist="38100" dir="2700000" algn="tl">
                    <a:srgbClr val="000000">
                      <a:alpha val="43137"/>
                    </a:srgbClr>
                  </a:outerShdw>
                </a:effectLst>
                <a:latin typeface="宋体" pitchFamily="2" charset="-122"/>
                <a:ea typeface="宋体" pitchFamily="2" charset="-122"/>
                <a:cs typeface="Arial" charset="0"/>
              </a:rPr>
              <a:t>信息平台架构要求：组件化、标准化，专业化</a:t>
            </a:r>
          </a:p>
          <a:p>
            <a:pPr marL="342900" indent="-342900" eaLnBrk="0" hangingPunct="0">
              <a:spcBef>
                <a:spcPct val="20000"/>
              </a:spcBef>
              <a:buClr>
                <a:schemeClr val="hlink"/>
              </a:buClr>
              <a:buSzPct val="80000"/>
              <a:buFont typeface="Wingdings" pitchFamily="2" charset="2"/>
              <a:buNone/>
              <a:defRPr/>
            </a:pPr>
            <a:r>
              <a:rPr lang="zh-CN" altLang="en-US">
                <a:effectLst>
                  <a:outerShdw blurRad="38100" dist="38100" dir="2700000" algn="tl">
                    <a:srgbClr val="000000">
                      <a:alpha val="43137"/>
                    </a:srgbClr>
                  </a:outerShdw>
                </a:effectLst>
                <a:latin typeface="宋体" pitchFamily="2" charset="-122"/>
                <a:ea typeface="宋体" pitchFamily="2" charset="-122"/>
                <a:cs typeface="Arial" charset="0"/>
              </a:rPr>
              <a:t>积木式的搭建业务流程，重复降低信息化</a:t>
            </a:r>
          </a:p>
          <a:p>
            <a:pPr marL="342900" indent="-342900" eaLnBrk="0" hangingPunct="0">
              <a:spcBef>
                <a:spcPct val="20000"/>
              </a:spcBef>
              <a:buClr>
                <a:schemeClr val="hlink"/>
              </a:buClr>
              <a:buSzPct val="80000"/>
              <a:buFont typeface="Wingdings" pitchFamily="2" charset="2"/>
              <a:buNone/>
              <a:defRPr/>
            </a:pPr>
            <a:r>
              <a:rPr lang="zh-CN" altLang="en-US">
                <a:effectLst>
                  <a:outerShdw blurRad="38100" dist="38100" dir="2700000" algn="tl">
                    <a:srgbClr val="000000">
                      <a:alpha val="43137"/>
                    </a:srgbClr>
                  </a:outerShdw>
                </a:effectLst>
                <a:latin typeface="宋体" pitchFamily="2" charset="-122"/>
                <a:ea typeface="宋体" pitchFamily="2" charset="-122"/>
                <a:cs typeface="Arial" charset="0"/>
              </a:rPr>
              <a:t>实施风险，降低实施成本，提高实施质量</a:t>
            </a:r>
          </a:p>
        </p:txBody>
      </p:sp>
      <p:grpSp>
        <p:nvGrpSpPr>
          <p:cNvPr id="2" name="Group 43"/>
          <p:cNvGrpSpPr>
            <a:grpSpLocks/>
          </p:cNvGrpSpPr>
          <p:nvPr/>
        </p:nvGrpSpPr>
        <p:grpSpPr bwMode="auto">
          <a:xfrm>
            <a:off x="395288" y="5829300"/>
            <a:ext cx="4543425" cy="912813"/>
            <a:chOff x="204" y="3257"/>
            <a:chExt cx="2862" cy="575"/>
          </a:xfrm>
        </p:grpSpPr>
        <p:pic>
          <p:nvPicPr>
            <p:cNvPr id="52295" name="矩形 288"/>
            <p:cNvPicPr>
              <a:picLocks noChangeArrowheads="1"/>
            </p:cNvPicPr>
            <p:nvPr/>
          </p:nvPicPr>
          <p:blipFill>
            <a:blip r:embed="rId3"/>
            <a:srcRect/>
            <a:stretch>
              <a:fillRect/>
            </a:stretch>
          </p:blipFill>
          <p:spPr bwMode="auto">
            <a:xfrm>
              <a:off x="204" y="3544"/>
              <a:ext cx="327" cy="150"/>
            </a:xfrm>
            <a:prstGeom prst="rect">
              <a:avLst/>
            </a:prstGeom>
            <a:noFill/>
            <a:ln w="9525">
              <a:noFill/>
              <a:miter lim="800000"/>
              <a:headEnd/>
              <a:tailEnd/>
            </a:ln>
          </p:spPr>
        </p:pic>
        <p:sp>
          <p:nvSpPr>
            <p:cNvPr id="2737197" name="Text Box 45"/>
            <p:cNvSpPr txBox="1">
              <a:spLocks noChangeArrowheads="1"/>
            </p:cNvSpPr>
            <p:nvPr/>
          </p:nvSpPr>
          <p:spPr bwMode="auto">
            <a:xfrm>
              <a:off x="249" y="3257"/>
              <a:ext cx="308" cy="173"/>
            </a:xfrm>
            <a:prstGeom prst="rect">
              <a:avLst/>
            </a:prstGeom>
            <a:noFill/>
            <a:ln w="9525" algn="ctr">
              <a:noFill/>
              <a:miter lim="800000"/>
              <a:headEnd/>
              <a:tailEnd/>
            </a:ln>
          </p:spPr>
          <p:txBody>
            <a:bodyPr wrap="none">
              <a:spAutoFit/>
            </a:bodyPr>
            <a:lstStyle/>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图例</a:t>
              </a:r>
            </a:p>
          </p:txBody>
        </p:sp>
        <p:sp>
          <p:nvSpPr>
            <p:cNvPr id="2737198" name="Text Box 46"/>
            <p:cNvSpPr txBox="1">
              <a:spLocks noChangeArrowheads="1"/>
            </p:cNvSpPr>
            <p:nvPr/>
          </p:nvSpPr>
          <p:spPr bwMode="auto">
            <a:xfrm>
              <a:off x="646" y="3521"/>
              <a:ext cx="2420" cy="311"/>
            </a:xfrm>
            <a:prstGeom prst="rect">
              <a:avLst/>
            </a:prstGeom>
            <a:noFill/>
            <a:ln w="9525" algn="ctr">
              <a:noFill/>
              <a:miter lim="800000"/>
              <a:headEnd/>
              <a:tailEnd/>
            </a:ln>
          </p:spPr>
          <p:txBody>
            <a:bodyPr wrap="none">
              <a:spAutoFit/>
            </a:bodyPr>
            <a:lstStyle/>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职能组件，完成一个特定商业目的程序，完成一个业务</a:t>
              </a:r>
            </a:p>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职能只有一个业务组件，提高重复利用性，提高质量</a:t>
              </a:r>
            </a:p>
          </p:txBody>
        </p:sp>
      </p:grpSp>
      <p:sp>
        <p:nvSpPr>
          <p:cNvPr id="2737199" name="Text Box 47"/>
          <p:cNvSpPr txBox="1">
            <a:spLocks noChangeArrowheads="1"/>
          </p:cNvSpPr>
          <p:nvPr/>
        </p:nvSpPr>
        <p:spPr bwMode="auto">
          <a:xfrm>
            <a:off x="157163" y="3573463"/>
            <a:ext cx="958850" cy="1589087"/>
          </a:xfrm>
          <a:prstGeom prst="rect">
            <a:avLst/>
          </a:prstGeom>
          <a:noFill/>
          <a:ln w="9525" algn="ctr">
            <a:noFill/>
            <a:miter lim="800000"/>
            <a:headEnd/>
            <a:tailEnd/>
          </a:ln>
        </p:spPr>
        <p:txBody>
          <a:bodyPr>
            <a:spAutoFit/>
          </a:bodyPr>
          <a:lstStyle/>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横向上：</a:t>
            </a:r>
          </a:p>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业务过程贯</a:t>
            </a:r>
          </a:p>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通化，柔性</a:t>
            </a:r>
          </a:p>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组合，流程</a:t>
            </a:r>
          </a:p>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协同更流畅</a:t>
            </a:r>
          </a:p>
          <a:p>
            <a:pPr marL="342900" indent="-342900" eaLnBrk="0" hangingPunct="0">
              <a:spcBef>
                <a:spcPct val="20000"/>
              </a:spcBef>
              <a:buClr>
                <a:schemeClr val="hlink"/>
              </a:buClr>
              <a:buSzPct val="80000"/>
              <a:buFont typeface="Wingdings" pitchFamily="2" charset="2"/>
              <a:buNone/>
              <a:defRPr/>
            </a:pPr>
            <a:r>
              <a:rPr lang="zh-CN" altLang="en-US" sz="1200">
                <a:effectLst>
                  <a:outerShdw blurRad="38100" dist="38100" dir="2700000" algn="tl">
                    <a:srgbClr val="000000">
                      <a:alpha val="43137"/>
                    </a:srgbClr>
                  </a:outerShdw>
                </a:effectLst>
                <a:cs typeface="Arial" charset="0"/>
              </a:rPr>
              <a:t>，灵活组合</a:t>
            </a:r>
          </a:p>
          <a:p>
            <a:pPr marL="342900" indent="-342900" eaLnBrk="0" hangingPunct="0">
              <a:spcBef>
                <a:spcPct val="20000"/>
              </a:spcBef>
              <a:buClr>
                <a:schemeClr val="hlink"/>
              </a:buClr>
              <a:buSzPct val="80000"/>
              <a:buFont typeface="Wingdings" pitchFamily="2" charset="2"/>
              <a:buNone/>
              <a:defRPr/>
            </a:pPr>
            <a:endParaRPr lang="zh-CN" altLang="en-US" sz="1200">
              <a:effectLst>
                <a:outerShdw blurRad="38100" dist="38100" dir="2700000" algn="tl">
                  <a:srgbClr val="000000">
                    <a:alpha val="43137"/>
                  </a:srgbClr>
                </a:outerShdw>
              </a:effectLst>
              <a:cs typeface="Arial" charset="0"/>
            </a:endParaRPr>
          </a:p>
        </p:txBody>
      </p:sp>
      <p:grpSp>
        <p:nvGrpSpPr>
          <p:cNvPr id="3" name="Group 48"/>
          <p:cNvGrpSpPr>
            <a:grpSpLocks/>
          </p:cNvGrpSpPr>
          <p:nvPr/>
        </p:nvGrpSpPr>
        <p:grpSpPr bwMode="auto">
          <a:xfrm>
            <a:off x="1670050" y="3711575"/>
            <a:ext cx="1584325" cy="1441450"/>
            <a:chOff x="971" y="1703"/>
            <a:chExt cx="998" cy="908"/>
          </a:xfrm>
        </p:grpSpPr>
        <p:sp>
          <p:nvSpPr>
            <p:cNvPr id="2737201" name="Line 49"/>
            <p:cNvSpPr>
              <a:spLocks noChangeShapeType="1"/>
            </p:cNvSpPr>
            <p:nvPr/>
          </p:nvSpPr>
          <p:spPr bwMode="auto">
            <a:xfrm>
              <a:off x="971" y="1703"/>
              <a:ext cx="136" cy="0"/>
            </a:xfrm>
            <a:prstGeom prst="line">
              <a:avLst/>
            </a:prstGeom>
            <a:noFill/>
            <a:ln w="9525">
              <a:solidFill>
                <a:srgbClr val="FF3300"/>
              </a:solidFill>
              <a:round/>
              <a:headEnd/>
              <a:tailEnd/>
            </a:ln>
            <a:effectLst>
              <a:prstShdw prst="shdw17" dist="17961" dir="2700000">
                <a:srgbClr val="991F00"/>
              </a:prstShdw>
            </a:effectLst>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202" name="Line 50"/>
            <p:cNvSpPr>
              <a:spLocks noChangeShapeType="1"/>
            </p:cNvSpPr>
            <p:nvPr/>
          </p:nvSpPr>
          <p:spPr bwMode="auto">
            <a:xfrm>
              <a:off x="1107" y="1706"/>
              <a:ext cx="0" cy="318"/>
            </a:xfrm>
            <a:prstGeom prst="line">
              <a:avLst/>
            </a:prstGeom>
            <a:noFill/>
            <a:ln w="9525">
              <a:solidFill>
                <a:srgbClr val="FF3300"/>
              </a:solidFill>
              <a:round/>
              <a:headEnd/>
              <a:tailEnd/>
            </a:ln>
            <a:effectLst>
              <a:prstShdw prst="shdw17" dist="17961" dir="2700000">
                <a:srgbClr val="991F00"/>
              </a:prstShdw>
            </a:effectLst>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203" name="Line 51"/>
            <p:cNvSpPr>
              <a:spLocks noChangeShapeType="1"/>
            </p:cNvSpPr>
            <p:nvPr/>
          </p:nvSpPr>
          <p:spPr bwMode="auto">
            <a:xfrm>
              <a:off x="1107" y="2021"/>
              <a:ext cx="45" cy="0"/>
            </a:xfrm>
            <a:prstGeom prst="line">
              <a:avLst/>
            </a:prstGeom>
            <a:noFill/>
            <a:ln w="9525">
              <a:solidFill>
                <a:srgbClr val="FF3300"/>
              </a:solidFill>
              <a:round/>
              <a:headEnd/>
              <a:tailEnd type="triangle" w="med" len="med"/>
            </a:ln>
            <a:effectLst>
              <a:prstShdw prst="shdw17" dist="17961" dir="2700000">
                <a:srgbClr val="991F00"/>
              </a:prstShdw>
            </a:effectLst>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204" name="Line 52"/>
            <p:cNvSpPr>
              <a:spLocks noChangeShapeType="1"/>
            </p:cNvSpPr>
            <p:nvPr/>
          </p:nvSpPr>
          <p:spPr bwMode="auto">
            <a:xfrm>
              <a:off x="1379" y="1975"/>
              <a:ext cx="91" cy="0"/>
            </a:xfrm>
            <a:prstGeom prst="line">
              <a:avLst/>
            </a:prstGeom>
            <a:noFill/>
            <a:ln w="9525">
              <a:solidFill>
                <a:srgbClr val="FF3300"/>
              </a:solidFill>
              <a:round/>
              <a:headEnd/>
              <a:tailEnd/>
            </a:ln>
            <a:effectLst>
              <a:prstShdw prst="shdw17" dist="17961" dir="2700000">
                <a:srgbClr val="991F00"/>
              </a:prstShdw>
            </a:effectLst>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205" name="Line 53"/>
            <p:cNvSpPr>
              <a:spLocks noChangeShapeType="1"/>
            </p:cNvSpPr>
            <p:nvPr/>
          </p:nvSpPr>
          <p:spPr bwMode="auto">
            <a:xfrm>
              <a:off x="1470" y="1975"/>
              <a:ext cx="0" cy="636"/>
            </a:xfrm>
            <a:prstGeom prst="line">
              <a:avLst/>
            </a:prstGeom>
            <a:noFill/>
            <a:ln w="9525">
              <a:solidFill>
                <a:srgbClr val="FF3300"/>
              </a:solidFill>
              <a:round/>
              <a:headEnd/>
              <a:tailEnd/>
            </a:ln>
            <a:effectLst>
              <a:prstShdw prst="shdw17" dist="17961" dir="2700000">
                <a:srgbClr val="991F00"/>
              </a:prstShdw>
            </a:effectLst>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206" name="Line 54"/>
            <p:cNvSpPr>
              <a:spLocks noChangeShapeType="1"/>
            </p:cNvSpPr>
            <p:nvPr/>
          </p:nvSpPr>
          <p:spPr bwMode="auto">
            <a:xfrm>
              <a:off x="1470" y="2611"/>
              <a:ext cx="91" cy="0"/>
            </a:xfrm>
            <a:prstGeom prst="line">
              <a:avLst/>
            </a:prstGeom>
            <a:noFill/>
            <a:ln w="9525">
              <a:solidFill>
                <a:srgbClr val="FF3300"/>
              </a:solidFill>
              <a:round/>
              <a:headEnd/>
              <a:tailEnd type="triangle" w="med" len="med"/>
            </a:ln>
            <a:effectLst>
              <a:prstShdw prst="shdw17" dist="17961" dir="2700000">
                <a:srgbClr val="991F00"/>
              </a:prstShdw>
            </a:effectLst>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207" name="Line 55"/>
            <p:cNvSpPr>
              <a:spLocks noChangeShapeType="1"/>
            </p:cNvSpPr>
            <p:nvPr/>
          </p:nvSpPr>
          <p:spPr bwMode="auto">
            <a:xfrm>
              <a:off x="1787" y="2611"/>
              <a:ext cx="91" cy="0"/>
            </a:xfrm>
            <a:prstGeom prst="line">
              <a:avLst/>
            </a:prstGeom>
            <a:noFill/>
            <a:ln w="9525">
              <a:solidFill>
                <a:srgbClr val="FF3300"/>
              </a:solidFill>
              <a:round/>
              <a:headEnd/>
              <a:tailEnd/>
            </a:ln>
            <a:effectLst>
              <a:prstShdw prst="shdw17" dist="17961" dir="2700000">
                <a:srgbClr val="991F00"/>
              </a:prstShdw>
            </a:effectLst>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208" name="Line 56"/>
            <p:cNvSpPr>
              <a:spLocks noChangeShapeType="1"/>
            </p:cNvSpPr>
            <p:nvPr/>
          </p:nvSpPr>
          <p:spPr bwMode="auto">
            <a:xfrm>
              <a:off x="1878" y="1839"/>
              <a:ext cx="0" cy="772"/>
            </a:xfrm>
            <a:prstGeom prst="line">
              <a:avLst/>
            </a:prstGeom>
            <a:noFill/>
            <a:ln w="9525">
              <a:solidFill>
                <a:srgbClr val="FF3300"/>
              </a:solidFill>
              <a:round/>
              <a:headEnd/>
              <a:tailEnd/>
            </a:ln>
            <a:effectLst>
              <a:prstShdw prst="shdw17" dist="17961" dir="2700000">
                <a:srgbClr val="991F00"/>
              </a:prstShdw>
            </a:effectLst>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209" name="Line 57"/>
            <p:cNvSpPr>
              <a:spLocks noChangeShapeType="1"/>
            </p:cNvSpPr>
            <p:nvPr/>
          </p:nvSpPr>
          <p:spPr bwMode="auto">
            <a:xfrm>
              <a:off x="1878" y="1839"/>
              <a:ext cx="91" cy="0"/>
            </a:xfrm>
            <a:prstGeom prst="line">
              <a:avLst/>
            </a:prstGeom>
            <a:noFill/>
            <a:ln w="9525">
              <a:solidFill>
                <a:srgbClr val="FF3300"/>
              </a:solidFill>
              <a:round/>
              <a:headEnd/>
              <a:tailEnd type="triangle" w="med" len="med"/>
            </a:ln>
            <a:effectLst>
              <a:prstShdw prst="shdw17" dist="17961" dir="2700000">
                <a:srgbClr val="991F00"/>
              </a:prstShdw>
            </a:effectLst>
          </p:spPr>
          <p:txBody>
            <a:bodyPr wrap="none" anchor="ctr"/>
            <a:lstStyle/>
            <a:p>
              <a:pPr eaLnBrk="0" hangingPunct="0">
                <a:defRPr/>
              </a:pPr>
              <a:endParaRPr lang="zh-CN" altLang="en-US">
                <a:effectLst>
                  <a:outerShdw blurRad="38100" dist="38100" dir="2700000" algn="tl">
                    <a:srgbClr val="000000">
                      <a:alpha val="43137"/>
                    </a:srgbClr>
                  </a:outerShdw>
                </a:effectLst>
                <a:cs typeface="Arial" charset="0"/>
              </a:endParaRPr>
            </a:p>
          </p:txBody>
        </p:sp>
      </p:grpSp>
      <p:sp>
        <p:nvSpPr>
          <p:cNvPr id="2737210" name="Text Box 58"/>
          <p:cNvSpPr txBox="1">
            <a:spLocks noChangeArrowheads="1"/>
          </p:cNvSpPr>
          <p:nvPr/>
        </p:nvSpPr>
        <p:spPr bwMode="auto">
          <a:xfrm>
            <a:off x="1165225" y="3308350"/>
            <a:ext cx="527050" cy="365125"/>
          </a:xfrm>
          <a:prstGeom prst="rect">
            <a:avLst/>
          </a:prstGeom>
          <a:noFill/>
          <a:ln w="9525" algn="ctr">
            <a:noFill/>
            <a:miter lim="800000"/>
            <a:headEnd/>
            <a:tailEnd/>
          </a:ln>
        </p:spPr>
        <p:txBody>
          <a:bodyPr wrap="none" anchor="b">
            <a:spAutoFit/>
          </a:bodyPr>
          <a:lstStyle/>
          <a:p>
            <a:pPr eaLnBrk="0" hangingPunct="0">
              <a:defRPr/>
            </a:pPr>
            <a:r>
              <a:rPr lang="zh-CN" altLang="en-US" sz="900" i="1">
                <a:solidFill>
                  <a:srgbClr val="FF0000"/>
                </a:solidFill>
                <a:effectLst>
                  <a:outerShdw blurRad="38100" dist="38100" dir="2700000" algn="tl">
                    <a:srgbClr val="000000">
                      <a:alpha val="43137"/>
                    </a:srgbClr>
                  </a:outerShdw>
                </a:effectLst>
                <a:cs typeface="Arial" charset="0"/>
              </a:rPr>
              <a:t>交货期</a:t>
            </a:r>
          </a:p>
          <a:p>
            <a:pPr eaLnBrk="0" hangingPunct="0">
              <a:defRPr/>
            </a:pPr>
            <a:r>
              <a:rPr lang="zh-CN" altLang="en-US" sz="900" i="1">
                <a:solidFill>
                  <a:srgbClr val="FF0000"/>
                </a:solidFill>
                <a:effectLst>
                  <a:outerShdw blurRad="38100" dist="38100" dir="2700000" algn="tl">
                    <a:srgbClr val="000000">
                      <a:alpha val="43137"/>
                    </a:srgbClr>
                  </a:outerShdw>
                </a:effectLst>
                <a:cs typeface="Arial" charset="0"/>
              </a:rPr>
              <a:t>确定</a:t>
            </a:r>
          </a:p>
        </p:txBody>
      </p:sp>
      <p:sp>
        <p:nvSpPr>
          <p:cNvPr id="2737211" name="Text Box 59"/>
          <p:cNvSpPr txBox="1">
            <a:spLocks noChangeArrowheads="1"/>
          </p:cNvSpPr>
          <p:nvPr/>
        </p:nvSpPr>
        <p:spPr bwMode="auto">
          <a:xfrm>
            <a:off x="1223963" y="3609975"/>
            <a:ext cx="412750" cy="365125"/>
          </a:xfrm>
          <a:prstGeom prst="rect">
            <a:avLst/>
          </a:prstGeom>
          <a:noFill/>
          <a:ln w="9525" algn="ctr">
            <a:noFill/>
            <a:miter lim="800000"/>
            <a:headEnd/>
            <a:tailEnd/>
          </a:ln>
        </p:spPr>
        <p:txBody>
          <a:bodyPr wrap="none" anchor="b">
            <a:spAutoFit/>
          </a:bodyPr>
          <a:lstStyle/>
          <a:p>
            <a:pPr eaLnBrk="0" hangingPunct="0">
              <a:defRPr/>
            </a:pPr>
            <a:r>
              <a:rPr lang="zh-CN" altLang="en-US" sz="900" i="1">
                <a:solidFill>
                  <a:srgbClr val="FF0000"/>
                </a:solidFill>
                <a:effectLst>
                  <a:outerShdw blurRad="38100" dist="38100" dir="2700000" algn="tl">
                    <a:srgbClr val="000000">
                      <a:alpha val="43137"/>
                    </a:srgbClr>
                  </a:outerShdw>
                </a:effectLst>
                <a:cs typeface="Arial" charset="0"/>
              </a:rPr>
              <a:t>信用</a:t>
            </a:r>
          </a:p>
          <a:p>
            <a:pPr eaLnBrk="0" hangingPunct="0">
              <a:defRPr/>
            </a:pPr>
            <a:r>
              <a:rPr lang="zh-CN" altLang="en-US" sz="900" i="1">
                <a:solidFill>
                  <a:srgbClr val="FF0000"/>
                </a:solidFill>
                <a:effectLst>
                  <a:outerShdw blurRad="38100" dist="38100" dir="2700000" algn="tl">
                    <a:srgbClr val="000000">
                      <a:alpha val="43137"/>
                    </a:srgbClr>
                  </a:outerShdw>
                </a:effectLst>
                <a:cs typeface="Arial" charset="0"/>
              </a:rPr>
              <a:t>确定</a:t>
            </a:r>
          </a:p>
        </p:txBody>
      </p:sp>
      <p:sp>
        <p:nvSpPr>
          <p:cNvPr id="2737212" name="Rectangle 60"/>
          <p:cNvSpPr>
            <a:spLocks noChangeArrowheads="1"/>
          </p:cNvSpPr>
          <p:nvPr/>
        </p:nvSpPr>
        <p:spPr bwMode="auto">
          <a:xfrm>
            <a:off x="3478213" y="5373688"/>
            <a:ext cx="576262" cy="287337"/>
          </a:xfrm>
          <a:prstGeom prst="rect">
            <a:avLst/>
          </a:prstGeom>
          <a:noFill/>
          <a:ln w="9525" algn="ctr">
            <a:noFill/>
            <a:miter lim="800000"/>
            <a:headEnd/>
            <a:tailEnd/>
          </a:ln>
        </p:spPr>
        <p:txBody>
          <a:bodyPr wrap="none" anchor="ctr"/>
          <a:lstStyle/>
          <a:p>
            <a:pPr eaLnBrk="0" hangingPunct="0">
              <a:defRPr/>
            </a:pPr>
            <a:endParaRPr lang="zh-CN" altLang="en-US" sz="1200">
              <a:solidFill>
                <a:srgbClr val="000000"/>
              </a:solidFill>
              <a:effectLst>
                <a:outerShdw blurRad="38100" dist="38100" dir="2700000" algn="tl">
                  <a:srgbClr val="000000">
                    <a:alpha val="43137"/>
                  </a:srgbClr>
                </a:outerShdw>
              </a:effectLst>
              <a:latin typeface="宋体" pitchFamily="2" charset="-122"/>
              <a:ea typeface="宋体" pitchFamily="2" charset="-122"/>
              <a:cs typeface="Arial" charset="0"/>
            </a:endParaRPr>
          </a:p>
        </p:txBody>
      </p:sp>
      <p:sp>
        <p:nvSpPr>
          <p:cNvPr id="2737213" name="Text Box 61"/>
          <p:cNvSpPr txBox="1">
            <a:spLocks noChangeArrowheads="1"/>
          </p:cNvSpPr>
          <p:nvPr/>
        </p:nvSpPr>
        <p:spPr bwMode="auto">
          <a:xfrm>
            <a:off x="971550" y="1412875"/>
            <a:ext cx="3600450" cy="942975"/>
          </a:xfrm>
          <a:prstGeom prst="rect">
            <a:avLst/>
          </a:prstGeom>
          <a:solidFill>
            <a:srgbClr val="DDDDDD"/>
          </a:solidFill>
          <a:ln w="9525" algn="ctr">
            <a:noFill/>
            <a:miter lim="800000"/>
            <a:headEnd/>
            <a:tailEnd/>
          </a:ln>
        </p:spPr>
        <p:txBody>
          <a:bodyPr anchor="b">
            <a:spAutoFit/>
          </a:bodyPr>
          <a:lstStyle/>
          <a:p>
            <a:pPr eaLnBrk="0" hangingPunct="0">
              <a:defRPr/>
            </a:pPr>
            <a:r>
              <a:rPr lang="zh-CN" altLang="en-US">
                <a:effectLst>
                  <a:outerShdw blurRad="38100" dist="38100" dir="2700000" algn="tl">
                    <a:srgbClr val="000000">
                      <a:alpha val="43137"/>
                    </a:srgbClr>
                  </a:outerShdw>
                </a:effectLst>
                <a:latin typeface="宋体" pitchFamily="2" charset="-122"/>
                <a:ea typeface="宋体" pitchFamily="2" charset="-122"/>
                <a:cs typeface="Arial" charset="0"/>
              </a:rPr>
              <a:t>企业的战略对业务架构要求：预知客户行为，快速构建高质量资源，进而进行职能和流程的不断创新和复制，提高企业对市场的灵敏性和规模效益</a:t>
            </a:r>
          </a:p>
        </p:txBody>
      </p:sp>
      <p:sp>
        <p:nvSpPr>
          <p:cNvPr id="52275" name="Rectangle 62"/>
          <p:cNvSpPr>
            <a:spLocks noGrp="1" noChangeArrowheads="1"/>
          </p:cNvSpPr>
          <p:nvPr>
            <p:ph type="title" idx="4294967295"/>
          </p:nvPr>
        </p:nvSpPr>
        <p:spPr>
          <a:xfrm>
            <a:off x="284163" y="214291"/>
            <a:ext cx="7359671" cy="928694"/>
          </a:xfrm>
        </p:spPr>
        <p:txBody>
          <a:bodyPr/>
          <a:lstStyle/>
          <a:p>
            <a:r>
              <a:rPr lang="zh-CN" altLang="en-US" sz="1800" dirty="0" smtClean="0">
                <a:latin typeface="黑体" pitchFamily="2" charset="-122"/>
              </a:rPr>
              <a:t>企业不断优化下，信息平台的架构应该是什么？也不是从信息系统本身去寻找，而要从</a:t>
            </a:r>
            <a:r>
              <a:rPr lang="zh-CN" altLang="en-US" sz="1800" dirty="0" smtClean="0"/>
              <a:t>“</a:t>
            </a:r>
            <a:r>
              <a:rPr lang="zh-CN" altLang="en-US" sz="1800" dirty="0" smtClean="0">
                <a:latin typeface="黑体" pitchFamily="2" charset="-122"/>
              </a:rPr>
              <a:t>业务架构</a:t>
            </a:r>
            <a:r>
              <a:rPr lang="zh-CN" altLang="en-US" sz="1800" dirty="0" smtClean="0"/>
              <a:t>”</a:t>
            </a:r>
            <a:r>
              <a:rPr lang="zh-CN" altLang="en-US" sz="1800" dirty="0" smtClean="0">
                <a:latin typeface="黑体" pitchFamily="2" charset="-122"/>
              </a:rPr>
              <a:t>去寻找；怎样面对不确定性进行规划</a:t>
            </a:r>
            <a:r>
              <a:rPr lang="en-US" altLang="zh-CN" sz="1800" dirty="0" smtClean="0">
                <a:latin typeface="黑体" pitchFamily="2" charset="-122"/>
              </a:rPr>
              <a:t>?</a:t>
            </a:r>
            <a:r>
              <a:rPr lang="zh-CN" altLang="en-US" sz="1800" dirty="0" smtClean="0">
                <a:latin typeface="黑体" pitchFamily="2" charset="-122"/>
              </a:rPr>
              <a:t>基于架构的规划！而不是基于现在需求的规划；传统的只基于流程的问题是什么</a:t>
            </a:r>
            <a:r>
              <a:rPr lang="en-US" altLang="zh-CN" sz="1800" dirty="0" smtClean="0">
                <a:latin typeface="黑体" pitchFamily="2" charset="-122"/>
              </a:rPr>
              <a:t>?</a:t>
            </a:r>
          </a:p>
        </p:txBody>
      </p:sp>
      <p:sp>
        <p:nvSpPr>
          <p:cNvPr id="2737215" name="AutoShape 63"/>
          <p:cNvSpPr>
            <a:spLocks noChangeArrowheads="1"/>
          </p:cNvSpPr>
          <p:nvPr/>
        </p:nvSpPr>
        <p:spPr bwMode="auto">
          <a:xfrm>
            <a:off x="2390775" y="2324100"/>
            <a:ext cx="358775" cy="215900"/>
          </a:xfrm>
          <a:prstGeom prst="downArrow">
            <a:avLst>
              <a:gd name="adj1" fmla="val 50000"/>
              <a:gd name="adj2" fmla="val 25000"/>
            </a:avLst>
          </a:prstGeom>
          <a:noFill/>
          <a:ln w="9525" algn="ctr">
            <a:solidFill>
              <a:schemeClr val="tx1"/>
            </a:solidFill>
            <a:miter lim="800000"/>
            <a:headEnd/>
            <a:tailEnd/>
          </a:ln>
        </p:spPr>
        <p:txBody>
          <a:bodyPr wrap="none" anchor="ctr"/>
          <a:lstStyle/>
          <a:p>
            <a:pPr eaLnBrk="0" hangingPunct="0">
              <a:defRPr/>
            </a:pPr>
            <a:endParaRPr lang="zh-CN" altLang="en-US" sz="1200">
              <a:solidFill>
                <a:srgbClr val="000000"/>
              </a:solidFill>
              <a:effectLst>
                <a:outerShdw blurRad="38100" dist="38100" dir="2700000" algn="tl">
                  <a:srgbClr val="000000">
                    <a:alpha val="43137"/>
                  </a:srgbClr>
                </a:outerShdw>
              </a:effectLst>
              <a:latin typeface="宋体" pitchFamily="2" charset="-122"/>
              <a:ea typeface="宋体" pitchFamily="2" charset="-122"/>
              <a:cs typeface="Arial" charset="0"/>
            </a:endParaRPr>
          </a:p>
        </p:txBody>
      </p:sp>
      <p:sp>
        <p:nvSpPr>
          <p:cNvPr id="2737216" name="AutoShape 64"/>
          <p:cNvSpPr>
            <a:spLocks noChangeArrowheads="1"/>
          </p:cNvSpPr>
          <p:nvPr/>
        </p:nvSpPr>
        <p:spPr bwMode="auto">
          <a:xfrm>
            <a:off x="6877050" y="2492375"/>
            <a:ext cx="358775" cy="381000"/>
          </a:xfrm>
          <a:prstGeom prst="downArrow">
            <a:avLst>
              <a:gd name="adj1" fmla="val 50000"/>
              <a:gd name="adj2" fmla="val 26549"/>
            </a:avLst>
          </a:prstGeom>
          <a:noFill/>
          <a:ln w="9525" algn="ctr">
            <a:solidFill>
              <a:schemeClr val="tx1"/>
            </a:solidFill>
            <a:miter lim="800000"/>
            <a:headEnd/>
            <a:tailEnd/>
          </a:ln>
        </p:spPr>
        <p:txBody>
          <a:bodyPr wrap="none" anchor="ctr"/>
          <a:lstStyle/>
          <a:p>
            <a:pPr eaLnBrk="0" hangingPunct="0">
              <a:defRPr/>
            </a:pPr>
            <a:endParaRPr lang="zh-CN" altLang="en-US" sz="1200">
              <a:solidFill>
                <a:srgbClr val="000000"/>
              </a:solidFill>
              <a:effectLst>
                <a:outerShdw blurRad="38100" dist="38100" dir="2700000" algn="tl">
                  <a:srgbClr val="000000">
                    <a:alpha val="43137"/>
                  </a:srgbClr>
                </a:outerShdw>
              </a:effectLst>
              <a:latin typeface="宋体" pitchFamily="2" charset="-122"/>
              <a:ea typeface="宋体" pitchFamily="2" charset="-122"/>
              <a:cs typeface="Arial" charset="0"/>
            </a:endParaRPr>
          </a:p>
        </p:txBody>
      </p:sp>
      <p:pic>
        <p:nvPicPr>
          <p:cNvPr id="52278" name="Picture 65"/>
          <p:cNvPicPr>
            <a:picLocks noChangeAspect="1" noChangeArrowheads="1"/>
          </p:cNvPicPr>
          <p:nvPr/>
        </p:nvPicPr>
        <p:blipFill>
          <a:blip r:embed="rId4"/>
          <a:srcRect/>
          <a:stretch>
            <a:fillRect/>
          </a:stretch>
        </p:blipFill>
        <p:spPr bwMode="auto">
          <a:xfrm>
            <a:off x="5364163" y="2981325"/>
            <a:ext cx="3314700" cy="2895600"/>
          </a:xfrm>
          <a:prstGeom prst="rect">
            <a:avLst/>
          </a:prstGeom>
          <a:noFill/>
          <a:ln w="9525">
            <a:noFill/>
            <a:miter lim="800000"/>
            <a:headEnd/>
            <a:tailEnd/>
          </a:ln>
        </p:spPr>
      </p:pic>
      <p:cxnSp>
        <p:nvCxnSpPr>
          <p:cNvPr id="52279" name="AutoShape 66"/>
          <p:cNvCxnSpPr>
            <a:cxnSpLocks noChangeShapeType="1"/>
          </p:cNvCxnSpPr>
          <p:nvPr/>
        </p:nvCxnSpPr>
        <p:spPr bwMode="auto">
          <a:xfrm rot="10800000" flipH="1" flipV="1">
            <a:off x="3478213" y="5441950"/>
            <a:ext cx="3543300" cy="358775"/>
          </a:xfrm>
          <a:prstGeom prst="bentConnector4">
            <a:avLst>
              <a:gd name="adj1" fmla="val -46"/>
              <a:gd name="adj2" fmla="val 163718"/>
            </a:avLst>
          </a:prstGeom>
          <a:noFill/>
          <a:ln w="28575">
            <a:solidFill>
              <a:srgbClr val="FF3300"/>
            </a:solidFill>
            <a:prstDash val="lgDashDot"/>
            <a:miter lim="800000"/>
            <a:headEnd/>
            <a:tailEnd type="triangle" w="med" len="med"/>
          </a:ln>
        </p:spPr>
      </p:cxnSp>
      <p:sp>
        <p:nvSpPr>
          <p:cNvPr id="2737219" name="Line 67"/>
          <p:cNvSpPr>
            <a:spLocks noChangeShapeType="1"/>
          </p:cNvSpPr>
          <p:nvPr/>
        </p:nvSpPr>
        <p:spPr bwMode="auto">
          <a:xfrm>
            <a:off x="3132138" y="4076700"/>
            <a:ext cx="3600450" cy="0"/>
          </a:xfrm>
          <a:prstGeom prst="line">
            <a:avLst/>
          </a:prstGeom>
          <a:noFill/>
          <a:ln w="28575">
            <a:solidFill>
              <a:srgbClr val="FF3300"/>
            </a:solidFill>
            <a:prstDash val="lgDashDotDot"/>
            <a:round/>
            <a:headEnd/>
            <a:tailEnd type="triangle" w="med" len="med"/>
          </a:ln>
        </p:spPr>
        <p:txBody>
          <a:bodyPr anchor="b"/>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2737220" name="Rectangle 68"/>
          <p:cNvSpPr>
            <a:spLocks noChangeArrowheads="1"/>
          </p:cNvSpPr>
          <p:nvPr/>
        </p:nvSpPr>
        <p:spPr bwMode="auto">
          <a:xfrm>
            <a:off x="1116013" y="3068638"/>
            <a:ext cx="3095625" cy="2808287"/>
          </a:xfrm>
          <a:prstGeom prst="rect">
            <a:avLst/>
          </a:prstGeom>
          <a:noFill/>
          <a:ln w="19050" algn="ctr">
            <a:solidFill>
              <a:srgbClr val="3399FF"/>
            </a:solidFill>
            <a:prstDash val="lgDashDotDot"/>
            <a:miter lim="800000"/>
            <a:headEnd/>
            <a:tailEnd/>
          </a:ln>
        </p:spPr>
        <p:txBody>
          <a:bodyPr wrap="none" anchor="ctr"/>
          <a:lstStyle/>
          <a:p>
            <a:pPr eaLnBrk="0" hangingPunct="0">
              <a:defRPr/>
            </a:pPr>
            <a:endParaRPr lang="zh-CN" altLang="en-US" sz="1200">
              <a:solidFill>
                <a:srgbClr val="000000"/>
              </a:solidFill>
              <a:effectLst>
                <a:outerShdw blurRad="38100" dist="38100" dir="2700000" algn="tl">
                  <a:srgbClr val="000000">
                    <a:alpha val="43137"/>
                  </a:srgbClr>
                </a:outerShdw>
              </a:effectLst>
              <a:latin typeface="宋体" pitchFamily="2" charset="-122"/>
              <a:ea typeface="宋体" pitchFamily="2" charset="-122"/>
              <a:cs typeface="Arial" charset="0"/>
            </a:endParaRPr>
          </a:p>
        </p:txBody>
      </p:sp>
      <p:sp>
        <p:nvSpPr>
          <p:cNvPr id="2737221" name="Text Box 69"/>
          <p:cNvSpPr txBox="1">
            <a:spLocks noChangeArrowheads="1"/>
          </p:cNvSpPr>
          <p:nvPr/>
        </p:nvSpPr>
        <p:spPr bwMode="auto">
          <a:xfrm>
            <a:off x="1176338" y="5357826"/>
            <a:ext cx="3232150" cy="584775"/>
          </a:xfrm>
          <a:prstGeom prst="rect">
            <a:avLst/>
          </a:prstGeom>
          <a:noFill/>
          <a:ln w="9525" algn="ctr">
            <a:noFill/>
            <a:miter lim="800000"/>
            <a:headEnd/>
            <a:tailEnd/>
          </a:ln>
        </p:spPr>
        <p:txBody>
          <a:bodyPr wrap="square" anchor="b">
            <a:spAutoFit/>
          </a:bodyPr>
          <a:lstStyle/>
          <a:p>
            <a:pPr eaLnBrk="0" hangingPunct="0">
              <a:defRPr/>
            </a:pPr>
            <a:r>
              <a:rPr lang="zh-CN" altLang="en-US" sz="1600" dirty="0">
                <a:solidFill>
                  <a:srgbClr val="990000"/>
                </a:solidFill>
                <a:effectLst>
                  <a:outerShdw blurRad="38100" dist="38100" dir="2700000" algn="tl">
                    <a:srgbClr val="000000">
                      <a:alpha val="43137"/>
                    </a:srgbClr>
                  </a:outerShdw>
                </a:effectLst>
                <a:cs typeface="Arial" charset="0"/>
              </a:rPr>
              <a:t>企业业务架构</a:t>
            </a:r>
            <a:r>
              <a:rPr lang="en-US" altLang="zh-CN" sz="1600" dirty="0">
                <a:solidFill>
                  <a:srgbClr val="990000"/>
                </a:solidFill>
                <a:effectLst>
                  <a:outerShdw blurRad="38100" dist="38100" dir="2700000" algn="tl">
                    <a:srgbClr val="000000">
                      <a:alpha val="43137"/>
                    </a:srgbClr>
                  </a:outerShdw>
                </a:effectLst>
                <a:cs typeface="Arial" charset="0"/>
              </a:rPr>
              <a:t>(</a:t>
            </a:r>
            <a:r>
              <a:rPr lang="zh-CN" altLang="en-US" sz="1600" dirty="0">
                <a:solidFill>
                  <a:srgbClr val="990000"/>
                </a:solidFill>
                <a:effectLst>
                  <a:outerShdw blurRad="38100" dist="38100" dir="2700000" algn="tl">
                    <a:srgbClr val="000000">
                      <a:alpha val="43137"/>
                    </a:srgbClr>
                  </a:outerShdw>
                </a:effectLst>
                <a:cs typeface="Arial" charset="0"/>
              </a:rPr>
              <a:t>从职能</a:t>
            </a:r>
            <a:r>
              <a:rPr lang="en-US" altLang="zh-CN" sz="1600" dirty="0">
                <a:solidFill>
                  <a:srgbClr val="990000"/>
                </a:solidFill>
                <a:effectLst>
                  <a:outerShdw blurRad="38100" dist="38100" dir="2700000" algn="tl">
                    <a:srgbClr val="000000">
                      <a:alpha val="43137"/>
                    </a:srgbClr>
                  </a:outerShdw>
                </a:effectLst>
                <a:cs typeface="Arial" charset="0"/>
              </a:rPr>
              <a:t>,</a:t>
            </a:r>
            <a:r>
              <a:rPr lang="zh-CN" altLang="en-US" sz="1600" dirty="0">
                <a:solidFill>
                  <a:srgbClr val="990000"/>
                </a:solidFill>
                <a:effectLst>
                  <a:outerShdw blurRad="38100" dist="38100" dir="2700000" algn="tl">
                    <a:srgbClr val="000000">
                      <a:alpha val="43137"/>
                    </a:srgbClr>
                  </a:outerShdw>
                </a:effectLst>
                <a:cs typeface="Arial" charset="0"/>
              </a:rPr>
              <a:t>管控和流程</a:t>
            </a:r>
          </a:p>
          <a:p>
            <a:pPr eaLnBrk="0" hangingPunct="0">
              <a:defRPr/>
            </a:pPr>
            <a:r>
              <a:rPr lang="zh-CN" altLang="en-US" sz="1600" dirty="0">
                <a:solidFill>
                  <a:srgbClr val="990000"/>
                </a:solidFill>
                <a:effectLst>
                  <a:outerShdw blurRad="38100" dist="38100" dir="2700000" algn="tl">
                    <a:srgbClr val="000000">
                      <a:alpha val="43137"/>
                    </a:srgbClr>
                  </a:outerShdw>
                </a:effectLst>
                <a:cs typeface="Arial" charset="0"/>
              </a:rPr>
              <a:t>三个角度来规划企业架构</a:t>
            </a:r>
            <a:r>
              <a:rPr lang="en-US" altLang="zh-CN" sz="1600" dirty="0">
                <a:solidFill>
                  <a:srgbClr val="990000"/>
                </a:solidFill>
                <a:effectLst>
                  <a:outerShdw blurRad="38100" dist="38100" dir="2700000" algn="tl">
                    <a:srgbClr val="000000">
                      <a:alpha val="43137"/>
                    </a:srgbClr>
                  </a:outerShdw>
                </a:effectLst>
                <a:cs typeface="Arial" charset="0"/>
              </a:rPr>
              <a:t>)</a:t>
            </a:r>
          </a:p>
        </p:txBody>
      </p:sp>
      <p:sp>
        <p:nvSpPr>
          <p:cNvPr id="2737222" name="Rectangle 70"/>
          <p:cNvSpPr>
            <a:spLocks noChangeArrowheads="1"/>
          </p:cNvSpPr>
          <p:nvPr/>
        </p:nvSpPr>
        <p:spPr bwMode="auto">
          <a:xfrm>
            <a:off x="5435600" y="2997200"/>
            <a:ext cx="3095625" cy="2879725"/>
          </a:xfrm>
          <a:prstGeom prst="rect">
            <a:avLst/>
          </a:prstGeom>
          <a:noFill/>
          <a:ln w="19050" algn="ctr">
            <a:solidFill>
              <a:srgbClr val="3399FF"/>
            </a:solidFill>
            <a:prstDash val="lgDashDotDot"/>
            <a:miter lim="800000"/>
            <a:headEnd/>
            <a:tailEnd/>
          </a:ln>
        </p:spPr>
        <p:txBody>
          <a:bodyPr wrap="none" anchor="ctr"/>
          <a:lstStyle/>
          <a:p>
            <a:pPr eaLnBrk="0" hangingPunct="0">
              <a:defRPr/>
            </a:pPr>
            <a:endParaRPr lang="zh-CN" altLang="en-US" sz="1200">
              <a:solidFill>
                <a:srgbClr val="000000"/>
              </a:solidFill>
              <a:effectLst>
                <a:outerShdw blurRad="38100" dist="38100" dir="2700000" algn="tl">
                  <a:srgbClr val="000000">
                    <a:alpha val="43137"/>
                  </a:srgbClr>
                </a:outerShdw>
              </a:effectLst>
              <a:latin typeface="宋体" pitchFamily="2" charset="-122"/>
              <a:ea typeface="宋体" pitchFamily="2" charset="-122"/>
              <a:cs typeface="Arial" charset="0"/>
            </a:endParaRPr>
          </a:p>
        </p:txBody>
      </p:sp>
      <p:sp>
        <p:nvSpPr>
          <p:cNvPr id="2737223" name="Text Box 71"/>
          <p:cNvSpPr txBox="1">
            <a:spLocks noChangeArrowheads="1"/>
          </p:cNvSpPr>
          <p:nvPr/>
        </p:nvSpPr>
        <p:spPr bwMode="auto">
          <a:xfrm>
            <a:off x="6389688" y="5546725"/>
            <a:ext cx="1809750" cy="336550"/>
          </a:xfrm>
          <a:prstGeom prst="rect">
            <a:avLst/>
          </a:prstGeom>
          <a:noFill/>
          <a:ln w="9525" algn="ctr">
            <a:noFill/>
            <a:miter lim="800000"/>
            <a:headEnd/>
            <a:tailEnd/>
          </a:ln>
        </p:spPr>
        <p:txBody>
          <a:bodyPr wrap="none" anchor="b">
            <a:spAutoFit/>
          </a:bodyPr>
          <a:lstStyle/>
          <a:p>
            <a:pPr eaLnBrk="0" hangingPunct="0">
              <a:defRPr/>
            </a:pPr>
            <a:r>
              <a:rPr lang="zh-CN" altLang="en-US" sz="1600">
                <a:solidFill>
                  <a:srgbClr val="990000"/>
                </a:solidFill>
                <a:effectLst>
                  <a:outerShdw blurRad="38100" dist="38100" dir="2700000" algn="tl">
                    <a:srgbClr val="000000">
                      <a:alpha val="43137"/>
                    </a:srgbClr>
                  </a:outerShdw>
                </a:effectLst>
                <a:cs typeface="Arial" charset="0"/>
              </a:rPr>
              <a:t>企业信息平台架构</a:t>
            </a:r>
          </a:p>
        </p:txBody>
      </p:sp>
      <p:sp>
        <p:nvSpPr>
          <p:cNvPr id="2737224" name="AutoShape 72"/>
          <p:cNvSpPr>
            <a:spLocks noChangeArrowheads="1"/>
          </p:cNvSpPr>
          <p:nvPr/>
        </p:nvSpPr>
        <p:spPr bwMode="auto">
          <a:xfrm>
            <a:off x="4643438" y="1628775"/>
            <a:ext cx="792162" cy="433388"/>
          </a:xfrm>
          <a:prstGeom prst="leftRightArrow">
            <a:avLst>
              <a:gd name="adj1" fmla="val 50000"/>
              <a:gd name="adj2" fmla="val 36557"/>
            </a:avLst>
          </a:prstGeom>
          <a:solidFill>
            <a:srgbClr val="FF3300"/>
          </a:solidFill>
          <a:ln w="9525" algn="ctr">
            <a:solidFill>
              <a:schemeClr val="tx1"/>
            </a:solidFill>
            <a:miter lim="800000"/>
            <a:headEnd/>
            <a:tailEnd/>
          </a:ln>
        </p:spPr>
        <p:txBody>
          <a:bodyPr wrap="none" anchor="ctr"/>
          <a:lstStyle/>
          <a:p>
            <a:pPr eaLnBrk="0" hangingPunct="0">
              <a:defRPr/>
            </a:pPr>
            <a:endParaRPr lang="zh-CN" altLang="en-US" sz="1200">
              <a:solidFill>
                <a:srgbClr val="000000"/>
              </a:solidFill>
              <a:effectLst>
                <a:outerShdw blurRad="38100" dist="38100" dir="2700000" algn="tl">
                  <a:srgbClr val="000000">
                    <a:alpha val="43137"/>
                  </a:srgbClr>
                </a:outerShdw>
              </a:effectLst>
              <a:latin typeface="宋体" pitchFamily="2" charset="-122"/>
              <a:ea typeface="宋体" pitchFamily="2" charset="-122"/>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3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2771" name="灯片编号占位符 3"/>
          <p:cNvSpPr>
            <a:spLocks noGrp="1"/>
          </p:cNvSpPr>
          <p:nvPr>
            <p:ph type="sldNum" sz="quarter" idx="10"/>
          </p:nvPr>
        </p:nvSpPr>
        <p:spPr>
          <a:xfrm>
            <a:off x="2484438" y="6629400"/>
            <a:ext cx="5592762" cy="184150"/>
          </a:xfrm>
        </p:spPr>
        <p:txBody>
          <a:bodyPr/>
          <a:lstStyle/>
          <a:p>
            <a:pPr>
              <a:defRPr/>
            </a:pPr>
            <a:fld id="{9B0EC2F8-CF54-4151-854A-A24F09FD8FE5}" type="slidenum">
              <a:rPr lang="en-US" altLang="zh-CN">
                <a:latin typeface="Futura Bk" pitchFamily="34" charset="0"/>
              </a:rPr>
              <a:pPr>
                <a:defRPr/>
              </a:pPr>
              <a:t>21</a:t>
            </a:fld>
            <a:endParaRPr lang="en-US" altLang="zh-CN">
              <a:latin typeface="Futura Bk" pitchFamily="34" charset="0"/>
            </a:endParaRPr>
          </a:p>
        </p:txBody>
      </p:sp>
      <p:sp>
        <p:nvSpPr>
          <p:cNvPr id="53285" name="矩形 37"/>
          <p:cNvSpPr>
            <a:spLocks noGrp="1" noChangeArrowheads="1"/>
          </p:cNvSpPr>
          <p:nvPr>
            <p:ph type="title"/>
          </p:nvPr>
        </p:nvSpPr>
        <p:spPr>
          <a:xfrm>
            <a:off x="395288" y="274638"/>
            <a:ext cx="7416800" cy="633412"/>
          </a:xfrm>
        </p:spPr>
        <p:txBody>
          <a:bodyPr/>
          <a:lstStyle/>
          <a:p>
            <a:r>
              <a:rPr lang="zh-CN" altLang="en-US" smtClean="0">
                <a:latin typeface="黑体" pitchFamily="2" charset="-122"/>
              </a:rPr>
              <a:t>汉普的</a:t>
            </a:r>
            <a:r>
              <a:rPr lang="en-US" altLang="zh-CN" smtClean="0">
                <a:latin typeface="黑体" pitchFamily="2" charset="-122"/>
              </a:rPr>
              <a:t>IT</a:t>
            </a:r>
            <a:r>
              <a:rPr lang="zh-CN" altLang="en-US" smtClean="0">
                <a:latin typeface="黑体" pitchFamily="2" charset="-122"/>
              </a:rPr>
              <a:t>规划方法论（</a:t>
            </a:r>
            <a:r>
              <a:rPr lang="en-US" altLang="zh-CN" smtClean="0">
                <a:latin typeface="黑体" pitchFamily="2" charset="-122"/>
              </a:rPr>
              <a:t>DECI-TP</a:t>
            </a:r>
            <a:r>
              <a:rPr lang="zh-CN" altLang="en-US" smtClean="0">
                <a:latin typeface="黑体" pitchFamily="2" charset="-122"/>
              </a:rPr>
              <a:t>）在众多的企业实践中得到检验和发展</a:t>
            </a:r>
          </a:p>
        </p:txBody>
      </p:sp>
      <p:sp>
        <p:nvSpPr>
          <p:cNvPr id="38" name="圆角矩形​​ 1"/>
          <p:cNvSpPr>
            <a:spLocks noChangeArrowheads="1"/>
          </p:cNvSpPr>
          <p:nvPr/>
        </p:nvSpPr>
        <p:spPr bwMode="auto">
          <a:xfrm>
            <a:off x="1822261" y="1946706"/>
            <a:ext cx="6075514" cy="3805126"/>
          </a:xfrm>
          <a:prstGeom prst="roundRect">
            <a:avLst>
              <a:gd name="adj" fmla="val 6741"/>
            </a:avLst>
          </a:prstGeom>
          <a:solidFill>
            <a:schemeClr val="bg1"/>
          </a:solidFill>
          <a:ln w="28575" algn="ctr">
            <a:solidFill>
              <a:srgbClr val="A23826"/>
            </a:solidFill>
            <a:prstDash val="dash"/>
            <a:round/>
            <a:headEnd/>
            <a:tailEnd/>
          </a:ln>
        </p:spPr>
        <p:txBody>
          <a:bodyPr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39" name="自选图形 3"/>
          <p:cNvSpPr>
            <a:spLocks noChangeArrowheads="1"/>
          </p:cNvSpPr>
          <p:nvPr/>
        </p:nvSpPr>
        <p:spPr bwMode="auto">
          <a:xfrm>
            <a:off x="428597" y="3911005"/>
            <a:ext cx="1036539"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业务流程</a:t>
            </a:r>
          </a:p>
        </p:txBody>
      </p:sp>
      <p:sp>
        <p:nvSpPr>
          <p:cNvPr id="40" name="自选图形 4"/>
          <p:cNvSpPr>
            <a:spLocks noChangeArrowheads="1"/>
          </p:cNvSpPr>
          <p:nvPr/>
        </p:nvSpPr>
        <p:spPr bwMode="auto">
          <a:xfrm>
            <a:off x="428597" y="2040713"/>
            <a:ext cx="1036539" cy="913398"/>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战略</a:t>
            </a:r>
          </a:p>
        </p:txBody>
      </p:sp>
      <p:sp>
        <p:nvSpPr>
          <p:cNvPr id="41" name="自选图形 5"/>
          <p:cNvSpPr>
            <a:spLocks noChangeArrowheads="1"/>
          </p:cNvSpPr>
          <p:nvPr/>
        </p:nvSpPr>
        <p:spPr bwMode="auto">
          <a:xfrm>
            <a:off x="428596" y="4848258"/>
            <a:ext cx="1061218"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信息系统</a:t>
            </a:r>
          </a:p>
        </p:txBody>
      </p:sp>
      <p:sp>
        <p:nvSpPr>
          <p:cNvPr id="42" name="矩形 6"/>
          <p:cNvSpPr>
            <a:spLocks noChangeArrowheads="1"/>
          </p:cNvSpPr>
          <p:nvPr/>
        </p:nvSpPr>
        <p:spPr bwMode="auto">
          <a:xfrm>
            <a:off x="1968885"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分析和评估</a:t>
            </a:r>
          </a:p>
        </p:txBody>
      </p:sp>
      <p:sp>
        <p:nvSpPr>
          <p:cNvPr id="43" name="矩形 7"/>
          <p:cNvSpPr>
            <a:spLocks noChangeArrowheads="1"/>
          </p:cNvSpPr>
          <p:nvPr/>
        </p:nvSpPr>
        <p:spPr bwMode="auto">
          <a:xfrm>
            <a:off x="2388439"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研究和规划</a:t>
            </a:r>
          </a:p>
        </p:txBody>
      </p:sp>
      <p:sp>
        <p:nvSpPr>
          <p:cNvPr id="44" name="自选图形 8"/>
          <p:cNvSpPr>
            <a:spLocks noChangeArrowheads="1"/>
          </p:cNvSpPr>
          <p:nvPr/>
        </p:nvSpPr>
        <p:spPr bwMode="auto">
          <a:xfrm>
            <a:off x="1822261" y="1285860"/>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行业标杆比对</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知识库</a:t>
            </a:r>
            <a:endParaRPr lang="zh-CN" altLang="en-US" b="1" dirty="0">
              <a:solidFill>
                <a:schemeClr val="tx1"/>
              </a:solidFill>
              <a:latin typeface="黑体" pitchFamily="2" charset="-122"/>
              <a:ea typeface="黑体" pitchFamily="2" charset="-122"/>
            </a:endParaRPr>
          </a:p>
        </p:txBody>
      </p:sp>
      <p:sp>
        <p:nvSpPr>
          <p:cNvPr id="45" name="自选图形 9"/>
          <p:cNvSpPr>
            <a:spLocks noChangeArrowheads="1"/>
          </p:cNvSpPr>
          <p:nvPr/>
        </p:nvSpPr>
        <p:spPr bwMode="auto">
          <a:xfrm>
            <a:off x="4640082" y="1997217"/>
            <a:ext cx="1483674" cy="74643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应用系统规划</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总体系统架构</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应用系统架构</a:t>
            </a:r>
          </a:p>
        </p:txBody>
      </p:sp>
      <p:sp>
        <p:nvSpPr>
          <p:cNvPr id="46" name="自选图形 10"/>
          <p:cNvSpPr>
            <a:spLocks noChangeArrowheads="1"/>
          </p:cNvSpPr>
          <p:nvPr/>
        </p:nvSpPr>
        <p:spPr bwMode="auto">
          <a:xfrm>
            <a:off x="4641534" y="3842254"/>
            <a:ext cx="1482222" cy="88814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技</a:t>
            </a:r>
            <a:r>
              <a:rPr lang="zh-CN" altLang="en-US" b="1" dirty="0">
                <a:solidFill>
                  <a:schemeClr val="tx1"/>
                </a:solidFill>
                <a:latin typeface="黑体" pitchFamily="2" charset="-122"/>
                <a:ea typeface="黑体" pitchFamily="2" charset="-122"/>
              </a:rPr>
              <a:t>术架构规</a:t>
            </a:r>
            <a:r>
              <a:rPr lang="zh-CN" altLang="en-US" b="1" dirty="0" smtClean="0">
                <a:solidFill>
                  <a:schemeClr val="tx1"/>
                </a:solidFill>
                <a:latin typeface="黑体" pitchFamily="2" charset="-122"/>
                <a:ea typeface="黑体" pitchFamily="2" charset="-122"/>
              </a:rPr>
              <a:t>划</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基础设施规划</a:t>
            </a: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系统安全规划</a:t>
            </a:r>
          </a:p>
        </p:txBody>
      </p:sp>
      <p:sp>
        <p:nvSpPr>
          <p:cNvPr id="47" name="自选图形 11"/>
          <p:cNvSpPr>
            <a:spLocks noChangeArrowheads="1"/>
          </p:cNvSpPr>
          <p:nvPr/>
        </p:nvSpPr>
        <p:spPr bwMode="auto">
          <a:xfrm>
            <a:off x="4640082" y="4887544"/>
            <a:ext cx="1483674" cy="827811"/>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defRPr/>
            </a:pPr>
            <a:r>
              <a:rPr lang="en-US" altLang="zh-CN" b="1" dirty="0">
                <a:solidFill>
                  <a:schemeClr val="tx1"/>
                </a:solidFill>
                <a:latin typeface="黑体" pitchFamily="2" charset="-122"/>
                <a:ea typeface="黑体" pitchFamily="2" charset="-122"/>
              </a:rPr>
              <a:t>IT</a:t>
            </a:r>
            <a:r>
              <a:rPr lang="zh-CN" altLang="en-US" b="1" dirty="0">
                <a:solidFill>
                  <a:schemeClr val="tx1"/>
                </a:solidFill>
                <a:latin typeface="黑体" pitchFamily="2" charset="-122"/>
                <a:ea typeface="黑体" pitchFamily="2" charset="-122"/>
              </a:rPr>
              <a:t>管理规划</a:t>
            </a:r>
          </a:p>
          <a:p>
            <a:pPr defTabSz="971375">
              <a:defRPr/>
            </a:pPr>
            <a:r>
              <a:rPr lang="en-US" altLang="zh-CN" dirty="0">
                <a:solidFill>
                  <a:schemeClr val="tx1"/>
                </a:solidFill>
                <a:latin typeface="黑体" pitchFamily="2" charset="-122"/>
                <a:ea typeface="黑体" pitchFamily="2" charset="-122"/>
              </a:rPr>
              <a:t>-</a:t>
            </a: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组织、流程</a:t>
            </a:r>
            <a:endParaRPr lang="en-US" altLang="zh-CN" dirty="0" smtClean="0">
              <a:solidFill>
                <a:schemeClr val="tx1"/>
              </a:solidFill>
              <a:latin typeface="黑体" pitchFamily="2" charset="-122"/>
              <a:ea typeface="黑体" pitchFamily="2" charset="-122"/>
            </a:endParaRPr>
          </a:p>
          <a:p>
            <a:pPr defTabSz="971375">
              <a:defRPr/>
            </a:pP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运维体系</a:t>
            </a:r>
            <a:endParaRPr lang="en-US" altLang="zh-CN" dirty="0" smtClean="0">
              <a:solidFill>
                <a:schemeClr val="tx1"/>
              </a:solidFill>
              <a:latin typeface="黑体" pitchFamily="2" charset="-122"/>
              <a:ea typeface="黑体" pitchFamily="2" charset="-122"/>
            </a:endParaRPr>
          </a:p>
        </p:txBody>
      </p:sp>
      <p:sp>
        <p:nvSpPr>
          <p:cNvPr id="48" name="自选图形 12"/>
          <p:cNvSpPr>
            <a:spLocks noChangeArrowheads="1"/>
          </p:cNvSpPr>
          <p:nvPr/>
        </p:nvSpPr>
        <p:spPr bwMode="auto">
          <a:xfrm>
            <a:off x="6594118" y="3084599"/>
            <a:ext cx="1151227"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系统实施规划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实施策略</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实施主计划</a:t>
            </a: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投资规划</a:t>
            </a:r>
          </a:p>
        </p:txBody>
      </p:sp>
      <p:sp>
        <p:nvSpPr>
          <p:cNvPr id="49" name="矩形 13"/>
          <p:cNvSpPr>
            <a:spLocks noChangeArrowheads="1"/>
          </p:cNvSpPr>
          <p:nvPr/>
        </p:nvSpPr>
        <p:spPr bwMode="auto">
          <a:xfrm>
            <a:off x="8156184" y="2256788"/>
            <a:ext cx="481976" cy="3162520"/>
          </a:xfrm>
          <a:prstGeom prst="rect">
            <a:avLst/>
          </a:prstGeom>
          <a:solidFill>
            <a:schemeClr val="tx2">
              <a:lumMod val="20000"/>
              <a:lumOff val="80000"/>
            </a:schemeClr>
          </a:solidFill>
          <a:ln w="12700">
            <a:solidFill>
              <a:schemeClr val="tx2">
                <a:lumMod val="40000"/>
                <a:lumOff val="60000"/>
              </a:schemeClr>
            </a:solidFill>
            <a:miter lim="800000"/>
            <a:headEnd/>
            <a:tailEnd/>
          </a:ln>
          <a:effectLst>
            <a:outerShdw blurRad="44450" dist="27940" dir="5400000" algn="ctr">
              <a:srgbClr val="000000">
                <a:alpha val="32000"/>
              </a:srgbClr>
            </a:outerShdw>
          </a:effectLst>
        </p:spPr>
        <p:txBody>
          <a:bodyPr lIns="97193" tIns="48596" rIns="97193" bIns="48596" anchor="ctr"/>
          <a:lstStyle/>
          <a:p>
            <a:pPr algn="ctr" defTabSz="971375"/>
            <a:r>
              <a:rPr lang="zh-CN" altLang="en-US" dirty="0">
                <a:latin typeface="宋体" pitchFamily="2" charset="-122"/>
                <a:ea typeface="宋体" pitchFamily="2" charset="-122"/>
              </a:rPr>
              <a:t>选型和实施</a:t>
            </a:r>
          </a:p>
        </p:txBody>
      </p:sp>
      <p:cxnSp>
        <p:nvCxnSpPr>
          <p:cNvPr id="50" name="自选图形 14"/>
          <p:cNvCxnSpPr>
            <a:cxnSpLocks noChangeShapeType="1"/>
            <a:stCxn id="68" idx="3"/>
            <a:endCxn id="45" idx="1"/>
          </p:cNvCxnSpPr>
          <p:nvPr/>
        </p:nvCxnSpPr>
        <p:spPr bwMode="auto">
          <a:xfrm flipV="1">
            <a:off x="4213271" y="2370434"/>
            <a:ext cx="426811" cy="1464103"/>
          </a:xfrm>
          <a:prstGeom prst="bentConnector3">
            <a:avLst>
              <a:gd name="adj1" fmla="val 50000"/>
            </a:avLst>
          </a:prstGeom>
          <a:noFill/>
          <a:ln w="9525">
            <a:solidFill>
              <a:schemeClr val="tx1"/>
            </a:solidFill>
            <a:miter lim="800000"/>
            <a:headEnd/>
            <a:tailEnd type="triangle" w="med" len="med"/>
          </a:ln>
        </p:spPr>
      </p:cxnSp>
      <p:cxnSp>
        <p:nvCxnSpPr>
          <p:cNvPr id="51" name="自选图形 15"/>
          <p:cNvCxnSpPr>
            <a:cxnSpLocks noChangeShapeType="1"/>
            <a:stCxn id="68" idx="3"/>
            <a:endCxn id="46" idx="1"/>
          </p:cNvCxnSpPr>
          <p:nvPr/>
        </p:nvCxnSpPr>
        <p:spPr bwMode="auto">
          <a:xfrm>
            <a:off x="4213270" y="3834541"/>
            <a:ext cx="428262" cy="451789"/>
          </a:xfrm>
          <a:prstGeom prst="bentConnector3">
            <a:avLst>
              <a:gd name="adj1" fmla="val 50000"/>
            </a:avLst>
          </a:prstGeom>
          <a:noFill/>
          <a:ln w="9525">
            <a:solidFill>
              <a:schemeClr val="tx1"/>
            </a:solidFill>
            <a:miter lim="800000"/>
            <a:headEnd/>
            <a:tailEnd type="triangle" w="med" len="med"/>
          </a:ln>
        </p:spPr>
      </p:cxnSp>
      <p:cxnSp>
        <p:nvCxnSpPr>
          <p:cNvPr id="52" name="自选图形 16"/>
          <p:cNvCxnSpPr>
            <a:cxnSpLocks noChangeShapeType="1"/>
            <a:stCxn id="68" idx="3"/>
          </p:cNvCxnSpPr>
          <p:nvPr/>
        </p:nvCxnSpPr>
        <p:spPr bwMode="auto">
          <a:xfrm>
            <a:off x="4213271" y="3834541"/>
            <a:ext cx="426811" cy="1455685"/>
          </a:xfrm>
          <a:prstGeom prst="bentConnector3">
            <a:avLst>
              <a:gd name="adj1" fmla="val 50000"/>
            </a:avLst>
          </a:prstGeom>
          <a:noFill/>
          <a:ln w="9525">
            <a:solidFill>
              <a:schemeClr val="tx1"/>
            </a:solidFill>
            <a:miter lim="800000"/>
            <a:headEnd/>
            <a:tailEnd type="triangle" w="med" len="med"/>
          </a:ln>
        </p:spPr>
      </p:cxnSp>
      <p:cxnSp>
        <p:nvCxnSpPr>
          <p:cNvPr id="53" name="自选图形 17"/>
          <p:cNvCxnSpPr>
            <a:cxnSpLocks noChangeShapeType="1"/>
            <a:stCxn id="45" idx="2"/>
            <a:endCxn id="46" idx="0"/>
          </p:cNvCxnSpPr>
          <p:nvPr/>
        </p:nvCxnSpPr>
        <p:spPr bwMode="auto">
          <a:xfrm rot="16200000" flipH="1">
            <a:off x="4832979" y="3292589"/>
            <a:ext cx="1098603" cy="726"/>
          </a:xfrm>
          <a:prstGeom prst="straightConnector1">
            <a:avLst/>
          </a:prstGeom>
          <a:noFill/>
          <a:ln w="41275">
            <a:solidFill>
              <a:srgbClr val="FFFFFF"/>
            </a:solidFill>
            <a:miter lim="800000"/>
            <a:headEnd/>
            <a:tailEnd type="triangle" w="med" len="med"/>
          </a:ln>
        </p:spPr>
      </p:cxnSp>
      <p:cxnSp>
        <p:nvCxnSpPr>
          <p:cNvPr id="54" name="自选图形 18"/>
          <p:cNvCxnSpPr>
            <a:cxnSpLocks noChangeShapeType="1"/>
            <a:stCxn id="46" idx="2"/>
          </p:cNvCxnSpPr>
          <p:nvPr/>
        </p:nvCxnSpPr>
        <p:spPr bwMode="auto">
          <a:xfrm rot="5400000">
            <a:off x="5309320" y="4802993"/>
            <a:ext cx="145919" cy="726"/>
          </a:xfrm>
          <a:prstGeom prst="straightConnector1">
            <a:avLst/>
          </a:prstGeom>
          <a:noFill/>
          <a:ln w="41275">
            <a:solidFill>
              <a:srgbClr val="FFFFFF"/>
            </a:solidFill>
            <a:miter lim="800000"/>
            <a:headEnd/>
            <a:tailEnd type="triangle" w="med" len="med"/>
          </a:ln>
        </p:spPr>
      </p:cxnSp>
      <p:cxnSp>
        <p:nvCxnSpPr>
          <p:cNvPr id="55" name="自选图形 19"/>
          <p:cNvCxnSpPr>
            <a:cxnSpLocks noChangeShapeType="1"/>
            <a:stCxn id="45" idx="3"/>
            <a:endCxn id="48" idx="1"/>
          </p:cNvCxnSpPr>
          <p:nvPr/>
        </p:nvCxnSpPr>
        <p:spPr bwMode="auto">
          <a:xfrm>
            <a:off x="6123755" y="2370434"/>
            <a:ext cx="470363" cy="1464103"/>
          </a:xfrm>
          <a:prstGeom prst="bentConnector3">
            <a:avLst>
              <a:gd name="adj1" fmla="val 50000"/>
            </a:avLst>
          </a:prstGeom>
          <a:noFill/>
          <a:ln w="9525">
            <a:solidFill>
              <a:schemeClr val="tx1"/>
            </a:solidFill>
            <a:miter lim="800000"/>
            <a:headEnd/>
            <a:tailEnd type="triangle" w="med" len="med"/>
          </a:ln>
        </p:spPr>
      </p:cxnSp>
      <p:cxnSp>
        <p:nvCxnSpPr>
          <p:cNvPr id="56" name="自选图形 20"/>
          <p:cNvCxnSpPr>
            <a:cxnSpLocks noChangeShapeType="1"/>
            <a:endCxn id="48" idx="1"/>
          </p:cNvCxnSpPr>
          <p:nvPr/>
        </p:nvCxnSpPr>
        <p:spPr bwMode="auto">
          <a:xfrm flipV="1">
            <a:off x="6123755" y="3834541"/>
            <a:ext cx="470363" cy="1455685"/>
          </a:xfrm>
          <a:prstGeom prst="bentConnector3">
            <a:avLst>
              <a:gd name="adj1" fmla="val 50000"/>
            </a:avLst>
          </a:prstGeom>
          <a:noFill/>
          <a:ln w="9525">
            <a:solidFill>
              <a:schemeClr val="tx1"/>
            </a:solidFill>
            <a:miter lim="800000"/>
            <a:headEnd/>
            <a:tailEnd type="triangle" w="med" len="med"/>
          </a:ln>
        </p:spPr>
      </p:cxnSp>
      <p:sp>
        <p:nvSpPr>
          <p:cNvPr id="57" name="自选图形 22"/>
          <p:cNvSpPr>
            <a:spLocks noChangeArrowheads="1"/>
          </p:cNvSpPr>
          <p:nvPr/>
        </p:nvSpPr>
        <p:spPr bwMode="auto">
          <a:xfrm>
            <a:off x="1513041" y="2305892"/>
            <a:ext cx="172757" cy="275002"/>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8" name="自选图形 23"/>
          <p:cNvSpPr>
            <a:spLocks noChangeArrowheads="1"/>
          </p:cNvSpPr>
          <p:nvPr/>
        </p:nvSpPr>
        <p:spPr bwMode="auto">
          <a:xfrm>
            <a:off x="1526107" y="4138305"/>
            <a:ext cx="172756" cy="273599"/>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9" name="自选图形 24"/>
          <p:cNvSpPr>
            <a:spLocks noChangeArrowheads="1"/>
          </p:cNvSpPr>
          <p:nvPr/>
        </p:nvSpPr>
        <p:spPr bwMode="auto">
          <a:xfrm>
            <a:off x="1537722" y="5149916"/>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0" name="自选图形 25"/>
          <p:cNvSpPr>
            <a:spLocks noChangeArrowheads="1"/>
          </p:cNvSpPr>
          <p:nvPr/>
        </p:nvSpPr>
        <p:spPr bwMode="auto">
          <a:xfrm>
            <a:off x="7957296" y="3713172"/>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1" name="自选图形 26"/>
          <p:cNvSpPr>
            <a:spLocks noChangeArrowheads="1"/>
          </p:cNvSpPr>
          <p:nvPr/>
        </p:nvSpPr>
        <p:spPr bwMode="auto">
          <a:xfrm>
            <a:off x="2177935" y="1692754"/>
            <a:ext cx="210502" cy="203445"/>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2" name="自选图形 28"/>
          <p:cNvSpPr>
            <a:spLocks noChangeArrowheads="1"/>
          </p:cNvSpPr>
          <p:nvPr/>
        </p:nvSpPr>
        <p:spPr bwMode="auto">
          <a:xfrm>
            <a:off x="7569682" y="1705378"/>
            <a:ext cx="210502" cy="203446"/>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3" name="自选图形 32"/>
          <p:cNvSpPr>
            <a:spLocks noChangeArrowheads="1"/>
          </p:cNvSpPr>
          <p:nvPr/>
        </p:nvSpPr>
        <p:spPr bwMode="auto">
          <a:xfrm>
            <a:off x="428597" y="2976563"/>
            <a:ext cx="1036539" cy="911996"/>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管控模式</a:t>
            </a:r>
          </a:p>
        </p:txBody>
      </p:sp>
      <p:sp>
        <p:nvSpPr>
          <p:cNvPr id="64" name="自选图形 33"/>
          <p:cNvSpPr>
            <a:spLocks noChangeArrowheads="1"/>
          </p:cNvSpPr>
          <p:nvPr/>
        </p:nvSpPr>
        <p:spPr bwMode="auto">
          <a:xfrm>
            <a:off x="1515945" y="3191230"/>
            <a:ext cx="172757"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5" name="自选图形 34"/>
          <p:cNvSpPr>
            <a:spLocks noChangeArrowheads="1"/>
          </p:cNvSpPr>
          <p:nvPr/>
        </p:nvSpPr>
        <p:spPr bwMode="auto">
          <a:xfrm>
            <a:off x="1828067" y="5965098"/>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项目管理</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持续培训</a:t>
            </a:r>
          </a:p>
        </p:txBody>
      </p:sp>
      <p:sp>
        <p:nvSpPr>
          <p:cNvPr id="66" name="自选图形 35"/>
          <p:cNvSpPr>
            <a:spLocks noChangeArrowheads="1"/>
          </p:cNvSpPr>
          <p:nvPr/>
        </p:nvSpPr>
        <p:spPr bwMode="auto">
          <a:xfrm flipV="1">
            <a:off x="2388439" y="5743417"/>
            <a:ext cx="272926" cy="206252"/>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7" name="自选图形 36"/>
          <p:cNvSpPr>
            <a:spLocks noChangeArrowheads="1"/>
          </p:cNvSpPr>
          <p:nvPr/>
        </p:nvSpPr>
        <p:spPr bwMode="auto">
          <a:xfrm flipV="1">
            <a:off x="7710502" y="5747626"/>
            <a:ext cx="272926" cy="204848"/>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8" name="自选图形 9"/>
          <p:cNvSpPr>
            <a:spLocks noChangeArrowheads="1"/>
          </p:cNvSpPr>
          <p:nvPr/>
        </p:nvSpPr>
        <p:spPr bwMode="auto">
          <a:xfrm>
            <a:off x="2945905" y="3084599"/>
            <a:ext cx="1267365"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lstStyle/>
          <a:p>
            <a:pPr algn="ctr" defTabSz="971375">
              <a:spcBef>
                <a:spcPct val="50000"/>
              </a:spcBef>
            </a:pPr>
            <a:r>
              <a:rPr lang="zh-CN" altLang="en-US" b="1" dirty="0">
                <a:solidFill>
                  <a:schemeClr val="tx1"/>
                </a:solidFill>
                <a:latin typeface="黑体" pitchFamily="2" charset="-122"/>
                <a:ea typeface="黑体" pitchFamily="2" charset="-122"/>
              </a:rPr>
              <a:t>业务架构规划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职能组件架构</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热点组件识别</a:t>
            </a:r>
            <a:endParaRPr lang="zh-CN" altLang="en-US" dirty="0">
              <a:solidFill>
                <a:schemeClr val="tx1"/>
              </a:solidFill>
              <a:latin typeface="黑体" pitchFamily="2" charset="-122"/>
              <a:ea typeface="黑体" pitchFamily="2" charset="-122"/>
            </a:endParaRPr>
          </a:p>
        </p:txBody>
      </p:sp>
      <p:cxnSp>
        <p:nvCxnSpPr>
          <p:cNvPr id="69" name="自选图形 16"/>
          <p:cNvCxnSpPr>
            <a:cxnSpLocks noChangeShapeType="1"/>
            <a:stCxn id="43" idx="3"/>
            <a:endCxn id="68" idx="1"/>
          </p:cNvCxnSpPr>
          <p:nvPr/>
        </p:nvCxnSpPr>
        <p:spPr bwMode="auto">
          <a:xfrm>
            <a:off x="2738307" y="3829627"/>
            <a:ext cx="207599" cy="4911"/>
          </a:xfrm>
          <a:prstGeom prst="bentConnector3">
            <a:avLst>
              <a:gd name="adj1" fmla="val 50000"/>
            </a:avLst>
          </a:prstGeom>
          <a:noFill/>
          <a:ln w="9525">
            <a:solidFill>
              <a:schemeClr val="tx1"/>
            </a:solidFill>
            <a:miter lim="800000"/>
            <a:headEnd/>
            <a:tailEnd type="triangle" w="med" len="med"/>
          </a:ln>
        </p:spPr>
      </p:cxnSp>
      <p:sp>
        <p:nvSpPr>
          <p:cNvPr id="70" name="自选图形 10"/>
          <p:cNvSpPr>
            <a:spLocks noChangeArrowheads="1"/>
          </p:cNvSpPr>
          <p:nvPr/>
        </p:nvSpPr>
        <p:spPr bwMode="auto">
          <a:xfrm>
            <a:off x="4641534" y="2876945"/>
            <a:ext cx="1482222" cy="820796"/>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数据架</a:t>
            </a:r>
            <a:r>
              <a:rPr lang="zh-CN" altLang="en-US" b="1" dirty="0">
                <a:solidFill>
                  <a:schemeClr val="tx1"/>
                </a:solidFill>
                <a:latin typeface="黑体" pitchFamily="2" charset="-122"/>
                <a:ea typeface="黑体" pitchFamily="2" charset="-122"/>
              </a:rPr>
              <a:t>构规划</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总体数据架构</a:t>
            </a:r>
            <a:endParaRPr lang="zh-CN" altLang="en-US" dirty="0">
              <a:solidFill>
                <a:schemeClr val="tx1"/>
              </a:solidFill>
              <a:latin typeface="黑体" pitchFamily="2" charset="-122"/>
              <a:ea typeface="黑体" pitchFamily="2" charset="-122"/>
            </a:endParaRP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数据中心</a:t>
            </a:r>
            <a:endParaRPr lang="zh-CN" altLang="en-US" dirty="0">
              <a:solidFill>
                <a:schemeClr val="tx1"/>
              </a:solidFill>
              <a:latin typeface="黑体" pitchFamily="2" charset="-122"/>
              <a:ea typeface="黑体" pitchFamily="2" charset="-122"/>
            </a:endParaRPr>
          </a:p>
        </p:txBody>
      </p:sp>
      <p:cxnSp>
        <p:nvCxnSpPr>
          <p:cNvPr id="71" name="自选图形 16"/>
          <p:cNvCxnSpPr>
            <a:cxnSpLocks noChangeShapeType="1"/>
            <a:stCxn id="68" idx="3"/>
            <a:endCxn id="70" idx="1"/>
          </p:cNvCxnSpPr>
          <p:nvPr/>
        </p:nvCxnSpPr>
        <p:spPr bwMode="auto">
          <a:xfrm flipV="1">
            <a:off x="4213270" y="3287343"/>
            <a:ext cx="428262" cy="547197"/>
          </a:xfrm>
          <a:prstGeom prst="bentConnector3">
            <a:avLst>
              <a:gd name="adj1" fmla="val 50000"/>
            </a:avLst>
          </a:prstGeom>
          <a:noFill/>
          <a:ln w="9525">
            <a:solidFill>
              <a:schemeClr val="tx1"/>
            </a:solidFill>
            <a:miter lim="800000"/>
            <a:headEnd/>
            <a:tailEnd type="triangle" w="med" len="med"/>
          </a:ln>
        </p:spPr>
      </p:cxnSp>
      <p:cxnSp>
        <p:nvCxnSpPr>
          <p:cNvPr id="72" name="自选图形 19"/>
          <p:cNvCxnSpPr>
            <a:cxnSpLocks noChangeShapeType="1"/>
            <a:stCxn id="70" idx="3"/>
            <a:endCxn id="48" idx="1"/>
          </p:cNvCxnSpPr>
          <p:nvPr/>
        </p:nvCxnSpPr>
        <p:spPr bwMode="auto">
          <a:xfrm>
            <a:off x="6123755" y="3287343"/>
            <a:ext cx="470363" cy="547197"/>
          </a:xfrm>
          <a:prstGeom prst="bentConnector3">
            <a:avLst>
              <a:gd name="adj1" fmla="val 50000"/>
            </a:avLst>
          </a:prstGeom>
          <a:noFill/>
          <a:ln w="9525">
            <a:solidFill>
              <a:schemeClr val="tx1"/>
            </a:solidFill>
            <a:miter lim="800000"/>
            <a:headEnd/>
            <a:tailEnd type="triangle" w="med" len="med"/>
          </a:ln>
        </p:spPr>
      </p:cxnSp>
      <p:cxnSp>
        <p:nvCxnSpPr>
          <p:cNvPr id="73" name="自选图形 20"/>
          <p:cNvCxnSpPr>
            <a:cxnSpLocks noChangeShapeType="1"/>
            <a:stCxn id="46" idx="3"/>
            <a:endCxn id="48" idx="1"/>
          </p:cNvCxnSpPr>
          <p:nvPr/>
        </p:nvCxnSpPr>
        <p:spPr bwMode="auto">
          <a:xfrm flipV="1">
            <a:off x="6123755" y="3834541"/>
            <a:ext cx="470363" cy="451789"/>
          </a:xfrm>
          <a:prstGeom prst="bentConnector3">
            <a:avLst>
              <a:gd name="adj1" fmla="val 50000"/>
            </a:avLst>
          </a:prstGeom>
          <a:noFill/>
          <a:ln w="9525">
            <a:solidFill>
              <a:schemeClr val="tx1"/>
            </a:solidFill>
            <a:miter lim="800000"/>
            <a:headEnd/>
            <a:tailEnd type="triangle" w="med" len="med"/>
          </a:ln>
        </p:spPr>
      </p:cxn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298" name="直接连接符 4"/>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55299" name="标题 1"/>
          <p:cNvSpPr>
            <a:spLocks noGrp="1"/>
          </p:cNvSpPr>
          <p:nvPr>
            <p:ph type="title"/>
          </p:nvPr>
        </p:nvSpPr>
        <p:spPr/>
        <p:txBody>
          <a:bodyPr/>
          <a:lstStyle/>
          <a:p>
            <a:r>
              <a:rPr lang="zh-CN" altLang="en-US" dirty="0" smtClean="0">
                <a:latin typeface="黑体" pitchFamily="2" charset="-122"/>
              </a:rPr>
              <a:t>汉普信息化规划方法特点</a:t>
            </a:r>
          </a:p>
        </p:txBody>
      </p:sp>
      <p:sp>
        <p:nvSpPr>
          <p:cNvPr id="30723" name="灯片编号占位符 2"/>
          <p:cNvSpPr>
            <a:spLocks noGrp="1"/>
          </p:cNvSpPr>
          <p:nvPr>
            <p:ph type="sldNum" sz="quarter" idx="10"/>
          </p:nvPr>
        </p:nvSpPr>
        <p:spPr>
          <a:xfrm>
            <a:off x="155575" y="6597650"/>
            <a:ext cx="1463675" cy="219075"/>
          </a:xfrm>
        </p:spPr>
        <p:txBody>
          <a:bodyPr/>
          <a:lstStyle/>
          <a:p>
            <a:pPr algn="l">
              <a:defRPr/>
            </a:pPr>
            <a:fld id="{6CF223E6-C901-4A04-A524-9CB394921E3E}" type="slidenum">
              <a:rPr lang="en-US" altLang="zh-CN">
                <a:latin typeface="Futura Bk" pitchFamily="34" charset="0"/>
              </a:rPr>
              <a:pPr algn="l">
                <a:defRPr/>
              </a:pPr>
              <a:t>22</a:t>
            </a:fld>
            <a:endParaRPr lang="en-US" altLang="zh-CN">
              <a:latin typeface="Futura Bk" pitchFamily="34" charset="0"/>
            </a:endParaRPr>
          </a:p>
        </p:txBody>
      </p:sp>
      <p:graphicFrame>
        <p:nvGraphicFramePr>
          <p:cNvPr id="6" name="图示 5"/>
          <p:cNvGraphicFramePr/>
          <p:nvPr/>
        </p:nvGraphicFramePr>
        <p:xfrm>
          <a:off x="1071538" y="1500174"/>
          <a:ext cx="7358114" cy="4357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3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2771" name="灯片编号占位符 3"/>
          <p:cNvSpPr>
            <a:spLocks noGrp="1"/>
          </p:cNvSpPr>
          <p:nvPr>
            <p:ph type="sldNum" sz="quarter" idx="10"/>
          </p:nvPr>
        </p:nvSpPr>
        <p:spPr>
          <a:xfrm>
            <a:off x="2484438" y="6629400"/>
            <a:ext cx="5592762" cy="184150"/>
          </a:xfrm>
        </p:spPr>
        <p:txBody>
          <a:bodyPr/>
          <a:lstStyle/>
          <a:p>
            <a:pPr>
              <a:defRPr/>
            </a:pPr>
            <a:fld id="{9B0EC2F8-CF54-4151-854A-A24F09FD8FE5}" type="slidenum">
              <a:rPr lang="en-US" altLang="zh-CN">
                <a:latin typeface="Futura Bk" pitchFamily="34" charset="0"/>
              </a:rPr>
              <a:pPr>
                <a:defRPr/>
              </a:pPr>
              <a:t>23</a:t>
            </a:fld>
            <a:endParaRPr lang="en-US" altLang="zh-CN">
              <a:latin typeface="Futura Bk" pitchFamily="34" charset="0"/>
            </a:endParaRPr>
          </a:p>
        </p:txBody>
      </p:sp>
      <p:sp>
        <p:nvSpPr>
          <p:cNvPr id="53285" name="矩形 37"/>
          <p:cNvSpPr>
            <a:spLocks noGrp="1" noChangeArrowheads="1"/>
          </p:cNvSpPr>
          <p:nvPr>
            <p:ph type="title"/>
          </p:nvPr>
        </p:nvSpPr>
        <p:spPr>
          <a:xfrm>
            <a:off x="395288" y="274638"/>
            <a:ext cx="7416800" cy="633412"/>
          </a:xfrm>
        </p:spPr>
        <p:txBody>
          <a:bodyPr/>
          <a:lstStyle/>
          <a:p>
            <a:r>
              <a:rPr lang="zh-CN" altLang="en-US" dirty="0" smtClean="0">
                <a:latin typeface="黑体" pitchFamily="2" charset="-122"/>
              </a:rPr>
              <a:t>汉普的</a:t>
            </a:r>
            <a:r>
              <a:rPr lang="en-US" altLang="zh-CN" dirty="0" smtClean="0">
                <a:latin typeface="黑体" pitchFamily="2" charset="-122"/>
              </a:rPr>
              <a:t>IT</a:t>
            </a:r>
            <a:r>
              <a:rPr lang="zh-CN" altLang="en-US" dirty="0" smtClean="0">
                <a:latin typeface="黑体" pitchFamily="2" charset="-122"/>
              </a:rPr>
              <a:t>规划方法论</a:t>
            </a:r>
            <a:r>
              <a:rPr lang="en-US" altLang="zh-CN" dirty="0" smtClean="0">
                <a:latin typeface="黑体" pitchFamily="2" charset="-122"/>
              </a:rPr>
              <a:t>——</a:t>
            </a:r>
            <a:r>
              <a:rPr lang="zh-CN" altLang="en-US" dirty="0" smtClean="0">
                <a:latin typeface="黑体" pitchFamily="2" charset="-122"/>
              </a:rPr>
              <a:t>分析与评估</a:t>
            </a:r>
          </a:p>
        </p:txBody>
      </p:sp>
      <p:sp>
        <p:nvSpPr>
          <p:cNvPr id="38" name="圆角矩形​​ 1"/>
          <p:cNvSpPr>
            <a:spLocks noChangeArrowheads="1"/>
          </p:cNvSpPr>
          <p:nvPr/>
        </p:nvSpPr>
        <p:spPr bwMode="auto">
          <a:xfrm>
            <a:off x="1822261" y="1946706"/>
            <a:ext cx="6075514" cy="3805126"/>
          </a:xfrm>
          <a:prstGeom prst="roundRect">
            <a:avLst>
              <a:gd name="adj" fmla="val 6741"/>
            </a:avLst>
          </a:prstGeom>
          <a:solidFill>
            <a:schemeClr val="bg1"/>
          </a:solidFill>
          <a:ln w="28575" algn="ctr">
            <a:solidFill>
              <a:srgbClr val="A23826"/>
            </a:solidFill>
            <a:prstDash val="dash"/>
            <a:round/>
            <a:headEnd/>
            <a:tailEnd/>
          </a:ln>
        </p:spPr>
        <p:txBody>
          <a:bodyPr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39" name="自选图形 3"/>
          <p:cNvSpPr>
            <a:spLocks noChangeArrowheads="1"/>
          </p:cNvSpPr>
          <p:nvPr/>
        </p:nvSpPr>
        <p:spPr bwMode="auto">
          <a:xfrm>
            <a:off x="428597" y="3911005"/>
            <a:ext cx="1036539"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业务流程</a:t>
            </a:r>
          </a:p>
        </p:txBody>
      </p:sp>
      <p:sp>
        <p:nvSpPr>
          <p:cNvPr id="40" name="自选图形 4"/>
          <p:cNvSpPr>
            <a:spLocks noChangeArrowheads="1"/>
          </p:cNvSpPr>
          <p:nvPr/>
        </p:nvSpPr>
        <p:spPr bwMode="auto">
          <a:xfrm>
            <a:off x="428597" y="2040713"/>
            <a:ext cx="1036539" cy="913398"/>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战略</a:t>
            </a:r>
          </a:p>
        </p:txBody>
      </p:sp>
      <p:sp>
        <p:nvSpPr>
          <p:cNvPr id="41" name="自选图形 5"/>
          <p:cNvSpPr>
            <a:spLocks noChangeArrowheads="1"/>
          </p:cNvSpPr>
          <p:nvPr/>
        </p:nvSpPr>
        <p:spPr bwMode="auto">
          <a:xfrm>
            <a:off x="428596" y="4848258"/>
            <a:ext cx="1061218"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信息系统</a:t>
            </a:r>
          </a:p>
        </p:txBody>
      </p:sp>
      <p:sp>
        <p:nvSpPr>
          <p:cNvPr id="42" name="矩形 6"/>
          <p:cNvSpPr>
            <a:spLocks noChangeArrowheads="1"/>
          </p:cNvSpPr>
          <p:nvPr/>
        </p:nvSpPr>
        <p:spPr bwMode="auto">
          <a:xfrm>
            <a:off x="1968885" y="2248370"/>
            <a:ext cx="349868" cy="3162520"/>
          </a:xfrm>
          <a:prstGeom prst="rect">
            <a:avLst/>
          </a:prstGeom>
          <a:solidFill>
            <a:srgbClr val="C00000"/>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bg1"/>
                </a:solidFill>
                <a:latin typeface="黑体" pitchFamily="2" charset="-122"/>
                <a:ea typeface="黑体" pitchFamily="2" charset="-122"/>
              </a:rPr>
              <a:t>分析和评估</a:t>
            </a:r>
          </a:p>
        </p:txBody>
      </p:sp>
      <p:sp>
        <p:nvSpPr>
          <p:cNvPr id="43" name="矩形 7"/>
          <p:cNvSpPr>
            <a:spLocks noChangeArrowheads="1"/>
          </p:cNvSpPr>
          <p:nvPr/>
        </p:nvSpPr>
        <p:spPr bwMode="auto">
          <a:xfrm>
            <a:off x="2388439"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研究和规划</a:t>
            </a:r>
          </a:p>
        </p:txBody>
      </p:sp>
      <p:sp>
        <p:nvSpPr>
          <p:cNvPr id="44" name="自选图形 8"/>
          <p:cNvSpPr>
            <a:spLocks noChangeArrowheads="1"/>
          </p:cNvSpPr>
          <p:nvPr/>
        </p:nvSpPr>
        <p:spPr bwMode="auto">
          <a:xfrm>
            <a:off x="1822261" y="1285860"/>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行业标杆比对</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知识库</a:t>
            </a:r>
            <a:endParaRPr lang="zh-CN" altLang="en-US" b="1" dirty="0">
              <a:solidFill>
                <a:schemeClr val="tx1"/>
              </a:solidFill>
              <a:latin typeface="黑体" pitchFamily="2" charset="-122"/>
              <a:ea typeface="黑体" pitchFamily="2" charset="-122"/>
            </a:endParaRPr>
          </a:p>
        </p:txBody>
      </p:sp>
      <p:sp>
        <p:nvSpPr>
          <p:cNvPr id="45" name="自选图形 9"/>
          <p:cNvSpPr>
            <a:spLocks noChangeArrowheads="1"/>
          </p:cNvSpPr>
          <p:nvPr/>
        </p:nvSpPr>
        <p:spPr bwMode="auto">
          <a:xfrm>
            <a:off x="4640082" y="1997217"/>
            <a:ext cx="1483674" cy="74643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应用系统规划</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总体系统架构</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应用系统架构</a:t>
            </a:r>
          </a:p>
        </p:txBody>
      </p:sp>
      <p:sp>
        <p:nvSpPr>
          <p:cNvPr id="46" name="自选图形 10"/>
          <p:cNvSpPr>
            <a:spLocks noChangeArrowheads="1"/>
          </p:cNvSpPr>
          <p:nvPr/>
        </p:nvSpPr>
        <p:spPr bwMode="auto">
          <a:xfrm>
            <a:off x="4641534" y="3842254"/>
            <a:ext cx="1482222" cy="88814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技</a:t>
            </a:r>
            <a:r>
              <a:rPr lang="zh-CN" altLang="en-US" b="1" dirty="0">
                <a:solidFill>
                  <a:schemeClr val="tx1"/>
                </a:solidFill>
                <a:latin typeface="黑体" pitchFamily="2" charset="-122"/>
                <a:ea typeface="黑体" pitchFamily="2" charset="-122"/>
              </a:rPr>
              <a:t>术架构规</a:t>
            </a:r>
            <a:r>
              <a:rPr lang="zh-CN" altLang="en-US" b="1" dirty="0" smtClean="0">
                <a:solidFill>
                  <a:schemeClr val="tx1"/>
                </a:solidFill>
                <a:latin typeface="黑体" pitchFamily="2" charset="-122"/>
                <a:ea typeface="黑体" pitchFamily="2" charset="-122"/>
              </a:rPr>
              <a:t>划</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基础设施规划</a:t>
            </a: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系统安全规划</a:t>
            </a:r>
          </a:p>
        </p:txBody>
      </p:sp>
      <p:sp>
        <p:nvSpPr>
          <p:cNvPr id="47" name="自选图形 11"/>
          <p:cNvSpPr>
            <a:spLocks noChangeArrowheads="1"/>
          </p:cNvSpPr>
          <p:nvPr/>
        </p:nvSpPr>
        <p:spPr bwMode="auto">
          <a:xfrm>
            <a:off x="4640082" y="4887544"/>
            <a:ext cx="1483674" cy="827811"/>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defRPr/>
            </a:pPr>
            <a:r>
              <a:rPr lang="en-US" altLang="zh-CN" b="1" dirty="0">
                <a:solidFill>
                  <a:schemeClr val="tx1"/>
                </a:solidFill>
                <a:latin typeface="黑体" pitchFamily="2" charset="-122"/>
                <a:ea typeface="黑体" pitchFamily="2" charset="-122"/>
              </a:rPr>
              <a:t>IT</a:t>
            </a:r>
            <a:r>
              <a:rPr lang="zh-CN" altLang="en-US" b="1" dirty="0">
                <a:solidFill>
                  <a:schemeClr val="tx1"/>
                </a:solidFill>
                <a:latin typeface="黑体" pitchFamily="2" charset="-122"/>
                <a:ea typeface="黑体" pitchFamily="2" charset="-122"/>
              </a:rPr>
              <a:t>管理规划</a:t>
            </a:r>
          </a:p>
          <a:p>
            <a:pPr defTabSz="971375">
              <a:defRPr/>
            </a:pPr>
            <a:r>
              <a:rPr lang="en-US" altLang="zh-CN" dirty="0">
                <a:solidFill>
                  <a:schemeClr val="tx1"/>
                </a:solidFill>
                <a:latin typeface="黑体" pitchFamily="2" charset="-122"/>
                <a:ea typeface="黑体" pitchFamily="2" charset="-122"/>
              </a:rPr>
              <a:t>-</a:t>
            </a: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组织、流程</a:t>
            </a:r>
            <a:endParaRPr lang="en-US" altLang="zh-CN" dirty="0" smtClean="0">
              <a:solidFill>
                <a:schemeClr val="tx1"/>
              </a:solidFill>
              <a:latin typeface="黑体" pitchFamily="2" charset="-122"/>
              <a:ea typeface="黑体" pitchFamily="2" charset="-122"/>
            </a:endParaRPr>
          </a:p>
          <a:p>
            <a:pPr defTabSz="971375">
              <a:defRPr/>
            </a:pP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运维体系</a:t>
            </a:r>
            <a:endParaRPr lang="en-US" altLang="zh-CN" dirty="0" smtClean="0">
              <a:solidFill>
                <a:schemeClr val="tx1"/>
              </a:solidFill>
              <a:latin typeface="黑体" pitchFamily="2" charset="-122"/>
              <a:ea typeface="黑体" pitchFamily="2" charset="-122"/>
            </a:endParaRPr>
          </a:p>
        </p:txBody>
      </p:sp>
      <p:sp>
        <p:nvSpPr>
          <p:cNvPr id="48" name="自选图形 12"/>
          <p:cNvSpPr>
            <a:spLocks noChangeArrowheads="1"/>
          </p:cNvSpPr>
          <p:nvPr/>
        </p:nvSpPr>
        <p:spPr bwMode="auto">
          <a:xfrm>
            <a:off x="6594118" y="3084599"/>
            <a:ext cx="1151227"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系统实施规划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实施策略</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实施主计划</a:t>
            </a: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投资规划</a:t>
            </a:r>
          </a:p>
        </p:txBody>
      </p:sp>
      <p:sp>
        <p:nvSpPr>
          <p:cNvPr id="49" name="矩形 13"/>
          <p:cNvSpPr>
            <a:spLocks noChangeArrowheads="1"/>
          </p:cNvSpPr>
          <p:nvPr/>
        </p:nvSpPr>
        <p:spPr bwMode="auto">
          <a:xfrm>
            <a:off x="8156184" y="2256788"/>
            <a:ext cx="481976" cy="3162520"/>
          </a:xfrm>
          <a:prstGeom prst="rect">
            <a:avLst/>
          </a:prstGeom>
          <a:solidFill>
            <a:schemeClr val="tx2">
              <a:lumMod val="20000"/>
              <a:lumOff val="80000"/>
            </a:schemeClr>
          </a:solidFill>
          <a:ln w="12700">
            <a:solidFill>
              <a:schemeClr val="tx2">
                <a:lumMod val="40000"/>
                <a:lumOff val="60000"/>
              </a:schemeClr>
            </a:solidFill>
            <a:miter lim="800000"/>
            <a:headEnd/>
            <a:tailEnd/>
          </a:ln>
          <a:effectLst>
            <a:outerShdw blurRad="44450" dist="27940" dir="5400000" algn="ctr">
              <a:srgbClr val="000000">
                <a:alpha val="32000"/>
              </a:srgbClr>
            </a:outerShdw>
          </a:effectLst>
        </p:spPr>
        <p:txBody>
          <a:bodyPr lIns="97193" tIns="48596" rIns="97193" bIns="48596" anchor="ctr"/>
          <a:lstStyle/>
          <a:p>
            <a:pPr algn="ctr" defTabSz="971375"/>
            <a:r>
              <a:rPr lang="zh-CN" altLang="en-US" dirty="0">
                <a:latin typeface="宋体" pitchFamily="2" charset="-122"/>
                <a:ea typeface="宋体" pitchFamily="2" charset="-122"/>
              </a:rPr>
              <a:t>选型和实施</a:t>
            </a:r>
          </a:p>
        </p:txBody>
      </p:sp>
      <p:cxnSp>
        <p:nvCxnSpPr>
          <p:cNvPr id="50" name="自选图形 14"/>
          <p:cNvCxnSpPr>
            <a:cxnSpLocks noChangeShapeType="1"/>
            <a:stCxn id="68" idx="3"/>
            <a:endCxn id="45" idx="1"/>
          </p:cNvCxnSpPr>
          <p:nvPr/>
        </p:nvCxnSpPr>
        <p:spPr bwMode="auto">
          <a:xfrm flipV="1">
            <a:off x="4213271" y="2370434"/>
            <a:ext cx="426811" cy="1464103"/>
          </a:xfrm>
          <a:prstGeom prst="bentConnector3">
            <a:avLst>
              <a:gd name="adj1" fmla="val 50000"/>
            </a:avLst>
          </a:prstGeom>
          <a:noFill/>
          <a:ln w="9525">
            <a:solidFill>
              <a:schemeClr val="tx1"/>
            </a:solidFill>
            <a:miter lim="800000"/>
            <a:headEnd/>
            <a:tailEnd type="triangle" w="med" len="med"/>
          </a:ln>
        </p:spPr>
      </p:cxnSp>
      <p:cxnSp>
        <p:nvCxnSpPr>
          <p:cNvPr id="51" name="自选图形 15"/>
          <p:cNvCxnSpPr>
            <a:cxnSpLocks noChangeShapeType="1"/>
            <a:stCxn id="68" idx="3"/>
            <a:endCxn id="46" idx="1"/>
          </p:cNvCxnSpPr>
          <p:nvPr/>
        </p:nvCxnSpPr>
        <p:spPr bwMode="auto">
          <a:xfrm>
            <a:off x="4213270" y="3834541"/>
            <a:ext cx="428262" cy="451789"/>
          </a:xfrm>
          <a:prstGeom prst="bentConnector3">
            <a:avLst>
              <a:gd name="adj1" fmla="val 50000"/>
            </a:avLst>
          </a:prstGeom>
          <a:noFill/>
          <a:ln w="9525">
            <a:solidFill>
              <a:schemeClr val="tx1"/>
            </a:solidFill>
            <a:miter lim="800000"/>
            <a:headEnd/>
            <a:tailEnd type="triangle" w="med" len="med"/>
          </a:ln>
        </p:spPr>
      </p:cxnSp>
      <p:cxnSp>
        <p:nvCxnSpPr>
          <p:cNvPr id="52" name="自选图形 16"/>
          <p:cNvCxnSpPr>
            <a:cxnSpLocks noChangeShapeType="1"/>
            <a:stCxn id="68" idx="3"/>
          </p:cNvCxnSpPr>
          <p:nvPr/>
        </p:nvCxnSpPr>
        <p:spPr bwMode="auto">
          <a:xfrm>
            <a:off x="4213271" y="3834541"/>
            <a:ext cx="426811" cy="1455685"/>
          </a:xfrm>
          <a:prstGeom prst="bentConnector3">
            <a:avLst>
              <a:gd name="adj1" fmla="val 50000"/>
            </a:avLst>
          </a:prstGeom>
          <a:noFill/>
          <a:ln w="9525">
            <a:solidFill>
              <a:schemeClr val="tx1"/>
            </a:solidFill>
            <a:miter lim="800000"/>
            <a:headEnd/>
            <a:tailEnd type="triangle" w="med" len="med"/>
          </a:ln>
        </p:spPr>
      </p:cxnSp>
      <p:cxnSp>
        <p:nvCxnSpPr>
          <p:cNvPr id="53" name="自选图形 17"/>
          <p:cNvCxnSpPr>
            <a:cxnSpLocks noChangeShapeType="1"/>
            <a:stCxn id="45" idx="2"/>
            <a:endCxn id="46" idx="0"/>
          </p:cNvCxnSpPr>
          <p:nvPr/>
        </p:nvCxnSpPr>
        <p:spPr bwMode="auto">
          <a:xfrm rot="16200000" flipH="1">
            <a:off x="4832979" y="3292589"/>
            <a:ext cx="1098603" cy="726"/>
          </a:xfrm>
          <a:prstGeom prst="straightConnector1">
            <a:avLst/>
          </a:prstGeom>
          <a:noFill/>
          <a:ln w="41275">
            <a:solidFill>
              <a:srgbClr val="FFFFFF"/>
            </a:solidFill>
            <a:miter lim="800000"/>
            <a:headEnd/>
            <a:tailEnd type="triangle" w="med" len="med"/>
          </a:ln>
        </p:spPr>
      </p:cxnSp>
      <p:cxnSp>
        <p:nvCxnSpPr>
          <p:cNvPr id="54" name="自选图形 18"/>
          <p:cNvCxnSpPr>
            <a:cxnSpLocks noChangeShapeType="1"/>
            <a:stCxn id="46" idx="2"/>
          </p:cNvCxnSpPr>
          <p:nvPr/>
        </p:nvCxnSpPr>
        <p:spPr bwMode="auto">
          <a:xfrm rot="5400000">
            <a:off x="5309320" y="4802993"/>
            <a:ext cx="145919" cy="726"/>
          </a:xfrm>
          <a:prstGeom prst="straightConnector1">
            <a:avLst/>
          </a:prstGeom>
          <a:noFill/>
          <a:ln w="41275">
            <a:solidFill>
              <a:srgbClr val="FFFFFF"/>
            </a:solidFill>
            <a:miter lim="800000"/>
            <a:headEnd/>
            <a:tailEnd type="triangle" w="med" len="med"/>
          </a:ln>
        </p:spPr>
      </p:cxnSp>
      <p:cxnSp>
        <p:nvCxnSpPr>
          <p:cNvPr id="55" name="自选图形 19"/>
          <p:cNvCxnSpPr>
            <a:cxnSpLocks noChangeShapeType="1"/>
            <a:stCxn id="45" idx="3"/>
            <a:endCxn id="48" idx="1"/>
          </p:cNvCxnSpPr>
          <p:nvPr/>
        </p:nvCxnSpPr>
        <p:spPr bwMode="auto">
          <a:xfrm>
            <a:off x="6123755" y="2370434"/>
            <a:ext cx="470363" cy="1464103"/>
          </a:xfrm>
          <a:prstGeom prst="bentConnector3">
            <a:avLst>
              <a:gd name="adj1" fmla="val 50000"/>
            </a:avLst>
          </a:prstGeom>
          <a:noFill/>
          <a:ln w="9525">
            <a:solidFill>
              <a:schemeClr val="tx1"/>
            </a:solidFill>
            <a:miter lim="800000"/>
            <a:headEnd/>
            <a:tailEnd type="triangle" w="med" len="med"/>
          </a:ln>
        </p:spPr>
      </p:cxnSp>
      <p:cxnSp>
        <p:nvCxnSpPr>
          <p:cNvPr id="56" name="自选图形 20"/>
          <p:cNvCxnSpPr>
            <a:cxnSpLocks noChangeShapeType="1"/>
            <a:endCxn id="48" idx="1"/>
          </p:cNvCxnSpPr>
          <p:nvPr/>
        </p:nvCxnSpPr>
        <p:spPr bwMode="auto">
          <a:xfrm flipV="1">
            <a:off x="6123755" y="3834541"/>
            <a:ext cx="470363" cy="1455685"/>
          </a:xfrm>
          <a:prstGeom prst="bentConnector3">
            <a:avLst>
              <a:gd name="adj1" fmla="val 50000"/>
            </a:avLst>
          </a:prstGeom>
          <a:noFill/>
          <a:ln w="9525">
            <a:solidFill>
              <a:schemeClr val="tx1"/>
            </a:solidFill>
            <a:miter lim="800000"/>
            <a:headEnd/>
            <a:tailEnd type="triangle" w="med" len="med"/>
          </a:ln>
        </p:spPr>
      </p:cxnSp>
      <p:sp>
        <p:nvSpPr>
          <p:cNvPr id="57" name="自选图形 22"/>
          <p:cNvSpPr>
            <a:spLocks noChangeArrowheads="1"/>
          </p:cNvSpPr>
          <p:nvPr/>
        </p:nvSpPr>
        <p:spPr bwMode="auto">
          <a:xfrm>
            <a:off x="1513041" y="2305892"/>
            <a:ext cx="172757" cy="275002"/>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8" name="自选图形 23"/>
          <p:cNvSpPr>
            <a:spLocks noChangeArrowheads="1"/>
          </p:cNvSpPr>
          <p:nvPr/>
        </p:nvSpPr>
        <p:spPr bwMode="auto">
          <a:xfrm>
            <a:off x="1526107" y="4138305"/>
            <a:ext cx="172756" cy="273599"/>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9" name="自选图形 24"/>
          <p:cNvSpPr>
            <a:spLocks noChangeArrowheads="1"/>
          </p:cNvSpPr>
          <p:nvPr/>
        </p:nvSpPr>
        <p:spPr bwMode="auto">
          <a:xfrm>
            <a:off x="1537722" y="5149916"/>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0" name="自选图形 25"/>
          <p:cNvSpPr>
            <a:spLocks noChangeArrowheads="1"/>
          </p:cNvSpPr>
          <p:nvPr/>
        </p:nvSpPr>
        <p:spPr bwMode="auto">
          <a:xfrm>
            <a:off x="7957296" y="3713172"/>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1" name="自选图形 26"/>
          <p:cNvSpPr>
            <a:spLocks noChangeArrowheads="1"/>
          </p:cNvSpPr>
          <p:nvPr/>
        </p:nvSpPr>
        <p:spPr bwMode="auto">
          <a:xfrm>
            <a:off x="2177935" y="1692754"/>
            <a:ext cx="210502" cy="203445"/>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2" name="自选图形 28"/>
          <p:cNvSpPr>
            <a:spLocks noChangeArrowheads="1"/>
          </p:cNvSpPr>
          <p:nvPr/>
        </p:nvSpPr>
        <p:spPr bwMode="auto">
          <a:xfrm>
            <a:off x="7569682" y="1705378"/>
            <a:ext cx="210502" cy="203446"/>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3" name="自选图形 32"/>
          <p:cNvSpPr>
            <a:spLocks noChangeArrowheads="1"/>
          </p:cNvSpPr>
          <p:nvPr/>
        </p:nvSpPr>
        <p:spPr bwMode="auto">
          <a:xfrm>
            <a:off x="428597" y="2976563"/>
            <a:ext cx="1036539" cy="911996"/>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管控模式</a:t>
            </a:r>
          </a:p>
        </p:txBody>
      </p:sp>
      <p:sp>
        <p:nvSpPr>
          <p:cNvPr id="64" name="自选图形 33"/>
          <p:cNvSpPr>
            <a:spLocks noChangeArrowheads="1"/>
          </p:cNvSpPr>
          <p:nvPr/>
        </p:nvSpPr>
        <p:spPr bwMode="auto">
          <a:xfrm>
            <a:off x="1515945" y="3191230"/>
            <a:ext cx="172757"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5" name="自选图形 34"/>
          <p:cNvSpPr>
            <a:spLocks noChangeArrowheads="1"/>
          </p:cNvSpPr>
          <p:nvPr/>
        </p:nvSpPr>
        <p:spPr bwMode="auto">
          <a:xfrm>
            <a:off x="1828067" y="5965098"/>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项目管理</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持续培训</a:t>
            </a:r>
          </a:p>
        </p:txBody>
      </p:sp>
      <p:sp>
        <p:nvSpPr>
          <p:cNvPr id="66" name="自选图形 35"/>
          <p:cNvSpPr>
            <a:spLocks noChangeArrowheads="1"/>
          </p:cNvSpPr>
          <p:nvPr/>
        </p:nvSpPr>
        <p:spPr bwMode="auto">
          <a:xfrm flipV="1">
            <a:off x="2388439" y="5743417"/>
            <a:ext cx="272926" cy="206252"/>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7" name="自选图形 36"/>
          <p:cNvSpPr>
            <a:spLocks noChangeArrowheads="1"/>
          </p:cNvSpPr>
          <p:nvPr/>
        </p:nvSpPr>
        <p:spPr bwMode="auto">
          <a:xfrm flipV="1">
            <a:off x="7710502" y="5747626"/>
            <a:ext cx="272926" cy="204848"/>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8" name="自选图形 9"/>
          <p:cNvSpPr>
            <a:spLocks noChangeArrowheads="1"/>
          </p:cNvSpPr>
          <p:nvPr/>
        </p:nvSpPr>
        <p:spPr bwMode="auto">
          <a:xfrm>
            <a:off x="2945905" y="3084599"/>
            <a:ext cx="1267365"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lstStyle/>
          <a:p>
            <a:pPr algn="ctr" defTabSz="971375">
              <a:spcBef>
                <a:spcPct val="50000"/>
              </a:spcBef>
            </a:pPr>
            <a:r>
              <a:rPr lang="zh-CN" altLang="en-US" b="1" dirty="0">
                <a:solidFill>
                  <a:schemeClr val="tx1"/>
                </a:solidFill>
                <a:latin typeface="黑体" pitchFamily="2" charset="-122"/>
                <a:ea typeface="黑体" pitchFamily="2" charset="-122"/>
              </a:rPr>
              <a:t>业务架构规划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职能组件架构</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热点组件识别</a:t>
            </a:r>
            <a:endParaRPr lang="zh-CN" altLang="en-US" dirty="0">
              <a:solidFill>
                <a:schemeClr val="tx1"/>
              </a:solidFill>
              <a:latin typeface="黑体" pitchFamily="2" charset="-122"/>
              <a:ea typeface="黑体" pitchFamily="2" charset="-122"/>
            </a:endParaRPr>
          </a:p>
        </p:txBody>
      </p:sp>
      <p:cxnSp>
        <p:nvCxnSpPr>
          <p:cNvPr id="69" name="自选图形 16"/>
          <p:cNvCxnSpPr>
            <a:cxnSpLocks noChangeShapeType="1"/>
            <a:stCxn id="43" idx="3"/>
            <a:endCxn id="68" idx="1"/>
          </p:cNvCxnSpPr>
          <p:nvPr/>
        </p:nvCxnSpPr>
        <p:spPr bwMode="auto">
          <a:xfrm>
            <a:off x="2738307" y="3829627"/>
            <a:ext cx="207599" cy="4911"/>
          </a:xfrm>
          <a:prstGeom prst="bentConnector3">
            <a:avLst>
              <a:gd name="adj1" fmla="val 50000"/>
            </a:avLst>
          </a:prstGeom>
          <a:noFill/>
          <a:ln w="9525">
            <a:solidFill>
              <a:schemeClr val="tx1"/>
            </a:solidFill>
            <a:miter lim="800000"/>
            <a:headEnd/>
            <a:tailEnd type="triangle" w="med" len="med"/>
          </a:ln>
        </p:spPr>
      </p:cxnSp>
      <p:sp>
        <p:nvSpPr>
          <p:cNvPr id="70" name="自选图形 10"/>
          <p:cNvSpPr>
            <a:spLocks noChangeArrowheads="1"/>
          </p:cNvSpPr>
          <p:nvPr/>
        </p:nvSpPr>
        <p:spPr bwMode="auto">
          <a:xfrm>
            <a:off x="4641534" y="2876945"/>
            <a:ext cx="1482222" cy="820796"/>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数据架</a:t>
            </a:r>
            <a:r>
              <a:rPr lang="zh-CN" altLang="en-US" b="1" dirty="0">
                <a:solidFill>
                  <a:schemeClr val="tx1"/>
                </a:solidFill>
                <a:latin typeface="黑体" pitchFamily="2" charset="-122"/>
                <a:ea typeface="黑体" pitchFamily="2" charset="-122"/>
              </a:rPr>
              <a:t>构规划</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总体数据架构</a:t>
            </a:r>
            <a:endParaRPr lang="zh-CN" altLang="en-US" dirty="0">
              <a:solidFill>
                <a:schemeClr val="tx1"/>
              </a:solidFill>
              <a:latin typeface="黑体" pitchFamily="2" charset="-122"/>
              <a:ea typeface="黑体" pitchFamily="2" charset="-122"/>
            </a:endParaRP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数据中心</a:t>
            </a:r>
            <a:endParaRPr lang="zh-CN" altLang="en-US" dirty="0">
              <a:solidFill>
                <a:schemeClr val="tx1"/>
              </a:solidFill>
              <a:latin typeface="黑体" pitchFamily="2" charset="-122"/>
              <a:ea typeface="黑体" pitchFamily="2" charset="-122"/>
            </a:endParaRPr>
          </a:p>
        </p:txBody>
      </p:sp>
      <p:cxnSp>
        <p:nvCxnSpPr>
          <p:cNvPr id="71" name="自选图形 16"/>
          <p:cNvCxnSpPr>
            <a:cxnSpLocks noChangeShapeType="1"/>
            <a:stCxn id="68" idx="3"/>
            <a:endCxn id="70" idx="1"/>
          </p:cNvCxnSpPr>
          <p:nvPr/>
        </p:nvCxnSpPr>
        <p:spPr bwMode="auto">
          <a:xfrm flipV="1">
            <a:off x="4213270" y="3287343"/>
            <a:ext cx="428262" cy="547197"/>
          </a:xfrm>
          <a:prstGeom prst="bentConnector3">
            <a:avLst>
              <a:gd name="adj1" fmla="val 50000"/>
            </a:avLst>
          </a:prstGeom>
          <a:noFill/>
          <a:ln w="9525">
            <a:solidFill>
              <a:schemeClr val="tx1"/>
            </a:solidFill>
            <a:miter lim="800000"/>
            <a:headEnd/>
            <a:tailEnd type="triangle" w="med" len="med"/>
          </a:ln>
        </p:spPr>
      </p:cxnSp>
      <p:cxnSp>
        <p:nvCxnSpPr>
          <p:cNvPr id="72" name="自选图形 19"/>
          <p:cNvCxnSpPr>
            <a:cxnSpLocks noChangeShapeType="1"/>
            <a:stCxn id="70" idx="3"/>
            <a:endCxn id="48" idx="1"/>
          </p:cNvCxnSpPr>
          <p:nvPr/>
        </p:nvCxnSpPr>
        <p:spPr bwMode="auto">
          <a:xfrm>
            <a:off x="6123755" y="3287343"/>
            <a:ext cx="470363" cy="547197"/>
          </a:xfrm>
          <a:prstGeom prst="bentConnector3">
            <a:avLst>
              <a:gd name="adj1" fmla="val 50000"/>
            </a:avLst>
          </a:prstGeom>
          <a:noFill/>
          <a:ln w="9525">
            <a:solidFill>
              <a:schemeClr val="tx1"/>
            </a:solidFill>
            <a:miter lim="800000"/>
            <a:headEnd/>
            <a:tailEnd type="triangle" w="med" len="med"/>
          </a:ln>
        </p:spPr>
      </p:cxnSp>
      <p:cxnSp>
        <p:nvCxnSpPr>
          <p:cNvPr id="73" name="自选图形 20"/>
          <p:cNvCxnSpPr>
            <a:cxnSpLocks noChangeShapeType="1"/>
            <a:stCxn id="46" idx="3"/>
            <a:endCxn id="48" idx="1"/>
          </p:cNvCxnSpPr>
          <p:nvPr/>
        </p:nvCxnSpPr>
        <p:spPr bwMode="auto">
          <a:xfrm flipV="1">
            <a:off x="6123755" y="3834541"/>
            <a:ext cx="470363" cy="451789"/>
          </a:xfrm>
          <a:prstGeom prst="bentConnector3">
            <a:avLst>
              <a:gd name="adj1" fmla="val 50000"/>
            </a:avLst>
          </a:prstGeom>
          <a:noFill/>
          <a:ln w="9525">
            <a:solidFill>
              <a:schemeClr val="tx1"/>
            </a:solidFill>
            <a:miter lim="800000"/>
            <a:headEnd/>
            <a:tailEnd type="triangle" w="med" len="med"/>
          </a:ln>
        </p:spPr>
      </p:cxn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6" name="灯片编号占位符 4"/>
          <p:cNvSpPr>
            <a:spLocks noGrp="1"/>
          </p:cNvSpPr>
          <p:nvPr>
            <p:ph type="sldNum" sz="quarter" idx="11"/>
          </p:nvPr>
        </p:nvSpPr>
        <p:spPr/>
        <p:txBody>
          <a:bodyPr/>
          <a:lstStyle/>
          <a:p>
            <a:pPr>
              <a:defRPr/>
            </a:pPr>
            <a:fld id="{BD399CC8-C4EE-4221-94F2-F1F2974B66BA}" type="slidenum">
              <a:rPr lang="en-US" altLang="zh-CN"/>
              <a:pPr>
                <a:defRPr/>
              </a:pPr>
              <a:t>24</a:t>
            </a:fld>
            <a:endParaRPr lang="en-US" altLang="zh-CN"/>
          </a:p>
        </p:txBody>
      </p:sp>
      <p:sp>
        <p:nvSpPr>
          <p:cNvPr id="29700" name="Rectangle 2"/>
          <p:cNvSpPr>
            <a:spLocks noGrp="1" noChangeArrowheads="1"/>
          </p:cNvSpPr>
          <p:nvPr>
            <p:ph type="title"/>
          </p:nvPr>
        </p:nvSpPr>
        <p:spPr/>
        <p:txBody>
          <a:bodyPr/>
          <a:lstStyle/>
          <a:p>
            <a:pPr eaLnBrk="1" hangingPunct="1"/>
            <a:r>
              <a:rPr lang="en-US" altLang="zh-CN" smtClean="0"/>
              <a:t>IT</a:t>
            </a:r>
            <a:r>
              <a:rPr lang="zh-CN" altLang="en-US" smtClean="0"/>
              <a:t>现状评估和诊断</a:t>
            </a:r>
            <a:br>
              <a:rPr lang="zh-CN" altLang="en-US" smtClean="0"/>
            </a:br>
            <a:r>
              <a:rPr lang="en-US" altLang="zh-CN" smtClean="0"/>
              <a:t>- </a:t>
            </a:r>
            <a:r>
              <a:rPr lang="zh-CN" altLang="en-US" sz="1800" smtClean="0"/>
              <a:t>现有系统的功能评估</a:t>
            </a:r>
          </a:p>
        </p:txBody>
      </p:sp>
      <p:sp>
        <p:nvSpPr>
          <p:cNvPr id="29701" name="WordArt 3"/>
          <p:cNvSpPr>
            <a:spLocks noChangeArrowheads="1" noChangeShapeType="1" noTextEdit="1"/>
          </p:cNvSpPr>
          <p:nvPr/>
        </p:nvSpPr>
        <p:spPr bwMode="auto">
          <a:xfrm>
            <a:off x="3060700" y="3476625"/>
            <a:ext cx="3290888" cy="1420813"/>
          </a:xfrm>
          <a:prstGeom prst="rect">
            <a:avLst/>
          </a:prstGeom>
        </p:spPr>
        <p:txBody>
          <a:bodyPr wrap="none" fromWordArt="1">
            <a:prstTxWarp prst="textSlantUp">
              <a:avLst>
                <a:gd name="adj" fmla="val 55556"/>
              </a:avLst>
            </a:prstTxWarp>
          </a:bodyPr>
          <a:lstStyle/>
          <a:p>
            <a:pPr algn="ctr"/>
            <a:r>
              <a:rPr lang="zh-CN" altLang="en-US" sz="1200" kern="1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pic>
        <p:nvPicPr>
          <p:cNvPr id="29702" name="Picture 4"/>
          <p:cNvPicPr>
            <a:picLocks noChangeAspect="1" noChangeArrowheads="1"/>
          </p:cNvPicPr>
          <p:nvPr/>
        </p:nvPicPr>
        <p:blipFill>
          <a:blip r:embed="rId3"/>
          <a:srcRect/>
          <a:stretch>
            <a:fillRect/>
          </a:stretch>
        </p:blipFill>
        <p:spPr bwMode="auto">
          <a:xfrm>
            <a:off x="458788" y="1681163"/>
            <a:ext cx="8226425"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6" name="灯片编号占位符 4"/>
          <p:cNvSpPr>
            <a:spLocks noGrp="1"/>
          </p:cNvSpPr>
          <p:nvPr>
            <p:ph type="sldNum" sz="quarter" idx="11"/>
          </p:nvPr>
        </p:nvSpPr>
        <p:spPr/>
        <p:txBody>
          <a:bodyPr/>
          <a:lstStyle/>
          <a:p>
            <a:pPr>
              <a:defRPr/>
            </a:pPr>
            <a:fld id="{3D46E788-473B-4F4F-89CB-1A11E5BCF757}" type="slidenum">
              <a:rPr lang="en-US" altLang="zh-CN"/>
              <a:pPr>
                <a:defRPr/>
              </a:pPr>
              <a:t>25</a:t>
            </a:fld>
            <a:endParaRPr lang="en-US" altLang="zh-CN"/>
          </a:p>
        </p:txBody>
      </p:sp>
      <p:pic>
        <p:nvPicPr>
          <p:cNvPr id="31748" name="Picture 2"/>
          <p:cNvPicPr>
            <a:picLocks noChangeAspect="1" noChangeArrowheads="1"/>
          </p:cNvPicPr>
          <p:nvPr/>
        </p:nvPicPr>
        <p:blipFill>
          <a:blip r:embed="rId3"/>
          <a:srcRect/>
          <a:stretch>
            <a:fillRect/>
          </a:stretch>
        </p:blipFill>
        <p:spPr bwMode="auto">
          <a:xfrm>
            <a:off x="514350" y="1449388"/>
            <a:ext cx="8423275" cy="4675187"/>
          </a:xfrm>
          <a:prstGeom prst="rect">
            <a:avLst/>
          </a:prstGeom>
          <a:noFill/>
          <a:ln w="9525">
            <a:noFill/>
            <a:miter lim="800000"/>
            <a:headEnd/>
            <a:tailEnd/>
          </a:ln>
        </p:spPr>
      </p:pic>
      <p:sp>
        <p:nvSpPr>
          <p:cNvPr id="31749" name="Rectangle 3"/>
          <p:cNvSpPr>
            <a:spLocks noGrp="1" noChangeArrowheads="1"/>
          </p:cNvSpPr>
          <p:nvPr>
            <p:ph type="title"/>
          </p:nvPr>
        </p:nvSpPr>
        <p:spPr/>
        <p:txBody>
          <a:bodyPr/>
          <a:lstStyle/>
          <a:p>
            <a:pPr eaLnBrk="1" hangingPunct="1"/>
            <a:r>
              <a:rPr lang="en-US" altLang="zh-CN" smtClean="0"/>
              <a:t>IT</a:t>
            </a:r>
            <a:r>
              <a:rPr lang="zh-CN" altLang="en-US" smtClean="0"/>
              <a:t>现状评估和诊断</a:t>
            </a:r>
            <a:br>
              <a:rPr lang="zh-CN" altLang="en-US" smtClean="0"/>
            </a:br>
            <a:r>
              <a:rPr lang="en-US" altLang="zh-CN" smtClean="0"/>
              <a:t>- </a:t>
            </a:r>
            <a:r>
              <a:rPr lang="zh-CN" altLang="en-US" sz="1800" smtClean="0"/>
              <a:t>特定系统的问题诊断和改进建议</a:t>
            </a:r>
          </a:p>
        </p:txBody>
      </p:sp>
      <p:sp>
        <p:nvSpPr>
          <p:cNvPr id="31750" name="WordArt 4"/>
          <p:cNvSpPr>
            <a:spLocks noChangeArrowheads="1" noChangeShapeType="1" noTextEdit="1"/>
          </p:cNvSpPr>
          <p:nvPr/>
        </p:nvSpPr>
        <p:spPr bwMode="auto">
          <a:xfrm>
            <a:off x="2917825" y="2525713"/>
            <a:ext cx="3290888"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3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2771" name="灯片编号占位符 3"/>
          <p:cNvSpPr>
            <a:spLocks noGrp="1"/>
          </p:cNvSpPr>
          <p:nvPr>
            <p:ph type="sldNum" sz="quarter" idx="10"/>
          </p:nvPr>
        </p:nvSpPr>
        <p:spPr>
          <a:xfrm>
            <a:off x="2484438" y="6629400"/>
            <a:ext cx="5592762" cy="184150"/>
          </a:xfrm>
        </p:spPr>
        <p:txBody>
          <a:bodyPr/>
          <a:lstStyle/>
          <a:p>
            <a:pPr>
              <a:defRPr/>
            </a:pPr>
            <a:fld id="{9B0EC2F8-CF54-4151-854A-A24F09FD8FE5}" type="slidenum">
              <a:rPr lang="en-US" altLang="zh-CN">
                <a:latin typeface="Futura Bk" pitchFamily="34" charset="0"/>
              </a:rPr>
              <a:pPr>
                <a:defRPr/>
              </a:pPr>
              <a:t>26</a:t>
            </a:fld>
            <a:endParaRPr lang="en-US" altLang="zh-CN">
              <a:latin typeface="Futura Bk" pitchFamily="34" charset="0"/>
            </a:endParaRPr>
          </a:p>
        </p:txBody>
      </p:sp>
      <p:sp>
        <p:nvSpPr>
          <p:cNvPr id="53285" name="矩形 37"/>
          <p:cNvSpPr>
            <a:spLocks noGrp="1" noChangeArrowheads="1"/>
          </p:cNvSpPr>
          <p:nvPr>
            <p:ph type="title"/>
          </p:nvPr>
        </p:nvSpPr>
        <p:spPr>
          <a:xfrm>
            <a:off x="395288" y="274638"/>
            <a:ext cx="7416800" cy="633412"/>
          </a:xfrm>
        </p:spPr>
        <p:txBody>
          <a:bodyPr/>
          <a:lstStyle/>
          <a:p>
            <a:r>
              <a:rPr lang="zh-CN" altLang="en-US" dirty="0" smtClean="0">
                <a:latin typeface="黑体" pitchFamily="2" charset="-122"/>
              </a:rPr>
              <a:t>汉普的</a:t>
            </a:r>
            <a:r>
              <a:rPr lang="en-US" altLang="zh-CN" dirty="0" smtClean="0">
                <a:latin typeface="黑体" pitchFamily="2" charset="-122"/>
              </a:rPr>
              <a:t>IT</a:t>
            </a:r>
            <a:r>
              <a:rPr lang="zh-CN" altLang="en-US" dirty="0" smtClean="0">
                <a:latin typeface="黑体" pitchFamily="2" charset="-122"/>
              </a:rPr>
              <a:t>规划方法论</a:t>
            </a:r>
            <a:r>
              <a:rPr lang="en-US" altLang="zh-CN" dirty="0" smtClean="0">
                <a:latin typeface="黑体" pitchFamily="2" charset="-122"/>
              </a:rPr>
              <a:t>——</a:t>
            </a:r>
            <a:r>
              <a:rPr lang="zh-CN" altLang="en-US" dirty="0" smtClean="0">
                <a:latin typeface="黑体" pitchFamily="2" charset="-122"/>
              </a:rPr>
              <a:t>研究与规划</a:t>
            </a:r>
          </a:p>
        </p:txBody>
      </p:sp>
      <p:sp>
        <p:nvSpPr>
          <p:cNvPr id="38" name="圆角矩形​​ 1"/>
          <p:cNvSpPr>
            <a:spLocks noChangeArrowheads="1"/>
          </p:cNvSpPr>
          <p:nvPr/>
        </p:nvSpPr>
        <p:spPr bwMode="auto">
          <a:xfrm>
            <a:off x="1822261" y="1946706"/>
            <a:ext cx="6075514" cy="3805126"/>
          </a:xfrm>
          <a:prstGeom prst="roundRect">
            <a:avLst>
              <a:gd name="adj" fmla="val 6741"/>
            </a:avLst>
          </a:prstGeom>
          <a:solidFill>
            <a:schemeClr val="bg1"/>
          </a:solidFill>
          <a:ln w="28575" algn="ctr">
            <a:solidFill>
              <a:srgbClr val="A23826"/>
            </a:solidFill>
            <a:prstDash val="dash"/>
            <a:round/>
            <a:headEnd/>
            <a:tailEnd/>
          </a:ln>
        </p:spPr>
        <p:txBody>
          <a:bodyPr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39" name="自选图形 3"/>
          <p:cNvSpPr>
            <a:spLocks noChangeArrowheads="1"/>
          </p:cNvSpPr>
          <p:nvPr/>
        </p:nvSpPr>
        <p:spPr bwMode="auto">
          <a:xfrm>
            <a:off x="428597" y="3911005"/>
            <a:ext cx="1036539"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业务流程</a:t>
            </a:r>
          </a:p>
        </p:txBody>
      </p:sp>
      <p:sp>
        <p:nvSpPr>
          <p:cNvPr id="40" name="自选图形 4"/>
          <p:cNvSpPr>
            <a:spLocks noChangeArrowheads="1"/>
          </p:cNvSpPr>
          <p:nvPr/>
        </p:nvSpPr>
        <p:spPr bwMode="auto">
          <a:xfrm>
            <a:off x="428597" y="2040713"/>
            <a:ext cx="1036539" cy="913398"/>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战略</a:t>
            </a:r>
          </a:p>
        </p:txBody>
      </p:sp>
      <p:sp>
        <p:nvSpPr>
          <p:cNvPr id="41" name="自选图形 5"/>
          <p:cNvSpPr>
            <a:spLocks noChangeArrowheads="1"/>
          </p:cNvSpPr>
          <p:nvPr/>
        </p:nvSpPr>
        <p:spPr bwMode="auto">
          <a:xfrm>
            <a:off x="428596" y="4848258"/>
            <a:ext cx="1061218"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信息系统</a:t>
            </a:r>
          </a:p>
        </p:txBody>
      </p:sp>
      <p:sp>
        <p:nvSpPr>
          <p:cNvPr id="42" name="矩形 6"/>
          <p:cNvSpPr>
            <a:spLocks noChangeArrowheads="1"/>
          </p:cNvSpPr>
          <p:nvPr/>
        </p:nvSpPr>
        <p:spPr bwMode="auto">
          <a:xfrm>
            <a:off x="1968885"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分析和评估</a:t>
            </a:r>
          </a:p>
        </p:txBody>
      </p:sp>
      <p:sp>
        <p:nvSpPr>
          <p:cNvPr id="43" name="矩形 7"/>
          <p:cNvSpPr>
            <a:spLocks noChangeArrowheads="1"/>
          </p:cNvSpPr>
          <p:nvPr/>
        </p:nvSpPr>
        <p:spPr bwMode="auto">
          <a:xfrm>
            <a:off x="2388439" y="2248370"/>
            <a:ext cx="349868" cy="3162520"/>
          </a:xfrm>
          <a:prstGeom prst="rect">
            <a:avLst/>
          </a:prstGeom>
          <a:solidFill>
            <a:srgbClr val="C00000"/>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bg1"/>
                </a:solidFill>
                <a:latin typeface="黑体" pitchFamily="2" charset="-122"/>
                <a:ea typeface="黑体" pitchFamily="2" charset="-122"/>
              </a:rPr>
              <a:t>研究和规划</a:t>
            </a:r>
          </a:p>
        </p:txBody>
      </p:sp>
      <p:sp>
        <p:nvSpPr>
          <p:cNvPr id="44" name="自选图形 8"/>
          <p:cNvSpPr>
            <a:spLocks noChangeArrowheads="1"/>
          </p:cNvSpPr>
          <p:nvPr/>
        </p:nvSpPr>
        <p:spPr bwMode="auto">
          <a:xfrm>
            <a:off x="1822261" y="1285860"/>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行业标杆比对</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知识库</a:t>
            </a:r>
            <a:endParaRPr lang="zh-CN" altLang="en-US" b="1" dirty="0">
              <a:solidFill>
                <a:schemeClr val="tx1"/>
              </a:solidFill>
              <a:latin typeface="黑体" pitchFamily="2" charset="-122"/>
              <a:ea typeface="黑体" pitchFamily="2" charset="-122"/>
            </a:endParaRPr>
          </a:p>
        </p:txBody>
      </p:sp>
      <p:sp>
        <p:nvSpPr>
          <p:cNvPr id="45" name="自选图形 9"/>
          <p:cNvSpPr>
            <a:spLocks noChangeArrowheads="1"/>
          </p:cNvSpPr>
          <p:nvPr/>
        </p:nvSpPr>
        <p:spPr bwMode="auto">
          <a:xfrm>
            <a:off x="4640082" y="1997217"/>
            <a:ext cx="1483674" cy="74643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应用系统规划</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总体系统架构</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应用系统架构</a:t>
            </a:r>
          </a:p>
        </p:txBody>
      </p:sp>
      <p:sp>
        <p:nvSpPr>
          <p:cNvPr id="46" name="自选图形 10"/>
          <p:cNvSpPr>
            <a:spLocks noChangeArrowheads="1"/>
          </p:cNvSpPr>
          <p:nvPr/>
        </p:nvSpPr>
        <p:spPr bwMode="auto">
          <a:xfrm>
            <a:off x="4641534" y="3842254"/>
            <a:ext cx="1482222" cy="88814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技</a:t>
            </a:r>
            <a:r>
              <a:rPr lang="zh-CN" altLang="en-US" b="1" dirty="0">
                <a:solidFill>
                  <a:schemeClr val="tx1"/>
                </a:solidFill>
                <a:latin typeface="黑体" pitchFamily="2" charset="-122"/>
                <a:ea typeface="黑体" pitchFamily="2" charset="-122"/>
              </a:rPr>
              <a:t>术架构规</a:t>
            </a:r>
            <a:r>
              <a:rPr lang="zh-CN" altLang="en-US" b="1" dirty="0" smtClean="0">
                <a:solidFill>
                  <a:schemeClr val="tx1"/>
                </a:solidFill>
                <a:latin typeface="黑体" pitchFamily="2" charset="-122"/>
                <a:ea typeface="黑体" pitchFamily="2" charset="-122"/>
              </a:rPr>
              <a:t>划</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基础设施规划</a:t>
            </a: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系统安全规划</a:t>
            </a:r>
          </a:p>
        </p:txBody>
      </p:sp>
      <p:sp>
        <p:nvSpPr>
          <p:cNvPr id="47" name="自选图形 11"/>
          <p:cNvSpPr>
            <a:spLocks noChangeArrowheads="1"/>
          </p:cNvSpPr>
          <p:nvPr/>
        </p:nvSpPr>
        <p:spPr bwMode="auto">
          <a:xfrm>
            <a:off x="4640082" y="4887544"/>
            <a:ext cx="1483674" cy="827811"/>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defRPr/>
            </a:pPr>
            <a:r>
              <a:rPr lang="en-US" altLang="zh-CN" b="1" dirty="0">
                <a:solidFill>
                  <a:schemeClr val="tx1"/>
                </a:solidFill>
                <a:latin typeface="黑体" pitchFamily="2" charset="-122"/>
                <a:ea typeface="黑体" pitchFamily="2" charset="-122"/>
              </a:rPr>
              <a:t>IT</a:t>
            </a:r>
            <a:r>
              <a:rPr lang="zh-CN" altLang="en-US" b="1" dirty="0">
                <a:solidFill>
                  <a:schemeClr val="tx1"/>
                </a:solidFill>
                <a:latin typeface="黑体" pitchFamily="2" charset="-122"/>
                <a:ea typeface="黑体" pitchFamily="2" charset="-122"/>
              </a:rPr>
              <a:t>管理规划</a:t>
            </a:r>
          </a:p>
          <a:p>
            <a:pPr defTabSz="971375">
              <a:defRPr/>
            </a:pPr>
            <a:r>
              <a:rPr lang="en-US" altLang="zh-CN" dirty="0">
                <a:solidFill>
                  <a:schemeClr val="tx1"/>
                </a:solidFill>
                <a:latin typeface="黑体" pitchFamily="2" charset="-122"/>
                <a:ea typeface="黑体" pitchFamily="2" charset="-122"/>
              </a:rPr>
              <a:t>-</a:t>
            </a: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组织、流程</a:t>
            </a:r>
            <a:endParaRPr lang="en-US" altLang="zh-CN" dirty="0" smtClean="0">
              <a:solidFill>
                <a:schemeClr val="tx1"/>
              </a:solidFill>
              <a:latin typeface="黑体" pitchFamily="2" charset="-122"/>
              <a:ea typeface="黑体" pitchFamily="2" charset="-122"/>
            </a:endParaRPr>
          </a:p>
          <a:p>
            <a:pPr defTabSz="971375">
              <a:defRPr/>
            </a:pP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运维体系</a:t>
            </a:r>
            <a:endParaRPr lang="en-US" altLang="zh-CN" dirty="0" smtClean="0">
              <a:solidFill>
                <a:schemeClr val="tx1"/>
              </a:solidFill>
              <a:latin typeface="黑体" pitchFamily="2" charset="-122"/>
              <a:ea typeface="黑体" pitchFamily="2" charset="-122"/>
            </a:endParaRPr>
          </a:p>
        </p:txBody>
      </p:sp>
      <p:sp>
        <p:nvSpPr>
          <p:cNvPr id="48" name="自选图形 12"/>
          <p:cNvSpPr>
            <a:spLocks noChangeArrowheads="1"/>
          </p:cNvSpPr>
          <p:nvPr/>
        </p:nvSpPr>
        <p:spPr bwMode="auto">
          <a:xfrm>
            <a:off x="6594118" y="3084599"/>
            <a:ext cx="1151227"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系统实施规划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实施策略</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实施主计划</a:t>
            </a: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投资规划</a:t>
            </a:r>
          </a:p>
        </p:txBody>
      </p:sp>
      <p:sp>
        <p:nvSpPr>
          <p:cNvPr id="49" name="矩形 13"/>
          <p:cNvSpPr>
            <a:spLocks noChangeArrowheads="1"/>
          </p:cNvSpPr>
          <p:nvPr/>
        </p:nvSpPr>
        <p:spPr bwMode="auto">
          <a:xfrm>
            <a:off x="8156184" y="2256788"/>
            <a:ext cx="481976" cy="3162520"/>
          </a:xfrm>
          <a:prstGeom prst="rect">
            <a:avLst/>
          </a:prstGeom>
          <a:solidFill>
            <a:schemeClr val="tx2">
              <a:lumMod val="20000"/>
              <a:lumOff val="80000"/>
            </a:schemeClr>
          </a:solidFill>
          <a:ln w="12700">
            <a:solidFill>
              <a:schemeClr val="tx2">
                <a:lumMod val="40000"/>
                <a:lumOff val="60000"/>
              </a:schemeClr>
            </a:solidFill>
            <a:miter lim="800000"/>
            <a:headEnd/>
            <a:tailEnd/>
          </a:ln>
          <a:effectLst>
            <a:outerShdw blurRad="44450" dist="27940" dir="5400000" algn="ctr">
              <a:srgbClr val="000000">
                <a:alpha val="32000"/>
              </a:srgbClr>
            </a:outerShdw>
          </a:effectLst>
        </p:spPr>
        <p:txBody>
          <a:bodyPr lIns="97193" tIns="48596" rIns="97193" bIns="48596" anchor="ctr"/>
          <a:lstStyle/>
          <a:p>
            <a:pPr algn="ctr" defTabSz="971375"/>
            <a:r>
              <a:rPr lang="zh-CN" altLang="en-US" dirty="0">
                <a:latin typeface="宋体" pitchFamily="2" charset="-122"/>
                <a:ea typeface="宋体" pitchFamily="2" charset="-122"/>
              </a:rPr>
              <a:t>选型和实施</a:t>
            </a:r>
          </a:p>
        </p:txBody>
      </p:sp>
      <p:cxnSp>
        <p:nvCxnSpPr>
          <p:cNvPr id="50" name="自选图形 14"/>
          <p:cNvCxnSpPr>
            <a:cxnSpLocks noChangeShapeType="1"/>
            <a:stCxn id="68" idx="3"/>
            <a:endCxn id="45" idx="1"/>
          </p:cNvCxnSpPr>
          <p:nvPr/>
        </p:nvCxnSpPr>
        <p:spPr bwMode="auto">
          <a:xfrm flipV="1">
            <a:off x="4213271" y="2370434"/>
            <a:ext cx="426811" cy="1464103"/>
          </a:xfrm>
          <a:prstGeom prst="bentConnector3">
            <a:avLst>
              <a:gd name="adj1" fmla="val 50000"/>
            </a:avLst>
          </a:prstGeom>
          <a:noFill/>
          <a:ln w="9525">
            <a:solidFill>
              <a:schemeClr val="tx1"/>
            </a:solidFill>
            <a:miter lim="800000"/>
            <a:headEnd/>
            <a:tailEnd type="triangle" w="med" len="med"/>
          </a:ln>
        </p:spPr>
      </p:cxnSp>
      <p:cxnSp>
        <p:nvCxnSpPr>
          <p:cNvPr id="51" name="自选图形 15"/>
          <p:cNvCxnSpPr>
            <a:cxnSpLocks noChangeShapeType="1"/>
            <a:stCxn id="68" idx="3"/>
            <a:endCxn id="46" idx="1"/>
          </p:cNvCxnSpPr>
          <p:nvPr/>
        </p:nvCxnSpPr>
        <p:spPr bwMode="auto">
          <a:xfrm>
            <a:off x="4213270" y="3834541"/>
            <a:ext cx="428262" cy="451789"/>
          </a:xfrm>
          <a:prstGeom prst="bentConnector3">
            <a:avLst>
              <a:gd name="adj1" fmla="val 50000"/>
            </a:avLst>
          </a:prstGeom>
          <a:noFill/>
          <a:ln w="9525">
            <a:solidFill>
              <a:schemeClr val="tx1"/>
            </a:solidFill>
            <a:miter lim="800000"/>
            <a:headEnd/>
            <a:tailEnd type="triangle" w="med" len="med"/>
          </a:ln>
        </p:spPr>
      </p:cxnSp>
      <p:cxnSp>
        <p:nvCxnSpPr>
          <p:cNvPr id="52" name="自选图形 16"/>
          <p:cNvCxnSpPr>
            <a:cxnSpLocks noChangeShapeType="1"/>
            <a:stCxn id="68" idx="3"/>
          </p:cNvCxnSpPr>
          <p:nvPr/>
        </p:nvCxnSpPr>
        <p:spPr bwMode="auto">
          <a:xfrm>
            <a:off x="4213271" y="3834541"/>
            <a:ext cx="426811" cy="1455685"/>
          </a:xfrm>
          <a:prstGeom prst="bentConnector3">
            <a:avLst>
              <a:gd name="adj1" fmla="val 50000"/>
            </a:avLst>
          </a:prstGeom>
          <a:noFill/>
          <a:ln w="9525">
            <a:solidFill>
              <a:schemeClr val="tx1"/>
            </a:solidFill>
            <a:miter lim="800000"/>
            <a:headEnd/>
            <a:tailEnd type="triangle" w="med" len="med"/>
          </a:ln>
        </p:spPr>
      </p:cxnSp>
      <p:cxnSp>
        <p:nvCxnSpPr>
          <p:cNvPr id="53" name="自选图形 17"/>
          <p:cNvCxnSpPr>
            <a:cxnSpLocks noChangeShapeType="1"/>
            <a:stCxn id="45" idx="2"/>
            <a:endCxn id="46" idx="0"/>
          </p:cNvCxnSpPr>
          <p:nvPr/>
        </p:nvCxnSpPr>
        <p:spPr bwMode="auto">
          <a:xfrm rot="16200000" flipH="1">
            <a:off x="4832979" y="3292589"/>
            <a:ext cx="1098603" cy="726"/>
          </a:xfrm>
          <a:prstGeom prst="straightConnector1">
            <a:avLst/>
          </a:prstGeom>
          <a:noFill/>
          <a:ln w="41275">
            <a:solidFill>
              <a:srgbClr val="FFFFFF"/>
            </a:solidFill>
            <a:miter lim="800000"/>
            <a:headEnd/>
            <a:tailEnd type="triangle" w="med" len="med"/>
          </a:ln>
        </p:spPr>
      </p:cxnSp>
      <p:cxnSp>
        <p:nvCxnSpPr>
          <p:cNvPr id="54" name="自选图形 18"/>
          <p:cNvCxnSpPr>
            <a:cxnSpLocks noChangeShapeType="1"/>
            <a:stCxn id="46" idx="2"/>
          </p:cNvCxnSpPr>
          <p:nvPr/>
        </p:nvCxnSpPr>
        <p:spPr bwMode="auto">
          <a:xfrm rot="5400000">
            <a:off x="5309320" y="4802993"/>
            <a:ext cx="145919" cy="726"/>
          </a:xfrm>
          <a:prstGeom prst="straightConnector1">
            <a:avLst/>
          </a:prstGeom>
          <a:noFill/>
          <a:ln w="41275">
            <a:solidFill>
              <a:srgbClr val="FFFFFF"/>
            </a:solidFill>
            <a:miter lim="800000"/>
            <a:headEnd/>
            <a:tailEnd type="triangle" w="med" len="med"/>
          </a:ln>
        </p:spPr>
      </p:cxnSp>
      <p:cxnSp>
        <p:nvCxnSpPr>
          <p:cNvPr id="55" name="自选图形 19"/>
          <p:cNvCxnSpPr>
            <a:cxnSpLocks noChangeShapeType="1"/>
            <a:stCxn id="45" idx="3"/>
            <a:endCxn id="48" idx="1"/>
          </p:cNvCxnSpPr>
          <p:nvPr/>
        </p:nvCxnSpPr>
        <p:spPr bwMode="auto">
          <a:xfrm>
            <a:off x="6123755" y="2370434"/>
            <a:ext cx="470363" cy="1464103"/>
          </a:xfrm>
          <a:prstGeom prst="bentConnector3">
            <a:avLst>
              <a:gd name="adj1" fmla="val 50000"/>
            </a:avLst>
          </a:prstGeom>
          <a:noFill/>
          <a:ln w="9525">
            <a:solidFill>
              <a:schemeClr val="tx1"/>
            </a:solidFill>
            <a:miter lim="800000"/>
            <a:headEnd/>
            <a:tailEnd type="triangle" w="med" len="med"/>
          </a:ln>
        </p:spPr>
      </p:cxnSp>
      <p:cxnSp>
        <p:nvCxnSpPr>
          <p:cNvPr id="56" name="自选图形 20"/>
          <p:cNvCxnSpPr>
            <a:cxnSpLocks noChangeShapeType="1"/>
            <a:endCxn id="48" idx="1"/>
          </p:cNvCxnSpPr>
          <p:nvPr/>
        </p:nvCxnSpPr>
        <p:spPr bwMode="auto">
          <a:xfrm flipV="1">
            <a:off x="6123755" y="3834541"/>
            <a:ext cx="470363" cy="1455685"/>
          </a:xfrm>
          <a:prstGeom prst="bentConnector3">
            <a:avLst>
              <a:gd name="adj1" fmla="val 50000"/>
            </a:avLst>
          </a:prstGeom>
          <a:noFill/>
          <a:ln w="9525">
            <a:solidFill>
              <a:schemeClr val="tx1"/>
            </a:solidFill>
            <a:miter lim="800000"/>
            <a:headEnd/>
            <a:tailEnd type="triangle" w="med" len="med"/>
          </a:ln>
        </p:spPr>
      </p:cxnSp>
      <p:sp>
        <p:nvSpPr>
          <p:cNvPr id="57" name="自选图形 22"/>
          <p:cNvSpPr>
            <a:spLocks noChangeArrowheads="1"/>
          </p:cNvSpPr>
          <p:nvPr/>
        </p:nvSpPr>
        <p:spPr bwMode="auto">
          <a:xfrm>
            <a:off x="1513041" y="2305892"/>
            <a:ext cx="172757" cy="275002"/>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8" name="自选图形 23"/>
          <p:cNvSpPr>
            <a:spLocks noChangeArrowheads="1"/>
          </p:cNvSpPr>
          <p:nvPr/>
        </p:nvSpPr>
        <p:spPr bwMode="auto">
          <a:xfrm>
            <a:off x="1526107" y="4138305"/>
            <a:ext cx="172756" cy="273599"/>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9" name="自选图形 24"/>
          <p:cNvSpPr>
            <a:spLocks noChangeArrowheads="1"/>
          </p:cNvSpPr>
          <p:nvPr/>
        </p:nvSpPr>
        <p:spPr bwMode="auto">
          <a:xfrm>
            <a:off x="1537722" y="5149916"/>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0" name="自选图形 25"/>
          <p:cNvSpPr>
            <a:spLocks noChangeArrowheads="1"/>
          </p:cNvSpPr>
          <p:nvPr/>
        </p:nvSpPr>
        <p:spPr bwMode="auto">
          <a:xfrm>
            <a:off x="7957296" y="3713172"/>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1" name="自选图形 26"/>
          <p:cNvSpPr>
            <a:spLocks noChangeArrowheads="1"/>
          </p:cNvSpPr>
          <p:nvPr/>
        </p:nvSpPr>
        <p:spPr bwMode="auto">
          <a:xfrm>
            <a:off x="2177935" y="1692754"/>
            <a:ext cx="210502" cy="203445"/>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2" name="自选图形 28"/>
          <p:cNvSpPr>
            <a:spLocks noChangeArrowheads="1"/>
          </p:cNvSpPr>
          <p:nvPr/>
        </p:nvSpPr>
        <p:spPr bwMode="auto">
          <a:xfrm>
            <a:off x="7569682" y="1705378"/>
            <a:ext cx="210502" cy="203446"/>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3" name="自选图形 32"/>
          <p:cNvSpPr>
            <a:spLocks noChangeArrowheads="1"/>
          </p:cNvSpPr>
          <p:nvPr/>
        </p:nvSpPr>
        <p:spPr bwMode="auto">
          <a:xfrm>
            <a:off x="428597" y="2976563"/>
            <a:ext cx="1036539" cy="911996"/>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管控模式</a:t>
            </a:r>
          </a:p>
        </p:txBody>
      </p:sp>
      <p:sp>
        <p:nvSpPr>
          <p:cNvPr id="64" name="自选图形 33"/>
          <p:cNvSpPr>
            <a:spLocks noChangeArrowheads="1"/>
          </p:cNvSpPr>
          <p:nvPr/>
        </p:nvSpPr>
        <p:spPr bwMode="auto">
          <a:xfrm>
            <a:off x="1515945" y="3191230"/>
            <a:ext cx="172757"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5" name="自选图形 34"/>
          <p:cNvSpPr>
            <a:spLocks noChangeArrowheads="1"/>
          </p:cNvSpPr>
          <p:nvPr/>
        </p:nvSpPr>
        <p:spPr bwMode="auto">
          <a:xfrm>
            <a:off x="1828067" y="5965098"/>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项目管理</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持续培训</a:t>
            </a:r>
          </a:p>
        </p:txBody>
      </p:sp>
      <p:sp>
        <p:nvSpPr>
          <p:cNvPr id="66" name="自选图形 35"/>
          <p:cNvSpPr>
            <a:spLocks noChangeArrowheads="1"/>
          </p:cNvSpPr>
          <p:nvPr/>
        </p:nvSpPr>
        <p:spPr bwMode="auto">
          <a:xfrm flipV="1">
            <a:off x="2388439" y="5743417"/>
            <a:ext cx="272926" cy="206252"/>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7" name="自选图形 36"/>
          <p:cNvSpPr>
            <a:spLocks noChangeArrowheads="1"/>
          </p:cNvSpPr>
          <p:nvPr/>
        </p:nvSpPr>
        <p:spPr bwMode="auto">
          <a:xfrm flipV="1">
            <a:off x="7710502" y="5747626"/>
            <a:ext cx="272926" cy="204848"/>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8" name="自选图形 9"/>
          <p:cNvSpPr>
            <a:spLocks noChangeArrowheads="1"/>
          </p:cNvSpPr>
          <p:nvPr/>
        </p:nvSpPr>
        <p:spPr bwMode="auto">
          <a:xfrm>
            <a:off x="2945905" y="3084599"/>
            <a:ext cx="1267365"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lstStyle/>
          <a:p>
            <a:pPr algn="ctr" defTabSz="971375">
              <a:spcBef>
                <a:spcPct val="50000"/>
              </a:spcBef>
            </a:pPr>
            <a:r>
              <a:rPr lang="zh-CN" altLang="en-US" b="1" dirty="0">
                <a:solidFill>
                  <a:schemeClr val="tx1"/>
                </a:solidFill>
                <a:latin typeface="黑体" pitchFamily="2" charset="-122"/>
                <a:ea typeface="黑体" pitchFamily="2" charset="-122"/>
              </a:rPr>
              <a:t>业务架构规划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职能组件架构</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热点组件识别</a:t>
            </a:r>
            <a:endParaRPr lang="zh-CN" altLang="en-US" dirty="0">
              <a:solidFill>
                <a:schemeClr val="tx1"/>
              </a:solidFill>
              <a:latin typeface="黑体" pitchFamily="2" charset="-122"/>
              <a:ea typeface="黑体" pitchFamily="2" charset="-122"/>
            </a:endParaRPr>
          </a:p>
        </p:txBody>
      </p:sp>
      <p:cxnSp>
        <p:nvCxnSpPr>
          <p:cNvPr id="69" name="自选图形 16"/>
          <p:cNvCxnSpPr>
            <a:cxnSpLocks noChangeShapeType="1"/>
            <a:stCxn id="43" idx="3"/>
            <a:endCxn id="68" idx="1"/>
          </p:cNvCxnSpPr>
          <p:nvPr/>
        </p:nvCxnSpPr>
        <p:spPr bwMode="auto">
          <a:xfrm>
            <a:off x="2738307" y="3829627"/>
            <a:ext cx="207599" cy="4911"/>
          </a:xfrm>
          <a:prstGeom prst="bentConnector3">
            <a:avLst>
              <a:gd name="adj1" fmla="val 50000"/>
            </a:avLst>
          </a:prstGeom>
          <a:noFill/>
          <a:ln w="9525">
            <a:solidFill>
              <a:schemeClr val="tx1"/>
            </a:solidFill>
            <a:miter lim="800000"/>
            <a:headEnd/>
            <a:tailEnd type="triangle" w="med" len="med"/>
          </a:ln>
        </p:spPr>
      </p:cxnSp>
      <p:sp>
        <p:nvSpPr>
          <p:cNvPr id="70" name="自选图形 10"/>
          <p:cNvSpPr>
            <a:spLocks noChangeArrowheads="1"/>
          </p:cNvSpPr>
          <p:nvPr/>
        </p:nvSpPr>
        <p:spPr bwMode="auto">
          <a:xfrm>
            <a:off x="4641534" y="2876945"/>
            <a:ext cx="1482222" cy="820796"/>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数据架</a:t>
            </a:r>
            <a:r>
              <a:rPr lang="zh-CN" altLang="en-US" b="1" dirty="0">
                <a:solidFill>
                  <a:schemeClr val="tx1"/>
                </a:solidFill>
                <a:latin typeface="黑体" pitchFamily="2" charset="-122"/>
                <a:ea typeface="黑体" pitchFamily="2" charset="-122"/>
              </a:rPr>
              <a:t>构规划</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总体数据架构</a:t>
            </a:r>
            <a:endParaRPr lang="zh-CN" altLang="en-US" dirty="0">
              <a:solidFill>
                <a:schemeClr val="tx1"/>
              </a:solidFill>
              <a:latin typeface="黑体" pitchFamily="2" charset="-122"/>
              <a:ea typeface="黑体" pitchFamily="2" charset="-122"/>
            </a:endParaRP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数据中心</a:t>
            </a:r>
            <a:endParaRPr lang="zh-CN" altLang="en-US" dirty="0">
              <a:solidFill>
                <a:schemeClr val="tx1"/>
              </a:solidFill>
              <a:latin typeface="黑体" pitchFamily="2" charset="-122"/>
              <a:ea typeface="黑体" pitchFamily="2" charset="-122"/>
            </a:endParaRPr>
          </a:p>
        </p:txBody>
      </p:sp>
      <p:cxnSp>
        <p:nvCxnSpPr>
          <p:cNvPr id="71" name="自选图形 16"/>
          <p:cNvCxnSpPr>
            <a:cxnSpLocks noChangeShapeType="1"/>
            <a:stCxn id="68" idx="3"/>
            <a:endCxn id="70" idx="1"/>
          </p:cNvCxnSpPr>
          <p:nvPr/>
        </p:nvCxnSpPr>
        <p:spPr bwMode="auto">
          <a:xfrm flipV="1">
            <a:off x="4213270" y="3287343"/>
            <a:ext cx="428262" cy="547197"/>
          </a:xfrm>
          <a:prstGeom prst="bentConnector3">
            <a:avLst>
              <a:gd name="adj1" fmla="val 50000"/>
            </a:avLst>
          </a:prstGeom>
          <a:noFill/>
          <a:ln w="9525">
            <a:solidFill>
              <a:schemeClr val="tx1"/>
            </a:solidFill>
            <a:miter lim="800000"/>
            <a:headEnd/>
            <a:tailEnd type="triangle" w="med" len="med"/>
          </a:ln>
        </p:spPr>
      </p:cxnSp>
      <p:cxnSp>
        <p:nvCxnSpPr>
          <p:cNvPr id="72" name="自选图形 19"/>
          <p:cNvCxnSpPr>
            <a:cxnSpLocks noChangeShapeType="1"/>
            <a:stCxn id="70" idx="3"/>
            <a:endCxn id="48" idx="1"/>
          </p:cNvCxnSpPr>
          <p:nvPr/>
        </p:nvCxnSpPr>
        <p:spPr bwMode="auto">
          <a:xfrm>
            <a:off x="6123755" y="3287343"/>
            <a:ext cx="470363" cy="547197"/>
          </a:xfrm>
          <a:prstGeom prst="bentConnector3">
            <a:avLst>
              <a:gd name="adj1" fmla="val 50000"/>
            </a:avLst>
          </a:prstGeom>
          <a:noFill/>
          <a:ln w="9525">
            <a:solidFill>
              <a:schemeClr val="tx1"/>
            </a:solidFill>
            <a:miter lim="800000"/>
            <a:headEnd/>
            <a:tailEnd type="triangle" w="med" len="med"/>
          </a:ln>
        </p:spPr>
      </p:cxnSp>
      <p:cxnSp>
        <p:nvCxnSpPr>
          <p:cNvPr id="73" name="自选图形 20"/>
          <p:cNvCxnSpPr>
            <a:cxnSpLocks noChangeShapeType="1"/>
            <a:stCxn id="46" idx="3"/>
            <a:endCxn id="48" idx="1"/>
          </p:cNvCxnSpPr>
          <p:nvPr/>
        </p:nvCxnSpPr>
        <p:spPr bwMode="auto">
          <a:xfrm flipV="1">
            <a:off x="6123755" y="3834541"/>
            <a:ext cx="470363" cy="451789"/>
          </a:xfrm>
          <a:prstGeom prst="bentConnector3">
            <a:avLst>
              <a:gd name="adj1" fmla="val 50000"/>
            </a:avLst>
          </a:prstGeom>
          <a:noFill/>
          <a:ln w="9525">
            <a:solidFill>
              <a:schemeClr val="tx1"/>
            </a:solidFill>
            <a:miter lim="800000"/>
            <a:headEnd/>
            <a:tailEnd type="triangle" w="med" len="med"/>
          </a:ln>
        </p:spPr>
      </p:cxn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战略梳理以及对业务架构和信息化的要求</a:t>
            </a:r>
            <a:endParaRPr lang="zh-CN" altLang="en-US" dirty="0"/>
          </a:p>
        </p:txBody>
      </p:sp>
      <p:sp>
        <p:nvSpPr>
          <p:cNvPr id="3" name="灯片编号占位符 2"/>
          <p:cNvSpPr>
            <a:spLocks noGrp="1"/>
          </p:cNvSpPr>
          <p:nvPr>
            <p:ph type="sldNum" sz="quarter" idx="10"/>
          </p:nvPr>
        </p:nvSpPr>
        <p:spPr/>
        <p:txBody>
          <a:bodyPr/>
          <a:lstStyle/>
          <a:p>
            <a:pPr>
              <a:defRPr/>
            </a:pPr>
            <a:fld id="{2FD60723-BCBF-4F74-9074-E5F4DA124D3C}" type="slidenum">
              <a:rPr lang="en-US" altLang="zh-CN" smtClean="0"/>
              <a:pPr>
                <a:defRPr/>
              </a:pPr>
              <a:t>27</a:t>
            </a:fld>
            <a:endParaRPr lang="en-US" altLang="zh-CN" dirty="0"/>
          </a:p>
        </p:txBody>
      </p:sp>
      <p:pic>
        <p:nvPicPr>
          <p:cNvPr id="218114" name="Picture 2"/>
          <p:cNvPicPr>
            <a:picLocks noChangeAspect="1" noChangeArrowheads="1"/>
          </p:cNvPicPr>
          <p:nvPr/>
        </p:nvPicPr>
        <p:blipFill>
          <a:blip r:embed="rId2"/>
          <a:srcRect/>
          <a:stretch>
            <a:fillRect/>
          </a:stretch>
        </p:blipFill>
        <p:spPr bwMode="auto">
          <a:xfrm>
            <a:off x="598488" y="1511319"/>
            <a:ext cx="7947025" cy="4632325"/>
          </a:xfrm>
          <a:prstGeom prst="rect">
            <a:avLst/>
          </a:prstGeom>
          <a:noFill/>
          <a:ln w="9525">
            <a:noFill/>
            <a:miter lim="800000"/>
            <a:headEnd/>
            <a:tailEnd/>
          </a:ln>
          <a:effectLst/>
        </p:spPr>
      </p:pic>
      <p:sp>
        <p:nvSpPr>
          <p:cNvPr id="40" name="WordArt 4"/>
          <p:cNvSpPr>
            <a:spLocks noChangeArrowheads="1" noChangeShapeType="1" noTextEdit="1"/>
          </p:cNvSpPr>
          <p:nvPr/>
        </p:nvSpPr>
        <p:spPr bwMode="auto">
          <a:xfrm>
            <a:off x="2917825" y="2525713"/>
            <a:ext cx="3290888"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2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26" name="灯片编号占位符 4"/>
          <p:cNvSpPr>
            <a:spLocks noGrp="1"/>
          </p:cNvSpPr>
          <p:nvPr>
            <p:ph type="sldNum" sz="quarter" idx="11"/>
          </p:nvPr>
        </p:nvSpPr>
        <p:spPr/>
        <p:txBody>
          <a:bodyPr/>
          <a:lstStyle/>
          <a:p>
            <a:pPr>
              <a:defRPr/>
            </a:pPr>
            <a:fld id="{136A61F4-F4DF-4CA0-99B1-46DD476C83D9}" type="slidenum">
              <a:rPr lang="en-US" altLang="zh-CN"/>
              <a:pPr>
                <a:defRPr/>
              </a:pPr>
              <a:t>28</a:t>
            </a:fld>
            <a:endParaRPr lang="en-US" altLang="zh-CN"/>
          </a:p>
        </p:txBody>
      </p:sp>
      <p:sp>
        <p:nvSpPr>
          <p:cNvPr id="33796" name="Rectangle 2"/>
          <p:cNvSpPr>
            <a:spLocks noGrp="1" noChangeArrowheads="1"/>
          </p:cNvSpPr>
          <p:nvPr>
            <p:ph type="title"/>
          </p:nvPr>
        </p:nvSpPr>
        <p:spPr/>
        <p:txBody>
          <a:bodyPr/>
          <a:lstStyle/>
          <a:p>
            <a:pPr eaLnBrk="1" hangingPunct="1"/>
            <a:r>
              <a:rPr lang="zh-CN" altLang="en-US" dirty="0" smtClean="0"/>
              <a:t>根据要求制定信息化战略原则</a:t>
            </a:r>
          </a:p>
        </p:txBody>
      </p:sp>
      <p:grpSp>
        <p:nvGrpSpPr>
          <p:cNvPr id="33797" name="Group 3"/>
          <p:cNvGrpSpPr>
            <a:grpSpLocks/>
          </p:cNvGrpSpPr>
          <p:nvPr/>
        </p:nvGrpSpPr>
        <p:grpSpPr bwMode="auto">
          <a:xfrm>
            <a:off x="366713" y="2487613"/>
            <a:ext cx="4376737" cy="3289300"/>
            <a:chOff x="469" y="1260"/>
            <a:chExt cx="3045" cy="2184"/>
          </a:xfrm>
        </p:grpSpPr>
        <p:sp>
          <p:nvSpPr>
            <p:cNvPr id="33810" name="Rectangle 4"/>
            <p:cNvSpPr>
              <a:spLocks noChangeArrowheads="1"/>
            </p:cNvSpPr>
            <p:nvPr/>
          </p:nvSpPr>
          <p:spPr bwMode="black">
            <a:xfrm>
              <a:off x="2197" y="2979"/>
              <a:ext cx="1001" cy="444"/>
            </a:xfrm>
            <a:prstGeom prst="rect">
              <a:avLst/>
            </a:prstGeom>
            <a:noFill/>
            <a:ln w="9525" algn="ctr">
              <a:noFill/>
              <a:miter lim="800000"/>
              <a:headEnd/>
              <a:tailEnd/>
            </a:ln>
          </p:spPr>
          <p:txBody>
            <a:bodyPr lIns="90000" tIns="46800" rIns="90000" bIns="46800">
              <a:spAutoFit/>
            </a:bodyPr>
            <a:lstStyle/>
            <a:p>
              <a:pPr marL="185738" indent="-185738" algn="just" eaLnBrk="0" hangingPunct="0">
                <a:lnSpc>
                  <a:spcPct val="90000"/>
                </a:lnSpc>
                <a:spcAft>
                  <a:spcPct val="10000"/>
                </a:spcAft>
                <a:buSzPct val="75000"/>
              </a:pPr>
              <a:r>
                <a:rPr kumimoji="1" lang="en-US" altLang="zh-CN">
                  <a:latin typeface="宋体" charset="-122"/>
                  <a:ea typeface="宋体" charset="-122"/>
                </a:rPr>
                <a:t>	</a:t>
              </a:r>
              <a:r>
                <a:rPr kumimoji="1" lang="zh-CN" altLang="en-US">
                  <a:latin typeface="宋体" charset="-122"/>
                  <a:ea typeface="宋体" charset="-122"/>
                </a:rPr>
                <a:t>实现资金流、信息流和业务流的高效整合</a:t>
              </a:r>
            </a:p>
          </p:txBody>
        </p:sp>
        <p:sp>
          <p:nvSpPr>
            <p:cNvPr id="33811" name="Rectangle 5"/>
            <p:cNvSpPr>
              <a:spLocks noChangeArrowheads="1"/>
            </p:cNvSpPr>
            <p:nvPr/>
          </p:nvSpPr>
          <p:spPr bwMode="black">
            <a:xfrm>
              <a:off x="1409" y="1850"/>
              <a:ext cx="1084" cy="572"/>
            </a:xfrm>
            <a:prstGeom prst="rect">
              <a:avLst/>
            </a:prstGeom>
            <a:noFill/>
            <a:ln w="9525" algn="ctr">
              <a:noFill/>
              <a:miter lim="800000"/>
              <a:headEnd/>
              <a:tailEnd/>
            </a:ln>
          </p:spPr>
          <p:txBody>
            <a:bodyPr lIns="90000" tIns="46800" rIns="90000" bIns="46800">
              <a:spAutoFit/>
            </a:bodyPr>
            <a:lstStyle/>
            <a:p>
              <a:pPr marL="185738" indent="-185738" algn="just" eaLnBrk="0" hangingPunct="0">
                <a:lnSpc>
                  <a:spcPct val="90000"/>
                </a:lnSpc>
                <a:spcAft>
                  <a:spcPct val="10000"/>
                </a:spcAft>
                <a:buSzPct val="75000"/>
              </a:pPr>
              <a:r>
                <a:rPr kumimoji="1" lang="en-US" altLang="zh-CN">
                  <a:latin typeface="宋体" charset="-122"/>
                  <a:ea typeface="宋体" charset="-122"/>
                </a:rPr>
                <a:t>	</a:t>
              </a:r>
              <a:r>
                <a:rPr kumimoji="1" lang="zh-CN" altLang="en-US">
                  <a:latin typeface="宋体" charset="-122"/>
                  <a:ea typeface="宋体" charset="-122"/>
                </a:rPr>
                <a:t>建立统一、全面、集成、实时共享的管理信息平台</a:t>
              </a:r>
            </a:p>
          </p:txBody>
        </p:sp>
        <p:sp>
          <p:nvSpPr>
            <p:cNvPr id="33812" name="Rectangle 6"/>
            <p:cNvSpPr>
              <a:spLocks noChangeArrowheads="1"/>
            </p:cNvSpPr>
            <p:nvPr/>
          </p:nvSpPr>
          <p:spPr bwMode="black">
            <a:xfrm>
              <a:off x="729" y="2978"/>
              <a:ext cx="955" cy="444"/>
            </a:xfrm>
            <a:prstGeom prst="rect">
              <a:avLst/>
            </a:prstGeom>
            <a:noFill/>
            <a:ln w="9525" algn="ctr">
              <a:noFill/>
              <a:miter lim="800000"/>
              <a:headEnd/>
              <a:tailEnd/>
            </a:ln>
          </p:spPr>
          <p:txBody>
            <a:bodyPr lIns="90000" tIns="46800" rIns="90000" bIns="46800">
              <a:spAutoFit/>
            </a:bodyPr>
            <a:lstStyle/>
            <a:p>
              <a:pPr marL="185738" indent="-185738" algn="just" eaLnBrk="0" hangingPunct="0">
                <a:lnSpc>
                  <a:spcPct val="90000"/>
                </a:lnSpc>
                <a:spcAft>
                  <a:spcPct val="10000"/>
                </a:spcAft>
                <a:buSzPct val="75000"/>
              </a:pPr>
              <a:r>
                <a:rPr kumimoji="1" lang="en-US" altLang="zh-CN">
                  <a:latin typeface="宋体" charset="-122"/>
                  <a:ea typeface="宋体" charset="-122"/>
                </a:rPr>
                <a:t>	</a:t>
              </a:r>
              <a:r>
                <a:rPr kumimoji="1" lang="zh-CN" altLang="en-US">
                  <a:latin typeface="宋体" charset="-122"/>
                  <a:ea typeface="宋体" charset="-122"/>
                </a:rPr>
                <a:t>满足跨区域进行集中管理的需求</a:t>
              </a:r>
            </a:p>
          </p:txBody>
        </p:sp>
        <p:grpSp>
          <p:nvGrpSpPr>
            <p:cNvPr id="33813" name="Group 7"/>
            <p:cNvGrpSpPr>
              <a:grpSpLocks/>
            </p:cNvGrpSpPr>
            <p:nvPr/>
          </p:nvGrpSpPr>
          <p:grpSpPr bwMode="auto">
            <a:xfrm>
              <a:off x="469" y="1260"/>
              <a:ext cx="3045" cy="2184"/>
              <a:chOff x="1839" y="1646"/>
              <a:chExt cx="2529" cy="2148"/>
            </a:xfrm>
          </p:grpSpPr>
          <p:sp>
            <p:nvSpPr>
              <p:cNvPr id="6990856" name="Freeform 8"/>
              <p:cNvSpPr>
                <a:spLocks/>
              </p:cNvSpPr>
              <p:nvPr/>
            </p:nvSpPr>
            <p:spPr bwMode="auto">
              <a:xfrm>
                <a:off x="1839" y="2822"/>
                <a:ext cx="1147" cy="972"/>
              </a:xfrm>
              <a:custGeom>
                <a:avLst/>
                <a:gdLst/>
                <a:ahLst/>
                <a:cxnLst>
                  <a:cxn ang="0">
                    <a:pos x="738" y="0"/>
                  </a:cxn>
                  <a:cxn ang="0">
                    <a:pos x="0" y="1243"/>
                  </a:cxn>
                  <a:cxn ang="0">
                    <a:pos x="1470" y="1242"/>
                  </a:cxn>
                </a:cxnLst>
                <a:rect l="0" t="0" r="r" b="b"/>
                <a:pathLst>
                  <a:path w="1470" h="1243">
                    <a:moveTo>
                      <a:pt x="738" y="0"/>
                    </a:moveTo>
                    <a:lnTo>
                      <a:pt x="0" y="1243"/>
                    </a:lnTo>
                    <a:lnTo>
                      <a:pt x="1470" y="1242"/>
                    </a:lnTo>
                  </a:path>
                </a:pathLst>
              </a:custGeom>
              <a:noFill/>
              <a:ln w="22225" cap="flat" cmpd="sng">
                <a:solidFill>
                  <a:schemeClr val="bg2"/>
                </a:solidFill>
                <a:prstDash val="solid"/>
                <a:round/>
                <a:headEnd/>
                <a:tailEnd/>
              </a:ln>
              <a:effectLst/>
            </p:spPr>
            <p:txBody>
              <a:bodyPr lIns="0" tIns="0" rIns="0" bIns="0" anchor="ctr">
                <a:spAutoFit/>
              </a:bodyPr>
              <a:lstStyle/>
              <a:p>
                <a:pPr eaLnBrk="0" hangingPunct="0">
                  <a:defRPr/>
                </a:pPr>
                <a:endParaRPr lang="zh-CN" altLang="en-US">
                  <a:effectLst>
                    <a:outerShdw blurRad="38100" dist="38100" dir="2700000" algn="tl">
                      <a:srgbClr val="000000">
                        <a:alpha val="43137"/>
                      </a:srgbClr>
                    </a:outerShdw>
                  </a:effectLst>
                </a:endParaRPr>
              </a:p>
            </p:txBody>
          </p:sp>
          <p:sp>
            <p:nvSpPr>
              <p:cNvPr id="6990857" name="Freeform 9"/>
              <p:cNvSpPr>
                <a:spLocks/>
              </p:cNvSpPr>
              <p:nvPr/>
            </p:nvSpPr>
            <p:spPr bwMode="auto">
              <a:xfrm flipH="1">
                <a:off x="3221" y="2822"/>
                <a:ext cx="1147" cy="972"/>
              </a:xfrm>
              <a:custGeom>
                <a:avLst/>
                <a:gdLst/>
                <a:ahLst/>
                <a:cxnLst>
                  <a:cxn ang="0">
                    <a:pos x="738" y="0"/>
                  </a:cxn>
                  <a:cxn ang="0">
                    <a:pos x="0" y="1243"/>
                  </a:cxn>
                  <a:cxn ang="0">
                    <a:pos x="1470" y="1242"/>
                  </a:cxn>
                </a:cxnLst>
                <a:rect l="0" t="0" r="r" b="b"/>
                <a:pathLst>
                  <a:path w="1470" h="1243">
                    <a:moveTo>
                      <a:pt x="738" y="0"/>
                    </a:moveTo>
                    <a:lnTo>
                      <a:pt x="0" y="1243"/>
                    </a:lnTo>
                    <a:lnTo>
                      <a:pt x="1470" y="1242"/>
                    </a:lnTo>
                  </a:path>
                </a:pathLst>
              </a:custGeom>
              <a:noFill/>
              <a:ln w="22225" cap="flat" cmpd="sng">
                <a:solidFill>
                  <a:schemeClr val="bg2"/>
                </a:solidFill>
                <a:prstDash val="solid"/>
                <a:round/>
                <a:headEnd/>
                <a:tailEnd/>
              </a:ln>
              <a:effectLst/>
            </p:spPr>
            <p:txBody>
              <a:bodyPr lIns="0" tIns="0" rIns="0" bIns="0" anchor="ctr">
                <a:spAutoFit/>
              </a:bodyPr>
              <a:lstStyle/>
              <a:p>
                <a:pPr eaLnBrk="0" hangingPunct="0">
                  <a:defRPr/>
                </a:pPr>
                <a:endParaRPr lang="zh-CN" altLang="en-US">
                  <a:effectLst>
                    <a:outerShdw blurRad="38100" dist="38100" dir="2700000" algn="tl">
                      <a:srgbClr val="000000">
                        <a:alpha val="43137"/>
                      </a:srgbClr>
                    </a:outerShdw>
                  </a:effectLst>
                </a:endParaRPr>
              </a:p>
            </p:txBody>
          </p:sp>
          <p:sp>
            <p:nvSpPr>
              <p:cNvPr id="6990858" name="Freeform 10"/>
              <p:cNvSpPr>
                <a:spLocks/>
              </p:cNvSpPr>
              <p:nvPr/>
            </p:nvSpPr>
            <p:spPr bwMode="auto">
              <a:xfrm>
                <a:off x="2530" y="1646"/>
                <a:ext cx="1155" cy="986"/>
              </a:xfrm>
              <a:custGeom>
                <a:avLst/>
                <a:gdLst/>
                <a:ahLst/>
                <a:cxnLst>
                  <a:cxn ang="0">
                    <a:pos x="0" y="1260"/>
                  </a:cxn>
                  <a:cxn ang="0">
                    <a:pos x="730" y="0"/>
                  </a:cxn>
                  <a:cxn ang="0">
                    <a:pos x="1477" y="1261"/>
                  </a:cxn>
                </a:cxnLst>
                <a:rect l="0" t="0" r="r" b="b"/>
                <a:pathLst>
                  <a:path w="1477" h="1261">
                    <a:moveTo>
                      <a:pt x="0" y="1260"/>
                    </a:moveTo>
                    <a:lnTo>
                      <a:pt x="730" y="0"/>
                    </a:lnTo>
                    <a:lnTo>
                      <a:pt x="1477" y="1261"/>
                    </a:lnTo>
                  </a:path>
                </a:pathLst>
              </a:custGeom>
              <a:noFill/>
              <a:ln w="22225" cap="flat" cmpd="sng">
                <a:solidFill>
                  <a:schemeClr val="bg2"/>
                </a:solidFill>
                <a:prstDash val="solid"/>
                <a:round/>
                <a:headEnd/>
                <a:tailEnd/>
              </a:ln>
              <a:effectLst/>
            </p:spPr>
            <p:txBody>
              <a:bodyPr lIns="0" tIns="0" rIns="0" bIns="0" anchor="ctr">
                <a:spAutoFit/>
              </a:bodyPr>
              <a:lstStyle/>
              <a:p>
                <a:pPr eaLnBrk="0" hangingPunct="0">
                  <a:defRPr/>
                </a:pPr>
                <a:endParaRPr lang="zh-CN" altLang="en-US">
                  <a:effectLst>
                    <a:outerShdw blurRad="38100" dist="38100" dir="2700000" algn="tl">
                      <a:srgbClr val="000000">
                        <a:alpha val="43137"/>
                      </a:srgbClr>
                    </a:outerShdw>
                  </a:effectLst>
                </a:endParaRPr>
              </a:p>
            </p:txBody>
          </p:sp>
          <p:sp>
            <p:nvSpPr>
              <p:cNvPr id="6990859" name="AutoShape 11"/>
              <p:cNvSpPr>
                <a:spLocks noChangeArrowheads="1"/>
              </p:cNvSpPr>
              <p:nvPr/>
            </p:nvSpPr>
            <p:spPr bwMode="auto">
              <a:xfrm flipH="1" flipV="1">
                <a:off x="2506" y="2750"/>
                <a:ext cx="1190" cy="1008"/>
              </a:xfrm>
              <a:prstGeom prst="triangle">
                <a:avLst>
                  <a:gd name="adj" fmla="val 50000"/>
                </a:avLst>
              </a:prstGeom>
              <a:solidFill>
                <a:schemeClr val="bg2"/>
              </a:solidFill>
              <a:ln w="6350">
                <a:solidFill>
                  <a:schemeClr val="bg2"/>
                </a:solidFill>
                <a:miter lim="800000"/>
                <a:headEnd/>
                <a:tailEnd/>
              </a:ln>
              <a:effectLst/>
            </p:spPr>
            <p:txBody>
              <a:bodyPr lIns="0" tIns="0" rIns="0" bIns="0" anchor="ctr">
                <a:spAutoFit/>
              </a:bodyPr>
              <a:lstStyle/>
              <a:p>
                <a:pPr eaLnBrk="0" hangingPunct="0">
                  <a:defRPr/>
                </a:pPr>
                <a:endParaRPr lang="zh-CN" altLang="en-US">
                  <a:effectLst>
                    <a:outerShdw blurRad="38100" dist="38100" dir="2700000" algn="tl">
                      <a:srgbClr val="000000">
                        <a:alpha val="43137"/>
                      </a:srgbClr>
                    </a:outerShdw>
                  </a:effectLst>
                </a:endParaRPr>
              </a:p>
            </p:txBody>
          </p:sp>
        </p:grpSp>
        <p:sp>
          <p:nvSpPr>
            <p:cNvPr id="33814" name="Rectangle 12"/>
            <p:cNvSpPr>
              <a:spLocks noChangeArrowheads="1"/>
            </p:cNvSpPr>
            <p:nvPr/>
          </p:nvSpPr>
          <p:spPr bwMode="black">
            <a:xfrm>
              <a:off x="1457" y="2603"/>
              <a:ext cx="1178" cy="189"/>
            </a:xfrm>
            <a:prstGeom prst="rect">
              <a:avLst/>
            </a:prstGeom>
            <a:noFill/>
            <a:ln w="9525" algn="ctr">
              <a:noFill/>
              <a:miter lim="800000"/>
              <a:headEnd/>
              <a:tailEnd/>
            </a:ln>
          </p:spPr>
          <p:txBody>
            <a:bodyPr lIns="90000" tIns="46800" rIns="90000" bIns="46800">
              <a:spAutoFit/>
            </a:bodyPr>
            <a:lstStyle/>
            <a:p>
              <a:pPr marL="185738" indent="-185738" algn="just" eaLnBrk="0" hangingPunct="0">
                <a:lnSpc>
                  <a:spcPct val="90000"/>
                </a:lnSpc>
                <a:spcAft>
                  <a:spcPct val="10000"/>
                </a:spcAft>
                <a:buSzPct val="75000"/>
              </a:pPr>
              <a:r>
                <a:rPr kumimoji="1" lang="en-US" altLang="zh-CN" b="1">
                  <a:latin typeface="宋体" charset="-122"/>
                  <a:ea typeface="宋体" charset="-122"/>
                </a:rPr>
                <a:t>	</a:t>
              </a:r>
              <a:r>
                <a:rPr kumimoji="1" lang="zh-CN" altLang="en-US" b="1">
                  <a:latin typeface="宋体" charset="-122"/>
                  <a:ea typeface="宋体" charset="-122"/>
                </a:rPr>
                <a:t>集团信息化战略</a:t>
              </a:r>
            </a:p>
          </p:txBody>
        </p:sp>
      </p:grpSp>
      <p:sp>
        <p:nvSpPr>
          <p:cNvPr id="6990861" name="AutoShape 13"/>
          <p:cNvSpPr>
            <a:spLocks noChangeArrowheads="1"/>
          </p:cNvSpPr>
          <p:nvPr/>
        </p:nvSpPr>
        <p:spPr bwMode="black">
          <a:xfrm>
            <a:off x="4356100" y="4019550"/>
            <a:ext cx="976313" cy="485775"/>
          </a:xfrm>
          <a:prstGeom prst="rightArrow">
            <a:avLst>
              <a:gd name="adj1" fmla="val 50000"/>
              <a:gd name="adj2" fmla="val 50245"/>
            </a:avLst>
          </a:prstGeom>
          <a:gradFill rotWithShape="1">
            <a:gsLst>
              <a:gs pos="0">
                <a:schemeClr val="bg2">
                  <a:gamma/>
                  <a:shade val="46275"/>
                  <a:invGamma/>
                </a:schemeClr>
              </a:gs>
              <a:gs pos="50000">
                <a:schemeClr val="bg2"/>
              </a:gs>
              <a:gs pos="100000">
                <a:schemeClr val="bg2">
                  <a:gamma/>
                  <a:shade val="46275"/>
                  <a:invGamma/>
                </a:schemeClr>
              </a:gs>
            </a:gsLst>
            <a:lin ang="0" scaled="1"/>
          </a:gradFill>
          <a:ln w="9525" algn="ctr">
            <a:solidFill>
              <a:schemeClr val="tx1"/>
            </a:solidFill>
            <a:miter lim="800000"/>
            <a:headEnd/>
            <a:tailEnd/>
          </a:ln>
          <a:effectLst/>
        </p:spPr>
        <p:txBody>
          <a:bodyPr wrap="none" lIns="90000" tIns="46800" rIns="90000" bIns="46800" anchor="ctr">
            <a:spAutoFit/>
          </a:bodyPr>
          <a:lstStyle/>
          <a:p>
            <a:pPr eaLnBrk="0" hangingPunct="0">
              <a:defRPr/>
            </a:pPr>
            <a:endParaRPr lang="zh-CN" altLang="en-US">
              <a:effectLst>
                <a:outerShdw blurRad="38100" dist="38100" dir="2700000" algn="tl">
                  <a:srgbClr val="000000">
                    <a:alpha val="43137"/>
                  </a:srgbClr>
                </a:outerShdw>
              </a:effectLst>
            </a:endParaRPr>
          </a:p>
        </p:txBody>
      </p:sp>
      <p:grpSp>
        <p:nvGrpSpPr>
          <p:cNvPr id="33799" name="Group 14"/>
          <p:cNvGrpSpPr>
            <a:grpSpLocks/>
          </p:cNvGrpSpPr>
          <p:nvPr/>
        </p:nvGrpSpPr>
        <p:grpSpPr bwMode="auto">
          <a:xfrm>
            <a:off x="5553075" y="2670175"/>
            <a:ext cx="3213100" cy="3067050"/>
            <a:chOff x="1517" y="1352"/>
            <a:chExt cx="1816" cy="1816"/>
          </a:xfrm>
        </p:grpSpPr>
        <p:sp>
          <p:nvSpPr>
            <p:cNvPr id="6990863" name="AutoShape 15"/>
            <p:cNvSpPr>
              <a:spLocks noChangeArrowheads="1"/>
            </p:cNvSpPr>
            <p:nvPr/>
          </p:nvSpPr>
          <p:spPr bwMode="auto">
            <a:xfrm>
              <a:off x="2105" y="1987"/>
              <a:ext cx="633" cy="555"/>
            </a:xfrm>
            <a:prstGeom prst="flowChartPreparation">
              <a:avLst/>
            </a:prstGeom>
            <a:solidFill>
              <a:srgbClr val="C0C0C0"/>
            </a:solidFill>
            <a:ln w="6350" algn="ctr">
              <a:noFill/>
              <a:miter lim="800000"/>
              <a:headEnd/>
              <a:tailEnd/>
            </a:ln>
            <a:effectLst>
              <a:outerShdw dist="35921" dir="2700000" algn="ctr" rotWithShape="0">
                <a:srgbClr val="969696"/>
              </a:outerShdw>
            </a:effectLst>
          </p:spPr>
          <p:txBody>
            <a:bodyPr wrap="none" lIns="72000" tIns="0" rIns="0" bIns="0" anchor="ctr"/>
            <a:lstStyle/>
            <a:p>
              <a:pPr algn="ctr">
                <a:defRPr/>
              </a:pPr>
              <a:r>
                <a:rPr kumimoji="1" lang="zh-CN" altLang="en-US" sz="1600" b="1">
                  <a:latin typeface="Times New Roman" pitchFamily="18" charset="0"/>
                  <a:ea typeface="宋体" charset="-122"/>
                </a:rPr>
                <a:t>信息化战略</a:t>
              </a:r>
            </a:p>
          </p:txBody>
        </p:sp>
        <p:sp>
          <p:nvSpPr>
            <p:cNvPr id="33804" name="AutoShape 16"/>
            <p:cNvSpPr>
              <a:spLocks noChangeArrowheads="1"/>
            </p:cNvSpPr>
            <p:nvPr/>
          </p:nvSpPr>
          <p:spPr bwMode="auto">
            <a:xfrm>
              <a:off x="2105" y="2613"/>
              <a:ext cx="631" cy="555"/>
            </a:xfrm>
            <a:prstGeom prst="flowChartPreparation">
              <a:avLst/>
            </a:prstGeom>
            <a:solidFill>
              <a:schemeClr val="bg1"/>
            </a:solidFill>
            <a:ln w="6350" algn="ctr">
              <a:solidFill>
                <a:schemeClr val="tx1"/>
              </a:solidFill>
              <a:miter lim="800000"/>
              <a:headEnd/>
              <a:tailEnd/>
            </a:ln>
          </p:spPr>
          <p:txBody>
            <a:bodyPr wrap="none" lIns="72000" tIns="0" rIns="0" bIns="0" anchor="ctr"/>
            <a:lstStyle/>
            <a:p>
              <a:pPr algn="ctr"/>
              <a:r>
                <a:rPr kumimoji="1" lang="zh-CN" altLang="en-US" b="1">
                  <a:latin typeface="Times New Roman" pitchFamily="18" charset="0"/>
                  <a:ea typeface="宋体" charset="-122"/>
                </a:rPr>
                <a:t>统一建设</a:t>
              </a:r>
            </a:p>
          </p:txBody>
        </p:sp>
        <p:sp>
          <p:nvSpPr>
            <p:cNvPr id="33805" name="AutoShape 17"/>
            <p:cNvSpPr>
              <a:spLocks noChangeArrowheads="1"/>
            </p:cNvSpPr>
            <p:nvPr/>
          </p:nvSpPr>
          <p:spPr bwMode="auto">
            <a:xfrm>
              <a:off x="2693" y="2345"/>
              <a:ext cx="632" cy="555"/>
            </a:xfrm>
            <a:prstGeom prst="flowChartPreparation">
              <a:avLst/>
            </a:prstGeom>
            <a:solidFill>
              <a:schemeClr val="bg1"/>
            </a:solidFill>
            <a:ln w="6350" algn="ctr">
              <a:solidFill>
                <a:schemeClr val="tx1"/>
              </a:solidFill>
              <a:miter lim="800000"/>
              <a:headEnd/>
              <a:tailEnd/>
            </a:ln>
          </p:spPr>
          <p:txBody>
            <a:bodyPr wrap="none" lIns="72000" tIns="0" rIns="0" bIns="0" anchor="ctr"/>
            <a:lstStyle/>
            <a:p>
              <a:pPr algn="ctr"/>
              <a:r>
                <a:rPr kumimoji="1" lang="zh-CN" altLang="en-US" b="1">
                  <a:latin typeface="Times New Roman" pitchFamily="18" charset="0"/>
                  <a:ea typeface="宋体" charset="-122"/>
                </a:rPr>
                <a:t>统一标准</a:t>
              </a:r>
            </a:p>
          </p:txBody>
        </p:sp>
        <p:sp>
          <p:nvSpPr>
            <p:cNvPr id="33806" name="AutoShape 18"/>
            <p:cNvSpPr>
              <a:spLocks noChangeArrowheads="1"/>
            </p:cNvSpPr>
            <p:nvPr/>
          </p:nvSpPr>
          <p:spPr bwMode="auto">
            <a:xfrm>
              <a:off x="2702" y="1692"/>
              <a:ext cx="631" cy="555"/>
            </a:xfrm>
            <a:prstGeom prst="flowChartPreparation">
              <a:avLst/>
            </a:prstGeom>
            <a:solidFill>
              <a:schemeClr val="bg1"/>
            </a:solidFill>
            <a:ln w="6350" algn="ctr">
              <a:solidFill>
                <a:schemeClr val="tx1"/>
              </a:solidFill>
              <a:miter lim="800000"/>
              <a:headEnd/>
              <a:tailEnd/>
            </a:ln>
          </p:spPr>
          <p:txBody>
            <a:bodyPr wrap="none" lIns="72000" tIns="0" rIns="0" bIns="0" anchor="ctr"/>
            <a:lstStyle/>
            <a:p>
              <a:pPr algn="ctr"/>
              <a:r>
                <a:rPr kumimoji="1" lang="zh-CN" altLang="en-US" b="1">
                  <a:latin typeface="Times New Roman" pitchFamily="18" charset="0"/>
                  <a:ea typeface="宋体" charset="-122"/>
                </a:rPr>
                <a:t>统一平台</a:t>
              </a:r>
            </a:p>
          </p:txBody>
        </p:sp>
        <p:sp>
          <p:nvSpPr>
            <p:cNvPr id="33807" name="AutoShape 19"/>
            <p:cNvSpPr>
              <a:spLocks noChangeArrowheads="1"/>
            </p:cNvSpPr>
            <p:nvPr/>
          </p:nvSpPr>
          <p:spPr bwMode="auto">
            <a:xfrm>
              <a:off x="2096" y="1352"/>
              <a:ext cx="632" cy="555"/>
            </a:xfrm>
            <a:prstGeom prst="flowChartPreparation">
              <a:avLst/>
            </a:prstGeom>
            <a:solidFill>
              <a:schemeClr val="bg1"/>
            </a:solidFill>
            <a:ln w="6350" algn="ctr">
              <a:solidFill>
                <a:schemeClr val="tx1"/>
              </a:solidFill>
              <a:miter lim="800000"/>
              <a:headEnd/>
              <a:tailEnd/>
            </a:ln>
          </p:spPr>
          <p:txBody>
            <a:bodyPr wrap="none" lIns="72000" tIns="0" rIns="0" bIns="0" anchor="ctr"/>
            <a:lstStyle/>
            <a:p>
              <a:pPr algn="ctr"/>
              <a:r>
                <a:rPr kumimoji="1" lang="zh-CN" altLang="en-US" b="1">
                  <a:latin typeface="Times New Roman" pitchFamily="18" charset="0"/>
                  <a:ea typeface="宋体" charset="-122"/>
                </a:rPr>
                <a:t>统一规划</a:t>
              </a:r>
            </a:p>
          </p:txBody>
        </p:sp>
        <p:sp>
          <p:nvSpPr>
            <p:cNvPr id="33808" name="AutoShape 20"/>
            <p:cNvSpPr>
              <a:spLocks noChangeArrowheads="1"/>
            </p:cNvSpPr>
            <p:nvPr/>
          </p:nvSpPr>
          <p:spPr bwMode="auto">
            <a:xfrm>
              <a:off x="1517" y="1656"/>
              <a:ext cx="631" cy="555"/>
            </a:xfrm>
            <a:prstGeom prst="flowChartPreparation">
              <a:avLst/>
            </a:prstGeom>
            <a:solidFill>
              <a:schemeClr val="bg1"/>
            </a:solidFill>
            <a:ln w="6350" algn="ctr">
              <a:solidFill>
                <a:schemeClr val="tx1"/>
              </a:solidFill>
              <a:miter lim="800000"/>
              <a:headEnd/>
              <a:tailEnd/>
            </a:ln>
          </p:spPr>
          <p:txBody>
            <a:bodyPr wrap="none" lIns="72000" tIns="0" rIns="0" bIns="0" anchor="ctr"/>
            <a:lstStyle/>
            <a:p>
              <a:pPr algn="ctr"/>
              <a:r>
                <a:rPr kumimoji="1" lang="zh-CN" altLang="en-US" b="1">
                  <a:latin typeface="Times New Roman" pitchFamily="18" charset="0"/>
                  <a:ea typeface="宋体" charset="-122"/>
                </a:rPr>
                <a:t>统一管理</a:t>
              </a:r>
            </a:p>
          </p:txBody>
        </p:sp>
        <p:sp>
          <p:nvSpPr>
            <p:cNvPr id="33809" name="AutoShape 21"/>
            <p:cNvSpPr>
              <a:spLocks noChangeArrowheads="1"/>
            </p:cNvSpPr>
            <p:nvPr/>
          </p:nvSpPr>
          <p:spPr bwMode="auto">
            <a:xfrm>
              <a:off x="1525" y="2283"/>
              <a:ext cx="632" cy="554"/>
            </a:xfrm>
            <a:prstGeom prst="flowChartPreparation">
              <a:avLst/>
            </a:prstGeom>
            <a:solidFill>
              <a:schemeClr val="bg1"/>
            </a:solidFill>
            <a:ln w="6350" algn="ctr">
              <a:solidFill>
                <a:schemeClr val="tx1"/>
              </a:solidFill>
              <a:miter lim="800000"/>
              <a:headEnd/>
              <a:tailEnd/>
            </a:ln>
          </p:spPr>
          <p:txBody>
            <a:bodyPr wrap="none" lIns="72000" tIns="0" rIns="0" bIns="0" anchor="ctr"/>
            <a:lstStyle/>
            <a:p>
              <a:pPr algn="ctr"/>
              <a:r>
                <a:rPr kumimoji="1" lang="zh-CN" altLang="en-US" b="1">
                  <a:latin typeface="Times New Roman" pitchFamily="18" charset="0"/>
                  <a:ea typeface="宋体" charset="-122"/>
                </a:rPr>
                <a:t>统一投资</a:t>
              </a:r>
            </a:p>
          </p:txBody>
        </p:sp>
      </p:grpSp>
      <p:sp>
        <p:nvSpPr>
          <p:cNvPr id="33800" name="Text Box 22"/>
          <p:cNvSpPr txBox="1">
            <a:spLocks noChangeArrowheads="1"/>
          </p:cNvSpPr>
          <p:nvPr/>
        </p:nvSpPr>
        <p:spPr bwMode="black">
          <a:xfrm>
            <a:off x="1766888" y="1831975"/>
            <a:ext cx="2247900" cy="312738"/>
          </a:xfrm>
          <a:prstGeom prst="rect">
            <a:avLst/>
          </a:prstGeom>
          <a:noFill/>
          <a:ln w="9525" algn="ctr">
            <a:noFill/>
            <a:miter lim="800000"/>
            <a:headEnd/>
            <a:tailEnd/>
          </a:ln>
        </p:spPr>
        <p:txBody>
          <a:bodyPr lIns="90000" tIns="46800" rIns="90000" bIns="46800">
            <a:spAutoFit/>
          </a:bodyPr>
          <a:lstStyle/>
          <a:p>
            <a:pPr marL="185738" indent="-185738" algn="just" eaLnBrk="0" hangingPunct="0">
              <a:lnSpc>
                <a:spcPct val="90000"/>
              </a:lnSpc>
              <a:spcBef>
                <a:spcPct val="50000"/>
              </a:spcBef>
              <a:spcAft>
                <a:spcPct val="10000"/>
              </a:spcAft>
              <a:buSzPct val="75000"/>
            </a:pPr>
            <a:r>
              <a:rPr kumimoji="1" lang="zh-CN" altLang="en-US" sz="1600" b="1">
                <a:latin typeface="宋体" charset="-122"/>
                <a:ea typeface="宋体" charset="-122"/>
              </a:rPr>
              <a:t>集团信息化战略</a:t>
            </a:r>
          </a:p>
        </p:txBody>
      </p:sp>
      <p:sp>
        <p:nvSpPr>
          <p:cNvPr id="33801" name="Text Box 23"/>
          <p:cNvSpPr txBox="1">
            <a:spLocks noChangeArrowheads="1"/>
          </p:cNvSpPr>
          <p:nvPr/>
        </p:nvSpPr>
        <p:spPr bwMode="black">
          <a:xfrm>
            <a:off x="6048375" y="1884363"/>
            <a:ext cx="2247900" cy="312737"/>
          </a:xfrm>
          <a:prstGeom prst="rect">
            <a:avLst/>
          </a:prstGeom>
          <a:noFill/>
          <a:ln w="9525" algn="ctr">
            <a:noFill/>
            <a:miter lim="800000"/>
            <a:headEnd/>
            <a:tailEnd/>
          </a:ln>
        </p:spPr>
        <p:txBody>
          <a:bodyPr lIns="90000" tIns="46800" rIns="90000" bIns="46800">
            <a:spAutoFit/>
          </a:bodyPr>
          <a:lstStyle/>
          <a:p>
            <a:pPr marL="185738" indent="-185738" algn="ctr" eaLnBrk="0" hangingPunct="0">
              <a:lnSpc>
                <a:spcPct val="90000"/>
              </a:lnSpc>
              <a:spcBef>
                <a:spcPct val="50000"/>
              </a:spcBef>
              <a:spcAft>
                <a:spcPct val="10000"/>
              </a:spcAft>
              <a:buSzPct val="75000"/>
            </a:pPr>
            <a:r>
              <a:rPr kumimoji="1" lang="zh-CN" altLang="en-US" sz="1600" b="1">
                <a:latin typeface="宋体" charset="-122"/>
                <a:ea typeface="宋体" charset="-122"/>
              </a:rPr>
              <a:t>生产企业信息化原则</a:t>
            </a:r>
          </a:p>
        </p:txBody>
      </p:sp>
      <p:sp>
        <p:nvSpPr>
          <p:cNvPr id="33802" name="WordArt 24"/>
          <p:cNvSpPr>
            <a:spLocks noChangeArrowheads="1" noChangeShapeType="1" noTextEdit="1"/>
          </p:cNvSpPr>
          <p:nvPr/>
        </p:nvSpPr>
        <p:spPr bwMode="auto">
          <a:xfrm>
            <a:off x="2652713" y="3182938"/>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3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2771" name="灯片编号占位符 3"/>
          <p:cNvSpPr>
            <a:spLocks noGrp="1"/>
          </p:cNvSpPr>
          <p:nvPr>
            <p:ph type="sldNum" sz="quarter" idx="10"/>
          </p:nvPr>
        </p:nvSpPr>
        <p:spPr>
          <a:xfrm>
            <a:off x="2484438" y="6629400"/>
            <a:ext cx="5592762" cy="184150"/>
          </a:xfrm>
        </p:spPr>
        <p:txBody>
          <a:bodyPr/>
          <a:lstStyle/>
          <a:p>
            <a:pPr>
              <a:defRPr/>
            </a:pPr>
            <a:fld id="{9B0EC2F8-CF54-4151-854A-A24F09FD8FE5}" type="slidenum">
              <a:rPr lang="en-US" altLang="zh-CN">
                <a:latin typeface="Futura Bk" pitchFamily="34" charset="0"/>
              </a:rPr>
              <a:pPr>
                <a:defRPr/>
              </a:pPr>
              <a:t>29</a:t>
            </a:fld>
            <a:endParaRPr lang="en-US" altLang="zh-CN">
              <a:latin typeface="Futura Bk" pitchFamily="34" charset="0"/>
            </a:endParaRPr>
          </a:p>
        </p:txBody>
      </p:sp>
      <p:sp>
        <p:nvSpPr>
          <p:cNvPr id="53285" name="矩形 37"/>
          <p:cNvSpPr>
            <a:spLocks noGrp="1" noChangeArrowheads="1"/>
          </p:cNvSpPr>
          <p:nvPr>
            <p:ph type="title"/>
          </p:nvPr>
        </p:nvSpPr>
        <p:spPr>
          <a:xfrm>
            <a:off x="395288" y="274638"/>
            <a:ext cx="7416800" cy="633412"/>
          </a:xfrm>
        </p:spPr>
        <p:txBody>
          <a:bodyPr/>
          <a:lstStyle/>
          <a:p>
            <a:r>
              <a:rPr lang="zh-CN" altLang="en-US" dirty="0" smtClean="0">
                <a:latin typeface="黑体" pitchFamily="2" charset="-122"/>
              </a:rPr>
              <a:t>汉普的</a:t>
            </a:r>
            <a:r>
              <a:rPr lang="en-US" altLang="zh-CN" dirty="0" smtClean="0">
                <a:latin typeface="黑体" pitchFamily="2" charset="-122"/>
              </a:rPr>
              <a:t>IT</a:t>
            </a:r>
            <a:r>
              <a:rPr lang="zh-CN" altLang="en-US" dirty="0" smtClean="0">
                <a:latin typeface="黑体" pitchFamily="2" charset="-122"/>
              </a:rPr>
              <a:t>规划方法论</a:t>
            </a:r>
            <a:r>
              <a:rPr lang="en-US" altLang="zh-CN" dirty="0" smtClean="0">
                <a:latin typeface="黑体" pitchFamily="2" charset="-122"/>
              </a:rPr>
              <a:t>——</a:t>
            </a:r>
            <a:r>
              <a:rPr lang="zh-CN" altLang="en-US" dirty="0" smtClean="0">
                <a:latin typeface="黑体" pitchFamily="2" charset="-122"/>
              </a:rPr>
              <a:t>业务架构规划</a:t>
            </a:r>
          </a:p>
        </p:txBody>
      </p:sp>
      <p:sp>
        <p:nvSpPr>
          <p:cNvPr id="38" name="圆角矩形​​ 1"/>
          <p:cNvSpPr>
            <a:spLocks noChangeArrowheads="1"/>
          </p:cNvSpPr>
          <p:nvPr/>
        </p:nvSpPr>
        <p:spPr bwMode="auto">
          <a:xfrm>
            <a:off x="1822261" y="1946706"/>
            <a:ext cx="6075514" cy="3805126"/>
          </a:xfrm>
          <a:prstGeom prst="roundRect">
            <a:avLst>
              <a:gd name="adj" fmla="val 6741"/>
            </a:avLst>
          </a:prstGeom>
          <a:solidFill>
            <a:schemeClr val="bg1"/>
          </a:solidFill>
          <a:ln w="28575" algn="ctr">
            <a:solidFill>
              <a:srgbClr val="A23826"/>
            </a:solidFill>
            <a:prstDash val="dash"/>
            <a:round/>
            <a:headEnd/>
            <a:tailEnd/>
          </a:ln>
        </p:spPr>
        <p:txBody>
          <a:bodyPr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39" name="自选图形 3"/>
          <p:cNvSpPr>
            <a:spLocks noChangeArrowheads="1"/>
          </p:cNvSpPr>
          <p:nvPr/>
        </p:nvSpPr>
        <p:spPr bwMode="auto">
          <a:xfrm>
            <a:off x="428597" y="3911005"/>
            <a:ext cx="1036539"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业务流程</a:t>
            </a:r>
          </a:p>
        </p:txBody>
      </p:sp>
      <p:sp>
        <p:nvSpPr>
          <p:cNvPr id="40" name="自选图形 4"/>
          <p:cNvSpPr>
            <a:spLocks noChangeArrowheads="1"/>
          </p:cNvSpPr>
          <p:nvPr/>
        </p:nvSpPr>
        <p:spPr bwMode="auto">
          <a:xfrm>
            <a:off x="428597" y="2040713"/>
            <a:ext cx="1036539" cy="913398"/>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战略</a:t>
            </a:r>
          </a:p>
        </p:txBody>
      </p:sp>
      <p:sp>
        <p:nvSpPr>
          <p:cNvPr id="41" name="自选图形 5"/>
          <p:cNvSpPr>
            <a:spLocks noChangeArrowheads="1"/>
          </p:cNvSpPr>
          <p:nvPr/>
        </p:nvSpPr>
        <p:spPr bwMode="auto">
          <a:xfrm>
            <a:off x="428596" y="4848258"/>
            <a:ext cx="1061218"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信息系统</a:t>
            </a:r>
          </a:p>
        </p:txBody>
      </p:sp>
      <p:sp>
        <p:nvSpPr>
          <p:cNvPr id="42" name="矩形 6"/>
          <p:cNvSpPr>
            <a:spLocks noChangeArrowheads="1"/>
          </p:cNvSpPr>
          <p:nvPr/>
        </p:nvSpPr>
        <p:spPr bwMode="auto">
          <a:xfrm>
            <a:off x="1968885"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分析和评估</a:t>
            </a:r>
          </a:p>
        </p:txBody>
      </p:sp>
      <p:sp>
        <p:nvSpPr>
          <p:cNvPr id="43" name="矩形 7"/>
          <p:cNvSpPr>
            <a:spLocks noChangeArrowheads="1"/>
          </p:cNvSpPr>
          <p:nvPr/>
        </p:nvSpPr>
        <p:spPr bwMode="auto">
          <a:xfrm>
            <a:off x="2388439"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研究和规划</a:t>
            </a:r>
          </a:p>
        </p:txBody>
      </p:sp>
      <p:sp>
        <p:nvSpPr>
          <p:cNvPr id="44" name="自选图形 8"/>
          <p:cNvSpPr>
            <a:spLocks noChangeArrowheads="1"/>
          </p:cNvSpPr>
          <p:nvPr/>
        </p:nvSpPr>
        <p:spPr bwMode="auto">
          <a:xfrm>
            <a:off x="1822261" y="1285860"/>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行业标杆比对</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知识库</a:t>
            </a:r>
            <a:endParaRPr lang="zh-CN" altLang="en-US" b="1" dirty="0">
              <a:solidFill>
                <a:schemeClr val="tx1"/>
              </a:solidFill>
              <a:latin typeface="黑体" pitchFamily="2" charset="-122"/>
              <a:ea typeface="黑体" pitchFamily="2" charset="-122"/>
            </a:endParaRPr>
          </a:p>
        </p:txBody>
      </p:sp>
      <p:sp>
        <p:nvSpPr>
          <p:cNvPr id="45" name="自选图形 9"/>
          <p:cNvSpPr>
            <a:spLocks noChangeArrowheads="1"/>
          </p:cNvSpPr>
          <p:nvPr/>
        </p:nvSpPr>
        <p:spPr bwMode="auto">
          <a:xfrm>
            <a:off x="4640082" y="1997217"/>
            <a:ext cx="1483674" cy="74643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应用系统规划</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总体系统架构</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应用系统架构</a:t>
            </a:r>
          </a:p>
        </p:txBody>
      </p:sp>
      <p:sp>
        <p:nvSpPr>
          <p:cNvPr id="46" name="自选图形 10"/>
          <p:cNvSpPr>
            <a:spLocks noChangeArrowheads="1"/>
          </p:cNvSpPr>
          <p:nvPr/>
        </p:nvSpPr>
        <p:spPr bwMode="auto">
          <a:xfrm>
            <a:off x="4641534" y="3842254"/>
            <a:ext cx="1482222" cy="88814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技</a:t>
            </a:r>
            <a:r>
              <a:rPr lang="zh-CN" altLang="en-US" b="1" dirty="0">
                <a:solidFill>
                  <a:schemeClr val="tx1"/>
                </a:solidFill>
                <a:latin typeface="黑体" pitchFamily="2" charset="-122"/>
                <a:ea typeface="黑体" pitchFamily="2" charset="-122"/>
              </a:rPr>
              <a:t>术架构规</a:t>
            </a:r>
            <a:r>
              <a:rPr lang="zh-CN" altLang="en-US" b="1" dirty="0" smtClean="0">
                <a:solidFill>
                  <a:schemeClr val="tx1"/>
                </a:solidFill>
                <a:latin typeface="黑体" pitchFamily="2" charset="-122"/>
                <a:ea typeface="黑体" pitchFamily="2" charset="-122"/>
              </a:rPr>
              <a:t>划</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基础设施规划</a:t>
            </a: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系统安全规划</a:t>
            </a:r>
          </a:p>
        </p:txBody>
      </p:sp>
      <p:sp>
        <p:nvSpPr>
          <p:cNvPr id="47" name="自选图形 11"/>
          <p:cNvSpPr>
            <a:spLocks noChangeArrowheads="1"/>
          </p:cNvSpPr>
          <p:nvPr/>
        </p:nvSpPr>
        <p:spPr bwMode="auto">
          <a:xfrm>
            <a:off x="4640082" y="4887544"/>
            <a:ext cx="1483674" cy="827811"/>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defRPr/>
            </a:pPr>
            <a:r>
              <a:rPr lang="en-US" altLang="zh-CN" b="1" dirty="0">
                <a:solidFill>
                  <a:schemeClr val="tx1"/>
                </a:solidFill>
                <a:latin typeface="黑体" pitchFamily="2" charset="-122"/>
                <a:ea typeface="黑体" pitchFamily="2" charset="-122"/>
              </a:rPr>
              <a:t>IT</a:t>
            </a:r>
            <a:r>
              <a:rPr lang="zh-CN" altLang="en-US" b="1" dirty="0">
                <a:solidFill>
                  <a:schemeClr val="tx1"/>
                </a:solidFill>
                <a:latin typeface="黑体" pitchFamily="2" charset="-122"/>
                <a:ea typeface="黑体" pitchFamily="2" charset="-122"/>
              </a:rPr>
              <a:t>管理规划</a:t>
            </a:r>
          </a:p>
          <a:p>
            <a:pPr defTabSz="971375">
              <a:defRPr/>
            </a:pPr>
            <a:r>
              <a:rPr lang="en-US" altLang="zh-CN" dirty="0">
                <a:solidFill>
                  <a:schemeClr val="tx1"/>
                </a:solidFill>
                <a:latin typeface="黑体" pitchFamily="2" charset="-122"/>
                <a:ea typeface="黑体" pitchFamily="2" charset="-122"/>
              </a:rPr>
              <a:t>-</a:t>
            </a: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组织、流程</a:t>
            </a:r>
            <a:endParaRPr lang="en-US" altLang="zh-CN" dirty="0" smtClean="0">
              <a:solidFill>
                <a:schemeClr val="tx1"/>
              </a:solidFill>
              <a:latin typeface="黑体" pitchFamily="2" charset="-122"/>
              <a:ea typeface="黑体" pitchFamily="2" charset="-122"/>
            </a:endParaRPr>
          </a:p>
          <a:p>
            <a:pPr defTabSz="971375">
              <a:defRPr/>
            </a:pP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运维体系</a:t>
            </a:r>
            <a:endParaRPr lang="en-US" altLang="zh-CN" dirty="0" smtClean="0">
              <a:solidFill>
                <a:schemeClr val="tx1"/>
              </a:solidFill>
              <a:latin typeface="黑体" pitchFamily="2" charset="-122"/>
              <a:ea typeface="黑体" pitchFamily="2" charset="-122"/>
            </a:endParaRPr>
          </a:p>
        </p:txBody>
      </p:sp>
      <p:sp>
        <p:nvSpPr>
          <p:cNvPr id="48" name="自选图形 12"/>
          <p:cNvSpPr>
            <a:spLocks noChangeArrowheads="1"/>
          </p:cNvSpPr>
          <p:nvPr/>
        </p:nvSpPr>
        <p:spPr bwMode="auto">
          <a:xfrm>
            <a:off x="6594118" y="3084599"/>
            <a:ext cx="1151227"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系统实施规划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实施策略</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实施主计划</a:t>
            </a: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投资规划</a:t>
            </a:r>
          </a:p>
        </p:txBody>
      </p:sp>
      <p:sp>
        <p:nvSpPr>
          <p:cNvPr id="49" name="矩形 13"/>
          <p:cNvSpPr>
            <a:spLocks noChangeArrowheads="1"/>
          </p:cNvSpPr>
          <p:nvPr/>
        </p:nvSpPr>
        <p:spPr bwMode="auto">
          <a:xfrm>
            <a:off x="8156184" y="2256788"/>
            <a:ext cx="481976" cy="3162520"/>
          </a:xfrm>
          <a:prstGeom prst="rect">
            <a:avLst/>
          </a:prstGeom>
          <a:solidFill>
            <a:schemeClr val="tx2">
              <a:lumMod val="20000"/>
              <a:lumOff val="80000"/>
            </a:schemeClr>
          </a:solidFill>
          <a:ln w="12700">
            <a:solidFill>
              <a:schemeClr val="tx2">
                <a:lumMod val="40000"/>
                <a:lumOff val="60000"/>
              </a:schemeClr>
            </a:solidFill>
            <a:miter lim="800000"/>
            <a:headEnd/>
            <a:tailEnd/>
          </a:ln>
          <a:effectLst>
            <a:outerShdw blurRad="44450" dist="27940" dir="5400000" algn="ctr">
              <a:srgbClr val="000000">
                <a:alpha val="32000"/>
              </a:srgbClr>
            </a:outerShdw>
          </a:effectLst>
        </p:spPr>
        <p:txBody>
          <a:bodyPr lIns="97193" tIns="48596" rIns="97193" bIns="48596" anchor="ctr"/>
          <a:lstStyle/>
          <a:p>
            <a:pPr algn="ctr" defTabSz="971375"/>
            <a:r>
              <a:rPr lang="zh-CN" altLang="en-US" dirty="0">
                <a:latin typeface="宋体" pitchFamily="2" charset="-122"/>
                <a:ea typeface="宋体" pitchFamily="2" charset="-122"/>
              </a:rPr>
              <a:t>选型和实施</a:t>
            </a:r>
          </a:p>
        </p:txBody>
      </p:sp>
      <p:cxnSp>
        <p:nvCxnSpPr>
          <p:cNvPr id="50" name="自选图形 14"/>
          <p:cNvCxnSpPr>
            <a:cxnSpLocks noChangeShapeType="1"/>
            <a:stCxn id="68" idx="3"/>
            <a:endCxn id="45" idx="1"/>
          </p:cNvCxnSpPr>
          <p:nvPr/>
        </p:nvCxnSpPr>
        <p:spPr bwMode="auto">
          <a:xfrm flipV="1">
            <a:off x="4213271" y="2370434"/>
            <a:ext cx="426811" cy="1464103"/>
          </a:xfrm>
          <a:prstGeom prst="bentConnector3">
            <a:avLst>
              <a:gd name="adj1" fmla="val 50000"/>
            </a:avLst>
          </a:prstGeom>
          <a:noFill/>
          <a:ln w="9525">
            <a:solidFill>
              <a:schemeClr val="tx1"/>
            </a:solidFill>
            <a:miter lim="800000"/>
            <a:headEnd/>
            <a:tailEnd type="triangle" w="med" len="med"/>
          </a:ln>
        </p:spPr>
      </p:cxnSp>
      <p:cxnSp>
        <p:nvCxnSpPr>
          <p:cNvPr id="51" name="自选图形 15"/>
          <p:cNvCxnSpPr>
            <a:cxnSpLocks noChangeShapeType="1"/>
            <a:stCxn id="68" idx="3"/>
            <a:endCxn id="46" idx="1"/>
          </p:cNvCxnSpPr>
          <p:nvPr/>
        </p:nvCxnSpPr>
        <p:spPr bwMode="auto">
          <a:xfrm>
            <a:off x="4213270" y="3834541"/>
            <a:ext cx="428262" cy="451789"/>
          </a:xfrm>
          <a:prstGeom prst="bentConnector3">
            <a:avLst>
              <a:gd name="adj1" fmla="val 50000"/>
            </a:avLst>
          </a:prstGeom>
          <a:noFill/>
          <a:ln w="9525">
            <a:solidFill>
              <a:schemeClr val="tx1"/>
            </a:solidFill>
            <a:miter lim="800000"/>
            <a:headEnd/>
            <a:tailEnd type="triangle" w="med" len="med"/>
          </a:ln>
        </p:spPr>
      </p:cxnSp>
      <p:cxnSp>
        <p:nvCxnSpPr>
          <p:cNvPr id="52" name="自选图形 16"/>
          <p:cNvCxnSpPr>
            <a:cxnSpLocks noChangeShapeType="1"/>
            <a:stCxn id="68" idx="3"/>
          </p:cNvCxnSpPr>
          <p:nvPr/>
        </p:nvCxnSpPr>
        <p:spPr bwMode="auto">
          <a:xfrm>
            <a:off x="4213271" y="3834541"/>
            <a:ext cx="426811" cy="1455685"/>
          </a:xfrm>
          <a:prstGeom prst="bentConnector3">
            <a:avLst>
              <a:gd name="adj1" fmla="val 50000"/>
            </a:avLst>
          </a:prstGeom>
          <a:noFill/>
          <a:ln w="9525">
            <a:solidFill>
              <a:schemeClr val="tx1"/>
            </a:solidFill>
            <a:miter lim="800000"/>
            <a:headEnd/>
            <a:tailEnd type="triangle" w="med" len="med"/>
          </a:ln>
        </p:spPr>
      </p:cxnSp>
      <p:cxnSp>
        <p:nvCxnSpPr>
          <p:cNvPr id="53" name="自选图形 17"/>
          <p:cNvCxnSpPr>
            <a:cxnSpLocks noChangeShapeType="1"/>
            <a:stCxn id="45" idx="2"/>
            <a:endCxn id="46" idx="0"/>
          </p:cNvCxnSpPr>
          <p:nvPr/>
        </p:nvCxnSpPr>
        <p:spPr bwMode="auto">
          <a:xfrm rot="16200000" flipH="1">
            <a:off x="4832979" y="3292589"/>
            <a:ext cx="1098603" cy="726"/>
          </a:xfrm>
          <a:prstGeom prst="straightConnector1">
            <a:avLst/>
          </a:prstGeom>
          <a:noFill/>
          <a:ln w="41275">
            <a:solidFill>
              <a:srgbClr val="FFFFFF"/>
            </a:solidFill>
            <a:miter lim="800000"/>
            <a:headEnd/>
            <a:tailEnd type="triangle" w="med" len="med"/>
          </a:ln>
        </p:spPr>
      </p:cxnSp>
      <p:cxnSp>
        <p:nvCxnSpPr>
          <p:cNvPr id="54" name="自选图形 18"/>
          <p:cNvCxnSpPr>
            <a:cxnSpLocks noChangeShapeType="1"/>
            <a:stCxn id="46" idx="2"/>
          </p:cNvCxnSpPr>
          <p:nvPr/>
        </p:nvCxnSpPr>
        <p:spPr bwMode="auto">
          <a:xfrm rot="5400000">
            <a:off x="5309320" y="4802993"/>
            <a:ext cx="145919" cy="726"/>
          </a:xfrm>
          <a:prstGeom prst="straightConnector1">
            <a:avLst/>
          </a:prstGeom>
          <a:noFill/>
          <a:ln w="41275">
            <a:solidFill>
              <a:srgbClr val="FFFFFF"/>
            </a:solidFill>
            <a:miter lim="800000"/>
            <a:headEnd/>
            <a:tailEnd type="triangle" w="med" len="med"/>
          </a:ln>
        </p:spPr>
      </p:cxnSp>
      <p:cxnSp>
        <p:nvCxnSpPr>
          <p:cNvPr id="55" name="自选图形 19"/>
          <p:cNvCxnSpPr>
            <a:cxnSpLocks noChangeShapeType="1"/>
            <a:stCxn id="45" idx="3"/>
            <a:endCxn id="48" idx="1"/>
          </p:cNvCxnSpPr>
          <p:nvPr/>
        </p:nvCxnSpPr>
        <p:spPr bwMode="auto">
          <a:xfrm>
            <a:off x="6123755" y="2370434"/>
            <a:ext cx="470363" cy="1464103"/>
          </a:xfrm>
          <a:prstGeom prst="bentConnector3">
            <a:avLst>
              <a:gd name="adj1" fmla="val 50000"/>
            </a:avLst>
          </a:prstGeom>
          <a:noFill/>
          <a:ln w="9525">
            <a:solidFill>
              <a:schemeClr val="tx1"/>
            </a:solidFill>
            <a:miter lim="800000"/>
            <a:headEnd/>
            <a:tailEnd type="triangle" w="med" len="med"/>
          </a:ln>
        </p:spPr>
      </p:cxnSp>
      <p:cxnSp>
        <p:nvCxnSpPr>
          <p:cNvPr id="56" name="自选图形 20"/>
          <p:cNvCxnSpPr>
            <a:cxnSpLocks noChangeShapeType="1"/>
            <a:endCxn id="48" idx="1"/>
          </p:cNvCxnSpPr>
          <p:nvPr/>
        </p:nvCxnSpPr>
        <p:spPr bwMode="auto">
          <a:xfrm flipV="1">
            <a:off x="6123755" y="3834541"/>
            <a:ext cx="470363" cy="1455685"/>
          </a:xfrm>
          <a:prstGeom prst="bentConnector3">
            <a:avLst>
              <a:gd name="adj1" fmla="val 50000"/>
            </a:avLst>
          </a:prstGeom>
          <a:noFill/>
          <a:ln w="9525">
            <a:solidFill>
              <a:schemeClr val="tx1"/>
            </a:solidFill>
            <a:miter lim="800000"/>
            <a:headEnd/>
            <a:tailEnd type="triangle" w="med" len="med"/>
          </a:ln>
        </p:spPr>
      </p:cxnSp>
      <p:sp>
        <p:nvSpPr>
          <p:cNvPr id="57" name="自选图形 22"/>
          <p:cNvSpPr>
            <a:spLocks noChangeArrowheads="1"/>
          </p:cNvSpPr>
          <p:nvPr/>
        </p:nvSpPr>
        <p:spPr bwMode="auto">
          <a:xfrm>
            <a:off x="1513041" y="2305892"/>
            <a:ext cx="172757" cy="275002"/>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8" name="自选图形 23"/>
          <p:cNvSpPr>
            <a:spLocks noChangeArrowheads="1"/>
          </p:cNvSpPr>
          <p:nvPr/>
        </p:nvSpPr>
        <p:spPr bwMode="auto">
          <a:xfrm>
            <a:off x="1526107" y="4138305"/>
            <a:ext cx="172756" cy="273599"/>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9" name="自选图形 24"/>
          <p:cNvSpPr>
            <a:spLocks noChangeArrowheads="1"/>
          </p:cNvSpPr>
          <p:nvPr/>
        </p:nvSpPr>
        <p:spPr bwMode="auto">
          <a:xfrm>
            <a:off x="1537722" y="5149916"/>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0" name="自选图形 25"/>
          <p:cNvSpPr>
            <a:spLocks noChangeArrowheads="1"/>
          </p:cNvSpPr>
          <p:nvPr/>
        </p:nvSpPr>
        <p:spPr bwMode="auto">
          <a:xfrm>
            <a:off x="7957296" y="3713172"/>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1" name="自选图形 26"/>
          <p:cNvSpPr>
            <a:spLocks noChangeArrowheads="1"/>
          </p:cNvSpPr>
          <p:nvPr/>
        </p:nvSpPr>
        <p:spPr bwMode="auto">
          <a:xfrm>
            <a:off x="2177935" y="1692754"/>
            <a:ext cx="210502" cy="203445"/>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2" name="自选图形 28"/>
          <p:cNvSpPr>
            <a:spLocks noChangeArrowheads="1"/>
          </p:cNvSpPr>
          <p:nvPr/>
        </p:nvSpPr>
        <p:spPr bwMode="auto">
          <a:xfrm>
            <a:off x="7569682" y="1705378"/>
            <a:ext cx="210502" cy="203446"/>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3" name="自选图形 32"/>
          <p:cNvSpPr>
            <a:spLocks noChangeArrowheads="1"/>
          </p:cNvSpPr>
          <p:nvPr/>
        </p:nvSpPr>
        <p:spPr bwMode="auto">
          <a:xfrm>
            <a:off x="428597" y="2976563"/>
            <a:ext cx="1036539" cy="911996"/>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管控模式</a:t>
            </a:r>
          </a:p>
        </p:txBody>
      </p:sp>
      <p:sp>
        <p:nvSpPr>
          <p:cNvPr id="64" name="自选图形 33"/>
          <p:cNvSpPr>
            <a:spLocks noChangeArrowheads="1"/>
          </p:cNvSpPr>
          <p:nvPr/>
        </p:nvSpPr>
        <p:spPr bwMode="auto">
          <a:xfrm>
            <a:off x="1515945" y="3191230"/>
            <a:ext cx="172757"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5" name="自选图形 34"/>
          <p:cNvSpPr>
            <a:spLocks noChangeArrowheads="1"/>
          </p:cNvSpPr>
          <p:nvPr/>
        </p:nvSpPr>
        <p:spPr bwMode="auto">
          <a:xfrm>
            <a:off x="1828067" y="5965098"/>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项目管理</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持续培训</a:t>
            </a:r>
          </a:p>
        </p:txBody>
      </p:sp>
      <p:sp>
        <p:nvSpPr>
          <p:cNvPr id="66" name="自选图形 35"/>
          <p:cNvSpPr>
            <a:spLocks noChangeArrowheads="1"/>
          </p:cNvSpPr>
          <p:nvPr/>
        </p:nvSpPr>
        <p:spPr bwMode="auto">
          <a:xfrm flipV="1">
            <a:off x="2388439" y="5743417"/>
            <a:ext cx="272926" cy="206252"/>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7" name="自选图形 36"/>
          <p:cNvSpPr>
            <a:spLocks noChangeArrowheads="1"/>
          </p:cNvSpPr>
          <p:nvPr/>
        </p:nvSpPr>
        <p:spPr bwMode="auto">
          <a:xfrm flipV="1">
            <a:off x="7710502" y="5747626"/>
            <a:ext cx="272926" cy="204848"/>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8" name="自选图形 9"/>
          <p:cNvSpPr>
            <a:spLocks noChangeArrowheads="1"/>
          </p:cNvSpPr>
          <p:nvPr/>
        </p:nvSpPr>
        <p:spPr bwMode="auto">
          <a:xfrm>
            <a:off x="2945905" y="3084599"/>
            <a:ext cx="1267365" cy="1499882"/>
          </a:xfrm>
          <a:prstGeom prst="foldedCorner">
            <a:avLst>
              <a:gd name="adj" fmla="val 12500"/>
            </a:avLst>
          </a:prstGeom>
          <a:solidFill>
            <a:srgbClr val="C00000"/>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lstStyle/>
          <a:p>
            <a:pPr algn="ctr" defTabSz="971375">
              <a:spcBef>
                <a:spcPct val="50000"/>
              </a:spcBef>
            </a:pPr>
            <a:r>
              <a:rPr lang="zh-CN" altLang="en-US" b="1" dirty="0">
                <a:solidFill>
                  <a:schemeClr val="bg1"/>
                </a:solidFill>
                <a:latin typeface="黑体" pitchFamily="2" charset="-122"/>
                <a:ea typeface="黑体" pitchFamily="2" charset="-122"/>
              </a:rPr>
              <a:t>业务架构规划</a:t>
            </a:r>
          </a:p>
          <a:p>
            <a:pPr defTabSz="971375">
              <a:spcBef>
                <a:spcPct val="50000"/>
              </a:spcBef>
            </a:pPr>
            <a:r>
              <a:rPr lang="en-US" altLang="zh-CN" dirty="0" smtClean="0">
                <a:solidFill>
                  <a:schemeClr val="bg1"/>
                </a:solidFill>
                <a:latin typeface="黑体" pitchFamily="2" charset="-122"/>
                <a:ea typeface="黑体" pitchFamily="2" charset="-122"/>
              </a:rPr>
              <a:t>-</a:t>
            </a:r>
            <a:r>
              <a:rPr lang="zh-CN" altLang="en-US" dirty="0" smtClean="0">
                <a:solidFill>
                  <a:schemeClr val="bg1"/>
                </a:solidFill>
                <a:latin typeface="黑体" pitchFamily="2" charset="-122"/>
                <a:ea typeface="黑体" pitchFamily="2" charset="-122"/>
              </a:rPr>
              <a:t>职能组件架构</a:t>
            </a:r>
            <a:endParaRPr lang="zh-CN" altLang="en-US" dirty="0">
              <a:solidFill>
                <a:schemeClr val="bg1"/>
              </a:solidFill>
              <a:latin typeface="黑体" pitchFamily="2" charset="-122"/>
              <a:ea typeface="黑体" pitchFamily="2" charset="-122"/>
            </a:endParaRPr>
          </a:p>
          <a:p>
            <a:pPr defTabSz="971375">
              <a:spcBef>
                <a:spcPct val="50000"/>
              </a:spcBef>
            </a:pPr>
            <a:r>
              <a:rPr lang="en-US" altLang="zh-CN" dirty="0" smtClean="0">
                <a:solidFill>
                  <a:schemeClr val="bg1"/>
                </a:solidFill>
                <a:latin typeface="黑体" pitchFamily="2" charset="-122"/>
                <a:ea typeface="黑体" pitchFamily="2" charset="-122"/>
              </a:rPr>
              <a:t>-</a:t>
            </a:r>
            <a:r>
              <a:rPr lang="zh-CN" altLang="en-US" dirty="0" smtClean="0">
                <a:solidFill>
                  <a:schemeClr val="bg1"/>
                </a:solidFill>
                <a:latin typeface="黑体" pitchFamily="2" charset="-122"/>
                <a:ea typeface="黑体" pitchFamily="2" charset="-122"/>
              </a:rPr>
              <a:t>热点组件识别</a:t>
            </a:r>
            <a:endParaRPr lang="zh-CN" altLang="en-US" dirty="0">
              <a:solidFill>
                <a:schemeClr val="bg1"/>
              </a:solidFill>
              <a:latin typeface="黑体" pitchFamily="2" charset="-122"/>
              <a:ea typeface="黑体" pitchFamily="2" charset="-122"/>
            </a:endParaRPr>
          </a:p>
        </p:txBody>
      </p:sp>
      <p:cxnSp>
        <p:nvCxnSpPr>
          <p:cNvPr id="69" name="自选图形 16"/>
          <p:cNvCxnSpPr>
            <a:cxnSpLocks noChangeShapeType="1"/>
            <a:stCxn id="43" idx="3"/>
            <a:endCxn id="68" idx="1"/>
          </p:cNvCxnSpPr>
          <p:nvPr/>
        </p:nvCxnSpPr>
        <p:spPr bwMode="auto">
          <a:xfrm>
            <a:off x="2738307" y="3829627"/>
            <a:ext cx="207599" cy="4911"/>
          </a:xfrm>
          <a:prstGeom prst="bentConnector3">
            <a:avLst>
              <a:gd name="adj1" fmla="val 50000"/>
            </a:avLst>
          </a:prstGeom>
          <a:noFill/>
          <a:ln w="9525">
            <a:solidFill>
              <a:schemeClr val="tx1"/>
            </a:solidFill>
            <a:miter lim="800000"/>
            <a:headEnd/>
            <a:tailEnd type="triangle" w="med" len="med"/>
          </a:ln>
        </p:spPr>
      </p:cxnSp>
      <p:sp>
        <p:nvSpPr>
          <p:cNvPr id="70" name="自选图形 10"/>
          <p:cNvSpPr>
            <a:spLocks noChangeArrowheads="1"/>
          </p:cNvSpPr>
          <p:nvPr/>
        </p:nvSpPr>
        <p:spPr bwMode="auto">
          <a:xfrm>
            <a:off x="4641534" y="2876945"/>
            <a:ext cx="1482222" cy="820796"/>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数据架</a:t>
            </a:r>
            <a:r>
              <a:rPr lang="zh-CN" altLang="en-US" b="1" dirty="0">
                <a:solidFill>
                  <a:schemeClr val="tx1"/>
                </a:solidFill>
                <a:latin typeface="黑体" pitchFamily="2" charset="-122"/>
                <a:ea typeface="黑体" pitchFamily="2" charset="-122"/>
              </a:rPr>
              <a:t>构规划</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总体数据架构</a:t>
            </a:r>
            <a:endParaRPr lang="zh-CN" altLang="en-US" dirty="0">
              <a:solidFill>
                <a:schemeClr val="tx1"/>
              </a:solidFill>
              <a:latin typeface="黑体" pitchFamily="2" charset="-122"/>
              <a:ea typeface="黑体" pitchFamily="2" charset="-122"/>
            </a:endParaRP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数据中心</a:t>
            </a:r>
            <a:endParaRPr lang="zh-CN" altLang="en-US" dirty="0">
              <a:solidFill>
                <a:schemeClr val="tx1"/>
              </a:solidFill>
              <a:latin typeface="黑体" pitchFamily="2" charset="-122"/>
              <a:ea typeface="黑体" pitchFamily="2" charset="-122"/>
            </a:endParaRPr>
          </a:p>
        </p:txBody>
      </p:sp>
      <p:cxnSp>
        <p:nvCxnSpPr>
          <p:cNvPr id="71" name="自选图形 16"/>
          <p:cNvCxnSpPr>
            <a:cxnSpLocks noChangeShapeType="1"/>
            <a:stCxn id="68" idx="3"/>
            <a:endCxn id="70" idx="1"/>
          </p:cNvCxnSpPr>
          <p:nvPr/>
        </p:nvCxnSpPr>
        <p:spPr bwMode="auto">
          <a:xfrm flipV="1">
            <a:off x="4213270" y="3287343"/>
            <a:ext cx="428262" cy="547197"/>
          </a:xfrm>
          <a:prstGeom prst="bentConnector3">
            <a:avLst>
              <a:gd name="adj1" fmla="val 50000"/>
            </a:avLst>
          </a:prstGeom>
          <a:noFill/>
          <a:ln w="9525">
            <a:solidFill>
              <a:schemeClr val="tx1"/>
            </a:solidFill>
            <a:miter lim="800000"/>
            <a:headEnd/>
            <a:tailEnd type="triangle" w="med" len="med"/>
          </a:ln>
        </p:spPr>
      </p:cxnSp>
      <p:cxnSp>
        <p:nvCxnSpPr>
          <p:cNvPr id="72" name="自选图形 19"/>
          <p:cNvCxnSpPr>
            <a:cxnSpLocks noChangeShapeType="1"/>
            <a:stCxn id="70" idx="3"/>
            <a:endCxn id="48" idx="1"/>
          </p:cNvCxnSpPr>
          <p:nvPr/>
        </p:nvCxnSpPr>
        <p:spPr bwMode="auto">
          <a:xfrm>
            <a:off x="6123755" y="3287343"/>
            <a:ext cx="470363" cy="547197"/>
          </a:xfrm>
          <a:prstGeom prst="bentConnector3">
            <a:avLst>
              <a:gd name="adj1" fmla="val 50000"/>
            </a:avLst>
          </a:prstGeom>
          <a:noFill/>
          <a:ln w="9525">
            <a:solidFill>
              <a:schemeClr val="tx1"/>
            </a:solidFill>
            <a:miter lim="800000"/>
            <a:headEnd/>
            <a:tailEnd type="triangle" w="med" len="med"/>
          </a:ln>
        </p:spPr>
      </p:cxnSp>
      <p:cxnSp>
        <p:nvCxnSpPr>
          <p:cNvPr id="73" name="自选图形 20"/>
          <p:cNvCxnSpPr>
            <a:cxnSpLocks noChangeShapeType="1"/>
            <a:stCxn id="46" idx="3"/>
            <a:endCxn id="48" idx="1"/>
          </p:cNvCxnSpPr>
          <p:nvPr/>
        </p:nvCxnSpPr>
        <p:spPr bwMode="auto">
          <a:xfrm flipV="1">
            <a:off x="6123755" y="3834541"/>
            <a:ext cx="470363" cy="451789"/>
          </a:xfrm>
          <a:prstGeom prst="bentConnector3">
            <a:avLst>
              <a:gd name="adj1" fmla="val 50000"/>
            </a:avLst>
          </a:prstGeom>
          <a:noFill/>
          <a:ln w="9525">
            <a:solidFill>
              <a:schemeClr val="tx1"/>
            </a:solidFill>
            <a:miter lim="800000"/>
            <a:headEnd/>
            <a:tailEnd type="triangle" w="med" len="med"/>
          </a:ln>
        </p:spPr>
      </p:cxn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sz="quarter"/>
          </p:nvPr>
        </p:nvSpPr>
        <p:spPr>
          <a:xfrm>
            <a:off x="1430338" y="188913"/>
            <a:ext cx="6597650" cy="922337"/>
          </a:xfrm>
        </p:spPr>
        <p:txBody>
          <a:bodyPr/>
          <a:lstStyle/>
          <a:p>
            <a:r>
              <a:rPr lang="zh-CN" altLang="en-US" dirty="0" smtClean="0">
                <a:latin typeface="黑体" pitchFamily="2" charset="-122"/>
                <a:ea typeface="黑体" pitchFamily="2" charset="-122"/>
              </a:rPr>
              <a:t>中软国际</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汉普咨询</a:t>
            </a:r>
          </a:p>
        </p:txBody>
      </p:sp>
      <p:sp>
        <p:nvSpPr>
          <p:cNvPr id="3" name="AutoShape 14"/>
          <p:cNvSpPr>
            <a:spLocks noChangeArrowheads="1"/>
          </p:cNvSpPr>
          <p:nvPr/>
        </p:nvSpPr>
        <p:spPr bwMode="auto">
          <a:xfrm>
            <a:off x="373063" y="1125538"/>
            <a:ext cx="4198937" cy="5399087"/>
          </a:xfrm>
          <a:prstGeom prst="roundRect">
            <a:avLst>
              <a:gd name="adj" fmla="val 6630"/>
            </a:avLst>
          </a:prstGeom>
          <a:solidFill>
            <a:srgbClr val="0070C0"/>
          </a:solidFill>
          <a:ln>
            <a:headEnd/>
            <a:tailEnd/>
          </a:ln>
        </p:spPr>
        <p:style>
          <a:lnRef idx="1">
            <a:schemeClr val="accent1"/>
          </a:lnRef>
          <a:fillRef idx="3">
            <a:schemeClr val="accent1"/>
          </a:fillRef>
          <a:effectRef idx="2">
            <a:schemeClr val="accent1"/>
          </a:effectRef>
          <a:fontRef idx="minor">
            <a:schemeClr val="lt1"/>
          </a:fontRef>
        </p:style>
        <p:txBody>
          <a:bodyPr/>
          <a:lstStyle/>
          <a:p>
            <a:pPr marL="92075" algn="r">
              <a:lnSpc>
                <a:spcPct val="130000"/>
              </a:lnSpc>
              <a:buClr>
                <a:schemeClr val="bg1"/>
              </a:buClr>
              <a:buSzPct val="80000"/>
              <a:defRPr/>
            </a:pPr>
            <a:r>
              <a:rPr kumimoji="1" lang="zh-CN" altLang="en-US" sz="2400" dirty="0">
                <a:solidFill>
                  <a:schemeClr val="bg1"/>
                </a:solidFill>
                <a:effectLst>
                  <a:outerShdw blurRad="38100" dist="38100" dir="2700000" algn="tl">
                    <a:srgbClr val="000000">
                      <a:alpha val="43137"/>
                    </a:srgbClr>
                  </a:outerShdw>
                </a:effectLst>
                <a:latin typeface="黑体" pitchFamily="49" charset="-122"/>
                <a:ea typeface="黑体" pitchFamily="49" charset="-122"/>
              </a:rPr>
              <a:t>中软国际</a:t>
            </a:r>
            <a:endParaRPr kumimoji="1" lang="en-US" altLang="zh-CN" sz="1800" dirty="0">
              <a:solidFill>
                <a:schemeClr val="bg1"/>
              </a:solidFill>
              <a:latin typeface="宋体" pitchFamily="2" charset="-122"/>
            </a:endParaRPr>
          </a:p>
          <a:p>
            <a:pPr marL="377825" indent="-285750">
              <a:lnSpc>
                <a:spcPct val="130000"/>
              </a:lnSpc>
              <a:buClr>
                <a:schemeClr val="bg1"/>
              </a:buClr>
              <a:buSzPct val="80000"/>
              <a:buFont typeface="Wingdings" pitchFamily="2" charset="2"/>
              <a:buChar char="Ø"/>
              <a:defRPr/>
            </a:pPr>
            <a:r>
              <a:rPr kumimoji="1" lang="zh-CN" altLang="en-US" sz="1800" dirty="0">
                <a:solidFill>
                  <a:schemeClr val="bg1"/>
                </a:solidFill>
                <a:latin typeface="宋体" pitchFamily="2" charset="-122"/>
              </a:rPr>
              <a:t>国家规划布局内重点软件企业</a:t>
            </a:r>
            <a:r>
              <a:rPr kumimoji="1" lang="en-US" altLang="zh-CN" sz="1800" dirty="0">
                <a:solidFill>
                  <a:schemeClr val="bg1"/>
                </a:solidFill>
                <a:latin typeface="宋体" pitchFamily="2" charset="-122"/>
              </a:rPr>
              <a:t>(</a:t>
            </a:r>
            <a:r>
              <a:rPr kumimoji="1" lang="zh-CN" altLang="en-US" sz="1800" dirty="0">
                <a:solidFill>
                  <a:schemeClr val="bg1"/>
                </a:solidFill>
                <a:latin typeface="宋体" pitchFamily="2" charset="-122"/>
              </a:rPr>
              <a:t>国家发展和改革委员会、信息产业部、商务部、国家税务总局联合认证</a:t>
            </a:r>
            <a:r>
              <a:rPr kumimoji="1" lang="en-US" altLang="zh-CN" sz="1800" dirty="0">
                <a:solidFill>
                  <a:schemeClr val="bg1"/>
                </a:solidFill>
                <a:latin typeface="宋体" pitchFamily="2" charset="-122"/>
              </a:rPr>
              <a:t>)</a:t>
            </a:r>
          </a:p>
          <a:p>
            <a:pPr marL="377825" indent="-285750">
              <a:lnSpc>
                <a:spcPct val="130000"/>
              </a:lnSpc>
              <a:buClr>
                <a:schemeClr val="bg1"/>
              </a:buClr>
              <a:buSzPct val="80000"/>
              <a:buFont typeface="Wingdings" pitchFamily="2" charset="2"/>
              <a:buChar char="Ø"/>
              <a:defRPr/>
            </a:pPr>
            <a:r>
              <a:rPr kumimoji="1" lang="zh-CN" altLang="en-US" sz="1800" dirty="0">
                <a:solidFill>
                  <a:schemeClr val="bg1"/>
                </a:solidFill>
                <a:latin typeface="宋体" pitchFamily="2" charset="-122"/>
              </a:rPr>
              <a:t>工业和信息化部认定的国家计算机信息系统集成一级资质证书</a:t>
            </a:r>
          </a:p>
          <a:p>
            <a:pPr marL="377825" indent="-285750">
              <a:lnSpc>
                <a:spcPct val="130000"/>
              </a:lnSpc>
              <a:buClr>
                <a:schemeClr val="bg1"/>
              </a:buClr>
              <a:buSzPct val="80000"/>
              <a:buFont typeface="Wingdings" pitchFamily="2" charset="2"/>
              <a:buChar char="Ø"/>
              <a:defRPr/>
            </a:pPr>
            <a:r>
              <a:rPr kumimoji="1" lang="zh-CN" altLang="en-US" sz="1800" dirty="0">
                <a:solidFill>
                  <a:schemeClr val="bg1"/>
                </a:solidFill>
                <a:latin typeface="宋体" pitchFamily="2" charset="-122"/>
              </a:rPr>
              <a:t>质量体系认证 － </a:t>
            </a:r>
            <a:r>
              <a:rPr kumimoji="1" lang="en-US" altLang="zh-CN" sz="1800" dirty="0">
                <a:solidFill>
                  <a:schemeClr val="bg1"/>
                </a:solidFill>
                <a:latin typeface="宋体" pitchFamily="2" charset="-122"/>
              </a:rPr>
              <a:t>ISO9001</a:t>
            </a:r>
          </a:p>
          <a:p>
            <a:pPr marL="377825" indent="-285750">
              <a:lnSpc>
                <a:spcPct val="130000"/>
              </a:lnSpc>
              <a:buClr>
                <a:schemeClr val="bg1"/>
              </a:buClr>
              <a:buSzPct val="80000"/>
              <a:buFont typeface="Wingdings" pitchFamily="2" charset="2"/>
              <a:buChar char="Ø"/>
              <a:defRPr/>
            </a:pPr>
            <a:r>
              <a:rPr kumimoji="1" lang="zh-CN" altLang="en-US" sz="1800" dirty="0">
                <a:solidFill>
                  <a:schemeClr val="bg1"/>
                </a:solidFill>
                <a:latin typeface="宋体" pitchFamily="2" charset="-122"/>
              </a:rPr>
              <a:t>软件成熟度认证 － </a:t>
            </a:r>
            <a:r>
              <a:rPr kumimoji="1" lang="en-US" altLang="zh-CN" sz="1800" dirty="0">
                <a:solidFill>
                  <a:schemeClr val="bg1"/>
                </a:solidFill>
                <a:latin typeface="宋体" pitchFamily="2" charset="-122"/>
              </a:rPr>
              <a:t>CMMi3</a:t>
            </a:r>
          </a:p>
          <a:p>
            <a:pPr marL="377825" indent="-285750">
              <a:lnSpc>
                <a:spcPct val="130000"/>
              </a:lnSpc>
              <a:buClr>
                <a:schemeClr val="bg1"/>
              </a:buClr>
              <a:buSzPct val="80000"/>
              <a:buFont typeface="Wingdings" pitchFamily="2" charset="2"/>
              <a:buChar char="Ø"/>
              <a:defRPr/>
            </a:pPr>
            <a:r>
              <a:rPr kumimoji="1" lang="zh-CN" altLang="en-US" sz="1800" dirty="0">
                <a:solidFill>
                  <a:schemeClr val="bg1"/>
                </a:solidFill>
                <a:latin typeface="宋体" pitchFamily="2" charset="-122"/>
              </a:rPr>
              <a:t>中国电子政务 </a:t>
            </a:r>
            <a:r>
              <a:rPr kumimoji="1" lang="en-US" altLang="zh-CN" sz="1800" dirty="0">
                <a:solidFill>
                  <a:schemeClr val="bg1"/>
                </a:solidFill>
                <a:latin typeface="宋体" pitchFamily="2" charset="-122"/>
              </a:rPr>
              <a:t>Top10</a:t>
            </a:r>
          </a:p>
          <a:p>
            <a:pPr marL="377825" indent="-285750">
              <a:lnSpc>
                <a:spcPct val="130000"/>
              </a:lnSpc>
              <a:buClr>
                <a:schemeClr val="bg1"/>
              </a:buClr>
              <a:buSzPct val="80000"/>
              <a:buFont typeface="Wingdings" pitchFamily="2" charset="2"/>
              <a:buChar char="Ø"/>
              <a:defRPr/>
            </a:pPr>
            <a:r>
              <a:rPr kumimoji="1" lang="en-US" altLang="zh-CN" sz="1800" dirty="0">
                <a:solidFill>
                  <a:schemeClr val="bg1"/>
                </a:solidFill>
                <a:latin typeface="宋体" pitchFamily="2" charset="-122"/>
              </a:rPr>
              <a:t>《</a:t>
            </a:r>
            <a:r>
              <a:rPr kumimoji="1" lang="zh-CN" altLang="en-US" sz="1800" dirty="0">
                <a:solidFill>
                  <a:schemeClr val="bg1"/>
                </a:solidFill>
                <a:latin typeface="宋体" pitchFamily="2" charset="-122"/>
              </a:rPr>
              <a:t>互联网周刊</a:t>
            </a:r>
            <a:r>
              <a:rPr kumimoji="1" lang="en-US" altLang="zh-CN" sz="1800" dirty="0">
                <a:solidFill>
                  <a:schemeClr val="bg1"/>
                </a:solidFill>
                <a:latin typeface="宋体" pitchFamily="2" charset="-122"/>
              </a:rPr>
              <a:t>》“</a:t>
            </a:r>
            <a:r>
              <a:rPr kumimoji="1" lang="zh-CN" altLang="en-US" sz="1800" dirty="0">
                <a:solidFill>
                  <a:schemeClr val="bg1"/>
                </a:solidFill>
                <a:latin typeface="宋体" pitchFamily="2" charset="-122"/>
              </a:rPr>
              <a:t>最值得关注的海外上市公司</a:t>
            </a:r>
            <a:r>
              <a:rPr kumimoji="1" lang="en-US" altLang="zh-CN" sz="1800" dirty="0">
                <a:solidFill>
                  <a:schemeClr val="bg1"/>
                </a:solidFill>
                <a:latin typeface="宋体" pitchFamily="2" charset="-122"/>
              </a:rPr>
              <a:t>10</a:t>
            </a:r>
            <a:r>
              <a:rPr kumimoji="1" lang="zh-CN" altLang="en-US" sz="1800" dirty="0">
                <a:solidFill>
                  <a:schemeClr val="bg1"/>
                </a:solidFill>
                <a:latin typeface="宋体" pitchFamily="2" charset="-122"/>
              </a:rPr>
              <a:t>强”称号</a:t>
            </a:r>
          </a:p>
        </p:txBody>
      </p:sp>
      <p:sp>
        <p:nvSpPr>
          <p:cNvPr id="4" name="AutoShape 15"/>
          <p:cNvSpPr>
            <a:spLocks noChangeArrowheads="1"/>
          </p:cNvSpPr>
          <p:nvPr/>
        </p:nvSpPr>
        <p:spPr bwMode="auto">
          <a:xfrm>
            <a:off x="4716463" y="1125538"/>
            <a:ext cx="4176712" cy="5399087"/>
          </a:xfrm>
          <a:prstGeom prst="roundRect">
            <a:avLst>
              <a:gd name="adj" fmla="val 5954"/>
            </a:avLst>
          </a:prstGeom>
          <a:solidFill>
            <a:srgbClr val="990000"/>
          </a:solidFill>
          <a:ln>
            <a:headEnd/>
            <a:tailEnd/>
          </a:ln>
        </p:spPr>
        <p:style>
          <a:lnRef idx="1">
            <a:schemeClr val="accent2"/>
          </a:lnRef>
          <a:fillRef idx="3">
            <a:schemeClr val="accent2"/>
          </a:fillRef>
          <a:effectRef idx="2">
            <a:schemeClr val="accent2"/>
          </a:effectRef>
          <a:fontRef idx="minor">
            <a:schemeClr val="lt1"/>
          </a:fontRef>
        </p:style>
        <p:txBody>
          <a:bodyPr anchor="ctr"/>
          <a:lstStyle/>
          <a:p>
            <a:pPr>
              <a:lnSpc>
                <a:spcPct val="90000"/>
              </a:lnSpc>
              <a:defRPr/>
            </a:pPr>
            <a:r>
              <a:rPr lang="zh-CN" altLang="en-US" sz="2400" dirty="0">
                <a:solidFill>
                  <a:schemeClr val="bg1"/>
                </a:solidFill>
                <a:effectLst>
                  <a:outerShdw blurRad="38100" dist="38100" dir="2700000" algn="tl">
                    <a:srgbClr val="000000">
                      <a:alpha val="43137"/>
                    </a:srgbClr>
                  </a:outerShdw>
                </a:effectLst>
                <a:latin typeface="黑体" pitchFamily="49" charset="-122"/>
                <a:ea typeface="黑体" pitchFamily="49" charset="-122"/>
              </a:rPr>
              <a:t>汉普咨询</a:t>
            </a:r>
            <a:endParaRPr lang="en-US" altLang="zh-CN" sz="1800"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a:p>
            <a:pPr marL="285750" indent="-285750">
              <a:lnSpc>
                <a:spcPct val="90000"/>
              </a:lnSpc>
              <a:buFont typeface="Wingdings" pitchFamily="2" charset="2"/>
              <a:buChar char="Ø"/>
              <a:defRPr/>
            </a:pPr>
            <a:endParaRPr lang="en-US" altLang="zh-CN" sz="1800" dirty="0">
              <a:solidFill>
                <a:schemeClr val="bg1"/>
              </a:solidFill>
              <a:latin typeface="+mn-ea"/>
            </a:endParaRPr>
          </a:p>
          <a:p>
            <a:pPr marL="285750" indent="-285750">
              <a:lnSpc>
                <a:spcPct val="90000"/>
              </a:lnSpc>
              <a:buFont typeface="Wingdings" pitchFamily="2" charset="2"/>
              <a:buChar char="Ø"/>
              <a:defRPr/>
            </a:pPr>
            <a:r>
              <a:rPr lang="zh-CN" altLang="en-US" sz="1800" dirty="0">
                <a:solidFill>
                  <a:schemeClr val="bg1"/>
                </a:solidFill>
                <a:latin typeface="+mn-ea"/>
              </a:rPr>
              <a:t>中国管理咨询二十佳</a:t>
            </a:r>
            <a:endParaRPr lang="en-US" altLang="zh-CN" sz="1600" dirty="0">
              <a:solidFill>
                <a:schemeClr val="bg1"/>
              </a:solidFill>
              <a:latin typeface="+mn-ea"/>
            </a:endParaRPr>
          </a:p>
          <a:p>
            <a:pPr algn="r">
              <a:lnSpc>
                <a:spcPct val="90000"/>
              </a:lnSpc>
              <a:defRPr/>
            </a:pPr>
            <a:r>
              <a:rPr lang="zh-CN" altLang="en-US" sz="1600" b="0" i="1" dirty="0">
                <a:solidFill>
                  <a:schemeClr val="bg1"/>
                </a:solidFill>
                <a:latin typeface="+mn-ea"/>
              </a:rPr>
              <a:t>中国企业联合会（</a:t>
            </a:r>
            <a:r>
              <a:rPr lang="en-US" altLang="zh-CN" sz="1600" b="0" i="1" dirty="0">
                <a:solidFill>
                  <a:schemeClr val="bg1"/>
                </a:solidFill>
                <a:latin typeface="+mn-ea"/>
              </a:rPr>
              <a:t>2009</a:t>
            </a:r>
            <a:r>
              <a:rPr lang="zh-CN" altLang="en-US" sz="1600" b="0" i="1" dirty="0">
                <a:solidFill>
                  <a:schemeClr val="bg1"/>
                </a:solidFill>
                <a:latin typeface="+mn-ea"/>
              </a:rPr>
              <a:t>）</a:t>
            </a:r>
            <a:endParaRPr lang="en-US" altLang="zh-CN" sz="1600" b="0" i="1" dirty="0">
              <a:solidFill>
                <a:schemeClr val="bg1"/>
              </a:solidFill>
              <a:latin typeface="+mn-ea"/>
            </a:endParaRPr>
          </a:p>
          <a:p>
            <a:pPr marL="285750" indent="-285750">
              <a:lnSpc>
                <a:spcPct val="90000"/>
              </a:lnSpc>
              <a:buFont typeface="Wingdings" pitchFamily="2" charset="2"/>
              <a:buChar char="Ø"/>
              <a:defRPr/>
            </a:pPr>
            <a:r>
              <a:rPr lang="zh-CN" altLang="en-US" sz="1800" dirty="0">
                <a:solidFill>
                  <a:schemeClr val="bg1"/>
                </a:solidFill>
                <a:latin typeface="+mn-ea"/>
              </a:rPr>
              <a:t>中国十大企业财富智囊机构</a:t>
            </a:r>
            <a:endParaRPr lang="en-US" altLang="zh-CN" sz="1800" dirty="0">
              <a:solidFill>
                <a:schemeClr val="bg1"/>
              </a:solidFill>
              <a:latin typeface="+mn-ea"/>
            </a:endParaRPr>
          </a:p>
          <a:p>
            <a:pPr algn="r">
              <a:lnSpc>
                <a:spcPct val="90000"/>
              </a:lnSpc>
              <a:defRPr/>
            </a:pPr>
            <a:r>
              <a:rPr lang="zh-CN" altLang="en-US" sz="1600" b="0" i="1" dirty="0">
                <a:solidFill>
                  <a:schemeClr val="bg1"/>
                </a:solidFill>
                <a:latin typeface="+mn-ea"/>
              </a:rPr>
              <a:t>世界杰出华商大会（</a:t>
            </a:r>
            <a:r>
              <a:rPr lang="en-US" altLang="zh-CN" sz="1600" b="0" i="1" dirty="0">
                <a:solidFill>
                  <a:schemeClr val="bg1"/>
                </a:solidFill>
                <a:latin typeface="+mn-ea"/>
              </a:rPr>
              <a:t>2008</a:t>
            </a:r>
            <a:r>
              <a:rPr lang="zh-CN" altLang="en-US" sz="1600" b="0" i="1" dirty="0">
                <a:solidFill>
                  <a:schemeClr val="bg1"/>
                </a:solidFill>
                <a:latin typeface="+mn-ea"/>
              </a:rPr>
              <a:t>） </a:t>
            </a:r>
            <a:endParaRPr lang="en-US" altLang="zh-CN" sz="1600" b="0" i="1" dirty="0">
              <a:solidFill>
                <a:schemeClr val="bg1"/>
              </a:solidFill>
              <a:latin typeface="+mn-ea"/>
            </a:endParaRPr>
          </a:p>
          <a:p>
            <a:pPr marL="285750" indent="-285750">
              <a:lnSpc>
                <a:spcPct val="90000"/>
              </a:lnSpc>
              <a:buFont typeface="Wingdings" pitchFamily="2" charset="2"/>
              <a:buChar char="Ø"/>
              <a:defRPr/>
            </a:pPr>
            <a:r>
              <a:rPr lang="zh-CN" altLang="en-US" sz="1800" dirty="0">
                <a:solidFill>
                  <a:schemeClr val="bg1"/>
                </a:solidFill>
                <a:latin typeface="+mn-ea"/>
              </a:rPr>
              <a:t>工业机械行业解决方案编辑推荐奖</a:t>
            </a:r>
            <a:endParaRPr lang="en-US" altLang="zh-CN" sz="1800" dirty="0">
              <a:solidFill>
                <a:schemeClr val="bg1"/>
              </a:solidFill>
              <a:latin typeface="+mn-ea"/>
            </a:endParaRPr>
          </a:p>
          <a:p>
            <a:pPr algn="r">
              <a:lnSpc>
                <a:spcPct val="90000"/>
              </a:lnSpc>
              <a:defRPr/>
            </a:pPr>
            <a:r>
              <a:rPr lang="en-US" altLang="zh-CN" sz="1600" b="0" i="1" dirty="0">
                <a:solidFill>
                  <a:schemeClr val="bg1"/>
                </a:solidFill>
                <a:latin typeface="+mn-ea"/>
              </a:rPr>
              <a:t>《E</a:t>
            </a:r>
            <a:r>
              <a:rPr lang="zh-CN" altLang="en-US" sz="1600" b="0" i="1" dirty="0">
                <a:solidFill>
                  <a:schemeClr val="bg1"/>
                </a:solidFill>
                <a:latin typeface="+mn-ea"/>
              </a:rPr>
              <a:t>制造</a:t>
            </a:r>
            <a:r>
              <a:rPr lang="en-US" altLang="zh-CN" sz="1600" b="0" i="1" dirty="0">
                <a:solidFill>
                  <a:schemeClr val="bg1"/>
                </a:solidFill>
                <a:latin typeface="+mn-ea"/>
              </a:rPr>
              <a:t>》</a:t>
            </a:r>
            <a:r>
              <a:rPr lang="zh-CN" altLang="en-US" sz="1600" b="0" i="1" dirty="0">
                <a:solidFill>
                  <a:schemeClr val="bg1"/>
                </a:solidFill>
                <a:latin typeface="+mn-ea"/>
              </a:rPr>
              <a:t>（</a:t>
            </a:r>
            <a:r>
              <a:rPr lang="en-US" altLang="zh-CN" sz="1600" b="0" i="1" dirty="0">
                <a:solidFill>
                  <a:schemeClr val="bg1"/>
                </a:solidFill>
                <a:latin typeface="+mn-ea"/>
              </a:rPr>
              <a:t>2008</a:t>
            </a:r>
            <a:r>
              <a:rPr lang="zh-CN" altLang="en-US" sz="1600" b="0" i="1" dirty="0">
                <a:solidFill>
                  <a:schemeClr val="bg1"/>
                </a:solidFill>
                <a:latin typeface="+mn-ea"/>
              </a:rPr>
              <a:t>）</a:t>
            </a:r>
            <a:endParaRPr lang="en-US" altLang="zh-CN" sz="1600" b="0" i="1" dirty="0">
              <a:solidFill>
                <a:schemeClr val="bg1"/>
              </a:solidFill>
              <a:latin typeface="+mn-ea"/>
            </a:endParaRPr>
          </a:p>
          <a:p>
            <a:pPr marL="285750" indent="-285750">
              <a:lnSpc>
                <a:spcPct val="90000"/>
              </a:lnSpc>
              <a:buFont typeface="Wingdings" pitchFamily="2" charset="2"/>
              <a:buChar char="Ø"/>
              <a:defRPr/>
            </a:pPr>
            <a:r>
              <a:rPr lang="zh-CN" altLang="en-US" sz="1800" dirty="0">
                <a:solidFill>
                  <a:schemeClr val="bg1"/>
                </a:solidFill>
                <a:latin typeface="+mn-ea"/>
              </a:rPr>
              <a:t>卓越管理咨询奖</a:t>
            </a:r>
            <a:endParaRPr lang="en-US" altLang="zh-CN" sz="1800" dirty="0">
              <a:solidFill>
                <a:schemeClr val="bg1"/>
              </a:solidFill>
              <a:latin typeface="+mn-ea"/>
            </a:endParaRPr>
          </a:p>
          <a:p>
            <a:pPr algn="r">
              <a:lnSpc>
                <a:spcPct val="90000"/>
              </a:lnSpc>
              <a:defRPr/>
            </a:pPr>
            <a:r>
              <a:rPr lang="zh-CN" altLang="en-US" sz="1600" b="0" i="1" dirty="0">
                <a:solidFill>
                  <a:schemeClr val="bg1"/>
                </a:solidFill>
                <a:latin typeface="+mn-ea"/>
              </a:rPr>
              <a:t>国际管理学会中国管理大会（</a:t>
            </a:r>
            <a:r>
              <a:rPr lang="en-US" altLang="zh-CN" sz="1600" b="0" i="1" dirty="0">
                <a:solidFill>
                  <a:schemeClr val="bg1"/>
                </a:solidFill>
                <a:latin typeface="+mn-ea"/>
              </a:rPr>
              <a:t>2007</a:t>
            </a:r>
            <a:r>
              <a:rPr lang="zh-CN" altLang="en-US" sz="1600" b="0" i="1" dirty="0">
                <a:solidFill>
                  <a:schemeClr val="bg1"/>
                </a:solidFill>
                <a:latin typeface="+mn-ea"/>
              </a:rPr>
              <a:t>）</a:t>
            </a:r>
            <a:endParaRPr lang="en-US" altLang="zh-CN" sz="1600" b="0" i="1" dirty="0">
              <a:solidFill>
                <a:schemeClr val="bg1"/>
              </a:solidFill>
              <a:latin typeface="+mn-ea"/>
            </a:endParaRPr>
          </a:p>
          <a:p>
            <a:pPr marL="285750" indent="-285750">
              <a:lnSpc>
                <a:spcPct val="90000"/>
              </a:lnSpc>
              <a:buFont typeface="Wingdings" pitchFamily="2" charset="2"/>
              <a:buChar char="Ø"/>
              <a:defRPr/>
            </a:pPr>
            <a:r>
              <a:rPr lang="zh-CN" altLang="en-US" sz="1800" dirty="0">
                <a:solidFill>
                  <a:schemeClr val="bg1"/>
                </a:solidFill>
                <a:latin typeface="+mn-ea"/>
              </a:rPr>
              <a:t>管理咨询与</a:t>
            </a:r>
            <a:r>
              <a:rPr lang="en-US" altLang="zh-CN" sz="1800" dirty="0">
                <a:solidFill>
                  <a:schemeClr val="bg1"/>
                </a:solidFill>
                <a:latin typeface="+mn-ea"/>
              </a:rPr>
              <a:t>IT</a:t>
            </a:r>
            <a:r>
              <a:rPr lang="zh-CN" altLang="en-US" sz="1800" dirty="0">
                <a:solidFill>
                  <a:schemeClr val="bg1"/>
                </a:solidFill>
                <a:latin typeface="+mn-ea"/>
              </a:rPr>
              <a:t>实施一体化编辑奖</a:t>
            </a:r>
            <a:endParaRPr lang="en-US" altLang="zh-CN" sz="1800" dirty="0">
              <a:solidFill>
                <a:schemeClr val="bg1"/>
              </a:solidFill>
              <a:latin typeface="+mn-ea"/>
            </a:endParaRPr>
          </a:p>
          <a:p>
            <a:pPr algn="r">
              <a:lnSpc>
                <a:spcPct val="90000"/>
              </a:lnSpc>
              <a:defRPr/>
            </a:pPr>
            <a:r>
              <a:rPr lang="en-US" altLang="zh-CN" sz="1600" b="0" i="1" dirty="0">
                <a:solidFill>
                  <a:schemeClr val="bg1"/>
                </a:solidFill>
                <a:latin typeface="+mn-ea"/>
              </a:rPr>
              <a:t>《E</a:t>
            </a:r>
            <a:r>
              <a:rPr lang="zh-CN" altLang="en-US" sz="1600" b="0" i="1" dirty="0">
                <a:solidFill>
                  <a:schemeClr val="bg1"/>
                </a:solidFill>
                <a:latin typeface="+mn-ea"/>
              </a:rPr>
              <a:t>制造</a:t>
            </a:r>
            <a:r>
              <a:rPr lang="en-US" altLang="zh-CN" sz="1600" b="0" i="1" dirty="0">
                <a:solidFill>
                  <a:schemeClr val="bg1"/>
                </a:solidFill>
                <a:latin typeface="+mn-ea"/>
              </a:rPr>
              <a:t>》(2007</a:t>
            </a:r>
            <a:r>
              <a:rPr lang="zh-CN" altLang="en-US" sz="1600" b="0" i="1" dirty="0">
                <a:solidFill>
                  <a:schemeClr val="bg1"/>
                </a:solidFill>
                <a:latin typeface="+mn-ea"/>
              </a:rPr>
              <a:t>）</a:t>
            </a:r>
            <a:endParaRPr lang="en-US" altLang="zh-CN" sz="1600" b="0" i="1" dirty="0">
              <a:solidFill>
                <a:schemeClr val="bg1"/>
              </a:solidFill>
              <a:latin typeface="+mn-ea"/>
            </a:endParaRPr>
          </a:p>
          <a:p>
            <a:pPr marL="285750" indent="-285750">
              <a:lnSpc>
                <a:spcPct val="90000"/>
              </a:lnSpc>
              <a:buFont typeface="Wingdings" pitchFamily="2" charset="2"/>
              <a:buChar char="Ø"/>
              <a:defRPr/>
            </a:pPr>
            <a:r>
              <a:rPr lang="zh-CN" altLang="en-US" sz="1800" dirty="0">
                <a:solidFill>
                  <a:schemeClr val="bg1"/>
                </a:solidFill>
                <a:latin typeface="+mn-ea"/>
              </a:rPr>
              <a:t>中国制造业信息化优秀咨询服务</a:t>
            </a:r>
            <a:endParaRPr lang="en-US" altLang="zh-CN" sz="1800" dirty="0">
              <a:solidFill>
                <a:schemeClr val="bg1"/>
              </a:solidFill>
              <a:latin typeface="+mn-ea"/>
            </a:endParaRPr>
          </a:p>
          <a:p>
            <a:pPr algn="r">
              <a:lnSpc>
                <a:spcPct val="90000"/>
              </a:lnSpc>
              <a:defRPr/>
            </a:pPr>
            <a:r>
              <a:rPr lang="en-US" altLang="zh-CN" sz="1600" b="0" i="1" dirty="0">
                <a:solidFill>
                  <a:schemeClr val="bg1"/>
                </a:solidFill>
                <a:latin typeface="+mn-ea"/>
              </a:rPr>
              <a:t>《e-works》(2006</a:t>
            </a:r>
            <a:r>
              <a:rPr lang="zh-CN" altLang="en-US" sz="1600" b="0" i="1" dirty="0">
                <a:solidFill>
                  <a:schemeClr val="bg1"/>
                </a:solidFill>
                <a:latin typeface="+mn-ea"/>
              </a:rPr>
              <a:t>）</a:t>
            </a:r>
            <a:endParaRPr lang="en-US" altLang="zh-CN" sz="1600" b="0" i="1" dirty="0">
              <a:solidFill>
                <a:schemeClr val="bg1"/>
              </a:solidFill>
              <a:latin typeface="+mn-ea"/>
            </a:endParaRPr>
          </a:p>
          <a:p>
            <a:pPr marL="285750" indent="-285750">
              <a:lnSpc>
                <a:spcPct val="90000"/>
              </a:lnSpc>
              <a:buFont typeface="Wingdings" pitchFamily="2" charset="2"/>
              <a:buChar char="Ø"/>
              <a:defRPr/>
            </a:pPr>
            <a:r>
              <a:rPr lang="zh-CN" altLang="en-US" sz="1800" dirty="0">
                <a:solidFill>
                  <a:schemeClr val="bg1"/>
                </a:solidFill>
                <a:latin typeface="+mn-ea"/>
              </a:rPr>
              <a:t>制造行业专业服务用户满意度奖</a:t>
            </a:r>
            <a:endParaRPr lang="en-US" altLang="zh-CN" sz="1800" dirty="0">
              <a:solidFill>
                <a:schemeClr val="bg1"/>
              </a:solidFill>
              <a:latin typeface="+mn-ea"/>
            </a:endParaRPr>
          </a:p>
          <a:p>
            <a:pPr algn="r">
              <a:lnSpc>
                <a:spcPct val="90000"/>
              </a:lnSpc>
              <a:defRPr/>
            </a:pPr>
            <a:r>
              <a:rPr lang="zh-CN" altLang="en-US" sz="1600" b="0" i="1" dirty="0">
                <a:solidFill>
                  <a:schemeClr val="bg1"/>
                </a:solidFill>
                <a:latin typeface="+mn-ea"/>
              </a:rPr>
              <a:t>中国电子信息产业发展研究院</a:t>
            </a:r>
            <a:r>
              <a:rPr lang="en-US" altLang="zh-CN" sz="1600" b="0" i="1" dirty="0">
                <a:solidFill>
                  <a:schemeClr val="bg1"/>
                </a:solidFill>
                <a:latin typeface="+mn-ea"/>
              </a:rPr>
              <a:t>(2005)</a:t>
            </a:r>
          </a:p>
          <a:p>
            <a:pPr marL="285750" indent="-285750">
              <a:lnSpc>
                <a:spcPct val="90000"/>
              </a:lnSpc>
              <a:buFont typeface="Wingdings" pitchFamily="2" charset="2"/>
              <a:buChar char="Ø"/>
              <a:defRPr/>
            </a:pPr>
            <a:r>
              <a:rPr lang="zh-CN" altLang="en-US" sz="1800" dirty="0">
                <a:solidFill>
                  <a:schemeClr val="bg1"/>
                </a:solidFill>
                <a:latin typeface="+mn-ea"/>
              </a:rPr>
              <a:t>优秀实施服务及咨询企业</a:t>
            </a:r>
            <a:endParaRPr lang="en-US" altLang="zh-CN" sz="1800" dirty="0">
              <a:solidFill>
                <a:schemeClr val="bg1"/>
              </a:solidFill>
              <a:latin typeface="+mn-ea"/>
            </a:endParaRPr>
          </a:p>
          <a:p>
            <a:pPr algn="r">
              <a:lnSpc>
                <a:spcPct val="90000"/>
              </a:lnSpc>
              <a:defRPr/>
            </a:pPr>
            <a:r>
              <a:rPr lang="en-US" altLang="zh-CN" sz="1600" b="0" i="1" dirty="0">
                <a:solidFill>
                  <a:schemeClr val="bg1"/>
                </a:solidFill>
                <a:latin typeface="+mn-ea"/>
              </a:rPr>
              <a:t>《E</a:t>
            </a:r>
            <a:r>
              <a:rPr lang="zh-CN" altLang="en-US" sz="1600" b="0" i="1" dirty="0">
                <a:solidFill>
                  <a:schemeClr val="bg1"/>
                </a:solidFill>
                <a:latin typeface="+mn-ea"/>
              </a:rPr>
              <a:t>制造</a:t>
            </a:r>
            <a:r>
              <a:rPr lang="en-US" altLang="zh-CN" sz="1600" b="0" i="1" dirty="0">
                <a:solidFill>
                  <a:schemeClr val="bg1"/>
                </a:solidFill>
                <a:latin typeface="+mn-ea"/>
              </a:rPr>
              <a:t>》(2005)</a:t>
            </a:r>
          </a:p>
          <a:p>
            <a:pPr marL="285750" indent="-285750">
              <a:lnSpc>
                <a:spcPct val="90000"/>
              </a:lnSpc>
              <a:buFont typeface="Wingdings" pitchFamily="2" charset="2"/>
              <a:buChar char="Ø"/>
              <a:defRPr/>
            </a:pPr>
            <a:r>
              <a:rPr lang="zh-CN" altLang="en-US" sz="1800" dirty="0">
                <a:solidFill>
                  <a:schemeClr val="bg1"/>
                </a:solidFill>
                <a:latin typeface="+mn-ea"/>
              </a:rPr>
              <a:t>中国</a:t>
            </a:r>
            <a:r>
              <a:rPr lang="en-US" altLang="zh-CN" sz="1800" dirty="0">
                <a:solidFill>
                  <a:schemeClr val="bg1"/>
                </a:solidFill>
                <a:latin typeface="+mn-ea"/>
              </a:rPr>
              <a:t>IT</a:t>
            </a:r>
            <a:r>
              <a:rPr lang="zh-CN" altLang="en-US" sz="1800" dirty="0">
                <a:solidFill>
                  <a:schemeClr val="bg1"/>
                </a:solidFill>
                <a:latin typeface="+mn-ea"/>
              </a:rPr>
              <a:t>咨询市场前三甲</a:t>
            </a:r>
            <a:endParaRPr lang="en-US" altLang="zh-CN" sz="1800" dirty="0">
              <a:solidFill>
                <a:schemeClr val="bg1"/>
              </a:solidFill>
              <a:latin typeface="+mn-ea"/>
            </a:endParaRPr>
          </a:p>
          <a:p>
            <a:pPr algn="r">
              <a:lnSpc>
                <a:spcPct val="90000"/>
              </a:lnSpc>
              <a:defRPr/>
            </a:pPr>
            <a:r>
              <a:rPr lang="en-US" altLang="zh-CN" sz="1600" b="0" i="1" dirty="0">
                <a:solidFill>
                  <a:schemeClr val="bg1"/>
                </a:solidFill>
                <a:latin typeface="+mn-ea"/>
              </a:rPr>
              <a:t>IDC</a:t>
            </a:r>
            <a:r>
              <a:rPr lang="zh-CN" altLang="en-US" sz="1600" b="0" i="1" dirty="0">
                <a:solidFill>
                  <a:schemeClr val="bg1"/>
                </a:solidFill>
                <a:latin typeface="+mn-ea"/>
              </a:rPr>
              <a:t>中国</a:t>
            </a:r>
            <a:r>
              <a:rPr lang="en-US" altLang="zh-CN" sz="1600" b="0" i="1" dirty="0">
                <a:solidFill>
                  <a:schemeClr val="bg1"/>
                </a:solidFill>
                <a:latin typeface="+mn-ea"/>
              </a:rPr>
              <a:t>IT</a:t>
            </a:r>
            <a:r>
              <a:rPr lang="zh-CN" altLang="en-US" sz="1600" b="0" i="1" dirty="0">
                <a:solidFill>
                  <a:schemeClr val="bg1"/>
                </a:solidFill>
                <a:latin typeface="+mn-ea"/>
              </a:rPr>
              <a:t>咨询服务</a:t>
            </a:r>
            <a:r>
              <a:rPr lang="en-US" altLang="zh-CN" sz="1600" b="0" i="1" dirty="0">
                <a:solidFill>
                  <a:schemeClr val="bg1"/>
                </a:solidFill>
                <a:latin typeface="+mn-ea"/>
              </a:rPr>
              <a:t>2004-2008</a:t>
            </a:r>
            <a:r>
              <a:rPr lang="zh-CN" altLang="en-US" sz="1600" b="0" i="1" dirty="0">
                <a:solidFill>
                  <a:schemeClr val="bg1"/>
                </a:solidFill>
                <a:latin typeface="+mn-ea"/>
              </a:rPr>
              <a:t>预测和分析</a:t>
            </a:r>
            <a:endParaRPr lang="en-US" altLang="zh-CN" sz="1600" b="0" i="1" dirty="0">
              <a:solidFill>
                <a:schemeClr val="bg1"/>
              </a:solidFill>
              <a:latin typeface="+mn-ea"/>
            </a:endParaRPr>
          </a:p>
          <a:p>
            <a:pPr marL="285750" indent="-285750">
              <a:lnSpc>
                <a:spcPct val="90000"/>
              </a:lnSpc>
              <a:buFont typeface="Wingdings" pitchFamily="2" charset="2"/>
              <a:buChar char="Ø"/>
              <a:defRPr/>
            </a:pPr>
            <a:r>
              <a:rPr lang="en-US" altLang="zh-CN" sz="1800" dirty="0">
                <a:solidFill>
                  <a:schemeClr val="bg1"/>
                </a:solidFill>
                <a:latin typeface="+mn-ea"/>
              </a:rPr>
              <a:t>SAP</a:t>
            </a:r>
            <a:r>
              <a:rPr lang="zh-CN" altLang="en-US" sz="1800" dirty="0">
                <a:solidFill>
                  <a:schemeClr val="bg1"/>
                </a:solidFill>
                <a:latin typeface="+mn-ea"/>
              </a:rPr>
              <a:t>及</a:t>
            </a:r>
            <a:r>
              <a:rPr lang="en-US" altLang="zh-CN" sz="1800" dirty="0">
                <a:solidFill>
                  <a:schemeClr val="bg1"/>
                </a:solidFill>
                <a:latin typeface="+mn-ea"/>
              </a:rPr>
              <a:t>ORACLE</a:t>
            </a:r>
            <a:r>
              <a:rPr lang="zh-CN" altLang="en-US" sz="1800" dirty="0">
                <a:solidFill>
                  <a:schemeClr val="bg1"/>
                </a:solidFill>
                <a:latin typeface="+mn-ea"/>
              </a:rPr>
              <a:t>咨询及实施合作伙伴</a:t>
            </a:r>
            <a:endParaRPr lang="en-US" altLang="zh-CN" sz="1800" dirty="0">
              <a:solidFill>
                <a:schemeClr val="bg1"/>
              </a:solidFill>
              <a:latin typeface="+mn-ea"/>
            </a:endParaRPr>
          </a:p>
        </p:txBody>
      </p:sp>
      <p:sp>
        <p:nvSpPr>
          <p:cNvPr id="7" name="左右箭头 6"/>
          <p:cNvSpPr/>
          <p:nvPr/>
        </p:nvSpPr>
        <p:spPr bwMode="auto">
          <a:xfrm>
            <a:off x="4427984" y="1340768"/>
            <a:ext cx="432048" cy="288032"/>
          </a:xfrm>
          <a:prstGeom prst="leftRightArrow">
            <a:avLst/>
          </a:prstGeom>
          <a:solidFill>
            <a:srgbClr val="DDDDDD"/>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defRPr/>
            </a:pPr>
            <a:endParaRPr lang="zh-CN" altLang="en-US">
              <a:solidFill>
                <a:schemeClr val="bg1"/>
              </a:solidFill>
              <a:latin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427538" y="4041775"/>
            <a:ext cx="769937" cy="2159000"/>
          </a:xfrm>
          <a:prstGeom prst="rect">
            <a:avLst/>
          </a:prstGeom>
          <a:solidFill>
            <a:schemeClr val="accent1"/>
          </a:solidFill>
          <a:ln w="9525" algn="ctr">
            <a:no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400" dirty="0" smtClean="0">
                <a:solidFill>
                  <a:schemeClr val="tx1"/>
                </a:solidFill>
                <a:latin typeface="Arial" pitchFamily="34" charset="0"/>
              </a:rPr>
              <a:t>业务</a:t>
            </a:r>
            <a:endParaRPr lang="en-US" altLang="zh-CN" sz="1400" dirty="0" smtClean="0">
              <a:solidFill>
                <a:schemeClr val="tx1"/>
              </a:solidFill>
              <a:latin typeface="Arial" pitchFamily="34" charset="0"/>
            </a:endParaRPr>
          </a:p>
          <a:p>
            <a:pPr marL="342900" indent="-342900">
              <a:spcBef>
                <a:spcPct val="20000"/>
              </a:spcBef>
              <a:buClr>
                <a:schemeClr val="hlink"/>
              </a:buClr>
              <a:buSzPct val="80000"/>
              <a:buFont typeface="Wingdings" pitchFamily="2" charset="2"/>
              <a:buNone/>
            </a:pPr>
            <a:r>
              <a:rPr lang="zh-CN" altLang="en-US" sz="1400" dirty="0" smtClean="0">
                <a:solidFill>
                  <a:schemeClr val="tx1"/>
                </a:solidFill>
                <a:latin typeface="Arial" pitchFamily="34" charset="0"/>
              </a:rPr>
              <a:t>执行</a:t>
            </a:r>
            <a:r>
              <a:rPr lang="zh-CN" altLang="en-US" sz="1400" dirty="0">
                <a:solidFill>
                  <a:schemeClr val="tx1"/>
                </a:solidFill>
                <a:latin typeface="Arial" pitchFamily="34" charset="0"/>
              </a:rPr>
              <a:t>层</a:t>
            </a:r>
          </a:p>
        </p:txBody>
      </p:sp>
      <p:sp>
        <p:nvSpPr>
          <p:cNvPr id="26627" name="Rectangle 3"/>
          <p:cNvSpPr>
            <a:spLocks noChangeArrowheads="1"/>
          </p:cNvSpPr>
          <p:nvPr/>
        </p:nvSpPr>
        <p:spPr bwMode="auto">
          <a:xfrm>
            <a:off x="5291138" y="4041775"/>
            <a:ext cx="3744912" cy="2230438"/>
          </a:xfrm>
          <a:prstGeom prst="rect">
            <a:avLst/>
          </a:prstGeom>
          <a:solidFill>
            <a:schemeClr val="bg1"/>
          </a:solidFill>
          <a:ln w="9525" algn="ctr">
            <a:solidFill>
              <a:schemeClr val="tx1"/>
            </a:solidFill>
            <a:miter lim="800000"/>
            <a:headEnd/>
            <a:tailEnd/>
          </a:ln>
        </p:spPr>
        <p:txBody>
          <a:bodyPr wrap="none" anchor="ctr"/>
          <a:lstStyle/>
          <a:p>
            <a:endParaRPr lang="zh-CN" altLang="en-US"/>
          </a:p>
        </p:txBody>
      </p:sp>
      <p:sp>
        <p:nvSpPr>
          <p:cNvPr id="26628" name="Rectangle 4"/>
          <p:cNvSpPr>
            <a:spLocks noChangeArrowheads="1"/>
          </p:cNvSpPr>
          <p:nvPr/>
        </p:nvSpPr>
        <p:spPr bwMode="auto">
          <a:xfrm>
            <a:off x="5364163" y="4437063"/>
            <a:ext cx="3240087" cy="360362"/>
          </a:xfrm>
          <a:prstGeom prst="rect">
            <a:avLst/>
          </a:prstGeom>
          <a:solidFill>
            <a:schemeClr val="bg1"/>
          </a:solidFill>
          <a:ln w="9525" algn="ctr">
            <a:noFill/>
            <a:miter lim="800000"/>
            <a:headEnd/>
            <a:tailEnd/>
          </a:ln>
        </p:spPr>
        <p:txBody>
          <a:bodyPr wrap="none" anchor="ctr"/>
          <a:lstStyle/>
          <a:p>
            <a:pPr marL="342900" indent="-342900" algn="l">
              <a:lnSpc>
                <a:spcPct val="160000"/>
              </a:lnSpc>
              <a:spcBef>
                <a:spcPct val="20000"/>
              </a:spcBef>
              <a:buClr>
                <a:schemeClr val="hlink"/>
              </a:buClr>
              <a:buSzPct val="80000"/>
              <a:buFont typeface="Wingdings" pitchFamily="2" charset="2"/>
              <a:buChar char="Ø"/>
            </a:pPr>
            <a:r>
              <a:rPr lang="zh-CN" altLang="en-US" sz="1400">
                <a:solidFill>
                  <a:schemeClr val="tx1"/>
                </a:solidFill>
                <a:latin typeface="Arial" pitchFamily="34" charset="0"/>
              </a:rPr>
              <a:t>执行在企业中创造价值的</a:t>
            </a:r>
            <a:r>
              <a:rPr lang="zh-CN" altLang="en-US" sz="1400">
                <a:solidFill>
                  <a:srgbClr val="516CE1"/>
                </a:solidFill>
                <a:latin typeface="Arial" pitchFamily="34" charset="0"/>
              </a:rPr>
              <a:t>商业行动</a:t>
            </a:r>
          </a:p>
        </p:txBody>
      </p:sp>
      <p:sp>
        <p:nvSpPr>
          <p:cNvPr id="26629" name="Rectangle 5"/>
          <p:cNvSpPr>
            <a:spLocks noChangeArrowheads="1"/>
          </p:cNvSpPr>
          <p:nvPr/>
        </p:nvSpPr>
        <p:spPr bwMode="auto">
          <a:xfrm>
            <a:off x="5364163" y="5178425"/>
            <a:ext cx="3527425" cy="482600"/>
          </a:xfrm>
          <a:prstGeom prst="rect">
            <a:avLst/>
          </a:prstGeom>
          <a:solidFill>
            <a:schemeClr val="bg1"/>
          </a:solidFill>
          <a:ln w="9525" algn="ctr">
            <a:noFill/>
            <a:miter lim="800000"/>
            <a:headEnd/>
            <a:tailEnd/>
          </a:ln>
        </p:spPr>
        <p:txBody>
          <a:bodyPr wrap="none" anchor="ctr"/>
          <a:lstStyle/>
          <a:p>
            <a:pPr marL="342900" indent="-342900" algn="l">
              <a:lnSpc>
                <a:spcPct val="160000"/>
              </a:lnSpc>
              <a:spcBef>
                <a:spcPct val="20000"/>
              </a:spcBef>
              <a:buClr>
                <a:schemeClr val="hlink"/>
              </a:buClr>
              <a:buSzPct val="80000"/>
              <a:buFont typeface="Wingdings" pitchFamily="2" charset="2"/>
              <a:buChar char="Ø"/>
            </a:pPr>
            <a:r>
              <a:rPr lang="zh-CN" altLang="en-US" sz="1400">
                <a:solidFill>
                  <a:schemeClr val="tx1"/>
                </a:solidFill>
                <a:latin typeface="Arial" pitchFamily="34" charset="0"/>
              </a:rPr>
              <a:t>通过其他的组件（或终端客户）处理资</a:t>
            </a:r>
          </a:p>
          <a:p>
            <a:pPr marL="342900" indent="-342900" algn="l">
              <a:lnSpc>
                <a:spcPct val="160000"/>
              </a:lnSpc>
              <a:spcBef>
                <a:spcPct val="20000"/>
              </a:spcBef>
              <a:buClr>
                <a:schemeClr val="hlink"/>
              </a:buClr>
              <a:buSzPct val="80000"/>
              <a:buFont typeface="Wingdings" pitchFamily="2" charset="2"/>
              <a:buNone/>
            </a:pPr>
            <a:r>
              <a:rPr lang="zh-CN" altLang="en-US" sz="1400">
                <a:solidFill>
                  <a:schemeClr val="tx1"/>
                </a:solidFill>
                <a:latin typeface="Arial" pitchFamily="34" charset="0"/>
              </a:rPr>
              <a:t>产和有价值的信息</a:t>
            </a:r>
          </a:p>
        </p:txBody>
      </p:sp>
      <p:sp>
        <p:nvSpPr>
          <p:cNvPr id="26630" name="Rectangle 6"/>
          <p:cNvSpPr>
            <a:spLocks noChangeArrowheads="1"/>
          </p:cNvSpPr>
          <p:nvPr/>
        </p:nvSpPr>
        <p:spPr bwMode="auto">
          <a:xfrm>
            <a:off x="5291138" y="2528888"/>
            <a:ext cx="3744912" cy="1439862"/>
          </a:xfrm>
          <a:prstGeom prst="rect">
            <a:avLst/>
          </a:prstGeom>
          <a:solidFill>
            <a:schemeClr val="bg1"/>
          </a:solidFill>
          <a:ln w="9525" algn="ctr">
            <a:solidFill>
              <a:schemeClr val="tx1"/>
            </a:solidFill>
            <a:miter lim="800000"/>
            <a:headEnd/>
            <a:tailEnd/>
          </a:ln>
        </p:spPr>
        <p:txBody>
          <a:bodyPr wrap="none" anchor="ctr"/>
          <a:lstStyle/>
          <a:p>
            <a:endParaRPr lang="zh-CN" altLang="en-US"/>
          </a:p>
        </p:txBody>
      </p:sp>
      <p:sp>
        <p:nvSpPr>
          <p:cNvPr id="26631" name="Rectangle 7"/>
          <p:cNvSpPr>
            <a:spLocks noChangeArrowheads="1"/>
          </p:cNvSpPr>
          <p:nvPr/>
        </p:nvSpPr>
        <p:spPr bwMode="auto">
          <a:xfrm>
            <a:off x="5364163" y="2673350"/>
            <a:ext cx="3024187" cy="358775"/>
          </a:xfrm>
          <a:prstGeom prst="rect">
            <a:avLst/>
          </a:prstGeom>
          <a:solidFill>
            <a:schemeClr val="bg1"/>
          </a:solidFill>
          <a:ln w="9525" algn="ctr">
            <a:noFill/>
            <a:miter lim="800000"/>
            <a:headEnd/>
            <a:tailEnd/>
          </a:ln>
        </p:spPr>
        <p:txBody>
          <a:bodyPr wrap="none" anchor="ctr"/>
          <a:lstStyle/>
          <a:p>
            <a:pPr marL="342900" indent="-342900" algn="l">
              <a:spcBef>
                <a:spcPct val="20000"/>
              </a:spcBef>
              <a:buClr>
                <a:schemeClr val="hlink"/>
              </a:buClr>
              <a:buSzPct val="80000"/>
              <a:buFont typeface="Wingdings" pitchFamily="2" charset="2"/>
              <a:buChar char="Ø"/>
            </a:pPr>
            <a:r>
              <a:rPr lang="zh-CN" altLang="en-US" sz="1400" dirty="0">
                <a:solidFill>
                  <a:schemeClr val="tx1"/>
                </a:solidFill>
                <a:latin typeface="Arial" pitchFamily="34" charset="0"/>
              </a:rPr>
              <a:t>在</a:t>
            </a:r>
            <a:r>
              <a:rPr lang="zh-CN" altLang="en-US" sz="1400" dirty="0" smtClean="0">
                <a:solidFill>
                  <a:schemeClr val="tx1"/>
                </a:solidFill>
                <a:latin typeface="Arial" pitchFamily="34" charset="0"/>
              </a:rPr>
              <a:t>指导层</a:t>
            </a:r>
            <a:r>
              <a:rPr lang="zh-CN" altLang="en-US" sz="1400" dirty="0">
                <a:solidFill>
                  <a:schemeClr val="tx1"/>
                </a:solidFill>
                <a:latin typeface="Arial" pitchFamily="34" charset="0"/>
              </a:rPr>
              <a:t>和执行层之间进行</a:t>
            </a:r>
            <a:r>
              <a:rPr lang="zh-CN" altLang="en-US" sz="1400" dirty="0">
                <a:solidFill>
                  <a:srgbClr val="516CE1"/>
                </a:solidFill>
                <a:latin typeface="Arial" pitchFamily="34" charset="0"/>
              </a:rPr>
              <a:t>调节</a:t>
            </a:r>
          </a:p>
        </p:txBody>
      </p:sp>
      <p:sp>
        <p:nvSpPr>
          <p:cNvPr id="26632" name="Rectangle 8"/>
          <p:cNvSpPr>
            <a:spLocks noChangeArrowheads="1"/>
          </p:cNvSpPr>
          <p:nvPr/>
        </p:nvSpPr>
        <p:spPr bwMode="auto">
          <a:xfrm>
            <a:off x="5364163" y="3105150"/>
            <a:ext cx="2519362" cy="360363"/>
          </a:xfrm>
          <a:prstGeom prst="rect">
            <a:avLst/>
          </a:prstGeom>
          <a:solidFill>
            <a:schemeClr val="bg1"/>
          </a:solidFill>
          <a:ln w="9525" algn="ctr">
            <a:noFill/>
            <a:miter lim="800000"/>
            <a:headEnd/>
            <a:tailEnd/>
          </a:ln>
        </p:spPr>
        <p:txBody>
          <a:bodyPr wrap="none" anchor="ctr"/>
          <a:lstStyle/>
          <a:p>
            <a:pPr marL="342900" indent="-342900" algn="l">
              <a:spcBef>
                <a:spcPct val="20000"/>
              </a:spcBef>
              <a:buClr>
                <a:schemeClr val="hlink"/>
              </a:buClr>
              <a:buSzPct val="80000"/>
              <a:buFont typeface="Wingdings" pitchFamily="2" charset="2"/>
              <a:buChar char="Ø"/>
            </a:pPr>
            <a:r>
              <a:rPr lang="zh-CN" altLang="en-US" sz="1400">
                <a:solidFill>
                  <a:srgbClr val="516CE1"/>
                </a:solidFill>
                <a:latin typeface="Arial" pitchFamily="34" charset="0"/>
              </a:rPr>
              <a:t>监控绩效</a:t>
            </a:r>
            <a:r>
              <a:rPr lang="zh-CN" altLang="en-US" sz="1400">
                <a:solidFill>
                  <a:schemeClr val="tx1"/>
                </a:solidFill>
                <a:latin typeface="Arial" pitchFamily="34" charset="0"/>
              </a:rPr>
              <a:t>和</a:t>
            </a:r>
            <a:r>
              <a:rPr lang="zh-CN" altLang="en-US" sz="1400">
                <a:solidFill>
                  <a:srgbClr val="516CE1"/>
                </a:solidFill>
                <a:latin typeface="Arial" pitchFamily="34" charset="0"/>
              </a:rPr>
              <a:t>管理特殊情况</a:t>
            </a:r>
          </a:p>
        </p:txBody>
      </p:sp>
      <p:sp>
        <p:nvSpPr>
          <p:cNvPr id="26633" name="Rectangle 9"/>
          <p:cNvSpPr>
            <a:spLocks noChangeArrowheads="1"/>
          </p:cNvSpPr>
          <p:nvPr/>
        </p:nvSpPr>
        <p:spPr bwMode="auto">
          <a:xfrm>
            <a:off x="5364163" y="3536950"/>
            <a:ext cx="2663825" cy="360363"/>
          </a:xfrm>
          <a:prstGeom prst="rect">
            <a:avLst/>
          </a:prstGeom>
          <a:solidFill>
            <a:schemeClr val="bg1"/>
          </a:solidFill>
          <a:ln w="9525" algn="ctr">
            <a:noFill/>
            <a:miter lim="800000"/>
            <a:headEnd/>
            <a:tailEnd/>
          </a:ln>
        </p:spPr>
        <p:txBody>
          <a:bodyPr wrap="none" anchor="ctr"/>
          <a:lstStyle/>
          <a:p>
            <a:pPr marL="342900" indent="-342900" algn="l">
              <a:spcBef>
                <a:spcPct val="20000"/>
              </a:spcBef>
              <a:buClr>
                <a:schemeClr val="hlink"/>
              </a:buClr>
              <a:buSzPct val="80000"/>
              <a:buFont typeface="Wingdings" pitchFamily="2" charset="2"/>
              <a:buChar char="Ø"/>
            </a:pPr>
            <a:r>
              <a:rPr lang="zh-CN" altLang="en-US" sz="1400">
                <a:solidFill>
                  <a:schemeClr val="tx1"/>
                </a:solidFill>
                <a:latin typeface="Arial" pitchFamily="34" charset="0"/>
              </a:rPr>
              <a:t>扮演资产和信息的“</a:t>
            </a:r>
            <a:r>
              <a:rPr lang="zh-CN" altLang="en-US" sz="1400">
                <a:solidFill>
                  <a:srgbClr val="516CE1"/>
                </a:solidFill>
                <a:latin typeface="Arial" pitchFamily="34" charset="0"/>
              </a:rPr>
              <a:t>看门人</a:t>
            </a:r>
            <a:r>
              <a:rPr lang="zh-CN" altLang="en-US" sz="1400">
                <a:solidFill>
                  <a:schemeClr val="tx1"/>
                </a:solidFill>
                <a:latin typeface="Arial" pitchFamily="34" charset="0"/>
              </a:rPr>
              <a:t>”</a:t>
            </a:r>
          </a:p>
        </p:txBody>
      </p:sp>
      <p:sp>
        <p:nvSpPr>
          <p:cNvPr id="26634" name="Rectangle 10"/>
          <p:cNvSpPr>
            <a:spLocks noChangeArrowheads="1"/>
          </p:cNvSpPr>
          <p:nvPr/>
        </p:nvSpPr>
        <p:spPr bwMode="auto">
          <a:xfrm>
            <a:off x="4427538" y="2528888"/>
            <a:ext cx="769937" cy="1439862"/>
          </a:xfrm>
          <a:prstGeom prst="rect">
            <a:avLst/>
          </a:prstGeom>
          <a:solidFill>
            <a:srgbClr val="516CE1"/>
          </a:solidFill>
          <a:ln w="9525" algn="ctr">
            <a:no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400" dirty="0" smtClean="0">
                <a:solidFill>
                  <a:schemeClr val="tx1"/>
                </a:solidFill>
                <a:latin typeface="Arial" pitchFamily="34" charset="0"/>
              </a:rPr>
              <a:t>运营</a:t>
            </a:r>
            <a:endParaRPr lang="en-US" altLang="zh-CN" sz="1400" dirty="0" smtClean="0">
              <a:solidFill>
                <a:schemeClr val="tx1"/>
              </a:solidFill>
              <a:latin typeface="Arial" pitchFamily="34" charset="0"/>
            </a:endParaRPr>
          </a:p>
          <a:p>
            <a:pPr marL="342900" indent="-342900">
              <a:spcBef>
                <a:spcPct val="20000"/>
              </a:spcBef>
              <a:buClr>
                <a:schemeClr val="hlink"/>
              </a:buClr>
              <a:buSzPct val="80000"/>
              <a:buFont typeface="Wingdings" pitchFamily="2" charset="2"/>
              <a:buNone/>
            </a:pPr>
            <a:r>
              <a:rPr lang="zh-CN" altLang="en-US" sz="1400" dirty="0" smtClean="0">
                <a:solidFill>
                  <a:schemeClr val="tx1"/>
                </a:solidFill>
                <a:latin typeface="Arial" pitchFamily="34" charset="0"/>
              </a:rPr>
              <a:t>控制</a:t>
            </a:r>
            <a:r>
              <a:rPr lang="zh-CN" altLang="en-US" sz="1400" dirty="0">
                <a:solidFill>
                  <a:schemeClr val="tx1"/>
                </a:solidFill>
                <a:latin typeface="Arial" pitchFamily="34" charset="0"/>
              </a:rPr>
              <a:t>层</a:t>
            </a:r>
          </a:p>
        </p:txBody>
      </p:sp>
      <p:sp>
        <p:nvSpPr>
          <p:cNvPr id="26635" name="Rectangle 11"/>
          <p:cNvSpPr>
            <a:spLocks noChangeArrowheads="1"/>
          </p:cNvSpPr>
          <p:nvPr/>
        </p:nvSpPr>
        <p:spPr bwMode="auto">
          <a:xfrm>
            <a:off x="5291138" y="1376363"/>
            <a:ext cx="3744912" cy="1081087"/>
          </a:xfrm>
          <a:prstGeom prst="rect">
            <a:avLst/>
          </a:prstGeom>
          <a:solidFill>
            <a:schemeClr val="bg1"/>
          </a:solidFill>
          <a:ln w="9525" algn="ctr">
            <a:solidFill>
              <a:schemeClr val="tx1"/>
            </a:solidFill>
            <a:miter lim="800000"/>
            <a:headEnd/>
            <a:tailEnd/>
          </a:ln>
        </p:spPr>
        <p:txBody>
          <a:bodyPr wrap="none" anchor="ctr"/>
          <a:lstStyle/>
          <a:p>
            <a:endParaRPr lang="zh-CN" altLang="en-US"/>
          </a:p>
        </p:txBody>
      </p:sp>
      <p:sp>
        <p:nvSpPr>
          <p:cNvPr id="26636" name="Rectangle 12"/>
          <p:cNvSpPr>
            <a:spLocks noChangeArrowheads="1"/>
          </p:cNvSpPr>
          <p:nvPr/>
        </p:nvSpPr>
        <p:spPr bwMode="auto">
          <a:xfrm>
            <a:off x="5364163" y="1449388"/>
            <a:ext cx="3455987" cy="503237"/>
          </a:xfrm>
          <a:prstGeom prst="rect">
            <a:avLst/>
          </a:prstGeom>
          <a:solidFill>
            <a:schemeClr val="bg1"/>
          </a:solidFill>
          <a:ln w="9525" algn="ctr">
            <a:noFill/>
            <a:miter lim="800000"/>
            <a:headEnd/>
            <a:tailEnd/>
          </a:ln>
        </p:spPr>
        <p:txBody>
          <a:bodyPr wrap="none" anchor="ctr"/>
          <a:lstStyle/>
          <a:p>
            <a:pPr marL="342900" indent="-342900" algn="l">
              <a:spcBef>
                <a:spcPct val="20000"/>
              </a:spcBef>
              <a:buClr>
                <a:schemeClr val="hlink"/>
              </a:buClr>
              <a:buSzPct val="80000"/>
              <a:buFont typeface="Wingdings" pitchFamily="2" charset="2"/>
              <a:buChar char="Ø"/>
            </a:pPr>
            <a:r>
              <a:rPr lang="zh-CN" altLang="en-US" sz="1400">
                <a:solidFill>
                  <a:schemeClr val="tx1"/>
                </a:solidFill>
                <a:latin typeface="Arial" pitchFamily="34" charset="0"/>
              </a:rPr>
              <a:t>提供</a:t>
            </a:r>
            <a:r>
              <a:rPr lang="zh-CN" altLang="en-US" sz="1400">
                <a:solidFill>
                  <a:srgbClr val="516CE1"/>
                </a:solidFill>
                <a:latin typeface="Arial" pitchFamily="34" charset="0"/>
              </a:rPr>
              <a:t>战略方向</a:t>
            </a:r>
            <a:r>
              <a:rPr lang="zh-CN" altLang="en-US" sz="1400">
                <a:solidFill>
                  <a:schemeClr val="tx1"/>
                </a:solidFill>
                <a:latin typeface="Arial" pitchFamily="34" charset="0"/>
              </a:rPr>
              <a:t>、</a:t>
            </a:r>
            <a:r>
              <a:rPr lang="zh-CN" altLang="en-US" sz="1400">
                <a:solidFill>
                  <a:srgbClr val="516CE1"/>
                </a:solidFill>
                <a:latin typeface="Arial" pitchFamily="34" charset="0"/>
              </a:rPr>
              <a:t>全局方向</a:t>
            </a:r>
            <a:r>
              <a:rPr lang="zh-CN" altLang="en-US" sz="1400">
                <a:solidFill>
                  <a:schemeClr val="tx1"/>
                </a:solidFill>
                <a:latin typeface="Arial" pitchFamily="34" charset="0"/>
              </a:rPr>
              <a:t>和</a:t>
            </a:r>
            <a:r>
              <a:rPr lang="zh-CN" altLang="en-US" sz="1400">
                <a:solidFill>
                  <a:srgbClr val="516CE1"/>
                </a:solidFill>
                <a:latin typeface="Arial" pitchFamily="34" charset="0"/>
              </a:rPr>
              <a:t>公司政策</a:t>
            </a:r>
          </a:p>
          <a:p>
            <a:pPr marL="342900" indent="-342900" algn="l">
              <a:spcBef>
                <a:spcPct val="20000"/>
              </a:spcBef>
              <a:buClr>
                <a:schemeClr val="hlink"/>
              </a:buClr>
              <a:buSzPct val="80000"/>
              <a:buFont typeface="Wingdings" pitchFamily="2" charset="2"/>
              <a:buNone/>
            </a:pPr>
            <a:r>
              <a:rPr lang="zh-CN" altLang="en-US" sz="1400">
                <a:solidFill>
                  <a:schemeClr val="tx1"/>
                </a:solidFill>
                <a:latin typeface="Arial" pitchFamily="34" charset="0"/>
              </a:rPr>
              <a:t>给其它的组件</a:t>
            </a:r>
          </a:p>
        </p:txBody>
      </p:sp>
      <p:sp>
        <p:nvSpPr>
          <p:cNvPr id="26637" name="Rectangle 13"/>
          <p:cNvSpPr>
            <a:spLocks noChangeArrowheads="1"/>
          </p:cNvSpPr>
          <p:nvPr/>
        </p:nvSpPr>
        <p:spPr bwMode="auto">
          <a:xfrm>
            <a:off x="5364163" y="2025650"/>
            <a:ext cx="2735262" cy="338138"/>
          </a:xfrm>
          <a:prstGeom prst="rect">
            <a:avLst/>
          </a:prstGeom>
          <a:solidFill>
            <a:schemeClr val="bg1"/>
          </a:solidFill>
          <a:ln w="9525" algn="ctr">
            <a:noFill/>
            <a:miter lim="800000"/>
            <a:headEnd/>
            <a:tailEnd/>
          </a:ln>
        </p:spPr>
        <p:txBody>
          <a:bodyPr wrap="none" anchor="ctr"/>
          <a:lstStyle/>
          <a:p>
            <a:pPr marL="342900" indent="-342900" algn="l">
              <a:spcBef>
                <a:spcPct val="20000"/>
              </a:spcBef>
              <a:buClr>
                <a:schemeClr val="hlink"/>
              </a:buClr>
              <a:buSzPct val="80000"/>
              <a:buFont typeface="Wingdings" pitchFamily="2" charset="2"/>
              <a:buChar char="Ø"/>
            </a:pPr>
            <a:r>
              <a:rPr lang="zh-CN" altLang="en-US" sz="1400">
                <a:solidFill>
                  <a:schemeClr val="tx1"/>
                </a:solidFill>
                <a:latin typeface="Arial" pitchFamily="34" charset="0"/>
              </a:rPr>
              <a:t>促进和其他组件之间的协作</a:t>
            </a:r>
          </a:p>
        </p:txBody>
      </p:sp>
      <p:sp>
        <p:nvSpPr>
          <p:cNvPr id="26638" name="Rectangle 14"/>
          <p:cNvSpPr>
            <a:spLocks noChangeArrowheads="1"/>
          </p:cNvSpPr>
          <p:nvPr/>
        </p:nvSpPr>
        <p:spPr bwMode="auto">
          <a:xfrm>
            <a:off x="4427538" y="1376363"/>
            <a:ext cx="792162" cy="1058862"/>
          </a:xfrm>
          <a:prstGeom prst="rect">
            <a:avLst/>
          </a:prstGeom>
          <a:solidFill>
            <a:schemeClr val="folHlink"/>
          </a:solidFill>
          <a:ln w="9525" algn="ctr">
            <a:no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400" dirty="0" smtClean="0">
                <a:solidFill>
                  <a:schemeClr val="tx1"/>
                </a:solidFill>
                <a:latin typeface="Arial" pitchFamily="34" charset="0"/>
              </a:rPr>
              <a:t>规划</a:t>
            </a:r>
            <a:endParaRPr lang="en-US" altLang="zh-CN" sz="1400" dirty="0" smtClean="0">
              <a:solidFill>
                <a:schemeClr val="tx1"/>
              </a:solidFill>
              <a:latin typeface="Arial" pitchFamily="34" charset="0"/>
            </a:endParaRPr>
          </a:p>
          <a:p>
            <a:pPr marL="342900" indent="-342900">
              <a:spcBef>
                <a:spcPct val="20000"/>
              </a:spcBef>
              <a:buClr>
                <a:schemeClr val="hlink"/>
              </a:buClr>
              <a:buSzPct val="80000"/>
              <a:buFont typeface="Wingdings" pitchFamily="2" charset="2"/>
              <a:buNone/>
            </a:pPr>
            <a:r>
              <a:rPr lang="zh-CN" altLang="en-US" sz="1400" dirty="0" smtClean="0">
                <a:solidFill>
                  <a:schemeClr val="tx1"/>
                </a:solidFill>
              </a:rPr>
              <a:t>指</a:t>
            </a:r>
            <a:r>
              <a:rPr lang="zh-CN" altLang="en-US" sz="1400" dirty="0" smtClean="0">
                <a:solidFill>
                  <a:schemeClr val="tx1"/>
                </a:solidFill>
                <a:latin typeface="Arial" pitchFamily="34" charset="0"/>
              </a:rPr>
              <a:t>导</a:t>
            </a:r>
            <a:r>
              <a:rPr lang="zh-CN" altLang="en-US" sz="1400" dirty="0">
                <a:solidFill>
                  <a:schemeClr val="tx1"/>
                </a:solidFill>
                <a:latin typeface="Arial" pitchFamily="34" charset="0"/>
              </a:rPr>
              <a:t>层</a:t>
            </a:r>
          </a:p>
        </p:txBody>
      </p:sp>
      <p:sp>
        <p:nvSpPr>
          <p:cNvPr id="26639" name="Rectangle 15"/>
          <p:cNvSpPr>
            <a:spLocks noChangeArrowheads="1"/>
          </p:cNvSpPr>
          <p:nvPr/>
        </p:nvSpPr>
        <p:spPr bwMode="auto">
          <a:xfrm>
            <a:off x="600075" y="3575048"/>
            <a:ext cx="576263" cy="287337"/>
          </a:xfrm>
          <a:prstGeom prst="rect">
            <a:avLst/>
          </a:prstGeom>
          <a:solidFill>
            <a:schemeClr val="folHlink"/>
          </a:solidFill>
          <a:ln w="9525" algn="ctr">
            <a:solidFill>
              <a:schemeClr val="folHlink"/>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200" dirty="0" smtClean="0">
                <a:solidFill>
                  <a:schemeClr val="tx1"/>
                </a:solidFill>
              </a:rPr>
              <a:t>指导层</a:t>
            </a:r>
            <a:endParaRPr lang="en-US" altLang="zh-CN" sz="1200" b="1" dirty="0" smtClean="0">
              <a:solidFill>
                <a:schemeClr val="tx1"/>
              </a:solidFill>
              <a:latin typeface="Arial" pitchFamily="34" charset="0"/>
            </a:endParaRPr>
          </a:p>
        </p:txBody>
      </p:sp>
      <p:sp>
        <p:nvSpPr>
          <p:cNvPr id="26640" name="Rectangle 16"/>
          <p:cNvSpPr>
            <a:spLocks noChangeArrowheads="1"/>
          </p:cNvSpPr>
          <p:nvPr/>
        </p:nvSpPr>
        <p:spPr bwMode="auto">
          <a:xfrm>
            <a:off x="600075" y="3933823"/>
            <a:ext cx="576263" cy="649287"/>
          </a:xfrm>
          <a:prstGeom prst="rect">
            <a:avLst/>
          </a:prstGeom>
          <a:solidFill>
            <a:schemeClr val="accent2"/>
          </a:solidFill>
          <a:ln w="9525" algn="ctr">
            <a:solidFill>
              <a:schemeClr val="accent2"/>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200" b="1">
                <a:solidFill>
                  <a:schemeClr val="tx1"/>
                </a:solidFill>
                <a:latin typeface="Arial" pitchFamily="34" charset="0"/>
              </a:rPr>
              <a:t>控制层</a:t>
            </a:r>
          </a:p>
        </p:txBody>
      </p:sp>
      <p:sp>
        <p:nvSpPr>
          <p:cNvPr id="26641" name="Rectangle 17"/>
          <p:cNvSpPr>
            <a:spLocks noChangeArrowheads="1"/>
          </p:cNvSpPr>
          <p:nvPr/>
        </p:nvSpPr>
        <p:spPr bwMode="auto">
          <a:xfrm>
            <a:off x="600075" y="4654548"/>
            <a:ext cx="576263" cy="1008062"/>
          </a:xfrm>
          <a:prstGeom prst="rect">
            <a:avLst/>
          </a:prstGeom>
          <a:solidFill>
            <a:schemeClr val="accent1"/>
          </a:solidFill>
          <a:ln w="9525" algn="ctr">
            <a:solidFill>
              <a:schemeClr val="accent1"/>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200" b="1">
                <a:solidFill>
                  <a:schemeClr val="tx1"/>
                </a:solidFill>
                <a:latin typeface="Arial" pitchFamily="34" charset="0"/>
              </a:rPr>
              <a:t>执行层</a:t>
            </a:r>
          </a:p>
        </p:txBody>
      </p:sp>
      <p:sp>
        <p:nvSpPr>
          <p:cNvPr id="26642" name="Rectangle 18"/>
          <p:cNvSpPr>
            <a:spLocks noChangeArrowheads="1"/>
          </p:cNvSpPr>
          <p:nvPr/>
        </p:nvSpPr>
        <p:spPr bwMode="auto">
          <a:xfrm>
            <a:off x="1247775" y="3143248"/>
            <a:ext cx="433388" cy="358775"/>
          </a:xfrm>
          <a:prstGeom prst="rect">
            <a:avLst/>
          </a:prstGeom>
          <a:solidFill>
            <a:srgbClr val="FFCCFF"/>
          </a:solidFill>
          <a:ln w="9525" algn="ctr">
            <a:solidFill>
              <a:srgbClr val="FFCCFF"/>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200" b="1">
                <a:solidFill>
                  <a:schemeClr val="tx1"/>
                </a:solidFill>
                <a:latin typeface="Arial" pitchFamily="34" charset="0"/>
              </a:rPr>
              <a:t>管理</a:t>
            </a:r>
          </a:p>
        </p:txBody>
      </p:sp>
      <p:sp>
        <p:nvSpPr>
          <p:cNvPr id="26643" name="Rectangle 19"/>
          <p:cNvSpPr>
            <a:spLocks noChangeArrowheads="1"/>
          </p:cNvSpPr>
          <p:nvPr/>
        </p:nvSpPr>
        <p:spPr bwMode="auto">
          <a:xfrm>
            <a:off x="1752600" y="3143248"/>
            <a:ext cx="433388" cy="358775"/>
          </a:xfrm>
          <a:prstGeom prst="rect">
            <a:avLst/>
          </a:prstGeom>
          <a:solidFill>
            <a:srgbClr val="FFCCFF"/>
          </a:solidFill>
          <a:ln w="9525" algn="ctr">
            <a:solidFill>
              <a:srgbClr val="FFCCFF"/>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200" b="1">
                <a:solidFill>
                  <a:schemeClr val="tx1"/>
                </a:solidFill>
                <a:latin typeface="Arial" pitchFamily="34" charset="0"/>
              </a:rPr>
              <a:t>设计</a:t>
            </a:r>
          </a:p>
        </p:txBody>
      </p:sp>
      <p:sp>
        <p:nvSpPr>
          <p:cNvPr id="26644" name="Rectangle 20"/>
          <p:cNvSpPr>
            <a:spLocks noChangeArrowheads="1"/>
          </p:cNvSpPr>
          <p:nvPr/>
        </p:nvSpPr>
        <p:spPr bwMode="auto">
          <a:xfrm>
            <a:off x="2255838" y="3143248"/>
            <a:ext cx="433387" cy="358775"/>
          </a:xfrm>
          <a:prstGeom prst="rect">
            <a:avLst/>
          </a:prstGeom>
          <a:solidFill>
            <a:srgbClr val="FFCCFF"/>
          </a:solidFill>
          <a:ln w="9525" algn="ctr">
            <a:solidFill>
              <a:srgbClr val="FFCCFF"/>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200" b="1">
                <a:solidFill>
                  <a:schemeClr val="tx1"/>
                </a:solidFill>
                <a:latin typeface="Arial" pitchFamily="34" charset="0"/>
              </a:rPr>
              <a:t>采购</a:t>
            </a:r>
          </a:p>
        </p:txBody>
      </p:sp>
      <p:sp>
        <p:nvSpPr>
          <p:cNvPr id="26645" name="Rectangle 21"/>
          <p:cNvSpPr>
            <a:spLocks noChangeArrowheads="1"/>
          </p:cNvSpPr>
          <p:nvPr/>
        </p:nvSpPr>
        <p:spPr bwMode="auto">
          <a:xfrm>
            <a:off x="2760663" y="3143248"/>
            <a:ext cx="433387" cy="358775"/>
          </a:xfrm>
          <a:prstGeom prst="rect">
            <a:avLst/>
          </a:prstGeom>
          <a:solidFill>
            <a:srgbClr val="FFCCFF"/>
          </a:solidFill>
          <a:ln w="9525" algn="ctr">
            <a:solidFill>
              <a:srgbClr val="FFCCFF"/>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200" b="1">
                <a:solidFill>
                  <a:schemeClr val="tx1"/>
                </a:solidFill>
                <a:latin typeface="Arial" pitchFamily="34" charset="0"/>
              </a:rPr>
              <a:t>生产</a:t>
            </a:r>
          </a:p>
        </p:txBody>
      </p:sp>
      <p:sp>
        <p:nvSpPr>
          <p:cNvPr id="26646" name="Rectangle 22"/>
          <p:cNvSpPr>
            <a:spLocks noChangeArrowheads="1"/>
          </p:cNvSpPr>
          <p:nvPr/>
        </p:nvSpPr>
        <p:spPr bwMode="auto">
          <a:xfrm>
            <a:off x="3263900" y="3143248"/>
            <a:ext cx="433388" cy="358775"/>
          </a:xfrm>
          <a:prstGeom prst="rect">
            <a:avLst/>
          </a:prstGeom>
          <a:solidFill>
            <a:srgbClr val="FFCCFF"/>
          </a:solidFill>
          <a:ln w="9525" algn="ctr">
            <a:solidFill>
              <a:srgbClr val="FFCCFF"/>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r>
              <a:rPr lang="zh-CN" altLang="en-US" sz="1200" b="1" dirty="0">
                <a:solidFill>
                  <a:schemeClr val="tx1"/>
                </a:solidFill>
                <a:latin typeface="Arial" pitchFamily="34" charset="0"/>
              </a:rPr>
              <a:t>销售</a:t>
            </a:r>
          </a:p>
        </p:txBody>
      </p:sp>
      <p:sp>
        <p:nvSpPr>
          <p:cNvPr id="26647" name="Rectangle 23"/>
          <p:cNvSpPr>
            <a:spLocks noChangeArrowheads="1"/>
          </p:cNvSpPr>
          <p:nvPr/>
        </p:nvSpPr>
        <p:spPr bwMode="auto">
          <a:xfrm>
            <a:off x="1247775" y="3575048"/>
            <a:ext cx="431800"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48" name="Rectangle 24"/>
          <p:cNvSpPr>
            <a:spLocks noChangeArrowheads="1"/>
          </p:cNvSpPr>
          <p:nvPr/>
        </p:nvSpPr>
        <p:spPr bwMode="auto">
          <a:xfrm>
            <a:off x="1752600" y="3575048"/>
            <a:ext cx="431800"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49" name="Rectangle 25"/>
          <p:cNvSpPr>
            <a:spLocks noChangeArrowheads="1"/>
          </p:cNvSpPr>
          <p:nvPr/>
        </p:nvSpPr>
        <p:spPr bwMode="auto">
          <a:xfrm>
            <a:off x="2255838" y="3575048"/>
            <a:ext cx="431800"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50" name="Rectangle 26"/>
          <p:cNvSpPr>
            <a:spLocks noChangeArrowheads="1"/>
          </p:cNvSpPr>
          <p:nvPr/>
        </p:nvSpPr>
        <p:spPr bwMode="auto">
          <a:xfrm>
            <a:off x="2760663" y="3575048"/>
            <a:ext cx="431800"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51" name="Rectangle 27"/>
          <p:cNvSpPr>
            <a:spLocks noChangeArrowheads="1"/>
          </p:cNvSpPr>
          <p:nvPr/>
        </p:nvSpPr>
        <p:spPr bwMode="auto">
          <a:xfrm>
            <a:off x="3263900" y="3575048"/>
            <a:ext cx="433388"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52" name="Rectangle 28"/>
          <p:cNvSpPr>
            <a:spLocks noChangeArrowheads="1"/>
          </p:cNvSpPr>
          <p:nvPr/>
        </p:nvSpPr>
        <p:spPr bwMode="auto">
          <a:xfrm>
            <a:off x="2255838" y="3933823"/>
            <a:ext cx="433387" cy="649287"/>
          </a:xfrm>
          <a:prstGeom prst="rect">
            <a:avLst/>
          </a:prstGeom>
          <a:solidFill>
            <a:srgbClr val="DDDDDD"/>
          </a:solidFill>
          <a:ln w="9525" algn="ctr">
            <a:solidFill>
              <a:srgbClr val="DDDDDD"/>
            </a:solidFill>
            <a:miter lim="800000"/>
            <a:headEnd/>
            <a:tailEnd/>
          </a:ln>
        </p:spPr>
        <p:txBody>
          <a:bodyPr wrap="none" anchor="ctr"/>
          <a:lstStyle/>
          <a:p>
            <a:endParaRPr lang="zh-CN" altLang="en-US"/>
          </a:p>
        </p:txBody>
      </p:sp>
      <p:sp>
        <p:nvSpPr>
          <p:cNvPr id="26653" name="Rectangle 29"/>
          <p:cNvSpPr>
            <a:spLocks noChangeArrowheads="1"/>
          </p:cNvSpPr>
          <p:nvPr/>
        </p:nvSpPr>
        <p:spPr bwMode="auto">
          <a:xfrm>
            <a:off x="2760663" y="3933823"/>
            <a:ext cx="433387" cy="649287"/>
          </a:xfrm>
          <a:prstGeom prst="rect">
            <a:avLst/>
          </a:prstGeom>
          <a:solidFill>
            <a:srgbClr val="DDDDDD"/>
          </a:solidFill>
          <a:ln w="9525" algn="ctr">
            <a:solidFill>
              <a:srgbClr val="DDDDDD"/>
            </a:solidFill>
            <a:miter lim="800000"/>
            <a:headEnd/>
            <a:tailEnd/>
          </a:ln>
        </p:spPr>
        <p:txBody>
          <a:bodyPr wrap="none" anchor="ctr"/>
          <a:lstStyle/>
          <a:p>
            <a:endParaRPr lang="zh-CN" altLang="en-US"/>
          </a:p>
        </p:txBody>
      </p:sp>
      <p:sp>
        <p:nvSpPr>
          <p:cNvPr id="26654" name="Rectangle 30"/>
          <p:cNvSpPr>
            <a:spLocks noChangeArrowheads="1"/>
          </p:cNvSpPr>
          <p:nvPr/>
        </p:nvSpPr>
        <p:spPr bwMode="auto">
          <a:xfrm>
            <a:off x="3263900" y="3933823"/>
            <a:ext cx="433388"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55" name="Rectangle 31"/>
          <p:cNvSpPr>
            <a:spLocks noChangeArrowheads="1"/>
          </p:cNvSpPr>
          <p:nvPr/>
        </p:nvSpPr>
        <p:spPr bwMode="auto">
          <a:xfrm>
            <a:off x="3263900" y="4294185"/>
            <a:ext cx="433388" cy="287338"/>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56" name="Rectangle 32"/>
          <p:cNvSpPr>
            <a:spLocks noChangeArrowheads="1"/>
          </p:cNvSpPr>
          <p:nvPr/>
        </p:nvSpPr>
        <p:spPr bwMode="auto">
          <a:xfrm>
            <a:off x="1752600" y="4294185"/>
            <a:ext cx="433388" cy="287338"/>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57" name="Rectangle 33"/>
          <p:cNvSpPr>
            <a:spLocks noChangeArrowheads="1"/>
          </p:cNvSpPr>
          <p:nvPr/>
        </p:nvSpPr>
        <p:spPr bwMode="auto">
          <a:xfrm>
            <a:off x="1752600" y="3933823"/>
            <a:ext cx="433388"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58" name="Rectangle 34"/>
          <p:cNvSpPr>
            <a:spLocks noChangeArrowheads="1"/>
          </p:cNvSpPr>
          <p:nvPr/>
        </p:nvSpPr>
        <p:spPr bwMode="auto">
          <a:xfrm>
            <a:off x="1247775" y="4294185"/>
            <a:ext cx="433388" cy="287338"/>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59" name="Rectangle 35"/>
          <p:cNvSpPr>
            <a:spLocks noChangeArrowheads="1"/>
          </p:cNvSpPr>
          <p:nvPr/>
        </p:nvSpPr>
        <p:spPr bwMode="auto">
          <a:xfrm>
            <a:off x="1247775" y="3933823"/>
            <a:ext cx="433388"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60" name="Rectangle 36"/>
          <p:cNvSpPr>
            <a:spLocks noChangeArrowheads="1"/>
          </p:cNvSpPr>
          <p:nvPr/>
        </p:nvSpPr>
        <p:spPr bwMode="auto">
          <a:xfrm>
            <a:off x="2760663" y="5375273"/>
            <a:ext cx="433387"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61" name="Rectangle 37"/>
          <p:cNvSpPr>
            <a:spLocks noChangeArrowheads="1"/>
          </p:cNvSpPr>
          <p:nvPr/>
        </p:nvSpPr>
        <p:spPr bwMode="auto">
          <a:xfrm>
            <a:off x="3263900" y="5375273"/>
            <a:ext cx="433388"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62" name="Rectangle 38"/>
          <p:cNvSpPr>
            <a:spLocks noChangeArrowheads="1"/>
          </p:cNvSpPr>
          <p:nvPr/>
        </p:nvSpPr>
        <p:spPr bwMode="auto">
          <a:xfrm>
            <a:off x="3263900" y="5014910"/>
            <a:ext cx="433388" cy="287338"/>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63" name="Rectangle 39"/>
          <p:cNvSpPr>
            <a:spLocks noChangeArrowheads="1"/>
          </p:cNvSpPr>
          <p:nvPr/>
        </p:nvSpPr>
        <p:spPr bwMode="auto">
          <a:xfrm>
            <a:off x="3263900" y="4654548"/>
            <a:ext cx="433388"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64" name="Rectangle 40"/>
          <p:cNvSpPr>
            <a:spLocks noChangeArrowheads="1"/>
          </p:cNvSpPr>
          <p:nvPr/>
        </p:nvSpPr>
        <p:spPr bwMode="auto">
          <a:xfrm>
            <a:off x="1752600" y="5375273"/>
            <a:ext cx="433388"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65" name="Rectangle 41"/>
          <p:cNvSpPr>
            <a:spLocks noChangeArrowheads="1"/>
          </p:cNvSpPr>
          <p:nvPr/>
        </p:nvSpPr>
        <p:spPr bwMode="auto">
          <a:xfrm>
            <a:off x="1752600" y="5014910"/>
            <a:ext cx="433388" cy="287338"/>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66" name="Rectangle 42"/>
          <p:cNvSpPr>
            <a:spLocks noChangeArrowheads="1"/>
          </p:cNvSpPr>
          <p:nvPr/>
        </p:nvSpPr>
        <p:spPr bwMode="auto">
          <a:xfrm>
            <a:off x="1752600" y="4654548"/>
            <a:ext cx="433388"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67" name="Rectangle 43"/>
          <p:cNvSpPr>
            <a:spLocks noChangeArrowheads="1"/>
          </p:cNvSpPr>
          <p:nvPr/>
        </p:nvSpPr>
        <p:spPr bwMode="auto">
          <a:xfrm>
            <a:off x="1247775" y="5375273"/>
            <a:ext cx="433388"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68" name="Rectangle 44"/>
          <p:cNvSpPr>
            <a:spLocks noChangeArrowheads="1"/>
          </p:cNvSpPr>
          <p:nvPr/>
        </p:nvSpPr>
        <p:spPr bwMode="auto">
          <a:xfrm>
            <a:off x="1247775" y="5014910"/>
            <a:ext cx="433388" cy="287338"/>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69" name="Rectangle 45"/>
          <p:cNvSpPr>
            <a:spLocks noChangeArrowheads="1"/>
          </p:cNvSpPr>
          <p:nvPr/>
        </p:nvSpPr>
        <p:spPr bwMode="auto">
          <a:xfrm>
            <a:off x="1247775" y="4654548"/>
            <a:ext cx="433388" cy="287337"/>
          </a:xfrm>
          <a:prstGeom prst="rect">
            <a:avLst/>
          </a:prstGeom>
          <a:solidFill>
            <a:srgbClr val="DDDDDD"/>
          </a:solidFill>
          <a:ln w="9525" algn="ctr">
            <a:solidFill>
              <a:srgbClr val="DDDDDD"/>
            </a:solidFill>
            <a:miter lim="800000"/>
            <a:headEnd/>
            <a:tailEnd/>
          </a:ln>
        </p:spPr>
        <p:txBody>
          <a:bodyPr wrap="none" anchor="ctr"/>
          <a:lstStyle/>
          <a:p>
            <a:pPr marL="342900" indent="-342900">
              <a:spcBef>
                <a:spcPct val="20000"/>
              </a:spcBef>
              <a:buClr>
                <a:schemeClr val="hlink"/>
              </a:buClr>
              <a:buSzPct val="80000"/>
              <a:buFont typeface="Wingdings" pitchFamily="2" charset="2"/>
              <a:buNone/>
            </a:pPr>
            <a:endParaRPr lang="zh-CN" altLang="en-US" sz="1400">
              <a:solidFill>
                <a:schemeClr val="tx1"/>
              </a:solidFill>
              <a:latin typeface="Arial" pitchFamily="34" charset="0"/>
            </a:endParaRPr>
          </a:p>
        </p:txBody>
      </p:sp>
      <p:sp>
        <p:nvSpPr>
          <p:cNvPr id="26670" name="Rectangle 46"/>
          <p:cNvSpPr>
            <a:spLocks noChangeArrowheads="1"/>
          </p:cNvSpPr>
          <p:nvPr/>
        </p:nvSpPr>
        <p:spPr bwMode="auto">
          <a:xfrm>
            <a:off x="2255838" y="4654548"/>
            <a:ext cx="433387" cy="1008062"/>
          </a:xfrm>
          <a:prstGeom prst="rect">
            <a:avLst/>
          </a:prstGeom>
          <a:solidFill>
            <a:srgbClr val="DDDDDD"/>
          </a:solidFill>
          <a:ln w="9525" algn="ctr">
            <a:solidFill>
              <a:srgbClr val="DDDDDD"/>
            </a:solidFill>
            <a:miter lim="800000"/>
            <a:headEnd/>
            <a:tailEnd/>
          </a:ln>
        </p:spPr>
        <p:txBody>
          <a:bodyPr wrap="none" anchor="ctr"/>
          <a:lstStyle/>
          <a:p>
            <a:endParaRPr lang="zh-CN" altLang="en-US"/>
          </a:p>
        </p:txBody>
      </p:sp>
      <p:sp>
        <p:nvSpPr>
          <p:cNvPr id="26671" name="Rectangle 47"/>
          <p:cNvSpPr>
            <a:spLocks noChangeArrowheads="1"/>
          </p:cNvSpPr>
          <p:nvPr/>
        </p:nvSpPr>
        <p:spPr bwMode="auto">
          <a:xfrm>
            <a:off x="2760663" y="4654548"/>
            <a:ext cx="433387" cy="649287"/>
          </a:xfrm>
          <a:prstGeom prst="rect">
            <a:avLst/>
          </a:prstGeom>
          <a:solidFill>
            <a:srgbClr val="DDDDDD"/>
          </a:solidFill>
          <a:ln w="9525" algn="ctr">
            <a:solidFill>
              <a:srgbClr val="DDDDDD"/>
            </a:solidFill>
            <a:miter lim="800000"/>
            <a:headEnd/>
            <a:tailEnd/>
          </a:ln>
        </p:spPr>
        <p:txBody>
          <a:bodyPr wrap="none" anchor="ctr"/>
          <a:lstStyle/>
          <a:p>
            <a:endParaRPr lang="zh-CN" altLang="en-US"/>
          </a:p>
        </p:txBody>
      </p:sp>
      <p:sp>
        <p:nvSpPr>
          <p:cNvPr id="26672" name="Rectangle 48"/>
          <p:cNvSpPr>
            <a:spLocks noChangeArrowheads="1"/>
          </p:cNvSpPr>
          <p:nvPr/>
        </p:nvSpPr>
        <p:spPr bwMode="auto">
          <a:xfrm>
            <a:off x="357158" y="357166"/>
            <a:ext cx="7358114" cy="647700"/>
          </a:xfrm>
          <a:prstGeom prst="rect">
            <a:avLst/>
          </a:prstGeom>
          <a:noFill/>
          <a:ln w="9525">
            <a:noFill/>
            <a:miter lim="800000"/>
            <a:headEnd/>
            <a:tailEnd/>
          </a:ln>
        </p:spPr>
        <p:txBody>
          <a:bodyPr anchor="ctr"/>
          <a:lstStyle/>
          <a:p>
            <a:pPr algn="l" eaLnBrk="0" hangingPunct="0"/>
            <a:r>
              <a:rPr lang="zh-CN" altLang="en-US" sz="2400" b="1" dirty="0">
                <a:latin typeface="Arial" pitchFamily="34" charset="0"/>
                <a:ea typeface="黑体" pitchFamily="2" charset="-122"/>
              </a:rPr>
              <a:t>职能</a:t>
            </a:r>
            <a:r>
              <a:rPr lang="zh-CN" altLang="en-US" sz="2400" b="1" dirty="0" smtClean="0">
                <a:latin typeface="Arial" pitchFamily="34" charset="0"/>
                <a:ea typeface="黑体" pitchFamily="2" charset="-122"/>
              </a:rPr>
              <a:t>组件架构</a:t>
            </a:r>
            <a:endParaRPr lang="zh-CN" altLang="en-US" sz="2400" b="1" dirty="0">
              <a:latin typeface="Arial" pitchFamily="34" charset="0"/>
              <a:ea typeface="黑体" pitchFamily="2" charset="-122"/>
            </a:endParaRPr>
          </a:p>
        </p:txBody>
      </p:sp>
      <p:sp>
        <p:nvSpPr>
          <p:cNvPr id="26673" name="Rectangle 49"/>
          <p:cNvSpPr>
            <a:spLocks noGrp="1" noChangeArrowheads="1"/>
          </p:cNvSpPr>
          <p:nvPr>
            <p:ph type="body" sz="half" idx="1"/>
          </p:nvPr>
        </p:nvSpPr>
        <p:spPr>
          <a:xfrm>
            <a:off x="322263" y="1492250"/>
            <a:ext cx="3817937" cy="914400"/>
          </a:xfrm>
          <a:noFill/>
        </p:spPr>
        <p:txBody>
          <a:bodyPr/>
          <a:lstStyle/>
          <a:p>
            <a:pPr marL="0" indent="0">
              <a:buFontTx/>
              <a:buNone/>
            </a:pPr>
            <a:r>
              <a:rPr lang="zh-CN" altLang="en-US" sz="1500" b="0" dirty="0" smtClean="0"/>
              <a:t>职能组件由三大责任层形成一个简明的架构，分别为：</a:t>
            </a:r>
            <a:r>
              <a:rPr lang="zh-CN" altLang="en-US" sz="1500" dirty="0" smtClean="0"/>
              <a:t>指导</a:t>
            </a:r>
            <a:r>
              <a:rPr lang="zh-CN" altLang="en-US" sz="1500" b="0" dirty="0" smtClean="0"/>
              <a:t>层、控制层和执行层。</a:t>
            </a:r>
          </a:p>
          <a:p>
            <a:pPr marL="0" indent="0">
              <a:buFontTx/>
              <a:buNone/>
            </a:pPr>
            <a:r>
              <a:rPr lang="zh-CN" altLang="en-US" sz="1500" b="0" dirty="0" smtClean="0"/>
              <a:t>通过对指导层的管理政策固化，实现管理得少又管理得好的。</a:t>
            </a:r>
            <a:endParaRPr lang="en-US" altLang="zh-CN" sz="1500" b="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2400" dirty="0" smtClean="0">
                <a:latin typeface="黑体" pitchFamily="2" charset="-122"/>
                <a:ea typeface="黑体" pitchFamily="2" charset="-122"/>
              </a:rPr>
              <a:t>建立企业的</a:t>
            </a:r>
            <a:r>
              <a:rPr lang="en-US" altLang="zh-CN" sz="2400" dirty="0" smtClean="0">
                <a:latin typeface="黑体" pitchFamily="2" charset="-122"/>
                <a:ea typeface="黑体" pitchFamily="2" charset="-122"/>
              </a:rPr>
              <a:t>ECM</a:t>
            </a:r>
            <a:r>
              <a:rPr lang="zh-CN" altLang="en-US" sz="2400" dirty="0" smtClean="0">
                <a:latin typeface="黑体" pitchFamily="2" charset="-122"/>
                <a:ea typeface="黑体" pitchFamily="2" charset="-122"/>
              </a:rPr>
              <a:t>（企业组件地图）</a:t>
            </a:r>
          </a:p>
        </p:txBody>
      </p:sp>
      <p:sp>
        <p:nvSpPr>
          <p:cNvPr id="39939" name="灯片编号占位符 2"/>
          <p:cNvSpPr>
            <a:spLocks noGrp="1"/>
          </p:cNvSpPr>
          <p:nvPr>
            <p:ph type="sldNum" sz="quarter" idx="12"/>
          </p:nvPr>
        </p:nvSpPr>
        <p:spPr>
          <a:xfrm>
            <a:off x="8277225" y="6597650"/>
            <a:ext cx="758825" cy="219075"/>
          </a:xfrm>
          <a:noFill/>
        </p:spPr>
        <p:txBody>
          <a:bodyPr/>
          <a:lstStyle/>
          <a:p>
            <a:fld id="{2D44A126-EF0B-4ED7-BB97-3992608BCA89}" type="slidenum">
              <a:rPr lang="en-US" altLang="zh-CN" smtClean="0">
                <a:latin typeface="Futura Bk"/>
              </a:rPr>
              <a:pPr/>
              <a:t>31</a:t>
            </a:fld>
            <a:endParaRPr lang="en-US" altLang="zh-CN" smtClean="0">
              <a:latin typeface="Futura Bk"/>
            </a:endParaRPr>
          </a:p>
        </p:txBody>
      </p:sp>
      <p:graphicFrame>
        <p:nvGraphicFramePr>
          <p:cNvPr id="61" name="Group 46"/>
          <p:cNvGraphicFramePr>
            <a:graphicFrameLocks noGrp="1"/>
          </p:cNvGraphicFramePr>
          <p:nvPr/>
        </p:nvGraphicFramePr>
        <p:xfrm>
          <a:off x="476250" y="1524000"/>
          <a:ext cx="8224838" cy="4818064"/>
        </p:xfrm>
        <a:graphic>
          <a:graphicData uri="http://schemas.openxmlformats.org/drawingml/2006/table">
            <a:tbl>
              <a:tblPr/>
              <a:tblGrid>
                <a:gridCol w="874713"/>
                <a:gridCol w="1470025"/>
                <a:gridCol w="1470025"/>
                <a:gridCol w="1470025"/>
                <a:gridCol w="1470025"/>
                <a:gridCol w="1470025"/>
              </a:tblGrid>
              <a:tr h="525463">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a:noFill/>
                    </a:lnL>
                    <a:lnR w="12700" cap="flat" cmpd="sng" algn="ctr">
                      <a:solidFill>
                        <a:srgbClr val="000000"/>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研发</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客户与市场</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物资与库存</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生产制造</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业务管理</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r h="1130300">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规划</a:t>
                      </a:r>
                      <a:endParaRPr kumimoji="1" lang="en-US" altLang="zh-CN" sz="1600" b="0" i="0" u="none" strike="noStrike" cap="none" normalizeH="0" baseline="0" dirty="0" smtClean="0">
                        <a:ln>
                          <a:noFill/>
                        </a:ln>
                        <a:solidFill>
                          <a:schemeClr val="bg1"/>
                        </a:solidFill>
                        <a:effectLst/>
                        <a:latin typeface="Arial" pitchFamily="34" charset="0"/>
                        <a:ea typeface="宋体" pitchFamily="2" charset="-122"/>
                      </a:endParaRPr>
                    </a:p>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指导</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r h="1328738">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运营</a:t>
                      </a:r>
                      <a:endParaRPr kumimoji="1" lang="en-US" altLang="zh-CN" sz="1600" b="0" i="0" u="none" strike="noStrike" cap="none" normalizeH="0" baseline="0" dirty="0" smtClean="0">
                        <a:ln>
                          <a:noFill/>
                        </a:ln>
                        <a:solidFill>
                          <a:schemeClr val="bg1"/>
                        </a:solidFill>
                        <a:effectLst/>
                        <a:latin typeface="Arial" pitchFamily="34" charset="0"/>
                        <a:ea typeface="宋体" pitchFamily="2" charset="-122"/>
                      </a:endParaRPr>
                    </a:p>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控制</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r h="1833563">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业务</a:t>
                      </a:r>
                      <a:endParaRPr kumimoji="1" lang="en-US" altLang="zh-CN" sz="1600" b="0" i="0" u="none" strike="noStrike" cap="none" normalizeH="0" baseline="0" dirty="0" smtClean="0">
                        <a:ln>
                          <a:noFill/>
                        </a:ln>
                        <a:solidFill>
                          <a:schemeClr val="bg1"/>
                        </a:solidFill>
                        <a:effectLst/>
                        <a:latin typeface="Arial" pitchFamily="34" charset="0"/>
                        <a:ea typeface="宋体" pitchFamily="2" charset="-122"/>
                      </a:endParaRPr>
                    </a:p>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执行</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bl>
          </a:graphicData>
        </a:graphic>
      </p:graphicFrame>
      <p:sp>
        <p:nvSpPr>
          <p:cNvPr id="62" name="Rectangle 85">
            <a:hlinkClick r:id="rId3" action="ppaction://hlinksldjump"/>
          </p:cNvPr>
          <p:cNvSpPr>
            <a:spLocks noChangeArrowheads="1"/>
          </p:cNvSpPr>
          <p:nvPr/>
        </p:nvSpPr>
        <p:spPr bwMode="auto">
          <a:xfrm>
            <a:off x="1398588" y="2101850"/>
            <a:ext cx="1389062" cy="5064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dirty="0">
                <a:solidFill>
                  <a:sysClr val="windowText" lastClr="000000"/>
                </a:solidFill>
              </a:rPr>
              <a:t>产品与原料战略</a:t>
            </a:r>
          </a:p>
        </p:txBody>
      </p:sp>
      <p:sp>
        <p:nvSpPr>
          <p:cNvPr id="63" name="Rectangle 86">
            <a:hlinkClick r:id="rId4" action="ppaction://hlinksldjump"/>
          </p:cNvPr>
          <p:cNvSpPr>
            <a:spLocks noChangeArrowheads="1"/>
          </p:cNvSpPr>
          <p:nvPr/>
        </p:nvSpPr>
        <p:spPr bwMode="auto">
          <a:xfrm>
            <a:off x="1398588" y="3198813"/>
            <a:ext cx="1389062" cy="2794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产品开发管理</a:t>
            </a:r>
          </a:p>
        </p:txBody>
      </p:sp>
      <p:sp>
        <p:nvSpPr>
          <p:cNvPr id="64" name="Rectangle 88">
            <a:hlinkClick r:id="" action="ppaction://noaction"/>
          </p:cNvPr>
          <p:cNvSpPr>
            <a:spLocks noChangeArrowheads="1"/>
          </p:cNvSpPr>
          <p:nvPr/>
        </p:nvSpPr>
        <p:spPr bwMode="auto">
          <a:xfrm>
            <a:off x="1398588" y="3494088"/>
            <a:ext cx="1389062" cy="2651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课题管理</a:t>
            </a:r>
          </a:p>
        </p:txBody>
      </p:sp>
      <p:sp>
        <p:nvSpPr>
          <p:cNvPr id="65" name="Rectangle 89">
            <a:hlinkClick r:id="" action="ppaction://noaction"/>
          </p:cNvPr>
          <p:cNvSpPr>
            <a:spLocks noChangeArrowheads="1"/>
          </p:cNvSpPr>
          <p:nvPr/>
        </p:nvSpPr>
        <p:spPr bwMode="auto">
          <a:xfrm>
            <a:off x="1398588" y="4354513"/>
            <a:ext cx="708025" cy="4587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质量体系管理</a:t>
            </a:r>
          </a:p>
        </p:txBody>
      </p:sp>
      <p:sp>
        <p:nvSpPr>
          <p:cNvPr id="66" name="Rectangle 90">
            <a:hlinkClick r:id="" action="ppaction://noaction"/>
          </p:cNvPr>
          <p:cNvSpPr>
            <a:spLocks noChangeArrowheads="1"/>
          </p:cNvSpPr>
          <p:nvPr/>
        </p:nvSpPr>
        <p:spPr bwMode="auto">
          <a:xfrm>
            <a:off x="1398588" y="5448300"/>
            <a:ext cx="1389062" cy="255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技术课题研究</a:t>
            </a:r>
          </a:p>
        </p:txBody>
      </p:sp>
      <p:sp>
        <p:nvSpPr>
          <p:cNvPr id="67" name="Rectangle 91">
            <a:hlinkClick r:id="" action="ppaction://noaction"/>
          </p:cNvPr>
          <p:cNvSpPr>
            <a:spLocks noChangeArrowheads="1"/>
          </p:cNvSpPr>
          <p:nvPr/>
        </p:nvSpPr>
        <p:spPr bwMode="auto">
          <a:xfrm>
            <a:off x="1398588" y="6048375"/>
            <a:ext cx="1389062" cy="255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质量检查</a:t>
            </a:r>
          </a:p>
        </p:txBody>
      </p:sp>
      <p:sp>
        <p:nvSpPr>
          <p:cNvPr id="68" name="Rectangle 92">
            <a:hlinkClick r:id="rId4" action="ppaction://hlinksldjump"/>
          </p:cNvPr>
          <p:cNvSpPr>
            <a:spLocks noChangeArrowheads="1"/>
          </p:cNvSpPr>
          <p:nvPr/>
        </p:nvSpPr>
        <p:spPr bwMode="auto">
          <a:xfrm>
            <a:off x="1398588" y="2635250"/>
            <a:ext cx="1389062" cy="5064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产品与原料规划</a:t>
            </a:r>
          </a:p>
        </p:txBody>
      </p:sp>
      <p:sp>
        <p:nvSpPr>
          <p:cNvPr id="69" name="Rectangle 93">
            <a:hlinkClick r:id="" action="ppaction://noaction"/>
          </p:cNvPr>
          <p:cNvSpPr>
            <a:spLocks noChangeArrowheads="1"/>
          </p:cNvSpPr>
          <p:nvPr/>
        </p:nvSpPr>
        <p:spPr bwMode="auto">
          <a:xfrm>
            <a:off x="2860675" y="3216275"/>
            <a:ext cx="1389063" cy="36512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市场分析</a:t>
            </a:r>
          </a:p>
        </p:txBody>
      </p:sp>
      <p:sp>
        <p:nvSpPr>
          <p:cNvPr id="70" name="Rectangle 94">
            <a:hlinkClick r:id="" action="ppaction://noaction"/>
          </p:cNvPr>
          <p:cNvSpPr>
            <a:spLocks noChangeArrowheads="1"/>
          </p:cNvSpPr>
          <p:nvPr/>
        </p:nvSpPr>
        <p:spPr bwMode="auto">
          <a:xfrm>
            <a:off x="2860675" y="3606800"/>
            <a:ext cx="1389063" cy="36512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市场与专卖管理</a:t>
            </a:r>
          </a:p>
        </p:txBody>
      </p:sp>
      <p:sp>
        <p:nvSpPr>
          <p:cNvPr id="71" name="Rectangle 95">
            <a:hlinkClick r:id="" action="ppaction://noaction"/>
          </p:cNvPr>
          <p:cNvSpPr>
            <a:spLocks noChangeArrowheads="1"/>
          </p:cNvSpPr>
          <p:nvPr/>
        </p:nvSpPr>
        <p:spPr bwMode="auto">
          <a:xfrm>
            <a:off x="2860675" y="3998913"/>
            <a:ext cx="647700" cy="66833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预测</a:t>
            </a:r>
          </a:p>
        </p:txBody>
      </p:sp>
      <p:sp>
        <p:nvSpPr>
          <p:cNvPr id="72" name="Rectangle 96">
            <a:hlinkClick r:id="" action="ppaction://noaction"/>
          </p:cNvPr>
          <p:cNvSpPr>
            <a:spLocks noChangeArrowheads="1"/>
          </p:cNvSpPr>
          <p:nvPr/>
        </p:nvSpPr>
        <p:spPr bwMode="auto">
          <a:xfrm>
            <a:off x="2860675" y="4710113"/>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客户服务</a:t>
            </a:r>
          </a:p>
        </p:txBody>
      </p:sp>
      <p:sp>
        <p:nvSpPr>
          <p:cNvPr id="73" name="Rectangle 97">
            <a:hlinkClick r:id="rId4" action="ppaction://hlinksldjump"/>
          </p:cNvPr>
          <p:cNvSpPr>
            <a:spLocks noChangeArrowheads="1"/>
          </p:cNvSpPr>
          <p:nvPr/>
        </p:nvSpPr>
        <p:spPr bwMode="auto">
          <a:xfrm>
            <a:off x="2860675" y="5035550"/>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广告与促销</a:t>
            </a:r>
          </a:p>
        </p:txBody>
      </p:sp>
      <p:sp>
        <p:nvSpPr>
          <p:cNvPr id="74" name="Rectangle 98">
            <a:hlinkClick r:id="" action="ppaction://noaction"/>
          </p:cNvPr>
          <p:cNvSpPr>
            <a:spLocks noChangeArrowheads="1"/>
          </p:cNvSpPr>
          <p:nvPr/>
        </p:nvSpPr>
        <p:spPr bwMode="auto">
          <a:xfrm>
            <a:off x="2860675" y="5360988"/>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存销比供货</a:t>
            </a:r>
          </a:p>
        </p:txBody>
      </p:sp>
      <p:sp>
        <p:nvSpPr>
          <p:cNvPr id="75" name="Rectangle 99">
            <a:hlinkClick r:id="" action="ppaction://noaction"/>
          </p:cNvPr>
          <p:cNvSpPr>
            <a:spLocks noChangeArrowheads="1"/>
          </p:cNvSpPr>
          <p:nvPr/>
        </p:nvSpPr>
        <p:spPr bwMode="auto">
          <a:xfrm>
            <a:off x="2859088" y="6011863"/>
            <a:ext cx="4332287"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产供销衔接（</a:t>
            </a:r>
            <a:r>
              <a:rPr lang="en-US" altLang="zh-CN" sz="1200" kern="0">
                <a:solidFill>
                  <a:sysClr val="windowText" lastClr="000000"/>
                </a:solidFill>
              </a:rPr>
              <a:t>SOP</a:t>
            </a:r>
            <a:r>
              <a:rPr lang="zh-CN" altLang="en-US" sz="1200" kern="0">
                <a:solidFill>
                  <a:sysClr val="windowText" lastClr="000000"/>
                </a:solidFill>
              </a:rPr>
              <a:t>）执行</a:t>
            </a:r>
          </a:p>
        </p:txBody>
      </p:sp>
      <p:sp>
        <p:nvSpPr>
          <p:cNvPr id="76" name="Rectangle 100">
            <a:hlinkClick r:id="" action="ppaction://noaction"/>
          </p:cNvPr>
          <p:cNvSpPr>
            <a:spLocks noChangeArrowheads="1"/>
          </p:cNvSpPr>
          <p:nvPr/>
        </p:nvSpPr>
        <p:spPr bwMode="auto">
          <a:xfrm>
            <a:off x="5802313" y="2097088"/>
            <a:ext cx="1389062" cy="3286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制造战略</a:t>
            </a:r>
          </a:p>
        </p:txBody>
      </p:sp>
      <p:sp>
        <p:nvSpPr>
          <p:cNvPr id="77" name="Rectangle 101">
            <a:hlinkClick r:id="" action="ppaction://noaction"/>
          </p:cNvPr>
          <p:cNvSpPr>
            <a:spLocks noChangeArrowheads="1"/>
          </p:cNvSpPr>
          <p:nvPr/>
        </p:nvSpPr>
        <p:spPr bwMode="auto">
          <a:xfrm>
            <a:off x="5802313" y="2462213"/>
            <a:ext cx="1389062" cy="44926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技术改造策略</a:t>
            </a:r>
          </a:p>
        </p:txBody>
      </p:sp>
      <p:sp>
        <p:nvSpPr>
          <p:cNvPr id="78" name="Rectangle 102"/>
          <p:cNvSpPr>
            <a:spLocks noChangeArrowheads="1"/>
          </p:cNvSpPr>
          <p:nvPr/>
        </p:nvSpPr>
        <p:spPr bwMode="auto">
          <a:xfrm>
            <a:off x="5802313" y="2947988"/>
            <a:ext cx="1389062" cy="5476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生产排程</a:t>
            </a:r>
          </a:p>
        </p:txBody>
      </p:sp>
      <p:sp>
        <p:nvSpPr>
          <p:cNvPr id="79" name="Rectangle 103"/>
          <p:cNvSpPr>
            <a:spLocks noChangeArrowheads="1"/>
          </p:cNvSpPr>
          <p:nvPr/>
        </p:nvSpPr>
        <p:spPr bwMode="auto">
          <a:xfrm>
            <a:off x="5802313" y="3532188"/>
            <a:ext cx="1389062" cy="57467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生产监管</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过程控制</a:t>
            </a:r>
          </a:p>
        </p:txBody>
      </p:sp>
      <p:sp>
        <p:nvSpPr>
          <p:cNvPr id="80" name="Rectangle 104"/>
          <p:cNvSpPr>
            <a:spLocks noChangeArrowheads="1"/>
          </p:cNvSpPr>
          <p:nvPr/>
        </p:nvSpPr>
        <p:spPr bwMode="auto">
          <a:xfrm>
            <a:off x="5802313" y="4143375"/>
            <a:ext cx="1389062" cy="4699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设备维护</a:t>
            </a:r>
          </a:p>
        </p:txBody>
      </p:sp>
      <p:sp>
        <p:nvSpPr>
          <p:cNvPr id="81" name="Rectangle 105"/>
          <p:cNvSpPr>
            <a:spLocks noChangeArrowheads="1"/>
          </p:cNvSpPr>
          <p:nvPr/>
        </p:nvSpPr>
        <p:spPr bwMode="auto">
          <a:xfrm>
            <a:off x="5802313" y="4645025"/>
            <a:ext cx="1389062" cy="31115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制丝</a:t>
            </a:r>
          </a:p>
        </p:txBody>
      </p:sp>
      <p:sp>
        <p:nvSpPr>
          <p:cNvPr id="82" name="Rectangle 106"/>
          <p:cNvSpPr>
            <a:spLocks noChangeArrowheads="1"/>
          </p:cNvSpPr>
          <p:nvPr/>
        </p:nvSpPr>
        <p:spPr bwMode="auto">
          <a:xfrm>
            <a:off x="5802313" y="5319713"/>
            <a:ext cx="1389062" cy="3540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工厂库存管理</a:t>
            </a:r>
          </a:p>
        </p:txBody>
      </p:sp>
      <p:sp>
        <p:nvSpPr>
          <p:cNvPr id="83" name="Rectangle 107"/>
          <p:cNvSpPr>
            <a:spLocks noChangeArrowheads="1"/>
          </p:cNvSpPr>
          <p:nvPr/>
        </p:nvSpPr>
        <p:spPr bwMode="auto">
          <a:xfrm>
            <a:off x="5802313" y="5702300"/>
            <a:ext cx="1389062" cy="2778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联营加工</a:t>
            </a:r>
          </a:p>
        </p:txBody>
      </p:sp>
      <p:sp>
        <p:nvSpPr>
          <p:cNvPr id="84" name="Rectangle 108"/>
          <p:cNvSpPr>
            <a:spLocks noChangeArrowheads="1"/>
          </p:cNvSpPr>
          <p:nvPr/>
        </p:nvSpPr>
        <p:spPr bwMode="auto">
          <a:xfrm>
            <a:off x="5802313" y="4987925"/>
            <a:ext cx="1389062" cy="3063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卷包</a:t>
            </a:r>
          </a:p>
        </p:txBody>
      </p:sp>
      <p:sp>
        <p:nvSpPr>
          <p:cNvPr id="85" name="Rectangle 109"/>
          <p:cNvSpPr>
            <a:spLocks noChangeArrowheads="1"/>
          </p:cNvSpPr>
          <p:nvPr/>
        </p:nvSpPr>
        <p:spPr bwMode="auto">
          <a:xfrm>
            <a:off x="4322763" y="3217863"/>
            <a:ext cx="1389062" cy="44926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供应商管理</a:t>
            </a:r>
          </a:p>
        </p:txBody>
      </p:sp>
      <p:sp>
        <p:nvSpPr>
          <p:cNvPr id="86" name="Rectangle 110"/>
          <p:cNvSpPr>
            <a:spLocks noChangeArrowheads="1"/>
          </p:cNvSpPr>
          <p:nvPr/>
        </p:nvSpPr>
        <p:spPr bwMode="auto">
          <a:xfrm>
            <a:off x="4322763" y="4794250"/>
            <a:ext cx="1389062" cy="41592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仓储与运输</a:t>
            </a:r>
          </a:p>
        </p:txBody>
      </p:sp>
      <p:sp>
        <p:nvSpPr>
          <p:cNvPr id="87" name="Rectangle 111"/>
          <p:cNvSpPr>
            <a:spLocks noChangeArrowheads="1"/>
          </p:cNvSpPr>
          <p:nvPr/>
        </p:nvSpPr>
        <p:spPr bwMode="auto">
          <a:xfrm>
            <a:off x="4322763" y="5230813"/>
            <a:ext cx="1389062" cy="29845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零配件管理</a:t>
            </a:r>
          </a:p>
        </p:txBody>
      </p:sp>
      <p:sp>
        <p:nvSpPr>
          <p:cNvPr id="88" name="Rectangle 112"/>
          <p:cNvSpPr>
            <a:spLocks noChangeArrowheads="1"/>
          </p:cNvSpPr>
          <p:nvPr/>
        </p:nvSpPr>
        <p:spPr bwMode="auto">
          <a:xfrm>
            <a:off x="4322763" y="5554663"/>
            <a:ext cx="1389062" cy="4302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烟叶基地管理</a:t>
            </a:r>
          </a:p>
        </p:txBody>
      </p:sp>
      <p:sp>
        <p:nvSpPr>
          <p:cNvPr id="89" name="Rectangle 113"/>
          <p:cNvSpPr>
            <a:spLocks noChangeArrowheads="1"/>
          </p:cNvSpPr>
          <p:nvPr/>
        </p:nvSpPr>
        <p:spPr bwMode="auto">
          <a:xfrm>
            <a:off x="4322763" y="3695700"/>
            <a:ext cx="684212" cy="107315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专卖</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物资</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采购</a:t>
            </a:r>
          </a:p>
        </p:txBody>
      </p:sp>
      <p:sp>
        <p:nvSpPr>
          <p:cNvPr id="90" name="Rectangle 114">
            <a:hlinkClick r:id="" action="ppaction://noaction"/>
          </p:cNvPr>
          <p:cNvSpPr>
            <a:spLocks noChangeArrowheads="1"/>
          </p:cNvSpPr>
          <p:nvPr/>
        </p:nvSpPr>
        <p:spPr bwMode="auto">
          <a:xfrm>
            <a:off x="2859088" y="2100263"/>
            <a:ext cx="1389062" cy="5064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品牌发展与</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客户关系战略</a:t>
            </a:r>
          </a:p>
        </p:txBody>
      </p:sp>
      <p:sp>
        <p:nvSpPr>
          <p:cNvPr id="91" name="Rectangle 115">
            <a:hlinkClick r:id="" action="ppaction://noaction"/>
          </p:cNvPr>
          <p:cNvSpPr>
            <a:spLocks noChangeArrowheads="1"/>
          </p:cNvSpPr>
          <p:nvPr/>
        </p:nvSpPr>
        <p:spPr bwMode="auto">
          <a:xfrm>
            <a:off x="2859088" y="2633663"/>
            <a:ext cx="1389062" cy="5064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品牌与</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客户关系规划</a:t>
            </a:r>
          </a:p>
        </p:txBody>
      </p:sp>
      <p:sp>
        <p:nvSpPr>
          <p:cNvPr id="92" name="Rectangle 116"/>
          <p:cNvSpPr>
            <a:spLocks noChangeArrowheads="1"/>
          </p:cNvSpPr>
          <p:nvPr/>
        </p:nvSpPr>
        <p:spPr bwMode="auto">
          <a:xfrm>
            <a:off x="4322763" y="2095500"/>
            <a:ext cx="1389062" cy="5064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供应链战略</a:t>
            </a:r>
          </a:p>
        </p:txBody>
      </p:sp>
      <p:sp>
        <p:nvSpPr>
          <p:cNvPr id="93" name="Rectangle 117"/>
          <p:cNvSpPr>
            <a:spLocks noChangeArrowheads="1"/>
          </p:cNvSpPr>
          <p:nvPr/>
        </p:nvSpPr>
        <p:spPr bwMode="auto">
          <a:xfrm>
            <a:off x="4322763" y="2635250"/>
            <a:ext cx="1389062" cy="509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战略物资规划</a:t>
            </a:r>
          </a:p>
        </p:txBody>
      </p:sp>
      <p:sp>
        <p:nvSpPr>
          <p:cNvPr id="94" name="Rectangle 118"/>
          <p:cNvSpPr>
            <a:spLocks noChangeArrowheads="1"/>
          </p:cNvSpPr>
          <p:nvPr/>
        </p:nvSpPr>
        <p:spPr bwMode="auto">
          <a:xfrm>
            <a:off x="5026025" y="3697288"/>
            <a:ext cx="685800" cy="107315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非专卖物资</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采购</a:t>
            </a:r>
          </a:p>
        </p:txBody>
      </p:sp>
      <p:sp>
        <p:nvSpPr>
          <p:cNvPr id="95" name="Rectangle 119">
            <a:hlinkClick r:id="" action="ppaction://noaction"/>
          </p:cNvPr>
          <p:cNvSpPr>
            <a:spLocks noChangeArrowheads="1"/>
          </p:cNvSpPr>
          <p:nvPr/>
        </p:nvSpPr>
        <p:spPr bwMode="auto">
          <a:xfrm>
            <a:off x="1398588" y="4857750"/>
            <a:ext cx="1389062" cy="255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产品可行性评估</a:t>
            </a:r>
          </a:p>
        </p:txBody>
      </p:sp>
      <p:sp>
        <p:nvSpPr>
          <p:cNvPr id="96" name="Rectangle 121">
            <a:hlinkClick r:id="" action="ppaction://noaction"/>
          </p:cNvPr>
          <p:cNvSpPr>
            <a:spLocks noChangeArrowheads="1"/>
          </p:cNvSpPr>
          <p:nvPr/>
        </p:nvSpPr>
        <p:spPr bwMode="auto">
          <a:xfrm>
            <a:off x="1398588" y="5153025"/>
            <a:ext cx="1389062" cy="255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产品开发</a:t>
            </a:r>
          </a:p>
        </p:txBody>
      </p:sp>
      <p:sp>
        <p:nvSpPr>
          <p:cNvPr id="97" name="Rectangle 122">
            <a:hlinkClick r:id="" action="ppaction://noaction"/>
          </p:cNvPr>
          <p:cNvSpPr>
            <a:spLocks noChangeArrowheads="1"/>
          </p:cNvSpPr>
          <p:nvPr/>
        </p:nvSpPr>
        <p:spPr bwMode="auto">
          <a:xfrm>
            <a:off x="1398588" y="5748338"/>
            <a:ext cx="1389062" cy="2555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消费者服务</a:t>
            </a:r>
          </a:p>
        </p:txBody>
      </p:sp>
      <p:sp>
        <p:nvSpPr>
          <p:cNvPr id="98" name="Rectangle 123">
            <a:hlinkClick r:id="" action="ppaction://noaction"/>
          </p:cNvPr>
          <p:cNvSpPr>
            <a:spLocks noChangeArrowheads="1"/>
          </p:cNvSpPr>
          <p:nvPr/>
        </p:nvSpPr>
        <p:spPr bwMode="auto">
          <a:xfrm>
            <a:off x="2859088" y="5686425"/>
            <a:ext cx="1389062"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市场运营</a:t>
            </a:r>
          </a:p>
        </p:txBody>
      </p:sp>
      <p:sp>
        <p:nvSpPr>
          <p:cNvPr id="99" name="Rectangle 125"/>
          <p:cNvSpPr>
            <a:spLocks noChangeArrowheads="1"/>
          </p:cNvSpPr>
          <p:nvPr/>
        </p:nvSpPr>
        <p:spPr bwMode="auto">
          <a:xfrm>
            <a:off x="7270750" y="2095500"/>
            <a:ext cx="1389063" cy="24606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公司战略</a:t>
            </a:r>
          </a:p>
        </p:txBody>
      </p:sp>
      <p:sp>
        <p:nvSpPr>
          <p:cNvPr id="100" name="Rectangle 126"/>
          <p:cNvSpPr>
            <a:spLocks noChangeArrowheads="1"/>
          </p:cNvSpPr>
          <p:nvPr/>
        </p:nvSpPr>
        <p:spPr bwMode="auto">
          <a:xfrm>
            <a:off x="7270750" y="2616200"/>
            <a:ext cx="1389063" cy="24606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预算与成本管理</a:t>
            </a:r>
          </a:p>
        </p:txBody>
      </p:sp>
      <p:sp>
        <p:nvSpPr>
          <p:cNvPr id="101" name="Rectangle 127"/>
          <p:cNvSpPr>
            <a:spLocks noChangeArrowheads="1"/>
          </p:cNvSpPr>
          <p:nvPr/>
        </p:nvSpPr>
        <p:spPr bwMode="auto">
          <a:xfrm>
            <a:off x="7270750" y="2878138"/>
            <a:ext cx="1389063" cy="24606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公司治理</a:t>
            </a:r>
          </a:p>
        </p:txBody>
      </p:sp>
      <p:sp>
        <p:nvSpPr>
          <p:cNvPr id="102" name="Rectangle 128"/>
          <p:cNvSpPr>
            <a:spLocks noChangeArrowheads="1"/>
          </p:cNvSpPr>
          <p:nvPr/>
        </p:nvSpPr>
        <p:spPr bwMode="auto">
          <a:xfrm>
            <a:off x="7270750" y="3211513"/>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业务绩效管理</a:t>
            </a:r>
          </a:p>
        </p:txBody>
      </p:sp>
      <p:sp>
        <p:nvSpPr>
          <p:cNvPr id="103" name="Rectangle 129"/>
          <p:cNvSpPr>
            <a:spLocks noChangeArrowheads="1"/>
          </p:cNvSpPr>
          <p:nvPr/>
        </p:nvSpPr>
        <p:spPr bwMode="auto">
          <a:xfrm>
            <a:off x="7270750" y="3532188"/>
            <a:ext cx="1389063" cy="2921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集成供应链管理</a:t>
            </a:r>
          </a:p>
        </p:txBody>
      </p:sp>
      <p:sp>
        <p:nvSpPr>
          <p:cNvPr id="104" name="Rectangle 130"/>
          <p:cNvSpPr>
            <a:spLocks noChangeArrowheads="1"/>
          </p:cNvSpPr>
          <p:nvPr/>
        </p:nvSpPr>
        <p:spPr bwMode="auto">
          <a:xfrm>
            <a:off x="7270750" y="3854450"/>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组织与流程设计</a:t>
            </a:r>
          </a:p>
        </p:txBody>
      </p:sp>
      <p:sp>
        <p:nvSpPr>
          <p:cNvPr id="105" name="Rectangle 131"/>
          <p:cNvSpPr>
            <a:spLocks noChangeArrowheads="1"/>
          </p:cNvSpPr>
          <p:nvPr/>
        </p:nvSpPr>
        <p:spPr bwMode="auto">
          <a:xfrm>
            <a:off x="7270750" y="4176713"/>
            <a:ext cx="1389063" cy="2921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国家局综合计划</a:t>
            </a:r>
          </a:p>
        </p:txBody>
      </p:sp>
      <p:sp>
        <p:nvSpPr>
          <p:cNvPr id="106" name="Rectangle 132"/>
          <p:cNvSpPr>
            <a:spLocks noChangeArrowheads="1"/>
          </p:cNvSpPr>
          <p:nvPr/>
        </p:nvSpPr>
        <p:spPr bwMode="auto">
          <a:xfrm>
            <a:off x="7272338" y="4549775"/>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进出口</a:t>
            </a:r>
          </a:p>
        </p:txBody>
      </p:sp>
      <p:sp>
        <p:nvSpPr>
          <p:cNvPr id="107" name="Rectangle 133"/>
          <p:cNvSpPr>
            <a:spLocks noChangeArrowheads="1"/>
          </p:cNvSpPr>
          <p:nvPr/>
        </p:nvSpPr>
        <p:spPr bwMode="auto">
          <a:xfrm>
            <a:off x="7272338" y="5305425"/>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预算分析与执行</a:t>
            </a:r>
          </a:p>
        </p:txBody>
      </p:sp>
      <p:sp>
        <p:nvSpPr>
          <p:cNvPr id="108" name="Rectangle 134"/>
          <p:cNvSpPr>
            <a:spLocks noChangeArrowheads="1"/>
          </p:cNvSpPr>
          <p:nvPr/>
        </p:nvSpPr>
        <p:spPr bwMode="auto">
          <a:xfrm>
            <a:off x="7272338" y="6062663"/>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en-US" altLang="zh-CN" sz="1200" kern="0">
                <a:solidFill>
                  <a:sysClr val="windowText" lastClr="000000"/>
                </a:solidFill>
              </a:rPr>
              <a:t>IT </a:t>
            </a:r>
            <a:r>
              <a:rPr lang="zh-CN" altLang="en-US" sz="1200" kern="0">
                <a:solidFill>
                  <a:sysClr val="windowText" lastClr="000000"/>
                </a:solidFill>
              </a:rPr>
              <a:t>系统与运维</a:t>
            </a:r>
          </a:p>
        </p:txBody>
      </p:sp>
      <p:sp>
        <p:nvSpPr>
          <p:cNvPr id="109" name="Rectangle 135"/>
          <p:cNvSpPr>
            <a:spLocks noChangeArrowheads="1"/>
          </p:cNvSpPr>
          <p:nvPr/>
        </p:nvSpPr>
        <p:spPr bwMode="auto">
          <a:xfrm>
            <a:off x="7272338" y="5557838"/>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项目管理</a:t>
            </a:r>
          </a:p>
        </p:txBody>
      </p:sp>
      <p:sp>
        <p:nvSpPr>
          <p:cNvPr id="110" name="Rectangle 136"/>
          <p:cNvSpPr>
            <a:spLocks noChangeArrowheads="1"/>
          </p:cNvSpPr>
          <p:nvPr/>
        </p:nvSpPr>
        <p:spPr bwMode="auto">
          <a:xfrm>
            <a:off x="7272338" y="4800600"/>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财务会计与审计</a:t>
            </a:r>
          </a:p>
        </p:txBody>
      </p:sp>
      <p:sp>
        <p:nvSpPr>
          <p:cNvPr id="111" name="Rectangle 137"/>
          <p:cNvSpPr>
            <a:spLocks noChangeArrowheads="1"/>
          </p:cNvSpPr>
          <p:nvPr/>
        </p:nvSpPr>
        <p:spPr bwMode="auto">
          <a:xfrm>
            <a:off x="7272338" y="5053013"/>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非生产采购</a:t>
            </a:r>
          </a:p>
        </p:txBody>
      </p:sp>
      <p:sp>
        <p:nvSpPr>
          <p:cNvPr id="112" name="Rectangle 138"/>
          <p:cNvSpPr>
            <a:spLocks noChangeArrowheads="1"/>
          </p:cNvSpPr>
          <p:nvPr/>
        </p:nvSpPr>
        <p:spPr bwMode="auto">
          <a:xfrm>
            <a:off x="7270750" y="2355850"/>
            <a:ext cx="1389063" cy="24606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业务规划与协作</a:t>
            </a:r>
          </a:p>
        </p:txBody>
      </p:sp>
      <p:sp>
        <p:nvSpPr>
          <p:cNvPr id="113" name="Rectangle 139"/>
          <p:cNvSpPr>
            <a:spLocks noChangeArrowheads="1"/>
          </p:cNvSpPr>
          <p:nvPr/>
        </p:nvSpPr>
        <p:spPr bwMode="auto">
          <a:xfrm>
            <a:off x="7272338" y="5810250"/>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人事与知识管理</a:t>
            </a:r>
          </a:p>
        </p:txBody>
      </p:sp>
      <p:sp>
        <p:nvSpPr>
          <p:cNvPr id="114" name="Rectangle 95">
            <a:hlinkClick r:id="" action="ppaction://noaction"/>
          </p:cNvPr>
          <p:cNvSpPr>
            <a:spLocks noChangeArrowheads="1"/>
          </p:cNvSpPr>
          <p:nvPr/>
        </p:nvSpPr>
        <p:spPr bwMode="auto">
          <a:xfrm>
            <a:off x="3598863" y="3994150"/>
            <a:ext cx="649287" cy="66833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产销</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衔接</a:t>
            </a:r>
          </a:p>
        </p:txBody>
      </p:sp>
      <p:sp>
        <p:nvSpPr>
          <p:cNvPr id="115" name="Rectangle 89">
            <a:hlinkClick r:id="" action="ppaction://noaction"/>
          </p:cNvPr>
          <p:cNvSpPr>
            <a:spLocks noChangeArrowheads="1"/>
          </p:cNvSpPr>
          <p:nvPr/>
        </p:nvSpPr>
        <p:spPr bwMode="auto">
          <a:xfrm>
            <a:off x="2106613" y="4354513"/>
            <a:ext cx="681037" cy="4587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构思</a:t>
            </a:r>
          </a:p>
        </p:txBody>
      </p:sp>
      <p:sp>
        <p:nvSpPr>
          <p:cNvPr id="116" name="Rectangle 86">
            <a:hlinkClick r:id="rId4" action="ppaction://hlinksldjump"/>
          </p:cNvPr>
          <p:cNvSpPr>
            <a:spLocks noChangeArrowheads="1"/>
          </p:cNvSpPr>
          <p:nvPr/>
        </p:nvSpPr>
        <p:spPr bwMode="auto">
          <a:xfrm>
            <a:off x="1398588" y="3781425"/>
            <a:ext cx="1389062" cy="26987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计划管理</a:t>
            </a:r>
          </a:p>
        </p:txBody>
      </p:sp>
      <p:sp>
        <p:nvSpPr>
          <p:cNvPr id="117" name="Rectangle 86">
            <a:hlinkClick r:id="rId4" action="ppaction://hlinksldjump"/>
          </p:cNvPr>
          <p:cNvSpPr>
            <a:spLocks noChangeArrowheads="1"/>
          </p:cNvSpPr>
          <p:nvPr/>
        </p:nvSpPr>
        <p:spPr bwMode="auto">
          <a:xfrm>
            <a:off x="1398588" y="4064000"/>
            <a:ext cx="1389062" cy="2682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烟叶价值链管理</a:t>
            </a:r>
          </a:p>
        </p:txBody>
      </p:sp>
      <p:sp>
        <p:nvSpPr>
          <p:cNvPr id="118" name="WordArt 24"/>
          <p:cNvSpPr>
            <a:spLocks noChangeArrowheads="1" noChangeShapeType="1" noTextEdit="1"/>
          </p:cNvSpPr>
          <p:nvPr/>
        </p:nvSpPr>
        <p:spPr bwMode="auto">
          <a:xfrm>
            <a:off x="2652713" y="3182938"/>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2000" dirty="0" smtClean="0">
                <a:latin typeface="黑体" pitchFamily="2" charset="-122"/>
                <a:ea typeface="黑体" pitchFamily="2" charset="-122"/>
              </a:rPr>
              <a:t>按照战略，定义企业重点要提高的组件，以“品牌上水平”为例</a:t>
            </a:r>
          </a:p>
        </p:txBody>
      </p:sp>
      <p:sp>
        <p:nvSpPr>
          <p:cNvPr id="39939" name="灯片编号占位符 2"/>
          <p:cNvSpPr>
            <a:spLocks noGrp="1"/>
          </p:cNvSpPr>
          <p:nvPr>
            <p:ph type="sldNum" sz="quarter" idx="12"/>
          </p:nvPr>
        </p:nvSpPr>
        <p:spPr>
          <a:xfrm>
            <a:off x="8277225" y="6597650"/>
            <a:ext cx="758825" cy="219075"/>
          </a:xfrm>
          <a:noFill/>
        </p:spPr>
        <p:txBody>
          <a:bodyPr/>
          <a:lstStyle/>
          <a:p>
            <a:fld id="{2D44A126-EF0B-4ED7-BB97-3992608BCA89}" type="slidenum">
              <a:rPr lang="en-US" altLang="zh-CN" smtClean="0">
                <a:latin typeface="Futura Bk"/>
              </a:rPr>
              <a:pPr/>
              <a:t>32</a:t>
            </a:fld>
            <a:endParaRPr lang="en-US" altLang="zh-CN" smtClean="0">
              <a:latin typeface="Futura Bk"/>
            </a:endParaRPr>
          </a:p>
        </p:txBody>
      </p:sp>
      <p:graphicFrame>
        <p:nvGraphicFramePr>
          <p:cNvPr id="61" name="Group 46"/>
          <p:cNvGraphicFramePr>
            <a:graphicFrameLocks noGrp="1"/>
          </p:cNvGraphicFramePr>
          <p:nvPr/>
        </p:nvGraphicFramePr>
        <p:xfrm>
          <a:off x="476250" y="1524000"/>
          <a:ext cx="8224838" cy="4818064"/>
        </p:xfrm>
        <a:graphic>
          <a:graphicData uri="http://schemas.openxmlformats.org/drawingml/2006/table">
            <a:tbl>
              <a:tblPr/>
              <a:tblGrid>
                <a:gridCol w="874713"/>
                <a:gridCol w="1470025"/>
                <a:gridCol w="1470025"/>
                <a:gridCol w="1470025"/>
                <a:gridCol w="1470025"/>
                <a:gridCol w="1470025"/>
              </a:tblGrid>
              <a:tr h="525463">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a:noFill/>
                    </a:lnL>
                    <a:lnR w="12700" cap="flat" cmpd="sng" algn="ctr">
                      <a:solidFill>
                        <a:srgbClr val="000000"/>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研发</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客户与市场</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物资与库存</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生产制造</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业务管理</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r h="1130300">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规划</a:t>
                      </a:r>
                      <a:endParaRPr kumimoji="1" lang="en-US" altLang="zh-CN" sz="1600" b="0" i="0" u="none" strike="noStrike" cap="none" normalizeH="0" baseline="0" dirty="0" smtClean="0">
                        <a:ln>
                          <a:noFill/>
                        </a:ln>
                        <a:solidFill>
                          <a:schemeClr val="bg1"/>
                        </a:solidFill>
                        <a:effectLst/>
                        <a:latin typeface="Arial" pitchFamily="34" charset="0"/>
                        <a:ea typeface="宋体" pitchFamily="2" charset="-122"/>
                      </a:endParaRPr>
                    </a:p>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指导</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r h="1328738">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运营</a:t>
                      </a:r>
                      <a:endParaRPr kumimoji="1" lang="en-US" altLang="zh-CN" sz="1600" b="0" i="0" u="none" strike="noStrike" cap="none" normalizeH="0" baseline="0" dirty="0" smtClean="0">
                        <a:ln>
                          <a:noFill/>
                        </a:ln>
                        <a:solidFill>
                          <a:schemeClr val="bg1"/>
                        </a:solidFill>
                        <a:effectLst/>
                        <a:latin typeface="Arial" pitchFamily="34" charset="0"/>
                        <a:ea typeface="宋体" pitchFamily="2" charset="-122"/>
                      </a:endParaRPr>
                    </a:p>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控制</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r h="1833563">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业务</a:t>
                      </a:r>
                      <a:endParaRPr kumimoji="1" lang="en-US" altLang="zh-CN" sz="1600" b="0" i="0" u="none" strike="noStrike" cap="none" normalizeH="0" baseline="0" dirty="0" smtClean="0">
                        <a:ln>
                          <a:noFill/>
                        </a:ln>
                        <a:solidFill>
                          <a:schemeClr val="bg1"/>
                        </a:solidFill>
                        <a:effectLst/>
                        <a:latin typeface="Arial" pitchFamily="34" charset="0"/>
                        <a:ea typeface="宋体" pitchFamily="2" charset="-122"/>
                      </a:endParaRPr>
                    </a:p>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执行</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bl>
          </a:graphicData>
        </a:graphic>
      </p:graphicFrame>
      <p:sp>
        <p:nvSpPr>
          <p:cNvPr id="62" name="Rectangle 85">
            <a:hlinkClick r:id="rId3" action="ppaction://hlinksldjump"/>
          </p:cNvPr>
          <p:cNvSpPr>
            <a:spLocks noChangeArrowheads="1"/>
          </p:cNvSpPr>
          <p:nvPr/>
        </p:nvSpPr>
        <p:spPr bwMode="auto">
          <a:xfrm>
            <a:off x="1398588" y="2101850"/>
            <a:ext cx="1389062" cy="5064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dirty="0">
                <a:solidFill>
                  <a:sysClr val="windowText" lastClr="000000"/>
                </a:solidFill>
              </a:rPr>
              <a:t>产品与原料战略</a:t>
            </a:r>
          </a:p>
        </p:txBody>
      </p:sp>
      <p:sp>
        <p:nvSpPr>
          <p:cNvPr id="63" name="Rectangle 86">
            <a:hlinkClick r:id="rId4" action="ppaction://hlinksldjump"/>
          </p:cNvPr>
          <p:cNvSpPr>
            <a:spLocks noChangeArrowheads="1"/>
          </p:cNvSpPr>
          <p:nvPr/>
        </p:nvSpPr>
        <p:spPr bwMode="auto">
          <a:xfrm>
            <a:off x="1398588" y="3198813"/>
            <a:ext cx="1389062" cy="279400"/>
          </a:xfrm>
          <a:prstGeom prst="rect">
            <a:avLst/>
          </a:prstGeom>
          <a:solidFill>
            <a:srgbClr val="FFC000"/>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dirty="0">
                <a:solidFill>
                  <a:sysClr val="windowText" lastClr="000000"/>
                </a:solidFill>
              </a:rPr>
              <a:t>产品开发管理</a:t>
            </a:r>
          </a:p>
        </p:txBody>
      </p:sp>
      <p:sp>
        <p:nvSpPr>
          <p:cNvPr id="64" name="Rectangle 88">
            <a:hlinkClick r:id="" action="ppaction://noaction"/>
          </p:cNvPr>
          <p:cNvSpPr>
            <a:spLocks noChangeArrowheads="1"/>
          </p:cNvSpPr>
          <p:nvPr/>
        </p:nvSpPr>
        <p:spPr bwMode="auto">
          <a:xfrm>
            <a:off x="1398588" y="3494088"/>
            <a:ext cx="1389062" cy="2651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课题管理</a:t>
            </a:r>
          </a:p>
        </p:txBody>
      </p:sp>
      <p:sp>
        <p:nvSpPr>
          <p:cNvPr id="65" name="Rectangle 89">
            <a:hlinkClick r:id="" action="ppaction://noaction"/>
          </p:cNvPr>
          <p:cNvSpPr>
            <a:spLocks noChangeArrowheads="1"/>
          </p:cNvSpPr>
          <p:nvPr/>
        </p:nvSpPr>
        <p:spPr bwMode="auto">
          <a:xfrm>
            <a:off x="1398588" y="4354513"/>
            <a:ext cx="708025" cy="4587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质量体系管理</a:t>
            </a:r>
          </a:p>
        </p:txBody>
      </p:sp>
      <p:sp>
        <p:nvSpPr>
          <p:cNvPr id="66" name="Rectangle 90">
            <a:hlinkClick r:id="" action="ppaction://noaction"/>
          </p:cNvPr>
          <p:cNvSpPr>
            <a:spLocks noChangeArrowheads="1"/>
          </p:cNvSpPr>
          <p:nvPr/>
        </p:nvSpPr>
        <p:spPr bwMode="auto">
          <a:xfrm>
            <a:off x="1398588" y="5448300"/>
            <a:ext cx="1389062" cy="255588"/>
          </a:xfrm>
          <a:prstGeom prst="rect">
            <a:avLst/>
          </a:prstGeom>
          <a:solidFill>
            <a:srgbClr val="FFC000"/>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技术课题研究</a:t>
            </a:r>
          </a:p>
        </p:txBody>
      </p:sp>
      <p:sp>
        <p:nvSpPr>
          <p:cNvPr id="67" name="Rectangle 91">
            <a:hlinkClick r:id="" action="ppaction://noaction"/>
          </p:cNvPr>
          <p:cNvSpPr>
            <a:spLocks noChangeArrowheads="1"/>
          </p:cNvSpPr>
          <p:nvPr/>
        </p:nvSpPr>
        <p:spPr bwMode="auto">
          <a:xfrm>
            <a:off x="1398588" y="6048375"/>
            <a:ext cx="1389062" cy="255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质量检查</a:t>
            </a:r>
          </a:p>
        </p:txBody>
      </p:sp>
      <p:sp>
        <p:nvSpPr>
          <p:cNvPr id="68" name="Rectangle 92">
            <a:hlinkClick r:id="rId4" action="ppaction://hlinksldjump"/>
          </p:cNvPr>
          <p:cNvSpPr>
            <a:spLocks noChangeArrowheads="1"/>
          </p:cNvSpPr>
          <p:nvPr/>
        </p:nvSpPr>
        <p:spPr bwMode="auto">
          <a:xfrm>
            <a:off x="1398588" y="2635250"/>
            <a:ext cx="1389062" cy="5064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产品与原料规划</a:t>
            </a:r>
          </a:p>
        </p:txBody>
      </p:sp>
      <p:sp>
        <p:nvSpPr>
          <p:cNvPr id="69" name="Rectangle 93">
            <a:hlinkClick r:id="" action="ppaction://noaction"/>
          </p:cNvPr>
          <p:cNvSpPr>
            <a:spLocks noChangeArrowheads="1"/>
          </p:cNvSpPr>
          <p:nvPr/>
        </p:nvSpPr>
        <p:spPr bwMode="auto">
          <a:xfrm>
            <a:off x="2860675" y="3216275"/>
            <a:ext cx="1389063" cy="365125"/>
          </a:xfrm>
          <a:prstGeom prst="rect">
            <a:avLst/>
          </a:prstGeom>
          <a:solidFill>
            <a:srgbClr val="FFC000"/>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市场分析</a:t>
            </a:r>
          </a:p>
        </p:txBody>
      </p:sp>
      <p:sp>
        <p:nvSpPr>
          <p:cNvPr id="70" name="Rectangle 94">
            <a:hlinkClick r:id="" action="ppaction://noaction"/>
          </p:cNvPr>
          <p:cNvSpPr>
            <a:spLocks noChangeArrowheads="1"/>
          </p:cNvSpPr>
          <p:nvPr/>
        </p:nvSpPr>
        <p:spPr bwMode="auto">
          <a:xfrm>
            <a:off x="2860675" y="3606800"/>
            <a:ext cx="1389063" cy="36512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市场与专卖管理</a:t>
            </a:r>
          </a:p>
        </p:txBody>
      </p:sp>
      <p:sp>
        <p:nvSpPr>
          <p:cNvPr id="71" name="Rectangle 95">
            <a:hlinkClick r:id="" action="ppaction://noaction"/>
          </p:cNvPr>
          <p:cNvSpPr>
            <a:spLocks noChangeArrowheads="1"/>
          </p:cNvSpPr>
          <p:nvPr/>
        </p:nvSpPr>
        <p:spPr bwMode="auto">
          <a:xfrm>
            <a:off x="2860675" y="3998913"/>
            <a:ext cx="647700" cy="66833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预测</a:t>
            </a:r>
          </a:p>
        </p:txBody>
      </p:sp>
      <p:sp>
        <p:nvSpPr>
          <p:cNvPr id="72" name="Rectangle 96">
            <a:hlinkClick r:id="" action="ppaction://noaction"/>
          </p:cNvPr>
          <p:cNvSpPr>
            <a:spLocks noChangeArrowheads="1"/>
          </p:cNvSpPr>
          <p:nvPr/>
        </p:nvSpPr>
        <p:spPr bwMode="auto">
          <a:xfrm>
            <a:off x="2860675" y="4710113"/>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客户服务</a:t>
            </a:r>
          </a:p>
        </p:txBody>
      </p:sp>
      <p:sp>
        <p:nvSpPr>
          <p:cNvPr id="73" name="Rectangle 97">
            <a:hlinkClick r:id="rId4" action="ppaction://hlinksldjump"/>
          </p:cNvPr>
          <p:cNvSpPr>
            <a:spLocks noChangeArrowheads="1"/>
          </p:cNvSpPr>
          <p:nvPr/>
        </p:nvSpPr>
        <p:spPr bwMode="auto">
          <a:xfrm>
            <a:off x="2860675" y="5035550"/>
            <a:ext cx="1389063" cy="292100"/>
          </a:xfrm>
          <a:prstGeom prst="rect">
            <a:avLst/>
          </a:prstGeom>
          <a:solidFill>
            <a:srgbClr val="FFC000"/>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广告与促销</a:t>
            </a:r>
          </a:p>
        </p:txBody>
      </p:sp>
      <p:sp>
        <p:nvSpPr>
          <p:cNvPr id="74" name="Rectangle 98">
            <a:hlinkClick r:id="" action="ppaction://noaction"/>
          </p:cNvPr>
          <p:cNvSpPr>
            <a:spLocks noChangeArrowheads="1"/>
          </p:cNvSpPr>
          <p:nvPr/>
        </p:nvSpPr>
        <p:spPr bwMode="auto">
          <a:xfrm>
            <a:off x="2860675" y="5360988"/>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存销比供货</a:t>
            </a:r>
          </a:p>
        </p:txBody>
      </p:sp>
      <p:sp>
        <p:nvSpPr>
          <p:cNvPr id="75" name="Rectangle 99">
            <a:hlinkClick r:id="" action="ppaction://noaction"/>
          </p:cNvPr>
          <p:cNvSpPr>
            <a:spLocks noChangeArrowheads="1"/>
          </p:cNvSpPr>
          <p:nvPr/>
        </p:nvSpPr>
        <p:spPr bwMode="auto">
          <a:xfrm>
            <a:off x="2859088" y="6011863"/>
            <a:ext cx="4332287"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产供销衔接（</a:t>
            </a:r>
            <a:r>
              <a:rPr lang="en-US" altLang="zh-CN" sz="1200" kern="0">
                <a:solidFill>
                  <a:sysClr val="windowText" lastClr="000000"/>
                </a:solidFill>
              </a:rPr>
              <a:t>SOP</a:t>
            </a:r>
            <a:r>
              <a:rPr lang="zh-CN" altLang="en-US" sz="1200" kern="0">
                <a:solidFill>
                  <a:sysClr val="windowText" lastClr="000000"/>
                </a:solidFill>
              </a:rPr>
              <a:t>）执行</a:t>
            </a:r>
          </a:p>
        </p:txBody>
      </p:sp>
      <p:sp>
        <p:nvSpPr>
          <p:cNvPr id="76" name="Rectangle 100">
            <a:hlinkClick r:id="" action="ppaction://noaction"/>
          </p:cNvPr>
          <p:cNvSpPr>
            <a:spLocks noChangeArrowheads="1"/>
          </p:cNvSpPr>
          <p:nvPr/>
        </p:nvSpPr>
        <p:spPr bwMode="auto">
          <a:xfrm>
            <a:off x="5802313" y="2097088"/>
            <a:ext cx="1389062" cy="3286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制造战略</a:t>
            </a:r>
          </a:p>
        </p:txBody>
      </p:sp>
      <p:sp>
        <p:nvSpPr>
          <p:cNvPr id="77" name="Rectangle 101">
            <a:hlinkClick r:id="" action="ppaction://noaction"/>
          </p:cNvPr>
          <p:cNvSpPr>
            <a:spLocks noChangeArrowheads="1"/>
          </p:cNvSpPr>
          <p:nvPr/>
        </p:nvSpPr>
        <p:spPr bwMode="auto">
          <a:xfrm>
            <a:off x="5802313" y="2462213"/>
            <a:ext cx="1389062" cy="44926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技术改造策略</a:t>
            </a:r>
          </a:p>
        </p:txBody>
      </p:sp>
      <p:sp>
        <p:nvSpPr>
          <p:cNvPr id="78" name="Rectangle 102"/>
          <p:cNvSpPr>
            <a:spLocks noChangeArrowheads="1"/>
          </p:cNvSpPr>
          <p:nvPr/>
        </p:nvSpPr>
        <p:spPr bwMode="auto">
          <a:xfrm>
            <a:off x="5802313" y="2947988"/>
            <a:ext cx="1389062" cy="5476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生产排程</a:t>
            </a:r>
          </a:p>
        </p:txBody>
      </p:sp>
      <p:sp>
        <p:nvSpPr>
          <p:cNvPr id="79" name="Rectangle 103"/>
          <p:cNvSpPr>
            <a:spLocks noChangeArrowheads="1"/>
          </p:cNvSpPr>
          <p:nvPr/>
        </p:nvSpPr>
        <p:spPr bwMode="auto">
          <a:xfrm>
            <a:off x="5802313" y="3532188"/>
            <a:ext cx="1389062" cy="57467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生产监管</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过程控制</a:t>
            </a:r>
          </a:p>
        </p:txBody>
      </p:sp>
      <p:sp>
        <p:nvSpPr>
          <p:cNvPr id="80" name="Rectangle 104"/>
          <p:cNvSpPr>
            <a:spLocks noChangeArrowheads="1"/>
          </p:cNvSpPr>
          <p:nvPr/>
        </p:nvSpPr>
        <p:spPr bwMode="auto">
          <a:xfrm>
            <a:off x="5802313" y="4143375"/>
            <a:ext cx="1389062" cy="4699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设备维护</a:t>
            </a:r>
          </a:p>
        </p:txBody>
      </p:sp>
      <p:sp>
        <p:nvSpPr>
          <p:cNvPr id="81" name="Rectangle 105"/>
          <p:cNvSpPr>
            <a:spLocks noChangeArrowheads="1"/>
          </p:cNvSpPr>
          <p:nvPr/>
        </p:nvSpPr>
        <p:spPr bwMode="auto">
          <a:xfrm>
            <a:off x="5802313" y="4645025"/>
            <a:ext cx="1389062" cy="31115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制丝</a:t>
            </a:r>
          </a:p>
        </p:txBody>
      </p:sp>
      <p:sp>
        <p:nvSpPr>
          <p:cNvPr id="82" name="Rectangle 106"/>
          <p:cNvSpPr>
            <a:spLocks noChangeArrowheads="1"/>
          </p:cNvSpPr>
          <p:nvPr/>
        </p:nvSpPr>
        <p:spPr bwMode="auto">
          <a:xfrm>
            <a:off x="5802313" y="5319713"/>
            <a:ext cx="1389062" cy="3540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工厂库存管理</a:t>
            </a:r>
          </a:p>
        </p:txBody>
      </p:sp>
      <p:sp>
        <p:nvSpPr>
          <p:cNvPr id="83" name="Rectangle 107"/>
          <p:cNvSpPr>
            <a:spLocks noChangeArrowheads="1"/>
          </p:cNvSpPr>
          <p:nvPr/>
        </p:nvSpPr>
        <p:spPr bwMode="auto">
          <a:xfrm>
            <a:off x="5802313" y="5702300"/>
            <a:ext cx="1389062" cy="2778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联营加工</a:t>
            </a:r>
          </a:p>
        </p:txBody>
      </p:sp>
      <p:sp>
        <p:nvSpPr>
          <p:cNvPr id="84" name="Rectangle 108"/>
          <p:cNvSpPr>
            <a:spLocks noChangeArrowheads="1"/>
          </p:cNvSpPr>
          <p:nvPr/>
        </p:nvSpPr>
        <p:spPr bwMode="auto">
          <a:xfrm>
            <a:off x="5802313" y="4987925"/>
            <a:ext cx="1389062" cy="3063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卷包</a:t>
            </a:r>
          </a:p>
        </p:txBody>
      </p:sp>
      <p:sp>
        <p:nvSpPr>
          <p:cNvPr id="85" name="Rectangle 109"/>
          <p:cNvSpPr>
            <a:spLocks noChangeArrowheads="1"/>
          </p:cNvSpPr>
          <p:nvPr/>
        </p:nvSpPr>
        <p:spPr bwMode="auto">
          <a:xfrm>
            <a:off x="4322763" y="3217863"/>
            <a:ext cx="1389062" cy="44926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供应商管理</a:t>
            </a:r>
          </a:p>
        </p:txBody>
      </p:sp>
      <p:sp>
        <p:nvSpPr>
          <p:cNvPr id="86" name="Rectangle 110"/>
          <p:cNvSpPr>
            <a:spLocks noChangeArrowheads="1"/>
          </p:cNvSpPr>
          <p:nvPr/>
        </p:nvSpPr>
        <p:spPr bwMode="auto">
          <a:xfrm>
            <a:off x="4322763" y="4794250"/>
            <a:ext cx="1389062" cy="41592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仓储与运输</a:t>
            </a:r>
          </a:p>
        </p:txBody>
      </p:sp>
      <p:sp>
        <p:nvSpPr>
          <p:cNvPr id="87" name="Rectangle 111"/>
          <p:cNvSpPr>
            <a:spLocks noChangeArrowheads="1"/>
          </p:cNvSpPr>
          <p:nvPr/>
        </p:nvSpPr>
        <p:spPr bwMode="auto">
          <a:xfrm>
            <a:off x="4322763" y="5230813"/>
            <a:ext cx="1389062" cy="29845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零配件管理</a:t>
            </a:r>
          </a:p>
        </p:txBody>
      </p:sp>
      <p:sp>
        <p:nvSpPr>
          <p:cNvPr id="88" name="Rectangle 112"/>
          <p:cNvSpPr>
            <a:spLocks noChangeArrowheads="1"/>
          </p:cNvSpPr>
          <p:nvPr/>
        </p:nvSpPr>
        <p:spPr bwMode="auto">
          <a:xfrm>
            <a:off x="4322763" y="5554663"/>
            <a:ext cx="1389062" cy="4302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烟叶基地管理</a:t>
            </a:r>
          </a:p>
        </p:txBody>
      </p:sp>
      <p:sp>
        <p:nvSpPr>
          <p:cNvPr id="89" name="Rectangle 113"/>
          <p:cNvSpPr>
            <a:spLocks noChangeArrowheads="1"/>
          </p:cNvSpPr>
          <p:nvPr/>
        </p:nvSpPr>
        <p:spPr bwMode="auto">
          <a:xfrm>
            <a:off x="4322763" y="3695700"/>
            <a:ext cx="684212" cy="107315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专卖</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物资</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采购</a:t>
            </a:r>
          </a:p>
        </p:txBody>
      </p:sp>
      <p:sp>
        <p:nvSpPr>
          <p:cNvPr id="90" name="Rectangle 114">
            <a:hlinkClick r:id="" action="ppaction://noaction"/>
          </p:cNvPr>
          <p:cNvSpPr>
            <a:spLocks noChangeArrowheads="1"/>
          </p:cNvSpPr>
          <p:nvPr/>
        </p:nvSpPr>
        <p:spPr bwMode="auto">
          <a:xfrm>
            <a:off x="2859088" y="2100263"/>
            <a:ext cx="1389062" cy="506412"/>
          </a:xfrm>
          <a:prstGeom prst="rect">
            <a:avLst/>
          </a:prstGeom>
          <a:solidFill>
            <a:srgbClr val="FFC000"/>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品牌发展与</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客户关系战略</a:t>
            </a:r>
          </a:p>
        </p:txBody>
      </p:sp>
      <p:sp>
        <p:nvSpPr>
          <p:cNvPr id="91" name="Rectangle 115">
            <a:hlinkClick r:id="" action="ppaction://noaction"/>
          </p:cNvPr>
          <p:cNvSpPr>
            <a:spLocks noChangeArrowheads="1"/>
          </p:cNvSpPr>
          <p:nvPr/>
        </p:nvSpPr>
        <p:spPr bwMode="auto">
          <a:xfrm>
            <a:off x="2859088" y="2633663"/>
            <a:ext cx="1389062" cy="506412"/>
          </a:xfrm>
          <a:prstGeom prst="rect">
            <a:avLst/>
          </a:prstGeom>
          <a:solidFill>
            <a:srgbClr val="FFC000"/>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品牌与</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客户关系规划</a:t>
            </a:r>
          </a:p>
        </p:txBody>
      </p:sp>
      <p:sp>
        <p:nvSpPr>
          <p:cNvPr id="92" name="Rectangle 116"/>
          <p:cNvSpPr>
            <a:spLocks noChangeArrowheads="1"/>
          </p:cNvSpPr>
          <p:nvPr/>
        </p:nvSpPr>
        <p:spPr bwMode="auto">
          <a:xfrm>
            <a:off x="4322763" y="2095500"/>
            <a:ext cx="1389062" cy="5064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供应链战略</a:t>
            </a:r>
          </a:p>
        </p:txBody>
      </p:sp>
      <p:sp>
        <p:nvSpPr>
          <p:cNvPr id="93" name="Rectangle 117"/>
          <p:cNvSpPr>
            <a:spLocks noChangeArrowheads="1"/>
          </p:cNvSpPr>
          <p:nvPr/>
        </p:nvSpPr>
        <p:spPr bwMode="auto">
          <a:xfrm>
            <a:off x="4322763" y="2635250"/>
            <a:ext cx="1389062" cy="509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战略物资规划</a:t>
            </a:r>
          </a:p>
        </p:txBody>
      </p:sp>
      <p:sp>
        <p:nvSpPr>
          <p:cNvPr id="94" name="Rectangle 118"/>
          <p:cNvSpPr>
            <a:spLocks noChangeArrowheads="1"/>
          </p:cNvSpPr>
          <p:nvPr/>
        </p:nvSpPr>
        <p:spPr bwMode="auto">
          <a:xfrm>
            <a:off x="5026025" y="3697288"/>
            <a:ext cx="685800" cy="107315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非专卖物资</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采购</a:t>
            </a:r>
          </a:p>
        </p:txBody>
      </p:sp>
      <p:sp>
        <p:nvSpPr>
          <p:cNvPr id="95" name="Rectangle 119">
            <a:hlinkClick r:id="" action="ppaction://noaction"/>
          </p:cNvPr>
          <p:cNvSpPr>
            <a:spLocks noChangeArrowheads="1"/>
          </p:cNvSpPr>
          <p:nvPr/>
        </p:nvSpPr>
        <p:spPr bwMode="auto">
          <a:xfrm>
            <a:off x="1398588" y="4857750"/>
            <a:ext cx="1389062" cy="255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产品可行性评估</a:t>
            </a:r>
          </a:p>
        </p:txBody>
      </p:sp>
      <p:sp>
        <p:nvSpPr>
          <p:cNvPr id="96" name="Rectangle 121">
            <a:hlinkClick r:id="" action="ppaction://noaction"/>
          </p:cNvPr>
          <p:cNvSpPr>
            <a:spLocks noChangeArrowheads="1"/>
          </p:cNvSpPr>
          <p:nvPr/>
        </p:nvSpPr>
        <p:spPr bwMode="auto">
          <a:xfrm>
            <a:off x="1398588" y="5153025"/>
            <a:ext cx="1389062" cy="255588"/>
          </a:xfrm>
          <a:prstGeom prst="rect">
            <a:avLst/>
          </a:prstGeom>
          <a:solidFill>
            <a:srgbClr val="FFC000"/>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产品开发</a:t>
            </a:r>
          </a:p>
        </p:txBody>
      </p:sp>
      <p:sp>
        <p:nvSpPr>
          <p:cNvPr id="97" name="Rectangle 122">
            <a:hlinkClick r:id="" action="ppaction://noaction"/>
          </p:cNvPr>
          <p:cNvSpPr>
            <a:spLocks noChangeArrowheads="1"/>
          </p:cNvSpPr>
          <p:nvPr/>
        </p:nvSpPr>
        <p:spPr bwMode="auto">
          <a:xfrm>
            <a:off x="1398588" y="5748338"/>
            <a:ext cx="1389062" cy="2555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消费者服务</a:t>
            </a:r>
          </a:p>
        </p:txBody>
      </p:sp>
      <p:sp>
        <p:nvSpPr>
          <p:cNvPr id="98" name="Rectangle 123">
            <a:hlinkClick r:id="" action="ppaction://noaction"/>
          </p:cNvPr>
          <p:cNvSpPr>
            <a:spLocks noChangeArrowheads="1"/>
          </p:cNvSpPr>
          <p:nvPr/>
        </p:nvSpPr>
        <p:spPr bwMode="auto">
          <a:xfrm>
            <a:off x="2859088" y="5686425"/>
            <a:ext cx="1389062"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市场运营</a:t>
            </a:r>
          </a:p>
        </p:txBody>
      </p:sp>
      <p:sp>
        <p:nvSpPr>
          <p:cNvPr id="99" name="Rectangle 125"/>
          <p:cNvSpPr>
            <a:spLocks noChangeArrowheads="1"/>
          </p:cNvSpPr>
          <p:nvPr/>
        </p:nvSpPr>
        <p:spPr bwMode="auto">
          <a:xfrm>
            <a:off x="7270750" y="2095500"/>
            <a:ext cx="1389063" cy="24606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公司战略</a:t>
            </a:r>
          </a:p>
        </p:txBody>
      </p:sp>
      <p:sp>
        <p:nvSpPr>
          <p:cNvPr id="100" name="Rectangle 126"/>
          <p:cNvSpPr>
            <a:spLocks noChangeArrowheads="1"/>
          </p:cNvSpPr>
          <p:nvPr/>
        </p:nvSpPr>
        <p:spPr bwMode="auto">
          <a:xfrm>
            <a:off x="7270750" y="2616200"/>
            <a:ext cx="1389063" cy="246063"/>
          </a:xfrm>
          <a:prstGeom prst="rect">
            <a:avLst/>
          </a:prstGeom>
          <a:solidFill>
            <a:srgbClr val="FFC000"/>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预算与成本管理</a:t>
            </a:r>
          </a:p>
        </p:txBody>
      </p:sp>
      <p:sp>
        <p:nvSpPr>
          <p:cNvPr id="101" name="Rectangle 127"/>
          <p:cNvSpPr>
            <a:spLocks noChangeArrowheads="1"/>
          </p:cNvSpPr>
          <p:nvPr/>
        </p:nvSpPr>
        <p:spPr bwMode="auto">
          <a:xfrm>
            <a:off x="7270750" y="2878138"/>
            <a:ext cx="1389063" cy="24606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公司治理</a:t>
            </a:r>
          </a:p>
        </p:txBody>
      </p:sp>
      <p:sp>
        <p:nvSpPr>
          <p:cNvPr id="102" name="Rectangle 128"/>
          <p:cNvSpPr>
            <a:spLocks noChangeArrowheads="1"/>
          </p:cNvSpPr>
          <p:nvPr/>
        </p:nvSpPr>
        <p:spPr bwMode="auto">
          <a:xfrm>
            <a:off x="7270750" y="3211513"/>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业务绩效管理</a:t>
            </a:r>
          </a:p>
        </p:txBody>
      </p:sp>
      <p:sp>
        <p:nvSpPr>
          <p:cNvPr id="103" name="Rectangle 129"/>
          <p:cNvSpPr>
            <a:spLocks noChangeArrowheads="1"/>
          </p:cNvSpPr>
          <p:nvPr/>
        </p:nvSpPr>
        <p:spPr bwMode="auto">
          <a:xfrm>
            <a:off x="7270750" y="3532188"/>
            <a:ext cx="1389063" cy="2921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集成供应链管理</a:t>
            </a:r>
          </a:p>
        </p:txBody>
      </p:sp>
      <p:sp>
        <p:nvSpPr>
          <p:cNvPr id="104" name="Rectangle 130"/>
          <p:cNvSpPr>
            <a:spLocks noChangeArrowheads="1"/>
          </p:cNvSpPr>
          <p:nvPr/>
        </p:nvSpPr>
        <p:spPr bwMode="auto">
          <a:xfrm>
            <a:off x="7270750" y="3854450"/>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组织与流程设计</a:t>
            </a:r>
          </a:p>
        </p:txBody>
      </p:sp>
      <p:sp>
        <p:nvSpPr>
          <p:cNvPr id="105" name="Rectangle 131"/>
          <p:cNvSpPr>
            <a:spLocks noChangeArrowheads="1"/>
          </p:cNvSpPr>
          <p:nvPr/>
        </p:nvSpPr>
        <p:spPr bwMode="auto">
          <a:xfrm>
            <a:off x="7270750" y="4176713"/>
            <a:ext cx="1389063" cy="292100"/>
          </a:xfrm>
          <a:prstGeom prst="rect">
            <a:avLst/>
          </a:prstGeom>
          <a:solidFill>
            <a:srgbClr val="FFC000"/>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国家局综合计划</a:t>
            </a:r>
          </a:p>
        </p:txBody>
      </p:sp>
      <p:sp>
        <p:nvSpPr>
          <p:cNvPr id="106" name="Rectangle 132"/>
          <p:cNvSpPr>
            <a:spLocks noChangeArrowheads="1"/>
          </p:cNvSpPr>
          <p:nvPr/>
        </p:nvSpPr>
        <p:spPr bwMode="auto">
          <a:xfrm>
            <a:off x="7272338" y="4549775"/>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进出口</a:t>
            </a:r>
          </a:p>
        </p:txBody>
      </p:sp>
      <p:sp>
        <p:nvSpPr>
          <p:cNvPr id="107" name="Rectangle 133"/>
          <p:cNvSpPr>
            <a:spLocks noChangeArrowheads="1"/>
          </p:cNvSpPr>
          <p:nvPr/>
        </p:nvSpPr>
        <p:spPr bwMode="auto">
          <a:xfrm>
            <a:off x="7272338" y="5305425"/>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预算分析与执行</a:t>
            </a:r>
          </a:p>
        </p:txBody>
      </p:sp>
      <p:sp>
        <p:nvSpPr>
          <p:cNvPr id="108" name="Rectangle 134"/>
          <p:cNvSpPr>
            <a:spLocks noChangeArrowheads="1"/>
          </p:cNvSpPr>
          <p:nvPr/>
        </p:nvSpPr>
        <p:spPr bwMode="auto">
          <a:xfrm>
            <a:off x="7272338" y="6062663"/>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en-US" altLang="zh-CN" sz="1200" kern="0">
                <a:solidFill>
                  <a:sysClr val="windowText" lastClr="000000"/>
                </a:solidFill>
              </a:rPr>
              <a:t>IT </a:t>
            </a:r>
            <a:r>
              <a:rPr lang="zh-CN" altLang="en-US" sz="1200" kern="0">
                <a:solidFill>
                  <a:sysClr val="windowText" lastClr="000000"/>
                </a:solidFill>
              </a:rPr>
              <a:t>系统与运维</a:t>
            </a:r>
          </a:p>
        </p:txBody>
      </p:sp>
      <p:sp>
        <p:nvSpPr>
          <p:cNvPr id="109" name="Rectangle 135"/>
          <p:cNvSpPr>
            <a:spLocks noChangeArrowheads="1"/>
          </p:cNvSpPr>
          <p:nvPr/>
        </p:nvSpPr>
        <p:spPr bwMode="auto">
          <a:xfrm>
            <a:off x="7272338" y="5557838"/>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项目管理</a:t>
            </a:r>
          </a:p>
        </p:txBody>
      </p:sp>
      <p:sp>
        <p:nvSpPr>
          <p:cNvPr id="110" name="Rectangle 136"/>
          <p:cNvSpPr>
            <a:spLocks noChangeArrowheads="1"/>
          </p:cNvSpPr>
          <p:nvPr/>
        </p:nvSpPr>
        <p:spPr bwMode="auto">
          <a:xfrm>
            <a:off x="7272338" y="4800600"/>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财务会计与审计</a:t>
            </a:r>
          </a:p>
        </p:txBody>
      </p:sp>
      <p:sp>
        <p:nvSpPr>
          <p:cNvPr id="111" name="Rectangle 137"/>
          <p:cNvSpPr>
            <a:spLocks noChangeArrowheads="1"/>
          </p:cNvSpPr>
          <p:nvPr/>
        </p:nvSpPr>
        <p:spPr bwMode="auto">
          <a:xfrm>
            <a:off x="7272338" y="5053013"/>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非生产采购</a:t>
            </a:r>
          </a:p>
        </p:txBody>
      </p:sp>
      <p:sp>
        <p:nvSpPr>
          <p:cNvPr id="112" name="Rectangle 138"/>
          <p:cNvSpPr>
            <a:spLocks noChangeArrowheads="1"/>
          </p:cNvSpPr>
          <p:nvPr/>
        </p:nvSpPr>
        <p:spPr bwMode="auto">
          <a:xfrm>
            <a:off x="7270750" y="2355850"/>
            <a:ext cx="1389063" cy="24606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业务规划与协作</a:t>
            </a:r>
          </a:p>
        </p:txBody>
      </p:sp>
      <p:sp>
        <p:nvSpPr>
          <p:cNvPr id="113" name="Rectangle 139"/>
          <p:cNvSpPr>
            <a:spLocks noChangeArrowheads="1"/>
          </p:cNvSpPr>
          <p:nvPr/>
        </p:nvSpPr>
        <p:spPr bwMode="auto">
          <a:xfrm>
            <a:off x="7272338" y="5810250"/>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人事与知识管理</a:t>
            </a:r>
          </a:p>
        </p:txBody>
      </p:sp>
      <p:sp>
        <p:nvSpPr>
          <p:cNvPr id="114" name="Rectangle 95">
            <a:hlinkClick r:id="" action="ppaction://noaction"/>
          </p:cNvPr>
          <p:cNvSpPr>
            <a:spLocks noChangeArrowheads="1"/>
          </p:cNvSpPr>
          <p:nvPr/>
        </p:nvSpPr>
        <p:spPr bwMode="auto">
          <a:xfrm>
            <a:off x="3598863" y="3994150"/>
            <a:ext cx="649287" cy="66833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产销</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衔接</a:t>
            </a:r>
          </a:p>
        </p:txBody>
      </p:sp>
      <p:sp>
        <p:nvSpPr>
          <p:cNvPr id="115" name="Rectangle 89">
            <a:hlinkClick r:id="" action="ppaction://noaction"/>
          </p:cNvPr>
          <p:cNvSpPr>
            <a:spLocks noChangeArrowheads="1"/>
          </p:cNvSpPr>
          <p:nvPr/>
        </p:nvSpPr>
        <p:spPr bwMode="auto">
          <a:xfrm>
            <a:off x="2106613" y="4354513"/>
            <a:ext cx="681037" cy="4587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构思</a:t>
            </a:r>
          </a:p>
        </p:txBody>
      </p:sp>
      <p:sp>
        <p:nvSpPr>
          <p:cNvPr id="116" name="Rectangle 86">
            <a:hlinkClick r:id="rId4" action="ppaction://hlinksldjump"/>
          </p:cNvPr>
          <p:cNvSpPr>
            <a:spLocks noChangeArrowheads="1"/>
          </p:cNvSpPr>
          <p:nvPr/>
        </p:nvSpPr>
        <p:spPr bwMode="auto">
          <a:xfrm>
            <a:off x="1398588" y="3781425"/>
            <a:ext cx="1389062" cy="26987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计划管理</a:t>
            </a:r>
          </a:p>
        </p:txBody>
      </p:sp>
      <p:sp>
        <p:nvSpPr>
          <p:cNvPr id="117" name="Rectangle 86">
            <a:hlinkClick r:id="rId4" action="ppaction://hlinksldjump"/>
          </p:cNvPr>
          <p:cNvSpPr>
            <a:spLocks noChangeArrowheads="1"/>
          </p:cNvSpPr>
          <p:nvPr/>
        </p:nvSpPr>
        <p:spPr bwMode="auto">
          <a:xfrm>
            <a:off x="1398588" y="4064000"/>
            <a:ext cx="1389062" cy="2682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烟叶价值链管理</a:t>
            </a:r>
          </a:p>
        </p:txBody>
      </p:sp>
      <p:sp>
        <p:nvSpPr>
          <p:cNvPr id="118" name="WordArt 24"/>
          <p:cNvSpPr>
            <a:spLocks noChangeArrowheads="1" noChangeShapeType="1" noTextEdit="1"/>
          </p:cNvSpPr>
          <p:nvPr/>
        </p:nvSpPr>
        <p:spPr bwMode="auto">
          <a:xfrm>
            <a:off x="3000364" y="2928934"/>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legozj"/>
          <p:cNvPicPr>
            <a:picLocks noChangeAspect="1" noChangeArrowheads="1"/>
          </p:cNvPicPr>
          <p:nvPr/>
        </p:nvPicPr>
        <p:blipFill>
          <a:blip r:embed="rId3"/>
          <a:srcRect l="18900" r="19017" b="44298"/>
          <a:stretch>
            <a:fillRect/>
          </a:stretch>
        </p:blipFill>
        <p:spPr bwMode="auto">
          <a:xfrm>
            <a:off x="5580063" y="1484313"/>
            <a:ext cx="3311525" cy="2016125"/>
          </a:xfrm>
          <a:prstGeom prst="rect">
            <a:avLst/>
          </a:prstGeom>
          <a:noFill/>
          <a:ln w="9525">
            <a:noFill/>
            <a:miter lim="800000"/>
            <a:headEnd/>
            <a:tailEnd/>
          </a:ln>
        </p:spPr>
      </p:pic>
      <p:pic>
        <p:nvPicPr>
          <p:cNvPr id="25603" name="Picture 3" descr="legozj"/>
          <p:cNvPicPr>
            <a:picLocks noChangeAspect="1" noChangeArrowheads="1"/>
          </p:cNvPicPr>
          <p:nvPr/>
        </p:nvPicPr>
        <p:blipFill>
          <a:blip r:embed="rId3"/>
          <a:srcRect l="21606" t="55000" r="9554"/>
          <a:stretch>
            <a:fillRect/>
          </a:stretch>
        </p:blipFill>
        <p:spPr bwMode="auto">
          <a:xfrm>
            <a:off x="1258888" y="4365625"/>
            <a:ext cx="2952750" cy="1628775"/>
          </a:xfrm>
          <a:prstGeom prst="rect">
            <a:avLst/>
          </a:prstGeom>
          <a:noFill/>
          <a:ln w="9525">
            <a:noFill/>
            <a:miter lim="800000"/>
            <a:headEnd/>
            <a:tailEnd/>
          </a:ln>
        </p:spPr>
      </p:pic>
      <p:sp>
        <p:nvSpPr>
          <p:cNvPr id="2778116" name="AutoShape 4"/>
          <p:cNvSpPr>
            <a:spLocks noChangeArrowheads="1"/>
          </p:cNvSpPr>
          <p:nvPr/>
        </p:nvSpPr>
        <p:spPr bwMode="auto">
          <a:xfrm rot="-3870708">
            <a:off x="5285581" y="3636170"/>
            <a:ext cx="688975" cy="360362"/>
          </a:xfrm>
          <a:prstGeom prst="rightArrow">
            <a:avLst>
              <a:gd name="adj1" fmla="val 50000"/>
              <a:gd name="adj2" fmla="val 47797"/>
            </a:avLst>
          </a:prstGeom>
          <a:solidFill>
            <a:srgbClr val="FFFFCC"/>
          </a:solidFill>
          <a:ln w="9525" algn="ctr">
            <a:solidFill>
              <a:schemeClr val="tx1"/>
            </a:solidFill>
            <a:miter lim="800000"/>
            <a:headEnd/>
            <a:tailEnd/>
          </a:ln>
          <a:effectLst>
            <a:prstShdw prst="shdw13" dist="53882" dir="13500000">
              <a:schemeClr val="tx1">
                <a:gamma/>
                <a:shade val="60000"/>
                <a:invGamma/>
                <a:alpha val="50000"/>
              </a:schemeClr>
            </a:prstShdw>
          </a:effectLst>
        </p:spPr>
        <p:txBody>
          <a:bodyPr wrap="none" lIns="90000" tIns="46800" rIns="90000" bIns="46800" anchor="ctr"/>
          <a:lstStyle/>
          <a:p>
            <a:pPr>
              <a:defRPr/>
            </a:pPr>
            <a:endParaRPr lang="zh-CN" altLang="en-US"/>
          </a:p>
        </p:txBody>
      </p:sp>
      <p:sp>
        <p:nvSpPr>
          <p:cNvPr id="2778117" name="AutoShape 5"/>
          <p:cNvSpPr>
            <a:spLocks noChangeArrowheads="1"/>
          </p:cNvSpPr>
          <p:nvPr/>
        </p:nvSpPr>
        <p:spPr bwMode="auto">
          <a:xfrm rot="-3115730">
            <a:off x="6084094" y="3861594"/>
            <a:ext cx="936625" cy="360363"/>
          </a:xfrm>
          <a:prstGeom prst="rightArrow">
            <a:avLst>
              <a:gd name="adj1" fmla="val 50000"/>
              <a:gd name="adj2" fmla="val 64978"/>
            </a:avLst>
          </a:prstGeom>
          <a:solidFill>
            <a:srgbClr val="FFFFCC"/>
          </a:solidFill>
          <a:ln w="9525" algn="ctr">
            <a:solidFill>
              <a:schemeClr val="tx1"/>
            </a:solidFill>
            <a:miter lim="800000"/>
            <a:headEnd/>
            <a:tailEnd/>
          </a:ln>
          <a:effectLst>
            <a:prstShdw prst="shdw13" dist="53882" dir="13500000">
              <a:schemeClr val="tx1">
                <a:gamma/>
                <a:shade val="60000"/>
                <a:invGamma/>
                <a:alpha val="50000"/>
              </a:schemeClr>
            </a:prstShdw>
          </a:effectLst>
        </p:spPr>
        <p:txBody>
          <a:bodyPr wrap="none" lIns="90000" tIns="46800" rIns="90000" bIns="46800" anchor="ctr"/>
          <a:lstStyle/>
          <a:p>
            <a:pPr>
              <a:defRPr/>
            </a:pPr>
            <a:endParaRPr lang="zh-CN" altLang="en-US"/>
          </a:p>
        </p:txBody>
      </p:sp>
      <p:sp>
        <p:nvSpPr>
          <p:cNvPr id="2778118" name="AutoShape 6"/>
          <p:cNvSpPr>
            <a:spLocks noChangeArrowheads="1"/>
          </p:cNvSpPr>
          <p:nvPr/>
        </p:nvSpPr>
        <p:spPr bwMode="auto">
          <a:xfrm rot="-1793301">
            <a:off x="6891338" y="3890963"/>
            <a:ext cx="1223962" cy="360362"/>
          </a:xfrm>
          <a:prstGeom prst="rightArrow">
            <a:avLst>
              <a:gd name="adj1" fmla="val 50000"/>
              <a:gd name="adj2" fmla="val 84912"/>
            </a:avLst>
          </a:prstGeom>
          <a:solidFill>
            <a:srgbClr val="FFFFCC"/>
          </a:solidFill>
          <a:ln w="9525" algn="ctr">
            <a:solidFill>
              <a:schemeClr val="tx1"/>
            </a:solidFill>
            <a:miter lim="800000"/>
            <a:headEnd/>
            <a:tailEnd/>
          </a:ln>
          <a:effectLst>
            <a:prstShdw prst="shdw13" dist="53882" dir="13500000">
              <a:schemeClr val="tx1">
                <a:gamma/>
                <a:shade val="60000"/>
                <a:invGamma/>
                <a:alpha val="50000"/>
              </a:schemeClr>
            </a:prstShdw>
          </a:effectLst>
        </p:spPr>
        <p:txBody>
          <a:bodyPr wrap="none" lIns="90000" tIns="46800" rIns="90000" bIns="46800" anchor="ctr"/>
          <a:lstStyle/>
          <a:p>
            <a:pPr>
              <a:defRPr/>
            </a:pPr>
            <a:endParaRPr lang="zh-CN" altLang="en-US"/>
          </a:p>
        </p:txBody>
      </p:sp>
      <p:sp>
        <p:nvSpPr>
          <p:cNvPr id="2778119" name="AutoShape 7"/>
          <p:cNvSpPr>
            <a:spLocks noChangeArrowheads="1"/>
          </p:cNvSpPr>
          <p:nvPr/>
        </p:nvSpPr>
        <p:spPr bwMode="auto">
          <a:xfrm rot="-575121">
            <a:off x="4427538" y="2205038"/>
            <a:ext cx="1368425" cy="1584325"/>
          </a:xfrm>
          <a:custGeom>
            <a:avLst/>
            <a:gdLst>
              <a:gd name="G0" fmla="+- 15361 0 0"/>
              <a:gd name="G1" fmla="+- 4835 0 0"/>
              <a:gd name="G2" fmla="+- 12158 0 4835"/>
              <a:gd name="G3" fmla="+- G2 0 4835"/>
              <a:gd name="G4" fmla="*/ G3 32768 32059"/>
              <a:gd name="G5" fmla="*/ G4 1 2"/>
              <a:gd name="G6" fmla="+- 21600 0 15361"/>
              <a:gd name="G7" fmla="*/ G6 4835 6079"/>
              <a:gd name="G8" fmla="+- G7 15361 0"/>
              <a:gd name="T0" fmla="*/ 15361 w 21600"/>
              <a:gd name="T1" fmla="*/ 0 h 21600"/>
              <a:gd name="T2" fmla="*/ 15361 w 21600"/>
              <a:gd name="T3" fmla="*/ 12158 h 21600"/>
              <a:gd name="T4" fmla="*/ 1272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361" y="0"/>
                </a:lnTo>
                <a:lnTo>
                  <a:pt x="15361" y="4835"/>
                </a:lnTo>
                <a:lnTo>
                  <a:pt x="12427" y="4835"/>
                </a:lnTo>
                <a:cubicBezTo>
                  <a:pt x="5564" y="4835"/>
                  <a:pt x="0" y="8114"/>
                  <a:pt x="0" y="12158"/>
                </a:cubicBezTo>
                <a:lnTo>
                  <a:pt x="0" y="21600"/>
                </a:lnTo>
                <a:lnTo>
                  <a:pt x="2543" y="21600"/>
                </a:lnTo>
                <a:lnTo>
                  <a:pt x="2543" y="12158"/>
                </a:lnTo>
                <a:cubicBezTo>
                  <a:pt x="2543" y="9488"/>
                  <a:pt x="6968" y="7323"/>
                  <a:pt x="12427" y="7323"/>
                </a:cubicBezTo>
                <a:lnTo>
                  <a:pt x="15361" y="7323"/>
                </a:lnTo>
                <a:lnTo>
                  <a:pt x="15361" y="12158"/>
                </a:lnTo>
                <a:close/>
              </a:path>
            </a:pathLst>
          </a:custGeom>
          <a:solidFill>
            <a:srgbClr val="FFFFCC"/>
          </a:solidFill>
          <a:ln w="9525" algn="ctr">
            <a:solidFill>
              <a:schemeClr val="tx1"/>
            </a:solidFill>
            <a:miter lim="800000"/>
            <a:headEnd/>
            <a:tailEnd/>
          </a:ln>
          <a:effectLst>
            <a:prstShdw prst="shdw13" dist="53882" dir="13500000">
              <a:schemeClr val="tx1">
                <a:gamma/>
                <a:shade val="60000"/>
                <a:invGamma/>
                <a:alpha val="50000"/>
              </a:schemeClr>
            </a:prstShdw>
          </a:effectLst>
        </p:spPr>
        <p:txBody>
          <a:bodyPr wrap="none" lIns="90000" tIns="46800" rIns="90000" bIns="46800" anchor="ctr"/>
          <a:lstStyle/>
          <a:p>
            <a:pPr>
              <a:defRPr/>
            </a:pPr>
            <a:endParaRPr lang="zh-CN" altLang="en-US"/>
          </a:p>
        </p:txBody>
      </p:sp>
      <p:sp>
        <p:nvSpPr>
          <p:cNvPr id="25608" name="Text Box 8"/>
          <p:cNvSpPr txBox="1">
            <a:spLocks noChangeArrowheads="1"/>
          </p:cNvSpPr>
          <p:nvPr/>
        </p:nvSpPr>
        <p:spPr bwMode="auto">
          <a:xfrm>
            <a:off x="5362575" y="5013325"/>
            <a:ext cx="1439863" cy="336550"/>
          </a:xfrm>
          <a:prstGeom prst="rect">
            <a:avLst/>
          </a:prstGeom>
          <a:noFill/>
          <a:ln w="9525" algn="ctr">
            <a:noFill/>
            <a:miter lim="800000"/>
            <a:headEnd/>
            <a:tailEnd/>
          </a:ln>
          <a:effectLst>
            <a:prstShdw prst="shdw13" dist="53882" dir="13500000">
              <a:srgbClr val="99997A">
                <a:alpha val="50000"/>
              </a:srgbClr>
            </a:prstShdw>
          </a:effectLst>
        </p:spPr>
        <p:txBody>
          <a:bodyPr lIns="90000" tIns="46800" rIns="90000" bIns="46800">
            <a:spAutoFit/>
          </a:bodyPr>
          <a:lstStyle/>
          <a:p>
            <a:pPr marL="342900" indent="-342900">
              <a:spcBef>
                <a:spcPct val="50000"/>
              </a:spcBef>
              <a:buClr>
                <a:schemeClr val="hlink"/>
              </a:buClr>
              <a:buSzPct val="80000"/>
              <a:buFont typeface="Wingdings" pitchFamily="2" charset="2"/>
              <a:buNone/>
            </a:pPr>
            <a:r>
              <a:rPr lang="zh-CN" altLang="en-US" sz="1600" b="1">
                <a:solidFill>
                  <a:schemeClr val="tx1"/>
                </a:solidFill>
                <a:latin typeface="Arial" pitchFamily="34" charset="0"/>
              </a:rPr>
              <a:t>组件</a:t>
            </a:r>
          </a:p>
        </p:txBody>
      </p:sp>
      <p:sp>
        <p:nvSpPr>
          <p:cNvPr id="25609" name="Text Box 9"/>
          <p:cNvSpPr txBox="1">
            <a:spLocks noChangeArrowheads="1"/>
          </p:cNvSpPr>
          <p:nvPr/>
        </p:nvSpPr>
        <p:spPr bwMode="auto">
          <a:xfrm>
            <a:off x="5508625" y="1484313"/>
            <a:ext cx="1439863" cy="336550"/>
          </a:xfrm>
          <a:prstGeom prst="rect">
            <a:avLst/>
          </a:prstGeom>
          <a:noFill/>
          <a:ln w="9525" algn="ctr">
            <a:noFill/>
            <a:miter lim="800000"/>
            <a:headEnd/>
            <a:tailEnd/>
          </a:ln>
          <a:effectLst>
            <a:prstShdw prst="shdw13" dist="53882" dir="13500000">
              <a:srgbClr val="99997A">
                <a:alpha val="50000"/>
              </a:srgbClr>
            </a:prstShdw>
          </a:effectLst>
        </p:spPr>
        <p:txBody>
          <a:bodyPr lIns="90000" tIns="46800" rIns="90000" bIns="46800">
            <a:spAutoFit/>
          </a:bodyPr>
          <a:lstStyle/>
          <a:p>
            <a:pPr marL="342900" indent="-342900">
              <a:spcBef>
                <a:spcPct val="50000"/>
              </a:spcBef>
              <a:buClr>
                <a:schemeClr val="hlink"/>
              </a:buClr>
              <a:buSzPct val="80000"/>
              <a:buFont typeface="Wingdings" pitchFamily="2" charset="2"/>
              <a:buNone/>
            </a:pPr>
            <a:r>
              <a:rPr lang="zh-CN" altLang="en-US" sz="1600" b="1">
                <a:solidFill>
                  <a:schemeClr val="tx1"/>
                </a:solidFill>
                <a:latin typeface="Arial" pitchFamily="34" charset="0"/>
              </a:rPr>
              <a:t>成品</a:t>
            </a:r>
          </a:p>
        </p:txBody>
      </p:sp>
      <p:grpSp>
        <p:nvGrpSpPr>
          <p:cNvPr id="2" name="Group 10"/>
          <p:cNvGrpSpPr>
            <a:grpSpLocks/>
          </p:cNvGrpSpPr>
          <p:nvPr/>
        </p:nvGrpSpPr>
        <p:grpSpPr bwMode="auto">
          <a:xfrm>
            <a:off x="4643438" y="5445125"/>
            <a:ext cx="2878137" cy="1079500"/>
            <a:chOff x="3606" y="3430"/>
            <a:chExt cx="1813" cy="680"/>
          </a:xfrm>
        </p:grpSpPr>
        <p:pic>
          <p:nvPicPr>
            <p:cNvPr id="25613" name="Picture 11" descr="lego-log"/>
            <p:cNvPicPr>
              <a:picLocks noChangeAspect="1" noChangeArrowheads="1"/>
            </p:cNvPicPr>
            <p:nvPr/>
          </p:nvPicPr>
          <p:blipFill>
            <a:blip r:embed="rId4"/>
            <a:srcRect/>
            <a:stretch>
              <a:fillRect/>
            </a:stretch>
          </p:blipFill>
          <p:spPr bwMode="auto">
            <a:xfrm>
              <a:off x="3606" y="3430"/>
              <a:ext cx="680" cy="680"/>
            </a:xfrm>
            <a:prstGeom prst="rect">
              <a:avLst/>
            </a:prstGeom>
            <a:noFill/>
            <a:ln w="9525">
              <a:noFill/>
              <a:miter lim="800000"/>
              <a:headEnd/>
              <a:tailEnd/>
            </a:ln>
          </p:spPr>
        </p:pic>
        <p:sp>
          <p:nvSpPr>
            <p:cNvPr id="25614" name="Text Box 12"/>
            <p:cNvSpPr txBox="1">
              <a:spLocks noChangeArrowheads="1"/>
            </p:cNvSpPr>
            <p:nvPr/>
          </p:nvSpPr>
          <p:spPr bwMode="auto">
            <a:xfrm>
              <a:off x="4286" y="3449"/>
              <a:ext cx="1133" cy="661"/>
            </a:xfrm>
            <a:prstGeom prst="rect">
              <a:avLst/>
            </a:prstGeom>
            <a:solidFill>
              <a:srgbClr val="FFFF00"/>
            </a:solidFill>
            <a:ln w="9525" algn="ctr">
              <a:noFill/>
              <a:miter lim="800000"/>
              <a:headEnd/>
              <a:tailEnd/>
            </a:ln>
            <a:effectLst>
              <a:prstShdw prst="shdw13" dist="53882" dir="13500000">
                <a:srgbClr val="999900">
                  <a:alpha val="50000"/>
                </a:srgbClr>
              </a:prstShdw>
            </a:effectLst>
          </p:spPr>
          <p:txBody>
            <a:bodyPr lIns="90000" tIns="46800" rIns="90000" bIns="46800">
              <a:spAutoFit/>
            </a:bodyPr>
            <a:lstStyle/>
            <a:p>
              <a:pPr marL="342900" indent="-342900">
                <a:spcBef>
                  <a:spcPct val="50000"/>
                </a:spcBef>
                <a:buClr>
                  <a:schemeClr val="hlink"/>
                </a:buClr>
                <a:buSzPct val="80000"/>
                <a:buFont typeface="Wingdings" pitchFamily="2" charset="2"/>
                <a:buNone/>
              </a:pPr>
              <a:r>
                <a:rPr lang="zh-CN" altLang="en-US" sz="1400">
                  <a:solidFill>
                    <a:schemeClr val="tx1"/>
                  </a:solidFill>
                  <a:latin typeface="Arial" pitchFamily="34" charset="0"/>
                </a:rPr>
                <a:t>卓越的企业是架构出来的，而不是自由发展出来的。</a:t>
              </a:r>
            </a:p>
            <a:p>
              <a:pPr marL="342900" indent="-342900">
                <a:spcBef>
                  <a:spcPct val="50000"/>
                </a:spcBef>
                <a:buClr>
                  <a:schemeClr val="hlink"/>
                </a:buClr>
                <a:buSzPct val="80000"/>
                <a:buFont typeface="Wingdings" pitchFamily="2" charset="2"/>
                <a:buNone/>
              </a:pPr>
              <a:endParaRPr lang="zh-CN" altLang="en-US" sz="1400">
                <a:solidFill>
                  <a:schemeClr val="tx1"/>
                </a:solidFill>
                <a:latin typeface="Arial" pitchFamily="34" charset="0"/>
              </a:endParaRPr>
            </a:p>
          </p:txBody>
        </p:sp>
      </p:grpSp>
      <p:sp>
        <p:nvSpPr>
          <p:cNvPr id="25611" name="Rectangle 13"/>
          <p:cNvSpPr>
            <a:spLocks noGrp="1" noChangeArrowheads="1"/>
          </p:cNvSpPr>
          <p:nvPr>
            <p:ph type="title"/>
          </p:nvPr>
        </p:nvSpPr>
        <p:spPr>
          <a:xfrm>
            <a:off x="250825" y="142852"/>
            <a:ext cx="7393009" cy="1143008"/>
          </a:xfrm>
          <a:noFill/>
        </p:spPr>
        <p:txBody>
          <a:bodyPr anchor="ctr"/>
          <a:lstStyle/>
          <a:p>
            <a:r>
              <a:rPr kumimoji="0" lang="zh-CN" altLang="en-US" sz="2000" dirty="0" smtClean="0">
                <a:ea typeface="黑体" pitchFamily="2" charset="-122"/>
              </a:rPr>
              <a:t>流程上：业务职能组件接口标准化</a:t>
            </a:r>
            <a:r>
              <a:rPr kumimoji="0" lang="en-US" altLang="zh-CN" sz="2000" dirty="0" smtClean="0">
                <a:ea typeface="黑体" pitchFamily="2" charset="-122"/>
              </a:rPr>
              <a:t>(</a:t>
            </a:r>
            <a:r>
              <a:rPr kumimoji="0" lang="zh-CN" altLang="en-US" sz="2000" dirty="0" smtClean="0">
                <a:ea typeface="黑体" pitchFamily="2" charset="-122"/>
              </a:rPr>
              <a:t>跨硬件平台和操作系统</a:t>
            </a:r>
            <a:r>
              <a:rPr kumimoji="0" lang="en-US" altLang="zh-CN" sz="2000" dirty="0" smtClean="0">
                <a:ea typeface="黑体" pitchFamily="2" charset="-122"/>
              </a:rPr>
              <a:t>)</a:t>
            </a:r>
            <a:r>
              <a:rPr kumimoji="0" lang="zh-CN" altLang="en-US" sz="2000" dirty="0" smtClean="0">
                <a:ea typeface="黑体" pitchFamily="2" charset="-122"/>
              </a:rPr>
              <a:t>，业务流程变化后，快速搭建组件积木以实现业务流程信息管理；同时保护信息投资</a:t>
            </a:r>
          </a:p>
        </p:txBody>
      </p:sp>
      <p:pic>
        <p:nvPicPr>
          <p:cNvPr id="25612" name="Picture 14"/>
          <p:cNvPicPr>
            <a:picLocks noChangeAspect="1" noChangeArrowheads="1"/>
          </p:cNvPicPr>
          <p:nvPr/>
        </p:nvPicPr>
        <p:blipFill>
          <a:blip r:embed="rId5"/>
          <a:srcRect/>
          <a:stretch>
            <a:fillRect/>
          </a:stretch>
        </p:blipFill>
        <p:spPr bwMode="auto">
          <a:xfrm>
            <a:off x="395288" y="1412875"/>
            <a:ext cx="3889375" cy="237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563938" y="2681272"/>
            <a:ext cx="5400675" cy="3673475"/>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28675" name="Rectangle 3"/>
          <p:cNvSpPr>
            <a:spLocks noGrp="1" noChangeArrowheads="1"/>
          </p:cNvSpPr>
          <p:nvPr>
            <p:ph type="title"/>
          </p:nvPr>
        </p:nvSpPr>
        <p:spPr>
          <a:xfrm>
            <a:off x="315217" y="214290"/>
            <a:ext cx="7042865" cy="1003304"/>
          </a:xfrm>
          <a:noFill/>
        </p:spPr>
        <p:txBody>
          <a:bodyPr/>
          <a:lstStyle/>
          <a:p>
            <a:r>
              <a:rPr lang="zh-CN" altLang="en-US" dirty="0" smtClean="0">
                <a:latin typeface="黑体" pitchFamily="2" charset="-122"/>
                <a:ea typeface="黑体" pitchFamily="2" charset="-122"/>
              </a:rPr>
              <a:t>业务架构设计主要输出物：</a:t>
            </a:r>
            <a:r>
              <a:rPr lang="zh-CN" altLang="en-US" dirty="0" smtClean="0">
                <a:latin typeface="宋体" pitchFamily="2" charset="-122"/>
                <a:ea typeface="黑体" pitchFamily="2" charset="-122"/>
              </a:rPr>
              <a:t>“</a:t>
            </a:r>
            <a:r>
              <a:rPr lang="zh-CN" altLang="en-US" dirty="0" smtClean="0">
                <a:latin typeface="黑体" pitchFamily="2" charset="-122"/>
                <a:ea typeface="黑体" pitchFamily="2" charset="-122"/>
              </a:rPr>
              <a:t>管理积木</a:t>
            </a:r>
            <a:r>
              <a:rPr lang="zh-CN" altLang="en-US" dirty="0" smtClean="0">
                <a:latin typeface="宋体" pitchFamily="2" charset="-122"/>
                <a:ea typeface="黑体" pitchFamily="2" charset="-122"/>
              </a:rPr>
              <a:t>”</a:t>
            </a:r>
            <a:r>
              <a:rPr lang="zh-CN" altLang="en-US" dirty="0" smtClean="0">
                <a:latin typeface="黑体" pitchFamily="2" charset="-122"/>
                <a:ea typeface="黑体" pitchFamily="2" charset="-122"/>
              </a:rPr>
              <a:t>、业务管理流程、业务解决方案。</a:t>
            </a:r>
            <a:r>
              <a:rPr lang="en-US" altLang="zh-CN" dirty="0" smtClean="0">
                <a:latin typeface="黑体" pitchFamily="2" charset="-122"/>
                <a:ea typeface="黑体" pitchFamily="2" charset="-122"/>
              </a:rPr>
              <a:t/>
            </a:r>
            <a:br>
              <a:rPr lang="en-US" altLang="zh-CN" dirty="0" smtClean="0">
                <a:latin typeface="黑体" pitchFamily="2" charset="-122"/>
                <a:ea typeface="黑体" pitchFamily="2" charset="-122"/>
              </a:rPr>
            </a:br>
            <a:endParaRPr lang="zh-CN" altLang="en-US" dirty="0" smtClean="0">
              <a:latin typeface="黑体" pitchFamily="2" charset="-122"/>
              <a:ea typeface="黑体" pitchFamily="2" charset="-122"/>
            </a:endParaRPr>
          </a:p>
        </p:txBody>
      </p:sp>
      <p:pic>
        <p:nvPicPr>
          <p:cNvPr id="28676" name="Picture 4"/>
          <p:cNvPicPr>
            <a:picLocks noChangeAspect="1" noChangeArrowheads="1"/>
          </p:cNvPicPr>
          <p:nvPr/>
        </p:nvPicPr>
        <p:blipFill>
          <a:blip r:embed="rId3"/>
          <a:srcRect/>
          <a:stretch>
            <a:fillRect/>
          </a:stretch>
        </p:blipFill>
        <p:spPr bwMode="auto">
          <a:xfrm>
            <a:off x="250825" y="1214422"/>
            <a:ext cx="2881313" cy="2763838"/>
          </a:xfrm>
          <a:prstGeom prst="rect">
            <a:avLst/>
          </a:prstGeom>
          <a:noFill/>
          <a:ln w="9525">
            <a:noFill/>
            <a:miter lim="800000"/>
            <a:headEnd/>
            <a:tailEnd/>
          </a:ln>
        </p:spPr>
      </p:pic>
      <p:pic>
        <p:nvPicPr>
          <p:cNvPr id="28677" name="Picture 5"/>
          <p:cNvPicPr>
            <a:picLocks noChangeAspect="1" noChangeArrowheads="1"/>
          </p:cNvPicPr>
          <p:nvPr/>
        </p:nvPicPr>
        <p:blipFill>
          <a:blip r:embed="rId4"/>
          <a:srcRect/>
          <a:stretch>
            <a:fillRect/>
          </a:stretch>
        </p:blipFill>
        <p:spPr bwMode="auto">
          <a:xfrm>
            <a:off x="3779838" y="3052747"/>
            <a:ext cx="2447925" cy="1357313"/>
          </a:xfrm>
          <a:prstGeom prst="rect">
            <a:avLst/>
          </a:prstGeom>
          <a:noFill/>
          <a:ln w="9525">
            <a:noFill/>
            <a:miter lim="800000"/>
            <a:headEnd/>
            <a:tailEnd/>
          </a:ln>
        </p:spPr>
      </p:pic>
      <p:pic>
        <p:nvPicPr>
          <p:cNvPr id="28678" name="Picture 6"/>
          <p:cNvPicPr>
            <a:picLocks noChangeAspect="1" noChangeArrowheads="1"/>
          </p:cNvPicPr>
          <p:nvPr/>
        </p:nvPicPr>
        <p:blipFill>
          <a:blip r:embed="rId5"/>
          <a:srcRect/>
          <a:stretch>
            <a:fillRect/>
          </a:stretch>
        </p:blipFill>
        <p:spPr bwMode="auto">
          <a:xfrm>
            <a:off x="3814763" y="4892660"/>
            <a:ext cx="2447925" cy="1173162"/>
          </a:xfrm>
          <a:prstGeom prst="rect">
            <a:avLst/>
          </a:prstGeom>
          <a:noFill/>
          <a:ln w="9525">
            <a:noFill/>
            <a:miter lim="800000"/>
            <a:headEnd/>
            <a:tailEnd/>
          </a:ln>
        </p:spPr>
      </p:pic>
      <p:pic>
        <p:nvPicPr>
          <p:cNvPr id="28679" name="Picture 7"/>
          <p:cNvPicPr>
            <a:picLocks noChangeAspect="1" noChangeArrowheads="1"/>
          </p:cNvPicPr>
          <p:nvPr/>
        </p:nvPicPr>
        <p:blipFill>
          <a:blip r:embed="rId6"/>
          <a:srcRect/>
          <a:stretch>
            <a:fillRect/>
          </a:stretch>
        </p:blipFill>
        <p:spPr bwMode="auto">
          <a:xfrm>
            <a:off x="6516688" y="4914885"/>
            <a:ext cx="2232025" cy="1223962"/>
          </a:xfrm>
          <a:prstGeom prst="rect">
            <a:avLst/>
          </a:prstGeom>
          <a:noFill/>
          <a:ln w="9525">
            <a:noFill/>
            <a:miter lim="800000"/>
            <a:headEnd/>
            <a:tailEnd/>
          </a:ln>
        </p:spPr>
      </p:pic>
      <p:pic>
        <p:nvPicPr>
          <p:cNvPr id="28680" name="Picture 8"/>
          <p:cNvPicPr>
            <a:picLocks noChangeAspect="1" noChangeArrowheads="1"/>
          </p:cNvPicPr>
          <p:nvPr/>
        </p:nvPicPr>
        <p:blipFill>
          <a:blip r:embed="rId7"/>
          <a:srcRect/>
          <a:stretch>
            <a:fillRect/>
          </a:stretch>
        </p:blipFill>
        <p:spPr bwMode="auto">
          <a:xfrm>
            <a:off x="6516688" y="3041635"/>
            <a:ext cx="2232025" cy="1243012"/>
          </a:xfrm>
          <a:prstGeom prst="rect">
            <a:avLst/>
          </a:prstGeom>
          <a:noFill/>
          <a:ln w="9525">
            <a:noFill/>
            <a:miter lim="800000"/>
            <a:headEnd/>
            <a:tailEnd/>
          </a:ln>
        </p:spPr>
      </p:pic>
      <p:sp>
        <p:nvSpPr>
          <p:cNvPr id="28681" name="Text Box 9"/>
          <p:cNvSpPr txBox="1">
            <a:spLocks noChangeArrowheads="1"/>
          </p:cNvSpPr>
          <p:nvPr/>
        </p:nvSpPr>
        <p:spPr bwMode="auto">
          <a:xfrm>
            <a:off x="4208463" y="2766997"/>
            <a:ext cx="1403350" cy="274638"/>
          </a:xfrm>
          <a:prstGeom prst="rect">
            <a:avLst/>
          </a:prstGeom>
          <a:noFill/>
          <a:ln w="9525" algn="ctr">
            <a:noFill/>
            <a:miter lim="800000"/>
            <a:headEnd/>
            <a:tailEnd/>
          </a:ln>
        </p:spPr>
        <p:txBody>
          <a:bodyPr wrap="none">
            <a:spAutoFit/>
          </a:bodyPr>
          <a:lstStyle/>
          <a:p>
            <a:pPr marL="342900" indent="-342900">
              <a:spcBef>
                <a:spcPct val="20000"/>
              </a:spcBef>
              <a:buClr>
                <a:schemeClr val="hlink"/>
              </a:buClr>
              <a:buSzPct val="80000"/>
              <a:buFont typeface="Wingdings" pitchFamily="2" charset="2"/>
              <a:buNone/>
            </a:pPr>
            <a:r>
              <a:rPr lang="zh-CN" altLang="en-US" b="1">
                <a:solidFill>
                  <a:schemeClr val="tx1"/>
                </a:solidFill>
                <a:latin typeface="Arial" pitchFamily="34" charset="0"/>
              </a:rPr>
              <a:t>企业职能组件总图</a:t>
            </a:r>
          </a:p>
        </p:txBody>
      </p:sp>
      <p:sp>
        <p:nvSpPr>
          <p:cNvPr id="28682" name="Text Box 10"/>
          <p:cNvSpPr txBox="1">
            <a:spLocks noChangeArrowheads="1"/>
          </p:cNvSpPr>
          <p:nvPr/>
        </p:nvSpPr>
        <p:spPr bwMode="auto">
          <a:xfrm>
            <a:off x="6751638" y="2754297"/>
            <a:ext cx="1708150" cy="274638"/>
          </a:xfrm>
          <a:prstGeom prst="rect">
            <a:avLst/>
          </a:prstGeom>
          <a:noFill/>
          <a:ln w="9525" algn="ctr">
            <a:noFill/>
            <a:miter lim="800000"/>
            <a:headEnd/>
            <a:tailEnd/>
          </a:ln>
        </p:spPr>
        <p:txBody>
          <a:bodyPr wrap="none">
            <a:spAutoFit/>
          </a:bodyPr>
          <a:lstStyle/>
          <a:p>
            <a:pPr marL="342900" indent="-342900">
              <a:spcBef>
                <a:spcPct val="20000"/>
              </a:spcBef>
              <a:buClr>
                <a:schemeClr val="hlink"/>
              </a:buClr>
              <a:buSzPct val="80000"/>
              <a:buFont typeface="Wingdings" pitchFamily="2" charset="2"/>
              <a:buNone/>
            </a:pPr>
            <a:r>
              <a:rPr lang="zh-CN" altLang="en-US" b="1">
                <a:solidFill>
                  <a:schemeClr val="tx1"/>
                </a:solidFill>
                <a:latin typeface="Arial" pitchFamily="34" charset="0"/>
              </a:rPr>
              <a:t>职能组件与组织匹配图</a:t>
            </a:r>
          </a:p>
        </p:txBody>
      </p:sp>
      <p:sp>
        <p:nvSpPr>
          <p:cNvPr id="28683" name="Text Box 11"/>
          <p:cNvSpPr txBox="1">
            <a:spLocks noChangeArrowheads="1"/>
          </p:cNvSpPr>
          <p:nvPr/>
        </p:nvSpPr>
        <p:spPr bwMode="auto">
          <a:xfrm>
            <a:off x="4371975" y="4640247"/>
            <a:ext cx="1098550" cy="274638"/>
          </a:xfrm>
          <a:prstGeom prst="rect">
            <a:avLst/>
          </a:prstGeom>
          <a:noFill/>
          <a:ln w="9525" algn="ctr">
            <a:noFill/>
            <a:miter lim="800000"/>
            <a:headEnd/>
            <a:tailEnd/>
          </a:ln>
        </p:spPr>
        <p:txBody>
          <a:bodyPr wrap="none">
            <a:spAutoFit/>
          </a:bodyPr>
          <a:lstStyle/>
          <a:p>
            <a:pPr marL="342900" indent="-342900">
              <a:spcBef>
                <a:spcPct val="20000"/>
              </a:spcBef>
              <a:buClr>
                <a:schemeClr val="hlink"/>
              </a:buClr>
              <a:buSzPct val="80000"/>
              <a:buFont typeface="Wingdings" pitchFamily="2" charset="2"/>
              <a:buNone/>
            </a:pPr>
            <a:r>
              <a:rPr lang="zh-CN" altLang="en-US" b="1">
                <a:solidFill>
                  <a:schemeClr val="tx1"/>
                </a:solidFill>
                <a:latin typeface="Arial" pitchFamily="34" charset="0"/>
              </a:rPr>
              <a:t>业务解决方案</a:t>
            </a:r>
          </a:p>
        </p:txBody>
      </p:sp>
      <p:sp>
        <p:nvSpPr>
          <p:cNvPr id="28684" name="Text Box 12"/>
          <p:cNvSpPr txBox="1">
            <a:spLocks noChangeArrowheads="1"/>
          </p:cNvSpPr>
          <p:nvPr/>
        </p:nvSpPr>
        <p:spPr bwMode="auto">
          <a:xfrm>
            <a:off x="7150100" y="4625960"/>
            <a:ext cx="946150" cy="274637"/>
          </a:xfrm>
          <a:prstGeom prst="rect">
            <a:avLst/>
          </a:prstGeom>
          <a:noFill/>
          <a:ln w="9525" algn="ctr">
            <a:noFill/>
            <a:miter lim="800000"/>
            <a:headEnd/>
            <a:tailEnd/>
          </a:ln>
        </p:spPr>
        <p:txBody>
          <a:bodyPr wrap="none">
            <a:spAutoFit/>
          </a:bodyPr>
          <a:lstStyle/>
          <a:p>
            <a:pPr marL="342900" indent="-342900">
              <a:spcBef>
                <a:spcPct val="20000"/>
              </a:spcBef>
              <a:buClr>
                <a:schemeClr val="hlink"/>
              </a:buClr>
              <a:buSzPct val="80000"/>
              <a:buFont typeface="Wingdings" pitchFamily="2" charset="2"/>
              <a:buNone/>
            </a:pPr>
            <a:r>
              <a:rPr lang="zh-CN" altLang="en-US" b="1">
                <a:solidFill>
                  <a:schemeClr val="tx1"/>
                </a:solidFill>
                <a:latin typeface="Arial" pitchFamily="34" charset="0"/>
              </a:rPr>
              <a:t>业务流程图</a:t>
            </a:r>
          </a:p>
        </p:txBody>
      </p:sp>
      <p:sp>
        <p:nvSpPr>
          <p:cNvPr id="28685" name="Text Box 13"/>
          <p:cNvSpPr txBox="1">
            <a:spLocks noChangeArrowheads="1"/>
          </p:cNvSpPr>
          <p:nvPr/>
        </p:nvSpPr>
        <p:spPr bwMode="auto">
          <a:xfrm>
            <a:off x="4789488" y="2341547"/>
            <a:ext cx="2587625" cy="274638"/>
          </a:xfrm>
          <a:prstGeom prst="rect">
            <a:avLst/>
          </a:prstGeom>
          <a:noFill/>
          <a:ln w="9525" algn="ctr">
            <a:noFill/>
            <a:miter lim="800000"/>
            <a:headEnd/>
            <a:tailEnd/>
          </a:ln>
        </p:spPr>
        <p:txBody>
          <a:bodyPr wrap="none">
            <a:spAutoFit/>
          </a:bodyPr>
          <a:lstStyle/>
          <a:p>
            <a:pPr marL="342900" indent="-342900">
              <a:spcBef>
                <a:spcPct val="20000"/>
              </a:spcBef>
              <a:buClr>
                <a:schemeClr val="hlink"/>
              </a:buClr>
              <a:buSzPct val="80000"/>
              <a:buFont typeface="Wingdings" pitchFamily="2" charset="2"/>
              <a:buNone/>
            </a:pPr>
            <a:r>
              <a:rPr lang="zh-CN" altLang="en-US" b="1">
                <a:solidFill>
                  <a:schemeClr val="tx1"/>
                </a:solidFill>
                <a:latin typeface="Arial" pitchFamily="34" charset="0"/>
              </a:rPr>
              <a:t>企业架构设计之业务架构设计</a:t>
            </a:r>
            <a:r>
              <a:rPr lang="en-US" altLang="zh-CN" b="1">
                <a:solidFill>
                  <a:schemeClr val="tx1"/>
                </a:solidFill>
                <a:latin typeface="Arial" pitchFamily="34" charset="0"/>
              </a:rPr>
              <a:t>(EBA)</a:t>
            </a:r>
          </a:p>
        </p:txBody>
      </p:sp>
      <p:cxnSp>
        <p:nvCxnSpPr>
          <p:cNvPr id="28686" name="AutoShape 14"/>
          <p:cNvCxnSpPr>
            <a:cxnSpLocks noChangeShapeType="1"/>
            <a:endCxn id="28674" idx="1"/>
          </p:cNvCxnSpPr>
          <p:nvPr/>
        </p:nvCxnSpPr>
        <p:spPr bwMode="auto">
          <a:xfrm rot="16200000" flipH="1">
            <a:off x="2358232" y="3312303"/>
            <a:ext cx="539750" cy="1871663"/>
          </a:xfrm>
          <a:prstGeom prst="bentConnector2">
            <a:avLst/>
          </a:prstGeom>
          <a:noFill/>
          <a:ln w="38100">
            <a:solidFill>
              <a:schemeClr val="tx1"/>
            </a:solidFill>
            <a:miter lim="800000"/>
            <a:headEnd/>
            <a:tailEnd type="triangle" w="med" len="med"/>
          </a:ln>
        </p:spPr>
      </p:cxnSp>
      <p:cxnSp>
        <p:nvCxnSpPr>
          <p:cNvPr id="28687" name="AutoShape 15"/>
          <p:cNvCxnSpPr>
            <a:cxnSpLocks noChangeShapeType="1"/>
            <a:endCxn id="28674" idx="1"/>
          </p:cNvCxnSpPr>
          <p:nvPr/>
        </p:nvCxnSpPr>
        <p:spPr bwMode="auto">
          <a:xfrm>
            <a:off x="3132138" y="2597135"/>
            <a:ext cx="431800" cy="1920875"/>
          </a:xfrm>
          <a:prstGeom prst="bentConnector3">
            <a:avLst>
              <a:gd name="adj1" fmla="val 49634"/>
            </a:avLst>
          </a:prstGeom>
          <a:noFill/>
          <a:ln w="38100">
            <a:solidFill>
              <a:schemeClr val="tx1"/>
            </a:solidFill>
            <a:miter lim="800000"/>
            <a:headEnd/>
            <a:tailEnd type="triangle" w="med" len="med"/>
          </a:ln>
        </p:spPr>
      </p:cxnSp>
      <p:sp>
        <p:nvSpPr>
          <p:cNvPr id="17" name="椭圆 16"/>
          <p:cNvSpPr/>
          <p:nvPr/>
        </p:nvSpPr>
        <p:spPr bwMode="auto">
          <a:xfrm>
            <a:off x="4371975" y="1214422"/>
            <a:ext cx="4376737" cy="900105"/>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smtClean="0">
                <a:solidFill>
                  <a:schemeClr val="tx1"/>
                </a:solidFill>
              </a:rPr>
              <a:t>传统“业务流程优化”和</a:t>
            </a:r>
            <a:r>
              <a:rPr lang="en-US" altLang="zh-CN" sz="1200" dirty="0" smtClean="0">
                <a:solidFill>
                  <a:schemeClr val="tx1"/>
                </a:solidFill>
              </a:rPr>
              <a:t>ERP</a:t>
            </a:r>
            <a:r>
              <a:rPr lang="zh-CN" altLang="en-US" sz="1200" dirty="0" smtClean="0">
                <a:solidFill>
                  <a:schemeClr val="tx1"/>
                </a:solidFill>
              </a:rPr>
              <a:t>实施的弊端：</a:t>
            </a:r>
            <a:endParaRPr lang="en-US" altLang="zh-CN" sz="1200" dirty="0" smtClean="0">
              <a:solidFill>
                <a:schemeClr val="tx1"/>
              </a:solidFill>
            </a:endParaRPr>
          </a:p>
          <a:p>
            <a:pPr algn="ctr"/>
            <a:r>
              <a:rPr lang="en-US" altLang="zh-CN" sz="1200" dirty="0" smtClean="0">
                <a:solidFill>
                  <a:schemeClr val="tx1"/>
                </a:solidFill>
              </a:rPr>
              <a:t>1</a:t>
            </a:r>
            <a:r>
              <a:rPr lang="zh-CN" altLang="en-US" sz="1200" dirty="0" smtClean="0">
                <a:solidFill>
                  <a:schemeClr val="tx1"/>
                </a:solidFill>
              </a:rPr>
              <a:t>）真的有流程经理吗？</a:t>
            </a:r>
            <a:endParaRPr lang="en-US" altLang="zh-CN" sz="1200" dirty="0" smtClean="0">
              <a:solidFill>
                <a:schemeClr val="tx1"/>
              </a:solidFill>
            </a:endParaRPr>
          </a:p>
          <a:p>
            <a:pPr algn="ctr"/>
            <a:r>
              <a:rPr lang="en-US" altLang="zh-CN" sz="1200" dirty="0" smtClean="0">
                <a:solidFill>
                  <a:schemeClr val="tx1"/>
                </a:solidFill>
              </a:rPr>
              <a:t>2</a:t>
            </a:r>
            <a:r>
              <a:rPr lang="zh-CN" altLang="en-US" sz="1200" dirty="0" smtClean="0">
                <a:solidFill>
                  <a:schemeClr val="tx1"/>
                </a:solidFill>
              </a:rPr>
              <a:t>）摆不平业务流程和组织结构的关系</a:t>
            </a:r>
            <a:endParaRPr lang="zh-CN" altLang="en-US" sz="1200" dirty="0">
              <a:solidFill>
                <a:schemeClr val="tx1"/>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3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2771" name="灯片编号占位符 3"/>
          <p:cNvSpPr>
            <a:spLocks noGrp="1"/>
          </p:cNvSpPr>
          <p:nvPr>
            <p:ph type="sldNum" sz="quarter" idx="10"/>
          </p:nvPr>
        </p:nvSpPr>
        <p:spPr>
          <a:xfrm>
            <a:off x="2484438" y="6629400"/>
            <a:ext cx="5592762" cy="184150"/>
          </a:xfrm>
        </p:spPr>
        <p:txBody>
          <a:bodyPr/>
          <a:lstStyle/>
          <a:p>
            <a:pPr>
              <a:defRPr/>
            </a:pPr>
            <a:fld id="{9B0EC2F8-CF54-4151-854A-A24F09FD8FE5}" type="slidenum">
              <a:rPr lang="en-US" altLang="zh-CN">
                <a:latin typeface="Futura Bk" pitchFamily="34" charset="0"/>
              </a:rPr>
              <a:pPr>
                <a:defRPr/>
              </a:pPr>
              <a:t>35</a:t>
            </a:fld>
            <a:endParaRPr lang="en-US" altLang="zh-CN">
              <a:latin typeface="Futura Bk" pitchFamily="34" charset="0"/>
            </a:endParaRPr>
          </a:p>
        </p:txBody>
      </p:sp>
      <p:sp>
        <p:nvSpPr>
          <p:cNvPr id="53285" name="矩形 37"/>
          <p:cNvSpPr>
            <a:spLocks noGrp="1" noChangeArrowheads="1"/>
          </p:cNvSpPr>
          <p:nvPr>
            <p:ph type="title"/>
          </p:nvPr>
        </p:nvSpPr>
        <p:spPr>
          <a:xfrm>
            <a:off x="395288" y="274638"/>
            <a:ext cx="7416800" cy="633412"/>
          </a:xfrm>
        </p:spPr>
        <p:txBody>
          <a:bodyPr/>
          <a:lstStyle/>
          <a:p>
            <a:r>
              <a:rPr lang="zh-CN" altLang="en-US" dirty="0" smtClean="0">
                <a:latin typeface="黑体" pitchFamily="2" charset="-122"/>
              </a:rPr>
              <a:t>汉普的</a:t>
            </a:r>
            <a:r>
              <a:rPr lang="en-US" altLang="zh-CN" dirty="0" smtClean="0">
                <a:latin typeface="黑体" pitchFamily="2" charset="-122"/>
              </a:rPr>
              <a:t>IT</a:t>
            </a:r>
            <a:r>
              <a:rPr lang="zh-CN" altLang="en-US" dirty="0" smtClean="0">
                <a:latin typeface="黑体" pitchFamily="2" charset="-122"/>
              </a:rPr>
              <a:t>规划方法论</a:t>
            </a:r>
            <a:r>
              <a:rPr lang="en-US" altLang="zh-CN" dirty="0" smtClean="0">
                <a:latin typeface="黑体" pitchFamily="2" charset="-122"/>
              </a:rPr>
              <a:t>——</a:t>
            </a:r>
            <a:r>
              <a:rPr lang="zh-CN" altLang="en-US" dirty="0" smtClean="0">
                <a:latin typeface="黑体" pitchFamily="2" charset="-122"/>
              </a:rPr>
              <a:t>应用架构规划</a:t>
            </a:r>
          </a:p>
        </p:txBody>
      </p:sp>
      <p:sp>
        <p:nvSpPr>
          <p:cNvPr id="38" name="圆角矩形​​ 1"/>
          <p:cNvSpPr>
            <a:spLocks noChangeArrowheads="1"/>
          </p:cNvSpPr>
          <p:nvPr/>
        </p:nvSpPr>
        <p:spPr bwMode="auto">
          <a:xfrm>
            <a:off x="1822261" y="1946706"/>
            <a:ext cx="6075514" cy="3805126"/>
          </a:xfrm>
          <a:prstGeom prst="roundRect">
            <a:avLst>
              <a:gd name="adj" fmla="val 6741"/>
            </a:avLst>
          </a:prstGeom>
          <a:solidFill>
            <a:schemeClr val="bg1"/>
          </a:solidFill>
          <a:ln w="28575" algn="ctr">
            <a:solidFill>
              <a:srgbClr val="A23826"/>
            </a:solidFill>
            <a:prstDash val="dash"/>
            <a:round/>
            <a:headEnd/>
            <a:tailEnd/>
          </a:ln>
        </p:spPr>
        <p:txBody>
          <a:bodyPr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39" name="自选图形 3"/>
          <p:cNvSpPr>
            <a:spLocks noChangeArrowheads="1"/>
          </p:cNvSpPr>
          <p:nvPr/>
        </p:nvSpPr>
        <p:spPr bwMode="auto">
          <a:xfrm>
            <a:off x="428597" y="3911005"/>
            <a:ext cx="1036539"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业务流程</a:t>
            </a:r>
          </a:p>
        </p:txBody>
      </p:sp>
      <p:sp>
        <p:nvSpPr>
          <p:cNvPr id="40" name="自选图形 4"/>
          <p:cNvSpPr>
            <a:spLocks noChangeArrowheads="1"/>
          </p:cNvSpPr>
          <p:nvPr/>
        </p:nvSpPr>
        <p:spPr bwMode="auto">
          <a:xfrm>
            <a:off x="428597" y="2040713"/>
            <a:ext cx="1036539" cy="913398"/>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战略</a:t>
            </a:r>
          </a:p>
        </p:txBody>
      </p:sp>
      <p:sp>
        <p:nvSpPr>
          <p:cNvPr id="41" name="自选图形 5"/>
          <p:cNvSpPr>
            <a:spLocks noChangeArrowheads="1"/>
          </p:cNvSpPr>
          <p:nvPr/>
        </p:nvSpPr>
        <p:spPr bwMode="auto">
          <a:xfrm>
            <a:off x="428596" y="4848258"/>
            <a:ext cx="1061218"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信息系统</a:t>
            </a:r>
          </a:p>
        </p:txBody>
      </p:sp>
      <p:sp>
        <p:nvSpPr>
          <p:cNvPr id="42" name="矩形 6"/>
          <p:cNvSpPr>
            <a:spLocks noChangeArrowheads="1"/>
          </p:cNvSpPr>
          <p:nvPr/>
        </p:nvSpPr>
        <p:spPr bwMode="auto">
          <a:xfrm>
            <a:off x="1968885"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分析和评估</a:t>
            </a:r>
          </a:p>
        </p:txBody>
      </p:sp>
      <p:sp>
        <p:nvSpPr>
          <p:cNvPr id="43" name="矩形 7"/>
          <p:cNvSpPr>
            <a:spLocks noChangeArrowheads="1"/>
          </p:cNvSpPr>
          <p:nvPr/>
        </p:nvSpPr>
        <p:spPr bwMode="auto">
          <a:xfrm>
            <a:off x="2388439"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研究和规划</a:t>
            </a:r>
          </a:p>
        </p:txBody>
      </p:sp>
      <p:sp>
        <p:nvSpPr>
          <p:cNvPr id="44" name="自选图形 8"/>
          <p:cNvSpPr>
            <a:spLocks noChangeArrowheads="1"/>
          </p:cNvSpPr>
          <p:nvPr/>
        </p:nvSpPr>
        <p:spPr bwMode="auto">
          <a:xfrm>
            <a:off x="1822261" y="1285860"/>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行业标杆比对</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知识库</a:t>
            </a:r>
            <a:endParaRPr lang="zh-CN" altLang="en-US" b="1" dirty="0">
              <a:solidFill>
                <a:schemeClr val="tx1"/>
              </a:solidFill>
              <a:latin typeface="黑体" pitchFamily="2" charset="-122"/>
              <a:ea typeface="黑体" pitchFamily="2" charset="-122"/>
            </a:endParaRPr>
          </a:p>
        </p:txBody>
      </p:sp>
      <p:sp>
        <p:nvSpPr>
          <p:cNvPr id="45" name="自选图形 9"/>
          <p:cNvSpPr>
            <a:spLocks noChangeArrowheads="1"/>
          </p:cNvSpPr>
          <p:nvPr/>
        </p:nvSpPr>
        <p:spPr bwMode="auto">
          <a:xfrm>
            <a:off x="4640082" y="1997217"/>
            <a:ext cx="1483674" cy="746433"/>
          </a:xfrm>
          <a:prstGeom prst="foldedCorner">
            <a:avLst>
              <a:gd name="adj" fmla="val 12500"/>
            </a:avLst>
          </a:prstGeom>
          <a:solidFill>
            <a:srgbClr val="C00000"/>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lstStyle/>
          <a:p>
            <a:pPr algn="ctr" defTabSz="971375">
              <a:spcBef>
                <a:spcPct val="50000"/>
              </a:spcBef>
            </a:pPr>
            <a:r>
              <a:rPr lang="zh-CN" altLang="en-US" b="1" dirty="0">
                <a:solidFill>
                  <a:schemeClr val="bg1"/>
                </a:solidFill>
                <a:latin typeface="黑体" pitchFamily="2" charset="-122"/>
                <a:ea typeface="黑体" pitchFamily="2" charset="-122"/>
              </a:rPr>
              <a:t>应用系统规划</a:t>
            </a:r>
          </a:p>
          <a:p>
            <a:pPr defTabSz="971375">
              <a:spcBef>
                <a:spcPct val="50000"/>
              </a:spcBef>
            </a:pPr>
            <a:r>
              <a:rPr lang="en-US" altLang="zh-CN" b="1" dirty="0" smtClean="0">
                <a:solidFill>
                  <a:schemeClr val="bg1"/>
                </a:solidFill>
                <a:latin typeface="黑体" pitchFamily="2" charset="-122"/>
                <a:ea typeface="黑体" pitchFamily="2" charset="-122"/>
              </a:rPr>
              <a:t>-</a:t>
            </a:r>
            <a:r>
              <a:rPr lang="zh-CN" altLang="en-US" b="1" dirty="0" smtClean="0">
                <a:solidFill>
                  <a:schemeClr val="bg1"/>
                </a:solidFill>
                <a:latin typeface="黑体" pitchFamily="2" charset="-122"/>
                <a:ea typeface="黑体" pitchFamily="2" charset="-122"/>
              </a:rPr>
              <a:t>总体系统架构</a:t>
            </a:r>
            <a:endParaRPr lang="zh-CN" altLang="en-US" b="1" dirty="0">
              <a:solidFill>
                <a:schemeClr val="bg1"/>
              </a:solidFill>
              <a:latin typeface="黑体" pitchFamily="2" charset="-122"/>
              <a:ea typeface="黑体" pitchFamily="2" charset="-122"/>
            </a:endParaRPr>
          </a:p>
          <a:p>
            <a:pPr defTabSz="971375">
              <a:spcBef>
                <a:spcPct val="50000"/>
              </a:spcBef>
            </a:pPr>
            <a:r>
              <a:rPr lang="en-US" altLang="zh-CN" b="1" dirty="0">
                <a:solidFill>
                  <a:schemeClr val="bg1"/>
                </a:solidFill>
                <a:latin typeface="黑体" pitchFamily="2" charset="-122"/>
                <a:ea typeface="黑体" pitchFamily="2" charset="-122"/>
              </a:rPr>
              <a:t>-</a:t>
            </a:r>
            <a:r>
              <a:rPr lang="zh-CN" altLang="en-US" b="1" dirty="0">
                <a:solidFill>
                  <a:schemeClr val="bg1"/>
                </a:solidFill>
                <a:latin typeface="黑体" pitchFamily="2" charset="-122"/>
                <a:ea typeface="黑体" pitchFamily="2" charset="-122"/>
              </a:rPr>
              <a:t>应用系统架构</a:t>
            </a:r>
          </a:p>
        </p:txBody>
      </p:sp>
      <p:sp>
        <p:nvSpPr>
          <p:cNvPr id="46" name="自选图形 10"/>
          <p:cNvSpPr>
            <a:spLocks noChangeArrowheads="1"/>
          </p:cNvSpPr>
          <p:nvPr/>
        </p:nvSpPr>
        <p:spPr bwMode="auto">
          <a:xfrm>
            <a:off x="4641534" y="3842254"/>
            <a:ext cx="1482222" cy="88814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技</a:t>
            </a:r>
            <a:r>
              <a:rPr lang="zh-CN" altLang="en-US" b="1" dirty="0">
                <a:solidFill>
                  <a:schemeClr val="tx1"/>
                </a:solidFill>
                <a:latin typeface="黑体" pitchFamily="2" charset="-122"/>
                <a:ea typeface="黑体" pitchFamily="2" charset="-122"/>
              </a:rPr>
              <a:t>术架构规</a:t>
            </a:r>
            <a:r>
              <a:rPr lang="zh-CN" altLang="en-US" b="1" dirty="0" smtClean="0">
                <a:solidFill>
                  <a:schemeClr val="tx1"/>
                </a:solidFill>
                <a:latin typeface="黑体" pitchFamily="2" charset="-122"/>
                <a:ea typeface="黑体" pitchFamily="2" charset="-122"/>
              </a:rPr>
              <a:t>划</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基础设施规划</a:t>
            </a: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系统安全规划</a:t>
            </a:r>
          </a:p>
        </p:txBody>
      </p:sp>
      <p:sp>
        <p:nvSpPr>
          <p:cNvPr id="47" name="自选图形 11"/>
          <p:cNvSpPr>
            <a:spLocks noChangeArrowheads="1"/>
          </p:cNvSpPr>
          <p:nvPr/>
        </p:nvSpPr>
        <p:spPr bwMode="auto">
          <a:xfrm>
            <a:off x="4640082" y="4887544"/>
            <a:ext cx="1483674" cy="827811"/>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defRPr/>
            </a:pPr>
            <a:r>
              <a:rPr lang="en-US" altLang="zh-CN" b="1" dirty="0">
                <a:solidFill>
                  <a:schemeClr val="tx1"/>
                </a:solidFill>
                <a:latin typeface="黑体" pitchFamily="2" charset="-122"/>
                <a:ea typeface="黑体" pitchFamily="2" charset="-122"/>
              </a:rPr>
              <a:t>IT</a:t>
            </a:r>
            <a:r>
              <a:rPr lang="zh-CN" altLang="en-US" b="1" dirty="0">
                <a:solidFill>
                  <a:schemeClr val="tx1"/>
                </a:solidFill>
                <a:latin typeface="黑体" pitchFamily="2" charset="-122"/>
                <a:ea typeface="黑体" pitchFamily="2" charset="-122"/>
              </a:rPr>
              <a:t>管理规划</a:t>
            </a:r>
          </a:p>
          <a:p>
            <a:pPr defTabSz="971375">
              <a:defRPr/>
            </a:pPr>
            <a:r>
              <a:rPr lang="en-US" altLang="zh-CN" dirty="0">
                <a:solidFill>
                  <a:schemeClr val="tx1"/>
                </a:solidFill>
                <a:latin typeface="黑体" pitchFamily="2" charset="-122"/>
                <a:ea typeface="黑体" pitchFamily="2" charset="-122"/>
              </a:rPr>
              <a:t>-</a:t>
            </a: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组织、流程</a:t>
            </a:r>
            <a:endParaRPr lang="en-US" altLang="zh-CN" dirty="0" smtClean="0">
              <a:solidFill>
                <a:schemeClr val="tx1"/>
              </a:solidFill>
              <a:latin typeface="黑体" pitchFamily="2" charset="-122"/>
              <a:ea typeface="黑体" pitchFamily="2" charset="-122"/>
            </a:endParaRPr>
          </a:p>
          <a:p>
            <a:pPr defTabSz="971375">
              <a:defRPr/>
            </a:pP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运维体系</a:t>
            </a:r>
            <a:endParaRPr lang="en-US" altLang="zh-CN" dirty="0" smtClean="0">
              <a:solidFill>
                <a:schemeClr val="tx1"/>
              </a:solidFill>
              <a:latin typeface="黑体" pitchFamily="2" charset="-122"/>
              <a:ea typeface="黑体" pitchFamily="2" charset="-122"/>
            </a:endParaRPr>
          </a:p>
        </p:txBody>
      </p:sp>
      <p:sp>
        <p:nvSpPr>
          <p:cNvPr id="48" name="自选图形 12"/>
          <p:cNvSpPr>
            <a:spLocks noChangeArrowheads="1"/>
          </p:cNvSpPr>
          <p:nvPr/>
        </p:nvSpPr>
        <p:spPr bwMode="auto">
          <a:xfrm>
            <a:off x="6594118" y="3084599"/>
            <a:ext cx="1151227"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系统实施规划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实施策略</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实施主计划</a:t>
            </a: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投资规划</a:t>
            </a:r>
          </a:p>
        </p:txBody>
      </p:sp>
      <p:sp>
        <p:nvSpPr>
          <p:cNvPr id="49" name="矩形 13"/>
          <p:cNvSpPr>
            <a:spLocks noChangeArrowheads="1"/>
          </p:cNvSpPr>
          <p:nvPr/>
        </p:nvSpPr>
        <p:spPr bwMode="auto">
          <a:xfrm>
            <a:off x="8156184" y="2256788"/>
            <a:ext cx="481976" cy="3162520"/>
          </a:xfrm>
          <a:prstGeom prst="rect">
            <a:avLst/>
          </a:prstGeom>
          <a:solidFill>
            <a:schemeClr val="tx2">
              <a:lumMod val="20000"/>
              <a:lumOff val="80000"/>
            </a:schemeClr>
          </a:solidFill>
          <a:ln w="12700">
            <a:solidFill>
              <a:schemeClr val="tx2">
                <a:lumMod val="40000"/>
                <a:lumOff val="60000"/>
              </a:schemeClr>
            </a:solidFill>
            <a:miter lim="800000"/>
            <a:headEnd/>
            <a:tailEnd/>
          </a:ln>
          <a:effectLst>
            <a:outerShdw blurRad="44450" dist="27940" dir="5400000" algn="ctr">
              <a:srgbClr val="000000">
                <a:alpha val="32000"/>
              </a:srgbClr>
            </a:outerShdw>
          </a:effectLst>
        </p:spPr>
        <p:txBody>
          <a:bodyPr lIns="97193" tIns="48596" rIns="97193" bIns="48596" anchor="ctr"/>
          <a:lstStyle/>
          <a:p>
            <a:pPr algn="ctr" defTabSz="971375"/>
            <a:r>
              <a:rPr lang="zh-CN" altLang="en-US" dirty="0">
                <a:latin typeface="宋体" pitchFamily="2" charset="-122"/>
                <a:ea typeface="宋体" pitchFamily="2" charset="-122"/>
              </a:rPr>
              <a:t>选型和实施</a:t>
            </a:r>
          </a:p>
        </p:txBody>
      </p:sp>
      <p:cxnSp>
        <p:nvCxnSpPr>
          <p:cNvPr id="50" name="自选图形 14"/>
          <p:cNvCxnSpPr>
            <a:cxnSpLocks noChangeShapeType="1"/>
            <a:stCxn id="68" idx="3"/>
            <a:endCxn id="45" idx="1"/>
          </p:cNvCxnSpPr>
          <p:nvPr/>
        </p:nvCxnSpPr>
        <p:spPr bwMode="auto">
          <a:xfrm flipV="1">
            <a:off x="4213271" y="2370434"/>
            <a:ext cx="426811" cy="1464103"/>
          </a:xfrm>
          <a:prstGeom prst="bentConnector3">
            <a:avLst>
              <a:gd name="adj1" fmla="val 50000"/>
            </a:avLst>
          </a:prstGeom>
          <a:noFill/>
          <a:ln w="9525">
            <a:solidFill>
              <a:schemeClr val="tx1"/>
            </a:solidFill>
            <a:miter lim="800000"/>
            <a:headEnd/>
            <a:tailEnd type="triangle" w="med" len="med"/>
          </a:ln>
        </p:spPr>
      </p:cxnSp>
      <p:cxnSp>
        <p:nvCxnSpPr>
          <p:cNvPr id="51" name="自选图形 15"/>
          <p:cNvCxnSpPr>
            <a:cxnSpLocks noChangeShapeType="1"/>
            <a:stCxn id="68" idx="3"/>
            <a:endCxn id="46" idx="1"/>
          </p:cNvCxnSpPr>
          <p:nvPr/>
        </p:nvCxnSpPr>
        <p:spPr bwMode="auto">
          <a:xfrm>
            <a:off x="4213270" y="3834541"/>
            <a:ext cx="428262" cy="451789"/>
          </a:xfrm>
          <a:prstGeom prst="bentConnector3">
            <a:avLst>
              <a:gd name="adj1" fmla="val 50000"/>
            </a:avLst>
          </a:prstGeom>
          <a:noFill/>
          <a:ln w="9525">
            <a:solidFill>
              <a:schemeClr val="tx1"/>
            </a:solidFill>
            <a:miter lim="800000"/>
            <a:headEnd/>
            <a:tailEnd type="triangle" w="med" len="med"/>
          </a:ln>
        </p:spPr>
      </p:cxnSp>
      <p:cxnSp>
        <p:nvCxnSpPr>
          <p:cNvPr id="52" name="自选图形 16"/>
          <p:cNvCxnSpPr>
            <a:cxnSpLocks noChangeShapeType="1"/>
            <a:stCxn id="68" idx="3"/>
          </p:cNvCxnSpPr>
          <p:nvPr/>
        </p:nvCxnSpPr>
        <p:spPr bwMode="auto">
          <a:xfrm>
            <a:off x="4213271" y="3834541"/>
            <a:ext cx="426811" cy="1455685"/>
          </a:xfrm>
          <a:prstGeom prst="bentConnector3">
            <a:avLst>
              <a:gd name="adj1" fmla="val 50000"/>
            </a:avLst>
          </a:prstGeom>
          <a:noFill/>
          <a:ln w="9525">
            <a:solidFill>
              <a:schemeClr val="tx1"/>
            </a:solidFill>
            <a:miter lim="800000"/>
            <a:headEnd/>
            <a:tailEnd type="triangle" w="med" len="med"/>
          </a:ln>
        </p:spPr>
      </p:cxnSp>
      <p:cxnSp>
        <p:nvCxnSpPr>
          <p:cNvPr id="53" name="自选图形 17"/>
          <p:cNvCxnSpPr>
            <a:cxnSpLocks noChangeShapeType="1"/>
            <a:stCxn id="45" idx="2"/>
            <a:endCxn id="46" idx="0"/>
          </p:cNvCxnSpPr>
          <p:nvPr/>
        </p:nvCxnSpPr>
        <p:spPr bwMode="auto">
          <a:xfrm rot="16200000" flipH="1">
            <a:off x="4832979" y="3292589"/>
            <a:ext cx="1098603" cy="726"/>
          </a:xfrm>
          <a:prstGeom prst="straightConnector1">
            <a:avLst/>
          </a:prstGeom>
          <a:noFill/>
          <a:ln w="41275">
            <a:solidFill>
              <a:srgbClr val="FFFFFF"/>
            </a:solidFill>
            <a:miter lim="800000"/>
            <a:headEnd/>
            <a:tailEnd type="triangle" w="med" len="med"/>
          </a:ln>
        </p:spPr>
      </p:cxnSp>
      <p:cxnSp>
        <p:nvCxnSpPr>
          <p:cNvPr id="54" name="自选图形 18"/>
          <p:cNvCxnSpPr>
            <a:cxnSpLocks noChangeShapeType="1"/>
            <a:stCxn id="46" idx="2"/>
          </p:cNvCxnSpPr>
          <p:nvPr/>
        </p:nvCxnSpPr>
        <p:spPr bwMode="auto">
          <a:xfrm rot="5400000">
            <a:off x="5309320" y="4802993"/>
            <a:ext cx="145919" cy="726"/>
          </a:xfrm>
          <a:prstGeom prst="straightConnector1">
            <a:avLst/>
          </a:prstGeom>
          <a:noFill/>
          <a:ln w="41275">
            <a:solidFill>
              <a:srgbClr val="FFFFFF"/>
            </a:solidFill>
            <a:miter lim="800000"/>
            <a:headEnd/>
            <a:tailEnd type="triangle" w="med" len="med"/>
          </a:ln>
        </p:spPr>
      </p:cxnSp>
      <p:cxnSp>
        <p:nvCxnSpPr>
          <p:cNvPr id="55" name="自选图形 19"/>
          <p:cNvCxnSpPr>
            <a:cxnSpLocks noChangeShapeType="1"/>
            <a:stCxn id="45" idx="3"/>
            <a:endCxn id="48" idx="1"/>
          </p:cNvCxnSpPr>
          <p:nvPr/>
        </p:nvCxnSpPr>
        <p:spPr bwMode="auto">
          <a:xfrm>
            <a:off x="6123755" y="2370434"/>
            <a:ext cx="470363" cy="1464103"/>
          </a:xfrm>
          <a:prstGeom prst="bentConnector3">
            <a:avLst>
              <a:gd name="adj1" fmla="val 50000"/>
            </a:avLst>
          </a:prstGeom>
          <a:noFill/>
          <a:ln w="9525">
            <a:solidFill>
              <a:schemeClr val="tx1"/>
            </a:solidFill>
            <a:miter lim="800000"/>
            <a:headEnd/>
            <a:tailEnd type="triangle" w="med" len="med"/>
          </a:ln>
        </p:spPr>
      </p:cxnSp>
      <p:cxnSp>
        <p:nvCxnSpPr>
          <p:cNvPr id="56" name="自选图形 20"/>
          <p:cNvCxnSpPr>
            <a:cxnSpLocks noChangeShapeType="1"/>
            <a:endCxn id="48" idx="1"/>
          </p:cNvCxnSpPr>
          <p:nvPr/>
        </p:nvCxnSpPr>
        <p:spPr bwMode="auto">
          <a:xfrm flipV="1">
            <a:off x="6123755" y="3834541"/>
            <a:ext cx="470363" cy="1455685"/>
          </a:xfrm>
          <a:prstGeom prst="bentConnector3">
            <a:avLst>
              <a:gd name="adj1" fmla="val 50000"/>
            </a:avLst>
          </a:prstGeom>
          <a:noFill/>
          <a:ln w="9525">
            <a:solidFill>
              <a:schemeClr val="tx1"/>
            </a:solidFill>
            <a:miter lim="800000"/>
            <a:headEnd/>
            <a:tailEnd type="triangle" w="med" len="med"/>
          </a:ln>
        </p:spPr>
      </p:cxnSp>
      <p:sp>
        <p:nvSpPr>
          <p:cNvPr id="57" name="自选图形 22"/>
          <p:cNvSpPr>
            <a:spLocks noChangeArrowheads="1"/>
          </p:cNvSpPr>
          <p:nvPr/>
        </p:nvSpPr>
        <p:spPr bwMode="auto">
          <a:xfrm>
            <a:off x="1513041" y="2305892"/>
            <a:ext cx="172757" cy="275002"/>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8" name="自选图形 23"/>
          <p:cNvSpPr>
            <a:spLocks noChangeArrowheads="1"/>
          </p:cNvSpPr>
          <p:nvPr/>
        </p:nvSpPr>
        <p:spPr bwMode="auto">
          <a:xfrm>
            <a:off x="1526107" y="4138305"/>
            <a:ext cx="172756" cy="273599"/>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9" name="自选图形 24"/>
          <p:cNvSpPr>
            <a:spLocks noChangeArrowheads="1"/>
          </p:cNvSpPr>
          <p:nvPr/>
        </p:nvSpPr>
        <p:spPr bwMode="auto">
          <a:xfrm>
            <a:off x="1537722" y="5149916"/>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0" name="自选图形 25"/>
          <p:cNvSpPr>
            <a:spLocks noChangeArrowheads="1"/>
          </p:cNvSpPr>
          <p:nvPr/>
        </p:nvSpPr>
        <p:spPr bwMode="auto">
          <a:xfrm>
            <a:off x="7957296" y="3713172"/>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1" name="自选图形 26"/>
          <p:cNvSpPr>
            <a:spLocks noChangeArrowheads="1"/>
          </p:cNvSpPr>
          <p:nvPr/>
        </p:nvSpPr>
        <p:spPr bwMode="auto">
          <a:xfrm>
            <a:off x="2177935" y="1692754"/>
            <a:ext cx="210502" cy="203445"/>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2" name="自选图形 28"/>
          <p:cNvSpPr>
            <a:spLocks noChangeArrowheads="1"/>
          </p:cNvSpPr>
          <p:nvPr/>
        </p:nvSpPr>
        <p:spPr bwMode="auto">
          <a:xfrm>
            <a:off x="7569682" y="1705378"/>
            <a:ext cx="210502" cy="203446"/>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3" name="自选图形 32"/>
          <p:cNvSpPr>
            <a:spLocks noChangeArrowheads="1"/>
          </p:cNvSpPr>
          <p:nvPr/>
        </p:nvSpPr>
        <p:spPr bwMode="auto">
          <a:xfrm>
            <a:off x="428597" y="2976563"/>
            <a:ext cx="1036539" cy="911996"/>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管控模式</a:t>
            </a:r>
          </a:p>
        </p:txBody>
      </p:sp>
      <p:sp>
        <p:nvSpPr>
          <p:cNvPr id="64" name="自选图形 33"/>
          <p:cNvSpPr>
            <a:spLocks noChangeArrowheads="1"/>
          </p:cNvSpPr>
          <p:nvPr/>
        </p:nvSpPr>
        <p:spPr bwMode="auto">
          <a:xfrm>
            <a:off x="1515945" y="3191230"/>
            <a:ext cx="172757"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5" name="自选图形 34"/>
          <p:cNvSpPr>
            <a:spLocks noChangeArrowheads="1"/>
          </p:cNvSpPr>
          <p:nvPr/>
        </p:nvSpPr>
        <p:spPr bwMode="auto">
          <a:xfrm>
            <a:off x="1828067" y="5965098"/>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项目管理</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持续培训</a:t>
            </a:r>
          </a:p>
        </p:txBody>
      </p:sp>
      <p:sp>
        <p:nvSpPr>
          <p:cNvPr id="66" name="自选图形 35"/>
          <p:cNvSpPr>
            <a:spLocks noChangeArrowheads="1"/>
          </p:cNvSpPr>
          <p:nvPr/>
        </p:nvSpPr>
        <p:spPr bwMode="auto">
          <a:xfrm flipV="1">
            <a:off x="2388439" y="5743417"/>
            <a:ext cx="272926" cy="206252"/>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7" name="自选图形 36"/>
          <p:cNvSpPr>
            <a:spLocks noChangeArrowheads="1"/>
          </p:cNvSpPr>
          <p:nvPr/>
        </p:nvSpPr>
        <p:spPr bwMode="auto">
          <a:xfrm flipV="1">
            <a:off x="7710502" y="5747626"/>
            <a:ext cx="272926" cy="204848"/>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8" name="自选图形 9"/>
          <p:cNvSpPr>
            <a:spLocks noChangeArrowheads="1"/>
          </p:cNvSpPr>
          <p:nvPr/>
        </p:nvSpPr>
        <p:spPr bwMode="auto">
          <a:xfrm>
            <a:off x="2945905" y="3084599"/>
            <a:ext cx="1267365"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业务架构规划</a:t>
            </a:r>
          </a:p>
          <a:p>
            <a:pPr defTabSz="971375">
              <a:spcBef>
                <a:spcPct val="50000"/>
              </a:spcBef>
            </a:pPr>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职能组件架构</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热点组件识别</a:t>
            </a:r>
            <a:endParaRPr lang="zh-CN" altLang="en-US" dirty="0">
              <a:solidFill>
                <a:schemeClr val="tx1"/>
              </a:solidFill>
              <a:latin typeface="黑体" pitchFamily="2" charset="-122"/>
              <a:ea typeface="黑体" pitchFamily="2" charset="-122"/>
            </a:endParaRPr>
          </a:p>
        </p:txBody>
      </p:sp>
      <p:cxnSp>
        <p:nvCxnSpPr>
          <p:cNvPr id="69" name="自选图形 16"/>
          <p:cNvCxnSpPr>
            <a:cxnSpLocks noChangeShapeType="1"/>
            <a:stCxn id="43" idx="3"/>
            <a:endCxn id="68" idx="1"/>
          </p:cNvCxnSpPr>
          <p:nvPr/>
        </p:nvCxnSpPr>
        <p:spPr bwMode="auto">
          <a:xfrm>
            <a:off x="2738307" y="3829627"/>
            <a:ext cx="207599" cy="4911"/>
          </a:xfrm>
          <a:prstGeom prst="bentConnector3">
            <a:avLst>
              <a:gd name="adj1" fmla="val 50000"/>
            </a:avLst>
          </a:prstGeom>
          <a:noFill/>
          <a:ln w="9525">
            <a:solidFill>
              <a:schemeClr val="tx1"/>
            </a:solidFill>
            <a:miter lim="800000"/>
            <a:headEnd/>
            <a:tailEnd type="triangle" w="med" len="med"/>
          </a:ln>
        </p:spPr>
      </p:cxnSp>
      <p:sp>
        <p:nvSpPr>
          <p:cNvPr id="70" name="自选图形 10"/>
          <p:cNvSpPr>
            <a:spLocks noChangeArrowheads="1"/>
          </p:cNvSpPr>
          <p:nvPr/>
        </p:nvSpPr>
        <p:spPr bwMode="auto">
          <a:xfrm>
            <a:off x="4641534" y="2876945"/>
            <a:ext cx="1482222" cy="820796"/>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数据架</a:t>
            </a:r>
            <a:r>
              <a:rPr lang="zh-CN" altLang="en-US" b="1" dirty="0">
                <a:solidFill>
                  <a:schemeClr val="tx1"/>
                </a:solidFill>
                <a:latin typeface="黑体" pitchFamily="2" charset="-122"/>
                <a:ea typeface="黑体" pitchFamily="2" charset="-122"/>
              </a:rPr>
              <a:t>构规划</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总体数据架构</a:t>
            </a:r>
            <a:endParaRPr lang="zh-CN" altLang="en-US" dirty="0">
              <a:solidFill>
                <a:schemeClr val="tx1"/>
              </a:solidFill>
              <a:latin typeface="黑体" pitchFamily="2" charset="-122"/>
              <a:ea typeface="黑体" pitchFamily="2" charset="-122"/>
            </a:endParaRP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数据中心</a:t>
            </a:r>
            <a:endParaRPr lang="zh-CN" altLang="en-US" dirty="0">
              <a:solidFill>
                <a:schemeClr val="tx1"/>
              </a:solidFill>
              <a:latin typeface="黑体" pitchFamily="2" charset="-122"/>
              <a:ea typeface="黑体" pitchFamily="2" charset="-122"/>
            </a:endParaRPr>
          </a:p>
        </p:txBody>
      </p:sp>
      <p:cxnSp>
        <p:nvCxnSpPr>
          <p:cNvPr id="71" name="自选图形 16"/>
          <p:cNvCxnSpPr>
            <a:cxnSpLocks noChangeShapeType="1"/>
            <a:stCxn id="68" idx="3"/>
            <a:endCxn id="70" idx="1"/>
          </p:cNvCxnSpPr>
          <p:nvPr/>
        </p:nvCxnSpPr>
        <p:spPr bwMode="auto">
          <a:xfrm flipV="1">
            <a:off x="4213270" y="3287343"/>
            <a:ext cx="428262" cy="547197"/>
          </a:xfrm>
          <a:prstGeom prst="bentConnector3">
            <a:avLst>
              <a:gd name="adj1" fmla="val 50000"/>
            </a:avLst>
          </a:prstGeom>
          <a:noFill/>
          <a:ln w="9525">
            <a:solidFill>
              <a:schemeClr val="tx1"/>
            </a:solidFill>
            <a:miter lim="800000"/>
            <a:headEnd/>
            <a:tailEnd type="triangle" w="med" len="med"/>
          </a:ln>
        </p:spPr>
      </p:cxnSp>
      <p:cxnSp>
        <p:nvCxnSpPr>
          <p:cNvPr id="72" name="自选图形 19"/>
          <p:cNvCxnSpPr>
            <a:cxnSpLocks noChangeShapeType="1"/>
            <a:stCxn id="70" idx="3"/>
            <a:endCxn id="48" idx="1"/>
          </p:cNvCxnSpPr>
          <p:nvPr/>
        </p:nvCxnSpPr>
        <p:spPr bwMode="auto">
          <a:xfrm>
            <a:off x="6123755" y="3287343"/>
            <a:ext cx="470363" cy="547197"/>
          </a:xfrm>
          <a:prstGeom prst="bentConnector3">
            <a:avLst>
              <a:gd name="adj1" fmla="val 50000"/>
            </a:avLst>
          </a:prstGeom>
          <a:noFill/>
          <a:ln w="9525">
            <a:solidFill>
              <a:schemeClr val="tx1"/>
            </a:solidFill>
            <a:miter lim="800000"/>
            <a:headEnd/>
            <a:tailEnd type="triangle" w="med" len="med"/>
          </a:ln>
        </p:spPr>
      </p:cxnSp>
      <p:cxnSp>
        <p:nvCxnSpPr>
          <p:cNvPr id="73" name="自选图形 20"/>
          <p:cNvCxnSpPr>
            <a:cxnSpLocks noChangeShapeType="1"/>
            <a:stCxn id="46" idx="3"/>
            <a:endCxn id="48" idx="1"/>
          </p:cNvCxnSpPr>
          <p:nvPr/>
        </p:nvCxnSpPr>
        <p:spPr bwMode="auto">
          <a:xfrm flipV="1">
            <a:off x="6123755" y="3834541"/>
            <a:ext cx="470363" cy="451789"/>
          </a:xfrm>
          <a:prstGeom prst="bentConnector3">
            <a:avLst>
              <a:gd name="adj1" fmla="val 50000"/>
            </a:avLst>
          </a:prstGeom>
          <a:noFill/>
          <a:ln w="9525">
            <a:solidFill>
              <a:schemeClr val="tx1"/>
            </a:solidFill>
            <a:miter lim="800000"/>
            <a:headEnd/>
            <a:tailEnd type="triangle" w="med" len="med"/>
          </a:ln>
        </p:spPr>
      </p:cxn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2400" dirty="0" smtClean="0">
                <a:latin typeface="黑体" pitchFamily="2" charset="-122"/>
                <a:ea typeface="黑体" pitchFamily="2" charset="-122"/>
              </a:rPr>
              <a:t>用</a:t>
            </a:r>
            <a:r>
              <a:rPr lang="en-US" altLang="zh-CN" sz="2400" dirty="0" smtClean="0">
                <a:latin typeface="黑体" pitchFamily="2" charset="-122"/>
                <a:ea typeface="黑体" pitchFamily="2" charset="-122"/>
              </a:rPr>
              <a:t>ECM</a:t>
            </a:r>
            <a:r>
              <a:rPr lang="zh-CN" altLang="en-US" sz="2400" dirty="0" smtClean="0">
                <a:latin typeface="黑体" pitchFamily="2" charset="-122"/>
                <a:ea typeface="黑体" pitchFamily="2" charset="-122"/>
              </a:rPr>
              <a:t>评估现有信息系统对业务架构的支持</a:t>
            </a:r>
          </a:p>
        </p:txBody>
      </p:sp>
      <p:sp>
        <p:nvSpPr>
          <p:cNvPr id="39939" name="灯片编号占位符 2"/>
          <p:cNvSpPr>
            <a:spLocks noGrp="1"/>
          </p:cNvSpPr>
          <p:nvPr>
            <p:ph type="sldNum" sz="quarter" idx="12"/>
          </p:nvPr>
        </p:nvSpPr>
        <p:spPr>
          <a:xfrm>
            <a:off x="8277225" y="6597650"/>
            <a:ext cx="758825" cy="219075"/>
          </a:xfrm>
          <a:noFill/>
        </p:spPr>
        <p:txBody>
          <a:bodyPr/>
          <a:lstStyle/>
          <a:p>
            <a:fld id="{2D44A126-EF0B-4ED7-BB97-3992608BCA89}" type="slidenum">
              <a:rPr lang="en-US" altLang="zh-CN" smtClean="0">
                <a:latin typeface="Futura Bk"/>
              </a:rPr>
              <a:pPr/>
              <a:t>36</a:t>
            </a:fld>
            <a:endParaRPr lang="en-US" altLang="zh-CN" smtClean="0">
              <a:latin typeface="Futura Bk"/>
            </a:endParaRPr>
          </a:p>
        </p:txBody>
      </p:sp>
      <p:graphicFrame>
        <p:nvGraphicFramePr>
          <p:cNvPr id="61" name="Group 46"/>
          <p:cNvGraphicFramePr>
            <a:graphicFrameLocks noGrp="1"/>
          </p:cNvGraphicFramePr>
          <p:nvPr/>
        </p:nvGraphicFramePr>
        <p:xfrm>
          <a:off x="476250" y="1524000"/>
          <a:ext cx="8224838" cy="4818064"/>
        </p:xfrm>
        <a:graphic>
          <a:graphicData uri="http://schemas.openxmlformats.org/drawingml/2006/table">
            <a:tbl>
              <a:tblPr/>
              <a:tblGrid>
                <a:gridCol w="874713"/>
                <a:gridCol w="1470025"/>
                <a:gridCol w="1470025"/>
                <a:gridCol w="1470025"/>
                <a:gridCol w="1470025"/>
                <a:gridCol w="1470025"/>
              </a:tblGrid>
              <a:tr h="525463">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a:noFill/>
                    </a:lnL>
                    <a:lnR w="12700" cap="flat" cmpd="sng" algn="ctr">
                      <a:solidFill>
                        <a:srgbClr val="000000"/>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研发</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客户与市场</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物资与库存</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生产制造</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400" b="0" i="0" u="none" strike="noStrike" cap="none" normalizeH="0" baseline="0" smtClean="0">
                          <a:ln>
                            <a:noFill/>
                          </a:ln>
                          <a:solidFill>
                            <a:schemeClr val="tx1"/>
                          </a:solidFill>
                          <a:effectLst/>
                          <a:latin typeface="Arial" pitchFamily="34" charset="0"/>
                          <a:ea typeface="宋体" pitchFamily="2" charset="-122"/>
                        </a:rPr>
                        <a:t>业务管理</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r h="1130300">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规划</a:t>
                      </a:r>
                      <a:endParaRPr kumimoji="1" lang="en-US" altLang="zh-CN" sz="1600" b="0" i="0" u="none" strike="noStrike" cap="none" normalizeH="0" baseline="0" dirty="0" smtClean="0">
                        <a:ln>
                          <a:noFill/>
                        </a:ln>
                        <a:solidFill>
                          <a:schemeClr val="bg1"/>
                        </a:solidFill>
                        <a:effectLst/>
                        <a:latin typeface="Arial" pitchFamily="34" charset="0"/>
                        <a:ea typeface="宋体" pitchFamily="2" charset="-122"/>
                      </a:endParaRPr>
                    </a:p>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指导</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r h="1328738">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运营</a:t>
                      </a:r>
                      <a:endParaRPr kumimoji="1" lang="en-US" altLang="zh-CN" sz="1600" b="0" i="0" u="none" strike="noStrike" cap="none" normalizeH="0" baseline="0" dirty="0" smtClean="0">
                        <a:ln>
                          <a:noFill/>
                        </a:ln>
                        <a:solidFill>
                          <a:schemeClr val="bg1"/>
                        </a:solidFill>
                        <a:effectLst/>
                        <a:latin typeface="Arial" pitchFamily="34" charset="0"/>
                        <a:ea typeface="宋体" pitchFamily="2" charset="-122"/>
                      </a:endParaRPr>
                    </a:p>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控制</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r h="1833563">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业务</a:t>
                      </a:r>
                      <a:endParaRPr kumimoji="1" lang="en-US" altLang="zh-CN" sz="1600" b="0" i="0" u="none" strike="noStrike" cap="none" normalizeH="0" baseline="0" dirty="0" smtClean="0">
                        <a:ln>
                          <a:noFill/>
                        </a:ln>
                        <a:solidFill>
                          <a:schemeClr val="bg1"/>
                        </a:solidFill>
                        <a:effectLst/>
                        <a:latin typeface="Arial" pitchFamily="34" charset="0"/>
                        <a:ea typeface="宋体" pitchFamily="2" charset="-122"/>
                      </a:endParaRPr>
                    </a:p>
                    <a:p>
                      <a:pPr marL="0" marR="0" lvl="0" indent="0" algn="ctr" defTabSz="914400" rtl="0" eaLnBrk="1" fontAlgn="base" latinLnBrk="0" hangingPunct="1">
                        <a:lnSpc>
                          <a:spcPct val="104000"/>
                        </a:lnSpc>
                        <a:spcBef>
                          <a:spcPct val="20000"/>
                        </a:spcBef>
                        <a:spcAft>
                          <a:spcPct val="0"/>
                        </a:spcAft>
                        <a:buClr>
                          <a:schemeClr val="accent1"/>
                        </a:buClr>
                        <a:buSzTx/>
                        <a:buFont typeface="Wingdings" pitchFamily="2" charset="2"/>
                        <a:buNone/>
                        <a:tabLst/>
                      </a:pPr>
                      <a:r>
                        <a:rPr kumimoji="1" lang="zh-CN" altLang="en-US" sz="1600" b="0" i="0" u="none" strike="noStrike" cap="none" normalizeH="0" baseline="0" dirty="0" smtClean="0">
                          <a:ln>
                            <a:noFill/>
                          </a:ln>
                          <a:solidFill>
                            <a:schemeClr val="bg1"/>
                          </a:solidFill>
                          <a:effectLst/>
                          <a:latin typeface="Arial" pitchFamily="34" charset="0"/>
                          <a:ea typeface="宋体" pitchFamily="2" charset="-122"/>
                        </a:rPr>
                        <a:t>执行</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FBFBF"/>
                    </a:solidFill>
                  </a:tcPr>
                </a:tc>
                <a:tc>
                  <a:txBody>
                    <a:bodyPr/>
                    <a:lstStyle>
                      <a:defPPr>
                        <a:defRPr lang="zh-CN"/>
                      </a:defPPr>
                      <a:lvl1pPr marL="0" algn="l" defTabSz="914400" rtl="0" eaLnBrk="1" latinLnBrk="0" hangingPunct="1">
                        <a:defRPr sz="1800" kern="1200">
                          <a:solidFill>
                            <a:schemeClr val="tx1"/>
                          </a:solidFill>
                          <a:latin typeface="Arial"/>
                          <a:ea typeface="SimSun"/>
                          <a:cs typeface="Arial"/>
                        </a:defRPr>
                      </a:lvl1pPr>
                      <a:lvl2pPr marL="457200" algn="l" defTabSz="914400" rtl="0" eaLnBrk="1" latinLnBrk="0" hangingPunct="1">
                        <a:defRPr sz="1800" kern="1200">
                          <a:solidFill>
                            <a:schemeClr val="tx1"/>
                          </a:solidFill>
                          <a:latin typeface="Arial"/>
                          <a:ea typeface="SimSun"/>
                          <a:cs typeface="Arial"/>
                        </a:defRPr>
                      </a:lvl2pPr>
                      <a:lvl3pPr marL="914400" algn="l" defTabSz="914400" rtl="0" eaLnBrk="1" latinLnBrk="0" hangingPunct="1">
                        <a:defRPr sz="1800" kern="1200">
                          <a:solidFill>
                            <a:schemeClr val="tx1"/>
                          </a:solidFill>
                          <a:latin typeface="Arial"/>
                          <a:ea typeface="SimSun"/>
                          <a:cs typeface="Arial"/>
                        </a:defRPr>
                      </a:lvl3pPr>
                      <a:lvl4pPr marL="1371600" algn="l" defTabSz="914400" rtl="0" eaLnBrk="1" latinLnBrk="0" hangingPunct="1">
                        <a:defRPr sz="1800" kern="1200">
                          <a:solidFill>
                            <a:schemeClr val="tx1"/>
                          </a:solidFill>
                          <a:latin typeface="Arial"/>
                          <a:ea typeface="SimSun"/>
                          <a:cs typeface="Arial"/>
                        </a:defRPr>
                      </a:lvl4pPr>
                      <a:lvl5pPr marL="1828800" algn="l" defTabSz="914400" rtl="0" eaLnBrk="1" latinLnBrk="0" hangingPunct="1">
                        <a:defRPr sz="1800" kern="1200">
                          <a:solidFill>
                            <a:schemeClr val="tx1"/>
                          </a:solidFill>
                          <a:latin typeface="Arial"/>
                          <a:ea typeface="SimSun"/>
                          <a:cs typeface="Arial"/>
                        </a:defRPr>
                      </a:lvl5pPr>
                      <a:lvl6pPr marL="2286000" algn="l" defTabSz="914400" rtl="0" eaLnBrk="1" latinLnBrk="0" hangingPunct="1">
                        <a:defRPr sz="1800" kern="1200">
                          <a:solidFill>
                            <a:schemeClr val="tx1"/>
                          </a:solidFill>
                          <a:latin typeface="Arial"/>
                          <a:ea typeface="SimSun"/>
                          <a:cs typeface="Arial"/>
                        </a:defRPr>
                      </a:lvl6pPr>
                      <a:lvl7pPr marL="2743200" algn="l" defTabSz="914400" rtl="0" eaLnBrk="1" latinLnBrk="0" hangingPunct="1">
                        <a:defRPr sz="1800" kern="1200">
                          <a:solidFill>
                            <a:schemeClr val="tx1"/>
                          </a:solidFill>
                          <a:latin typeface="Arial"/>
                          <a:ea typeface="SimSun"/>
                          <a:cs typeface="Arial"/>
                        </a:defRPr>
                      </a:lvl7pPr>
                      <a:lvl8pPr marL="3200400" algn="l" defTabSz="914400" rtl="0" eaLnBrk="1" latinLnBrk="0" hangingPunct="1">
                        <a:defRPr sz="1800" kern="1200">
                          <a:solidFill>
                            <a:schemeClr val="tx1"/>
                          </a:solidFill>
                          <a:latin typeface="Arial"/>
                          <a:ea typeface="SimSun"/>
                          <a:cs typeface="Arial"/>
                        </a:defRPr>
                      </a:lvl8pPr>
                      <a:lvl9pPr marL="3657600" algn="l" defTabSz="914400" rtl="0" eaLnBrk="1" latinLnBrk="0" hangingPunct="1">
                        <a:defRPr sz="1800" kern="1200">
                          <a:solidFill>
                            <a:schemeClr val="tx1"/>
                          </a:solidFill>
                          <a:latin typeface="Arial"/>
                          <a:ea typeface="SimSun"/>
                          <a:cs typeface="Arial"/>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itchFamily="2" charset="2"/>
                        <a:buNone/>
                        <a:tabLst/>
                      </a:pPr>
                      <a:endParaRPr kumimoji="1" lang="en-GB" altLang="zh-CN" sz="2400" b="0" i="0" u="none" strike="noStrike" cap="none" normalizeH="0" baseline="0" dirty="0" smtClean="0">
                        <a:ln>
                          <a:noFill/>
                        </a:ln>
                        <a:solidFill>
                          <a:schemeClr val="tx1"/>
                        </a:solidFill>
                        <a:effectLst/>
                        <a:latin typeface="Arial" pitchFamily="34" charset="0"/>
                        <a:ea typeface="PMingLiU" pitchFamily="18" charset="-12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4E7FE"/>
                    </a:solidFill>
                  </a:tcPr>
                </a:tc>
              </a:tr>
            </a:tbl>
          </a:graphicData>
        </a:graphic>
      </p:graphicFrame>
      <p:sp>
        <p:nvSpPr>
          <p:cNvPr id="62" name="Rectangle 85">
            <a:hlinkClick r:id="rId3" action="ppaction://hlinksldjump"/>
          </p:cNvPr>
          <p:cNvSpPr>
            <a:spLocks noChangeArrowheads="1"/>
          </p:cNvSpPr>
          <p:nvPr/>
        </p:nvSpPr>
        <p:spPr bwMode="auto">
          <a:xfrm>
            <a:off x="1398588" y="2101850"/>
            <a:ext cx="1389062" cy="5064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dirty="0">
                <a:solidFill>
                  <a:sysClr val="windowText" lastClr="000000"/>
                </a:solidFill>
              </a:rPr>
              <a:t>产品与原料战略</a:t>
            </a:r>
          </a:p>
        </p:txBody>
      </p:sp>
      <p:sp>
        <p:nvSpPr>
          <p:cNvPr id="63" name="Rectangle 86">
            <a:hlinkClick r:id="rId4" action="ppaction://hlinksldjump"/>
          </p:cNvPr>
          <p:cNvSpPr>
            <a:spLocks noChangeArrowheads="1"/>
          </p:cNvSpPr>
          <p:nvPr/>
        </p:nvSpPr>
        <p:spPr bwMode="auto">
          <a:xfrm>
            <a:off x="1398588" y="3198813"/>
            <a:ext cx="1389062" cy="2794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产品开发管理</a:t>
            </a:r>
          </a:p>
        </p:txBody>
      </p:sp>
      <p:sp>
        <p:nvSpPr>
          <p:cNvPr id="64" name="Rectangle 88">
            <a:hlinkClick r:id="" action="ppaction://noaction"/>
          </p:cNvPr>
          <p:cNvSpPr>
            <a:spLocks noChangeArrowheads="1"/>
          </p:cNvSpPr>
          <p:nvPr/>
        </p:nvSpPr>
        <p:spPr bwMode="auto">
          <a:xfrm>
            <a:off x="1398588" y="3494088"/>
            <a:ext cx="1389062" cy="2651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课题管理</a:t>
            </a:r>
          </a:p>
        </p:txBody>
      </p:sp>
      <p:sp>
        <p:nvSpPr>
          <p:cNvPr id="65" name="Rectangle 89">
            <a:hlinkClick r:id="" action="ppaction://noaction"/>
          </p:cNvPr>
          <p:cNvSpPr>
            <a:spLocks noChangeArrowheads="1"/>
          </p:cNvSpPr>
          <p:nvPr/>
        </p:nvSpPr>
        <p:spPr bwMode="auto">
          <a:xfrm>
            <a:off x="1398588" y="4354513"/>
            <a:ext cx="708025" cy="4587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质量体系管理</a:t>
            </a:r>
          </a:p>
        </p:txBody>
      </p:sp>
      <p:sp>
        <p:nvSpPr>
          <p:cNvPr id="66" name="Rectangle 90">
            <a:hlinkClick r:id="" action="ppaction://noaction"/>
          </p:cNvPr>
          <p:cNvSpPr>
            <a:spLocks noChangeArrowheads="1"/>
          </p:cNvSpPr>
          <p:nvPr/>
        </p:nvSpPr>
        <p:spPr bwMode="auto">
          <a:xfrm>
            <a:off x="1398588" y="5448300"/>
            <a:ext cx="1389062" cy="255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技术课题研究</a:t>
            </a:r>
          </a:p>
        </p:txBody>
      </p:sp>
      <p:sp>
        <p:nvSpPr>
          <p:cNvPr id="67" name="Rectangle 91">
            <a:hlinkClick r:id="" action="ppaction://noaction"/>
          </p:cNvPr>
          <p:cNvSpPr>
            <a:spLocks noChangeArrowheads="1"/>
          </p:cNvSpPr>
          <p:nvPr/>
        </p:nvSpPr>
        <p:spPr bwMode="auto">
          <a:xfrm>
            <a:off x="1398588" y="6048375"/>
            <a:ext cx="1389062" cy="255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质量检查</a:t>
            </a:r>
          </a:p>
        </p:txBody>
      </p:sp>
      <p:sp>
        <p:nvSpPr>
          <p:cNvPr id="68" name="Rectangle 92">
            <a:hlinkClick r:id="rId4" action="ppaction://hlinksldjump"/>
          </p:cNvPr>
          <p:cNvSpPr>
            <a:spLocks noChangeArrowheads="1"/>
          </p:cNvSpPr>
          <p:nvPr/>
        </p:nvSpPr>
        <p:spPr bwMode="auto">
          <a:xfrm>
            <a:off x="1398588" y="2635250"/>
            <a:ext cx="1389062" cy="5064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产品与原料规划</a:t>
            </a:r>
          </a:p>
        </p:txBody>
      </p:sp>
      <p:sp>
        <p:nvSpPr>
          <p:cNvPr id="69" name="Rectangle 93">
            <a:hlinkClick r:id="" action="ppaction://noaction"/>
          </p:cNvPr>
          <p:cNvSpPr>
            <a:spLocks noChangeArrowheads="1"/>
          </p:cNvSpPr>
          <p:nvPr/>
        </p:nvSpPr>
        <p:spPr bwMode="auto">
          <a:xfrm>
            <a:off x="2860675" y="3216275"/>
            <a:ext cx="1389063" cy="36512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市场分析</a:t>
            </a:r>
          </a:p>
        </p:txBody>
      </p:sp>
      <p:sp>
        <p:nvSpPr>
          <p:cNvPr id="70" name="Rectangle 94">
            <a:hlinkClick r:id="" action="ppaction://noaction"/>
          </p:cNvPr>
          <p:cNvSpPr>
            <a:spLocks noChangeArrowheads="1"/>
          </p:cNvSpPr>
          <p:nvPr/>
        </p:nvSpPr>
        <p:spPr bwMode="auto">
          <a:xfrm>
            <a:off x="2860675" y="3606800"/>
            <a:ext cx="1389063" cy="36512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市场与专卖管理</a:t>
            </a:r>
          </a:p>
        </p:txBody>
      </p:sp>
      <p:sp>
        <p:nvSpPr>
          <p:cNvPr id="71" name="Rectangle 95">
            <a:hlinkClick r:id="" action="ppaction://noaction"/>
          </p:cNvPr>
          <p:cNvSpPr>
            <a:spLocks noChangeArrowheads="1"/>
          </p:cNvSpPr>
          <p:nvPr/>
        </p:nvSpPr>
        <p:spPr bwMode="auto">
          <a:xfrm>
            <a:off x="2860675" y="3998913"/>
            <a:ext cx="647700" cy="66833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预测</a:t>
            </a:r>
          </a:p>
        </p:txBody>
      </p:sp>
      <p:sp>
        <p:nvSpPr>
          <p:cNvPr id="72" name="Rectangle 96">
            <a:hlinkClick r:id="" action="ppaction://noaction"/>
          </p:cNvPr>
          <p:cNvSpPr>
            <a:spLocks noChangeArrowheads="1"/>
          </p:cNvSpPr>
          <p:nvPr/>
        </p:nvSpPr>
        <p:spPr bwMode="auto">
          <a:xfrm>
            <a:off x="2860675" y="4710113"/>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客户服务</a:t>
            </a:r>
          </a:p>
        </p:txBody>
      </p:sp>
      <p:sp>
        <p:nvSpPr>
          <p:cNvPr id="73" name="Rectangle 97">
            <a:hlinkClick r:id="rId4" action="ppaction://hlinksldjump"/>
          </p:cNvPr>
          <p:cNvSpPr>
            <a:spLocks noChangeArrowheads="1"/>
          </p:cNvSpPr>
          <p:nvPr/>
        </p:nvSpPr>
        <p:spPr bwMode="auto">
          <a:xfrm>
            <a:off x="2860675" y="5035550"/>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广告与促销</a:t>
            </a:r>
          </a:p>
        </p:txBody>
      </p:sp>
      <p:sp>
        <p:nvSpPr>
          <p:cNvPr id="74" name="Rectangle 98">
            <a:hlinkClick r:id="" action="ppaction://noaction"/>
          </p:cNvPr>
          <p:cNvSpPr>
            <a:spLocks noChangeArrowheads="1"/>
          </p:cNvSpPr>
          <p:nvPr/>
        </p:nvSpPr>
        <p:spPr bwMode="auto">
          <a:xfrm>
            <a:off x="2860675" y="5360988"/>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存销比供货</a:t>
            </a:r>
          </a:p>
        </p:txBody>
      </p:sp>
      <p:sp>
        <p:nvSpPr>
          <p:cNvPr id="75" name="Rectangle 99">
            <a:hlinkClick r:id="" action="ppaction://noaction"/>
          </p:cNvPr>
          <p:cNvSpPr>
            <a:spLocks noChangeArrowheads="1"/>
          </p:cNvSpPr>
          <p:nvPr/>
        </p:nvSpPr>
        <p:spPr bwMode="auto">
          <a:xfrm>
            <a:off x="2859088" y="6011863"/>
            <a:ext cx="4332287"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产供销衔接（</a:t>
            </a:r>
            <a:r>
              <a:rPr lang="en-US" altLang="zh-CN" sz="1200" kern="0">
                <a:solidFill>
                  <a:sysClr val="windowText" lastClr="000000"/>
                </a:solidFill>
              </a:rPr>
              <a:t>SOP</a:t>
            </a:r>
            <a:r>
              <a:rPr lang="zh-CN" altLang="en-US" sz="1200" kern="0">
                <a:solidFill>
                  <a:sysClr val="windowText" lastClr="000000"/>
                </a:solidFill>
              </a:rPr>
              <a:t>）执行</a:t>
            </a:r>
          </a:p>
        </p:txBody>
      </p:sp>
      <p:sp>
        <p:nvSpPr>
          <p:cNvPr id="76" name="Rectangle 100">
            <a:hlinkClick r:id="" action="ppaction://noaction"/>
          </p:cNvPr>
          <p:cNvSpPr>
            <a:spLocks noChangeArrowheads="1"/>
          </p:cNvSpPr>
          <p:nvPr/>
        </p:nvSpPr>
        <p:spPr bwMode="auto">
          <a:xfrm>
            <a:off x="5802313" y="2097088"/>
            <a:ext cx="1389062" cy="3286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制造战略</a:t>
            </a:r>
          </a:p>
        </p:txBody>
      </p:sp>
      <p:sp>
        <p:nvSpPr>
          <p:cNvPr id="77" name="Rectangle 101">
            <a:hlinkClick r:id="" action="ppaction://noaction"/>
          </p:cNvPr>
          <p:cNvSpPr>
            <a:spLocks noChangeArrowheads="1"/>
          </p:cNvSpPr>
          <p:nvPr/>
        </p:nvSpPr>
        <p:spPr bwMode="auto">
          <a:xfrm>
            <a:off x="5802313" y="2462213"/>
            <a:ext cx="1389062" cy="44926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技术改造策略</a:t>
            </a:r>
          </a:p>
        </p:txBody>
      </p:sp>
      <p:sp>
        <p:nvSpPr>
          <p:cNvPr id="78" name="Rectangle 102"/>
          <p:cNvSpPr>
            <a:spLocks noChangeArrowheads="1"/>
          </p:cNvSpPr>
          <p:nvPr/>
        </p:nvSpPr>
        <p:spPr bwMode="auto">
          <a:xfrm>
            <a:off x="5802313" y="2947988"/>
            <a:ext cx="1389062" cy="5476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生产排程</a:t>
            </a:r>
          </a:p>
        </p:txBody>
      </p:sp>
      <p:sp>
        <p:nvSpPr>
          <p:cNvPr id="79" name="Rectangle 103"/>
          <p:cNvSpPr>
            <a:spLocks noChangeArrowheads="1"/>
          </p:cNvSpPr>
          <p:nvPr/>
        </p:nvSpPr>
        <p:spPr bwMode="auto">
          <a:xfrm>
            <a:off x="5802313" y="3532188"/>
            <a:ext cx="1389062" cy="57467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生产监管</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过程控制</a:t>
            </a:r>
          </a:p>
        </p:txBody>
      </p:sp>
      <p:sp>
        <p:nvSpPr>
          <p:cNvPr id="80" name="Rectangle 104"/>
          <p:cNvSpPr>
            <a:spLocks noChangeArrowheads="1"/>
          </p:cNvSpPr>
          <p:nvPr/>
        </p:nvSpPr>
        <p:spPr bwMode="auto">
          <a:xfrm>
            <a:off x="5802313" y="4143375"/>
            <a:ext cx="1389062" cy="4699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设备维护</a:t>
            </a:r>
          </a:p>
        </p:txBody>
      </p:sp>
      <p:sp>
        <p:nvSpPr>
          <p:cNvPr id="81" name="Rectangle 105"/>
          <p:cNvSpPr>
            <a:spLocks noChangeArrowheads="1"/>
          </p:cNvSpPr>
          <p:nvPr/>
        </p:nvSpPr>
        <p:spPr bwMode="auto">
          <a:xfrm>
            <a:off x="5802313" y="4645025"/>
            <a:ext cx="1389062" cy="31115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制丝</a:t>
            </a:r>
          </a:p>
        </p:txBody>
      </p:sp>
      <p:sp>
        <p:nvSpPr>
          <p:cNvPr id="82" name="Rectangle 106"/>
          <p:cNvSpPr>
            <a:spLocks noChangeArrowheads="1"/>
          </p:cNvSpPr>
          <p:nvPr/>
        </p:nvSpPr>
        <p:spPr bwMode="auto">
          <a:xfrm>
            <a:off x="5802313" y="5319713"/>
            <a:ext cx="1389062" cy="3540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工厂库存管理</a:t>
            </a:r>
          </a:p>
        </p:txBody>
      </p:sp>
      <p:sp>
        <p:nvSpPr>
          <p:cNvPr id="83" name="Rectangle 107"/>
          <p:cNvSpPr>
            <a:spLocks noChangeArrowheads="1"/>
          </p:cNvSpPr>
          <p:nvPr/>
        </p:nvSpPr>
        <p:spPr bwMode="auto">
          <a:xfrm>
            <a:off x="5802313" y="5702300"/>
            <a:ext cx="1389062" cy="2778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联营加工</a:t>
            </a:r>
          </a:p>
        </p:txBody>
      </p:sp>
      <p:sp>
        <p:nvSpPr>
          <p:cNvPr id="84" name="Rectangle 108"/>
          <p:cNvSpPr>
            <a:spLocks noChangeArrowheads="1"/>
          </p:cNvSpPr>
          <p:nvPr/>
        </p:nvSpPr>
        <p:spPr bwMode="auto">
          <a:xfrm>
            <a:off x="5802313" y="4987925"/>
            <a:ext cx="1389062" cy="3063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卷包</a:t>
            </a:r>
          </a:p>
        </p:txBody>
      </p:sp>
      <p:sp>
        <p:nvSpPr>
          <p:cNvPr id="85" name="Rectangle 109"/>
          <p:cNvSpPr>
            <a:spLocks noChangeArrowheads="1"/>
          </p:cNvSpPr>
          <p:nvPr/>
        </p:nvSpPr>
        <p:spPr bwMode="auto">
          <a:xfrm>
            <a:off x="4322763" y="3217863"/>
            <a:ext cx="1389062" cy="44926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供应商管理</a:t>
            </a:r>
          </a:p>
        </p:txBody>
      </p:sp>
      <p:sp>
        <p:nvSpPr>
          <p:cNvPr id="86" name="Rectangle 110"/>
          <p:cNvSpPr>
            <a:spLocks noChangeArrowheads="1"/>
          </p:cNvSpPr>
          <p:nvPr/>
        </p:nvSpPr>
        <p:spPr bwMode="auto">
          <a:xfrm>
            <a:off x="4322763" y="4794250"/>
            <a:ext cx="1389062" cy="41592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仓储与运输</a:t>
            </a:r>
          </a:p>
        </p:txBody>
      </p:sp>
      <p:sp>
        <p:nvSpPr>
          <p:cNvPr id="87" name="Rectangle 111"/>
          <p:cNvSpPr>
            <a:spLocks noChangeArrowheads="1"/>
          </p:cNvSpPr>
          <p:nvPr/>
        </p:nvSpPr>
        <p:spPr bwMode="auto">
          <a:xfrm>
            <a:off x="4322763" y="5230813"/>
            <a:ext cx="1389062" cy="29845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零配件管理</a:t>
            </a:r>
          </a:p>
        </p:txBody>
      </p:sp>
      <p:sp>
        <p:nvSpPr>
          <p:cNvPr id="88" name="Rectangle 112"/>
          <p:cNvSpPr>
            <a:spLocks noChangeArrowheads="1"/>
          </p:cNvSpPr>
          <p:nvPr/>
        </p:nvSpPr>
        <p:spPr bwMode="auto">
          <a:xfrm>
            <a:off x="4322763" y="5554663"/>
            <a:ext cx="1389062" cy="4302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烟叶基地管理</a:t>
            </a:r>
          </a:p>
        </p:txBody>
      </p:sp>
      <p:sp>
        <p:nvSpPr>
          <p:cNvPr id="89" name="Rectangle 113"/>
          <p:cNvSpPr>
            <a:spLocks noChangeArrowheads="1"/>
          </p:cNvSpPr>
          <p:nvPr/>
        </p:nvSpPr>
        <p:spPr bwMode="auto">
          <a:xfrm>
            <a:off x="4322763" y="3695700"/>
            <a:ext cx="684212" cy="107315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专卖</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物资</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采购</a:t>
            </a:r>
          </a:p>
        </p:txBody>
      </p:sp>
      <p:sp>
        <p:nvSpPr>
          <p:cNvPr id="90" name="Rectangle 114">
            <a:hlinkClick r:id="" action="ppaction://noaction"/>
          </p:cNvPr>
          <p:cNvSpPr>
            <a:spLocks noChangeArrowheads="1"/>
          </p:cNvSpPr>
          <p:nvPr/>
        </p:nvSpPr>
        <p:spPr bwMode="auto">
          <a:xfrm>
            <a:off x="2859088" y="2100263"/>
            <a:ext cx="1389062" cy="5064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品牌发展与</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客户关系战略</a:t>
            </a:r>
          </a:p>
        </p:txBody>
      </p:sp>
      <p:sp>
        <p:nvSpPr>
          <p:cNvPr id="91" name="Rectangle 115">
            <a:hlinkClick r:id="" action="ppaction://noaction"/>
          </p:cNvPr>
          <p:cNvSpPr>
            <a:spLocks noChangeArrowheads="1"/>
          </p:cNvSpPr>
          <p:nvPr/>
        </p:nvSpPr>
        <p:spPr bwMode="auto">
          <a:xfrm>
            <a:off x="2859088" y="2633663"/>
            <a:ext cx="1389062" cy="50641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品牌与</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客户关系规划</a:t>
            </a:r>
          </a:p>
        </p:txBody>
      </p:sp>
      <p:sp>
        <p:nvSpPr>
          <p:cNvPr id="92" name="Rectangle 116"/>
          <p:cNvSpPr>
            <a:spLocks noChangeArrowheads="1"/>
          </p:cNvSpPr>
          <p:nvPr/>
        </p:nvSpPr>
        <p:spPr bwMode="auto">
          <a:xfrm>
            <a:off x="4322763" y="2095500"/>
            <a:ext cx="1389062" cy="50641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供应链战略</a:t>
            </a:r>
          </a:p>
        </p:txBody>
      </p:sp>
      <p:sp>
        <p:nvSpPr>
          <p:cNvPr id="93" name="Rectangle 117"/>
          <p:cNvSpPr>
            <a:spLocks noChangeArrowheads="1"/>
          </p:cNvSpPr>
          <p:nvPr/>
        </p:nvSpPr>
        <p:spPr bwMode="auto">
          <a:xfrm>
            <a:off x="4322763" y="2635250"/>
            <a:ext cx="1389062" cy="509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战略物资规划</a:t>
            </a:r>
          </a:p>
        </p:txBody>
      </p:sp>
      <p:sp>
        <p:nvSpPr>
          <p:cNvPr id="94" name="Rectangle 118"/>
          <p:cNvSpPr>
            <a:spLocks noChangeArrowheads="1"/>
          </p:cNvSpPr>
          <p:nvPr/>
        </p:nvSpPr>
        <p:spPr bwMode="auto">
          <a:xfrm>
            <a:off x="5026025" y="3697288"/>
            <a:ext cx="685800" cy="107315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非专卖物资</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采购</a:t>
            </a:r>
          </a:p>
        </p:txBody>
      </p:sp>
      <p:sp>
        <p:nvSpPr>
          <p:cNvPr id="95" name="Rectangle 119">
            <a:hlinkClick r:id="" action="ppaction://noaction"/>
          </p:cNvPr>
          <p:cNvSpPr>
            <a:spLocks noChangeArrowheads="1"/>
          </p:cNvSpPr>
          <p:nvPr/>
        </p:nvSpPr>
        <p:spPr bwMode="auto">
          <a:xfrm>
            <a:off x="1398588" y="4857750"/>
            <a:ext cx="1389062" cy="255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产品可行性评估</a:t>
            </a:r>
          </a:p>
        </p:txBody>
      </p:sp>
      <p:sp>
        <p:nvSpPr>
          <p:cNvPr id="96" name="Rectangle 121">
            <a:hlinkClick r:id="" action="ppaction://noaction"/>
          </p:cNvPr>
          <p:cNvSpPr>
            <a:spLocks noChangeArrowheads="1"/>
          </p:cNvSpPr>
          <p:nvPr/>
        </p:nvSpPr>
        <p:spPr bwMode="auto">
          <a:xfrm>
            <a:off x="1398588" y="5153025"/>
            <a:ext cx="1389062" cy="2555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产品开发</a:t>
            </a:r>
          </a:p>
        </p:txBody>
      </p:sp>
      <p:sp>
        <p:nvSpPr>
          <p:cNvPr id="97" name="Rectangle 122">
            <a:hlinkClick r:id="" action="ppaction://noaction"/>
          </p:cNvPr>
          <p:cNvSpPr>
            <a:spLocks noChangeArrowheads="1"/>
          </p:cNvSpPr>
          <p:nvPr/>
        </p:nvSpPr>
        <p:spPr bwMode="auto">
          <a:xfrm>
            <a:off x="1398588" y="5748338"/>
            <a:ext cx="1389062" cy="2555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消费者服务</a:t>
            </a:r>
          </a:p>
        </p:txBody>
      </p:sp>
      <p:sp>
        <p:nvSpPr>
          <p:cNvPr id="98" name="Rectangle 123">
            <a:hlinkClick r:id="" action="ppaction://noaction"/>
          </p:cNvPr>
          <p:cNvSpPr>
            <a:spLocks noChangeArrowheads="1"/>
          </p:cNvSpPr>
          <p:nvPr/>
        </p:nvSpPr>
        <p:spPr bwMode="auto">
          <a:xfrm>
            <a:off x="2859088" y="5686425"/>
            <a:ext cx="1389062"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市场运营</a:t>
            </a:r>
          </a:p>
        </p:txBody>
      </p:sp>
      <p:sp>
        <p:nvSpPr>
          <p:cNvPr id="99" name="Rectangle 125"/>
          <p:cNvSpPr>
            <a:spLocks noChangeArrowheads="1"/>
          </p:cNvSpPr>
          <p:nvPr/>
        </p:nvSpPr>
        <p:spPr bwMode="auto">
          <a:xfrm>
            <a:off x="7270750" y="2095500"/>
            <a:ext cx="1389063" cy="24606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公司战略</a:t>
            </a:r>
          </a:p>
        </p:txBody>
      </p:sp>
      <p:sp>
        <p:nvSpPr>
          <p:cNvPr id="100" name="Rectangle 126"/>
          <p:cNvSpPr>
            <a:spLocks noChangeArrowheads="1"/>
          </p:cNvSpPr>
          <p:nvPr/>
        </p:nvSpPr>
        <p:spPr bwMode="auto">
          <a:xfrm>
            <a:off x="7270750" y="2616200"/>
            <a:ext cx="1389063" cy="24606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预算与成本管理</a:t>
            </a:r>
          </a:p>
        </p:txBody>
      </p:sp>
      <p:sp>
        <p:nvSpPr>
          <p:cNvPr id="101" name="Rectangle 127"/>
          <p:cNvSpPr>
            <a:spLocks noChangeArrowheads="1"/>
          </p:cNvSpPr>
          <p:nvPr/>
        </p:nvSpPr>
        <p:spPr bwMode="auto">
          <a:xfrm>
            <a:off x="7270750" y="2878138"/>
            <a:ext cx="1389063" cy="246062"/>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公司治理</a:t>
            </a:r>
          </a:p>
        </p:txBody>
      </p:sp>
      <p:sp>
        <p:nvSpPr>
          <p:cNvPr id="102" name="Rectangle 128"/>
          <p:cNvSpPr>
            <a:spLocks noChangeArrowheads="1"/>
          </p:cNvSpPr>
          <p:nvPr/>
        </p:nvSpPr>
        <p:spPr bwMode="auto">
          <a:xfrm>
            <a:off x="7270750" y="3211513"/>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业务绩效管理</a:t>
            </a:r>
          </a:p>
        </p:txBody>
      </p:sp>
      <p:sp>
        <p:nvSpPr>
          <p:cNvPr id="103" name="Rectangle 129"/>
          <p:cNvSpPr>
            <a:spLocks noChangeArrowheads="1"/>
          </p:cNvSpPr>
          <p:nvPr/>
        </p:nvSpPr>
        <p:spPr bwMode="auto">
          <a:xfrm>
            <a:off x="7270750" y="3532188"/>
            <a:ext cx="1389063" cy="2921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集成供应链管理</a:t>
            </a:r>
          </a:p>
        </p:txBody>
      </p:sp>
      <p:sp>
        <p:nvSpPr>
          <p:cNvPr id="104" name="Rectangle 130"/>
          <p:cNvSpPr>
            <a:spLocks noChangeArrowheads="1"/>
          </p:cNvSpPr>
          <p:nvPr/>
        </p:nvSpPr>
        <p:spPr bwMode="auto">
          <a:xfrm>
            <a:off x="7270750" y="3854450"/>
            <a:ext cx="1389063" cy="292100"/>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组织与流程设计</a:t>
            </a:r>
          </a:p>
        </p:txBody>
      </p:sp>
      <p:sp>
        <p:nvSpPr>
          <p:cNvPr id="105" name="Rectangle 131"/>
          <p:cNvSpPr>
            <a:spLocks noChangeArrowheads="1"/>
          </p:cNvSpPr>
          <p:nvPr/>
        </p:nvSpPr>
        <p:spPr bwMode="auto">
          <a:xfrm>
            <a:off x="7270750" y="4176713"/>
            <a:ext cx="1389063" cy="2921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国家局综合计划</a:t>
            </a:r>
          </a:p>
        </p:txBody>
      </p:sp>
      <p:sp>
        <p:nvSpPr>
          <p:cNvPr id="106" name="Rectangle 132"/>
          <p:cNvSpPr>
            <a:spLocks noChangeArrowheads="1"/>
          </p:cNvSpPr>
          <p:nvPr/>
        </p:nvSpPr>
        <p:spPr bwMode="auto">
          <a:xfrm>
            <a:off x="7272338" y="4549775"/>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进出口</a:t>
            </a:r>
          </a:p>
        </p:txBody>
      </p:sp>
      <p:sp>
        <p:nvSpPr>
          <p:cNvPr id="107" name="Rectangle 133"/>
          <p:cNvSpPr>
            <a:spLocks noChangeArrowheads="1"/>
          </p:cNvSpPr>
          <p:nvPr/>
        </p:nvSpPr>
        <p:spPr bwMode="auto">
          <a:xfrm>
            <a:off x="7272338" y="5305425"/>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预算分析与执行</a:t>
            </a:r>
          </a:p>
        </p:txBody>
      </p:sp>
      <p:sp>
        <p:nvSpPr>
          <p:cNvPr id="108" name="Rectangle 134"/>
          <p:cNvSpPr>
            <a:spLocks noChangeArrowheads="1"/>
          </p:cNvSpPr>
          <p:nvPr/>
        </p:nvSpPr>
        <p:spPr bwMode="auto">
          <a:xfrm>
            <a:off x="7272338" y="6062663"/>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en-US" altLang="zh-CN" sz="1200" kern="0">
                <a:solidFill>
                  <a:sysClr val="windowText" lastClr="000000"/>
                </a:solidFill>
              </a:rPr>
              <a:t>IT </a:t>
            </a:r>
            <a:r>
              <a:rPr lang="zh-CN" altLang="en-US" sz="1200" kern="0">
                <a:solidFill>
                  <a:sysClr val="windowText" lastClr="000000"/>
                </a:solidFill>
              </a:rPr>
              <a:t>系统与运维</a:t>
            </a:r>
          </a:p>
        </p:txBody>
      </p:sp>
      <p:sp>
        <p:nvSpPr>
          <p:cNvPr id="109" name="Rectangle 135"/>
          <p:cNvSpPr>
            <a:spLocks noChangeArrowheads="1"/>
          </p:cNvSpPr>
          <p:nvPr/>
        </p:nvSpPr>
        <p:spPr bwMode="auto">
          <a:xfrm>
            <a:off x="7272338" y="5557838"/>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项目管理</a:t>
            </a:r>
          </a:p>
        </p:txBody>
      </p:sp>
      <p:sp>
        <p:nvSpPr>
          <p:cNvPr id="110" name="Rectangle 136"/>
          <p:cNvSpPr>
            <a:spLocks noChangeArrowheads="1"/>
          </p:cNvSpPr>
          <p:nvPr/>
        </p:nvSpPr>
        <p:spPr bwMode="auto">
          <a:xfrm>
            <a:off x="7272338" y="4800600"/>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财务会计与审计</a:t>
            </a:r>
          </a:p>
        </p:txBody>
      </p:sp>
      <p:sp>
        <p:nvSpPr>
          <p:cNvPr id="111" name="Rectangle 137"/>
          <p:cNvSpPr>
            <a:spLocks noChangeArrowheads="1"/>
          </p:cNvSpPr>
          <p:nvPr/>
        </p:nvSpPr>
        <p:spPr bwMode="auto">
          <a:xfrm>
            <a:off x="7272338" y="5053013"/>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非生产采购</a:t>
            </a:r>
          </a:p>
        </p:txBody>
      </p:sp>
      <p:sp>
        <p:nvSpPr>
          <p:cNvPr id="112" name="Rectangle 138"/>
          <p:cNvSpPr>
            <a:spLocks noChangeArrowheads="1"/>
          </p:cNvSpPr>
          <p:nvPr/>
        </p:nvSpPr>
        <p:spPr bwMode="auto">
          <a:xfrm>
            <a:off x="7270750" y="2355850"/>
            <a:ext cx="1389063" cy="246063"/>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业务规划与协作</a:t>
            </a:r>
          </a:p>
        </p:txBody>
      </p:sp>
      <p:sp>
        <p:nvSpPr>
          <p:cNvPr id="113" name="Rectangle 139"/>
          <p:cNvSpPr>
            <a:spLocks noChangeArrowheads="1"/>
          </p:cNvSpPr>
          <p:nvPr/>
        </p:nvSpPr>
        <p:spPr bwMode="auto">
          <a:xfrm>
            <a:off x="7272338" y="5810250"/>
            <a:ext cx="1389062" cy="228600"/>
          </a:xfrm>
          <a:prstGeom prst="rect">
            <a:avLst/>
          </a:prstGeom>
          <a:solidFill>
            <a:srgbClr val="FFFFFF"/>
          </a:solidFill>
          <a:ln w="9525"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人事与知识管理</a:t>
            </a:r>
          </a:p>
        </p:txBody>
      </p:sp>
      <p:sp>
        <p:nvSpPr>
          <p:cNvPr id="114" name="Rectangle 95">
            <a:hlinkClick r:id="" action="ppaction://noaction"/>
          </p:cNvPr>
          <p:cNvSpPr>
            <a:spLocks noChangeArrowheads="1"/>
          </p:cNvSpPr>
          <p:nvPr/>
        </p:nvSpPr>
        <p:spPr bwMode="auto">
          <a:xfrm>
            <a:off x="3598863" y="3994150"/>
            <a:ext cx="649287" cy="66833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产销</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衔接</a:t>
            </a:r>
          </a:p>
        </p:txBody>
      </p:sp>
      <p:sp>
        <p:nvSpPr>
          <p:cNvPr id="115" name="Rectangle 89">
            <a:hlinkClick r:id="" action="ppaction://noaction"/>
          </p:cNvPr>
          <p:cNvSpPr>
            <a:spLocks noChangeArrowheads="1"/>
          </p:cNvSpPr>
          <p:nvPr/>
        </p:nvSpPr>
        <p:spPr bwMode="auto">
          <a:xfrm>
            <a:off x="2106613" y="4354513"/>
            <a:ext cx="681037" cy="458787"/>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产品</a:t>
            </a:r>
            <a:endParaRPr lang="en-US" altLang="zh-CN" sz="1200" kern="0">
              <a:solidFill>
                <a:sysClr val="windowText" lastClr="000000"/>
              </a:solidFill>
            </a:endParaRPr>
          </a:p>
          <a:p>
            <a:pPr algn="ctr" eaLnBrk="0" fontAlgn="auto" hangingPunct="0">
              <a:spcBef>
                <a:spcPts val="0"/>
              </a:spcBef>
              <a:spcAft>
                <a:spcPts val="0"/>
              </a:spcAft>
              <a:defRPr/>
            </a:pPr>
            <a:r>
              <a:rPr lang="zh-CN" altLang="en-US" sz="1200" kern="0">
                <a:solidFill>
                  <a:sysClr val="windowText" lastClr="000000"/>
                </a:solidFill>
              </a:rPr>
              <a:t>构思</a:t>
            </a:r>
          </a:p>
        </p:txBody>
      </p:sp>
      <p:sp>
        <p:nvSpPr>
          <p:cNvPr id="116" name="Rectangle 86">
            <a:hlinkClick r:id="rId4" action="ppaction://hlinksldjump"/>
          </p:cNvPr>
          <p:cNvSpPr>
            <a:spLocks noChangeArrowheads="1"/>
          </p:cNvSpPr>
          <p:nvPr/>
        </p:nvSpPr>
        <p:spPr bwMode="auto">
          <a:xfrm>
            <a:off x="1398588" y="3781425"/>
            <a:ext cx="1389062" cy="269875"/>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计划管理</a:t>
            </a:r>
          </a:p>
        </p:txBody>
      </p:sp>
      <p:sp>
        <p:nvSpPr>
          <p:cNvPr id="117" name="Rectangle 86">
            <a:hlinkClick r:id="rId4" action="ppaction://hlinksldjump"/>
          </p:cNvPr>
          <p:cNvSpPr>
            <a:spLocks noChangeArrowheads="1"/>
          </p:cNvSpPr>
          <p:nvPr/>
        </p:nvSpPr>
        <p:spPr bwMode="auto">
          <a:xfrm>
            <a:off x="1398588" y="4064000"/>
            <a:ext cx="1389062" cy="268288"/>
          </a:xfrm>
          <a:prstGeom prst="rect">
            <a:avLst/>
          </a:prstGeom>
          <a:solidFill>
            <a:srgbClr val="FFFFFF"/>
          </a:solidFill>
          <a:ln w="12700" algn="ctr">
            <a:solidFill>
              <a:srgbClr val="000000"/>
            </a:solidFill>
            <a:miter lim="800000"/>
            <a:headEnd/>
            <a:tailEnd/>
          </a:ln>
        </p:spPr>
        <p:txBody>
          <a:bodyPr anchor="ctr"/>
          <a:lstStyle/>
          <a:p>
            <a:pPr algn="ctr" eaLnBrk="0" fontAlgn="auto" hangingPunct="0">
              <a:spcBef>
                <a:spcPts val="0"/>
              </a:spcBef>
              <a:spcAft>
                <a:spcPts val="0"/>
              </a:spcAft>
              <a:defRPr/>
            </a:pPr>
            <a:r>
              <a:rPr lang="zh-CN" altLang="en-US" sz="1200" kern="0">
                <a:solidFill>
                  <a:sysClr val="windowText" lastClr="000000"/>
                </a:solidFill>
              </a:rPr>
              <a:t>烟叶价值链管理</a:t>
            </a:r>
          </a:p>
        </p:txBody>
      </p:sp>
      <p:sp>
        <p:nvSpPr>
          <p:cNvPr id="118" name="椭圆 163"/>
          <p:cNvSpPr>
            <a:spLocks noChangeArrowheads="1"/>
          </p:cNvSpPr>
          <p:nvPr/>
        </p:nvSpPr>
        <p:spPr bwMode="auto">
          <a:xfrm>
            <a:off x="3500438" y="1855788"/>
            <a:ext cx="1895475" cy="1060450"/>
          </a:xfrm>
          <a:prstGeom prst="ellipse">
            <a:avLst/>
          </a:prstGeom>
          <a:noFill/>
          <a:ln w="9525" algn="ctr">
            <a:solidFill>
              <a:srgbClr val="FF0000"/>
            </a:solidFill>
            <a:prstDash val="sysDash"/>
            <a:bevel/>
            <a:headEnd/>
            <a:tailEnd/>
          </a:ln>
        </p:spPr>
        <p:txBody>
          <a:bodyPr anchor="ctr"/>
          <a:lstStyle/>
          <a:p>
            <a:r>
              <a:rPr lang="zh-CN" altLang="en-US">
                <a:solidFill>
                  <a:srgbClr val="FF0000"/>
                </a:solidFill>
              </a:rPr>
              <a:t>功能缺失</a:t>
            </a:r>
          </a:p>
        </p:txBody>
      </p:sp>
      <p:sp>
        <p:nvSpPr>
          <p:cNvPr id="119" name="流程图: 磁盘 118"/>
          <p:cNvSpPr/>
          <p:nvPr/>
        </p:nvSpPr>
        <p:spPr bwMode="auto">
          <a:xfrm>
            <a:off x="5243512" y="4710113"/>
            <a:ext cx="468313" cy="590550"/>
          </a:xfrm>
          <a:prstGeom prst="flowChartMagneticDisk">
            <a:avLst/>
          </a:prstGeom>
          <a:solidFill>
            <a:schemeClr val="tx1">
              <a:lumMod val="40000"/>
              <a:lumOff val="60000"/>
            </a:schemeClr>
          </a:solidFill>
          <a:ln w="9525" cap="flat" cmpd="sng" algn="ctr">
            <a:solidFill>
              <a:srgbClr val="A23826"/>
            </a:solidFill>
            <a:prstDash val="solid"/>
            <a:round/>
            <a:headEnd type="none" w="med" len="med"/>
            <a:tailEnd type="none" w="med" len="med"/>
          </a:ln>
          <a:effectLst/>
        </p:spPr>
        <p:txBody>
          <a:bodyPr anchor="ctr"/>
          <a:lstStyle/>
          <a:p>
            <a:pPr>
              <a:defRPr/>
            </a:pPr>
            <a:r>
              <a:rPr lang="zh-CN" altLang="en-US" sz="900" dirty="0">
                <a:solidFill>
                  <a:schemeClr val="tx1"/>
                </a:solidFill>
              </a:rPr>
              <a:t>一号工程</a:t>
            </a:r>
          </a:p>
        </p:txBody>
      </p:sp>
      <p:sp>
        <p:nvSpPr>
          <p:cNvPr id="120" name="流程图: 磁盘 119"/>
          <p:cNvSpPr/>
          <p:nvPr/>
        </p:nvSpPr>
        <p:spPr bwMode="auto">
          <a:xfrm>
            <a:off x="3364706" y="4076700"/>
            <a:ext cx="468313" cy="590550"/>
          </a:xfrm>
          <a:prstGeom prst="flowChartMagneticDisk">
            <a:avLst/>
          </a:prstGeom>
          <a:solidFill>
            <a:srgbClr val="FFC000"/>
          </a:solidFill>
          <a:ln w="9525" cap="flat" cmpd="sng" algn="ctr">
            <a:solidFill>
              <a:srgbClr val="A23826"/>
            </a:solidFill>
            <a:prstDash val="solid"/>
            <a:round/>
            <a:headEnd type="none" w="med" len="med"/>
            <a:tailEnd type="none" w="med" len="med"/>
          </a:ln>
          <a:effectLst/>
        </p:spPr>
        <p:txBody>
          <a:bodyPr anchor="ctr"/>
          <a:lstStyle/>
          <a:p>
            <a:pPr>
              <a:defRPr/>
            </a:pPr>
            <a:r>
              <a:rPr lang="en-US" altLang="zh-CN" sz="900" dirty="0" smtClean="0">
                <a:solidFill>
                  <a:schemeClr val="tx1"/>
                </a:solidFill>
              </a:rPr>
              <a:t>SAP</a:t>
            </a:r>
            <a:endParaRPr lang="zh-CN" altLang="en-US" sz="900" dirty="0">
              <a:solidFill>
                <a:schemeClr val="tx1"/>
              </a:solidFill>
            </a:endParaRPr>
          </a:p>
        </p:txBody>
      </p:sp>
      <p:sp>
        <p:nvSpPr>
          <p:cNvPr id="121" name="流程图: 磁盘 120"/>
          <p:cNvSpPr/>
          <p:nvPr/>
        </p:nvSpPr>
        <p:spPr bwMode="auto">
          <a:xfrm>
            <a:off x="4088606" y="4660900"/>
            <a:ext cx="468313" cy="590550"/>
          </a:xfrm>
          <a:prstGeom prst="flowChartMagneticDisk">
            <a:avLst/>
          </a:prstGeom>
          <a:solidFill>
            <a:srgbClr val="FFC000"/>
          </a:solidFill>
          <a:ln w="9525" cap="flat" cmpd="sng" algn="ctr">
            <a:solidFill>
              <a:srgbClr val="A23826"/>
            </a:solidFill>
            <a:prstDash val="solid"/>
            <a:round/>
            <a:headEnd type="none" w="med" len="med"/>
            <a:tailEnd type="none" w="med" len="med"/>
          </a:ln>
          <a:effectLst/>
        </p:spPr>
        <p:txBody>
          <a:bodyPr anchor="ctr"/>
          <a:lstStyle/>
          <a:p>
            <a:pPr>
              <a:defRPr/>
            </a:pPr>
            <a:r>
              <a:rPr lang="en-US" altLang="zh-CN" sz="900" dirty="0" smtClean="0">
                <a:solidFill>
                  <a:schemeClr val="tx1"/>
                </a:solidFill>
              </a:rPr>
              <a:t>SAP</a:t>
            </a:r>
            <a:endParaRPr lang="zh-CN" altLang="en-US" sz="900" dirty="0">
              <a:solidFill>
                <a:schemeClr val="tx1"/>
              </a:solidFill>
            </a:endParaRPr>
          </a:p>
        </p:txBody>
      </p:sp>
      <p:sp>
        <p:nvSpPr>
          <p:cNvPr id="122" name="流程图: 磁盘 121"/>
          <p:cNvSpPr/>
          <p:nvPr/>
        </p:nvSpPr>
        <p:spPr bwMode="auto">
          <a:xfrm>
            <a:off x="4088606" y="5062538"/>
            <a:ext cx="468313" cy="590550"/>
          </a:xfrm>
          <a:prstGeom prst="flowChartMagneticDisk">
            <a:avLst/>
          </a:prstGeom>
          <a:solidFill>
            <a:srgbClr val="FFC000"/>
          </a:solidFill>
          <a:ln w="9525" cap="flat" cmpd="sng" algn="ctr">
            <a:solidFill>
              <a:srgbClr val="A23826"/>
            </a:solidFill>
            <a:prstDash val="solid"/>
            <a:round/>
            <a:headEnd type="none" w="med" len="med"/>
            <a:tailEnd type="none" w="med" len="med"/>
          </a:ln>
          <a:effectLst/>
        </p:spPr>
        <p:txBody>
          <a:bodyPr anchor="ctr"/>
          <a:lstStyle/>
          <a:p>
            <a:pPr>
              <a:defRPr/>
            </a:pPr>
            <a:r>
              <a:rPr lang="en-US" altLang="zh-CN" sz="900" dirty="0" smtClean="0">
                <a:solidFill>
                  <a:schemeClr val="tx1"/>
                </a:solidFill>
              </a:rPr>
              <a:t>SAP</a:t>
            </a:r>
            <a:endParaRPr lang="zh-CN" altLang="en-US" sz="900" dirty="0">
              <a:solidFill>
                <a:schemeClr val="tx1"/>
              </a:solidFill>
            </a:endParaRPr>
          </a:p>
        </p:txBody>
      </p:sp>
      <p:sp>
        <p:nvSpPr>
          <p:cNvPr id="123" name="流程图: 磁盘 122"/>
          <p:cNvSpPr/>
          <p:nvPr/>
        </p:nvSpPr>
        <p:spPr bwMode="auto">
          <a:xfrm>
            <a:off x="6802437" y="3556000"/>
            <a:ext cx="468313" cy="590550"/>
          </a:xfrm>
          <a:prstGeom prst="flowChartMagneticDisk">
            <a:avLst/>
          </a:prstGeom>
          <a:solidFill>
            <a:srgbClr val="92D050"/>
          </a:solidFill>
          <a:ln w="9525" cap="flat" cmpd="sng" algn="ctr">
            <a:solidFill>
              <a:srgbClr val="A23826"/>
            </a:solidFill>
            <a:prstDash val="solid"/>
            <a:round/>
            <a:headEnd type="none" w="med" len="med"/>
            <a:tailEnd type="none" w="med" len="med"/>
          </a:ln>
          <a:effectLst/>
        </p:spPr>
        <p:txBody>
          <a:bodyPr anchor="ctr"/>
          <a:lstStyle/>
          <a:p>
            <a:pPr>
              <a:defRPr/>
            </a:pPr>
            <a:r>
              <a:rPr lang="en-US" altLang="zh-CN" sz="900" dirty="0" smtClean="0">
                <a:solidFill>
                  <a:schemeClr val="tx1"/>
                </a:solidFill>
              </a:rPr>
              <a:t>MES</a:t>
            </a:r>
            <a:endParaRPr lang="zh-CN" altLang="en-US" sz="900" dirty="0">
              <a:solidFill>
                <a:schemeClr val="tx1"/>
              </a:solidFill>
            </a:endParaRPr>
          </a:p>
        </p:txBody>
      </p:sp>
      <p:sp>
        <p:nvSpPr>
          <p:cNvPr id="124" name="流程图: 磁盘 123"/>
          <p:cNvSpPr/>
          <p:nvPr/>
        </p:nvSpPr>
        <p:spPr bwMode="auto">
          <a:xfrm>
            <a:off x="6802437" y="4022725"/>
            <a:ext cx="468313" cy="590550"/>
          </a:xfrm>
          <a:prstGeom prst="flowChartMagneticDisk">
            <a:avLst/>
          </a:prstGeom>
          <a:solidFill>
            <a:srgbClr val="FFC000"/>
          </a:solidFill>
          <a:ln w="9525" cap="flat" cmpd="sng" algn="ctr">
            <a:solidFill>
              <a:srgbClr val="A23826"/>
            </a:solidFill>
            <a:prstDash val="solid"/>
            <a:round/>
            <a:headEnd type="none" w="med" len="med"/>
            <a:tailEnd type="none" w="med" len="med"/>
          </a:ln>
          <a:effectLst/>
        </p:spPr>
        <p:txBody>
          <a:bodyPr anchor="ctr"/>
          <a:lstStyle/>
          <a:p>
            <a:pPr>
              <a:defRPr/>
            </a:pPr>
            <a:r>
              <a:rPr lang="en-US" altLang="zh-CN" sz="900" dirty="0" smtClean="0">
                <a:solidFill>
                  <a:schemeClr val="tx1"/>
                </a:solidFill>
              </a:rPr>
              <a:t>SAP</a:t>
            </a:r>
            <a:endParaRPr lang="zh-CN" altLang="en-US" sz="900" dirty="0">
              <a:solidFill>
                <a:schemeClr val="tx1"/>
              </a:solidFill>
            </a:endParaRPr>
          </a:p>
        </p:txBody>
      </p:sp>
      <p:sp>
        <p:nvSpPr>
          <p:cNvPr id="125" name="流程图: 磁盘 124"/>
          <p:cNvSpPr/>
          <p:nvPr/>
        </p:nvSpPr>
        <p:spPr bwMode="auto">
          <a:xfrm>
            <a:off x="6802437" y="2965450"/>
            <a:ext cx="468313" cy="590550"/>
          </a:xfrm>
          <a:prstGeom prst="flowChartMagneticDisk">
            <a:avLst/>
          </a:prstGeom>
          <a:solidFill>
            <a:srgbClr val="92D050"/>
          </a:solidFill>
          <a:ln w="9525" cap="flat" cmpd="sng" algn="ctr">
            <a:solidFill>
              <a:srgbClr val="A23826"/>
            </a:solidFill>
            <a:prstDash val="solid"/>
            <a:round/>
            <a:headEnd type="none" w="med" len="med"/>
            <a:tailEnd type="none" w="med" len="med"/>
          </a:ln>
          <a:effectLst/>
        </p:spPr>
        <p:txBody>
          <a:bodyPr anchor="ctr"/>
          <a:lstStyle/>
          <a:p>
            <a:pPr>
              <a:defRPr/>
            </a:pPr>
            <a:r>
              <a:rPr lang="en-US" altLang="zh-CN" sz="900" dirty="0" smtClean="0">
                <a:solidFill>
                  <a:schemeClr val="tx1"/>
                </a:solidFill>
              </a:rPr>
              <a:t>MES</a:t>
            </a:r>
            <a:endParaRPr lang="zh-CN" altLang="en-US" sz="900" dirty="0">
              <a:solidFill>
                <a:schemeClr val="tx1"/>
              </a:solidFill>
            </a:endParaRPr>
          </a:p>
        </p:txBody>
      </p:sp>
      <p:sp>
        <p:nvSpPr>
          <p:cNvPr id="126" name="WordArt 24"/>
          <p:cNvSpPr>
            <a:spLocks noChangeArrowheads="1" noChangeShapeType="1" noTextEdit="1"/>
          </p:cNvSpPr>
          <p:nvPr/>
        </p:nvSpPr>
        <p:spPr bwMode="auto">
          <a:xfrm>
            <a:off x="3000364" y="2928934"/>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srcRect/>
          <a:stretch>
            <a:fillRect/>
          </a:stretch>
        </p:blipFill>
        <p:spPr bwMode="auto">
          <a:xfrm>
            <a:off x="250825" y="1341438"/>
            <a:ext cx="4824413" cy="3630612"/>
          </a:xfrm>
          <a:prstGeom prst="rect">
            <a:avLst/>
          </a:prstGeom>
          <a:noFill/>
          <a:ln w="9525">
            <a:noFill/>
            <a:miter lim="800000"/>
            <a:headEnd/>
            <a:tailEnd/>
          </a:ln>
        </p:spPr>
      </p:pic>
      <p:pic>
        <p:nvPicPr>
          <p:cNvPr id="31747" name="Picture 3"/>
          <p:cNvPicPr>
            <a:picLocks noChangeAspect="1" noChangeArrowheads="1"/>
          </p:cNvPicPr>
          <p:nvPr/>
        </p:nvPicPr>
        <p:blipFill>
          <a:blip r:embed="rId4"/>
          <a:srcRect/>
          <a:stretch>
            <a:fillRect/>
          </a:stretch>
        </p:blipFill>
        <p:spPr bwMode="auto">
          <a:xfrm>
            <a:off x="5414963" y="3035300"/>
            <a:ext cx="3213100" cy="1762125"/>
          </a:xfrm>
          <a:prstGeom prst="rect">
            <a:avLst/>
          </a:prstGeom>
          <a:noFill/>
          <a:ln w="9525">
            <a:noFill/>
            <a:miter lim="800000"/>
            <a:headEnd/>
            <a:tailEnd/>
          </a:ln>
        </p:spPr>
      </p:pic>
      <p:pic>
        <p:nvPicPr>
          <p:cNvPr id="31748" name="Picture 4"/>
          <p:cNvPicPr>
            <a:picLocks noChangeAspect="1" noChangeArrowheads="1"/>
          </p:cNvPicPr>
          <p:nvPr/>
        </p:nvPicPr>
        <p:blipFill>
          <a:blip r:embed="rId5"/>
          <a:srcRect/>
          <a:stretch>
            <a:fillRect/>
          </a:stretch>
        </p:blipFill>
        <p:spPr bwMode="auto">
          <a:xfrm>
            <a:off x="5364163" y="1331913"/>
            <a:ext cx="3382962" cy="1512887"/>
          </a:xfrm>
          <a:prstGeom prst="rect">
            <a:avLst/>
          </a:prstGeom>
          <a:noFill/>
          <a:ln w="9525">
            <a:noFill/>
            <a:miter lim="800000"/>
            <a:headEnd/>
            <a:tailEnd/>
          </a:ln>
        </p:spPr>
      </p:pic>
      <p:sp>
        <p:nvSpPr>
          <p:cNvPr id="31749" name="AutoShape 5"/>
          <p:cNvSpPr>
            <a:spLocks noChangeArrowheads="1"/>
          </p:cNvSpPr>
          <p:nvPr/>
        </p:nvSpPr>
        <p:spPr bwMode="auto">
          <a:xfrm>
            <a:off x="6948488" y="2835275"/>
            <a:ext cx="360362" cy="144463"/>
          </a:xfrm>
          <a:prstGeom prst="downArrow">
            <a:avLst>
              <a:gd name="adj1" fmla="val 50000"/>
              <a:gd name="adj2" fmla="val 25000"/>
            </a:avLst>
          </a:prstGeom>
          <a:solidFill>
            <a:schemeClr val="bg1"/>
          </a:solidFill>
          <a:ln w="9525" algn="ctr">
            <a:solidFill>
              <a:schemeClr val="tx1"/>
            </a:solidFill>
            <a:miter lim="800000"/>
            <a:headEnd/>
            <a:tailEnd/>
          </a:ln>
        </p:spPr>
        <p:txBody>
          <a:bodyPr wrap="none" anchor="ctr"/>
          <a:lstStyle/>
          <a:p>
            <a:endParaRPr lang="zh-CN" altLang="en-US"/>
          </a:p>
        </p:txBody>
      </p:sp>
      <p:pic>
        <p:nvPicPr>
          <p:cNvPr id="31750" name="Picture 6"/>
          <p:cNvPicPr>
            <a:picLocks noChangeAspect="1" noChangeArrowheads="1"/>
          </p:cNvPicPr>
          <p:nvPr/>
        </p:nvPicPr>
        <p:blipFill>
          <a:blip r:embed="rId6"/>
          <a:srcRect/>
          <a:stretch>
            <a:fillRect/>
          </a:stretch>
        </p:blipFill>
        <p:spPr bwMode="auto">
          <a:xfrm>
            <a:off x="5227638" y="4976813"/>
            <a:ext cx="3673475" cy="1849437"/>
          </a:xfrm>
          <a:prstGeom prst="rect">
            <a:avLst/>
          </a:prstGeom>
          <a:noFill/>
          <a:ln w="9525">
            <a:noFill/>
            <a:miter lim="800000"/>
            <a:headEnd/>
            <a:tailEnd/>
          </a:ln>
        </p:spPr>
      </p:pic>
      <p:sp>
        <p:nvSpPr>
          <p:cNvPr id="31751" name="AutoShape 7"/>
          <p:cNvSpPr>
            <a:spLocks noChangeArrowheads="1"/>
          </p:cNvSpPr>
          <p:nvPr/>
        </p:nvSpPr>
        <p:spPr bwMode="auto">
          <a:xfrm>
            <a:off x="6948488" y="4797425"/>
            <a:ext cx="360362" cy="144463"/>
          </a:xfrm>
          <a:prstGeom prst="downArrow">
            <a:avLst>
              <a:gd name="adj1" fmla="val 50000"/>
              <a:gd name="adj2" fmla="val 25000"/>
            </a:avLst>
          </a:prstGeom>
          <a:solidFill>
            <a:schemeClr val="bg1"/>
          </a:solidFill>
          <a:ln w="9525" algn="ctr">
            <a:solidFill>
              <a:schemeClr val="tx1"/>
            </a:solidFill>
            <a:miter lim="800000"/>
            <a:headEnd/>
            <a:tailEnd/>
          </a:ln>
        </p:spPr>
        <p:txBody>
          <a:bodyPr wrap="none" anchor="ctr"/>
          <a:lstStyle/>
          <a:p>
            <a:endParaRPr lang="zh-CN" altLang="en-US"/>
          </a:p>
        </p:txBody>
      </p:sp>
      <p:sp>
        <p:nvSpPr>
          <p:cNvPr id="31752" name="Rectangle 8"/>
          <p:cNvSpPr>
            <a:spLocks noChangeArrowheads="1"/>
          </p:cNvSpPr>
          <p:nvPr/>
        </p:nvSpPr>
        <p:spPr bwMode="auto">
          <a:xfrm>
            <a:off x="285720" y="214290"/>
            <a:ext cx="7286676" cy="714380"/>
          </a:xfrm>
          <a:prstGeom prst="rect">
            <a:avLst/>
          </a:prstGeom>
          <a:noFill/>
          <a:ln w="9525" algn="ctr">
            <a:noFill/>
            <a:miter lim="800000"/>
            <a:headEnd/>
            <a:tailEnd/>
          </a:ln>
        </p:spPr>
        <p:txBody>
          <a:bodyPr lIns="0" tIns="0" rIns="0" bIns="0"/>
          <a:lstStyle/>
          <a:p>
            <a:pPr algn="l" eaLnBrk="0" hangingPunct="0"/>
            <a:r>
              <a:rPr lang="zh-CN" altLang="en-US" sz="2400" b="1" dirty="0">
                <a:latin typeface="Arial" pitchFamily="34" charset="0"/>
                <a:ea typeface="黑体" pitchFamily="2" charset="-122"/>
              </a:rPr>
              <a:t>根据</a:t>
            </a:r>
            <a:r>
              <a:rPr lang="zh-CN" altLang="en-US" sz="2400" b="1" dirty="0" smtClean="0">
                <a:latin typeface="Arial" pitchFamily="34" charset="0"/>
                <a:ea typeface="黑体" pitchFamily="2" charset="-122"/>
              </a:rPr>
              <a:t>企业业务架构的</a:t>
            </a:r>
            <a:r>
              <a:rPr lang="zh-CN" altLang="en-US" sz="2400" b="1" dirty="0" smtClean="0">
                <a:ea typeface="黑体" pitchFamily="2" charset="-122"/>
              </a:rPr>
              <a:t>“</a:t>
            </a:r>
            <a:r>
              <a:rPr lang="zh-CN" altLang="en-US" sz="2400" b="1" dirty="0" smtClean="0">
                <a:latin typeface="Arial" pitchFamily="34" charset="0"/>
                <a:ea typeface="黑体" pitchFamily="2" charset="-122"/>
              </a:rPr>
              <a:t>管理积木</a:t>
            </a:r>
            <a:r>
              <a:rPr lang="zh-CN" altLang="en-US" sz="2400" b="1" dirty="0" smtClean="0">
                <a:ea typeface="黑体" pitchFamily="2" charset="-122"/>
              </a:rPr>
              <a:t>”</a:t>
            </a:r>
            <a:r>
              <a:rPr lang="zh-CN" altLang="en-US" sz="2400" b="1" dirty="0" smtClean="0">
                <a:latin typeface="Arial" pitchFamily="34" charset="0"/>
                <a:ea typeface="黑体" pitchFamily="2" charset="-122"/>
              </a:rPr>
              <a:t>，</a:t>
            </a:r>
            <a:r>
              <a:rPr lang="zh-CN" altLang="en-US" sz="2400" b="1" dirty="0">
                <a:latin typeface="Arial" pitchFamily="34" charset="0"/>
                <a:ea typeface="黑体" pitchFamily="2" charset="-122"/>
              </a:rPr>
              <a:t>设计企业的信息平台</a:t>
            </a:r>
            <a:r>
              <a:rPr lang="zh-CN" altLang="en-US" sz="2400" b="1" dirty="0" smtClean="0">
                <a:latin typeface="Arial" pitchFamily="34" charset="0"/>
                <a:ea typeface="黑体" pitchFamily="2" charset="-122"/>
              </a:rPr>
              <a:t>架构</a:t>
            </a:r>
            <a:r>
              <a:rPr lang="zh-CN" altLang="en-US" sz="2400" b="1" dirty="0" smtClean="0">
                <a:ea typeface="黑体" pitchFamily="2" charset="-122"/>
              </a:rPr>
              <a:t>“</a:t>
            </a:r>
            <a:r>
              <a:rPr lang="zh-CN" altLang="en-US" sz="2400" b="1" dirty="0" smtClean="0">
                <a:latin typeface="Arial" pitchFamily="34" charset="0"/>
                <a:ea typeface="黑体" pitchFamily="2" charset="-122"/>
              </a:rPr>
              <a:t>系统积木</a:t>
            </a:r>
            <a:r>
              <a:rPr lang="zh-CN" altLang="en-US" sz="2400" b="1" dirty="0" smtClean="0">
                <a:ea typeface="黑体" pitchFamily="2" charset="-122"/>
              </a:rPr>
              <a:t>”</a:t>
            </a:r>
            <a:endParaRPr lang="zh-CN" altLang="en-US" sz="2400" b="1" dirty="0">
              <a:latin typeface="Arial" pitchFamily="34" charset="0"/>
              <a:ea typeface="黑体" pitchFamily="2" charset="-122"/>
            </a:endParaRPr>
          </a:p>
        </p:txBody>
      </p:sp>
      <p:sp>
        <p:nvSpPr>
          <p:cNvPr id="31753" name="AutoShape 9"/>
          <p:cNvSpPr>
            <a:spLocks noChangeArrowheads="1"/>
          </p:cNvSpPr>
          <p:nvPr/>
        </p:nvSpPr>
        <p:spPr bwMode="auto">
          <a:xfrm>
            <a:off x="2916238" y="5013325"/>
            <a:ext cx="1800225" cy="863600"/>
          </a:xfrm>
          <a:prstGeom prst="wedgeEllipseCallout">
            <a:avLst>
              <a:gd name="adj1" fmla="val 91269"/>
              <a:gd name="adj2" fmla="val -206986"/>
            </a:avLst>
          </a:prstGeom>
          <a:solidFill>
            <a:schemeClr val="bg1"/>
          </a:solidFill>
          <a:ln w="9525" algn="ctr">
            <a:solidFill>
              <a:schemeClr val="tx1"/>
            </a:solidFill>
            <a:miter lim="800000"/>
            <a:headEnd/>
            <a:tailEnd/>
          </a:ln>
        </p:spPr>
        <p:txBody>
          <a:bodyPr anchor="ctr"/>
          <a:lstStyle/>
          <a:p>
            <a:pPr marL="342900" indent="-342900">
              <a:spcBef>
                <a:spcPct val="20000"/>
              </a:spcBef>
              <a:buClr>
                <a:schemeClr val="hlink"/>
              </a:buClr>
              <a:buSzPct val="80000"/>
              <a:buFont typeface="Wingdings" pitchFamily="2" charset="2"/>
              <a:buNone/>
            </a:pPr>
            <a:endParaRPr lang="zh-CN" altLang="en-US" sz="2400">
              <a:solidFill>
                <a:schemeClr val="tx1"/>
              </a:solidFill>
              <a:latin typeface="Arial" pitchFamily="34" charset="0"/>
            </a:endParaRPr>
          </a:p>
        </p:txBody>
      </p:sp>
      <p:sp>
        <p:nvSpPr>
          <p:cNvPr id="31754" name="Text Box 10"/>
          <p:cNvSpPr txBox="1">
            <a:spLocks noChangeArrowheads="1"/>
          </p:cNvSpPr>
          <p:nvPr/>
        </p:nvSpPr>
        <p:spPr bwMode="auto">
          <a:xfrm>
            <a:off x="2955925" y="5248275"/>
            <a:ext cx="1670050" cy="392113"/>
          </a:xfrm>
          <a:prstGeom prst="rect">
            <a:avLst/>
          </a:prstGeom>
          <a:noFill/>
          <a:ln w="9525" algn="ctr">
            <a:noFill/>
            <a:miter lim="800000"/>
            <a:headEnd/>
            <a:tailEnd/>
          </a:ln>
        </p:spPr>
        <p:txBody>
          <a:bodyPr wrap="none">
            <a:spAutoFit/>
          </a:bodyPr>
          <a:lstStyle/>
          <a:p>
            <a:pPr marL="342900" indent="-342900">
              <a:spcBef>
                <a:spcPct val="20000"/>
              </a:spcBef>
              <a:buClr>
                <a:schemeClr val="hlink"/>
              </a:buClr>
              <a:buSzPct val="80000"/>
              <a:buFont typeface="Wingdings" pitchFamily="2" charset="2"/>
              <a:buNone/>
            </a:pPr>
            <a:r>
              <a:rPr kumimoji="1" lang="zh-CN" altLang="de-DE" sz="900">
                <a:latin typeface="Arial" pitchFamily="34" charset="0"/>
              </a:rPr>
              <a:t>业务组件和系统之间的映射，</a:t>
            </a:r>
          </a:p>
          <a:p>
            <a:pPr marL="342900" indent="-342900">
              <a:spcBef>
                <a:spcPct val="20000"/>
              </a:spcBef>
              <a:buClr>
                <a:schemeClr val="hlink"/>
              </a:buClr>
              <a:buSzPct val="80000"/>
              <a:buFont typeface="Wingdings" pitchFamily="2" charset="2"/>
              <a:buNone/>
            </a:pPr>
            <a:r>
              <a:rPr kumimoji="1" lang="zh-CN" altLang="de-DE" sz="900">
                <a:latin typeface="Arial" pitchFamily="34" charset="0"/>
              </a:rPr>
              <a:t>明确系统的边界</a:t>
            </a:r>
            <a:endParaRPr kumimoji="1" lang="zh-CN" altLang="en-US" sz="900">
              <a:latin typeface="Arial" pitchFamily="34" charset="0"/>
            </a:endParaRPr>
          </a:p>
        </p:txBody>
      </p:sp>
      <p:sp>
        <p:nvSpPr>
          <p:cNvPr id="31755" name="Text Box 12"/>
          <p:cNvSpPr txBox="1">
            <a:spLocks noChangeArrowheads="1"/>
          </p:cNvSpPr>
          <p:nvPr/>
        </p:nvSpPr>
        <p:spPr bwMode="auto">
          <a:xfrm rot="-1200000">
            <a:off x="395288" y="2708275"/>
            <a:ext cx="1379537" cy="355600"/>
          </a:xfrm>
          <a:prstGeom prst="rect">
            <a:avLst/>
          </a:prstGeom>
          <a:noFill/>
          <a:ln w="19050" algn="ctr">
            <a:solidFill>
              <a:srgbClr val="FF0000"/>
            </a:solidFill>
            <a:prstDash val="lgDash"/>
            <a:miter lim="800000"/>
            <a:headEnd/>
            <a:tailEnd/>
          </a:ln>
        </p:spPr>
        <p:txBody>
          <a:bodyPr>
            <a:spAutoFit/>
          </a:bodyPr>
          <a:lstStyle/>
          <a:p>
            <a:pPr>
              <a:spcBef>
                <a:spcPct val="50000"/>
              </a:spcBef>
            </a:pPr>
            <a:r>
              <a:rPr lang="zh-CN" altLang="en-US" sz="1600" b="1">
                <a:solidFill>
                  <a:srgbClr val="FF0000"/>
                </a:solidFill>
                <a:latin typeface="Futura Bk"/>
              </a:rPr>
              <a:t>示例</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058" name="直接连接符 100"/>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100" name="灯片编号占位符 4"/>
          <p:cNvSpPr>
            <a:spLocks noGrp="1"/>
          </p:cNvSpPr>
          <p:nvPr>
            <p:ph type="sldNum" sz="quarter" idx="11"/>
          </p:nvPr>
        </p:nvSpPr>
        <p:spPr/>
        <p:txBody>
          <a:bodyPr/>
          <a:lstStyle/>
          <a:p>
            <a:pPr>
              <a:defRPr/>
            </a:pPr>
            <a:fld id="{8EEF3D88-5216-4EE9-9975-3781B6667372}" type="slidenum">
              <a:rPr lang="en-US" altLang="zh-CN"/>
              <a:pPr>
                <a:defRPr/>
              </a:pPr>
              <a:t>38</a:t>
            </a:fld>
            <a:endParaRPr lang="en-US" altLang="zh-CN"/>
          </a:p>
        </p:txBody>
      </p:sp>
      <p:grpSp>
        <p:nvGrpSpPr>
          <p:cNvPr id="2" name="Group 2"/>
          <p:cNvGrpSpPr>
            <a:grpSpLocks/>
          </p:cNvGrpSpPr>
          <p:nvPr/>
        </p:nvGrpSpPr>
        <p:grpSpPr bwMode="auto">
          <a:xfrm>
            <a:off x="539750" y="1052513"/>
            <a:ext cx="7683500" cy="5761037"/>
            <a:chOff x="382" y="522"/>
            <a:chExt cx="4840" cy="3629"/>
          </a:xfrm>
        </p:grpSpPr>
        <p:sp>
          <p:nvSpPr>
            <p:cNvPr id="45148" name="AutoShape 3"/>
            <p:cNvSpPr>
              <a:spLocks noChangeArrowheads="1"/>
            </p:cNvSpPr>
            <p:nvPr/>
          </p:nvSpPr>
          <p:spPr bwMode="auto">
            <a:xfrm>
              <a:off x="382" y="522"/>
              <a:ext cx="1247" cy="3629"/>
            </a:xfrm>
            <a:prstGeom prst="cube">
              <a:avLst>
                <a:gd name="adj" fmla="val 68208"/>
              </a:avLst>
            </a:prstGeom>
            <a:solidFill>
              <a:schemeClr val="accent1"/>
            </a:solidFill>
            <a:ln w="9525">
              <a:solidFill>
                <a:schemeClr val="tx1"/>
              </a:solidFill>
              <a:miter lim="800000"/>
              <a:headEnd/>
              <a:tailEnd/>
            </a:ln>
          </p:spPr>
          <p:txBody>
            <a:bodyPr wrap="none" anchor="ctr"/>
            <a:lstStyle/>
            <a:p>
              <a:pPr algn="ctr">
                <a:spcBef>
                  <a:spcPct val="50000"/>
                </a:spcBef>
                <a:buFont typeface="Wingdings" pitchFamily="2" charset="2"/>
                <a:buNone/>
              </a:pPr>
              <a:r>
                <a:rPr lang="en-US" altLang="zh-CN" b="1">
                  <a:latin typeface="宋体" charset="-122"/>
                  <a:ea typeface="宋体" charset="-122"/>
                </a:rPr>
                <a:t>EIP</a:t>
              </a:r>
            </a:p>
            <a:p>
              <a:pPr algn="ctr">
                <a:spcBef>
                  <a:spcPct val="50000"/>
                </a:spcBef>
                <a:buFont typeface="Wingdings" pitchFamily="2" charset="2"/>
                <a:buNone/>
              </a:pPr>
              <a:endParaRPr lang="en-US" altLang="zh-CN" b="1">
                <a:latin typeface="宋体" charset="-122"/>
                <a:ea typeface="宋体" charset="-122"/>
              </a:endParaRPr>
            </a:p>
            <a:p>
              <a:pPr algn="ctr">
                <a:spcBef>
                  <a:spcPct val="50000"/>
                </a:spcBef>
                <a:buFont typeface="Wingdings" pitchFamily="2" charset="2"/>
                <a:buNone/>
              </a:pPr>
              <a:r>
                <a:rPr lang="zh-CN" altLang="en-US" b="1">
                  <a:latin typeface="宋体" charset="-122"/>
                  <a:ea typeface="宋体" charset="-122"/>
                </a:rPr>
                <a:t>内网</a:t>
              </a:r>
            </a:p>
            <a:p>
              <a:pPr algn="ctr">
                <a:spcBef>
                  <a:spcPct val="50000"/>
                </a:spcBef>
                <a:buFont typeface="Wingdings" pitchFamily="2" charset="2"/>
                <a:buNone/>
              </a:pPr>
              <a:endParaRPr lang="zh-CN" altLang="en-US" b="1">
                <a:latin typeface="宋体" charset="-122"/>
                <a:ea typeface="宋体" charset="-122"/>
              </a:endParaRPr>
            </a:p>
            <a:p>
              <a:pPr algn="ctr">
                <a:spcBef>
                  <a:spcPct val="50000"/>
                </a:spcBef>
                <a:buFont typeface="Wingdings" pitchFamily="2" charset="2"/>
                <a:buNone/>
              </a:pPr>
              <a:r>
                <a:rPr lang="zh-CN" altLang="en-US" b="1">
                  <a:latin typeface="宋体" charset="-122"/>
                  <a:ea typeface="宋体" charset="-122"/>
                </a:rPr>
                <a:t>电子</a:t>
              </a:r>
            </a:p>
            <a:p>
              <a:pPr algn="ctr">
                <a:spcBef>
                  <a:spcPct val="50000"/>
                </a:spcBef>
                <a:buFont typeface="Wingdings" pitchFamily="2" charset="2"/>
                <a:buNone/>
              </a:pPr>
              <a:r>
                <a:rPr lang="zh-CN" altLang="en-US" b="1">
                  <a:latin typeface="宋体" charset="-122"/>
                  <a:ea typeface="宋体" charset="-122"/>
                </a:rPr>
                <a:t>邮件</a:t>
              </a:r>
            </a:p>
            <a:p>
              <a:pPr algn="ctr">
                <a:spcBef>
                  <a:spcPct val="50000"/>
                </a:spcBef>
                <a:buFont typeface="Wingdings" pitchFamily="2" charset="2"/>
                <a:buNone/>
              </a:pPr>
              <a:endParaRPr lang="zh-CN" altLang="en-US" b="1">
                <a:latin typeface="宋体" charset="-122"/>
                <a:ea typeface="宋体" charset="-122"/>
              </a:endParaRPr>
            </a:p>
            <a:p>
              <a:pPr algn="ctr">
                <a:spcBef>
                  <a:spcPct val="50000"/>
                </a:spcBef>
                <a:buFont typeface="Wingdings" pitchFamily="2" charset="2"/>
                <a:buNone/>
              </a:pPr>
              <a:r>
                <a:rPr lang="zh-CN" altLang="en-US" b="1">
                  <a:latin typeface="宋体" charset="-122"/>
                  <a:ea typeface="宋体" charset="-122"/>
                </a:rPr>
                <a:t>外网</a:t>
              </a:r>
            </a:p>
            <a:p>
              <a:pPr algn="ctr">
                <a:spcBef>
                  <a:spcPct val="50000"/>
                </a:spcBef>
                <a:buFont typeface="Wingdings" pitchFamily="2" charset="2"/>
                <a:buNone/>
              </a:pPr>
              <a:r>
                <a:rPr lang="en-US" altLang="zh-CN" b="1">
                  <a:latin typeface="宋体" charset="-122"/>
                  <a:ea typeface="宋体" charset="-122"/>
                </a:rPr>
                <a:t>OA</a:t>
              </a:r>
            </a:p>
          </p:txBody>
        </p:sp>
        <p:sp>
          <p:nvSpPr>
            <p:cNvPr id="7006212" name="AutoShape 4"/>
            <p:cNvSpPr>
              <a:spLocks noChangeArrowheads="1"/>
            </p:cNvSpPr>
            <p:nvPr/>
          </p:nvSpPr>
          <p:spPr bwMode="auto">
            <a:xfrm>
              <a:off x="787" y="3754"/>
              <a:ext cx="3968" cy="396"/>
            </a:xfrm>
            <a:prstGeom prst="parallelogram">
              <a:avLst>
                <a:gd name="adj" fmla="val 100991"/>
              </a:avLst>
            </a:prstGeom>
            <a:solidFill>
              <a:schemeClr val="accent1"/>
            </a:solidFill>
            <a:ln w="9525" algn="ctr">
              <a:solidFill>
                <a:schemeClr val="tx1"/>
              </a:solidFill>
              <a:miter lim="800000"/>
              <a:headEnd/>
              <a:tailEnd/>
            </a:ln>
            <a:effectLst/>
          </p:spPr>
          <p:txBody>
            <a:bodyPr wrap="none" bIns="118800" anchor="ctr"/>
            <a:lstStyle/>
            <a:p>
              <a:pPr eaLnBrk="0" hangingPunct="0">
                <a:defRPr/>
              </a:pPr>
              <a:endParaRPr lang="zh-CN" altLang="en-US">
                <a:effectLst>
                  <a:outerShdw blurRad="38100" dist="38100" dir="2700000" algn="tl">
                    <a:srgbClr val="000000">
                      <a:alpha val="43137"/>
                    </a:srgbClr>
                  </a:outerShdw>
                </a:effectLst>
              </a:endParaRPr>
            </a:p>
          </p:txBody>
        </p:sp>
        <p:sp>
          <p:nvSpPr>
            <p:cNvPr id="7006213" name="AutoShape 5"/>
            <p:cNvSpPr>
              <a:spLocks noChangeArrowheads="1"/>
            </p:cNvSpPr>
            <p:nvPr/>
          </p:nvSpPr>
          <p:spPr bwMode="auto">
            <a:xfrm>
              <a:off x="1190" y="3285"/>
              <a:ext cx="4032" cy="460"/>
            </a:xfrm>
            <a:prstGeom prst="parallelogram">
              <a:avLst>
                <a:gd name="adj" fmla="val 98690"/>
              </a:avLst>
            </a:prstGeom>
            <a:solidFill>
              <a:schemeClr val="accent1">
                <a:alpha val="25000"/>
              </a:schemeClr>
            </a:solidFill>
            <a:ln w="9525" algn="ctr">
              <a:solidFill>
                <a:schemeClr val="tx1"/>
              </a:solidFill>
              <a:prstDash val="dash"/>
              <a:miter lim="800000"/>
              <a:headEnd/>
              <a:tailEnd/>
            </a:ln>
            <a:effectLst/>
          </p:spPr>
          <p:txBody>
            <a:bodyPr wrap="none" bIns="118800" anchor="ctr"/>
            <a:lstStyle/>
            <a:p>
              <a:pPr eaLnBrk="0" hangingPunct="0">
                <a:defRPr/>
              </a:pPr>
              <a:endParaRPr lang="zh-CN" altLang="en-US">
                <a:effectLst>
                  <a:outerShdw blurRad="38100" dist="38100" dir="2700000" algn="tl">
                    <a:srgbClr val="000000">
                      <a:alpha val="43137"/>
                    </a:srgbClr>
                  </a:outerShdw>
                </a:effectLst>
              </a:endParaRPr>
            </a:p>
          </p:txBody>
        </p:sp>
        <p:sp>
          <p:nvSpPr>
            <p:cNvPr id="7006214" name="AutoShape 6"/>
            <p:cNvSpPr>
              <a:spLocks noChangeArrowheads="1"/>
            </p:cNvSpPr>
            <p:nvPr/>
          </p:nvSpPr>
          <p:spPr bwMode="auto">
            <a:xfrm>
              <a:off x="1163" y="1570"/>
              <a:ext cx="4032" cy="460"/>
            </a:xfrm>
            <a:prstGeom prst="parallelogram">
              <a:avLst>
                <a:gd name="adj" fmla="val 98690"/>
              </a:avLst>
            </a:prstGeom>
            <a:solidFill>
              <a:schemeClr val="accent1">
                <a:alpha val="25000"/>
              </a:schemeClr>
            </a:solidFill>
            <a:ln w="9525" algn="ctr">
              <a:solidFill>
                <a:schemeClr val="tx1"/>
              </a:solidFill>
              <a:prstDash val="dash"/>
              <a:miter lim="800000"/>
              <a:headEnd/>
              <a:tailEnd/>
            </a:ln>
            <a:effectLst/>
          </p:spPr>
          <p:txBody>
            <a:bodyPr wrap="none" bIns="118800" anchor="ctr"/>
            <a:lstStyle/>
            <a:p>
              <a:pPr eaLnBrk="0" hangingPunct="0">
                <a:defRPr/>
              </a:pPr>
              <a:endParaRPr lang="zh-CN" altLang="en-US">
                <a:effectLst>
                  <a:outerShdw blurRad="38100" dist="38100" dir="2700000" algn="tl">
                    <a:srgbClr val="000000">
                      <a:alpha val="43137"/>
                    </a:srgbClr>
                  </a:outerShdw>
                </a:effectLst>
              </a:endParaRPr>
            </a:p>
          </p:txBody>
        </p:sp>
        <p:sp>
          <p:nvSpPr>
            <p:cNvPr id="7006215" name="AutoShape 7"/>
            <p:cNvSpPr>
              <a:spLocks noChangeArrowheads="1"/>
            </p:cNvSpPr>
            <p:nvPr/>
          </p:nvSpPr>
          <p:spPr bwMode="auto">
            <a:xfrm>
              <a:off x="1166" y="2173"/>
              <a:ext cx="4032" cy="460"/>
            </a:xfrm>
            <a:prstGeom prst="parallelogram">
              <a:avLst>
                <a:gd name="adj" fmla="val 98690"/>
              </a:avLst>
            </a:prstGeom>
            <a:solidFill>
              <a:schemeClr val="accent1">
                <a:alpha val="25000"/>
              </a:schemeClr>
            </a:solidFill>
            <a:ln w="9525" algn="ctr">
              <a:solidFill>
                <a:schemeClr val="tx1"/>
              </a:solidFill>
              <a:prstDash val="dash"/>
              <a:miter lim="800000"/>
              <a:headEnd/>
              <a:tailEnd/>
            </a:ln>
            <a:effectLst/>
          </p:spPr>
          <p:txBody>
            <a:bodyPr wrap="none" bIns="118800" anchor="ctr"/>
            <a:lstStyle/>
            <a:p>
              <a:pPr eaLnBrk="0" hangingPunct="0">
                <a:defRPr/>
              </a:pPr>
              <a:endParaRPr lang="zh-CN" altLang="en-US">
                <a:effectLst>
                  <a:outerShdw blurRad="38100" dist="38100" dir="2700000" algn="tl">
                    <a:srgbClr val="000000">
                      <a:alpha val="43137"/>
                    </a:srgbClr>
                  </a:outerShdw>
                </a:effectLst>
              </a:endParaRPr>
            </a:p>
          </p:txBody>
        </p:sp>
        <p:sp>
          <p:nvSpPr>
            <p:cNvPr id="7006216" name="AutoShape 8"/>
            <p:cNvSpPr>
              <a:spLocks noChangeArrowheads="1"/>
            </p:cNvSpPr>
            <p:nvPr/>
          </p:nvSpPr>
          <p:spPr bwMode="auto">
            <a:xfrm>
              <a:off x="1161" y="2688"/>
              <a:ext cx="4032" cy="460"/>
            </a:xfrm>
            <a:prstGeom prst="parallelogram">
              <a:avLst>
                <a:gd name="adj" fmla="val 98690"/>
              </a:avLst>
            </a:prstGeom>
            <a:solidFill>
              <a:schemeClr val="accent1">
                <a:alpha val="25000"/>
              </a:schemeClr>
            </a:solidFill>
            <a:ln w="9525" algn="ctr">
              <a:solidFill>
                <a:schemeClr val="tx1"/>
              </a:solidFill>
              <a:prstDash val="dash"/>
              <a:miter lim="800000"/>
              <a:headEnd/>
              <a:tailEnd/>
            </a:ln>
            <a:effectLst/>
          </p:spPr>
          <p:txBody>
            <a:bodyPr wrap="none" bIns="118800" anchor="ctr"/>
            <a:lstStyle/>
            <a:p>
              <a:pPr eaLnBrk="0" hangingPunct="0">
                <a:defRPr/>
              </a:pPr>
              <a:endParaRPr lang="zh-CN" altLang="en-US">
                <a:effectLst>
                  <a:outerShdw blurRad="38100" dist="38100" dir="2700000" algn="tl">
                    <a:srgbClr val="000000">
                      <a:alpha val="43137"/>
                    </a:srgbClr>
                  </a:outerShdw>
                </a:effectLst>
              </a:endParaRPr>
            </a:p>
          </p:txBody>
        </p:sp>
        <p:sp>
          <p:nvSpPr>
            <p:cNvPr id="7006217" name="Line 9"/>
            <p:cNvSpPr>
              <a:spLocks noChangeShapeType="1"/>
            </p:cNvSpPr>
            <p:nvPr/>
          </p:nvSpPr>
          <p:spPr bwMode="auto">
            <a:xfrm>
              <a:off x="1168" y="1312"/>
              <a:ext cx="0" cy="2424"/>
            </a:xfrm>
            <a:prstGeom prst="line">
              <a:avLst/>
            </a:prstGeom>
            <a:noFill/>
            <a:ln w="9525">
              <a:solidFill>
                <a:schemeClr val="tx1"/>
              </a:solidFill>
              <a:prstDash val="dash"/>
              <a:round/>
              <a:headEnd/>
              <a:tailEnd/>
            </a:ln>
            <a:effectLst/>
          </p:spPr>
          <p:txBody>
            <a:bodyPr bIns="118800"/>
            <a:lstStyle/>
            <a:p>
              <a:pPr eaLnBrk="0" hangingPunct="0">
                <a:defRPr/>
              </a:pPr>
              <a:endParaRPr lang="zh-CN" altLang="en-US">
                <a:effectLst>
                  <a:outerShdw blurRad="38100" dist="38100" dir="2700000" algn="tl">
                    <a:srgbClr val="000000">
                      <a:alpha val="43137"/>
                    </a:srgbClr>
                  </a:outerShdw>
                </a:effectLst>
              </a:endParaRPr>
            </a:p>
          </p:txBody>
        </p:sp>
        <p:sp>
          <p:nvSpPr>
            <p:cNvPr id="7006218" name="Line 10"/>
            <p:cNvSpPr>
              <a:spLocks noChangeShapeType="1"/>
            </p:cNvSpPr>
            <p:nvPr/>
          </p:nvSpPr>
          <p:spPr bwMode="auto">
            <a:xfrm>
              <a:off x="1168" y="1296"/>
              <a:ext cx="3568" cy="0"/>
            </a:xfrm>
            <a:prstGeom prst="line">
              <a:avLst/>
            </a:prstGeom>
            <a:noFill/>
            <a:ln w="9525">
              <a:solidFill>
                <a:schemeClr val="tx1"/>
              </a:solidFill>
              <a:prstDash val="sysDot"/>
              <a:round/>
              <a:headEnd/>
              <a:tailEnd/>
            </a:ln>
            <a:effectLst/>
          </p:spPr>
          <p:txBody>
            <a:bodyPr bIns="118800"/>
            <a:lstStyle/>
            <a:p>
              <a:pPr eaLnBrk="0" hangingPunct="0">
                <a:defRPr/>
              </a:pPr>
              <a:endParaRPr lang="zh-CN" altLang="en-US">
                <a:effectLst>
                  <a:outerShdw blurRad="38100" dist="38100" dir="2700000" algn="tl">
                    <a:srgbClr val="000000">
                      <a:alpha val="43137"/>
                    </a:srgbClr>
                  </a:outerShdw>
                </a:effectLst>
              </a:endParaRPr>
            </a:p>
          </p:txBody>
        </p:sp>
        <p:sp>
          <p:nvSpPr>
            <p:cNvPr id="7006219" name="AutoShape 11"/>
            <p:cNvSpPr>
              <a:spLocks noChangeArrowheads="1"/>
            </p:cNvSpPr>
            <p:nvPr/>
          </p:nvSpPr>
          <p:spPr bwMode="auto">
            <a:xfrm>
              <a:off x="1169" y="832"/>
              <a:ext cx="4032" cy="460"/>
            </a:xfrm>
            <a:prstGeom prst="parallelogram">
              <a:avLst>
                <a:gd name="adj" fmla="val 98690"/>
              </a:avLst>
            </a:prstGeom>
            <a:solidFill>
              <a:schemeClr val="accent1"/>
            </a:solidFill>
            <a:ln w="9525" algn="ctr">
              <a:solidFill>
                <a:schemeClr val="tx1"/>
              </a:solidFill>
              <a:miter lim="800000"/>
              <a:headEnd/>
              <a:tailEnd/>
            </a:ln>
            <a:effectLst/>
          </p:spPr>
          <p:txBody>
            <a:bodyPr wrap="none" bIns="118800" anchor="ctr"/>
            <a:lstStyle/>
            <a:p>
              <a:pPr eaLnBrk="0" hangingPunct="0">
                <a:defRPr/>
              </a:pPr>
              <a:endParaRPr lang="zh-CN" altLang="en-US">
                <a:effectLst>
                  <a:outerShdw blurRad="38100" dist="38100" dir="2700000" algn="tl">
                    <a:srgbClr val="000000">
                      <a:alpha val="43137"/>
                    </a:srgbClr>
                  </a:outerShdw>
                </a:effectLst>
              </a:endParaRPr>
            </a:p>
          </p:txBody>
        </p:sp>
      </p:grpSp>
      <p:grpSp>
        <p:nvGrpSpPr>
          <p:cNvPr id="3" name="Group 12"/>
          <p:cNvGrpSpPr>
            <a:grpSpLocks/>
          </p:cNvGrpSpPr>
          <p:nvPr/>
        </p:nvGrpSpPr>
        <p:grpSpPr bwMode="auto">
          <a:xfrm>
            <a:off x="2201863" y="4152900"/>
            <a:ext cx="901700" cy="2016125"/>
            <a:chOff x="1429" y="2475"/>
            <a:chExt cx="568" cy="1270"/>
          </a:xfrm>
        </p:grpSpPr>
        <p:sp>
          <p:nvSpPr>
            <p:cNvPr id="45145" name="Rectangle 13"/>
            <p:cNvSpPr>
              <a:spLocks noChangeArrowheads="1"/>
            </p:cNvSpPr>
            <p:nvPr/>
          </p:nvSpPr>
          <p:spPr bwMode="auto">
            <a:xfrm>
              <a:off x="1429" y="3589"/>
              <a:ext cx="568" cy="156"/>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基础自动化</a:t>
              </a:r>
            </a:p>
          </p:txBody>
        </p:sp>
        <p:sp>
          <p:nvSpPr>
            <p:cNvPr id="45146" name="Rectangle 14"/>
            <p:cNvSpPr>
              <a:spLocks noChangeArrowheads="1"/>
            </p:cNvSpPr>
            <p:nvPr/>
          </p:nvSpPr>
          <p:spPr bwMode="auto">
            <a:xfrm>
              <a:off x="1429" y="2475"/>
              <a:ext cx="568" cy="156"/>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制造执行</a:t>
              </a:r>
            </a:p>
          </p:txBody>
        </p:sp>
        <p:sp>
          <p:nvSpPr>
            <p:cNvPr id="45147" name="Rectangle 15"/>
            <p:cNvSpPr>
              <a:spLocks noChangeArrowheads="1"/>
            </p:cNvSpPr>
            <p:nvPr/>
          </p:nvSpPr>
          <p:spPr bwMode="auto">
            <a:xfrm>
              <a:off x="1429" y="3007"/>
              <a:ext cx="568" cy="157"/>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过程控制</a:t>
              </a:r>
            </a:p>
          </p:txBody>
        </p:sp>
      </p:grpSp>
      <p:sp>
        <p:nvSpPr>
          <p:cNvPr id="45062" name="Rectangle 16"/>
          <p:cNvSpPr>
            <a:spLocks noGrp="1" noChangeArrowheads="1"/>
          </p:cNvSpPr>
          <p:nvPr>
            <p:ph type="title"/>
          </p:nvPr>
        </p:nvSpPr>
        <p:spPr/>
        <p:txBody>
          <a:bodyPr/>
          <a:lstStyle/>
          <a:p>
            <a:pPr eaLnBrk="1" hangingPunct="1"/>
            <a:r>
              <a:rPr lang="zh-CN" altLang="en-US" smtClean="0"/>
              <a:t>从业务角度看企业的信息化架构</a:t>
            </a:r>
          </a:p>
        </p:txBody>
      </p:sp>
      <p:sp>
        <p:nvSpPr>
          <p:cNvPr id="45063" name="Text Box 17"/>
          <p:cNvSpPr txBox="1">
            <a:spLocks noChangeArrowheads="1"/>
          </p:cNvSpPr>
          <p:nvPr/>
        </p:nvSpPr>
        <p:spPr bwMode="auto">
          <a:xfrm>
            <a:off x="8240713" y="5381625"/>
            <a:ext cx="549275" cy="387350"/>
          </a:xfrm>
          <a:prstGeom prst="rect">
            <a:avLst/>
          </a:prstGeom>
          <a:noFill/>
          <a:ln w="9525" algn="ctr">
            <a:solidFill>
              <a:schemeClr val="tx1"/>
            </a:solidFill>
            <a:prstDash val="sysDot"/>
            <a:miter lim="800000"/>
            <a:headEnd/>
            <a:tailEnd/>
          </a:ln>
        </p:spPr>
        <p:txBody>
          <a:bodyPr wrap="none" bIns="118800">
            <a:spAutoFit/>
          </a:bodyPr>
          <a:lstStyle/>
          <a:p>
            <a:pPr>
              <a:spcBef>
                <a:spcPct val="50000"/>
              </a:spcBef>
              <a:buFont typeface="Wingdings" pitchFamily="2" charset="2"/>
              <a:buNone/>
            </a:pPr>
            <a:r>
              <a:rPr lang="en-US" altLang="zh-CN" b="1">
                <a:latin typeface="宋体" charset="-122"/>
                <a:ea typeface="宋体" charset="-122"/>
              </a:rPr>
              <a:t>L1</a:t>
            </a:r>
            <a:r>
              <a:rPr lang="zh-CN" altLang="en-US" b="1">
                <a:latin typeface="宋体" charset="-122"/>
                <a:ea typeface="宋体" charset="-122"/>
              </a:rPr>
              <a:t>级</a:t>
            </a:r>
          </a:p>
        </p:txBody>
      </p:sp>
      <p:sp>
        <p:nvSpPr>
          <p:cNvPr id="45064" name="Text Box 18"/>
          <p:cNvSpPr txBox="1">
            <a:spLocks noChangeArrowheads="1"/>
          </p:cNvSpPr>
          <p:nvPr/>
        </p:nvSpPr>
        <p:spPr bwMode="auto">
          <a:xfrm>
            <a:off x="8253413" y="4483100"/>
            <a:ext cx="549275" cy="387350"/>
          </a:xfrm>
          <a:prstGeom prst="rect">
            <a:avLst/>
          </a:prstGeom>
          <a:noFill/>
          <a:ln w="9525" algn="ctr">
            <a:solidFill>
              <a:schemeClr val="tx1"/>
            </a:solidFill>
            <a:prstDash val="sysDot"/>
            <a:miter lim="800000"/>
            <a:headEnd/>
            <a:tailEnd/>
          </a:ln>
        </p:spPr>
        <p:txBody>
          <a:bodyPr wrap="none" bIns="118800">
            <a:spAutoFit/>
          </a:bodyPr>
          <a:lstStyle/>
          <a:p>
            <a:pPr>
              <a:spcBef>
                <a:spcPct val="50000"/>
              </a:spcBef>
              <a:buFont typeface="Wingdings" pitchFamily="2" charset="2"/>
              <a:buNone/>
            </a:pPr>
            <a:r>
              <a:rPr lang="en-US" altLang="zh-CN" b="1">
                <a:latin typeface="宋体" charset="-122"/>
                <a:ea typeface="宋体" charset="-122"/>
              </a:rPr>
              <a:t>L2</a:t>
            </a:r>
            <a:r>
              <a:rPr lang="zh-CN" altLang="en-US" b="1">
                <a:latin typeface="宋体" charset="-122"/>
                <a:ea typeface="宋体" charset="-122"/>
              </a:rPr>
              <a:t>级</a:t>
            </a:r>
          </a:p>
        </p:txBody>
      </p:sp>
      <p:sp>
        <p:nvSpPr>
          <p:cNvPr id="45065" name="Text Box 19"/>
          <p:cNvSpPr txBox="1">
            <a:spLocks noChangeArrowheads="1"/>
          </p:cNvSpPr>
          <p:nvPr/>
        </p:nvSpPr>
        <p:spPr bwMode="auto">
          <a:xfrm>
            <a:off x="8215313" y="3571875"/>
            <a:ext cx="549275" cy="387350"/>
          </a:xfrm>
          <a:prstGeom prst="rect">
            <a:avLst/>
          </a:prstGeom>
          <a:noFill/>
          <a:ln w="9525" algn="ctr">
            <a:solidFill>
              <a:schemeClr val="tx1"/>
            </a:solidFill>
            <a:prstDash val="sysDot"/>
            <a:miter lim="800000"/>
            <a:headEnd/>
            <a:tailEnd/>
          </a:ln>
        </p:spPr>
        <p:txBody>
          <a:bodyPr wrap="none" bIns="118800">
            <a:spAutoFit/>
          </a:bodyPr>
          <a:lstStyle/>
          <a:p>
            <a:pPr>
              <a:spcBef>
                <a:spcPct val="50000"/>
              </a:spcBef>
              <a:buFont typeface="Wingdings" pitchFamily="2" charset="2"/>
              <a:buNone/>
            </a:pPr>
            <a:r>
              <a:rPr lang="en-US" altLang="zh-CN" b="1">
                <a:latin typeface="宋体" charset="-122"/>
                <a:ea typeface="宋体" charset="-122"/>
              </a:rPr>
              <a:t>L3</a:t>
            </a:r>
            <a:r>
              <a:rPr lang="zh-CN" altLang="en-US" b="1">
                <a:latin typeface="宋体" charset="-122"/>
                <a:ea typeface="宋体" charset="-122"/>
              </a:rPr>
              <a:t>级</a:t>
            </a:r>
          </a:p>
        </p:txBody>
      </p:sp>
      <p:sp>
        <p:nvSpPr>
          <p:cNvPr id="45066" name="Text Box 20"/>
          <p:cNvSpPr txBox="1">
            <a:spLocks noChangeArrowheads="1"/>
          </p:cNvSpPr>
          <p:nvPr/>
        </p:nvSpPr>
        <p:spPr bwMode="auto">
          <a:xfrm>
            <a:off x="8258175" y="2611438"/>
            <a:ext cx="549275" cy="387350"/>
          </a:xfrm>
          <a:prstGeom prst="rect">
            <a:avLst/>
          </a:prstGeom>
          <a:noFill/>
          <a:ln w="9525" algn="ctr">
            <a:solidFill>
              <a:schemeClr val="tx1"/>
            </a:solidFill>
            <a:prstDash val="sysDot"/>
            <a:miter lim="800000"/>
            <a:headEnd/>
            <a:tailEnd/>
          </a:ln>
        </p:spPr>
        <p:txBody>
          <a:bodyPr wrap="none" bIns="118800">
            <a:spAutoFit/>
          </a:bodyPr>
          <a:lstStyle/>
          <a:p>
            <a:pPr>
              <a:spcBef>
                <a:spcPct val="50000"/>
              </a:spcBef>
              <a:buFont typeface="Wingdings" pitchFamily="2" charset="2"/>
              <a:buNone/>
            </a:pPr>
            <a:r>
              <a:rPr lang="en-US" altLang="zh-CN" b="1">
                <a:latin typeface="宋体" charset="-122"/>
                <a:ea typeface="宋体" charset="-122"/>
              </a:rPr>
              <a:t>L4</a:t>
            </a:r>
            <a:r>
              <a:rPr lang="zh-CN" altLang="en-US" b="1">
                <a:latin typeface="宋体" charset="-122"/>
                <a:ea typeface="宋体" charset="-122"/>
              </a:rPr>
              <a:t>级</a:t>
            </a:r>
          </a:p>
        </p:txBody>
      </p:sp>
      <p:sp>
        <p:nvSpPr>
          <p:cNvPr id="45067" name="Text Box 21"/>
          <p:cNvSpPr txBox="1">
            <a:spLocks noChangeArrowheads="1"/>
          </p:cNvSpPr>
          <p:nvPr/>
        </p:nvSpPr>
        <p:spPr bwMode="auto">
          <a:xfrm>
            <a:off x="8232775" y="1581150"/>
            <a:ext cx="549275" cy="387350"/>
          </a:xfrm>
          <a:prstGeom prst="rect">
            <a:avLst/>
          </a:prstGeom>
          <a:noFill/>
          <a:ln w="9525" algn="ctr">
            <a:solidFill>
              <a:schemeClr val="tx1"/>
            </a:solidFill>
            <a:prstDash val="sysDot"/>
            <a:miter lim="800000"/>
            <a:headEnd/>
            <a:tailEnd/>
          </a:ln>
        </p:spPr>
        <p:txBody>
          <a:bodyPr wrap="none" bIns="118800">
            <a:spAutoFit/>
          </a:bodyPr>
          <a:lstStyle/>
          <a:p>
            <a:pPr>
              <a:spcBef>
                <a:spcPct val="50000"/>
              </a:spcBef>
              <a:buFont typeface="Wingdings" pitchFamily="2" charset="2"/>
              <a:buNone/>
            </a:pPr>
            <a:r>
              <a:rPr lang="en-US" altLang="zh-CN" b="1">
                <a:latin typeface="宋体" charset="-122"/>
                <a:ea typeface="宋体" charset="-122"/>
              </a:rPr>
              <a:t>L5</a:t>
            </a:r>
            <a:r>
              <a:rPr lang="zh-CN" altLang="en-US" b="1">
                <a:latin typeface="宋体" charset="-122"/>
                <a:ea typeface="宋体" charset="-122"/>
              </a:rPr>
              <a:t>级</a:t>
            </a:r>
          </a:p>
        </p:txBody>
      </p:sp>
      <p:grpSp>
        <p:nvGrpSpPr>
          <p:cNvPr id="4" name="Group 22"/>
          <p:cNvGrpSpPr>
            <a:grpSpLocks/>
          </p:cNvGrpSpPr>
          <p:nvPr/>
        </p:nvGrpSpPr>
        <p:grpSpPr bwMode="auto">
          <a:xfrm>
            <a:off x="3205163" y="4102100"/>
            <a:ext cx="2401887" cy="2071688"/>
            <a:chOff x="4558" y="3748"/>
            <a:chExt cx="1676" cy="815"/>
          </a:xfrm>
        </p:grpSpPr>
        <p:sp>
          <p:nvSpPr>
            <p:cNvPr id="45138" name="AutoShape 23"/>
            <p:cNvSpPr>
              <a:spLocks noChangeArrowheads="1"/>
            </p:cNvSpPr>
            <p:nvPr/>
          </p:nvSpPr>
          <p:spPr bwMode="auto">
            <a:xfrm>
              <a:off x="4558" y="3748"/>
              <a:ext cx="183" cy="808"/>
            </a:xfrm>
            <a:prstGeom prst="flowChartProcess">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制</a:t>
              </a:r>
            </a:p>
            <a:p>
              <a:pPr algn="ctr">
                <a:spcBef>
                  <a:spcPct val="50000"/>
                </a:spcBef>
              </a:pPr>
              <a:r>
                <a:rPr kumimoji="1" lang="zh-CN" altLang="en-US">
                  <a:solidFill>
                    <a:schemeClr val="bg1"/>
                  </a:solidFill>
                  <a:latin typeface="宋体" charset="-122"/>
                  <a:ea typeface="宋体" charset="-122"/>
                </a:rPr>
                <a:t>造</a:t>
              </a:r>
            </a:p>
            <a:p>
              <a:pPr algn="ctr">
                <a:spcBef>
                  <a:spcPct val="50000"/>
                </a:spcBef>
              </a:pPr>
              <a:r>
                <a:rPr kumimoji="1" lang="zh-CN" altLang="en-US">
                  <a:solidFill>
                    <a:schemeClr val="bg1"/>
                  </a:solidFill>
                  <a:latin typeface="宋体" charset="-122"/>
                  <a:ea typeface="宋体" charset="-122"/>
                </a:rPr>
                <a:t>车</a:t>
              </a:r>
            </a:p>
            <a:p>
              <a:pPr algn="ctr">
                <a:spcBef>
                  <a:spcPct val="50000"/>
                </a:spcBef>
              </a:pPr>
              <a:r>
                <a:rPr kumimoji="1" lang="zh-CN" altLang="en-US">
                  <a:solidFill>
                    <a:schemeClr val="bg1"/>
                  </a:solidFill>
                  <a:latin typeface="宋体" charset="-122"/>
                  <a:ea typeface="宋体" charset="-122"/>
                </a:rPr>
                <a:t>间</a:t>
              </a:r>
            </a:p>
          </p:txBody>
        </p:sp>
        <p:sp>
          <p:nvSpPr>
            <p:cNvPr id="45139" name="AutoShape 24"/>
            <p:cNvSpPr>
              <a:spLocks noChangeArrowheads="1"/>
            </p:cNvSpPr>
            <p:nvPr/>
          </p:nvSpPr>
          <p:spPr bwMode="auto">
            <a:xfrm>
              <a:off x="4803" y="3748"/>
              <a:ext cx="183" cy="808"/>
            </a:xfrm>
            <a:prstGeom prst="flowChartProcess">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制</a:t>
              </a:r>
            </a:p>
            <a:p>
              <a:pPr algn="ctr">
                <a:spcBef>
                  <a:spcPct val="50000"/>
                </a:spcBef>
              </a:pPr>
              <a:r>
                <a:rPr kumimoji="1" lang="zh-CN" altLang="en-US">
                  <a:solidFill>
                    <a:schemeClr val="bg1"/>
                  </a:solidFill>
                  <a:latin typeface="宋体" charset="-122"/>
                  <a:ea typeface="宋体" charset="-122"/>
                </a:rPr>
                <a:t>造</a:t>
              </a:r>
            </a:p>
            <a:p>
              <a:pPr algn="ctr">
                <a:spcBef>
                  <a:spcPct val="50000"/>
                </a:spcBef>
              </a:pPr>
              <a:r>
                <a:rPr kumimoji="1" lang="zh-CN" altLang="en-US">
                  <a:solidFill>
                    <a:schemeClr val="bg1"/>
                  </a:solidFill>
                  <a:latin typeface="宋体" charset="-122"/>
                  <a:ea typeface="宋体" charset="-122"/>
                </a:rPr>
                <a:t>车</a:t>
              </a:r>
            </a:p>
            <a:p>
              <a:pPr algn="ctr">
                <a:spcBef>
                  <a:spcPct val="50000"/>
                </a:spcBef>
              </a:pPr>
              <a:r>
                <a:rPr kumimoji="1" lang="zh-CN" altLang="en-US">
                  <a:solidFill>
                    <a:schemeClr val="bg1"/>
                  </a:solidFill>
                  <a:latin typeface="宋体" charset="-122"/>
                  <a:ea typeface="宋体" charset="-122"/>
                </a:rPr>
                <a:t>间</a:t>
              </a:r>
            </a:p>
          </p:txBody>
        </p:sp>
        <p:sp>
          <p:nvSpPr>
            <p:cNvPr id="45140" name="AutoShape 25"/>
            <p:cNvSpPr>
              <a:spLocks noChangeArrowheads="1"/>
            </p:cNvSpPr>
            <p:nvPr/>
          </p:nvSpPr>
          <p:spPr bwMode="auto">
            <a:xfrm>
              <a:off x="5044" y="3748"/>
              <a:ext cx="183" cy="808"/>
            </a:xfrm>
            <a:prstGeom prst="flowChartProcess">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制</a:t>
              </a:r>
            </a:p>
            <a:p>
              <a:pPr algn="ctr">
                <a:spcBef>
                  <a:spcPct val="50000"/>
                </a:spcBef>
              </a:pPr>
              <a:r>
                <a:rPr kumimoji="1" lang="zh-CN" altLang="en-US">
                  <a:solidFill>
                    <a:schemeClr val="bg1"/>
                  </a:solidFill>
                  <a:latin typeface="宋体" charset="-122"/>
                  <a:ea typeface="宋体" charset="-122"/>
                </a:rPr>
                <a:t>造</a:t>
              </a:r>
            </a:p>
            <a:p>
              <a:pPr algn="ctr">
                <a:spcBef>
                  <a:spcPct val="50000"/>
                </a:spcBef>
              </a:pPr>
              <a:r>
                <a:rPr kumimoji="1" lang="zh-CN" altLang="en-US">
                  <a:solidFill>
                    <a:schemeClr val="bg1"/>
                  </a:solidFill>
                  <a:latin typeface="宋体" charset="-122"/>
                  <a:ea typeface="宋体" charset="-122"/>
                </a:rPr>
                <a:t>车</a:t>
              </a:r>
            </a:p>
            <a:p>
              <a:pPr algn="ctr">
                <a:spcBef>
                  <a:spcPct val="50000"/>
                </a:spcBef>
              </a:pPr>
              <a:r>
                <a:rPr kumimoji="1" lang="zh-CN" altLang="en-US">
                  <a:solidFill>
                    <a:schemeClr val="bg1"/>
                  </a:solidFill>
                  <a:latin typeface="宋体" charset="-122"/>
                  <a:ea typeface="宋体" charset="-122"/>
                </a:rPr>
                <a:t>间</a:t>
              </a:r>
            </a:p>
          </p:txBody>
        </p:sp>
        <p:sp>
          <p:nvSpPr>
            <p:cNvPr id="45141" name="AutoShape 26"/>
            <p:cNvSpPr>
              <a:spLocks noChangeArrowheads="1"/>
            </p:cNvSpPr>
            <p:nvPr/>
          </p:nvSpPr>
          <p:spPr bwMode="auto">
            <a:xfrm>
              <a:off x="5284" y="3748"/>
              <a:ext cx="183" cy="808"/>
            </a:xfrm>
            <a:prstGeom prst="flowChartProcess">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制</a:t>
              </a:r>
            </a:p>
            <a:p>
              <a:pPr algn="ctr">
                <a:spcBef>
                  <a:spcPct val="50000"/>
                </a:spcBef>
              </a:pPr>
              <a:r>
                <a:rPr kumimoji="1" lang="zh-CN" altLang="en-US">
                  <a:solidFill>
                    <a:schemeClr val="bg1"/>
                  </a:solidFill>
                  <a:latin typeface="宋体" charset="-122"/>
                  <a:ea typeface="宋体" charset="-122"/>
                </a:rPr>
                <a:t>造</a:t>
              </a:r>
            </a:p>
            <a:p>
              <a:pPr algn="ctr">
                <a:spcBef>
                  <a:spcPct val="50000"/>
                </a:spcBef>
              </a:pPr>
              <a:r>
                <a:rPr kumimoji="1" lang="zh-CN" altLang="en-US">
                  <a:solidFill>
                    <a:schemeClr val="bg1"/>
                  </a:solidFill>
                  <a:latin typeface="宋体" charset="-122"/>
                  <a:ea typeface="宋体" charset="-122"/>
                </a:rPr>
                <a:t>车</a:t>
              </a:r>
            </a:p>
            <a:p>
              <a:pPr algn="ctr">
                <a:spcBef>
                  <a:spcPct val="50000"/>
                </a:spcBef>
              </a:pPr>
              <a:r>
                <a:rPr kumimoji="1" lang="zh-CN" altLang="en-US">
                  <a:solidFill>
                    <a:schemeClr val="bg1"/>
                  </a:solidFill>
                  <a:latin typeface="宋体" charset="-122"/>
                  <a:ea typeface="宋体" charset="-122"/>
                </a:rPr>
                <a:t>间</a:t>
              </a:r>
            </a:p>
          </p:txBody>
        </p:sp>
        <p:sp>
          <p:nvSpPr>
            <p:cNvPr id="45142" name="AutoShape 27"/>
            <p:cNvSpPr>
              <a:spLocks noChangeArrowheads="1"/>
            </p:cNvSpPr>
            <p:nvPr/>
          </p:nvSpPr>
          <p:spPr bwMode="auto">
            <a:xfrm>
              <a:off x="5524" y="3748"/>
              <a:ext cx="183" cy="808"/>
            </a:xfrm>
            <a:prstGeom prst="flowChartProcess">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制</a:t>
              </a:r>
            </a:p>
            <a:p>
              <a:pPr algn="ctr">
                <a:spcBef>
                  <a:spcPct val="50000"/>
                </a:spcBef>
              </a:pPr>
              <a:r>
                <a:rPr kumimoji="1" lang="zh-CN" altLang="en-US">
                  <a:solidFill>
                    <a:schemeClr val="bg1"/>
                  </a:solidFill>
                  <a:latin typeface="宋体" charset="-122"/>
                  <a:ea typeface="宋体" charset="-122"/>
                </a:rPr>
                <a:t>造</a:t>
              </a:r>
            </a:p>
            <a:p>
              <a:pPr algn="ctr">
                <a:spcBef>
                  <a:spcPct val="50000"/>
                </a:spcBef>
              </a:pPr>
              <a:r>
                <a:rPr kumimoji="1" lang="zh-CN" altLang="en-US">
                  <a:solidFill>
                    <a:schemeClr val="bg1"/>
                  </a:solidFill>
                  <a:latin typeface="宋体" charset="-122"/>
                  <a:ea typeface="宋体" charset="-122"/>
                </a:rPr>
                <a:t>车</a:t>
              </a:r>
            </a:p>
            <a:p>
              <a:pPr algn="ctr">
                <a:spcBef>
                  <a:spcPct val="50000"/>
                </a:spcBef>
              </a:pPr>
              <a:r>
                <a:rPr kumimoji="1" lang="zh-CN" altLang="en-US">
                  <a:solidFill>
                    <a:schemeClr val="bg1"/>
                  </a:solidFill>
                  <a:latin typeface="宋体" charset="-122"/>
                  <a:ea typeface="宋体" charset="-122"/>
                </a:rPr>
                <a:t>间</a:t>
              </a:r>
            </a:p>
          </p:txBody>
        </p:sp>
        <p:sp>
          <p:nvSpPr>
            <p:cNvPr id="45143" name="AutoShape 28"/>
            <p:cNvSpPr>
              <a:spLocks noChangeArrowheads="1"/>
            </p:cNvSpPr>
            <p:nvPr/>
          </p:nvSpPr>
          <p:spPr bwMode="auto">
            <a:xfrm>
              <a:off x="5795" y="3755"/>
              <a:ext cx="183" cy="808"/>
            </a:xfrm>
            <a:prstGeom prst="flowChartProcess">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制</a:t>
              </a:r>
            </a:p>
            <a:p>
              <a:pPr algn="ctr">
                <a:spcBef>
                  <a:spcPct val="50000"/>
                </a:spcBef>
              </a:pPr>
              <a:r>
                <a:rPr kumimoji="1" lang="zh-CN" altLang="en-US">
                  <a:solidFill>
                    <a:schemeClr val="bg1"/>
                  </a:solidFill>
                  <a:latin typeface="宋体" charset="-122"/>
                  <a:ea typeface="宋体" charset="-122"/>
                </a:rPr>
                <a:t>造</a:t>
              </a:r>
            </a:p>
            <a:p>
              <a:pPr algn="ctr">
                <a:spcBef>
                  <a:spcPct val="50000"/>
                </a:spcBef>
              </a:pPr>
              <a:r>
                <a:rPr kumimoji="1" lang="zh-CN" altLang="en-US">
                  <a:solidFill>
                    <a:schemeClr val="bg1"/>
                  </a:solidFill>
                  <a:latin typeface="宋体" charset="-122"/>
                  <a:ea typeface="宋体" charset="-122"/>
                </a:rPr>
                <a:t>车</a:t>
              </a:r>
            </a:p>
            <a:p>
              <a:pPr algn="ctr">
                <a:spcBef>
                  <a:spcPct val="50000"/>
                </a:spcBef>
              </a:pPr>
              <a:r>
                <a:rPr kumimoji="1" lang="zh-CN" altLang="en-US">
                  <a:solidFill>
                    <a:schemeClr val="bg1"/>
                  </a:solidFill>
                  <a:latin typeface="宋体" charset="-122"/>
                  <a:ea typeface="宋体" charset="-122"/>
                </a:rPr>
                <a:t>间</a:t>
              </a:r>
            </a:p>
          </p:txBody>
        </p:sp>
        <p:sp>
          <p:nvSpPr>
            <p:cNvPr id="45144" name="AutoShape 29"/>
            <p:cNvSpPr>
              <a:spLocks noChangeArrowheads="1"/>
            </p:cNvSpPr>
            <p:nvPr/>
          </p:nvSpPr>
          <p:spPr bwMode="auto">
            <a:xfrm>
              <a:off x="6051" y="3755"/>
              <a:ext cx="183" cy="808"/>
            </a:xfrm>
            <a:prstGeom prst="flowChartProcess">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制</a:t>
              </a:r>
            </a:p>
            <a:p>
              <a:pPr algn="ctr">
                <a:spcBef>
                  <a:spcPct val="50000"/>
                </a:spcBef>
              </a:pPr>
              <a:r>
                <a:rPr kumimoji="1" lang="zh-CN" altLang="en-US">
                  <a:solidFill>
                    <a:schemeClr val="bg1"/>
                  </a:solidFill>
                  <a:latin typeface="宋体" charset="-122"/>
                  <a:ea typeface="宋体" charset="-122"/>
                </a:rPr>
                <a:t>造</a:t>
              </a:r>
            </a:p>
            <a:p>
              <a:pPr algn="ctr">
                <a:spcBef>
                  <a:spcPct val="50000"/>
                </a:spcBef>
              </a:pPr>
              <a:r>
                <a:rPr kumimoji="1" lang="zh-CN" altLang="en-US">
                  <a:solidFill>
                    <a:schemeClr val="bg1"/>
                  </a:solidFill>
                  <a:latin typeface="宋体" charset="-122"/>
                  <a:ea typeface="宋体" charset="-122"/>
                </a:rPr>
                <a:t>车</a:t>
              </a:r>
            </a:p>
            <a:p>
              <a:pPr algn="ctr">
                <a:spcBef>
                  <a:spcPct val="50000"/>
                </a:spcBef>
              </a:pPr>
              <a:r>
                <a:rPr kumimoji="1" lang="zh-CN" altLang="en-US">
                  <a:solidFill>
                    <a:schemeClr val="bg1"/>
                  </a:solidFill>
                  <a:latin typeface="宋体" charset="-122"/>
                  <a:ea typeface="宋体" charset="-122"/>
                </a:rPr>
                <a:t>间</a:t>
              </a:r>
            </a:p>
          </p:txBody>
        </p:sp>
      </p:grpSp>
      <p:grpSp>
        <p:nvGrpSpPr>
          <p:cNvPr id="5" name="Group 30"/>
          <p:cNvGrpSpPr>
            <a:grpSpLocks/>
          </p:cNvGrpSpPr>
          <p:nvPr/>
        </p:nvGrpSpPr>
        <p:grpSpPr bwMode="auto">
          <a:xfrm>
            <a:off x="5480050" y="4114800"/>
            <a:ext cx="1727200" cy="2060575"/>
            <a:chOff x="3494" y="2451"/>
            <a:chExt cx="1088" cy="1298"/>
          </a:xfrm>
        </p:grpSpPr>
        <p:sp>
          <p:nvSpPr>
            <p:cNvPr id="45135" name="AutoShape 31"/>
            <p:cNvSpPr>
              <a:spLocks noChangeArrowheads="1"/>
            </p:cNvSpPr>
            <p:nvPr/>
          </p:nvSpPr>
          <p:spPr bwMode="auto">
            <a:xfrm>
              <a:off x="3494" y="3570"/>
              <a:ext cx="1058" cy="179"/>
            </a:xfrm>
            <a:prstGeom prst="flowChartProcess">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电气、仪表、</a:t>
              </a:r>
              <a:r>
                <a:rPr kumimoji="1" lang="en-US" altLang="zh-CN">
                  <a:solidFill>
                    <a:schemeClr val="bg1"/>
                  </a:solidFill>
                  <a:latin typeface="宋体" charset="-122"/>
                  <a:ea typeface="宋体" charset="-122"/>
                </a:rPr>
                <a:t>PLC </a:t>
              </a:r>
            </a:p>
          </p:txBody>
        </p:sp>
        <p:sp>
          <p:nvSpPr>
            <p:cNvPr id="45136" name="AutoShape 32"/>
            <p:cNvSpPr>
              <a:spLocks noChangeArrowheads="1"/>
            </p:cNvSpPr>
            <p:nvPr/>
          </p:nvSpPr>
          <p:spPr bwMode="auto">
            <a:xfrm>
              <a:off x="3539" y="2994"/>
              <a:ext cx="1043" cy="178"/>
            </a:xfrm>
            <a:prstGeom prst="flowChartProcess">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工艺、数模、质控</a:t>
              </a:r>
            </a:p>
          </p:txBody>
        </p:sp>
        <p:sp>
          <p:nvSpPr>
            <p:cNvPr id="45137" name="AutoShape 33"/>
            <p:cNvSpPr>
              <a:spLocks noChangeArrowheads="1"/>
            </p:cNvSpPr>
            <p:nvPr/>
          </p:nvSpPr>
          <p:spPr bwMode="auto">
            <a:xfrm>
              <a:off x="3630" y="2451"/>
              <a:ext cx="950" cy="178"/>
            </a:xfrm>
            <a:prstGeom prst="flowChartProcess">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r>
                <a:rPr kumimoji="1" lang="zh-CN" altLang="en-US">
                  <a:solidFill>
                    <a:schemeClr val="bg1"/>
                  </a:solidFill>
                  <a:latin typeface="宋体" charset="-122"/>
                  <a:ea typeface="宋体" charset="-122"/>
                </a:rPr>
                <a:t>物流、命令、实绩</a:t>
              </a:r>
            </a:p>
          </p:txBody>
        </p:sp>
      </p:grpSp>
      <p:grpSp>
        <p:nvGrpSpPr>
          <p:cNvPr id="6" name="Group 34"/>
          <p:cNvGrpSpPr>
            <a:grpSpLocks/>
          </p:cNvGrpSpPr>
          <p:nvPr/>
        </p:nvGrpSpPr>
        <p:grpSpPr bwMode="auto">
          <a:xfrm>
            <a:off x="2193925" y="2403475"/>
            <a:ext cx="5707063" cy="1512888"/>
            <a:chOff x="1528" y="829"/>
            <a:chExt cx="3627" cy="969"/>
          </a:xfrm>
        </p:grpSpPr>
        <p:grpSp>
          <p:nvGrpSpPr>
            <p:cNvPr id="7" name="Group 35"/>
            <p:cNvGrpSpPr>
              <a:grpSpLocks/>
            </p:cNvGrpSpPr>
            <p:nvPr/>
          </p:nvGrpSpPr>
          <p:grpSpPr bwMode="auto">
            <a:xfrm>
              <a:off x="1627" y="829"/>
              <a:ext cx="3528" cy="870"/>
              <a:chOff x="1627" y="829"/>
              <a:chExt cx="3528" cy="870"/>
            </a:xfrm>
          </p:grpSpPr>
          <p:grpSp>
            <p:nvGrpSpPr>
              <p:cNvPr id="8" name="Group 36"/>
              <p:cNvGrpSpPr>
                <a:grpSpLocks/>
              </p:cNvGrpSpPr>
              <p:nvPr/>
            </p:nvGrpSpPr>
            <p:grpSpPr bwMode="auto">
              <a:xfrm>
                <a:off x="1627" y="925"/>
                <a:ext cx="899" cy="769"/>
                <a:chOff x="4256" y="930"/>
                <a:chExt cx="899" cy="769"/>
              </a:xfrm>
            </p:grpSpPr>
            <p:sp>
              <p:nvSpPr>
                <p:cNvPr id="45133" name="Rectangle 37"/>
                <p:cNvSpPr>
                  <a:spLocks noChangeArrowheads="1"/>
                </p:cNvSpPr>
                <p:nvPr/>
              </p:nvSpPr>
              <p:spPr bwMode="auto">
                <a:xfrm>
                  <a:off x="4256" y="1536"/>
                  <a:ext cx="280" cy="163"/>
                </a:xfrm>
                <a:prstGeom prst="rect">
                  <a:avLst/>
                </a:prstGeom>
                <a:solidFill>
                  <a:srgbClr val="99FF99"/>
                </a:solidFill>
                <a:ln w="9525">
                  <a:miter lim="800000"/>
                  <a:headEnd/>
                  <a:tailEnd/>
                </a:ln>
                <a:scene3d>
                  <a:camera prst="legacyObliqueTopRight"/>
                  <a:lightRig rig="legacyFlat3" dir="b"/>
                </a:scene3d>
                <a:sp3d extrusionH="28940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34" name="Text Box 38"/>
                <p:cNvSpPr txBox="1">
                  <a:spLocks noChangeArrowheads="1"/>
                </p:cNvSpPr>
                <p:nvPr/>
              </p:nvSpPr>
              <p:spPr bwMode="auto">
                <a:xfrm>
                  <a:off x="4366" y="930"/>
                  <a:ext cx="789" cy="599"/>
                </a:xfrm>
                <a:prstGeom prst="rect">
                  <a:avLst/>
                </a:prstGeom>
                <a:noFill/>
                <a:ln w="9525" algn="ctr">
                  <a:noFill/>
                  <a:prstDash val="sysDot"/>
                  <a:miter lim="800000"/>
                  <a:headEnd/>
                  <a:tailEnd/>
                </a:ln>
              </p:spPr>
              <p:txBody>
                <a:bodyPr bIns="118800">
                  <a:spAutoFit/>
                </a:bodyPr>
                <a:lstStyle/>
                <a:p>
                  <a:pPr>
                    <a:lnSpc>
                      <a:spcPct val="60000"/>
                    </a:lnSpc>
                    <a:spcBef>
                      <a:spcPct val="50000"/>
                    </a:spcBef>
                    <a:buFont typeface="Wingdings" pitchFamily="2" charset="2"/>
                    <a:buNone/>
                  </a:pPr>
                  <a:r>
                    <a:rPr lang="en-US" altLang="zh-CN" sz="1800" b="1">
                      <a:solidFill>
                        <a:schemeClr val="bg1"/>
                      </a:solidFill>
                      <a:latin typeface="宋体" charset="-122"/>
                      <a:ea typeface="宋体" charset="-122"/>
                    </a:rPr>
                    <a:t>      S</a:t>
                  </a:r>
                </a:p>
                <a:p>
                  <a:pPr>
                    <a:lnSpc>
                      <a:spcPct val="60000"/>
                    </a:lnSpc>
                    <a:spcBef>
                      <a:spcPct val="50000"/>
                    </a:spcBef>
                    <a:buFont typeface="Wingdings" pitchFamily="2" charset="2"/>
                    <a:buNone/>
                  </a:pPr>
                  <a:r>
                    <a:rPr lang="en-US" altLang="zh-CN" sz="1800" b="1">
                      <a:solidFill>
                        <a:schemeClr val="bg1"/>
                      </a:solidFill>
                      <a:latin typeface="宋体" charset="-122"/>
                      <a:ea typeface="宋体" charset="-122"/>
                    </a:rPr>
                    <a:t>    R</a:t>
                  </a:r>
                </a:p>
                <a:p>
                  <a:pPr>
                    <a:lnSpc>
                      <a:spcPct val="60000"/>
                    </a:lnSpc>
                    <a:spcBef>
                      <a:spcPct val="50000"/>
                    </a:spcBef>
                    <a:buFont typeface="Wingdings" pitchFamily="2" charset="2"/>
                    <a:buNone/>
                  </a:pPr>
                  <a:r>
                    <a:rPr lang="en-US" altLang="zh-CN" sz="1800" b="1">
                      <a:solidFill>
                        <a:schemeClr val="bg1"/>
                      </a:solidFill>
                      <a:latin typeface="宋体" charset="-122"/>
                      <a:ea typeface="宋体" charset="-122"/>
                    </a:rPr>
                    <a:t> M</a:t>
                  </a:r>
                </a:p>
              </p:txBody>
            </p:sp>
          </p:grpSp>
          <p:grpSp>
            <p:nvGrpSpPr>
              <p:cNvPr id="9" name="Group 39"/>
              <p:cNvGrpSpPr>
                <a:grpSpLocks/>
              </p:cNvGrpSpPr>
              <p:nvPr/>
            </p:nvGrpSpPr>
            <p:grpSpPr bwMode="auto">
              <a:xfrm>
                <a:off x="1943" y="829"/>
                <a:ext cx="3189" cy="867"/>
                <a:chOff x="2023" y="1005"/>
                <a:chExt cx="3189" cy="867"/>
              </a:xfrm>
            </p:grpSpPr>
            <p:grpSp>
              <p:nvGrpSpPr>
                <p:cNvPr id="10" name="Group 40"/>
                <p:cNvGrpSpPr>
                  <a:grpSpLocks/>
                </p:cNvGrpSpPr>
                <p:nvPr/>
              </p:nvGrpSpPr>
              <p:grpSpPr bwMode="auto">
                <a:xfrm>
                  <a:off x="2535" y="1005"/>
                  <a:ext cx="2677" cy="321"/>
                  <a:chOff x="2040" y="1250"/>
                  <a:chExt cx="613" cy="321"/>
                </a:xfrm>
              </p:grpSpPr>
              <p:sp>
                <p:nvSpPr>
                  <p:cNvPr id="45131" name="Rectangle 41"/>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32" name="Text Box 42"/>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计划管理</a:t>
                    </a:r>
                  </a:p>
                </p:txBody>
              </p:sp>
            </p:grpSp>
            <p:grpSp>
              <p:nvGrpSpPr>
                <p:cNvPr id="11" name="Group 43"/>
                <p:cNvGrpSpPr>
                  <a:grpSpLocks/>
                </p:cNvGrpSpPr>
                <p:nvPr/>
              </p:nvGrpSpPr>
              <p:grpSpPr bwMode="auto">
                <a:xfrm>
                  <a:off x="2435" y="1112"/>
                  <a:ext cx="2399" cy="321"/>
                  <a:chOff x="2012" y="682"/>
                  <a:chExt cx="2399" cy="321"/>
                </a:xfrm>
              </p:grpSpPr>
              <p:grpSp>
                <p:nvGrpSpPr>
                  <p:cNvPr id="12" name="Group 44"/>
                  <p:cNvGrpSpPr>
                    <a:grpSpLocks/>
                  </p:cNvGrpSpPr>
                  <p:nvPr/>
                </p:nvGrpSpPr>
                <p:grpSpPr bwMode="auto">
                  <a:xfrm>
                    <a:off x="2012" y="682"/>
                    <a:ext cx="656" cy="321"/>
                    <a:chOff x="2040" y="1250"/>
                    <a:chExt cx="613" cy="321"/>
                  </a:xfrm>
                </p:grpSpPr>
                <p:sp>
                  <p:nvSpPr>
                    <p:cNvPr id="45129" name="Rectangle 45"/>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30" name="Text Box 46"/>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采购</a:t>
                      </a:r>
                    </a:p>
                  </p:txBody>
                </p:sp>
              </p:grpSp>
              <p:grpSp>
                <p:nvGrpSpPr>
                  <p:cNvPr id="13" name="Group 47"/>
                  <p:cNvGrpSpPr>
                    <a:grpSpLocks/>
                  </p:cNvGrpSpPr>
                  <p:nvPr/>
                </p:nvGrpSpPr>
                <p:grpSpPr bwMode="auto">
                  <a:xfrm>
                    <a:off x="2600" y="682"/>
                    <a:ext cx="656" cy="321"/>
                    <a:chOff x="2040" y="1250"/>
                    <a:chExt cx="613" cy="321"/>
                  </a:xfrm>
                </p:grpSpPr>
                <p:sp>
                  <p:nvSpPr>
                    <p:cNvPr id="45127" name="Rectangle 48"/>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28" name="Text Box 49"/>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储运</a:t>
                      </a:r>
                    </a:p>
                  </p:txBody>
                </p:sp>
              </p:grpSp>
              <p:grpSp>
                <p:nvGrpSpPr>
                  <p:cNvPr id="14" name="Group 50"/>
                  <p:cNvGrpSpPr>
                    <a:grpSpLocks/>
                  </p:cNvGrpSpPr>
                  <p:nvPr/>
                </p:nvGrpSpPr>
                <p:grpSpPr bwMode="auto">
                  <a:xfrm>
                    <a:off x="3209" y="682"/>
                    <a:ext cx="655" cy="321"/>
                    <a:chOff x="2040" y="1250"/>
                    <a:chExt cx="613" cy="321"/>
                  </a:xfrm>
                </p:grpSpPr>
                <p:sp>
                  <p:nvSpPr>
                    <p:cNvPr id="45125" name="Rectangle 51"/>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26" name="Text Box 52"/>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制造</a:t>
                      </a:r>
                    </a:p>
                  </p:txBody>
                </p:sp>
              </p:grpSp>
              <p:grpSp>
                <p:nvGrpSpPr>
                  <p:cNvPr id="15" name="Group 53"/>
                  <p:cNvGrpSpPr>
                    <a:grpSpLocks/>
                  </p:cNvGrpSpPr>
                  <p:nvPr/>
                </p:nvGrpSpPr>
                <p:grpSpPr bwMode="auto">
                  <a:xfrm>
                    <a:off x="3827" y="682"/>
                    <a:ext cx="584" cy="321"/>
                    <a:chOff x="2040" y="1250"/>
                    <a:chExt cx="613" cy="321"/>
                  </a:xfrm>
                </p:grpSpPr>
                <p:sp>
                  <p:nvSpPr>
                    <p:cNvPr id="45123" name="Rectangle 54"/>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24" name="Text Box 55"/>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销售</a:t>
                      </a:r>
                    </a:p>
                  </p:txBody>
                </p:sp>
              </p:grpSp>
            </p:grpSp>
            <p:grpSp>
              <p:nvGrpSpPr>
                <p:cNvPr id="16" name="Group 56"/>
                <p:cNvGrpSpPr>
                  <a:grpSpLocks/>
                </p:cNvGrpSpPr>
                <p:nvPr/>
              </p:nvGrpSpPr>
              <p:grpSpPr bwMode="auto">
                <a:xfrm>
                  <a:off x="2336" y="1221"/>
                  <a:ext cx="2659" cy="321"/>
                  <a:chOff x="2040" y="1250"/>
                  <a:chExt cx="613" cy="321"/>
                </a:xfrm>
              </p:grpSpPr>
              <p:sp>
                <p:nvSpPr>
                  <p:cNvPr id="45117" name="Rectangle 57"/>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18" name="Text Box 58"/>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全面质量管理</a:t>
                    </a:r>
                  </a:p>
                </p:txBody>
              </p:sp>
            </p:grpSp>
            <p:grpSp>
              <p:nvGrpSpPr>
                <p:cNvPr id="17" name="Group 59"/>
                <p:cNvGrpSpPr>
                  <a:grpSpLocks/>
                </p:cNvGrpSpPr>
                <p:nvPr/>
              </p:nvGrpSpPr>
              <p:grpSpPr bwMode="auto">
                <a:xfrm>
                  <a:off x="2227" y="1331"/>
                  <a:ext cx="2659" cy="321"/>
                  <a:chOff x="2040" y="1250"/>
                  <a:chExt cx="613" cy="321"/>
                </a:xfrm>
              </p:grpSpPr>
              <p:sp>
                <p:nvSpPr>
                  <p:cNvPr id="45115" name="Rectangle 60"/>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16" name="Text Box 61"/>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财务管理</a:t>
                    </a:r>
                  </a:p>
                </p:txBody>
              </p:sp>
            </p:grpSp>
            <p:grpSp>
              <p:nvGrpSpPr>
                <p:cNvPr id="18" name="Group 62"/>
                <p:cNvGrpSpPr>
                  <a:grpSpLocks/>
                </p:cNvGrpSpPr>
                <p:nvPr/>
              </p:nvGrpSpPr>
              <p:grpSpPr bwMode="auto">
                <a:xfrm>
                  <a:off x="2122" y="1438"/>
                  <a:ext cx="2659" cy="321"/>
                  <a:chOff x="2040" y="1250"/>
                  <a:chExt cx="613" cy="321"/>
                </a:xfrm>
              </p:grpSpPr>
              <p:sp>
                <p:nvSpPr>
                  <p:cNvPr id="45113" name="Rectangle 63"/>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14" name="Text Box 64"/>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人力资源管理</a:t>
                    </a:r>
                  </a:p>
                </p:txBody>
              </p:sp>
            </p:grpSp>
            <p:grpSp>
              <p:nvGrpSpPr>
                <p:cNvPr id="19" name="Group 65"/>
                <p:cNvGrpSpPr>
                  <a:grpSpLocks/>
                </p:cNvGrpSpPr>
                <p:nvPr/>
              </p:nvGrpSpPr>
              <p:grpSpPr bwMode="auto">
                <a:xfrm>
                  <a:off x="2023" y="1543"/>
                  <a:ext cx="2411" cy="329"/>
                  <a:chOff x="1450" y="669"/>
                  <a:chExt cx="1799" cy="329"/>
                </a:xfrm>
              </p:grpSpPr>
              <p:grpSp>
                <p:nvGrpSpPr>
                  <p:cNvPr id="20" name="Group 66"/>
                  <p:cNvGrpSpPr>
                    <a:grpSpLocks/>
                  </p:cNvGrpSpPr>
                  <p:nvPr/>
                </p:nvGrpSpPr>
                <p:grpSpPr bwMode="auto">
                  <a:xfrm>
                    <a:off x="1450" y="669"/>
                    <a:ext cx="643" cy="321"/>
                    <a:chOff x="2040" y="1250"/>
                    <a:chExt cx="613" cy="321"/>
                  </a:xfrm>
                </p:grpSpPr>
                <p:sp>
                  <p:nvSpPr>
                    <p:cNvPr id="45111" name="Rectangle 67"/>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12" name="Text Box 68"/>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设备管理</a:t>
                      </a:r>
                    </a:p>
                  </p:txBody>
                </p:sp>
              </p:grpSp>
              <p:grpSp>
                <p:nvGrpSpPr>
                  <p:cNvPr id="21" name="Group 69"/>
                  <p:cNvGrpSpPr>
                    <a:grpSpLocks/>
                  </p:cNvGrpSpPr>
                  <p:nvPr/>
                </p:nvGrpSpPr>
                <p:grpSpPr bwMode="auto">
                  <a:xfrm>
                    <a:off x="2027" y="674"/>
                    <a:ext cx="643" cy="321"/>
                    <a:chOff x="2040" y="1250"/>
                    <a:chExt cx="613" cy="321"/>
                  </a:xfrm>
                </p:grpSpPr>
                <p:sp>
                  <p:nvSpPr>
                    <p:cNvPr id="45109" name="Rectangle 70"/>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10" name="Text Box 71"/>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知识管理</a:t>
                      </a:r>
                    </a:p>
                  </p:txBody>
                </p:sp>
              </p:grpSp>
              <p:grpSp>
                <p:nvGrpSpPr>
                  <p:cNvPr id="22" name="Group 72"/>
                  <p:cNvGrpSpPr>
                    <a:grpSpLocks/>
                  </p:cNvGrpSpPr>
                  <p:nvPr/>
                </p:nvGrpSpPr>
                <p:grpSpPr bwMode="auto">
                  <a:xfrm>
                    <a:off x="2606" y="677"/>
                    <a:ext cx="643" cy="321"/>
                    <a:chOff x="2040" y="1250"/>
                    <a:chExt cx="613" cy="321"/>
                  </a:xfrm>
                </p:grpSpPr>
                <p:sp>
                  <p:nvSpPr>
                    <p:cNvPr id="45107" name="Rectangle 73"/>
                    <p:cNvSpPr>
                      <a:spLocks noChangeArrowheads="1"/>
                    </p:cNvSpPr>
                    <p:nvPr/>
                  </p:nvSpPr>
                  <p:spPr bwMode="auto">
                    <a:xfrm>
                      <a:off x="2040" y="1408"/>
                      <a:ext cx="533"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108" name="Text Box 74"/>
                    <p:cNvSpPr txBox="1">
                      <a:spLocks noChangeArrowheads="1"/>
                    </p:cNvSpPr>
                    <p:nvPr/>
                  </p:nvSpPr>
                  <p:spPr bwMode="auto">
                    <a:xfrm>
                      <a:off x="2070" y="1250"/>
                      <a:ext cx="583" cy="238"/>
                    </a:xfrm>
                    <a:prstGeom prst="rect">
                      <a:avLst/>
                    </a:prstGeom>
                    <a:noFill/>
                    <a:ln w="9525" algn="ctr">
                      <a:noFill/>
                      <a:prstDash val="sysDot"/>
                      <a:miter lim="800000"/>
                      <a:headEnd/>
                      <a:tailEnd/>
                    </a:ln>
                  </p:spPr>
                  <p:txBody>
                    <a:bodyPr bIns="118800"/>
                    <a:lstStyle/>
                    <a:p>
                      <a:pPr algn="ctr">
                        <a:spcBef>
                          <a:spcPct val="50000"/>
                        </a:spcBef>
                        <a:buFont typeface="Wingdings" pitchFamily="2" charset="2"/>
                        <a:buNone/>
                      </a:pPr>
                      <a:r>
                        <a:rPr lang="zh-CN" altLang="en-US" b="1">
                          <a:solidFill>
                            <a:schemeClr val="bg1"/>
                          </a:solidFill>
                          <a:latin typeface="宋体" charset="-122"/>
                          <a:ea typeface="宋体" charset="-122"/>
                        </a:rPr>
                        <a:t>项目管理</a:t>
                      </a:r>
                    </a:p>
                  </p:txBody>
                </p:sp>
              </p:grpSp>
            </p:grpSp>
          </p:grpSp>
          <p:grpSp>
            <p:nvGrpSpPr>
              <p:cNvPr id="23" name="Group 75"/>
              <p:cNvGrpSpPr>
                <a:grpSpLocks/>
              </p:cNvGrpSpPr>
              <p:nvPr/>
            </p:nvGrpSpPr>
            <p:grpSpPr bwMode="auto">
              <a:xfrm>
                <a:off x="4256" y="930"/>
                <a:ext cx="899" cy="769"/>
                <a:chOff x="4256" y="930"/>
                <a:chExt cx="899" cy="769"/>
              </a:xfrm>
            </p:grpSpPr>
            <p:sp>
              <p:nvSpPr>
                <p:cNvPr id="45096" name="Rectangle 76"/>
                <p:cNvSpPr>
                  <a:spLocks noChangeArrowheads="1"/>
                </p:cNvSpPr>
                <p:nvPr/>
              </p:nvSpPr>
              <p:spPr bwMode="auto">
                <a:xfrm>
                  <a:off x="4256" y="1536"/>
                  <a:ext cx="280" cy="163"/>
                </a:xfrm>
                <a:prstGeom prst="rect">
                  <a:avLst/>
                </a:prstGeom>
                <a:solidFill>
                  <a:srgbClr val="99FF99"/>
                </a:solidFill>
                <a:ln w="9525">
                  <a:miter lim="800000"/>
                  <a:headEnd/>
                  <a:tailEnd/>
                </a:ln>
                <a:scene3d>
                  <a:camera prst="legacyObliqueTopRight"/>
                  <a:lightRig rig="legacyFlat3" dir="b"/>
                </a:scene3d>
                <a:sp3d extrusionH="28940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097" name="Text Box 77"/>
                <p:cNvSpPr txBox="1">
                  <a:spLocks noChangeArrowheads="1"/>
                </p:cNvSpPr>
                <p:nvPr/>
              </p:nvSpPr>
              <p:spPr bwMode="auto">
                <a:xfrm>
                  <a:off x="4366" y="930"/>
                  <a:ext cx="789" cy="599"/>
                </a:xfrm>
                <a:prstGeom prst="rect">
                  <a:avLst/>
                </a:prstGeom>
                <a:noFill/>
                <a:ln w="9525" algn="ctr">
                  <a:noFill/>
                  <a:prstDash val="sysDot"/>
                  <a:miter lim="800000"/>
                  <a:headEnd/>
                  <a:tailEnd/>
                </a:ln>
              </p:spPr>
              <p:txBody>
                <a:bodyPr bIns="118800">
                  <a:spAutoFit/>
                </a:bodyPr>
                <a:lstStyle/>
                <a:p>
                  <a:pPr>
                    <a:lnSpc>
                      <a:spcPct val="60000"/>
                    </a:lnSpc>
                    <a:spcBef>
                      <a:spcPct val="50000"/>
                    </a:spcBef>
                    <a:buFont typeface="Wingdings" pitchFamily="2" charset="2"/>
                    <a:buNone/>
                  </a:pPr>
                  <a:r>
                    <a:rPr lang="en-US" altLang="zh-CN" sz="1800" b="1">
                      <a:solidFill>
                        <a:schemeClr val="bg1"/>
                      </a:solidFill>
                      <a:latin typeface="宋体" charset="-122"/>
                      <a:ea typeface="宋体" charset="-122"/>
                    </a:rPr>
                    <a:t>       C</a:t>
                  </a:r>
                </a:p>
                <a:p>
                  <a:pPr>
                    <a:lnSpc>
                      <a:spcPct val="60000"/>
                    </a:lnSpc>
                    <a:spcBef>
                      <a:spcPct val="50000"/>
                    </a:spcBef>
                    <a:buFont typeface="Wingdings" pitchFamily="2" charset="2"/>
                    <a:buNone/>
                  </a:pPr>
                  <a:r>
                    <a:rPr lang="en-US" altLang="zh-CN" sz="1800" b="1">
                      <a:solidFill>
                        <a:schemeClr val="bg1"/>
                      </a:solidFill>
                      <a:latin typeface="宋体" charset="-122"/>
                      <a:ea typeface="宋体" charset="-122"/>
                    </a:rPr>
                    <a:t>    R</a:t>
                  </a:r>
                </a:p>
                <a:p>
                  <a:pPr>
                    <a:lnSpc>
                      <a:spcPct val="60000"/>
                    </a:lnSpc>
                    <a:spcBef>
                      <a:spcPct val="50000"/>
                    </a:spcBef>
                    <a:buFont typeface="Wingdings" pitchFamily="2" charset="2"/>
                    <a:buNone/>
                  </a:pPr>
                  <a:r>
                    <a:rPr lang="en-US" altLang="zh-CN" sz="1800" b="1">
                      <a:solidFill>
                        <a:schemeClr val="bg1"/>
                      </a:solidFill>
                      <a:latin typeface="宋体" charset="-122"/>
                      <a:ea typeface="宋体" charset="-122"/>
                    </a:rPr>
                    <a:t> M</a:t>
                  </a:r>
                </a:p>
              </p:txBody>
            </p:sp>
          </p:grpSp>
        </p:grpSp>
        <p:grpSp>
          <p:nvGrpSpPr>
            <p:cNvPr id="24" name="Group 78"/>
            <p:cNvGrpSpPr>
              <a:grpSpLocks/>
            </p:cNvGrpSpPr>
            <p:nvPr/>
          </p:nvGrpSpPr>
          <p:grpSpPr bwMode="auto">
            <a:xfrm>
              <a:off x="1528" y="1453"/>
              <a:ext cx="2905" cy="345"/>
              <a:chOff x="3470" y="3067"/>
              <a:chExt cx="568" cy="345"/>
            </a:xfrm>
          </p:grpSpPr>
          <p:sp>
            <p:nvSpPr>
              <p:cNvPr id="45091" name="Rectangle 79"/>
              <p:cNvSpPr>
                <a:spLocks noChangeArrowheads="1"/>
              </p:cNvSpPr>
              <p:nvPr/>
            </p:nvSpPr>
            <p:spPr bwMode="auto">
              <a:xfrm>
                <a:off x="3470" y="3249"/>
                <a:ext cx="568"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092" name="Text Box 80"/>
              <p:cNvSpPr txBox="1">
                <a:spLocks noChangeArrowheads="1"/>
              </p:cNvSpPr>
              <p:nvPr/>
            </p:nvSpPr>
            <p:spPr bwMode="auto">
              <a:xfrm>
                <a:off x="3560" y="3067"/>
                <a:ext cx="453" cy="282"/>
              </a:xfrm>
              <a:prstGeom prst="rect">
                <a:avLst/>
              </a:prstGeom>
              <a:noFill/>
              <a:ln w="9525" algn="ctr">
                <a:noFill/>
                <a:prstDash val="sysDot"/>
                <a:miter lim="800000"/>
                <a:headEnd/>
                <a:tailEnd/>
              </a:ln>
            </p:spPr>
            <p:txBody>
              <a:bodyPr bIns="118800">
                <a:spAutoFit/>
              </a:bodyPr>
              <a:lstStyle/>
              <a:p>
                <a:pPr algn="ctr">
                  <a:spcBef>
                    <a:spcPct val="50000"/>
                  </a:spcBef>
                  <a:buFont typeface="Wingdings" pitchFamily="2" charset="2"/>
                  <a:buNone/>
                </a:pPr>
                <a:r>
                  <a:rPr lang="en-US" altLang="zh-CN" sz="1800" b="1">
                    <a:solidFill>
                      <a:schemeClr val="bg1"/>
                    </a:solidFill>
                    <a:latin typeface="宋体" charset="-122"/>
                    <a:ea typeface="宋体" charset="-122"/>
                  </a:rPr>
                  <a:t>PLM</a:t>
                </a:r>
              </a:p>
            </p:txBody>
          </p:sp>
        </p:grpSp>
      </p:grpSp>
      <p:sp>
        <p:nvSpPr>
          <p:cNvPr id="7006289" name="Line 81"/>
          <p:cNvSpPr>
            <a:spLocks noChangeShapeType="1"/>
          </p:cNvSpPr>
          <p:nvPr/>
        </p:nvSpPr>
        <p:spPr bwMode="auto">
          <a:xfrm flipH="1">
            <a:off x="7456488" y="2311400"/>
            <a:ext cx="12700" cy="3848100"/>
          </a:xfrm>
          <a:prstGeom prst="line">
            <a:avLst/>
          </a:prstGeom>
          <a:noFill/>
          <a:ln w="9525">
            <a:solidFill>
              <a:schemeClr val="tx1"/>
            </a:solidFill>
            <a:round/>
            <a:headEnd/>
            <a:tailEnd/>
          </a:ln>
          <a:effectLst/>
        </p:spPr>
        <p:txBody>
          <a:bodyPr bIns="118800"/>
          <a:lstStyle/>
          <a:p>
            <a:pPr eaLnBrk="0" hangingPunct="0">
              <a:defRPr/>
            </a:pPr>
            <a:endParaRPr lang="zh-CN" altLang="en-US">
              <a:effectLst>
                <a:outerShdw blurRad="38100" dist="38100" dir="2700000" algn="tl">
                  <a:srgbClr val="000000">
                    <a:alpha val="43137"/>
                  </a:srgbClr>
                </a:outerShdw>
              </a:effectLst>
            </a:endParaRPr>
          </a:p>
        </p:txBody>
      </p:sp>
      <p:sp>
        <p:nvSpPr>
          <p:cNvPr id="7006290" name="AutoShape 82"/>
          <p:cNvSpPr>
            <a:spLocks noChangeArrowheads="1"/>
          </p:cNvSpPr>
          <p:nvPr/>
        </p:nvSpPr>
        <p:spPr bwMode="auto">
          <a:xfrm>
            <a:off x="1174750" y="2276475"/>
            <a:ext cx="6299200" cy="628650"/>
          </a:xfrm>
          <a:prstGeom prst="parallelogram">
            <a:avLst>
              <a:gd name="adj" fmla="val 100991"/>
            </a:avLst>
          </a:prstGeom>
          <a:solidFill>
            <a:schemeClr val="accent1">
              <a:alpha val="25000"/>
            </a:schemeClr>
          </a:solidFill>
          <a:ln w="9525" algn="ctr">
            <a:solidFill>
              <a:schemeClr val="tx1"/>
            </a:solidFill>
            <a:miter lim="800000"/>
            <a:headEnd/>
            <a:tailEnd/>
          </a:ln>
          <a:effectLst/>
        </p:spPr>
        <p:txBody>
          <a:bodyPr wrap="none" bIns="118800" anchor="ctr"/>
          <a:lstStyle/>
          <a:p>
            <a:pPr eaLnBrk="0" hangingPunct="0">
              <a:defRPr/>
            </a:pPr>
            <a:endParaRPr lang="zh-CN" altLang="en-US">
              <a:effectLst>
                <a:outerShdw blurRad="38100" dist="38100" dir="2700000" algn="tl">
                  <a:srgbClr val="000000">
                    <a:alpha val="43137"/>
                  </a:srgbClr>
                </a:outerShdw>
              </a:effectLst>
            </a:endParaRPr>
          </a:p>
        </p:txBody>
      </p:sp>
      <p:grpSp>
        <p:nvGrpSpPr>
          <p:cNvPr id="25" name="Group 83"/>
          <p:cNvGrpSpPr>
            <a:grpSpLocks/>
          </p:cNvGrpSpPr>
          <p:nvPr/>
        </p:nvGrpSpPr>
        <p:grpSpPr bwMode="auto">
          <a:xfrm>
            <a:off x="3222625" y="1698625"/>
            <a:ext cx="4140200" cy="725488"/>
            <a:chOff x="2144" y="1641"/>
            <a:chExt cx="2608" cy="457"/>
          </a:xfrm>
        </p:grpSpPr>
        <p:grpSp>
          <p:nvGrpSpPr>
            <p:cNvPr id="26" name="Group 84"/>
            <p:cNvGrpSpPr>
              <a:grpSpLocks/>
            </p:cNvGrpSpPr>
            <p:nvPr/>
          </p:nvGrpSpPr>
          <p:grpSpPr bwMode="auto">
            <a:xfrm>
              <a:off x="2269" y="1641"/>
              <a:ext cx="2483" cy="345"/>
              <a:chOff x="3470" y="3067"/>
              <a:chExt cx="568" cy="345"/>
            </a:xfrm>
          </p:grpSpPr>
          <p:sp>
            <p:nvSpPr>
              <p:cNvPr id="45087" name="Rectangle 85"/>
              <p:cNvSpPr>
                <a:spLocks noChangeArrowheads="1"/>
              </p:cNvSpPr>
              <p:nvPr/>
            </p:nvSpPr>
            <p:spPr bwMode="auto">
              <a:xfrm>
                <a:off x="3470" y="3249"/>
                <a:ext cx="568"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088" name="Text Box 86"/>
              <p:cNvSpPr txBox="1">
                <a:spLocks noChangeArrowheads="1"/>
              </p:cNvSpPr>
              <p:nvPr/>
            </p:nvSpPr>
            <p:spPr bwMode="auto">
              <a:xfrm>
                <a:off x="3560" y="3067"/>
                <a:ext cx="453" cy="277"/>
              </a:xfrm>
              <a:prstGeom prst="rect">
                <a:avLst/>
              </a:prstGeom>
              <a:noFill/>
              <a:ln w="9525" algn="ctr">
                <a:noFill/>
                <a:prstDash val="sysDot"/>
                <a:miter lim="800000"/>
                <a:headEnd/>
                <a:tailEnd/>
              </a:ln>
            </p:spPr>
            <p:txBody>
              <a:bodyPr bIns="118800">
                <a:spAutoFit/>
              </a:bodyPr>
              <a:lstStyle/>
              <a:p>
                <a:pPr algn="ctr">
                  <a:spcBef>
                    <a:spcPct val="50000"/>
                  </a:spcBef>
                  <a:buFont typeface="Wingdings" pitchFamily="2" charset="2"/>
                  <a:buNone/>
                </a:pPr>
                <a:r>
                  <a:rPr lang="en-US" altLang="zh-CN" sz="1800" b="1">
                    <a:solidFill>
                      <a:schemeClr val="bg1"/>
                    </a:solidFill>
                    <a:latin typeface="宋体" charset="-122"/>
                    <a:ea typeface="宋体" charset="-122"/>
                  </a:rPr>
                  <a:t>BI</a:t>
                </a:r>
              </a:p>
            </p:txBody>
          </p:sp>
        </p:grpSp>
        <p:grpSp>
          <p:nvGrpSpPr>
            <p:cNvPr id="27" name="Group 87"/>
            <p:cNvGrpSpPr>
              <a:grpSpLocks/>
            </p:cNvGrpSpPr>
            <p:nvPr/>
          </p:nvGrpSpPr>
          <p:grpSpPr bwMode="auto">
            <a:xfrm>
              <a:off x="2144" y="1753"/>
              <a:ext cx="2499" cy="345"/>
              <a:chOff x="3470" y="3067"/>
              <a:chExt cx="568" cy="345"/>
            </a:xfrm>
          </p:grpSpPr>
          <p:sp>
            <p:nvSpPr>
              <p:cNvPr id="45085" name="Rectangle 88"/>
              <p:cNvSpPr>
                <a:spLocks noChangeArrowheads="1"/>
              </p:cNvSpPr>
              <p:nvPr/>
            </p:nvSpPr>
            <p:spPr bwMode="auto">
              <a:xfrm>
                <a:off x="3470" y="3249"/>
                <a:ext cx="568" cy="163"/>
              </a:xfrm>
              <a:prstGeom prst="rect">
                <a:avLst/>
              </a:prstGeom>
              <a:solidFill>
                <a:srgbClr val="99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99"/>
                </a:extrusionClr>
              </a:sp3d>
            </p:spPr>
            <p:txBody>
              <a:bodyPr wrap="none" anchor="ctr">
                <a:flatTx/>
              </a:bodyPr>
              <a:lstStyle/>
              <a:p>
                <a:pPr algn="ctr">
                  <a:spcBef>
                    <a:spcPct val="50000"/>
                  </a:spcBef>
                </a:pPr>
                <a:endParaRPr lang="zh-CN" altLang="zh-CN" b="1">
                  <a:solidFill>
                    <a:schemeClr val="bg1"/>
                  </a:solidFill>
                  <a:latin typeface="宋体" charset="-122"/>
                  <a:ea typeface="宋体" charset="-122"/>
                </a:endParaRPr>
              </a:p>
            </p:txBody>
          </p:sp>
          <p:sp>
            <p:nvSpPr>
              <p:cNvPr id="45086" name="Text Box 89"/>
              <p:cNvSpPr txBox="1">
                <a:spLocks noChangeArrowheads="1"/>
              </p:cNvSpPr>
              <p:nvPr/>
            </p:nvSpPr>
            <p:spPr bwMode="auto">
              <a:xfrm>
                <a:off x="3560" y="3067"/>
                <a:ext cx="453" cy="277"/>
              </a:xfrm>
              <a:prstGeom prst="rect">
                <a:avLst/>
              </a:prstGeom>
              <a:noFill/>
              <a:ln w="9525" algn="ctr">
                <a:noFill/>
                <a:prstDash val="sysDot"/>
                <a:miter lim="800000"/>
                <a:headEnd/>
                <a:tailEnd/>
              </a:ln>
            </p:spPr>
            <p:txBody>
              <a:bodyPr bIns="118800">
                <a:spAutoFit/>
              </a:bodyPr>
              <a:lstStyle/>
              <a:p>
                <a:pPr algn="ctr">
                  <a:spcBef>
                    <a:spcPct val="50000"/>
                  </a:spcBef>
                  <a:buFont typeface="Wingdings" pitchFamily="2" charset="2"/>
                  <a:buNone/>
                </a:pPr>
                <a:r>
                  <a:rPr lang="en-US" altLang="zh-CN" sz="1800" b="1">
                    <a:solidFill>
                      <a:schemeClr val="bg1"/>
                    </a:solidFill>
                    <a:latin typeface="宋体" charset="-122"/>
                    <a:ea typeface="宋体" charset="-122"/>
                  </a:rPr>
                  <a:t>SEM</a:t>
                </a:r>
              </a:p>
            </p:txBody>
          </p:sp>
        </p:grpSp>
      </p:grpSp>
      <p:grpSp>
        <p:nvGrpSpPr>
          <p:cNvPr id="28" name="Group 90"/>
          <p:cNvGrpSpPr>
            <a:grpSpLocks/>
          </p:cNvGrpSpPr>
          <p:nvPr/>
        </p:nvGrpSpPr>
        <p:grpSpPr bwMode="auto">
          <a:xfrm>
            <a:off x="7443788" y="4478338"/>
            <a:ext cx="744537" cy="711200"/>
            <a:chOff x="4851" y="3528"/>
            <a:chExt cx="469" cy="448"/>
          </a:xfrm>
        </p:grpSpPr>
        <p:sp>
          <p:nvSpPr>
            <p:cNvPr id="7006299" name="Line 91"/>
            <p:cNvSpPr>
              <a:spLocks noChangeShapeType="1"/>
            </p:cNvSpPr>
            <p:nvPr/>
          </p:nvSpPr>
          <p:spPr bwMode="auto">
            <a:xfrm flipV="1">
              <a:off x="4872" y="3528"/>
              <a:ext cx="448" cy="448"/>
            </a:xfrm>
            <a:prstGeom prst="line">
              <a:avLst/>
            </a:prstGeom>
            <a:noFill/>
            <a:ln w="15875">
              <a:solidFill>
                <a:schemeClr val="tx1"/>
              </a:solidFill>
              <a:round/>
              <a:headEnd/>
              <a:tailEnd/>
            </a:ln>
            <a:effectLst/>
          </p:spPr>
          <p:txBody>
            <a:bodyPr bIns="118800"/>
            <a:lstStyle/>
            <a:p>
              <a:pPr eaLnBrk="0" hangingPunct="0">
                <a:defRPr/>
              </a:pPr>
              <a:endParaRPr lang="zh-CN" altLang="en-US">
                <a:effectLst>
                  <a:outerShdw blurRad="38100" dist="38100" dir="2700000" algn="tl">
                    <a:srgbClr val="000000">
                      <a:alpha val="43137"/>
                    </a:srgbClr>
                  </a:outerShdw>
                </a:effectLst>
              </a:endParaRPr>
            </a:p>
          </p:txBody>
        </p:sp>
        <p:sp>
          <p:nvSpPr>
            <p:cNvPr id="7006300" name="Line 92"/>
            <p:cNvSpPr>
              <a:spLocks noChangeShapeType="1"/>
            </p:cNvSpPr>
            <p:nvPr/>
          </p:nvSpPr>
          <p:spPr bwMode="auto">
            <a:xfrm flipV="1">
              <a:off x="4851" y="3539"/>
              <a:ext cx="456" cy="0"/>
            </a:xfrm>
            <a:prstGeom prst="line">
              <a:avLst/>
            </a:prstGeom>
            <a:noFill/>
            <a:ln w="15875">
              <a:solidFill>
                <a:schemeClr val="tx1"/>
              </a:solidFill>
              <a:round/>
              <a:headEnd/>
              <a:tailEnd/>
            </a:ln>
            <a:effectLst/>
          </p:spPr>
          <p:txBody>
            <a:bodyPr bIns="118800"/>
            <a:lstStyle/>
            <a:p>
              <a:pPr eaLnBrk="0" hangingPunct="0">
                <a:defRPr/>
              </a:pPr>
              <a:endParaRPr lang="zh-CN" altLang="en-US">
                <a:effectLst>
                  <a:outerShdw blurRad="38100" dist="38100" dir="2700000" algn="tl">
                    <a:srgbClr val="000000">
                      <a:alpha val="43137"/>
                    </a:srgbClr>
                  </a:outerShdw>
                </a:effectLst>
              </a:endParaRPr>
            </a:p>
          </p:txBody>
        </p:sp>
      </p:grpSp>
      <p:grpSp>
        <p:nvGrpSpPr>
          <p:cNvPr id="29" name="Group 93"/>
          <p:cNvGrpSpPr>
            <a:grpSpLocks/>
          </p:cNvGrpSpPr>
          <p:nvPr/>
        </p:nvGrpSpPr>
        <p:grpSpPr bwMode="auto">
          <a:xfrm>
            <a:off x="7486650" y="5422900"/>
            <a:ext cx="744538" cy="711200"/>
            <a:chOff x="4851" y="3528"/>
            <a:chExt cx="469" cy="448"/>
          </a:xfrm>
        </p:grpSpPr>
        <p:sp>
          <p:nvSpPr>
            <p:cNvPr id="7006302" name="Line 94"/>
            <p:cNvSpPr>
              <a:spLocks noChangeShapeType="1"/>
            </p:cNvSpPr>
            <p:nvPr/>
          </p:nvSpPr>
          <p:spPr bwMode="auto">
            <a:xfrm flipV="1">
              <a:off x="4872" y="3528"/>
              <a:ext cx="448" cy="448"/>
            </a:xfrm>
            <a:prstGeom prst="line">
              <a:avLst/>
            </a:prstGeom>
            <a:noFill/>
            <a:ln w="15875">
              <a:solidFill>
                <a:schemeClr val="tx1"/>
              </a:solidFill>
              <a:round/>
              <a:headEnd/>
              <a:tailEnd/>
            </a:ln>
            <a:effectLst/>
          </p:spPr>
          <p:txBody>
            <a:bodyPr bIns="118800"/>
            <a:lstStyle/>
            <a:p>
              <a:pPr eaLnBrk="0" hangingPunct="0">
                <a:defRPr/>
              </a:pPr>
              <a:endParaRPr lang="zh-CN" altLang="en-US">
                <a:effectLst>
                  <a:outerShdw blurRad="38100" dist="38100" dir="2700000" algn="tl">
                    <a:srgbClr val="000000">
                      <a:alpha val="43137"/>
                    </a:srgbClr>
                  </a:outerShdw>
                </a:effectLst>
              </a:endParaRPr>
            </a:p>
          </p:txBody>
        </p:sp>
        <p:sp>
          <p:nvSpPr>
            <p:cNvPr id="7006303" name="Line 95"/>
            <p:cNvSpPr>
              <a:spLocks noChangeShapeType="1"/>
            </p:cNvSpPr>
            <p:nvPr/>
          </p:nvSpPr>
          <p:spPr bwMode="auto">
            <a:xfrm flipV="1">
              <a:off x="4851" y="3539"/>
              <a:ext cx="456" cy="0"/>
            </a:xfrm>
            <a:prstGeom prst="line">
              <a:avLst/>
            </a:prstGeom>
            <a:noFill/>
            <a:ln w="15875">
              <a:solidFill>
                <a:schemeClr val="tx1"/>
              </a:solidFill>
              <a:round/>
              <a:headEnd/>
              <a:tailEnd/>
            </a:ln>
            <a:effectLst/>
          </p:spPr>
          <p:txBody>
            <a:bodyPr bIns="118800"/>
            <a:lstStyle/>
            <a:p>
              <a:pPr eaLnBrk="0" hangingPunct="0">
                <a:defRPr/>
              </a:pPr>
              <a:endParaRPr lang="zh-CN" altLang="en-US">
                <a:effectLst>
                  <a:outerShdw blurRad="38100" dist="38100" dir="2700000" algn="tl">
                    <a:srgbClr val="000000">
                      <a:alpha val="43137"/>
                    </a:srgbClr>
                  </a:outerShdw>
                </a:effectLst>
              </a:endParaRPr>
            </a:p>
          </p:txBody>
        </p:sp>
      </p:grpSp>
      <p:grpSp>
        <p:nvGrpSpPr>
          <p:cNvPr id="30" name="Group 96"/>
          <p:cNvGrpSpPr>
            <a:grpSpLocks/>
          </p:cNvGrpSpPr>
          <p:nvPr/>
        </p:nvGrpSpPr>
        <p:grpSpPr bwMode="auto">
          <a:xfrm>
            <a:off x="7456488" y="3665538"/>
            <a:ext cx="744537" cy="711200"/>
            <a:chOff x="4851" y="3528"/>
            <a:chExt cx="469" cy="448"/>
          </a:xfrm>
        </p:grpSpPr>
        <p:sp>
          <p:nvSpPr>
            <p:cNvPr id="7006305" name="Line 97"/>
            <p:cNvSpPr>
              <a:spLocks noChangeShapeType="1"/>
            </p:cNvSpPr>
            <p:nvPr/>
          </p:nvSpPr>
          <p:spPr bwMode="auto">
            <a:xfrm flipV="1">
              <a:off x="4872" y="3528"/>
              <a:ext cx="448" cy="448"/>
            </a:xfrm>
            <a:prstGeom prst="line">
              <a:avLst/>
            </a:prstGeom>
            <a:noFill/>
            <a:ln w="15875">
              <a:solidFill>
                <a:schemeClr val="tx1"/>
              </a:solidFill>
              <a:round/>
              <a:headEnd/>
              <a:tailEnd/>
            </a:ln>
            <a:effectLst/>
          </p:spPr>
          <p:txBody>
            <a:bodyPr bIns="118800"/>
            <a:lstStyle/>
            <a:p>
              <a:pPr eaLnBrk="0" hangingPunct="0">
                <a:defRPr/>
              </a:pPr>
              <a:endParaRPr lang="zh-CN" altLang="en-US">
                <a:effectLst>
                  <a:outerShdw blurRad="38100" dist="38100" dir="2700000" algn="tl">
                    <a:srgbClr val="000000">
                      <a:alpha val="43137"/>
                    </a:srgbClr>
                  </a:outerShdw>
                </a:effectLst>
              </a:endParaRPr>
            </a:p>
          </p:txBody>
        </p:sp>
        <p:sp>
          <p:nvSpPr>
            <p:cNvPr id="7006306" name="Line 98"/>
            <p:cNvSpPr>
              <a:spLocks noChangeShapeType="1"/>
            </p:cNvSpPr>
            <p:nvPr/>
          </p:nvSpPr>
          <p:spPr bwMode="auto">
            <a:xfrm flipV="1">
              <a:off x="4851" y="3539"/>
              <a:ext cx="456" cy="0"/>
            </a:xfrm>
            <a:prstGeom prst="line">
              <a:avLst/>
            </a:prstGeom>
            <a:noFill/>
            <a:ln w="15875">
              <a:solidFill>
                <a:schemeClr val="tx1"/>
              </a:solidFill>
              <a:round/>
              <a:headEnd/>
              <a:tailEnd/>
            </a:ln>
            <a:effectLst/>
          </p:spPr>
          <p:txBody>
            <a:bodyPr bIns="118800"/>
            <a:lstStyle/>
            <a:p>
              <a:pPr eaLnBrk="0" hangingPunct="0">
                <a:defRPr/>
              </a:pPr>
              <a:endParaRPr lang="zh-CN" altLang="en-US">
                <a:effectLst>
                  <a:outerShdw blurRad="38100" dist="38100" dir="2700000" algn="tl">
                    <a:srgbClr val="000000">
                      <a:alpha val="43137"/>
                    </a:srgbClr>
                  </a:outerShdw>
                </a:effectLst>
              </a:endParaRPr>
            </a:p>
          </p:txBody>
        </p:sp>
      </p:grpSp>
      <p:sp>
        <p:nvSpPr>
          <p:cNvPr id="101" name="WordArt 24"/>
          <p:cNvSpPr>
            <a:spLocks noChangeArrowheads="1" noChangeShapeType="1" noTextEdit="1"/>
          </p:cNvSpPr>
          <p:nvPr/>
        </p:nvSpPr>
        <p:spPr bwMode="auto">
          <a:xfrm>
            <a:off x="3000364" y="2928934"/>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082" name="直接连接符 68"/>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68" name="灯片编号占位符 2"/>
          <p:cNvSpPr>
            <a:spLocks noGrp="1"/>
          </p:cNvSpPr>
          <p:nvPr>
            <p:ph type="sldNum" sz="quarter" idx="11"/>
          </p:nvPr>
        </p:nvSpPr>
        <p:spPr/>
        <p:txBody>
          <a:bodyPr/>
          <a:lstStyle/>
          <a:p>
            <a:pPr>
              <a:defRPr/>
            </a:pPr>
            <a:fld id="{CA9E9B0A-370A-4A2D-8EF5-3D068444DD78}" type="slidenum">
              <a:rPr lang="en-US" altLang="zh-CN"/>
              <a:pPr>
                <a:defRPr/>
              </a:pPr>
              <a:t>39</a:t>
            </a:fld>
            <a:endParaRPr lang="en-US" altLang="zh-CN"/>
          </a:p>
        </p:txBody>
      </p:sp>
      <p:sp>
        <p:nvSpPr>
          <p:cNvPr id="7008258" name="Rectangle 2"/>
          <p:cNvSpPr>
            <a:spLocks noChangeArrowheads="1"/>
          </p:cNvSpPr>
          <p:nvPr/>
        </p:nvSpPr>
        <p:spPr bwMode="auto">
          <a:xfrm>
            <a:off x="327025" y="1142984"/>
            <a:ext cx="8591550" cy="5256213"/>
          </a:xfrm>
          <a:prstGeom prst="rect">
            <a:avLst/>
          </a:prstGeom>
          <a:solidFill>
            <a:srgbClr val="00FFFF"/>
          </a:solidFill>
          <a:ln w="9525">
            <a:solidFill>
              <a:schemeClr val="tx1"/>
            </a:solid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7008259" name="Rectangle 3"/>
          <p:cNvSpPr>
            <a:spLocks noChangeArrowheads="1"/>
          </p:cNvSpPr>
          <p:nvPr/>
        </p:nvSpPr>
        <p:spPr bwMode="auto">
          <a:xfrm>
            <a:off x="774700" y="1541447"/>
            <a:ext cx="7686675" cy="4459287"/>
          </a:xfrm>
          <a:prstGeom prst="rect">
            <a:avLst/>
          </a:prstGeom>
          <a:solidFill>
            <a:schemeClr val="bg1"/>
          </a:solidFill>
          <a:ln w="9525">
            <a:solidFill>
              <a:schemeClr val="tx1"/>
            </a:solid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46086" name="Rectangle 4"/>
          <p:cNvSpPr>
            <a:spLocks noChangeArrowheads="1"/>
          </p:cNvSpPr>
          <p:nvPr/>
        </p:nvSpPr>
        <p:spPr bwMode="auto">
          <a:xfrm>
            <a:off x="863600" y="2098659"/>
            <a:ext cx="7508875" cy="398463"/>
          </a:xfrm>
          <a:prstGeom prst="rect">
            <a:avLst/>
          </a:prstGeom>
          <a:solidFill>
            <a:srgbClr val="00FFFF"/>
          </a:solidFill>
          <a:ln w="9525">
            <a:solidFill>
              <a:schemeClr val="tx1"/>
            </a:solidFill>
            <a:miter lim="800000"/>
            <a:headEnd/>
            <a:tailEnd/>
          </a:ln>
        </p:spPr>
        <p:txBody>
          <a:bodyPr wrap="none" anchor="ctr"/>
          <a:lstStyle/>
          <a:p>
            <a:pPr algn="ctr">
              <a:lnSpc>
                <a:spcPct val="95000"/>
              </a:lnSpc>
            </a:pPr>
            <a:endParaRPr kumimoji="1" lang="zh-CN" altLang="zh-CN" b="1">
              <a:solidFill>
                <a:schemeClr val="tx2"/>
              </a:solidFill>
              <a:latin typeface="宋体" charset="-122"/>
              <a:ea typeface="宋体" charset="-122"/>
            </a:endParaRPr>
          </a:p>
        </p:txBody>
      </p:sp>
      <p:sp>
        <p:nvSpPr>
          <p:cNvPr id="46087" name="Rectangle 5"/>
          <p:cNvSpPr>
            <a:spLocks noChangeArrowheads="1"/>
          </p:cNvSpPr>
          <p:nvPr/>
        </p:nvSpPr>
        <p:spPr bwMode="auto">
          <a:xfrm>
            <a:off x="863600" y="1620822"/>
            <a:ext cx="7508875" cy="398462"/>
          </a:xfrm>
          <a:prstGeom prst="rect">
            <a:avLst/>
          </a:prstGeom>
          <a:solidFill>
            <a:srgbClr val="CCFFCC"/>
          </a:solidFill>
          <a:ln w="9525">
            <a:solidFill>
              <a:schemeClr val="tx1"/>
            </a:solidFill>
            <a:miter lim="800000"/>
            <a:headEnd/>
            <a:tailEnd/>
          </a:ln>
        </p:spPr>
        <p:txBody>
          <a:bodyPr wrap="none" anchor="ctr"/>
          <a:lstStyle/>
          <a:p>
            <a:pPr algn="ctr">
              <a:lnSpc>
                <a:spcPct val="95000"/>
              </a:lnSpc>
            </a:pPr>
            <a:endParaRPr kumimoji="1" lang="zh-CN" altLang="zh-CN" b="1">
              <a:solidFill>
                <a:schemeClr val="tx2"/>
              </a:solidFill>
              <a:latin typeface="宋体" charset="-122"/>
              <a:ea typeface="宋体" charset="-122"/>
            </a:endParaRPr>
          </a:p>
        </p:txBody>
      </p:sp>
      <p:sp>
        <p:nvSpPr>
          <p:cNvPr id="46088" name="Text Box 6"/>
          <p:cNvSpPr txBox="1">
            <a:spLocks noChangeArrowheads="1"/>
          </p:cNvSpPr>
          <p:nvPr/>
        </p:nvSpPr>
        <p:spPr bwMode="auto">
          <a:xfrm>
            <a:off x="3635375" y="1142984"/>
            <a:ext cx="2079625" cy="382588"/>
          </a:xfrm>
          <a:prstGeom prst="rect">
            <a:avLst/>
          </a:prstGeom>
          <a:solidFill>
            <a:schemeClr val="bg1"/>
          </a:solidFill>
          <a:ln w="9525">
            <a:solidFill>
              <a:schemeClr val="tx1"/>
            </a:solidFill>
            <a:miter lim="800000"/>
            <a:headEnd/>
            <a:tailEnd/>
          </a:ln>
        </p:spPr>
        <p:txBody>
          <a:bodyPr wrap="none" anchor="ctr"/>
          <a:lstStyle/>
          <a:p>
            <a:pPr algn="ctr">
              <a:lnSpc>
                <a:spcPct val="95000"/>
              </a:lnSpc>
            </a:pPr>
            <a:r>
              <a:rPr kumimoji="1" lang="zh-CN" altLang="en-US" b="1">
                <a:solidFill>
                  <a:schemeClr val="tx2"/>
                </a:solidFill>
                <a:latin typeface="宋体" charset="-122"/>
                <a:ea typeface="宋体" charset="-122"/>
              </a:rPr>
              <a:t>企业信息门户（</a:t>
            </a:r>
            <a:r>
              <a:rPr kumimoji="1" lang="en-US" altLang="zh-CN" b="1">
                <a:solidFill>
                  <a:schemeClr val="tx2"/>
                </a:solidFill>
                <a:latin typeface="宋体" charset="-122"/>
                <a:ea typeface="宋体" charset="-122"/>
              </a:rPr>
              <a:t>EIP</a:t>
            </a:r>
            <a:r>
              <a:rPr kumimoji="1" lang="zh-CN" altLang="en-US" b="1">
                <a:solidFill>
                  <a:schemeClr val="tx2"/>
                </a:solidFill>
                <a:latin typeface="宋体" charset="-122"/>
                <a:ea typeface="宋体" charset="-122"/>
              </a:rPr>
              <a:t>）</a:t>
            </a:r>
          </a:p>
        </p:txBody>
      </p:sp>
      <p:sp>
        <p:nvSpPr>
          <p:cNvPr id="7008263" name="Line 7"/>
          <p:cNvSpPr>
            <a:spLocks noChangeShapeType="1"/>
          </p:cNvSpPr>
          <p:nvPr/>
        </p:nvSpPr>
        <p:spPr bwMode="auto">
          <a:xfrm>
            <a:off x="639763" y="2019284"/>
            <a:ext cx="1587" cy="3344863"/>
          </a:xfrm>
          <a:prstGeom prst="line">
            <a:avLst/>
          </a:prstGeom>
          <a:noFill/>
          <a:ln w="57150">
            <a:solidFill>
              <a:schemeClr val="tx1"/>
            </a:solidFill>
            <a:round/>
            <a:headEnd/>
            <a:tailEnd type="triangle" w="med" len="me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7008264" name="Line 8"/>
          <p:cNvSpPr>
            <a:spLocks noChangeShapeType="1"/>
          </p:cNvSpPr>
          <p:nvPr/>
        </p:nvSpPr>
        <p:spPr bwMode="auto">
          <a:xfrm>
            <a:off x="8602663" y="2019284"/>
            <a:ext cx="0" cy="3344863"/>
          </a:xfrm>
          <a:prstGeom prst="line">
            <a:avLst/>
          </a:prstGeom>
          <a:noFill/>
          <a:ln w="57150">
            <a:solidFill>
              <a:schemeClr val="tx1"/>
            </a:solidFill>
            <a:round/>
            <a:headEnd type="triangle" w="med" len="me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46091" name="Text Box 9"/>
          <p:cNvSpPr txBox="1">
            <a:spLocks noChangeArrowheads="1"/>
          </p:cNvSpPr>
          <p:nvPr/>
        </p:nvSpPr>
        <p:spPr bwMode="auto">
          <a:xfrm>
            <a:off x="250825" y="3054334"/>
            <a:ext cx="360363" cy="952500"/>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kumimoji="1" lang="zh-CN" altLang="en-US" b="1">
                <a:solidFill>
                  <a:schemeClr val="accent2"/>
                </a:solidFill>
                <a:latin typeface="宋体" charset="-122"/>
                <a:ea typeface="宋体" charset="-122"/>
              </a:rPr>
              <a:t>战略执行</a:t>
            </a:r>
          </a:p>
        </p:txBody>
      </p:sp>
      <p:sp>
        <p:nvSpPr>
          <p:cNvPr id="46092" name="Text Box 10"/>
          <p:cNvSpPr txBox="1">
            <a:spLocks noChangeArrowheads="1"/>
          </p:cNvSpPr>
          <p:nvPr/>
        </p:nvSpPr>
        <p:spPr bwMode="auto">
          <a:xfrm>
            <a:off x="8675688" y="3054334"/>
            <a:ext cx="360362" cy="952500"/>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kumimoji="1" lang="zh-CN" altLang="en-US" b="1">
                <a:solidFill>
                  <a:schemeClr val="accent2"/>
                </a:solidFill>
                <a:latin typeface="宋体" charset="-122"/>
                <a:ea typeface="宋体" charset="-122"/>
              </a:rPr>
              <a:t>决策支持</a:t>
            </a:r>
          </a:p>
        </p:txBody>
      </p:sp>
      <p:sp>
        <p:nvSpPr>
          <p:cNvPr id="7008267" name="Rectangle 11"/>
          <p:cNvSpPr>
            <a:spLocks noChangeArrowheads="1"/>
          </p:cNvSpPr>
          <p:nvPr/>
        </p:nvSpPr>
        <p:spPr bwMode="auto">
          <a:xfrm>
            <a:off x="1068388" y="6000734"/>
            <a:ext cx="88900" cy="398463"/>
          </a:xfrm>
          <a:prstGeom prst="rect">
            <a:avLst/>
          </a:prstGeom>
          <a:solidFill>
            <a:schemeClr val="bg1"/>
          </a:solidFill>
          <a:ln w="9525">
            <a:solidFill>
              <a:schemeClr val="tx1"/>
            </a:solid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7008268" name="Rectangle 12"/>
          <p:cNvSpPr>
            <a:spLocks noChangeArrowheads="1"/>
          </p:cNvSpPr>
          <p:nvPr/>
        </p:nvSpPr>
        <p:spPr bwMode="auto">
          <a:xfrm>
            <a:off x="8007350" y="6000734"/>
            <a:ext cx="88900" cy="398463"/>
          </a:xfrm>
          <a:prstGeom prst="rect">
            <a:avLst/>
          </a:prstGeom>
          <a:solidFill>
            <a:schemeClr val="bg1"/>
          </a:solidFill>
          <a:ln w="9525">
            <a:solidFill>
              <a:schemeClr val="tx1"/>
            </a:solid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46095" name="Text Box 13"/>
          <p:cNvSpPr txBox="1">
            <a:spLocks noChangeArrowheads="1"/>
          </p:cNvSpPr>
          <p:nvPr/>
        </p:nvSpPr>
        <p:spPr bwMode="auto">
          <a:xfrm>
            <a:off x="3552825" y="6000734"/>
            <a:ext cx="2171700" cy="398463"/>
          </a:xfrm>
          <a:prstGeom prst="rect">
            <a:avLst/>
          </a:prstGeom>
          <a:solidFill>
            <a:schemeClr val="bg1"/>
          </a:solidFill>
          <a:ln w="9525" algn="ctr">
            <a:solidFill>
              <a:schemeClr val="tx1"/>
            </a:solidFill>
            <a:miter lim="800000"/>
            <a:headEnd/>
            <a:tailEnd/>
          </a:ln>
        </p:spPr>
        <p:txBody>
          <a:bodyPr wrap="none" anchor="ctr"/>
          <a:lstStyle/>
          <a:p>
            <a:pPr algn="ctr"/>
            <a:r>
              <a:rPr kumimoji="1" lang="zh-CN" altLang="en-US" sz="1200" b="1">
                <a:solidFill>
                  <a:srgbClr val="C0C0C0"/>
                </a:solidFill>
                <a:latin typeface="宋体" charset="-122"/>
                <a:ea typeface="宋体" charset="-122"/>
              </a:rPr>
              <a:t>主网站＋ 邮件＋外部网</a:t>
            </a:r>
            <a:r>
              <a:rPr kumimoji="1" lang="en-US" altLang="zh-CN" sz="1200" b="1">
                <a:solidFill>
                  <a:srgbClr val="C0C0C0"/>
                </a:solidFill>
                <a:latin typeface="宋体" charset="-122"/>
                <a:ea typeface="宋体" charset="-122"/>
              </a:rPr>
              <a:t>+OA</a:t>
            </a:r>
          </a:p>
        </p:txBody>
      </p:sp>
      <p:sp>
        <p:nvSpPr>
          <p:cNvPr id="46096" name="Rectangle 14"/>
          <p:cNvSpPr>
            <a:spLocks noChangeArrowheads="1"/>
          </p:cNvSpPr>
          <p:nvPr/>
        </p:nvSpPr>
        <p:spPr bwMode="auto">
          <a:xfrm>
            <a:off x="863600" y="5562584"/>
            <a:ext cx="7508875" cy="398463"/>
          </a:xfrm>
          <a:prstGeom prst="rect">
            <a:avLst/>
          </a:prstGeom>
          <a:solidFill>
            <a:srgbClr val="CCFFCC"/>
          </a:solidFill>
          <a:ln w="9525">
            <a:solidFill>
              <a:schemeClr val="tx1"/>
            </a:solidFill>
            <a:miter lim="800000"/>
            <a:headEnd/>
            <a:tailEnd/>
          </a:ln>
        </p:spPr>
        <p:txBody>
          <a:bodyPr wrap="none" anchor="ctr"/>
          <a:lstStyle/>
          <a:p>
            <a:pPr algn="ctr">
              <a:lnSpc>
                <a:spcPct val="95000"/>
              </a:lnSpc>
            </a:pPr>
            <a:endParaRPr kumimoji="1" lang="zh-CN" altLang="zh-CN" b="1">
              <a:solidFill>
                <a:schemeClr val="bg2"/>
              </a:solidFill>
              <a:latin typeface="宋体" charset="-122"/>
              <a:ea typeface="宋体" charset="-122"/>
            </a:endParaRPr>
          </a:p>
        </p:txBody>
      </p:sp>
      <p:sp>
        <p:nvSpPr>
          <p:cNvPr id="46097" name="Rectangle 15"/>
          <p:cNvSpPr>
            <a:spLocks noChangeArrowheads="1"/>
          </p:cNvSpPr>
          <p:nvPr/>
        </p:nvSpPr>
        <p:spPr bwMode="auto">
          <a:xfrm>
            <a:off x="863600" y="2576497"/>
            <a:ext cx="7508875" cy="398462"/>
          </a:xfrm>
          <a:prstGeom prst="rect">
            <a:avLst/>
          </a:prstGeom>
          <a:solidFill>
            <a:srgbClr val="CCFFCC"/>
          </a:solidFill>
          <a:ln w="9525">
            <a:solidFill>
              <a:schemeClr val="tx1"/>
            </a:solidFill>
            <a:miter lim="800000"/>
            <a:headEnd/>
            <a:tailEnd/>
          </a:ln>
        </p:spPr>
        <p:txBody>
          <a:bodyPr wrap="none" anchor="ctr"/>
          <a:lstStyle/>
          <a:p>
            <a:pPr algn="ctr">
              <a:lnSpc>
                <a:spcPct val="95000"/>
              </a:lnSpc>
            </a:pPr>
            <a:endParaRPr kumimoji="1" lang="zh-CN" altLang="zh-CN" b="1">
              <a:solidFill>
                <a:schemeClr val="tx2"/>
              </a:solidFill>
              <a:latin typeface="宋体" charset="-122"/>
              <a:ea typeface="宋体" charset="-122"/>
            </a:endParaRPr>
          </a:p>
        </p:txBody>
      </p:sp>
      <p:sp>
        <p:nvSpPr>
          <p:cNvPr id="46098" name="Rectangle 16"/>
          <p:cNvSpPr>
            <a:spLocks noChangeArrowheads="1"/>
          </p:cNvSpPr>
          <p:nvPr/>
        </p:nvSpPr>
        <p:spPr bwMode="auto">
          <a:xfrm>
            <a:off x="6853238" y="3001947"/>
            <a:ext cx="1519237" cy="2532062"/>
          </a:xfrm>
          <a:prstGeom prst="rect">
            <a:avLst/>
          </a:prstGeom>
          <a:solidFill>
            <a:srgbClr val="CCFFCC"/>
          </a:solidFill>
          <a:ln w="9525">
            <a:solidFill>
              <a:schemeClr val="tx1"/>
            </a:solidFill>
            <a:miter lim="800000"/>
            <a:headEnd/>
            <a:tailEnd/>
          </a:ln>
        </p:spPr>
        <p:txBody>
          <a:bodyPr wrap="none" anchor="ctr"/>
          <a:lstStyle/>
          <a:p>
            <a:pPr algn="ctr">
              <a:lnSpc>
                <a:spcPct val="95000"/>
              </a:lnSpc>
            </a:pPr>
            <a:endParaRPr kumimoji="1" lang="zh-CN" altLang="zh-CN">
              <a:latin typeface="宋体" charset="-122"/>
              <a:ea typeface="宋体" charset="-122"/>
            </a:endParaRPr>
          </a:p>
        </p:txBody>
      </p:sp>
      <p:sp>
        <p:nvSpPr>
          <p:cNvPr id="46099" name="Rectangle 17"/>
          <p:cNvSpPr>
            <a:spLocks noChangeArrowheads="1"/>
          </p:cNvSpPr>
          <p:nvPr/>
        </p:nvSpPr>
        <p:spPr bwMode="auto">
          <a:xfrm>
            <a:off x="2405063" y="3001947"/>
            <a:ext cx="4452937" cy="2532062"/>
          </a:xfrm>
          <a:prstGeom prst="rect">
            <a:avLst/>
          </a:prstGeom>
          <a:solidFill>
            <a:srgbClr val="00FFFF"/>
          </a:solidFill>
          <a:ln w="9525">
            <a:solidFill>
              <a:schemeClr val="tx1"/>
            </a:solidFill>
            <a:miter lim="800000"/>
            <a:headEnd/>
            <a:tailEnd/>
          </a:ln>
        </p:spPr>
        <p:txBody>
          <a:bodyPr wrap="none" anchor="ctr"/>
          <a:lstStyle/>
          <a:p>
            <a:pPr algn="ctr">
              <a:lnSpc>
                <a:spcPct val="95000"/>
              </a:lnSpc>
            </a:pPr>
            <a:endParaRPr kumimoji="1" lang="zh-CN" altLang="zh-CN" b="1">
              <a:solidFill>
                <a:schemeClr val="tx2"/>
              </a:solidFill>
              <a:latin typeface="宋体" charset="-122"/>
              <a:ea typeface="宋体" charset="-122"/>
            </a:endParaRPr>
          </a:p>
        </p:txBody>
      </p:sp>
      <p:sp>
        <p:nvSpPr>
          <p:cNvPr id="46100" name="Rectangle 18"/>
          <p:cNvSpPr>
            <a:spLocks noChangeArrowheads="1"/>
          </p:cNvSpPr>
          <p:nvPr/>
        </p:nvSpPr>
        <p:spPr bwMode="auto">
          <a:xfrm>
            <a:off x="868363" y="3001947"/>
            <a:ext cx="1517650" cy="2532062"/>
          </a:xfrm>
          <a:prstGeom prst="rect">
            <a:avLst/>
          </a:prstGeom>
          <a:solidFill>
            <a:srgbClr val="CCFFCC"/>
          </a:solidFill>
          <a:ln w="9525">
            <a:solidFill>
              <a:schemeClr val="tx1"/>
            </a:solidFill>
            <a:miter lim="800000"/>
            <a:headEnd/>
            <a:tailEnd/>
          </a:ln>
        </p:spPr>
        <p:txBody>
          <a:bodyPr wrap="none" anchor="ctr"/>
          <a:lstStyle/>
          <a:p>
            <a:pPr algn="ctr">
              <a:lnSpc>
                <a:spcPct val="95000"/>
              </a:lnSpc>
            </a:pPr>
            <a:endParaRPr kumimoji="1" lang="zh-CN" altLang="zh-CN">
              <a:latin typeface="宋体" charset="-122"/>
              <a:ea typeface="宋体" charset="-122"/>
            </a:endParaRPr>
          </a:p>
        </p:txBody>
      </p:sp>
      <p:sp>
        <p:nvSpPr>
          <p:cNvPr id="46101" name="AutoShape 19"/>
          <p:cNvSpPr>
            <a:spLocks noChangeArrowheads="1"/>
          </p:cNvSpPr>
          <p:nvPr/>
        </p:nvSpPr>
        <p:spPr bwMode="auto">
          <a:xfrm>
            <a:off x="2565400" y="4568809"/>
            <a:ext cx="4071938" cy="274638"/>
          </a:xfrm>
          <a:prstGeom prst="chevron">
            <a:avLst>
              <a:gd name="adj" fmla="val 54913"/>
            </a:avLst>
          </a:prstGeom>
          <a:solidFill>
            <a:schemeClr val="bg1"/>
          </a:solidFill>
          <a:ln w="9525" algn="ctr">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财务管理   总帐 应收  应付  资金  资产  成本 预算 </a:t>
            </a:r>
          </a:p>
        </p:txBody>
      </p:sp>
      <p:sp>
        <p:nvSpPr>
          <p:cNvPr id="46102" name="AutoShape 20"/>
          <p:cNvSpPr>
            <a:spLocks noChangeArrowheads="1"/>
          </p:cNvSpPr>
          <p:nvPr/>
        </p:nvSpPr>
        <p:spPr bwMode="auto">
          <a:xfrm>
            <a:off x="2420938" y="3603609"/>
            <a:ext cx="1287462" cy="646113"/>
          </a:xfrm>
          <a:prstGeom prst="chevron">
            <a:avLst>
              <a:gd name="adj" fmla="val 49816"/>
            </a:avLst>
          </a:prstGeom>
          <a:solidFill>
            <a:schemeClr val="bg1"/>
          </a:solidFill>
          <a:ln w="9525">
            <a:solidFill>
              <a:schemeClr val="tx1"/>
            </a:solidFill>
            <a:miter lim="800000"/>
            <a:headEnd/>
            <a:tailEnd/>
          </a:ln>
        </p:spPr>
        <p:txBody>
          <a:bodyPr wrap="none" anchor="ctr"/>
          <a:lstStyle/>
          <a:p>
            <a:pPr algn="ctr"/>
            <a:r>
              <a:rPr kumimoji="1" lang="en-US" altLang="zh-CN" sz="1200" b="1">
                <a:latin typeface="宋体" charset="-122"/>
                <a:ea typeface="宋体" charset="-122"/>
              </a:rPr>
              <a:t>     </a:t>
            </a:r>
            <a:r>
              <a:rPr kumimoji="1" lang="zh-CN" altLang="en-US" sz="1200" b="1">
                <a:latin typeface="宋体" charset="-122"/>
                <a:ea typeface="宋体" charset="-122"/>
              </a:rPr>
              <a:t>采购</a:t>
            </a:r>
          </a:p>
        </p:txBody>
      </p:sp>
      <p:sp>
        <p:nvSpPr>
          <p:cNvPr id="46103" name="AutoShape 21"/>
          <p:cNvSpPr>
            <a:spLocks noChangeArrowheads="1"/>
          </p:cNvSpPr>
          <p:nvPr/>
        </p:nvSpPr>
        <p:spPr bwMode="auto">
          <a:xfrm>
            <a:off x="3484563" y="3603609"/>
            <a:ext cx="1287462" cy="646113"/>
          </a:xfrm>
          <a:prstGeom prst="chevron">
            <a:avLst>
              <a:gd name="adj" fmla="val 49816"/>
            </a:avLst>
          </a:prstGeom>
          <a:solidFill>
            <a:schemeClr val="bg1"/>
          </a:solidFill>
          <a:ln w="9525" algn="ctr">
            <a:solidFill>
              <a:schemeClr val="tx1"/>
            </a:solidFill>
            <a:miter lim="800000"/>
            <a:headEnd/>
            <a:tailEnd/>
          </a:ln>
        </p:spPr>
        <p:txBody>
          <a:bodyPr wrap="none" anchor="ctr"/>
          <a:lstStyle/>
          <a:p>
            <a:pPr algn="ctr"/>
            <a:r>
              <a:rPr kumimoji="1" lang="en-US" altLang="zh-CN" sz="1200" b="1">
                <a:latin typeface="宋体" charset="-122"/>
                <a:ea typeface="宋体" charset="-122"/>
              </a:rPr>
              <a:t>   </a:t>
            </a:r>
            <a:r>
              <a:rPr kumimoji="1" lang="zh-CN" altLang="en-US" sz="1200" b="1">
                <a:latin typeface="宋体" charset="-122"/>
                <a:ea typeface="宋体" charset="-122"/>
              </a:rPr>
              <a:t>储运</a:t>
            </a:r>
          </a:p>
          <a:p>
            <a:pPr algn="ctr"/>
            <a:r>
              <a:rPr kumimoji="1" lang="zh-CN" altLang="en-US" sz="1200" b="1">
                <a:latin typeface="宋体" charset="-122"/>
                <a:ea typeface="宋体" charset="-122"/>
              </a:rPr>
              <a:t>     库存管理</a:t>
            </a:r>
          </a:p>
          <a:p>
            <a:pPr algn="ctr"/>
            <a:r>
              <a:rPr kumimoji="1" lang="zh-CN" altLang="en-US" sz="1200" b="1">
                <a:latin typeface="宋体" charset="-122"/>
                <a:ea typeface="宋体" charset="-122"/>
              </a:rPr>
              <a:t>     外仓管理</a:t>
            </a:r>
          </a:p>
        </p:txBody>
      </p:sp>
      <p:sp>
        <p:nvSpPr>
          <p:cNvPr id="46104" name="AutoShape 22"/>
          <p:cNvSpPr>
            <a:spLocks noChangeArrowheads="1"/>
          </p:cNvSpPr>
          <p:nvPr/>
        </p:nvSpPr>
        <p:spPr bwMode="auto">
          <a:xfrm>
            <a:off x="4505325" y="3603609"/>
            <a:ext cx="1287463" cy="646113"/>
          </a:xfrm>
          <a:prstGeom prst="chevron">
            <a:avLst>
              <a:gd name="adj" fmla="val 49816"/>
            </a:avLst>
          </a:prstGeom>
          <a:solidFill>
            <a:schemeClr val="bg1"/>
          </a:solidFill>
          <a:ln w="9525" algn="ctr">
            <a:solidFill>
              <a:schemeClr val="tx1"/>
            </a:solidFill>
            <a:miter lim="800000"/>
            <a:headEnd/>
            <a:tailEnd/>
          </a:ln>
        </p:spPr>
        <p:txBody>
          <a:bodyPr wrap="none" anchor="ctr"/>
          <a:lstStyle/>
          <a:p>
            <a:pPr algn="ctr"/>
            <a:r>
              <a:rPr kumimoji="1" lang="en-US" altLang="zh-CN" sz="1200" b="1">
                <a:latin typeface="宋体" charset="-122"/>
                <a:ea typeface="宋体" charset="-122"/>
              </a:rPr>
              <a:t>     </a:t>
            </a:r>
            <a:r>
              <a:rPr kumimoji="1" lang="zh-CN" altLang="en-US" sz="1200" b="1">
                <a:latin typeface="宋体" charset="-122"/>
                <a:ea typeface="宋体" charset="-122"/>
              </a:rPr>
              <a:t>制造</a:t>
            </a:r>
          </a:p>
          <a:p>
            <a:pPr algn="ctr"/>
            <a:r>
              <a:rPr kumimoji="1" lang="zh-CN" altLang="en-US" sz="1200" b="1">
                <a:latin typeface="宋体" charset="-122"/>
                <a:ea typeface="宋体" charset="-122"/>
              </a:rPr>
              <a:t>        车间管理</a:t>
            </a:r>
          </a:p>
          <a:p>
            <a:pPr algn="ctr"/>
            <a:r>
              <a:rPr kumimoji="1" lang="zh-CN" altLang="en-US" sz="1200" b="1">
                <a:latin typeface="宋体" charset="-122"/>
                <a:ea typeface="宋体" charset="-122"/>
              </a:rPr>
              <a:t>       工艺管理</a:t>
            </a:r>
          </a:p>
        </p:txBody>
      </p:sp>
      <p:sp>
        <p:nvSpPr>
          <p:cNvPr id="46105" name="AutoShape 23"/>
          <p:cNvSpPr>
            <a:spLocks noChangeArrowheads="1"/>
          </p:cNvSpPr>
          <p:nvPr/>
        </p:nvSpPr>
        <p:spPr bwMode="auto">
          <a:xfrm>
            <a:off x="5565775" y="3603609"/>
            <a:ext cx="1287463" cy="646113"/>
          </a:xfrm>
          <a:prstGeom prst="chevron">
            <a:avLst>
              <a:gd name="adj" fmla="val 49816"/>
            </a:avLst>
          </a:prstGeom>
          <a:solidFill>
            <a:schemeClr val="bg1"/>
          </a:solidFill>
          <a:ln w="9525" algn="ctr">
            <a:solidFill>
              <a:schemeClr val="tx1"/>
            </a:solidFill>
            <a:miter lim="800000"/>
            <a:headEnd/>
            <a:tailEnd/>
          </a:ln>
        </p:spPr>
        <p:txBody>
          <a:bodyPr wrap="none" anchor="ctr"/>
          <a:lstStyle/>
          <a:p>
            <a:pPr algn="ctr"/>
            <a:r>
              <a:rPr kumimoji="1" lang="en-US" altLang="zh-CN" sz="1200" b="1">
                <a:latin typeface="宋体" charset="-122"/>
                <a:ea typeface="宋体" charset="-122"/>
              </a:rPr>
              <a:t>     </a:t>
            </a:r>
            <a:r>
              <a:rPr kumimoji="1" lang="zh-CN" altLang="en-US" sz="1200" b="1">
                <a:latin typeface="宋体" charset="-122"/>
                <a:ea typeface="宋体" charset="-122"/>
              </a:rPr>
              <a:t>销售</a:t>
            </a:r>
          </a:p>
          <a:p>
            <a:pPr algn="ctr"/>
            <a:r>
              <a:rPr kumimoji="1" lang="zh-CN" altLang="en-US" sz="1200" b="1">
                <a:latin typeface="宋体" charset="-122"/>
                <a:ea typeface="宋体" charset="-122"/>
              </a:rPr>
              <a:t>     订单管理</a:t>
            </a:r>
          </a:p>
          <a:p>
            <a:pPr algn="ctr"/>
            <a:r>
              <a:rPr kumimoji="1" lang="zh-CN" altLang="en-US" sz="1200" b="1">
                <a:latin typeface="宋体" charset="-122"/>
                <a:ea typeface="宋体" charset="-122"/>
              </a:rPr>
              <a:t>     价格管理</a:t>
            </a:r>
          </a:p>
        </p:txBody>
      </p:sp>
      <p:sp>
        <p:nvSpPr>
          <p:cNvPr id="46106" name="AutoShape 24"/>
          <p:cNvSpPr>
            <a:spLocks noChangeArrowheads="1"/>
          </p:cNvSpPr>
          <p:nvPr/>
        </p:nvSpPr>
        <p:spPr bwMode="auto">
          <a:xfrm>
            <a:off x="2557463" y="3101959"/>
            <a:ext cx="4203700" cy="447675"/>
          </a:xfrm>
          <a:prstGeom prst="chevron">
            <a:avLst>
              <a:gd name="adj" fmla="val 34778"/>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计划管理</a:t>
            </a:r>
          </a:p>
          <a:p>
            <a:pPr algn="ctr">
              <a:lnSpc>
                <a:spcPct val="95000"/>
              </a:lnSpc>
            </a:pPr>
            <a:r>
              <a:rPr kumimoji="1" lang="zh-CN" altLang="en-US" sz="1200" b="1">
                <a:latin typeface="宋体" charset="-122"/>
                <a:ea typeface="宋体" charset="-122"/>
              </a:rPr>
              <a:t>需求计划  采购计划  生产计划  配送计划</a:t>
            </a:r>
          </a:p>
        </p:txBody>
      </p:sp>
      <p:sp>
        <p:nvSpPr>
          <p:cNvPr id="46107" name="AutoShape 25"/>
          <p:cNvSpPr>
            <a:spLocks noChangeArrowheads="1"/>
          </p:cNvSpPr>
          <p:nvPr/>
        </p:nvSpPr>
        <p:spPr bwMode="auto">
          <a:xfrm>
            <a:off x="2557463" y="4271947"/>
            <a:ext cx="4070350" cy="274637"/>
          </a:xfrm>
          <a:prstGeom prst="chevron">
            <a:avLst>
              <a:gd name="adj" fmla="val 54892"/>
            </a:avLst>
          </a:prstGeom>
          <a:solidFill>
            <a:schemeClr val="bg1"/>
          </a:solidFill>
          <a:ln w="9525" algn="ctr">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全面质量管理</a:t>
            </a:r>
          </a:p>
        </p:txBody>
      </p:sp>
      <p:sp>
        <p:nvSpPr>
          <p:cNvPr id="46108" name="AutoShape 26"/>
          <p:cNvSpPr>
            <a:spLocks noChangeArrowheads="1"/>
          </p:cNvSpPr>
          <p:nvPr/>
        </p:nvSpPr>
        <p:spPr bwMode="auto">
          <a:xfrm>
            <a:off x="3016250" y="5618147"/>
            <a:ext cx="1263650" cy="274637"/>
          </a:xfrm>
          <a:prstGeom prst="chevron">
            <a:avLst>
              <a:gd name="adj" fmla="val 41219"/>
            </a:avLst>
          </a:prstGeom>
          <a:solidFill>
            <a:schemeClr val="bg1"/>
          </a:solidFill>
          <a:ln w="9525" algn="ctr">
            <a:solidFill>
              <a:schemeClr val="tx1"/>
            </a:solidFill>
            <a:miter lim="800000"/>
            <a:headEnd/>
            <a:tailEnd/>
          </a:ln>
        </p:spPr>
        <p:txBody>
          <a:bodyPr wrap="none" anchor="ctr"/>
          <a:lstStyle/>
          <a:p>
            <a:pPr algn="ctr"/>
            <a:r>
              <a:rPr kumimoji="1" lang="zh-CN" altLang="en-US" sz="1200" b="1">
                <a:solidFill>
                  <a:schemeClr val="bg2"/>
                </a:solidFill>
                <a:latin typeface="宋体" charset="-122"/>
                <a:ea typeface="宋体" charset="-122"/>
              </a:rPr>
              <a:t>工作流管理</a:t>
            </a:r>
          </a:p>
        </p:txBody>
      </p:sp>
      <p:sp>
        <p:nvSpPr>
          <p:cNvPr id="46109" name="AutoShape 27"/>
          <p:cNvSpPr>
            <a:spLocks noChangeArrowheads="1"/>
          </p:cNvSpPr>
          <p:nvPr/>
        </p:nvSpPr>
        <p:spPr bwMode="auto">
          <a:xfrm>
            <a:off x="1685925" y="5618147"/>
            <a:ext cx="1230313" cy="274637"/>
          </a:xfrm>
          <a:prstGeom prst="chevron">
            <a:avLst>
              <a:gd name="adj" fmla="val 35258"/>
            </a:avLst>
          </a:prstGeom>
          <a:solidFill>
            <a:schemeClr val="bg1"/>
          </a:solidFill>
          <a:ln w="9525" algn="ctr">
            <a:solidFill>
              <a:schemeClr val="tx1"/>
            </a:solidFill>
            <a:miter lim="800000"/>
            <a:headEnd/>
            <a:tailEnd/>
          </a:ln>
        </p:spPr>
        <p:txBody>
          <a:bodyPr wrap="none" anchor="ctr"/>
          <a:lstStyle/>
          <a:p>
            <a:pPr algn="ctr"/>
            <a:r>
              <a:rPr kumimoji="1" lang="zh-CN" altLang="en-US" sz="1200" b="1">
                <a:solidFill>
                  <a:schemeClr val="bg2"/>
                </a:solidFill>
                <a:latin typeface="宋体" charset="-122"/>
                <a:ea typeface="宋体" charset="-122"/>
              </a:rPr>
              <a:t>文档管理</a:t>
            </a:r>
          </a:p>
        </p:txBody>
      </p:sp>
      <p:sp>
        <p:nvSpPr>
          <p:cNvPr id="46110" name="AutoShape 28"/>
          <p:cNvSpPr>
            <a:spLocks noChangeArrowheads="1"/>
          </p:cNvSpPr>
          <p:nvPr/>
        </p:nvSpPr>
        <p:spPr bwMode="auto">
          <a:xfrm>
            <a:off x="6365875" y="5608622"/>
            <a:ext cx="1878013" cy="274637"/>
          </a:xfrm>
          <a:prstGeom prst="chevron">
            <a:avLst>
              <a:gd name="adj" fmla="val 77119"/>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solidFill>
                  <a:schemeClr val="bg2"/>
                </a:solidFill>
                <a:latin typeface="宋体" charset="-122"/>
                <a:ea typeface="宋体" charset="-122"/>
              </a:rPr>
              <a:t>生命周期管理</a:t>
            </a:r>
          </a:p>
        </p:txBody>
      </p:sp>
      <p:sp>
        <p:nvSpPr>
          <p:cNvPr id="46111" name="AutoShape 29"/>
          <p:cNvSpPr>
            <a:spLocks noChangeArrowheads="1"/>
          </p:cNvSpPr>
          <p:nvPr/>
        </p:nvSpPr>
        <p:spPr bwMode="auto">
          <a:xfrm>
            <a:off x="4381500" y="5608622"/>
            <a:ext cx="1882775" cy="274637"/>
          </a:xfrm>
          <a:prstGeom prst="chevron">
            <a:avLst>
              <a:gd name="adj" fmla="val 90232"/>
            </a:avLst>
          </a:prstGeom>
          <a:solidFill>
            <a:schemeClr val="bg1"/>
          </a:solidFill>
          <a:ln w="9525" algn="ctr">
            <a:solidFill>
              <a:schemeClr val="tx1"/>
            </a:solidFill>
            <a:miter lim="800000"/>
            <a:headEnd/>
            <a:tailEnd/>
          </a:ln>
        </p:spPr>
        <p:txBody>
          <a:bodyPr wrap="none" anchor="ctr"/>
          <a:lstStyle/>
          <a:p>
            <a:pPr algn="ctr"/>
            <a:r>
              <a:rPr kumimoji="1" lang="zh-CN" altLang="en-US" sz="1200" b="1">
                <a:solidFill>
                  <a:schemeClr val="bg2"/>
                </a:solidFill>
                <a:latin typeface="宋体" charset="-122"/>
                <a:ea typeface="宋体" charset="-122"/>
              </a:rPr>
              <a:t>产品数据管理</a:t>
            </a:r>
          </a:p>
        </p:txBody>
      </p:sp>
      <p:sp>
        <p:nvSpPr>
          <p:cNvPr id="46112" name="Rectangle 30"/>
          <p:cNvSpPr>
            <a:spLocks noChangeArrowheads="1"/>
          </p:cNvSpPr>
          <p:nvPr/>
        </p:nvSpPr>
        <p:spPr bwMode="auto">
          <a:xfrm>
            <a:off x="4911725" y="2141522"/>
            <a:ext cx="995363"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en-US" altLang="zh-CN" sz="1200" b="1">
                <a:latin typeface="宋体" charset="-122"/>
                <a:ea typeface="宋体" charset="-122"/>
              </a:rPr>
              <a:t>PLM</a:t>
            </a:r>
            <a:r>
              <a:rPr kumimoji="1" lang="zh-CN" altLang="en-US" sz="1200" b="1">
                <a:latin typeface="宋体" charset="-122"/>
                <a:ea typeface="宋体" charset="-122"/>
              </a:rPr>
              <a:t>分析</a:t>
            </a:r>
          </a:p>
        </p:txBody>
      </p:sp>
      <p:sp>
        <p:nvSpPr>
          <p:cNvPr id="46113" name="Rectangle 31"/>
          <p:cNvSpPr>
            <a:spLocks noChangeArrowheads="1"/>
          </p:cNvSpPr>
          <p:nvPr/>
        </p:nvSpPr>
        <p:spPr bwMode="auto">
          <a:xfrm>
            <a:off x="1704975" y="2141522"/>
            <a:ext cx="995363"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en-US" altLang="zh-CN" sz="1200" b="1">
                <a:latin typeface="宋体" charset="-122"/>
                <a:ea typeface="宋体" charset="-122"/>
              </a:rPr>
              <a:t>SCM</a:t>
            </a:r>
            <a:r>
              <a:rPr kumimoji="1" lang="zh-CN" altLang="en-US" sz="1200" b="1">
                <a:latin typeface="宋体" charset="-122"/>
                <a:ea typeface="宋体" charset="-122"/>
              </a:rPr>
              <a:t>分析</a:t>
            </a:r>
          </a:p>
        </p:txBody>
      </p:sp>
      <p:sp>
        <p:nvSpPr>
          <p:cNvPr id="46114" name="Rectangle 32"/>
          <p:cNvSpPr>
            <a:spLocks noChangeArrowheads="1"/>
          </p:cNvSpPr>
          <p:nvPr/>
        </p:nvSpPr>
        <p:spPr bwMode="auto">
          <a:xfrm>
            <a:off x="2773363" y="2141522"/>
            <a:ext cx="995362"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en-US" altLang="zh-CN" sz="1200" b="1">
                <a:latin typeface="宋体" charset="-122"/>
                <a:ea typeface="宋体" charset="-122"/>
              </a:rPr>
              <a:t>CRM</a:t>
            </a:r>
            <a:r>
              <a:rPr kumimoji="1" lang="zh-CN" altLang="en-US" sz="1200" b="1">
                <a:latin typeface="宋体" charset="-122"/>
                <a:ea typeface="宋体" charset="-122"/>
              </a:rPr>
              <a:t>分析</a:t>
            </a:r>
          </a:p>
        </p:txBody>
      </p:sp>
      <p:sp>
        <p:nvSpPr>
          <p:cNvPr id="46115" name="Rectangle 33"/>
          <p:cNvSpPr>
            <a:spLocks noChangeArrowheads="1"/>
          </p:cNvSpPr>
          <p:nvPr/>
        </p:nvSpPr>
        <p:spPr bwMode="auto">
          <a:xfrm>
            <a:off x="3843338" y="2141522"/>
            <a:ext cx="995362"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en-US" altLang="zh-CN" sz="1200" b="1">
                <a:latin typeface="宋体" charset="-122"/>
                <a:ea typeface="宋体" charset="-122"/>
              </a:rPr>
              <a:t>SRM</a:t>
            </a:r>
            <a:r>
              <a:rPr kumimoji="1" lang="zh-CN" altLang="en-US" sz="1200" b="1">
                <a:latin typeface="宋体" charset="-122"/>
                <a:ea typeface="宋体" charset="-122"/>
              </a:rPr>
              <a:t>分析</a:t>
            </a:r>
          </a:p>
        </p:txBody>
      </p:sp>
      <p:sp>
        <p:nvSpPr>
          <p:cNvPr id="46116" name="Rectangle 34"/>
          <p:cNvSpPr>
            <a:spLocks noChangeArrowheads="1"/>
          </p:cNvSpPr>
          <p:nvPr/>
        </p:nvSpPr>
        <p:spPr bwMode="auto">
          <a:xfrm>
            <a:off x="5981700" y="2141522"/>
            <a:ext cx="993775"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财务分析</a:t>
            </a:r>
          </a:p>
        </p:txBody>
      </p:sp>
      <p:sp>
        <p:nvSpPr>
          <p:cNvPr id="46117" name="Rectangle 35"/>
          <p:cNvSpPr>
            <a:spLocks noChangeArrowheads="1"/>
          </p:cNvSpPr>
          <p:nvPr/>
        </p:nvSpPr>
        <p:spPr bwMode="auto">
          <a:xfrm>
            <a:off x="7050088" y="2141522"/>
            <a:ext cx="1050925"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自定义分析</a:t>
            </a:r>
          </a:p>
        </p:txBody>
      </p:sp>
      <p:sp>
        <p:nvSpPr>
          <p:cNvPr id="46118" name="Rectangle 36"/>
          <p:cNvSpPr>
            <a:spLocks noChangeArrowheads="1"/>
          </p:cNvSpPr>
          <p:nvPr/>
        </p:nvSpPr>
        <p:spPr bwMode="auto">
          <a:xfrm>
            <a:off x="1855788" y="2619359"/>
            <a:ext cx="1538287"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供应链绩效管理</a:t>
            </a:r>
          </a:p>
        </p:txBody>
      </p:sp>
      <p:sp>
        <p:nvSpPr>
          <p:cNvPr id="46119" name="Rectangle 37"/>
          <p:cNvSpPr>
            <a:spLocks noChangeArrowheads="1"/>
          </p:cNvSpPr>
          <p:nvPr/>
        </p:nvSpPr>
        <p:spPr bwMode="auto">
          <a:xfrm>
            <a:off x="5654675" y="2627297"/>
            <a:ext cx="1536700"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供应链事务管理</a:t>
            </a:r>
          </a:p>
        </p:txBody>
      </p:sp>
      <p:sp>
        <p:nvSpPr>
          <p:cNvPr id="46120" name="Rectangle 38"/>
          <p:cNvSpPr>
            <a:spLocks noChangeArrowheads="1"/>
          </p:cNvSpPr>
          <p:nvPr/>
        </p:nvSpPr>
        <p:spPr bwMode="auto">
          <a:xfrm>
            <a:off x="3754438" y="2619359"/>
            <a:ext cx="1538287"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供应链协同</a:t>
            </a:r>
          </a:p>
        </p:txBody>
      </p:sp>
      <p:sp>
        <p:nvSpPr>
          <p:cNvPr id="46121" name="Rectangle 39"/>
          <p:cNvSpPr>
            <a:spLocks noChangeArrowheads="1"/>
          </p:cNvSpPr>
          <p:nvPr/>
        </p:nvSpPr>
        <p:spPr bwMode="auto">
          <a:xfrm>
            <a:off x="941388" y="3213084"/>
            <a:ext cx="1355725"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供应策略开发</a:t>
            </a:r>
          </a:p>
        </p:txBody>
      </p:sp>
      <p:sp>
        <p:nvSpPr>
          <p:cNvPr id="46122" name="Rectangle 40"/>
          <p:cNvSpPr>
            <a:spLocks noChangeArrowheads="1"/>
          </p:cNvSpPr>
          <p:nvPr/>
        </p:nvSpPr>
        <p:spPr bwMode="auto">
          <a:xfrm>
            <a:off x="941388" y="3573447"/>
            <a:ext cx="1355725" cy="274637"/>
          </a:xfrm>
          <a:prstGeom prst="rect">
            <a:avLst/>
          </a:prstGeom>
          <a:solidFill>
            <a:schemeClr val="bg1"/>
          </a:solidFill>
          <a:ln w="9525" algn="ctr">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供应商评估</a:t>
            </a:r>
          </a:p>
        </p:txBody>
      </p:sp>
      <p:sp>
        <p:nvSpPr>
          <p:cNvPr id="46123" name="Rectangle 41"/>
          <p:cNvSpPr>
            <a:spLocks noChangeArrowheads="1"/>
          </p:cNvSpPr>
          <p:nvPr/>
        </p:nvSpPr>
        <p:spPr bwMode="auto">
          <a:xfrm>
            <a:off x="941388" y="3933809"/>
            <a:ext cx="1355725" cy="274638"/>
          </a:xfrm>
          <a:prstGeom prst="rect">
            <a:avLst/>
          </a:prstGeom>
          <a:solidFill>
            <a:schemeClr val="bg1"/>
          </a:solidFill>
          <a:ln w="9525" algn="ctr">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供应商选择</a:t>
            </a:r>
          </a:p>
        </p:txBody>
      </p:sp>
      <p:sp>
        <p:nvSpPr>
          <p:cNvPr id="46124" name="Rectangle 42"/>
          <p:cNvSpPr>
            <a:spLocks noChangeArrowheads="1"/>
          </p:cNvSpPr>
          <p:nvPr/>
        </p:nvSpPr>
        <p:spPr bwMode="auto">
          <a:xfrm>
            <a:off x="941388" y="4310047"/>
            <a:ext cx="1355725" cy="274637"/>
          </a:xfrm>
          <a:prstGeom prst="rect">
            <a:avLst/>
          </a:prstGeom>
          <a:solidFill>
            <a:schemeClr val="bg1"/>
          </a:solidFill>
          <a:ln w="9525" algn="ctr">
            <a:solidFill>
              <a:schemeClr val="tx1"/>
            </a:solidFill>
            <a:miter lim="800000"/>
            <a:headEnd/>
            <a:tailEnd/>
          </a:ln>
        </p:spPr>
        <p:txBody>
          <a:bodyPr wrap="none" anchor="ctr"/>
          <a:lstStyle/>
          <a:p>
            <a:pPr algn="ctr"/>
            <a:r>
              <a:rPr kumimoji="1" lang="zh-CN" altLang="en-US" sz="1200" b="1">
                <a:latin typeface="宋体" charset="-122"/>
                <a:ea typeface="宋体" charset="-122"/>
              </a:rPr>
              <a:t>采购执行</a:t>
            </a:r>
          </a:p>
        </p:txBody>
      </p:sp>
      <p:sp>
        <p:nvSpPr>
          <p:cNvPr id="46125" name="Rectangle 43"/>
          <p:cNvSpPr>
            <a:spLocks noChangeArrowheads="1"/>
          </p:cNvSpPr>
          <p:nvPr/>
        </p:nvSpPr>
        <p:spPr bwMode="auto">
          <a:xfrm>
            <a:off x="952500" y="4683109"/>
            <a:ext cx="1357313" cy="274638"/>
          </a:xfrm>
          <a:prstGeom prst="rect">
            <a:avLst/>
          </a:prstGeom>
          <a:solidFill>
            <a:schemeClr val="bg1"/>
          </a:solidFill>
          <a:ln w="9525" algn="ctr">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合同谈判管理</a:t>
            </a:r>
          </a:p>
        </p:txBody>
      </p:sp>
      <p:sp>
        <p:nvSpPr>
          <p:cNvPr id="46126" name="Rectangle 44"/>
          <p:cNvSpPr>
            <a:spLocks noChangeArrowheads="1"/>
          </p:cNvSpPr>
          <p:nvPr/>
        </p:nvSpPr>
        <p:spPr bwMode="auto">
          <a:xfrm>
            <a:off x="952500" y="5048234"/>
            <a:ext cx="1357313"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关系监控</a:t>
            </a:r>
          </a:p>
        </p:txBody>
      </p:sp>
      <p:sp>
        <p:nvSpPr>
          <p:cNvPr id="46127" name="Rectangle 45"/>
          <p:cNvSpPr>
            <a:spLocks noChangeArrowheads="1"/>
          </p:cNvSpPr>
          <p:nvPr/>
        </p:nvSpPr>
        <p:spPr bwMode="auto">
          <a:xfrm>
            <a:off x="6954838" y="3213084"/>
            <a:ext cx="1292225"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客户管理</a:t>
            </a:r>
          </a:p>
        </p:txBody>
      </p:sp>
      <p:sp>
        <p:nvSpPr>
          <p:cNvPr id="46128" name="Rectangle 46"/>
          <p:cNvSpPr>
            <a:spLocks noChangeArrowheads="1"/>
          </p:cNvSpPr>
          <p:nvPr/>
        </p:nvSpPr>
        <p:spPr bwMode="auto">
          <a:xfrm>
            <a:off x="6954838" y="3573447"/>
            <a:ext cx="1293812"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市场活动管理</a:t>
            </a:r>
          </a:p>
        </p:txBody>
      </p:sp>
      <p:sp>
        <p:nvSpPr>
          <p:cNvPr id="46129" name="Rectangle 47"/>
          <p:cNvSpPr>
            <a:spLocks noChangeArrowheads="1"/>
          </p:cNvSpPr>
          <p:nvPr/>
        </p:nvSpPr>
        <p:spPr bwMode="auto">
          <a:xfrm>
            <a:off x="6954838" y="3933809"/>
            <a:ext cx="1293812"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市场情报管理</a:t>
            </a:r>
          </a:p>
        </p:txBody>
      </p:sp>
      <p:sp>
        <p:nvSpPr>
          <p:cNvPr id="46130" name="Rectangle 48"/>
          <p:cNvSpPr>
            <a:spLocks noChangeArrowheads="1"/>
          </p:cNvSpPr>
          <p:nvPr/>
        </p:nvSpPr>
        <p:spPr bwMode="auto">
          <a:xfrm>
            <a:off x="6954838" y="4310047"/>
            <a:ext cx="1292225" cy="274637"/>
          </a:xfrm>
          <a:prstGeom prst="rect">
            <a:avLst/>
          </a:prstGeom>
          <a:solidFill>
            <a:schemeClr val="bg1"/>
          </a:solidFill>
          <a:ln w="9525" algn="ctr">
            <a:solidFill>
              <a:schemeClr val="tx1"/>
            </a:solidFill>
            <a:miter lim="800000"/>
            <a:headEnd/>
            <a:tailEnd/>
          </a:ln>
        </p:spPr>
        <p:txBody>
          <a:bodyPr wrap="none" anchor="ctr"/>
          <a:lstStyle/>
          <a:p>
            <a:pPr algn="ctr"/>
            <a:r>
              <a:rPr kumimoji="1" lang="zh-CN" altLang="en-US" sz="1200" b="1">
                <a:latin typeface="宋体" charset="-122"/>
                <a:ea typeface="宋体" charset="-122"/>
              </a:rPr>
              <a:t>服务管理</a:t>
            </a:r>
          </a:p>
        </p:txBody>
      </p:sp>
      <p:sp>
        <p:nvSpPr>
          <p:cNvPr id="46131" name="Rectangle 49"/>
          <p:cNvSpPr>
            <a:spLocks noChangeArrowheads="1"/>
          </p:cNvSpPr>
          <p:nvPr/>
        </p:nvSpPr>
        <p:spPr bwMode="auto">
          <a:xfrm>
            <a:off x="6964363" y="4683109"/>
            <a:ext cx="1292225"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移动商务</a:t>
            </a:r>
          </a:p>
        </p:txBody>
      </p:sp>
      <p:sp>
        <p:nvSpPr>
          <p:cNvPr id="46132" name="Rectangle 50"/>
          <p:cNvSpPr>
            <a:spLocks noChangeArrowheads="1"/>
          </p:cNvSpPr>
          <p:nvPr/>
        </p:nvSpPr>
        <p:spPr bwMode="auto">
          <a:xfrm>
            <a:off x="6964363" y="5048234"/>
            <a:ext cx="1292225"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电子商务</a:t>
            </a:r>
          </a:p>
        </p:txBody>
      </p:sp>
      <p:sp>
        <p:nvSpPr>
          <p:cNvPr id="46133" name="Rectangle 51"/>
          <p:cNvSpPr>
            <a:spLocks noChangeArrowheads="1"/>
          </p:cNvSpPr>
          <p:nvPr/>
        </p:nvSpPr>
        <p:spPr bwMode="auto">
          <a:xfrm>
            <a:off x="6197600" y="1671622"/>
            <a:ext cx="1265238"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平衡记分卡</a:t>
            </a:r>
          </a:p>
        </p:txBody>
      </p:sp>
      <p:sp>
        <p:nvSpPr>
          <p:cNvPr id="46134" name="Rectangle 52"/>
          <p:cNvSpPr>
            <a:spLocks noChangeArrowheads="1"/>
          </p:cNvSpPr>
          <p:nvPr/>
        </p:nvSpPr>
        <p:spPr bwMode="auto">
          <a:xfrm>
            <a:off x="4659313" y="1663684"/>
            <a:ext cx="1357312"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共同绩效监控</a:t>
            </a:r>
          </a:p>
        </p:txBody>
      </p:sp>
      <p:sp>
        <p:nvSpPr>
          <p:cNvPr id="46135" name="Rectangle 53"/>
          <p:cNvSpPr>
            <a:spLocks noChangeArrowheads="1"/>
          </p:cNvSpPr>
          <p:nvPr/>
        </p:nvSpPr>
        <p:spPr bwMode="auto">
          <a:xfrm>
            <a:off x="3149600" y="1666859"/>
            <a:ext cx="1357313"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商业计划模拟</a:t>
            </a:r>
          </a:p>
        </p:txBody>
      </p:sp>
      <p:sp>
        <p:nvSpPr>
          <p:cNvPr id="46136" name="Rectangle 54"/>
          <p:cNvSpPr>
            <a:spLocks noChangeArrowheads="1"/>
          </p:cNvSpPr>
          <p:nvPr/>
        </p:nvSpPr>
        <p:spPr bwMode="auto">
          <a:xfrm>
            <a:off x="1674813" y="1663684"/>
            <a:ext cx="1355725" cy="274638"/>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业务信息合并</a:t>
            </a:r>
          </a:p>
        </p:txBody>
      </p:sp>
      <p:sp>
        <p:nvSpPr>
          <p:cNvPr id="46137" name="AutoShape 55"/>
          <p:cNvSpPr>
            <a:spLocks noChangeArrowheads="1"/>
          </p:cNvSpPr>
          <p:nvPr/>
        </p:nvSpPr>
        <p:spPr bwMode="auto">
          <a:xfrm>
            <a:off x="2584450" y="4892659"/>
            <a:ext cx="4070350" cy="274638"/>
          </a:xfrm>
          <a:prstGeom prst="chevron">
            <a:avLst>
              <a:gd name="adj" fmla="val 54892"/>
            </a:avLst>
          </a:prstGeom>
          <a:solidFill>
            <a:schemeClr val="bg1"/>
          </a:solidFill>
          <a:ln w="9525" algn="ctr">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人力资源管理     岗位  薪酬  绩效 员工发展  培训</a:t>
            </a:r>
          </a:p>
        </p:txBody>
      </p:sp>
      <p:sp>
        <p:nvSpPr>
          <p:cNvPr id="46138" name="Rectangle 56"/>
          <p:cNvSpPr>
            <a:spLocks noChangeArrowheads="1"/>
          </p:cNvSpPr>
          <p:nvPr/>
        </p:nvSpPr>
        <p:spPr bwMode="auto">
          <a:xfrm>
            <a:off x="2722563" y="5205397"/>
            <a:ext cx="908050" cy="274637"/>
          </a:xfrm>
          <a:prstGeom prst="rect">
            <a:avLst/>
          </a:prstGeom>
          <a:solidFill>
            <a:schemeClr val="bg1"/>
          </a:solidFill>
          <a:ln w="9525" algn="ctr">
            <a:solidFill>
              <a:schemeClr val="tx1"/>
            </a:solidFill>
            <a:miter lim="800000"/>
            <a:headEnd/>
            <a:tailEnd/>
          </a:ln>
        </p:spPr>
        <p:txBody>
          <a:bodyPr wrap="none" anchor="ctr"/>
          <a:lstStyle/>
          <a:p>
            <a:pPr algn="ctr"/>
            <a:r>
              <a:rPr kumimoji="1" lang="zh-CN" altLang="en-US" sz="1200" b="1">
                <a:latin typeface="宋体" charset="-122"/>
                <a:ea typeface="宋体" charset="-122"/>
              </a:rPr>
              <a:t>设备管理</a:t>
            </a:r>
          </a:p>
        </p:txBody>
      </p:sp>
      <p:sp>
        <p:nvSpPr>
          <p:cNvPr id="46139" name="Rectangle 57"/>
          <p:cNvSpPr>
            <a:spLocks noChangeArrowheads="1"/>
          </p:cNvSpPr>
          <p:nvPr/>
        </p:nvSpPr>
        <p:spPr bwMode="auto">
          <a:xfrm>
            <a:off x="3713163" y="5205397"/>
            <a:ext cx="1735137"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知识管理</a:t>
            </a:r>
          </a:p>
        </p:txBody>
      </p:sp>
      <p:sp>
        <p:nvSpPr>
          <p:cNvPr id="46140" name="Rectangle 58"/>
          <p:cNvSpPr>
            <a:spLocks noChangeArrowheads="1"/>
          </p:cNvSpPr>
          <p:nvPr/>
        </p:nvSpPr>
        <p:spPr bwMode="auto">
          <a:xfrm>
            <a:off x="5613400" y="5205397"/>
            <a:ext cx="908050" cy="274637"/>
          </a:xfrm>
          <a:prstGeom prst="rect">
            <a:avLst/>
          </a:prstGeom>
          <a:solidFill>
            <a:schemeClr val="bg1"/>
          </a:solidFill>
          <a:ln w="9525">
            <a:solidFill>
              <a:schemeClr val="tx1"/>
            </a:solidFill>
            <a:miter lim="800000"/>
            <a:headEnd/>
            <a:tailEnd/>
          </a:ln>
        </p:spPr>
        <p:txBody>
          <a:bodyPr anchor="ctr">
            <a:spAutoFit/>
          </a:bodyPr>
          <a:lstStyle/>
          <a:p>
            <a:pPr algn="ctr">
              <a:lnSpc>
                <a:spcPct val="95000"/>
              </a:lnSpc>
            </a:pPr>
            <a:r>
              <a:rPr kumimoji="1" lang="zh-CN" altLang="en-US" sz="1200" b="1">
                <a:latin typeface="宋体" charset="-122"/>
                <a:ea typeface="宋体" charset="-122"/>
              </a:rPr>
              <a:t>项目管理</a:t>
            </a:r>
          </a:p>
        </p:txBody>
      </p:sp>
      <p:sp>
        <p:nvSpPr>
          <p:cNvPr id="46141" name="Rectangle 59"/>
          <p:cNvSpPr>
            <a:spLocks noChangeArrowheads="1"/>
          </p:cNvSpPr>
          <p:nvPr/>
        </p:nvSpPr>
        <p:spPr bwMode="auto">
          <a:xfrm>
            <a:off x="323850" y="333375"/>
            <a:ext cx="6913563" cy="574675"/>
          </a:xfrm>
          <a:prstGeom prst="rect">
            <a:avLst/>
          </a:prstGeom>
          <a:noFill/>
          <a:ln w="9525" algn="ctr">
            <a:noFill/>
            <a:miter lim="800000"/>
            <a:headEnd/>
            <a:tailEnd/>
          </a:ln>
        </p:spPr>
        <p:txBody>
          <a:bodyPr anchor="ctr"/>
          <a:lstStyle/>
          <a:p>
            <a:r>
              <a:rPr lang="zh-CN" altLang="en-US" sz="2400" b="1">
                <a:solidFill>
                  <a:schemeClr val="tx2"/>
                </a:solidFill>
                <a:ea typeface="黑体" pitchFamily="2" charset="-122"/>
              </a:rPr>
              <a:t>从应用系统角度看企业的信息化架构</a:t>
            </a:r>
          </a:p>
        </p:txBody>
      </p:sp>
      <p:sp>
        <p:nvSpPr>
          <p:cNvPr id="46142" name="Text Box 60"/>
          <p:cNvSpPr txBox="1">
            <a:spLocks noChangeArrowheads="1"/>
          </p:cNvSpPr>
          <p:nvPr/>
        </p:nvSpPr>
        <p:spPr bwMode="auto">
          <a:xfrm>
            <a:off x="1330325" y="2957497"/>
            <a:ext cx="720725" cy="274637"/>
          </a:xfrm>
          <a:prstGeom prst="rect">
            <a:avLst/>
          </a:prstGeom>
          <a:noFill/>
          <a:ln w="9525" algn="ctr">
            <a:noFill/>
            <a:miter lim="800000"/>
            <a:headEnd/>
            <a:tailEnd/>
          </a:ln>
        </p:spPr>
        <p:txBody>
          <a:bodyPr>
            <a:spAutoFit/>
          </a:bodyPr>
          <a:lstStyle/>
          <a:p>
            <a:pPr marL="342900" indent="-342900">
              <a:spcBef>
                <a:spcPct val="50000"/>
              </a:spcBef>
            </a:pPr>
            <a:r>
              <a:rPr lang="en-US" altLang="zh-CN" sz="1200" b="1">
                <a:ea typeface="宋体" charset="-122"/>
              </a:rPr>
              <a:t>SRM</a:t>
            </a:r>
          </a:p>
        </p:txBody>
      </p:sp>
      <p:sp>
        <p:nvSpPr>
          <p:cNvPr id="46143" name="Text Box 61"/>
          <p:cNvSpPr txBox="1">
            <a:spLocks noChangeArrowheads="1"/>
          </p:cNvSpPr>
          <p:nvPr/>
        </p:nvSpPr>
        <p:spPr bwMode="auto">
          <a:xfrm>
            <a:off x="7235825" y="2957497"/>
            <a:ext cx="720725" cy="274637"/>
          </a:xfrm>
          <a:prstGeom prst="rect">
            <a:avLst/>
          </a:prstGeom>
          <a:noFill/>
          <a:ln w="9525" algn="ctr">
            <a:noFill/>
            <a:miter lim="800000"/>
            <a:headEnd/>
            <a:tailEnd/>
          </a:ln>
        </p:spPr>
        <p:txBody>
          <a:bodyPr>
            <a:spAutoFit/>
          </a:bodyPr>
          <a:lstStyle/>
          <a:p>
            <a:pPr marL="342900" indent="-342900">
              <a:spcBef>
                <a:spcPct val="50000"/>
              </a:spcBef>
            </a:pPr>
            <a:r>
              <a:rPr lang="en-US" altLang="zh-CN" sz="1200" b="1">
                <a:ea typeface="宋体" charset="-122"/>
              </a:rPr>
              <a:t>CRM</a:t>
            </a:r>
          </a:p>
        </p:txBody>
      </p:sp>
      <p:sp>
        <p:nvSpPr>
          <p:cNvPr id="46144" name="Text Box 62"/>
          <p:cNvSpPr txBox="1">
            <a:spLocks noChangeArrowheads="1"/>
          </p:cNvSpPr>
          <p:nvPr/>
        </p:nvSpPr>
        <p:spPr bwMode="auto">
          <a:xfrm>
            <a:off x="7235825" y="2943209"/>
            <a:ext cx="720725" cy="274638"/>
          </a:xfrm>
          <a:prstGeom prst="rect">
            <a:avLst/>
          </a:prstGeom>
          <a:noFill/>
          <a:ln w="9525" algn="ctr">
            <a:noFill/>
            <a:miter lim="800000"/>
            <a:headEnd/>
            <a:tailEnd/>
          </a:ln>
        </p:spPr>
        <p:txBody>
          <a:bodyPr>
            <a:spAutoFit/>
          </a:bodyPr>
          <a:lstStyle/>
          <a:p>
            <a:pPr marL="342900" indent="-342900">
              <a:spcBef>
                <a:spcPct val="50000"/>
              </a:spcBef>
            </a:pPr>
            <a:r>
              <a:rPr lang="en-US" altLang="zh-CN" sz="1200" b="1">
                <a:ea typeface="宋体" charset="-122"/>
              </a:rPr>
              <a:t>CRM</a:t>
            </a:r>
          </a:p>
        </p:txBody>
      </p:sp>
      <p:sp>
        <p:nvSpPr>
          <p:cNvPr id="46145" name="Text Box 63"/>
          <p:cNvSpPr txBox="1">
            <a:spLocks noChangeArrowheads="1"/>
          </p:cNvSpPr>
          <p:nvPr/>
        </p:nvSpPr>
        <p:spPr bwMode="auto">
          <a:xfrm>
            <a:off x="827088" y="5621322"/>
            <a:ext cx="720725" cy="274637"/>
          </a:xfrm>
          <a:prstGeom prst="rect">
            <a:avLst/>
          </a:prstGeom>
          <a:noFill/>
          <a:ln w="9525" algn="ctr">
            <a:noFill/>
            <a:miter lim="800000"/>
            <a:headEnd/>
            <a:tailEnd/>
          </a:ln>
        </p:spPr>
        <p:txBody>
          <a:bodyPr>
            <a:spAutoFit/>
          </a:bodyPr>
          <a:lstStyle/>
          <a:p>
            <a:pPr marL="342900" indent="-342900">
              <a:spcBef>
                <a:spcPct val="50000"/>
              </a:spcBef>
            </a:pPr>
            <a:r>
              <a:rPr lang="en-US" altLang="zh-CN" sz="1200" b="1">
                <a:solidFill>
                  <a:schemeClr val="bg2"/>
                </a:solidFill>
                <a:ea typeface="宋体" charset="-122"/>
              </a:rPr>
              <a:t>PLM</a:t>
            </a:r>
          </a:p>
        </p:txBody>
      </p:sp>
      <p:sp>
        <p:nvSpPr>
          <p:cNvPr id="46146" name="Text Box 64"/>
          <p:cNvSpPr txBox="1">
            <a:spLocks noChangeArrowheads="1"/>
          </p:cNvSpPr>
          <p:nvPr/>
        </p:nvSpPr>
        <p:spPr bwMode="auto">
          <a:xfrm>
            <a:off x="971550" y="2655872"/>
            <a:ext cx="720725" cy="274637"/>
          </a:xfrm>
          <a:prstGeom prst="rect">
            <a:avLst/>
          </a:prstGeom>
          <a:noFill/>
          <a:ln w="9525" algn="ctr">
            <a:noFill/>
            <a:miter lim="800000"/>
            <a:headEnd/>
            <a:tailEnd/>
          </a:ln>
        </p:spPr>
        <p:txBody>
          <a:bodyPr>
            <a:spAutoFit/>
          </a:bodyPr>
          <a:lstStyle/>
          <a:p>
            <a:pPr marL="342900" indent="-342900">
              <a:spcBef>
                <a:spcPct val="50000"/>
              </a:spcBef>
            </a:pPr>
            <a:r>
              <a:rPr lang="en-US" altLang="zh-CN" sz="1200" b="1">
                <a:ea typeface="宋体" charset="-122"/>
              </a:rPr>
              <a:t>SCM</a:t>
            </a:r>
          </a:p>
        </p:txBody>
      </p:sp>
      <p:sp>
        <p:nvSpPr>
          <p:cNvPr id="46147" name="Text Box 65"/>
          <p:cNvSpPr txBox="1">
            <a:spLocks noChangeArrowheads="1"/>
          </p:cNvSpPr>
          <p:nvPr/>
        </p:nvSpPr>
        <p:spPr bwMode="auto">
          <a:xfrm>
            <a:off x="971550" y="1647809"/>
            <a:ext cx="720725" cy="274638"/>
          </a:xfrm>
          <a:prstGeom prst="rect">
            <a:avLst/>
          </a:prstGeom>
          <a:noFill/>
          <a:ln w="9525" algn="ctr">
            <a:noFill/>
            <a:miter lim="800000"/>
            <a:headEnd/>
            <a:tailEnd/>
          </a:ln>
        </p:spPr>
        <p:txBody>
          <a:bodyPr>
            <a:spAutoFit/>
          </a:bodyPr>
          <a:lstStyle/>
          <a:p>
            <a:pPr marL="342900" indent="-342900">
              <a:spcBef>
                <a:spcPct val="50000"/>
              </a:spcBef>
            </a:pPr>
            <a:r>
              <a:rPr lang="en-US" altLang="zh-CN" sz="1200" b="1">
                <a:ea typeface="宋体" charset="-122"/>
              </a:rPr>
              <a:t>SEM</a:t>
            </a:r>
          </a:p>
        </p:txBody>
      </p:sp>
      <p:sp>
        <p:nvSpPr>
          <p:cNvPr id="46148" name="Text Box 66"/>
          <p:cNvSpPr txBox="1">
            <a:spLocks noChangeArrowheads="1"/>
          </p:cNvSpPr>
          <p:nvPr/>
        </p:nvSpPr>
        <p:spPr bwMode="auto">
          <a:xfrm>
            <a:off x="971550" y="2151047"/>
            <a:ext cx="720725" cy="274637"/>
          </a:xfrm>
          <a:prstGeom prst="rect">
            <a:avLst/>
          </a:prstGeom>
          <a:noFill/>
          <a:ln w="9525" algn="ctr">
            <a:noFill/>
            <a:miter lim="800000"/>
            <a:headEnd/>
            <a:tailEnd/>
          </a:ln>
        </p:spPr>
        <p:txBody>
          <a:bodyPr>
            <a:spAutoFit/>
          </a:bodyPr>
          <a:lstStyle/>
          <a:p>
            <a:pPr marL="342900" indent="-342900">
              <a:spcBef>
                <a:spcPct val="50000"/>
              </a:spcBef>
            </a:pPr>
            <a:r>
              <a:rPr lang="en-US" altLang="zh-CN" sz="1200" b="1">
                <a:ea typeface="宋体" charset="-122"/>
              </a:rPr>
              <a:t>BI</a:t>
            </a:r>
          </a:p>
        </p:txBody>
      </p:sp>
      <p:sp>
        <p:nvSpPr>
          <p:cNvPr id="69" name="WordArt 24"/>
          <p:cNvSpPr>
            <a:spLocks noChangeArrowheads="1" noChangeShapeType="1" noTextEdit="1"/>
          </p:cNvSpPr>
          <p:nvPr/>
        </p:nvSpPr>
        <p:spPr bwMode="auto">
          <a:xfrm>
            <a:off x="3000364" y="2928934"/>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562" name="直接连接符 5"/>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66563" name="Rectangle 3"/>
          <p:cNvSpPr>
            <a:spLocks noChangeArrowheads="1"/>
          </p:cNvSpPr>
          <p:nvPr/>
        </p:nvSpPr>
        <p:spPr bwMode="auto">
          <a:xfrm>
            <a:off x="1979613" y="260350"/>
            <a:ext cx="5472112" cy="574675"/>
          </a:xfrm>
          <a:prstGeom prst="rect">
            <a:avLst/>
          </a:prstGeom>
          <a:noFill/>
          <a:ln w="9525" algn="ctr">
            <a:noFill/>
            <a:miter lim="800000"/>
            <a:headEnd/>
            <a:tailEnd/>
          </a:ln>
        </p:spPr>
        <p:txBody>
          <a:bodyPr anchor="ctr"/>
          <a:lstStyle/>
          <a:p>
            <a:pPr algn="ctr" eaLnBrk="0" hangingPunct="0"/>
            <a:r>
              <a:rPr lang="zh-CN" altLang="en-US" sz="3200">
                <a:latin typeface="微软雅黑" pitchFamily="34" charset="-122"/>
                <a:ea typeface="微软雅黑" pitchFamily="34" charset="-122"/>
              </a:rPr>
              <a:t>经营理念</a:t>
            </a:r>
          </a:p>
        </p:txBody>
      </p:sp>
      <p:sp>
        <p:nvSpPr>
          <p:cNvPr id="2" name="圆角矩形​​ 1"/>
          <p:cNvSpPr/>
          <p:nvPr/>
        </p:nvSpPr>
        <p:spPr bwMode="auto">
          <a:xfrm>
            <a:off x="684213" y="1412875"/>
            <a:ext cx="7831137" cy="1944688"/>
          </a:xfrm>
          <a:prstGeom prst="roundRect">
            <a:avLst/>
          </a:prstGeom>
          <a:solidFill>
            <a:schemeClr val="bg1">
              <a:lumMod val="95000"/>
            </a:schemeClr>
          </a:solidFill>
          <a:ln>
            <a:solidFill>
              <a:schemeClr val="bg1">
                <a:lumMod val="8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eaLnBrk="0" hangingPunct="0">
              <a:defRPr/>
            </a:pPr>
            <a:r>
              <a:rPr lang="zh-CN" altLang="en-US" sz="2400" dirty="0">
                <a:latin typeface="+mn-ea"/>
              </a:rPr>
              <a:t>    通过创新的咨询方法和信息化手段，向国内外企业提供管理咨询、信息系统实施服务以及行业解决方案，以帮助客户更好地实现企业战略并成功部署信息化系统，从而提升企业管理水准，增强企业的核心竞争力。</a:t>
            </a:r>
          </a:p>
        </p:txBody>
      </p:sp>
      <p:sp>
        <p:nvSpPr>
          <p:cNvPr id="8" name="圆角矩形​​ 7"/>
          <p:cNvSpPr/>
          <p:nvPr/>
        </p:nvSpPr>
        <p:spPr bwMode="auto">
          <a:xfrm>
            <a:off x="684213" y="4148138"/>
            <a:ext cx="7831137" cy="1944687"/>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eaLnBrk="0" hangingPunct="0">
              <a:defRPr/>
            </a:pPr>
            <a:r>
              <a:rPr lang="zh-CN" altLang="en-US" sz="2400" dirty="0">
                <a:latin typeface="+mn-ea"/>
              </a:rPr>
              <a:t>    </a:t>
            </a:r>
            <a:r>
              <a:rPr lang="zh-CN" altLang="en-US" sz="2400" dirty="0">
                <a:latin typeface="微软雅黑" pitchFamily="34" charset="-122"/>
                <a:ea typeface="微软雅黑" pitchFamily="34" charset="-122"/>
              </a:rPr>
              <a:t> 与此同时，汉普能和客户共同成长，成为客户首选的咨询公司。</a:t>
            </a:r>
            <a:endParaRPr lang="zh-CN" altLang="en-US" sz="2400" dirty="0">
              <a:latin typeface="+mn-ea"/>
            </a:endParaRPr>
          </a:p>
        </p:txBody>
      </p:sp>
      <p:sp>
        <p:nvSpPr>
          <p:cNvPr id="66566" name="AutoShape 9"/>
          <p:cNvSpPr>
            <a:spLocks noChangeArrowheads="1"/>
          </p:cNvSpPr>
          <p:nvPr/>
        </p:nvSpPr>
        <p:spPr bwMode="auto">
          <a:xfrm>
            <a:off x="3203575" y="3933825"/>
            <a:ext cx="2663825" cy="352425"/>
          </a:xfrm>
          <a:prstGeom prst="hexagon">
            <a:avLst>
              <a:gd name="adj" fmla="val 39018"/>
              <a:gd name="vf" fmla="val 115470"/>
            </a:avLst>
          </a:prstGeom>
          <a:solidFill>
            <a:srgbClr val="923222"/>
          </a:solidFill>
          <a:ln w="12700" algn="ctr">
            <a:solidFill>
              <a:schemeClr val="bg1"/>
            </a:solidFill>
            <a:round/>
            <a:headEnd/>
            <a:tailEnd/>
          </a:ln>
        </p:spPr>
        <p:txBody>
          <a:bodyPr wrap="none" anchor="ctr"/>
          <a:lstStyle/>
          <a:p>
            <a:pPr algn="ctr" eaLnBrk="0" hangingPunct="0"/>
            <a:r>
              <a:rPr lang="zh-CN" altLang="en-US" sz="2400">
                <a:latin typeface="微软雅黑" pitchFamily="34" charset="-122"/>
                <a:ea typeface="微软雅黑" pitchFamily="34" charset="-122"/>
              </a:rPr>
              <a:t>愿   景</a:t>
            </a:r>
            <a:endParaRPr lang="zh-CN" altLang="zh-CN" sz="24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系统集成架构</a:t>
            </a:r>
            <a:endParaRPr lang="zh-CN" altLang="en-US" dirty="0"/>
          </a:p>
        </p:txBody>
      </p:sp>
      <p:sp>
        <p:nvSpPr>
          <p:cNvPr id="3" name="日期占位符 2"/>
          <p:cNvSpPr>
            <a:spLocks noGrp="1"/>
          </p:cNvSpPr>
          <p:nvPr>
            <p:ph type="dt" sz="half" idx="10"/>
          </p:nvPr>
        </p:nvSpPr>
        <p:spPr/>
        <p:txBody>
          <a:bodyPr/>
          <a:lstStyle/>
          <a:p>
            <a:pPr>
              <a:defRPr/>
            </a:pPr>
            <a:r>
              <a:rPr lang="en-US" altLang="zh-CN" smtClean="0"/>
              <a:t>www.ChinaSofti.com</a:t>
            </a:r>
            <a:endParaRPr lang="en-US" altLang="zh-CN"/>
          </a:p>
        </p:txBody>
      </p:sp>
      <p:sp>
        <p:nvSpPr>
          <p:cNvPr id="4" name="页脚占位符 3"/>
          <p:cNvSpPr>
            <a:spLocks noGrp="1"/>
          </p:cNvSpPr>
          <p:nvPr>
            <p:ph type="ftr" sz="quarter" idx="4294967295"/>
          </p:nvPr>
        </p:nvSpPr>
        <p:spPr>
          <a:xfrm>
            <a:off x="5867400" y="6222992"/>
            <a:ext cx="2895600" cy="320675"/>
          </a:xfrm>
          <a:prstGeom prst="rect">
            <a:avLst/>
          </a:prstGeom>
        </p:spPr>
        <p:txBody>
          <a:bodyPr/>
          <a:lstStyle/>
          <a:p>
            <a:pPr>
              <a:defRPr/>
            </a:pPr>
            <a:r>
              <a:rPr lang="en-US" altLang="zh-CN" smtClean="0"/>
              <a:t>ChinaSoft International </a:t>
            </a:r>
            <a:r>
              <a:rPr lang="zh-CN" altLang="en-US" smtClean="0"/>
              <a:t>中软国际</a:t>
            </a:r>
            <a:endParaRPr lang="zh-CN" altLang="en-US"/>
          </a:p>
        </p:txBody>
      </p:sp>
      <p:sp>
        <p:nvSpPr>
          <p:cNvPr id="5" name="圆角矩形 4"/>
          <p:cNvSpPr/>
          <p:nvPr/>
        </p:nvSpPr>
        <p:spPr>
          <a:xfrm>
            <a:off x="428596" y="2389174"/>
            <a:ext cx="8429684" cy="41544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流程图: 磁盘 5"/>
          <p:cNvSpPr/>
          <p:nvPr/>
        </p:nvSpPr>
        <p:spPr>
          <a:xfrm>
            <a:off x="1428728" y="5461008"/>
            <a:ext cx="928694" cy="928694"/>
          </a:xfrm>
          <a:prstGeom prst="flowChartMagneticDisk">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磁盘 6"/>
          <p:cNvSpPr/>
          <p:nvPr/>
        </p:nvSpPr>
        <p:spPr>
          <a:xfrm>
            <a:off x="2857488" y="5461008"/>
            <a:ext cx="928694" cy="928694"/>
          </a:xfrm>
          <a:prstGeom prst="flowChartMagneticDisk">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磁盘 7"/>
          <p:cNvSpPr/>
          <p:nvPr/>
        </p:nvSpPr>
        <p:spPr>
          <a:xfrm>
            <a:off x="4357686" y="5461008"/>
            <a:ext cx="928694" cy="928694"/>
          </a:xfrm>
          <a:prstGeom prst="flowChartMagneticDisk">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过程 8"/>
          <p:cNvSpPr/>
          <p:nvPr/>
        </p:nvSpPr>
        <p:spPr>
          <a:xfrm>
            <a:off x="6643702" y="1317604"/>
            <a:ext cx="1428760" cy="71438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国家局系统</a:t>
            </a:r>
            <a:endParaRPr lang="zh-CN" altLang="en-US" dirty="0">
              <a:solidFill>
                <a:schemeClr val="tx1"/>
              </a:solidFill>
            </a:endParaRPr>
          </a:p>
        </p:txBody>
      </p:sp>
      <p:sp>
        <p:nvSpPr>
          <p:cNvPr id="10" name="TextBox 9"/>
          <p:cNvSpPr txBox="1"/>
          <p:nvPr/>
        </p:nvSpPr>
        <p:spPr>
          <a:xfrm>
            <a:off x="2786050" y="2460612"/>
            <a:ext cx="1107996" cy="369332"/>
          </a:xfrm>
          <a:prstGeom prst="rect">
            <a:avLst/>
          </a:prstGeom>
          <a:noFill/>
        </p:spPr>
        <p:txBody>
          <a:bodyPr wrap="none" rtlCol="0">
            <a:spAutoFit/>
          </a:bodyPr>
          <a:lstStyle/>
          <a:p>
            <a:r>
              <a:rPr lang="zh-CN" altLang="en-US" dirty="0" smtClean="0"/>
              <a:t>集团企业</a:t>
            </a:r>
            <a:endParaRPr lang="zh-CN" altLang="en-US" dirty="0"/>
          </a:p>
        </p:txBody>
      </p:sp>
      <p:sp>
        <p:nvSpPr>
          <p:cNvPr id="11" name="流程图: 过程 10"/>
          <p:cNvSpPr/>
          <p:nvPr/>
        </p:nvSpPr>
        <p:spPr>
          <a:xfrm>
            <a:off x="1357290" y="4389438"/>
            <a:ext cx="1071570" cy="71438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ERP</a:t>
            </a:r>
            <a:endParaRPr lang="zh-CN" altLang="en-US" dirty="0"/>
          </a:p>
        </p:txBody>
      </p:sp>
      <p:sp>
        <p:nvSpPr>
          <p:cNvPr id="12" name="流程图: 过程 11"/>
          <p:cNvSpPr/>
          <p:nvPr/>
        </p:nvSpPr>
        <p:spPr>
          <a:xfrm>
            <a:off x="2786050" y="4389438"/>
            <a:ext cx="1071570" cy="71438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MES</a:t>
            </a:r>
            <a:endParaRPr lang="zh-CN" altLang="en-US" dirty="0"/>
          </a:p>
        </p:txBody>
      </p:sp>
      <p:sp>
        <p:nvSpPr>
          <p:cNvPr id="13" name="流程图: 过程 12"/>
          <p:cNvSpPr/>
          <p:nvPr/>
        </p:nvSpPr>
        <p:spPr>
          <a:xfrm>
            <a:off x="4214810" y="4389438"/>
            <a:ext cx="1071570" cy="71438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LES</a:t>
            </a:r>
            <a:endParaRPr lang="zh-CN" altLang="en-US" dirty="0"/>
          </a:p>
        </p:txBody>
      </p:sp>
      <p:grpSp>
        <p:nvGrpSpPr>
          <p:cNvPr id="14" name="Group 47"/>
          <p:cNvGrpSpPr>
            <a:grpSpLocks/>
          </p:cNvGrpSpPr>
          <p:nvPr/>
        </p:nvGrpSpPr>
        <p:grpSpPr bwMode="auto">
          <a:xfrm>
            <a:off x="642910" y="3103554"/>
            <a:ext cx="7143800" cy="889000"/>
            <a:chOff x="1056" y="2208"/>
            <a:chExt cx="4416" cy="720"/>
          </a:xfrm>
        </p:grpSpPr>
        <p:sp>
          <p:nvSpPr>
            <p:cNvPr id="15" name="Rectangle 48"/>
            <p:cNvSpPr>
              <a:spLocks noChangeArrowheads="1"/>
            </p:cNvSpPr>
            <p:nvPr/>
          </p:nvSpPr>
          <p:spPr bwMode="auto">
            <a:xfrm>
              <a:off x="1056" y="2256"/>
              <a:ext cx="4416" cy="624"/>
            </a:xfrm>
            <a:prstGeom prst="rect">
              <a:avLst/>
            </a:prstGeom>
            <a:solidFill>
              <a:srgbClr val="CCCCFF"/>
            </a:solidFill>
            <a:ln w="38100">
              <a:solidFill>
                <a:srgbClr val="333399"/>
              </a:solidFill>
              <a:miter lim="800000"/>
              <a:headEnd/>
              <a:tailEnd/>
            </a:ln>
            <a:effectLst/>
          </p:spPr>
          <p:txBody>
            <a:bodyPr wrap="none" lIns="106674" tIns="53337" rIns="106674" bIns="53337" anchor="ctr"/>
            <a:lstStyle/>
            <a:p>
              <a:pPr algn="l" defTabSz="1066800" eaLnBrk="1" hangingPunct="1">
                <a:spcBef>
                  <a:spcPct val="0"/>
                </a:spcBef>
              </a:pPr>
              <a:r>
                <a:rPr kumimoji="1" lang="zh-CN" altLang="en-US" sz="1400" b="1" dirty="0" smtClean="0">
                  <a:latin typeface="Times New Roman" pitchFamily="18" charset="0"/>
                </a:rPr>
                <a:t>供应</a:t>
              </a:r>
              <a:r>
                <a:rPr kumimoji="1" lang="zh-CN" altLang="en-US" sz="1400" b="1" dirty="0">
                  <a:latin typeface="Times New Roman" pitchFamily="18" charset="0"/>
                </a:rPr>
                <a:t>链管理集成平台</a:t>
              </a:r>
            </a:p>
          </p:txBody>
        </p:sp>
        <p:sp>
          <p:nvSpPr>
            <p:cNvPr id="16" name="Rectangle 49"/>
            <p:cNvSpPr>
              <a:spLocks noChangeArrowheads="1"/>
            </p:cNvSpPr>
            <p:nvPr/>
          </p:nvSpPr>
          <p:spPr bwMode="auto">
            <a:xfrm>
              <a:off x="2462" y="2472"/>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17" name="Rectangle 50"/>
            <p:cNvSpPr>
              <a:spLocks noChangeArrowheads="1"/>
            </p:cNvSpPr>
            <p:nvPr/>
          </p:nvSpPr>
          <p:spPr bwMode="auto">
            <a:xfrm>
              <a:off x="2688" y="2472"/>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18" name="Rectangle 51"/>
            <p:cNvSpPr>
              <a:spLocks noChangeArrowheads="1"/>
            </p:cNvSpPr>
            <p:nvPr/>
          </p:nvSpPr>
          <p:spPr bwMode="auto">
            <a:xfrm>
              <a:off x="3006" y="2472"/>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19" name="Rectangle 52"/>
            <p:cNvSpPr>
              <a:spLocks noChangeArrowheads="1"/>
            </p:cNvSpPr>
            <p:nvPr/>
          </p:nvSpPr>
          <p:spPr bwMode="auto">
            <a:xfrm>
              <a:off x="2870" y="2653"/>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20" name="Rectangle 53"/>
            <p:cNvSpPr>
              <a:spLocks noChangeArrowheads="1"/>
            </p:cNvSpPr>
            <p:nvPr/>
          </p:nvSpPr>
          <p:spPr bwMode="auto">
            <a:xfrm>
              <a:off x="3285" y="2485"/>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21" name="Rectangle 54"/>
            <p:cNvSpPr>
              <a:spLocks noChangeArrowheads="1"/>
            </p:cNvSpPr>
            <p:nvPr/>
          </p:nvSpPr>
          <p:spPr bwMode="auto">
            <a:xfrm>
              <a:off x="3512" y="2485"/>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22" name="Rectangle 55"/>
            <p:cNvSpPr>
              <a:spLocks noChangeArrowheads="1"/>
            </p:cNvSpPr>
            <p:nvPr/>
          </p:nvSpPr>
          <p:spPr bwMode="auto">
            <a:xfrm>
              <a:off x="3784" y="2485"/>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23" name="Rectangle 56"/>
            <p:cNvSpPr>
              <a:spLocks noChangeArrowheads="1"/>
            </p:cNvSpPr>
            <p:nvPr/>
          </p:nvSpPr>
          <p:spPr bwMode="auto">
            <a:xfrm>
              <a:off x="3648" y="2304"/>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24" name="Rectangle 57"/>
            <p:cNvSpPr>
              <a:spLocks noChangeArrowheads="1"/>
            </p:cNvSpPr>
            <p:nvPr/>
          </p:nvSpPr>
          <p:spPr bwMode="auto">
            <a:xfrm>
              <a:off x="4056" y="2485"/>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25" name="Oval 58"/>
            <p:cNvSpPr>
              <a:spLocks noChangeArrowheads="1"/>
            </p:cNvSpPr>
            <p:nvPr/>
          </p:nvSpPr>
          <p:spPr bwMode="auto">
            <a:xfrm>
              <a:off x="3264" y="2208"/>
              <a:ext cx="136" cy="136"/>
            </a:xfrm>
            <a:prstGeom prst="ellipse">
              <a:avLst/>
            </a:prstGeom>
            <a:solidFill>
              <a:srgbClr val="99CC00"/>
            </a:solidFill>
            <a:ln w="9525" algn="ctr">
              <a:solidFill>
                <a:srgbClr val="FFFF99"/>
              </a:solidFill>
              <a:round/>
              <a:headEnd/>
              <a:tailEnd/>
            </a:ln>
            <a:effectLst/>
          </p:spPr>
          <p:txBody>
            <a:bodyPr wrap="none" lIns="90488" tIns="44450" rIns="90488" bIns="44450" anchor="ctr"/>
            <a:lstStyle/>
            <a:p>
              <a:endParaRPr lang="zh-CN" altLang="en-US"/>
            </a:p>
          </p:txBody>
        </p:sp>
        <p:sp>
          <p:nvSpPr>
            <p:cNvPr id="26" name="Line 59"/>
            <p:cNvSpPr>
              <a:spLocks noChangeShapeType="1"/>
            </p:cNvSpPr>
            <p:nvPr/>
          </p:nvSpPr>
          <p:spPr bwMode="auto">
            <a:xfrm flipV="1">
              <a:off x="2544" y="2592"/>
              <a:ext cx="0" cy="96"/>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27" name="Line 60"/>
            <p:cNvSpPr>
              <a:spLocks noChangeShapeType="1"/>
            </p:cNvSpPr>
            <p:nvPr/>
          </p:nvSpPr>
          <p:spPr bwMode="auto">
            <a:xfrm>
              <a:off x="2598" y="2563"/>
              <a:ext cx="90"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28" name="Line 61"/>
            <p:cNvSpPr>
              <a:spLocks noChangeShapeType="1"/>
            </p:cNvSpPr>
            <p:nvPr/>
          </p:nvSpPr>
          <p:spPr bwMode="auto">
            <a:xfrm flipH="1">
              <a:off x="2735" y="2352"/>
              <a:ext cx="1" cy="12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29" name="Line 62"/>
            <p:cNvSpPr>
              <a:spLocks noChangeShapeType="1"/>
            </p:cNvSpPr>
            <p:nvPr/>
          </p:nvSpPr>
          <p:spPr bwMode="auto">
            <a:xfrm flipV="1">
              <a:off x="2736" y="2352"/>
              <a:ext cx="384"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30" name="Line 63"/>
            <p:cNvSpPr>
              <a:spLocks noChangeShapeType="1"/>
            </p:cNvSpPr>
            <p:nvPr/>
          </p:nvSpPr>
          <p:spPr bwMode="auto">
            <a:xfrm flipH="1">
              <a:off x="3120" y="2352"/>
              <a:ext cx="0" cy="144"/>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31" name="Line 64"/>
            <p:cNvSpPr>
              <a:spLocks noChangeShapeType="1"/>
            </p:cNvSpPr>
            <p:nvPr/>
          </p:nvSpPr>
          <p:spPr bwMode="auto">
            <a:xfrm>
              <a:off x="3097" y="2608"/>
              <a:ext cx="1" cy="91"/>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32" name="Line 65"/>
            <p:cNvSpPr>
              <a:spLocks noChangeShapeType="1"/>
            </p:cNvSpPr>
            <p:nvPr/>
          </p:nvSpPr>
          <p:spPr bwMode="auto">
            <a:xfrm flipH="1">
              <a:off x="3006" y="2699"/>
              <a:ext cx="91"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33" name="Line 66"/>
            <p:cNvSpPr>
              <a:spLocks noChangeShapeType="1"/>
            </p:cNvSpPr>
            <p:nvPr/>
          </p:nvSpPr>
          <p:spPr bwMode="auto">
            <a:xfrm flipH="1">
              <a:off x="2734" y="2699"/>
              <a:ext cx="136"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34" name="Line 67"/>
            <p:cNvSpPr>
              <a:spLocks noChangeShapeType="1"/>
            </p:cNvSpPr>
            <p:nvPr/>
          </p:nvSpPr>
          <p:spPr bwMode="auto">
            <a:xfrm>
              <a:off x="2734" y="2608"/>
              <a:ext cx="1" cy="91"/>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35" name="Line 68"/>
            <p:cNvSpPr>
              <a:spLocks noChangeShapeType="1"/>
            </p:cNvSpPr>
            <p:nvPr/>
          </p:nvSpPr>
          <p:spPr bwMode="auto">
            <a:xfrm>
              <a:off x="3142" y="2563"/>
              <a:ext cx="136"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36" name="Line 69"/>
            <p:cNvSpPr>
              <a:spLocks noChangeShapeType="1"/>
            </p:cNvSpPr>
            <p:nvPr/>
          </p:nvSpPr>
          <p:spPr bwMode="auto">
            <a:xfrm>
              <a:off x="3421" y="2576"/>
              <a:ext cx="91"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37" name="Line 70"/>
            <p:cNvSpPr>
              <a:spLocks noChangeShapeType="1"/>
            </p:cNvSpPr>
            <p:nvPr/>
          </p:nvSpPr>
          <p:spPr bwMode="auto">
            <a:xfrm>
              <a:off x="3557" y="2394"/>
              <a:ext cx="1" cy="91"/>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38" name="Line 71"/>
            <p:cNvSpPr>
              <a:spLocks noChangeShapeType="1"/>
            </p:cNvSpPr>
            <p:nvPr/>
          </p:nvSpPr>
          <p:spPr bwMode="auto">
            <a:xfrm>
              <a:off x="3557" y="2394"/>
              <a:ext cx="91"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39" name="Line 72"/>
            <p:cNvSpPr>
              <a:spLocks noChangeShapeType="1"/>
            </p:cNvSpPr>
            <p:nvPr/>
          </p:nvSpPr>
          <p:spPr bwMode="auto">
            <a:xfrm>
              <a:off x="3784" y="2394"/>
              <a:ext cx="91"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40" name="Line 73"/>
            <p:cNvSpPr>
              <a:spLocks noChangeShapeType="1"/>
            </p:cNvSpPr>
            <p:nvPr/>
          </p:nvSpPr>
          <p:spPr bwMode="auto">
            <a:xfrm>
              <a:off x="3888" y="2400"/>
              <a:ext cx="0" cy="96"/>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41" name="Line 74"/>
            <p:cNvSpPr>
              <a:spLocks noChangeShapeType="1"/>
            </p:cNvSpPr>
            <p:nvPr/>
          </p:nvSpPr>
          <p:spPr bwMode="auto">
            <a:xfrm flipH="1">
              <a:off x="3648" y="2592"/>
              <a:ext cx="144"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42" name="Line 75"/>
            <p:cNvSpPr>
              <a:spLocks noChangeShapeType="1"/>
            </p:cNvSpPr>
            <p:nvPr/>
          </p:nvSpPr>
          <p:spPr bwMode="auto">
            <a:xfrm flipV="1">
              <a:off x="3552" y="2640"/>
              <a:ext cx="0" cy="48"/>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43" name="Line 76"/>
            <p:cNvSpPr>
              <a:spLocks noChangeShapeType="1"/>
            </p:cNvSpPr>
            <p:nvPr/>
          </p:nvSpPr>
          <p:spPr bwMode="auto">
            <a:xfrm>
              <a:off x="3920" y="2576"/>
              <a:ext cx="136"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44" name="Line 77"/>
            <p:cNvSpPr>
              <a:spLocks noChangeShapeType="1"/>
            </p:cNvSpPr>
            <p:nvPr/>
          </p:nvSpPr>
          <p:spPr bwMode="auto">
            <a:xfrm>
              <a:off x="2112" y="2688"/>
              <a:ext cx="0" cy="96"/>
            </a:xfrm>
            <a:prstGeom prst="line">
              <a:avLst/>
            </a:prstGeom>
            <a:noFill/>
            <a:ln w="9525">
              <a:solidFill>
                <a:schemeClr val="tx1"/>
              </a:solidFill>
              <a:round/>
              <a:headEnd/>
              <a:tailEnd type="triangle" w="med" len="med"/>
            </a:ln>
            <a:effectLst/>
          </p:spPr>
          <p:txBody>
            <a:bodyPr wrap="none" lIns="90488" tIns="44450" rIns="90488" bIns="44450" anchor="ctr"/>
            <a:lstStyle/>
            <a:p>
              <a:endParaRPr lang="zh-CN" altLang="en-US"/>
            </a:p>
          </p:txBody>
        </p:sp>
        <p:sp>
          <p:nvSpPr>
            <p:cNvPr id="45" name="Line 78"/>
            <p:cNvSpPr>
              <a:spLocks noChangeShapeType="1"/>
            </p:cNvSpPr>
            <p:nvPr/>
          </p:nvSpPr>
          <p:spPr bwMode="auto">
            <a:xfrm flipH="1" flipV="1">
              <a:off x="4896" y="2688"/>
              <a:ext cx="0" cy="96"/>
            </a:xfrm>
            <a:prstGeom prst="line">
              <a:avLst/>
            </a:prstGeom>
            <a:noFill/>
            <a:ln w="9525">
              <a:solidFill>
                <a:schemeClr val="tx1"/>
              </a:solidFill>
              <a:round/>
              <a:headEnd/>
              <a:tailEnd type="triangle" w="med" len="med"/>
            </a:ln>
            <a:effectLst/>
          </p:spPr>
          <p:txBody>
            <a:bodyPr wrap="none" lIns="90488" tIns="44450" rIns="90488" bIns="44450" anchor="ctr"/>
            <a:lstStyle/>
            <a:p>
              <a:endParaRPr lang="zh-CN" altLang="en-US"/>
            </a:p>
          </p:txBody>
        </p:sp>
        <p:sp>
          <p:nvSpPr>
            <p:cNvPr id="46" name="Line 79"/>
            <p:cNvSpPr>
              <a:spLocks noChangeShapeType="1"/>
            </p:cNvSpPr>
            <p:nvPr/>
          </p:nvSpPr>
          <p:spPr bwMode="auto">
            <a:xfrm flipH="1" flipV="1">
              <a:off x="3552" y="2688"/>
              <a:ext cx="1343" cy="0"/>
            </a:xfrm>
            <a:prstGeom prst="line">
              <a:avLst/>
            </a:prstGeom>
            <a:noFill/>
            <a:ln w="9525">
              <a:solidFill>
                <a:schemeClr val="tx1"/>
              </a:solidFill>
              <a:round/>
              <a:headEnd/>
              <a:tailEnd type="triangle" w="med" len="med"/>
            </a:ln>
            <a:effectLst/>
          </p:spPr>
          <p:txBody>
            <a:bodyPr wrap="none" lIns="90488" tIns="44450" rIns="90488" bIns="44450" anchor="ctr"/>
            <a:lstStyle/>
            <a:p>
              <a:endParaRPr lang="zh-CN" altLang="en-US"/>
            </a:p>
          </p:txBody>
        </p:sp>
        <p:sp>
          <p:nvSpPr>
            <p:cNvPr id="47" name="Line 80"/>
            <p:cNvSpPr>
              <a:spLocks noChangeShapeType="1"/>
            </p:cNvSpPr>
            <p:nvPr/>
          </p:nvSpPr>
          <p:spPr bwMode="auto">
            <a:xfrm flipH="1">
              <a:off x="2544" y="2304"/>
              <a:ext cx="718"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48" name="Line 81"/>
            <p:cNvSpPr>
              <a:spLocks noChangeShapeType="1"/>
            </p:cNvSpPr>
            <p:nvPr/>
          </p:nvSpPr>
          <p:spPr bwMode="auto">
            <a:xfrm>
              <a:off x="2544" y="2304"/>
              <a:ext cx="0" cy="192"/>
            </a:xfrm>
            <a:prstGeom prst="line">
              <a:avLst/>
            </a:prstGeom>
            <a:noFill/>
            <a:ln w="9525">
              <a:solidFill>
                <a:schemeClr val="tx1"/>
              </a:solidFill>
              <a:round/>
              <a:headEnd/>
              <a:tailEnd type="triangle" w="med" len="med"/>
            </a:ln>
            <a:effectLst/>
          </p:spPr>
          <p:txBody>
            <a:bodyPr wrap="none" lIns="90488" tIns="44450" rIns="90488" bIns="44450" anchor="ctr"/>
            <a:lstStyle/>
            <a:p>
              <a:endParaRPr lang="zh-CN" altLang="en-US"/>
            </a:p>
          </p:txBody>
        </p:sp>
        <p:sp>
          <p:nvSpPr>
            <p:cNvPr id="49" name="Oval 82"/>
            <p:cNvSpPr>
              <a:spLocks noChangeArrowheads="1"/>
            </p:cNvSpPr>
            <p:nvPr/>
          </p:nvSpPr>
          <p:spPr bwMode="auto">
            <a:xfrm>
              <a:off x="2024" y="2792"/>
              <a:ext cx="136" cy="136"/>
            </a:xfrm>
            <a:prstGeom prst="ellipse">
              <a:avLst/>
            </a:prstGeom>
            <a:solidFill>
              <a:srgbClr val="99CC00"/>
            </a:solidFill>
            <a:ln w="9525" algn="ctr">
              <a:solidFill>
                <a:srgbClr val="FFFF99"/>
              </a:solidFill>
              <a:round/>
              <a:headEnd/>
              <a:tailEnd/>
            </a:ln>
            <a:effectLst/>
          </p:spPr>
          <p:txBody>
            <a:bodyPr wrap="none" lIns="90488" tIns="44450" rIns="90488" bIns="44450" anchor="ctr"/>
            <a:lstStyle/>
            <a:p>
              <a:endParaRPr lang="zh-CN" altLang="en-US"/>
            </a:p>
          </p:txBody>
        </p:sp>
        <p:sp>
          <p:nvSpPr>
            <p:cNvPr id="50" name="Line 83"/>
            <p:cNvSpPr>
              <a:spLocks noChangeShapeType="1"/>
            </p:cNvSpPr>
            <p:nvPr/>
          </p:nvSpPr>
          <p:spPr bwMode="auto">
            <a:xfrm flipH="1" flipV="1">
              <a:off x="2112" y="2688"/>
              <a:ext cx="430"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51" name="Oval 84"/>
            <p:cNvSpPr>
              <a:spLocks noChangeArrowheads="1"/>
            </p:cNvSpPr>
            <p:nvPr/>
          </p:nvSpPr>
          <p:spPr bwMode="auto">
            <a:xfrm>
              <a:off x="4808" y="2784"/>
              <a:ext cx="136" cy="136"/>
            </a:xfrm>
            <a:prstGeom prst="ellipse">
              <a:avLst/>
            </a:prstGeom>
            <a:solidFill>
              <a:srgbClr val="99CC00"/>
            </a:solidFill>
            <a:ln w="9525" algn="ctr">
              <a:solidFill>
                <a:srgbClr val="FFFF99"/>
              </a:solidFill>
              <a:round/>
              <a:headEnd/>
              <a:tailEnd/>
            </a:ln>
            <a:effectLst/>
          </p:spPr>
          <p:txBody>
            <a:bodyPr wrap="none" lIns="90488" tIns="44450" rIns="90488" bIns="44450" anchor="ctr"/>
            <a:lstStyle/>
            <a:p>
              <a:endParaRPr lang="zh-CN" altLang="en-US"/>
            </a:p>
          </p:txBody>
        </p:sp>
        <p:sp>
          <p:nvSpPr>
            <p:cNvPr id="52" name="Oval 85"/>
            <p:cNvSpPr>
              <a:spLocks noChangeArrowheads="1"/>
            </p:cNvSpPr>
            <p:nvPr/>
          </p:nvSpPr>
          <p:spPr bwMode="auto">
            <a:xfrm>
              <a:off x="4512" y="2208"/>
              <a:ext cx="136" cy="136"/>
            </a:xfrm>
            <a:prstGeom prst="ellipse">
              <a:avLst/>
            </a:prstGeom>
            <a:solidFill>
              <a:srgbClr val="99CC00"/>
            </a:solidFill>
            <a:ln w="9525" algn="ctr">
              <a:solidFill>
                <a:srgbClr val="FFFF99"/>
              </a:solidFill>
              <a:round/>
              <a:headEnd/>
              <a:tailEnd/>
            </a:ln>
            <a:effectLst/>
          </p:spPr>
          <p:txBody>
            <a:bodyPr wrap="none" lIns="90488" tIns="44450" rIns="90488" bIns="44450" anchor="ctr"/>
            <a:lstStyle/>
            <a:p>
              <a:endParaRPr lang="zh-CN" altLang="en-US"/>
            </a:p>
          </p:txBody>
        </p:sp>
        <p:sp>
          <p:nvSpPr>
            <p:cNvPr id="53" name="Line 86"/>
            <p:cNvSpPr>
              <a:spLocks noChangeShapeType="1"/>
            </p:cNvSpPr>
            <p:nvPr/>
          </p:nvSpPr>
          <p:spPr bwMode="auto">
            <a:xfrm>
              <a:off x="4176" y="2544"/>
              <a:ext cx="384"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54" name="Line 87"/>
            <p:cNvSpPr>
              <a:spLocks noChangeShapeType="1"/>
            </p:cNvSpPr>
            <p:nvPr/>
          </p:nvSpPr>
          <p:spPr bwMode="auto">
            <a:xfrm flipV="1">
              <a:off x="4560" y="2352"/>
              <a:ext cx="0" cy="192"/>
            </a:xfrm>
            <a:prstGeom prst="line">
              <a:avLst/>
            </a:prstGeom>
            <a:noFill/>
            <a:ln w="9525">
              <a:solidFill>
                <a:schemeClr val="tx1"/>
              </a:solidFill>
              <a:round/>
              <a:headEnd/>
              <a:tailEnd type="triangle" w="med" len="med"/>
            </a:ln>
            <a:effectLst/>
          </p:spPr>
          <p:txBody>
            <a:bodyPr wrap="none" lIns="90488" tIns="44450" rIns="90488" bIns="44450" anchor="ctr"/>
            <a:lstStyle/>
            <a:p>
              <a:endParaRPr lang="zh-CN" altLang="en-US"/>
            </a:p>
          </p:txBody>
        </p:sp>
      </p:grpSp>
      <p:grpSp>
        <p:nvGrpSpPr>
          <p:cNvPr id="55" name="Group 6"/>
          <p:cNvGrpSpPr>
            <a:grpSpLocks/>
          </p:cNvGrpSpPr>
          <p:nvPr/>
        </p:nvGrpSpPr>
        <p:grpSpPr bwMode="auto">
          <a:xfrm>
            <a:off x="614374" y="1214422"/>
            <a:ext cx="5600700" cy="889000"/>
            <a:chOff x="1056" y="2208"/>
            <a:chExt cx="4416" cy="720"/>
          </a:xfrm>
        </p:grpSpPr>
        <p:sp>
          <p:nvSpPr>
            <p:cNvPr id="56" name="Rectangle 7"/>
            <p:cNvSpPr>
              <a:spLocks noChangeArrowheads="1"/>
            </p:cNvSpPr>
            <p:nvPr/>
          </p:nvSpPr>
          <p:spPr bwMode="auto">
            <a:xfrm>
              <a:off x="1056" y="2256"/>
              <a:ext cx="4416" cy="624"/>
            </a:xfrm>
            <a:prstGeom prst="rect">
              <a:avLst/>
            </a:prstGeom>
            <a:solidFill>
              <a:srgbClr val="CCCCFF"/>
            </a:solidFill>
            <a:ln w="38100">
              <a:solidFill>
                <a:srgbClr val="333399"/>
              </a:solidFill>
              <a:miter lim="800000"/>
              <a:headEnd/>
              <a:tailEnd/>
            </a:ln>
            <a:effectLst/>
          </p:spPr>
          <p:txBody>
            <a:bodyPr wrap="none" lIns="106674" tIns="53337" rIns="106674" bIns="53337" anchor="ctr"/>
            <a:lstStyle/>
            <a:p>
              <a:pPr algn="l" defTabSz="1066800" eaLnBrk="1" hangingPunct="1">
                <a:spcBef>
                  <a:spcPct val="0"/>
                </a:spcBef>
              </a:pPr>
              <a:r>
                <a:rPr kumimoji="1" lang="zh-CN" altLang="en-US" sz="1400" b="1" smtClean="0">
                  <a:latin typeface="Times New Roman" pitchFamily="18" charset="0"/>
                </a:rPr>
                <a:t>行业工商</a:t>
              </a:r>
              <a:r>
                <a:rPr kumimoji="1" lang="zh-CN" altLang="en-US" sz="1400" b="1" dirty="0">
                  <a:latin typeface="Times New Roman" pitchFamily="18" charset="0"/>
                </a:rPr>
                <a:t>协作平台</a:t>
              </a:r>
            </a:p>
          </p:txBody>
        </p:sp>
        <p:sp>
          <p:nvSpPr>
            <p:cNvPr id="57" name="Rectangle 8"/>
            <p:cNvSpPr>
              <a:spLocks noChangeArrowheads="1"/>
            </p:cNvSpPr>
            <p:nvPr/>
          </p:nvSpPr>
          <p:spPr bwMode="auto">
            <a:xfrm>
              <a:off x="2462" y="2472"/>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58" name="Rectangle 9"/>
            <p:cNvSpPr>
              <a:spLocks noChangeArrowheads="1"/>
            </p:cNvSpPr>
            <p:nvPr/>
          </p:nvSpPr>
          <p:spPr bwMode="auto">
            <a:xfrm>
              <a:off x="2688" y="2472"/>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59" name="Rectangle 10"/>
            <p:cNvSpPr>
              <a:spLocks noChangeArrowheads="1"/>
            </p:cNvSpPr>
            <p:nvPr/>
          </p:nvSpPr>
          <p:spPr bwMode="auto">
            <a:xfrm>
              <a:off x="3006" y="2472"/>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60" name="Rectangle 11"/>
            <p:cNvSpPr>
              <a:spLocks noChangeArrowheads="1"/>
            </p:cNvSpPr>
            <p:nvPr/>
          </p:nvSpPr>
          <p:spPr bwMode="auto">
            <a:xfrm>
              <a:off x="2870" y="2653"/>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61" name="Rectangle 12"/>
            <p:cNvSpPr>
              <a:spLocks noChangeArrowheads="1"/>
            </p:cNvSpPr>
            <p:nvPr/>
          </p:nvSpPr>
          <p:spPr bwMode="auto">
            <a:xfrm>
              <a:off x="3285" y="2485"/>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62" name="Rectangle 13"/>
            <p:cNvSpPr>
              <a:spLocks noChangeArrowheads="1"/>
            </p:cNvSpPr>
            <p:nvPr/>
          </p:nvSpPr>
          <p:spPr bwMode="auto">
            <a:xfrm>
              <a:off x="3512" y="2485"/>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63" name="Rectangle 14"/>
            <p:cNvSpPr>
              <a:spLocks noChangeArrowheads="1"/>
            </p:cNvSpPr>
            <p:nvPr/>
          </p:nvSpPr>
          <p:spPr bwMode="auto">
            <a:xfrm>
              <a:off x="3784" y="2485"/>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64" name="Rectangle 15"/>
            <p:cNvSpPr>
              <a:spLocks noChangeArrowheads="1"/>
            </p:cNvSpPr>
            <p:nvPr/>
          </p:nvSpPr>
          <p:spPr bwMode="auto">
            <a:xfrm>
              <a:off x="3648" y="2304"/>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65" name="Rectangle 16"/>
            <p:cNvSpPr>
              <a:spLocks noChangeArrowheads="1"/>
            </p:cNvSpPr>
            <p:nvPr/>
          </p:nvSpPr>
          <p:spPr bwMode="auto">
            <a:xfrm>
              <a:off x="4056" y="2485"/>
              <a:ext cx="136" cy="136"/>
            </a:xfrm>
            <a:prstGeom prst="rect">
              <a:avLst/>
            </a:prstGeom>
            <a:solidFill>
              <a:srgbClr val="FF0066"/>
            </a:solidFill>
            <a:ln w="9525" algn="ctr">
              <a:solidFill>
                <a:srgbClr val="FFFF99"/>
              </a:solidFill>
              <a:miter lim="800000"/>
              <a:headEnd/>
              <a:tailEnd/>
            </a:ln>
            <a:effectLst/>
          </p:spPr>
          <p:txBody>
            <a:bodyPr wrap="none" lIns="90488" tIns="44450" rIns="90488" bIns="44450" anchor="ctr"/>
            <a:lstStyle/>
            <a:p>
              <a:endParaRPr lang="zh-CN" altLang="en-US"/>
            </a:p>
          </p:txBody>
        </p:sp>
        <p:sp>
          <p:nvSpPr>
            <p:cNvPr id="66" name="Oval 17"/>
            <p:cNvSpPr>
              <a:spLocks noChangeArrowheads="1"/>
            </p:cNvSpPr>
            <p:nvPr/>
          </p:nvSpPr>
          <p:spPr bwMode="auto">
            <a:xfrm>
              <a:off x="3264" y="2208"/>
              <a:ext cx="136" cy="136"/>
            </a:xfrm>
            <a:prstGeom prst="ellipse">
              <a:avLst/>
            </a:prstGeom>
            <a:solidFill>
              <a:srgbClr val="99CC00"/>
            </a:solidFill>
            <a:ln w="9525" algn="ctr">
              <a:solidFill>
                <a:srgbClr val="FFFF99"/>
              </a:solidFill>
              <a:round/>
              <a:headEnd/>
              <a:tailEnd/>
            </a:ln>
            <a:effectLst/>
          </p:spPr>
          <p:txBody>
            <a:bodyPr wrap="none" lIns="90488" tIns="44450" rIns="90488" bIns="44450" anchor="ctr"/>
            <a:lstStyle/>
            <a:p>
              <a:endParaRPr lang="zh-CN" altLang="en-US"/>
            </a:p>
          </p:txBody>
        </p:sp>
        <p:sp>
          <p:nvSpPr>
            <p:cNvPr id="67" name="Line 18"/>
            <p:cNvSpPr>
              <a:spLocks noChangeShapeType="1"/>
            </p:cNvSpPr>
            <p:nvPr/>
          </p:nvSpPr>
          <p:spPr bwMode="auto">
            <a:xfrm flipV="1">
              <a:off x="2544" y="2592"/>
              <a:ext cx="0" cy="96"/>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68" name="Line 19"/>
            <p:cNvSpPr>
              <a:spLocks noChangeShapeType="1"/>
            </p:cNvSpPr>
            <p:nvPr/>
          </p:nvSpPr>
          <p:spPr bwMode="auto">
            <a:xfrm>
              <a:off x="2598" y="2563"/>
              <a:ext cx="90"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69" name="Line 20"/>
            <p:cNvSpPr>
              <a:spLocks noChangeShapeType="1"/>
            </p:cNvSpPr>
            <p:nvPr/>
          </p:nvSpPr>
          <p:spPr bwMode="auto">
            <a:xfrm flipH="1">
              <a:off x="2735" y="2352"/>
              <a:ext cx="1" cy="12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70" name="Line 21"/>
            <p:cNvSpPr>
              <a:spLocks noChangeShapeType="1"/>
            </p:cNvSpPr>
            <p:nvPr/>
          </p:nvSpPr>
          <p:spPr bwMode="auto">
            <a:xfrm flipV="1">
              <a:off x="2736" y="2352"/>
              <a:ext cx="384"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71" name="Line 22"/>
            <p:cNvSpPr>
              <a:spLocks noChangeShapeType="1"/>
            </p:cNvSpPr>
            <p:nvPr/>
          </p:nvSpPr>
          <p:spPr bwMode="auto">
            <a:xfrm flipH="1">
              <a:off x="3120" y="2352"/>
              <a:ext cx="0" cy="144"/>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72" name="Line 23"/>
            <p:cNvSpPr>
              <a:spLocks noChangeShapeType="1"/>
            </p:cNvSpPr>
            <p:nvPr/>
          </p:nvSpPr>
          <p:spPr bwMode="auto">
            <a:xfrm>
              <a:off x="3097" y="2608"/>
              <a:ext cx="1" cy="91"/>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73" name="Line 24"/>
            <p:cNvSpPr>
              <a:spLocks noChangeShapeType="1"/>
            </p:cNvSpPr>
            <p:nvPr/>
          </p:nvSpPr>
          <p:spPr bwMode="auto">
            <a:xfrm flipH="1">
              <a:off x="3006" y="2699"/>
              <a:ext cx="91"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74" name="Line 25"/>
            <p:cNvSpPr>
              <a:spLocks noChangeShapeType="1"/>
            </p:cNvSpPr>
            <p:nvPr/>
          </p:nvSpPr>
          <p:spPr bwMode="auto">
            <a:xfrm flipH="1">
              <a:off x="2734" y="2699"/>
              <a:ext cx="136"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75" name="Line 26"/>
            <p:cNvSpPr>
              <a:spLocks noChangeShapeType="1"/>
            </p:cNvSpPr>
            <p:nvPr/>
          </p:nvSpPr>
          <p:spPr bwMode="auto">
            <a:xfrm>
              <a:off x="2734" y="2608"/>
              <a:ext cx="1" cy="91"/>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76" name="Line 27"/>
            <p:cNvSpPr>
              <a:spLocks noChangeShapeType="1"/>
            </p:cNvSpPr>
            <p:nvPr/>
          </p:nvSpPr>
          <p:spPr bwMode="auto">
            <a:xfrm>
              <a:off x="3142" y="2563"/>
              <a:ext cx="136"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77" name="Line 28"/>
            <p:cNvSpPr>
              <a:spLocks noChangeShapeType="1"/>
            </p:cNvSpPr>
            <p:nvPr/>
          </p:nvSpPr>
          <p:spPr bwMode="auto">
            <a:xfrm>
              <a:off x="3421" y="2576"/>
              <a:ext cx="91"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78" name="Line 29"/>
            <p:cNvSpPr>
              <a:spLocks noChangeShapeType="1"/>
            </p:cNvSpPr>
            <p:nvPr/>
          </p:nvSpPr>
          <p:spPr bwMode="auto">
            <a:xfrm>
              <a:off x="3557" y="2394"/>
              <a:ext cx="1" cy="91"/>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79" name="Line 30"/>
            <p:cNvSpPr>
              <a:spLocks noChangeShapeType="1"/>
            </p:cNvSpPr>
            <p:nvPr/>
          </p:nvSpPr>
          <p:spPr bwMode="auto">
            <a:xfrm>
              <a:off x="3557" y="2394"/>
              <a:ext cx="91"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80" name="Line 31"/>
            <p:cNvSpPr>
              <a:spLocks noChangeShapeType="1"/>
            </p:cNvSpPr>
            <p:nvPr/>
          </p:nvSpPr>
          <p:spPr bwMode="auto">
            <a:xfrm>
              <a:off x="3784" y="2394"/>
              <a:ext cx="91"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81" name="Line 32"/>
            <p:cNvSpPr>
              <a:spLocks noChangeShapeType="1"/>
            </p:cNvSpPr>
            <p:nvPr/>
          </p:nvSpPr>
          <p:spPr bwMode="auto">
            <a:xfrm>
              <a:off x="3888" y="2400"/>
              <a:ext cx="0" cy="96"/>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82" name="Line 33"/>
            <p:cNvSpPr>
              <a:spLocks noChangeShapeType="1"/>
            </p:cNvSpPr>
            <p:nvPr/>
          </p:nvSpPr>
          <p:spPr bwMode="auto">
            <a:xfrm flipH="1">
              <a:off x="3648" y="2592"/>
              <a:ext cx="144"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83" name="Line 34"/>
            <p:cNvSpPr>
              <a:spLocks noChangeShapeType="1"/>
            </p:cNvSpPr>
            <p:nvPr/>
          </p:nvSpPr>
          <p:spPr bwMode="auto">
            <a:xfrm flipV="1">
              <a:off x="3552" y="2640"/>
              <a:ext cx="0" cy="48"/>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84" name="Line 35"/>
            <p:cNvSpPr>
              <a:spLocks noChangeShapeType="1"/>
            </p:cNvSpPr>
            <p:nvPr/>
          </p:nvSpPr>
          <p:spPr bwMode="auto">
            <a:xfrm>
              <a:off x="3920" y="2576"/>
              <a:ext cx="136"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85" name="Line 36"/>
            <p:cNvSpPr>
              <a:spLocks noChangeShapeType="1"/>
            </p:cNvSpPr>
            <p:nvPr/>
          </p:nvSpPr>
          <p:spPr bwMode="auto">
            <a:xfrm>
              <a:off x="2112" y="2688"/>
              <a:ext cx="0" cy="96"/>
            </a:xfrm>
            <a:prstGeom prst="line">
              <a:avLst/>
            </a:prstGeom>
            <a:noFill/>
            <a:ln w="9525">
              <a:solidFill>
                <a:schemeClr val="tx1"/>
              </a:solidFill>
              <a:round/>
              <a:headEnd/>
              <a:tailEnd type="triangle" w="med" len="med"/>
            </a:ln>
            <a:effectLst/>
          </p:spPr>
          <p:txBody>
            <a:bodyPr wrap="none" lIns="90488" tIns="44450" rIns="90488" bIns="44450" anchor="ctr"/>
            <a:lstStyle/>
            <a:p>
              <a:endParaRPr lang="zh-CN" altLang="en-US"/>
            </a:p>
          </p:txBody>
        </p:sp>
        <p:sp>
          <p:nvSpPr>
            <p:cNvPr id="86" name="Line 37"/>
            <p:cNvSpPr>
              <a:spLocks noChangeShapeType="1"/>
            </p:cNvSpPr>
            <p:nvPr/>
          </p:nvSpPr>
          <p:spPr bwMode="auto">
            <a:xfrm flipH="1" flipV="1">
              <a:off x="4896" y="2688"/>
              <a:ext cx="0" cy="96"/>
            </a:xfrm>
            <a:prstGeom prst="line">
              <a:avLst/>
            </a:prstGeom>
            <a:noFill/>
            <a:ln w="9525">
              <a:solidFill>
                <a:schemeClr val="tx1"/>
              </a:solidFill>
              <a:round/>
              <a:headEnd/>
              <a:tailEnd type="triangle" w="med" len="med"/>
            </a:ln>
            <a:effectLst/>
          </p:spPr>
          <p:txBody>
            <a:bodyPr wrap="none" lIns="90488" tIns="44450" rIns="90488" bIns="44450" anchor="ctr"/>
            <a:lstStyle/>
            <a:p>
              <a:endParaRPr lang="zh-CN" altLang="en-US"/>
            </a:p>
          </p:txBody>
        </p:sp>
        <p:sp>
          <p:nvSpPr>
            <p:cNvPr id="87" name="Line 38"/>
            <p:cNvSpPr>
              <a:spLocks noChangeShapeType="1"/>
            </p:cNvSpPr>
            <p:nvPr/>
          </p:nvSpPr>
          <p:spPr bwMode="auto">
            <a:xfrm flipH="1" flipV="1">
              <a:off x="3552" y="2688"/>
              <a:ext cx="1343" cy="0"/>
            </a:xfrm>
            <a:prstGeom prst="line">
              <a:avLst/>
            </a:prstGeom>
            <a:noFill/>
            <a:ln w="9525">
              <a:solidFill>
                <a:schemeClr val="tx1"/>
              </a:solidFill>
              <a:round/>
              <a:headEnd/>
              <a:tailEnd type="triangle" w="med" len="med"/>
            </a:ln>
            <a:effectLst/>
          </p:spPr>
          <p:txBody>
            <a:bodyPr wrap="none" lIns="90488" tIns="44450" rIns="90488" bIns="44450" anchor="ctr"/>
            <a:lstStyle/>
            <a:p>
              <a:endParaRPr lang="zh-CN" altLang="en-US"/>
            </a:p>
          </p:txBody>
        </p:sp>
        <p:sp>
          <p:nvSpPr>
            <p:cNvPr id="88" name="Line 39"/>
            <p:cNvSpPr>
              <a:spLocks noChangeShapeType="1"/>
            </p:cNvSpPr>
            <p:nvPr/>
          </p:nvSpPr>
          <p:spPr bwMode="auto">
            <a:xfrm flipH="1">
              <a:off x="2544" y="2304"/>
              <a:ext cx="718"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89" name="Line 40"/>
            <p:cNvSpPr>
              <a:spLocks noChangeShapeType="1"/>
            </p:cNvSpPr>
            <p:nvPr/>
          </p:nvSpPr>
          <p:spPr bwMode="auto">
            <a:xfrm>
              <a:off x="2544" y="2304"/>
              <a:ext cx="0" cy="192"/>
            </a:xfrm>
            <a:prstGeom prst="line">
              <a:avLst/>
            </a:prstGeom>
            <a:noFill/>
            <a:ln w="9525">
              <a:solidFill>
                <a:schemeClr val="tx1"/>
              </a:solidFill>
              <a:round/>
              <a:headEnd/>
              <a:tailEnd type="triangle" w="med" len="med"/>
            </a:ln>
            <a:effectLst/>
          </p:spPr>
          <p:txBody>
            <a:bodyPr wrap="none" lIns="90488" tIns="44450" rIns="90488" bIns="44450" anchor="ctr"/>
            <a:lstStyle/>
            <a:p>
              <a:endParaRPr lang="zh-CN" altLang="en-US"/>
            </a:p>
          </p:txBody>
        </p:sp>
        <p:sp>
          <p:nvSpPr>
            <p:cNvPr id="90" name="Oval 41"/>
            <p:cNvSpPr>
              <a:spLocks noChangeArrowheads="1"/>
            </p:cNvSpPr>
            <p:nvPr/>
          </p:nvSpPr>
          <p:spPr bwMode="auto">
            <a:xfrm>
              <a:off x="2024" y="2792"/>
              <a:ext cx="136" cy="136"/>
            </a:xfrm>
            <a:prstGeom prst="ellipse">
              <a:avLst/>
            </a:prstGeom>
            <a:solidFill>
              <a:srgbClr val="99CC00"/>
            </a:solidFill>
            <a:ln w="9525" algn="ctr">
              <a:solidFill>
                <a:srgbClr val="FFFF99"/>
              </a:solidFill>
              <a:round/>
              <a:headEnd/>
              <a:tailEnd/>
            </a:ln>
            <a:effectLst/>
          </p:spPr>
          <p:txBody>
            <a:bodyPr wrap="none" lIns="90488" tIns="44450" rIns="90488" bIns="44450" anchor="ctr"/>
            <a:lstStyle/>
            <a:p>
              <a:endParaRPr lang="zh-CN" altLang="en-US"/>
            </a:p>
          </p:txBody>
        </p:sp>
        <p:sp>
          <p:nvSpPr>
            <p:cNvPr id="91" name="Line 42"/>
            <p:cNvSpPr>
              <a:spLocks noChangeShapeType="1"/>
            </p:cNvSpPr>
            <p:nvPr/>
          </p:nvSpPr>
          <p:spPr bwMode="auto">
            <a:xfrm flipH="1" flipV="1">
              <a:off x="2112" y="2688"/>
              <a:ext cx="430"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92" name="Oval 43"/>
            <p:cNvSpPr>
              <a:spLocks noChangeArrowheads="1"/>
            </p:cNvSpPr>
            <p:nvPr/>
          </p:nvSpPr>
          <p:spPr bwMode="auto">
            <a:xfrm>
              <a:off x="4808" y="2784"/>
              <a:ext cx="136" cy="136"/>
            </a:xfrm>
            <a:prstGeom prst="ellipse">
              <a:avLst/>
            </a:prstGeom>
            <a:solidFill>
              <a:srgbClr val="99CC00"/>
            </a:solidFill>
            <a:ln w="9525" algn="ctr">
              <a:solidFill>
                <a:srgbClr val="FFFF99"/>
              </a:solidFill>
              <a:round/>
              <a:headEnd/>
              <a:tailEnd/>
            </a:ln>
            <a:effectLst/>
          </p:spPr>
          <p:txBody>
            <a:bodyPr wrap="none" lIns="90488" tIns="44450" rIns="90488" bIns="44450" anchor="ctr"/>
            <a:lstStyle/>
            <a:p>
              <a:endParaRPr lang="zh-CN" altLang="en-US"/>
            </a:p>
          </p:txBody>
        </p:sp>
        <p:sp>
          <p:nvSpPr>
            <p:cNvPr id="93" name="Oval 44"/>
            <p:cNvSpPr>
              <a:spLocks noChangeArrowheads="1"/>
            </p:cNvSpPr>
            <p:nvPr/>
          </p:nvSpPr>
          <p:spPr bwMode="auto">
            <a:xfrm>
              <a:off x="4512" y="2208"/>
              <a:ext cx="136" cy="136"/>
            </a:xfrm>
            <a:prstGeom prst="ellipse">
              <a:avLst/>
            </a:prstGeom>
            <a:solidFill>
              <a:srgbClr val="99CC00"/>
            </a:solidFill>
            <a:ln w="9525" algn="ctr">
              <a:solidFill>
                <a:srgbClr val="FFFF99"/>
              </a:solidFill>
              <a:round/>
              <a:headEnd/>
              <a:tailEnd/>
            </a:ln>
            <a:effectLst/>
          </p:spPr>
          <p:txBody>
            <a:bodyPr wrap="none" lIns="90488" tIns="44450" rIns="90488" bIns="44450" anchor="ctr"/>
            <a:lstStyle/>
            <a:p>
              <a:endParaRPr lang="zh-CN" altLang="en-US"/>
            </a:p>
          </p:txBody>
        </p:sp>
        <p:sp>
          <p:nvSpPr>
            <p:cNvPr id="94" name="Line 45"/>
            <p:cNvSpPr>
              <a:spLocks noChangeShapeType="1"/>
            </p:cNvSpPr>
            <p:nvPr/>
          </p:nvSpPr>
          <p:spPr bwMode="auto">
            <a:xfrm>
              <a:off x="4176" y="2544"/>
              <a:ext cx="384" cy="0"/>
            </a:xfrm>
            <a:prstGeom prst="line">
              <a:avLst/>
            </a:prstGeom>
            <a:noFill/>
            <a:ln w="9525">
              <a:solidFill>
                <a:schemeClr val="tx1"/>
              </a:solidFill>
              <a:round/>
              <a:headEnd/>
              <a:tailEnd/>
            </a:ln>
            <a:effectLst/>
          </p:spPr>
          <p:txBody>
            <a:bodyPr wrap="none" lIns="90488" tIns="44450" rIns="90488" bIns="44450" anchor="ctr"/>
            <a:lstStyle/>
            <a:p>
              <a:endParaRPr lang="zh-CN" altLang="en-US"/>
            </a:p>
          </p:txBody>
        </p:sp>
        <p:sp>
          <p:nvSpPr>
            <p:cNvPr id="95" name="Line 46"/>
            <p:cNvSpPr>
              <a:spLocks noChangeShapeType="1"/>
            </p:cNvSpPr>
            <p:nvPr/>
          </p:nvSpPr>
          <p:spPr bwMode="auto">
            <a:xfrm flipV="1">
              <a:off x="4560" y="2352"/>
              <a:ext cx="0" cy="192"/>
            </a:xfrm>
            <a:prstGeom prst="line">
              <a:avLst/>
            </a:prstGeom>
            <a:noFill/>
            <a:ln w="9525">
              <a:solidFill>
                <a:schemeClr val="tx1"/>
              </a:solidFill>
              <a:round/>
              <a:headEnd/>
              <a:tailEnd type="triangle" w="med" len="med"/>
            </a:ln>
            <a:effectLst/>
          </p:spPr>
          <p:txBody>
            <a:bodyPr wrap="none" lIns="90488" tIns="44450" rIns="90488" bIns="44450" anchor="ctr"/>
            <a:lstStyle/>
            <a:p>
              <a:endParaRPr lang="zh-CN" altLang="en-US"/>
            </a:p>
          </p:txBody>
        </p:sp>
      </p:grpSp>
      <p:sp>
        <p:nvSpPr>
          <p:cNvPr id="96" name="流程图: 磁盘 95"/>
          <p:cNvSpPr/>
          <p:nvPr/>
        </p:nvSpPr>
        <p:spPr>
          <a:xfrm>
            <a:off x="6572264" y="5461008"/>
            <a:ext cx="928694" cy="928694"/>
          </a:xfrm>
          <a:prstGeom prst="flowChartMagneticDisk">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流程图: 过程 96"/>
          <p:cNvSpPr/>
          <p:nvPr/>
        </p:nvSpPr>
        <p:spPr>
          <a:xfrm>
            <a:off x="6429388" y="4389438"/>
            <a:ext cx="1071570" cy="71438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遗留系统</a:t>
            </a:r>
            <a:endParaRPr lang="zh-CN" altLang="en-US" dirty="0"/>
          </a:p>
        </p:txBody>
      </p:sp>
      <p:cxnSp>
        <p:nvCxnSpPr>
          <p:cNvPr id="98" name="肘形连接符 97"/>
          <p:cNvCxnSpPr>
            <a:stCxn id="6" idx="1"/>
            <a:endCxn id="11" idx="2"/>
          </p:cNvCxnSpPr>
          <p:nvPr/>
        </p:nvCxnSpPr>
        <p:spPr>
          <a:xfrm rot="5400000" flipH="1" flipV="1">
            <a:off x="1714480" y="5282413"/>
            <a:ext cx="35719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7" idx="1"/>
            <a:endCxn id="12" idx="2"/>
          </p:cNvCxnSpPr>
          <p:nvPr/>
        </p:nvCxnSpPr>
        <p:spPr>
          <a:xfrm rot="5400000" flipH="1" flipV="1">
            <a:off x="3143240" y="5282413"/>
            <a:ext cx="35719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12" idx="0"/>
          </p:cNvCxnSpPr>
          <p:nvPr/>
        </p:nvCxnSpPr>
        <p:spPr>
          <a:xfrm rot="16200000" flipV="1">
            <a:off x="3089662" y="4157265"/>
            <a:ext cx="428628" cy="357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1" name="肘形连接符 114"/>
          <p:cNvCxnSpPr>
            <a:stCxn id="11" idx="0"/>
          </p:cNvCxnSpPr>
          <p:nvPr/>
        </p:nvCxnSpPr>
        <p:spPr>
          <a:xfrm rot="5400000" flipH="1" flipV="1">
            <a:off x="1920545" y="3881124"/>
            <a:ext cx="480845" cy="535785"/>
          </a:xfrm>
          <a:prstGeom prst="bentConnector4">
            <a:avLst>
              <a:gd name="adj1" fmla="val 41269"/>
              <a:gd name="adj2" fmla="val 142666"/>
            </a:avLst>
          </a:prstGeom>
        </p:spPr>
        <p:style>
          <a:lnRef idx="1">
            <a:schemeClr val="accent1"/>
          </a:lnRef>
          <a:fillRef idx="0">
            <a:schemeClr val="accent1"/>
          </a:fillRef>
          <a:effectRef idx="0">
            <a:schemeClr val="accent1"/>
          </a:effectRef>
          <a:fontRef idx="minor">
            <a:schemeClr val="tx1"/>
          </a:fontRef>
        </p:style>
      </p:cxnSp>
      <p:cxnSp>
        <p:nvCxnSpPr>
          <p:cNvPr id="102" name="肘形连接符 101"/>
          <p:cNvCxnSpPr>
            <a:stCxn id="13" idx="0"/>
          </p:cNvCxnSpPr>
          <p:nvPr/>
        </p:nvCxnSpPr>
        <p:spPr>
          <a:xfrm rot="16200000" flipV="1">
            <a:off x="4518422" y="4157264"/>
            <a:ext cx="428628" cy="357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3" name="肘形连接符 102"/>
          <p:cNvCxnSpPr>
            <a:stCxn id="97" idx="0"/>
          </p:cNvCxnSpPr>
          <p:nvPr/>
        </p:nvCxnSpPr>
        <p:spPr>
          <a:xfrm rot="16200000" flipV="1">
            <a:off x="6639295" y="4063560"/>
            <a:ext cx="431354" cy="22040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4" name="肘形连接符 103"/>
          <p:cNvCxnSpPr>
            <a:endCxn id="9" idx="2"/>
          </p:cNvCxnSpPr>
          <p:nvPr/>
        </p:nvCxnSpPr>
        <p:spPr>
          <a:xfrm rot="5400000" flipH="1" flipV="1">
            <a:off x="5520171" y="2290370"/>
            <a:ext cx="2096297" cy="157952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5" name="肘形连接符 104"/>
          <p:cNvCxnSpPr/>
          <p:nvPr/>
        </p:nvCxnSpPr>
        <p:spPr>
          <a:xfrm rot="5400000" flipH="1" flipV="1">
            <a:off x="4296409" y="1995298"/>
            <a:ext cx="1239038" cy="102665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6" name="肘形连接符 105"/>
          <p:cNvCxnSpPr/>
          <p:nvPr/>
        </p:nvCxnSpPr>
        <p:spPr>
          <a:xfrm rot="5400000" flipH="1" flipV="1">
            <a:off x="4606925" y="5353057"/>
            <a:ext cx="35719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7" name="肘形连接符 106"/>
          <p:cNvCxnSpPr/>
          <p:nvPr/>
        </p:nvCxnSpPr>
        <p:spPr>
          <a:xfrm rot="5400000" flipH="1" flipV="1">
            <a:off x="6821503" y="5353057"/>
            <a:ext cx="35719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10" name="WordArt 24"/>
          <p:cNvSpPr>
            <a:spLocks noChangeArrowheads="1" noChangeShapeType="1" noTextEdit="1"/>
          </p:cNvSpPr>
          <p:nvPr/>
        </p:nvSpPr>
        <p:spPr bwMode="auto">
          <a:xfrm>
            <a:off x="3714744" y="2174860"/>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3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2771" name="灯片编号占位符 3"/>
          <p:cNvSpPr>
            <a:spLocks noGrp="1"/>
          </p:cNvSpPr>
          <p:nvPr>
            <p:ph type="sldNum" sz="quarter" idx="10"/>
          </p:nvPr>
        </p:nvSpPr>
        <p:spPr>
          <a:xfrm>
            <a:off x="2484438" y="6629400"/>
            <a:ext cx="5592762" cy="184150"/>
          </a:xfrm>
        </p:spPr>
        <p:txBody>
          <a:bodyPr/>
          <a:lstStyle/>
          <a:p>
            <a:pPr>
              <a:defRPr/>
            </a:pPr>
            <a:fld id="{9B0EC2F8-CF54-4151-854A-A24F09FD8FE5}" type="slidenum">
              <a:rPr lang="en-US" altLang="zh-CN">
                <a:latin typeface="Futura Bk" pitchFamily="34" charset="0"/>
              </a:rPr>
              <a:pPr>
                <a:defRPr/>
              </a:pPr>
              <a:t>41</a:t>
            </a:fld>
            <a:endParaRPr lang="en-US" altLang="zh-CN">
              <a:latin typeface="Futura Bk" pitchFamily="34" charset="0"/>
            </a:endParaRPr>
          </a:p>
        </p:txBody>
      </p:sp>
      <p:sp>
        <p:nvSpPr>
          <p:cNvPr id="53285" name="矩形 37"/>
          <p:cNvSpPr>
            <a:spLocks noGrp="1" noChangeArrowheads="1"/>
          </p:cNvSpPr>
          <p:nvPr>
            <p:ph type="title"/>
          </p:nvPr>
        </p:nvSpPr>
        <p:spPr>
          <a:xfrm>
            <a:off x="395288" y="274638"/>
            <a:ext cx="7416800" cy="633412"/>
          </a:xfrm>
        </p:spPr>
        <p:txBody>
          <a:bodyPr/>
          <a:lstStyle/>
          <a:p>
            <a:r>
              <a:rPr lang="zh-CN" altLang="en-US" dirty="0" smtClean="0">
                <a:latin typeface="黑体" pitchFamily="2" charset="-122"/>
              </a:rPr>
              <a:t>汉普的</a:t>
            </a:r>
            <a:r>
              <a:rPr lang="en-US" altLang="zh-CN" dirty="0" smtClean="0">
                <a:latin typeface="黑体" pitchFamily="2" charset="-122"/>
              </a:rPr>
              <a:t>IT</a:t>
            </a:r>
            <a:r>
              <a:rPr lang="zh-CN" altLang="en-US" dirty="0" smtClean="0">
                <a:latin typeface="黑体" pitchFamily="2" charset="-122"/>
              </a:rPr>
              <a:t>规划方法论</a:t>
            </a:r>
            <a:r>
              <a:rPr lang="en-US" altLang="zh-CN" dirty="0" smtClean="0">
                <a:latin typeface="黑体" pitchFamily="2" charset="-122"/>
              </a:rPr>
              <a:t>——</a:t>
            </a:r>
            <a:r>
              <a:rPr lang="zh-CN" altLang="en-US" dirty="0" smtClean="0">
                <a:latin typeface="黑体" pitchFamily="2" charset="-122"/>
              </a:rPr>
              <a:t>数据架构规划</a:t>
            </a:r>
          </a:p>
        </p:txBody>
      </p:sp>
      <p:sp>
        <p:nvSpPr>
          <p:cNvPr id="38" name="圆角矩形​​ 1"/>
          <p:cNvSpPr>
            <a:spLocks noChangeArrowheads="1"/>
          </p:cNvSpPr>
          <p:nvPr/>
        </p:nvSpPr>
        <p:spPr bwMode="auto">
          <a:xfrm>
            <a:off x="1822261" y="1946706"/>
            <a:ext cx="6075514" cy="3805126"/>
          </a:xfrm>
          <a:prstGeom prst="roundRect">
            <a:avLst>
              <a:gd name="adj" fmla="val 6741"/>
            </a:avLst>
          </a:prstGeom>
          <a:solidFill>
            <a:schemeClr val="bg1"/>
          </a:solidFill>
          <a:ln w="28575" algn="ctr">
            <a:solidFill>
              <a:srgbClr val="A23826"/>
            </a:solidFill>
            <a:prstDash val="dash"/>
            <a:round/>
            <a:headEnd/>
            <a:tailEnd/>
          </a:ln>
        </p:spPr>
        <p:txBody>
          <a:bodyPr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39" name="自选图形 3"/>
          <p:cNvSpPr>
            <a:spLocks noChangeArrowheads="1"/>
          </p:cNvSpPr>
          <p:nvPr/>
        </p:nvSpPr>
        <p:spPr bwMode="auto">
          <a:xfrm>
            <a:off x="428597" y="3911005"/>
            <a:ext cx="1036539"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业务流程</a:t>
            </a:r>
          </a:p>
        </p:txBody>
      </p:sp>
      <p:sp>
        <p:nvSpPr>
          <p:cNvPr id="40" name="自选图形 4"/>
          <p:cNvSpPr>
            <a:spLocks noChangeArrowheads="1"/>
          </p:cNvSpPr>
          <p:nvPr/>
        </p:nvSpPr>
        <p:spPr bwMode="auto">
          <a:xfrm>
            <a:off x="428597" y="2040713"/>
            <a:ext cx="1036539" cy="913398"/>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战略</a:t>
            </a:r>
          </a:p>
        </p:txBody>
      </p:sp>
      <p:sp>
        <p:nvSpPr>
          <p:cNvPr id="41" name="自选图形 5"/>
          <p:cNvSpPr>
            <a:spLocks noChangeArrowheads="1"/>
          </p:cNvSpPr>
          <p:nvPr/>
        </p:nvSpPr>
        <p:spPr bwMode="auto">
          <a:xfrm>
            <a:off x="428596" y="4848258"/>
            <a:ext cx="1061218"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信息系统</a:t>
            </a:r>
          </a:p>
        </p:txBody>
      </p:sp>
      <p:sp>
        <p:nvSpPr>
          <p:cNvPr id="42" name="矩形 6"/>
          <p:cNvSpPr>
            <a:spLocks noChangeArrowheads="1"/>
          </p:cNvSpPr>
          <p:nvPr/>
        </p:nvSpPr>
        <p:spPr bwMode="auto">
          <a:xfrm>
            <a:off x="1968885"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分析和评估</a:t>
            </a:r>
          </a:p>
        </p:txBody>
      </p:sp>
      <p:sp>
        <p:nvSpPr>
          <p:cNvPr id="43" name="矩形 7"/>
          <p:cNvSpPr>
            <a:spLocks noChangeArrowheads="1"/>
          </p:cNvSpPr>
          <p:nvPr/>
        </p:nvSpPr>
        <p:spPr bwMode="auto">
          <a:xfrm>
            <a:off x="2388439"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研究和规划</a:t>
            </a:r>
          </a:p>
        </p:txBody>
      </p:sp>
      <p:sp>
        <p:nvSpPr>
          <p:cNvPr id="44" name="自选图形 8"/>
          <p:cNvSpPr>
            <a:spLocks noChangeArrowheads="1"/>
          </p:cNvSpPr>
          <p:nvPr/>
        </p:nvSpPr>
        <p:spPr bwMode="auto">
          <a:xfrm>
            <a:off x="1822261" y="1285860"/>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行业标杆比对</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知识库</a:t>
            </a:r>
            <a:endParaRPr lang="zh-CN" altLang="en-US" b="1" dirty="0">
              <a:solidFill>
                <a:schemeClr val="tx1"/>
              </a:solidFill>
              <a:latin typeface="黑体" pitchFamily="2" charset="-122"/>
              <a:ea typeface="黑体" pitchFamily="2" charset="-122"/>
            </a:endParaRPr>
          </a:p>
        </p:txBody>
      </p:sp>
      <p:sp>
        <p:nvSpPr>
          <p:cNvPr id="45" name="自选图形 9"/>
          <p:cNvSpPr>
            <a:spLocks noChangeArrowheads="1"/>
          </p:cNvSpPr>
          <p:nvPr/>
        </p:nvSpPr>
        <p:spPr bwMode="auto">
          <a:xfrm>
            <a:off x="4640082" y="1997217"/>
            <a:ext cx="1483674" cy="74643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应用系统规划</a:t>
            </a:r>
          </a:p>
          <a:p>
            <a:pPr defTabSz="971375"/>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总体系统架构</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应用系统架构</a:t>
            </a:r>
          </a:p>
        </p:txBody>
      </p:sp>
      <p:sp>
        <p:nvSpPr>
          <p:cNvPr id="46" name="自选图形 10"/>
          <p:cNvSpPr>
            <a:spLocks noChangeArrowheads="1"/>
          </p:cNvSpPr>
          <p:nvPr/>
        </p:nvSpPr>
        <p:spPr bwMode="auto">
          <a:xfrm>
            <a:off x="4641534" y="3842254"/>
            <a:ext cx="1482222" cy="88814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技</a:t>
            </a:r>
            <a:r>
              <a:rPr lang="zh-CN" altLang="en-US" b="1" dirty="0">
                <a:solidFill>
                  <a:schemeClr val="tx1"/>
                </a:solidFill>
                <a:latin typeface="黑体" pitchFamily="2" charset="-122"/>
                <a:ea typeface="黑体" pitchFamily="2" charset="-122"/>
              </a:rPr>
              <a:t>术架构规</a:t>
            </a:r>
            <a:r>
              <a:rPr lang="zh-CN" altLang="en-US" b="1" dirty="0" smtClean="0">
                <a:solidFill>
                  <a:schemeClr val="tx1"/>
                </a:solidFill>
                <a:latin typeface="黑体" pitchFamily="2" charset="-122"/>
                <a:ea typeface="黑体" pitchFamily="2" charset="-122"/>
              </a:rPr>
              <a:t>划</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基础设施规划</a:t>
            </a: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系统安全规划</a:t>
            </a:r>
          </a:p>
        </p:txBody>
      </p:sp>
      <p:sp>
        <p:nvSpPr>
          <p:cNvPr id="47" name="自选图形 11"/>
          <p:cNvSpPr>
            <a:spLocks noChangeArrowheads="1"/>
          </p:cNvSpPr>
          <p:nvPr/>
        </p:nvSpPr>
        <p:spPr bwMode="auto">
          <a:xfrm>
            <a:off x="4640082" y="4887544"/>
            <a:ext cx="1483674" cy="827811"/>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defRPr/>
            </a:pPr>
            <a:r>
              <a:rPr lang="en-US" altLang="zh-CN" b="1" dirty="0">
                <a:solidFill>
                  <a:schemeClr val="tx1"/>
                </a:solidFill>
                <a:latin typeface="黑体" pitchFamily="2" charset="-122"/>
                <a:ea typeface="黑体" pitchFamily="2" charset="-122"/>
              </a:rPr>
              <a:t>IT</a:t>
            </a:r>
            <a:r>
              <a:rPr lang="zh-CN" altLang="en-US" b="1" dirty="0">
                <a:solidFill>
                  <a:schemeClr val="tx1"/>
                </a:solidFill>
                <a:latin typeface="黑体" pitchFamily="2" charset="-122"/>
                <a:ea typeface="黑体" pitchFamily="2" charset="-122"/>
              </a:rPr>
              <a:t>管理规划</a:t>
            </a:r>
          </a:p>
          <a:p>
            <a:pPr defTabSz="971375">
              <a:defRPr/>
            </a:pPr>
            <a:r>
              <a:rPr lang="en-US" altLang="zh-CN" dirty="0">
                <a:solidFill>
                  <a:schemeClr val="tx1"/>
                </a:solidFill>
                <a:latin typeface="黑体" pitchFamily="2" charset="-122"/>
                <a:ea typeface="黑体" pitchFamily="2" charset="-122"/>
              </a:rPr>
              <a:t>-</a:t>
            </a: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组织、流程</a:t>
            </a:r>
            <a:endParaRPr lang="en-US" altLang="zh-CN" dirty="0" smtClean="0">
              <a:solidFill>
                <a:schemeClr val="tx1"/>
              </a:solidFill>
              <a:latin typeface="黑体" pitchFamily="2" charset="-122"/>
              <a:ea typeface="黑体" pitchFamily="2" charset="-122"/>
            </a:endParaRPr>
          </a:p>
          <a:p>
            <a:pPr defTabSz="971375">
              <a:defRPr/>
            </a:pP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运维体系</a:t>
            </a:r>
            <a:endParaRPr lang="en-US" altLang="zh-CN" dirty="0" smtClean="0">
              <a:solidFill>
                <a:schemeClr val="tx1"/>
              </a:solidFill>
              <a:latin typeface="黑体" pitchFamily="2" charset="-122"/>
              <a:ea typeface="黑体" pitchFamily="2" charset="-122"/>
            </a:endParaRPr>
          </a:p>
        </p:txBody>
      </p:sp>
      <p:sp>
        <p:nvSpPr>
          <p:cNvPr id="48" name="自选图形 12"/>
          <p:cNvSpPr>
            <a:spLocks noChangeArrowheads="1"/>
          </p:cNvSpPr>
          <p:nvPr/>
        </p:nvSpPr>
        <p:spPr bwMode="auto">
          <a:xfrm>
            <a:off x="6594118" y="3084599"/>
            <a:ext cx="1151227"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系统实施规划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实施策略</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实施主计划</a:t>
            </a: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投资规划</a:t>
            </a:r>
          </a:p>
        </p:txBody>
      </p:sp>
      <p:sp>
        <p:nvSpPr>
          <p:cNvPr id="49" name="矩形 13"/>
          <p:cNvSpPr>
            <a:spLocks noChangeArrowheads="1"/>
          </p:cNvSpPr>
          <p:nvPr/>
        </p:nvSpPr>
        <p:spPr bwMode="auto">
          <a:xfrm>
            <a:off x="8156184" y="2256788"/>
            <a:ext cx="481976" cy="3162520"/>
          </a:xfrm>
          <a:prstGeom prst="rect">
            <a:avLst/>
          </a:prstGeom>
          <a:solidFill>
            <a:schemeClr val="tx2">
              <a:lumMod val="20000"/>
              <a:lumOff val="80000"/>
            </a:schemeClr>
          </a:solidFill>
          <a:ln w="12700">
            <a:solidFill>
              <a:schemeClr val="tx2">
                <a:lumMod val="40000"/>
                <a:lumOff val="60000"/>
              </a:schemeClr>
            </a:solidFill>
            <a:miter lim="800000"/>
            <a:headEnd/>
            <a:tailEnd/>
          </a:ln>
          <a:effectLst>
            <a:outerShdw blurRad="44450" dist="27940" dir="5400000" algn="ctr">
              <a:srgbClr val="000000">
                <a:alpha val="32000"/>
              </a:srgbClr>
            </a:outerShdw>
          </a:effectLst>
        </p:spPr>
        <p:txBody>
          <a:bodyPr lIns="97193" tIns="48596" rIns="97193" bIns="48596" anchor="ctr"/>
          <a:lstStyle/>
          <a:p>
            <a:pPr algn="ctr" defTabSz="971375"/>
            <a:r>
              <a:rPr lang="zh-CN" altLang="en-US" dirty="0">
                <a:latin typeface="宋体" pitchFamily="2" charset="-122"/>
                <a:ea typeface="宋体" pitchFamily="2" charset="-122"/>
              </a:rPr>
              <a:t>选型和实施</a:t>
            </a:r>
          </a:p>
        </p:txBody>
      </p:sp>
      <p:cxnSp>
        <p:nvCxnSpPr>
          <p:cNvPr id="50" name="自选图形 14"/>
          <p:cNvCxnSpPr>
            <a:cxnSpLocks noChangeShapeType="1"/>
            <a:stCxn id="68" idx="3"/>
            <a:endCxn id="45" idx="1"/>
          </p:cNvCxnSpPr>
          <p:nvPr/>
        </p:nvCxnSpPr>
        <p:spPr bwMode="auto">
          <a:xfrm flipV="1">
            <a:off x="4213271" y="2370434"/>
            <a:ext cx="426811" cy="1464103"/>
          </a:xfrm>
          <a:prstGeom prst="bentConnector3">
            <a:avLst>
              <a:gd name="adj1" fmla="val 50000"/>
            </a:avLst>
          </a:prstGeom>
          <a:noFill/>
          <a:ln w="9525">
            <a:solidFill>
              <a:schemeClr val="tx1"/>
            </a:solidFill>
            <a:miter lim="800000"/>
            <a:headEnd/>
            <a:tailEnd type="triangle" w="med" len="med"/>
          </a:ln>
        </p:spPr>
      </p:cxnSp>
      <p:cxnSp>
        <p:nvCxnSpPr>
          <p:cNvPr id="51" name="自选图形 15"/>
          <p:cNvCxnSpPr>
            <a:cxnSpLocks noChangeShapeType="1"/>
            <a:stCxn id="68" idx="3"/>
            <a:endCxn id="46" idx="1"/>
          </p:cNvCxnSpPr>
          <p:nvPr/>
        </p:nvCxnSpPr>
        <p:spPr bwMode="auto">
          <a:xfrm>
            <a:off x="4213270" y="3834541"/>
            <a:ext cx="428262" cy="451789"/>
          </a:xfrm>
          <a:prstGeom prst="bentConnector3">
            <a:avLst>
              <a:gd name="adj1" fmla="val 50000"/>
            </a:avLst>
          </a:prstGeom>
          <a:noFill/>
          <a:ln w="9525">
            <a:solidFill>
              <a:schemeClr val="tx1"/>
            </a:solidFill>
            <a:miter lim="800000"/>
            <a:headEnd/>
            <a:tailEnd type="triangle" w="med" len="med"/>
          </a:ln>
        </p:spPr>
      </p:cxnSp>
      <p:cxnSp>
        <p:nvCxnSpPr>
          <p:cNvPr id="52" name="自选图形 16"/>
          <p:cNvCxnSpPr>
            <a:cxnSpLocks noChangeShapeType="1"/>
            <a:stCxn id="68" idx="3"/>
          </p:cNvCxnSpPr>
          <p:nvPr/>
        </p:nvCxnSpPr>
        <p:spPr bwMode="auto">
          <a:xfrm>
            <a:off x="4213271" y="3834541"/>
            <a:ext cx="426811" cy="1455685"/>
          </a:xfrm>
          <a:prstGeom prst="bentConnector3">
            <a:avLst>
              <a:gd name="adj1" fmla="val 50000"/>
            </a:avLst>
          </a:prstGeom>
          <a:noFill/>
          <a:ln w="9525">
            <a:solidFill>
              <a:schemeClr val="tx1"/>
            </a:solidFill>
            <a:miter lim="800000"/>
            <a:headEnd/>
            <a:tailEnd type="triangle" w="med" len="med"/>
          </a:ln>
        </p:spPr>
      </p:cxnSp>
      <p:cxnSp>
        <p:nvCxnSpPr>
          <p:cNvPr id="53" name="自选图形 17"/>
          <p:cNvCxnSpPr>
            <a:cxnSpLocks noChangeShapeType="1"/>
            <a:stCxn id="45" idx="2"/>
            <a:endCxn id="46" idx="0"/>
          </p:cNvCxnSpPr>
          <p:nvPr/>
        </p:nvCxnSpPr>
        <p:spPr bwMode="auto">
          <a:xfrm rot="16200000" flipH="1">
            <a:off x="4832979" y="3292589"/>
            <a:ext cx="1098603" cy="726"/>
          </a:xfrm>
          <a:prstGeom prst="straightConnector1">
            <a:avLst/>
          </a:prstGeom>
          <a:noFill/>
          <a:ln w="41275">
            <a:solidFill>
              <a:srgbClr val="FFFFFF"/>
            </a:solidFill>
            <a:miter lim="800000"/>
            <a:headEnd/>
            <a:tailEnd type="triangle" w="med" len="med"/>
          </a:ln>
        </p:spPr>
      </p:cxnSp>
      <p:cxnSp>
        <p:nvCxnSpPr>
          <p:cNvPr id="54" name="自选图形 18"/>
          <p:cNvCxnSpPr>
            <a:cxnSpLocks noChangeShapeType="1"/>
            <a:stCxn id="46" idx="2"/>
          </p:cNvCxnSpPr>
          <p:nvPr/>
        </p:nvCxnSpPr>
        <p:spPr bwMode="auto">
          <a:xfrm rot="5400000">
            <a:off x="5309320" y="4802993"/>
            <a:ext cx="145919" cy="726"/>
          </a:xfrm>
          <a:prstGeom prst="straightConnector1">
            <a:avLst/>
          </a:prstGeom>
          <a:noFill/>
          <a:ln w="41275">
            <a:solidFill>
              <a:srgbClr val="FFFFFF"/>
            </a:solidFill>
            <a:miter lim="800000"/>
            <a:headEnd/>
            <a:tailEnd type="triangle" w="med" len="med"/>
          </a:ln>
        </p:spPr>
      </p:cxnSp>
      <p:cxnSp>
        <p:nvCxnSpPr>
          <p:cNvPr id="55" name="自选图形 19"/>
          <p:cNvCxnSpPr>
            <a:cxnSpLocks noChangeShapeType="1"/>
            <a:stCxn id="45" idx="3"/>
            <a:endCxn id="48" idx="1"/>
          </p:cNvCxnSpPr>
          <p:nvPr/>
        </p:nvCxnSpPr>
        <p:spPr bwMode="auto">
          <a:xfrm>
            <a:off x="6123755" y="2370434"/>
            <a:ext cx="470363" cy="1464103"/>
          </a:xfrm>
          <a:prstGeom prst="bentConnector3">
            <a:avLst>
              <a:gd name="adj1" fmla="val 50000"/>
            </a:avLst>
          </a:prstGeom>
          <a:noFill/>
          <a:ln w="9525">
            <a:solidFill>
              <a:schemeClr val="tx1"/>
            </a:solidFill>
            <a:miter lim="800000"/>
            <a:headEnd/>
            <a:tailEnd type="triangle" w="med" len="med"/>
          </a:ln>
        </p:spPr>
      </p:cxnSp>
      <p:cxnSp>
        <p:nvCxnSpPr>
          <p:cNvPr id="56" name="自选图形 20"/>
          <p:cNvCxnSpPr>
            <a:cxnSpLocks noChangeShapeType="1"/>
            <a:endCxn id="48" idx="1"/>
          </p:cNvCxnSpPr>
          <p:nvPr/>
        </p:nvCxnSpPr>
        <p:spPr bwMode="auto">
          <a:xfrm flipV="1">
            <a:off x="6123755" y="3834541"/>
            <a:ext cx="470363" cy="1455685"/>
          </a:xfrm>
          <a:prstGeom prst="bentConnector3">
            <a:avLst>
              <a:gd name="adj1" fmla="val 50000"/>
            </a:avLst>
          </a:prstGeom>
          <a:noFill/>
          <a:ln w="9525">
            <a:solidFill>
              <a:schemeClr val="tx1"/>
            </a:solidFill>
            <a:miter lim="800000"/>
            <a:headEnd/>
            <a:tailEnd type="triangle" w="med" len="med"/>
          </a:ln>
        </p:spPr>
      </p:cxnSp>
      <p:sp>
        <p:nvSpPr>
          <p:cNvPr id="57" name="自选图形 22"/>
          <p:cNvSpPr>
            <a:spLocks noChangeArrowheads="1"/>
          </p:cNvSpPr>
          <p:nvPr/>
        </p:nvSpPr>
        <p:spPr bwMode="auto">
          <a:xfrm>
            <a:off x="1513041" y="2305892"/>
            <a:ext cx="172757" cy="275002"/>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8" name="自选图形 23"/>
          <p:cNvSpPr>
            <a:spLocks noChangeArrowheads="1"/>
          </p:cNvSpPr>
          <p:nvPr/>
        </p:nvSpPr>
        <p:spPr bwMode="auto">
          <a:xfrm>
            <a:off x="1526107" y="4138305"/>
            <a:ext cx="172756" cy="273599"/>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9" name="自选图形 24"/>
          <p:cNvSpPr>
            <a:spLocks noChangeArrowheads="1"/>
          </p:cNvSpPr>
          <p:nvPr/>
        </p:nvSpPr>
        <p:spPr bwMode="auto">
          <a:xfrm>
            <a:off x="1537722" y="5149916"/>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0" name="自选图形 25"/>
          <p:cNvSpPr>
            <a:spLocks noChangeArrowheads="1"/>
          </p:cNvSpPr>
          <p:nvPr/>
        </p:nvSpPr>
        <p:spPr bwMode="auto">
          <a:xfrm>
            <a:off x="7957296" y="3713172"/>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1" name="自选图形 26"/>
          <p:cNvSpPr>
            <a:spLocks noChangeArrowheads="1"/>
          </p:cNvSpPr>
          <p:nvPr/>
        </p:nvSpPr>
        <p:spPr bwMode="auto">
          <a:xfrm>
            <a:off x="2177935" y="1692754"/>
            <a:ext cx="210502" cy="203445"/>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2" name="自选图形 28"/>
          <p:cNvSpPr>
            <a:spLocks noChangeArrowheads="1"/>
          </p:cNvSpPr>
          <p:nvPr/>
        </p:nvSpPr>
        <p:spPr bwMode="auto">
          <a:xfrm>
            <a:off x="7569682" y="1705378"/>
            <a:ext cx="210502" cy="203446"/>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3" name="自选图形 32"/>
          <p:cNvSpPr>
            <a:spLocks noChangeArrowheads="1"/>
          </p:cNvSpPr>
          <p:nvPr/>
        </p:nvSpPr>
        <p:spPr bwMode="auto">
          <a:xfrm>
            <a:off x="428597" y="2976563"/>
            <a:ext cx="1036539" cy="911996"/>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管控模式</a:t>
            </a:r>
          </a:p>
        </p:txBody>
      </p:sp>
      <p:sp>
        <p:nvSpPr>
          <p:cNvPr id="64" name="自选图形 33"/>
          <p:cNvSpPr>
            <a:spLocks noChangeArrowheads="1"/>
          </p:cNvSpPr>
          <p:nvPr/>
        </p:nvSpPr>
        <p:spPr bwMode="auto">
          <a:xfrm>
            <a:off x="1515945" y="3191230"/>
            <a:ext cx="172757"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5" name="自选图形 34"/>
          <p:cNvSpPr>
            <a:spLocks noChangeArrowheads="1"/>
          </p:cNvSpPr>
          <p:nvPr/>
        </p:nvSpPr>
        <p:spPr bwMode="auto">
          <a:xfrm>
            <a:off x="1828067" y="5965098"/>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项目管理</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持续培训</a:t>
            </a:r>
          </a:p>
        </p:txBody>
      </p:sp>
      <p:sp>
        <p:nvSpPr>
          <p:cNvPr id="66" name="自选图形 35"/>
          <p:cNvSpPr>
            <a:spLocks noChangeArrowheads="1"/>
          </p:cNvSpPr>
          <p:nvPr/>
        </p:nvSpPr>
        <p:spPr bwMode="auto">
          <a:xfrm flipV="1">
            <a:off x="2388439" y="5743417"/>
            <a:ext cx="272926" cy="206252"/>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7" name="自选图形 36"/>
          <p:cNvSpPr>
            <a:spLocks noChangeArrowheads="1"/>
          </p:cNvSpPr>
          <p:nvPr/>
        </p:nvSpPr>
        <p:spPr bwMode="auto">
          <a:xfrm flipV="1">
            <a:off x="7710502" y="5747626"/>
            <a:ext cx="272926" cy="204848"/>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8" name="自选图形 9"/>
          <p:cNvSpPr>
            <a:spLocks noChangeArrowheads="1"/>
          </p:cNvSpPr>
          <p:nvPr/>
        </p:nvSpPr>
        <p:spPr bwMode="auto">
          <a:xfrm>
            <a:off x="2945905" y="3084599"/>
            <a:ext cx="1267365"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业务架构规划</a:t>
            </a:r>
          </a:p>
          <a:p>
            <a:pPr defTabSz="971375">
              <a:spcBef>
                <a:spcPct val="50000"/>
              </a:spcBef>
            </a:pPr>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职能组件架构</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热点组件识别</a:t>
            </a:r>
            <a:endParaRPr lang="zh-CN" altLang="en-US" dirty="0">
              <a:solidFill>
                <a:schemeClr val="tx1"/>
              </a:solidFill>
              <a:latin typeface="黑体" pitchFamily="2" charset="-122"/>
              <a:ea typeface="黑体" pitchFamily="2" charset="-122"/>
            </a:endParaRPr>
          </a:p>
        </p:txBody>
      </p:sp>
      <p:cxnSp>
        <p:nvCxnSpPr>
          <p:cNvPr id="69" name="自选图形 16"/>
          <p:cNvCxnSpPr>
            <a:cxnSpLocks noChangeShapeType="1"/>
            <a:stCxn id="43" idx="3"/>
            <a:endCxn id="68" idx="1"/>
          </p:cNvCxnSpPr>
          <p:nvPr/>
        </p:nvCxnSpPr>
        <p:spPr bwMode="auto">
          <a:xfrm>
            <a:off x="2738307" y="3829627"/>
            <a:ext cx="207599" cy="4911"/>
          </a:xfrm>
          <a:prstGeom prst="bentConnector3">
            <a:avLst>
              <a:gd name="adj1" fmla="val 50000"/>
            </a:avLst>
          </a:prstGeom>
          <a:noFill/>
          <a:ln w="9525">
            <a:solidFill>
              <a:schemeClr val="tx1"/>
            </a:solidFill>
            <a:miter lim="800000"/>
            <a:headEnd/>
            <a:tailEnd type="triangle" w="med" len="med"/>
          </a:ln>
        </p:spPr>
      </p:cxnSp>
      <p:sp>
        <p:nvSpPr>
          <p:cNvPr id="70" name="自选图形 10"/>
          <p:cNvSpPr>
            <a:spLocks noChangeArrowheads="1"/>
          </p:cNvSpPr>
          <p:nvPr/>
        </p:nvSpPr>
        <p:spPr bwMode="auto">
          <a:xfrm>
            <a:off x="4641534" y="2876945"/>
            <a:ext cx="1482222" cy="820796"/>
          </a:xfrm>
          <a:prstGeom prst="foldedCorner">
            <a:avLst>
              <a:gd name="adj" fmla="val 12500"/>
            </a:avLst>
          </a:prstGeom>
          <a:solidFill>
            <a:srgbClr val="C00000"/>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lstStyle/>
          <a:p>
            <a:pPr algn="ctr" defTabSz="971375">
              <a:spcBef>
                <a:spcPct val="50000"/>
              </a:spcBef>
            </a:pPr>
            <a:r>
              <a:rPr lang="zh-CN" altLang="en-US" b="1" dirty="0" smtClean="0">
                <a:solidFill>
                  <a:schemeClr val="bg1"/>
                </a:solidFill>
                <a:latin typeface="黑体" pitchFamily="2" charset="-122"/>
                <a:ea typeface="黑体" pitchFamily="2" charset="-122"/>
              </a:rPr>
              <a:t>数据架</a:t>
            </a:r>
            <a:r>
              <a:rPr lang="zh-CN" altLang="en-US" b="1" dirty="0">
                <a:solidFill>
                  <a:schemeClr val="bg1"/>
                </a:solidFill>
                <a:latin typeface="黑体" pitchFamily="2" charset="-122"/>
                <a:ea typeface="黑体" pitchFamily="2" charset="-122"/>
              </a:rPr>
              <a:t>构规划</a:t>
            </a:r>
          </a:p>
          <a:p>
            <a:pPr defTabSz="971375">
              <a:spcBef>
                <a:spcPts val="0"/>
              </a:spcBef>
            </a:pPr>
            <a:r>
              <a:rPr lang="en-US" altLang="zh-CN" b="1" dirty="0" smtClean="0">
                <a:solidFill>
                  <a:schemeClr val="bg1"/>
                </a:solidFill>
                <a:latin typeface="黑体" pitchFamily="2" charset="-122"/>
                <a:ea typeface="黑体" pitchFamily="2" charset="-122"/>
              </a:rPr>
              <a:t>-</a:t>
            </a:r>
            <a:r>
              <a:rPr lang="zh-CN" altLang="en-US" dirty="0" smtClean="0">
                <a:solidFill>
                  <a:schemeClr val="bg1"/>
                </a:solidFill>
                <a:latin typeface="黑体" pitchFamily="2" charset="-122"/>
                <a:ea typeface="黑体" pitchFamily="2" charset="-122"/>
              </a:rPr>
              <a:t>总体数据架构</a:t>
            </a:r>
            <a:endParaRPr lang="zh-CN" altLang="en-US" dirty="0">
              <a:solidFill>
                <a:schemeClr val="bg1"/>
              </a:solidFill>
              <a:latin typeface="黑体" pitchFamily="2" charset="-122"/>
              <a:ea typeface="黑体" pitchFamily="2" charset="-122"/>
            </a:endParaRPr>
          </a:p>
          <a:p>
            <a:pPr defTabSz="971375">
              <a:spcBef>
                <a:spcPts val="0"/>
              </a:spcBef>
            </a:pPr>
            <a:r>
              <a:rPr lang="en-US" altLang="zh-CN" dirty="0" smtClean="0">
                <a:solidFill>
                  <a:schemeClr val="bg1"/>
                </a:solidFill>
                <a:latin typeface="黑体" pitchFamily="2" charset="-122"/>
                <a:ea typeface="黑体" pitchFamily="2" charset="-122"/>
              </a:rPr>
              <a:t>-</a:t>
            </a:r>
            <a:r>
              <a:rPr lang="zh-CN" altLang="en-US" dirty="0" smtClean="0">
                <a:solidFill>
                  <a:schemeClr val="bg1"/>
                </a:solidFill>
                <a:latin typeface="黑体" pitchFamily="2" charset="-122"/>
                <a:ea typeface="黑体" pitchFamily="2" charset="-122"/>
              </a:rPr>
              <a:t>数据中心</a:t>
            </a:r>
            <a:endParaRPr lang="zh-CN" altLang="en-US" dirty="0">
              <a:solidFill>
                <a:schemeClr val="bg1"/>
              </a:solidFill>
              <a:latin typeface="黑体" pitchFamily="2" charset="-122"/>
              <a:ea typeface="黑体" pitchFamily="2" charset="-122"/>
            </a:endParaRPr>
          </a:p>
        </p:txBody>
      </p:sp>
      <p:cxnSp>
        <p:nvCxnSpPr>
          <p:cNvPr id="71" name="自选图形 16"/>
          <p:cNvCxnSpPr>
            <a:cxnSpLocks noChangeShapeType="1"/>
            <a:stCxn id="68" idx="3"/>
            <a:endCxn id="70" idx="1"/>
          </p:cNvCxnSpPr>
          <p:nvPr/>
        </p:nvCxnSpPr>
        <p:spPr bwMode="auto">
          <a:xfrm flipV="1">
            <a:off x="4213270" y="3287343"/>
            <a:ext cx="428262" cy="547197"/>
          </a:xfrm>
          <a:prstGeom prst="bentConnector3">
            <a:avLst>
              <a:gd name="adj1" fmla="val 50000"/>
            </a:avLst>
          </a:prstGeom>
          <a:noFill/>
          <a:ln w="9525">
            <a:solidFill>
              <a:schemeClr val="tx1"/>
            </a:solidFill>
            <a:miter lim="800000"/>
            <a:headEnd/>
            <a:tailEnd type="triangle" w="med" len="med"/>
          </a:ln>
        </p:spPr>
      </p:cxnSp>
      <p:cxnSp>
        <p:nvCxnSpPr>
          <p:cNvPr id="72" name="自选图形 19"/>
          <p:cNvCxnSpPr>
            <a:cxnSpLocks noChangeShapeType="1"/>
            <a:stCxn id="70" idx="3"/>
            <a:endCxn id="48" idx="1"/>
          </p:cNvCxnSpPr>
          <p:nvPr/>
        </p:nvCxnSpPr>
        <p:spPr bwMode="auto">
          <a:xfrm>
            <a:off x="6123755" y="3287343"/>
            <a:ext cx="470363" cy="547197"/>
          </a:xfrm>
          <a:prstGeom prst="bentConnector3">
            <a:avLst>
              <a:gd name="adj1" fmla="val 50000"/>
            </a:avLst>
          </a:prstGeom>
          <a:noFill/>
          <a:ln w="9525">
            <a:solidFill>
              <a:schemeClr val="tx1"/>
            </a:solidFill>
            <a:miter lim="800000"/>
            <a:headEnd/>
            <a:tailEnd type="triangle" w="med" len="med"/>
          </a:ln>
        </p:spPr>
      </p:cxnSp>
      <p:cxnSp>
        <p:nvCxnSpPr>
          <p:cNvPr id="73" name="自选图形 20"/>
          <p:cNvCxnSpPr>
            <a:cxnSpLocks noChangeShapeType="1"/>
            <a:stCxn id="46" idx="3"/>
            <a:endCxn id="48" idx="1"/>
          </p:cNvCxnSpPr>
          <p:nvPr/>
        </p:nvCxnSpPr>
        <p:spPr bwMode="auto">
          <a:xfrm flipV="1">
            <a:off x="6123755" y="3834541"/>
            <a:ext cx="470363" cy="451789"/>
          </a:xfrm>
          <a:prstGeom prst="bentConnector3">
            <a:avLst>
              <a:gd name="adj1" fmla="val 50000"/>
            </a:avLst>
          </a:prstGeom>
          <a:noFill/>
          <a:ln w="9525">
            <a:solidFill>
              <a:schemeClr val="tx1"/>
            </a:solidFill>
            <a:miter lim="800000"/>
            <a:headEnd/>
            <a:tailEnd type="triangle" w="med" len="med"/>
          </a:ln>
        </p:spPr>
      </p:cxn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3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2771" name="灯片编号占位符 3"/>
          <p:cNvSpPr>
            <a:spLocks noGrp="1"/>
          </p:cNvSpPr>
          <p:nvPr>
            <p:ph type="sldNum" sz="quarter" idx="10"/>
          </p:nvPr>
        </p:nvSpPr>
        <p:spPr>
          <a:xfrm>
            <a:off x="2484438" y="6629400"/>
            <a:ext cx="5592762" cy="184150"/>
          </a:xfrm>
        </p:spPr>
        <p:txBody>
          <a:bodyPr/>
          <a:lstStyle/>
          <a:p>
            <a:pPr>
              <a:defRPr/>
            </a:pPr>
            <a:fld id="{9B0EC2F8-CF54-4151-854A-A24F09FD8FE5}" type="slidenum">
              <a:rPr lang="en-US" altLang="zh-CN">
                <a:latin typeface="Futura Bk" pitchFamily="34" charset="0"/>
              </a:rPr>
              <a:pPr>
                <a:defRPr/>
              </a:pPr>
              <a:t>42</a:t>
            </a:fld>
            <a:endParaRPr lang="en-US" altLang="zh-CN">
              <a:latin typeface="Futura Bk" pitchFamily="34" charset="0"/>
            </a:endParaRPr>
          </a:p>
        </p:txBody>
      </p:sp>
      <p:sp>
        <p:nvSpPr>
          <p:cNvPr id="53285" name="矩形 37"/>
          <p:cNvSpPr>
            <a:spLocks noGrp="1" noChangeArrowheads="1"/>
          </p:cNvSpPr>
          <p:nvPr>
            <p:ph type="title"/>
          </p:nvPr>
        </p:nvSpPr>
        <p:spPr>
          <a:xfrm>
            <a:off x="395288" y="274638"/>
            <a:ext cx="7416800" cy="633412"/>
          </a:xfrm>
        </p:spPr>
        <p:txBody>
          <a:bodyPr/>
          <a:lstStyle/>
          <a:p>
            <a:r>
              <a:rPr lang="zh-CN" altLang="en-US" dirty="0" smtClean="0">
                <a:latin typeface="黑体" pitchFamily="2" charset="-122"/>
              </a:rPr>
              <a:t>汉普的</a:t>
            </a:r>
            <a:r>
              <a:rPr lang="en-US" altLang="zh-CN" dirty="0" smtClean="0">
                <a:latin typeface="黑体" pitchFamily="2" charset="-122"/>
              </a:rPr>
              <a:t>IT</a:t>
            </a:r>
            <a:r>
              <a:rPr lang="zh-CN" altLang="en-US" dirty="0" smtClean="0">
                <a:latin typeface="黑体" pitchFamily="2" charset="-122"/>
              </a:rPr>
              <a:t>规划方法论</a:t>
            </a:r>
            <a:r>
              <a:rPr lang="en-US" altLang="zh-CN" dirty="0" smtClean="0">
                <a:latin typeface="黑体" pitchFamily="2" charset="-122"/>
              </a:rPr>
              <a:t>——</a:t>
            </a:r>
            <a:r>
              <a:rPr lang="zh-CN" altLang="en-US" dirty="0" smtClean="0">
                <a:latin typeface="黑体" pitchFamily="2" charset="-122"/>
              </a:rPr>
              <a:t>数据架构规划</a:t>
            </a:r>
          </a:p>
        </p:txBody>
      </p:sp>
      <p:sp>
        <p:nvSpPr>
          <p:cNvPr id="38" name="圆角矩形​​ 1"/>
          <p:cNvSpPr>
            <a:spLocks noChangeArrowheads="1"/>
          </p:cNvSpPr>
          <p:nvPr/>
        </p:nvSpPr>
        <p:spPr bwMode="auto">
          <a:xfrm>
            <a:off x="1822261" y="1946706"/>
            <a:ext cx="6075514" cy="3805126"/>
          </a:xfrm>
          <a:prstGeom prst="roundRect">
            <a:avLst>
              <a:gd name="adj" fmla="val 6741"/>
            </a:avLst>
          </a:prstGeom>
          <a:solidFill>
            <a:schemeClr val="bg1"/>
          </a:solidFill>
          <a:ln w="28575" algn="ctr">
            <a:solidFill>
              <a:srgbClr val="A23826"/>
            </a:solidFill>
            <a:prstDash val="dash"/>
            <a:round/>
            <a:headEnd/>
            <a:tailEnd/>
          </a:ln>
        </p:spPr>
        <p:txBody>
          <a:bodyPr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39" name="自选图形 3"/>
          <p:cNvSpPr>
            <a:spLocks noChangeArrowheads="1"/>
          </p:cNvSpPr>
          <p:nvPr/>
        </p:nvSpPr>
        <p:spPr bwMode="auto">
          <a:xfrm>
            <a:off x="428597" y="3911005"/>
            <a:ext cx="1036539"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业务流程</a:t>
            </a:r>
          </a:p>
        </p:txBody>
      </p:sp>
      <p:sp>
        <p:nvSpPr>
          <p:cNvPr id="40" name="自选图形 4"/>
          <p:cNvSpPr>
            <a:spLocks noChangeArrowheads="1"/>
          </p:cNvSpPr>
          <p:nvPr/>
        </p:nvSpPr>
        <p:spPr bwMode="auto">
          <a:xfrm>
            <a:off x="428597" y="2040713"/>
            <a:ext cx="1036539" cy="913398"/>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战略</a:t>
            </a:r>
          </a:p>
        </p:txBody>
      </p:sp>
      <p:sp>
        <p:nvSpPr>
          <p:cNvPr id="41" name="自选图形 5"/>
          <p:cNvSpPr>
            <a:spLocks noChangeArrowheads="1"/>
          </p:cNvSpPr>
          <p:nvPr/>
        </p:nvSpPr>
        <p:spPr bwMode="auto">
          <a:xfrm>
            <a:off x="428596" y="4848258"/>
            <a:ext cx="1061218"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信息系统</a:t>
            </a:r>
          </a:p>
        </p:txBody>
      </p:sp>
      <p:sp>
        <p:nvSpPr>
          <p:cNvPr id="42" name="矩形 6"/>
          <p:cNvSpPr>
            <a:spLocks noChangeArrowheads="1"/>
          </p:cNvSpPr>
          <p:nvPr/>
        </p:nvSpPr>
        <p:spPr bwMode="auto">
          <a:xfrm>
            <a:off x="1968885"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分析和评估</a:t>
            </a:r>
          </a:p>
        </p:txBody>
      </p:sp>
      <p:sp>
        <p:nvSpPr>
          <p:cNvPr id="43" name="矩形 7"/>
          <p:cNvSpPr>
            <a:spLocks noChangeArrowheads="1"/>
          </p:cNvSpPr>
          <p:nvPr/>
        </p:nvSpPr>
        <p:spPr bwMode="auto">
          <a:xfrm>
            <a:off x="2388439"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研究和规划</a:t>
            </a:r>
          </a:p>
        </p:txBody>
      </p:sp>
      <p:sp>
        <p:nvSpPr>
          <p:cNvPr id="44" name="自选图形 8"/>
          <p:cNvSpPr>
            <a:spLocks noChangeArrowheads="1"/>
          </p:cNvSpPr>
          <p:nvPr/>
        </p:nvSpPr>
        <p:spPr bwMode="auto">
          <a:xfrm>
            <a:off x="1822261" y="1285860"/>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行业标杆比对</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知识库</a:t>
            </a:r>
            <a:endParaRPr lang="zh-CN" altLang="en-US" b="1" dirty="0">
              <a:solidFill>
                <a:schemeClr val="tx1"/>
              </a:solidFill>
              <a:latin typeface="黑体" pitchFamily="2" charset="-122"/>
              <a:ea typeface="黑体" pitchFamily="2" charset="-122"/>
            </a:endParaRPr>
          </a:p>
        </p:txBody>
      </p:sp>
      <p:sp>
        <p:nvSpPr>
          <p:cNvPr id="45" name="自选图形 9"/>
          <p:cNvSpPr>
            <a:spLocks noChangeArrowheads="1"/>
          </p:cNvSpPr>
          <p:nvPr/>
        </p:nvSpPr>
        <p:spPr bwMode="auto">
          <a:xfrm>
            <a:off x="4640082" y="1997217"/>
            <a:ext cx="1483674" cy="74643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应用系统规划</a:t>
            </a:r>
          </a:p>
          <a:p>
            <a:pPr defTabSz="971375"/>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总体系统架构</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应用系统架构</a:t>
            </a:r>
          </a:p>
        </p:txBody>
      </p:sp>
      <p:sp>
        <p:nvSpPr>
          <p:cNvPr id="46" name="自选图形 10"/>
          <p:cNvSpPr>
            <a:spLocks noChangeArrowheads="1"/>
          </p:cNvSpPr>
          <p:nvPr/>
        </p:nvSpPr>
        <p:spPr bwMode="auto">
          <a:xfrm>
            <a:off x="4641534" y="3842254"/>
            <a:ext cx="1482222" cy="88814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技</a:t>
            </a:r>
            <a:r>
              <a:rPr lang="zh-CN" altLang="en-US" b="1" dirty="0">
                <a:solidFill>
                  <a:schemeClr val="tx1"/>
                </a:solidFill>
                <a:latin typeface="黑体" pitchFamily="2" charset="-122"/>
                <a:ea typeface="黑体" pitchFamily="2" charset="-122"/>
              </a:rPr>
              <a:t>术架构规</a:t>
            </a:r>
            <a:r>
              <a:rPr lang="zh-CN" altLang="en-US" b="1" dirty="0" smtClean="0">
                <a:solidFill>
                  <a:schemeClr val="tx1"/>
                </a:solidFill>
                <a:latin typeface="黑体" pitchFamily="2" charset="-122"/>
                <a:ea typeface="黑体" pitchFamily="2" charset="-122"/>
              </a:rPr>
              <a:t>划</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基础设施规划</a:t>
            </a: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系统安全规划</a:t>
            </a:r>
          </a:p>
        </p:txBody>
      </p:sp>
      <p:sp>
        <p:nvSpPr>
          <p:cNvPr id="47" name="自选图形 11"/>
          <p:cNvSpPr>
            <a:spLocks noChangeArrowheads="1"/>
          </p:cNvSpPr>
          <p:nvPr/>
        </p:nvSpPr>
        <p:spPr bwMode="auto">
          <a:xfrm>
            <a:off x="4640082" y="4887544"/>
            <a:ext cx="1483674" cy="827811"/>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defRPr/>
            </a:pPr>
            <a:r>
              <a:rPr lang="en-US" altLang="zh-CN" b="1" dirty="0">
                <a:solidFill>
                  <a:schemeClr val="tx1"/>
                </a:solidFill>
                <a:latin typeface="黑体" pitchFamily="2" charset="-122"/>
                <a:ea typeface="黑体" pitchFamily="2" charset="-122"/>
              </a:rPr>
              <a:t>IT</a:t>
            </a:r>
            <a:r>
              <a:rPr lang="zh-CN" altLang="en-US" b="1" dirty="0">
                <a:solidFill>
                  <a:schemeClr val="tx1"/>
                </a:solidFill>
                <a:latin typeface="黑体" pitchFamily="2" charset="-122"/>
                <a:ea typeface="黑体" pitchFamily="2" charset="-122"/>
              </a:rPr>
              <a:t>管理规划</a:t>
            </a:r>
          </a:p>
          <a:p>
            <a:pPr defTabSz="971375">
              <a:defRPr/>
            </a:pPr>
            <a:r>
              <a:rPr lang="en-US" altLang="zh-CN" dirty="0">
                <a:solidFill>
                  <a:schemeClr val="tx1"/>
                </a:solidFill>
                <a:latin typeface="黑体" pitchFamily="2" charset="-122"/>
                <a:ea typeface="黑体" pitchFamily="2" charset="-122"/>
              </a:rPr>
              <a:t>-</a:t>
            </a: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组织、流程</a:t>
            </a:r>
            <a:endParaRPr lang="en-US" altLang="zh-CN" dirty="0" smtClean="0">
              <a:solidFill>
                <a:schemeClr val="tx1"/>
              </a:solidFill>
              <a:latin typeface="黑体" pitchFamily="2" charset="-122"/>
              <a:ea typeface="黑体" pitchFamily="2" charset="-122"/>
            </a:endParaRPr>
          </a:p>
          <a:p>
            <a:pPr defTabSz="971375">
              <a:defRPr/>
            </a:pP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运维体系</a:t>
            </a:r>
            <a:endParaRPr lang="en-US" altLang="zh-CN" dirty="0" smtClean="0">
              <a:solidFill>
                <a:schemeClr val="tx1"/>
              </a:solidFill>
              <a:latin typeface="黑体" pitchFamily="2" charset="-122"/>
              <a:ea typeface="黑体" pitchFamily="2" charset="-122"/>
            </a:endParaRPr>
          </a:p>
        </p:txBody>
      </p:sp>
      <p:sp>
        <p:nvSpPr>
          <p:cNvPr id="48" name="自选图形 12"/>
          <p:cNvSpPr>
            <a:spLocks noChangeArrowheads="1"/>
          </p:cNvSpPr>
          <p:nvPr/>
        </p:nvSpPr>
        <p:spPr bwMode="auto">
          <a:xfrm>
            <a:off x="6594118" y="3084599"/>
            <a:ext cx="1151227"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系统实施规划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实施策略</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实施主计划</a:t>
            </a: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投资规划</a:t>
            </a:r>
          </a:p>
        </p:txBody>
      </p:sp>
      <p:sp>
        <p:nvSpPr>
          <p:cNvPr id="49" name="矩形 13"/>
          <p:cNvSpPr>
            <a:spLocks noChangeArrowheads="1"/>
          </p:cNvSpPr>
          <p:nvPr/>
        </p:nvSpPr>
        <p:spPr bwMode="auto">
          <a:xfrm>
            <a:off x="8156184" y="2256788"/>
            <a:ext cx="481976" cy="3162520"/>
          </a:xfrm>
          <a:prstGeom prst="rect">
            <a:avLst/>
          </a:prstGeom>
          <a:solidFill>
            <a:schemeClr val="tx2">
              <a:lumMod val="20000"/>
              <a:lumOff val="80000"/>
            </a:schemeClr>
          </a:solidFill>
          <a:ln w="12700">
            <a:solidFill>
              <a:schemeClr val="tx2">
                <a:lumMod val="40000"/>
                <a:lumOff val="60000"/>
              </a:schemeClr>
            </a:solidFill>
            <a:miter lim="800000"/>
            <a:headEnd/>
            <a:tailEnd/>
          </a:ln>
          <a:effectLst>
            <a:outerShdw blurRad="44450" dist="27940" dir="5400000" algn="ctr">
              <a:srgbClr val="000000">
                <a:alpha val="32000"/>
              </a:srgbClr>
            </a:outerShdw>
          </a:effectLst>
        </p:spPr>
        <p:txBody>
          <a:bodyPr lIns="97193" tIns="48596" rIns="97193" bIns="48596" anchor="ctr"/>
          <a:lstStyle/>
          <a:p>
            <a:pPr algn="ctr" defTabSz="971375"/>
            <a:r>
              <a:rPr lang="zh-CN" altLang="en-US" dirty="0">
                <a:latin typeface="宋体" pitchFamily="2" charset="-122"/>
                <a:ea typeface="宋体" pitchFamily="2" charset="-122"/>
              </a:rPr>
              <a:t>选型和实施</a:t>
            </a:r>
          </a:p>
        </p:txBody>
      </p:sp>
      <p:cxnSp>
        <p:nvCxnSpPr>
          <p:cNvPr id="50" name="自选图形 14"/>
          <p:cNvCxnSpPr>
            <a:cxnSpLocks noChangeShapeType="1"/>
            <a:stCxn id="68" idx="3"/>
            <a:endCxn id="45" idx="1"/>
          </p:cNvCxnSpPr>
          <p:nvPr/>
        </p:nvCxnSpPr>
        <p:spPr bwMode="auto">
          <a:xfrm flipV="1">
            <a:off x="4213271" y="2370434"/>
            <a:ext cx="426811" cy="1464103"/>
          </a:xfrm>
          <a:prstGeom prst="bentConnector3">
            <a:avLst>
              <a:gd name="adj1" fmla="val 50000"/>
            </a:avLst>
          </a:prstGeom>
          <a:noFill/>
          <a:ln w="9525">
            <a:solidFill>
              <a:schemeClr val="tx1"/>
            </a:solidFill>
            <a:miter lim="800000"/>
            <a:headEnd/>
            <a:tailEnd type="triangle" w="med" len="med"/>
          </a:ln>
        </p:spPr>
      </p:cxnSp>
      <p:cxnSp>
        <p:nvCxnSpPr>
          <p:cNvPr id="51" name="自选图形 15"/>
          <p:cNvCxnSpPr>
            <a:cxnSpLocks noChangeShapeType="1"/>
            <a:stCxn id="68" idx="3"/>
            <a:endCxn id="46" idx="1"/>
          </p:cNvCxnSpPr>
          <p:nvPr/>
        </p:nvCxnSpPr>
        <p:spPr bwMode="auto">
          <a:xfrm>
            <a:off x="4213270" y="3834541"/>
            <a:ext cx="428262" cy="451789"/>
          </a:xfrm>
          <a:prstGeom prst="bentConnector3">
            <a:avLst>
              <a:gd name="adj1" fmla="val 50000"/>
            </a:avLst>
          </a:prstGeom>
          <a:noFill/>
          <a:ln w="9525">
            <a:solidFill>
              <a:schemeClr val="tx1"/>
            </a:solidFill>
            <a:miter lim="800000"/>
            <a:headEnd/>
            <a:tailEnd type="triangle" w="med" len="med"/>
          </a:ln>
        </p:spPr>
      </p:cxnSp>
      <p:cxnSp>
        <p:nvCxnSpPr>
          <p:cNvPr id="52" name="自选图形 16"/>
          <p:cNvCxnSpPr>
            <a:cxnSpLocks noChangeShapeType="1"/>
            <a:stCxn id="68" idx="3"/>
          </p:cNvCxnSpPr>
          <p:nvPr/>
        </p:nvCxnSpPr>
        <p:spPr bwMode="auto">
          <a:xfrm>
            <a:off x="4213271" y="3834541"/>
            <a:ext cx="426811" cy="1455685"/>
          </a:xfrm>
          <a:prstGeom prst="bentConnector3">
            <a:avLst>
              <a:gd name="adj1" fmla="val 50000"/>
            </a:avLst>
          </a:prstGeom>
          <a:noFill/>
          <a:ln w="9525">
            <a:solidFill>
              <a:schemeClr val="tx1"/>
            </a:solidFill>
            <a:miter lim="800000"/>
            <a:headEnd/>
            <a:tailEnd type="triangle" w="med" len="med"/>
          </a:ln>
        </p:spPr>
      </p:cxnSp>
      <p:cxnSp>
        <p:nvCxnSpPr>
          <p:cNvPr id="53" name="自选图形 17"/>
          <p:cNvCxnSpPr>
            <a:cxnSpLocks noChangeShapeType="1"/>
            <a:stCxn id="45" idx="2"/>
            <a:endCxn id="46" idx="0"/>
          </p:cNvCxnSpPr>
          <p:nvPr/>
        </p:nvCxnSpPr>
        <p:spPr bwMode="auto">
          <a:xfrm rot="16200000" flipH="1">
            <a:off x="4832979" y="3292589"/>
            <a:ext cx="1098603" cy="726"/>
          </a:xfrm>
          <a:prstGeom prst="straightConnector1">
            <a:avLst/>
          </a:prstGeom>
          <a:noFill/>
          <a:ln w="41275">
            <a:solidFill>
              <a:srgbClr val="FFFFFF"/>
            </a:solidFill>
            <a:miter lim="800000"/>
            <a:headEnd/>
            <a:tailEnd type="triangle" w="med" len="med"/>
          </a:ln>
        </p:spPr>
      </p:cxnSp>
      <p:cxnSp>
        <p:nvCxnSpPr>
          <p:cNvPr id="54" name="自选图形 18"/>
          <p:cNvCxnSpPr>
            <a:cxnSpLocks noChangeShapeType="1"/>
            <a:stCxn id="46" idx="2"/>
          </p:cNvCxnSpPr>
          <p:nvPr/>
        </p:nvCxnSpPr>
        <p:spPr bwMode="auto">
          <a:xfrm rot="5400000">
            <a:off x="5309320" y="4802993"/>
            <a:ext cx="145919" cy="726"/>
          </a:xfrm>
          <a:prstGeom prst="straightConnector1">
            <a:avLst/>
          </a:prstGeom>
          <a:noFill/>
          <a:ln w="41275">
            <a:solidFill>
              <a:srgbClr val="FFFFFF"/>
            </a:solidFill>
            <a:miter lim="800000"/>
            <a:headEnd/>
            <a:tailEnd type="triangle" w="med" len="med"/>
          </a:ln>
        </p:spPr>
      </p:cxnSp>
      <p:cxnSp>
        <p:nvCxnSpPr>
          <p:cNvPr id="55" name="自选图形 19"/>
          <p:cNvCxnSpPr>
            <a:cxnSpLocks noChangeShapeType="1"/>
            <a:stCxn id="45" idx="3"/>
            <a:endCxn id="48" idx="1"/>
          </p:cNvCxnSpPr>
          <p:nvPr/>
        </p:nvCxnSpPr>
        <p:spPr bwMode="auto">
          <a:xfrm>
            <a:off x="6123755" y="2370434"/>
            <a:ext cx="470363" cy="1464103"/>
          </a:xfrm>
          <a:prstGeom prst="bentConnector3">
            <a:avLst>
              <a:gd name="adj1" fmla="val 50000"/>
            </a:avLst>
          </a:prstGeom>
          <a:noFill/>
          <a:ln w="9525">
            <a:solidFill>
              <a:schemeClr val="tx1"/>
            </a:solidFill>
            <a:miter lim="800000"/>
            <a:headEnd/>
            <a:tailEnd type="triangle" w="med" len="med"/>
          </a:ln>
        </p:spPr>
      </p:cxnSp>
      <p:cxnSp>
        <p:nvCxnSpPr>
          <p:cNvPr id="56" name="自选图形 20"/>
          <p:cNvCxnSpPr>
            <a:cxnSpLocks noChangeShapeType="1"/>
            <a:endCxn id="48" idx="1"/>
          </p:cNvCxnSpPr>
          <p:nvPr/>
        </p:nvCxnSpPr>
        <p:spPr bwMode="auto">
          <a:xfrm flipV="1">
            <a:off x="6123755" y="3834541"/>
            <a:ext cx="470363" cy="1455685"/>
          </a:xfrm>
          <a:prstGeom prst="bentConnector3">
            <a:avLst>
              <a:gd name="adj1" fmla="val 50000"/>
            </a:avLst>
          </a:prstGeom>
          <a:noFill/>
          <a:ln w="9525">
            <a:solidFill>
              <a:schemeClr val="tx1"/>
            </a:solidFill>
            <a:miter lim="800000"/>
            <a:headEnd/>
            <a:tailEnd type="triangle" w="med" len="med"/>
          </a:ln>
        </p:spPr>
      </p:cxnSp>
      <p:sp>
        <p:nvSpPr>
          <p:cNvPr id="57" name="自选图形 22"/>
          <p:cNvSpPr>
            <a:spLocks noChangeArrowheads="1"/>
          </p:cNvSpPr>
          <p:nvPr/>
        </p:nvSpPr>
        <p:spPr bwMode="auto">
          <a:xfrm>
            <a:off x="1513041" y="2305892"/>
            <a:ext cx="172757" cy="275002"/>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8" name="自选图形 23"/>
          <p:cNvSpPr>
            <a:spLocks noChangeArrowheads="1"/>
          </p:cNvSpPr>
          <p:nvPr/>
        </p:nvSpPr>
        <p:spPr bwMode="auto">
          <a:xfrm>
            <a:off x="1526107" y="4138305"/>
            <a:ext cx="172756" cy="273599"/>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9" name="自选图形 24"/>
          <p:cNvSpPr>
            <a:spLocks noChangeArrowheads="1"/>
          </p:cNvSpPr>
          <p:nvPr/>
        </p:nvSpPr>
        <p:spPr bwMode="auto">
          <a:xfrm>
            <a:off x="1537722" y="5149916"/>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0" name="自选图形 25"/>
          <p:cNvSpPr>
            <a:spLocks noChangeArrowheads="1"/>
          </p:cNvSpPr>
          <p:nvPr/>
        </p:nvSpPr>
        <p:spPr bwMode="auto">
          <a:xfrm>
            <a:off x="7957296" y="3713172"/>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1" name="自选图形 26"/>
          <p:cNvSpPr>
            <a:spLocks noChangeArrowheads="1"/>
          </p:cNvSpPr>
          <p:nvPr/>
        </p:nvSpPr>
        <p:spPr bwMode="auto">
          <a:xfrm>
            <a:off x="2177935" y="1692754"/>
            <a:ext cx="210502" cy="203445"/>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2" name="自选图形 28"/>
          <p:cNvSpPr>
            <a:spLocks noChangeArrowheads="1"/>
          </p:cNvSpPr>
          <p:nvPr/>
        </p:nvSpPr>
        <p:spPr bwMode="auto">
          <a:xfrm>
            <a:off x="7569682" y="1705378"/>
            <a:ext cx="210502" cy="203446"/>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3" name="自选图形 32"/>
          <p:cNvSpPr>
            <a:spLocks noChangeArrowheads="1"/>
          </p:cNvSpPr>
          <p:nvPr/>
        </p:nvSpPr>
        <p:spPr bwMode="auto">
          <a:xfrm>
            <a:off x="428597" y="2976563"/>
            <a:ext cx="1036539" cy="911996"/>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管控模式</a:t>
            </a:r>
          </a:p>
        </p:txBody>
      </p:sp>
      <p:sp>
        <p:nvSpPr>
          <p:cNvPr id="64" name="自选图形 33"/>
          <p:cNvSpPr>
            <a:spLocks noChangeArrowheads="1"/>
          </p:cNvSpPr>
          <p:nvPr/>
        </p:nvSpPr>
        <p:spPr bwMode="auto">
          <a:xfrm>
            <a:off x="1515945" y="3191230"/>
            <a:ext cx="172757"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5" name="自选图形 34"/>
          <p:cNvSpPr>
            <a:spLocks noChangeArrowheads="1"/>
          </p:cNvSpPr>
          <p:nvPr/>
        </p:nvSpPr>
        <p:spPr bwMode="auto">
          <a:xfrm>
            <a:off x="1828067" y="5965098"/>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项目管理</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持续培训</a:t>
            </a:r>
          </a:p>
        </p:txBody>
      </p:sp>
      <p:sp>
        <p:nvSpPr>
          <p:cNvPr id="66" name="自选图形 35"/>
          <p:cNvSpPr>
            <a:spLocks noChangeArrowheads="1"/>
          </p:cNvSpPr>
          <p:nvPr/>
        </p:nvSpPr>
        <p:spPr bwMode="auto">
          <a:xfrm flipV="1">
            <a:off x="2388439" y="5743417"/>
            <a:ext cx="272926" cy="206252"/>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7" name="自选图形 36"/>
          <p:cNvSpPr>
            <a:spLocks noChangeArrowheads="1"/>
          </p:cNvSpPr>
          <p:nvPr/>
        </p:nvSpPr>
        <p:spPr bwMode="auto">
          <a:xfrm flipV="1">
            <a:off x="7710502" y="5747626"/>
            <a:ext cx="272926" cy="204848"/>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8" name="自选图形 9"/>
          <p:cNvSpPr>
            <a:spLocks noChangeArrowheads="1"/>
          </p:cNvSpPr>
          <p:nvPr/>
        </p:nvSpPr>
        <p:spPr bwMode="auto">
          <a:xfrm>
            <a:off x="2945905" y="3084599"/>
            <a:ext cx="1267365"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业务架构规划</a:t>
            </a:r>
          </a:p>
          <a:p>
            <a:pPr defTabSz="971375">
              <a:spcBef>
                <a:spcPct val="50000"/>
              </a:spcBef>
            </a:pPr>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职能组件架构</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热点组件识别</a:t>
            </a:r>
            <a:endParaRPr lang="zh-CN" altLang="en-US" dirty="0">
              <a:solidFill>
                <a:schemeClr val="tx1"/>
              </a:solidFill>
              <a:latin typeface="黑体" pitchFamily="2" charset="-122"/>
              <a:ea typeface="黑体" pitchFamily="2" charset="-122"/>
            </a:endParaRPr>
          </a:p>
        </p:txBody>
      </p:sp>
      <p:cxnSp>
        <p:nvCxnSpPr>
          <p:cNvPr id="69" name="自选图形 16"/>
          <p:cNvCxnSpPr>
            <a:cxnSpLocks noChangeShapeType="1"/>
            <a:stCxn id="43" idx="3"/>
            <a:endCxn id="68" idx="1"/>
          </p:cNvCxnSpPr>
          <p:nvPr/>
        </p:nvCxnSpPr>
        <p:spPr bwMode="auto">
          <a:xfrm>
            <a:off x="2738307" y="3829627"/>
            <a:ext cx="207599" cy="4911"/>
          </a:xfrm>
          <a:prstGeom prst="bentConnector3">
            <a:avLst>
              <a:gd name="adj1" fmla="val 50000"/>
            </a:avLst>
          </a:prstGeom>
          <a:noFill/>
          <a:ln w="9525">
            <a:solidFill>
              <a:schemeClr val="tx1"/>
            </a:solidFill>
            <a:miter lim="800000"/>
            <a:headEnd/>
            <a:tailEnd type="triangle" w="med" len="med"/>
          </a:ln>
        </p:spPr>
      </p:cxnSp>
      <p:sp>
        <p:nvSpPr>
          <p:cNvPr id="70" name="自选图形 10"/>
          <p:cNvSpPr>
            <a:spLocks noChangeArrowheads="1"/>
          </p:cNvSpPr>
          <p:nvPr/>
        </p:nvSpPr>
        <p:spPr bwMode="auto">
          <a:xfrm>
            <a:off x="4641534" y="2876945"/>
            <a:ext cx="1482222" cy="820796"/>
          </a:xfrm>
          <a:prstGeom prst="foldedCorner">
            <a:avLst>
              <a:gd name="adj" fmla="val 12500"/>
            </a:avLst>
          </a:prstGeom>
          <a:solidFill>
            <a:srgbClr val="C00000"/>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lstStyle/>
          <a:p>
            <a:pPr algn="ctr" defTabSz="971375">
              <a:spcBef>
                <a:spcPct val="50000"/>
              </a:spcBef>
            </a:pPr>
            <a:r>
              <a:rPr lang="zh-CN" altLang="en-US" b="1" dirty="0" smtClean="0">
                <a:solidFill>
                  <a:schemeClr val="bg1"/>
                </a:solidFill>
                <a:latin typeface="黑体" pitchFamily="2" charset="-122"/>
                <a:ea typeface="黑体" pitchFamily="2" charset="-122"/>
              </a:rPr>
              <a:t>数据架</a:t>
            </a:r>
            <a:r>
              <a:rPr lang="zh-CN" altLang="en-US" b="1" dirty="0">
                <a:solidFill>
                  <a:schemeClr val="bg1"/>
                </a:solidFill>
                <a:latin typeface="黑体" pitchFamily="2" charset="-122"/>
                <a:ea typeface="黑体" pitchFamily="2" charset="-122"/>
              </a:rPr>
              <a:t>构规划</a:t>
            </a:r>
          </a:p>
          <a:p>
            <a:pPr defTabSz="971375">
              <a:spcBef>
                <a:spcPts val="0"/>
              </a:spcBef>
            </a:pPr>
            <a:r>
              <a:rPr lang="en-US" altLang="zh-CN" b="1" dirty="0" smtClean="0">
                <a:solidFill>
                  <a:schemeClr val="bg1"/>
                </a:solidFill>
                <a:latin typeface="黑体" pitchFamily="2" charset="-122"/>
                <a:ea typeface="黑体" pitchFamily="2" charset="-122"/>
              </a:rPr>
              <a:t>-</a:t>
            </a:r>
            <a:r>
              <a:rPr lang="zh-CN" altLang="en-US" dirty="0" smtClean="0">
                <a:solidFill>
                  <a:schemeClr val="bg1"/>
                </a:solidFill>
                <a:latin typeface="黑体" pitchFamily="2" charset="-122"/>
                <a:ea typeface="黑体" pitchFamily="2" charset="-122"/>
              </a:rPr>
              <a:t>总体数据架构</a:t>
            </a:r>
            <a:endParaRPr lang="zh-CN" altLang="en-US" dirty="0">
              <a:solidFill>
                <a:schemeClr val="bg1"/>
              </a:solidFill>
              <a:latin typeface="黑体" pitchFamily="2" charset="-122"/>
              <a:ea typeface="黑体" pitchFamily="2" charset="-122"/>
            </a:endParaRPr>
          </a:p>
          <a:p>
            <a:pPr defTabSz="971375">
              <a:spcBef>
                <a:spcPts val="0"/>
              </a:spcBef>
            </a:pPr>
            <a:r>
              <a:rPr lang="en-US" altLang="zh-CN" dirty="0" smtClean="0">
                <a:solidFill>
                  <a:schemeClr val="bg1"/>
                </a:solidFill>
                <a:latin typeface="黑体" pitchFamily="2" charset="-122"/>
                <a:ea typeface="黑体" pitchFamily="2" charset="-122"/>
              </a:rPr>
              <a:t>-</a:t>
            </a:r>
            <a:r>
              <a:rPr lang="zh-CN" altLang="en-US" dirty="0" smtClean="0">
                <a:solidFill>
                  <a:schemeClr val="bg1"/>
                </a:solidFill>
                <a:latin typeface="黑体" pitchFamily="2" charset="-122"/>
                <a:ea typeface="黑体" pitchFamily="2" charset="-122"/>
              </a:rPr>
              <a:t>数据中心</a:t>
            </a:r>
            <a:endParaRPr lang="zh-CN" altLang="en-US" dirty="0">
              <a:solidFill>
                <a:schemeClr val="bg1"/>
              </a:solidFill>
              <a:latin typeface="黑体" pitchFamily="2" charset="-122"/>
              <a:ea typeface="黑体" pitchFamily="2" charset="-122"/>
            </a:endParaRPr>
          </a:p>
        </p:txBody>
      </p:sp>
      <p:cxnSp>
        <p:nvCxnSpPr>
          <p:cNvPr id="71" name="自选图形 16"/>
          <p:cNvCxnSpPr>
            <a:cxnSpLocks noChangeShapeType="1"/>
            <a:stCxn id="68" idx="3"/>
            <a:endCxn id="70" idx="1"/>
          </p:cNvCxnSpPr>
          <p:nvPr/>
        </p:nvCxnSpPr>
        <p:spPr bwMode="auto">
          <a:xfrm flipV="1">
            <a:off x="4213270" y="3287343"/>
            <a:ext cx="428262" cy="547197"/>
          </a:xfrm>
          <a:prstGeom prst="bentConnector3">
            <a:avLst>
              <a:gd name="adj1" fmla="val 50000"/>
            </a:avLst>
          </a:prstGeom>
          <a:noFill/>
          <a:ln w="9525">
            <a:solidFill>
              <a:schemeClr val="tx1"/>
            </a:solidFill>
            <a:miter lim="800000"/>
            <a:headEnd/>
            <a:tailEnd type="triangle" w="med" len="med"/>
          </a:ln>
        </p:spPr>
      </p:cxnSp>
      <p:cxnSp>
        <p:nvCxnSpPr>
          <p:cNvPr id="72" name="自选图形 19"/>
          <p:cNvCxnSpPr>
            <a:cxnSpLocks noChangeShapeType="1"/>
            <a:stCxn id="70" idx="3"/>
            <a:endCxn id="48" idx="1"/>
          </p:cNvCxnSpPr>
          <p:nvPr/>
        </p:nvCxnSpPr>
        <p:spPr bwMode="auto">
          <a:xfrm>
            <a:off x="6123755" y="3287343"/>
            <a:ext cx="470363" cy="547197"/>
          </a:xfrm>
          <a:prstGeom prst="bentConnector3">
            <a:avLst>
              <a:gd name="adj1" fmla="val 50000"/>
            </a:avLst>
          </a:prstGeom>
          <a:noFill/>
          <a:ln w="9525">
            <a:solidFill>
              <a:schemeClr val="tx1"/>
            </a:solidFill>
            <a:miter lim="800000"/>
            <a:headEnd/>
            <a:tailEnd type="triangle" w="med" len="med"/>
          </a:ln>
        </p:spPr>
      </p:cxnSp>
      <p:cxnSp>
        <p:nvCxnSpPr>
          <p:cNvPr id="73" name="自选图形 20"/>
          <p:cNvCxnSpPr>
            <a:cxnSpLocks noChangeShapeType="1"/>
            <a:stCxn id="46" idx="3"/>
            <a:endCxn id="48" idx="1"/>
          </p:cNvCxnSpPr>
          <p:nvPr/>
        </p:nvCxnSpPr>
        <p:spPr bwMode="auto">
          <a:xfrm flipV="1">
            <a:off x="6123755" y="3834541"/>
            <a:ext cx="470363" cy="451789"/>
          </a:xfrm>
          <a:prstGeom prst="bentConnector3">
            <a:avLst>
              <a:gd name="adj1" fmla="val 50000"/>
            </a:avLst>
          </a:prstGeom>
          <a:noFill/>
          <a:ln w="9525">
            <a:solidFill>
              <a:schemeClr val="tx1"/>
            </a:solidFill>
            <a:miter lim="800000"/>
            <a:headEnd/>
            <a:tailEnd type="triangle" w="med" len="med"/>
          </a:ln>
        </p:spPr>
      </p:cxn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数据架构规划</a:t>
            </a:r>
            <a:endParaRPr lang="zh-CN" altLang="en-US" dirty="0"/>
          </a:p>
        </p:txBody>
      </p:sp>
      <p:sp>
        <p:nvSpPr>
          <p:cNvPr id="3" name="灯片编号占位符 2"/>
          <p:cNvSpPr>
            <a:spLocks noGrp="1"/>
          </p:cNvSpPr>
          <p:nvPr>
            <p:ph type="sldNum" sz="quarter" idx="10"/>
          </p:nvPr>
        </p:nvSpPr>
        <p:spPr/>
        <p:txBody>
          <a:bodyPr/>
          <a:lstStyle/>
          <a:p>
            <a:pPr>
              <a:defRPr/>
            </a:pPr>
            <a:fld id="{2FD60723-BCBF-4F74-9074-E5F4DA124D3C}" type="slidenum">
              <a:rPr lang="en-US" altLang="zh-CN" smtClean="0"/>
              <a:pPr>
                <a:defRPr/>
              </a:pPr>
              <a:t>43</a:t>
            </a:fld>
            <a:endParaRPr lang="en-US" altLang="zh-CN" dirty="0"/>
          </a:p>
        </p:txBody>
      </p:sp>
      <p:pic>
        <p:nvPicPr>
          <p:cNvPr id="219138" name="Picture 2"/>
          <p:cNvPicPr>
            <a:picLocks noChangeAspect="1" noChangeArrowheads="1"/>
          </p:cNvPicPr>
          <p:nvPr/>
        </p:nvPicPr>
        <p:blipFill>
          <a:blip r:embed="rId2"/>
          <a:srcRect/>
          <a:stretch>
            <a:fillRect/>
          </a:stretch>
        </p:blipFill>
        <p:spPr bwMode="auto">
          <a:xfrm>
            <a:off x="785786" y="1285860"/>
            <a:ext cx="7261245" cy="4849554"/>
          </a:xfrm>
          <a:prstGeom prst="rect">
            <a:avLst/>
          </a:prstGeom>
          <a:noFill/>
          <a:ln w="9525">
            <a:noFill/>
            <a:miter lim="800000"/>
            <a:headEnd/>
            <a:tailEnd/>
          </a:ln>
          <a:effectLst/>
        </p:spPr>
      </p:pic>
      <p:sp>
        <p:nvSpPr>
          <p:cNvPr id="5" name="WordArt 24"/>
          <p:cNvSpPr>
            <a:spLocks noChangeArrowheads="1" noChangeShapeType="1" noTextEdit="1"/>
          </p:cNvSpPr>
          <p:nvPr/>
        </p:nvSpPr>
        <p:spPr bwMode="auto">
          <a:xfrm>
            <a:off x="3000364" y="2928934"/>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制定数据标准体系</a:t>
            </a:r>
            <a:endParaRPr lang="zh-CN" altLang="en-US" dirty="0"/>
          </a:p>
        </p:txBody>
      </p:sp>
      <p:sp>
        <p:nvSpPr>
          <p:cNvPr id="3" name="灯片编号占位符 2"/>
          <p:cNvSpPr>
            <a:spLocks noGrp="1"/>
          </p:cNvSpPr>
          <p:nvPr>
            <p:ph type="sldNum" sz="quarter" idx="10"/>
          </p:nvPr>
        </p:nvSpPr>
        <p:spPr/>
        <p:txBody>
          <a:bodyPr/>
          <a:lstStyle/>
          <a:p>
            <a:pPr>
              <a:defRPr/>
            </a:pPr>
            <a:fld id="{2FD60723-BCBF-4F74-9074-E5F4DA124D3C}" type="slidenum">
              <a:rPr lang="en-US" altLang="zh-CN" smtClean="0"/>
              <a:pPr>
                <a:defRPr/>
              </a:pPr>
              <a:t>44</a:t>
            </a:fld>
            <a:endParaRPr lang="en-US" altLang="zh-CN" dirty="0"/>
          </a:p>
        </p:txBody>
      </p:sp>
      <p:pic>
        <p:nvPicPr>
          <p:cNvPr id="234498" name="Picture 2"/>
          <p:cNvPicPr>
            <a:picLocks noChangeAspect="1" noChangeArrowheads="1"/>
          </p:cNvPicPr>
          <p:nvPr/>
        </p:nvPicPr>
        <p:blipFill>
          <a:blip r:embed="rId2"/>
          <a:srcRect/>
          <a:stretch>
            <a:fillRect/>
          </a:stretch>
        </p:blipFill>
        <p:spPr bwMode="auto">
          <a:xfrm>
            <a:off x="1500166" y="1285860"/>
            <a:ext cx="6000792" cy="4472813"/>
          </a:xfrm>
          <a:prstGeom prst="rect">
            <a:avLst/>
          </a:prstGeom>
          <a:noFill/>
          <a:ln w="9525">
            <a:noFill/>
            <a:miter lim="800000"/>
            <a:headEnd/>
            <a:tailEnd/>
          </a:ln>
          <a:effectLst/>
        </p:spPr>
      </p:pic>
      <p:sp>
        <p:nvSpPr>
          <p:cNvPr id="5" name="WordArt 24"/>
          <p:cNvSpPr>
            <a:spLocks noChangeArrowheads="1" noChangeShapeType="1" noTextEdit="1"/>
          </p:cNvSpPr>
          <p:nvPr/>
        </p:nvSpPr>
        <p:spPr bwMode="auto">
          <a:xfrm>
            <a:off x="3000364" y="2928934"/>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3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2771" name="灯片编号占位符 3"/>
          <p:cNvSpPr>
            <a:spLocks noGrp="1"/>
          </p:cNvSpPr>
          <p:nvPr>
            <p:ph type="sldNum" sz="quarter" idx="10"/>
          </p:nvPr>
        </p:nvSpPr>
        <p:spPr>
          <a:xfrm>
            <a:off x="2484438" y="6629400"/>
            <a:ext cx="5592762" cy="184150"/>
          </a:xfrm>
        </p:spPr>
        <p:txBody>
          <a:bodyPr/>
          <a:lstStyle/>
          <a:p>
            <a:pPr>
              <a:defRPr/>
            </a:pPr>
            <a:fld id="{9B0EC2F8-CF54-4151-854A-A24F09FD8FE5}" type="slidenum">
              <a:rPr lang="en-US" altLang="zh-CN">
                <a:latin typeface="Futura Bk" pitchFamily="34" charset="0"/>
              </a:rPr>
              <a:pPr>
                <a:defRPr/>
              </a:pPr>
              <a:t>45</a:t>
            </a:fld>
            <a:endParaRPr lang="en-US" altLang="zh-CN">
              <a:latin typeface="Futura Bk" pitchFamily="34" charset="0"/>
            </a:endParaRPr>
          </a:p>
        </p:txBody>
      </p:sp>
      <p:sp>
        <p:nvSpPr>
          <p:cNvPr id="53285" name="矩形 37"/>
          <p:cNvSpPr>
            <a:spLocks noGrp="1" noChangeArrowheads="1"/>
          </p:cNvSpPr>
          <p:nvPr>
            <p:ph type="title"/>
          </p:nvPr>
        </p:nvSpPr>
        <p:spPr>
          <a:xfrm>
            <a:off x="395288" y="274638"/>
            <a:ext cx="7416800" cy="633412"/>
          </a:xfrm>
        </p:spPr>
        <p:txBody>
          <a:bodyPr/>
          <a:lstStyle/>
          <a:p>
            <a:r>
              <a:rPr lang="zh-CN" altLang="en-US" dirty="0" smtClean="0">
                <a:latin typeface="黑体" pitchFamily="2" charset="-122"/>
              </a:rPr>
              <a:t>汉普的</a:t>
            </a:r>
            <a:r>
              <a:rPr lang="en-US" altLang="zh-CN" dirty="0" smtClean="0">
                <a:latin typeface="黑体" pitchFamily="2" charset="-122"/>
              </a:rPr>
              <a:t>IT</a:t>
            </a:r>
            <a:r>
              <a:rPr lang="zh-CN" altLang="en-US" dirty="0" smtClean="0">
                <a:latin typeface="黑体" pitchFamily="2" charset="-122"/>
              </a:rPr>
              <a:t>规划方法论</a:t>
            </a:r>
            <a:r>
              <a:rPr lang="en-US" altLang="zh-CN" dirty="0" smtClean="0">
                <a:latin typeface="黑体" pitchFamily="2" charset="-122"/>
              </a:rPr>
              <a:t>——</a:t>
            </a:r>
            <a:r>
              <a:rPr lang="zh-CN" altLang="en-US" dirty="0" smtClean="0">
                <a:latin typeface="黑体" pitchFamily="2" charset="-122"/>
              </a:rPr>
              <a:t>技术架构规划</a:t>
            </a:r>
          </a:p>
        </p:txBody>
      </p:sp>
      <p:sp>
        <p:nvSpPr>
          <p:cNvPr id="38" name="圆角矩形​​ 1"/>
          <p:cNvSpPr>
            <a:spLocks noChangeArrowheads="1"/>
          </p:cNvSpPr>
          <p:nvPr/>
        </p:nvSpPr>
        <p:spPr bwMode="auto">
          <a:xfrm>
            <a:off x="1822261" y="1946706"/>
            <a:ext cx="6075514" cy="3805126"/>
          </a:xfrm>
          <a:prstGeom prst="roundRect">
            <a:avLst>
              <a:gd name="adj" fmla="val 6741"/>
            </a:avLst>
          </a:prstGeom>
          <a:solidFill>
            <a:schemeClr val="bg1"/>
          </a:solidFill>
          <a:ln w="28575" algn="ctr">
            <a:solidFill>
              <a:srgbClr val="A23826"/>
            </a:solidFill>
            <a:prstDash val="dash"/>
            <a:round/>
            <a:headEnd/>
            <a:tailEnd/>
          </a:ln>
        </p:spPr>
        <p:txBody>
          <a:bodyPr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39" name="自选图形 3"/>
          <p:cNvSpPr>
            <a:spLocks noChangeArrowheads="1"/>
          </p:cNvSpPr>
          <p:nvPr/>
        </p:nvSpPr>
        <p:spPr bwMode="auto">
          <a:xfrm>
            <a:off x="428597" y="3911005"/>
            <a:ext cx="1036539"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业务流程</a:t>
            </a:r>
          </a:p>
        </p:txBody>
      </p:sp>
      <p:sp>
        <p:nvSpPr>
          <p:cNvPr id="40" name="自选图形 4"/>
          <p:cNvSpPr>
            <a:spLocks noChangeArrowheads="1"/>
          </p:cNvSpPr>
          <p:nvPr/>
        </p:nvSpPr>
        <p:spPr bwMode="auto">
          <a:xfrm>
            <a:off x="428597" y="2040713"/>
            <a:ext cx="1036539" cy="913398"/>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战略</a:t>
            </a:r>
          </a:p>
        </p:txBody>
      </p:sp>
      <p:sp>
        <p:nvSpPr>
          <p:cNvPr id="41" name="自选图形 5"/>
          <p:cNvSpPr>
            <a:spLocks noChangeArrowheads="1"/>
          </p:cNvSpPr>
          <p:nvPr/>
        </p:nvSpPr>
        <p:spPr bwMode="auto">
          <a:xfrm>
            <a:off x="428596" y="4848258"/>
            <a:ext cx="1061218"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信息系统</a:t>
            </a:r>
          </a:p>
        </p:txBody>
      </p:sp>
      <p:sp>
        <p:nvSpPr>
          <p:cNvPr id="42" name="矩形 6"/>
          <p:cNvSpPr>
            <a:spLocks noChangeArrowheads="1"/>
          </p:cNvSpPr>
          <p:nvPr/>
        </p:nvSpPr>
        <p:spPr bwMode="auto">
          <a:xfrm>
            <a:off x="1968885"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分析和评估</a:t>
            </a:r>
          </a:p>
        </p:txBody>
      </p:sp>
      <p:sp>
        <p:nvSpPr>
          <p:cNvPr id="43" name="矩形 7"/>
          <p:cNvSpPr>
            <a:spLocks noChangeArrowheads="1"/>
          </p:cNvSpPr>
          <p:nvPr/>
        </p:nvSpPr>
        <p:spPr bwMode="auto">
          <a:xfrm>
            <a:off x="2388439"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研究和规划</a:t>
            </a:r>
          </a:p>
        </p:txBody>
      </p:sp>
      <p:sp>
        <p:nvSpPr>
          <p:cNvPr id="44" name="自选图形 8"/>
          <p:cNvSpPr>
            <a:spLocks noChangeArrowheads="1"/>
          </p:cNvSpPr>
          <p:nvPr/>
        </p:nvSpPr>
        <p:spPr bwMode="auto">
          <a:xfrm>
            <a:off x="1822261" y="1285860"/>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行业标杆比对</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知识库</a:t>
            </a:r>
            <a:endParaRPr lang="zh-CN" altLang="en-US" b="1" dirty="0">
              <a:solidFill>
                <a:schemeClr val="tx1"/>
              </a:solidFill>
              <a:latin typeface="黑体" pitchFamily="2" charset="-122"/>
              <a:ea typeface="黑体" pitchFamily="2" charset="-122"/>
            </a:endParaRPr>
          </a:p>
        </p:txBody>
      </p:sp>
      <p:sp>
        <p:nvSpPr>
          <p:cNvPr id="45" name="自选图形 9"/>
          <p:cNvSpPr>
            <a:spLocks noChangeArrowheads="1"/>
          </p:cNvSpPr>
          <p:nvPr/>
        </p:nvSpPr>
        <p:spPr bwMode="auto">
          <a:xfrm>
            <a:off x="4640082" y="1997217"/>
            <a:ext cx="1483674" cy="74643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应用系统规划</a:t>
            </a:r>
          </a:p>
          <a:p>
            <a:pPr defTabSz="971375"/>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总体系统架构</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应用系统架构</a:t>
            </a:r>
          </a:p>
        </p:txBody>
      </p:sp>
      <p:sp>
        <p:nvSpPr>
          <p:cNvPr id="46" name="自选图形 10"/>
          <p:cNvSpPr>
            <a:spLocks noChangeArrowheads="1"/>
          </p:cNvSpPr>
          <p:nvPr/>
        </p:nvSpPr>
        <p:spPr bwMode="auto">
          <a:xfrm>
            <a:off x="4641534" y="3842254"/>
            <a:ext cx="1482222" cy="888143"/>
          </a:xfrm>
          <a:prstGeom prst="foldedCorner">
            <a:avLst>
              <a:gd name="adj" fmla="val 12500"/>
            </a:avLst>
          </a:prstGeom>
          <a:solidFill>
            <a:srgbClr val="C00000"/>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bg1"/>
                </a:solidFill>
                <a:latin typeface="黑体" pitchFamily="2" charset="-122"/>
                <a:ea typeface="黑体" pitchFamily="2" charset="-122"/>
              </a:rPr>
              <a:t>技</a:t>
            </a:r>
            <a:r>
              <a:rPr lang="zh-CN" altLang="en-US" b="1" dirty="0">
                <a:solidFill>
                  <a:schemeClr val="bg1"/>
                </a:solidFill>
                <a:latin typeface="黑体" pitchFamily="2" charset="-122"/>
                <a:ea typeface="黑体" pitchFamily="2" charset="-122"/>
              </a:rPr>
              <a:t>术架构规</a:t>
            </a:r>
            <a:r>
              <a:rPr lang="zh-CN" altLang="en-US" b="1" dirty="0" smtClean="0">
                <a:solidFill>
                  <a:schemeClr val="bg1"/>
                </a:solidFill>
                <a:latin typeface="黑体" pitchFamily="2" charset="-122"/>
                <a:ea typeface="黑体" pitchFamily="2" charset="-122"/>
              </a:rPr>
              <a:t>划</a:t>
            </a:r>
            <a:endParaRPr lang="zh-CN" altLang="en-US" dirty="0">
              <a:solidFill>
                <a:schemeClr val="bg1"/>
              </a:solidFill>
              <a:latin typeface="黑体" pitchFamily="2" charset="-122"/>
              <a:ea typeface="黑体" pitchFamily="2" charset="-122"/>
            </a:endParaRPr>
          </a:p>
          <a:p>
            <a:pPr defTabSz="971375"/>
            <a:r>
              <a:rPr lang="en-US" altLang="zh-CN" dirty="0">
                <a:solidFill>
                  <a:schemeClr val="bg1"/>
                </a:solidFill>
                <a:latin typeface="黑体" pitchFamily="2" charset="-122"/>
                <a:ea typeface="黑体" pitchFamily="2" charset="-122"/>
              </a:rPr>
              <a:t>-</a:t>
            </a:r>
            <a:r>
              <a:rPr lang="zh-CN" altLang="en-US" dirty="0">
                <a:solidFill>
                  <a:schemeClr val="bg1"/>
                </a:solidFill>
                <a:latin typeface="黑体" pitchFamily="2" charset="-122"/>
                <a:ea typeface="黑体" pitchFamily="2" charset="-122"/>
              </a:rPr>
              <a:t>基础设施规划</a:t>
            </a:r>
          </a:p>
          <a:p>
            <a:pPr defTabSz="971375"/>
            <a:r>
              <a:rPr lang="en-US" altLang="zh-CN" dirty="0">
                <a:solidFill>
                  <a:schemeClr val="bg1"/>
                </a:solidFill>
                <a:latin typeface="黑体" pitchFamily="2" charset="-122"/>
                <a:ea typeface="黑体" pitchFamily="2" charset="-122"/>
              </a:rPr>
              <a:t>-</a:t>
            </a:r>
            <a:r>
              <a:rPr lang="zh-CN" altLang="en-US" dirty="0">
                <a:solidFill>
                  <a:schemeClr val="bg1"/>
                </a:solidFill>
                <a:latin typeface="黑体" pitchFamily="2" charset="-122"/>
                <a:ea typeface="黑体" pitchFamily="2" charset="-122"/>
              </a:rPr>
              <a:t>系统安全规划</a:t>
            </a:r>
          </a:p>
        </p:txBody>
      </p:sp>
      <p:sp>
        <p:nvSpPr>
          <p:cNvPr id="47" name="自选图形 11"/>
          <p:cNvSpPr>
            <a:spLocks noChangeArrowheads="1"/>
          </p:cNvSpPr>
          <p:nvPr/>
        </p:nvSpPr>
        <p:spPr bwMode="auto">
          <a:xfrm>
            <a:off x="4640082" y="4887544"/>
            <a:ext cx="1483674" cy="827811"/>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defRPr/>
            </a:pPr>
            <a:r>
              <a:rPr lang="en-US" altLang="zh-CN" b="1" dirty="0">
                <a:solidFill>
                  <a:schemeClr val="tx1"/>
                </a:solidFill>
                <a:latin typeface="黑体" pitchFamily="2" charset="-122"/>
                <a:ea typeface="黑体" pitchFamily="2" charset="-122"/>
              </a:rPr>
              <a:t>IT</a:t>
            </a:r>
            <a:r>
              <a:rPr lang="zh-CN" altLang="en-US" b="1" dirty="0">
                <a:solidFill>
                  <a:schemeClr val="tx1"/>
                </a:solidFill>
                <a:latin typeface="黑体" pitchFamily="2" charset="-122"/>
                <a:ea typeface="黑体" pitchFamily="2" charset="-122"/>
              </a:rPr>
              <a:t>管理规划</a:t>
            </a:r>
          </a:p>
          <a:p>
            <a:pPr defTabSz="971375">
              <a:defRPr/>
            </a:pPr>
            <a:r>
              <a:rPr lang="en-US" altLang="zh-CN" dirty="0">
                <a:solidFill>
                  <a:schemeClr val="tx1"/>
                </a:solidFill>
                <a:latin typeface="黑体" pitchFamily="2" charset="-122"/>
                <a:ea typeface="黑体" pitchFamily="2" charset="-122"/>
              </a:rPr>
              <a:t>-</a:t>
            </a: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组织、流程</a:t>
            </a:r>
            <a:endParaRPr lang="en-US" altLang="zh-CN" dirty="0" smtClean="0">
              <a:solidFill>
                <a:schemeClr val="tx1"/>
              </a:solidFill>
              <a:latin typeface="黑体" pitchFamily="2" charset="-122"/>
              <a:ea typeface="黑体" pitchFamily="2" charset="-122"/>
            </a:endParaRPr>
          </a:p>
          <a:p>
            <a:pPr defTabSz="971375">
              <a:defRPr/>
            </a:pP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运维体系</a:t>
            </a:r>
            <a:endParaRPr lang="en-US" altLang="zh-CN" dirty="0" smtClean="0">
              <a:solidFill>
                <a:schemeClr val="tx1"/>
              </a:solidFill>
              <a:latin typeface="黑体" pitchFamily="2" charset="-122"/>
              <a:ea typeface="黑体" pitchFamily="2" charset="-122"/>
            </a:endParaRPr>
          </a:p>
        </p:txBody>
      </p:sp>
      <p:sp>
        <p:nvSpPr>
          <p:cNvPr id="48" name="自选图形 12"/>
          <p:cNvSpPr>
            <a:spLocks noChangeArrowheads="1"/>
          </p:cNvSpPr>
          <p:nvPr/>
        </p:nvSpPr>
        <p:spPr bwMode="auto">
          <a:xfrm>
            <a:off x="6594118" y="3084599"/>
            <a:ext cx="1151227"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系统实施规划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实施策略</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实施主计划</a:t>
            </a: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投资规划</a:t>
            </a:r>
          </a:p>
        </p:txBody>
      </p:sp>
      <p:sp>
        <p:nvSpPr>
          <p:cNvPr id="49" name="矩形 13"/>
          <p:cNvSpPr>
            <a:spLocks noChangeArrowheads="1"/>
          </p:cNvSpPr>
          <p:nvPr/>
        </p:nvSpPr>
        <p:spPr bwMode="auto">
          <a:xfrm>
            <a:off x="8156184" y="2256788"/>
            <a:ext cx="481976" cy="3162520"/>
          </a:xfrm>
          <a:prstGeom prst="rect">
            <a:avLst/>
          </a:prstGeom>
          <a:solidFill>
            <a:schemeClr val="tx2">
              <a:lumMod val="20000"/>
              <a:lumOff val="80000"/>
            </a:schemeClr>
          </a:solidFill>
          <a:ln w="12700">
            <a:solidFill>
              <a:schemeClr val="tx2">
                <a:lumMod val="40000"/>
                <a:lumOff val="60000"/>
              </a:schemeClr>
            </a:solidFill>
            <a:miter lim="800000"/>
            <a:headEnd/>
            <a:tailEnd/>
          </a:ln>
          <a:effectLst>
            <a:outerShdw blurRad="44450" dist="27940" dir="5400000" algn="ctr">
              <a:srgbClr val="000000">
                <a:alpha val="32000"/>
              </a:srgbClr>
            </a:outerShdw>
          </a:effectLst>
        </p:spPr>
        <p:txBody>
          <a:bodyPr lIns="97193" tIns="48596" rIns="97193" bIns="48596" anchor="ctr"/>
          <a:lstStyle/>
          <a:p>
            <a:pPr algn="ctr" defTabSz="971375"/>
            <a:r>
              <a:rPr lang="zh-CN" altLang="en-US" dirty="0">
                <a:latin typeface="宋体" pitchFamily="2" charset="-122"/>
                <a:ea typeface="宋体" pitchFamily="2" charset="-122"/>
              </a:rPr>
              <a:t>选型和实施</a:t>
            </a:r>
          </a:p>
        </p:txBody>
      </p:sp>
      <p:cxnSp>
        <p:nvCxnSpPr>
          <p:cNvPr id="50" name="自选图形 14"/>
          <p:cNvCxnSpPr>
            <a:cxnSpLocks noChangeShapeType="1"/>
            <a:stCxn id="68" idx="3"/>
            <a:endCxn id="45" idx="1"/>
          </p:cNvCxnSpPr>
          <p:nvPr/>
        </p:nvCxnSpPr>
        <p:spPr bwMode="auto">
          <a:xfrm flipV="1">
            <a:off x="4213271" y="2370434"/>
            <a:ext cx="426811" cy="1464103"/>
          </a:xfrm>
          <a:prstGeom prst="bentConnector3">
            <a:avLst>
              <a:gd name="adj1" fmla="val 50000"/>
            </a:avLst>
          </a:prstGeom>
          <a:noFill/>
          <a:ln w="9525">
            <a:solidFill>
              <a:schemeClr val="tx1"/>
            </a:solidFill>
            <a:miter lim="800000"/>
            <a:headEnd/>
            <a:tailEnd type="triangle" w="med" len="med"/>
          </a:ln>
        </p:spPr>
      </p:cxnSp>
      <p:cxnSp>
        <p:nvCxnSpPr>
          <p:cNvPr id="51" name="自选图形 15"/>
          <p:cNvCxnSpPr>
            <a:cxnSpLocks noChangeShapeType="1"/>
            <a:stCxn id="68" idx="3"/>
            <a:endCxn id="46" idx="1"/>
          </p:cNvCxnSpPr>
          <p:nvPr/>
        </p:nvCxnSpPr>
        <p:spPr bwMode="auto">
          <a:xfrm>
            <a:off x="4213270" y="3834541"/>
            <a:ext cx="428262" cy="451789"/>
          </a:xfrm>
          <a:prstGeom prst="bentConnector3">
            <a:avLst>
              <a:gd name="adj1" fmla="val 50000"/>
            </a:avLst>
          </a:prstGeom>
          <a:noFill/>
          <a:ln w="9525">
            <a:solidFill>
              <a:schemeClr val="tx1"/>
            </a:solidFill>
            <a:miter lim="800000"/>
            <a:headEnd/>
            <a:tailEnd type="triangle" w="med" len="med"/>
          </a:ln>
        </p:spPr>
      </p:cxnSp>
      <p:cxnSp>
        <p:nvCxnSpPr>
          <p:cNvPr id="52" name="自选图形 16"/>
          <p:cNvCxnSpPr>
            <a:cxnSpLocks noChangeShapeType="1"/>
            <a:stCxn id="68" idx="3"/>
          </p:cNvCxnSpPr>
          <p:nvPr/>
        </p:nvCxnSpPr>
        <p:spPr bwMode="auto">
          <a:xfrm>
            <a:off x="4213271" y="3834541"/>
            <a:ext cx="426811" cy="1455685"/>
          </a:xfrm>
          <a:prstGeom prst="bentConnector3">
            <a:avLst>
              <a:gd name="adj1" fmla="val 50000"/>
            </a:avLst>
          </a:prstGeom>
          <a:noFill/>
          <a:ln w="9525">
            <a:solidFill>
              <a:schemeClr val="tx1"/>
            </a:solidFill>
            <a:miter lim="800000"/>
            <a:headEnd/>
            <a:tailEnd type="triangle" w="med" len="med"/>
          </a:ln>
        </p:spPr>
      </p:cxnSp>
      <p:cxnSp>
        <p:nvCxnSpPr>
          <p:cNvPr id="53" name="自选图形 17"/>
          <p:cNvCxnSpPr>
            <a:cxnSpLocks noChangeShapeType="1"/>
            <a:stCxn id="45" idx="2"/>
            <a:endCxn id="46" idx="0"/>
          </p:cNvCxnSpPr>
          <p:nvPr/>
        </p:nvCxnSpPr>
        <p:spPr bwMode="auto">
          <a:xfrm rot="16200000" flipH="1">
            <a:off x="4832979" y="3292589"/>
            <a:ext cx="1098603" cy="726"/>
          </a:xfrm>
          <a:prstGeom prst="straightConnector1">
            <a:avLst/>
          </a:prstGeom>
          <a:noFill/>
          <a:ln w="41275">
            <a:solidFill>
              <a:srgbClr val="FFFFFF"/>
            </a:solidFill>
            <a:miter lim="800000"/>
            <a:headEnd/>
            <a:tailEnd type="triangle" w="med" len="med"/>
          </a:ln>
        </p:spPr>
      </p:cxnSp>
      <p:cxnSp>
        <p:nvCxnSpPr>
          <p:cNvPr id="54" name="自选图形 18"/>
          <p:cNvCxnSpPr>
            <a:cxnSpLocks noChangeShapeType="1"/>
            <a:stCxn id="46" idx="2"/>
          </p:cNvCxnSpPr>
          <p:nvPr/>
        </p:nvCxnSpPr>
        <p:spPr bwMode="auto">
          <a:xfrm rot="5400000">
            <a:off x="5309320" y="4802993"/>
            <a:ext cx="145919" cy="726"/>
          </a:xfrm>
          <a:prstGeom prst="straightConnector1">
            <a:avLst/>
          </a:prstGeom>
          <a:noFill/>
          <a:ln w="41275">
            <a:solidFill>
              <a:srgbClr val="FFFFFF"/>
            </a:solidFill>
            <a:miter lim="800000"/>
            <a:headEnd/>
            <a:tailEnd type="triangle" w="med" len="med"/>
          </a:ln>
        </p:spPr>
      </p:cxnSp>
      <p:cxnSp>
        <p:nvCxnSpPr>
          <p:cNvPr id="55" name="自选图形 19"/>
          <p:cNvCxnSpPr>
            <a:cxnSpLocks noChangeShapeType="1"/>
            <a:stCxn id="45" idx="3"/>
            <a:endCxn id="48" idx="1"/>
          </p:cNvCxnSpPr>
          <p:nvPr/>
        </p:nvCxnSpPr>
        <p:spPr bwMode="auto">
          <a:xfrm>
            <a:off x="6123755" y="2370434"/>
            <a:ext cx="470363" cy="1464103"/>
          </a:xfrm>
          <a:prstGeom prst="bentConnector3">
            <a:avLst>
              <a:gd name="adj1" fmla="val 50000"/>
            </a:avLst>
          </a:prstGeom>
          <a:noFill/>
          <a:ln w="9525">
            <a:solidFill>
              <a:schemeClr val="tx1"/>
            </a:solidFill>
            <a:miter lim="800000"/>
            <a:headEnd/>
            <a:tailEnd type="triangle" w="med" len="med"/>
          </a:ln>
        </p:spPr>
      </p:cxnSp>
      <p:cxnSp>
        <p:nvCxnSpPr>
          <p:cNvPr id="56" name="自选图形 20"/>
          <p:cNvCxnSpPr>
            <a:cxnSpLocks noChangeShapeType="1"/>
            <a:endCxn id="48" idx="1"/>
          </p:cNvCxnSpPr>
          <p:nvPr/>
        </p:nvCxnSpPr>
        <p:spPr bwMode="auto">
          <a:xfrm flipV="1">
            <a:off x="6123755" y="3834541"/>
            <a:ext cx="470363" cy="1455685"/>
          </a:xfrm>
          <a:prstGeom prst="bentConnector3">
            <a:avLst>
              <a:gd name="adj1" fmla="val 50000"/>
            </a:avLst>
          </a:prstGeom>
          <a:noFill/>
          <a:ln w="9525">
            <a:solidFill>
              <a:schemeClr val="tx1"/>
            </a:solidFill>
            <a:miter lim="800000"/>
            <a:headEnd/>
            <a:tailEnd type="triangle" w="med" len="med"/>
          </a:ln>
        </p:spPr>
      </p:cxnSp>
      <p:sp>
        <p:nvSpPr>
          <p:cNvPr id="57" name="自选图形 22"/>
          <p:cNvSpPr>
            <a:spLocks noChangeArrowheads="1"/>
          </p:cNvSpPr>
          <p:nvPr/>
        </p:nvSpPr>
        <p:spPr bwMode="auto">
          <a:xfrm>
            <a:off x="1513041" y="2305892"/>
            <a:ext cx="172757" cy="275002"/>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8" name="自选图形 23"/>
          <p:cNvSpPr>
            <a:spLocks noChangeArrowheads="1"/>
          </p:cNvSpPr>
          <p:nvPr/>
        </p:nvSpPr>
        <p:spPr bwMode="auto">
          <a:xfrm>
            <a:off x="1526107" y="4138305"/>
            <a:ext cx="172756" cy="273599"/>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9" name="自选图形 24"/>
          <p:cNvSpPr>
            <a:spLocks noChangeArrowheads="1"/>
          </p:cNvSpPr>
          <p:nvPr/>
        </p:nvSpPr>
        <p:spPr bwMode="auto">
          <a:xfrm>
            <a:off x="1537722" y="5149916"/>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0" name="自选图形 25"/>
          <p:cNvSpPr>
            <a:spLocks noChangeArrowheads="1"/>
          </p:cNvSpPr>
          <p:nvPr/>
        </p:nvSpPr>
        <p:spPr bwMode="auto">
          <a:xfrm>
            <a:off x="7957296" y="3713172"/>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1" name="自选图形 26"/>
          <p:cNvSpPr>
            <a:spLocks noChangeArrowheads="1"/>
          </p:cNvSpPr>
          <p:nvPr/>
        </p:nvSpPr>
        <p:spPr bwMode="auto">
          <a:xfrm>
            <a:off x="2177935" y="1692754"/>
            <a:ext cx="210502" cy="203445"/>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2" name="自选图形 28"/>
          <p:cNvSpPr>
            <a:spLocks noChangeArrowheads="1"/>
          </p:cNvSpPr>
          <p:nvPr/>
        </p:nvSpPr>
        <p:spPr bwMode="auto">
          <a:xfrm>
            <a:off x="7569682" y="1705378"/>
            <a:ext cx="210502" cy="203446"/>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3" name="自选图形 32"/>
          <p:cNvSpPr>
            <a:spLocks noChangeArrowheads="1"/>
          </p:cNvSpPr>
          <p:nvPr/>
        </p:nvSpPr>
        <p:spPr bwMode="auto">
          <a:xfrm>
            <a:off x="428597" y="2976563"/>
            <a:ext cx="1036539" cy="911996"/>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管控模式</a:t>
            </a:r>
          </a:p>
        </p:txBody>
      </p:sp>
      <p:sp>
        <p:nvSpPr>
          <p:cNvPr id="64" name="自选图形 33"/>
          <p:cNvSpPr>
            <a:spLocks noChangeArrowheads="1"/>
          </p:cNvSpPr>
          <p:nvPr/>
        </p:nvSpPr>
        <p:spPr bwMode="auto">
          <a:xfrm>
            <a:off x="1515945" y="3191230"/>
            <a:ext cx="172757"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5" name="自选图形 34"/>
          <p:cNvSpPr>
            <a:spLocks noChangeArrowheads="1"/>
          </p:cNvSpPr>
          <p:nvPr/>
        </p:nvSpPr>
        <p:spPr bwMode="auto">
          <a:xfrm>
            <a:off x="1828067" y="5965098"/>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项目管理</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持续培训</a:t>
            </a:r>
          </a:p>
        </p:txBody>
      </p:sp>
      <p:sp>
        <p:nvSpPr>
          <p:cNvPr id="66" name="自选图形 35"/>
          <p:cNvSpPr>
            <a:spLocks noChangeArrowheads="1"/>
          </p:cNvSpPr>
          <p:nvPr/>
        </p:nvSpPr>
        <p:spPr bwMode="auto">
          <a:xfrm flipV="1">
            <a:off x="2388439" y="5743417"/>
            <a:ext cx="272926" cy="206252"/>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7" name="自选图形 36"/>
          <p:cNvSpPr>
            <a:spLocks noChangeArrowheads="1"/>
          </p:cNvSpPr>
          <p:nvPr/>
        </p:nvSpPr>
        <p:spPr bwMode="auto">
          <a:xfrm flipV="1">
            <a:off x="7710502" y="5747626"/>
            <a:ext cx="272926" cy="204848"/>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8" name="自选图形 9"/>
          <p:cNvSpPr>
            <a:spLocks noChangeArrowheads="1"/>
          </p:cNvSpPr>
          <p:nvPr/>
        </p:nvSpPr>
        <p:spPr bwMode="auto">
          <a:xfrm>
            <a:off x="2945905" y="3084599"/>
            <a:ext cx="1267365"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业务架构规划</a:t>
            </a:r>
          </a:p>
          <a:p>
            <a:pPr defTabSz="971375">
              <a:spcBef>
                <a:spcPct val="50000"/>
              </a:spcBef>
            </a:pPr>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职能组件架构</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热点组件识别</a:t>
            </a:r>
            <a:endParaRPr lang="zh-CN" altLang="en-US" dirty="0">
              <a:solidFill>
                <a:schemeClr val="tx1"/>
              </a:solidFill>
              <a:latin typeface="黑体" pitchFamily="2" charset="-122"/>
              <a:ea typeface="黑体" pitchFamily="2" charset="-122"/>
            </a:endParaRPr>
          </a:p>
        </p:txBody>
      </p:sp>
      <p:cxnSp>
        <p:nvCxnSpPr>
          <p:cNvPr id="69" name="自选图形 16"/>
          <p:cNvCxnSpPr>
            <a:cxnSpLocks noChangeShapeType="1"/>
            <a:stCxn id="43" idx="3"/>
            <a:endCxn id="68" idx="1"/>
          </p:cNvCxnSpPr>
          <p:nvPr/>
        </p:nvCxnSpPr>
        <p:spPr bwMode="auto">
          <a:xfrm>
            <a:off x="2738307" y="3829627"/>
            <a:ext cx="207599" cy="4911"/>
          </a:xfrm>
          <a:prstGeom prst="bentConnector3">
            <a:avLst>
              <a:gd name="adj1" fmla="val 50000"/>
            </a:avLst>
          </a:prstGeom>
          <a:noFill/>
          <a:ln w="9525">
            <a:solidFill>
              <a:schemeClr val="tx1"/>
            </a:solidFill>
            <a:miter lim="800000"/>
            <a:headEnd/>
            <a:tailEnd type="triangle" w="med" len="med"/>
          </a:ln>
        </p:spPr>
      </p:cxnSp>
      <p:sp>
        <p:nvSpPr>
          <p:cNvPr id="70" name="自选图形 10"/>
          <p:cNvSpPr>
            <a:spLocks noChangeArrowheads="1"/>
          </p:cNvSpPr>
          <p:nvPr/>
        </p:nvSpPr>
        <p:spPr bwMode="auto">
          <a:xfrm>
            <a:off x="4641534" y="2876945"/>
            <a:ext cx="1482222" cy="820796"/>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lstStyle/>
          <a:p>
            <a:pPr algn="ctr" defTabSz="971375">
              <a:spcBef>
                <a:spcPct val="50000"/>
              </a:spcBef>
            </a:pPr>
            <a:r>
              <a:rPr lang="zh-CN" altLang="en-US" b="1" dirty="0" smtClean="0">
                <a:solidFill>
                  <a:schemeClr val="tx1"/>
                </a:solidFill>
                <a:latin typeface="黑体" pitchFamily="2" charset="-122"/>
                <a:ea typeface="黑体" pitchFamily="2" charset="-122"/>
              </a:rPr>
              <a:t>数据架</a:t>
            </a:r>
            <a:r>
              <a:rPr lang="zh-CN" altLang="en-US" b="1" dirty="0">
                <a:solidFill>
                  <a:schemeClr val="tx1"/>
                </a:solidFill>
                <a:latin typeface="黑体" pitchFamily="2" charset="-122"/>
                <a:ea typeface="黑体" pitchFamily="2" charset="-122"/>
              </a:rPr>
              <a:t>构规划</a:t>
            </a:r>
          </a:p>
          <a:p>
            <a:pPr defTabSz="971375">
              <a:spcBef>
                <a:spcPts val="0"/>
              </a:spcBef>
            </a:pPr>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总体数据架构</a:t>
            </a:r>
            <a:endParaRPr lang="zh-CN" altLang="en-US" dirty="0">
              <a:solidFill>
                <a:schemeClr val="tx1"/>
              </a:solidFill>
              <a:latin typeface="黑体" pitchFamily="2" charset="-122"/>
              <a:ea typeface="黑体" pitchFamily="2" charset="-122"/>
            </a:endParaRPr>
          </a:p>
          <a:p>
            <a:pPr defTabSz="971375">
              <a:spcBef>
                <a:spcPts val="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数据中心</a:t>
            </a:r>
            <a:endParaRPr lang="zh-CN" altLang="en-US" dirty="0">
              <a:solidFill>
                <a:schemeClr val="tx1"/>
              </a:solidFill>
              <a:latin typeface="黑体" pitchFamily="2" charset="-122"/>
              <a:ea typeface="黑体" pitchFamily="2" charset="-122"/>
            </a:endParaRPr>
          </a:p>
        </p:txBody>
      </p:sp>
      <p:cxnSp>
        <p:nvCxnSpPr>
          <p:cNvPr id="71" name="自选图形 16"/>
          <p:cNvCxnSpPr>
            <a:cxnSpLocks noChangeShapeType="1"/>
            <a:stCxn id="68" idx="3"/>
            <a:endCxn id="70" idx="1"/>
          </p:cNvCxnSpPr>
          <p:nvPr/>
        </p:nvCxnSpPr>
        <p:spPr bwMode="auto">
          <a:xfrm flipV="1">
            <a:off x="4213270" y="3287343"/>
            <a:ext cx="428262" cy="547197"/>
          </a:xfrm>
          <a:prstGeom prst="bentConnector3">
            <a:avLst>
              <a:gd name="adj1" fmla="val 50000"/>
            </a:avLst>
          </a:prstGeom>
          <a:noFill/>
          <a:ln w="9525">
            <a:solidFill>
              <a:schemeClr val="tx1"/>
            </a:solidFill>
            <a:miter lim="800000"/>
            <a:headEnd/>
            <a:tailEnd type="triangle" w="med" len="med"/>
          </a:ln>
        </p:spPr>
      </p:cxnSp>
      <p:cxnSp>
        <p:nvCxnSpPr>
          <p:cNvPr id="72" name="自选图形 19"/>
          <p:cNvCxnSpPr>
            <a:cxnSpLocks noChangeShapeType="1"/>
            <a:stCxn id="70" idx="3"/>
            <a:endCxn id="48" idx="1"/>
          </p:cNvCxnSpPr>
          <p:nvPr/>
        </p:nvCxnSpPr>
        <p:spPr bwMode="auto">
          <a:xfrm>
            <a:off x="6123755" y="3287343"/>
            <a:ext cx="470363" cy="547197"/>
          </a:xfrm>
          <a:prstGeom prst="bentConnector3">
            <a:avLst>
              <a:gd name="adj1" fmla="val 50000"/>
            </a:avLst>
          </a:prstGeom>
          <a:noFill/>
          <a:ln w="9525">
            <a:solidFill>
              <a:schemeClr val="tx1"/>
            </a:solidFill>
            <a:miter lim="800000"/>
            <a:headEnd/>
            <a:tailEnd type="triangle" w="med" len="med"/>
          </a:ln>
        </p:spPr>
      </p:cxnSp>
      <p:cxnSp>
        <p:nvCxnSpPr>
          <p:cNvPr id="73" name="自选图形 20"/>
          <p:cNvCxnSpPr>
            <a:cxnSpLocks noChangeShapeType="1"/>
            <a:stCxn id="46" idx="3"/>
            <a:endCxn id="48" idx="1"/>
          </p:cNvCxnSpPr>
          <p:nvPr/>
        </p:nvCxnSpPr>
        <p:spPr bwMode="auto">
          <a:xfrm flipV="1">
            <a:off x="6123755" y="3834541"/>
            <a:ext cx="470363" cy="451789"/>
          </a:xfrm>
          <a:prstGeom prst="bentConnector3">
            <a:avLst>
              <a:gd name="adj1" fmla="val 50000"/>
            </a:avLst>
          </a:prstGeom>
          <a:noFill/>
          <a:ln w="9525">
            <a:solidFill>
              <a:schemeClr val="tx1"/>
            </a:solidFill>
            <a:miter lim="800000"/>
            <a:headEnd/>
            <a:tailEnd type="triangle" w="med" len="med"/>
          </a:ln>
        </p:spPr>
      </p:cxn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中心机房规划</a:t>
            </a:r>
            <a:endParaRPr lang="zh-CN" altLang="en-US" dirty="0"/>
          </a:p>
        </p:txBody>
      </p:sp>
      <p:sp>
        <p:nvSpPr>
          <p:cNvPr id="3" name="灯片编号占位符 2"/>
          <p:cNvSpPr>
            <a:spLocks noGrp="1"/>
          </p:cNvSpPr>
          <p:nvPr>
            <p:ph type="sldNum" sz="quarter" idx="10"/>
          </p:nvPr>
        </p:nvSpPr>
        <p:spPr/>
        <p:txBody>
          <a:bodyPr/>
          <a:lstStyle/>
          <a:p>
            <a:pPr>
              <a:defRPr/>
            </a:pPr>
            <a:fld id="{2FD60723-BCBF-4F74-9074-E5F4DA124D3C}" type="slidenum">
              <a:rPr lang="en-US" altLang="zh-CN" smtClean="0"/>
              <a:pPr>
                <a:defRPr/>
              </a:pPr>
              <a:t>46</a:t>
            </a:fld>
            <a:endParaRPr lang="en-US" altLang="zh-CN" dirty="0"/>
          </a:p>
        </p:txBody>
      </p:sp>
      <p:pic>
        <p:nvPicPr>
          <p:cNvPr id="235522" name="Picture 2"/>
          <p:cNvPicPr>
            <a:picLocks noChangeAspect="1" noChangeArrowheads="1"/>
          </p:cNvPicPr>
          <p:nvPr/>
        </p:nvPicPr>
        <p:blipFill>
          <a:blip r:embed="rId2"/>
          <a:srcRect/>
          <a:stretch>
            <a:fillRect/>
          </a:stretch>
        </p:blipFill>
        <p:spPr bwMode="auto">
          <a:xfrm>
            <a:off x="396905" y="1428736"/>
            <a:ext cx="8389937" cy="4945063"/>
          </a:xfrm>
          <a:prstGeom prst="rect">
            <a:avLst/>
          </a:prstGeom>
          <a:noFill/>
          <a:ln w="9525">
            <a:noFill/>
            <a:miter lim="800000"/>
            <a:headEnd/>
            <a:tailEnd/>
          </a:ln>
          <a:effectLst/>
        </p:spPr>
      </p:pic>
      <p:sp>
        <p:nvSpPr>
          <p:cNvPr id="5" name="WordArt 24"/>
          <p:cNvSpPr>
            <a:spLocks noChangeArrowheads="1" noChangeShapeType="1" noTextEdit="1"/>
          </p:cNvSpPr>
          <p:nvPr/>
        </p:nvSpPr>
        <p:spPr bwMode="auto">
          <a:xfrm>
            <a:off x="3000364" y="2928934"/>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局域和广域网络的拓扑</a:t>
            </a:r>
            <a:endParaRPr lang="zh-CN" altLang="en-US" dirty="0"/>
          </a:p>
        </p:txBody>
      </p:sp>
      <p:sp>
        <p:nvSpPr>
          <p:cNvPr id="3" name="灯片编号占位符 2"/>
          <p:cNvSpPr>
            <a:spLocks noGrp="1"/>
          </p:cNvSpPr>
          <p:nvPr>
            <p:ph type="sldNum" sz="quarter" idx="10"/>
          </p:nvPr>
        </p:nvSpPr>
        <p:spPr/>
        <p:txBody>
          <a:bodyPr/>
          <a:lstStyle/>
          <a:p>
            <a:pPr>
              <a:defRPr/>
            </a:pPr>
            <a:fld id="{2FD60723-BCBF-4F74-9074-E5F4DA124D3C}" type="slidenum">
              <a:rPr lang="en-US" altLang="zh-CN" smtClean="0"/>
              <a:pPr>
                <a:defRPr/>
              </a:pPr>
              <a:t>47</a:t>
            </a:fld>
            <a:endParaRPr lang="en-US" altLang="zh-CN" dirty="0"/>
          </a:p>
        </p:txBody>
      </p:sp>
      <p:pic>
        <p:nvPicPr>
          <p:cNvPr id="236546" name="Picture 2"/>
          <p:cNvPicPr>
            <a:picLocks noChangeAspect="1" noChangeArrowheads="1"/>
          </p:cNvPicPr>
          <p:nvPr/>
        </p:nvPicPr>
        <p:blipFill>
          <a:blip r:embed="rId2"/>
          <a:srcRect/>
          <a:stretch>
            <a:fillRect/>
          </a:stretch>
        </p:blipFill>
        <p:spPr bwMode="auto">
          <a:xfrm>
            <a:off x="714347" y="1500174"/>
            <a:ext cx="8210773" cy="4572032"/>
          </a:xfrm>
          <a:prstGeom prst="rect">
            <a:avLst/>
          </a:prstGeom>
          <a:noFill/>
          <a:ln w="9525">
            <a:noFill/>
            <a:miter lim="800000"/>
            <a:headEnd/>
            <a:tailEnd/>
          </a:ln>
          <a:effectLst/>
        </p:spPr>
      </p:pic>
      <p:sp>
        <p:nvSpPr>
          <p:cNvPr id="5" name="WordArt 24"/>
          <p:cNvSpPr>
            <a:spLocks noChangeArrowheads="1" noChangeShapeType="1" noTextEdit="1"/>
          </p:cNvSpPr>
          <p:nvPr/>
        </p:nvSpPr>
        <p:spPr bwMode="auto">
          <a:xfrm>
            <a:off x="3286116" y="2643182"/>
            <a:ext cx="3290887" cy="1420812"/>
          </a:xfrm>
          <a:prstGeom prst="rect">
            <a:avLst/>
          </a:prstGeom>
        </p:spPr>
        <p:txBody>
          <a:bodyPr wrap="none" fromWordArt="1">
            <a:prstTxWarp prst="textSlantUp">
              <a:avLst>
                <a:gd name="adj" fmla="val 55556"/>
              </a:avLst>
            </a:prstTxWarp>
          </a:bodyPr>
          <a:lstStyle/>
          <a:p>
            <a:pPr algn="ctr"/>
            <a:r>
              <a:rPr lang="zh-CN" altLang="en-US" sz="1200" kern="10" dirty="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信息安全体系规划</a:t>
            </a:r>
            <a:endParaRPr lang="zh-CN" altLang="en-US" dirty="0"/>
          </a:p>
        </p:txBody>
      </p:sp>
      <p:sp>
        <p:nvSpPr>
          <p:cNvPr id="3" name="灯片编号占位符 2"/>
          <p:cNvSpPr>
            <a:spLocks noGrp="1"/>
          </p:cNvSpPr>
          <p:nvPr>
            <p:ph type="sldNum" sz="quarter" idx="10"/>
          </p:nvPr>
        </p:nvSpPr>
        <p:spPr/>
        <p:txBody>
          <a:bodyPr/>
          <a:lstStyle/>
          <a:p>
            <a:pPr>
              <a:defRPr/>
            </a:pPr>
            <a:fld id="{2FD60723-BCBF-4F74-9074-E5F4DA124D3C}" type="slidenum">
              <a:rPr lang="en-US" altLang="zh-CN" smtClean="0"/>
              <a:pPr>
                <a:defRPr/>
              </a:pPr>
              <a:t>48</a:t>
            </a:fld>
            <a:endParaRPr lang="en-US" altLang="zh-CN" dirty="0"/>
          </a:p>
        </p:txBody>
      </p:sp>
      <p:pic>
        <p:nvPicPr>
          <p:cNvPr id="237570" name="Picture 2"/>
          <p:cNvPicPr>
            <a:picLocks noChangeAspect="1" noChangeArrowheads="1"/>
          </p:cNvPicPr>
          <p:nvPr/>
        </p:nvPicPr>
        <p:blipFill>
          <a:blip r:embed="rId2"/>
          <a:srcRect/>
          <a:stretch>
            <a:fillRect/>
          </a:stretch>
        </p:blipFill>
        <p:spPr bwMode="auto">
          <a:xfrm>
            <a:off x="1000100" y="1643050"/>
            <a:ext cx="7460053" cy="4302144"/>
          </a:xfrm>
          <a:prstGeom prst="rect">
            <a:avLst/>
          </a:prstGeom>
          <a:noFill/>
          <a:ln w="9525">
            <a:noFill/>
            <a:miter lim="800000"/>
            <a:headEnd/>
            <a:tailEnd/>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3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2771" name="灯片编号占位符 3"/>
          <p:cNvSpPr>
            <a:spLocks noGrp="1"/>
          </p:cNvSpPr>
          <p:nvPr>
            <p:ph type="sldNum" sz="quarter" idx="10"/>
          </p:nvPr>
        </p:nvSpPr>
        <p:spPr>
          <a:xfrm>
            <a:off x="2484438" y="6629400"/>
            <a:ext cx="5592762" cy="184150"/>
          </a:xfrm>
        </p:spPr>
        <p:txBody>
          <a:bodyPr/>
          <a:lstStyle/>
          <a:p>
            <a:pPr>
              <a:defRPr/>
            </a:pPr>
            <a:fld id="{9B0EC2F8-CF54-4151-854A-A24F09FD8FE5}" type="slidenum">
              <a:rPr lang="en-US" altLang="zh-CN">
                <a:latin typeface="Futura Bk" pitchFamily="34" charset="0"/>
              </a:rPr>
              <a:pPr>
                <a:defRPr/>
              </a:pPr>
              <a:t>49</a:t>
            </a:fld>
            <a:endParaRPr lang="en-US" altLang="zh-CN">
              <a:latin typeface="Futura Bk" pitchFamily="34" charset="0"/>
            </a:endParaRPr>
          </a:p>
        </p:txBody>
      </p:sp>
      <p:sp>
        <p:nvSpPr>
          <p:cNvPr id="53285" name="矩形 37"/>
          <p:cNvSpPr>
            <a:spLocks noGrp="1" noChangeArrowheads="1"/>
          </p:cNvSpPr>
          <p:nvPr>
            <p:ph type="title"/>
          </p:nvPr>
        </p:nvSpPr>
        <p:spPr>
          <a:xfrm>
            <a:off x="395288" y="274638"/>
            <a:ext cx="7416800" cy="633412"/>
          </a:xfrm>
        </p:spPr>
        <p:txBody>
          <a:bodyPr/>
          <a:lstStyle/>
          <a:p>
            <a:r>
              <a:rPr lang="zh-CN" altLang="en-US" dirty="0" smtClean="0">
                <a:latin typeface="黑体" pitchFamily="2" charset="-122"/>
              </a:rPr>
              <a:t>汉普的</a:t>
            </a:r>
            <a:r>
              <a:rPr lang="en-US" altLang="zh-CN" dirty="0" smtClean="0">
                <a:latin typeface="黑体" pitchFamily="2" charset="-122"/>
              </a:rPr>
              <a:t>IT</a:t>
            </a:r>
            <a:r>
              <a:rPr lang="zh-CN" altLang="en-US" dirty="0" smtClean="0">
                <a:latin typeface="黑体" pitchFamily="2" charset="-122"/>
              </a:rPr>
              <a:t>规划方法论</a:t>
            </a:r>
            <a:r>
              <a:rPr lang="en-US" altLang="zh-CN" dirty="0" smtClean="0">
                <a:latin typeface="黑体" pitchFamily="2" charset="-122"/>
              </a:rPr>
              <a:t>——IT</a:t>
            </a:r>
            <a:r>
              <a:rPr lang="zh-CN" altLang="en-US" dirty="0" smtClean="0">
                <a:latin typeface="黑体" pitchFamily="2" charset="-122"/>
              </a:rPr>
              <a:t>管理规划</a:t>
            </a:r>
          </a:p>
        </p:txBody>
      </p:sp>
      <p:sp>
        <p:nvSpPr>
          <p:cNvPr id="38" name="圆角矩形​​ 1"/>
          <p:cNvSpPr>
            <a:spLocks noChangeArrowheads="1"/>
          </p:cNvSpPr>
          <p:nvPr/>
        </p:nvSpPr>
        <p:spPr bwMode="auto">
          <a:xfrm>
            <a:off x="1822261" y="1946706"/>
            <a:ext cx="6075514" cy="3805126"/>
          </a:xfrm>
          <a:prstGeom prst="roundRect">
            <a:avLst>
              <a:gd name="adj" fmla="val 6741"/>
            </a:avLst>
          </a:prstGeom>
          <a:solidFill>
            <a:schemeClr val="bg1"/>
          </a:solidFill>
          <a:ln w="28575" algn="ctr">
            <a:solidFill>
              <a:srgbClr val="A23826"/>
            </a:solidFill>
            <a:prstDash val="dash"/>
            <a:round/>
            <a:headEnd/>
            <a:tailEnd/>
          </a:ln>
        </p:spPr>
        <p:txBody>
          <a:bodyPr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39" name="自选图形 3"/>
          <p:cNvSpPr>
            <a:spLocks noChangeArrowheads="1"/>
          </p:cNvSpPr>
          <p:nvPr/>
        </p:nvSpPr>
        <p:spPr bwMode="auto">
          <a:xfrm>
            <a:off x="428597" y="3911005"/>
            <a:ext cx="1036539"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业务流程</a:t>
            </a:r>
          </a:p>
        </p:txBody>
      </p:sp>
      <p:sp>
        <p:nvSpPr>
          <p:cNvPr id="40" name="自选图形 4"/>
          <p:cNvSpPr>
            <a:spLocks noChangeArrowheads="1"/>
          </p:cNvSpPr>
          <p:nvPr/>
        </p:nvSpPr>
        <p:spPr bwMode="auto">
          <a:xfrm>
            <a:off x="428597" y="2040713"/>
            <a:ext cx="1036539" cy="913398"/>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战略</a:t>
            </a:r>
          </a:p>
        </p:txBody>
      </p:sp>
      <p:sp>
        <p:nvSpPr>
          <p:cNvPr id="41" name="自选图形 5"/>
          <p:cNvSpPr>
            <a:spLocks noChangeArrowheads="1"/>
          </p:cNvSpPr>
          <p:nvPr/>
        </p:nvSpPr>
        <p:spPr bwMode="auto">
          <a:xfrm>
            <a:off x="428596" y="4848258"/>
            <a:ext cx="1061218"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信息系统</a:t>
            </a:r>
          </a:p>
        </p:txBody>
      </p:sp>
      <p:sp>
        <p:nvSpPr>
          <p:cNvPr id="42" name="矩形 6"/>
          <p:cNvSpPr>
            <a:spLocks noChangeArrowheads="1"/>
          </p:cNvSpPr>
          <p:nvPr/>
        </p:nvSpPr>
        <p:spPr bwMode="auto">
          <a:xfrm>
            <a:off x="1968885"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分析和评估</a:t>
            </a:r>
          </a:p>
        </p:txBody>
      </p:sp>
      <p:sp>
        <p:nvSpPr>
          <p:cNvPr id="43" name="矩形 7"/>
          <p:cNvSpPr>
            <a:spLocks noChangeArrowheads="1"/>
          </p:cNvSpPr>
          <p:nvPr/>
        </p:nvSpPr>
        <p:spPr bwMode="auto">
          <a:xfrm>
            <a:off x="2388439"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研究和规划</a:t>
            </a:r>
          </a:p>
        </p:txBody>
      </p:sp>
      <p:sp>
        <p:nvSpPr>
          <p:cNvPr id="44" name="自选图形 8"/>
          <p:cNvSpPr>
            <a:spLocks noChangeArrowheads="1"/>
          </p:cNvSpPr>
          <p:nvPr/>
        </p:nvSpPr>
        <p:spPr bwMode="auto">
          <a:xfrm>
            <a:off x="1822261" y="1285860"/>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行业标杆比对</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知识库</a:t>
            </a:r>
            <a:endParaRPr lang="zh-CN" altLang="en-US" b="1" dirty="0">
              <a:solidFill>
                <a:schemeClr val="tx1"/>
              </a:solidFill>
              <a:latin typeface="黑体" pitchFamily="2" charset="-122"/>
              <a:ea typeface="黑体" pitchFamily="2" charset="-122"/>
            </a:endParaRPr>
          </a:p>
        </p:txBody>
      </p:sp>
      <p:sp>
        <p:nvSpPr>
          <p:cNvPr id="45" name="自选图形 9"/>
          <p:cNvSpPr>
            <a:spLocks noChangeArrowheads="1"/>
          </p:cNvSpPr>
          <p:nvPr/>
        </p:nvSpPr>
        <p:spPr bwMode="auto">
          <a:xfrm>
            <a:off x="4640082" y="1997217"/>
            <a:ext cx="1483674" cy="74643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应用系统规划</a:t>
            </a:r>
          </a:p>
          <a:p>
            <a:pPr defTabSz="971375"/>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总体系统架构</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应用系统架构</a:t>
            </a:r>
          </a:p>
        </p:txBody>
      </p:sp>
      <p:sp>
        <p:nvSpPr>
          <p:cNvPr id="46" name="自选图形 10"/>
          <p:cNvSpPr>
            <a:spLocks noChangeArrowheads="1"/>
          </p:cNvSpPr>
          <p:nvPr/>
        </p:nvSpPr>
        <p:spPr bwMode="auto">
          <a:xfrm>
            <a:off x="4641534" y="3842254"/>
            <a:ext cx="1482222" cy="88814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技</a:t>
            </a:r>
            <a:r>
              <a:rPr lang="zh-CN" altLang="en-US" b="1" dirty="0">
                <a:solidFill>
                  <a:schemeClr val="tx1"/>
                </a:solidFill>
                <a:latin typeface="黑体" pitchFamily="2" charset="-122"/>
                <a:ea typeface="黑体" pitchFamily="2" charset="-122"/>
              </a:rPr>
              <a:t>术架构规</a:t>
            </a:r>
            <a:r>
              <a:rPr lang="zh-CN" altLang="en-US" b="1" dirty="0" smtClean="0">
                <a:solidFill>
                  <a:schemeClr val="tx1"/>
                </a:solidFill>
                <a:latin typeface="黑体" pitchFamily="2" charset="-122"/>
                <a:ea typeface="黑体" pitchFamily="2" charset="-122"/>
              </a:rPr>
              <a:t>划</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基础设施规划</a:t>
            </a: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系统安全规划</a:t>
            </a:r>
          </a:p>
        </p:txBody>
      </p:sp>
      <p:sp>
        <p:nvSpPr>
          <p:cNvPr id="47" name="自选图形 11"/>
          <p:cNvSpPr>
            <a:spLocks noChangeArrowheads="1"/>
          </p:cNvSpPr>
          <p:nvPr/>
        </p:nvSpPr>
        <p:spPr bwMode="auto">
          <a:xfrm>
            <a:off x="4640082" y="4887544"/>
            <a:ext cx="1483674" cy="827811"/>
          </a:xfrm>
          <a:prstGeom prst="foldedCorner">
            <a:avLst>
              <a:gd name="adj" fmla="val 12500"/>
            </a:avLst>
          </a:prstGeom>
          <a:solidFill>
            <a:srgbClr val="C00000"/>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defRPr/>
            </a:pPr>
            <a:r>
              <a:rPr lang="en-US" altLang="zh-CN" b="1" dirty="0">
                <a:solidFill>
                  <a:schemeClr val="bg1"/>
                </a:solidFill>
                <a:latin typeface="黑体" pitchFamily="2" charset="-122"/>
                <a:ea typeface="黑体" pitchFamily="2" charset="-122"/>
              </a:rPr>
              <a:t>IT</a:t>
            </a:r>
            <a:r>
              <a:rPr lang="zh-CN" altLang="en-US" b="1" dirty="0">
                <a:solidFill>
                  <a:schemeClr val="bg1"/>
                </a:solidFill>
                <a:latin typeface="黑体" pitchFamily="2" charset="-122"/>
                <a:ea typeface="黑体" pitchFamily="2" charset="-122"/>
              </a:rPr>
              <a:t>管理规划</a:t>
            </a:r>
          </a:p>
          <a:p>
            <a:pPr defTabSz="971375">
              <a:defRPr/>
            </a:pPr>
            <a:r>
              <a:rPr lang="en-US" altLang="zh-CN" dirty="0">
                <a:solidFill>
                  <a:schemeClr val="bg1"/>
                </a:solidFill>
                <a:latin typeface="黑体" pitchFamily="2" charset="-122"/>
                <a:ea typeface="黑体" pitchFamily="2" charset="-122"/>
              </a:rPr>
              <a:t>-</a:t>
            </a:r>
            <a:r>
              <a:rPr lang="en-US" altLang="zh-CN" dirty="0" smtClean="0">
                <a:solidFill>
                  <a:schemeClr val="bg1"/>
                </a:solidFill>
                <a:latin typeface="黑体" pitchFamily="2" charset="-122"/>
                <a:ea typeface="黑体" pitchFamily="2" charset="-122"/>
              </a:rPr>
              <a:t>IT</a:t>
            </a:r>
            <a:r>
              <a:rPr lang="zh-CN" altLang="en-US" dirty="0" smtClean="0">
                <a:solidFill>
                  <a:schemeClr val="bg1"/>
                </a:solidFill>
                <a:latin typeface="黑体" pitchFamily="2" charset="-122"/>
                <a:ea typeface="黑体" pitchFamily="2" charset="-122"/>
              </a:rPr>
              <a:t>组织、流程</a:t>
            </a:r>
            <a:endParaRPr lang="en-US" altLang="zh-CN" dirty="0" smtClean="0">
              <a:solidFill>
                <a:schemeClr val="bg1"/>
              </a:solidFill>
              <a:latin typeface="黑体" pitchFamily="2" charset="-122"/>
              <a:ea typeface="黑体" pitchFamily="2" charset="-122"/>
            </a:endParaRPr>
          </a:p>
          <a:p>
            <a:pPr defTabSz="971375">
              <a:defRPr/>
            </a:pPr>
            <a:r>
              <a:rPr lang="en-US" altLang="zh-CN" dirty="0" smtClean="0">
                <a:solidFill>
                  <a:schemeClr val="bg1"/>
                </a:solidFill>
                <a:latin typeface="黑体" pitchFamily="2" charset="-122"/>
                <a:ea typeface="黑体" pitchFamily="2" charset="-122"/>
              </a:rPr>
              <a:t>-IT</a:t>
            </a:r>
            <a:r>
              <a:rPr lang="zh-CN" altLang="en-US" dirty="0" smtClean="0">
                <a:solidFill>
                  <a:schemeClr val="bg1"/>
                </a:solidFill>
                <a:latin typeface="黑体" pitchFamily="2" charset="-122"/>
                <a:ea typeface="黑体" pitchFamily="2" charset="-122"/>
              </a:rPr>
              <a:t>运维体系</a:t>
            </a:r>
            <a:endParaRPr lang="en-US" altLang="zh-CN" dirty="0" smtClean="0">
              <a:solidFill>
                <a:schemeClr val="bg1"/>
              </a:solidFill>
              <a:latin typeface="黑体" pitchFamily="2" charset="-122"/>
              <a:ea typeface="黑体" pitchFamily="2" charset="-122"/>
            </a:endParaRPr>
          </a:p>
        </p:txBody>
      </p:sp>
      <p:sp>
        <p:nvSpPr>
          <p:cNvPr id="48" name="自选图形 12"/>
          <p:cNvSpPr>
            <a:spLocks noChangeArrowheads="1"/>
          </p:cNvSpPr>
          <p:nvPr/>
        </p:nvSpPr>
        <p:spPr bwMode="auto">
          <a:xfrm>
            <a:off x="6594118" y="3084599"/>
            <a:ext cx="1151227"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系统实施规划</a:t>
            </a: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实施策略</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实施主计划</a:t>
            </a:r>
          </a:p>
          <a:p>
            <a:pPr defTabSz="971375">
              <a:spcBef>
                <a:spcPct val="50000"/>
              </a:spcBef>
            </a:pP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投资规划</a:t>
            </a:r>
          </a:p>
        </p:txBody>
      </p:sp>
      <p:sp>
        <p:nvSpPr>
          <p:cNvPr id="49" name="矩形 13"/>
          <p:cNvSpPr>
            <a:spLocks noChangeArrowheads="1"/>
          </p:cNvSpPr>
          <p:nvPr/>
        </p:nvSpPr>
        <p:spPr bwMode="auto">
          <a:xfrm>
            <a:off x="8156184" y="2256788"/>
            <a:ext cx="481976" cy="3162520"/>
          </a:xfrm>
          <a:prstGeom prst="rect">
            <a:avLst/>
          </a:prstGeom>
          <a:solidFill>
            <a:schemeClr val="tx2">
              <a:lumMod val="20000"/>
              <a:lumOff val="80000"/>
            </a:schemeClr>
          </a:solidFill>
          <a:ln w="12700">
            <a:solidFill>
              <a:schemeClr val="tx2">
                <a:lumMod val="40000"/>
                <a:lumOff val="60000"/>
              </a:schemeClr>
            </a:solidFill>
            <a:miter lim="800000"/>
            <a:headEnd/>
            <a:tailEnd/>
          </a:ln>
          <a:effectLst>
            <a:outerShdw blurRad="44450" dist="27940" dir="5400000" algn="ctr">
              <a:srgbClr val="000000">
                <a:alpha val="32000"/>
              </a:srgbClr>
            </a:outerShdw>
          </a:effectLst>
        </p:spPr>
        <p:txBody>
          <a:bodyPr lIns="97193" tIns="48596" rIns="97193" bIns="48596" anchor="ctr"/>
          <a:lstStyle/>
          <a:p>
            <a:pPr algn="ctr" defTabSz="971375"/>
            <a:r>
              <a:rPr lang="zh-CN" altLang="en-US" dirty="0">
                <a:latin typeface="宋体" pitchFamily="2" charset="-122"/>
                <a:ea typeface="宋体" pitchFamily="2" charset="-122"/>
              </a:rPr>
              <a:t>选型和实施</a:t>
            </a:r>
          </a:p>
        </p:txBody>
      </p:sp>
      <p:cxnSp>
        <p:nvCxnSpPr>
          <p:cNvPr id="50" name="自选图形 14"/>
          <p:cNvCxnSpPr>
            <a:cxnSpLocks noChangeShapeType="1"/>
            <a:stCxn id="68" idx="3"/>
            <a:endCxn id="45" idx="1"/>
          </p:cNvCxnSpPr>
          <p:nvPr/>
        </p:nvCxnSpPr>
        <p:spPr bwMode="auto">
          <a:xfrm flipV="1">
            <a:off x="4213271" y="2370434"/>
            <a:ext cx="426811" cy="1464103"/>
          </a:xfrm>
          <a:prstGeom prst="bentConnector3">
            <a:avLst>
              <a:gd name="adj1" fmla="val 50000"/>
            </a:avLst>
          </a:prstGeom>
          <a:noFill/>
          <a:ln w="9525">
            <a:solidFill>
              <a:schemeClr val="tx1"/>
            </a:solidFill>
            <a:miter lim="800000"/>
            <a:headEnd/>
            <a:tailEnd type="triangle" w="med" len="med"/>
          </a:ln>
        </p:spPr>
      </p:cxnSp>
      <p:cxnSp>
        <p:nvCxnSpPr>
          <p:cNvPr id="51" name="自选图形 15"/>
          <p:cNvCxnSpPr>
            <a:cxnSpLocks noChangeShapeType="1"/>
            <a:stCxn id="68" idx="3"/>
            <a:endCxn id="46" idx="1"/>
          </p:cNvCxnSpPr>
          <p:nvPr/>
        </p:nvCxnSpPr>
        <p:spPr bwMode="auto">
          <a:xfrm>
            <a:off x="4213270" y="3834541"/>
            <a:ext cx="428262" cy="451789"/>
          </a:xfrm>
          <a:prstGeom prst="bentConnector3">
            <a:avLst>
              <a:gd name="adj1" fmla="val 50000"/>
            </a:avLst>
          </a:prstGeom>
          <a:noFill/>
          <a:ln w="9525">
            <a:solidFill>
              <a:schemeClr val="tx1"/>
            </a:solidFill>
            <a:miter lim="800000"/>
            <a:headEnd/>
            <a:tailEnd type="triangle" w="med" len="med"/>
          </a:ln>
        </p:spPr>
      </p:cxnSp>
      <p:cxnSp>
        <p:nvCxnSpPr>
          <p:cNvPr id="52" name="自选图形 16"/>
          <p:cNvCxnSpPr>
            <a:cxnSpLocks noChangeShapeType="1"/>
            <a:stCxn id="68" idx="3"/>
          </p:cNvCxnSpPr>
          <p:nvPr/>
        </p:nvCxnSpPr>
        <p:spPr bwMode="auto">
          <a:xfrm>
            <a:off x="4213271" y="3834541"/>
            <a:ext cx="426811" cy="1455685"/>
          </a:xfrm>
          <a:prstGeom prst="bentConnector3">
            <a:avLst>
              <a:gd name="adj1" fmla="val 50000"/>
            </a:avLst>
          </a:prstGeom>
          <a:noFill/>
          <a:ln w="9525">
            <a:solidFill>
              <a:schemeClr val="tx1"/>
            </a:solidFill>
            <a:miter lim="800000"/>
            <a:headEnd/>
            <a:tailEnd type="triangle" w="med" len="med"/>
          </a:ln>
        </p:spPr>
      </p:cxnSp>
      <p:cxnSp>
        <p:nvCxnSpPr>
          <p:cNvPr id="53" name="自选图形 17"/>
          <p:cNvCxnSpPr>
            <a:cxnSpLocks noChangeShapeType="1"/>
            <a:stCxn id="45" idx="2"/>
            <a:endCxn id="46" idx="0"/>
          </p:cNvCxnSpPr>
          <p:nvPr/>
        </p:nvCxnSpPr>
        <p:spPr bwMode="auto">
          <a:xfrm rot="16200000" flipH="1">
            <a:off x="4832979" y="3292589"/>
            <a:ext cx="1098603" cy="726"/>
          </a:xfrm>
          <a:prstGeom prst="straightConnector1">
            <a:avLst/>
          </a:prstGeom>
          <a:noFill/>
          <a:ln w="41275">
            <a:solidFill>
              <a:srgbClr val="FFFFFF"/>
            </a:solidFill>
            <a:miter lim="800000"/>
            <a:headEnd/>
            <a:tailEnd type="triangle" w="med" len="med"/>
          </a:ln>
        </p:spPr>
      </p:cxnSp>
      <p:cxnSp>
        <p:nvCxnSpPr>
          <p:cNvPr id="54" name="自选图形 18"/>
          <p:cNvCxnSpPr>
            <a:cxnSpLocks noChangeShapeType="1"/>
            <a:stCxn id="46" idx="2"/>
          </p:cNvCxnSpPr>
          <p:nvPr/>
        </p:nvCxnSpPr>
        <p:spPr bwMode="auto">
          <a:xfrm rot="5400000">
            <a:off x="5309320" y="4802993"/>
            <a:ext cx="145919" cy="726"/>
          </a:xfrm>
          <a:prstGeom prst="straightConnector1">
            <a:avLst/>
          </a:prstGeom>
          <a:noFill/>
          <a:ln w="41275">
            <a:solidFill>
              <a:srgbClr val="FFFFFF"/>
            </a:solidFill>
            <a:miter lim="800000"/>
            <a:headEnd/>
            <a:tailEnd type="triangle" w="med" len="med"/>
          </a:ln>
        </p:spPr>
      </p:cxnSp>
      <p:cxnSp>
        <p:nvCxnSpPr>
          <p:cNvPr id="55" name="自选图形 19"/>
          <p:cNvCxnSpPr>
            <a:cxnSpLocks noChangeShapeType="1"/>
            <a:stCxn id="45" idx="3"/>
            <a:endCxn id="48" idx="1"/>
          </p:cNvCxnSpPr>
          <p:nvPr/>
        </p:nvCxnSpPr>
        <p:spPr bwMode="auto">
          <a:xfrm>
            <a:off x="6123755" y="2370434"/>
            <a:ext cx="470363" cy="1464103"/>
          </a:xfrm>
          <a:prstGeom prst="bentConnector3">
            <a:avLst>
              <a:gd name="adj1" fmla="val 50000"/>
            </a:avLst>
          </a:prstGeom>
          <a:noFill/>
          <a:ln w="9525">
            <a:solidFill>
              <a:schemeClr val="tx1"/>
            </a:solidFill>
            <a:miter lim="800000"/>
            <a:headEnd/>
            <a:tailEnd type="triangle" w="med" len="med"/>
          </a:ln>
        </p:spPr>
      </p:cxnSp>
      <p:cxnSp>
        <p:nvCxnSpPr>
          <p:cNvPr id="56" name="自选图形 20"/>
          <p:cNvCxnSpPr>
            <a:cxnSpLocks noChangeShapeType="1"/>
            <a:endCxn id="48" idx="1"/>
          </p:cNvCxnSpPr>
          <p:nvPr/>
        </p:nvCxnSpPr>
        <p:spPr bwMode="auto">
          <a:xfrm flipV="1">
            <a:off x="6123755" y="3834541"/>
            <a:ext cx="470363" cy="1455685"/>
          </a:xfrm>
          <a:prstGeom prst="bentConnector3">
            <a:avLst>
              <a:gd name="adj1" fmla="val 50000"/>
            </a:avLst>
          </a:prstGeom>
          <a:noFill/>
          <a:ln w="9525">
            <a:solidFill>
              <a:schemeClr val="tx1"/>
            </a:solidFill>
            <a:miter lim="800000"/>
            <a:headEnd/>
            <a:tailEnd type="triangle" w="med" len="med"/>
          </a:ln>
        </p:spPr>
      </p:cxnSp>
      <p:sp>
        <p:nvSpPr>
          <p:cNvPr id="57" name="自选图形 22"/>
          <p:cNvSpPr>
            <a:spLocks noChangeArrowheads="1"/>
          </p:cNvSpPr>
          <p:nvPr/>
        </p:nvSpPr>
        <p:spPr bwMode="auto">
          <a:xfrm>
            <a:off x="1513041" y="2305892"/>
            <a:ext cx="172757" cy="275002"/>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8" name="自选图形 23"/>
          <p:cNvSpPr>
            <a:spLocks noChangeArrowheads="1"/>
          </p:cNvSpPr>
          <p:nvPr/>
        </p:nvSpPr>
        <p:spPr bwMode="auto">
          <a:xfrm>
            <a:off x="1526107" y="4138305"/>
            <a:ext cx="172756" cy="273599"/>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9" name="自选图形 24"/>
          <p:cNvSpPr>
            <a:spLocks noChangeArrowheads="1"/>
          </p:cNvSpPr>
          <p:nvPr/>
        </p:nvSpPr>
        <p:spPr bwMode="auto">
          <a:xfrm>
            <a:off x="1537722" y="5149916"/>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0" name="自选图形 25"/>
          <p:cNvSpPr>
            <a:spLocks noChangeArrowheads="1"/>
          </p:cNvSpPr>
          <p:nvPr/>
        </p:nvSpPr>
        <p:spPr bwMode="auto">
          <a:xfrm>
            <a:off x="7957296" y="3713172"/>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1" name="自选图形 26"/>
          <p:cNvSpPr>
            <a:spLocks noChangeArrowheads="1"/>
          </p:cNvSpPr>
          <p:nvPr/>
        </p:nvSpPr>
        <p:spPr bwMode="auto">
          <a:xfrm>
            <a:off x="2177935" y="1692754"/>
            <a:ext cx="210502" cy="203445"/>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2" name="自选图形 28"/>
          <p:cNvSpPr>
            <a:spLocks noChangeArrowheads="1"/>
          </p:cNvSpPr>
          <p:nvPr/>
        </p:nvSpPr>
        <p:spPr bwMode="auto">
          <a:xfrm>
            <a:off x="7569682" y="1705378"/>
            <a:ext cx="210502" cy="203446"/>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3" name="自选图形 32"/>
          <p:cNvSpPr>
            <a:spLocks noChangeArrowheads="1"/>
          </p:cNvSpPr>
          <p:nvPr/>
        </p:nvSpPr>
        <p:spPr bwMode="auto">
          <a:xfrm>
            <a:off x="428597" y="2976563"/>
            <a:ext cx="1036539" cy="911996"/>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管控模式</a:t>
            </a:r>
          </a:p>
        </p:txBody>
      </p:sp>
      <p:sp>
        <p:nvSpPr>
          <p:cNvPr id="64" name="自选图形 33"/>
          <p:cNvSpPr>
            <a:spLocks noChangeArrowheads="1"/>
          </p:cNvSpPr>
          <p:nvPr/>
        </p:nvSpPr>
        <p:spPr bwMode="auto">
          <a:xfrm>
            <a:off x="1515945" y="3191230"/>
            <a:ext cx="172757"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5" name="自选图形 34"/>
          <p:cNvSpPr>
            <a:spLocks noChangeArrowheads="1"/>
          </p:cNvSpPr>
          <p:nvPr/>
        </p:nvSpPr>
        <p:spPr bwMode="auto">
          <a:xfrm>
            <a:off x="1828067" y="5965098"/>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项目管理</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持续培训</a:t>
            </a:r>
          </a:p>
        </p:txBody>
      </p:sp>
      <p:sp>
        <p:nvSpPr>
          <p:cNvPr id="66" name="自选图形 35"/>
          <p:cNvSpPr>
            <a:spLocks noChangeArrowheads="1"/>
          </p:cNvSpPr>
          <p:nvPr/>
        </p:nvSpPr>
        <p:spPr bwMode="auto">
          <a:xfrm flipV="1">
            <a:off x="2388439" y="5743417"/>
            <a:ext cx="272926" cy="206252"/>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7" name="自选图形 36"/>
          <p:cNvSpPr>
            <a:spLocks noChangeArrowheads="1"/>
          </p:cNvSpPr>
          <p:nvPr/>
        </p:nvSpPr>
        <p:spPr bwMode="auto">
          <a:xfrm flipV="1">
            <a:off x="7710502" y="5747626"/>
            <a:ext cx="272926" cy="204848"/>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8" name="自选图形 9"/>
          <p:cNvSpPr>
            <a:spLocks noChangeArrowheads="1"/>
          </p:cNvSpPr>
          <p:nvPr/>
        </p:nvSpPr>
        <p:spPr bwMode="auto">
          <a:xfrm>
            <a:off x="2945905" y="3084599"/>
            <a:ext cx="1267365"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业务架构规划</a:t>
            </a:r>
          </a:p>
          <a:p>
            <a:pPr defTabSz="971375">
              <a:spcBef>
                <a:spcPct val="50000"/>
              </a:spcBef>
            </a:pPr>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职能组件架构</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热点组件识别</a:t>
            </a:r>
            <a:endParaRPr lang="zh-CN" altLang="en-US" dirty="0">
              <a:solidFill>
                <a:schemeClr val="tx1"/>
              </a:solidFill>
              <a:latin typeface="黑体" pitchFamily="2" charset="-122"/>
              <a:ea typeface="黑体" pitchFamily="2" charset="-122"/>
            </a:endParaRPr>
          </a:p>
        </p:txBody>
      </p:sp>
      <p:cxnSp>
        <p:nvCxnSpPr>
          <p:cNvPr id="69" name="自选图形 16"/>
          <p:cNvCxnSpPr>
            <a:cxnSpLocks noChangeShapeType="1"/>
            <a:stCxn id="43" idx="3"/>
            <a:endCxn id="68" idx="1"/>
          </p:cNvCxnSpPr>
          <p:nvPr/>
        </p:nvCxnSpPr>
        <p:spPr bwMode="auto">
          <a:xfrm>
            <a:off x="2738307" y="3829627"/>
            <a:ext cx="207599" cy="4911"/>
          </a:xfrm>
          <a:prstGeom prst="bentConnector3">
            <a:avLst>
              <a:gd name="adj1" fmla="val 50000"/>
            </a:avLst>
          </a:prstGeom>
          <a:noFill/>
          <a:ln w="9525">
            <a:solidFill>
              <a:schemeClr val="tx1"/>
            </a:solidFill>
            <a:miter lim="800000"/>
            <a:headEnd/>
            <a:tailEnd type="triangle" w="med" len="med"/>
          </a:ln>
        </p:spPr>
      </p:cxnSp>
      <p:sp>
        <p:nvSpPr>
          <p:cNvPr id="70" name="自选图形 10"/>
          <p:cNvSpPr>
            <a:spLocks noChangeArrowheads="1"/>
          </p:cNvSpPr>
          <p:nvPr/>
        </p:nvSpPr>
        <p:spPr bwMode="auto">
          <a:xfrm>
            <a:off x="4641534" y="2876945"/>
            <a:ext cx="1482222" cy="820796"/>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lstStyle/>
          <a:p>
            <a:pPr algn="ctr" defTabSz="971375">
              <a:spcBef>
                <a:spcPct val="50000"/>
              </a:spcBef>
            </a:pPr>
            <a:r>
              <a:rPr lang="zh-CN" altLang="en-US" b="1" dirty="0" smtClean="0">
                <a:solidFill>
                  <a:schemeClr val="tx1"/>
                </a:solidFill>
                <a:latin typeface="黑体" pitchFamily="2" charset="-122"/>
                <a:ea typeface="黑体" pitchFamily="2" charset="-122"/>
              </a:rPr>
              <a:t>数据架</a:t>
            </a:r>
            <a:r>
              <a:rPr lang="zh-CN" altLang="en-US" b="1" dirty="0">
                <a:solidFill>
                  <a:schemeClr val="tx1"/>
                </a:solidFill>
                <a:latin typeface="黑体" pitchFamily="2" charset="-122"/>
                <a:ea typeface="黑体" pitchFamily="2" charset="-122"/>
              </a:rPr>
              <a:t>构规划</a:t>
            </a:r>
          </a:p>
          <a:p>
            <a:pPr defTabSz="971375">
              <a:spcBef>
                <a:spcPts val="0"/>
              </a:spcBef>
            </a:pPr>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总体数据架构</a:t>
            </a:r>
            <a:endParaRPr lang="zh-CN" altLang="en-US" dirty="0">
              <a:solidFill>
                <a:schemeClr val="tx1"/>
              </a:solidFill>
              <a:latin typeface="黑体" pitchFamily="2" charset="-122"/>
              <a:ea typeface="黑体" pitchFamily="2" charset="-122"/>
            </a:endParaRPr>
          </a:p>
          <a:p>
            <a:pPr defTabSz="971375">
              <a:spcBef>
                <a:spcPts val="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数据中心</a:t>
            </a:r>
            <a:endParaRPr lang="zh-CN" altLang="en-US" dirty="0">
              <a:solidFill>
                <a:schemeClr val="tx1"/>
              </a:solidFill>
              <a:latin typeface="黑体" pitchFamily="2" charset="-122"/>
              <a:ea typeface="黑体" pitchFamily="2" charset="-122"/>
            </a:endParaRPr>
          </a:p>
        </p:txBody>
      </p:sp>
      <p:cxnSp>
        <p:nvCxnSpPr>
          <p:cNvPr id="71" name="自选图形 16"/>
          <p:cNvCxnSpPr>
            <a:cxnSpLocks noChangeShapeType="1"/>
            <a:stCxn id="68" idx="3"/>
            <a:endCxn id="70" idx="1"/>
          </p:cNvCxnSpPr>
          <p:nvPr/>
        </p:nvCxnSpPr>
        <p:spPr bwMode="auto">
          <a:xfrm flipV="1">
            <a:off x="4213270" y="3287343"/>
            <a:ext cx="428262" cy="547197"/>
          </a:xfrm>
          <a:prstGeom prst="bentConnector3">
            <a:avLst>
              <a:gd name="adj1" fmla="val 50000"/>
            </a:avLst>
          </a:prstGeom>
          <a:noFill/>
          <a:ln w="9525">
            <a:solidFill>
              <a:schemeClr val="tx1"/>
            </a:solidFill>
            <a:miter lim="800000"/>
            <a:headEnd/>
            <a:tailEnd type="triangle" w="med" len="med"/>
          </a:ln>
        </p:spPr>
      </p:cxnSp>
      <p:cxnSp>
        <p:nvCxnSpPr>
          <p:cNvPr id="72" name="自选图形 19"/>
          <p:cNvCxnSpPr>
            <a:cxnSpLocks noChangeShapeType="1"/>
            <a:stCxn id="70" idx="3"/>
            <a:endCxn id="48" idx="1"/>
          </p:cNvCxnSpPr>
          <p:nvPr/>
        </p:nvCxnSpPr>
        <p:spPr bwMode="auto">
          <a:xfrm>
            <a:off x="6123755" y="3287343"/>
            <a:ext cx="470363" cy="547197"/>
          </a:xfrm>
          <a:prstGeom prst="bentConnector3">
            <a:avLst>
              <a:gd name="adj1" fmla="val 50000"/>
            </a:avLst>
          </a:prstGeom>
          <a:noFill/>
          <a:ln w="9525">
            <a:solidFill>
              <a:schemeClr val="tx1"/>
            </a:solidFill>
            <a:miter lim="800000"/>
            <a:headEnd/>
            <a:tailEnd type="triangle" w="med" len="med"/>
          </a:ln>
        </p:spPr>
      </p:cxnSp>
      <p:cxnSp>
        <p:nvCxnSpPr>
          <p:cNvPr id="73" name="自选图形 20"/>
          <p:cNvCxnSpPr>
            <a:cxnSpLocks noChangeShapeType="1"/>
            <a:stCxn id="46" idx="3"/>
            <a:endCxn id="48" idx="1"/>
          </p:cNvCxnSpPr>
          <p:nvPr/>
        </p:nvCxnSpPr>
        <p:spPr bwMode="auto">
          <a:xfrm flipV="1">
            <a:off x="6123755" y="3834541"/>
            <a:ext cx="470363" cy="451789"/>
          </a:xfrm>
          <a:prstGeom prst="bentConnector3">
            <a:avLst>
              <a:gd name="adj1" fmla="val 50000"/>
            </a:avLst>
          </a:prstGeom>
          <a:noFill/>
          <a:ln w="9525">
            <a:solidFill>
              <a:schemeClr val="tx1"/>
            </a:solidFill>
            <a:miter lim="800000"/>
            <a:headEnd/>
            <a:tailEnd type="triangle" w="med" len="med"/>
          </a:ln>
        </p:spPr>
      </p:cxn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586" name="直接连接符 1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91" name="圆角矩形​​ 90"/>
          <p:cNvSpPr/>
          <p:nvPr/>
        </p:nvSpPr>
        <p:spPr bwMode="auto">
          <a:xfrm>
            <a:off x="6573838" y="2492375"/>
            <a:ext cx="2030412" cy="3108325"/>
          </a:xfrm>
          <a:prstGeom prst="roundRect">
            <a:avLst/>
          </a:prstGeom>
          <a:solidFill>
            <a:schemeClr val="bg1"/>
          </a:solidFill>
          <a:ln>
            <a:solidFill>
              <a:schemeClr val="bg1">
                <a:lumMod val="50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eaLnBrk="0" hangingPunct="0">
              <a:defRPr/>
            </a:pPr>
            <a:endParaRPr lang="zh-CN" altLang="en-US">
              <a:solidFill>
                <a:schemeClr val="bg1"/>
              </a:solidFill>
              <a:latin typeface="宋体" pitchFamily="2" charset="-122"/>
            </a:endParaRPr>
          </a:p>
        </p:txBody>
      </p:sp>
      <p:sp>
        <p:nvSpPr>
          <p:cNvPr id="67588" name="标题 1"/>
          <p:cNvSpPr>
            <a:spLocks noGrp="1"/>
          </p:cNvSpPr>
          <p:nvPr>
            <p:ph type="title"/>
          </p:nvPr>
        </p:nvSpPr>
        <p:spPr/>
        <p:txBody>
          <a:bodyPr/>
          <a:lstStyle/>
          <a:p>
            <a:r>
              <a:rPr lang="zh-CN" altLang="en-US" smtClean="0"/>
              <a:t>汉普成长历程</a:t>
            </a:r>
          </a:p>
        </p:txBody>
      </p:sp>
      <p:sp>
        <p:nvSpPr>
          <p:cNvPr id="66" name="矩形 6"/>
          <p:cNvSpPr>
            <a:spLocks noChangeArrowheads="1"/>
          </p:cNvSpPr>
          <p:nvPr/>
        </p:nvSpPr>
        <p:spPr bwMode="auto">
          <a:xfrm>
            <a:off x="661988" y="3816350"/>
            <a:ext cx="1873250" cy="1938338"/>
          </a:xfrm>
          <a:prstGeom prst="rect">
            <a:avLst/>
          </a:prstGeom>
          <a:noFill/>
          <a:ln>
            <a:noFill/>
          </a:ln>
          <a:effectLst/>
          <a:extLst>
            <a:ext uri="{909E8E84-426E-40DD-AFC4-6F175D3DCCD1}"/>
            <a:ext uri="{91240B29-F687-4F45-9708-019B960494DF}"/>
            <a:ext uri="{AF507438-7753-43E0-B8FC-AC1667EBCBE1}"/>
          </a:extLst>
        </p:spPr>
        <p:txBody>
          <a:bodyPr lIns="3810" tIns="0" rIns="3810" bIns="0">
            <a:spAutoFit/>
          </a:bodyPr>
          <a:lstStyle/>
          <a:p>
            <a:pPr marL="287338" lvl="1" indent="-285750" defTabSz="895350" eaLnBrk="0" hangingPunct="0">
              <a:buSzPct val="120000"/>
              <a:buFont typeface="Arial" pitchFamily="34" charset="0"/>
              <a:buChar char="•"/>
              <a:defRPr/>
            </a:pPr>
            <a:r>
              <a:rPr lang="zh-CN" altLang="en-US" dirty="0">
                <a:latin typeface="+mn-ea"/>
                <a:ea typeface="+mn-ea"/>
                <a:cs typeface="Arial" charset="0"/>
              </a:rPr>
              <a:t>汉普咨询成立</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首倡</a:t>
            </a:r>
            <a:r>
              <a:rPr lang="en-US" altLang="zh-CN" dirty="0">
                <a:latin typeface="+mn-ea"/>
                <a:ea typeface="+mn-ea"/>
                <a:cs typeface="Arial" charset="0"/>
              </a:rPr>
              <a:t>BPR</a:t>
            </a:r>
            <a:r>
              <a:rPr lang="zh-CN" altLang="en-US" dirty="0">
                <a:latin typeface="+mn-ea"/>
                <a:ea typeface="+mn-ea"/>
                <a:cs typeface="Arial" charset="0"/>
              </a:rPr>
              <a:t>及企业改制咨询</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提倡企业从人治到制度化</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提出</a:t>
            </a:r>
            <a:r>
              <a:rPr lang="en-US" altLang="zh-CN" dirty="0">
                <a:latin typeface="+mn-ea"/>
                <a:ea typeface="+mn-ea"/>
                <a:cs typeface="Arial" charset="0"/>
              </a:rPr>
              <a:t>3C</a:t>
            </a:r>
            <a:r>
              <a:rPr lang="zh-CN" altLang="en-US" dirty="0">
                <a:latin typeface="+mn-ea"/>
                <a:ea typeface="+mn-ea"/>
                <a:cs typeface="Arial" charset="0"/>
              </a:rPr>
              <a:t>理论，推行</a:t>
            </a:r>
            <a:r>
              <a:rPr lang="en-US" altLang="zh-CN" dirty="0">
                <a:latin typeface="+mn-ea"/>
                <a:ea typeface="+mn-ea"/>
                <a:cs typeface="Arial" charset="0"/>
              </a:rPr>
              <a:t>BPR+ERP</a:t>
            </a:r>
            <a:r>
              <a:rPr lang="zh-CN" altLang="en-US" dirty="0">
                <a:latin typeface="+mn-ea"/>
                <a:ea typeface="+mn-ea"/>
                <a:cs typeface="Arial" charset="0"/>
              </a:rPr>
              <a:t>的实施方法</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en-US" altLang="zh-CN" dirty="0">
                <a:latin typeface="+mn-ea"/>
                <a:ea typeface="+mn-ea"/>
                <a:cs typeface="Arial" charset="0"/>
              </a:rPr>
              <a:t>Oracle </a:t>
            </a:r>
            <a:r>
              <a:rPr lang="zh-CN" altLang="en-US" dirty="0">
                <a:latin typeface="+mn-ea"/>
                <a:ea typeface="+mn-ea"/>
                <a:cs typeface="Arial" charset="0"/>
              </a:rPr>
              <a:t>应用套件实施</a:t>
            </a:r>
            <a:endParaRPr lang="en-US" altLang="ko-KR" dirty="0">
              <a:latin typeface="+mn-ea"/>
              <a:ea typeface="+mn-ea"/>
              <a:cs typeface="Arial" charset="0"/>
            </a:endParaRPr>
          </a:p>
        </p:txBody>
      </p:sp>
      <p:sp>
        <p:nvSpPr>
          <p:cNvPr id="67" name="矩形 7"/>
          <p:cNvSpPr>
            <a:spLocks noChangeArrowheads="1"/>
          </p:cNvSpPr>
          <p:nvPr/>
        </p:nvSpPr>
        <p:spPr bwMode="auto">
          <a:xfrm>
            <a:off x="2620963" y="3433763"/>
            <a:ext cx="1871662" cy="2586037"/>
          </a:xfrm>
          <a:prstGeom prst="rect">
            <a:avLst/>
          </a:prstGeom>
          <a:noFill/>
          <a:ln>
            <a:noFill/>
          </a:ln>
          <a:effectLst/>
          <a:extLst>
            <a:ext uri="{909E8E84-426E-40DD-AFC4-6F175D3DCCD1}"/>
            <a:ext uri="{91240B29-F687-4F45-9708-019B960494DF}"/>
            <a:ext uri="{AF507438-7753-43E0-B8FC-AC1667EBCBE1}"/>
          </a:extLst>
        </p:spPr>
        <p:txBody>
          <a:bodyPr lIns="3810" tIns="0" rIns="3810" bIns="0">
            <a:spAutoFit/>
          </a:bodyPr>
          <a:lstStyle/>
          <a:p>
            <a:pPr marL="287338" lvl="1" indent="-285750" defTabSz="895350" eaLnBrk="0" hangingPunct="0">
              <a:buSzPct val="120000"/>
              <a:buFont typeface="Arial" pitchFamily="34" charset="0"/>
              <a:buChar char="•"/>
              <a:defRPr/>
            </a:pPr>
            <a:r>
              <a:rPr lang="zh-CN" altLang="en-US" dirty="0">
                <a:latin typeface="+mn-ea"/>
                <a:ea typeface="+mn-ea"/>
                <a:cs typeface="Arial" charset="0"/>
              </a:rPr>
              <a:t>亚洲物流、联想陆续入股汉普咨询</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提出</a:t>
            </a:r>
            <a:r>
              <a:rPr lang="en-US" altLang="zh-CN" dirty="0">
                <a:latin typeface="+mn-ea"/>
                <a:ea typeface="+mn-ea"/>
                <a:cs typeface="Arial" charset="0"/>
              </a:rPr>
              <a:t>IT</a:t>
            </a:r>
            <a:r>
              <a:rPr lang="zh-CN" altLang="en-US" dirty="0">
                <a:latin typeface="+mn-ea"/>
                <a:ea typeface="+mn-ea"/>
                <a:cs typeface="Arial" charset="0"/>
              </a:rPr>
              <a:t>即是管理，</a:t>
            </a:r>
            <a:r>
              <a:rPr lang="en-US" altLang="zh-CN" dirty="0">
                <a:latin typeface="+mn-ea"/>
                <a:ea typeface="+mn-ea"/>
                <a:cs typeface="Arial" charset="0"/>
              </a:rPr>
              <a:t>ERP</a:t>
            </a:r>
            <a:r>
              <a:rPr lang="zh-CN" altLang="en-US" dirty="0">
                <a:latin typeface="+mn-ea"/>
                <a:ea typeface="+mn-ea"/>
                <a:cs typeface="Arial" charset="0"/>
              </a:rPr>
              <a:t>即是管理革命等理念</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提出管理流水线、大规模定制、全程供应链等理念</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咨询落地，为客户创造业务价值</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en-US" altLang="zh-CN" dirty="0">
                <a:latin typeface="+mn-ea"/>
                <a:ea typeface="+mn-ea"/>
                <a:cs typeface="Arial" charset="0"/>
              </a:rPr>
              <a:t>SAP</a:t>
            </a:r>
            <a:r>
              <a:rPr lang="zh-CN" altLang="en-US" dirty="0">
                <a:latin typeface="+mn-ea"/>
                <a:ea typeface="+mn-ea"/>
                <a:cs typeface="Arial" charset="0"/>
              </a:rPr>
              <a:t>商务套件实施</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en-US" altLang="zh-CN" dirty="0" err="1">
                <a:latin typeface="+mn-ea"/>
                <a:ea typeface="+mn-ea"/>
                <a:cs typeface="Arial" charset="0"/>
              </a:rPr>
              <a:t>Winchill</a:t>
            </a:r>
            <a:r>
              <a:rPr lang="en-US" altLang="zh-CN" dirty="0">
                <a:latin typeface="+mn-ea"/>
                <a:ea typeface="+mn-ea"/>
                <a:cs typeface="Arial" charset="0"/>
              </a:rPr>
              <a:t> PTC</a:t>
            </a:r>
            <a:r>
              <a:rPr lang="zh-CN" altLang="en-US" dirty="0">
                <a:latin typeface="+mn-ea"/>
                <a:ea typeface="+mn-ea"/>
                <a:cs typeface="Arial" charset="0"/>
              </a:rPr>
              <a:t>实施</a:t>
            </a:r>
            <a:r>
              <a:rPr lang="en-US" altLang="zh-CN" dirty="0">
                <a:latin typeface="+mn-ea"/>
                <a:ea typeface="+mn-ea"/>
                <a:cs typeface="Arial" charset="0"/>
              </a:rPr>
              <a:t> </a:t>
            </a:r>
            <a:endParaRPr lang="en-US" altLang="ko-KR" dirty="0">
              <a:latin typeface="+mn-ea"/>
              <a:ea typeface="+mn-ea"/>
              <a:cs typeface="Arial" charset="0"/>
            </a:endParaRPr>
          </a:p>
        </p:txBody>
      </p:sp>
      <p:sp>
        <p:nvSpPr>
          <p:cNvPr id="68" name="矩形 8"/>
          <p:cNvSpPr>
            <a:spLocks noChangeArrowheads="1"/>
          </p:cNvSpPr>
          <p:nvPr/>
        </p:nvSpPr>
        <p:spPr bwMode="auto">
          <a:xfrm>
            <a:off x="4554538" y="3005138"/>
            <a:ext cx="1873250" cy="3446462"/>
          </a:xfrm>
          <a:prstGeom prst="rect">
            <a:avLst/>
          </a:prstGeom>
          <a:noFill/>
          <a:ln>
            <a:noFill/>
          </a:ln>
          <a:effectLst/>
          <a:extLst>
            <a:ext uri="{909E8E84-426E-40DD-AFC4-6F175D3DCCD1}"/>
            <a:ext uri="{91240B29-F687-4F45-9708-019B960494DF}"/>
            <a:ext uri="{AF507438-7753-43E0-B8FC-AC1667EBCBE1}"/>
          </a:extLst>
        </p:spPr>
        <p:txBody>
          <a:bodyPr lIns="3810" tIns="0" rIns="3810" bIns="0">
            <a:spAutoFit/>
          </a:bodyPr>
          <a:lstStyle/>
          <a:p>
            <a:pPr marL="287338" lvl="1" indent="-285750" defTabSz="895350" eaLnBrk="0" hangingPunct="0">
              <a:buSzPct val="120000"/>
              <a:buFont typeface="Arial" pitchFamily="34" charset="0"/>
              <a:buChar char="•"/>
              <a:defRPr/>
            </a:pPr>
            <a:r>
              <a:rPr lang="en-US" altLang="zh-CN" dirty="0">
                <a:latin typeface="+mn-ea"/>
                <a:ea typeface="+mn-ea"/>
                <a:cs typeface="Arial" charset="0"/>
              </a:rPr>
              <a:t>MBO</a:t>
            </a:r>
            <a:r>
              <a:rPr lang="zh-CN" altLang="en-US" dirty="0">
                <a:latin typeface="+mn-ea"/>
                <a:ea typeface="+mn-ea"/>
                <a:cs typeface="Arial" charset="0"/>
              </a:rPr>
              <a:t>、</a:t>
            </a:r>
            <a:r>
              <a:rPr lang="en-US" altLang="zh-CN" dirty="0">
                <a:latin typeface="+mn-ea"/>
                <a:ea typeface="+mn-ea"/>
                <a:cs typeface="Arial" charset="0"/>
              </a:rPr>
              <a:t>NEC SL</a:t>
            </a:r>
            <a:r>
              <a:rPr lang="zh-CN" altLang="en-US" dirty="0">
                <a:latin typeface="+mn-ea"/>
                <a:ea typeface="+mn-ea"/>
                <a:cs typeface="Arial" charset="0"/>
              </a:rPr>
              <a:t>参股</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行业研究、</a:t>
            </a:r>
            <a:r>
              <a:rPr lang="en-US" altLang="zh-CN" dirty="0">
                <a:latin typeface="+mn-ea"/>
                <a:ea typeface="+mn-ea"/>
                <a:cs typeface="Arial" charset="0"/>
              </a:rPr>
              <a:t> ,</a:t>
            </a:r>
            <a:r>
              <a:rPr lang="zh-CN" altLang="en-US" dirty="0">
                <a:latin typeface="+mn-ea"/>
                <a:ea typeface="+mn-ea"/>
                <a:cs typeface="Arial" charset="0"/>
              </a:rPr>
              <a:t>知识管理、专业化运营</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汽车、机械、冶金行业解决方案认证</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en-US" altLang="zh-CN" dirty="0">
                <a:latin typeface="+mn-ea"/>
                <a:ea typeface="+mn-ea"/>
                <a:cs typeface="Arial" charset="0"/>
              </a:rPr>
              <a:t>OPM</a:t>
            </a:r>
            <a:r>
              <a:rPr lang="zh-CN" altLang="en-US" dirty="0">
                <a:latin typeface="+mn-ea"/>
                <a:ea typeface="+mn-ea"/>
                <a:cs typeface="Arial" charset="0"/>
              </a:rPr>
              <a:t>认证</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en-US" altLang="zh-CN" dirty="0">
                <a:latin typeface="+mn-ea"/>
                <a:ea typeface="+mn-ea"/>
                <a:cs typeface="Arial" charset="0"/>
              </a:rPr>
              <a:t>DMS</a:t>
            </a:r>
            <a:r>
              <a:rPr lang="zh-CN" altLang="en-US" dirty="0">
                <a:latin typeface="+mn-ea"/>
                <a:ea typeface="+mn-ea"/>
                <a:cs typeface="Arial" charset="0"/>
              </a:rPr>
              <a:t>、</a:t>
            </a:r>
            <a:r>
              <a:rPr lang="en-US" altLang="zh-CN" dirty="0">
                <a:latin typeface="+mn-ea"/>
                <a:ea typeface="+mn-ea"/>
                <a:cs typeface="Arial" charset="0"/>
              </a:rPr>
              <a:t>MES</a:t>
            </a:r>
            <a:r>
              <a:rPr lang="zh-CN" altLang="en-US" dirty="0">
                <a:latin typeface="+mn-ea"/>
                <a:ea typeface="+mn-ea"/>
                <a:cs typeface="Arial" charset="0"/>
              </a:rPr>
              <a:t>、项目管理、</a:t>
            </a:r>
            <a:r>
              <a:rPr lang="en-US" altLang="zh-CN" dirty="0">
                <a:latin typeface="+mn-ea"/>
                <a:ea typeface="+mn-ea"/>
                <a:cs typeface="Arial" charset="0"/>
              </a:rPr>
              <a:t>KOA</a:t>
            </a:r>
            <a:r>
              <a:rPr lang="zh-CN" altLang="en-US" dirty="0">
                <a:latin typeface="+mn-ea"/>
                <a:ea typeface="+mn-ea"/>
                <a:cs typeface="Arial" charset="0"/>
              </a:rPr>
              <a:t>等自主产品</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战略执行、集团管控、全面预算、组织变革等管理咨询</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en-US" altLang="zh-CN" dirty="0">
                <a:latin typeface="+mn-ea"/>
                <a:ea typeface="+mn-ea"/>
                <a:cs typeface="Arial" charset="0"/>
              </a:rPr>
              <a:t>IT</a:t>
            </a:r>
            <a:r>
              <a:rPr lang="zh-CN" altLang="en-US" dirty="0">
                <a:latin typeface="+mn-ea"/>
                <a:ea typeface="+mn-ea"/>
                <a:cs typeface="Arial" charset="0"/>
              </a:rPr>
              <a:t>战略、</a:t>
            </a:r>
            <a:r>
              <a:rPr lang="en-US" altLang="zh-CN" dirty="0">
                <a:latin typeface="+mn-ea"/>
                <a:ea typeface="+mn-ea"/>
                <a:cs typeface="Arial" charset="0"/>
              </a:rPr>
              <a:t>IT</a:t>
            </a:r>
            <a:r>
              <a:rPr lang="zh-CN" altLang="en-US" dirty="0">
                <a:latin typeface="+mn-ea"/>
                <a:ea typeface="+mn-ea"/>
                <a:cs typeface="Arial" charset="0"/>
              </a:rPr>
              <a:t>规划、</a:t>
            </a:r>
            <a:r>
              <a:rPr lang="en-US" altLang="zh-CN" dirty="0">
                <a:latin typeface="+mn-ea"/>
                <a:ea typeface="+mn-ea"/>
                <a:cs typeface="Arial" charset="0"/>
              </a:rPr>
              <a:t>IT</a:t>
            </a:r>
            <a:r>
              <a:rPr lang="zh-CN" altLang="en-US" dirty="0">
                <a:latin typeface="+mn-ea"/>
                <a:ea typeface="+mn-ea"/>
                <a:cs typeface="Arial" charset="0"/>
              </a:rPr>
              <a:t>治理咨询 </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企业卓越绩效咨询</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en-US" altLang="zh-CN" dirty="0">
                <a:latin typeface="+mn-ea"/>
                <a:ea typeface="+mn-ea"/>
                <a:cs typeface="Arial" charset="0"/>
              </a:rPr>
              <a:t>BI</a:t>
            </a:r>
            <a:r>
              <a:rPr lang="zh-CN" altLang="en-US" dirty="0">
                <a:latin typeface="+mn-ea"/>
                <a:ea typeface="+mn-ea"/>
                <a:cs typeface="Arial" charset="0"/>
              </a:rPr>
              <a:t>、</a:t>
            </a:r>
            <a:r>
              <a:rPr lang="en-US" altLang="zh-CN" dirty="0">
                <a:latin typeface="+mn-ea"/>
                <a:ea typeface="+mn-ea"/>
                <a:cs typeface="Arial" charset="0"/>
              </a:rPr>
              <a:t>CRM</a:t>
            </a:r>
            <a:r>
              <a:rPr lang="zh-CN" altLang="en-US" dirty="0">
                <a:latin typeface="+mn-ea"/>
                <a:ea typeface="+mn-ea"/>
                <a:cs typeface="Arial" charset="0"/>
              </a:rPr>
              <a:t>、</a:t>
            </a:r>
            <a:r>
              <a:rPr lang="en-US" altLang="zh-CN" dirty="0">
                <a:latin typeface="+mn-ea"/>
                <a:ea typeface="+mn-ea"/>
                <a:cs typeface="Arial" charset="0"/>
              </a:rPr>
              <a:t>SCM</a:t>
            </a:r>
            <a:r>
              <a:rPr lang="zh-CN" altLang="en-US" dirty="0">
                <a:latin typeface="+mn-ea"/>
                <a:ea typeface="+mn-ea"/>
                <a:cs typeface="Arial" charset="0"/>
              </a:rPr>
              <a:t>、</a:t>
            </a:r>
            <a:r>
              <a:rPr lang="en-US" altLang="zh-CN" dirty="0">
                <a:latin typeface="+mn-ea"/>
                <a:ea typeface="+mn-ea"/>
                <a:cs typeface="Arial" charset="0"/>
              </a:rPr>
              <a:t>PDM</a:t>
            </a:r>
            <a:r>
              <a:rPr lang="zh-CN" altLang="en-US" dirty="0">
                <a:latin typeface="+mn-ea"/>
                <a:ea typeface="+mn-ea"/>
                <a:cs typeface="Arial" charset="0"/>
              </a:rPr>
              <a:t>实施</a:t>
            </a:r>
            <a:endParaRPr lang="en-US" altLang="ko-KR" dirty="0">
              <a:latin typeface="+mn-ea"/>
              <a:ea typeface="+mn-ea"/>
              <a:cs typeface="Arial" charset="0"/>
            </a:endParaRPr>
          </a:p>
        </p:txBody>
      </p:sp>
      <p:grpSp>
        <p:nvGrpSpPr>
          <p:cNvPr id="2" name="组合 9"/>
          <p:cNvGrpSpPr>
            <a:grpSpLocks/>
          </p:cNvGrpSpPr>
          <p:nvPr/>
        </p:nvGrpSpPr>
        <p:grpSpPr bwMode="auto">
          <a:xfrm>
            <a:off x="595313" y="2009775"/>
            <a:ext cx="7764462" cy="1749425"/>
            <a:chOff x="374" y="1144"/>
            <a:chExt cx="4892" cy="1102"/>
          </a:xfrm>
        </p:grpSpPr>
        <p:sp>
          <p:nvSpPr>
            <p:cNvPr id="70" name="任意多边形 10"/>
            <p:cNvSpPr>
              <a:spLocks/>
            </p:cNvSpPr>
            <p:nvPr/>
          </p:nvSpPr>
          <p:spPr bwMode="auto">
            <a:xfrm>
              <a:off x="374" y="1914"/>
              <a:ext cx="1261" cy="332"/>
            </a:xfrm>
            <a:custGeom>
              <a:avLst/>
              <a:gdLst>
                <a:gd name="T0" fmla="*/ 0 w 1849"/>
                <a:gd name="T1" fmla="*/ 726 h 726"/>
                <a:gd name="T2" fmla="*/ 537 w 1849"/>
                <a:gd name="T3" fmla="*/ 272 h 726"/>
                <a:gd name="T4" fmla="*/ 1221 w 1849"/>
                <a:gd name="T5" fmla="*/ 28 h 726"/>
                <a:gd name="T6" fmla="*/ 1849 w 1849"/>
                <a:gd name="T7" fmla="*/ 105 h 726"/>
              </a:gdLst>
              <a:ahLst/>
              <a:cxnLst>
                <a:cxn ang="0">
                  <a:pos x="T0" y="T1"/>
                </a:cxn>
                <a:cxn ang="0">
                  <a:pos x="T2" y="T3"/>
                </a:cxn>
                <a:cxn ang="0">
                  <a:pos x="T4" y="T5"/>
                </a:cxn>
                <a:cxn ang="0">
                  <a:pos x="T6" y="T7"/>
                </a:cxn>
              </a:cxnLst>
              <a:rect l="0" t="0" r="r" b="b"/>
              <a:pathLst>
                <a:path w="1849" h="726">
                  <a:moveTo>
                    <a:pt x="0" y="726"/>
                  </a:moveTo>
                  <a:cubicBezTo>
                    <a:pt x="167" y="557"/>
                    <a:pt x="334" y="388"/>
                    <a:pt x="537" y="272"/>
                  </a:cubicBezTo>
                  <a:cubicBezTo>
                    <a:pt x="740" y="156"/>
                    <a:pt x="1002" y="56"/>
                    <a:pt x="1221" y="28"/>
                  </a:cubicBezTo>
                  <a:cubicBezTo>
                    <a:pt x="1440" y="0"/>
                    <a:pt x="1695" y="56"/>
                    <a:pt x="1849" y="105"/>
                  </a:cubicBezTo>
                </a:path>
              </a:pathLst>
            </a:custGeom>
            <a:noFill/>
            <a:ln w="9525" cap="flat" cmpd="sng">
              <a:solidFill>
                <a:schemeClr val="bg1">
                  <a:lumMod val="50000"/>
                </a:schemeClr>
              </a:solidFill>
              <a:prstDash val="solid"/>
              <a:round/>
              <a:headEnd type="none" w="med" len="med"/>
              <a:tailEnd type="none" w="med" len="med"/>
            </a:ln>
            <a:effectLst/>
            <a:scene3d>
              <a:camera prst="legacyObliqueTopRight"/>
              <a:lightRig rig="legacyFlat3" dir="b"/>
            </a:scene3d>
            <a:sp3d extrusionH="227000" contourW="12700" prstMaterial="legacyMatte">
              <a:bevelT w="13500" h="13500" prst="angle"/>
              <a:bevelB w="13500" h="13500" prst="angle"/>
              <a:extrusionClr>
                <a:srgbClr val="FF0000"/>
              </a:extrusionClr>
              <a:contourClr>
                <a:schemeClr val="bg1">
                  <a:lumMod val="65000"/>
                </a:schemeClr>
              </a:contourClr>
            </a:sp3d>
            <a:extLst>
              <a:ext uri="{909E8E84-426E-40DD-AFC4-6F175D3DCCD1}"/>
              <a:ext uri="{AF507438-7753-43E0-B8FC-AC1667EBCBE1}"/>
            </a:extLst>
          </p:spPr>
          <p:txBody>
            <a:bodyPr wrap="none" anchor="ctr">
              <a:flatTx/>
            </a:bodyPr>
            <a:lstStyle/>
            <a:p>
              <a:pPr eaLnBrk="0" hangingPunct="0">
                <a:defRPr/>
              </a:pPr>
              <a:endParaRPr lang="zh-CN" altLang="en-US">
                <a:cs typeface="Arial" charset="0"/>
              </a:endParaRPr>
            </a:p>
          </p:txBody>
        </p:sp>
        <p:sp>
          <p:nvSpPr>
            <p:cNvPr id="71" name="任意多边形 11"/>
            <p:cNvSpPr>
              <a:spLocks/>
            </p:cNvSpPr>
            <p:nvPr/>
          </p:nvSpPr>
          <p:spPr bwMode="auto">
            <a:xfrm>
              <a:off x="1582" y="1659"/>
              <a:ext cx="1247" cy="330"/>
            </a:xfrm>
            <a:custGeom>
              <a:avLst/>
              <a:gdLst>
                <a:gd name="T0" fmla="*/ 0 w 1849"/>
                <a:gd name="T1" fmla="*/ 726 h 726"/>
                <a:gd name="T2" fmla="*/ 537 w 1849"/>
                <a:gd name="T3" fmla="*/ 272 h 726"/>
                <a:gd name="T4" fmla="*/ 1221 w 1849"/>
                <a:gd name="T5" fmla="*/ 28 h 726"/>
                <a:gd name="T6" fmla="*/ 1849 w 1849"/>
                <a:gd name="T7" fmla="*/ 105 h 726"/>
              </a:gdLst>
              <a:ahLst/>
              <a:cxnLst>
                <a:cxn ang="0">
                  <a:pos x="T0" y="T1"/>
                </a:cxn>
                <a:cxn ang="0">
                  <a:pos x="T2" y="T3"/>
                </a:cxn>
                <a:cxn ang="0">
                  <a:pos x="T4" y="T5"/>
                </a:cxn>
                <a:cxn ang="0">
                  <a:pos x="T6" y="T7"/>
                </a:cxn>
              </a:cxnLst>
              <a:rect l="0" t="0" r="r" b="b"/>
              <a:pathLst>
                <a:path w="1849" h="726">
                  <a:moveTo>
                    <a:pt x="0" y="726"/>
                  </a:moveTo>
                  <a:cubicBezTo>
                    <a:pt x="167" y="557"/>
                    <a:pt x="334" y="388"/>
                    <a:pt x="537" y="272"/>
                  </a:cubicBezTo>
                  <a:cubicBezTo>
                    <a:pt x="740" y="156"/>
                    <a:pt x="1002" y="56"/>
                    <a:pt x="1221" y="28"/>
                  </a:cubicBezTo>
                  <a:cubicBezTo>
                    <a:pt x="1440" y="0"/>
                    <a:pt x="1695" y="56"/>
                    <a:pt x="1849" y="105"/>
                  </a:cubicBezTo>
                </a:path>
              </a:pathLst>
            </a:custGeom>
            <a:noFill/>
            <a:ln w="9525" cap="flat" cmpd="sng">
              <a:solidFill>
                <a:schemeClr val="bg1">
                  <a:lumMod val="50000"/>
                </a:schemeClr>
              </a:solidFill>
              <a:prstDash val="solid"/>
              <a:round/>
              <a:headEnd type="none" w="med" len="med"/>
              <a:tailEnd type="none" w="med" len="med"/>
            </a:ln>
            <a:effectLst/>
            <a:scene3d>
              <a:camera prst="legacyObliqueTopRight"/>
              <a:lightRig rig="legacyFlat3" dir="b"/>
            </a:scene3d>
            <a:sp3d extrusionH="227000" contourW="12700" prstMaterial="legacyMatte">
              <a:bevelT w="13500" h="13500" prst="angle"/>
              <a:bevelB w="13500" h="13500" prst="angle"/>
              <a:extrusionClr>
                <a:srgbClr val="FF0000"/>
              </a:extrusionClr>
              <a:contourClr>
                <a:schemeClr val="bg1">
                  <a:lumMod val="65000"/>
                </a:schemeClr>
              </a:contourClr>
            </a:sp3d>
            <a:extLst>
              <a:ext uri="{909E8E84-426E-40DD-AFC4-6F175D3DCCD1}"/>
              <a:ext uri="{AF507438-7753-43E0-B8FC-AC1667EBCBE1}"/>
            </a:extLst>
          </p:spPr>
          <p:txBody>
            <a:bodyPr wrap="none" anchor="ctr">
              <a:flatTx/>
            </a:bodyPr>
            <a:lstStyle/>
            <a:p>
              <a:pPr eaLnBrk="0" hangingPunct="0">
                <a:defRPr/>
              </a:pPr>
              <a:endParaRPr lang="zh-CN" altLang="en-US">
                <a:cs typeface="Arial" charset="0"/>
              </a:endParaRPr>
            </a:p>
          </p:txBody>
        </p:sp>
        <p:sp>
          <p:nvSpPr>
            <p:cNvPr id="72" name="任意多边形 12"/>
            <p:cNvSpPr>
              <a:spLocks/>
            </p:cNvSpPr>
            <p:nvPr/>
          </p:nvSpPr>
          <p:spPr bwMode="auto">
            <a:xfrm>
              <a:off x="2790" y="1402"/>
              <a:ext cx="1247" cy="331"/>
            </a:xfrm>
            <a:custGeom>
              <a:avLst/>
              <a:gdLst>
                <a:gd name="T0" fmla="*/ 0 w 1849"/>
                <a:gd name="T1" fmla="*/ 726 h 726"/>
                <a:gd name="T2" fmla="*/ 537 w 1849"/>
                <a:gd name="T3" fmla="*/ 272 h 726"/>
                <a:gd name="T4" fmla="*/ 1221 w 1849"/>
                <a:gd name="T5" fmla="*/ 28 h 726"/>
                <a:gd name="T6" fmla="*/ 1849 w 1849"/>
                <a:gd name="T7" fmla="*/ 105 h 726"/>
              </a:gdLst>
              <a:ahLst/>
              <a:cxnLst>
                <a:cxn ang="0">
                  <a:pos x="T0" y="T1"/>
                </a:cxn>
                <a:cxn ang="0">
                  <a:pos x="T2" y="T3"/>
                </a:cxn>
                <a:cxn ang="0">
                  <a:pos x="T4" y="T5"/>
                </a:cxn>
                <a:cxn ang="0">
                  <a:pos x="T6" y="T7"/>
                </a:cxn>
              </a:cxnLst>
              <a:rect l="0" t="0" r="r" b="b"/>
              <a:pathLst>
                <a:path w="1849" h="726">
                  <a:moveTo>
                    <a:pt x="0" y="726"/>
                  </a:moveTo>
                  <a:cubicBezTo>
                    <a:pt x="167" y="557"/>
                    <a:pt x="334" y="388"/>
                    <a:pt x="537" y="272"/>
                  </a:cubicBezTo>
                  <a:cubicBezTo>
                    <a:pt x="740" y="156"/>
                    <a:pt x="1002" y="56"/>
                    <a:pt x="1221" y="28"/>
                  </a:cubicBezTo>
                  <a:cubicBezTo>
                    <a:pt x="1440" y="0"/>
                    <a:pt x="1695" y="56"/>
                    <a:pt x="1849" y="105"/>
                  </a:cubicBezTo>
                </a:path>
              </a:pathLst>
            </a:custGeom>
            <a:noFill/>
            <a:ln w="9525" cap="flat" cmpd="sng">
              <a:solidFill>
                <a:schemeClr val="bg1">
                  <a:lumMod val="50000"/>
                </a:schemeClr>
              </a:solidFill>
              <a:prstDash val="solid"/>
              <a:round/>
              <a:headEnd type="none" w="med" len="med"/>
              <a:tailEnd type="none" w="med" len="med"/>
            </a:ln>
            <a:effectLst/>
            <a:scene3d>
              <a:camera prst="legacyObliqueTopRight"/>
              <a:lightRig rig="legacyFlat3" dir="b"/>
            </a:scene3d>
            <a:sp3d extrusionH="227000" contourW="12700" prstMaterial="legacyMatte">
              <a:bevelT w="13500" h="13500" prst="angle"/>
              <a:bevelB w="13500" h="13500" prst="angle"/>
              <a:extrusionClr>
                <a:srgbClr val="FF0000"/>
              </a:extrusionClr>
              <a:contourClr>
                <a:schemeClr val="bg1">
                  <a:lumMod val="65000"/>
                </a:schemeClr>
              </a:contourClr>
            </a:sp3d>
            <a:extLst>
              <a:ext uri="{909E8E84-426E-40DD-AFC4-6F175D3DCCD1}"/>
              <a:ext uri="{AF507438-7753-43E0-B8FC-AC1667EBCBE1}"/>
            </a:extLst>
          </p:spPr>
          <p:txBody>
            <a:bodyPr wrap="none" anchor="ctr">
              <a:flatTx/>
            </a:bodyPr>
            <a:lstStyle/>
            <a:p>
              <a:pPr eaLnBrk="0" hangingPunct="0">
                <a:defRPr/>
              </a:pPr>
              <a:endParaRPr lang="zh-CN" altLang="en-US">
                <a:cs typeface="Arial" charset="0"/>
              </a:endParaRPr>
            </a:p>
          </p:txBody>
        </p:sp>
        <p:sp>
          <p:nvSpPr>
            <p:cNvPr id="73" name="任意多边形 13"/>
            <p:cNvSpPr>
              <a:spLocks/>
            </p:cNvSpPr>
            <p:nvPr/>
          </p:nvSpPr>
          <p:spPr bwMode="auto">
            <a:xfrm>
              <a:off x="4005" y="1144"/>
              <a:ext cx="1261" cy="332"/>
            </a:xfrm>
            <a:custGeom>
              <a:avLst/>
              <a:gdLst>
                <a:gd name="T0" fmla="*/ 0 w 1849"/>
                <a:gd name="T1" fmla="*/ 726 h 726"/>
                <a:gd name="T2" fmla="*/ 537 w 1849"/>
                <a:gd name="T3" fmla="*/ 272 h 726"/>
                <a:gd name="T4" fmla="*/ 1221 w 1849"/>
                <a:gd name="T5" fmla="*/ 28 h 726"/>
                <a:gd name="T6" fmla="*/ 1849 w 1849"/>
                <a:gd name="T7" fmla="*/ 105 h 726"/>
              </a:gdLst>
              <a:ahLst/>
              <a:cxnLst>
                <a:cxn ang="0">
                  <a:pos x="T0" y="T1"/>
                </a:cxn>
                <a:cxn ang="0">
                  <a:pos x="T2" y="T3"/>
                </a:cxn>
                <a:cxn ang="0">
                  <a:pos x="T4" y="T5"/>
                </a:cxn>
                <a:cxn ang="0">
                  <a:pos x="T6" y="T7"/>
                </a:cxn>
              </a:cxnLst>
              <a:rect l="0" t="0" r="r" b="b"/>
              <a:pathLst>
                <a:path w="1849" h="726">
                  <a:moveTo>
                    <a:pt x="0" y="726"/>
                  </a:moveTo>
                  <a:cubicBezTo>
                    <a:pt x="167" y="557"/>
                    <a:pt x="334" y="388"/>
                    <a:pt x="537" y="272"/>
                  </a:cubicBezTo>
                  <a:cubicBezTo>
                    <a:pt x="740" y="156"/>
                    <a:pt x="1002" y="56"/>
                    <a:pt x="1221" y="28"/>
                  </a:cubicBezTo>
                  <a:cubicBezTo>
                    <a:pt x="1440" y="0"/>
                    <a:pt x="1695" y="56"/>
                    <a:pt x="1849" y="105"/>
                  </a:cubicBezTo>
                </a:path>
              </a:pathLst>
            </a:custGeom>
            <a:noFill/>
            <a:ln w="9525" cap="flat" cmpd="sng">
              <a:solidFill>
                <a:schemeClr val="bg1">
                  <a:lumMod val="50000"/>
                </a:schemeClr>
              </a:solidFill>
              <a:prstDash val="solid"/>
              <a:round/>
              <a:headEnd type="none" w="med" len="med"/>
              <a:tailEnd type="none" w="med" len="med"/>
            </a:ln>
            <a:effectLst/>
            <a:scene3d>
              <a:camera prst="legacyObliqueTopRight"/>
              <a:lightRig rig="legacyFlat3" dir="b"/>
            </a:scene3d>
            <a:sp3d extrusionH="227000" contourW="12700" prstMaterial="legacyMatte">
              <a:bevelT w="13500" h="13500" prst="angle"/>
              <a:bevelB w="13500" h="13500" prst="angle"/>
              <a:extrusionClr>
                <a:srgbClr val="FF0000"/>
              </a:extrusionClr>
              <a:contourClr>
                <a:schemeClr val="bg1">
                  <a:lumMod val="65000"/>
                </a:schemeClr>
              </a:contourClr>
            </a:sp3d>
            <a:extLst>
              <a:ext uri="{909E8E84-426E-40DD-AFC4-6F175D3DCCD1}"/>
              <a:ext uri="{AF507438-7753-43E0-B8FC-AC1667EBCBE1}"/>
            </a:extLst>
          </p:spPr>
          <p:txBody>
            <a:bodyPr wrap="none" anchor="ctr">
              <a:flatTx/>
            </a:bodyPr>
            <a:lstStyle/>
            <a:p>
              <a:pPr eaLnBrk="0" hangingPunct="0">
                <a:defRPr/>
              </a:pPr>
              <a:endParaRPr lang="zh-CN" altLang="en-US">
                <a:cs typeface="Arial" charset="0"/>
              </a:endParaRPr>
            </a:p>
          </p:txBody>
        </p:sp>
      </p:grpSp>
      <p:sp>
        <p:nvSpPr>
          <p:cNvPr id="74" name="矩形 14"/>
          <p:cNvSpPr>
            <a:spLocks noChangeArrowheads="1"/>
          </p:cNvSpPr>
          <p:nvPr/>
        </p:nvSpPr>
        <p:spPr bwMode="auto">
          <a:xfrm>
            <a:off x="6659563" y="2584450"/>
            <a:ext cx="1873250" cy="3016250"/>
          </a:xfrm>
          <a:prstGeom prst="rect">
            <a:avLst/>
          </a:prstGeom>
          <a:noFill/>
          <a:ln w="9525">
            <a:noFill/>
            <a:miter lim="800000"/>
            <a:headEnd/>
            <a:tailEnd/>
          </a:ln>
          <a:effectLst/>
          <a:extLst>
            <a:ext uri="{909E8E84-426E-40DD-AFC4-6F175D3DCCD1}"/>
            <a:ext uri="{AF507438-7753-43E0-B8FC-AC1667EBCBE1}"/>
          </a:extLst>
        </p:spPr>
        <p:txBody>
          <a:bodyPr lIns="3810" tIns="0" rIns="3810" bIns="0">
            <a:spAutoFit/>
          </a:bodyPr>
          <a:lstStyle/>
          <a:p>
            <a:pPr marL="287338" lvl="1" indent="-285750" defTabSz="895350" eaLnBrk="0" hangingPunct="0">
              <a:buSzPct val="120000"/>
              <a:buFont typeface="Arial" pitchFamily="34" charset="0"/>
              <a:buChar char="•"/>
              <a:defRPr/>
            </a:pPr>
            <a:r>
              <a:rPr lang="zh-CN" altLang="en-US" dirty="0">
                <a:latin typeface="+mn-ea"/>
                <a:ea typeface="+mn-ea"/>
                <a:cs typeface="Arial" charset="0"/>
              </a:rPr>
              <a:t>中软国际控股</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端到到专业服务提供商</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咨询服务、技术服务、外包服务</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企业架构、业务架构、应用架构</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战略转型、业务转型、组织转型咨询</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en-US" altLang="zh-CN" dirty="0">
                <a:latin typeface="+mn-ea"/>
                <a:ea typeface="+mn-ea"/>
                <a:cs typeface="Arial" charset="0"/>
              </a:rPr>
              <a:t>SOA</a:t>
            </a:r>
            <a:r>
              <a:rPr lang="zh-CN" altLang="en-US" dirty="0">
                <a:latin typeface="+mn-ea"/>
                <a:ea typeface="+mn-ea"/>
                <a:cs typeface="Arial" charset="0"/>
              </a:rPr>
              <a:t>企业应用实施架构</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en-US" altLang="zh-CN" dirty="0">
                <a:latin typeface="+mn-ea"/>
                <a:ea typeface="+mn-ea"/>
                <a:cs typeface="Arial" charset="0"/>
              </a:rPr>
              <a:t>SOA</a:t>
            </a:r>
            <a:r>
              <a:rPr lang="zh-CN" altLang="en-US" dirty="0">
                <a:latin typeface="+mn-ea"/>
                <a:ea typeface="+mn-ea"/>
                <a:cs typeface="Arial" charset="0"/>
              </a:rPr>
              <a:t>架构服务及中间件集成服务</a:t>
            </a:r>
            <a:endParaRPr lang="en-US" altLang="zh-CN" dirty="0">
              <a:latin typeface="+mn-ea"/>
              <a:ea typeface="+mn-ea"/>
              <a:cs typeface="Arial" charset="0"/>
            </a:endParaRPr>
          </a:p>
          <a:p>
            <a:pPr marL="287338" lvl="1" indent="-285750" defTabSz="895350" eaLnBrk="0" hangingPunct="0">
              <a:buSzPct val="120000"/>
              <a:buFont typeface="Arial" pitchFamily="34" charset="0"/>
              <a:buChar char="•"/>
              <a:defRPr/>
            </a:pPr>
            <a:r>
              <a:rPr lang="zh-CN" altLang="en-US" dirty="0">
                <a:latin typeface="+mn-ea"/>
                <a:ea typeface="+mn-ea"/>
                <a:cs typeface="Arial" charset="0"/>
              </a:rPr>
              <a:t>汉普研究院</a:t>
            </a:r>
            <a:endParaRPr lang="en-US" altLang="ko-KR" dirty="0">
              <a:latin typeface="+mn-ea"/>
              <a:ea typeface="+mn-ea"/>
              <a:cs typeface="Arial" charset="0"/>
            </a:endParaRPr>
          </a:p>
        </p:txBody>
      </p:sp>
      <p:sp>
        <p:nvSpPr>
          <p:cNvPr id="67594" name="椭圆​​ 86"/>
          <p:cNvSpPr>
            <a:spLocks noChangeArrowheads="1"/>
          </p:cNvSpPr>
          <p:nvPr/>
        </p:nvSpPr>
        <p:spPr bwMode="auto">
          <a:xfrm>
            <a:off x="684213" y="2406650"/>
            <a:ext cx="1690687" cy="711200"/>
          </a:xfrm>
          <a:prstGeom prst="ellipse">
            <a:avLst/>
          </a:prstGeom>
          <a:noFill/>
          <a:ln w="9525" algn="ctr">
            <a:solidFill>
              <a:schemeClr val="tx1"/>
            </a:solidFill>
            <a:round/>
            <a:headEnd/>
            <a:tailEnd/>
          </a:ln>
        </p:spPr>
        <p:txBody>
          <a:bodyPr anchor="ctr"/>
          <a:lstStyle/>
          <a:p>
            <a:pPr algn="ctr" eaLnBrk="0" hangingPunct="0"/>
            <a:r>
              <a:rPr lang="en-US" altLang="zh-CN">
                <a:latin typeface="微软雅黑" pitchFamily="34" charset="-122"/>
                <a:ea typeface="微软雅黑" pitchFamily="34" charset="-122"/>
              </a:rPr>
              <a:t>1997-1999</a:t>
            </a:r>
          </a:p>
          <a:p>
            <a:pPr algn="ctr" eaLnBrk="0" hangingPunct="0"/>
            <a:r>
              <a:rPr lang="zh-CN" altLang="en-US">
                <a:latin typeface="微软雅黑" pitchFamily="34" charset="-122"/>
                <a:ea typeface="微软雅黑" pitchFamily="34" charset="-122"/>
              </a:rPr>
              <a:t>创立起</a:t>
            </a:r>
          </a:p>
        </p:txBody>
      </p:sp>
      <p:sp>
        <p:nvSpPr>
          <p:cNvPr id="67595" name="椭圆​​ 87"/>
          <p:cNvSpPr>
            <a:spLocks noChangeArrowheads="1"/>
          </p:cNvSpPr>
          <p:nvPr/>
        </p:nvSpPr>
        <p:spPr bwMode="auto">
          <a:xfrm>
            <a:off x="2700338" y="1966913"/>
            <a:ext cx="1690687" cy="712787"/>
          </a:xfrm>
          <a:prstGeom prst="ellipse">
            <a:avLst/>
          </a:prstGeom>
          <a:noFill/>
          <a:ln w="9525" algn="ctr">
            <a:solidFill>
              <a:schemeClr val="tx1"/>
            </a:solidFill>
            <a:round/>
            <a:headEnd/>
            <a:tailEnd/>
          </a:ln>
        </p:spPr>
        <p:txBody>
          <a:bodyPr anchor="ctr"/>
          <a:lstStyle/>
          <a:p>
            <a:pPr algn="ctr" eaLnBrk="0" hangingPunct="0"/>
            <a:r>
              <a:rPr lang="en-US" altLang="zh-CN">
                <a:latin typeface="微软雅黑" pitchFamily="34" charset="-122"/>
                <a:ea typeface="微软雅黑" pitchFamily="34" charset="-122"/>
              </a:rPr>
              <a:t>2000-2005</a:t>
            </a:r>
          </a:p>
          <a:p>
            <a:pPr algn="ctr" eaLnBrk="0" hangingPunct="0"/>
            <a:r>
              <a:rPr lang="zh-CN" altLang="en-US">
                <a:latin typeface="微软雅黑" pitchFamily="34" charset="-122"/>
                <a:ea typeface="微软雅黑" pitchFamily="34" charset="-122"/>
              </a:rPr>
              <a:t>发展期</a:t>
            </a:r>
          </a:p>
        </p:txBody>
      </p:sp>
      <p:sp>
        <p:nvSpPr>
          <p:cNvPr id="67596" name="椭圆​​ 88"/>
          <p:cNvSpPr>
            <a:spLocks noChangeArrowheads="1"/>
          </p:cNvSpPr>
          <p:nvPr/>
        </p:nvSpPr>
        <p:spPr bwMode="auto">
          <a:xfrm>
            <a:off x="4716463" y="1563688"/>
            <a:ext cx="1690687" cy="712787"/>
          </a:xfrm>
          <a:prstGeom prst="ellipse">
            <a:avLst/>
          </a:prstGeom>
          <a:noFill/>
          <a:ln w="9525" algn="ctr">
            <a:solidFill>
              <a:schemeClr val="tx1"/>
            </a:solidFill>
            <a:round/>
            <a:headEnd/>
            <a:tailEnd/>
          </a:ln>
        </p:spPr>
        <p:txBody>
          <a:bodyPr anchor="ctr"/>
          <a:lstStyle/>
          <a:p>
            <a:pPr algn="ctr" eaLnBrk="0" hangingPunct="0"/>
            <a:r>
              <a:rPr lang="en-US" altLang="zh-CN">
                <a:latin typeface="微软雅黑" pitchFamily="34" charset="-122"/>
                <a:ea typeface="微软雅黑" pitchFamily="34" charset="-122"/>
              </a:rPr>
              <a:t>2006-2009</a:t>
            </a:r>
          </a:p>
          <a:p>
            <a:pPr algn="ctr" eaLnBrk="0" hangingPunct="0"/>
            <a:r>
              <a:rPr lang="zh-CN" altLang="en-US">
                <a:latin typeface="微软雅黑" pitchFamily="34" charset="-122"/>
                <a:ea typeface="微软雅黑" pitchFamily="34" charset="-122"/>
              </a:rPr>
              <a:t>成熟期</a:t>
            </a:r>
          </a:p>
        </p:txBody>
      </p:sp>
      <p:sp>
        <p:nvSpPr>
          <p:cNvPr id="67597" name="椭圆​​ 89"/>
          <p:cNvSpPr>
            <a:spLocks noChangeArrowheads="1"/>
          </p:cNvSpPr>
          <p:nvPr/>
        </p:nvSpPr>
        <p:spPr bwMode="auto">
          <a:xfrm>
            <a:off x="6588125" y="1174750"/>
            <a:ext cx="1692275" cy="712788"/>
          </a:xfrm>
          <a:prstGeom prst="ellipse">
            <a:avLst/>
          </a:prstGeom>
          <a:noFill/>
          <a:ln w="19050" algn="ctr">
            <a:solidFill>
              <a:srgbClr val="990000"/>
            </a:solidFill>
            <a:round/>
            <a:headEnd/>
            <a:tailEnd/>
          </a:ln>
        </p:spPr>
        <p:txBody>
          <a:bodyPr anchor="ctr"/>
          <a:lstStyle/>
          <a:p>
            <a:pPr algn="ctr" eaLnBrk="0" hangingPunct="0"/>
            <a:r>
              <a:rPr lang="en-US" altLang="zh-CN">
                <a:solidFill>
                  <a:srgbClr val="990000"/>
                </a:solidFill>
                <a:latin typeface="微软雅黑" pitchFamily="34" charset="-122"/>
                <a:ea typeface="微软雅黑" pitchFamily="34" charset="-122"/>
              </a:rPr>
              <a:t>2010-</a:t>
            </a:r>
          </a:p>
          <a:p>
            <a:pPr algn="ctr" eaLnBrk="0" hangingPunct="0"/>
            <a:r>
              <a:rPr lang="zh-CN" altLang="en-US">
                <a:solidFill>
                  <a:srgbClr val="990000"/>
                </a:solidFill>
                <a:latin typeface="微软雅黑" pitchFamily="34" charset="-122"/>
                <a:ea typeface="微软雅黑" pitchFamily="34" charset="-122"/>
              </a:rPr>
              <a:t>腾飞期</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15"/>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15" name="灯片编号占位符 4"/>
          <p:cNvSpPr>
            <a:spLocks noGrp="1"/>
          </p:cNvSpPr>
          <p:nvPr>
            <p:ph type="sldNum" sz="quarter" idx="11"/>
          </p:nvPr>
        </p:nvSpPr>
        <p:spPr/>
        <p:txBody>
          <a:bodyPr/>
          <a:lstStyle/>
          <a:p>
            <a:pPr>
              <a:defRPr/>
            </a:pPr>
            <a:fld id="{174D3CAF-DE3A-4E76-97AC-0E63BD5449EC}" type="slidenum">
              <a:rPr lang="en-US" altLang="zh-CN"/>
              <a:pPr>
                <a:defRPr/>
              </a:pPr>
              <a:t>50</a:t>
            </a:fld>
            <a:endParaRPr lang="en-US" altLang="zh-CN"/>
          </a:p>
        </p:txBody>
      </p:sp>
      <p:sp>
        <p:nvSpPr>
          <p:cNvPr id="34820" name="Rectangle 2"/>
          <p:cNvSpPr>
            <a:spLocks noGrp="1" noChangeArrowheads="1"/>
          </p:cNvSpPr>
          <p:nvPr>
            <p:ph type="title"/>
          </p:nvPr>
        </p:nvSpPr>
        <p:spPr/>
        <p:txBody>
          <a:bodyPr/>
          <a:lstStyle/>
          <a:p>
            <a:pPr eaLnBrk="1" hangingPunct="1"/>
            <a:r>
              <a:rPr lang="en-US" altLang="zh-CN" dirty="0" smtClean="0"/>
              <a:t>IT</a:t>
            </a:r>
            <a:r>
              <a:rPr lang="zh-CN" altLang="en-US" dirty="0" smtClean="0"/>
              <a:t>组织规划</a:t>
            </a:r>
            <a:endParaRPr lang="zh-CN" altLang="en-US" sz="1800" dirty="0" smtClean="0"/>
          </a:p>
        </p:txBody>
      </p:sp>
      <p:sp>
        <p:nvSpPr>
          <p:cNvPr id="34821" name="Text Box 3"/>
          <p:cNvSpPr txBox="1">
            <a:spLocks noChangeArrowheads="1"/>
          </p:cNvSpPr>
          <p:nvPr/>
        </p:nvSpPr>
        <p:spPr bwMode="auto">
          <a:xfrm>
            <a:off x="292100" y="2870184"/>
            <a:ext cx="2908300" cy="304800"/>
          </a:xfrm>
          <a:prstGeom prst="rect">
            <a:avLst/>
          </a:prstGeom>
          <a:noFill/>
          <a:ln w="9525" algn="ctr">
            <a:noFill/>
            <a:miter lim="800000"/>
            <a:headEnd/>
            <a:tailEnd/>
          </a:ln>
        </p:spPr>
        <p:txBody>
          <a:bodyPr>
            <a:spAutoFit/>
          </a:bodyPr>
          <a:lstStyle/>
          <a:p>
            <a:pPr marL="342900" indent="-342900">
              <a:spcBef>
                <a:spcPct val="50000"/>
              </a:spcBef>
            </a:pPr>
            <a:r>
              <a:rPr lang="zh-CN" altLang="en-US">
                <a:ea typeface="宋体" charset="-122"/>
              </a:rPr>
              <a:t>阶段一：系统实施前</a:t>
            </a:r>
          </a:p>
        </p:txBody>
      </p:sp>
      <p:sp>
        <p:nvSpPr>
          <p:cNvPr id="34822" name="Text Box 4"/>
          <p:cNvSpPr txBox="1">
            <a:spLocks noChangeArrowheads="1"/>
          </p:cNvSpPr>
          <p:nvPr/>
        </p:nvSpPr>
        <p:spPr bwMode="auto">
          <a:xfrm>
            <a:off x="3073400" y="2349484"/>
            <a:ext cx="3187700" cy="304800"/>
          </a:xfrm>
          <a:prstGeom prst="rect">
            <a:avLst/>
          </a:prstGeom>
          <a:noFill/>
          <a:ln w="9525" algn="ctr">
            <a:noFill/>
            <a:miter lim="800000"/>
            <a:headEnd/>
            <a:tailEnd/>
          </a:ln>
        </p:spPr>
        <p:txBody>
          <a:bodyPr>
            <a:spAutoFit/>
          </a:bodyPr>
          <a:lstStyle/>
          <a:p>
            <a:pPr marL="342900" indent="-342900">
              <a:spcBef>
                <a:spcPct val="50000"/>
              </a:spcBef>
            </a:pPr>
            <a:r>
              <a:rPr lang="zh-CN" altLang="en-US">
                <a:ea typeface="宋体" charset="-122"/>
              </a:rPr>
              <a:t>阶段二：系统实施期间</a:t>
            </a:r>
          </a:p>
        </p:txBody>
      </p:sp>
      <p:sp>
        <p:nvSpPr>
          <p:cNvPr id="34823" name="Text Box 5"/>
          <p:cNvSpPr txBox="1">
            <a:spLocks noChangeArrowheads="1"/>
          </p:cNvSpPr>
          <p:nvPr/>
        </p:nvSpPr>
        <p:spPr bwMode="auto">
          <a:xfrm>
            <a:off x="6248400" y="1142984"/>
            <a:ext cx="2895600" cy="304800"/>
          </a:xfrm>
          <a:prstGeom prst="rect">
            <a:avLst/>
          </a:prstGeom>
          <a:noFill/>
          <a:ln w="9525" algn="ctr">
            <a:noFill/>
            <a:miter lim="800000"/>
            <a:headEnd/>
            <a:tailEnd/>
          </a:ln>
        </p:spPr>
        <p:txBody>
          <a:bodyPr>
            <a:spAutoFit/>
          </a:bodyPr>
          <a:lstStyle/>
          <a:p>
            <a:pPr marL="342900" indent="-342900">
              <a:spcBef>
                <a:spcPct val="50000"/>
              </a:spcBef>
            </a:pPr>
            <a:r>
              <a:rPr lang="zh-CN" altLang="en-US">
                <a:ea typeface="宋体" charset="-122"/>
              </a:rPr>
              <a:t>阶段三：核心系统实施完成后</a:t>
            </a:r>
          </a:p>
        </p:txBody>
      </p:sp>
      <p:sp>
        <p:nvSpPr>
          <p:cNvPr id="34824" name="AutoShape 6"/>
          <p:cNvSpPr>
            <a:spLocks/>
          </p:cNvSpPr>
          <p:nvPr/>
        </p:nvSpPr>
        <p:spPr bwMode="auto">
          <a:xfrm>
            <a:off x="1231900" y="1549384"/>
            <a:ext cx="1104900" cy="279400"/>
          </a:xfrm>
          <a:prstGeom prst="borderCallout2">
            <a:avLst>
              <a:gd name="adj1" fmla="val 40907"/>
              <a:gd name="adj2" fmla="val 106898"/>
              <a:gd name="adj3" fmla="val 40907"/>
              <a:gd name="adj4" fmla="val 124282"/>
              <a:gd name="adj5" fmla="val 750000"/>
              <a:gd name="adj6" fmla="val 201579"/>
            </a:avLst>
          </a:prstGeom>
          <a:noFill/>
          <a:ln w="9525" algn="ctr">
            <a:solidFill>
              <a:srgbClr val="FF0000"/>
            </a:solidFill>
            <a:miter lim="800000"/>
            <a:headEnd type="triangle" w="med" len="med"/>
            <a:tailEnd/>
          </a:ln>
        </p:spPr>
        <p:txBody>
          <a:bodyPr/>
          <a:lstStyle/>
          <a:p>
            <a:pPr marL="342900" indent="-342900" algn="ctr">
              <a:spcBef>
                <a:spcPct val="20000"/>
              </a:spcBef>
            </a:pPr>
            <a:r>
              <a:rPr lang="en-US" altLang="zh-CN">
                <a:ea typeface="宋体" charset="-122"/>
              </a:rPr>
              <a:t>IT</a:t>
            </a:r>
            <a:r>
              <a:rPr lang="zh-CN" altLang="en-US">
                <a:ea typeface="宋体" charset="-122"/>
              </a:rPr>
              <a:t>服务中心</a:t>
            </a:r>
          </a:p>
        </p:txBody>
      </p:sp>
      <p:sp>
        <p:nvSpPr>
          <p:cNvPr id="6991879" name="Rectangle 7"/>
          <p:cNvSpPr>
            <a:spLocks noChangeArrowheads="1"/>
          </p:cNvSpPr>
          <p:nvPr/>
        </p:nvSpPr>
        <p:spPr bwMode="auto">
          <a:xfrm>
            <a:off x="2873375" y="3684572"/>
            <a:ext cx="1668463" cy="2489200"/>
          </a:xfrm>
          <a:prstGeom prst="rect">
            <a:avLst/>
          </a:prstGeom>
          <a:noFill/>
          <a:ln w="28575" algn="ctr">
            <a:solidFill>
              <a:srgbClr val="FF0000"/>
            </a:solidFill>
            <a:prstDash val="dash"/>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6991880" name="Rectangle 8"/>
          <p:cNvSpPr>
            <a:spLocks noChangeArrowheads="1"/>
          </p:cNvSpPr>
          <p:nvPr/>
        </p:nvSpPr>
        <p:spPr bwMode="auto">
          <a:xfrm>
            <a:off x="5791200" y="2400284"/>
            <a:ext cx="2503488" cy="2620963"/>
          </a:xfrm>
          <a:prstGeom prst="rect">
            <a:avLst/>
          </a:prstGeom>
          <a:noFill/>
          <a:ln w="28575" algn="ctr">
            <a:solidFill>
              <a:srgbClr val="FF0000"/>
            </a:solidFill>
            <a:prstDash val="dash"/>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34827" name="AutoShape 9"/>
          <p:cNvSpPr>
            <a:spLocks/>
          </p:cNvSpPr>
          <p:nvPr/>
        </p:nvSpPr>
        <p:spPr bwMode="auto">
          <a:xfrm>
            <a:off x="1231900" y="1536684"/>
            <a:ext cx="1104900" cy="279400"/>
          </a:xfrm>
          <a:prstGeom prst="borderCallout2">
            <a:avLst>
              <a:gd name="adj1" fmla="val 40907"/>
              <a:gd name="adj2" fmla="val 106898"/>
              <a:gd name="adj3" fmla="val 40907"/>
              <a:gd name="adj4" fmla="val 166093"/>
              <a:gd name="adj5" fmla="val 281819"/>
              <a:gd name="adj6" fmla="val 429167"/>
            </a:avLst>
          </a:prstGeom>
          <a:noFill/>
          <a:ln w="9525" algn="ctr">
            <a:solidFill>
              <a:srgbClr val="FF0000"/>
            </a:solidFill>
            <a:miter lim="800000"/>
            <a:headEnd type="triangle" w="med" len="med"/>
            <a:tailEnd/>
          </a:ln>
        </p:spPr>
        <p:txBody>
          <a:bodyPr/>
          <a:lstStyle/>
          <a:p>
            <a:pPr marL="342900" indent="-342900" algn="ctr">
              <a:spcBef>
                <a:spcPct val="20000"/>
              </a:spcBef>
            </a:pPr>
            <a:r>
              <a:rPr lang="en-US" altLang="zh-CN">
                <a:ea typeface="宋体" charset="-122"/>
              </a:rPr>
              <a:t>IT</a:t>
            </a:r>
            <a:r>
              <a:rPr lang="zh-CN" altLang="en-US">
                <a:ea typeface="宋体" charset="-122"/>
              </a:rPr>
              <a:t>服务中心</a:t>
            </a:r>
          </a:p>
        </p:txBody>
      </p:sp>
      <p:pic>
        <p:nvPicPr>
          <p:cNvPr id="34828" name="Picture 10"/>
          <p:cNvPicPr>
            <a:picLocks noChangeAspect="1" noChangeArrowheads="1"/>
          </p:cNvPicPr>
          <p:nvPr/>
        </p:nvPicPr>
        <p:blipFill>
          <a:blip r:embed="rId3"/>
          <a:srcRect/>
          <a:stretch>
            <a:fillRect/>
          </a:stretch>
        </p:blipFill>
        <p:spPr bwMode="auto">
          <a:xfrm>
            <a:off x="373063" y="3467100"/>
            <a:ext cx="2408237" cy="3111500"/>
          </a:xfrm>
          <a:prstGeom prst="rect">
            <a:avLst/>
          </a:prstGeom>
          <a:noFill/>
          <a:ln w="9525" algn="ctr">
            <a:noFill/>
            <a:miter lim="800000"/>
            <a:headEnd/>
            <a:tailEnd/>
          </a:ln>
        </p:spPr>
      </p:pic>
      <p:pic>
        <p:nvPicPr>
          <p:cNvPr id="34829" name="Picture 11"/>
          <p:cNvPicPr>
            <a:picLocks noChangeAspect="1" noChangeArrowheads="1"/>
          </p:cNvPicPr>
          <p:nvPr/>
        </p:nvPicPr>
        <p:blipFill>
          <a:blip r:embed="rId4"/>
          <a:srcRect/>
          <a:stretch>
            <a:fillRect/>
          </a:stretch>
        </p:blipFill>
        <p:spPr bwMode="auto">
          <a:xfrm>
            <a:off x="2967038" y="2782872"/>
            <a:ext cx="2703512" cy="3187700"/>
          </a:xfrm>
          <a:prstGeom prst="rect">
            <a:avLst/>
          </a:prstGeom>
          <a:noFill/>
          <a:ln w="9525" algn="ctr">
            <a:noFill/>
            <a:miter lim="800000"/>
            <a:headEnd/>
            <a:tailEnd/>
          </a:ln>
        </p:spPr>
      </p:pic>
      <p:pic>
        <p:nvPicPr>
          <p:cNvPr id="34830" name="Picture 12"/>
          <p:cNvPicPr>
            <a:picLocks noChangeAspect="1" noChangeArrowheads="1"/>
          </p:cNvPicPr>
          <p:nvPr/>
        </p:nvPicPr>
        <p:blipFill>
          <a:blip r:embed="rId5"/>
          <a:srcRect/>
          <a:stretch>
            <a:fillRect/>
          </a:stretch>
        </p:blipFill>
        <p:spPr bwMode="auto">
          <a:xfrm>
            <a:off x="5865813" y="1677972"/>
            <a:ext cx="3278187" cy="3176587"/>
          </a:xfrm>
          <a:prstGeom prst="rect">
            <a:avLst/>
          </a:prstGeom>
          <a:noFill/>
          <a:ln w="9525" algn="ctr">
            <a:noFill/>
            <a:miter lim="800000"/>
            <a:headEnd/>
            <a:tailEnd/>
          </a:ln>
        </p:spPr>
      </p:pic>
      <p:sp>
        <p:nvSpPr>
          <p:cNvPr id="34831" name="WordArt 13"/>
          <p:cNvSpPr>
            <a:spLocks noChangeArrowheads="1" noChangeShapeType="1" noTextEdit="1"/>
          </p:cNvSpPr>
          <p:nvPr/>
        </p:nvSpPr>
        <p:spPr bwMode="auto">
          <a:xfrm>
            <a:off x="2652713" y="3030522"/>
            <a:ext cx="3290887" cy="1420812"/>
          </a:xfrm>
          <a:prstGeom prst="rect">
            <a:avLst/>
          </a:prstGeom>
        </p:spPr>
        <p:txBody>
          <a:bodyPr wrap="none" fromWordArt="1">
            <a:prstTxWarp prst="textSlantUp">
              <a:avLst>
                <a:gd name="adj" fmla="val 55556"/>
              </a:avLst>
            </a:prstTxWarp>
          </a:bodyPr>
          <a:lstStyle/>
          <a:p>
            <a:pPr algn="ctr"/>
            <a:r>
              <a:rPr lang="zh-CN" altLang="en-US" sz="1200" kern="1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IT</a:t>
            </a:r>
            <a:r>
              <a:rPr lang="zh-CN" altLang="en-US" dirty="0" smtClean="0"/>
              <a:t>管理流程规划</a:t>
            </a:r>
            <a:endParaRPr lang="zh-CN" altLang="en-US" dirty="0"/>
          </a:p>
        </p:txBody>
      </p:sp>
      <p:sp>
        <p:nvSpPr>
          <p:cNvPr id="4" name="灯片编号占位符 3"/>
          <p:cNvSpPr>
            <a:spLocks noGrp="1"/>
          </p:cNvSpPr>
          <p:nvPr>
            <p:ph type="sldNum" sz="quarter" idx="11"/>
          </p:nvPr>
        </p:nvSpPr>
        <p:spPr/>
        <p:txBody>
          <a:bodyPr/>
          <a:lstStyle/>
          <a:p>
            <a:pPr>
              <a:defRPr/>
            </a:pPr>
            <a:fld id="{4BA94443-FC82-44C2-913A-76B7F95257B0}" type="slidenum">
              <a:rPr lang="en-US" altLang="zh-CN" smtClean="0"/>
              <a:pPr>
                <a:defRPr/>
              </a:pPr>
              <a:t>51</a:t>
            </a:fld>
            <a:endParaRPr lang="en-US" altLang="zh-CN" dirty="0"/>
          </a:p>
        </p:txBody>
      </p:sp>
      <p:pic>
        <p:nvPicPr>
          <p:cNvPr id="5" name="Picture 81"/>
          <p:cNvPicPr>
            <a:picLocks noChangeAspect="1" noChangeArrowheads="1"/>
          </p:cNvPicPr>
          <p:nvPr/>
        </p:nvPicPr>
        <p:blipFill>
          <a:blip r:embed="rId2"/>
          <a:srcRect/>
          <a:stretch>
            <a:fillRect/>
          </a:stretch>
        </p:blipFill>
        <p:spPr bwMode="auto">
          <a:xfrm>
            <a:off x="714348" y="1500174"/>
            <a:ext cx="8001056" cy="4594238"/>
          </a:xfrm>
          <a:prstGeom prst="rect">
            <a:avLst/>
          </a:prstGeom>
          <a:noFill/>
          <a:ln w="9525">
            <a:noFill/>
            <a:miter lim="800000"/>
            <a:headEnd/>
            <a:tailEnd/>
          </a:ln>
          <a:effec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3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32771" name="灯片编号占位符 3"/>
          <p:cNvSpPr>
            <a:spLocks noGrp="1"/>
          </p:cNvSpPr>
          <p:nvPr>
            <p:ph type="sldNum" sz="quarter" idx="10"/>
          </p:nvPr>
        </p:nvSpPr>
        <p:spPr>
          <a:xfrm>
            <a:off x="2484438" y="6629400"/>
            <a:ext cx="5592762" cy="184150"/>
          </a:xfrm>
        </p:spPr>
        <p:txBody>
          <a:bodyPr/>
          <a:lstStyle/>
          <a:p>
            <a:pPr>
              <a:defRPr/>
            </a:pPr>
            <a:fld id="{9B0EC2F8-CF54-4151-854A-A24F09FD8FE5}" type="slidenum">
              <a:rPr lang="en-US" altLang="zh-CN">
                <a:latin typeface="Futura Bk" pitchFamily="34" charset="0"/>
              </a:rPr>
              <a:pPr>
                <a:defRPr/>
              </a:pPr>
              <a:t>52</a:t>
            </a:fld>
            <a:endParaRPr lang="en-US" altLang="zh-CN">
              <a:latin typeface="Futura Bk" pitchFamily="34" charset="0"/>
            </a:endParaRPr>
          </a:p>
        </p:txBody>
      </p:sp>
      <p:sp>
        <p:nvSpPr>
          <p:cNvPr id="53285" name="矩形 37"/>
          <p:cNvSpPr>
            <a:spLocks noGrp="1" noChangeArrowheads="1"/>
          </p:cNvSpPr>
          <p:nvPr>
            <p:ph type="title"/>
          </p:nvPr>
        </p:nvSpPr>
        <p:spPr>
          <a:xfrm>
            <a:off x="395288" y="274638"/>
            <a:ext cx="7416800" cy="633412"/>
          </a:xfrm>
        </p:spPr>
        <p:txBody>
          <a:bodyPr/>
          <a:lstStyle/>
          <a:p>
            <a:r>
              <a:rPr lang="zh-CN" altLang="en-US" dirty="0" smtClean="0">
                <a:latin typeface="黑体" pitchFamily="2" charset="-122"/>
              </a:rPr>
              <a:t>汉普的</a:t>
            </a:r>
            <a:r>
              <a:rPr lang="en-US" altLang="zh-CN" dirty="0" smtClean="0">
                <a:latin typeface="黑体" pitchFamily="2" charset="-122"/>
              </a:rPr>
              <a:t>IT</a:t>
            </a:r>
            <a:r>
              <a:rPr lang="zh-CN" altLang="en-US" dirty="0" smtClean="0">
                <a:latin typeface="黑体" pitchFamily="2" charset="-122"/>
              </a:rPr>
              <a:t>规划方法论</a:t>
            </a:r>
            <a:r>
              <a:rPr lang="en-US" altLang="zh-CN" dirty="0" smtClean="0">
                <a:latin typeface="黑体" pitchFamily="2" charset="-122"/>
              </a:rPr>
              <a:t>——</a:t>
            </a:r>
            <a:r>
              <a:rPr lang="zh-CN" altLang="en-US" dirty="0" smtClean="0">
                <a:latin typeface="黑体" pitchFamily="2" charset="-122"/>
              </a:rPr>
              <a:t>系统实施规划</a:t>
            </a:r>
          </a:p>
        </p:txBody>
      </p:sp>
      <p:sp>
        <p:nvSpPr>
          <p:cNvPr id="38" name="圆角矩形​​ 1"/>
          <p:cNvSpPr>
            <a:spLocks noChangeArrowheads="1"/>
          </p:cNvSpPr>
          <p:nvPr/>
        </p:nvSpPr>
        <p:spPr bwMode="auto">
          <a:xfrm>
            <a:off x="1822261" y="1946706"/>
            <a:ext cx="6075514" cy="3805126"/>
          </a:xfrm>
          <a:prstGeom prst="roundRect">
            <a:avLst>
              <a:gd name="adj" fmla="val 6741"/>
            </a:avLst>
          </a:prstGeom>
          <a:solidFill>
            <a:schemeClr val="bg1"/>
          </a:solidFill>
          <a:ln w="28575" algn="ctr">
            <a:solidFill>
              <a:srgbClr val="A23826"/>
            </a:solidFill>
            <a:prstDash val="dash"/>
            <a:round/>
            <a:headEnd/>
            <a:tailEnd/>
          </a:ln>
        </p:spPr>
        <p:txBody>
          <a:bodyPr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39" name="自选图形 3"/>
          <p:cNvSpPr>
            <a:spLocks noChangeArrowheads="1"/>
          </p:cNvSpPr>
          <p:nvPr/>
        </p:nvSpPr>
        <p:spPr bwMode="auto">
          <a:xfrm>
            <a:off x="428597" y="3911005"/>
            <a:ext cx="1036539"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业务流程</a:t>
            </a:r>
          </a:p>
        </p:txBody>
      </p:sp>
      <p:sp>
        <p:nvSpPr>
          <p:cNvPr id="40" name="自选图形 4"/>
          <p:cNvSpPr>
            <a:spLocks noChangeArrowheads="1"/>
          </p:cNvSpPr>
          <p:nvPr/>
        </p:nvSpPr>
        <p:spPr bwMode="auto">
          <a:xfrm>
            <a:off x="428597" y="2040713"/>
            <a:ext cx="1036539" cy="913398"/>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战略</a:t>
            </a:r>
          </a:p>
        </p:txBody>
      </p:sp>
      <p:sp>
        <p:nvSpPr>
          <p:cNvPr id="41" name="自选图形 5"/>
          <p:cNvSpPr>
            <a:spLocks noChangeArrowheads="1"/>
          </p:cNvSpPr>
          <p:nvPr/>
        </p:nvSpPr>
        <p:spPr bwMode="auto">
          <a:xfrm>
            <a:off x="428596" y="4848258"/>
            <a:ext cx="1061218" cy="913399"/>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信息系统</a:t>
            </a:r>
          </a:p>
        </p:txBody>
      </p:sp>
      <p:sp>
        <p:nvSpPr>
          <p:cNvPr id="42" name="矩形 6"/>
          <p:cNvSpPr>
            <a:spLocks noChangeArrowheads="1"/>
          </p:cNvSpPr>
          <p:nvPr/>
        </p:nvSpPr>
        <p:spPr bwMode="auto">
          <a:xfrm>
            <a:off x="1968885"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分析和评估</a:t>
            </a:r>
          </a:p>
        </p:txBody>
      </p:sp>
      <p:sp>
        <p:nvSpPr>
          <p:cNvPr id="43" name="矩形 7"/>
          <p:cNvSpPr>
            <a:spLocks noChangeArrowheads="1"/>
          </p:cNvSpPr>
          <p:nvPr/>
        </p:nvSpPr>
        <p:spPr bwMode="auto">
          <a:xfrm>
            <a:off x="2388439" y="2248370"/>
            <a:ext cx="349868" cy="3162520"/>
          </a:xfrm>
          <a:prstGeom prst="rect">
            <a:avLst/>
          </a:prstGeom>
          <a:solidFill>
            <a:schemeClr val="accent1">
              <a:lumMod val="90000"/>
            </a:schemeClr>
          </a:solidFill>
          <a:ln>
            <a:solidFill>
              <a:schemeClr val="tx2">
                <a:lumMod val="60000"/>
                <a:lumOff val="40000"/>
              </a:schemeClr>
            </a:solidFill>
            <a:headEnd/>
            <a:tailEnd/>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7193" tIns="48596" rIns="97193" bIns="48596" anchor="ctr"/>
          <a:lstStyle/>
          <a:p>
            <a:pPr defTabSz="971375"/>
            <a:r>
              <a:rPr lang="zh-CN" altLang="en-US" b="1" dirty="0">
                <a:solidFill>
                  <a:schemeClr val="tx1"/>
                </a:solidFill>
                <a:latin typeface="黑体" pitchFamily="2" charset="-122"/>
                <a:ea typeface="黑体" pitchFamily="2" charset="-122"/>
              </a:rPr>
              <a:t>研究和规划</a:t>
            </a:r>
          </a:p>
        </p:txBody>
      </p:sp>
      <p:sp>
        <p:nvSpPr>
          <p:cNvPr id="44" name="自选图形 8"/>
          <p:cNvSpPr>
            <a:spLocks noChangeArrowheads="1"/>
          </p:cNvSpPr>
          <p:nvPr/>
        </p:nvSpPr>
        <p:spPr bwMode="auto">
          <a:xfrm>
            <a:off x="1822261" y="1285860"/>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行业标杆比对</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知识库</a:t>
            </a:r>
            <a:endParaRPr lang="zh-CN" altLang="en-US" b="1" dirty="0">
              <a:solidFill>
                <a:schemeClr val="tx1"/>
              </a:solidFill>
              <a:latin typeface="黑体" pitchFamily="2" charset="-122"/>
              <a:ea typeface="黑体" pitchFamily="2" charset="-122"/>
            </a:endParaRPr>
          </a:p>
        </p:txBody>
      </p:sp>
      <p:sp>
        <p:nvSpPr>
          <p:cNvPr id="45" name="自选图形 9"/>
          <p:cNvSpPr>
            <a:spLocks noChangeArrowheads="1"/>
          </p:cNvSpPr>
          <p:nvPr/>
        </p:nvSpPr>
        <p:spPr bwMode="auto">
          <a:xfrm>
            <a:off x="4640082" y="1997217"/>
            <a:ext cx="1483674" cy="74643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应用系统规划</a:t>
            </a:r>
          </a:p>
          <a:p>
            <a:pPr defTabSz="971375"/>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总体系统架构</a:t>
            </a:r>
          </a:p>
          <a:p>
            <a:pPr defTabSz="971375"/>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应用系统架构</a:t>
            </a:r>
          </a:p>
        </p:txBody>
      </p:sp>
      <p:sp>
        <p:nvSpPr>
          <p:cNvPr id="46" name="自选图形 10"/>
          <p:cNvSpPr>
            <a:spLocks noChangeArrowheads="1"/>
          </p:cNvSpPr>
          <p:nvPr/>
        </p:nvSpPr>
        <p:spPr bwMode="auto">
          <a:xfrm>
            <a:off x="4641534" y="3842254"/>
            <a:ext cx="1482222" cy="888143"/>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r>
              <a:rPr lang="zh-CN" altLang="en-US" b="1" dirty="0" smtClean="0">
                <a:solidFill>
                  <a:schemeClr val="tx1"/>
                </a:solidFill>
                <a:latin typeface="黑体" pitchFamily="2" charset="-122"/>
                <a:ea typeface="黑体" pitchFamily="2" charset="-122"/>
              </a:rPr>
              <a:t>技</a:t>
            </a:r>
            <a:r>
              <a:rPr lang="zh-CN" altLang="en-US" b="1" dirty="0">
                <a:solidFill>
                  <a:schemeClr val="tx1"/>
                </a:solidFill>
                <a:latin typeface="黑体" pitchFamily="2" charset="-122"/>
                <a:ea typeface="黑体" pitchFamily="2" charset="-122"/>
              </a:rPr>
              <a:t>术架构规</a:t>
            </a:r>
            <a:r>
              <a:rPr lang="zh-CN" altLang="en-US" b="1" dirty="0" smtClean="0">
                <a:solidFill>
                  <a:schemeClr val="tx1"/>
                </a:solidFill>
                <a:latin typeface="黑体" pitchFamily="2" charset="-122"/>
                <a:ea typeface="黑体" pitchFamily="2" charset="-122"/>
              </a:rPr>
              <a:t>划</a:t>
            </a:r>
            <a:endParaRPr lang="zh-CN" altLang="en-US" dirty="0">
              <a:solidFill>
                <a:schemeClr val="tx1"/>
              </a:solidFill>
              <a:latin typeface="黑体" pitchFamily="2" charset="-122"/>
              <a:ea typeface="黑体" pitchFamily="2" charset="-122"/>
            </a:endParaRP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基础设施规划</a:t>
            </a:r>
          </a:p>
          <a:p>
            <a:pPr defTabSz="971375"/>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系统安全规划</a:t>
            </a:r>
          </a:p>
        </p:txBody>
      </p:sp>
      <p:sp>
        <p:nvSpPr>
          <p:cNvPr id="47" name="自选图形 11"/>
          <p:cNvSpPr>
            <a:spLocks noChangeArrowheads="1"/>
          </p:cNvSpPr>
          <p:nvPr/>
        </p:nvSpPr>
        <p:spPr bwMode="auto">
          <a:xfrm>
            <a:off x="4640082" y="4887544"/>
            <a:ext cx="1483674" cy="827811"/>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nchor="ctr"/>
          <a:lstStyle/>
          <a:p>
            <a:pPr algn="ctr" defTabSz="971375">
              <a:defRPr/>
            </a:pPr>
            <a:r>
              <a:rPr lang="en-US" altLang="zh-CN" b="1" dirty="0">
                <a:solidFill>
                  <a:schemeClr val="tx1"/>
                </a:solidFill>
                <a:latin typeface="黑体" pitchFamily="2" charset="-122"/>
                <a:ea typeface="黑体" pitchFamily="2" charset="-122"/>
              </a:rPr>
              <a:t>IT</a:t>
            </a:r>
            <a:r>
              <a:rPr lang="zh-CN" altLang="en-US" b="1" dirty="0">
                <a:solidFill>
                  <a:schemeClr val="tx1"/>
                </a:solidFill>
                <a:latin typeface="黑体" pitchFamily="2" charset="-122"/>
                <a:ea typeface="黑体" pitchFamily="2" charset="-122"/>
              </a:rPr>
              <a:t>管理规划</a:t>
            </a:r>
          </a:p>
          <a:p>
            <a:pPr defTabSz="971375">
              <a:defRPr/>
            </a:pPr>
            <a:r>
              <a:rPr lang="en-US" altLang="zh-CN" dirty="0">
                <a:solidFill>
                  <a:schemeClr val="tx1"/>
                </a:solidFill>
                <a:latin typeface="黑体" pitchFamily="2" charset="-122"/>
                <a:ea typeface="黑体" pitchFamily="2" charset="-122"/>
              </a:rPr>
              <a:t>-</a:t>
            </a: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组织、流程</a:t>
            </a:r>
            <a:endParaRPr lang="en-US" altLang="zh-CN" dirty="0" smtClean="0">
              <a:solidFill>
                <a:schemeClr val="tx1"/>
              </a:solidFill>
              <a:latin typeface="黑体" pitchFamily="2" charset="-122"/>
              <a:ea typeface="黑体" pitchFamily="2" charset="-122"/>
            </a:endParaRPr>
          </a:p>
          <a:p>
            <a:pPr defTabSz="971375">
              <a:defRPr/>
            </a:pPr>
            <a:r>
              <a:rPr lang="en-US" altLang="zh-CN" dirty="0" smtClean="0">
                <a:solidFill>
                  <a:schemeClr val="tx1"/>
                </a:solidFill>
                <a:latin typeface="黑体" pitchFamily="2" charset="-122"/>
                <a:ea typeface="黑体" pitchFamily="2" charset="-122"/>
              </a:rPr>
              <a:t>-IT</a:t>
            </a:r>
            <a:r>
              <a:rPr lang="zh-CN" altLang="en-US" dirty="0" smtClean="0">
                <a:solidFill>
                  <a:schemeClr val="tx1"/>
                </a:solidFill>
                <a:latin typeface="黑体" pitchFamily="2" charset="-122"/>
                <a:ea typeface="黑体" pitchFamily="2" charset="-122"/>
              </a:rPr>
              <a:t>运维体系</a:t>
            </a:r>
            <a:endParaRPr lang="en-US" altLang="zh-CN" dirty="0" smtClean="0">
              <a:solidFill>
                <a:schemeClr val="tx1"/>
              </a:solidFill>
              <a:latin typeface="黑体" pitchFamily="2" charset="-122"/>
              <a:ea typeface="黑体" pitchFamily="2" charset="-122"/>
            </a:endParaRPr>
          </a:p>
        </p:txBody>
      </p:sp>
      <p:sp>
        <p:nvSpPr>
          <p:cNvPr id="48" name="自选图形 12"/>
          <p:cNvSpPr>
            <a:spLocks noChangeArrowheads="1"/>
          </p:cNvSpPr>
          <p:nvPr/>
        </p:nvSpPr>
        <p:spPr bwMode="auto">
          <a:xfrm>
            <a:off x="6594118" y="3084599"/>
            <a:ext cx="1151227" cy="1499882"/>
          </a:xfrm>
          <a:prstGeom prst="foldedCorner">
            <a:avLst>
              <a:gd name="adj" fmla="val 12500"/>
            </a:avLst>
          </a:prstGeom>
          <a:solidFill>
            <a:srgbClr val="C00000"/>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bg1"/>
                </a:solidFill>
                <a:latin typeface="黑体" pitchFamily="2" charset="-122"/>
                <a:ea typeface="黑体" pitchFamily="2" charset="-122"/>
              </a:rPr>
              <a:t>系统实施规划</a:t>
            </a:r>
          </a:p>
          <a:p>
            <a:pPr defTabSz="971375">
              <a:spcBef>
                <a:spcPct val="50000"/>
              </a:spcBef>
            </a:pPr>
            <a:r>
              <a:rPr lang="en-US" altLang="zh-CN" dirty="0" smtClean="0">
                <a:solidFill>
                  <a:schemeClr val="bg1"/>
                </a:solidFill>
                <a:latin typeface="黑体" pitchFamily="2" charset="-122"/>
                <a:ea typeface="黑体" pitchFamily="2" charset="-122"/>
              </a:rPr>
              <a:t>-</a:t>
            </a:r>
            <a:r>
              <a:rPr lang="zh-CN" altLang="en-US" dirty="0" smtClean="0">
                <a:solidFill>
                  <a:schemeClr val="bg1"/>
                </a:solidFill>
                <a:latin typeface="黑体" pitchFamily="2" charset="-122"/>
                <a:ea typeface="黑体" pitchFamily="2" charset="-122"/>
              </a:rPr>
              <a:t>实施策略</a:t>
            </a:r>
            <a:endParaRPr lang="zh-CN" altLang="en-US" dirty="0">
              <a:solidFill>
                <a:schemeClr val="bg1"/>
              </a:solidFill>
              <a:latin typeface="黑体" pitchFamily="2" charset="-122"/>
              <a:ea typeface="黑体" pitchFamily="2" charset="-122"/>
            </a:endParaRPr>
          </a:p>
          <a:p>
            <a:pPr defTabSz="971375">
              <a:spcBef>
                <a:spcPct val="50000"/>
              </a:spcBef>
            </a:pPr>
            <a:r>
              <a:rPr lang="en-US" altLang="zh-CN" dirty="0">
                <a:solidFill>
                  <a:schemeClr val="bg1"/>
                </a:solidFill>
                <a:latin typeface="黑体" pitchFamily="2" charset="-122"/>
                <a:ea typeface="黑体" pitchFamily="2" charset="-122"/>
              </a:rPr>
              <a:t>-</a:t>
            </a:r>
            <a:r>
              <a:rPr lang="zh-CN" altLang="en-US" dirty="0">
                <a:solidFill>
                  <a:schemeClr val="bg1"/>
                </a:solidFill>
                <a:latin typeface="黑体" pitchFamily="2" charset="-122"/>
                <a:ea typeface="黑体" pitchFamily="2" charset="-122"/>
              </a:rPr>
              <a:t>实施主计划</a:t>
            </a:r>
          </a:p>
          <a:p>
            <a:pPr defTabSz="971375">
              <a:spcBef>
                <a:spcPct val="50000"/>
              </a:spcBef>
            </a:pPr>
            <a:r>
              <a:rPr lang="en-US" altLang="zh-CN" dirty="0">
                <a:solidFill>
                  <a:schemeClr val="bg1"/>
                </a:solidFill>
                <a:latin typeface="黑体" pitchFamily="2" charset="-122"/>
                <a:ea typeface="黑体" pitchFamily="2" charset="-122"/>
              </a:rPr>
              <a:t>-</a:t>
            </a:r>
            <a:r>
              <a:rPr lang="zh-CN" altLang="en-US" dirty="0">
                <a:solidFill>
                  <a:schemeClr val="bg1"/>
                </a:solidFill>
                <a:latin typeface="黑体" pitchFamily="2" charset="-122"/>
                <a:ea typeface="黑体" pitchFamily="2" charset="-122"/>
              </a:rPr>
              <a:t>投资规划</a:t>
            </a:r>
          </a:p>
        </p:txBody>
      </p:sp>
      <p:sp>
        <p:nvSpPr>
          <p:cNvPr id="49" name="矩形 13"/>
          <p:cNvSpPr>
            <a:spLocks noChangeArrowheads="1"/>
          </p:cNvSpPr>
          <p:nvPr/>
        </p:nvSpPr>
        <p:spPr bwMode="auto">
          <a:xfrm>
            <a:off x="8156184" y="2256788"/>
            <a:ext cx="481976" cy="3162520"/>
          </a:xfrm>
          <a:prstGeom prst="rect">
            <a:avLst/>
          </a:prstGeom>
          <a:solidFill>
            <a:schemeClr val="tx2">
              <a:lumMod val="20000"/>
              <a:lumOff val="80000"/>
            </a:schemeClr>
          </a:solidFill>
          <a:ln w="12700">
            <a:solidFill>
              <a:schemeClr val="tx2">
                <a:lumMod val="40000"/>
                <a:lumOff val="60000"/>
              </a:schemeClr>
            </a:solidFill>
            <a:miter lim="800000"/>
            <a:headEnd/>
            <a:tailEnd/>
          </a:ln>
          <a:effectLst>
            <a:outerShdw blurRad="44450" dist="27940" dir="5400000" algn="ctr">
              <a:srgbClr val="000000">
                <a:alpha val="32000"/>
              </a:srgbClr>
            </a:outerShdw>
          </a:effectLst>
        </p:spPr>
        <p:txBody>
          <a:bodyPr lIns="97193" tIns="48596" rIns="97193" bIns="48596" anchor="ctr"/>
          <a:lstStyle/>
          <a:p>
            <a:pPr algn="ctr" defTabSz="971375"/>
            <a:r>
              <a:rPr lang="zh-CN" altLang="en-US" dirty="0">
                <a:latin typeface="宋体" pitchFamily="2" charset="-122"/>
                <a:ea typeface="宋体" pitchFamily="2" charset="-122"/>
              </a:rPr>
              <a:t>选型和实施</a:t>
            </a:r>
          </a:p>
        </p:txBody>
      </p:sp>
      <p:cxnSp>
        <p:nvCxnSpPr>
          <p:cNvPr id="50" name="自选图形 14"/>
          <p:cNvCxnSpPr>
            <a:cxnSpLocks noChangeShapeType="1"/>
            <a:stCxn id="68" idx="3"/>
            <a:endCxn id="45" idx="1"/>
          </p:cNvCxnSpPr>
          <p:nvPr/>
        </p:nvCxnSpPr>
        <p:spPr bwMode="auto">
          <a:xfrm flipV="1">
            <a:off x="4213271" y="2370434"/>
            <a:ext cx="426811" cy="1464103"/>
          </a:xfrm>
          <a:prstGeom prst="bentConnector3">
            <a:avLst>
              <a:gd name="adj1" fmla="val 50000"/>
            </a:avLst>
          </a:prstGeom>
          <a:noFill/>
          <a:ln w="9525">
            <a:solidFill>
              <a:schemeClr val="tx1"/>
            </a:solidFill>
            <a:miter lim="800000"/>
            <a:headEnd/>
            <a:tailEnd type="triangle" w="med" len="med"/>
          </a:ln>
        </p:spPr>
      </p:cxnSp>
      <p:cxnSp>
        <p:nvCxnSpPr>
          <p:cNvPr id="51" name="自选图形 15"/>
          <p:cNvCxnSpPr>
            <a:cxnSpLocks noChangeShapeType="1"/>
            <a:stCxn id="68" idx="3"/>
            <a:endCxn id="46" idx="1"/>
          </p:cNvCxnSpPr>
          <p:nvPr/>
        </p:nvCxnSpPr>
        <p:spPr bwMode="auto">
          <a:xfrm>
            <a:off x="4213270" y="3834541"/>
            <a:ext cx="428262" cy="451789"/>
          </a:xfrm>
          <a:prstGeom prst="bentConnector3">
            <a:avLst>
              <a:gd name="adj1" fmla="val 50000"/>
            </a:avLst>
          </a:prstGeom>
          <a:noFill/>
          <a:ln w="9525">
            <a:solidFill>
              <a:schemeClr val="tx1"/>
            </a:solidFill>
            <a:miter lim="800000"/>
            <a:headEnd/>
            <a:tailEnd type="triangle" w="med" len="med"/>
          </a:ln>
        </p:spPr>
      </p:cxnSp>
      <p:cxnSp>
        <p:nvCxnSpPr>
          <p:cNvPr id="52" name="自选图形 16"/>
          <p:cNvCxnSpPr>
            <a:cxnSpLocks noChangeShapeType="1"/>
            <a:stCxn id="68" idx="3"/>
          </p:cNvCxnSpPr>
          <p:nvPr/>
        </p:nvCxnSpPr>
        <p:spPr bwMode="auto">
          <a:xfrm>
            <a:off x="4213271" y="3834541"/>
            <a:ext cx="426811" cy="1455685"/>
          </a:xfrm>
          <a:prstGeom prst="bentConnector3">
            <a:avLst>
              <a:gd name="adj1" fmla="val 50000"/>
            </a:avLst>
          </a:prstGeom>
          <a:noFill/>
          <a:ln w="9525">
            <a:solidFill>
              <a:schemeClr val="tx1"/>
            </a:solidFill>
            <a:miter lim="800000"/>
            <a:headEnd/>
            <a:tailEnd type="triangle" w="med" len="med"/>
          </a:ln>
        </p:spPr>
      </p:cxnSp>
      <p:cxnSp>
        <p:nvCxnSpPr>
          <p:cNvPr id="53" name="自选图形 17"/>
          <p:cNvCxnSpPr>
            <a:cxnSpLocks noChangeShapeType="1"/>
            <a:stCxn id="45" idx="2"/>
            <a:endCxn id="46" idx="0"/>
          </p:cNvCxnSpPr>
          <p:nvPr/>
        </p:nvCxnSpPr>
        <p:spPr bwMode="auto">
          <a:xfrm rot="16200000" flipH="1">
            <a:off x="4832979" y="3292589"/>
            <a:ext cx="1098603" cy="726"/>
          </a:xfrm>
          <a:prstGeom prst="straightConnector1">
            <a:avLst/>
          </a:prstGeom>
          <a:noFill/>
          <a:ln w="41275">
            <a:solidFill>
              <a:srgbClr val="FFFFFF"/>
            </a:solidFill>
            <a:miter lim="800000"/>
            <a:headEnd/>
            <a:tailEnd type="triangle" w="med" len="med"/>
          </a:ln>
        </p:spPr>
      </p:cxnSp>
      <p:cxnSp>
        <p:nvCxnSpPr>
          <p:cNvPr id="54" name="自选图形 18"/>
          <p:cNvCxnSpPr>
            <a:cxnSpLocks noChangeShapeType="1"/>
            <a:stCxn id="46" idx="2"/>
          </p:cNvCxnSpPr>
          <p:nvPr/>
        </p:nvCxnSpPr>
        <p:spPr bwMode="auto">
          <a:xfrm rot="5400000">
            <a:off x="5309320" y="4802993"/>
            <a:ext cx="145919" cy="726"/>
          </a:xfrm>
          <a:prstGeom prst="straightConnector1">
            <a:avLst/>
          </a:prstGeom>
          <a:noFill/>
          <a:ln w="41275">
            <a:solidFill>
              <a:srgbClr val="FFFFFF"/>
            </a:solidFill>
            <a:miter lim="800000"/>
            <a:headEnd/>
            <a:tailEnd type="triangle" w="med" len="med"/>
          </a:ln>
        </p:spPr>
      </p:cxnSp>
      <p:cxnSp>
        <p:nvCxnSpPr>
          <p:cNvPr id="55" name="自选图形 19"/>
          <p:cNvCxnSpPr>
            <a:cxnSpLocks noChangeShapeType="1"/>
            <a:stCxn id="45" idx="3"/>
            <a:endCxn id="48" idx="1"/>
          </p:cNvCxnSpPr>
          <p:nvPr/>
        </p:nvCxnSpPr>
        <p:spPr bwMode="auto">
          <a:xfrm>
            <a:off x="6123755" y="2370434"/>
            <a:ext cx="470363" cy="1464103"/>
          </a:xfrm>
          <a:prstGeom prst="bentConnector3">
            <a:avLst>
              <a:gd name="adj1" fmla="val 50000"/>
            </a:avLst>
          </a:prstGeom>
          <a:noFill/>
          <a:ln w="9525">
            <a:solidFill>
              <a:schemeClr val="tx1"/>
            </a:solidFill>
            <a:miter lim="800000"/>
            <a:headEnd/>
            <a:tailEnd type="triangle" w="med" len="med"/>
          </a:ln>
        </p:spPr>
      </p:cxnSp>
      <p:cxnSp>
        <p:nvCxnSpPr>
          <p:cNvPr id="56" name="自选图形 20"/>
          <p:cNvCxnSpPr>
            <a:cxnSpLocks noChangeShapeType="1"/>
            <a:endCxn id="48" idx="1"/>
          </p:cNvCxnSpPr>
          <p:nvPr/>
        </p:nvCxnSpPr>
        <p:spPr bwMode="auto">
          <a:xfrm flipV="1">
            <a:off x="6123755" y="3834541"/>
            <a:ext cx="470363" cy="1455685"/>
          </a:xfrm>
          <a:prstGeom prst="bentConnector3">
            <a:avLst>
              <a:gd name="adj1" fmla="val 50000"/>
            </a:avLst>
          </a:prstGeom>
          <a:noFill/>
          <a:ln w="9525">
            <a:solidFill>
              <a:schemeClr val="tx1"/>
            </a:solidFill>
            <a:miter lim="800000"/>
            <a:headEnd/>
            <a:tailEnd type="triangle" w="med" len="med"/>
          </a:ln>
        </p:spPr>
      </p:cxnSp>
      <p:sp>
        <p:nvSpPr>
          <p:cNvPr id="57" name="自选图形 22"/>
          <p:cNvSpPr>
            <a:spLocks noChangeArrowheads="1"/>
          </p:cNvSpPr>
          <p:nvPr/>
        </p:nvSpPr>
        <p:spPr bwMode="auto">
          <a:xfrm>
            <a:off x="1513041" y="2305892"/>
            <a:ext cx="172757" cy="275002"/>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8" name="自选图形 23"/>
          <p:cNvSpPr>
            <a:spLocks noChangeArrowheads="1"/>
          </p:cNvSpPr>
          <p:nvPr/>
        </p:nvSpPr>
        <p:spPr bwMode="auto">
          <a:xfrm>
            <a:off x="1526107" y="4138305"/>
            <a:ext cx="172756" cy="273599"/>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59" name="自选图形 24"/>
          <p:cNvSpPr>
            <a:spLocks noChangeArrowheads="1"/>
          </p:cNvSpPr>
          <p:nvPr/>
        </p:nvSpPr>
        <p:spPr bwMode="auto">
          <a:xfrm>
            <a:off x="1537722" y="5149916"/>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0" name="自选图形 25"/>
          <p:cNvSpPr>
            <a:spLocks noChangeArrowheads="1"/>
          </p:cNvSpPr>
          <p:nvPr/>
        </p:nvSpPr>
        <p:spPr bwMode="auto">
          <a:xfrm>
            <a:off x="7957296" y="3713172"/>
            <a:ext cx="172756"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1" name="自选图形 26"/>
          <p:cNvSpPr>
            <a:spLocks noChangeArrowheads="1"/>
          </p:cNvSpPr>
          <p:nvPr/>
        </p:nvSpPr>
        <p:spPr bwMode="auto">
          <a:xfrm>
            <a:off x="2177935" y="1692754"/>
            <a:ext cx="210502" cy="203445"/>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2" name="自选图形 28"/>
          <p:cNvSpPr>
            <a:spLocks noChangeArrowheads="1"/>
          </p:cNvSpPr>
          <p:nvPr/>
        </p:nvSpPr>
        <p:spPr bwMode="auto">
          <a:xfrm>
            <a:off x="7569682" y="1705378"/>
            <a:ext cx="210502" cy="203446"/>
          </a:xfrm>
          <a:prstGeom prst="downArrow">
            <a:avLst>
              <a:gd name="adj1" fmla="val 50000"/>
              <a:gd name="adj2" fmla="val 44116"/>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3" name="自选图形 32"/>
          <p:cNvSpPr>
            <a:spLocks noChangeArrowheads="1"/>
          </p:cNvSpPr>
          <p:nvPr/>
        </p:nvSpPr>
        <p:spPr bwMode="auto">
          <a:xfrm>
            <a:off x="428597" y="2976563"/>
            <a:ext cx="1036539" cy="911996"/>
          </a:xfrm>
          <a:prstGeom prst="flowChartDelay">
            <a:avLst/>
          </a:prstGeom>
          <a:solidFill>
            <a:schemeClr val="tx2">
              <a:lumMod val="20000"/>
              <a:lumOff val="80000"/>
            </a:schemeClr>
          </a:solidFill>
          <a:ln>
            <a:solidFill>
              <a:schemeClr val="tx1">
                <a:lumMod val="50000"/>
                <a:lumOff val="50000"/>
              </a:schemeClr>
            </a:solidFill>
          </a:ln>
        </p:spPr>
        <p:txBody>
          <a:bodyPr lIns="0" tIns="0" rIns="0" bIns="0" anchor="ctr" anchorCtr="1"/>
          <a:lstStyle/>
          <a:p>
            <a:pPr defTabSz="971375">
              <a:spcBef>
                <a:spcPct val="50000"/>
              </a:spcBef>
              <a:defRPr/>
            </a:pPr>
            <a:r>
              <a:rPr lang="zh-CN" altLang="en-US" b="1" dirty="0">
                <a:latin typeface="+mn-ea"/>
                <a:ea typeface="+mn-ea"/>
              </a:rPr>
              <a:t>管控模式</a:t>
            </a:r>
          </a:p>
        </p:txBody>
      </p:sp>
      <p:sp>
        <p:nvSpPr>
          <p:cNvPr id="64" name="自选图形 33"/>
          <p:cNvSpPr>
            <a:spLocks noChangeArrowheads="1"/>
          </p:cNvSpPr>
          <p:nvPr/>
        </p:nvSpPr>
        <p:spPr bwMode="auto">
          <a:xfrm>
            <a:off x="1515945" y="3191230"/>
            <a:ext cx="172757" cy="273598"/>
          </a:xfrm>
          <a:prstGeom prst="right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5" name="自选图形 34"/>
          <p:cNvSpPr>
            <a:spLocks noChangeArrowheads="1"/>
          </p:cNvSpPr>
          <p:nvPr/>
        </p:nvSpPr>
        <p:spPr bwMode="auto">
          <a:xfrm>
            <a:off x="1828067" y="5965098"/>
            <a:ext cx="6815899" cy="392860"/>
          </a:xfrm>
          <a:prstGeom prst="roundRect">
            <a:avLst>
              <a:gd name="adj" fmla="val 16667"/>
            </a:avLst>
          </a:prstGeom>
          <a:solidFill>
            <a:schemeClr val="accent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lIns="97193" tIns="48596" rIns="97193" bIns="48596" anchor="ctr"/>
          <a:lstStyle/>
          <a:p>
            <a:pPr algn="ctr" defTabSz="971375"/>
            <a:r>
              <a:rPr lang="zh-CN" altLang="en-US" b="1" dirty="0">
                <a:solidFill>
                  <a:schemeClr val="tx1"/>
                </a:solidFill>
                <a:latin typeface="黑体" pitchFamily="2" charset="-122"/>
                <a:ea typeface="黑体" pitchFamily="2" charset="-122"/>
              </a:rPr>
              <a:t>项目管理</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持续培训</a:t>
            </a:r>
          </a:p>
        </p:txBody>
      </p:sp>
      <p:sp>
        <p:nvSpPr>
          <p:cNvPr id="66" name="自选图形 35"/>
          <p:cNvSpPr>
            <a:spLocks noChangeArrowheads="1"/>
          </p:cNvSpPr>
          <p:nvPr/>
        </p:nvSpPr>
        <p:spPr bwMode="auto">
          <a:xfrm flipV="1">
            <a:off x="2388439" y="5743417"/>
            <a:ext cx="272926" cy="206252"/>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7" name="自选图形 36"/>
          <p:cNvSpPr>
            <a:spLocks noChangeArrowheads="1"/>
          </p:cNvSpPr>
          <p:nvPr/>
        </p:nvSpPr>
        <p:spPr bwMode="auto">
          <a:xfrm flipV="1">
            <a:off x="7710502" y="5747626"/>
            <a:ext cx="272926" cy="204848"/>
          </a:xfrm>
          <a:prstGeom prst="downArrow">
            <a:avLst>
              <a:gd name="adj1" fmla="val 50000"/>
              <a:gd name="adj2" fmla="val 25000"/>
            </a:avLst>
          </a:prstGeom>
          <a:solidFill>
            <a:schemeClr val="accent1">
              <a:lumMod val="50000"/>
            </a:schemeClr>
          </a:solidFill>
          <a:ln w="12700">
            <a:noFill/>
            <a:miter lim="800000"/>
            <a:headEnd/>
            <a:tailEnd/>
          </a:ln>
        </p:spPr>
        <p:txBody>
          <a:bodyPr vert="eaVert" wrap="none" lIns="97193" tIns="48596" rIns="97193" bIns="48596" anchor="ctr"/>
          <a:lstStyle/>
          <a:p>
            <a:pPr defTabSz="971375"/>
            <a:endParaRPr lang="zh-CN" altLang="en-US" b="1" dirty="0">
              <a:solidFill>
                <a:srgbClr val="0033CC"/>
              </a:solidFill>
              <a:latin typeface="宋体" pitchFamily="2" charset="-122"/>
              <a:ea typeface="宋体" pitchFamily="2" charset="-122"/>
            </a:endParaRPr>
          </a:p>
        </p:txBody>
      </p:sp>
      <p:sp>
        <p:nvSpPr>
          <p:cNvPr id="68" name="自选图形 9"/>
          <p:cNvSpPr>
            <a:spLocks noChangeArrowheads="1"/>
          </p:cNvSpPr>
          <p:nvPr/>
        </p:nvSpPr>
        <p:spPr bwMode="auto">
          <a:xfrm>
            <a:off x="2945905" y="3084599"/>
            <a:ext cx="1267365" cy="1499882"/>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0" rIns="0" bIns="0"/>
          <a:lstStyle/>
          <a:p>
            <a:pPr algn="ctr" defTabSz="971375">
              <a:spcBef>
                <a:spcPct val="50000"/>
              </a:spcBef>
            </a:pPr>
            <a:r>
              <a:rPr lang="zh-CN" altLang="en-US" b="1" dirty="0">
                <a:solidFill>
                  <a:schemeClr val="tx1"/>
                </a:solidFill>
                <a:latin typeface="黑体" pitchFamily="2" charset="-122"/>
                <a:ea typeface="黑体" pitchFamily="2" charset="-122"/>
              </a:rPr>
              <a:t>业务架构规划</a:t>
            </a:r>
          </a:p>
          <a:p>
            <a:pPr defTabSz="971375">
              <a:spcBef>
                <a:spcPct val="50000"/>
              </a:spcBef>
            </a:pPr>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职能组件架构</a:t>
            </a:r>
            <a:endParaRPr lang="zh-CN" altLang="en-US" dirty="0">
              <a:solidFill>
                <a:schemeClr val="tx1"/>
              </a:solidFill>
              <a:latin typeface="黑体" pitchFamily="2" charset="-122"/>
              <a:ea typeface="黑体" pitchFamily="2" charset="-122"/>
            </a:endParaRPr>
          </a:p>
          <a:p>
            <a:pPr defTabSz="971375">
              <a:spcBef>
                <a:spcPct val="5000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热点组件识别</a:t>
            </a:r>
            <a:endParaRPr lang="zh-CN" altLang="en-US" dirty="0">
              <a:solidFill>
                <a:schemeClr val="tx1"/>
              </a:solidFill>
              <a:latin typeface="黑体" pitchFamily="2" charset="-122"/>
              <a:ea typeface="黑体" pitchFamily="2" charset="-122"/>
            </a:endParaRPr>
          </a:p>
        </p:txBody>
      </p:sp>
      <p:cxnSp>
        <p:nvCxnSpPr>
          <p:cNvPr id="69" name="自选图形 16"/>
          <p:cNvCxnSpPr>
            <a:cxnSpLocks noChangeShapeType="1"/>
            <a:stCxn id="43" idx="3"/>
            <a:endCxn id="68" idx="1"/>
          </p:cNvCxnSpPr>
          <p:nvPr/>
        </p:nvCxnSpPr>
        <p:spPr bwMode="auto">
          <a:xfrm>
            <a:off x="2738307" y="3829627"/>
            <a:ext cx="207599" cy="4911"/>
          </a:xfrm>
          <a:prstGeom prst="bentConnector3">
            <a:avLst>
              <a:gd name="adj1" fmla="val 50000"/>
            </a:avLst>
          </a:prstGeom>
          <a:noFill/>
          <a:ln w="9525">
            <a:solidFill>
              <a:schemeClr val="tx1"/>
            </a:solidFill>
            <a:miter lim="800000"/>
            <a:headEnd/>
            <a:tailEnd type="triangle" w="med" len="med"/>
          </a:ln>
        </p:spPr>
      </p:cxnSp>
      <p:sp>
        <p:nvSpPr>
          <p:cNvPr id="70" name="自选图形 10"/>
          <p:cNvSpPr>
            <a:spLocks noChangeArrowheads="1"/>
          </p:cNvSpPr>
          <p:nvPr/>
        </p:nvSpPr>
        <p:spPr bwMode="auto">
          <a:xfrm>
            <a:off x="4641534" y="2876945"/>
            <a:ext cx="1482222" cy="820796"/>
          </a:xfrm>
          <a:prstGeom prst="foldedCorner">
            <a:avLst>
              <a:gd name="adj" fmla="val 12500"/>
            </a:avLst>
          </a:prstGeom>
          <a:solidFill>
            <a:schemeClr val="accent1">
              <a:lumMod val="90000"/>
            </a:schemeClr>
          </a:solidFill>
          <a:ln>
            <a:headEnd/>
            <a:tailEnd type="none" w="lg" len="sm"/>
          </a:ln>
        </p:spPr>
        <p:style>
          <a:lnRef idx="0">
            <a:schemeClr val="accent1"/>
          </a:lnRef>
          <a:fillRef idx="3">
            <a:schemeClr val="accent1"/>
          </a:fillRef>
          <a:effectRef idx="3">
            <a:schemeClr val="accent1"/>
          </a:effectRef>
          <a:fontRef idx="minor">
            <a:schemeClr val="lt1"/>
          </a:fontRef>
        </p:style>
        <p:txBody>
          <a:bodyPr lIns="0" tIns="107980" rIns="0" bIns="0"/>
          <a:lstStyle/>
          <a:p>
            <a:pPr algn="ctr" defTabSz="971375">
              <a:spcBef>
                <a:spcPct val="50000"/>
              </a:spcBef>
            </a:pPr>
            <a:r>
              <a:rPr lang="zh-CN" altLang="en-US" b="1" dirty="0" smtClean="0">
                <a:solidFill>
                  <a:schemeClr val="tx1"/>
                </a:solidFill>
                <a:latin typeface="黑体" pitchFamily="2" charset="-122"/>
                <a:ea typeface="黑体" pitchFamily="2" charset="-122"/>
              </a:rPr>
              <a:t>数据架</a:t>
            </a:r>
            <a:r>
              <a:rPr lang="zh-CN" altLang="en-US" b="1" dirty="0">
                <a:solidFill>
                  <a:schemeClr val="tx1"/>
                </a:solidFill>
                <a:latin typeface="黑体" pitchFamily="2" charset="-122"/>
                <a:ea typeface="黑体" pitchFamily="2" charset="-122"/>
              </a:rPr>
              <a:t>构规划</a:t>
            </a:r>
          </a:p>
          <a:p>
            <a:pPr defTabSz="971375">
              <a:spcBef>
                <a:spcPts val="0"/>
              </a:spcBef>
            </a:pPr>
            <a:r>
              <a:rPr lang="en-US" altLang="zh-CN" b="1"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总体数据架构</a:t>
            </a:r>
            <a:endParaRPr lang="zh-CN" altLang="en-US" dirty="0">
              <a:solidFill>
                <a:schemeClr val="tx1"/>
              </a:solidFill>
              <a:latin typeface="黑体" pitchFamily="2" charset="-122"/>
              <a:ea typeface="黑体" pitchFamily="2" charset="-122"/>
            </a:endParaRPr>
          </a:p>
          <a:p>
            <a:pPr defTabSz="971375">
              <a:spcBef>
                <a:spcPts val="0"/>
              </a:spcBef>
            </a:pPr>
            <a:r>
              <a:rPr lang="en-US" altLang="zh-CN" dirty="0" smtClean="0">
                <a:solidFill>
                  <a:schemeClr val="tx1"/>
                </a:solidFill>
                <a:latin typeface="黑体" pitchFamily="2" charset="-122"/>
                <a:ea typeface="黑体" pitchFamily="2" charset="-122"/>
              </a:rPr>
              <a:t>-</a:t>
            </a:r>
            <a:r>
              <a:rPr lang="zh-CN" altLang="en-US" dirty="0" smtClean="0">
                <a:solidFill>
                  <a:schemeClr val="tx1"/>
                </a:solidFill>
                <a:latin typeface="黑体" pitchFamily="2" charset="-122"/>
                <a:ea typeface="黑体" pitchFamily="2" charset="-122"/>
              </a:rPr>
              <a:t>数据中心</a:t>
            </a:r>
            <a:endParaRPr lang="zh-CN" altLang="en-US" dirty="0">
              <a:solidFill>
                <a:schemeClr val="tx1"/>
              </a:solidFill>
              <a:latin typeface="黑体" pitchFamily="2" charset="-122"/>
              <a:ea typeface="黑体" pitchFamily="2" charset="-122"/>
            </a:endParaRPr>
          </a:p>
        </p:txBody>
      </p:sp>
      <p:cxnSp>
        <p:nvCxnSpPr>
          <p:cNvPr id="71" name="自选图形 16"/>
          <p:cNvCxnSpPr>
            <a:cxnSpLocks noChangeShapeType="1"/>
            <a:stCxn id="68" idx="3"/>
            <a:endCxn id="70" idx="1"/>
          </p:cNvCxnSpPr>
          <p:nvPr/>
        </p:nvCxnSpPr>
        <p:spPr bwMode="auto">
          <a:xfrm flipV="1">
            <a:off x="4213270" y="3287343"/>
            <a:ext cx="428262" cy="547197"/>
          </a:xfrm>
          <a:prstGeom prst="bentConnector3">
            <a:avLst>
              <a:gd name="adj1" fmla="val 50000"/>
            </a:avLst>
          </a:prstGeom>
          <a:noFill/>
          <a:ln w="9525">
            <a:solidFill>
              <a:schemeClr val="tx1"/>
            </a:solidFill>
            <a:miter lim="800000"/>
            <a:headEnd/>
            <a:tailEnd type="triangle" w="med" len="med"/>
          </a:ln>
        </p:spPr>
      </p:cxnSp>
      <p:cxnSp>
        <p:nvCxnSpPr>
          <p:cNvPr id="72" name="自选图形 19"/>
          <p:cNvCxnSpPr>
            <a:cxnSpLocks noChangeShapeType="1"/>
            <a:stCxn id="70" idx="3"/>
            <a:endCxn id="48" idx="1"/>
          </p:cNvCxnSpPr>
          <p:nvPr/>
        </p:nvCxnSpPr>
        <p:spPr bwMode="auto">
          <a:xfrm>
            <a:off x="6123755" y="3287343"/>
            <a:ext cx="470363" cy="547197"/>
          </a:xfrm>
          <a:prstGeom prst="bentConnector3">
            <a:avLst>
              <a:gd name="adj1" fmla="val 50000"/>
            </a:avLst>
          </a:prstGeom>
          <a:noFill/>
          <a:ln w="9525">
            <a:solidFill>
              <a:schemeClr val="tx1"/>
            </a:solidFill>
            <a:miter lim="800000"/>
            <a:headEnd/>
            <a:tailEnd type="triangle" w="med" len="med"/>
          </a:ln>
        </p:spPr>
      </p:cxnSp>
      <p:cxnSp>
        <p:nvCxnSpPr>
          <p:cNvPr id="73" name="自选图形 20"/>
          <p:cNvCxnSpPr>
            <a:cxnSpLocks noChangeShapeType="1"/>
            <a:stCxn id="46" idx="3"/>
            <a:endCxn id="48" idx="1"/>
          </p:cNvCxnSpPr>
          <p:nvPr/>
        </p:nvCxnSpPr>
        <p:spPr bwMode="auto">
          <a:xfrm flipV="1">
            <a:off x="6123755" y="3834541"/>
            <a:ext cx="470363" cy="451789"/>
          </a:xfrm>
          <a:prstGeom prst="bentConnector3">
            <a:avLst>
              <a:gd name="adj1" fmla="val 50000"/>
            </a:avLst>
          </a:prstGeom>
          <a:noFill/>
          <a:ln w="9525">
            <a:solidFill>
              <a:schemeClr val="tx1"/>
            </a:solidFill>
            <a:miter lim="800000"/>
            <a:headEnd/>
            <a:tailEnd type="triangle" w="med" len="med"/>
          </a:ln>
        </p:spPr>
      </p:cxn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7"/>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255" name="灯片编号占位符 4"/>
          <p:cNvSpPr>
            <a:spLocks noGrp="1"/>
          </p:cNvSpPr>
          <p:nvPr>
            <p:ph type="sldNum" sz="quarter" idx="11"/>
          </p:nvPr>
        </p:nvSpPr>
        <p:spPr/>
        <p:txBody>
          <a:bodyPr/>
          <a:lstStyle/>
          <a:p>
            <a:pPr>
              <a:defRPr/>
            </a:pPr>
            <a:fld id="{B0CAA2A0-6AD0-4796-90C4-845E363053BF}" type="slidenum">
              <a:rPr lang="en-US" altLang="zh-CN"/>
              <a:pPr>
                <a:defRPr/>
              </a:pPr>
              <a:t>53</a:t>
            </a:fld>
            <a:endParaRPr lang="en-US" altLang="zh-CN"/>
          </a:p>
        </p:txBody>
      </p:sp>
      <p:sp>
        <p:nvSpPr>
          <p:cNvPr id="37892" name="Rectangle 2"/>
          <p:cNvSpPr>
            <a:spLocks noGrp="1" noChangeArrowheads="1"/>
          </p:cNvSpPr>
          <p:nvPr>
            <p:ph type="title"/>
          </p:nvPr>
        </p:nvSpPr>
        <p:spPr/>
        <p:txBody>
          <a:bodyPr/>
          <a:lstStyle/>
          <a:p>
            <a:pPr eaLnBrk="1" hangingPunct="1"/>
            <a:r>
              <a:rPr lang="en-US" altLang="zh-CN" dirty="0" smtClean="0">
                <a:latin typeface="+mj-ea"/>
              </a:rPr>
              <a:t> IT</a:t>
            </a:r>
            <a:r>
              <a:rPr lang="zh-CN" altLang="en-US" dirty="0" smtClean="0">
                <a:latin typeface="+mj-ea"/>
              </a:rPr>
              <a:t>系统优先级评估</a:t>
            </a:r>
          </a:p>
        </p:txBody>
      </p:sp>
      <p:graphicFrame>
        <p:nvGraphicFramePr>
          <p:cNvPr id="6995972" name="Group 4"/>
          <p:cNvGraphicFramePr>
            <a:graphicFrameLocks noGrp="1"/>
          </p:cNvGraphicFramePr>
          <p:nvPr/>
        </p:nvGraphicFramePr>
        <p:xfrm>
          <a:off x="327025" y="1163638"/>
          <a:ext cx="5213350" cy="5284794"/>
        </p:xfrm>
        <a:graphic>
          <a:graphicData uri="http://schemas.openxmlformats.org/drawingml/2006/table">
            <a:tbl>
              <a:tblPr/>
              <a:tblGrid>
                <a:gridCol w="1435100"/>
                <a:gridCol w="903288"/>
                <a:gridCol w="1025525"/>
                <a:gridCol w="839787"/>
                <a:gridCol w="1009650"/>
              </a:tblGrid>
              <a:tr h="657225">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宋体" charset="-122"/>
                        </a:rPr>
                        <a:t>系统名称</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宋体" charset="-122"/>
                          <a:ea typeface="宋体" charset="-122"/>
                        </a:rPr>
                        <a:t>与战略目标的匹配程度</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宋体" charset="-122"/>
                          <a:ea typeface="宋体" charset="-122"/>
                        </a:rPr>
                        <a:t>对财务指标改善的贡献</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宋体" charset="-122"/>
                          <a:ea typeface="宋体" charset="-122"/>
                        </a:rPr>
                        <a:t>对客户满意度的贡献</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宋体" charset="-122"/>
                          <a:ea typeface="宋体" charset="-122"/>
                        </a:rPr>
                        <a:t>对提高流程效率的贡献</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9368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财务一体化</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企业信息门户（</a:t>
                      </a:r>
                      <a:r>
                        <a:rPr kumimoji="0" lang="en-US" altLang="zh-CN" sz="1200" b="1" i="0" u="none" strike="noStrike" cap="none" normalizeH="0" baseline="0" smtClean="0">
                          <a:ln>
                            <a:noFill/>
                          </a:ln>
                          <a:solidFill>
                            <a:schemeClr val="tx1"/>
                          </a:solidFill>
                          <a:effectLst/>
                          <a:latin typeface="Arial" charset="0"/>
                          <a:ea typeface="宋体" charset="-122"/>
                        </a:rPr>
                        <a:t>EIP</a:t>
                      </a:r>
                      <a:r>
                        <a:rPr kumimoji="0" lang="zh-CN" altLang="en-US" sz="1200" b="1" i="0" u="none" strike="noStrike" cap="none" normalizeH="0" baseline="0" smtClean="0">
                          <a:ln>
                            <a:noFill/>
                          </a:ln>
                          <a:solidFill>
                            <a:schemeClr val="tx1"/>
                          </a:solidFill>
                          <a:effectLst/>
                          <a:latin typeface="Arial" charset="0"/>
                          <a:ea typeface="宋体" charset="-122"/>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战略执行系统</a:t>
                      </a:r>
                      <a:r>
                        <a:rPr kumimoji="0" lang="en-US" altLang="zh-CN" sz="1200" b="1" i="0" u="none" strike="noStrike" cap="none" normalizeH="0" baseline="0" smtClean="0">
                          <a:ln>
                            <a:noFill/>
                          </a:ln>
                          <a:solidFill>
                            <a:schemeClr val="tx1"/>
                          </a:solidFill>
                          <a:effectLst/>
                          <a:latin typeface="Arial" charset="0"/>
                          <a:ea typeface="宋体" charset="-122"/>
                        </a:rPr>
                        <a:t>(SEM)</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商务仓库（</a:t>
                      </a:r>
                      <a:r>
                        <a:rPr kumimoji="0" lang="en-US" altLang="zh-CN" sz="1200" b="1" i="0" u="none" strike="noStrike" cap="none" normalizeH="0" baseline="0" smtClean="0">
                          <a:ln>
                            <a:noFill/>
                          </a:ln>
                          <a:solidFill>
                            <a:schemeClr val="tx1"/>
                          </a:solidFill>
                          <a:effectLst/>
                          <a:latin typeface="Arial" charset="0"/>
                          <a:ea typeface="宋体" charset="-122"/>
                        </a:rPr>
                        <a:t>BW</a:t>
                      </a:r>
                      <a:r>
                        <a:rPr kumimoji="0" lang="zh-CN" altLang="en-US" sz="1200" b="1" i="0" u="none" strike="noStrike" cap="none" normalizeH="0" baseline="0" smtClean="0">
                          <a:ln>
                            <a:noFill/>
                          </a:ln>
                          <a:solidFill>
                            <a:schemeClr val="tx1"/>
                          </a:solidFill>
                          <a:effectLst/>
                          <a:latin typeface="Arial" charset="0"/>
                          <a:ea typeface="宋体" charset="-122"/>
                        </a:rPr>
                        <a:t>，</a:t>
                      </a:r>
                      <a:r>
                        <a:rPr kumimoji="0" lang="en-US" altLang="zh-CN" sz="1200" b="1" i="0" u="none" strike="noStrike" cap="none" normalizeH="0" baseline="0" smtClean="0">
                          <a:ln>
                            <a:noFill/>
                          </a:ln>
                          <a:solidFill>
                            <a:schemeClr val="tx1"/>
                          </a:solidFill>
                          <a:effectLst/>
                          <a:latin typeface="Arial" charset="0"/>
                          <a:ea typeface="宋体" charset="-122"/>
                        </a:rPr>
                        <a:t>BI</a:t>
                      </a:r>
                      <a:r>
                        <a:rPr kumimoji="0" lang="zh-CN" altLang="en-US" sz="1200" b="1" i="0" u="none" strike="noStrike" cap="none" normalizeH="0" baseline="0" smtClean="0">
                          <a:ln>
                            <a:noFill/>
                          </a:ln>
                          <a:solidFill>
                            <a:schemeClr val="tx1"/>
                          </a:solidFill>
                          <a:effectLst/>
                          <a:latin typeface="Arial" charset="0"/>
                          <a:ea typeface="宋体" charset="-122"/>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供应链管理</a:t>
                      </a:r>
                      <a:r>
                        <a:rPr kumimoji="0" lang="en-US" altLang="zh-CN" sz="1200" b="1" i="0" u="none" strike="noStrike" cap="none" normalizeH="0" baseline="0" smtClean="0">
                          <a:ln>
                            <a:noFill/>
                          </a:ln>
                          <a:solidFill>
                            <a:schemeClr val="tx1"/>
                          </a:solidFill>
                          <a:effectLst/>
                          <a:latin typeface="Arial" charset="0"/>
                          <a:ea typeface="宋体" charset="-122"/>
                        </a:rPr>
                        <a:t>(SCM)</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宋体" charset="-122"/>
                        </a:rPr>
                        <a:t>供应商关系管理</a:t>
                      </a:r>
                      <a:r>
                        <a:rPr kumimoji="0" lang="en-US" altLang="zh-CN" sz="1200" b="1" i="0" u="none" strike="noStrike" cap="none" normalizeH="0" baseline="0" dirty="0" smtClean="0">
                          <a:ln>
                            <a:noFill/>
                          </a:ln>
                          <a:solidFill>
                            <a:schemeClr val="tx1"/>
                          </a:solidFill>
                          <a:effectLst/>
                          <a:latin typeface="Arial" charset="0"/>
                          <a:ea typeface="宋体" charset="-122"/>
                        </a:rPr>
                        <a:t>(SRM)</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客户关系管理（</a:t>
                      </a:r>
                      <a:r>
                        <a:rPr kumimoji="0" lang="en-US" altLang="zh-CN" sz="1200" b="1" i="0" u="none" strike="noStrike" cap="none" normalizeH="0" baseline="0" smtClean="0">
                          <a:ln>
                            <a:noFill/>
                          </a:ln>
                          <a:solidFill>
                            <a:schemeClr val="tx1"/>
                          </a:solidFill>
                          <a:effectLst/>
                          <a:latin typeface="Arial" charset="0"/>
                          <a:ea typeface="宋体" charset="-122"/>
                        </a:rPr>
                        <a:t>CRM</a:t>
                      </a:r>
                      <a:r>
                        <a:rPr kumimoji="0" lang="zh-CN" altLang="en-US" sz="1200" b="1" i="0" u="none" strike="noStrike" cap="none" normalizeH="0" baseline="0" smtClean="0">
                          <a:ln>
                            <a:noFill/>
                          </a:ln>
                          <a:solidFill>
                            <a:schemeClr val="tx1"/>
                          </a:solidFill>
                          <a:effectLst/>
                          <a:latin typeface="Arial" charset="0"/>
                          <a:ea typeface="宋体" charset="-122"/>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charset="-122"/>
                        </a:rPr>
                        <a:t>ERP(MRP)</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产品生命周期管理</a:t>
                      </a:r>
                      <a:r>
                        <a:rPr kumimoji="0" lang="en-US" altLang="zh-CN" sz="1200" b="1" i="0" u="none" strike="noStrike" cap="none" normalizeH="0" baseline="0" smtClean="0">
                          <a:ln>
                            <a:noFill/>
                          </a:ln>
                          <a:solidFill>
                            <a:schemeClr val="tx1"/>
                          </a:solidFill>
                          <a:effectLst/>
                          <a:latin typeface="Arial" charset="0"/>
                          <a:ea typeface="宋体" charset="-122"/>
                        </a:rPr>
                        <a:t>(PLM)</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人力资源管理（</a:t>
                      </a:r>
                      <a:r>
                        <a:rPr kumimoji="0" lang="en-US" altLang="zh-CN" sz="1200" b="1" i="0" u="none" strike="noStrike" cap="none" normalizeH="0" baseline="0" smtClean="0">
                          <a:ln>
                            <a:noFill/>
                          </a:ln>
                          <a:solidFill>
                            <a:schemeClr val="tx1"/>
                          </a:solidFill>
                          <a:effectLst/>
                          <a:latin typeface="Arial" charset="0"/>
                          <a:ea typeface="宋体" charset="-122"/>
                        </a:rPr>
                        <a:t>HRMS</a:t>
                      </a:r>
                      <a:r>
                        <a:rPr kumimoji="0" lang="zh-CN" altLang="en-US" sz="1200" b="1" i="0" u="none" strike="noStrike" cap="none" normalizeH="0" baseline="0" smtClean="0">
                          <a:ln>
                            <a:noFill/>
                          </a:ln>
                          <a:solidFill>
                            <a:schemeClr val="tx1"/>
                          </a:solidFill>
                          <a:effectLst/>
                          <a:latin typeface="Arial" charset="0"/>
                          <a:ea typeface="宋体" charset="-122"/>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全面质量管理</a:t>
                      </a:r>
                      <a:r>
                        <a:rPr kumimoji="0" lang="en-US" altLang="zh-CN" sz="1200" b="1" i="0" u="none" strike="noStrike" cap="none" normalizeH="0" baseline="0" smtClean="0">
                          <a:ln>
                            <a:noFill/>
                          </a:ln>
                          <a:solidFill>
                            <a:schemeClr val="tx1"/>
                          </a:solidFill>
                          <a:effectLst/>
                          <a:latin typeface="Arial" charset="0"/>
                          <a:ea typeface="宋体" charset="-122"/>
                        </a:rPr>
                        <a:t>(TQM)</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设备管理（</a:t>
                      </a:r>
                      <a:r>
                        <a:rPr kumimoji="0" lang="en-US" altLang="zh-CN" sz="1200" b="1" i="0" u="none" strike="noStrike" cap="none" normalizeH="0" baseline="0" smtClean="0">
                          <a:ln>
                            <a:noFill/>
                          </a:ln>
                          <a:solidFill>
                            <a:schemeClr val="tx1"/>
                          </a:solidFill>
                          <a:effectLst/>
                          <a:latin typeface="Arial" charset="0"/>
                          <a:ea typeface="宋体" charset="-122"/>
                        </a:rPr>
                        <a:t>EAM</a:t>
                      </a:r>
                      <a:r>
                        <a:rPr kumimoji="0" lang="zh-CN" altLang="en-US" sz="1200" b="1" i="0" u="none" strike="noStrike" cap="none" normalizeH="0" baseline="0" smtClean="0">
                          <a:ln>
                            <a:noFill/>
                          </a:ln>
                          <a:solidFill>
                            <a:schemeClr val="tx1"/>
                          </a:solidFill>
                          <a:effectLst/>
                          <a:latin typeface="Arial" charset="0"/>
                          <a:ea typeface="宋体" charset="-122"/>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知识管理（</a:t>
                      </a:r>
                      <a:r>
                        <a:rPr kumimoji="0" lang="en-US" altLang="zh-CN" sz="1200" b="1" i="0" u="none" strike="noStrike" cap="none" normalizeH="0" baseline="0" smtClean="0">
                          <a:ln>
                            <a:noFill/>
                          </a:ln>
                          <a:solidFill>
                            <a:schemeClr val="tx1"/>
                          </a:solidFill>
                          <a:effectLst/>
                          <a:latin typeface="Arial" charset="0"/>
                          <a:ea typeface="宋体" charset="-122"/>
                        </a:rPr>
                        <a:t>KM</a:t>
                      </a:r>
                      <a:r>
                        <a:rPr kumimoji="0" lang="zh-CN" altLang="en-US" sz="1200" b="1" i="0" u="none" strike="noStrike" cap="none" normalizeH="0" baseline="0" smtClean="0">
                          <a:ln>
                            <a:noFill/>
                          </a:ln>
                          <a:solidFill>
                            <a:schemeClr val="tx1"/>
                          </a:solidFill>
                          <a:effectLst/>
                          <a:latin typeface="Arial" charset="0"/>
                          <a:ea typeface="宋体" charset="-122"/>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8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charset="-122"/>
                        </a:rPr>
                        <a:t>项目管理（</a:t>
                      </a:r>
                      <a:r>
                        <a:rPr kumimoji="0" lang="en-US" altLang="zh-CN" sz="1200" b="1" i="0" u="none" strike="noStrike" cap="none" normalizeH="0" baseline="0" smtClean="0">
                          <a:ln>
                            <a:noFill/>
                          </a:ln>
                          <a:solidFill>
                            <a:schemeClr val="tx1"/>
                          </a:solidFill>
                          <a:effectLst/>
                          <a:latin typeface="Arial" charset="0"/>
                          <a:ea typeface="宋体" charset="-122"/>
                        </a:rPr>
                        <a:t>PM</a:t>
                      </a:r>
                      <a:r>
                        <a:rPr kumimoji="0" lang="zh-CN" altLang="en-US" sz="1200" b="1" i="0" u="none" strike="noStrike" cap="none" normalizeH="0" baseline="0" smtClean="0">
                          <a:ln>
                            <a:noFill/>
                          </a:ln>
                          <a:solidFill>
                            <a:schemeClr val="tx1"/>
                          </a:solidFill>
                          <a:effectLst/>
                          <a:latin typeface="Arial" charset="0"/>
                          <a:ea typeface="宋体" charset="-122"/>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96119" name="Group 151"/>
          <p:cNvGraphicFramePr>
            <a:graphicFrameLocks noGrp="1"/>
          </p:cNvGraphicFramePr>
          <p:nvPr>
            <p:ph idx="1"/>
          </p:nvPr>
        </p:nvGraphicFramePr>
        <p:xfrm>
          <a:off x="5535613" y="1160463"/>
          <a:ext cx="3362325" cy="5283204"/>
        </p:xfrm>
        <a:graphic>
          <a:graphicData uri="http://schemas.openxmlformats.org/drawingml/2006/table">
            <a:tbl>
              <a:tblPr/>
              <a:tblGrid>
                <a:gridCol w="1036637"/>
                <a:gridCol w="1168400"/>
                <a:gridCol w="1157288"/>
              </a:tblGrid>
              <a:tr h="654050">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rPr>
                        <a:t>业务存在</a:t>
                      </a:r>
                    </a:p>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rPr>
                        <a:t>问题大小</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rPr>
                        <a:t>业务关联</a:t>
                      </a:r>
                      <a:br>
                        <a:rPr kumimoji="0" lang="zh-CN" altLang="en-US" sz="1200" b="1" i="0" u="none" strike="noStrike" cap="none" normalizeH="0" baseline="0" smtClean="0">
                          <a:ln>
                            <a:noFill/>
                          </a:ln>
                          <a:solidFill>
                            <a:schemeClr val="tx1"/>
                          </a:solidFill>
                          <a:effectLst/>
                          <a:latin typeface="宋体" pitchFamily="2" charset="-122"/>
                          <a:ea typeface="宋体" pitchFamily="2" charset="-122"/>
                        </a:rPr>
                      </a:br>
                      <a:r>
                        <a:rPr kumimoji="0" lang="zh-CN" altLang="en-US" sz="1200" b="1" i="0" u="none" strike="noStrike" cap="none" normalizeH="0" baseline="0" smtClean="0">
                          <a:ln>
                            <a:noFill/>
                          </a:ln>
                          <a:solidFill>
                            <a:schemeClr val="tx1"/>
                          </a:solidFill>
                          <a:effectLst/>
                          <a:latin typeface="宋体" pitchFamily="2" charset="-122"/>
                          <a:ea typeface="宋体" pitchFamily="2" charset="-122"/>
                        </a:rPr>
                        <a:t>影响程度</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zh-CN" altLang="en-US" sz="1200" b="1" i="0" u="none" strike="noStrike" cap="none" normalizeH="0" baseline="0" smtClean="0">
                          <a:ln>
                            <a:noFill/>
                          </a:ln>
                          <a:solidFill>
                            <a:schemeClr val="tx1"/>
                          </a:solidFill>
                          <a:effectLst/>
                          <a:latin typeface="宋体" pitchFamily="2" charset="-122"/>
                          <a:ea typeface="宋体" pitchFamily="2" charset="-122"/>
                        </a:rPr>
                        <a:t>综合得分</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000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4</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2.75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5</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4</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3.75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4</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2.75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Arial" charset="0"/>
                          <a:ea typeface="宋体"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058" name="WordArt 253"/>
          <p:cNvSpPr>
            <a:spLocks noChangeArrowheads="1" noChangeShapeType="1" noTextEdit="1"/>
          </p:cNvSpPr>
          <p:nvPr/>
        </p:nvSpPr>
        <p:spPr bwMode="auto">
          <a:xfrm>
            <a:off x="3381375" y="2968625"/>
            <a:ext cx="3290888" cy="1420813"/>
          </a:xfrm>
          <a:prstGeom prst="rect">
            <a:avLst/>
          </a:prstGeom>
        </p:spPr>
        <p:txBody>
          <a:bodyPr wrap="none" fromWordArt="1">
            <a:prstTxWarp prst="textSlantUp">
              <a:avLst>
                <a:gd name="adj" fmla="val 55556"/>
              </a:avLst>
            </a:prstTxWarp>
          </a:bodyPr>
          <a:lstStyle/>
          <a:p>
            <a:pPr algn="ctr"/>
            <a:r>
              <a:rPr lang="zh-CN" altLang="en-US" sz="1200" kern="1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8" name="直接连接符 40"/>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580" name="灯片编号占位符 4"/>
          <p:cNvSpPr>
            <a:spLocks noGrp="1"/>
          </p:cNvSpPr>
          <p:nvPr>
            <p:ph type="sldNum" sz="quarter" idx="11"/>
          </p:nvPr>
        </p:nvSpPr>
        <p:spPr/>
        <p:txBody>
          <a:bodyPr/>
          <a:lstStyle/>
          <a:p>
            <a:pPr>
              <a:defRPr/>
            </a:pPr>
            <a:fld id="{2155C844-54D3-4DFB-829B-989872498720}" type="slidenum">
              <a:rPr lang="en-US" altLang="zh-CN"/>
              <a:pPr>
                <a:defRPr/>
              </a:pPr>
              <a:t>54</a:t>
            </a:fld>
            <a:endParaRPr lang="en-US" altLang="zh-CN"/>
          </a:p>
        </p:txBody>
      </p:sp>
      <p:sp>
        <p:nvSpPr>
          <p:cNvPr id="39940" name="Rectangle 2"/>
          <p:cNvSpPr>
            <a:spLocks noGrp="1" noChangeArrowheads="1"/>
          </p:cNvSpPr>
          <p:nvPr>
            <p:ph type="title"/>
          </p:nvPr>
        </p:nvSpPr>
        <p:spPr/>
        <p:txBody>
          <a:bodyPr/>
          <a:lstStyle/>
          <a:p>
            <a:pPr eaLnBrk="1" hangingPunct="1"/>
            <a:r>
              <a:rPr lang="en-US" altLang="zh-CN" dirty="0" smtClean="0">
                <a:latin typeface="+mj-ea"/>
              </a:rPr>
              <a:t>IT</a:t>
            </a:r>
            <a:r>
              <a:rPr lang="zh-CN" altLang="en-US" dirty="0" smtClean="0">
                <a:latin typeface="+mj-ea"/>
              </a:rPr>
              <a:t>项目的总体推进计划</a:t>
            </a:r>
          </a:p>
        </p:txBody>
      </p:sp>
      <p:graphicFrame>
        <p:nvGraphicFramePr>
          <p:cNvPr id="6998019" name="Group 3"/>
          <p:cNvGraphicFramePr>
            <a:graphicFrameLocks noGrp="1"/>
          </p:cNvGraphicFramePr>
          <p:nvPr/>
        </p:nvGraphicFramePr>
        <p:xfrm>
          <a:off x="368300" y="1395413"/>
          <a:ext cx="8480425" cy="4948239"/>
        </p:xfrm>
        <a:graphic>
          <a:graphicData uri="http://schemas.openxmlformats.org/drawingml/2006/table">
            <a:tbl>
              <a:tblPr/>
              <a:tblGrid>
                <a:gridCol w="1509713"/>
                <a:gridCol w="387350"/>
                <a:gridCol w="387350"/>
                <a:gridCol w="387350"/>
                <a:gridCol w="387350"/>
                <a:gridCol w="387350"/>
                <a:gridCol w="385762"/>
                <a:gridCol w="387350"/>
                <a:gridCol w="388938"/>
                <a:gridCol w="387350"/>
                <a:gridCol w="385762"/>
                <a:gridCol w="387350"/>
                <a:gridCol w="387350"/>
                <a:gridCol w="388938"/>
                <a:gridCol w="384175"/>
                <a:gridCol w="387350"/>
                <a:gridCol w="388937"/>
                <a:gridCol w="387350"/>
                <a:gridCol w="387350"/>
              </a:tblGrid>
              <a:tr h="203200">
                <a:tc rowSpan="2">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IT</a:t>
                      </a:r>
                      <a:r>
                        <a:rPr kumimoji="0" lang="zh-CN" altLang="en-US" sz="900" b="0" i="0" u="none" strike="noStrike" cap="none" normalizeH="0" baseline="0" smtClean="0">
                          <a:ln>
                            <a:noFill/>
                          </a:ln>
                          <a:solidFill>
                            <a:schemeClr val="tx1"/>
                          </a:solidFill>
                          <a:effectLst/>
                          <a:latin typeface="Arial" charset="0"/>
                          <a:ea typeface="宋体" charset="-122"/>
                        </a:rPr>
                        <a:t>项目</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zh-CN" altLang="en-US" sz="900" b="0" i="0" u="none" strike="noStrike" cap="none" normalizeH="0" baseline="0" smtClean="0">
                          <a:ln>
                            <a:noFill/>
                          </a:ln>
                          <a:solidFill>
                            <a:schemeClr val="tx1"/>
                          </a:solidFill>
                          <a:effectLst/>
                          <a:latin typeface="Arial" charset="0"/>
                          <a:ea typeface="宋体" charset="-122"/>
                        </a:rPr>
                        <a:t>周期（月）</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2006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2007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2008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2009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2010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3200">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宋体" charset="-122"/>
                          <a:ea typeface="宋体" charset="-122"/>
                        </a:rPr>
                        <a:t>A  IT</a:t>
                      </a:r>
                      <a:r>
                        <a:rPr kumimoji="0" lang="zh-CN" altLang="en-US" sz="900" b="1" i="0" u="none" strike="noStrike" cap="none" normalizeH="0" baseline="0" smtClean="0">
                          <a:ln>
                            <a:noFill/>
                          </a:ln>
                          <a:solidFill>
                            <a:schemeClr val="tx1"/>
                          </a:solidFill>
                          <a:effectLst/>
                          <a:latin typeface="宋体" charset="-122"/>
                          <a:ea typeface="宋体" charset="-122"/>
                        </a:rPr>
                        <a:t>组织建设</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A1 </a:t>
                      </a:r>
                      <a:r>
                        <a:rPr kumimoji="0" lang="zh-CN" altLang="en-US" sz="900" b="0" i="0" u="none" strike="noStrike" cap="none" normalizeH="0" baseline="0" smtClean="0">
                          <a:ln>
                            <a:noFill/>
                          </a:ln>
                          <a:solidFill>
                            <a:schemeClr val="tx1"/>
                          </a:solidFill>
                          <a:effectLst/>
                          <a:latin typeface="宋体" charset="-122"/>
                          <a:ea typeface="宋体" charset="-122"/>
                        </a:rPr>
                        <a:t>建立</a:t>
                      </a:r>
                      <a:r>
                        <a:rPr kumimoji="0" lang="en-US" altLang="zh-CN" sz="900" b="0" i="0" u="none" strike="noStrike" cap="none" normalizeH="0" baseline="0" smtClean="0">
                          <a:ln>
                            <a:noFill/>
                          </a:ln>
                          <a:solidFill>
                            <a:schemeClr val="tx1"/>
                          </a:solidFill>
                          <a:effectLst/>
                          <a:latin typeface="宋体" charset="-122"/>
                          <a:ea typeface="宋体" charset="-122"/>
                        </a:rPr>
                        <a:t>IT</a:t>
                      </a:r>
                      <a:r>
                        <a:rPr kumimoji="0" lang="zh-CN" altLang="en-US" sz="900" b="0" i="0" u="none" strike="noStrike" cap="none" normalizeH="0" baseline="0" smtClean="0">
                          <a:ln>
                            <a:noFill/>
                          </a:ln>
                          <a:solidFill>
                            <a:schemeClr val="tx1"/>
                          </a:solidFill>
                          <a:effectLst/>
                          <a:latin typeface="宋体" charset="-122"/>
                          <a:ea typeface="宋体" charset="-122"/>
                        </a:rPr>
                        <a:t>及流程推进部</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A2 </a:t>
                      </a:r>
                      <a:r>
                        <a:rPr kumimoji="0" lang="zh-CN" altLang="en-US" sz="900" b="0" i="0" u="none" strike="noStrike" cap="none" normalizeH="0" baseline="0" smtClean="0">
                          <a:ln>
                            <a:noFill/>
                          </a:ln>
                          <a:solidFill>
                            <a:schemeClr val="tx1"/>
                          </a:solidFill>
                          <a:effectLst/>
                          <a:latin typeface="宋体" charset="-122"/>
                          <a:ea typeface="宋体" charset="-122"/>
                        </a:rPr>
                        <a:t>项目型</a:t>
                      </a:r>
                      <a:r>
                        <a:rPr kumimoji="0" lang="en-US" altLang="zh-CN" sz="900" b="0" i="0" u="none" strike="noStrike" cap="none" normalizeH="0" baseline="0" smtClean="0">
                          <a:ln>
                            <a:noFill/>
                          </a:ln>
                          <a:solidFill>
                            <a:schemeClr val="tx1"/>
                          </a:solidFill>
                          <a:effectLst/>
                          <a:latin typeface="宋体" charset="-122"/>
                          <a:ea typeface="宋体" charset="-122"/>
                        </a:rPr>
                        <a:t>IT</a:t>
                      </a:r>
                      <a:r>
                        <a:rPr kumimoji="0" lang="zh-CN" altLang="en-US" sz="900" b="0" i="0" u="none" strike="noStrike" cap="none" normalizeH="0" baseline="0" smtClean="0">
                          <a:ln>
                            <a:noFill/>
                          </a:ln>
                          <a:solidFill>
                            <a:schemeClr val="tx1"/>
                          </a:solidFill>
                          <a:effectLst/>
                          <a:latin typeface="宋体" charset="-122"/>
                          <a:ea typeface="宋体" charset="-122"/>
                        </a:rPr>
                        <a:t>组织建设</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A3 .</a:t>
                      </a:r>
                      <a:r>
                        <a:rPr kumimoji="0" lang="zh-CN" altLang="en-US" sz="900" b="0" i="0" u="none" strike="noStrike" cap="none" normalizeH="0" baseline="0" smtClean="0">
                          <a:ln>
                            <a:noFill/>
                          </a:ln>
                          <a:solidFill>
                            <a:schemeClr val="tx1"/>
                          </a:solidFill>
                          <a:effectLst/>
                          <a:latin typeface="宋体" charset="-122"/>
                          <a:ea typeface="宋体" charset="-122"/>
                        </a:rPr>
                        <a:t>建立</a:t>
                      </a:r>
                      <a:r>
                        <a:rPr kumimoji="0" lang="en-US" altLang="zh-CN" sz="900" b="0" i="0" u="none" strike="noStrike" cap="none" normalizeH="0" baseline="0" smtClean="0">
                          <a:ln>
                            <a:noFill/>
                          </a:ln>
                          <a:solidFill>
                            <a:schemeClr val="tx1"/>
                          </a:solidFill>
                          <a:effectLst/>
                          <a:latin typeface="宋体" charset="-122"/>
                          <a:ea typeface="宋体" charset="-122"/>
                        </a:rPr>
                        <a:t>IT</a:t>
                      </a:r>
                      <a:r>
                        <a:rPr kumimoji="0" lang="zh-CN" altLang="en-US" sz="900" b="0" i="0" u="none" strike="noStrike" cap="none" normalizeH="0" baseline="0" smtClean="0">
                          <a:ln>
                            <a:noFill/>
                          </a:ln>
                          <a:solidFill>
                            <a:schemeClr val="tx1"/>
                          </a:solidFill>
                          <a:effectLst/>
                          <a:latin typeface="宋体" charset="-122"/>
                          <a:ea typeface="宋体" charset="-122"/>
                        </a:rPr>
                        <a:t>服务中心</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宋体" charset="-122"/>
                          <a:ea typeface="宋体" charset="-122"/>
                        </a:rPr>
                        <a:t>B  </a:t>
                      </a:r>
                      <a:r>
                        <a:rPr kumimoji="0" lang="zh-CN" altLang="en-US" sz="900" b="1" i="0" u="none" strike="noStrike" cap="none" normalizeH="0" baseline="0" smtClean="0">
                          <a:ln>
                            <a:noFill/>
                          </a:ln>
                          <a:solidFill>
                            <a:schemeClr val="tx1"/>
                          </a:solidFill>
                          <a:effectLst/>
                          <a:latin typeface="宋体" charset="-122"/>
                          <a:ea typeface="宋体" charset="-122"/>
                        </a:rPr>
                        <a:t>基础设施建设</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B1 </a:t>
                      </a:r>
                      <a:r>
                        <a:rPr kumimoji="0" lang="zh-CN" altLang="en-US" sz="900" b="0" i="0" u="none" strike="noStrike" cap="none" normalizeH="0" baseline="0" smtClean="0">
                          <a:ln>
                            <a:noFill/>
                          </a:ln>
                          <a:solidFill>
                            <a:schemeClr val="tx1"/>
                          </a:solidFill>
                          <a:effectLst/>
                          <a:latin typeface="宋体" charset="-122"/>
                          <a:ea typeface="宋体" charset="-122"/>
                        </a:rPr>
                        <a:t>建立技术标准</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B2 </a:t>
                      </a:r>
                      <a:r>
                        <a:rPr kumimoji="0" lang="zh-CN" altLang="en-US" sz="900" b="0" i="0" u="none" strike="noStrike" cap="none" normalizeH="0" baseline="0" smtClean="0">
                          <a:ln>
                            <a:noFill/>
                          </a:ln>
                          <a:solidFill>
                            <a:schemeClr val="tx1"/>
                          </a:solidFill>
                          <a:effectLst/>
                          <a:latin typeface="宋体" charset="-122"/>
                          <a:ea typeface="宋体" charset="-122"/>
                        </a:rPr>
                        <a:t>新机房和</a:t>
                      </a:r>
                      <a:r>
                        <a:rPr kumimoji="0" lang="en-US" altLang="zh-CN" sz="900" b="0" i="0" u="none" strike="noStrike" cap="none" normalizeH="0" baseline="0" smtClean="0">
                          <a:ln>
                            <a:noFill/>
                          </a:ln>
                          <a:solidFill>
                            <a:schemeClr val="tx1"/>
                          </a:solidFill>
                          <a:effectLst/>
                          <a:latin typeface="宋体" charset="-122"/>
                          <a:ea typeface="宋体" charset="-122"/>
                        </a:rPr>
                        <a:t>PDS</a:t>
                      </a:r>
                      <a:r>
                        <a:rPr kumimoji="0" lang="zh-CN" altLang="en-US" sz="900" b="0" i="0" u="none" strike="noStrike" cap="none" normalizeH="0" baseline="0" smtClean="0">
                          <a:ln>
                            <a:noFill/>
                          </a:ln>
                          <a:solidFill>
                            <a:schemeClr val="tx1"/>
                          </a:solidFill>
                          <a:effectLst/>
                          <a:latin typeface="宋体" charset="-122"/>
                          <a:ea typeface="宋体" charset="-122"/>
                        </a:rPr>
                        <a:t>建设</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B3 </a:t>
                      </a:r>
                      <a:r>
                        <a:rPr kumimoji="0" lang="zh-CN" altLang="en-US" sz="900" b="0" i="0" u="none" strike="noStrike" cap="none" normalizeH="0" baseline="0" smtClean="0">
                          <a:ln>
                            <a:noFill/>
                          </a:ln>
                          <a:solidFill>
                            <a:schemeClr val="tx1"/>
                          </a:solidFill>
                          <a:effectLst/>
                          <a:latin typeface="宋体" charset="-122"/>
                          <a:ea typeface="宋体" charset="-122"/>
                        </a:rPr>
                        <a:t>网络优化</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B4 </a:t>
                      </a:r>
                      <a:r>
                        <a:rPr kumimoji="0" lang="zh-CN" altLang="en-US" sz="900" b="0" i="0" u="none" strike="noStrike" cap="none" normalizeH="0" baseline="0" smtClean="0">
                          <a:ln>
                            <a:noFill/>
                          </a:ln>
                          <a:solidFill>
                            <a:schemeClr val="tx1"/>
                          </a:solidFill>
                          <a:effectLst/>
                          <a:latin typeface="宋体" charset="-122"/>
                          <a:ea typeface="宋体" charset="-122"/>
                        </a:rPr>
                        <a:t>应用</a:t>
                      </a:r>
                      <a:r>
                        <a:rPr kumimoji="0" lang="en-US" altLang="zh-CN" sz="900" b="0" i="0" u="none" strike="noStrike" cap="none" normalizeH="0" baseline="0" smtClean="0">
                          <a:ln>
                            <a:noFill/>
                          </a:ln>
                          <a:solidFill>
                            <a:schemeClr val="tx1"/>
                          </a:solidFill>
                          <a:effectLst/>
                          <a:latin typeface="宋体" charset="-122"/>
                          <a:ea typeface="宋体" charset="-122"/>
                        </a:rPr>
                        <a:t>/</a:t>
                      </a:r>
                      <a:r>
                        <a:rPr kumimoji="0" lang="zh-CN" altLang="en-US" sz="900" b="0" i="0" u="none" strike="noStrike" cap="none" normalizeH="0" baseline="0" smtClean="0">
                          <a:ln>
                            <a:noFill/>
                          </a:ln>
                          <a:solidFill>
                            <a:schemeClr val="tx1"/>
                          </a:solidFill>
                          <a:effectLst/>
                          <a:latin typeface="宋体" charset="-122"/>
                          <a:ea typeface="宋体" charset="-122"/>
                        </a:rPr>
                        <a:t>数据中心建设</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B5 </a:t>
                      </a:r>
                      <a:r>
                        <a:rPr kumimoji="0" lang="zh-CN" altLang="en-US" sz="900" b="0" i="0" u="none" strike="noStrike" cap="none" normalizeH="0" baseline="0" smtClean="0">
                          <a:ln>
                            <a:noFill/>
                          </a:ln>
                          <a:solidFill>
                            <a:schemeClr val="tx1"/>
                          </a:solidFill>
                          <a:effectLst/>
                          <a:latin typeface="宋体" charset="-122"/>
                          <a:ea typeface="宋体" charset="-122"/>
                        </a:rPr>
                        <a:t>信息安全体系建设</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宋体" charset="-122"/>
                          <a:ea typeface="宋体" charset="-122"/>
                        </a:rPr>
                        <a:t>C  </a:t>
                      </a:r>
                      <a:r>
                        <a:rPr kumimoji="0" lang="zh-CN" altLang="en-US" sz="900" b="1" i="0" u="none" strike="noStrike" cap="none" normalizeH="0" baseline="0" smtClean="0">
                          <a:ln>
                            <a:noFill/>
                          </a:ln>
                          <a:solidFill>
                            <a:schemeClr val="tx1"/>
                          </a:solidFill>
                          <a:effectLst/>
                          <a:latin typeface="宋体" charset="-122"/>
                          <a:ea typeface="宋体" charset="-122"/>
                        </a:rPr>
                        <a:t>业务支持系统建设</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C1 ERP(</a:t>
                      </a:r>
                      <a:r>
                        <a:rPr kumimoji="0" lang="zh-CN" altLang="en-US" sz="900" b="0" i="0" u="none" strike="noStrike" cap="none" normalizeH="0" baseline="0" smtClean="0">
                          <a:ln>
                            <a:noFill/>
                          </a:ln>
                          <a:solidFill>
                            <a:schemeClr val="tx1"/>
                          </a:solidFill>
                          <a:effectLst/>
                          <a:latin typeface="宋体" charset="-122"/>
                          <a:ea typeface="宋体" charset="-122"/>
                        </a:rPr>
                        <a:t>企业资源计划</a:t>
                      </a:r>
                      <a:r>
                        <a:rPr kumimoji="0" lang="en-US" altLang="zh-CN" sz="900" b="0" i="0" u="none" strike="noStrike" cap="none" normalizeH="0" baseline="0" smtClean="0">
                          <a:ln>
                            <a:noFill/>
                          </a:ln>
                          <a:solidFill>
                            <a:schemeClr val="tx1"/>
                          </a:solidFill>
                          <a:effectLst/>
                          <a:latin typeface="宋体" charset="-122"/>
                          <a:ea typeface="宋体" charset="-122"/>
                        </a:rPr>
                        <a:t>)</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C2 EIP</a:t>
                      </a:r>
                      <a:r>
                        <a:rPr kumimoji="0" lang="zh-CN" altLang="en-US" sz="900" b="0" i="0" u="none" strike="noStrike" cap="none" normalizeH="0" baseline="0" smtClean="0">
                          <a:ln>
                            <a:noFill/>
                          </a:ln>
                          <a:solidFill>
                            <a:schemeClr val="tx1"/>
                          </a:solidFill>
                          <a:effectLst/>
                          <a:latin typeface="宋体" charset="-122"/>
                          <a:ea typeface="宋体" charset="-122"/>
                        </a:rPr>
                        <a:t>（企业信息门户）</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宋体" charset="-122"/>
                          <a:ea typeface="宋体" charset="-122"/>
                        </a:rPr>
                        <a:t>C3 CRM</a:t>
                      </a:r>
                      <a:r>
                        <a:rPr kumimoji="0" lang="zh-CN" altLang="en-US" sz="900" b="0" i="0" u="none" strike="noStrike" cap="none" normalizeH="0" baseline="0" smtClean="0">
                          <a:ln>
                            <a:noFill/>
                          </a:ln>
                          <a:solidFill>
                            <a:schemeClr val="tx1"/>
                          </a:solidFill>
                          <a:effectLst/>
                          <a:latin typeface="宋体" charset="-122"/>
                          <a:ea typeface="宋体" charset="-122"/>
                        </a:rPr>
                        <a:t>（客户关系管理）</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C4 SRM</a:t>
                      </a:r>
                      <a:r>
                        <a:rPr kumimoji="0" lang="zh-CN" altLang="en-US" sz="900" b="0" i="0" u="none" strike="noStrike" cap="none" normalizeH="0" baseline="0" smtClean="0">
                          <a:ln>
                            <a:noFill/>
                          </a:ln>
                          <a:solidFill>
                            <a:schemeClr val="tx1"/>
                          </a:solidFill>
                          <a:effectLst/>
                          <a:latin typeface="Arial" charset="0"/>
                          <a:ea typeface="宋体" charset="-122"/>
                        </a:rPr>
                        <a:t>（供应商关系管理）</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1" i="0" u="none" strike="noStrike" cap="none" normalizeH="0" baseline="0" smtClean="0">
                          <a:ln>
                            <a:noFill/>
                          </a:ln>
                          <a:solidFill>
                            <a:schemeClr val="tx1"/>
                          </a:solidFill>
                          <a:effectLst/>
                          <a:latin typeface="宋体" charset="-122"/>
                          <a:ea typeface="宋体" charset="-122"/>
                        </a:rPr>
                        <a:t>D  </a:t>
                      </a:r>
                      <a:r>
                        <a:rPr kumimoji="0" lang="zh-CN" altLang="en-US" sz="900" b="1" i="0" u="none" strike="noStrike" cap="none" normalizeH="0" baseline="0" smtClean="0">
                          <a:ln>
                            <a:noFill/>
                          </a:ln>
                          <a:solidFill>
                            <a:schemeClr val="tx1"/>
                          </a:solidFill>
                          <a:effectLst/>
                          <a:latin typeface="宋体" charset="-122"/>
                          <a:ea typeface="宋体" charset="-122"/>
                        </a:rPr>
                        <a:t>扩展支持系统建设</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D1 HRMS</a:t>
                      </a:r>
                      <a:r>
                        <a:rPr kumimoji="0" lang="zh-CN" altLang="en-US" sz="900" b="0" i="0" u="none" strike="noStrike" cap="none" normalizeH="0" baseline="0" smtClean="0">
                          <a:ln>
                            <a:noFill/>
                          </a:ln>
                          <a:solidFill>
                            <a:schemeClr val="tx1"/>
                          </a:solidFill>
                          <a:effectLst/>
                          <a:latin typeface="Arial" charset="0"/>
                          <a:ea typeface="宋体" charset="-122"/>
                        </a:rPr>
                        <a:t>（人力资源管理）</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D4 KM</a:t>
                      </a:r>
                      <a:r>
                        <a:rPr kumimoji="0" lang="zh-CN" altLang="en-US" sz="900" b="0" i="0" u="none" strike="noStrike" cap="none" normalizeH="0" baseline="0" smtClean="0">
                          <a:ln>
                            <a:noFill/>
                          </a:ln>
                          <a:solidFill>
                            <a:schemeClr val="tx1"/>
                          </a:solidFill>
                          <a:effectLst/>
                          <a:latin typeface="Arial" charset="0"/>
                          <a:ea typeface="宋体" charset="-122"/>
                        </a:rPr>
                        <a:t>（知识管理系统）</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D3 BI</a:t>
                      </a:r>
                      <a:r>
                        <a:rPr kumimoji="0" lang="zh-CN" altLang="en-US" sz="900" b="0" i="0" u="none" strike="noStrike" cap="none" normalizeH="0" baseline="0" smtClean="0">
                          <a:ln>
                            <a:noFill/>
                          </a:ln>
                          <a:solidFill>
                            <a:schemeClr val="tx1"/>
                          </a:solidFill>
                          <a:effectLst/>
                          <a:latin typeface="Arial" charset="0"/>
                          <a:ea typeface="宋体" charset="-122"/>
                        </a:rPr>
                        <a:t>（商务智能）</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D5 SEM</a:t>
                      </a:r>
                      <a:r>
                        <a:rPr kumimoji="0" lang="zh-CN" altLang="en-US" sz="900" b="0" i="0" u="none" strike="noStrike" cap="none" normalizeH="0" baseline="0" smtClean="0">
                          <a:ln>
                            <a:noFill/>
                          </a:ln>
                          <a:solidFill>
                            <a:schemeClr val="tx1"/>
                          </a:solidFill>
                          <a:effectLst/>
                          <a:latin typeface="Arial" charset="0"/>
                          <a:ea typeface="宋体" charset="-122"/>
                        </a:rPr>
                        <a:t>（企业战略管理</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D6 SCM</a:t>
                      </a:r>
                      <a:r>
                        <a:rPr kumimoji="0" lang="zh-CN" altLang="en-US" sz="900" b="0" i="0" u="none" strike="noStrike" cap="none" normalizeH="0" baseline="0" smtClean="0">
                          <a:ln>
                            <a:noFill/>
                          </a:ln>
                          <a:solidFill>
                            <a:schemeClr val="tx1"/>
                          </a:solidFill>
                          <a:effectLst/>
                          <a:latin typeface="Arial" charset="0"/>
                          <a:ea typeface="宋体" charset="-122"/>
                        </a:rPr>
                        <a:t>（供应链管理）</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D2 PLM</a:t>
                      </a:r>
                      <a:r>
                        <a:rPr kumimoji="0" lang="zh-CN" altLang="en-US" sz="900" b="0" i="0" u="none" strike="noStrike" cap="none" normalizeH="0" baseline="0" smtClean="0">
                          <a:ln>
                            <a:noFill/>
                          </a:ln>
                          <a:solidFill>
                            <a:schemeClr val="tx1"/>
                          </a:solidFill>
                          <a:effectLst/>
                          <a:latin typeface="Arial" charset="0"/>
                          <a:ea typeface="宋体" charset="-122"/>
                        </a:rPr>
                        <a:t>（产品数据管理）</a:t>
                      </a:r>
                    </a:p>
                  </a:txBody>
                  <a:tcPr marL="360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r>
                        <a:rPr kumimoji="0" lang="en-US" altLang="zh-CN" sz="900" b="0" i="0" u="none" strike="noStrike" cap="none" normalizeH="0" baseline="0" smtClean="0">
                          <a:ln>
                            <a:noFill/>
                          </a:ln>
                          <a:solidFill>
                            <a:schemeClr val="tx1"/>
                          </a:solidFill>
                          <a:effectLst/>
                          <a:latin typeface="Arial" charset="0"/>
                          <a:ea typeface="宋体" charset="-122"/>
                        </a:rPr>
                        <a:t>33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00"/>
                        </a:buClr>
                        <a:buSzPct val="80000"/>
                        <a:buFont typeface="Wingdings" pitchFamily="2" charset="2"/>
                        <a:buNone/>
                        <a:tabLst/>
                      </a:pPr>
                      <a:endParaRPr kumimoji="0" lang="zh-CN" altLang="zh-CN" sz="9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98559" name="Line 543"/>
          <p:cNvSpPr>
            <a:spLocks noChangeShapeType="1"/>
          </p:cNvSpPr>
          <p:nvPr/>
        </p:nvSpPr>
        <p:spPr bwMode="auto">
          <a:xfrm>
            <a:off x="2692400" y="6230938"/>
            <a:ext cx="1085850" cy="0"/>
          </a:xfrm>
          <a:prstGeom prst="line">
            <a:avLst/>
          </a:prstGeom>
          <a:noFill/>
          <a:ln w="57150">
            <a:solidFill>
              <a:srgbClr val="0099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60" name="Line 544"/>
          <p:cNvSpPr>
            <a:spLocks noChangeShapeType="1"/>
          </p:cNvSpPr>
          <p:nvPr/>
        </p:nvSpPr>
        <p:spPr bwMode="auto">
          <a:xfrm>
            <a:off x="2281238" y="2109788"/>
            <a:ext cx="741362" cy="0"/>
          </a:xfrm>
          <a:prstGeom prst="line">
            <a:avLst/>
          </a:prstGeom>
          <a:noFill/>
          <a:ln w="57150">
            <a:solidFill>
              <a:schemeClr val="accent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61" name="Line 545"/>
          <p:cNvSpPr>
            <a:spLocks noChangeShapeType="1"/>
          </p:cNvSpPr>
          <p:nvPr/>
        </p:nvSpPr>
        <p:spPr bwMode="auto">
          <a:xfrm>
            <a:off x="3076575" y="2109788"/>
            <a:ext cx="741363" cy="0"/>
          </a:xfrm>
          <a:prstGeom prst="line">
            <a:avLst/>
          </a:prstGeom>
          <a:noFill/>
          <a:ln w="57150">
            <a:solidFill>
              <a:schemeClr val="accent2"/>
            </a:solidFill>
            <a:prstDash val="sysDot"/>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62" name="Line 546"/>
          <p:cNvSpPr>
            <a:spLocks noChangeShapeType="1"/>
          </p:cNvSpPr>
          <p:nvPr/>
        </p:nvSpPr>
        <p:spPr bwMode="auto">
          <a:xfrm>
            <a:off x="2279650" y="2308225"/>
            <a:ext cx="212725" cy="0"/>
          </a:xfrm>
          <a:prstGeom prst="line">
            <a:avLst/>
          </a:prstGeom>
          <a:noFill/>
          <a:ln w="57150">
            <a:solidFill>
              <a:schemeClr val="accent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63" name="Line 547"/>
          <p:cNvSpPr>
            <a:spLocks noChangeShapeType="1"/>
          </p:cNvSpPr>
          <p:nvPr/>
        </p:nvSpPr>
        <p:spPr bwMode="auto">
          <a:xfrm>
            <a:off x="3048000" y="2308225"/>
            <a:ext cx="212725" cy="0"/>
          </a:xfrm>
          <a:prstGeom prst="line">
            <a:avLst/>
          </a:prstGeom>
          <a:noFill/>
          <a:ln w="57150">
            <a:solidFill>
              <a:schemeClr val="accent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64" name="Line 548"/>
          <p:cNvSpPr>
            <a:spLocks noChangeShapeType="1"/>
          </p:cNvSpPr>
          <p:nvPr/>
        </p:nvSpPr>
        <p:spPr bwMode="auto">
          <a:xfrm>
            <a:off x="2281238" y="2506663"/>
            <a:ext cx="1881187" cy="0"/>
          </a:xfrm>
          <a:prstGeom prst="line">
            <a:avLst/>
          </a:prstGeom>
          <a:noFill/>
          <a:ln w="57150">
            <a:solidFill>
              <a:schemeClr val="accent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65" name="Line 549"/>
          <p:cNvSpPr>
            <a:spLocks noChangeShapeType="1"/>
          </p:cNvSpPr>
          <p:nvPr/>
        </p:nvSpPr>
        <p:spPr bwMode="auto">
          <a:xfrm>
            <a:off x="2279650" y="2919413"/>
            <a:ext cx="119063" cy="0"/>
          </a:xfrm>
          <a:prstGeom prst="line">
            <a:avLst/>
          </a:prstGeom>
          <a:noFill/>
          <a:ln w="57150">
            <a:solidFill>
              <a:schemeClr val="hlink"/>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66" name="Line 550"/>
          <p:cNvSpPr>
            <a:spLocks noChangeShapeType="1"/>
          </p:cNvSpPr>
          <p:nvPr/>
        </p:nvSpPr>
        <p:spPr bwMode="auto">
          <a:xfrm>
            <a:off x="2281238" y="3103563"/>
            <a:ext cx="477837" cy="0"/>
          </a:xfrm>
          <a:prstGeom prst="line">
            <a:avLst/>
          </a:prstGeom>
          <a:noFill/>
          <a:ln w="57150">
            <a:solidFill>
              <a:schemeClr val="hlink"/>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67" name="Line 551"/>
          <p:cNvSpPr>
            <a:spLocks noChangeShapeType="1"/>
          </p:cNvSpPr>
          <p:nvPr/>
        </p:nvSpPr>
        <p:spPr bwMode="auto">
          <a:xfrm>
            <a:off x="2647950" y="3325813"/>
            <a:ext cx="119063" cy="0"/>
          </a:xfrm>
          <a:prstGeom prst="line">
            <a:avLst/>
          </a:prstGeom>
          <a:noFill/>
          <a:ln w="57150">
            <a:solidFill>
              <a:schemeClr val="hlink"/>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68" name="Line 552"/>
          <p:cNvSpPr>
            <a:spLocks noChangeShapeType="1"/>
          </p:cNvSpPr>
          <p:nvPr/>
        </p:nvSpPr>
        <p:spPr bwMode="auto">
          <a:xfrm>
            <a:off x="2409825" y="3524250"/>
            <a:ext cx="119063" cy="0"/>
          </a:xfrm>
          <a:prstGeom prst="line">
            <a:avLst/>
          </a:prstGeom>
          <a:noFill/>
          <a:ln w="57150">
            <a:solidFill>
              <a:schemeClr val="hlink"/>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69" name="Line 553"/>
          <p:cNvSpPr>
            <a:spLocks noChangeShapeType="1"/>
          </p:cNvSpPr>
          <p:nvPr/>
        </p:nvSpPr>
        <p:spPr bwMode="auto">
          <a:xfrm>
            <a:off x="2306638" y="3740150"/>
            <a:ext cx="1484312" cy="0"/>
          </a:xfrm>
          <a:prstGeom prst="line">
            <a:avLst/>
          </a:prstGeom>
          <a:noFill/>
          <a:ln w="57150">
            <a:solidFill>
              <a:schemeClr val="hlink"/>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70" name="Line 554"/>
          <p:cNvSpPr>
            <a:spLocks noChangeShapeType="1"/>
          </p:cNvSpPr>
          <p:nvPr/>
        </p:nvSpPr>
        <p:spPr bwMode="auto">
          <a:xfrm>
            <a:off x="3844925" y="3740150"/>
            <a:ext cx="331788" cy="0"/>
          </a:xfrm>
          <a:prstGeom prst="line">
            <a:avLst/>
          </a:prstGeom>
          <a:noFill/>
          <a:ln w="57150">
            <a:solidFill>
              <a:schemeClr val="hlink"/>
            </a:solidFill>
            <a:prstDash val="sysDot"/>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71" name="Line 555"/>
          <p:cNvSpPr>
            <a:spLocks noChangeShapeType="1"/>
          </p:cNvSpPr>
          <p:nvPr/>
        </p:nvSpPr>
        <p:spPr bwMode="auto">
          <a:xfrm>
            <a:off x="2293938" y="4137025"/>
            <a:ext cx="728662" cy="0"/>
          </a:xfrm>
          <a:prstGeom prst="line">
            <a:avLst/>
          </a:prstGeom>
          <a:noFill/>
          <a:ln w="57150">
            <a:solidFill>
              <a:srgbClr val="9900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72" name="Line 556"/>
          <p:cNvSpPr>
            <a:spLocks noChangeShapeType="1"/>
          </p:cNvSpPr>
          <p:nvPr/>
        </p:nvSpPr>
        <p:spPr bwMode="auto">
          <a:xfrm>
            <a:off x="3101975" y="4137025"/>
            <a:ext cx="728663" cy="0"/>
          </a:xfrm>
          <a:prstGeom prst="line">
            <a:avLst/>
          </a:prstGeom>
          <a:noFill/>
          <a:ln w="57150">
            <a:solidFill>
              <a:srgbClr val="9900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73" name="Line 557"/>
          <p:cNvSpPr>
            <a:spLocks noChangeShapeType="1"/>
          </p:cNvSpPr>
          <p:nvPr/>
        </p:nvSpPr>
        <p:spPr bwMode="auto">
          <a:xfrm>
            <a:off x="2293938" y="4337050"/>
            <a:ext cx="728662" cy="0"/>
          </a:xfrm>
          <a:prstGeom prst="line">
            <a:avLst/>
          </a:prstGeom>
          <a:noFill/>
          <a:ln w="57150">
            <a:solidFill>
              <a:srgbClr val="9900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74" name="Line 558"/>
          <p:cNvSpPr>
            <a:spLocks noChangeShapeType="1"/>
          </p:cNvSpPr>
          <p:nvPr/>
        </p:nvSpPr>
        <p:spPr bwMode="auto">
          <a:xfrm>
            <a:off x="4202113" y="4549775"/>
            <a:ext cx="488950" cy="0"/>
          </a:xfrm>
          <a:prstGeom prst="line">
            <a:avLst/>
          </a:prstGeom>
          <a:noFill/>
          <a:ln w="57150">
            <a:solidFill>
              <a:srgbClr val="9900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75" name="Line 559"/>
          <p:cNvSpPr>
            <a:spLocks noChangeShapeType="1"/>
          </p:cNvSpPr>
          <p:nvPr/>
        </p:nvSpPr>
        <p:spPr bwMode="auto">
          <a:xfrm>
            <a:off x="4984750" y="4748213"/>
            <a:ext cx="488950" cy="0"/>
          </a:xfrm>
          <a:prstGeom prst="line">
            <a:avLst/>
          </a:prstGeom>
          <a:noFill/>
          <a:ln w="57150">
            <a:solidFill>
              <a:srgbClr val="9900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76" name="Line 560"/>
          <p:cNvSpPr>
            <a:spLocks noChangeShapeType="1"/>
          </p:cNvSpPr>
          <p:nvPr/>
        </p:nvSpPr>
        <p:spPr bwMode="auto">
          <a:xfrm>
            <a:off x="5753100" y="5156200"/>
            <a:ext cx="781050" cy="0"/>
          </a:xfrm>
          <a:prstGeom prst="line">
            <a:avLst/>
          </a:prstGeom>
          <a:noFill/>
          <a:ln w="57150">
            <a:solidFill>
              <a:srgbClr val="CC0099"/>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77" name="Line 561"/>
          <p:cNvSpPr>
            <a:spLocks noChangeShapeType="1"/>
          </p:cNvSpPr>
          <p:nvPr/>
        </p:nvSpPr>
        <p:spPr bwMode="auto">
          <a:xfrm>
            <a:off x="5753100" y="5351463"/>
            <a:ext cx="781050" cy="0"/>
          </a:xfrm>
          <a:prstGeom prst="line">
            <a:avLst/>
          </a:prstGeom>
          <a:noFill/>
          <a:ln w="57150">
            <a:solidFill>
              <a:srgbClr val="CC0099"/>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78" name="Line 562"/>
          <p:cNvSpPr>
            <a:spLocks noChangeShapeType="1"/>
          </p:cNvSpPr>
          <p:nvPr/>
        </p:nvSpPr>
        <p:spPr bwMode="auto">
          <a:xfrm>
            <a:off x="7304088" y="5576888"/>
            <a:ext cx="781050" cy="0"/>
          </a:xfrm>
          <a:prstGeom prst="line">
            <a:avLst/>
          </a:prstGeom>
          <a:noFill/>
          <a:ln w="57150">
            <a:solidFill>
              <a:srgbClr val="CC0099"/>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79" name="Line 563"/>
          <p:cNvSpPr>
            <a:spLocks noChangeShapeType="1"/>
          </p:cNvSpPr>
          <p:nvPr/>
        </p:nvSpPr>
        <p:spPr bwMode="auto">
          <a:xfrm>
            <a:off x="7304088" y="5802313"/>
            <a:ext cx="781050" cy="0"/>
          </a:xfrm>
          <a:prstGeom prst="line">
            <a:avLst/>
          </a:prstGeom>
          <a:noFill/>
          <a:ln w="57150">
            <a:solidFill>
              <a:srgbClr val="CC0099"/>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80" name="Line 564"/>
          <p:cNvSpPr>
            <a:spLocks noChangeShapeType="1"/>
          </p:cNvSpPr>
          <p:nvPr/>
        </p:nvSpPr>
        <p:spPr bwMode="auto">
          <a:xfrm>
            <a:off x="7304088" y="6040438"/>
            <a:ext cx="781050" cy="0"/>
          </a:xfrm>
          <a:prstGeom prst="line">
            <a:avLst/>
          </a:prstGeom>
          <a:noFill/>
          <a:ln w="57150">
            <a:solidFill>
              <a:srgbClr val="CC0099"/>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81" name="Line 565"/>
          <p:cNvSpPr>
            <a:spLocks noChangeShapeType="1"/>
          </p:cNvSpPr>
          <p:nvPr/>
        </p:nvSpPr>
        <p:spPr bwMode="auto">
          <a:xfrm>
            <a:off x="4216400" y="6230938"/>
            <a:ext cx="1085850" cy="0"/>
          </a:xfrm>
          <a:prstGeom prst="line">
            <a:avLst/>
          </a:prstGeom>
          <a:noFill/>
          <a:ln w="57150">
            <a:solidFill>
              <a:srgbClr val="0099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82" name="Line 566"/>
          <p:cNvSpPr>
            <a:spLocks noChangeShapeType="1"/>
          </p:cNvSpPr>
          <p:nvPr/>
        </p:nvSpPr>
        <p:spPr bwMode="auto">
          <a:xfrm>
            <a:off x="5767388" y="6230938"/>
            <a:ext cx="1085850" cy="0"/>
          </a:xfrm>
          <a:prstGeom prst="line">
            <a:avLst/>
          </a:prstGeom>
          <a:noFill/>
          <a:ln w="57150">
            <a:solidFill>
              <a:srgbClr val="0099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83" name="Line 567"/>
          <p:cNvSpPr>
            <a:spLocks noChangeShapeType="1"/>
          </p:cNvSpPr>
          <p:nvPr/>
        </p:nvSpPr>
        <p:spPr bwMode="auto">
          <a:xfrm>
            <a:off x="7305675" y="6230938"/>
            <a:ext cx="793750" cy="0"/>
          </a:xfrm>
          <a:prstGeom prst="line">
            <a:avLst/>
          </a:prstGeom>
          <a:noFill/>
          <a:ln w="57150">
            <a:solidFill>
              <a:srgbClr val="0099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40491" name="AutoShape 568"/>
          <p:cNvSpPr>
            <a:spLocks noChangeArrowheads="1"/>
          </p:cNvSpPr>
          <p:nvPr/>
        </p:nvSpPr>
        <p:spPr bwMode="auto">
          <a:xfrm>
            <a:off x="2254250" y="6454775"/>
            <a:ext cx="1868488" cy="239713"/>
          </a:xfrm>
          <a:prstGeom prst="homePlate">
            <a:avLst>
              <a:gd name="adj" fmla="val 67554"/>
            </a:avLst>
          </a:prstGeom>
          <a:solidFill>
            <a:schemeClr val="accent1"/>
          </a:solidFill>
          <a:ln w="9525" algn="ctr">
            <a:solidFill>
              <a:schemeClr val="bg2"/>
            </a:solidFill>
            <a:miter lim="800000"/>
            <a:headEnd/>
            <a:tailEnd/>
          </a:ln>
        </p:spPr>
        <p:txBody>
          <a:bodyPr wrap="none" anchor="ctr"/>
          <a:lstStyle/>
          <a:p>
            <a:pPr marL="342900" indent="-342900" algn="ctr">
              <a:spcBef>
                <a:spcPct val="20000"/>
              </a:spcBef>
            </a:pPr>
            <a:r>
              <a:rPr lang="zh-CN" altLang="en-US" sz="1000">
                <a:ea typeface="宋体" charset="-122"/>
              </a:rPr>
              <a:t>支持运营</a:t>
            </a:r>
          </a:p>
        </p:txBody>
      </p:sp>
      <p:sp>
        <p:nvSpPr>
          <p:cNvPr id="40492" name="AutoShape 569"/>
          <p:cNvSpPr>
            <a:spLocks noChangeArrowheads="1"/>
          </p:cNvSpPr>
          <p:nvPr/>
        </p:nvSpPr>
        <p:spPr bwMode="auto">
          <a:xfrm>
            <a:off x="4197350" y="6454775"/>
            <a:ext cx="2954338" cy="239713"/>
          </a:xfrm>
          <a:prstGeom prst="homePlate">
            <a:avLst>
              <a:gd name="adj" fmla="val 75716"/>
            </a:avLst>
          </a:prstGeom>
          <a:solidFill>
            <a:schemeClr val="accent1"/>
          </a:solidFill>
          <a:ln w="9525" algn="ctr">
            <a:solidFill>
              <a:schemeClr val="bg2"/>
            </a:solidFill>
            <a:miter lim="800000"/>
            <a:headEnd/>
            <a:tailEnd/>
          </a:ln>
        </p:spPr>
        <p:txBody>
          <a:bodyPr wrap="none" anchor="ctr"/>
          <a:lstStyle/>
          <a:p>
            <a:pPr marL="342900" indent="-342900" algn="ctr">
              <a:spcBef>
                <a:spcPct val="20000"/>
              </a:spcBef>
            </a:pPr>
            <a:r>
              <a:rPr lang="zh-CN" altLang="en-US" sz="1000">
                <a:ea typeface="宋体" charset="-122"/>
              </a:rPr>
              <a:t>支持业务发展</a:t>
            </a:r>
          </a:p>
        </p:txBody>
      </p:sp>
      <p:sp>
        <p:nvSpPr>
          <p:cNvPr id="40493" name="AutoShape 570"/>
          <p:cNvSpPr>
            <a:spLocks noChangeArrowheads="1"/>
          </p:cNvSpPr>
          <p:nvPr/>
        </p:nvSpPr>
        <p:spPr bwMode="auto">
          <a:xfrm>
            <a:off x="7277100" y="6454775"/>
            <a:ext cx="1563688" cy="246063"/>
          </a:xfrm>
          <a:prstGeom prst="homePlate">
            <a:avLst>
              <a:gd name="adj" fmla="val 68579"/>
            </a:avLst>
          </a:prstGeom>
          <a:solidFill>
            <a:schemeClr val="accent1"/>
          </a:solidFill>
          <a:ln w="9525" algn="ctr">
            <a:solidFill>
              <a:schemeClr val="bg2"/>
            </a:solidFill>
            <a:miter lim="800000"/>
            <a:headEnd/>
            <a:tailEnd/>
          </a:ln>
        </p:spPr>
        <p:txBody>
          <a:bodyPr wrap="none" anchor="ctr"/>
          <a:lstStyle/>
          <a:p>
            <a:pPr marL="342900" indent="-342900" algn="ctr">
              <a:spcBef>
                <a:spcPct val="20000"/>
              </a:spcBef>
            </a:pPr>
            <a:r>
              <a:rPr lang="zh-CN" altLang="en-US" sz="1000">
                <a:ea typeface="宋体" charset="-122"/>
              </a:rPr>
              <a:t>打造核心竞争力</a:t>
            </a:r>
          </a:p>
        </p:txBody>
      </p:sp>
      <p:sp>
        <p:nvSpPr>
          <p:cNvPr id="6998587" name="Line 571"/>
          <p:cNvSpPr>
            <a:spLocks noChangeShapeType="1"/>
          </p:cNvSpPr>
          <p:nvPr/>
        </p:nvSpPr>
        <p:spPr bwMode="auto">
          <a:xfrm>
            <a:off x="4187825" y="2308225"/>
            <a:ext cx="212725" cy="0"/>
          </a:xfrm>
          <a:prstGeom prst="line">
            <a:avLst/>
          </a:prstGeom>
          <a:noFill/>
          <a:ln w="57150">
            <a:solidFill>
              <a:schemeClr val="accent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88" name="Line 572"/>
          <p:cNvSpPr>
            <a:spLocks noChangeShapeType="1"/>
          </p:cNvSpPr>
          <p:nvPr/>
        </p:nvSpPr>
        <p:spPr bwMode="auto">
          <a:xfrm>
            <a:off x="4956175" y="2308225"/>
            <a:ext cx="212725" cy="0"/>
          </a:xfrm>
          <a:prstGeom prst="line">
            <a:avLst/>
          </a:prstGeom>
          <a:noFill/>
          <a:ln w="57150">
            <a:solidFill>
              <a:schemeClr val="accent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89" name="Line 573"/>
          <p:cNvSpPr>
            <a:spLocks noChangeShapeType="1"/>
          </p:cNvSpPr>
          <p:nvPr/>
        </p:nvSpPr>
        <p:spPr bwMode="auto">
          <a:xfrm>
            <a:off x="5764213" y="2308225"/>
            <a:ext cx="212725" cy="0"/>
          </a:xfrm>
          <a:prstGeom prst="line">
            <a:avLst/>
          </a:prstGeom>
          <a:noFill/>
          <a:ln w="57150">
            <a:solidFill>
              <a:schemeClr val="accent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90" name="Line 574"/>
          <p:cNvSpPr>
            <a:spLocks noChangeShapeType="1"/>
          </p:cNvSpPr>
          <p:nvPr/>
        </p:nvSpPr>
        <p:spPr bwMode="auto">
          <a:xfrm>
            <a:off x="7300913" y="2308225"/>
            <a:ext cx="212725" cy="0"/>
          </a:xfrm>
          <a:prstGeom prst="line">
            <a:avLst/>
          </a:prstGeom>
          <a:noFill/>
          <a:ln w="57150">
            <a:solidFill>
              <a:schemeClr val="accent2"/>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91" name="Line 575"/>
          <p:cNvSpPr>
            <a:spLocks noChangeShapeType="1"/>
          </p:cNvSpPr>
          <p:nvPr/>
        </p:nvSpPr>
        <p:spPr bwMode="auto">
          <a:xfrm>
            <a:off x="4211638" y="3325813"/>
            <a:ext cx="119062" cy="0"/>
          </a:xfrm>
          <a:prstGeom prst="line">
            <a:avLst/>
          </a:prstGeom>
          <a:noFill/>
          <a:ln w="57150">
            <a:solidFill>
              <a:schemeClr val="hlink"/>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92" name="Line 576"/>
          <p:cNvSpPr>
            <a:spLocks noChangeShapeType="1"/>
          </p:cNvSpPr>
          <p:nvPr/>
        </p:nvSpPr>
        <p:spPr bwMode="auto">
          <a:xfrm>
            <a:off x="5722938" y="3325813"/>
            <a:ext cx="119062" cy="0"/>
          </a:xfrm>
          <a:prstGeom prst="line">
            <a:avLst/>
          </a:prstGeom>
          <a:noFill/>
          <a:ln w="57150">
            <a:solidFill>
              <a:schemeClr val="hlink"/>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98593" name="Line 577"/>
          <p:cNvSpPr>
            <a:spLocks noChangeShapeType="1"/>
          </p:cNvSpPr>
          <p:nvPr/>
        </p:nvSpPr>
        <p:spPr bwMode="auto">
          <a:xfrm>
            <a:off x="7299325" y="3325813"/>
            <a:ext cx="119063" cy="0"/>
          </a:xfrm>
          <a:prstGeom prst="line">
            <a:avLst/>
          </a:prstGeom>
          <a:noFill/>
          <a:ln w="57150">
            <a:solidFill>
              <a:schemeClr val="hlink"/>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40501" name="WordArt 578"/>
          <p:cNvSpPr>
            <a:spLocks noChangeArrowheads="1" noChangeShapeType="1" noTextEdit="1"/>
          </p:cNvSpPr>
          <p:nvPr/>
        </p:nvSpPr>
        <p:spPr bwMode="auto">
          <a:xfrm>
            <a:off x="2652713" y="3182938"/>
            <a:ext cx="3290887" cy="1420812"/>
          </a:xfrm>
          <a:prstGeom prst="rect">
            <a:avLst/>
          </a:prstGeom>
        </p:spPr>
        <p:txBody>
          <a:bodyPr wrap="none" fromWordArt="1">
            <a:prstTxWarp prst="textSlantUp">
              <a:avLst>
                <a:gd name="adj" fmla="val 55556"/>
              </a:avLst>
            </a:prstTxWarp>
          </a:bodyPr>
          <a:lstStyle/>
          <a:p>
            <a:pPr algn="ctr"/>
            <a:r>
              <a:rPr lang="zh-CN" altLang="en-US" sz="1200" kern="1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5" name="直接连接符 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6" name="灯片编号占位符 4"/>
          <p:cNvSpPr>
            <a:spLocks noGrp="1"/>
          </p:cNvSpPr>
          <p:nvPr>
            <p:ph type="sldNum" sz="quarter" idx="11"/>
          </p:nvPr>
        </p:nvSpPr>
        <p:spPr/>
        <p:txBody>
          <a:bodyPr/>
          <a:lstStyle/>
          <a:p>
            <a:pPr>
              <a:defRPr/>
            </a:pPr>
            <a:fld id="{442EB633-A8B6-427F-A994-CD7891772D25}" type="slidenum">
              <a:rPr lang="en-US" altLang="zh-CN"/>
              <a:pPr>
                <a:defRPr/>
              </a:pPr>
              <a:t>55</a:t>
            </a:fld>
            <a:endParaRPr lang="en-US" altLang="zh-CN"/>
          </a:p>
        </p:txBody>
      </p:sp>
      <p:sp>
        <p:nvSpPr>
          <p:cNvPr id="3077" name="Rectangle 2"/>
          <p:cNvSpPr>
            <a:spLocks noGrp="1" noChangeArrowheads="1"/>
          </p:cNvSpPr>
          <p:nvPr>
            <p:ph type="title"/>
          </p:nvPr>
        </p:nvSpPr>
        <p:spPr/>
        <p:txBody>
          <a:bodyPr/>
          <a:lstStyle/>
          <a:p>
            <a:pPr eaLnBrk="1" hangingPunct="1"/>
            <a:r>
              <a:rPr lang="en-US" altLang="zh-CN" dirty="0" smtClean="0"/>
              <a:t>IT</a:t>
            </a:r>
            <a:r>
              <a:rPr lang="zh-CN" altLang="en-US" dirty="0" smtClean="0"/>
              <a:t>投资估算</a:t>
            </a:r>
            <a:endParaRPr lang="zh-CN" altLang="en-US" sz="1800" dirty="0" smtClean="0"/>
          </a:p>
        </p:txBody>
      </p:sp>
      <p:graphicFrame>
        <p:nvGraphicFramePr>
          <p:cNvPr id="3074" name="Object 3"/>
          <p:cNvGraphicFramePr>
            <a:graphicFrameLocks noChangeAspect="1"/>
          </p:cNvGraphicFramePr>
          <p:nvPr>
            <p:ph idx="1"/>
          </p:nvPr>
        </p:nvGraphicFramePr>
        <p:xfrm>
          <a:off x="457200" y="1655763"/>
          <a:ext cx="8229600" cy="4414837"/>
        </p:xfrm>
        <a:graphic>
          <a:graphicData uri="http://schemas.openxmlformats.org/presentationml/2006/ole">
            <p:oleObj spid="_x0000_s3074" name="工作表" r:id="rId4" imgW="9220042" imgH="5457932" progId="Excel.Sheet.8">
              <p:link updateAutomatic="1"/>
            </p:oleObj>
          </a:graphicData>
        </a:graphic>
      </p:graphicFrame>
      <p:sp>
        <p:nvSpPr>
          <p:cNvPr id="3078" name="WordArt 4"/>
          <p:cNvSpPr>
            <a:spLocks noChangeArrowheads="1" noChangeShapeType="1" noTextEdit="1"/>
          </p:cNvSpPr>
          <p:nvPr/>
        </p:nvSpPr>
        <p:spPr bwMode="auto">
          <a:xfrm>
            <a:off x="2652713" y="3182938"/>
            <a:ext cx="3290887" cy="1420812"/>
          </a:xfrm>
          <a:prstGeom prst="rect">
            <a:avLst/>
          </a:prstGeom>
        </p:spPr>
        <p:txBody>
          <a:bodyPr wrap="none" fromWordArt="1">
            <a:prstTxWarp prst="textSlantUp">
              <a:avLst>
                <a:gd name="adj" fmla="val 55556"/>
              </a:avLst>
            </a:prstTxWarp>
          </a:bodyPr>
          <a:lstStyle/>
          <a:p>
            <a:pPr algn="ctr"/>
            <a:r>
              <a:rPr lang="zh-CN" altLang="en-US" sz="1200" kern="10">
                <a:ln w="9525">
                  <a:noFill/>
                  <a:round/>
                  <a:headEnd/>
                  <a:tailEnd/>
                </a:ln>
                <a:solidFill>
                  <a:srgbClr val="990000"/>
                </a:solidFill>
                <a:effectLst>
                  <a:outerShdw dist="38100" dir="2700000" algn="tl" rotWithShape="0">
                    <a:srgbClr val="000000">
                      <a:alpha val="43137"/>
                    </a:srgbClr>
                  </a:outerShdw>
                </a:effectLst>
                <a:latin typeface="隶书"/>
                <a:ea typeface="隶书"/>
              </a:rPr>
              <a:t>样例</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2"/>
          <p:cNvSpPr>
            <a:spLocks noChangeShapeType="1"/>
          </p:cNvSpPr>
          <p:nvPr/>
        </p:nvSpPr>
        <p:spPr bwMode="auto">
          <a:xfrm>
            <a:off x="3132138" y="4286256"/>
            <a:ext cx="5761037" cy="0"/>
          </a:xfrm>
          <a:prstGeom prst="line">
            <a:avLst/>
          </a:prstGeom>
          <a:noFill/>
          <a:ln w="57150">
            <a:solidFill>
              <a:srgbClr val="990000"/>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cxnSp>
        <p:nvCxnSpPr>
          <p:cNvPr id="24578" name="直接连接符 17"/>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15" name="灯片编号占位符 4"/>
          <p:cNvSpPr>
            <a:spLocks noGrp="1"/>
          </p:cNvSpPr>
          <p:nvPr>
            <p:ph type="sldNum" sz="quarter" idx="11"/>
          </p:nvPr>
        </p:nvSpPr>
        <p:spPr/>
        <p:txBody>
          <a:bodyPr/>
          <a:lstStyle/>
          <a:p>
            <a:pPr>
              <a:defRPr/>
            </a:pPr>
            <a:fld id="{56A9D4D8-3EDD-425F-A9E0-300F0393F193}" type="slidenum">
              <a:rPr lang="en-US" altLang="zh-CN"/>
              <a:pPr>
                <a:defRPr/>
              </a:pPr>
              <a:t>56</a:t>
            </a:fld>
            <a:endParaRPr lang="en-US" altLang="zh-CN"/>
          </a:p>
        </p:txBody>
      </p:sp>
      <p:sp>
        <p:nvSpPr>
          <p:cNvPr id="6909955" name="Line 3"/>
          <p:cNvSpPr>
            <a:spLocks noChangeShapeType="1"/>
          </p:cNvSpPr>
          <p:nvPr/>
        </p:nvSpPr>
        <p:spPr bwMode="auto">
          <a:xfrm>
            <a:off x="3779838" y="1412875"/>
            <a:ext cx="0" cy="4895850"/>
          </a:xfrm>
          <a:prstGeom prst="line">
            <a:avLst/>
          </a:prstGeom>
          <a:noFill/>
          <a:ln w="9525">
            <a:solidFill>
              <a:schemeClr val="tx1"/>
            </a:solidFill>
            <a:round/>
            <a:headEnd/>
            <a:tailEnd/>
          </a:ln>
          <a:effectLst/>
        </p:spPr>
        <p:txBody>
          <a:bodyPr/>
          <a:lstStyle/>
          <a:p>
            <a:pPr eaLnBrk="0" hangingPunct="0">
              <a:defRPr/>
            </a:pPr>
            <a:endParaRPr lang="zh-CN" altLang="en-US">
              <a:effectLst>
                <a:outerShdw blurRad="38100" dist="38100" dir="2700000" algn="tl">
                  <a:srgbClr val="000000">
                    <a:alpha val="43137"/>
                  </a:srgbClr>
                </a:outerShdw>
              </a:effectLst>
            </a:endParaRPr>
          </a:p>
        </p:txBody>
      </p:sp>
      <p:sp>
        <p:nvSpPr>
          <p:cNvPr id="6909956" name="Rectangle 4"/>
          <p:cNvSpPr>
            <a:spLocks noChangeArrowheads="1"/>
          </p:cNvSpPr>
          <p:nvPr/>
        </p:nvSpPr>
        <p:spPr bwMode="auto">
          <a:xfrm>
            <a:off x="395288" y="2836863"/>
            <a:ext cx="2663825" cy="3527425"/>
          </a:xfrm>
          <a:prstGeom prst="rect">
            <a:avLst/>
          </a:prstGeom>
          <a:solidFill>
            <a:srgbClr val="9E260E"/>
          </a:solidFill>
          <a:ln w="9525">
            <a:solidFill>
              <a:srgbClr val="9E260E"/>
            </a:solid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24583" name="Rectangle 5"/>
          <p:cNvSpPr>
            <a:spLocks noChangeArrowheads="1"/>
          </p:cNvSpPr>
          <p:nvPr/>
        </p:nvSpPr>
        <p:spPr bwMode="auto">
          <a:xfrm>
            <a:off x="1979613" y="260350"/>
            <a:ext cx="5400675" cy="576263"/>
          </a:xfrm>
          <a:prstGeom prst="rect">
            <a:avLst/>
          </a:prstGeom>
          <a:noFill/>
          <a:ln w="9525" algn="ctr">
            <a:noFill/>
            <a:miter lim="800000"/>
            <a:headEnd/>
            <a:tailEnd/>
          </a:ln>
        </p:spPr>
        <p:txBody>
          <a:bodyPr anchor="ctr"/>
          <a:lstStyle/>
          <a:p>
            <a:pPr algn="ctr"/>
            <a:r>
              <a:rPr lang="zh-CN" altLang="en-US" sz="2400" b="1" dirty="0" smtClean="0">
                <a:latin typeface="黑体" pitchFamily="2" charset="-122"/>
                <a:ea typeface="黑体" pitchFamily="2" charset="-122"/>
              </a:rPr>
              <a:t>汉普咨询简介</a:t>
            </a:r>
            <a:endParaRPr lang="zh-CN" altLang="en-US" sz="2400" b="1" dirty="0">
              <a:latin typeface="黑体" pitchFamily="2" charset="-122"/>
              <a:ea typeface="黑体" pitchFamily="2" charset="-122"/>
            </a:endParaRPr>
          </a:p>
        </p:txBody>
      </p:sp>
      <p:sp>
        <p:nvSpPr>
          <p:cNvPr id="24584" name="AutoShape 6">
            <a:hlinkClick r:id="" action="ppaction://noaction" highlightClick="1"/>
          </p:cNvPr>
          <p:cNvSpPr>
            <a:spLocks noChangeArrowheads="1"/>
          </p:cNvSpPr>
          <p:nvPr/>
        </p:nvSpPr>
        <p:spPr bwMode="auto">
          <a:xfrm>
            <a:off x="4427538" y="1928802"/>
            <a:ext cx="4248150" cy="576263"/>
          </a:xfrm>
          <a:prstGeom prst="actionButtonBlank">
            <a:avLst/>
          </a:prstGeom>
          <a:solidFill>
            <a:schemeClr val="bg2"/>
          </a:solidFill>
          <a:ln w="9525">
            <a:noFill/>
            <a:miter lim="800000"/>
            <a:headEnd/>
            <a:tailEnd/>
          </a:ln>
        </p:spPr>
        <p:txBody>
          <a:bodyPr wrap="none" anchor="ctr"/>
          <a:lstStyle/>
          <a:p>
            <a:r>
              <a:rPr lang="zh-CN" altLang="en-US" sz="2000" dirty="0" smtClean="0">
                <a:solidFill>
                  <a:schemeClr val="bg1"/>
                </a:solidFill>
                <a:ea typeface="黑体" pitchFamily="2" charset="-122"/>
              </a:rPr>
              <a:t>汉普咨询简介</a:t>
            </a:r>
            <a:endParaRPr lang="zh-CN" altLang="en-US" sz="2000" dirty="0">
              <a:solidFill>
                <a:schemeClr val="bg1"/>
              </a:solidFill>
              <a:ea typeface="黑体" pitchFamily="2" charset="-122"/>
            </a:endParaRPr>
          </a:p>
        </p:txBody>
      </p:sp>
      <p:sp>
        <p:nvSpPr>
          <p:cNvPr id="6909959" name="Oval 7">
            <a:hlinkClick r:id="" action="ppaction://noaction" highlightClick="1"/>
          </p:cNvPr>
          <p:cNvSpPr>
            <a:spLocks noChangeArrowheads="1"/>
          </p:cNvSpPr>
          <p:nvPr/>
        </p:nvSpPr>
        <p:spPr bwMode="auto">
          <a:xfrm>
            <a:off x="3490913" y="1928802"/>
            <a:ext cx="576262" cy="57626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noFill/>
            <a:round/>
            <a:headEnd/>
            <a:tailEnd/>
          </a:ln>
          <a:effectLst/>
        </p:spPr>
        <p:txBody>
          <a:bodyPr wrap="none" anchor="ctr"/>
          <a:lstStyle/>
          <a:p>
            <a:pPr algn="ctr">
              <a:defRPr/>
            </a:pPr>
            <a:r>
              <a:rPr lang="en-US" altLang="zh-CN" sz="2400">
                <a:ea typeface="黑体" pitchFamily="2" charset="-122"/>
              </a:rPr>
              <a:t>1</a:t>
            </a:r>
          </a:p>
        </p:txBody>
      </p:sp>
      <p:sp>
        <p:nvSpPr>
          <p:cNvPr id="6909960" name="Oval 8">
            <a:hlinkClick r:id="" action="ppaction://noaction" highlightClick="1"/>
          </p:cNvPr>
          <p:cNvSpPr>
            <a:spLocks noChangeArrowheads="1"/>
          </p:cNvSpPr>
          <p:nvPr/>
        </p:nvSpPr>
        <p:spPr bwMode="auto">
          <a:xfrm>
            <a:off x="3490913" y="2928934"/>
            <a:ext cx="576262" cy="57626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noFill/>
            <a:round/>
            <a:headEnd/>
            <a:tailEnd/>
          </a:ln>
          <a:effectLst/>
        </p:spPr>
        <p:txBody>
          <a:bodyPr wrap="none" anchor="ctr"/>
          <a:lstStyle/>
          <a:p>
            <a:pPr algn="ctr">
              <a:defRPr/>
            </a:pPr>
            <a:r>
              <a:rPr lang="en-US" altLang="zh-CN" sz="2400">
                <a:ea typeface="黑体" pitchFamily="2" charset="-122"/>
              </a:rPr>
              <a:t>2</a:t>
            </a:r>
          </a:p>
        </p:txBody>
      </p:sp>
      <p:sp>
        <p:nvSpPr>
          <p:cNvPr id="24587" name="AutoShape 9">
            <a:hlinkClick r:id="" action="ppaction://noaction" highlightClick="1"/>
          </p:cNvPr>
          <p:cNvSpPr>
            <a:spLocks noChangeArrowheads="1"/>
          </p:cNvSpPr>
          <p:nvPr/>
        </p:nvSpPr>
        <p:spPr bwMode="auto">
          <a:xfrm>
            <a:off x="4427538" y="2928934"/>
            <a:ext cx="4248150" cy="576263"/>
          </a:xfrm>
          <a:prstGeom prst="actionButtonBlank">
            <a:avLst/>
          </a:prstGeom>
          <a:solidFill>
            <a:schemeClr val="bg2"/>
          </a:solidFill>
          <a:ln w="9525">
            <a:noFill/>
            <a:miter lim="800000"/>
            <a:headEnd/>
            <a:tailEnd/>
          </a:ln>
        </p:spPr>
        <p:txBody>
          <a:bodyPr wrap="none" anchor="ctr"/>
          <a:lstStyle/>
          <a:p>
            <a:r>
              <a:rPr lang="zh-CN" altLang="en-US" sz="2000" dirty="0">
                <a:solidFill>
                  <a:schemeClr val="bg1"/>
                </a:solidFill>
                <a:ea typeface="黑体" pitchFamily="2" charset="-122"/>
              </a:rPr>
              <a:t>信息化规划咨询</a:t>
            </a:r>
            <a:r>
              <a:rPr lang="zh-CN" altLang="en-US" sz="2000" dirty="0" smtClean="0">
                <a:solidFill>
                  <a:schemeClr val="bg1"/>
                </a:solidFill>
                <a:ea typeface="黑体" pitchFamily="2" charset="-122"/>
              </a:rPr>
              <a:t>服务内容与方法</a:t>
            </a:r>
            <a:endParaRPr lang="zh-CN" altLang="en-US" sz="2000" dirty="0">
              <a:solidFill>
                <a:schemeClr val="bg1"/>
              </a:solidFill>
              <a:ea typeface="黑体" pitchFamily="2" charset="-122"/>
            </a:endParaRPr>
          </a:p>
        </p:txBody>
      </p:sp>
      <p:sp>
        <p:nvSpPr>
          <p:cNvPr id="24588" name="Rectangle 11"/>
          <p:cNvSpPr>
            <a:spLocks noChangeArrowheads="1"/>
          </p:cNvSpPr>
          <p:nvPr/>
        </p:nvSpPr>
        <p:spPr bwMode="auto">
          <a:xfrm>
            <a:off x="395288" y="2620963"/>
            <a:ext cx="2663825" cy="1727200"/>
          </a:xfrm>
          <a:prstGeom prst="rect">
            <a:avLst/>
          </a:prstGeom>
          <a:solidFill>
            <a:srgbClr val="9E260E"/>
          </a:solidFill>
          <a:ln w="9525">
            <a:noFill/>
            <a:miter lim="800000"/>
            <a:headEnd/>
            <a:tailEnd/>
          </a:ln>
        </p:spPr>
        <p:txBody>
          <a:bodyPr anchor="ctr" anchorCtr="1"/>
          <a:lstStyle/>
          <a:p>
            <a:pPr algn="ctr" fontAlgn="t"/>
            <a:r>
              <a:rPr lang="zh-CN" altLang="en-US" sz="3200" b="1">
                <a:solidFill>
                  <a:schemeClr val="bg1"/>
                </a:solidFill>
                <a:ea typeface="黑体" pitchFamily="2" charset="-122"/>
              </a:rPr>
              <a:t>汉普咨询</a:t>
            </a:r>
          </a:p>
          <a:p>
            <a:pPr algn="ctr" fontAlgn="t"/>
            <a:r>
              <a:rPr lang="en-US" altLang="zh-CN" sz="1600" b="1">
                <a:solidFill>
                  <a:schemeClr val="bg1"/>
                </a:solidFill>
                <a:ea typeface="黑体" pitchFamily="2" charset="-122"/>
              </a:rPr>
              <a:t>Han Consulting</a:t>
            </a:r>
          </a:p>
        </p:txBody>
      </p:sp>
      <p:pic>
        <p:nvPicPr>
          <p:cNvPr id="24589" name="Picture 12" descr="TD0036"/>
          <p:cNvPicPr>
            <a:picLocks noChangeAspect="1" noChangeArrowheads="1"/>
          </p:cNvPicPr>
          <p:nvPr/>
        </p:nvPicPr>
        <p:blipFill>
          <a:blip r:embed="rId3"/>
          <a:srcRect/>
          <a:stretch>
            <a:fillRect/>
          </a:stretch>
        </p:blipFill>
        <p:spPr bwMode="auto">
          <a:xfrm>
            <a:off x="395288" y="1476375"/>
            <a:ext cx="2663825" cy="1655763"/>
          </a:xfrm>
          <a:prstGeom prst="rect">
            <a:avLst/>
          </a:prstGeom>
          <a:noFill/>
          <a:ln w="9525">
            <a:noFill/>
            <a:miter lim="800000"/>
            <a:headEnd/>
            <a:tailEnd/>
          </a:ln>
        </p:spPr>
      </p:pic>
      <p:sp>
        <p:nvSpPr>
          <p:cNvPr id="6909970" name="Oval 18">
            <a:hlinkClick r:id="" action="ppaction://noaction" highlightClick="1"/>
          </p:cNvPr>
          <p:cNvSpPr>
            <a:spLocks noChangeArrowheads="1"/>
          </p:cNvSpPr>
          <p:nvPr/>
        </p:nvSpPr>
        <p:spPr bwMode="auto">
          <a:xfrm>
            <a:off x="3490913" y="3995745"/>
            <a:ext cx="576262" cy="576263"/>
          </a:xfrm>
          <a:prstGeom prst="ellipse">
            <a:avLst/>
          </a:prstGeom>
          <a:gradFill rotWithShape="1">
            <a:gsLst>
              <a:gs pos="0">
                <a:schemeClr val="bg1"/>
              </a:gs>
              <a:gs pos="100000">
                <a:schemeClr val="bg1">
                  <a:gamma/>
                  <a:shade val="46275"/>
                  <a:invGamma/>
                </a:schemeClr>
              </a:gs>
            </a:gsLst>
            <a:path path="shape">
              <a:fillToRect l="50000" t="50000" r="50000" b="50000"/>
            </a:path>
          </a:gradFill>
          <a:ln w="9525" algn="ctr">
            <a:noFill/>
            <a:round/>
            <a:headEnd/>
            <a:tailEnd/>
          </a:ln>
          <a:effectLst/>
        </p:spPr>
        <p:txBody>
          <a:bodyPr wrap="none" anchor="ctr"/>
          <a:lstStyle/>
          <a:p>
            <a:pPr algn="ctr">
              <a:defRPr/>
            </a:pPr>
            <a:r>
              <a:rPr lang="en-US" altLang="zh-CN" sz="2400">
                <a:solidFill>
                  <a:srgbClr val="800000"/>
                </a:solidFill>
                <a:ea typeface="黑体" pitchFamily="2" charset="-122"/>
              </a:rPr>
              <a:t>3</a:t>
            </a:r>
          </a:p>
        </p:txBody>
      </p:sp>
      <p:sp>
        <p:nvSpPr>
          <p:cNvPr id="24591" name="AutoShape 19">
            <a:hlinkClick r:id="" action="ppaction://noaction" highlightClick="1"/>
          </p:cNvPr>
          <p:cNvSpPr>
            <a:spLocks noChangeArrowheads="1"/>
          </p:cNvSpPr>
          <p:nvPr/>
        </p:nvSpPr>
        <p:spPr bwMode="auto">
          <a:xfrm>
            <a:off x="4427538" y="3995745"/>
            <a:ext cx="4248150" cy="576263"/>
          </a:xfrm>
          <a:prstGeom prst="actionButtonBlank">
            <a:avLst/>
          </a:prstGeom>
          <a:solidFill>
            <a:srgbClr val="800000"/>
          </a:solidFill>
          <a:ln w="9525">
            <a:noFill/>
            <a:miter lim="800000"/>
            <a:headEnd/>
            <a:tailEnd/>
          </a:ln>
        </p:spPr>
        <p:txBody>
          <a:bodyPr wrap="none" anchor="ctr"/>
          <a:lstStyle/>
          <a:p>
            <a:r>
              <a:rPr lang="zh-CN" altLang="en-US" sz="2000">
                <a:solidFill>
                  <a:schemeClr val="bg1"/>
                </a:solidFill>
                <a:ea typeface="黑体" pitchFamily="2" charset="-122"/>
              </a:rPr>
              <a:t>信息化规划咨询服务案例介绍</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346" name="直接连接符 5"/>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57347" name="Rectangle 2"/>
          <p:cNvSpPr>
            <a:spLocks noGrp="1" noChangeArrowheads="1"/>
          </p:cNvSpPr>
          <p:nvPr>
            <p:ph type="title" idx="4294967295"/>
          </p:nvPr>
        </p:nvSpPr>
        <p:spPr/>
        <p:txBody>
          <a:bodyPr/>
          <a:lstStyle/>
          <a:p>
            <a:r>
              <a:rPr lang="zh-CN" altLang="en-US" smtClean="0">
                <a:latin typeface="黑体" pitchFamily="2" charset="-122"/>
              </a:rPr>
              <a:t>汉普信息化规划主要客户</a:t>
            </a:r>
          </a:p>
        </p:txBody>
      </p:sp>
      <p:sp>
        <p:nvSpPr>
          <p:cNvPr id="57348" name="Rectangle 12"/>
          <p:cNvSpPr>
            <a:spLocks noGrp="1" noChangeArrowheads="1"/>
          </p:cNvSpPr>
          <p:nvPr>
            <p:ph type="body" idx="4294967295"/>
          </p:nvPr>
        </p:nvSpPr>
        <p:spPr>
          <a:xfrm>
            <a:off x="1536700" y="1236663"/>
            <a:ext cx="3322638" cy="4335477"/>
          </a:xfrm>
        </p:spPr>
        <p:txBody>
          <a:bodyPr/>
          <a:lstStyle/>
          <a:p>
            <a:r>
              <a:rPr lang="zh-CN" altLang="en-US" sz="2000" dirty="0" smtClean="0">
                <a:latin typeface="+mn-ea"/>
              </a:rPr>
              <a:t>白象食品集团</a:t>
            </a:r>
          </a:p>
          <a:p>
            <a:r>
              <a:rPr lang="zh-CN" altLang="en-US" sz="2000" dirty="0" smtClean="0">
                <a:latin typeface="+mn-ea"/>
              </a:rPr>
              <a:t>鞍钢国贸公司</a:t>
            </a:r>
          </a:p>
          <a:p>
            <a:r>
              <a:rPr lang="zh-CN" altLang="en-US" sz="2000" dirty="0" smtClean="0">
                <a:latin typeface="+mn-ea"/>
              </a:rPr>
              <a:t>天津物资集团</a:t>
            </a:r>
          </a:p>
          <a:p>
            <a:r>
              <a:rPr lang="zh-CN" altLang="en-US" sz="2000" dirty="0" smtClean="0">
                <a:latin typeface="+mn-ea"/>
              </a:rPr>
              <a:t>中钢集团</a:t>
            </a:r>
            <a:endParaRPr lang="en-US" altLang="zh-CN" sz="2000" dirty="0" smtClean="0">
              <a:latin typeface="+mn-ea"/>
            </a:endParaRPr>
          </a:p>
          <a:p>
            <a:r>
              <a:rPr lang="zh-CN" altLang="en-US" sz="2000" dirty="0" smtClean="0">
                <a:latin typeface="+mn-ea"/>
              </a:rPr>
              <a:t>京唐工贸公司</a:t>
            </a:r>
          </a:p>
          <a:p>
            <a:r>
              <a:rPr lang="zh-CN" altLang="en-US" sz="2000" dirty="0" smtClean="0">
                <a:latin typeface="+mn-ea"/>
              </a:rPr>
              <a:t>山东鲁能集团</a:t>
            </a:r>
          </a:p>
          <a:p>
            <a:r>
              <a:rPr lang="zh-CN" altLang="en-US" sz="2000" dirty="0" smtClean="0">
                <a:latin typeface="+mn-ea"/>
              </a:rPr>
              <a:t>东方电气集团</a:t>
            </a:r>
          </a:p>
          <a:p>
            <a:r>
              <a:rPr lang="zh-CN" altLang="en-US" sz="2000" dirty="0" smtClean="0">
                <a:latin typeface="+mn-ea"/>
              </a:rPr>
              <a:t>柳工机械股份公司</a:t>
            </a:r>
          </a:p>
          <a:p>
            <a:r>
              <a:rPr lang="zh-CN" altLang="en-US" sz="2000" dirty="0" smtClean="0">
                <a:latin typeface="+mn-ea"/>
              </a:rPr>
              <a:t>石油第四机械公司</a:t>
            </a:r>
          </a:p>
          <a:p>
            <a:r>
              <a:rPr lang="zh-CN" altLang="en-US" sz="2000" dirty="0" smtClean="0">
                <a:latin typeface="+mn-ea"/>
              </a:rPr>
              <a:t>皖维化工集团</a:t>
            </a:r>
          </a:p>
          <a:p>
            <a:r>
              <a:rPr lang="zh-CN" altLang="en-US" sz="2000" dirty="0" smtClean="0">
                <a:latin typeface="+mn-ea"/>
              </a:rPr>
              <a:t>福建水泥</a:t>
            </a:r>
          </a:p>
          <a:p>
            <a:r>
              <a:rPr lang="zh-CN" altLang="en-US" sz="2000" dirty="0" smtClean="0">
                <a:latin typeface="+mn-ea"/>
              </a:rPr>
              <a:t>世联地产服务公司</a:t>
            </a:r>
          </a:p>
        </p:txBody>
      </p:sp>
      <p:sp>
        <p:nvSpPr>
          <p:cNvPr id="57349" name="Rectangle 13"/>
          <p:cNvSpPr>
            <a:spLocks noChangeArrowheads="1"/>
          </p:cNvSpPr>
          <p:nvPr/>
        </p:nvSpPr>
        <p:spPr bwMode="auto">
          <a:xfrm>
            <a:off x="5003800" y="1235075"/>
            <a:ext cx="2663825" cy="4857750"/>
          </a:xfrm>
          <a:prstGeom prst="rect">
            <a:avLst/>
          </a:prstGeom>
          <a:noFill/>
          <a:ln w="9525" algn="ctr">
            <a:noFill/>
            <a:miter lim="800000"/>
            <a:headEnd/>
            <a:tailEnd/>
          </a:ln>
        </p:spPr>
        <p:txBody>
          <a:bodyPr/>
          <a:lstStyle/>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安阳钢铁集团</a:t>
            </a:r>
          </a:p>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三明钢铁集团</a:t>
            </a:r>
          </a:p>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承德钢铁集团</a:t>
            </a:r>
          </a:p>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西南铝业公司</a:t>
            </a:r>
          </a:p>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西部矿业公司</a:t>
            </a:r>
          </a:p>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深圳机场</a:t>
            </a:r>
          </a:p>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陕西机场</a:t>
            </a:r>
          </a:p>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成都机场</a:t>
            </a:r>
          </a:p>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浦东机场</a:t>
            </a:r>
          </a:p>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成都地铁</a:t>
            </a:r>
          </a:p>
          <a:p>
            <a:pPr marL="342900" indent="-342900" eaLnBrk="0" hangingPunct="0">
              <a:spcBef>
                <a:spcPct val="20000"/>
              </a:spcBef>
              <a:buClr>
                <a:srgbClr val="800000"/>
              </a:buClr>
              <a:buSzPct val="80000"/>
              <a:buFont typeface="Wingdings" pitchFamily="2" charset="2"/>
              <a:buChar char="n"/>
            </a:pPr>
            <a:r>
              <a:rPr lang="zh-CN" altLang="en-US" sz="2000" dirty="0">
                <a:latin typeface="+mn-ea"/>
                <a:ea typeface="+mn-ea"/>
              </a:rPr>
              <a:t>深圳地铁</a:t>
            </a:r>
          </a:p>
        </p:txBody>
      </p:sp>
      <p:sp>
        <p:nvSpPr>
          <p:cNvPr id="78853" name="灯片编号占位符 1"/>
          <p:cNvSpPr>
            <a:spLocks noGrp="1"/>
          </p:cNvSpPr>
          <p:nvPr>
            <p:ph type="sldNum" sz="quarter" idx="11"/>
          </p:nvPr>
        </p:nvSpPr>
        <p:spPr>
          <a:xfrm>
            <a:off x="8226425" y="6629400"/>
            <a:ext cx="758825" cy="219075"/>
          </a:xfrm>
        </p:spPr>
        <p:txBody>
          <a:bodyPr/>
          <a:lstStyle/>
          <a:p>
            <a:pPr>
              <a:defRPr/>
            </a:pPr>
            <a:fld id="{2402A210-7DEB-460B-B1F2-B8F0FACA9729}" type="slidenum">
              <a:rPr lang="en-US" altLang="zh-CN">
                <a:latin typeface="Futura Bk" pitchFamily="34" charset="0"/>
              </a:rPr>
              <a:pPr>
                <a:defRPr/>
              </a:pPr>
              <a:t>57</a:t>
            </a:fld>
            <a:endParaRPr lang="en-US" altLang="zh-CN">
              <a:latin typeface="Futura Bk"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394" name="直接连接符 17"/>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11" name="灯片编号占位符 7"/>
          <p:cNvSpPr>
            <a:spLocks noGrp="1"/>
          </p:cNvSpPr>
          <p:nvPr>
            <p:ph type="sldNum" sz="quarter" idx="11"/>
          </p:nvPr>
        </p:nvSpPr>
        <p:spPr/>
        <p:txBody>
          <a:bodyPr/>
          <a:lstStyle/>
          <a:p>
            <a:pPr>
              <a:defRPr/>
            </a:pPr>
            <a:fld id="{29B89819-3124-47A9-9FD0-6091CA5B444D}" type="slidenum">
              <a:rPr lang="en-US" altLang="zh-CN"/>
              <a:pPr>
                <a:defRPr/>
              </a:pPr>
              <a:t>58</a:t>
            </a:fld>
            <a:endParaRPr lang="en-US" altLang="zh-CN"/>
          </a:p>
        </p:txBody>
      </p:sp>
      <p:sp>
        <p:nvSpPr>
          <p:cNvPr id="59396" name="Rectangle 2"/>
          <p:cNvSpPr>
            <a:spLocks noGrp="1" noChangeArrowheads="1"/>
          </p:cNvSpPr>
          <p:nvPr>
            <p:ph type="title" sz="quarter"/>
          </p:nvPr>
        </p:nvSpPr>
        <p:spPr/>
        <p:txBody>
          <a:bodyPr/>
          <a:lstStyle/>
          <a:p>
            <a:pPr eaLnBrk="1" hangingPunct="1"/>
            <a:r>
              <a:rPr lang="zh-CN" altLang="en-US" smtClean="0"/>
              <a:t>案例：中钢集团的</a:t>
            </a:r>
            <a:r>
              <a:rPr lang="en-US" altLang="zh-CN" smtClean="0"/>
              <a:t>IT</a:t>
            </a:r>
            <a:r>
              <a:rPr lang="zh-CN" altLang="en-US" smtClean="0"/>
              <a:t>规划及</a:t>
            </a:r>
            <a:r>
              <a:rPr lang="en-US" altLang="zh-CN" smtClean="0"/>
              <a:t>ERP</a:t>
            </a:r>
            <a:r>
              <a:rPr lang="zh-CN" altLang="en-US" smtClean="0"/>
              <a:t>实施项目</a:t>
            </a:r>
          </a:p>
        </p:txBody>
      </p:sp>
      <p:sp>
        <p:nvSpPr>
          <p:cNvPr id="59397" name="Rectangle 3"/>
          <p:cNvSpPr>
            <a:spLocks noGrp="1" noChangeArrowheads="1"/>
          </p:cNvSpPr>
          <p:nvPr>
            <p:ph sz="quarter" idx="1"/>
          </p:nvPr>
        </p:nvSpPr>
        <p:spPr>
          <a:xfrm>
            <a:off x="506413" y="1412875"/>
            <a:ext cx="3803650" cy="2068513"/>
          </a:xfrm>
        </p:spPr>
        <p:txBody>
          <a:bodyPr/>
          <a:lstStyle/>
          <a:p>
            <a:pPr marL="0" indent="0" eaLnBrk="1" hangingPunct="1">
              <a:buFont typeface="Wingdings" pitchFamily="2" charset="2"/>
              <a:buNone/>
            </a:pPr>
            <a:endParaRPr lang="en-US" altLang="zh-CN" sz="1400" smtClean="0">
              <a:latin typeface="楷体_GB2312" pitchFamily="49" charset="-122"/>
              <a:ea typeface="楷体_GB2312" pitchFamily="49" charset="-122"/>
            </a:endParaRPr>
          </a:p>
          <a:p>
            <a:pPr marL="0" indent="0" eaLnBrk="1" hangingPunct="1"/>
            <a:endParaRPr lang="zh-CN" altLang="zh-CN" sz="1400" smtClean="0">
              <a:latin typeface="楷体_GB2312" pitchFamily="49" charset="-122"/>
              <a:ea typeface="楷体_GB2312" pitchFamily="49" charset="-122"/>
            </a:endParaRPr>
          </a:p>
          <a:p>
            <a:pPr marL="0" indent="0" eaLnBrk="1" hangingPunct="1">
              <a:buFont typeface="Wingdings" pitchFamily="2" charset="2"/>
              <a:buNone/>
            </a:pPr>
            <a:r>
              <a:rPr lang="zh-CN" altLang="en-US" sz="1400" smtClean="0">
                <a:latin typeface="楷体_GB2312" pitchFamily="49" charset="-122"/>
                <a:ea typeface="楷体_GB2312" pitchFamily="49" charset="-122"/>
              </a:rPr>
              <a:t>中钢是资源开发、贸易物流、工程科技为一体的大型央企集团。在由传统商贸企业向现代服务业企业战略转型中，如何满足专业化、实业化、国际化的战略要求？</a:t>
            </a:r>
          </a:p>
          <a:p>
            <a:pPr marL="0" indent="0" eaLnBrk="1" hangingPunct="1">
              <a:buFont typeface="Wingdings" pitchFamily="2" charset="2"/>
              <a:buNone/>
            </a:pPr>
            <a:r>
              <a:rPr lang="zh-CN" altLang="en-US" sz="1400" smtClean="0">
                <a:latin typeface="楷体_GB2312" pitchFamily="49" charset="-122"/>
                <a:ea typeface="楷体_GB2312" pitchFamily="49" charset="-122"/>
              </a:rPr>
              <a:t>如何通过信息化建设提高业务处理能力、提高系统运行效？如何协助集团对生产企业精细化管理？如何扩大管理跨度，支持中钢集团航母式发展？</a:t>
            </a:r>
          </a:p>
        </p:txBody>
      </p:sp>
      <p:sp>
        <p:nvSpPr>
          <p:cNvPr id="59398" name="Rectangle 4"/>
          <p:cNvSpPr>
            <a:spLocks noGrp="1" noChangeArrowheads="1"/>
          </p:cNvSpPr>
          <p:nvPr>
            <p:ph sz="quarter" idx="2"/>
          </p:nvPr>
        </p:nvSpPr>
        <p:spPr>
          <a:xfrm>
            <a:off x="4600575" y="1412875"/>
            <a:ext cx="3944938" cy="1943100"/>
          </a:xfrm>
        </p:spPr>
        <p:txBody>
          <a:bodyPr/>
          <a:lstStyle/>
          <a:p>
            <a:pPr marL="0" indent="0" eaLnBrk="1" hangingPunct="1">
              <a:buFont typeface="Wingdings" pitchFamily="2" charset="2"/>
              <a:buNone/>
            </a:pPr>
            <a:endParaRPr lang="zh-CN" altLang="zh-CN" sz="1400" smtClean="0">
              <a:latin typeface="楷体_GB2312" pitchFamily="49" charset="-122"/>
              <a:ea typeface="楷体_GB2312" pitchFamily="49" charset="-122"/>
            </a:endParaRPr>
          </a:p>
          <a:p>
            <a:pPr marL="0" indent="0" eaLnBrk="1" hangingPunct="1">
              <a:buFont typeface="Wingdings" pitchFamily="2" charset="2"/>
              <a:buNone/>
            </a:pPr>
            <a:endParaRPr lang="zh-CN" altLang="zh-CN" sz="1400" smtClean="0">
              <a:latin typeface="楷体_GB2312" pitchFamily="49" charset="-122"/>
              <a:ea typeface="楷体_GB2312" pitchFamily="49" charset="-122"/>
            </a:endParaRPr>
          </a:p>
          <a:p>
            <a:pPr marL="0" indent="0" eaLnBrk="1" hangingPunct="1">
              <a:buFont typeface="Wingdings" pitchFamily="2" charset="2"/>
              <a:buNone/>
            </a:pPr>
            <a:r>
              <a:rPr lang="zh-CN" altLang="en-US" sz="1400" smtClean="0">
                <a:latin typeface="楷体_GB2312" pitchFamily="49" charset="-122"/>
                <a:ea typeface="楷体_GB2312" pitchFamily="49" charset="-122"/>
              </a:rPr>
              <a:t>汉普顾问在解读中钢战略的基础上，设计了科学的集团管控模式，优化了业务流程。</a:t>
            </a:r>
          </a:p>
          <a:p>
            <a:pPr marL="0" indent="0" eaLnBrk="1" hangingPunct="1">
              <a:buFont typeface="Wingdings" pitchFamily="2" charset="2"/>
              <a:buNone/>
            </a:pPr>
            <a:r>
              <a:rPr lang="zh-CN" altLang="en-US" sz="1400" smtClean="0">
                <a:latin typeface="楷体_GB2312" pitchFamily="49" charset="-122"/>
                <a:ea typeface="楷体_GB2312" pitchFamily="49" charset="-122"/>
              </a:rPr>
              <a:t>在此基础上，制定了</a:t>
            </a:r>
            <a:r>
              <a:rPr lang="en-US" altLang="zh-CN" sz="1400" smtClean="0">
                <a:latin typeface="楷体_GB2312" pitchFamily="49" charset="-122"/>
                <a:ea typeface="楷体_GB2312" pitchFamily="49" charset="-122"/>
              </a:rPr>
              <a:t>IT</a:t>
            </a:r>
            <a:r>
              <a:rPr lang="zh-CN" altLang="en-US" sz="1400" smtClean="0">
                <a:latin typeface="楷体_GB2312" pitchFamily="49" charset="-122"/>
                <a:ea typeface="楷体_GB2312" pitchFamily="49" charset="-122"/>
              </a:rPr>
              <a:t>规划方案。确定了信息化目标和总体战略，制定了信息化建设的六个统一原则，规划了未来建设蓝图，制定信息化实施计划。并对</a:t>
            </a:r>
            <a:r>
              <a:rPr lang="en-US" altLang="zh-CN" sz="1400" smtClean="0">
                <a:latin typeface="楷体_GB2312" pitchFamily="49" charset="-122"/>
                <a:ea typeface="楷体_GB2312" pitchFamily="49" charset="-122"/>
              </a:rPr>
              <a:t>ERP</a:t>
            </a:r>
            <a:r>
              <a:rPr lang="zh-CN" altLang="en-US" sz="1400" smtClean="0">
                <a:latin typeface="楷体_GB2312" pitchFamily="49" charset="-122"/>
                <a:ea typeface="楷体_GB2312" pitchFamily="49" charset="-122"/>
              </a:rPr>
              <a:t>系统制定了详细的规划方案，指导后续</a:t>
            </a:r>
            <a:r>
              <a:rPr lang="en-US" altLang="zh-CN" sz="1400" smtClean="0">
                <a:latin typeface="楷体_GB2312" pitchFamily="49" charset="-122"/>
                <a:ea typeface="楷体_GB2312" pitchFamily="49" charset="-122"/>
              </a:rPr>
              <a:t>ERP</a:t>
            </a:r>
            <a:r>
              <a:rPr lang="zh-CN" altLang="en-US" sz="1400" smtClean="0">
                <a:latin typeface="楷体_GB2312" pitchFamily="49" charset="-122"/>
                <a:ea typeface="楷体_GB2312" pitchFamily="49" charset="-122"/>
              </a:rPr>
              <a:t>系统建设。</a:t>
            </a:r>
          </a:p>
          <a:p>
            <a:pPr marL="0" indent="0" eaLnBrk="1" hangingPunct="1">
              <a:buFont typeface="Wingdings" pitchFamily="2" charset="2"/>
              <a:buNone/>
            </a:pPr>
            <a:r>
              <a:rPr lang="zh-CN" sz="1400" smtClean="0">
                <a:latin typeface="楷体_GB2312" pitchFamily="49" charset="-122"/>
                <a:ea typeface="楷体_GB2312" pitchFamily="49" charset="-122"/>
              </a:rPr>
              <a:t>根据规划，汉普帮助中钢在集团总部和国内外分子公司分期实施了</a:t>
            </a:r>
            <a:r>
              <a:rPr lang="zh-CN" altLang="zh-CN" sz="1400" smtClean="0">
                <a:latin typeface="楷体_GB2312" pitchFamily="49" charset="-122"/>
                <a:ea typeface="楷体_GB2312" pitchFamily="49" charset="-122"/>
              </a:rPr>
              <a:t>Oracle ERP</a:t>
            </a:r>
            <a:r>
              <a:rPr lang="zh-CN" sz="1400" smtClean="0">
                <a:latin typeface="楷体_GB2312" pitchFamily="49" charset="-122"/>
                <a:ea typeface="楷体_GB2312" pitchFamily="49" charset="-122"/>
              </a:rPr>
              <a:t>系统。</a:t>
            </a:r>
            <a:endParaRPr lang="zh-CN" altLang="en-US" sz="1400" smtClean="0">
              <a:latin typeface="楷体_GB2312" pitchFamily="49" charset="-122"/>
              <a:ea typeface="楷体_GB2312" pitchFamily="49" charset="-122"/>
            </a:endParaRPr>
          </a:p>
        </p:txBody>
      </p:sp>
      <p:sp>
        <p:nvSpPr>
          <p:cNvPr id="59399" name="Rectangle 5"/>
          <p:cNvSpPr>
            <a:spLocks noGrp="1" noChangeArrowheads="1"/>
          </p:cNvSpPr>
          <p:nvPr>
            <p:ph sz="quarter" idx="3"/>
          </p:nvPr>
        </p:nvSpPr>
        <p:spPr>
          <a:xfrm>
            <a:off x="539750" y="3860800"/>
            <a:ext cx="3744913" cy="1944688"/>
          </a:xfrm>
        </p:spPr>
        <p:txBody>
          <a:bodyPr/>
          <a:lstStyle/>
          <a:p>
            <a:pPr marL="0" indent="0" eaLnBrk="1" hangingPunct="1">
              <a:buFont typeface="Wingdings" pitchFamily="2" charset="2"/>
              <a:buNone/>
            </a:pPr>
            <a:endParaRPr lang="zh-CN" altLang="zh-CN" sz="1400" smtClean="0">
              <a:latin typeface="楷体_GB2312" pitchFamily="49" charset="-122"/>
              <a:ea typeface="楷体_GB2312" pitchFamily="49" charset="-122"/>
            </a:endParaRPr>
          </a:p>
          <a:p>
            <a:pPr marL="0" indent="0" eaLnBrk="1" hangingPunct="1">
              <a:buFont typeface="Wingdings" pitchFamily="2" charset="2"/>
              <a:buNone/>
            </a:pPr>
            <a:endParaRPr lang="zh-CN" altLang="zh-CN" sz="1400" smtClean="0">
              <a:latin typeface="楷体_GB2312" pitchFamily="49" charset="-122"/>
              <a:ea typeface="楷体_GB2312" pitchFamily="49" charset="-122"/>
            </a:endParaRPr>
          </a:p>
          <a:p>
            <a:pPr marL="0" indent="0" eaLnBrk="1" hangingPunct="1">
              <a:buFont typeface="Wingdings" pitchFamily="2" charset="2"/>
              <a:buNone/>
            </a:pPr>
            <a:r>
              <a:rPr lang="zh-CN" altLang="en-US" sz="1400" smtClean="0">
                <a:latin typeface="楷体_GB2312" pitchFamily="49" charset="-122"/>
                <a:ea typeface="楷体_GB2312" pitchFamily="49" charset="-122"/>
              </a:rPr>
              <a:t>通过</a:t>
            </a:r>
            <a:r>
              <a:rPr lang="en-US" altLang="zh-CN" sz="1400" smtClean="0">
                <a:latin typeface="楷体_GB2312" pitchFamily="49" charset="-122"/>
                <a:ea typeface="楷体_GB2312" pitchFamily="49" charset="-122"/>
              </a:rPr>
              <a:t>IT</a:t>
            </a:r>
            <a:r>
              <a:rPr lang="zh-CN" altLang="en-US" sz="1400" smtClean="0">
                <a:latin typeface="楷体_GB2312" pitchFamily="49" charset="-122"/>
                <a:ea typeface="楷体_GB2312" pitchFamily="49" charset="-122"/>
              </a:rPr>
              <a:t>规划和系统实施，巩固了管控设计及流程优化的成果。借助</a:t>
            </a:r>
            <a:r>
              <a:rPr lang="en-US" altLang="zh-CN" sz="1400" smtClean="0">
                <a:latin typeface="楷体_GB2312" pitchFamily="49" charset="-122"/>
                <a:ea typeface="楷体_GB2312" pitchFamily="49" charset="-122"/>
              </a:rPr>
              <a:t>ERP</a:t>
            </a:r>
            <a:r>
              <a:rPr lang="zh-CN" altLang="en-US" sz="1400" smtClean="0">
                <a:latin typeface="楷体_GB2312" pitchFamily="49" charset="-122"/>
                <a:ea typeface="楷体_GB2312" pitchFamily="49" charset="-122"/>
              </a:rPr>
              <a:t>系统的成功构建起综合集成的管理平台，实现财务业务一体化，提升了集中统一管控能力，提升决策管理水平，更重要的是为中钢集团的战略转型奠定坚实的管理基础。</a:t>
            </a:r>
            <a:r>
              <a:rPr lang="zh-CN" sz="1400" smtClean="0">
                <a:latin typeface="华文楷体" pitchFamily="2" charset="-122"/>
                <a:ea typeface="楷体_GB2312" pitchFamily="49" charset="-122"/>
              </a:rPr>
              <a:t> </a:t>
            </a:r>
            <a:endParaRPr lang="zh-CN" altLang="zh-CN" sz="1400" smtClean="0">
              <a:latin typeface="楷体_GB2312" pitchFamily="49" charset="-122"/>
              <a:ea typeface="楷体_GB2312" pitchFamily="49" charset="-122"/>
            </a:endParaRPr>
          </a:p>
          <a:p>
            <a:pPr marL="0" indent="0" eaLnBrk="1" hangingPunct="1">
              <a:buFont typeface="Wingdings" pitchFamily="2" charset="2"/>
              <a:buNone/>
            </a:pPr>
            <a:r>
              <a:rPr lang="zh-CN" sz="1400" smtClean="0">
                <a:latin typeface="楷体_GB2312" pitchFamily="49" charset="-122"/>
                <a:ea typeface="楷体_GB2312" pitchFamily="49" charset="-122"/>
              </a:rPr>
              <a:t>伴随信息化推动的战略转型，中钢集团销售收入增长了三倍，在</a:t>
            </a:r>
            <a:r>
              <a:rPr lang="zh-CN" altLang="en-US" sz="1400" smtClean="0">
                <a:latin typeface="楷体_GB2312" pitchFamily="49" charset="-122"/>
                <a:ea typeface="楷体_GB2312" pitchFamily="49" charset="-122"/>
              </a:rPr>
              <a:t>中国企业</a:t>
            </a:r>
            <a:r>
              <a:rPr lang="en-US" altLang="zh-CN" sz="1400" smtClean="0">
                <a:latin typeface="楷体_GB2312" pitchFamily="49" charset="-122"/>
                <a:ea typeface="楷体_GB2312" pitchFamily="49" charset="-122"/>
              </a:rPr>
              <a:t>500</a:t>
            </a:r>
            <a:r>
              <a:rPr lang="zh-CN" altLang="en-US" sz="1400" smtClean="0">
                <a:latin typeface="楷体_GB2312" pitchFamily="49" charset="-122"/>
                <a:ea typeface="楷体_GB2312" pitchFamily="49" charset="-122"/>
              </a:rPr>
              <a:t>强中由</a:t>
            </a:r>
            <a:r>
              <a:rPr lang="en-US" altLang="zh-CN" sz="1400" smtClean="0">
                <a:latin typeface="楷体_GB2312" pitchFamily="49" charset="-122"/>
                <a:ea typeface="楷体_GB2312" pitchFamily="49" charset="-122"/>
              </a:rPr>
              <a:t>60</a:t>
            </a:r>
            <a:r>
              <a:rPr lang="zh-CN" altLang="en-US" sz="1400" smtClean="0">
                <a:latin typeface="楷体_GB2312" pitchFamily="49" charset="-122"/>
                <a:ea typeface="楷体_GB2312" pitchFamily="49" charset="-122"/>
              </a:rPr>
              <a:t>位上升到第</a:t>
            </a:r>
            <a:r>
              <a:rPr lang="en-US" altLang="zh-CN" sz="1400" smtClean="0">
                <a:latin typeface="楷体_GB2312" pitchFamily="49" charset="-122"/>
                <a:ea typeface="楷体_GB2312" pitchFamily="49" charset="-122"/>
              </a:rPr>
              <a:t>33</a:t>
            </a:r>
            <a:r>
              <a:rPr lang="zh-CN" altLang="en-US" sz="1400" smtClean="0">
                <a:latin typeface="楷体_GB2312" pitchFamily="49" charset="-122"/>
                <a:ea typeface="楷体_GB2312" pitchFamily="49" charset="-122"/>
              </a:rPr>
              <a:t>位。</a:t>
            </a:r>
          </a:p>
        </p:txBody>
      </p:sp>
      <p:sp>
        <p:nvSpPr>
          <p:cNvPr id="59400" name="AutoShape 6"/>
          <p:cNvSpPr>
            <a:spLocks noChangeArrowheads="1"/>
          </p:cNvSpPr>
          <p:nvPr/>
        </p:nvSpPr>
        <p:spPr bwMode="auto">
          <a:xfrm>
            <a:off x="457200" y="1308100"/>
            <a:ext cx="1620838" cy="450850"/>
          </a:xfrm>
          <a:prstGeom prst="roundRect">
            <a:avLst>
              <a:gd name="adj" fmla="val 16667"/>
            </a:avLst>
          </a:prstGeom>
          <a:solidFill>
            <a:srgbClr val="DDDDDD"/>
          </a:solidFill>
          <a:ln w="9525">
            <a:noFill/>
            <a:round/>
            <a:headEnd/>
            <a:tailEnd/>
          </a:ln>
          <a:effectLst>
            <a:prstShdw prst="shdw17" dist="17961" dir="2700000">
              <a:srgbClr val="858585">
                <a:alpha val="50000"/>
              </a:srgbClr>
            </a:prstShdw>
          </a:effectLst>
        </p:spPr>
        <p:txBody>
          <a:bodyPr wrap="none" anchor="ctr"/>
          <a:lstStyle/>
          <a:p>
            <a:pPr algn="ctr"/>
            <a:r>
              <a:rPr lang="zh-CN" altLang="en-US" sz="1700" b="1">
                <a:latin typeface="楷体_GB2312" pitchFamily="49" charset="-122"/>
              </a:rPr>
              <a:t>业务挑战</a:t>
            </a:r>
          </a:p>
        </p:txBody>
      </p:sp>
      <p:sp>
        <p:nvSpPr>
          <p:cNvPr id="59401" name="AutoShape 7"/>
          <p:cNvSpPr>
            <a:spLocks noChangeArrowheads="1"/>
          </p:cNvSpPr>
          <p:nvPr/>
        </p:nvSpPr>
        <p:spPr bwMode="auto">
          <a:xfrm>
            <a:off x="4648200" y="1298575"/>
            <a:ext cx="1620838" cy="450850"/>
          </a:xfrm>
          <a:prstGeom prst="roundRect">
            <a:avLst>
              <a:gd name="adj" fmla="val 16667"/>
            </a:avLst>
          </a:prstGeom>
          <a:solidFill>
            <a:srgbClr val="DDDDDD"/>
          </a:solidFill>
          <a:ln w="9525">
            <a:noFill/>
            <a:round/>
            <a:headEnd/>
            <a:tailEnd/>
          </a:ln>
          <a:effectLst>
            <a:prstShdw prst="shdw17" dist="17961" dir="2700000">
              <a:srgbClr val="858585">
                <a:alpha val="50000"/>
              </a:srgbClr>
            </a:prstShdw>
          </a:effectLst>
        </p:spPr>
        <p:txBody>
          <a:bodyPr wrap="none" anchor="ctr"/>
          <a:lstStyle/>
          <a:p>
            <a:pPr algn="ctr"/>
            <a:r>
              <a:rPr lang="zh-CN" altLang="en-US" sz="1700" b="1">
                <a:latin typeface="楷体_GB2312" pitchFamily="49" charset="-122"/>
              </a:rPr>
              <a:t>咨询方案</a:t>
            </a:r>
          </a:p>
        </p:txBody>
      </p:sp>
      <p:sp>
        <p:nvSpPr>
          <p:cNvPr id="59402" name="AutoShape 8"/>
          <p:cNvSpPr>
            <a:spLocks noChangeArrowheads="1"/>
          </p:cNvSpPr>
          <p:nvPr/>
        </p:nvSpPr>
        <p:spPr bwMode="auto">
          <a:xfrm>
            <a:off x="457200" y="3841750"/>
            <a:ext cx="1620838" cy="450850"/>
          </a:xfrm>
          <a:prstGeom prst="roundRect">
            <a:avLst>
              <a:gd name="adj" fmla="val 16667"/>
            </a:avLst>
          </a:prstGeom>
          <a:solidFill>
            <a:srgbClr val="DDDDDD"/>
          </a:solidFill>
          <a:ln w="9525">
            <a:noFill/>
            <a:round/>
            <a:headEnd/>
            <a:tailEnd/>
          </a:ln>
          <a:effectLst>
            <a:prstShdw prst="shdw17" dist="17961" dir="2700000">
              <a:srgbClr val="858585">
                <a:alpha val="50000"/>
              </a:srgbClr>
            </a:prstShdw>
          </a:effectLst>
        </p:spPr>
        <p:txBody>
          <a:bodyPr wrap="none" anchor="ctr"/>
          <a:lstStyle/>
          <a:p>
            <a:pPr algn="ctr"/>
            <a:r>
              <a:rPr lang="zh-CN" altLang="en-US" sz="1700" b="1">
                <a:latin typeface="楷体_GB2312" pitchFamily="49" charset="-122"/>
              </a:rPr>
              <a:t>客户收益</a:t>
            </a:r>
          </a:p>
        </p:txBody>
      </p:sp>
      <p:pic>
        <p:nvPicPr>
          <p:cNvPr id="59403" name="Picture 9"/>
          <p:cNvPicPr>
            <a:picLocks noChangeAspect="1" noChangeArrowheads="1"/>
          </p:cNvPicPr>
          <p:nvPr/>
        </p:nvPicPr>
        <p:blipFill>
          <a:blip r:embed="rId3"/>
          <a:srcRect/>
          <a:stretch>
            <a:fillRect/>
          </a:stretch>
        </p:blipFill>
        <p:spPr bwMode="auto">
          <a:xfrm>
            <a:off x="4830763" y="4076700"/>
            <a:ext cx="3878262" cy="1992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514" name="直接连接符 10"/>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64515" name="Rectangle 2"/>
          <p:cNvSpPr>
            <a:spLocks noGrp="1" noChangeArrowheads="1"/>
          </p:cNvSpPr>
          <p:nvPr>
            <p:ph type="title" idx="4294967295"/>
          </p:nvPr>
        </p:nvSpPr>
        <p:spPr/>
        <p:txBody>
          <a:bodyPr/>
          <a:lstStyle/>
          <a:p>
            <a:r>
              <a:rPr lang="zh-CN" altLang="en-US" smtClean="0">
                <a:latin typeface="黑体" pitchFamily="2" charset="-122"/>
              </a:rPr>
              <a:t>案例：山东鲁能集团</a:t>
            </a:r>
            <a:r>
              <a:rPr lang="en-US" altLang="zh-CN" smtClean="0">
                <a:latin typeface="黑体" pitchFamily="2" charset="-122"/>
              </a:rPr>
              <a:t>IT</a:t>
            </a:r>
            <a:r>
              <a:rPr lang="zh-CN" altLang="en-US" smtClean="0">
                <a:latin typeface="黑体" pitchFamily="2" charset="-122"/>
              </a:rPr>
              <a:t>规划项目</a:t>
            </a:r>
          </a:p>
        </p:txBody>
      </p:sp>
      <p:sp>
        <p:nvSpPr>
          <p:cNvPr id="64516" name="AutoShape 6"/>
          <p:cNvSpPr>
            <a:spLocks noChangeArrowheads="1"/>
          </p:cNvSpPr>
          <p:nvPr/>
        </p:nvSpPr>
        <p:spPr bwMode="auto">
          <a:xfrm>
            <a:off x="574675" y="1322388"/>
            <a:ext cx="1620838" cy="450850"/>
          </a:xfrm>
          <a:prstGeom prst="roundRect">
            <a:avLst>
              <a:gd name="adj" fmla="val 16667"/>
            </a:avLst>
          </a:prstGeom>
          <a:solidFill>
            <a:srgbClr val="DDDDDD"/>
          </a:solidFill>
          <a:ln w="9525">
            <a:noFill/>
            <a:round/>
            <a:headEnd/>
            <a:tailEnd/>
          </a:ln>
          <a:effectLst>
            <a:prstShdw prst="shdw17" dist="17961" dir="2700000">
              <a:srgbClr val="858585">
                <a:alpha val="50000"/>
              </a:srgbClr>
            </a:prstShdw>
          </a:effectLst>
        </p:spPr>
        <p:txBody>
          <a:bodyPr wrap="none" anchor="ctr"/>
          <a:lstStyle/>
          <a:p>
            <a:pPr algn="ctr"/>
            <a:r>
              <a:rPr lang="zh-CN" altLang="en-US" sz="1700" b="1">
                <a:latin typeface="楷体_GB2312" pitchFamily="49" charset="-122"/>
              </a:rPr>
              <a:t>业务挑战</a:t>
            </a:r>
          </a:p>
        </p:txBody>
      </p:sp>
      <p:sp>
        <p:nvSpPr>
          <p:cNvPr id="257030" name="Text Box 6"/>
          <p:cNvSpPr txBox="1">
            <a:spLocks noChangeArrowheads="1"/>
          </p:cNvSpPr>
          <p:nvPr/>
        </p:nvSpPr>
        <p:spPr bwMode="auto">
          <a:xfrm>
            <a:off x="539750" y="1844675"/>
            <a:ext cx="3816350" cy="1924050"/>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spAutoFit/>
          </a:bodyPr>
          <a:lstStyle/>
          <a:p>
            <a:pPr eaLnBrk="0" hangingPunct="0">
              <a:spcBef>
                <a:spcPct val="50000"/>
              </a:spcBef>
              <a:defRPr/>
            </a:pPr>
            <a:r>
              <a:rPr lang="zh-CN" altLang="en-US" dirty="0">
                <a:cs typeface="Arial" charset="0"/>
              </a:rPr>
              <a:t>根据国家电网的要求，鲁能将现有四级管理压缩为二级管理。如何对电源、煤矿、房地产、商贸、酒店、铝业、电工电气等多种不同行业的下属公司进行集约化、精细化管理？</a:t>
            </a:r>
          </a:p>
          <a:p>
            <a:pPr eaLnBrk="0" hangingPunct="0">
              <a:spcBef>
                <a:spcPct val="50000"/>
              </a:spcBef>
              <a:defRPr/>
            </a:pPr>
            <a:r>
              <a:rPr lang="zh-CN" altLang="en-US" dirty="0">
                <a:cs typeface="Arial" charset="0"/>
              </a:rPr>
              <a:t>鲁能信息化如何既要满足国网管控要求，又要满足与国网主业差异巨大的鲁能多种行业的集约化管理要求？如何适应鲁能不断的重组与管理变革的要求</a:t>
            </a:r>
            <a:r>
              <a:rPr lang="en-US" altLang="zh-CN" dirty="0">
                <a:cs typeface="Arial" charset="0"/>
              </a:rPr>
              <a:t>?</a:t>
            </a:r>
          </a:p>
        </p:txBody>
      </p:sp>
      <p:sp>
        <p:nvSpPr>
          <p:cNvPr id="64518" name="AutoShape 6"/>
          <p:cNvSpPr>
            <a:spLocks noChangeArrowheads="1"/>
          </p:cNvSpPr>
          <p:nvPr/>
        </p:nvSpPr>
        <p:spPr bwMode="auto">
          <a:xfrm>
            <a:off x="4932363" y="1322388"/>
            <a:ext cx="1620837" cy="450850"/>
          </a:xfrm>
          <a:prstGeom prst="roundRect">
            <a:avLst>
              <a:gd name="adj" fmla="val 16667"/>
            </a:avLst>
          </a:prstGeom>
          <a:solidFill>
            <a:srgbClr val="DDDDDD"/>
          </a:solidFill>
          <a:ln w="9525">
            <a:noFill/>
            <a:round/>
            <a:headEnd/>
            <a:tailEnd/>
          </a:ln>
          <a:effectLst>
            <a:prstShdw prst="shdw17" dist="17961" dir="2700000">
              <a:srgbClr val="858585">
                <a:alpha val="50000"/>
              </a:srgbClr>
            </a:prstShdw>
          </a:effectLst>
        </p:spPr>
        <p:txBody>
          <a:bodyPr wrap="none" anchor="ctr"/>
          <a:lstStyle/>
          <a:p>
            <a:pPr algn="ctr"/>
            <a:r>
              <a:rPr lang="zh-CN" altLang="en-US" sz="1700" b="1">
                <a:latin typeface="楷体_GB2312" pitchFamily="49" charset="-122"/>
              </a:rPr>
              <a:t>咨询方案</a:t>
            </a:r>
          </a:p>
        </p:txBody>
      </p:sp>
      <p:sp>
        <p:nvSpPr>
          <p:cNvPr id="257032" name="Text Box 8"/>
          <p:cNvSpPr txBox="1">
            <a:spLocks noChangeArrowheads="1"/>
          </p:cNvSpPr>
          <p:nvPr/>
        </p:nvSpPr>
        <p:spPr bwMode="auto">
          <a:xfrm>
            <a:off x="4897438" y="1844675"/>
            <a:ext cx="3816350" cy="300037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spAutoFit/>
          </a:bodyPr>
          <a:lstStyle/>
          <a:p>
            <a:pPr eaLnBrk="0" hangingPunct="0">
              <a:spcBef>
                <a:spcPct val="50000"/>
              </a:spcBef>
              <a:defRPr/>
            </a:pPr>
            <a:r>
              <a:rPr lang="zh-CN" altLang="en-US" dirty="0">
                <a:cs typeface="Arial" charset="0"/>
              </a:rPr>
              <a:t>明确鲁能与国网的管理对接，规范鲁能二级管理模式。制定集团</a:t>
            </a:r>
            <a:r>
              <a:rPr lang="en-US" altLang="zh-CN" dirty="0">
                <a:cs typeface="Arial" charset="0"/>
              </a:rPr>
              <a:t>IT</a:t>
            </a:r>
            <a:r>
              <a:rPr lang="zh-CN" altLang="en-US" dirty="0">
                <a:cs typeface="Arial" charset="0"/>
              </a:rPr>
              <a:t>总体战略，规划了适应集团不同业务与管理要求的系统总体架构。</a:t>
            </a:r>
          </a:p>
          <a:p>
            <a:pPr eaLnBrk="0" hangingPunct="0">
              <a:spcBef>
                <a:spcPct val="50000"/>
              </a:spcBef>
              <a:defRPr/>
            </a:pPr>
            <a:r>
              <a:rPr lang="zh-CN" altLang="en-US" dirty="0">
                <a:cs typeface="Arial" charset="0"/>
              </a:rPr>
              <a:t>规划应用系统架构与功能，明确了哪些系统采用国网系统，哪些系统由集团统一建设，哪些系统由集团制定标准下属公司负责建设等，明确了信息系统建设主体。</a:t>
            </a:r>
          </a:p>
          <a:p>
            <a:pPr eaLnBrk="0" hangingPunct="0">
              <a:spcBef>
                <a:spcPct val="50000"/>
              </a:spcBef>
              <a:defRPr/>
            </a:pPr>
            <a:r>
              <a:rPr lang="zh-CN" altLang="en-US" dirty="0">
                <a:cs typeface="Arial" charset="0"/>
              </a:rPr>
              <a:t>明确了信息化建设项目，制定了信息化项目建设计划，分析了信息化投资与效益。</a:t>
            </a:r>
          </a:p>
          <a:p>
            <a:pPr eaLnBrk="0" hangingPunct="0">
              <a:spcBef>
                <a:spcPct val="50000"/>
              </a:spcBef>
              <a:defRPr/>
            </a:pPr>
            <a:r>
              <a:rPr lang="zh-CN" altLang="en-US" dirty="0">
                <a:cs typeface="Arial" charset="0"/>
              </a:rPr>
              <a:t>规划了</a:t>
            </a:r>
            <a:r>
              <a:rPr lang="en-US" altLang="zh-CN" dirty="0">
                <a:cs typeface="Arial" charset="0"/>
              </a:rPr>
              <a:t>IT</a:t>
            </a:r>
            <a:r>
              <a:rPr lang="zh-CN" altLang="en-US" dirty="0">
                <a:cs typeface="Arial" charset="0"/>
              </a:rPr>
              <a:t>管理体系，明确了</a:t>
            </a:r>
            <a:r>
              <a:rPr lang="en-US" altLang="zh-CN" dirty="0">
                <a:cs typeface="Arial" charset="0"/>
              </a:rPr>
              <a:t>IT</a:t>
            </a:r>
            <a:r>
              <a:rPr lang="zh-CN" altLang="en-US" dirty="0">
                <a:cs typeface="Arial" charset="0"/>
              </a:rPr>
              <a:t>部门与业务部门的分工，完善了</a:t>
            </a:r>
            <a:r>
              <a:rPr lang="en-US" altLang="zh-CN" dirty="0">
                <a:cs typeface="Arial" charset="0"/>
              </a:rPr>
              <a:t>IT</a:t>
            </a:r>
            <a:r>
              <a:rPr lang="zh-CN" altLang="en-US" dirty="0">
                <a:cs typeface="Arial" charset="0"/>
              </a:rPr>
              <a:t>组织部门和职责，制定了</a:t>
            </a:r>
            <a:r>
              <a:rPr lang="en-US" altLang="zh-CN" dirty="0">
                <a:cs typeface="Arial" charset="0"/>
              </a:rPr>
              <a:t>IT</a:t>
            </a:r>
            <a:r>
              <a:rPr lang="zh-CN" altLang="en-US" dirty="0">
                <a:cs typeface="Arial" charset="0"/>
              </a:rPr>
              <a:t>管理流程和考核体系。</a:t>
            </a:r>
          </a:p>
        </p:txBody>
      </p:sp>
      <p:sp>
        <p:nvSpPr>
          <p:cNvPr id="64520" name="AutoShape 6"/>
          <p:cNvSpPr>
            <a:spLocks noChangeArrowheads="1"/>
          </p:cNvSpPr>
          <p:nvPr/>
        </p:nvSpPr>
        <p:spPr bwMode="auto">
          <a:xfrm>
            <a:off x="574675" y="3857628"/>
            <a:ext cx="1620838" cy="450850"/>
          </a:xfrm>
          <a:prstGeom prst="roundRect">
            <a:avLst>
              <a:gd name="adj" fmla="val 16667"/>
            </a:avLst>
          </a:prstGeom>
          <a:solidFill>
            <a:srgbClr val="DDDDDD"/>
          </a:solidFill>
          <a:ln w="9525">
            <a:noFill/>
            <a:round/>
            <a:headEnd/>
            <a:tailEnd/>
          </a:ln>
          <a:effectLst>
            <a:prstShdw prst="shdw17" dist="17961" dir="2700000">
              <a:srgbClr val="858585">
                <a:alpha val="50000"/>
              </a:srgbClr>
            </a:prstShdw>
          </a:effectLst>
        </p:spPr>
        <p:txBody>
          <a:bodyPr wrap="none" anchor="ctr"/>
          <a:lstStyle/>
          <a:p>
            <a:pPr algn="ctr"/>
            <a:r>
              <a:rPr lang="zh-CN" altLang="en-US" sz="1700" b="1">
                <a:latin typeface="楷体_GB2312" pitchFamily="49" charset="-122"/>
              </a:rPr>
              <a:t>客户收益</a:t>
            </a:r>
          </a:p>
        </p:txBody>
      </p:sp>
      <p:sp>
        <p:nvSpPr>
          <p:cNvPr id="257036" name="Text Box 12"/>
          <p:cNvSpPr txBox="1">
            <a:spLocks noChangeArrowheads="1"/>
          </p:cNvSpPr>
          <p:nvPr/>
        </p:nvSpPr>
        <p:spPr bwMode="auto">
          <a:xfrm>
            <a:off x="539750" y="4357694"/>
            <a:ext cx="3816350" cy="2246313"/>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spAutoFit/>
          </a:bodyPr>
          <a:lstStyle/>
          <a:p>
            <a:pPr eaLnBrk="0" hangingPunct="0">
              <a:spcBef>
                <a:spcPct val="50000"/>
              </a:spcBef>
              <a:defRPr/>
            </a:pPr>
            <a:r>
              <a:rPr lang="zh-CN" altLang="en-US" dirty="0">
                <a:cs typeface="Arial" charset="0"/>
              </a:rPr>
              <a:t>信息化规划回答了信息化如何支撑集团集约化、精细化管理的落实，如何满足集团业务与管理不断变化的要求，坚定了领导对信息化的投入决心。</a:t>
            </a:r>
          </a:p>
          <a:p>
            <a:pPr eaLnBrk="0" hangingPunct="0">
              <a:spcBef>
                <a:spcPct val="50000"/>
              </a:spcBef>
              <a:defRPr/>
            </a:pPr>
            <a:r>
              <a:rPr lang="zh-CN" altLang="en-US" dirty="0">
                <a:cs typeface="Arial" charset="0"/>
              </a:rPr>
              <a:t>信息化规划明确了未来的</a:t>
            </a:r>
            <a:r>
              <a:rPr lang="en-US" altLang="zh-CN" dirty="0">
                <a:cs typeface="Arial" charset="0"/>
              </a:rPr>
              <a:t>IT</a:t>
            </a:r>
            <a:r>
              <a:rPr lang="zh-CN" altLang="en-US" dirty="0">
                <a:cs typeface="Arial" charset="0"/>
              </a:rPr>
              <a:t>战略、系统架构和实施计划，可以具体指导后续信息化建设，为</a:t>
            </a:r>
            <a:r>
              <a:rPr lang="en-US" altLang="zh-CN" dirty="0">
                <a:cs typeface="Arial" charset="0"/>
              </a:rPr>
              <a:t>IT</a:t>
            </a:r>
            <a:r>
              <a:rPr lang="zh-CN" altLang="en-US" dirty="0">
                <a:cs typeface="Arial" charset="0"/>
              </a:rPr>
              <a:t>部门管理和考核提供了明确的依据。</a:t>
            </a:r>
          </a:p>
          <a:p>
            <a:pPr eaLnBrk="0" hangingPunct="0">
              <a:spcBef>
                <a:spcPct val="50000"/>
              </a:spcBef>
              <a:defRPr/>
            </a:pPr>
            <a:r>
              <a:rPr lang="zh-CN" altLang="en-US" dirty="0">
                <a:cs typeface="Arial" charset="0"/>
              </a:rPr>
              <a:t>规范了</a:t>
            </a:r>
            <a:r>
              <a:rPr lang="en-US" altLang="zh-CN" dirty="0">
                <a:cs typeface="Arial" charset="0"/>
              </a:rPr>
              <a:t>IT</a:t>
            </a:r>
            <a:r>
              <a:rPr lang="zh-CN" altLang="en-US" dirty="0">
                <a:cs typeface="Arial" charset="0"/>
              </a:rPr>
              <a:t>管理体系，减少了部门扯皮，提高了</a:t>
            </a:r>
            <a:r>
              <a:rPr lang="en-US" altLang="zh-CN" dirty="0">
                <a:cs typeface="Arial" charset="0"/>
              </a:rPr>
              <a:t>IT</a:t>
            </a:r>
            <a:r>
              <a:rPr lang="zh-CN" altLang="en-US" dirty="0">
                <a:cs typeface="Arial" charset="0"/>
              </a:rPr>
              <a:t>部门地位，扩大了</a:t>
            </a:r>
            <a:r>
              <a:rPr lang="en-US" altLang="zh-CN" dirty="0">
                <a:cs typeface="Arial" charset="0"/>
              </a:rPr>
              <a:t>IT</a:t>
            </a:r>
            <a:r>
              <a:rPr lang="zh-CN" altLang="en-US" dirty="0">
                <a:cs typeface="Arial" charset="0"/>
              </a:rPr>
              <a:t>队伍。</a:t>
            </a:r>
          </a:p>
        </p:txBody>
      </p:sp>
      <p:pic>
        <p:nvPicPr>
          <p:cNvPr id="64522" name="Picture 14"/>
          <p:cNvPicPr>
            <a:picLocks noChangeAspect="1" noChangeArrowheads="1"/>
          </p:cNvPicPr>
          <p:nvPr/>
        </p:nvPicPr>
        <p:blipFill>
          <a:blip r:embed="rId3"/>
          <a:srcRect/>
          <a:stretch>
            <a:fillRect/>
          </a:stretch>
        </p:blipFill>
        <p:spPr bwMode="auto">
          <a:xfrm>
            <a:off x="5003800" y="4868863"/>
            <a:ext cx="3675063" cy="1603375"/>
          </a:xfrm>
          <a:prstGeom prst="rect">
            <a:avLst/>
          </a:prstGeom>
          <a:noFill/>
          <a:ln w="9525">
            <a:noFill/>
            <a:miter lim="800000"/>
            <a:headEnd/>
            <a:tailEnd/>
          </a:ln>
        </p:spPr>
      </p:pic>
      <p:sp>
        <p:nvSpPr>
          <p:cNvPr id="76810" name="灯片编号占位符 1"/>
          <p:cNvSpPr>
            <a:spLocks noGrp="1"/>
          </p:cNvSpPr>
          <p:nvPr>
            <p:ph type="sldNum" sz="quarter" idx="11"/>
          </p:nvPr>
        </p:nvSpPr>
        <p:spPr>
          <a:xfrm>
            <a:off x="8226425" y="6629400"/>
            <a:ext cx="758825" cy="219075"/>
          </a:xfrm>
        </p:spPr>
        <p:txBody>
          <a:bodyPr/>
          <a:lstStyle/>
          <a:p>
            <a:pPr>
              <a:defRPr/>
            </a:pPr>
            <a:fld id="{54AB3F0B-BCE8-4E4C-B11E-C68FF1A9A136}" type="slidenum">
              <a:rPr lang="en-US" altLang="zh-CN">
                <a:latin typeface="Futura Bk" pitchFamily="34" charset="0"/>
              </a:rPr>
              <a:pPr>
                <a:defRPr/>
              </a:pPr>
              <a:t>59</a:t>
            </a:fld>
            <a:endParaRPr lang="en-US" altLang="zh-CN">
              <a:latin typeface="Futura B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610" name="直接连接符 14"/>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7173" name="Rectangle 8"/>
          <p:cNvSpPr>
            <a:spLocks noChangeArrowheads="1"/>
          </p:cNvSpPr>
          <p:nvPr/>
        </p:nvSpPr>
        <p:spPr bwMode="auto">
          <a:xfrm>
            <a:off x="1258888" y="2573338"/>
            <a:ext cx="2665412" cy="641350"/>
          </a:xfrm>
          <a:prstGeom prst="rect">
            <a:avLst/>
          </a:prstGeom>
          <a:solidFill>
            <a:schemeClr val="bg1">
              <a:lumMod val="85000"/>
            </a:schemeClr>
          </a:solidFill>
          <a:ln>
            <a:solidFill>
              <a:schemeClr val="bg1">
                <a:lumMod val="50000"/>
              </a:schemeClr>
            </a:solidFill>
          </a:ln>
          <a:extLst/>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zh-CN" altLang="en-US" sz="1800" dirty="0">
                <a:effectLst>
                  <a:outerShdw blurRad="38100" dist="38100" dir="2700000" algn="tl">
                    <a:srgbClr val="000000">
                      <a:alpha val="43137"/>
                    </a:srgbClr>
                  </a:outerShdw>
                </a:effectLst>
                <a:latin typeface="+mn-ea"/>
              </a:rPr>
              <a:t>经过实践检验的实战实用的咨询方法</a:t>
            </a:r>
          </a:p>
        </p:txBody>
      </p:sp>
      <p:sp>
        <p:nvSpPr>
          <p:cNvPr id="7174" name="AutoShape 11"/>
          <p:cNvSpPr>
            <a:spLocks noChangeArrowheads="1"/>
          </p:cNvSpPr>
          <p:nvPr/>
        </p:nvSpPr>
        <p:spPr bwMode="auto">
          <a:xfrm>
            <a:off x="5508625" y="1700213"/>
            <a:ext cx="2663825" cy="714375"/>
          </a:xfrm>
          <a:prstGeom prst="roundRect">
            <a:avLst>
              <a:gd name="adj" fmla="val 16667"/>
            </a:avLst>
          </a:prstGeom>
          <a:solidFill>
            <a:schemeClr val="bg1"/>
          </a:solidFill>
          <a:ln>
            <a:solidFill>
              <a:srgbClr val="A23826"/>
            </a:solidFill>
          </a:ln>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zh-CN" altLang="en-US" sz="1800" dirty="0">
                <a:effectLst>
                  <a:outerShdw blurRad="38100" dist="38100" dir="2700000" algn="tl">
                    <a:srgbClr val="000000">
                      <a:alpha val="43137"/>
                    </a:srgbClr>
                  </a:outerShdw>
                </a:effectLst>
                <a:latin typeface="+mn-ea"/>
              </a:rPr>
              <a:t>具业务价值的管理咨询和信息化一体实施服务</a:t>
            </a:r>
          </a:p>
        </p:txBody>
      </p:sp>
      <p:sp>
        <p:nvSpPr>
          <p:cNvPr id="7175" name="Rectangle 12"/>
          <p:cNvSpPr>
            <a:spLocks noChangeArrowheads="1"/>
          </p:cNvSpPr>
          <p:nvPr/>
        </p:nvSpPr>
        <p:spPr bwMode="auto">
          <a:xfrm>
            <a:off x="1260475" y="3436938"/>
            <a:ext cx="2665413" cy="641350"/>
          </a:xfrm>
          <a:prstGeom prst="rect">
            <a:avLst/>
          </a:prstGeom>
          <a:solidFill>
            <a:schemeClr val="bg1">
              <a:lumMod val="75000"/>
            </a:schemeClr>
          </a:solidFill>
          <a:ln>
            <a:solidFill>
              <a:schemeClr val="bg1">
                <a:lumMod val="50000"/>
              </a:schemeClr>
            </a:solidFill>
          </a:ln>
          <a:extLst/>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zh-CN" altLang="en-US" sz="1800" dirty="0">
                <a:effectLst>
                  <a:outerShdw blurRad="38100" dist="38100" dir="2700000" algn="tl">
                    <a:srgbClr val="000000">
                      <a:alpha val="43137"/>
                    </a:srgbClr>
                  </a:outerShdw>
                </a:effectLst>
                <a:latin typeface="+mn-ea"/>
              </a:rPr>
              <a:t>本土化的价格、国际标准的质量</a:t>
            </a:r>
          </a:p>
        </p:txBody>
      </p:sp>
      <p:sp>
        <p:nvSpPr>
          <p:cNvPr id="7176" name="Rectangle 13"/>
          <p:cNvSpPr>
            <a:spLocks noChangeArrowheads="1"/>
          </p:cNvSpPr>
          <p:nvPr/>
        </p:nvSpPr>
        <p:spPr bwMode="auto">
          <a:xfrm>
            <a:off x="1260475" y="4294188"/>
            <a:ext cx="2665413" cy="641350"/>
          </a:xfrm>
          <a:prstGeom prst="rect">
            <a:avLst/>
          </a:prstGeom>
          <a:solidFill>
            <a:schemeClr val="bg1">
              <a:lumMod val="65000"/>
            </a:schemeClr>
          </a:solidFill>
          <a:ln>
            <a:solidFill>
              <a:schemeClr val="bg1">
                <a:lumMod val="50000"/>
              </a:schemeClr>
            </a:solidFill>
          </a:ln>
          <a:extLst/>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zh-CN" altLang="en-US" sz="1800" dirty="0">
                <a:effectLst>
                  <a:outerShdw blurRad="38100" dist="38100" dir="2700000" algn="tl">
                    <a:srgbClr val="000000">
                      <a:alpha val="43137"/>
                    </a:srgbClr>
                  </a:outerShdw>
                </a:effectLst>
                <a:latin typeface="+mn-ea"/>
              </a:rPr>
              <a:t>高质量的人才队伍和技术能力</a:t>
            </a:r>
          </a:p>
        </p:txBody>
      </p:sp>
      <p:sp>
        <p:nvSpPr>
          <p:cNvPr id="7178" name="AutoShape 23"/>
          <p:cNvSpPr>
            <a:spLocks noChangeArrowheads="1"/>
          </p:cNvSpPr>
          <p:nvPr/>
        </p:nvSpPr>
        <p:spPr bwMode="auto">
          <a:xfrm>
            <a:off x="5508625" y="2565400"/>
            <a:ext cx="2663825" cy="714375"/>
          </a:xfrm>
          <a:prstGeom prst="roundRect">
            <a:avLst>
              <a:gd name="adj" fmla="val 16667"/>
            </a:avLst>
          </a:prstGeom>
          <a:solidFill>
            <a:schemeClr val="bg1"/>
          </a:solidFill>
          <a:ln>
            <a:solidFill>
              <a:srgbClr val="A23826"/>
            </a:solidFill>
          </a:ln>
          <a:extLst/>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zh-CN" altLang="en-US" sz="1800" dirty="0">
                <a:effectLst>
                  <a:outerShdw blurRad="38100" dist="38100" dir="2700000" algn="tl">
                    <a:srgbClr val="000000">
                      <a:alpha val="43137"/>
                    </a:srgbClr>
                  </a:outerShdw>
                </a:effectLst>
                <a:latin typeface="+mn-ea"/>
              </a:rPr>
              <a:t>在项目实施过程中降低风险，快速见效；</a:t>
            </a:r>
          </a:p>
        </p:txBody>
      </p:sp>
      <p:sp>
        <p:nvSpPr>
          <p:cNvPr id="7179" name="Line 28"/>
          <p:cNvSpPr>
            <a:spLocks noChangeShapeType="1"/>
          </p:cNvSpPr>
          <p:nvPr/>
        </p:nvSpPr>
        <p:spPr bwMode="auto">
          <a:xfrm>
            <a:off x="3419475" y="765175"/>
            <a:ext cx="0" cy="5976938"/>
          </a:xfrm>
          <a:prstGeom prst="line">
            <a:avLst/>
          </a:prstGeom>
          <a:ln>
            <a:noFill/>
          </a:ln>
          <a:extLst>
            <a:ext uri="{909E8E84-426E-40DD-AFC4-6F175D3DCCD1}"/>
            <a:ext uri="{91240B29-F687-4F45-9708-019B960494DF}"/>
          </a:extLst>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endParaRPr lang="zh-CN" altLang="en-US" sz="1800">
              <a:effectLst>
                <a:outerShdw blurRad="38100" dist="38100" dir="2700000" algn="tl">
                  <a:srgbClr val="000000">
                    <a:alpha val="43137"/>
                  </a:srgbClr>
                </a:outerShdw>
              </a:effectLst>
            </a:endParaRPr>
          </a:p>
        </p:txBody>
      </p:sp>
      <p:sp>
        <p:nvSpPr>
          <p:cNvPr id="2" name="AutoShape 31"/>
          <p:cNvSpPr>
            <a:spLocks noChangeArrowheads="1"/>
          </p:cNvSpPr>
          <p:nvPr/>
        </p:nvSpPr>
        <p:spPr bwMode="auto">
          <a:xfrm>
            <a:off x="5510213" y="3430588"/>
            <a:ext cx="2663825" cy="714375"/>
          </a:xfrm>
          <a:prstGeom prst="roundRect">
            <a:avLst>
              <a:gd name="adj" fmla="val 16667"/>
            </a:avLst>
          </a:prstGeom>
          <a:solidFill>
            <a:srgbClr val="923222"/>
          </a:solidFill>
          <a:ln>
            <a:noFill/>
          </a:ln>
        </p:spPr>
        <p:style>
          <a:lnRef idx="1">
            <a:schemeClr val="dk1"/>
          </a:lnRef>
          <a:fillRef idx="2">
            <a:schemeClr val="dk1"/>
          </a:fillRef>
          <a:effectRef idx="1">
            <a:schemeClr val="dk1"/>
          </a:effectRef>
          <a:fontRef idx="minor">
            <a:schemeClr val="dk1"/>
          </a:fontRef>
        </p:style>
        <p:txBody>
          <a:bodyPr anchor="ctr"/>
          <a:lstStyle/>
          <a:p>
            <a:pPr algn="ctr" eaLnBrk="0" hangingPunct="0">
              <a:defRPr/>
            </a:pPr>
            <a:r>
              <a:rPr lang="zh-CN" altLang="en-US" sz="1800">
                <a:solidFill>
                  <a:srgbClr val="F2F2F2"/>
                </a:solidFill>
                <a:effectLst>
                  <a:outerShdw blurRad="38100" dist="38100" dir="2700000" algn="tl">
                    <a:srgbClr val="000000">
                      <a:alpha val="43137"/>
                    </a:srgbClr>
                  </a:outerShdw>
                </a:effectLst>
                <a:ea typeface="Arial Unicode MS" pitchFamily="34" charset="-122"/>
                <a:cs typeface="Arial Unicode MS" pitchFamily="34" charset="-122"/>
              </a:rPr>
              <a:t>高性价比、高水准的专业服务</a:t>
            </a:r>
          </a:p>
        </p:txBody>
      </p:sp>
      <p:sp>
        <p:nvSpPr>
          <p:cNvPr id="7181" name="AutoShape 34"/>
          <p:cNvSpPr>
            <a:spLocks noChangeArrowheads="1"/>
          </p:cNvSpPr>
          <p:nvPr/>
        </p:nvSpPr>
        <p:spPr bwMode="auto">
          <a:xfrm>
            <a:off x="5510213" y="4294188"/>
            <a:ext cx="2663825" cy="714375"/>
          </a:xfrm>
          <a:prstGeom prst="roundRect">
            <a:avLst>
              <a:gd name="adj" fmla="val 16667"/>
            </a:avLst>
          </a:prstGeom>
          <a:solidFill>
            <a:schemeClr val="bg1"/>
          </a:solidFill>
          <a:ln>
            <a:solidFill>
              <a:srgbClr val="A23826"/>
            </a:solidFill>
          </a:ln>
          <a:extLst/>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zh-CN" altLang="en-US" sz="1800" dirty="0">
                <a:effectLst>
                  <a:outerShdw blurRad="38100" dist="38100" dir="2700000" algn="tl">
                    <a:srgbClr val="000000">
                      <a:alpha val="43137"/>
                    </a:srgbClr>
                  </a:outerShdw>
                </a:effectLst>
                <a:latin typeface="+mn-ea"/>
              </a:rPr>
              <a:t>降低实施风险，并极大地发挥商业软件的功能</a:t>
            </a:r>
          </a:p>
        </p:txBody>
      </p:sp>
      <p:sp>
        <p:nvSpPr>
          <p:cNvPr id="7182" name="Rectangle 37"/>
          <p:cNvSpPr>
            <a:spLocks noChangeArrowheads="1"/>
          </p:cNvSpPr>
          <p:nvPr/>
        </p:nvSpPr>
        <p:spPr bwMode="auto">
          <a:xfrm>
            <a:off x="1260475" y="5157788"/>
            <a:ext cx="2665413" cy="641350"/>
          </a:xfrm>
          <a:prstGeom prst="rect">
            <a:avLst/>
          </a:prstGeom>
          <a:solidFill>
            <a:schemeClr val="tx1">
              <a:lumMod val="50000"/>
              <a:lumOff val="50000"/>
            </a:schemeClr>
          </a:solidFill>
          <a:ln>
            <a:solidFill>
              <a:schemeClr val="bg1">
                <a:lumMod val="50000"/>
              </a:schemeClr>
            </a:solidFill>
          </a:ln>
          <a:extLst/>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zh-CN" altLang="en-US" sz="1800" dirty="0">
                <a:solidFill>
                  <a:schemeClr val="bg1"/>
                </a:solidFill>
                <a:effectLst>
                  <a:outerShdw blurRad="38100" dist="38100" dir="2700000" algn="tl">
                    <a:srgbClr val="000000">
                      <a:alpha val="43137"/>
                    </a:srgbClr>
                  </a:outerShdw>
                </a:effectLst>
                <a:latin typeface="+mn-ea"/>
              </a:rPr>
              <a:t>完备的售后维护和支持体系</a:t>
            </a:r>
          </a:p>
        </p:txBody>
      </p:sp>
      <p:sp>
        <p:nvSpPr>
          <p:cNvPr id="7183" name="AutoShape 39"/>
          <p:cNvSpPr>
            <a:spLocks noChangeArrowheads="1"/>
          </p:cNvSpPr>
          <p:nvPr/>
        </p:nvSpPr>
        <p:spPr bwMode="auto">
          <a:xfrm>
            <a:off x="5510213" y="5157788"/>
            <a:ext cx="2663825" cy="714375"/>
          </a:xfrm>
          <a:prstGeom prst="roundRect">
            <a:avLst>
              <a:gd name="adj" fmla="val 16667"/>
            </a:avLst>
          </a:prstGeom>
          <a:solidFill>
            <a:schemeClr val="bg1"/>
          </a:solidFill>
          <a:ln>
            <a:solidFill>
              <a:srgbClr val="A23826"/>
            </a:solidFill>
          </a:ln>
          <a:extLst/>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zh-CN" altLang="en-US" sz="1800" dirty="0">
                <a:effectLst>
                  <a:outerShdw blurRad="38100" dist="38100" dir="2700000" algn="tl">
                    <a:srgbClr val="000000">
                      <a:alpha val="43137"/>
                    </a:srgbClr>
                  </a:outerShdw>
                </a:effectLst>
                <a:latin typeface="+mn-ea"/>
              </a:rPr>
              <a:t>为系统的无忧应用及持续改进保驾护航</a:t>
            </a:r>
          </a:p>
        </p:txBody>
      </p:sp>
      <p:sp>
        <p:nvSpPr>
          <p:cNvPr id="68621" name="Rectangle 45"/>
          <p:cNvSpPr>
            <a:spLocks noGrp="1" noChangeArrowheads="1"/>
          </p:cNvSpPr>
          <p:nvPr>
            <p:ph type="title"/>
          </p:nvPr>
        </p:nvSpPr>
        <p:spPr/>
        <p:txBody>
          <a:bodyPr/>
          <a:lstStyle/>
          <a:p>
            <a:pPr eaLnBrk="1" hangingPunct="1"/>
            <a:r>
              <a:rPr lang="zh-CN" altLang="en-US" sz="3200" smtClean="0"/>
              <a:t>汉普咨询服务的独特价值</a:t>
            </a:r>
          </a:p>
        </p:txBody>
      </p:sp>
      <p:sp>
        <p:nvSpPr>
          <p:cNvPr id="7187" name="单圆角矩形 1"/>
          <p:cNvSpPr>
            <a:spLocks/>
          </p:cNvSpPr>
          <p:nvPr/>
        </p:nvSpPr>
        <p:spPr bwMode="auto">
          <a:xfrm>
            <a:off x="1262063" y="1708150"/>
            <a:ext cx="2662237" cy="641350"/>
          </a:xfrm>
          <a:custGeom>
            <a:avLst/>
            <a:gdLst>
              <a:gd name="T0" fmla="*/ 0 w 2661940"/>
              <a:gd name="T1" fmla="*/ 0 h 641350"/>
              <a:gd name="T2" fmla="*/ 2555332 w 2661940"/>
              <a:gd name="T3" fmla="*/ 0 h 641350"/>
              <a:gd name="T4" fmla="*/ 2662238 w 2661940"/>
              <a:gd name="T5" fmla="*/ 106894 h 641350"/>
              <a:gd name="T6" fmla="*/ 2662238 w 2661940"/>
              <a:gd name="T7" fmla="*/ 641350 h 641350"/>
              <a:gd name="T8" fmla="*/ 0 w 2661940"/>
              <a:gd name="T9" fmla="*/ 641350 h 641350"/>
              <a:gd name="T10" fmla="*/ 0 w 2661940"/>
              <a:gd name="T11" fmla="*/ 0 h 641350"/>
              <a:gd name="T12" fmla="*/ 0 60000 65536"/>
              <a:gd name="T13" fmla="*/ 0 60000 65536"/>
              <a:gd name="T14" fmla="*/ 0 60000 65536"/>
              <a:gd name="T15" fmla="*/ 0 60000 65536"/>
              <a:gd name="T16" fmla="*/ 0 60000 65536"/>
              <a:gd name="T17" fmla="*/ 0 60000 65536"/>
              <a:gd name="T18" fmla="*/ 0 w 2661940"/>
              <a:gd name="T19" fmla="*/ 0 h 641350"/>
              <a:gd name="T20" fmla="*/ 2661940 w 2661940"/>
              <a:gd name="T21" fmla="*/ 641350 h 641350"/>
            </a:gdLst>
            <a:ahLst/>
            <a:cxnLst>
              <a:cxn ang="T12">
                <a:pos x="T0" y="T1"/>
              </a:cxn>
              <a:cxn ang="T13">
                <a:pos x="T2" y="T3"/>
              </a:cxn>
              <a:cxn ang="T14">
                <a:pos x="T4" y="T5"/>
              </a:cxn>
              <a:cxn ang="T15">
                <a:pos x="T6" y="T7"/>
              </a:cxn>
              <a:cxn ang="T16">
                <a:pos x="T8" y="T9"/>
              </a:cxn>
              <a:cxn ang="T17">
                <a:pos x="T10" y="T11"/>
              </a:cxn>
            </a:cxnLst>
            <a:rect l="T18" t="T19" r="T20" b="T21"/>
            <a:pathLst>
              <a:path w="2661940" h="641350">
                <a:moveTo>
                  <a:pt x="0" y="0"/>
                </a:moveTo>
                <a:lnTo>
                  <a:pt x="2555046" y="0"/>
                </a:lnTo>
                <a:cubicBezTo>
                  <a:pt x="2614082" y="0"/>
                  <a:pt x="2661940" y="47858"/>
                  <a:pt x="2661940" y="106894"/>
                </a:cubicBezTo>
                <a:lnTo>
                  <a:pt x="2661940" y="641350"/>
                </a:lnTo>
                <a:lnTo>
                  <a:pt x="0" y="641350"/>
                </a:lnTo>
                <a:lnTo>
                  <a:pt x="0" y="0"/>
                </a:lnTo>
                <a:close/>
              </a:path>
            </a:pathLst>
          </a:custGeom>
          <a:solidFill>
            <a:schemeClr val="bg1">
              <a:lumMod val="9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zh-CN" altLang="en-US" sz="1800" dirty="0">
                <a:effectLst>
                  <a:outerShdw blurRad="38100" dist="38100" dir="2700000" algn="tl">
                    <a:srgbClr val="000000">
                      <a:alpha val="43137"/>
                    </a:srgbClr>
                  </a:outerShdw>
                </a:effectLst>
                <a:latin typeface="+mn-ea"/>
              </a:rPr>
              <a:t>对行业标杆企业及行业知识的深刻研究和提炼</a:t>
            </a:r>
          </a:p>
        </p:txBody>
      </p:sp>
      <p:sp>
        <p:nvSpPr>
          <p:cNvPr id="18" name="自选图形 12"/>
          <p:cNvSpPr>
            <a:spLocks noChangeArrowheads="1"/>
          </p:cNvSpPr>
          <p:nvPr/>
        </p:nvSpPr>
        <p:spPr bwMode="auto">
          <a:xfrm rot="5400000">
            <a:off x="3110707" y="3583781"/>
            <a:ext cx="3175000" cy="322263"/>
          </a:xfrm>
          <a:prstGeom prst="triangle">
            <a:avLst>
              <a:gd name="adj" fmla="val 50000"/>
            </a:avLst>
          </a:prstGeom>
          <a:solidFill>
            <a:schemeClr val="bg1">
              <a:lumMod val="65000"/>
            </a:schemeClr>
          </a:solidFill>
          <a:ln>
            <a:noFill/>
          </a:ln>
          <a:effectLst/>
        </p:spPr>
        <p:txBody>
          <a:bodyPr wrap="none" anchor="ctr"/>
          <a:lstStyle/>
          <a:p>
            <a:pPr eaLnBrk="0" hangingPunct="0">
              <a:defRPr/>
            </a:pPr>
            <a:endParaRPr lang="zh-CN" altLang="en-US" sz="1800">
              <a:effectLst>
                <a:outerShdw blurRad="38100" dist="38100" dir="2700000" algn="tl">
                  <a:srgbClr val="000000">
                    <a:alpha val="43137"/>
                  </a:srgbClr>
                </a:outerShdw>
              </a:effectLst>
              <a:latin typeface="+mn-ea"/>
              <a:ea typeface="+mn-ea"/>
              <a:cs typeface="Arial"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418" name="直接连接符 17"/>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11" name="灯片编号占位符 7"/>
          <p:cNvSpPr>
            <a:spLocks noGrp="1"/>
          </p:cNvSpPr>
          <p:nvPr>
            <p:ph type="sldNum" sz="quarter" idx="11"/>
          </p:nvPr>
        </p:nvSpPr>
        <p:spPr/>
        <p:txBody>
          <a:bodyPr/>
          <a:lstStyle/>
          <a:p>
            <a:pPr>
              <a:defRPr/>
            </a:pPr>
            <a:fld id="{9F0F5549-08FD-4C74-A3FE-70FE99349587}" type="slidenum">
              <a:rPr lang="en-US" altLang="zh-CN"/>
              <a:pPr>
                <a:defRPr/>
              </a:pPr>
              <a:t>60</a:t>
            </a:fld>
            <a:endParaRPr lang="en-US" altLang="zh-CN"/>
          </a:p>
        </p:txBody>
      </p:sp>
      <p:sp>
        <p:nvSpPr>
          <p:cNvPr id="60420" name="Rectangle 2"/>
          <p:cNvSpPr>
            <a:spLocks noGrp="1" noChangeArrowheads="1"/>
          </p:cNvSpPr>
          <p:nvPr>
            <p:ph type="title" sz="quarter"/>
          </p:nvPr>
        </p:nvSpPr>
        <p:spPr/>
        <p:txBody>
          <a:bodyPr/>
          <a:lstStyle/>
          <a:p>
            <a:pPr eaLnBrk="1" hangingPunct="1"/>
            <a:r>
              <a:rPr lang="zh-CN" altLang="en-US" smtClean="0"/>
              <a:t>案例：东方电气集团管控模式和</a:t>
            </a:r>
            <a:r>
              <a:rPr lang="en-US" altLang="zh-CN" smtClean="0"/>
              <a:t>ERP</a:t>
            </a:r>
            <a:r>
              <a:rPr lang="zh-CN" altLang="en-US" smtClean="0"/>
              <a:t>规划项目</a:t>
            </a:r>
          </a:p>
        </p:txBody>
      </p:sp>
      <p:sp>
        <p:nvSpPr>
          <p:cNvPr id="60421" name="Rectangle 3"/>
          <p:cNvSpPr>
            <a:spLocks noGrp="1" noChangeArrowheads="1"/>
          </p:cNvSpPr>
          <p:nvPr>
            <p:ph sz="quarter" idx="1"/>
          </p:nvPr>
        </p:nvSpPr>
        <p:spPr>
          <a:xfrm>
            <a:off x="457200" y="1700213"/>
            <a:ext cx="3887788" cy="1930400"/>
          </a:xfrm>
        </p:spPr>
        <p:txBody>
          <a:bodyPr/>
          <a:lstStyle/>
          <a:p>
            <a:pPr marL="0" indent="0" eaLnBrk="1" hangingPunct="1">
              <a:buFont typeface="Wingdings" pitchFamily="2" charset="2"/>
              <a:buNone/>
            </a:pPr>
            <a:endParaRPr lang="en-US" altLang="zh-CN" sz="1400" smtClean="0">
              <a:latin typeface="楷体_GB2312" pitchFamily="49" charset="-122"/>
              <a:ea typeface="楷体_GB2312" pitchFamily="49" charset="-122"/>
            </a:endParaRPr>
          </a:p>
          <a:p>
            <a:pPr marL="0" indent="0" eaLnBrk="1" hangingPunct="1">
              <a:buFont typeface="Wingdings" pitchFamily="2" charset="2"/>
              <a:buNone/>
            </a:pPr>
            <a:r>
              <a:rPr lang="zh-CN" sz="1400" smtClean="0">
                <a:latin typeface="楷体_GB2312" pitchFamily="49" charset="-122"/>
                <a:ea typeface="楷体_GB2312" pitchFamily="49" charset="-122"/>
              </a:rPr>
              <a:t>客户是中国最大的发电设备制造和电站工程承包企业。随着集团主业整体上市，如何建立集团、股份、子公司的三级管控模式，优化人财物资源配置和集中管控，发挥集团的竞争优势？如何建立集团的会计核算、资金、预算控制、投融资、集团合并的财务管控体系，并逐步深入到项目运营、营销整合，直至全集团的一体化运作？</a:t>
            </a:r>
            <a:r>
              <a:rPr lang="zh-CN" sz="1400" smtClean="0">
                <a:latin typeface="华文楷体" pitchFamily="2" charset="-122"/>
                <a:ea typeface="楷体_GB2312" pitchFamily="49" charset="-122"/>
              </a:rPr>
              <a:t> </a:t>
            </a:r>
            <a:r>
              <a:rPr lang="zh-CN" sz="1400" smtClean="0">
                <a:latin typeface="楷体_GB2312" pitchFamily="49" charset="-122"/>
                <a:ea typeface="楷体_GB2312" pitchFamily="49" charset="-122"/>
              </a:rPr>
              <a:t>如何实现纵向的人力资源整合？</a:t>
            </a:r>
            <a:endParaRPr lang="zh-CN" altLang="en-US" sz="1400" smtClean="0">
              <a:latin typeface="楷体_GB2312" pitchFamily="49" charset="-122"/>
              <a:ea typeface="楷体_GB2312" pitchFamily="49" charset="-122"/>
            </a:endParaRPr>
          </a:p>
        </p:txBody>
      </p:sp>
      <p:sp>
        <p:nvSpPr>
          <p:cNvPr id="60422" name="Rectangle 4"/>
          <p:cNvSpPr>
            <a:spLocks noGrp="1" noChangeArrowheads="1"/>
          </p:cNvSpPr>
          <p:nvPr>
            <p:ph sz="quarter" idx="2"/>
          </p:nvPr>
        </p:nvSpPr>
        <p:spPr>
          <a:xfrm>
            <a:off x="4648200" y="1700213"/>
            <a:ext cx="4038600" cy="1930400"/>
          </a:xfrm>
        </p:spPr>
        <p:txBody>
          <a:bodyPr/>
          <a:lstStyle/>
          <a:p>
            <a:pPr marL="0" indent="0" eaLnBrk="1" hangingPunct="1">
              <a:buFont typeface="Wingdings" pitchFamily="2" charset="2"/>
              <a:buNone/>
            </a:pPr>
            <a:endParaRPr lang="en-US" altLang="zh-CN" sz="1400" smtClean="0">
              <a:latin typeface="楷体_GB2312" pitchFamily="49" charset="-122"/>
              <a:ea typeface="楷体_GB2312" pitchFamily="49" charset="-122"/>
            </a:endParaRPr>
          </a:p>
          <a:p>
            <a:pPr marL="0" indent="0" eaLnBrk="1" hangingPunct="1">
              <a:buFont typeface="Wingdings" pitchFamily="2" charset="2"/>
              <a:buNone/>
            </a:pPr>
            <a:r>
              <a:rPr lang="zh-CN" altLang="en-US" sz="1400" smtClean="0">
                <a:latin typeface="楷体_GB2312" pitchFamily="49" charset="-122"/>
                <a:ea typeface="楷体_GB2312" pitchFamily="49" charset="-122"/>
              </a:rPr>
              <a:t>汉普顾问通过与客户高层管理人员、下属企业的深入沟通，提出集团和股份的分级财务管控模式，制定了</a:t>
            </a:r>
            <a:r>
              <a:rPr lang="zh-CN" altLang="en-US" sz="1400" smtClean="0">
                <a:latin typeface="华文楷体" pitchFamily="2" charset="-122"/>
                <a:ea typeface="楷体_GB2312" pitchFamily="49" charset="-122"/>
              </a:rPr>
              <a:t>“</a:t>
            </a:r>
            <a:r>
              <a:rPr lang="zh-CN" altLang="en-US" sz="1400" smtClean="0">
                <a:latin typeface="楷体_GB2312" pitchFamily="49" charset="-122"/>
                <a:ea typeface="楷体_GB2312" pitchFamily="49" charset="-122"/>
              </a:rPr>
              <a:t>三统一、一实现</a:t>
            </a:r>
            <a:r>
              <a:rPr lang="zh-CN" altLang="en-US" sz="1400" smtClean="0">
                <a:latin typeface="华文楷体" pitchFamily="2" charset="-122"/>
                <a:ea typeface="楷体_GB2312" pitchFamily="49" charset="-122"/>
              </a:rPr>
              <a:t>”</a:t>
            </a:r>
            <a:r>
              <a:rPr lang="zh-CN" altLang="en-US" sz="1400" smtClean="0">
                <a:latin typeface="楷体_GB2312" pitchFamily="49" charset="-122"/>
                <a:ea typeface="楷体_GB2312" pitchFamily="49" charset="-122"/>
              </a:rPr>
              <a:t>的执行规范，探讨了采购、营销整合以及全面预算的可行性，并制定了实施路线图；人力资源上，从职位职务体系、薪酬结构入手建立集团规范并实施之。</a:t>
            </a:r>
          </a:p>
          <a:p>
            <a:pPr marL="0" indent="0" eaLnBrk="1" hangingPunct="1">
              <a:buFont typeface="Wingdings" pitchFamily="2" charset="2"/>
              <a:buNone/>
            </a:pPr>
            <a:r>
              <a:rPr lang="zh-CN" altLang="en-US" sz="1400" smtClean="0">
                <a:latin typeface="楷体_GB2312" pitchFamily="49" charset="-122"/>
                <a:ea typeface="楷体_GB2312" pitchFamily="49" charset="-122"/>
              </a:rPr>
              <a:t>规划了集团</a:t>
            </a:r>
            <a:r>
              <a:rPr lang="en-US" altLang="zh-CN" sz="1400" smtClean="0">
                <a:latin typeface="楷体_GB2312" pitchFamily="49" charset="-122"/>
                <a:ea typeface="楷体_GB2312" pitchFamily="49" charset="-122"/>
              </a:rPr>
              <a:t>ERP</a:t>
            </a:r>
            <a:r>
              <a:rPr lang="zh-CN" altLang="en-US" sz="1400" smtClean="0">
                <a:latin typeface="楷体_GB2312" pitchFamily="49" charset="-122"/>
                <a:ea typeface="楷体_GB2312" pitchFamily="49" charset="-122"/>
              </a:rPr>
              <a:t>系统构架，整合全集团业务信息。</a:t>
            </a:r>
            <a:endParaRPr lang="zh-CN" altLang="zh-CN" sz="1400" smtClean="0">
              <a:latin typeface="楷体_GB2312" pitchFamily="49" charset="-122"/>
              <a:ea typeface="楷体_GB2312" pitchFamily="49" charset="-122"/>
            </a:endParaRPr>
          </a:p>
          <a:p>
            <a:pPr marL="0" indent="0" eaLnBrk="1" hangingPunct="1">
              <a:buFont typeface="Wingdings" pitchFamily="2" charset="2"/>
              <a:buNone/>
            </a:pPr>
            <a:endParaRPr lang="en-US" altLang="zh-CN" sz="1400" smtClean="0">
              <a:latin typeface="楷体_GB2312" pitchFamily="49" charset="-122"/>
              <a:ea typeface="楷体_GB2312" pitchFamily="49" charset="-122"/>
            </a:endParaRPr>
          </a:p>
        </p:txBody>
      </p:sp>
      <p:sp>
        <p:nvSpPr>
          <p:cNvPr id="60423" name="Rectangle 5"/>
          <p:cNvSpPr>
            <a:spLocks noGrp="1" noChangeArrowheads="1"/>
          </p:cNvSpPr>
          <p:nvPr>
            <p:ph sz="quarter" idx="3"/>
          </p:nvPr>
        </p:nvSpPr>
        <p:spPr>
          <a:xfrm>
            <a:off x="457200" y="4168775"/>
            <a:ext cx="3817938" cy="1931988"/>
          </a:xfrm>
        </p:spPr>
        <p:txBody>
          <a:bodyPr/>
          <a:lstStyle/>
          <a:p>
            <a:pPr marL="0" indent="0" eaLnBrk="1" hangingPunct="1">
              <a:buFont typeface="Wingdings" pitchFamily="2" charset="2"/>
              <a:buNone/>
            </a:pPr>
            <a:endParaRPr lang="zh-CN" altLang="zh-CN" sz="1400" smtClean="0">
              <a:latin typeface="楷体_GB2312" pitchFamily="49" charset="-122"/>
              <a:ea typeface="楷体_GB2312" pitchFamily="49" charset="-122"/>
            </a:endParaRPr>
          </a:p>
          <a:p>
            <a:pPr marL="0" indent="0" eaLnBrk="1" hangingPunct="1">
              <a:buFont typeface="Wingdings" pitchFamily="2" charset="2"/>
              <a:buNone/>
            </a:pPr>
            <a:endParaRPr lang="zh-CN" altLang="zh-CN" sz="1400" smtClean="0">
              <a:latin typeface="楷体_GB2312" pitchFamily="49" charset="-122"/>
              <a:ea typeface="楷体_GB2312" pitchFamily="49" charset="-122"/>
            </a:endParaRPr>
          </a:p>
          <a:p>
            <a:pPr marL="0" indent="0" eaLnBrk="1" hangingPunct="1">
              <a:buFont typeface="Wingdings" pitchFamily="2" charset="2"/>
              <a:buNone/>
            </a:pPr>
            <a:r>
              <a:rPr lang="zh-CN" altLang="en-US" sz="1400" smtClean="0">
                <a:latin typeface="楷体_GB2312" pitchFamily="49" charset="-122"/>
                <a:ea typeface="楷体_GB2312" pitchFamily="49" charset="-122"/>
              </a:rPr>
              <a:t>统一了集团领导的管控思路，有所为有所不为，循序渐进。财务、人力资源、信息化控制，大幅提高了集团财务合并效率，有效控制大额资本性支出，实现了全集团范围内的人力资源集中调度。</a:t>
            </a:r>
          </a:p>
          <a:p>
            <a:pPr marL="0" indent="0" eaLnBrk="1" hangingPunct="1">
              <a:buFont typeface="Wingdings" pitchFamily="2" charset="2"/>
              <a:buNone/>
            </a:pPr>
            <a:r>
              <a:rPr lang="zh-CN" altLang="en-US" sz="1400" smtClean="0">
                <a:latin typeface="楷体_GB2312" pitchFamily="49" charset="-122"/>
                <a:ea typeface="楷体_GB2312" pitchFamily="49" charset="-122"/>
              </a:rPr>
              <a:t>规划了集团</a:t>
            </a:r>
            <a:r>
              <a:rPr lang="en-US" altLang="zh-CN" sz="1400" smtClean="0">
                <a:latin typeface="楷体_GB2312" pitchFamily="49" charset="-122"/>
                <a:ea typeface="楷体_GB2312" pitchFamily="49" charset="-122"/>
              </a:rPr>
              <a:t>ERP</a:t>
            </a:r>
            <a:r>
              <a:rPr lang="zh-CN" altLang="en-US" sz="1400" smtClean="0">
                <a:latin typeface="楷体_GB2312" pitchFamily="49" charset="-122"/>
                <a:ea typeface="楷体_GB2312" pitchFamily="49" charset="-122"/>
              </a:rPr>
              <a:t>系统，统一了信息化认识，有力指导了后续的</a:t>
            </a:r>
            <a:r>
              <a:rPr lang="en-US" altLang="zh-CN" sz="1400" smtClean="0">
                <a:latin typeface="楷体_GB2312" pitchFamily="49" charset="-122"/>
                <a:ea typeface="楷体_GB2312" pitchFamily="49" charset="-122"/>
              </a:rPr>
              <a:t>ERP</a:t>
            </a:r>
            <a:r>
              <a:rPr lang="zh-CN" altLang="en-US" sz="1400" smtClean="0">
                <a:latin typeface="楷体_GB2312" pitchFamily="49" charset="-122"/>
                <a:ea typeface="楷体_GB2312" pitchFamily="49" charset="-122"/>
              </a:rPr>
              <a:t>系统建设。</a:t>
            </a:r>
          </a:p>
        </p:txBody>
      </p:sp>
      <p:sp>
        <p:nvSpPr>
          <p:cNvPr id="60424" name="AutoShape 6"/>
          <p:cNvSpPr>
            <a:spLocks noChangeArrowheads="1"/>
          </p:cNvSpPr>
          <p:nvPr/>
        </p:nvSpPr>
        <p:spPr bwMode="auto">
          <a:xfrm>
            <a:off x="457200" y="1317625"/>
            <a:ext cx="1620838" cy="450850"/>
          </a:xfrm>
          <a:prstGeom prst="roundRect">
            <a:avLst>
              <a:gd name="adj" fmla="val 16667"/>
            </a:avLst>
          </a:prstGeom>
          <a:solidFill>
            <a:srgbClr val="DDDDDD"/>
          </a:solidFill>
          <a:ln w="9525">
            <a:noFill/>
            <a:round/>
            <a:headEnd/>
            <a:tailEnd/>
          </a:ln>
          <a:effectLst>
            <a:prstShdw prst="shdw17" dist="17961" dir="2700000">
              <a:srgbClr val="858585">
                <a:alpha val="50000"/>
              </a:srgbClr>
            </a:prstShdw>
          </a:effectLst>
        </p:spPr>
        <p:txBody>
          <a:bodyPr wrap="none" anchor="ctr"/>
          <a:lstStyle/>
          <a:p>
            <a:pPr algn="ctr"/>
            <a:r>
              <a:rPr lang="zh-CN" altLang="en-US" sz="1700" b="1">
                <a:ea typeface="宋体" charset="-122"/>
              </a:rPr>
              <a:t>业务挑战</a:t>
            </a:r>
          </a:p>
        </p:txBody>
      </p:sp>
      <p:sp>
        <p:nvSpPr>
          <p:cNvPr id="60425" name="AutoShape 7"/>
          <p:cNvSpPr>
            <a:spLocks noChangeArrowheads="1"/>
          </p:cNvSpPr>
          <p:nvPr/>
        </p:nvSpPr>
        <p:spPr bwMode="auto">
          <a:xfrm>
            <a:off x="4648200" y="1308100"/>
            <a:ext cx="1620838" cy="450850"/>
          </a:xfrm>
          <a:prstGeom prst="roundRect">
            <a:avLst>
              <a:gd name="adj" fmla="val 16667"/>
            </a:avLst>
          </a:prstGeom>
          <a:solidFill>
            <a:srgbClr val="DDDDDD"/>
          </a:solidFill>
          <a:ln w="9525" algn="ctr">
            <a:noFill/>
            <a:round/>
            <a:headEnd/>
            <a:tailEnd/>
          </a:ln>
          <a:effectLst>
            <a:prstShdw prst="shdw17" dist="17961" dir="2700000">
              <a:srgbClr val="858585">
                <a:alpha val="50000"/>
              </a:srgbClr>
            </a:prstShdw>
          </a:effectLst>
        </p:spPr>
        <p:txBody>
          <a:bodyPr wrap="none" anchor="ctr"/>
          <a:lstStyle/>
          <a:p>
            <a:pPr algn="ctr"/>
            <a:r>
              <a:rPr lang="zh-CN" altLang="en-US" sz="1700" b="1">
                <a:ea typeface="宋体" charset="-122"/>
              </a:rPr>
              <a:t>咨询方案</a:t>
            </a:r>
          </a:p>
        </p:txBody>
      </p:sp>
      <p:sp>
        <p:nvSpPr>
          <p:cNvPr id="60426" name="AutoShape 8"/>
          <p:cNvSpPr>
            <a:spLocks noChangeArrowheads="1"/>
          </p:cNvSpPr>
          <p:nvPr/>
        </p:nvSpPr>
        <p:spPr bwMode="auto">
          <a:xfrm>
            <a:off x="457200" y="3965575"/>
            <a:ext cx="1620838" cy="450850"/>
          </a:xfrm>
          <a:prstGeom prst="roundRect">
            <a:avLst>
              <a:gd name="adj" fmla="val 16667"/>
            </a:avLst>
          </a:prstGeom>
          <a:solidFill>
            <a:srgbClr val="DDDDDD"/>
          </a:solidFill>
          <a:ln w="9525" algn="ctr">
            <a:noFill/>
            <a:round/>
            <a:headEnd/>
            <a:tailEnd/>
          </a:ln>
          <a:effectLst>
            <a:prstShdw prst="shdw17" dist="17961" dir="2700000">
              <a:srgbClr val="858585">
                <a:alpha val="50000"/>
              </a:srgbClr>
            </a:prstShdw>
          </a:effectLst>
        </p:spPr>
        <p:txBody>
          <a:bodyPr wrap="none" anchor="ctr"/>
          <a:lstStyle/>
          <a:p>
            <a:pPr algn="ctr"/>
            <a:r>
              <a:rPr lang="zh-CN" altLang="en-US" sz="1700" b="1">
                <a:ea typeface="宋体" charset="-122"/>
              </a:rPr>
              <a:t>客户收益</a:t>
            </a:r>
          </a:p>
        </p:txBody>
      </p:sp>
      <p:pic>
        <p:nvPicPr>
          <p:cNvPr id="60427" name="Picture 9"/>
          <p:cNvPicPr>
            <a:picLocks noChangeAspect="1" noChangeArrowheads="1"/>
          </p:cNvPicPr>
          <p:nvPr/>
        </p:nvPicPr>
        <p:blipFill>
          <a:blip r:embed="rId3"/>
          <a:srcRect/>
          <a:stretch>
            <a:fillRect/>
          </a:stretch>
        </p:blipFill>
        <p:spPr bwMode="auto">
          <a:xfrm>
            <a:off x="4787900" y="3822700"/>
            <a:ext cx="3887788" cy="25257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418" name="直接连接符 17"/>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11" name="灯片编号占位符 7"/>
          <p:cNvSpPr>
            <a:spLocks noGrp="1"/>
          </p:cNvSpPr>
          <p:nvPr>
            <p:ph type="sldNum" sz="quarter" idx="11"/>
          </p:nvPr>
        </p:nvSpPr>
        <p:spPr/>
        <p:txBody>
          <a:bodyPr/>
          <a:lstStyle/>
          <a:p>
            <a:pPr>
              <a:defRPr/>
            </a:pPr>
            <a:fld id="{9F0F5549-08FD-4C74-A3FE-70FE99349587}" type="slidenum">
              <a:rPr lang="en-US" altLang="zh-CN"/>
              <a:pPr>
                <a:defRPr/>
              </a:pPr>
              <a:t>61</a:t>
            </a:fld>
            <a:endParaRPr lang="en-US" altLang="zh-CN"/>
          </a:p>
        </p:txBody>
      </p:sp>
      <p:sp>
        <p:nvSpPr>
          <p:cNvPr id="60420" name="Rectangle 2"/>
          <p:cNvSpPr>
            <a:spLocks noGrp="1" noChangeArrowheads="1"/>
          </p:cNvSpPr>
          <p:nvPr>
            <p:ph type="title" sz="quarter"/>
          </p:nvPr>
        </p:nvSpPr>
        <p:spPr/>
        <p:txBody>
          <a:bodyPr/>
          <a:lstStyle/>
          <a:p>
            <a:pPr eaLnBrk="1" hangingPunct="1"/>
            <a:r>
              <a:rPr lang="zh-CN" altLang="en-US" dirty="0" smtClean="0"/>
              <a:t>案例：白象食品集团</a:t>
            </a:r>
            <a:r>
              <a:rPr lang="en-US" altLang="zh-CN" dirty="0" smtClean="0"/>
              <a:t>IT</a:t>
            </a:r>
            <a:r>
              <a:rPr lang="zh-CN" altLang="en-US" dirty="0" smtClean="0"/>
              <a:t>规划项目</a:t>
            </a:r>
          </a:p>
        </p:txBody>
      </p:sp>
      <p:sp>
        <p:nvSpPr>
          <p:cNvPr id="60421" name="Rectangle 3"/>
          <p:cNvSpPr>
            <a:spLocks noGrp="1" noChangeArrowheads="1"/>
          </p:cNvSpPr>
          <p:nvPr>
            <p:ph sz="quarter" idx="1"/>
          </p:nvPr>
        </p:nvSpPr>
        <p:spPr>
          <a:xfrm>
            <a:off x="457200" y="1700213"/>
            <a:ext cx="3887788" cy="1930400"/>
          </a:xfrm>
        </p:spPr>
        <p:txBody>
          <a:bodyPr/>
          <a:lstStyle/>
          <a:p>
            <a:pPr marL="0" indent="0" eaLnBrk="1" hangingPunct="1">
              <a:buFont typeface="Wingdings" pitchFamily="2" charset="2"/>
              <a:buNone/>
            </a:pPr>
            <a:endParaRPr lang="en-US" altLang="zh-CN" sz="1400" dirty="0" smtClean="0">
              <a:latin typeface="楷体_GB2312" pitchFamily="49" charset="-122"/>
              <a:ea typeface="楷体_GB2312" pitchFamily="49" charset="-122"/>
            </a:endParaRPr>
          </a:p>
          <a:p>
            <a:pPr marL="0" indent="0" eaLnBrk="1" hangingPunct="1">
              <a:buNone/>
            </a:pPr>
            <a:r>
              <a:rPr lang="zh-CN" altLang="en-US" sz="1400" dirty="0" smtClean="0">
                <a:latin typeface="楷体_GB2312" pitchFamily="49" charset="-122"/>
                <a:ea typeface="楷体_GB2312" pitchFamily="49" charset="-122"/>
              </a:rPr>
              <a:t>白象</a:t>
            </a:r>
            <a:r>
              <a:rPr lang="zh-CN" sz="1400" dirty="0" smtClean="0">
                <a:latin typeface="楷体_GB2312" pitchFamily="49" charset="-122"/>
                <a:ea typeface="楷体_GB2312" pitchFamily="49" charset="-122"/>
              </a:rPr>
              <a:t>是中国</a:t>
            </a:r>
            <a:r>
              <a:rPr lang="zh-CN" altLang="en-US" sz="1400" dirty="0" smtClean="0">
                <a:latin typeface="楷体_GB2312" pitchFamily="49" charset="-122"/>
                <a:ea typeface="楷体_GB2312" pitchFamily="49" charset="-122"/>
              </a:rPr>
              <a:t>领先的以方便面为主的食品提供商</a:t>
            </a:r>
            <a:r>
              <a:rPr lang="zh-CN" sz="1400" dirty="0" smtClean="0">
                <a:latin typeface="楷体_GB2312" pitchFamily="49" charset="-122"/>
                <a:ea typeface="楷体_GB2312" pitchFamily="49" charset="-122"/>
              </a:rPr>
              <a:t>。</a:t>
            </a:r>
            <a:r>
              <a:rPr lang="zh-CN" altLang="en-US" sz="1400" dirty="0" smtClean="0">
                <a:latin typeface="楷体_GB2312" pitchFamily="49" charset="-122"/>
                <a:ea typeface="楷体_GB2312" pitchFamily="49" charset="-122"/>
              </a:rPr>
              <a:t>集团制定了业务拓展、并购、资本运作等发展战略，并拟定了营销、生产、人力资源等配套措施，重点开展了管理提升。</a:t>
            </a:r>
            <a:endParaRPr lang="en-US" altLang="zh-CN" sz="1400" dirty="0" smtClean="0">
              <a:latin typeface="楷体_GB2312" pitchFamily="49" charset="-122"/>
              <a:ea typeface="楷体_GB2312" pitchFamily="49" charset="-122"/>
            </a:endParaRPr>
          </a:p>
          <a:p>
            <a:pPr marL="0" indent="0" eaLnBrk="1" hangingPunct="1">
              <a:buNone/>
            </a:pPr>
            <a:r>
              <a:rPr lang="zh-CN" altLang="en-US" sz="1400" dirty="0" smtClean="0">
                <a:latin typeface="楷体_GB2312" pitchFamily="49" charset="-122"/>
                <a:ea typeface="楷体_GB2312" pitchFamily="49" charset="-122"/>
              </a:rPr>
              <a:t>现有的信息化水平已经远远满足不了业务的需要，更无法支撑集团战略和提升集团化运作与管理水平。信息化建设应该如何开展？</a:t>
            </a:r>
          </a:p>
        </p:txBody>
      </p:sp>
      <p:sp>
        <p:nvSpPr>
          <p:cNvPr id="60422" name="Rectangle 4"/>
          <p:cNvSpPr>
            <a:spLocks noGrp="1" noChangeArrowheads="1"/>
          </p:cNvSpPr>
          <p:nvPr>
            <p:ph sz="quarter" idx="2"/>
          </p:nvPr>
        </p:nvSpPr>
        <p:spPr>
          <a:xfrm>
            <a:off x="4648200" y="1700213"/>
            <a:ext cx="4038600" cy="1930400"/>
          </a:xfrm>
        </p:spPr>
        <p:txBody>
          <a:bodyPr/>
          <a:lstStyle/>
          <a:p>
            <a:pPr marL="0" indent="0" eaLnBrk="1" hangingPunct="1">
              <a:buFont typeface="Wingdings" pitchFamily="2" charset="2"/>
              <a:buNone/>
            </a:pPr>
            <a:endParaRPr lang="en-US" altLang="zh-CN" sz="1400" dirty="0" smtClean="0">
              <a:latin typeface="楷体_GB2312" pitchFamily="49" charset="-122"/>
              <a:ea typeface="楷体_GB2312" pitchFamily="49" charset="-122"/>
            </a:endParaRPr>
          </a:p>
          <a:p>
            <a:pPr marL="0" indent="0" eaLnBrk="1" hangingPunct="1">
              <a:buFont typeface="Wingdings" pitchFamily="2" charset="2"/>
              <a:buNone/>
            </a:pPr>
            <a:r>
              <a:rPr lang="zh-CN" altLang="en-US" sz="1400" dirty="0" smtClean="0">
                <a:latin typeface="楷体_GB2312" pitchFamily="49" charset="-122"/>
                <a:ea typeface="楷体_GB2312" pitchFamily="49" charset="-122"/>
              </a:rPr>
              <a:t>汉普顾问通过与客户董事长、高层管理人员、下属企业的深入沟通，明确了企业的业务发展和管理架构，理清了</a:t>
            </a:r>
            <a:r>
              <a:rPr lang="en-US" altLang="zh-CN" sz="1400" dirty="0" smtClean="0">
                <a:latin typeface="楷体_GB2312" pitchFamily="49" charset="-122"/>
                <a:ea typeface="楷体_GB2312" pitchFamily="49" charset="-122"/>
              </a:rPr>
              <a:t>IT</a:t>
            </a:r>
            <a:r>
              <a:rPr lang="zh-CN" altLang="en-US" sz="1400" dirty="0" smtClean="0">
                <a:latin typeface="楷体_GB2312" pitchFamily="49" charset="-122"/>
                <a:ea typeface="楷体_GB2312" pitchFamily="49" charset="-122"/>
              </a:rPr>
              <a:t>需求。在此基础上，制定了集团</a:t>
            </a:r>
            <a:r>
              <a:rPr lang="en-US" altLang="zh-CN" sz="1400" dirty="0" smtClean="0">
                <a:latin typeface="楷体_GB2312" pitchFamily="49" charset="-122"/>
                <a:ea typeface="楷体_GB2312" pitchFamily="49" charset="-122"/>
              </a:rPr>
              <a:t>IT</a:t>
            </a:r>
            <a:r>
              <a:rPr lang="zh-CN" altLang="en-US" sz="1400" dirty="0" smtClean="0">
                <a:latin typeface="楷体_GB2312" pitchFamily="49" charset="-122"/>
                <a:ea typeface="楷体_GB2312" pitchFamily="49" charset="-122"/>
              </a:rPr>
              <a:t>战略、应用架构、技术架构和</a:t>
            </a:r>
            <a:r>
              <a:rPr lang="en-US" altLang="zh-CN" sz="1400" dirty="0" smtClean="0">
                <a:latin typeface="楷体_GB2312" pitchFamily="49" charset="-122"/>
                <a:ea typeface="楷体_GB2312" pitchFamily="49" charset="-122"/>
              </a:rPr>
              <a:t>IT</a:t>
            </a:r>
            <a:r>
              <a:rPr lang="zh-CN" altLang="en-US" sz="1400" dirty="0" smtClean="0">
                <a:latin typeface="楷体_GB2312" pitchFamily="49" charset="-122"/>
                <a:ea typeface="楷体_GB2312" pitchFamily="49" charset="-122"/>
              </a:rPr>
              <a:t>管理体系架构。结合集团实际情况和发展要求，确定了集团信息化建设项目和项目计划，并对信息化建设项目投资进行了估算，以指导后续信息化建设。</a:t>
            </a:r>
            <a:endParaRPr lang="zh-CN" altLang="zh-CN" sz="1400" dirty="0" smtClean="0">
              <a:latin typeface="楷体_GB2312" pitchFamily="49" charset="-122"/>
              <a:ea typeface="楷体_GB2312" pitchFamily="49" charset="-122"/>
            </a:endParaRPr>
          </a:p>
          <a:p>
            <a:pPr marL="0" indent="0" eaLnBrk="1" hangingPunct="1">
              <a:buFont typeface="Wingdings" pitchFamily="2" charset="2"/>
              <a:buNone/>
            </a:pPr>
            <a:endParaRPr lang="en-US" altLang="zh-CN" sz="1400" dirty="0" smtClean="0">
              <a:latin typeface="楷体_GB2312" pitchFamily="49" charset="-122"/>
              <a:ea typeface="楷体_GB2312" pitchFamily="49" charset="-122"/>
            </a:endParaRPr>
          </a:p>
        </p:txBody>
      </p:sp>
      <p:sp>
        <p:nvSpPr>
          <p:cNvPr id="60423" name="Rectangle 5"/>
          <p:cNvSpPr>
            <a:spLocks noGrp="1" noChangeArrowheads="1"/>
          </p:cNvSpPr>
          <p:nvPr>
            <p:ph sz="quarter" idx="3"/>
          </p:nvPr>
        </p:nvSpPr>
        <p:spPr>
          <a:xfrm>
            <a:off x="457200" y="4283094"/>
            <a:ext cx="3817938" cy="1931988"/>
          </a:xfrm>
        </p:spPr>
        <p:txBody>
          <a:bodyPr/>
          <a:lstStyle/>
          <a:p>
            <a:pPr marL="0" indent="0" eaLnBrk="1" hangingPunct="1">
              <a:buFont typeface="Wingdings" pitchFamily="2" charset="2"/>
              <a:buNone/>
            </a:pPr>
            <a:r>
              <a:rPr lang="zh-CN" altLang="en-US" sz="1400" dirty="0" smtClean="0">
                <a:latin typeface="楷体_GB2312" pitchFamily="49" charset="-122"/>
                <a:ea typeface="楷体_GB2312" pitchFamily="49" charset="-122"/>
              </a:rPr>
              <a:t>统一了集团营销、企管、</a:t>
            </a:r>
            <a:r>
              <a:rPr lang="en-US" altLang="zh-CN" sz="1400" dirty="0" smtClean="0">
                <a:latin typeface="楷体_GB2312" pitchFamily="49" charset="-122"/>
                <a:ea typeface="楷体_GB2312" pitchFamily="49" charset="-122"/>
              </a:rPr>
              <a:t>IT</a:t>
            </a:r>
            <a:r>
              <a:rPr lang="zh-CN" altLang="en-US" sz="1400" dirty="0" smtClean="0">
                <a:latin typeface="楷体_GB2312" pitchFamily="49" charset="-122"/>
                <a:ea typeface="楷体_GB2312" pitchFamily="49" charset="-122"/>
              </a:rPr>
              <a:t>等部门的认识，对信息化建设的目标、路径达成了共识。</a:t>
            </a:r>
            <a:endParaRPr lang="en-US" altLang="zh-CN" sz="1400" dirty="0" smtClean="0">
              <a:latin typeface="楷体_GB2312" pitchFamily="49" charset="-122"/>
              <a:ea typeface="楷体_GB2312" pitchFamily="49" charset="-122"/>
            </a:endParaRPr>
          </a:p>
          <a:p>
            <a:pPr marL="0" indent="0" eaLnBrk="1" hangingPunct="1">
              <a:buFont typeface="Wingdings" pitchFamily="2" charset="2"/>
              <a:buNone/>
            </a:pPr>
            <a:r>
              <a:rPr lang="zh-CN" altLang="en-US" sz="1400" dirty="0" smtClean="0">
                <a:latin typeface="楷体_GB2312" pitchFamily="49" charset="-122"/>
                <a:ea typeface="楷体_GB2312" pitchFamily="49" charset="-122"/>
              </a:rPr>
              <a:t>同期开展的管理提升咨询项目，明确了集团未来管理提升的路径和项目安排。</a:t>
            </a:r>
            <a:endParaRPr lang="en-US" altLang="zh-CN" sz="1400" dirty="0" smtClean="0">
              <a:latin typeface="楷体_GB2312" pitchFamily="49" charset="-122"/>
              <a:ea typeface="楷体_GB2312" pitchFamily="49" charset="-122"/>
            </a:endParaRPr>
          </a:p>
          <a:p>
            <a:pPr marL="0" indent="0" eaLnBrk="1" hangingPunct="1">
              <a:buFont typeface="Wingdings" pitchFamily="2" charset="2"/>
              <a:buNone/>
            </a:pPr>
            <a:r>
              <a:rPr lang="zh-CN" altLang="en-US" sz="1400" dirty="0" smtClean="0">
                <a:latin typeface="楷体_GB2312" pitchFamily="49" charset="-122"/>
                <a:ea typeface="楷体_GB2312" pitchFamily="49" charset="-122"/>
              </a:rPr>
              <a:t>规范了集团</a:t>
            </a:r>
            <a:r>
              <a:rPr lang="en-US" altLang="zh-CN" sz="1400" dirty="0" smtClean="0">
                <a:latin typeface="楷体_GB2312" pitchFamily="49" charset="-122"/>
                <a:ea typeface="楷体_GB2312" pitchFamily="49" charset="-122"/>
              </a:rPr>
              <a:t>IT</a:t>
            </a:r>
            <a:r>
              <a:rPr lang="zh-CN" altLang="en-US" sz="1400" dirty="0" smtClean="0">
                <a:latin typeface="楷体_GB2312" pitchFamily="49" charset="-122"/>
                <a:ea typeface="楷体_GB2312" pitchFamily="49" charset="-122"/>
              </a:rPr>
              <a:t>管理体系，明确了各部门的</a:t>
            </a:r>
            <a:r>
              <a:rPr lang="en-US" altLang="zh-CN" sz="1400" dirty="0" smtClean="0">
                <a:latin typeface="楷体_GB2312" pitchFamily="49" charset="-122"/>
                <a:ea typeface="楷体_GB2312" pitchFamily="49" charset="-122"/>
              </a:rPr>
              <a:t>IT</a:t>
            </a:r>
            <a:r>
              <a:rPr lang="zh-CN" altLang="en-US" sz="1400" dirty="0" smtClean="0">
                <a:latin typeface="楷体_GB2312" pitchFamily="49" charset="-122"/>
                <a:ea typeface="楷体_GB2312" pitchFamily="49" charset="-122"/>
              </a:rPr>
              <a:t>权责，健全了</a:t>
            </a:r>
            <a:r>
              <a:rPr lang="en-US" altLang="zh-CN" sz="1400" dirty="0" smtClean="0">
                <a:latin typeface="楷体_GB2312" pitchFamily="49" charset="-122"/>
                <a:ea typeface="楷体_GB2312" pitchFamily="49" charset="-122"/>
              </a:rPr>
              <a:t>IT</a:t>
            </a:r>
            <a:r>
              <a:rPr lang="zh-CN" altLang="en-US" sz="1400" dirty="0" smtClean="0">
                <a:latin typeface="楷体_GB2312" pitchFamily="49" charset="-122"/>
                <a:ea typeface="楷体_GB2312" pitchFamily="49" charset="-122"/>
              </a:rPr>
              <a:t>管理流程与制度</a:t>
            </a:r>
            <a:endParaRPr lang="en-US" altLang="zh-CN" sz="1400" dirty="0" smtClean="0">
              <a:latin typeface="楷体_GB2312" pitchFamily="49" charset="-122"/>
              <a:ea typeface="楷体_GB2312" pitchFamily="49" charset="-122"/>
            </a:endParaRPr>
          </a:p>
          <a:p>
            <a:pPr marL="0" indent="0" eaLnBrk="1" hangingPunct="1">
              <a:buFont typeface="Wingdings" pitchFamily="2" charset="2"/>
              <a:buNone/>
            </a:pPr>
            <a:r>
              <a:rPr lang="zh-CN" altLang="en-US" sz="1400" dirty="0" smtClean="0">
                <a:latin typeface="楷体_GB2312" pitchFamily="49" charset="-122"/>
                <a:ea typeface="楷体_GB2312" pitchFamily="49" charset="-122"/>
              </a:rPr>
              <a:t>规划了集团</a:t>
            </a:r>
            <a:r>
              <a:rPr lang="en-US" altLang="zh-CN" sz="1400" dirty="0" smtClean="0">
                <a:latin typeface="楷体_GB2312" pitchFamily="49" charset="-122"/>
                <a:ea typeface="楷体_GB2312" pitchFamily="49" charset="-122"/>
              </a:rPr>
              <a:t>ERP</a:t>
            </a:r>
            <a:r>
              <a:rPr lang="zh-CN" altLang="en-US" sz="1400" dirty="0" smtClean="0">
                <a:latin typeface="楷体_GB2312" pitchFamily="49" charset="-122"/>
                <a:ea typeface="楷体_GB2312" pitchFamily="49" charset="-122"/>
              </a:rPr>
              <a:t>系统，，有力指导了后续的</a:t>
            </a:r>
            <a:r>
              <a:rPr lang="en-US" altLang="zh-CN" sz="1400" dirty="0" smtClean="0">
                <a:latin typeface="楷体_GB2312" pitchFamily="49" charset="-122"/>
                <a:ea typeface="楷体_GB2312" pitchFamily="49" charset="-122"/>
              </a:rPr>
              <a:t>ERP</a:t>
            </a:r>
            <a:r>
              <a:rPr lang="zh-CN" altLang="en-US" sz="1400" dirty="0" smtClean="0">
                <a:latin typeface="楷体_GB2312" pitchFamily="49" charset="-122"/>
                <a:ea typeface="楷体_GB2312" pitchFamily="49" charset="-122"/>
              </a:rPr>
              <a:t>系统建设。</a:t>
            </a:r>
          </a:p>
        </p:txBody>
      </p:sp>
      <p:sp>
        <p:nvSpPr>
          <p:cNvPr id="60424" name="AutoShape 6"/>
          <p:cNvSpPr>
            <a:spLocks noChangeArrowheads="1"/>
          </p:cNvSpPr>
          <p:nvPr/>
        </p:nvSpPr>
        <p:spPr bwMode="auto">
          <a:xfrm>
            <a:off x="457200" y="1317625"/>
            <a:ext cx="1620838" cy="450850"/>
          </a:xfrm>
          <a:prstGeom prst="roundRect">
            <a:avLst>
              <a:gd name="adj" fmla="val 16667"/>
            </a:avLst>
          </a:prstGeom>
          <a:solidFill>
            <a:srgbClr val="DDDDDD"/>
          </a:solidFill>
          <a:ln w="9525">
            <a:noFill/>
            <a:round/>
            <a:headEnd/>
            <a:tailEnd/>
          </a:ln>
          <a:effectLst>
            <a:prstShdw prst="shdw17" dist="17961" dir="2700000">
              <a:srgbClr val="858585">
                <a:alpha val="50000"/>
              </a:srgbClr>
            </a:prstShdw>
          </a:effectLst>
        </p:spPr>
        <p:txBody>
          <a:bodyPr wrap="none" anchor="ctr"/>
          <a:lstStyle/>
          <a:p>
            <a:pPr algn="ctr"/>
            <a:r>
              <a:rPr lang="zh-CN" altLang="en-US" sz="1700" b="1">
                <a:ea typeface="宋体" charset="-122"/>
              </a:rPr>
              <a:t>业务挑战</a:t>
            </a:r>
          </a:p>
        </p:txBody>
      </p:sp>
      <p:sp>
        <p:nvSpPr>
          <p:cNvPr id="60425" name="AutoShape 7"/>
          <p:cNvSpPr>
            <a:spLocks noChangeArrowheads="1"/>
          </p:cNvSpPr>
          <p:nvPr/>
        </p:nvSpPr>
        <p:spPr bwMode="auto">
          <a:xfrm>
            <a:off x="4648200" y="1308100"/>
            <a:ext cx="1620838" cy="450850"/>
          </a:xfrm>
          <a:prstGeom prst="roundRect">
            <a:avLst>
              <a:gd name="adj" fmla="val 16667"/>
            </a:avLst>
          </a:prstGeom>
          <a:solidFill>
            <a:srgbClr val="DDDDDD"/>
          </a:solidFill>
          <a:ln w="9525" algn="ctr">
            <a:noFill/>
            <a:round/>
            <a:headEnd/>
            <a:tailEnd/>
          </a:ln>
          <a:effectLst>
            <a:prstShdw prst="shdw17" dist="17961" dir="2700000">
              <a:srgbClr val="858585">
                <a:alpha val="50000"/>
              </a:srgbClr>
            </a:prstShdw>
          </a:effectLst>
        </p:spPr>
        <p:txBody>
          <a:bodyPr wrap="none" anchor="ctr"/>
          <a:lstStyle/>
          <a:p>
            <a:pPr algn="ctr"/>
            <a:r>
              <a:rPr lang="zh-CN" altLang="en-US" sz="1700" b="1">
                <a:ea typeface="宋体" charset="-122"/>
              </a:rPr>
              <a:t>咨询方案</a:t>
            </a:r>
          </a:p>
        </p:txBody>
      </p:sp>
      <p:sp>
        <p:nvSpPr>
          <p:cNvPr id="60426" name="AutoShape 8"/>
          <p:cNvSpPr>
            <a:spLocks noChangeArrowheads="1"/>
          </p:cNvSpPr>
          <p:nvPr/>
        </p:nvSpPr>
        <p:spPr bwMode="auto">
          <a:xfrm>
            <a:off x="457200" y="3714752"/>
            <a:ext cx="1620838" cy="450850"/>
          </a:xfrm>
          <a:prstGeom prst="roundRect">
            <a:avLst>
              <a:gd name="adj" fmla="val 16667"/>
            </a:avLst>
          </a:prstGeom>
          <a:solidFill>
            <a:srgbClr val="DDDDDD"/>
          </a:solidFill>
          <a:ln w="9525" algn="ctr">
            <a:noFill/>
            <a:round/>
            <a:headEnd/>
            <a:tailEnd/>
          </a:ln>
          <a:effectLst>
            <a:prstShdw prst="shdw17" dist="17961" dir="2700000">
              <a:srgbClr val="858585">
                <a:alpha val="50000"/>
              </a:srgbClr>
            </a:prstShdw>
          </a:effectLst>
        </p:spPr>
        <p:txBody>
          <a:bodyPr wrap="none" anchor="ctr"/>
          <a:lstStyle/>
          <a:p>
            <a:pPr algn="ctr"/>
            <a:r>
              <a:rPr lang="zh-CN" altLang="en-US" sz="1700" b="1">
                <a:ea typeface="宋体" charset="-122"/>
              </a:rPr>
              <a:t>客户收益</a:t>
            </a:r>
          </a:p>
        </p:txBody>
      </p:sp>
      <p:pic>
        <p:nvPicPr>
          <p:cNvPr id="158722" name="Picture 2"/>
          <p:cNvPicPr>
            <a:picLocks noChangeAspect="1" noChangeArrowheads="1"/>
          </p:cNvPicPr>
          <p:nvPr/>
        </p:nvPicPr>
        <p:blipFill>
          <a:blip r:embed="rId3"/>
          <a:srcRect/>
          <a:stretch>
            <a:fillRect/>
          </a:stretch>
        </p:blipFill>
        <p:spPr bwMode="auto">
          <a:xfrm>
            <a:off x="4857752" y="3857628"/>
            <a:ext cx="3286148" cy="24157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77826" name="直接连接符 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6" name="灯片编号占位符 3"/>
          <p:cNvSpPr>
            <a:spLocks noGrp="1"/>
          </p:cNvSpPr>
          <p:nvPr>
            <p:ph type="sldNum" sz="quarter" idx="11"/>
          </p:nvPr>
        </p:nvSpPr>
        <p:spPr/>
        <p:txBody>
          <a:bodyPr/>
          <a:lstStyle/>
          <a:p>
            <a:pPr>
              <a:defRPr/>
            </a:pPr>
            <a:fld id="{7C51B80A-5B27-4680-A53A-1487741EB486}" type="slidenum">
              <a:rPr lang="en-US" altLang="zh-CN"/>
              <a:pPr>
                <a:defRPr/>
              </a:pPr>
              <a:t>62</a:t>
            </a:fld>
            <a:endParaRPr lang="en-US" altLang="zh-CN"/>
          </a:p>
        </p:txBody>
      </p:sp>
      <p:pic>
        <p:nvPicPr>
          <p:cNvPr id="77828" name="Picture 2" descr="未标题-1"/>
          <p:cNvPicPr>
            <a:picLocks noGrp="1" noChangeAspect="1" noChangeArrowheads="1"/>
          </p:cNvPicPr>
          <p:nvPr>
            <p:ph/>
          </p:nvPr>
        </p:nvPicPr>
        <p:blipFill>
          <a:blip r:embed="rId3"/>
          <a:srcRect/>
          <a:stretch>
            <a:fillRect/>
          </a:stretch>
        </p:blipFill>
        <p:spPr>
          <a:xfrm>
            <a:off x="3368675" y="0"/>
            <a:ext cx="5775325" cy="6884988"/>
          </a:xfrm>
        </p:spPr>
      </p:pic>
      <p:sp>
        <p:nvSpPr>
          <p:cNvPr id="5924867" name="Rectangle 3"/>
          <p:cNvSpPr>
            <a:spLocks noChangeArrowheads="1"/>
          </p:cNvSpPr>
          <p:nvPr/>
        </p:nvSpPr>
        <p:spPr bwMode="auto">
          <a:xfrm>
            <a:off x="0" y="0"/>
            <a:ext cx="4356100" cy="6858000"/>
          </a:xfrm>
          <a:prstGeom prst="rect">
            <a:avLst/>
          </a:prstGeom>
          <a:solidFill>
            <a:srgbClr val="B2B2B2"/>
          </a:solidFill>
          <a:ln w="9525">
            <a:noFill/>
            <a:miter lim="800000"/>
            <a:headEnd/>
            <a:tailEnd/>
          </a:ln>
          <a:effectLst/>
        </p:spPr>
        <p:txBody>
          <a:bodyPr wrap="none" anchor="ctr"/>
          <a:lstStyle/>
          <a:p>
            <a:pPr eaLnBrk="0" hangingPunct="0">
              <a:defRPr/>
            </a:pPr>
            <a:endParaRPr lang="zh-CN" altLang="en-US">
              <a:effectLst>
                <a:outerShdw blurRad="38100" dist="38100" dir="2700000" algn="tl">
                  <a:srgbClr val="000000">
                    <a:alpha val="43137"/>
                  </a:srgbClr>
                </a:outerShdw>
              </a:effectLst>
            </a:endParaRPr>
          </a:p>
        </p:txBody>
      </p:sp>
      <p:sp>
        <p:nvSpPr>
          <p:cNvPr id="5924868" name="Rectangle 4"/>
          <p:cNvSpPr>
            <a:spLocks noChangeArrowheads="1"/>
          </p:cNvSpPr>
          <p:nvPr/>
        </p:nvSpPr>
        <p:spPr bwMode="auto">
          <a:xfrm>
            <a:off x="395288" y="3068638"/>
            <a:ext cx="3816350" cy="1008062"/>
          </a:xfrm>
          <a:prstGeom prst="rect">
            <a:avLst/>
          </a:prstGeom>
          <a:noFill/>
          <a:ln w="9525">
            <a:noFill/>
            <a:miter lim="800000"/>
            <a:headEnd/>
            <a:tailEnd/>
          </a:ln>
          <a:effectLst/>
        </p:spPr>
        <p:txBody>
          <a:bodyPr anchor="b"/>
          <a:lstStyle/>
          <a:p>
            <a:pPr algn="ctr">
              <a:defRPr/>
            </a:pPr>
            <a:r>
              <a:rPr lang="zh-CN" altLang="en-US" sz="3600" b="1">
                <a:solidFill>
                  <a:srgbClr val="A23826"/>
                </a:solidFill>
                <a:effectLst>
                  <a:outerShdw blurRad="38100" dist="38100" dir="2700000" algn="tl">
                    <a:srgbClr val="C0C0C0"/>
                  </a:outerShdw>
                </a:effectLst>
                <a:latin typeface="黑体" pitchFamily="2" charset="-122"/>
                <a:ea typeface="黑体" pitchFamily="2" charset="-122"/>
              </a:rPr>
              <a:t>谢谢</a:t>
            </a:r>
          </a:p>
          <a:p>
            <a:pPr algn="ctr">
              <a:defRPr/>
            </a:pPr>
            <a:r>
              <a:rPr lang="en-US" altLang="zh-CN" sz="2400" b="1">
                <a:solidFill>
                  <a:srgbClr val="A23826"/>
                </a:solidFill>
                <a:effectLst>
                  <a:outerShdw blurRad="38100" dist="38100" dir="2700000" algn="tl">
                    <a:srgbClr val="C0C0C0"/>
                  </a:outerShdw>
                </a:effectLst>
                <a:ea typeface="宋体" charset="-122"/>
              </a:rPr>
              <a:t>www.hanconsulting.com</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634" name="直接连接符 11"/>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69635" name="Rectangle 2"/>
          <p:cNvSpPr>
            <a:spLocks noGrp="1" noChangeArrowheads="1"/>
          </p:cNvSpPr>
          <p:nvPr>
            <p:ph type="title"/>
          </p:nvPr>
        </p:nvSpPr>
        <p:spPr/>
        <p:txBody>
          <a:bodyPr/>
          <a:lstStyle/>
          <a:p>
            <a:pPr eaLnBrk="1" hangingPunct="1"/>
            <a:r>
              <a:rPr lang="zh-CN" altLang="en-US" sz="3200" smtClean="0"/>
              <a:t>以客户为导向的扁平组织结构</a:t>
            </a:r>
          </a:p>
        </p:txBody>
      </p:sp>
      <p:sp>
        <p:nvSpPr>
          <p:cNvPr id="8198" name="Rectangle 4"/>
          <p:cNvSpPr>
            <a:spLocks noChangeArrowheads="1"/>
          </p:cNvSpPr>
          <p:nvPr/>
        </p:nvSpPr>
        <p:spPr bwMode="auto">
          <a:xfrm>
            <a:off x="6573838" y="2565400"/>
            <a:ext cx="1944687" cy="935038"/>
          </a:xfrm>
          <a:prstGeom prst="rect">
            <a:avLst/>
          </a:prstGeom>
          <a:solidFill>
            <a:srgbClr val="C0C0C0"/>
          </a:solidFill>
          <a:ln w="9525">
            <a:noFill/>
            <a:miter lim="800000"/>
            <a:headEnd/>
            <a:tailEnd/>
          </a:ln>
        </p:spPr>
        <p:txBody>
          <a:bodyPr wrap="none" anchor="ctr"/>
          <a:lstStyle/>
          <a:p>
            <a:pPr algn="ctr" eaLnBrk="0" hangingPunct="0">
              <a:defRPr/>
            </a:pPr>
            <a:r>
              <a:rPr lang="en-US" altLang="zh-CN" sz="1800">
                <a:effectLst>
                  <a:outerShdw blurRad="38100" dist="38100" dir="2700000" algn="tl">
                    <a:srgbClr val="000000">
                      <a:alpha val="43137"/>
                    </a:srgbClr>
                  </a:outerShdw>
                </a:effectLst>
                <a:latin typeface="Arial" pitchFamily="34" charset="0"/>
                <a:ea typeface="Arial Unicode MS" pitchFamily="34" charset="-122"/>
                <a:cs typeface="Arial Unicode MS" pitchFamily="34" charset="-122"/>
              </a:rPr>
              <a:t>SAP</a:t>
            </a:r>
            <a:r>
              <a:rPr lang="zh-CN" altLang="en-US" sz="180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事业部</a:t>
            </a:r>
            <a:endParaRPr lang="zh-CN" altLang="en-US" sz="1600" i="1">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endParaRPr>
          </a:p>
        </p:txBody>
      </p:sp>
      <p:sp>
        <p:nvSpPr>
          <p:cNvPr id="8199" name="Rectangle 5"/>
          <p:cNvSpPr>
            <a:spLocks noChangeArrowheads="1"/>
          </p:cNvSpPr>
          <p:nvPr/>
        </p:nvSpPr>
        <p:spPr bwMode="auto">
          <a:xfrm>
            <a:off x="741363" y="5099050"/>
            <a:ext cx="7777162" cy="649288"/>
          </a:xfrm>
          <a:prstGeom prst="rect">
            <a:avLst/>
          </a:prstGeom>
          <a:solidFill>
            <a:srgbClr val="923222"/>
          </a:solidFill>
          <a:ln/>
          <a:extLst/>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defRPr/>
            </a:pPr>
            <a:r>
              <a:rPr lang="zh-CN" altLang="en-US" sz="1800" dirty="0">
                <a:solidFill>
                  <a:schemeClr val="bg1">
                    <a:lumMod val="95000"/>
                  </a:schemeClr>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汉普研究院 （</a:t>
            </a:r>
            <a:r>
              <a:rPr lang="en-US" altLang="zh-CN" sz="1800" dirty="0">
                <a:solidFill>
                  <a:schemeClr val="bg1">
                    <a:lumMod val="95000"/>
                  </a:schemeClr>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Han Institute</a:t>
            </a:r>
            <a:r>
              <a:rPr lang="zh-CN" altLang="en-US" sz="1800" dirty="0">
                <a:solidFill>
                  <a:schemeClr val="bg1">
                    <a:lumMod val="95000"/>
                  </a:schemeClr>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a:t>
            </a:r>
          </a:p>
          <a:p>
            <a:pPr algn="ctr" eaLnBrk="0" hangingPunct="0">
              <a:defRPr/>
            </a:pPr>
            <a:r>
              <a:rPr lang="en-US" altLang="zh-CN" sz="1800" i="1" dirty="0">
                <a:solidFill>
                  <a:schemeClr val="bg1">
                    <a:lumMod val="95000"/>
                  </a:schemeClr>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Domain experts | Knowledge Management | Consultant Orientation</a:t>
            </a:r>
          </a:p>
        </p:txBody>
      </p:sp>
      <p:sp>
        <p:nvSpPr>
          <p:cNvPr id="8200" name="Rectangle 6"/>
          <p:cNvSpPr>
            <a:spLocks noChangeArrowheads="1"/>
          </p:cNvSpPr>
          <p:nvPr/>
        </p:nvSpPr>
        <p:spPr bwMode="auto">
          <a:xfrm>
            <a:off x="4500563" y="2565400"/>
            <a:ext cx="2016125" cy="935038"/>
          </a:xfrm>
          <a:prstGeom prst="rect">
            <a:avLst/>
          </a:prstGeom>
          <a:solidFill>
            <a:srgbClr val="C0C0C0"/>
          </a:solidFill>
          <a:ln w="9525">
            <a:noFill/>
            <a:miter lim="800000"/>
            <a:headEnd/>
            <a:tailEnd/>
          </a:ln>
        </p:spPr>
        <p:txBody>
          <a:bodyPr wrap="none" anchor="ctr"/>
          <a:lstStyle/>
          <a:p>
            <a:pPr algn="ctr" eaLnBrk="0" hangingPunct="0">
              <a:defRPr/>
            </a:pPr>
            <a:r>
              <a:rPr lang="en-US" altLang="zh-CN" sz="1800">
                <a:effectLst>
                  <a:outerShdw blurRad="38100" dist="38100" dir="2700000" algn="tl">
                    <a:srgbClr val="000000">
                      <a:alpha val="43137"/>
                    </a:srgbClr>
                  </a:outerShdw>
                </a:effectLst>
                <a:latin typeface="Arial" pitchFamily="34" charset="0"/>
                <a:ea typeface="Arial Unicode MS" pitchFamily="34" charset="-122"/>
                <a:cs typeface="Arial Unicode MS" pitchFamily="34" charset="-122"/>
              </a:rPr>
              <a:t>Oracle</a:t>
            </a:r>
            <a:r>
              <a:rPr lang="zh-CN" altLang="en-US" sz="180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事业部</a:t>
            </a:r>
            <a:endParaRPr lang="zh-CN" altLang="en-US" sz="1600" i="1">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endParaRPr>
          </a:p>
        </p:txBody>
      </p:sp>
      <p:sp>
        <p:nvSpPr>
          <p:cNvPr id="8201" name="Rectangle 7"/>
          <p:cNvSpPr>
            <a:spLocks noChangeArrowheads="1"/>
          </p:cNvSpPr>
          <p:nvPr/>
        </p:nvSpPr>
        <p:spPr bwMode="auto">
          <a:xfrm>
            <a:off x="755650" y="2565400"/>
            <a:ext cx="2736850" cy="935038"/>
          </a:xfrm>
          <a:prstGeom prst="rect">
            <a:avLst/>
          </a:prstGeom>
          <a:solidFill>
            <a:schemeClr val="bg1">
              <a:lumMod val="75000"/>
            </a:schemeClr>
          </a:solidFill>
          <a:ln>
            <a:noFill/>
          </a:ln>
        </p:spPr>
        <p:txBody>
          <a:bodyPr wrap="none" anchor="ctr"/>
          <a:lstStyle/>
          <a:p>
            <a:pPr algn="ctr" eaLnBrk="0" hangingPunct="0">
              <a:defRPr/>
            </a:pPr>
            <a:r>
              <a:rPr lang="zh-CN" altLang="en-US" sz="180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管理咨询 </a:t>
            </a:r>
            <a:r>
              <a:rPr lang="en-US" altLang="zh-CN" sz="1800">
                <a:effectLst>
                  <a:outerShdw blurRad="38100" dist="38100" dir="2700000" algn="tl">
                    <a:srgbClr val="000000">
                      <a:alpha val="43137"/>
                    </a:srgbClr>
                  </a:outerShdw>
                </a:effectLst>
                <a:ea typeface="微软雅黑" pitchFamily="34" charset="-122"/>
                <a:cs typeface="Arial Unicode MS" pitchFamily="34" charset="-122"/>
              </a:rPr>
              <a:t>(MC)</a:t>
            </a:r>
            <a:endParaRPr lang="en-US" altLang="zh-CN" sz="1600" i="1">
              <a:effectLst>
                <a:outerShdw blurRad="38100" dist="38100" dir="2700000" algn="tl">
                  <a:srgbClr val="000000">
                    <a:alpha val="43137"/>
                  </a:srgbClr>
                </a:outerShdw>
              </a:effectLst>
              <a:ea typeface="微软雅黑" pitchFamily="34" charset="-122"/>
              <a:cs typeface="Arial Unicode MS" pitchFamily="34" charset="-122"/>
            </a:endParaRPr>
          </a:p>
        </p:txBody>
      </p:sp>
      <p:sp>
        <p:nvSpPr>
          <p:cNvPr id="8202" name="Freeform 8"/>
          <p:cNvSpPr>
            <a:spLocks/>
          </p:cNvSpPr>
          <p:nvPr/>
        </p:nvSpPr>
        <p:spPr bwMode="auto">
          <a:xfrm>
            <a:off x="741363" y="2565400"/>
            <a:ext cx="7777162" cy="1800225"/>
          </a:xfrm>
          <a:custGeom>
            <a:avLst/>
            <a:gdLst>
              <a:gd name="T0" fmla="*/ 2147483647 w 4853"/>
              <a:gd name="T1" fmla="*/ 0 h 1316"/>
              <a:gd name="T2" fmla="*/ 2147483647 w 4853"/>
              <a:gd name="T3" fmla="*/ 2147483647 h 1316"/>
              <a:gd name="T4" fmla="*/ 0 w 4853"/>
              <a:gd name="T5" fmla="*/ 2147483647 h 1316"/>
              <a:gd name="T6" fmla="*/ 0 w 4853"/>
              <a:gd name="T7" fmla="*/ 2147483647 h 1316"/>
              <a:gd name="T8" fmla="*/ 2147483647 w 4853"/>
              <a:gd name="T9" fmla="*/ 2147483647 h 1316"/>
              <a:gd name="T10" fmla="*/ 2147483647 w 4853"/>
              <a:gd name="T11" fmla="*/ 2147483647 h 1316"/>
              <a:gd name="T12" fmla="*/ 2147483647 w 4853"/>
              <a:gd name="T13" fmla="*/ 2147483647 h 1316"/>
              <a:gd name="T14" fmla="*/ 2147483647 w 4853"/>
              <a:gd name="T15" fmla="*/ 0 h 1316"/>
              <a:gd name="T16" fmla="*/ 2147483647 w 4853"/>
              <a:gd name="T17" fmla="*/ 0 h 13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53"/>
              <a:gd name="T28" fmla="*/ 0 h 1316"/>
              <a:gd name="T29" fmla="*/ 4853 w 4853"/>
              <a:gd name="T30" fmla="*/ 1316 h 13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53" h="1316">
                <a:moveTo>
                  <a:pt x="1769" y="0"/>
                </a:moveTo>
                <a:lnTo>
                  <a:pt x="1769" y="726"/>
                </a:lnTo>
                <a:lnTo>
                  <a:pt x="0" y="726"/>
                </a:lnTo>
                <a:lnTo>
                  <a:pt x="0" y="1316"/>
                </a:lnTo>
                <a:lnTo>
                  <a:pt x="4853" y="1316"/>
                </a:lnTo>
                <a:lnTo>
                  <a:pt x="4853" y="726"/>
                </a:lnTo>
                <a:lnTo>
                  <a:pt x="2313" y="726"/>
                </a:lnTo>
                <a:lnTo>
                  <a:pt x="2313" y="0"/>
                </a:lnTo>
                <a:lnTo>
                  <a:pt x="1769" y="0"/>
                </a:lnTo>
                <a:close/>
              </a:path>
            </a:pathLst>
          </a:custGeom>
          <a:solidFill>
            <a:srgbClr val="C0C0C0"/>
          </a:solidFill>
          <a:ln w="9525">
            <a:noFill/>
            <a:round/>
            <a:headEnd/>
            <a:tailEnd/>
          </a:ln>
        </p:spPr>
        <p:txBody>
          <a:bodyPr/>
          <a:lstStyle/>
          <a:p>
            <a:pPr eaLnBrk="0" hangingPunct="0">
              <a:defRPr/>
            </a:pPr>
            <a:endParaRPr lang="zh-CN" altLang="en-US">
              <a:effectLst>
                <a:outerShdw blurRad="38100" dist="38100" dir="2700000" algn="tl">
                  <a:srgbClr val="000000">
                    <a:alpha val="43137"/>
                  </a:srgbClr>
                </a:outerShdw>
              </a:effectLst>
              <a:cs typeface="Arial" charset="0"/>
            </a:endParaRPr>
          </a:p>
        </p:txBody>
      </p:sp>
      <p:sp>
        <p:nvSpPr>
          <p:cNvPr id="8203" name="Rectangle 9"/>
          <p:cNvSpPr>
            <a:spLocks noChangeArrowheads="1"/>
          </p:cNvSpPr>
          <p:nvPr/>
        </p:nvSpPr>
        <p:spPr bwMode="auto">
          <a:xfrm>
            <a:off x="1042988" y="3744913"/>
            <a:ext cx="6913562" cy="641350"/>
          </a:xfrm>
          <a:prstGeom prst="rect">
            <a:avLst/>
          </a:prstGeom>
          <a:noFill/>
          <a:ln w="9525">
            <a:noFill/>
            <a:miter lim="800000"/>
            <a:headEnd/>
            <a:tailEnd/>
          </a:ln>
        </p:spPr>
        <p:txBody>
          <a:bodyPr>
            <a:spAutoFit/>
          </a:bodyPr>
          <a:lstStyle/>
          <a:p>
            <a:pPr algn="ctr" eaLnBrk="0" hangingPunct="0">
              <a:defRPr/>
            </a:pPr>
            <a:r>
              <a:rPr lang="zh-CN" altLang="en-US" sz="180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软件开发事业部</a:t>
            </a:r>
            <a:r>
              <a:rPr lang="zh-CN" altLang="en-US"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a:t>
            </a:r>
            <a:r>
              <a:rPr lang="en-US" altLang="zh-CN"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Software Development</a:t>
            </a:r>
            <a:r>
              <a:rPr lang="zh-CN" altLang="en-US"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a:t>
            </a:r>
          </a:p>
          <a:p>
            <a:pPr algn="ctr" eaLnBrk="0" hangingPunct="0">
              <a:defRPr/>
            </a:pPr>
            <a:r>
              <a:rPr lang="zh-CN" altLang="en-US"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 </a:t>
            </a:r>
            <a:r>
              <a:rPr lang="en-US" altLang="zh-CN"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eCommerce | </a:t>
            </a:r>
            <a:r>
              <a:rPr lang="en-US" altLang="zh-CN" sz="1800" i="1">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DMS | MES | BI | Industry Specific Systems | </a:t>
            </a:r>
            <a:r>
              <a:rPr lang="en-US" altLang="zh-CN" sz="1800" i="1">
                <a:effectLst>
                  <a:outerShdw blurRad="38100" dist="38100" dir="2700000" algn="tl">
                    <a:srgbClr val="000000">
                      <a:alpha val="43137"/>
                    </a:srgbClr>
                  </a:outerShdw>
                </a:effectLst>
                <a:latin typeface="Arial Unicode MS" pitchFamily="34" charset="-122"/>
                <a:ea typeface="微软雅黑" pitchFamily="34" charset="-122"/>
                <a:cs typeface="Arial Unicode MS" pitchFamily="34" charset="-122"/>
              </a:rPr>
              <a:t>…</a:t>
            </a:r>
            <a:r>
              <a:rPr lang="en-US" altLang="zh-CN"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 </a:t>
            </a:r>
          </a:p>
        </p:txBody>
      </p:sp>
      <p:sp>
        <p:nvSpPr>
          <p:cNvPr id="8204" name="Rectangle 10"/>
          <p:cNvSpPr>
            <a:spLocks noChangeArrowheads="1"/>
          </p:cNvSpPr>
          <p:nvPr/>
        </p:nvSpPr>
        <p:spPr bwMode="auto">
          <a:xfrm>
            <a:off x="741363" y="4408488"/>
            <a:ext cx="7777162" cy="649287"/>
          </a:xfrm>
          <a:prstGeom prst="rect">
            <a:avLst/>
          </a:prstGeom>
          <a:solidFill>
            <a:srgbClr val="808080"/>
          </a:solidFill>
          <a:ln w="9525">
            <a:noFill/>
            <a:miter lim="800000"/>
            <a:headEnd/>
            <a:tailEnd/>
          </a:ln>
        </p:spPr>
        <p:txBody>
          <a:bodyPr wrap="none" anchor="ctr"/>
          <a:lstStyle/>
          <a:p>
            <a:pPr algn="ctr" eaLnBrk="0" hangingPunct="0">
              <a:defRPr/>
            </a:pPr>
            <a:r>
              <a:rPr lang="zh-CN" altLang="en-US" sz="180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支持服务中心 </a:t>
            </a:r>
            <a:r>
              <a:rPr lang="en-US" altLang="zh-CN" sz="180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(Support Center)</a:t>
            </a:r>
          </a:p>
          <a:p>
            <a:pPr algn="ctr" eaLnBrk="0" hangingPunct="0">
              <a:defRPr/>
            </a:pPr>
            <a:r>
              <a:rPr lang="en-US" altLang="zh-CN" sz="1800" i="1">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SAP | Oracle | Customized Applications </a:t>
            </a:r>
          </a:p>
        </p:txBody>
      </p:sp>
      <p:sp>
        <p:nvSpPr>
          <p:cNvPr id="8205" name="剪去单角的矩形 1"/>
          <p:cNvSpPr>
            <a:spLocks/>
          </p:cNvSpPr>
          <p:nvPr/>
        </p:nvSpPr>
        <p:spPr bwMode="auto">
          <a:xfrm>
            <a:off x="755650" y="1600200"/>
            <a:ext cx="7762875" cy="892175"/>
          </a:xfrm>
          <a:custGeom>
            <a:avLst/>
            <a:gdLst>
              <a:gd name="T0" fmla="*/ 0 w 7762875"/>
              <a:gd name="T1" fmla="*/ 0 h 892175"/>
              <a:gd name="T2" fmla="*/ 7614176 w 7762875"/>
              <a:gd name="T3" fmla="*/ 0 h 892175"/>
              <a:gd name="T4" fmla="*/ 7762875 w 7762875"/>
              <a:gd name="T5" fmla="*/ 148699 h 892175"/>
              <a:gd name="T6" fmla="*/ 7762875 w 7762875"/>
              <a:gd name="T7" fmla="*/ 892175 h 892175"/>
              <a:gd name="T8" fmla="*/ 0 w 7762875"/>
              <a:gd name="T9" fmla="*/ 892175 h 892175"/>
              <a:gd name="T10" fmla="*/ 0 w 7762875"/>
              <a:gd name="T11" fmla="*/ 0 h 892175"/>
              <a:gd name="T12" fmla="*/ 0 60000 65536"/>
              <a:gd name="T13" fmla="*/ 0 60000 65536"/>
              <a:gd name="T14" fmla="*/ 0 60000 65536"/>
              <a:gd name="T15" fmla="*/ 0 60000 65536"/>
              <a:gd name="T16" fmla="*/ 0 60000 65536"/>
              <a:gd name="T17" fmla="*/ 0 60000 65536"/>
              <a:gd name="T18" fmla="*/ 0 w 7762875"/>
              <a:gd name="T19" fmla="*/ 0 h 892175"/>
              <a:gd name="T20" fmla="*/ 7762875 w 7762875"/>
              <a:gd name="T21" fmla="*/ 892175 h 892175"/>
            </a:gdLst>
            <a:ahLst/>
            <a:cxnLst>
              <a:cxn ang="T12">
                <a:pos x="T0" y="T1"/>
              </a:cxn>
              <a:cxn ang="T13">
                <a:pos x="T2" y="T3"/>
              </a:cxn>
              <a:cxn ang="T14">
                <a:pos x="T4" y="T5"/>
              </a:cxn>
              <a:cxn ang="T15">
                <a:pos x="T6" y="T7"/>
              </a:cxn>
              <a:cxn ang="T16">
                <a:pos x="T8" y="T9"/>
              </a:cxn>
              <a:cxn ang="T17">
                <a:pos x="T10" y="T11"/>
              </a:cxn>
            </a:cxnLst>
            <a:rect l="T18" t="T19" r="T20" b="T21"/>
            <a:pathLst>
              <a:path w="7762875" h="892175">
                <a:moveTo>
                  <a:pt x="0" y="0"/>
                </a:moveTo>
                <a:lnTo>
                  <a:pt x="7614176" y="0"/>
                </a:lnTo>
                <a:lnTo>
                  <a:pt x="7762875" y="148699"/>
                </a:lnTo>
                <a:lnTo>
                  <a:pt x="7762875" y="892175"/>
                </a:lnTo>
                <a:lnTo>
                  <a:pt x="0" y="892175"/>
                </a:lnTo>
                <a:lnTo>
                  <a:pt x="0" y="0"/>
                </a:lnTo>
                <a:close/>
              </a:path>
            </a:pathLst>
          </a:custGeom>
          <a:solidFill>
            <a:srgbClr val="DDDDDD"/>
          </a:solidFill>
          <a:ln w="9525">
            <a:noFill/>
            <a:miter lim="800000"/>
            <a:headEnd/>
            <a:tailEnd/>
          </a:ln>
        </p:spPr>
        <p:txBody>
          <a:bodyPr wrap="none" anchor="ctr"/>
          <a:lstStyle/>
          <a:p>
            <a:pPr algn="ctr" eaLnBrk="0" hangingPunct="0">
              <a:defRPr/>
            </a:pPr>
            <a:r>
              <a:rPr lang="zh-CN" altLang="en-US" sz="180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客户方案与经营</a:t>
            </a:r>
            <a:r>
              <a:rPr lang="zh-CN" altLang="en-US"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a:t>
            </a:r>
            <a:r>
              <a:rPr lang="en-US" altLang="zh-CN"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Client facing</a:t>
            </a:r>
            <a:r>
              <a:rPr lang="zh-CN" altLang="en-US"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a:t>
            </a:r>
          </a:p>
          <a:p>
            <a:pPr algn="ctr" eaLnBrk="0" hangingPunct="0">
              <a:defRPr/>
            </a:pPr>
            <a:r>
              <a:rPr lang="en-US" altLang="zh-CN"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SAP | Oracle| Emerging</a:t>
            </a:r>
            <a:r>
              <a:rPr lang="zh-CN" altLang="en-US"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 </a:t>
            </a:r>
            <a:r>
              <a:rPr lang="en-US" altLang="zh-CN" sz="1800">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business</a:t>
            </a:r>
          </a:p>
        </p:txBody>
      </p:sp>
      <p:sp>
        <p:nvSpPr>
          <p:cNvPr id="8206" name="Rectangle 11"/>
          <p:cNvSpPr>
            <a:spLocks noChangeArrowheads="1"/>
          </p:cNvSpPr>
          <p:nvPr/>
        </p:nvSpPr>
        <p:spPr bwMode="auto">
          <a:xfrm>
            <a:off x="741363" y="5805488"/>
            <a:ext cx="7777162" cy="649287"/>
          </a:xfrm>
          <a:prstGeom prst="rect">
            <a:avLst/>
          </a:prstGeom>
          <a:solidFill>
            <a:schemeClr val="tx1"/>
          </a:solidFill>
          <a:ln w="9525">
            <a:noFill/>
            <a:miter lim="800000"/>
            <a:headEnd/>
            <a:tailEnd/>
          </a:ln>
        </p:spPr>
        <p:txBody>
          <a:bodyPr wrap="none" anchor="ctr"/>
          <a:lstStyle/>
          <a:p>
            <a:pPr algn="ctr" eaLnBrk="0" hangingPunct="0">
              <a:defRPr/>
            </a:pPr>
            <a:r>
              <a:rPr lang="zh-CN" altLang="en-US" sz="180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公司运营管理</a:t>
            </a:r>
            <a:r>
              <a:rPr lang="zh-CN" altLang="en-US" sz="180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a:t>
            </a:r>
            <a:r>
              <a:rPr lang="en-US" altLang="zh-CN" sz="180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Business Operations Management </a:t>
            </a:r>
            <a:r>
              <a:rPr lang="zh-CN" altLang="en-US" sz="180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Unicode MS" pitchFamily="34" charset="-122"/>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658" name="直接连接符 6"/>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9221" name="Rectangle 2"/>
          <p:cNvSpPr>
            <a:spLocks noChangeArrowheads="1"/>
          </p:cNvSpPr>
          <p:nvPr/>
        </p:nvSpPr>
        <p:spPr bwMode="auto">
          <a:xfrm>
            <a:off x="2914650" y="4724401"/>
            <a:ext cx="5761038" cy="1062053"/>
          </a:xfrm>
          <a:prstGeom prst="rect">
            <a:avLst/>
          </a:prstGeom>
          <a:ln>
            <a:solidFill>
              <a:schemeClr val="bg1">
                <a:lumMod val="85000"/>
              </a:schemeClr>
            </a:solidFill>
            <a:headEnd/>
            <a:tailEnd/>
          </a:ln>
        </p:spPr>
        <p:style>
          <a:lnRef idx="1">
            <a:schemeClr val="dk1"/>
          </a:lnRef>
          <a:fillRef idx="2">
            <a:schemeClr val="dk1"/>
          </a:fillRef>
          <a:effectRef idx="1">
            <a:schemeClr val="dk1"/>
          </a:effectRef>
          <a:fontRef idx="minor">
            <a:schemeClr val="dk1"/>
          </a:fontRef>
        </p:style>
        <p:txBody>
          <a:bodyPr wrap="none" anchor="ctr"/>
          <a:lstStyle/>
          <a:p>
            <a:pPr eaLnBrk="0" hangingPunct="0">
              <a:defRPr/>
            </a:pPr>
            <a:r>
              <a:rPr lang="zh-CN" altLang="en-US" sz="1800" dirty="0">
                <a:solidFill>
                  <a:srgbClr val="A23826"/>
                </a:solidFill>
                <a:effectLst>
                  <a:outerShdw blurRad="38100" dist="38100" dir="2700000" algn="tl">
                    <a:srgbClr val="000000">
                      <a:alpha val="43137"/>
                    </a:srgbClr>
                  </a:outerShdw>
                </a:effectLst>
                <a:latin typeface="微软雅黑" pitchFamily="34" charset="-122"/>
                <a:ea typeface="微软雅黑" pitchFamily="34" charset="-122"/>
              </a:rPr>
              <a:t>广州分公司</a:t>
            </a:r>
          </a:p>
          <a:p>
            <a:pPr eaLnBrk="0" hangingPunct="0">
              <a:defRPr/>
            </a:pPr>
            <a:r>
              <a:rPr lang="zh-CN" altLang="en-US" sz="1800" dirty="0">
                <a:solidFill>
                  <a:schemeClr val="tx1"/>
                </a:solidFill>
                <a:effectLst>
                  <a:outerShdw blurRad="38100" dist="38100" dir="2700000" algn="tl">
                    <a:srgbClr val="000000">
                      <a:alpha val="43137"/>
                    </a:srgbClr>
                  </a:outerShdw>
                </a:effectLst>
                <a:latin typeface="宋体" charset="-122"/>
              </a:rPr>
              <a:t>地址：广州市天河区天河北路</a:t>
            </a:r>
            <a:r>
              <a:rPr lang="en-US" altLang="zh-CN" sz="1800" dirty="0">
                <a:solidFill>
                  <a:schemeClr val="tx1"/>
                </a:solidFill>
                <a:effectLst>
                  <a:outerShdw blurRad="38100" dist="38100" dir="2700000" algn="tl">
                    <a:srgbClr val="000000">
                      <a:alpha val="43137"/>
                    </a:srgbClr>
                  </a:outerShdw>
                </a:effectLst>
                <a:latin typeface="宋体" charset="-122"/>
              </a:rPr>
              <a:t>233</a:t>
            </a:r>
            <a:r>
              <a:rPr lang="zh-CN" altLang="en-US" sz="1800" dirty="0">
                <a:solidFill>
                  <a:schemeClr val="tx1"/>
                </a:solidFill>
                <a:effectLst>
                  <a:outerShdw blurRad="38100" dist="38100" dir="2700000" algn="tl">
                    <a:srgbClr val="000000">
                      <a:alpha val="43137"/>
                    </a:srgbClr>
                  </a:outerShdw>
                </a:effectLst>
                <a:latin typeface="宋体" charset="-122"/>
              </a:rPr>
              <a:t>号中信广场</a:t>
            </a:r>
            <a:r>
              <a:rPr lang="en-US" altLang="zh-CN" sz="1800" dirty="0">
                <a:solidFill>
                  <a:schemeClr val="tx1"/>
                </a:solidFill>
                <a:effectLst>
                  <a:outerShdw blurRad="38100" dist="38100" dir="2700000" algn="tl">
                    <a:srgbClr val="000000">
                      <a:alpha val="43137"/>
                    </a:srgbClr>
                  </a:outerShdw>
                </a:effectLst>
                <a:latin typeface="宋体" charset="-122"/>
              </a:rPr>
              <a:t>2003</a:t>
            </a:r>
            <a:r>
              <a:rPr lang="zh-CN" altLang="en-US" sz="1800" dirty="0">
                <a:solidFill>
                  <a:schemeClr val="tx1"/>
                </a:solidFill>
                <a:effectLst>
                  <a:outerShdw blurRad="38100" dist="38100" dir="2700000" algn="tl">
                    <a:srgbClr val="000000">
                      <a:alpha val="43137"/>
                    </a:srgbClr>
                  </a:outerShdw>
                </a:effectLst>
                <a:latin typeface="宋体" charset="-122"/>
              </a:rPr>
              <a:t>室</a:t>
            </a:r>
          </a:p>
          <a:p>
            <a:pPr eaLnBrk="0" hangingPunct="0">
              <a:defRPr/>
            </a:pPr>
            <a:r>
              <a:rPr lang="zh-CN" altLang="en-US" sz="1800" dirty="0">
                <a:solidFill>
                  <a:schemeClr val="tx1"/>
                </a:solidFill>
                <a:effectLst>
                  <a:outerShdw blurRad="38100" dist="38100" dir="2700000" algn="tl">
                    <a:srgbClr val="000000">
                      <a:alpha val="43137"/>
                    </a:srgbClr>
                  </a:outerShdw>
                </a:effectLst>
                <a:latin typeface="宋体" charset="-122"/>
              </a:rPr>
              <a:t>电话：</a:t>
            </a:r>
            <a:r>
              <a:rPr lang="en-US" altLang="zh-CN" sz="1800" dirty="0">
                <a:solidFill>
                  <a:schemeClr val="tx1"/>
                </a:solidFill>
                <a:effectLst>
                  <a:outerShdw blurRad="38100" dist="38100" dir="2700000" algn="tl">
                    <a:srgbClr val="000000">
                      <a:alpha val="43137"/>
                    </a:srgbClr>
                  </a:outerShdw>
                </a:effectLst>
                <a:latin typeface="宋体" charset="-122"/>
              </a:rPr>
              <a:t>020-85560588 </a:t>
            </a:r>
          </a:p>
        </p:txBody>
      </p:sp>
      <p:sp>
        <p:nvSpPr>
          <p:cNvPr id="9222" name="Rectangle 3"/>
          <p:cNvSpPr>
            <a:spLocks noChangeArrowheads="1"/>
          </p:cNvSpPr>
          <p:nvPr/>
        </p:nvSpPr>
        <p:spPr bwMode="auto">
          <a:xfrm>
            <a:off x="2914650" y="3429001"/>
            <a:ext cx="5761038" cy="1000131"/>
          </a:xfrm>
          <a:prstGeom prst="rect">
            <a:avLst/>
          </a:prstGeom>
          <a:ln>
            <a:solidFill>
              <a:schemeClr val="bg1">
                <a:lumMod val="85000"/>
              </a:schemeClr>
            </a:solidFill>
            <a:headEnd/>
            <a:tailEnd/>
          </a:ln>
        </p:spPr>
        <p:style>
          <a:lnRef idx="1">
            <a:schemeClr val="dk1"/>
          </a:lnRef>
          <a:fillRef idx="2">
            <a:schemeClr val="dk1"/>
          </a:fillRef>
          <a:effectRef idx="1">
            <a:schemeClr val="dk1"/>
          </a:effectRef>
          <a:fontRef idx="minor">
            <a:schemeClr val="dk1"/>
          </a:fontRef>
        </p:style>
        <p:txBody>
          <a:bodyPr wrap="none" anchor="ctr"/>
          <a:lstStyle/>
          <a:p>
            <a:pPr eaLnBrk="0" hangingPunct="0">
              <a:defRPr/>
            </a:pPr>
            <a:r>
              <a:rPr lang="zh-CN" altLang="en-US" sz="1800" dirty="0">
                <a:solidFill>
                  <a:srgbClr val="A23826"/>
                </a:solidFill>
                <a:effectLst>
                  <a:outerShdw blurRad="38100" dist="38100" dir="2700000" algn="tl">
                    <a:srgbClr val="000000">
                      <a:alpha val="43137"/>
                    </a:srgbClr>
                  </a:outerShdw>
                </a:effectLst>
                <a:latin typeface="微软雅黑" pitchFamily="34" charset="-122"/>
                <a:ea typeface="微软雅黑" pitchFamily="34" charset="-122"/>
              </a:rPr>
              <a:t>上海分公司</a:t>
            </a:r>
            <a:r>
              <a:rPr lang="zh-CN" altLang="en-US" sz="1800" dirty="0">
                <a:solidFill>
                  <a:srgbClr val="A23826"/>
                </a:solidFill>
                <a:effectLst>
                  <a:outerShdw blurRad="38100" dist="38100" dir="2700000" algn="tl">
                    <a:srgbClr val="000000">
                      <a:alpha val="43137"/>
                    </a:srgbClr>
                  </a:outerShdw>
                </a:effectLst>
                <a:latin typeface="宋体" charset="-122"/>
              </a:rPr>
              <a:t/>
            </a:r>
            <a:br>
              <a:rPr lang="zh-CN" altLang="en-US" sz="1800" dirty="0">
                <a:solidFill>
                  <a:srgbClr val="A23826"/>
                </a:solidFill>
                <a:effectLst>
                  <a:outerShdw blurRad="38100" dist="38100" dir="2700000" algn="tl">
                    <a:srgbClr val="000000">
                      <a:alpha val="43137"/>
                    </a:srgbClr>
                  </a:outerShdw>
                </a:effectLst>
                <a:latin typeface="宋体" charset="-122"/>
              </a:rPr>
            </a:br>
            <a:r>
              <a:rPr lang="zh-CN" altLang="en-US" sz="1800" dirty="0">
                <a:solidFill>
                  <a:schemeClr val="tx1"/>
                </a:solidFill>
                <a:effectLst>
                  <a:outerShdw blurRad="38100" dist="38100" dir="2700000" algn="tl">
                    <a:srgbClr val="000000">
                      <a:alpha val="43137"/>
                    </a:srgbClr>
                  </a:outerShdw>
                </a:effectLst>
                <a:latin typeface="宋体" charset="-122"/>
              </a:rPr>
              <a:t>地址：上海市向城路</a:t>
            </a:r>
            <a:r>
              <a:rPr lang="en-US" altLang="zh-CN" sz="1800" dirty="0">
                <a:solidFill>
                  <a:schemeClr val="tx1"/>
                </a:solidFill>
                <a:effectLst>
                  <a:outerShdw blurRad="38100" dist="38100" dir="2700000" algn="tl">
                    <a:srgbClr val="000000">
                      <a:alpha val="43137"/>
                    </a:srgbClr>
                  </a:outerShdw>
                </a:effectLst>
                <a:latin typeface="宋体" charset="-122"/>
              </a:rPr>
              <a:t>58</a:t>
            </a:r>
            <a:r>
              <a:rPr lang="zh-CN" altLang="en-US" sz="1800" dirty="0">
                <a:solidFill>
                  <a:schemeClr val="tx1"/>
                </a:solidFill>
                <a:effectLst>
                  <a:outerShdw blurRad="38100" dist="38100" dir="2700000" algn="tl">
                    <a:srgbClr val="000000">
                      <a:alpha val="43137"/>
                    </a:srgbClr>
                  </a:outerShdw>
                </a:effectLst>
                <a:latin typeface="宋体" charset="-122"/>
              </a:rPr>
              <a:t>号东方国际科技大厦</a:t>
            </a:r>
            <a:r>
              <a:rPr lang="en-US" altLang="zh-CN" sz="1800" dirty="0">
                <a:solidFill>
                  <a:schemeClr val="tx1"/>
                </a:solidFill>
                <a:effectLst>
                  <a:outerShdw blurRad="38100" dist="38100" dir="2700000" algn="tl">
                    <a:srgbClr val="000000">
                      <a:alpha val="43137"/>
                    </a:srgbClr>
                  </a:outerShdw>
                </a:effectLst>
                <a:latin typeface="宋体" charset="-122"/>
              </a:rPr>
              <a:t>10</a:t>
            </a:r>
            <a:r>
              <a:rPr lang="zh-CN" altLang="en-US" sz="1800" dirty="0">
                <a:solidFill>
                  <a:schemeClr val="tx1"/>
                </a:solidFill>
                <a:effectLst>
                  <a:outerShdw blurRad="38100" dist="38100" dir="2700000" algn="tl">
                    <a:srgbClr val="000000">
                      <a:alpha val="43137"/>
                    </a:srgbClr>
                  </a:outerShdw>
                </a:effectLst>
                <a:latin typeface="宋体" charset="-122"/>
              </a:rPr>
              <a:t>楼</a:t>
            </a:r>
            <a:r>
              <a:rPr lang="en-US" altLang="zh-CN" sz="1800" dirty="0">
                <a:solidFill>
                  <a:schemeClr val="tx1"/>
                </a:solidFill>
                <a:effectLst>
                  <a:outerShdw blurRad="38100" dist="38100" dir="2700000" algn="tl">
                    <a:srgbClr val="000000">
                      <a:alpha val="43137"/>
                    </a:srgbClr>
                  </a:outerShdw>
                </a:effectLst>
                <a:latin typeface="宋体" charset="-122"/>
              </a:rPr>
              <a:t>A2</a:t>
            </a:r>
            <a:r>
              <a:rPr lang="zh-CN" altLang="en-US" sz="1800" dirty="0">
                <a:solidFill>
                  <a:schemeClr val="tx1"/>
                </a:solidFill>
                <a:effectLst>
                  <a:outerShdw blurRad="38100" dist="38100" dir="2700000" algn="tl">
                    <a:srgbClr val="000000">
                      <a:alpha val="43137"/>
                    </a:srgbClr>
                  </a:outerShdw>
                </a:effectLst>
                <a:latin typeface="宋体" charset="-122"/>
              </a:rPr>
              <a:t>室</a:t>
            </a:r>
          </a:p>
          <a:p>
            <a:pPr eaLnBrk="0" hangingPunct="0">
              <a:defRPr/>
            </a:pPr>
            <a:r>
              <a:rPr lang="zh-CN" altLang="en-US" sz="1800" dirty="0">
                <a:solidFill>
                  <a:schemeClr val="tx1"/>
                </a:solidFill>
                <a:effectLst>
                  <a:outerShdw blurRad="38100" dist="38100" dir="2700000" algn="tl">
                    <a:srgbClr val="000000">
                      <a:alpha val="43137"/>
                    </a:srgbClr>
                  </a:outerShdw>
                </a:effectLst>
                <a:latin typeface="宋体" charset="-122"/>
              </a:rPr>
              <a:t>电话：</a:t>
            </a:r>
            <a:r>
              <a:rPr lang="en-US" altLang="zh-CN" sz="1800" dirty="0">
                <a:solidFill>
                  <a:schemeClr val="tx1"/>
                </a:solidFill>
                <a:effectLst>
                  <a:outerShdw blurRad="38100" dist="38100" dir="2700000" algn="tl">
                    <a:srgbClr val="000000">
                      <a:alpha val="43137"/>
                    </a:srgbClr>
                  </a:outerShdw>
                </a:effectLst>
                <a:latin typeface="宋体" charset="-122"/>
              </a:rPr>
              <a:t>021-61003288</a:t>
            </a:r>
          </a:p>
        </p:txBody>
      </p:sp>
      <p:sp>
        <p:nvSpPr>
          <p:cNvPr id="9223" name="Rectangle 4"/>
          <p:cNvSpPr>
            <a:spLocks noChangeArrowheads="1"/>
          </p:cNvSpPr>
          <p:nvPr/>
        </p:nvSpPr>
        <p:spPr bwMode="auto">
          <a:xfrm>
            <a:off x="2914650" y="1928803"/>
            <a:ext cx="5761038" cy="1138249"/>
          </a:xfrm>
          <a:prstGeom prst="rect">
            <a:avLst/>
          </a:prstGeom>
          <a:ln>
            <a:solidFill>
              <a:schemeClr val="bg1">
                <a:lumMod val="85000"/>
              </a:schemeClr>
            </a:solidFill>
            <a:headEnd/>
            <a:tailEnd/>
          </a:ln>
        </p:spPr>
        <p:style>
          <a:lnRef idx="1">
            <a:schemeClr val="dk1"/>
          </a:lnRef>
          <a:fillRef idx="2">
            <a:schemeClr val="dk1"/>
          </a:fillRef>
          <a:effectRef idx="1">
            <a:schemeClr val="dk1"/>
          </a:effectRef>
          <a:fontRef idx="minor">
            <a:schemeClr val="dk1"/>
          </a:fontRef>
        </p:style>
        <p:txBody>
          <a:bodyPr wrap="none" anchor="ctr"/>
          <a:lstStyle/>
          <a:p>
            <a:pPr eaLnBrk="0" hangingPunct="0">
              <a:defRPr/>
            </a:pPr>
            <a:r>
              <a:rPr lang="zh-CN" altLang="en-US" sz="1800" dirty="0">
                <a:solidFill>
                  <a:srgbClr val="A23826"/>
                </a:solidFill>
                <a:effectLst>
                  <a:outerShdw blurRad="38100" dist="38100" dir="2700000" algn="tl">
                    <a:srgbClr val="000000">
                      <a:alpha val="43137"/>
                    </a:srgbClr>
                  </a:outerShdw>
                </a:effectLst>
                <a:latin typeface="微软雅黑" pitchFamily="34" charset="-122"/>
                <a:ea typeface="微软雅黑" pitchFamily="34" charset="-122"/>
              </a:rPr>
              <a:t>总公司 北京</a:t>
            </a:r>
            <a:r>
              <a:rPr lang="zh-CN" altLang="en-US" sz="1800" dirty="0">
                <a:solidFill>
                  <a:schemeClr val="tx1"/>
                </a:solidFill>
                <a:effectLst>
                  <a:outerShdw blurRad="38100" dist="38100" dir="2700000" algn="tl">
                    <a:srgbClr val="000000">
                      <a:alpha val="43137"/>
                    </a:srgbClr>
                  </a:outerShdw>
                </a:effectLst>
                <a:latin typeface="宋体" charset="-122"/>
              </a:rPr>
              <a:t/>
            </a:r>
            <a:br>
              <a:rPr lang="zh-CN" altLang="en-US" sz="1800" dirty="0">
                <a:solidFill>
                  <a:schemeClr val="tx1"/>
                </a:solidFill>
                <a:effectLst>
                  <a:outerShdw blurRad="38100" dist="38100" dir="2700000" algn="tl">
                    <a:srgbClr val="000000">
                      <a:alpha val="43137"/>
                    </a:srgbClr>
                  </a:outerShdw>
                </a:effectLst>
                <a:latin typeface="宋体" charset="-122"/>
              </a:rPr>
            </a:br>
            <a:r>
              <a:rPr lang="zh-CN" altLang="en-US" sz="1800" dirty="0">
                <a:solidFill>
                  <a:schemeClr val="tx1"/>
                </a:solidFill>
                <a:effectLst>
                  <a:outerShdw blurRad="38100" dist="38100" dir="2700000" algn="tl">
                    <a:srgbClr val="000000">
                      <a:alpha val="43137"/>
                    </a:srgbClr>
                  </a:outerShdw>
                </a:effectLst>
                <a:latin typeface="宋体" charset="-122"/>
              </a:rPr>
              <a:t>地址</a:t>
            </a:r>
            <a:r>
              <a:rPr lang="zh-CN" altLang="en-US" sz="1800" dirty="0" smtClean="0">
                <a:solidFill>
                  <a:schemeClr val="tx1"/>
                </a:solidFill>
                <a:effectLst>
                  <a:outerShdw blurRad="38100" dist="38100" dir="2700000" algn="tl">
                    <a:srgbClr val="000000">
                      <a:alpha val="43137"/>
                    </a:srgbClr>
                  </a:outerShdw>
                </a:effectLst>
                <a:latin typeface="宋体" charset="-122"/>
              </a:rPr>
              <a:t>：北京市海淀区中关村科学院南路</a:t>
            </a:r>
            <a:r>
              <a:rPr lang="en-US" altLang="zh-CN" sz="1800" dirty="0" smtClean="0">
                <a:solidFill>
                  <a:schemeClr val="tx1"/>
                </a:solidFill>
                <a:effectLst>
                  <a:outerShdw blurRad="38100" dist="38100" dir="2700000" algn="tl">
                    <a:srgbClr val="000000">
                      <a:alpha val="43137"/>
                    </a:srgbClr>
                  </a:outerShdw>
                </a:effectLst>
                <a:latin typeface="宋体" charset="-122"/>
              </a:rPr>
              <a:t>2</a:t>
            </a:r>
            <a:r>
              <a:rPr lang="zh-CN" altLang="en-US" sz="1800" dirty="0" smtClean="0">
                <a:solidFill>
                  <a:schemeClr val="tx1"/>
                </a:solidFill>
                <a:effectLst>
                  <a:outerShdw blurRad="38100" dist="38100" dir="2700000" algn="tl">
                    <a:srgbClr val="000000">
                      <a:alpha val="43137"/>
                    </a:srgbClr>
                  </a:outerShdw>
                </a:effectLst>
                <a:latin typeface="宋体" charset="-122"/>
              </a:rPr>
              <a:t>号</a:t>
            </a:r>
            <a:r>
              <a:rPr lang="en-US" altLang="zh-CN" sz="1800" dirty="0" smtClean="0">
                <a:solidFill>
                  <a:schemeClr val="tx1"/>
                </a:solidFill>
                <a:effectLst>
                  <a:outerShdw blurRad="38100" dist="38100" dir="2700000" algn="tl">
                    <a:srgbClr val="000000">
                      <a:alpha val="43137"/>
                    </a:srgbClr>
                  </a:outerShdw>
                </a:effectLst>
                <a:latin typeface="宋体" charset="-122"/>
              </a:rPr>
              <a:t/>
            </a:r>
            <a:br>
              <a:rPr lang="en-US" altLang="zh-CN" sz="1800" dirty="0" smtClean="0">
                <a:solidFill>
                  <a:schemeClr val="tx1"/>
                </a:solidFill>
                <a:effectLst>
                  <a:outerShdw blurRad="38100" dist="38100" dir="2700000" algn="tl">
                    <a:srgbClr val="000000">
                      <a:alpha val="43137"/>
                    </a:srgbClr>
                  </a:outerShdw>
                </a:effectLst>
                <a:latin typeface="宋体" charset="-122"/>
              </a:rPr>
            </a:br>
            <a:r>
              <a:rPr lang="en-US" altLang="zh-CN" sz="1800" dirty="0" smtClean="0">
                <a:solidFill>
                  <a:schemeClr val="tx1"/>
                </a:solidFill>
                <a:effectLst>
                  <a:outerShdw blurRad="38100" dist="38100" dir="2700000" algn="tl">
                    <a:srgbClr val="000000">
                      <a:alpha val="43137"/>
                    </a:srgbClr>
                  </a:outerShdw>
                </a:effectLst>
                <a:latin typeface="宋体" charset="-122"/>
              </a:rPr>
              <a:t>      </a:t>
            </a:r>
            <a:r>
              <a:rPr lang="zh-CN" altLang="en-US" sz="1800" dirty="0" smtClean="0">
                <a:solidFill>
                  <a:schemeClr val="tx1"/>
                </a:solidFill>
                <a:effectLst>
                  <a:outerShdw blurRad="38100" dist="38100" dir="2700000" algn="tl">
                    <a:srgbClr val="000000">
                      <a:alpha val="43137"/>
                    </a:srgbClr>
                  </a:outerShdw>
                </a:effectLst>
                <a:latin typeface="宋体" charset="-122"/>
              </a:rPr>
              <a:t>融科资讯中心</a:t>
            </a:r>
            <a:r>
              <a:rPr lang="en-US" altLang="zh-CN" sz="1800" dirty="0" smtClean="0">
                <a:solidFill>
                  <a:schemeClr val="tx1"/>
                </a:solidFill>
                <a:effectLst>
                  <a:outerShdw blurRad="38100" dist="38100" dir="2700000" algn="tl">
                    <a:srgbClr val="000000">
                      <a:alpha val="43137"/>
                    </a:srgbClr>
                  </a:outerShdw>
                </a:effectLst>
                <a:latin typeface="宋体" charset="-122"/>
              </a:rPr>
              <a:t>C</a:t>
            </a:r>
            <a:r>
              <a:rPr lang="zh-CN" altLang="en-US" sz="1800" dirty="0" smtClean="0">
                <a:solidFill>
                  <a:schemeClr val="tx1"/>
                </a:solidFill>
                <a:effectLst>
                  <a:outerShdw blurRad="38100" dist="38100" dir="2700000" algn="tl">
                    <a:srgbClr val="000000">
                      <a:alpha val="43137"/>
                    </a:srgbClr>
                  </a:outerShdw>
                </a:effectLst>
                <a:latin typeface="宋体" charset="-122"/>
              </a:rPr>
              <a:t>座北楼</a:t>
            </a:r>
            <a:r>
              <a:rPr lang="en-US" altLang="zh-CN" sz="1800" dirty="0" smtClean="0">
                <a:solidFill>
                  <a:schemeClr val="tx1"/>
                </a:solidFill>
                <a:effectLst>
                  <a:outerShdw blurRad="38100" dist="38100" dir="2700000" algn="tl">
                    <a:srgbClr val="000000">
                      <a:alpha val="43137"/>
                    </a:srgbClr>
                  </a:outerShdw>
                </a:effectLst>
                <a:latin typeface="宋体" charset="-122"/>
              </a:rPr>
              <a:t>15F</a:t>
            </a:r>
            <a:endParaRPr lang="zh-CN" altLang="en-US" sz="1800" dirty="0">
              <a:solidFill>
                <a:schemeClr val="tx1"/>
              </a:solidFill>
              <a:effectLst>
                <a:outerShdw blurRad="38100" dist="38100" dir="2700000" algn="tl">
                  <a:srgbClr val="000000">
                    <a:alpha val="43137"/>
                  </a:srgbClr>
                </a:outerShdw>
              </a:effectLst>
              <a:latin typeface="宋体" charset="-122"/>
            </a:endParaRPr>
          </a:p>
          <a:p>
            <a:pPr eaLnBrk="0" hangingPunct="0">
              <a:defRPr/>
            </a:pPr>
            <a:r>
              <a:rPr lang="zh-CN" altLang="en-US" sz="1800" dirty="0">
                <a:solidFill>
                  <a:schemeClr val="tx1"/>
                </a:solidFill>
                <a:effectLst>
                  <a:outerShdw blurRad="38100" dist="38100" dir="2700000" algn="tl">
                    <a:srgbClr val="000000">
                      <a:alpha val="43137"/>
                    </a:srgbClr>
                  </a:outerShdw>
                </a:effectLst>
                <a:latin typeface="宋体" charset="-122"/>
              </a:rPr>
              <a:t>电话</a:t>
            </a:r>
            <a:r>
              <a:rPr lang="zh-CN" altLang="en-US" sz="1800" dirty="0" smtClean="0">
                <a:solidFill>
                  <a:schemeClr val="tx1"/>
                </a:solidFill>
                <a:effectLst>
                  <a:outerShdw blurRad="38100" dist="38100" dir="2700000" algn="tl">
                    <a:srgbClr val="000000">
                      <a:alpha val="43137"/>
                    </a:srgbClr>
                  </a:outerShdw>
                </a:effectLst>
                <a:latin typeface="宋体" charset="-122"/>
              </a:rPr>
              <a:t>：</a:t>
            </a:r>
            <a:r>
              <a:rPr lang="en-US" altLang="zh-CN" sz="1800" dirty="0" smtClean="0">
                <a:solidFill>
                  <a:schemeClr val="tx1"/>
                </a:solidFill>
                <a:effectLst>
                  <a:outerShdw blurRad="38100" dist="38100" dir="2700000" algn="tl">
                    <a:srgbClr val="000000">
                      <a:alpha val="43137"/>
                    </a:srgbClr>
                  </a:outerShdw>
                </a:effectLst>
                <a:latin typeface="宋体" charset="-122"/>
              </a:rPr>
              <a:t>010-82862066</a:t>
            </a:r>
            <a:endParaRPr lang="en-US" altLang="zh-CN" dirty="0">
              <a:effectLst>
                <a:outerShdw blurRad="38100" dist="38100" dir="2700000" algn="tl">
                  <a:srgbClr val="000000">
                    <a:alpha val="43137"/>
                  </a:srgbClr>
                </a:outerShdw>
              </a:effectLst>
              <a:latin typeface="宋体" charset="-122"/>
            </a:endParaRPr>
          </a:p>
        </p:txBody>
      </p:sp>
      <p:sp>
        <p:nvSpPr>
          <p:cNvPr id="70662" name="Rectangle 8"/>
          <p:cNvSpPr>
            <a:spLocks noGrp="1" noChangeArrowheads="1"/>
          </p:cNvSpPr>
          <p:nvPr>
            <p:ph type="title"/>
          </p:nvPr>
        </p:nvSpPr>
        <p:spPr>
          <a:xfrm>
            <a:off x="1692275" y="260350"/>
            <a:ext cx="5616575" cy="579438"/>
          </a:xfrm>
        </p:spPr>
        <p:txBody>
          <a:bodyPr/>
          <a:lstStyle/>
          <a:p>
            <a:pPr eaLnBrk="1" hangingPunct="1"/>
            <a:r>
              <a:rPr lang="zh-CN" altLang="en-US" sz="3200" smtClean="0">
                <a:latin typeface="黑体" pitchFamily="2" charset="-122"/>
              </a:rPr>
              <a:t>汉普在三个城市设有办公机构</a:t>
            </a:r>
          </a:p>
        </p:txBody>
      </p:sp>
      <p:pic>
        <p:nvPicPr>
          <p:cNvPr id="9227" name="图片 11"/>
          <p:cNvPicPr>
            <a:picLocks noChangeAspect="1" noChangeArrowheads="1"/>
          </p:cNvPicPr>
          <p:nvPr/>
        </p:nvPicPr>
        <p:blipFill>
          <a:blip r:embed="rId3" cstate="print">
            <a:extLst>
              <a:ext uri="{28A0092B-C50C-407E-A947-70E740481C1C}"/>
            </a:extLst>
          </a:blip>
          <a:srcRect/>
          <a:stretch>
            <a:fillRect/>
          </a:stretch>
        </p:blipFill>
        <p:spPr bwMode="auto">
          <a:xfrm>
            <a:off x="755576" y="1628800"/>
            <a:ext cx="2160240" cy="4194232"/>
          </a:xfrm>
          <a:prstGeom prst="snip2DiagRect">
            <a:avLst/>
          </a:prstGeom>
          <a:noFill/>
          <a:ln w="88900" cap="sq">
            <a:noFill/>
            <a:miter lim="800000"/>
          </a:ln>
          <a:effectLst/>
          <a:scene3d>
            <a:camera prst="orthographicFront"/>
            <a:lightRig rig="twoPt" dir="t">
              <a:rot lat="0" lon="0" rev="7200000"/>
            </a:lightRig>
          </a:scene3d>
          <a:sp3d>
            <a:bevelT w="25400" h="19050"/>
            <a:contourClr>
              <a:srgbClr val="FFFFFF"/>
            </a:contourClr>
          </a:sp3d>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706" name="直接连接符 32"/>
          <p:cNvCxnSpPr>
            <a:cxnSpLocks noChangeShapeType="1"/>
          </p:cNvCxnSpPr>
          <p:nvPr/>
        </p:nvCxnSpPr>
        <p:spPr bwMode="auto">
          <a:xfrm>
            <a:off x="0" y="0"/>
            <a:ext cx="914400" cy="0"/>
          </a:xfrm>
          <a:prstGeom prst="line">
            <a:avLst/>
          </a:prstGeom>
          <a:noFill/>
          <a:ln w="0" algn="ctr">
            <a:solidFill>
              <a:srgbClr val="FBFFFF"/>
            </a:solidFill>
            <a:round/>
            <a:headEnd/>
            <a:tailEnd/>
          </a:ln>
        </p:spPr>
      </p:cxnSp>
      <p:sp>
        <p:nvSpPr>
          <p:cNvPr id="72707" name="Rectangle 2"/>
          <p:cNvSpPr>
            <a:spLocks noGrp="1" noChangeArrowheads="1"/>
          </p:cNvSpPr>
          <p:nvPr>
            <p:ph type="title"/>
          </p:nvPr>
        </p:nvSpPr>
        <p:spPr>
          <a:xfrm>
            <a:off x="1476375" y="188913"/>
            <a:ext cx="5903913" cy="633412"/>
          </a:xfrm>
        </p:spPr>
        <p:txBody>
          <a:bodyPr/>
          <a:lstStyle/>
          <a:p>
            <a:pPr eaLnBrk="1" hangingPunct="1"/>
            <a:r>
              <a:rPr lang="zh-CN" sz="3200" smtClean="0">
                <a:latin typeface="黑体" pitchFamily="2" charset="-122"/>
              </a:rPr>
              <a:t>汉普为客户提供下述专业服务</a:t>
            </a:r>
          </a:p>
        </p:txBody>
      </p:sp>
      <p:grpSp>
        <p:nvGrpSpPr>
          <p:cNvPr id="2" name="组合 1"/>
          <p:cNvGrpSpPr>
            <a:grpSpLocks/>
          </p:cNvGrpSpPr>
          <p:nvPr/>
        </p:nvGrpSpPr>
        <p:grpSpPr bwMode="auto">
          <a:xfrm>
            <a:off x="628650" y="1773238"/>
            <a:ext cx="7975600" cy="4248150"/>
            <a:chOff x="250825" y="1773238"/>
            <a:chExt cx="8945563" cy="4248150"/>
          </a:xfrm>
        </p:grpSpPr>
        <p:grpSp>
          <p:nvGrpSpPr>
            <p:cNvPr id="3" name="Group 3"/>
            <p:cNvGrpSpPr>
              <a:grpSpLocks/>
            </p:cNvGrpSpPr>
            <p:nvPr/>
          </p:nvGrpSpPr>
          <p:grpSpPr bwMode="auto">
            <a:xfrm>
              <a:off x="250825" y="4576763"/>
              <a:ext cx="8945563" cy="1444625"/>
              <a:chOff x="158" y="2883"/>
              <a:chExt cx="5635" cy="910"/>
            </a:xfrm>
          </p:grpSpPr>
          <p:sp>
            <p:nvSpPr>
              <p:cNvPr id="58399" name="Freeform 4"/>
              <p:cNvSpPr>
                <a:spLocks/>
              </p:cNvSpPr>
              <p:nvPr/>
            </p:nvSpPr>
            <p:spPr bwMode="blackWhite">
              <a:xfrm>
                <a:off x="523" y="2883"/>
                <a:ext cx="2850" cy="319"/>
              </a:xfrm>
              <a:custGeom>
                <a:avLst/>
                <a:gdLst>
                  <a:gd name="T0" fmla="*/ 0 w 3876"/>
                  <a:gd name="T1" fmla="*/ 2 h 405"/>
                  <a:gd name="T2" fmla="*/ 1 w 3876"/>
                  <a:gd name="T3" fmla="*/ 2 h 405"/>
                  <a:gd name="T4" fmla="*/ 1 w 3876"/>
                  <a:gd name="T5" fmla="*/ 0 h 405"/>
                  <a:gd name="T6" fmla="*/ 1 w 3876"/>
                  <a:gd name="T7" fmla="*/ 2 h 405"/>
                  <a:gd name="T8" fmla="*/ 0 w 3876"/>
                  <a:gd name="T9" fmla="*/ 2 h 405"/>
                  <a:gd name="T10" fmla="*/ 0 60000 65536"/>
                  <a:gd name="T11" fmla="*/ 0 60000 65536"/>
                  <a:gd name="T12" fmla="*/ 0 60000 65536"/>
                  <a:gd name="T13" fmla="*/ 0 60000 65536"/>
                  <a:gd name="T14" fmla="*/ 0 60000 65536"/>
                  <a:gd name="T15" fmla="*/ 0 w 3876"/>
                  <a:gd name="T16" fmla="*/ 0 h 405"/>
                  <a:gd name="T17" fmla="*/ 3876 w 3876"/>
                  <a:gd name="T18" fmla="*/ 405 h 405"/>
                </a:gdLst>
                <a:ahLst/>
                <a:cxnLst>
                  <a:cxn ang="T10">
                    <a:pos x="T0" y="T1"/>
                  </a:cxn>
                  <a:cxn ang="T11">
                    <a:pos x="T2" y="T3"/>
                  </a:cxn>
                  <a:cxn ang="T12">
                    <a:pos x="T4" y="T5"/>
                  </a:cxn>
                  <a:cxn ang="T13">
                    <a:pos x="T6" y="T7"/>
                  </a:cxn>
                  <a:cxn ang="T14">
                    <a:pos x="T8" y="T9"/>
                  </a:cxn>
                </a:cxnLst>
                <a:rect l="T15" t="T16" r="T17" b="T18"/>
                <a:pathLst>
                  <a:path w="3876" h="405">
                    <a:moveTo>
                      <a:pt x="0" y="404"/>
                    </a:moveTo>
                    <a:lnTo>
                      <a:pt x="3510" y="404"/>
                    </a:lnTo>
                    <a:lnTo>
                      <a:pt x="3875" y="0"/>
                    </a:lnTo>
                    <a:lnTo>
                      <a:pt x="692" y="2"/>
                    </a:lnTo>
                    <a:lnTo>
                      <a:pt x="0" y="404"/>
                    </a:lnTo>
                  </a:path>
                </a:pathLst>
              </a:custGeom>
              <a:solidFill>
                <a:srgbClr val="DDDDDD">
                  <a:alpha val="50195"/>
                </a:srgbClr>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58400" name="Freeform 5"/>
              <p:cNvSpPr>
                <a:spLocks/>
              </p:cNvSpPr>
              <p:nvPr/>
            </p:nvSpPr>
            <p:spPr bwMode="blackWhite">
              <a:xfrm>
                <a:off x="3104" y="2883"/>
                <a:ext cx="729" cy="910"/>
              </a:xfrm>
              <a:custGeom>
                <a:avLst/>
                <a:gdLst>
                  <a:gd name="T0" fmla="*/ 1 w 979"/>
                  <a:gd name="T1" fmla="*/ 3 h 1146"/>
                  <a:gd name="T2" fmla="*/ 0 w 979"/>
                  <a:gd name="T3" fmla="*/ 2 h 1146"/>
                  <a:gd name="T4" fmla="*/ 1 w 979"/>
                  <a:gd name="T5" fmla="*/ 0 h 1146"/>
                  <a:gd name="T6" fmla="*/ 1 w 979"/>
                  <a:gd name="T7" fmla="*/ 2 h 1146"/>
                  <a:gd name="T8" fmla="*/ 1 w 979"/>
                  <a:gd name="T9" fmla="*/ 3 h 1146"/>
                  <a:gd name="T10" fmla="*/ 0 60000 65536"/>
                  <a:gd name="T11" fmla="*/ 0 60000 65536"/>
                  <a:gd name="T12" fmla="*/ 0 60000 65536"/>
                  <a:gd name="T13" fmla="*/ 0 60000 65536"/>
                  <a:gd name="T14" fmla="*/ 0 60000 65536"/>
                  <a:gd name="T15" fmla="*/ 0 w 979"/>
                  <a:gd name="T16" fmla="*/ 0 h 1146"/>
                  <a:gd name="T17" fmla="*/ 979 w 979"/>
                  <a:gd name="T18" fmla="*/ 1146 h 1146"/>
                </a:gdLst>
                <a:ahLst/>
                <a:cxnLst>
                  <a:cxn ang="T10">
                    <a:pos x="T0" y="T1"/>
                  </a:cxn>
                  <a:cxn ang="T11">
                    <a:pos x="T2" y="T3"/>
                  </a:cxn>
                  <a:cxn ang="T12">
                    <a:pos x="T4" y="T5"/>
                  </a:cxn>
                  <a:cxn ang="T13">
                    <a:pos x="T6" y="T7"/>
                  </a:cxn>
                  <a:cxn ang="T14">
                    <a:pos x="T8" y="T9"/>
                  </a:cxn>
                </a:cxnLst>
                <a:rect l="T15" t="T16" r="T17" b="T18"/>
                <a:pathLst>
                  <a:path w="979" h="1146">
                    <a:moveTo>
                      <a:pt x="498" y="1145"/>
                    </a:moveTo>
                    <a:lnTo>
                      <a:pt x="0" y="401"/>
                    </a:lnTo>
                    <a:lnTo>
                      <a:pt x="366" y="0"/>
                    </a:lnTo>
                    <a:lnTo>
                      <a:pt x="978" y="631"/>
                    </a:lnTo>
                    <a:lnTo>
                      <a:pt x="498" y="1145"/>
                    </a:lnTo>
                  </a:path>
                </a:pathLst>
              </a:custGeom>
              <a:solidFill>
                <a:srgbClr val="B2B2B2"/>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18464" name="Freeform 6"/>
              <p:cNvSpPr>
                <a:spLocks/>
              </p:cNvSpPr>
              <p:nvPr/>
            </p:nvSpPr>
            <p:spPr bwMode="blackWhite">
              <a:xfrm>
                <a:off x="158" y="3200"/>
                <a:ext cx="3311" cy="593"/>
              </a:xfrm>
              <a:custGeom>
                <a:avLst/>
                <a:gdLst>
                  <a:gd name="T0" fmla="*/ 0 w 4504"/>
                  <a:gd name="T1" fmla="*/ 13 h 744"/>
                  <a:gd name="T2" fmla="*/ 18 w 4504"/>
                  <a:gd name="T3" fmla="*/ 13 h 744"/>
                  <a:gd name="T4" fmla="*/ 15 w 4504"/>
                  <a:gd name="T5" fmla="*/ 0 h 744"/>
                  <a:gd name="T6" fmla="*/ 2 w 4504"/>
                  <a:gd name="T7" fmla="*/ 0 h 744"/>
                  <a:gd name="T8" fmla="*/ 0 w 4504"/>
                  <a:gd name="T9" fmla="*/ 13 h 744"/>
                  <a:gd name="T10" fmla="*/ 0 60000 65536"/>
                  <a:gd name="T11" fmla="*/ 0 60000 65536"/>
                  <a:gd name="T12" fmla="*/ 0 60000 65536"/>
                  <a:gd name="T13" fmla="*/ 0 60000 65536"/>
                  <a:gd name="T14" fmla="*/ 0 60000 65536"/>
                  <a:gd name="T15" fmla="*/ 0 w 4504"/>
                  <a:gd name="T16" fmla="*/ 0 h 744"/>
                  <a:gd name="T17" fmla="*/ 4504 w 4504"/>
                  <a:gd name="T18" fmla="*/ 744 h 744"/>
                </a:gdLst>
                <a:ahLst/>
                <a:cxnLst>
                  <a:cxn ang="T10">
                    <a:pos x="T0" y="T1"/>
                  </a:cxn>
                  <a:cxn ang="T11">
                    <a:pos x="T2" y="T3"/>
                  </a:cxn>
                  <a:cxn ang="T12">
                    <a:pos x="T4" y="T5"/>
                  </a:cxn>
                  <a:cxn ang="T13">
                    <a:pos x="T6" y="T7"/>
                  </a:cxn>
                  <a:cxn ang="T14">
                    <a:pos x="T8" y="T9"/>
                  </a:cxn>
                </a:cxnLst>
                <a:rect l="T15" t="T16" r="T17" b="T18"/>
                <a:pathLst>
                  <a:path w="4504" h="744">
                    <a:moveTo>
                      <a:pt x="0" y="743"/>
                    </a:moveTo>
                    <a:lnTo>
                      <a:pt x="4503" y="743"/>
                    </a:lnTo>
                    <a:lnTo>
                      <a:pt x="4003" y="0"/>
                    </a:lnTo>
                    <a:lnTo>
                      <a:pt x="494" y="0"/>
                    </a:lnTo>
                    <a:lnTo>
                      <a:pt x="0" y="743"/>
                    </a:lnTo>
                  </a:path>
                </a:pathLst>
              </a:custGeom>
              <a:solidFill>
                <a:schemeClr val="bg1">
                  <a:lumMod val="75000"/>
                </a:schemeClr>
              </a:solidFill>
              <a:ln w="9525" cap="rnd">
                <a:solidFill>
                  <a:schemeClr val="bg2"/>
                </a:solidFill>
                <a:round/>
                <a:headEnd type="none" w="sm" len="sm"/>
                <a:tailEnd type="none" w="sm" len="sm"/>
              </a:ln>
            </p:spPr>
            <p:txBody>
              <a:bodyPr/>
              <a:lstStyle/>
              <a:p>
                <a:pPr eaLnBrk="0" hangingPunct="0">
                  <a:defRPr/>
                </a:pPr>
                <a:endParaRPr lang="zh-CN" altLang="en-US">
                  <a:latin typeface="宋体" pitchFamily="2" charset="-122"/>
                  <a:ea typeface="宋体" pitchFamily="2" charset="-122"/>
                  <a:cs typeface="Arial" charset="0"/>
                </a:endParaRPr>
              </a:p>
            </p:txBody>
          </p:sp>
          <p:sp>
            <p:nvSpPr>
              <p:cNvPr id="18465" name="Rectangle 7"/>
              <p:cNvSpPr>
                <a:spLocks noChangeArrowheads="1"/>
              </p:cNvSpPr>
              <p:nvPr/>
            </p:nvSpPr>
            <p:spPr bwMode="black">
              <a:xfrm>
                <a:off x="567" y="3339"/>
                <a:ext cx="2509" cy="349"/>
              </a:xfrm>
              <a:prstGeom prst="rect">
                <a:avLst/>
              </a:prstGeom>
              <a:solidFill>
                <a:schemeClr val="bg1">
                  <a:lumMod val="75000"/>
                </a:schemeClr>
              </a:solidFill>
              <a:ln>
                <a:noFill/>
              </a:ln>
              <a:extLst>
                <a:ext uri="{91240B29-F687-4F45-9708-019B960494DF}"/>
              </a:extLst>
            </p:spPr>
            <p:txBody>
              <a:bodyPr lIns="0" tIns="0" rIns="0" bIns="0" anchor="ctr" anchorCtr="1">
                <a:spAutoFit/>
              </a:bodyPr>
              <a:lstStyle/>
              <a:p>
                <a:pPr algn="ctr" defTabSz="762000" eaLnBrk="0" hangingPunct="0">
                  <a:defRPr/>
                </a:pPr>
                <a:r>
                  <a:rPr lang="zh-CN" altLang="en-US" sz="1800" dirty="0">
                    <a:latin typeface="+mn-ea"/>
                    <a:ea typeface="+mn-ea"/>
                    <a:cs typeface="Arial" charset="0"/>
                  </a:rPr>
                  <a:t>应用系统维护及支持服务</a:t>
                </a:r>
                <a:endParaRPr lang="en-US" altLang="zh-CN" sz="1800" dirty="0">
                  <a:latin typeface="+mn-ea"/>
                  <a:ea typeface="+mn-ea"/>
                  <a:cs typeface="Arial" charset="0"/>
                </a:endParaRPr>
              </a:p>
              <a:p>
                <a:pPr algn="ctr" defTabSz="762000" eaLnBrk="0" hangingPunct="0">
                  <a:defRPr/>
                </a:pPr>
                <a:r>
                  <a:rPr lang="zh-CN" altLang="en-US" sz="1800" dirty="0">
                    <a:latin typeface="+mn-ea"/>
                    <a:ea typeface="+mn-ea"/>
                    <a:cs typeface="Arial" charset="0"/>
                  </a:rPr>
                  <a:t>技术及管理培训服务</a:t>
                </a:r>
              </a:p>
            </p:txBody>
          </p:sp>
          <p:sp>
            <p:nvSpPr>
              <p:cNvPr id="12322" name="AutoShape 8"/>
              <p:cNvSpPr>
                <a:spLocks/>
              </p:cNvSpPr>
              <p:nvPr/>
            </p:nvSpPr>
            <p:spPr bwMode="auto">
              <a:xfrm>
                <a:off x="3923" y="3339"/>
                <a:ext cx="1870" cy="338"/>
              </a:xfrm>
              <a:prstGeom prst="borderCallout1">
                <a:avLst>
                  <a:gd name="adj1" fmla="val 21301"/>
                  <a:gd name="adj2" fmla="val -2861"/>
                  <a:gd name="adj3" fmla="val 21301"/>
                  <a:gd name="adj4" fmla="val -17810"/>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0" hangingPunct="0">
                  <a:defRPr/>
                </a:pPr>
                <a:r>
                  <a:rPr lang="zh-CN" altLang="en-US" sz="1600">
                    <a:ea typeface="楷体_GB2312" pitchFamily="49" charset="-122"/>
                  </a:rPr>
                  <a:t>提供整体应用维护外包服务及量身定制管理培训课程</a:t>
                </a:r>
              </a:p>
            </p:txBody>
          </p:sp>
        </p:grpSp>
        <p:grpSp>
          <p:nvGrpSpPr>
            <p:cNvPr id="4" name="Group 9"/>
            <p:cNvGrpSpPr>
              <a:grpSpLocks/>
            </p:cNvGrpSpPr>
            <p:nvPr/>
          </p:nvGrpSpPr>
          <p:grpSpPr bwMode="auto">
            <a:xfrm>
              <a:off x="893763" y="3846513"/>
              <a:ext cx="8302624" cy="1108075"/>
              <a:chOff x="563" y="2423"/>
              <a:chExt cx="5230" cy="698"/>
            </a:xfrm>
          </p:grpSpPr>
          <p:sp>
            <p:nvSpPr>
              <p:cNvPr id="58394" name="Freeform 10"/>
              <p:cNvSpPr>
                <a:spLocks/>
              </p:cNvSpPr>
              <p:nvPr/>
            </p:nvSpPr>
            <p:spPr bwMode="blackWhite">
              <a:xfrm>
                <a:off x="839" y="2423"/>
                <a:ext cx="2157" cy="247"/>
              </a:xfrm>
              <a:custGeom>
                <a:avLst/>
                <a:gdLst>
                  <a:gd name="T0" fmla="*/ 0 w 3876"/>
                  <a:gd name="T1" fmla="*/ 1 h 405"/>
                  <a:gd name="T2" fmla="*/ 1 w 3876"/>
                  <a:gd name="T3" fmla="*/ 1 h 405"/>
                  <a:gd name="T4" fmla="*/ 1 w 3876"/>
                  <a:gd name="T5" fmla="*/ 0 h 405"/>
                  <a:gd name="T6" fmla="*/ 1 w 3876"/>
                  <a:gd name="T7" fmla="*/ 1 h 405"/>
                  <a:gd name="T8" fmla="*/ 0 w 3876"/>
                  <a:gd name="T9" fmla="*/ 1 h 405"/>
                  <a:gd name="T10" fmla="*/ 0 60000 65536"/>
                  <a:gd name="T11" fmla="*/ 0 60000 65536"/>
                  <a:gd name="T12" fmla="*/ 0 60000 65536"/>
                  <a:gd name="T13" fmla="*/ 0 60000 65536"/>
                  <a:gd name="T14" fmla="*/ 0 60000 65536"/>
                  <a:gd name="T15" fmla="*/ 0 w 3876"/>
                  <a:gd name="T16" fmla="*/ 0 h 405"/>
                  <a:gd name="T17" fmla="*/ 3876 w 3876"/>
                  <a:gd name="T18" fmla="*/ 405 h 405"/>
                </a:gdLst>
                <a:ahLst/>
                <a:cxnLst>
                  <a:cxn ang="T10">
                    <a:pos x="T0" y="T1"/>
                  </a:cxn>
                  <a:cxn ang="T11">
                    <a:pos x="T2" y="T3"/>
                  </a:cxn>
                  <a:cxn ang="T12">
                    <a:pos x="T4" y="T5"/>
                  </a:cxn>
                  <a:cxn ang="T13">
                    <a:pos x="T6" y="T7"/>
                  </a:cxn>
                  <a:cxn ang="T14">
                    <a:pos x="T8" y="T9"/>
                  </a:cxn>
                </a:cxnLst>
                <a:rect l="T15" t="T16" r="T17" b="T18"/>
                <a:pathLst>
                  <a:path w="3876" h="405">
                    <a:moveTo>
                      <a:pt x="0" y="404"/>
                    </a:moveTo>
                    <a:lnTo>
                      <a:pt x="3510" y="404"/>
                    </a:lnTo>
                    <a:lnTo>
                      <a:pt x="3875" y="0"/>
                    </a:lnTo>
                    <a:lnTo>
                      <a:pt x="692" y="2"/>
                    </a:lnTo>
                    <a:lnTo>
                      <a:pt x="0" y="404"/>
                    </a:lnTo>
                  </a:path>
                </a:pathLst>
              </a:custGeom>
              <a:solidFill>
                <a:srgbClr val="DDDDDD">
                  <a:alpha val="50195"/>
                </a:srgbClr>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58395" name="Freeform 11"/>
              <p:cNvSpPr>
                <a:spLocks/>
              </p:cNvSpPr>
              <p:nvPr/>
            </p:nvSpPr>
            <p:spPr bwMode="blackWhite">
              <a:xfrm>
                <a:off x="2792" y="2423"/>
                <a:ext cx="545" cy="698"/>
              </a:xfrm>
              <a:custGeom>
                <a:avLst/>
                <a:gdLst>
                  <a:gd name="T0" fmla="*/ 1 w 979"/>
                  <a:gd name="T1" fmla="*/ 1 h 1146"/>
                  <a:gd name="T2" fmla="*/ 0 w 979"/>
                  <a:gd name="T3" fmla="*/ 1 h 1146"/>
                  <a:gd name="T4" fmla="*/ 1 w 979"/>
                  <a:gd name="T5" fmla="*/ 0 h 1146"/>
                  <a:gd name="T6" fmla="*/ 1 w 979"/>
                  <a:gd name="T7" fmla="*/ 1 h 1146"/>
                  <a:gd name="T8" fmla="*/ 1 w 979"/>
                  <a:gd name="T9" fmla="*/ 1 h 1146"/>
                  <a:gd name="T10" fmla="*/ 0 60000 65536"/>
                  <a:gd name="T11" fmla="*/ 0 60000 65536"/>
                  <a:gd name="T12" fmla="*/ 0 60000 65536"/>
                  <a:gd name="T13" fmla="*/ 0 60000 65536"/>
                  <a:gd name="T14" fmla="*/ 0 60000 65536"/>
                  <a:gd name="T15" fmla="*/ 0 w 979"/>
                  <a:gd name="T16" fmla="*/ 0 h 1146"/>
                  <a:gd name="T17" fmla="*/ 979 w 979"/>
                  <a:gd name="T18" fmla="*/ 1146 h 1146"/>
                </a:gdLst>
                <a:ahLst/>
                <a:cxnLst>
                  <a:cxn ang="T10">
                    <a:pos x="T0" y="T1"/>
                  </a:cxn>
                  <a:cxn ang="T11">
                    <a:pos x="T2" y="T3"/>
                  </a:cxn>
                  <a:cxn ang="T12">
                    <a:pos x="T4" y="T5"/>
                  </a:cxn>
                  <a:cxn ang="T13">
                    <a:pos x="T6" y="T7"/>
                  </a:cxn>
                  <a:cxn ang="T14">
                    <a:pos x="T8" y="T9"/>
                  </a:cxn>
                </a:cxnLst>
                <a:rect l="T15" t="T16" r="T17" b="T18"/>
                <a:pathLst>
                  <a:path w="979" h="1146">
                    <a:moveTo>
                      <a:pt x="498" y="1145"/>
                    </a:moveTo>
                    <a:lnTo>
                      <a:pt x="0" y="401"/>
                    </a:lnTo>
                    <a:lnTo>
                      <a:pt x="366" y="0"/>
                    </a:lnTo>
                    <a:lnTo>
                      <a:pt x="978" y="631"/>
                    </a:lnTo>
                    <a:lnTo>
                      <a:pt x="498" y="1145"/>
                    </a:lnTo>
                  </a:path>
                </a:pathLst>
              </a:custGeom>
              <a:solidFill>
                <a:srgbClr val="B2B2B2"/>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58396" name="Freeform 12"/>
              <p:cNvSpPr>
                <a:spLocks/>
              </p:cNvSpPr>
              <p:nvPr/>
            </p:nvSpPr>
            <p:spPr bwMode="blackWhite">
              <a:xfrm>
                <a:off x="563" y="2668"/>
                <a:ext cx="2507" cy="453"/>
              </a:xfrm>
              <a:custGeom>
                <a:avLst/>
                <a:gdLst>
                  <a:gd name="T0" fmla="*/ 0 w 4504"/>
                  <a:gd name="T1" fmla="*/ 1 h 744"/>
                  <a:gd name="T2" fmla="*/ 1 w 4504"/>
                  <a:gd name="T3" fmla="*/ 1 h 744"/>
                  <a:gd name="T4" fmla="*/ 1 w 4504"/>
                  <a:gd name="T5" fmla="*/ 0 h 744"/>
                  <a:gd name="T6" fmla="*/ 1 w 4504"/>
                  <a:gd name="T7" fmla="*/ 0 h 744"/>
                  <a:gd name="T8" fmla="*/ 0 w 4504"/>
                  <a:gd name="T9" fmla="*/ 1 h 744"/>
                  <a:gd name="T10" fmla="*/ 0 60000 65536"/>
                  <a:gd name="T11" fmla="*/ 0 60000 65536"/>
                  <a:gd name="T12" fmla="*/ 0 60000 65536"/>
                  <a:gd name="T13" fmla="*/ 0 60000 65536"/>
                  <a:gd name="T14" fmla="*/ 0 60000 65536"/>
                  <a:gd name="T15" fmla="*/ 0 w 4504"/>
                  <a:gd name="T16" fmla="*/ 0 h 744"/>
                  <a:gd name="T17" fmla="*/ 4504 w 4504"/>
                  <a:gd name="T18" fmla="*/ 744 h 744"/>
                </a:gdLst>
                <a:ahLst/>
                <a:cxnLst>
                  <a:cxn ang="T10">
                    <a:pos x="T0" y="T1"/>
                  </a:cxn>
                  <a:cxn ang="T11">
                    <a:pos x="T2" y="T3"/>
                  </a:cxn>
                  <a:cxn ang="T12">
                    <a:pos x="T4" y="T5"/>
                  </a:cxn>
                  <a:cxn ang="T13">
                    <a:pos x="T6" y="T7"/>
                  </a:cxn>
                  <a:cxn ang="T14">
                    <a:pos x="T8" y="T9"/>
                  </a:cxn>
                </a:cxnLst>
                <a:rect l="T15" t="T16" r="T17" b="T18"/>
                <a:pathLst>
                  <a:path w="4504" h="744">
                    <a:moveTo>
                      <a:pt x="0" y="743"/>
                    </a:moveTo>
                    <a:lnTo>
                      <a:pt x="4503" y="743"/>
                    </a:lnTo>
                    <a:lnTo>
                      <a:pt x="4003" y="0"/>
                    </a:lnTo>
                    <a:lnTo>
                      <a:pt x="494" y="0"/>
                    </a:lnTo>
                    <a:lnTo>
                      <a:pt x="0" y="743"/>
                    </a:lnTo>
                  </a:path>
                </a:pathLst>
              </a:custGeom>
              <a:solidFill>
                <a:srgbClr val="A23826"/>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72731" name="Rectangle 13"/>
              <p:cNvSpPr>
                <a:spLocks noChangeArrowheads="1"/>
              </p:cNvSpPr>
              <p:nvPr/>
            </p:nvSpPr>
            <p:spPr bwMode="black">
              <a:xfrm>
                <a:off x="853" y="2823"/>
                <a:ext cx="1927" cy="173"/>
              </a:xfrm>
              <a:prstGeom prst="rect">
                <a:avLst/>
              </a:prstGeom>
              <a:solidFill>
                <a:srgbClr val="A23826"/>
              </a:solidFill>
              <a:ln w="9525">
                <a:noFill/>
                <a:miter lim="800000"/>
                <a:headEnd/>
                <a:tailEnd/>
              </a:ln>
            </p:spPr>
            <p:txBody>
              <a:bodyPr lIns="0" tIns="0" rIns="0" bIns="0" anchor="ctr" anchorCtr="1">
                <a:spAutoFit/>
              </a:bodyPr>
              <a:lstStyle/>
              <a:p>
                <a:pPr defTabSz="762000" eaLnBrk="0" hangingPunct="0"/>
                <a:r>
                  <a:rPr lang="zh-CN" altLang="en-US" sz="1800">
                    <a:solidFill>
                      <a:srgbClr val="FFFFFF"/>
                    </a:solidFill>
                  </a:rPr>
                  <a:t>信息系统实施服务</a:t>
                </a:r>
              </a:p>
            </p:txBody>
          </p:sp>
          <p:sp>
            <p:nvSpPr>
              <p:cNvPr id="12317" name="AutoShape 14"/>
              <p:cNvSpPr>
                <a:spLocks/>
              </p:cNvSpPr>
              <p:nvPr/>
            </p:nvSpPr>
            <p:spPr bwMode="auto">
              <a:xfrm>
                <a:off x="3923" y="2750"/>
                <a:ext cx="1870" cy="338"/>
              </a:xfrm>
              <a:prstGeom prst="borderCallout1">
                <a:avLst>
                  <a:gd name="adj1" fmla="val 21301"/>
                  <a:gd name="adj2" fmla="val -2861"/>
                  <a:gd name="adj3" fmla="val 21301"/>
                  <a:gd name="adj4" fmla="val -43060"/>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0" hangingPunct="0">
                  <a:defRPr/>
                </a:pPr>
                <a:r>
                  <a:rPr lang="zh-CN" altLang="en-US" sz="1600" dirty="0">
                    <a:ea typeface="楷体_GB2312" pitchFamily="49" charset="-122"/>
                  </a:rPr>
                  <a:t>基于</a:t>
                </a:r>
                <a:r>
                  <a:rPr lang="en-US" altLang="zh-CN" sz="1600" dirty="0">
                    <a:ea typeface="楷体_GB2312" pitchFamily="49" charset="-122"/>
                  </a:rPr>
                  <a:t>SAP/Oracle</a:t>
                </a:r>
                <a:r>
                  <a:rPr lang="zh-CN" altLang="en-US" sz="1600" dirty="0">
                    <a:ea typeface="楷体_GB2312" pitchFamily="49" charset="-122"/>
                  </a:rPr>
                  <a:t>商业套件</a:t>
                </a:r>
                <a:endParaRPr lang="en-US" altLang="zh-CN" sz="1600" dirty="0">
                  <a:ea typeface="楷体_GB2312" pitchFamily="49" charset="-122"/>
                </a:endParaRPr>
              </a:p>
              <a:p>
                <a:pPr algn="ctr" eaLnBrk="0" hangingPunct="0">
                  <a:defRPr/>
                </a:pPr>
                <a:r>
                  <a:rPr lang="zh-CN" altLang="en-US" sz="1600" dirty="0">
                    <a:ea typeface="楷体_GB2312" pitchFamily="49" charset="-122"/>
                  </a:rPr>
                  <a:t>及基于</a:t>
                </a:r>
                <a:r>
                  <a:rPr lang="en-US" altLang="zh-CN" sz="1600" dirty="0">
                    <a:ea typeface="楷体_GB2312" pitchFamily="49" charset="-122"/>
                  </a:rPr>
                  <a:t>SOA</a:t>
                </a:r>
                <a:r>
                  <a:rPr lang="zh-CN" altLang="en-US" sz="1600" dirty="0">
                    <a:ea typeface="楷体_GB2312" pitchFamily="49" charset="-122"/>
                  </a:rPr>
                  <a:t>定制开发</a:t>
                </a:r>
              </a:p>
            </p:txBody>
          </p:sp>
        </p:grpSp>
        <p:sp>
          <p:nvSpPr>
            <p:cNvPr id="58377" name="Freeform 16"/>
            <p:cNvSpPr>
              <a:spLocks/>
            </p:cNvSpPr>
            <p:nvPr/>
          </p:nvSpPr>
          <p:spPr bwMode="blackWhite">
            <a:xfrm>
              <a:off x="1847993" y="3163888"/>
              <a:ext cx="2286247" cy="260350"/>
            </a:xfrm>
            <a:custGeom>
              <a:avLst/>
              <a:gdLst>
                <a:gd name="T0" fmla="*/ 0 w 2589"/>
                <a:gd name="T1" fmla="*/ 2147483647 h 269"/>
                <a:gd name="T2" fmla="*/ 2147483647 w 2589"/>
                <a:gd name="T3" fmla="*/ 2147483647 h 269"/>
                <a:gd name="T4" fmla="*/ 2147483647 w 2589"/>
                <a:gd name="T5" fmla="*/ 0 h 269"/>
                <a:gd name="T6" fmla="*/ 2147483647 w 2589"/>
                <a:gd name="T7" fmla="*/ 0 h 269"/>
                <a:gd name="T8" fmla="*/ 0 w 2589"/>
                <a:gd name="T9" fmla="*/ 2147483647 h 269"/>
                <a:gd name="T10" fmla="*/ 0 60000 65536"/>
                <a:gd name="T11" fmla="*/ 0 60000 65536"/>
                <a:gd name="T12" fmla="*/ 0 60000 65536"/>
                <a:gd name="T13" fmla="*/ 0 60000 65536"/>
                <a:gd name="T14" fmla="*/ 0 60000 65536"/>
                <a:gd name="T15" fmla="*/ 0 w 2589"/>
                <a:gd name="T16" fmla="*/ 0 h 269"/>
                <a:gd name="T17" fmla="*/ 2589 w 2589"/>
                <a:gd name="T18" fmla="*/ 269 h 269"/>
              </a:gdLst>
              <a:ahLst/>
              <a:cxnLst>
                <a:cxn ang="T10">
                  <a:pos x="T0" y="T1"/>
                </a:cxn>
                <a:cxn ang="T11">
                  <a:pos x="T2" y="T3"/>
                </a:cxn>
                <a:cxn ang="T12">
                  <a:pos x="T4" y="T5"/>
                </a:cxn>
                <a:cxn ang="T13">
                  <a:pos x="T6" y="T7"/>
                </a:cxn>
                <a:cxn ang="T14">
                  <a:pos x="T8" y="T9"/>
                </a:cxn>
              </a:cxnLst>
              <a:rect l="T15" t="T16" r="T17" b="T18"/>
              <a:pathLst>
                <a:path w="2589" h="269">
                  <a:moveTo>
                    <a:pt x="0" y="268"/>
                  </a:moveTo>
                  <a:lnTo>
                    <a:pt x="2342" y="268"/>
                  </a:lnTo>
                  <a:lnTo>
                    <a:pt x="2588" y="0"/>
                  </a:lnTo>
                  <a:lnTo>
                    <a:pt x="653" y="0"/>
                  </a:lnTo>
                  <a:lnTo>
                    <a:pt x="0" y="268"/>
                  </a:lnTo>
                </a:path>
              </a:pathLst>
            </a:custGeom>
            <a:solidFill>
              <a:srgbClr val="DDDDDD">
                <a:alpha val="50195"/>
              </a:srgbClr>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58378" name="Freeform 17"/>
            <p:cNvSpPr>
              <a:spLocks/>
            </p:cNvSpPr>
            <p:nvPr/>
          </p:nvSpPr>
          <p:spPr bwMode="blackWhite">
            <a:xfrm>
              <a:off x="3918791" y="3163888"/>
              <a:ext cx="753180" cy="958850"/>
            </a:xfrm>
            <a:custGeom>
              <a:avLst/>
              <a:gdLst>
                <a:gd name="T0" fmla="*/ 0 w 854"/>
                <a:gd name="T1" fmla="*/ 2147483647 h 993"/>
                <a:gd name="T2" fmla="*/ 2147483647 w 854"/>
                <a:gd name="T3" fmla="*/ 2147483647 h 993"/>
                <a:gd name="T4" fmla="*/ 2147483647 w 854"/>
                <a:gd name="T5" fmla="*/ 2147483647 h 993"/>
                <a:gd name="T6" fmla="*/ 2147483647 w 854"/>
                <a:gd name="T7" fmla="*/ 0 h 993"/>
                <a:gd name="T8" fmla="*/ 0 w 854"/>
                <a:gd name="T9" fmla="*/ 2147483647 h 993"/>
                <a:gd name="T10" fmla="*/ 0 60000 65536"/>
                <a:gd name="T11" fmla="*/ 0 60000 65536"/>
                <a:gd name="T12" fmla="*/ 0 60000 65536"/>
                <a:gd name="T13" fmla="*/ 0 60000 65536"/>
                <a:gd name="T14" fmla="*/ 0 60000 65536"/>
                <a:gd name="T15" fmla="*/ 0 w 854"/>
                <a:gd name="T16" fmla="*/ 0 h 993"/>
                <a:gd name="T17" fmla="*/ 854 w 854"/>
                <a:gd name="T18" fmla="*/ 993 h 993"/>
              </a:gdLst>
              <a:ahLst/>
              <a:cxnLst>
                <a:cxn ang="T10">
                  <a:pos x="T0" y="T1"/>
                </a:cxn>
                <a:cxn ang="T11">
                  <a:pos x="T2" y="T3"/>
                </a:cxn>
                <a:cxn ang="T12">
                  <a:pos x="T4" y="T5"/>
                </a:cxn>
                <a:cxn ang="T13">
                  <a:pos x="T6" y="T7"/>
                </a:cxn>
                <a:cxn ang="T14">
                  <a:pos x="T8" y="T9"/>
                </a:cxn>
              </a:cxnLst>
              <a:rect l="T15" t="T16" r="T17" b="T18"/>
              <a:pathLst>
                <a:path w="854" h="993">
                  <a:moveTo>
                    <a:pt x="0" y="269"/>
                  </a:moveTo>
                  <a:lnTo>
                    <a:pt x="505" y="992"/>
                  </a:lnTo>
                  <a:lnTo>
                    <a:pt x="853" y="621"/>
                  </a:lnTo>
                  <a:lnTo>
                    <a:pt x="245" y="0"/>
                  </a:lnTo>
                  <a:lnTo>
                    <a:pt x="0" y="269"/>
                  </a:lnTo>
                </a:path>
              </a:pathLst>
            </a:custGeom>
            <a:solidFill>
              <a:srgbClr val="B2B2B2"/>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58379" name="Freeform 18"/>
            <p:cNvSpPr>
              <a:spLocks/>
            </p:cNvSpPr>
            <p:nvPr/>
          </p:nvSpPr>
          <p:spPr bwMode="blackWhite">
            <a:xfrm>
              <a:off x="1402852" y="3422650"/>
              <a:ext cx="2964642" cy="700088"/>
            </a:xfrm>
            <a:custGeom>
              <a:avLst/>
              <a:gdLst>
                <a:gd name="T0" fmla="*/ 0 w 3354"/>
                <a:gd name="T1" fmla="*/ 2147483647 h 726"/>
                <a:gd name="T2" fmla="*/ 2147483647 w 3354"/>
                <a:gd name="T3" fmla="*/ 2147483647 h 726"/>
                <a:gd name="T4" fmla="*/ 2147483647 w 3354"/>
                <a:gd name="T5" fmla="*/ 0 h 726"/>
                <a:gd name="T6" fmla="*/ 2147483647 w 3354"/>
                <a:gd name="T7" fmla="*/ 0 h 726"/>
                <a:gd name="T8" fmla="*/ 0 w 3354"/>
                <a:gd name="T9" fmla="*/ 2147483647 h 726"/>
                <a:gd name="T10" fmla="*/ 0 60000 65536"/>
                <a:gd name="T11" fmla="*/ 0 60000 65536"/>
                <a:gd name="T12" fmla="*/ 0 60000 65536"/>
                <a:gd name="T13" fmla="*/ 0 60000 65536"/>
                <a:gd name="T14" fmla="*/ 0 60000 65536"/>
                <a:gd name="T15" fmla="*/ 0 w 3354"/>
                <a:gd name="T16" fmla="*/ 0 h 726"/>
                <a:gd name="T17" fmla="*/ 3354 w 3354"/>
                <a:gd name="T18" fmla="*/ 726 h 726"/>
              </a:gdLst>
              <a:ahLst/>
              <a:cxnLst>
                <a:cxn ang="T10">
                  <a:pos x="T0" y="T1"/>
                </a:cxn>
                <a:cxn ang="T11">
                  <a:pos x="T2" y="T3"/>
                </a:cxn>
                <a:cxn ang="T12">
                  <a:pos x="T4" y="T5"/>
                </a:cxn>
                <a:cxn ang="T13">
                  <a:pos x="T6" y="T7"/>
                </a:cxn>
                <a:cxn ang="T14">
                  <a:pos x="T8" y="T9"/>
                </a:cxn>
              </a:cxnLst>
              <a:rect l="T15" t="T16" r="T17" b="T18"/>
              <a:pathLst>
                <a:path w="3354" h="726">
                  <a:moveTo>
                    <a:pt x="0" y="725"/>
                  </a:moveTo>
                  <a:lnTo>
                    <a:pt x="3353" y="725"/>
                  </a:lnTo>
                  <a:lnTo>
                    <a:pt x="2844" y="0"/>
                  </a:lnTo>
                  <a:lnTo>
                    <a:pt x="499" y="0"/>
                  </a:lnTo>
                  <a:lnTo>
                    <a:pt x="0" y="725"/>
                  </a:lnTo>
                </a:path>
              </a:pathLst>
            </a:custGeom>
            <a:solidFill>
              <a:srgbClr val="A23826"/>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72714" name="Rectangle 19"/>
            <p:cNvSpPr>
              <a:spLocks noChangeArrowheads="1"/>
            </p:cNvSpPr>
            <p:nvPr/>
          </p:nvSpPr>
          <p:spPr bwMode="black">
            <a:xfrm>
              <a:off x="1717675" y="3716338"/>
              <a:ext cx="2349500" cy="244475"/>
            </a:xfrm>
            <a:prstGeom prst="rect">
              <a:avLst/>
            </a:prstGeom>
            <a:solidFill>
              <a:srgbClr val="A23826"/>
            </a:solidFill>
            <a:ln w="9525">
              <a:noFill/>
              <a:miter lim="800000"/>
              <a:headEnd/>
              <a:tailEnd/>
            </a:ln>
          </p:spPr>
          <p:txBody>
            <a:bodyPr lIns="0" tIns="0" rIns="0" bIns="0" anchor="ctr" anchorCtr="1">
              <a:spAutoFit/>
            </a:bodyPr>
            <a:lstStyle/>
            <a:p>
              <a:pPr defTabSz="762000" eaLnBrk="0" hangingPunct="0"/>
              <a:r>
                <a:rPr lang="zh-CN" altLang="en-US" sz="1600">
                  <a:solidFill>
                    <a:srgbClr val="FFFFFF"/>
                  </a:solidFill>
                </a:rPr>
                <a:t>信息技术和应用规划</a:t>
              </a:r>
            </a:p>
          </p:txBody>
        </p:sp>
        <p:sp>
          <p:nvSpPr>
            <p:cNvPr id="12300" name="AutoShape 20"/>
            <p:cNvSpPr>
              <a:spLocks/>
            </p:cNvSpPr>
            <p:nvPr/>
          </p:nvSpPr>
          <p:spPr bwMode="auto">
            <a:xfrm>
              <a:off x="6228185" y="3500438"/>
              <a:ext cx="2968203" cy="536575"/>
            </a:xfrm>
            <a:prstGeom prst="borderCallout1">
              <a:avLst>
                <a:gd name="adj1" fmla="val 21301"/>
                <a:gd name="adj2" fmla="val -2861"/>
                <a:gd name="adj3" fmla="val 21301"/>
                <a:gd name="adj4" fmla="val -65454"/>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0" hangingPunct="0">
                <a:defRPr/>
              </a:pPr>
              <a:r>
                <a:rPr lang="en-US" altLang="zh-CN" sz="1600" dirty="0">
                  <a:ea typeface="楷体_GB2312" pitchFamily="49" charset="-122"/>
                </a:rPr>
                <a:t>IT</a:t>
              </a:r>
              <a:r>
                <a:rPr lang="zh-CN" altLang="en-US" sz="1600" dirty="0">
                  <a:ea typeface="楷体_GB2312" pitchFamily="49" charset="-122"/>
                </a:rPr>
                <a:t>战略规划、需求分析、架构设计、技术选型</a:t>
              </a:r>
            </a:p>
          </p:txBody>
        </p:sp>
        <p:grpSp>
          <p:nvGrpSpPr>
            <p:cNvPr id="5" name="Group 21"/>
            <p:cNvGrpSpPr>
              <a:grpSpLocks/>
            </p:cNvGrpSpPr>
            <p:nvPr/>
          </p:nvGrpSpPr>
          <p:grpSpPr bwMode="auto">
            <a:xfrm>
              <a:off x="1920875" y="2463800"/>
              <a:ext cx="7275513" cy="842963"/>
              <a:chOff x="1210" y="1552"/>
              <a:chExt cx="4583" cy="531"/>
            </a:xfrm>
          </p:grpSpPr>
          <p:sp>
            <p:nvSpPr>
              <p:cNvPr id="58389" name="Freeform 22"/>
              <p:cNvSpPr>
                <a:spLocks/>
              </p:cNvSpPr>
              <p:nvPr/>
            </p:nvSpPr>
            <p:spPr bwMode="blackWhite">
              <a:xfrm>
                <a:off x="1492" y="1552"/>
                <a:ext cx="721" cy="80"/>
              </a:xfrm>
              <a:custGeom>
                <a:avLst/>
                <a:gdLst>
                  <a:gd name="T0" fmla="*/ 0 w 1295"/>
                  <a:gd name="T1" fmla="*/ 1 h 131"/>
                  <a:gd name="T2" fmla="*/ 1 w 1295"/>
                  <a:gd name="T3" fmla="*/ 1 h 131"/>
                  <a:gd name="T4" fmla="*/ 1 w 1295"/>
                  <a:gd name="T5" fmla="*/ 0 h 131"/>
                  <a:gd name="T6" fmla="*/ 1 w 1295"/>
                  <a:gd name="T7" fmla="*/ 0 h 131"/>
                  <a:gd name="T8" fmla="*/ 0 w 1295"/>
                  <a:gd name="T9" fmla="*/ 1 h 131"/>
                  <a:gd name="T10" fmla="*/ 0 60000 65536"/>
                  <a:gd name="T11" fmla="*/ 0 60000 65536"/>
                  <a:gd name="T12" fmla="*/ 0 60000 65536"/>
                  <a:gd name="T13" fmla="*/ 0 60000 65536"/>
                  <a:gd name="T14" fmla="*/ 0 60000 65536"/>
                  <a:gd name="T15" fmla="*/ 0 w 1295"/>
                  <a:gd name="T16" fmla="*/ 0 h 131"/>
                  <a:gd name="T17" fmla="*/ 1295 w 1295"/>
                  <a:gd name="T18" fmla="*/ 131 h 131"/>
                </a:gdLst>
                <a:ahLst/>
                <a:cxnLst>
                  <a:cxn ang="T10">
                    <a:pos x="T0" y="T1"/>
                  </a:cxn>
                  <a:cxn ang="T11">
                    <a:pos x="T2" y="T3"/>
                  </a:cxn>
                  <a:cxn ang="T12">
                    <a:pos x="T4" y="T5"/>
                  </a:cxn>
                  <a:cxn ang="T13">
                    <a:pos x="T6" y="T7"/>
                  </a:cxn>
                  <a:cxn ang="T14">
                    <a:pos x="T8" y="T9"/>
                  </a:cxn>
                </a:cxnLst>
                <a:rect l="T15" t="T16" r="T17" b="T18"/>
                <a:pathLst>
                  <a:path w="1295" h="131">
                    <a:moveTo>
                      <a:pt x="0" y="130"/>
                    </a:moveTo>
                    <a:lnTo>
                      <a:pt x="1166" y="130"/>
                    </a:lnTo>
                    <a:lnTo>
                      <a:pt x="1294" y="0"/>
                    </a:lnTo>
                    <a:lnTo>
                      <a:pt x="403" y="0"/>
                    </a:lnTo>
                    <a:lnTo>
                      <a:pt x="0" y="130"/>
                    </a:lnTo>
                  </a:path>
                </a:pathLst>
              </a:custGeom>
              <a:solidFill>
                <a:srgbClr val="DDDDDD">
                  <a:alpha val="50195"/>
                </a:srgbClr>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58390" name="Freeform 23"/>
              <p:cNvSpPr>
                <a:spLocks/>
              </p:cNvSpPr>
              <p:nvPr/>
            </p:nvSpPr>
            <p:spPr bwMode="blackWhite">
              <a:xfrm>
                <a:off x="2133" y="1553"/>
                <a:ext cx="409" cy="530"/>
              </a:xfrm>
              <a:custGeom>
                <a:avLst/>
                <a:gdLst>
                  <a:gd name="T0" fmla="*/ 1 w 735"/>
                  <a:gd name="T1" fmla="*/ 1 h 870"/>
                  <a:gd name="T2" fmla="*/ 1 w 735"/>
                  <a:gd name="T3" fmla="*/ 1 h 870"/>
                  <a:gd name="T4" fmla="*/ 1 w 735"/>
                  <a:gd name="T5" fmla="*/ 0 h 870"/>
                  <a:gd name="T6" fmla="*/ 0 w 735"/>
                  <a:gd name="T7" fmla="*/ 1 h 870"/>
                  <a:gd name="T8" fmla="*/ 1 w 735"/>
                  <a:gd name="T9" fmla="*/ 1 h 870"/>
                  <a:gd name="T10" fmla="*/ 0 60000 65536"/>
                  <a:gd name="T11" fmla="*/ 0 60000 65536"/>
                  <a:gd name="T12" fmla="*/ 0 60000 65536"/>
                  <a:gd name="T13" fmla="*/ 0 60000 65536"/>
                  <a:gd name="T14" fmla="*/ 0 60000 65536"/>
                  <a:gd name="T15" fmla="*/ 0 w 735"/>
                  <a:gd name="T16" fmla="*/ 0 h 870"/>
                  <a:gd name="T17" fmla="*/ 735 w 735"/>
                  <a:gd name="T18" fmla="*/ 870 h 870"/>
                </a:gdLst>
                <a:ahLst/>
                <a:cxnLst>
                  <a:cxn ang="T10">
                    <a:pos x="T0" y="T1"/>
                  </a:cxn>
                  <a:cxn ang="T11">
                    <a:pos x="T2" y="T3"/>
                  </a:cxn>
                  <a:cxn ang="T12">
                    <a:pos x="T4" y="T5"/>
                  </a:cxn>
                  <a:cxn ang="T13">
                    <a:pos x="T6" y="T7"/>
                  </a:cxn>
                  <a:cxn ang="T14">
                    <a:pos x="T8" y="T9"/>
                  </a:cxn>
                </a:cxnLst>
                <a:rect l="T15" t="T16" r="T17" b="T18"/>
                <a:pathLst>
                  <a:path w="735" h="870">
                    <a:moveTo>
                      <a:pt x="502" y="869"/>
                    </a:moveTo>
                    <a:lnTo>
                      <a:pt x="734" y="619"/>
                    </a:lnTo>
                    <a:lnTo>
                      <a:pt x="126" y="0"/>
                    </a:lnTo>
                    <a:lnTo>
                      <a:pt x="0" y="130"/>
                    </a:lnTo>
                    <a:lnTo>
                      <a:pt x="502" y="869"/>
                    </a:lnTo>
                  </a:path>
                </a:pathLst>
              </a:custGeom>
              <a:solidFill>
                <a:srgbClr val="B2B2B2"/>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58391" name="Freeform 24"/>
              <p:cNvSpPr>
                <a:spLocks/>
              </p:cNvSpPr>
              <p:nvPr/>
            </p:nvSpPr>
            <p:spPr bwMode="blackWhite">
              <a:xfrm>
                <a:off x="1210" y="1632"/>
                <a:ext cx="1212" cy="451"/>
              </a:xfrm>
              <a:custGeom>
                <a:avLst/>
                <a:gdLst>
                  <a:gd name="T0" fmla="*/ 0 w 2179"/>
                  <a:gd name="T1" fmla="*/ 1 h 741"/>
                  <a:gd name="T2" fmla="*/ 1 w 2179"/>
                  <a:gd name="T3" fmla="*/ 1 h 741"/>
                  <a:gd name="T4" fmla="*/ 1 w 2179"/>
                  <a:gd name="T5" fmla="*/ 0 h 741"/>
                  <a:gd name="T6" fmla="*/ 1 w 2179"/>
                  <a:gd name="T7" fmla="*/ 0 h 741"/>
                  <a:gd name="T8" fmla="*/ 0 w 2179"/>
                  <a:gd name="T9" fmla="*/ 1 h 741"/>
                  <a:gd name="T10" fmla="*/ 0 60000 65536"/>
                  <a:gd name="T11" fmla="*/ 0 60000 65536"/>
                  <a:gd name="T12" fmla="*/ 0 60000 65536"/>
                  <a:gd name="T13" fmla="*/ 0 60000 65536"/>
                  <a:gd name="T14" fmla="*/ 0 60000 65536"/>
                  <a:gd name="T15" fmla="*/ 0 w 2179"/>
                  <a:gd name="T16" fmla="*/ 0 h 741"/>
                  <a:gd name="T17" fmla="*/ 2179 w 2179"/>
                  <a:gd name="T18" fmla="*/ 741 h 741"/>
                </a:gdLst>
                <a:ahLst/>
                <a:cxnLst>
                  <a:cxn ang="T10">
                    <a:pos x="T0" y="T1"/>
                  </a:cxn>
                  <a:cxn ang="T11">
                    <a:pos x="T2" y="T3"/>
                  </a:cxn>
                  <a:cxn ang="T12">
                    <a:pos x="T4" y="T5"/>
                  </a:cxn>
                  <a:cxn ang="T13">
                    <a:pos x="T6" y="T7"/>
                  </a:cxn>
                  <a:cxn ang="T14">
                    <a:pos x="T8" y="T9"/>
                  </a:cxn>
                </a:cxnLst>
                <a:rect l="T15" t="T16" r="T17" b="T18"/>
                <a:pathLst>
                  <a:path w="2179" h="741">
                    <a:moveTo>
                      <a:pt x="0" y="740"/>
                    </a:moveTo>
                    <a:lnTo>
                      <a:pt x="2178" y="740"/>
                    </a:lnTo>
                    <a:lnTo>
                      <a:pt x="1672" y="0"/>
                    </a:lnTo>
                    <a:lnTo>
                      <a:pt x="505" y="0"/>
                    </a:lnTo>
                    <a:lnTo>
                      <a:pt x="0" y="740"/>
                    </a:lnTo>
                  </a:path>
                </a:pathLst>
              </a:custGeom>
              <a:solidFill>
                <a:srgbClr val="A23826"/>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72726" name="Rectangle 25"/>
              <p:cNvSpPr>
                <a:spLocks noChangeArrowheads="1"/>
              </p:cNvSpPr>
              <p:nvPr/>
            </p:nvSpPr>
            <p:spPr bwMode="black">
              <a:xfrm>
                <a:off x="1468" y="1814"/>
                <a:ext cx="696" cy="155"/>
              </a:xfrm>
              <a:prstGeom prst="rect">
                <a:avLst/>
              </a:prstGeom>
              <a:solidFill>
                <a:srgbClr val="A23826"/>
              </a:solidFill>
              <a:ln w="9525">
                <a:noFill/>
                <a:miter lim="800000"/>
                <a:headEnd/>
                <a:tailEnd/>
              </a:ln>
            </p:spPr>
            <p:txBody>
              <a:bodyPr lIns="0" tIns="0" rIns="0" bIns="0" anchor="ctr" anchorCtr="1">
                <a:spAutoFit/>
              </a:bodyPr>
              <a:lstStyle/>
              <a:p>
                <a:pPr defTabSz="762000" eaLnBrk="0" hangingPunct="0"/>
                <a:r>
                  <a:rPr lang="zh-CN" altLang="en-US" sz="1600">
                    <a:solidFill>
                      <a:srgbClr val="FFFFFF"/>
                    </a:solidFill>
                  </a:rPr>
                  <a:t>运营咨询</a:t>
                </a:r>
              </a:p>
            </p:txBody>
          </p:sp>
          <p:sp>
            <p:nvSpPr>
              <p:cNvPr id="12312" name="AutoShape 26"/>
              <p:cNvSpPr>
                <a:spLocks/>
              </p:cNvSpPr>
              <p:nvPr/>
            </p:nvSpPr>
            <p:spPr bwMode="auto">
              <a:xfrm>
                <a:off x="3923" y="1706"/>
                <a:ext cx="1870" cy="338"/>
              </a:xfrm>
              <a:prstGeom prst="borderCallout1">
                <a:avLst>
                  <a:gd name="adj1" fmla="val 21301"/>
                  <a:gd name="adj2" fmla="val -2861"/>
                  <a:gd name="adj3" fmla="val 21597"/>
                  <a:gd name="adj4" fmla="val -88324"/>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0" hangingPunct="0">
                  <a:defRPr/>
                </a:pPr>
                <a:r>
                  <a:rPr lang="zh-CN" altLang="en-US" sz="1600">
                    <a:ea typeface="楷体_GB2312" pitchFamily="49" charset="-122"/>
                  </a:rPr>
                  <a:t>业务流程重组、营销、财务、人力资源、供应链专题咨询</a:t>
                </a:r>
              </a:p>
            </p:txBody>
          </p:sp>
        </p:grpSp>
        <p:grpSp>
          <p:nvGrpSpPr>
            <p:cNvPr id="6" name="Group 27"/>
            <p:cNvGrpSpPr>
              <a:grpSpLocks/>
            </p:cNvGrpSpPr>
            <p:nvPr/>
          </p:nvGrpSpPr>
          <p:grpSpPr bwMode="auto">
            <a:xfrm>
              <a:off x="2435225" y="1773238"/>
              <a:ext cx="6761163" cy="719137"/>
              <a:chOff x="1534" y="1117"/>
              <a:chExt cx="4259" cy="453"/>
            </a:xfrm>
          </p:grpSpPr>
          <p:sp>
            <p:nvSpPr>
              <p:cNvPr id="12303" name="AutoShape 28"/>
              <p:cNvSpPr>
                <a:spLocks/>
              </p:cNvSpPr>
              <p:nvPr/>
            </p:nvSpPr>
            <p:spPr bwMode="auto">
              <a:xfrm>
                <a:off x="3923" y="1232"/>
                <a:ext cx="1870" cy="338"/>
              </a:xfrm>
              <a:prstGeom prst="borderCallout1">
                <a:avLst>
                  <a:gd name="adj1" fmla="val 21301"/>
                  <a:gd name="adj2" fmla="val -2861"/>
                  <a:gd name="adj3" fmla="val 21301"/>
                  <a:gd name="adj4" fmla="val -113579"/>
                </a:avLst>
              </a:prstGeom>
              <a:ln>
                <a:headEnd/>
                <a:tailEnd/>
              </a:ln>
            </p:spPr>
            <p:style>
              <a:lnRef idx="1">
                <a:schemeClr val="dk1"/>
              </a:lnRef>
              <a:fillRef idx="2">
                <a:schemeClr val="dk1"/>
              </a:fillRef>
              <a:effectRef idx="1">
                <a:schemeClr val="dk1"/>
              </a:effectRef>
              <a:fontRef idx="minor">
                <a:schemeClr val="dk1"/>
              </a:fontRef>
            </p:style>
            <p:txBody>
              <a:bodyPr/>
              <a:lstStyle/>
              <a:p>
                <a:pPr algn="ctr" eaLnBrk="0" hangingPunct="0">
                  <a:defRPr/>
                </a:pPr>
                <a:r>
                  <a:rPr lang="zh-CN" altLang="en-US" sz="1600" dirty="0">
                    <a:ea typeface="楷体_GB2312" pitchFamily="49" charset="-122"/>
                  </a:rPr>
                  <a:t>战略实施计划、公司治理、集团管控、组织变革</a:t>
                </a:r>
              </a:p>
            </p:txBody>
          </p:sp>
          <p:grpSp>
            <p:nvGrpSpPr>
              <p:cNvPr id="7" name="Group 29"/>
              <p:cNvGrpSpPr>
                <a:grpSpLocks/>
              </p:cNvGrpSpPr>
              <p:nvPr/>
            </p:nvGrpSpPr>
            <p:grpSpPr bwMode="auto">
              <a:xfrm>
                <a:off x="1534" y="1117"/>
                <a:ext cx="627" cy="447"/>
                <a:chOff x="1534" y="1117"/>
                <a:chExt cx="627" cy="447"/>
              </a:xfrm>
            </p:grpSpPr>
            <p:sp>
              <p:nvSpPr>
                <p:cNvPr id="58386" name="Freeform 30"/>
                <p:cNvSpPr>
                  <a:spLocks/>
                </p:cNvSpPr>
                <p:nvPr/>
              </p:nvSpPr>
              <p:spPr bwMode="blackWhite">
                <a:xfrm>
                  <a:off x="1816" y="1117"/>
                  <a:ext cx="348" cy="447"/>
                </a:xfrm>
                <a:custGeom>
                  <a:avLst/>
                  <a:gdLst>
                    <a:gd name="T0" fmla="*/ 1 w 623"/>
                    <a:gd name="T1" fmla="*/ 1 h 735"/>
                    <a:gd name="T2" fmla="*/ 1 w 623"/>
                    <a:gd name="T3" fmla="*/ 1 h 735"/>
                    <a:gd name="T4" fmla="*/ 0 w 623"/>
                    <a:gd name="T5" fmla="*/ 0 h 735"/>
                    <a:gd name="T6" fmla="*/ 1 w 623"/>
                    <a:gd name="T7" fmla="*/ 1 h 735"/>
                    <a:gd name="T8" fmla="*/ 0 60000 65536"/>
                    <a:gd name="T9" fmla="*/ 0 60000 65536"/>
                    <a:gd name="T10" fmla="*/ 0 60000 65536"/>
                    <a:gd name="T11" fmla="*/ 0 60000 65536"/>
                    <a:gd name="T12" fmla="*/ 0 w 623"/>
                    <a:gd name="T13" fmla="*/ 0 h 735"/>
                    <a:gd name="T14" fmla="*/ 623 w 623"/>
                    <a:gd name="T15" fmla="*/ 735 h 735"/>
                  </a:gdLst>
                  <a:ahLst/>
                  <a:cxnLst>
                    <a:cxn ang="T8">
                      <a:pos x="T0" y="T1"/>
                    </a:cxn>
                    <a:cxn ang="T9">
                      <a:pos x="T2" y="T3"/>
                    </a:cxn>
                    <a:cxn ang="T10">
                      <a:pos x="T4" y="T5"/>
                    </a:cxn>
                    <a:cxn ang="T11">
                      <a:pos x="T6" y="T7"/>
                    </a:cxn>
                  </a:cxnLst>
                  <a:rect l="T12" t="T13" r="T14" b="T15"/>
                  <a:pathLst>
                    <a:path w="623" h="735">
                      <a:moveTo>
                        <a:pt x="505" y="734"/>
                      </a:moveTo>
                      <a:lnTo>
                        <a:pt x="622" y="620"/>
                      </a:lnTo>
                      <a:lnTo>
                        <a:pt x="0" y="0"/>
                      </a:lnTo>
                      <a:lnTo>
                        <a:pt x="505" y="734"/>
                      </a:lnTo>
                    </a:path>
                  </a:pathLst>
                </a:custGeom>
                <a:solidFill>
                  <a:srgbClr val="B2B2B2"/>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58387" name="Freeform 31"/>
                <p:cNvSpPr>
                  <a:spLocks/>
                </p:cNvSpPr>
                <p:nvPr/>
              </p:nvSpPr>
              <p:spPr bwMode="blackWhite">
                <a:xfrm>
                  <a:off x="1534" y="1117"/>
                  <a:ext cx="562" cy="447"/>
                </a:xfrm>
                <a:custGeom>
                  <a:avLst/>
                  <a:gdLst>
                    <a:gd name="T0" fmla="*/ 0 w 1011"/>
                    <a:gd name="T1" fmla="*/ 1 h 735"/>
                    <a:gd name="T2" fmla="*/ 1 w 1011"/>
                    <a:gd name="T3" fmla="*/ 1 h 735"/>
                    <a:gd name="T4" fmla="*/ 1 w 1011"/>
                    <a:gd name="T5" fmla="*/ 0 h 735"/>
                    <a:gd name="T6" fmla="*/ 0 w 1011"/>
                    <a:gd name="T7" fmla="*/ 1 h 735"/>
                    <a:gd name="T8" fmla="*/ 0 60000 65536"/>
                    <a:gd name="T9" fmla="*/ 0 60000 65536"/>
                    <a:gd name="T10" fmla="*/ 0 60000 65536"/>
                    <a:gd name="T11" fmla="*/ 0 60000 65536"/>
                    <a:gd name="T12" fmla="*/ 0 w 1011"/>
                    <a:gd name="T13" fmla="*/ 0 h 735"/>
                    <a:gd name="T14" fmla="*/ 1011 w 1011"/>
                    <a:gd name="T15" fmla="*/ 735 h 735"/>
                  </a:gdLst>
                  <a:ahLst/>
                  <a:cxnLst>
                    <a:cxn ang="T8">
                      <a:pos x="T0" y="T1"/>
                    </a:cxn>
                    <a:cxn ang="T9">
                      <a:pos x="T2" y="T3"/>
                    </a:cxn>
                    <a:cxn ang="T10">
                      <a:pos x="T4" y="T5"/>
                    </a:cxn>
                    <a:cxn ang="T11">
                      <a:pos x="T6" y="T7"/>
                    </a:cxn>
                  </a:cxnLst>
                  <a:rect l="T12" t="T13" r="T14" b="T15"/>
                  <a:pathLst>
                    <a:path w="1011" h="735">
                      <a:moveTo>
                        <a:pt x="0" y="734"/>
                      </a:moveTo>
                      <a:lnTo>
                        <a:pt x="1010" y="734"/>
                      </a:lnTo>
                      <a:lnTo>
                        <a:pt x="505" y="0"/>
                      </a:lnTo>
                      <a:lnTo>
                        <a:pt x="0" y="734"/>
                      </a:lnTo>
                    </a:path>
                  </a:pathLst>
                </a:custGeom>
                <a:solidFill>
                  <a:srgbClr val="DDDDDD"/>
                </a:solidFill>
                <a:ln w="9525" cap="rnd">
                  <a:solidFill>
                    <a:schemeClr val="bg2"/>
                  </a:solidFill>
                  <a:round/>
                  <a:headEnd type="none" w="sm" len="sm"/>
                  <a:tailEnd type="none" w="sm" len="sm"/>
                </a:ln>
              </p:spPr>
              <p:txBody>
                <a:bodyPr/>
                <a:lstStyle/>
                <a:p>
                  <a:pPr eaLnBrk="0" hangingPunct="0">
                    <a:defRPr/>
                  </a:pPr>
                  <a:endParaRPr lang="zh-CN" altLang="en-US">
                    <a:effectLst>
                      <a:outerShdw blurRad="38100" dist="38100" dir="2700000" algn="tl">
                        <a:srgbClr val="000000">
                          <a:alpha val="43137"/>
                        </a:srgbClr>
                      </a:outerShdw>
                    </a:effectLst>
                    <a:latin typeface="Arial" pitchFamily="34" charset="0"/>
                  </a:endParaRPr>
                </a:p>
              </p:txBody>
            </p:sp>
            <p:sp>
              <p:nvSpPr>
                <p:cNvPr id="72722" name="Rectangle 32"/>
                <p:cNvSpPr>
                  <a:spLocks noChangeArrowheads="1"/>
                </p:cNvSpPr>
                <p:nvPr/>
              </p:nvSpPr>
              <p:spPr bwMode="black">
                <a:xfrm>
                  <a:off x="1686" y="1251"/>
                  <a:ext cx="262" cy="271"/>
                </a:xfrm>
                <a:prstGeom prst="rect">
                  <a:avLst/>
                </a:prstGeom>
                <a:noFill/>
                <a:ln w="9525">
                  <a:noFill/>
                  <a:miter lim="800000"/>
                  <a:headEnd/>
                  <a:tailEnd/>
                </a:ln>
              </p:spPr>
              <p:txBody>
                <a:bodyPr lIns="0" tIns="0" rIns="0" bIns="0" anchor="ctr" anchorCtr="1">
                  <a:spAutoFit/>
                </a:bodyPr>
                <a:lstStyle/>
                <a:p>
                  <a:pPr defTabSz="762000" eaLnBrk="0" hangingPunct="0"/>
                  <a:r>
                    <a:rPr lang="zh-CN" altLang="en-US"/>
                    <a:t>战略咨询</a:t>
                  </a:r>
                </a:p>
              </p:txBody>
            </p:sp>
          </p:gr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80808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楷体_GB2312" pitchFamily="49" charset="-122"/>
            <a:cs typeface="Arial" charset="0"/>
          </a:defRPr>
        </a:defPPr>
      </a:lstStyle>
    </a:spDef>
    <a:lnDef>
      <a:spPr bwMode="auto">
        <a:xfrm>
          <a:off x="0" y="0"/>
          <a:ext cx="1" cy="1"/>
        </a:xfrm>
        <a:custGeom>
          <a:avLst/>
          <a:gdLst/>
          <a:ahLst/>
          <a:cxnLst/>
          <a:rect l="0" t="0" r="0" b="0"/>
          <a:pathLst/>
        </a:custGeom>
        <a:noFill/>
        <a:ln w="12700" cap="flat" cmpd="sng" algn="ctr">
          <a:solidFill>
            <a:srgbClr val="80808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楷体_GB2312" pitchFamily="49" charset="-122"/>
            <a:cs typeface="Arial" charset="0"/>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80563</TotalTime>
  <Words>6756</Words>
  <Application>Microsoft Office PowerPoint</Application>
  <PresentationFormat>全屏显示(4:3)</PresentationFormat>
  <Paragraphs>1633</Paragraphs>
  <Slides>62</Slides>
  <Notes>48</Notes>
  <HiddenSlides>0</HiddenSlides>
  <MMClips>0</MMClips>
  <ScaleCrop>false</ScaleCrop>
  <HeadingPairs>
    <vt:vector size="8" baseType="variant">
      <vt:variant>
        <vt:lpstr>主题</vt:lpstr>
      </vt:variant>
      <vt:variant>
        <vt:i4>1</vt:i4>
      </vt:variant>
      <vt:variant>
        <vt:lpstr>链接</vt:lpstr>
      </vt:variant>
      <vt:variant>
        <vt:i4>1</vt:i4>
      </vt:variant>
      <vt:variant>
        <vt:lpstr>嵌入 OLE 服务器</vt:lpstr>
      </vt:variant>
      <vt:variant>
        <vt:i4>1</vt:i4>
      </vt:variant>
      <vt:variant>
        <vt:lpstr>幻灯片标题</vt:lpstr>
      </vt:variant>
      <vt:variant>
        <vt:i4>62</vt:i4>
      </vt:variant>
    </vt:vector>
  </HeadingPairs>
  <TitlesOfParts>
    <vt:vector size="65" baseType="lpstr">
      <vt:lpstr>默认设计模板</vt:lpstr>
      <vt:lpstr>???</vt:lpstr>
      <vt:lpstr>Image</vt:lpstr>
      <vt:lpstr>幻灯片 1</vt:lpstr>
      <vt:lpstr>幻灯片 2</vt:lpstr>
      <vt:lpstr>中软国际—汉普咨询</vt:lpstr>
      <vt:lpstr>幻灯片 4</vt:lpstr>
      <vt:lpstr>汉普成长历程</vt:lpstr>
      <vt:lpstr>汉普咨询服务的独特价值</vt:lpstr>
      <vt:lpstr>以客户为导向的扁平组织结构</vt:lpstr>
      <vt:lpstr>汉普在三个城市设有办公机构</vt:lpstr>
      <vt:lpstr>汉普为客户提供下述专业服务</vt:lpstr>
      <vt:lpstr>全方位的专业服务</vt:lpstr>
      <vt:lpstr>汉普服务目录（2010版）</vt:lpstr>
      <vt:lpstr>专注行业及典型客户</vt:lpstr>
      <vt:lpstr>幻灯片 13</vt:lpstr>
      <vt:lpstr>部分客户评价</vt:lpstr>
      <vt:lpstr>企业变革的战略合作伙伴</vt:lpstr>
      <vt:lpstr>幻灯片 16</vt:lpstr>
      <vt:lpstr>IT规划服务</vt:lpstr>
      <vt:lpstr>IT规划包含的内容</vt:lpstr>
      <vt:lpstr>规划思想:基于动态变化的企业架构（Dynamic EA），从企业业务架构（EBA）规划企业IT架构（EITA）</vt:lpstr>
      <vt:lpstr>企业不断优化下，信息平台的架构应该是什么？也不是从信息系统本身去寻找，而要从“业务架构”去寻找；怎样面对不确定性进行规划?基于架构的规划！而不是基于现在需求的规划；传统的只基于流程的问题是什么?</vt:lpstr>
      <vt:lpstr>汉普的IT规划方法论（DECI-TP）在众多的企业实践中得到检验和发展</vt:lpstr>
      <vt:lpstr>汉普信息化规划方法特点</vt:lpstr>
      <vt:lpstr>汉普的IT规划方法论——分析与评估</vt:lpstr>
      <vt:lpstr>IT现状评估和诊断 - 现有系统的功能评估</vt:lpstr>
      <vt:lpstr>IT现状评估和诊断 - 特定系统的问题诊断和改进建议</vt:lpstr>
      <vt:lpstr>汉普的IT规划方法论——研究与规划</vt:lpstr>
      <vt:lpstr>战略梳理以及对业务架构和信息化的要求</vt:lpstr>
      <vt:lpstr>根据要求制定信息化战略原则</vt:lpstr>
      <vt:lpstr>汉普的IT规划方法论——业务架构规划</vt:lpstr>
      <vt:lpstr>幻灯片 30</vt:lpstr>
      <vt:lpstr>建立企业的ECM（企业组件地图）</vt:lpstr>
      <vt:lpstr>按照战略，定义企业重点要提高的组件，以“品牌上水平”为例</vt:lpstr>
      <vt:lpstr>流程上：业务职能组件接口标准化(跨硬件平台和操作系统)，业务流程变化后，快速搭建组件积木以实现业务流程信息管理；同时保护信息投资</vt:lpstr>
      <vt:lpstr>业务架构设计主要输出物：“管理积木”、业务管理流程、业务解决方案。 </vt:lpstr>
      <vt:lpstr>汉普的IT规划方法论——应用架构规划</vt:lpstr>
      <vt:lpstr>用ECM评估现有信息系统对业务架构的支持</vt:lpstr>
      <vt:lpstr>幻灯片 37</vt:lpstr>
      <vt:lpstr>从业务角度看企业的信息化架构</vt:lpstr>
      <vt:lpstr>幻灯片 39</vt:lpstr>
      <vt:lpstr>系统集成架构</vt:lpstr>
      <vt:lpstr>汉普的IT规划方法论——数据架构规划</vt:lpstr>
      <vt:lpstr>汉普的IT规划方法论——数据架构规划</vt:lpstr>
      <vt:lpstr>数据架构规划</vt:lpstr>
      <vt:lpstr>制定数据标准体系</vt:lpstr>
      <vt:lpstr>汉普的IT规划方法论——技术架构规划</vt:lpstr>
      <vt:lpstr>中心机房规划</vt:lpstr>
      <vt:lpstr>局域和广域网络的拓扑</vt:lpstr>
      <vt:lpstr>信息安全体系规划</vt:lpstr>
      <vt:lpstr>汉普的IT规划方法论——IT管理规划</vt:lpstr>
      <vt:lpstr>IT组织规划</vt:lpstr>
      <vt:lpstr>IT管理流程规划</vt:lpstr>
      <vt:lpstr>汉普的IT规划方法论——系统实施规划</vt:lpstr>
      <vt:lpstr> IT系统优先级评估</vt:lpstr>
      <vt:lpstr>IT项目的总体推进计划</vt:lpstr>
      <vt:lpstr>IT投资估算</vt:lpstr>
      <vt:lpstr>幻灯片 56</vt:lpstr>
      <vt:lpstr>汉普信息化规划主要客户</vt:lpstr>
      <vt:lpstr>案例：中钢集团的IT规划及ERP实施项目</vt:lpstr>
      <vt:lpstr>案例：山东鲁能集团IT规划项目</vt:lpstr>
      <vt:lpstr>案例：东方电气集团管控模式和ERP规划项目</vt:lpstr>
      <vt:lpstr>案例：白象食品集团IT规划项目</vt:lpstr>
      <vt:lpstr>幻灯片 62</vt:lpstr>
    </vt:vector>
  </TitlesOfParts>
  <Company>han consulting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dc:creator>
  <cp:lastModifiedBy>zhangjq</cp:lastModifiedBy>
  <cp:revision>8995</cp:revision>
  <dcterms:created xsi:type="dcterms:W3CDTF">2002-04-09T04:14:04Z</dcterms:created>
  <dcterms:modified xsi:type="dcterms:W3CDTF">2011-04-20T04:47:01Z</dcterms:modified>
</cp:coreProperties>
</file>