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5" r:id="rId4"/>
    <p:sldId id="262" r:id="rId5"/>
    <p:sldId id="259" r:id="rId6"/>
    <p:sldId id="269" r:id="rId7"/>
    <p:sldId id="258" r:id="rId8"/>
    <p:sldId id="270" r:id="rId9"/>
    <p:sldId id="260" r:id="rId10"/>
    <p:sldId id="266" r:id="rId11"/>
    <p:sldId id="267" r:id="rId12"/>
    <p:sldId id="2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-84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Yangjin\work\BBG\&#36719;&#32500;&#32452;&#24037;&#20316;&#27719;&#25253;\&#34920;&#26684;\PPT&#27169;&#29256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Yangjin\work\BBG\&#36719;&#32500;&#32452;&#24037;&#20316;&#27719;&#25253;\&#34920;&#26684;\PPT&#27169;&#29256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Yangjin\work\BBG\&#36719;&#32500;&#32452;&#24037;&#20316;&#27719;&#25253;\&#34920;&#26684;\PPT&#27169;&#29256;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Yangjin\work\BBG\&#36719;&#32500;&#32452;&#24037;&#20316;&#27719;&#25253;\&#34920;&#26684;\PPT&#27169;&#29256;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\\Yangjin\work\BBG\&#36719;&#32500;&#32452;&#24037;&#20316;&#27719;&#25253;\&#34920;&#26684;\PPT&#27169;&#29256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layout/>
    </c:title>
    <c:plotArea>
      <c:layout/>
      <c:lineChart>
        <c:grouping val="standard"/>
        <c:ser>
          <c:idx val="0"/>
          <c:order val="0"/>
          <c:tx>
            <c:strRef>
              <c:f>数据!$G$1</c:f>
              <c:strCache>
                <c:ptCount val="1"/>
                <c:pt idx="0">
                  <c:v>执行时间</c:v>
                </c:pt>
              </c:strCache>
            </c:strRef>
          </c:tx>
          <c:cat>
            <c:numRef>
              <c:f>数据!$B$2:$B$1000</c:f>
              <c:numCache>
                <c:formatCode>yyyy\/m\/d</c:formatCode>
                <c:ptCount val="999"/>
                <c:pt idx="0">
                  <c:v>42370</c:v>
                </c:pt>
                <c:pt idx="1">
                  <c:v>42371</c:v>
                </c:pt>
                <c:pt idx="2">
                  <c:v>42372</c:v>
                </c:pt>
                <c:pt idx="3">
                  <c:v>42373</c:v>
                </c:pt>
                <c:pt idx="4">
                  <c:v>42374</c:v>
                </c:pt>
                <c:pt idx="5">
                  <c:v>42375</c:v>
                </c:pt>
                <c:pt idx="6">
                  <c:v>42376</c:v>
                </c:pt>
                <c:pt idx="7">
                  <c:v>42377</c:v>
                </c:pt>
                <c:pt idx="8">
                  <c:v>42378</c:v>
                </c:pt>
                <c:pt idx="9">
                  <c:v>42379</c:v>
                </c:pt>
                <c:pt idx="10">
                  <c:v>42380</c:v>
                </c:pt>
                <c:pt idx="11">
                  <c:v>42381</c:v>
                </c:pt>
                <c:pt idx="12">
                  <c:v>42382</c:v>
                </c:pt>
                <c:pt idx="13">
                  <c:v>42383</c:v>
                </c:pt>
                <c:pt idx="14">
                  <c:v>42384</c:v>
                </c:pt>
                <c:pt idx="15">
                  <c:v>42385</c:v>
                </c:pt>
                <c:pt idx="16">
                  <c:v>42386</c:v>
                </c:pt>
                <c:pt idx="17">
                  <c:v>42387</c:v>
                </c:pt>
                <c:pt idx="18">
                  <c:v>42388</c:v>
                </c:pt>
                <c:pt idx="19">
                  <c:v>42389</c:v>
                </c:pt>
                <c:pt idx="20">
                  <c:v>42390</c:v>
                </c:pt>
                <c:pt idx="21">
                  <c:v>42391</c:v>
                </c:pt>
                <c:pt idx="22">
                  <c:v>42392</c:v>
                </c:pt>
                <c:pt idx="23">
                  <c:v>42393</c:v>
                </c:pt>
                <c:pt idx="24">
                  <c:v>42394</c:v>
                </c:pt>
                <c:pt idx="25">
                  <c:v>42395</c:v>
                </c:pt>
                <c:pt idx="26">
                  <c:v>42396</c:v>
                </c:pt>
                <c:pt idx="27">
                  <c:v>42397</c:v>
                </c:pt>
                <c:pt idx="28">
                  <c:v>42398</c:v>
                </c:pt>
                <c:pt idx="29">
                  <c:v>42399</c:v>
                </c:pt>
                <c:pt idx="30">
                  <c:v>42400</c:v>
                </c:pt>
                <c:pt idx="31">
                  <c:v>42401</c:v>
                </c:pt>
                <c:pt idx="32">
                  <c:v>42402</c:v>
                </c:pt>
                <c:pt idx="33">
                  <c:v>42403</c:v>
                </c:pt>
                <c:pt idx="34">
                  <c:v>42404</c:v>
                </c:pt>
                <c:pt idx="35">
                  <c:v>42405</c:v>
                </c:pt>
                <c:pt idx="36">
                  <c:v>42406</c:v>
                </c:pt>
                <c:pt idx="37">
                  <c:v>42407</c:v>
                </c:pt>
                <c:pt idx="38">
                  <c:v>42407</c:v>
                </c:pt>
                <c:pt idx="39">
                  <c:v>42409</c:v>
                </c:pt>
                <c:pt idx="40">
                  <c:v>42410</c:v>
                </c:pt>
                <c:pt idx="41">
                  <c:v>42411</c:v>
                </c:pt>
                <c:pt idx="42">
                  <c:v>42412</c:v>
                </c:pt>
                <c:pt idx="43">
                  <c:v>42413</c:v>
                </c:pt>
                <c:pt idx="44">
                  <c:v>42414</c:v>
                </c:pt>
                <c:pt idx="45">
                  <c:v>42415</c:v>
                </c:pt>
                <c:pt idx="46">
                  <c:v>42416</c:v>
                </c:pt>
                <c:pt idx="47">
                  <c:v>42417</c:v>
                </c:pt>
                <c:pt idx="48">
                  <c:v>42418</c:v>
                </c:pt>
                <c:pt idx="49">
                  <c:v>42419</c:v>
                </c:pt>
                <c:pt idx="50">
                  <c:v>42420</c:v>
                </c:pt>
                <c:pt idx="51">
                  <c:v>42421</c:v>
                </c:pt>
                <c:pt idx="52">
                  <c:v>42422</c:v>
                </c:pt>
                <c:pt idx="53">
                  <c:v>42423</c:v>
                </c:pt>
                <c:pt idx="54">
                  <c:v>42424</c:v>
                </c:pt>
                <c:pt idx="55">
                  <c:v>42425</c:v>
                </c:pt>
                <c:pt idx="56">
                  <c:v>42426</c:v>
                </c:pt>
                <c:pt idx="57">
                  <c:v>42427</c:v>
                </c:pt>
                <c:pt idx="58">
                  <c:v>42428</c:v>
                </c:pt>
                <c:pt idx="59">
                  <c:v>42429</c:v>
                </c:pt>
                <c:pt idx="60">
                  <c:v>42430</c:v>
                </c:pt>
                <c:pt idx="61">
                  <c:v>42431</c:v>
                </c:pt>
                <c:pt idx="62">
                  <c:v>42432</c:v>
                </c:pt>
                <c:pt idx="63">
                  <c:v>42433</c:v>
                </c:pt>
                <c:pt idx="64">
                  <c:v>42434</c:v>
                </c:pt>
                <c:pt idx="65">
                  <c:v>42435</c:v>
                </c:pt>
                <c:pt idx="66">
                  <c:v>42436</c:v>
                </c:pt>
                <c:pt idx="67">
                  <c:v>42437</c:v>
                </c:pt>
                <c:pt idx="68">
                  <c:v>42438</c:v>
                </c:pt>
                <c:pt idx="69">
                  <c:v>42439</c:v>
                </c:pt>
                <c:pt idx="70">
                  <c:v>42440</c:v>
                </c:pt>
                <c:pt idx="71">
                  <c:v>42441</c:v>
                </c:pt>
                <c:pt idx="72">
                  <c:v>42442</c:v>
                </c:pt>
                <c:pt idx="73">
                  <c:v>42443</c:v>
                </c:pt>
                <c:pt idx="74">
                  <c:v>42444</c:v>
                </c:pt>
                <c:pt idx="75">
                  <c:v>42445</c:v>
                </c:pt>
                <c:pt idx="76">
                  <c:v>42446</c:v>
                </c:pt>
                <c:pt idx="77">
                  <c:v>42447</c:v>
                </c:pt>
                <c:pt idx="78">
                  <c:v>42448</c:v>
                </c:pt>
                <c:pt idx="79">
                  <c:v>42449</c:v>
                </c:pt>
                <c:pt idx="80">
                  <c:v>42450</c:v>
                </c:pt>
                <c:pt idx="81">
                  <c:v>42451</c:v>
                </c:pt>
                <c:pt idx="82">
                  <c:v>42452</c:v>
                </c:pt>
                <c:pt idx="83">
                  <c:v>42453</c:v>
                </c:pt>
                <c:pt idx="84">
                  <c:v>42454</c:v>
                </c:pt>
                <c:pt idx="85">
                  <c:v>42455</c:v>
                </c:pt>
                <c:pt idx="86">
                  <c:v>42456</c:v>
                </c:pt>
                <c:pt idx="87">
                  <c:v>42457</c:v>
                </c:pt>
                <c:pt idx="88">
                  <c:v>42458</c:v>
                </c:pt>
                <c:pt idx="89">
                  <c:v>42459</c:v>
                </c:pt>
                <c:pt idx="90">
                  <c:v>42460</c:v>
                </c:pt>
                <c:pt idx="91">
                  <c:v>42461</c:v>
                </c:pt>
                <c:pt idx="92">
                  <c:v>42462</c:v>
                </c:pt>
                <c:pt idx="93">
                  <c:v>42463</c:v>
                </c:pt>
                <c:pt idx="94">
                  <c:v>42464</c:v>
                </c:pt>
                <c:pt idx="95">
                  <c:v>42465</c:v>
                </c:pt>
                <c:pt idx="96">
                  <c:v>42466</c:v>
                </c:pt>
                <c:pt idx="97">
                  <c:v>42467</c:v>
                </c:pt>
                <c:pt idx="98">
                  <c:v>42468</c:v>
                </c:pt>
                <c:pt idx="99">
                  <c:v>42469</c:v>
                </c:pt>
                <c:pt idx="100">
                  <c:v>42470</c:v>
                </c:pt>
                <c:pt idx="101">
                  <c:v>42471</c:v>
                </c:pt>
                <c:pt idx="102">
                  <c:v>42472</c:v>
                </c:pt>
                <c:pt idx="103">
                  <c:v>42473</c:v>
                </c:pt>
                <c:pt idx="104">
                  <c:v>42474</c:v>
                </c:pt>
                <c:pt idx="105">
                  <c:v>42475</c:v>
                </c:pt>
                <c:pt idx="106">
                  <c:v>42476</c:v>
                </c:pt>
                <c:pt idx="107">
                  <c:v>42477</c:v>
                </c:pt>
                <c:pt idx="108">
                  <c:v>42478</c:v>
                </c:pt>
                <c:pt idx="109">
                  <c:v>42479</c:v>
                </c:pt>
                <c:pt idx="110">
                  <c:v>42480</c:v>
                </c:pt>
                <c:pt idx="111">
                  <c:v>42481</c:v>
                </c:pt>
                <c:pt idx="112">
                  <c:v>42482</c:v>
                </c:pt>
                <c:pt idx="113">
                  <c:v>42483</c:v>
                </c:pt>
                <c:pt idx="114">
                  <c:v>42484</c:v>
                </c:pt>
                <c:pt idx="115">
                  <c:v>42485</c:v>
                </c:pt>
              </c:numCache>
            </c:numRef>
          </c:cat>
          <c:val>
            <c:numRef>
              <c:f>数据!$G$2:$G$1000</c:f>
              <c:numCache>
                <c:formatCode>h:mm:ss</c:formatCode>
                <c:ptCount val="999"/>
                <c:pt idx="0">
                  <c:v>0.29829861111111111</c:v>
                </c:pt>
                <c:pt idx="1">
                  <c:v>0.39719907407407418</c:v>
                </c:pt>
                <c:pt idx="2">
                  <c:v>0.23009259259259271</c:v>
                </c:pt>
                <c:pt idx="3">
                  <c:v>0.22273148148148159</c:v>
                </c:pt>
                <c:pt idx="4">
                  <c:v>0.23421296296296304</c:v>
                </c:pt>
                <c:pt idx="5">
                  <c:v>0.24209490740740747</c:v>
                </c:pt>
                <c:pt idx="6">
                  <c:v>0.52052083333333354</c:v>
                </c:pt>
                <c:pt idx="7">
                  <c:v>0.61475694444444462</c:v>
                </c:pt>
                <c:pt idx="8">
                  <c:v>0.23175925925925925</c:v>
                </c:pt>
                <c:pt idx="9">
                  <c:v>0.25481481481481505</c:v>
                </c:pt>
                <c:pt idx="10">
                  <c:v>0.21978009259259276</c:v>
                </c:pt>
                <c:pt idx="11">
                  <c:v>0.20815972222222223</c:v>
                </c:pt>
                <c:pt idx="12">
                  <c:v>0.22761574074074076</c:v>
                </c:pt>
                <c:pt idx="13">
                  <c:v>0.22792824074074078</c:v>
                </c:pt>
                <c:pt idx="14">
                  <c:v>0.2260648148148148</c:v>
                </c:pt>
                <c:pt idx="15">
                  <c:v>0.23894675925925926</c:v>
                </c:pt>
                <c:pt idx="16">
                  <c:v>0.22238425925925923</c:v>
                </c:pt>
                <c:pt idx="17">
                  <c:v>0.21465277777777778</c:v>
                </c:pt>
                <c:pt idx="18">
                  <c:v>0.22918981481481482</c:v>
                </c:pt>
                <c:pt idx="19">
                  <c:v>0.21949074074074079</c:v>
                </c:pt>
                <c:pt idx="20">
                  <c:v>0.21997685185185195</c:v>
                </c:pt>
                <c:pt idx="21">
                  <c:v>0.36490740740740751</c:v>
                </c:pt>
                <c:pt idx="22">
                  <c:v>0.4656481481481482</c:v>
                </c:pt>
                <c:pt idx="23">
                  <c:v>0.26953703703703691</c:v>
                </c:pt>
                <c:pt idx="24">
                  <c:v>0.26351851851851854</c:v>
                </c:pt>
                <c:pt idx="25">
                  <c:v>0.24827546296296302</c:v>
                </c:pt>
                <c:pt idx="26">
                  <c:v>0.259236111111111</c:v>
                </c:pt>
                <c:pt idx="27">
                  <c:v>0.26876157407407408</c:v>
                </c:pt>
                <c:pt idx="28">
                  <c:v>0.27417824074074082</c:v>
                </c:pt>
                <c:pt idx="29">
                  <c:v>0.25104166666666666</c:v>
                </c:pt>
                <c:pt idx="30">
                  <c:v>0.50946759259259267</c:v>
                </c:pt>
                <c:pt idx="31">
                  <c:v>0.22775462962962958</c:v>
                </c:pt>
                <c:pt idx="32">
                  <c:v>0.37570601851851854</c:v>
                </c:pt>
                <c:pt idx="33">
                  <c:v>0.26777777777777789</c:v>
                </c:pt>
                <c:pt idx="34">
                  <c:v>0.28750000000000014</c:v>
                </c:pt>
                <c:pt idx="35">
                  <c:v>0.30027777777777792</c:v>
                </c:pt>
                <c:pt idx="36">
                  <c:v>0.24828703703703714</c:v>
                </c:pt>
                <c:pt idx="37">
                  <c:v>0.42504629629629631</c:v>
                </c:pt>
                <c:pt idx="38">
                  <c:v>0.23733796296296303</c:v>
                </c:pt>
                <c:pt idx="39">
                  <c:v>0.20751157407407406</c:v>
                </c:pt>
                <c:pt idx="40">
                  <c:v>0.21452546296296301</c:v>
                </c:pt>
                <c:pt idx="41">
                  <c:v>0.21273148148148163</c:v>
                </c:pt>
                <c:pt idx="42">
                  <c:v>0.2111226851851852</c:v>
                </c:pt>
                <c:pt idx="43">
                  <c:v>0.21685185185185191</c:v>
                </c:pt>
                <c:pt idx="44">
                  <c:v>0.24078703703703716</c:v>
                </c:pt>
                <c:pt idx="45">
                  <c:v>0.23208333333333339</c:v>
                </c:pt>
                <c:pt idx="46">
                  <c:v>0.22579861111111116</c:v>
                </c:pt>
                <c:pt idx="47">
                  <c:v>0.21421296296296308</c:v>
                </c:pt>
                <c:pt idx="48">
                  <c:v>0.22599537037037043</c:v>
                </c:pt>
                <c:pt idx="49">
                  <c:v>0.34456018518518527</c:v>
                </c:pt>
                <c:pt idx="50">
                  <c:v>0.37438657407407444</c:v>
                </c:pt>
                <c:pt idx="51">
                  <c:v>0.21756944444444457</c:v>
                </c:pt>
                <c:pt idx="52">
                  <c:v>0.20563657407407407</c:v>
                </c:pt>
                <c:pt idx="53">
                  <c:v>0.23829861111111114</c:v>
                </c:pt>
                <c:pt idx="54">
                  <c:v>0.21817129629629634</c:v>
                </c:pt>
                <c:pt idx="55">
                  <c:v>0.56269675925925922</c:v>
                </c:pt>
                <c:pt idx="56">
                  <c:v>0.24424768518518528</c:v>
                </c:pt>
                <c:pt idx="57">
                  <c:v>0.24199074074074081</c:v>
                </c:pt>
                <c:pt idx="58">
                  <c:v>0.2220138888888889</c:v>
                </c:pt>
                <c:pt idx="59">
                  <c:v>0.21483796296296304</c:v>
                </c:pt>
                <c:pt idx="60">
                  <c:v>0.21289351851851848</c:v>
                </c:pt>
                <c:pt idx="61">
                  <c:v>0.27587962962962986</c:v>
                </c:pt>
                <c:pt idx="62">
                  <c:v>0.20288194444444443</c:v>
                </c:pt>
                <c:pt idx="63">
                  <c:v>0.18219907407407412</c:v>
                </c:pt>
                <c:pt idx="64">
                  <c:v>0.16552083333333334</c:v>
                </c:pt>
                <c:pt idx="65">
                  <c:v>0.68721064814814825</c:v>
                </c:pt>
                <c:pt idx="66">
                  <c:v>0.18973379629629641</c:v>
                </c:pt>
                <c:pt idx="67">
                  <c:v>0.18317129629629633</c:v>
                </c:pt>
                <c:pt idx="68">
                  <c:v>0.2580439814814815</c:v>
                </c:pt>
                <c:pt idx="69">
                  <c:v>0.18442129629629642</c:v>
                </c:pt>
                <c:pt idx="70">
                  <c:v>0.26111111111111113</c:v>
                </c:pt>
                <c:pt idx="71">
                  <c:v>0.1870601851851853</c:v>
                </c:pt>
                <c:pt idx="72">
                  <c:v>0.20850694444444448</c:v>
                </c:pt>
                <c:pt idx="73">
                  <c:v>0.18848379629629641</c:v>
                </c:pt>
                <c:pt idx="74">
                  <c:v>0.17752314814814821</c:v>
                </c:pt>
                <c:pt idx="75">
                  <c:v>0.17950231481481488</c:v>
                </c:pt>
                <c:pt idx="76">
                  <c:v>0.20363425925925921</c:v>
                </c:pt>
                <c:pt idx="77">
                  <c:v>0.19010416666666666</c:v>
                </c:pt>
                <c:pt idx="78">
                  <c:v>0.24299768518518527</c:v>
                </c:pt>
                <c:pt idx="79">
                  <c:v>0.3513657407407409</c:v>
                </c:pt>
                <c:pt idx="80">
                  <c:v>0.21229166666666671</c:v>
                </c:pt>
                <c:pt idx="81">
                  <c:v>0.20296296296296304</c:v>
                </c:pt>
                <c:pt idx="82">
                  <c:v>0.17277777777777778</c:v>
                </c:pt>
                <c:pt idx="83">
                  <c:v>0.23633101851851848</c:v>
                </c:pt>
                <c:pt idx="84">
                  <c:v>0.39297453703703727</c:v>
                </c:pt>
                <c:pt idx="85">
                  <c:v>0.43106481481481507</c:v>
                </c:pt>
                <c:pt idx="86">
                  <c:v>0.28990740740740756</c:v>
                </c:pt>
                <c:pt idx="87">
                  <c:v>0.22045138888888891</c:v>
                </c:pt>
                <c:pt idx="88">
                  <c:v>0.18868055555555555</c:v>
                </c:pt>
                <c:pt idx="89">
                  <c:v>0.19527777777777777</c:v>
                </c:pt>
                <c:pt idx="90">
                  <c:v>0.18995370370370371</c:v>
                </c:pt>
                <c:pt idx="91">
                  <c:v>0.19616898148148151</c:v>
                </c:pt>
                <c:pt idx="92">
                  <c:v>0.33663194444444461</c:v>
                </c:pt>
                <c:pt idx="93">
                  <c:v>0.1846875</c:v>
                </c:pt>
                <c:pt idx="94">
                  <c:v>0.16980324074074074</c:v>
                </c:pt>
                <c:pt idx="95">
                  <c:v>0.19019675925925922</c:v>
                </c:pt>
                <c:pt idx="96">
                  <c:v>0.20440972222222228</c:v>
                </c:pt>
                <c:pt idx="97">
                  <c:v>0.17875000000000005</c:v>
                </c:pt>
                <c:pt idx="98">
                  <c:v>0.17549768518518527</c:v>
                </c:pt>
                <c:pt idx="99">
                  <c:v>0.2712615740740742</c:v>
                </c:pt>
                <c:pt idx="100">
                  <c:v>0.18109953703703713</c:v>
                </c:pt>
                <c:pt idx="101">
                  <c:v>0.18581018518518527</c:v>
                </c:pt>
                <c:pt idx="102">
                  <c:v>0.2019675925925927</c:v>
                </c:pt>
                <c:pt idx="103">
                  <c:v>0.18140046296296308</c:v>
                </c:pt>
                <c:pt idx="104">
                  <c:v>0.17474537037037047</c:v>
                </c:pt>
                <c:pt idx="105">
                  <c:v>0.1700578703703704</c:v>
                </c:pt>
                <c:pt idx="106">
                  <c:v>0.18644675925925924</c:v>
                </c:pt>
                <c:pt idx="107">
                  <c:v>0.19059027777777779</c:v>
                </c:pt>
                <c:pt idx="108">
                  <c:v>0.1570717592592592</c:v>
                </c:pt>
                <c:pt idx="109">
                  <c:v>0.17236111111111116</c:v>
                </c:pt>
                <c:pt idx="110">
                  <c:v>0.16898148148148159</c:v>
                </c:pt>
                <c:pt idx="111">
                  <c:v>0.17217592592592587</c:v>
                </c:pt>
                <c:pt idx="112">
                  <c:v>0.17152777777777775</c:v>
                </c:pt>
                <c:pt idx="113">
                  <c:v>0.23113425925925921</c:v>
                </c:pt>
                <c:pt idx="114">
                  <c:v>0.22582175925925915</c:v>
                </c:pt>
                <c:pt idx="115">
                  <c:v>0.19271990740740746</c:v>
                </c:pt>
              </c:numCache>
            </c:numRef>
          </c:val>
        </c:ser>
        <c:marker val="1"/>
        <c:axId val="66156032"/>
        <c:axId val="66157568"/>
      </c:lineChart>
      <c:dateAx>
        <c:axId val="66156032"/>
        <c:scaling>
          <c:orientation val="minMax"/>
        </c:scaling>
        <c:axPos val="b"/>
        <c:numFmt formatCode="yyyy\/m\/d" sourceLinked="1"/>
        <c:tickLblPos val="nextTo"/>
        <c:crossAx val="66157568"/>
        <c:crosses val="autoZero"/>
        <c:auto val="1"/>
        <c:lblOffset val="100"/>
        <c:baseTimeUnit val="days"/>
      </c:dateAx>
      <c:valAx>
        <c:axId val="66157568"/>
        <c:scaling>
          <c:orientation val="minMax"/>
        </c:scaling>
        <c:axPos val="l"/>
        <c:majorGridlines/>
        <c:numFmt formatCode="h:mm:ss" sourceLinked="1"/>
        <c:tickLblPos val="nextTo"/>
        <c:crossAx val="66156032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layout/>
    </c:title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RA使用率!$J$1</c:f>
              <c:strCache>
                <c:ptCount val="1"/>
                <c:pt idx="0">
                  <c:v>天数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800"/>
                </a:pPr>
                <a:endParaRPr lang="zh-CN"/>
              </a:p>
            </c:txPr>
            <c:showPercent val="1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RA使用率!$I$2:$I$3</c:f>
              <c:strCache>
                <c:ptCount val="2"/>
                <c:pt idx="0">
                  <c:v>5.5小时之内完成</c:v>
                </c:pt>
                <c:pt idx="1">
                  <c:v>超出5.5小时</c:v>
                </c:pt>
              </c:strCache>
            </c:strRef>
          </c:cat>
          <c:val>
            <c:numRef>
              <c:f>RA使用率!$J$2:$J$3</c:f>
              <c:numCache>
                <c:formatCode>General</c:formatCode>
                <c:ptCount val="2"/>
                <c:pt idx="0">
                  <c:v>67</c:v>
                </c:pt>
                <c:pt idx="1">
                  <c:v>49</c:v>
                </c:pt>
              </c:numCache>
            </c:numRef>
          </c:val>
        </c:ser>
        <c:dLbls>
          <c:showPercent val="1"/>
        </c:dLbls>
      </c:pie3DChart>
    </c:plotArea>
    <c:legend>
      <c:legendPos val="t"/>
      <c:layout/>
      <c:txPr>
        <a:bodyPr/>
        <a:lstStyle/>
        <a:p>
          <a:pPr>
            <a:defRPr sz="1600"/>
          </a:pPr>
          <a:endParaRPr lang="zh-CN"/>
        </a:p>
      </c:txPr>
    </c:legend>
    <c:plotVisOnly val="1"/>
    <c:dispBlanksAs val="zero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layout/>
    </c:title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RA使用率!$B$1</c:f>
              <c:strCache>
                <c:ptCount val="1"/>
                <c:pt idx="0">
                  <c:v>天数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800"/>
                </a:pPr>
                <a:endParaRPr lang="zh-CN"/>
              </a:p>
            </c:txPr>
            <c:showPercent val="1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RA使用率!$A$2:$A$3</c:f>
              <c:strCache>
                <c:ptCount val="2"/>
                <c:pt idx="0">
                  <c:v>8:00之前完成</c:v>
                </c:pt>
                <c:pt idx="1">
                  <c:v>8:00之后完成</c:v>
                </c:pt>
              </c:strCache>
            </c:strRef>
          </c:cat>
          <c:val>
            <c:numRef>
              <c:f>RA使用率!$B$2:$B$3</c:f>
              <c:numCache>
                <c:formatCode>General</c:formatCode>
                <c:ptCount val="2"/>
                <c:pt idx="0">
                  <c:v>86</c:v>
                </c:pt>
                <c:pt idx="1">
                  <c:v>30</c:v>
                </c:pt>
              </c:numCache>
            </c:numRef>
          </c:val>
        </c:ser>
        <c:dLbls>
          <c:showPercent val="1"/>
        </c:dLbls>
      </c:pie3DChart>
    </c:plotArea>
    <c:legend>
      <c:legendPos val="t"/>
      <c:layout/>
      <c:txPr>
        <a:bodyPr/>
        <a:lstStyle/>
        <a:p>
          <a:pPr>
            <a:defRPr sz="1600"/>
          </a:pPr>
          <a:endParaRPr lang="zh-CN"/>
        </a:p>
      </c:txPr>
    </c:legend>
    <c:plotVisOnly val="1"/>
    <c:dispBlanksAs val="zero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style val="1"/>
  <c:chart>
    <c:title>
      <c:layout/>
    </c:title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报错信息!$B$1</c:f>
              <c:strCache>
                <c:ptCount val="1"/>
                <c:pt idx="0">
                  <c:v>报错次数</c:v>
                </c:pt>
              </c:strCache>
            </c:strRef>
          </c:tx>
          <c:dLbls>
            <c:showPercent val="1"/>
            <c:showLeaderLines val="1"/>
          </c:dLbls>
          <c:cat>
            <c:strRef>
              <c:f>报错信息!$A$2:$A$5</c:f>
              <c:strCache>
                <c:ptCount val="4"/>
                <c:pt idx="0">
                  <c:v>ORA-08103: object no longer exists</c:v>
                </c:pt>
                <c:pt idx="1">
                  <c:v>ORA-12170: TNS:Connect timeout occurred</c:v>
                </c:pt>
                <c:pt idx="2">
                  <c:v>ORA-01652: unable to extend temp segment by 12800 in tablespace RA_TEMP</c:v>
                </c:pt>
                <c:pt idx="3">
                  <c:v>Exception in thread "main" java.lang.OutOfMemoryError</c:v>
                </c:pt>
              </c:strCache>
            </c:strRef>
          </c:cat>
          <c:val>
            <c:numRef>
              <c:f>报错信息!$B$2:$B$5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Percent val="1"/>
        </c:dLbls>
      </c:pie3DChart>
    </c:plotArea>
    <c:legend>
      <c:legendPos val="t"/>
      <c:layout>
        <c:manualLayout>
          <c:xMode val="edge"/>
          <c:yMode val="edge"/>
          <c:x val="6.9364160805200553E-2"/>
          <c:y val="0.12077095829033985"/>
          <c:w val="0.8612714976892949"/>
          <c:h val="0.40606106086774191"/>
        </c:manualLayout>
      </c:layout>
    </c:legend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layout/>
    </c:title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报错信息!$E$1</c:f>
              <c:strCache>
                <c:ptCount val="1"/>
                <c:pt idx="0">
                  <c:v>天数</c:v>
                </c:pt>
              </c:strCache>
            </c:strRef>
          </c:tx>
          <c:dLbls>
            <c:txPr>
              <a:bodyPr/>
              <a:lstStyle/>
              <a:p>
                <a:pPr>
                  <a:defRPr sz="1800"/>
                </a:pPr>
                <a:endParaRPr lang="zh-CN"/>
              </a:p>
            </c:txPr>
            <c:showPercent val="1"/>
            <c:showLeaderLines val="1"/>
          </c:dLbls>
          <c:cat>
            <c:strRef>
              <c:f>报错信息!$D$2:$D$3</c:f>
              <c:strCache>
                <c:ptCount val="2"/>
                <c:pt idx="0">
                  <c:v>人工干预</c:v>
                </c:pt>
                <c:pt idx="1">
                  <c:v>正常结束</c:v>
                </c:pt>
              </c:strCache>
            </c:strRef>
          </c:cat>
          <c:val>
            <c:numRef>
              <c:f>报错信息!$E$2:$E$3</c:f>
              <c:numCache>
                <c:formatCode>General</c:formatCode>
                <c:ptCount val="2"/>
                <c:pt idx="0">
                  <c:v>8</c:v>
                </c:pt>
                <c:pt idx="1">
                  <c:v>39</c:v>
                </c:pt>
              </c:numCache>
            </c:numRef>
          </c:val>
        </c:ser>
        <c:dLbls>
          <c:showPercent val="1"/>
        </c:dLbls>
      </c:pie3DChart>
    </c:plotArea>
    <c:legend>
      <c:legendPos val="t"/>
      <c:layout/>
      <c:txPr>
        <a:bodyPr/>
        <a:lstStyle/>
        <a:p>
          <a:pPr>
            <a:defRPr sz="1400"/>
          </a:pPr>
          <a:endParaRPr lang="zh-CN"/>
        </a:p>
      </c:txPr>
    </c:legend>
    <c:plotVisOnly val="1"/>
  </c:chart>
  <c:externalData r:id="rId1"/>
</c:chartSpace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E5C37-F50D-4337-B44E-F4BD8C57ABEA}" type="datetimeFigureOut">
              <a:rPr lang="zh-CN" altLang="en-US" smtClean="0"/>
              <a:pPr/>
              <a:t>2016/4/26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E25F9-56AF-45C0-A4FD-76C5E9DBE6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45124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91CB158-FDFD-490A-8221-D09B7A9A4D01}" type="slidenum">
              <a:rPr lang="zh-CN" altLang="en-US" smtClean="0">
                <a:latin typeface="Arial" charset="0"/>
              </a:rPr>
              <a:pPr/>
              <a:t>12</a:t>
            </a:fld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83890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812800" y="620688"/>
            <a:ext cx="105664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5414" y="620688"/>
            <a:ext cx="10164233" cy="1752600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B52A22-62BB-413F-ACA1-9F085DDCD44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7728182" y="44624"/>
            <a:ext cx="4224469" cy="504056"/>
            <a:chOff x="857224" y="634296"/>
            <a:chExt cx="5416270" cy="764696"/>
          </a:xfrm>
        </p:grpSpPr>
        <p:pic>
          <p:nvPicPr>
            <p:cNvPr id="10" name="图片 9" descr="2 副本副本.PNG"/>
            <p:cNvPicPr>
              <a:picLocks noChangeAspect="1"/>
            </p:cNvPicPr>
            <p:nvPr/>
          </p:nvPicPr>
          <p:blipFill>
            <a:blip r:embed="rId2" cstate="print"/>
            <a:srcRect l="9801" t="38216" r="59570" b="50908"/>
            <a:stretch>
              <a:fillRect/>
            </a:stretch>
          </p:blipFill>
          <p:spPr bwMode="auto">
            <a:xfrm>
              <a:off x="3472929" y="634296"/>
              <a:ext cx="2800565" cy="7646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图片 10" descr="2 副本副本.PNG"/>
            <p:cNvPicPr>
              <a:picLocks noChangeAspect="1"/>
            </p:cNvPicPr>
            <p:nvPr/>
          </p:nvPicPr>
          <p:blipFill>
            <a:blip r:embed="rId3" cstate="print"/>
            <a:srcRect l="9801" t="29315" r="59570" b="61784"/>
            <a:stretch>
              <a:fillRect/>
            </a:stretch>
          </p:blipFill>
          <p:spPr bwMode="auto">
            <a:xfrm>
              <a:off x="857224" y="698500"/>
              <a:ext cx="3069771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B52A22-62BB-413F-ACA1-9F085DDCD4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B52A22-62BB-413F-ACA1-9F085DDCD44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11424" y="2276872"/>
            <a:ext cx="998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zh-CN" dirty="0" smtClean="0"/>
              <a:t>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B52A22-62BB-413F-ACA1-9F085DDCD44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09600" y="620688"/>
            <a:ext cx="109728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76250"/>
            <a:ext cx="109728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609600" y="1700213"/>
            <a:ext cx="10972800" cy="4530725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 </a:t>
            </a:r>
            <a:r>
              <a:rPr lang="en-US" altLang="zh-CN" noProof="0" smtClean="0"/>
              <a:t>SmartArt </a:t>
            </a:r>
            <a:r>
              <a:rPr lang="zh-CN" altLang="en-US" noProof="0" smtClean="0"/>
              <a:t>图形</a:t>
            </a:r>
            <a:endParaRPr lang="zh-CN" altLang="en-US" noProof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B52A22-62BB-413F-ACA1-9F085DDCD4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76250"/>
            <a:ext cx="109728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700213"/>
            <a:ext cx="10972800" cy="4530725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B52A22-62BB-413F-ACA1-9F085DDCD4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20688"/>
            <a:ext cx="109728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00213"/>
            <a:ext cx="109728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  <a:ea typeface="宋体" pitchFamily="2" charset="-122"/>
              </a:defRPr>
            </a:lvl1pPr>
          </a:lstStyle>
          <a:p>
            <a:fld id="{D6B52A22-62BB-413F-ACA1-9F085DDCD44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9463" name="Freeform 7"/>
          <p:cNvSpPr>
            <a:spLocks noChangeArrowheads="1"/>
          </p:cNvSpPr>
          <p:nvPr/>
        </p:nvSpPr>
        <p:spPr bwMode="auto">
          <a:xfrm>
            <a:off x="609600" y="620688"/>
            <a:ext cx="109728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</a:endParaRPr>
          </a:p>
        </p:txBody>
      </p:sp>
      <p:grpSp>
        <p:nvGrpSpPr>
          <p:cNvPr id="2" name="组合 9"/>
          <p:cNvGrpSpPr>
            <a:grpSpLocks/>
          </p:cNvGrpSpPr>
          <p:nvPr/>
        </p:nvGrpSpPr>
        <p:grpSpPr bwMode="auto">
          <a:xfrm>
            <a:off x="7728182" y="44624"/>
            <a:ext cx="4224469" cy="504056"/>
            <a:chOff x="857224" y="634296"/>
            <a:chExt cx="5416270" cy="764696"/>
          </a:xfrm>
        </p:grpSpPr>
        <p:pic>
          <p:nvPicPr>
            <p:cNvPr id="11" name="图片 10" descr="2 副本副本.PNG"/>
            <p:cNvPicPr>
              <a:picLocks noChangeAspect="1"/>
            </p:cNvPicPr>
            <p:nvPr/>
          </p:nvPicPr>
          <p:blipFill>
            <a:blip r:embed="rId8" cstate="print"/>
            <a:srcRect l="9801" t="38216" r="59570" b="50908"/>
            <a:stretch>
              <a:fillRect/>
            </a:stretch>
          </p:blipFill>
          <p:spPr bwMode="auto">
            <a:xfrm>
              <a:off x="3472929" y="634296"/>
              <a:ext cx="2800565" cy="7646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图片 11" descr="2 副本副本.PNG"/>
            <p:cNvPicPr>
              <a:picLocks noChangeAspect="1"/>
            </p:cNvPicPr>
            <p:nvPr/>
          </p:nvPicPr>
          <p:blipFill>
            <a:blip r:embed="rId9" cstate="print"/>
            <a:srcRect l="9801" t="29315" r="59570" b="61784"/>
            <a:stretch>
              <a:fillRect/>
            </a:stretch>
          </p:blipFill>
          <p:spPr bwMode="auto">
            <a:xfrm>
              <a:off x="857224" y="698500"/>
              <a:ext cx="3069771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itchFamily="18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itchFamily="18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itchFamily="18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itchFamily="18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itchFamily="18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itchFamily="18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itchFamily="18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 b="1">
          <a:solidFill>
            <a:schemeClr val="tx1"/>
          </a:solidFill>
          <a:latin typeface="+mn-lt"/>
          <a:ea typeface="+mn-ea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 b="1">
          <a:solidFill>
            <a:schemeClr val="tx1"/>
          </a:solidFill>
          <a:latin typeface="+mn-lt"/>
          <a:ea typeface="+mn-ea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 b="1">
          <a:solidFill>
            <a:schemeClr val="tx1"/>
          </a:solidFill>
          <a:latin typeface="+mn-lt"/>
          <a:ea typeface="+mn-ea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56375" y="1999113"/>
            <a:ext cx="4043189" cy="757737"/>
          </a:xfrm>
        </p:spPr>
        <p:txBody>
          <a:bodyPr/>
          <a:lstStyle/>
          <a:p>
            <a:pPr algn="ctr"/>
            <a:r>
              <a:rPr lang="en-US" altLang="zh-CN" dirty="0" smtClean="0"/>
              <a:t>RA</a:t>
            </a:r>
            <a:r>
              <a:rPr lang="zh-CN" altLang="en-US" dirty="0" smtClean="0"/>
              <a:t>工作汇报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90363" y="3716740"/>
            <a:ext cx="2975212" cy="500418"/>
          </a:xfrm>
        </p:spPr>
        <p:txBody>
          <a:bodyPr/>
          <a:lstStyle/>
          <a:p>
            <a:pPr algn="ctr"/>
            <a:r>
              <a:rPr lang="en-US" altLang="zh-CN" dirty="0" smtClean="0"/>
              <a:t>2016-04-25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30930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上二周主要工作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09600" y="1700213"/>
            <a:ext cx="10972800" cy="4530725"/>
          </a:xfrm>
          <a:prstGeom prst="rect">
            <a:avLst/>
          </a:prstGeom>
        </p:spPr>
        <p:txBody>
          <a:bodyPr/>
          <a:lstStyle/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+mj-lt"/>
              <a:buAutoNum type="arabicPeriod"/>
              <a:tabLst/>
              <a:defRPr/>
            </a:pPr>
            <a:r>
              <a:rPr lang="en-US" altLang="zh-CN" sz="3000" b="1" kern="0" dirty="0" smtClean="0"/>
              <a:t>RA</a:t>
            </a:r>
            <a:r>
              <a:rPr lang="zh-CN" altLang="en-US" sz="3000" b="1" kern="0" dirty="0" smtClean="0"/>
              <a:t>日结优化：耗时排名，寻找优化点。</a:t>
            </a:r>
            <a:endParaRPr lang="en-US" altLang="zh-CN" sz="3000" b="1" kern="0" dirty="0" smtClean="0"/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+mj-lt"/>
              <a:buAutoNum type="arabicPeriod"/>
              <a:tabLst/>
              <a:defRPr/>
            </a:pPr>
            <a:r>
              <a:rPr kumimoji="0" lang="en-US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9101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部门零售类型</a:t>
            </a:r>
            <a:r>
              <a:rPr kumimoji="0" lang="en-US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88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的销售数据修复。</a:t>
            </a:r>
            <a:endParaRPr kumimoji="0" lang="en-US" altLang="zh-CN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+mj-lt"/>
              <a:buAutoNum type="arabicPeriod"/>
              <a:tabLst/>
              <a:defRPr/>
            </a:pPr>
            <a:r>
              <a:rPr lang="zh-CN" altLang="en-US" sz="3000" b="1" kern="0" dirty="0" smtClean="0"/>
              <a:t>购物篮分析</a:t>
            </a:r>
            <a:r>
              <a:rPr lang="zh-CN" altLang="en-US" sz="3000" b="1" kern="0" smtClean="0"/>
              <a:t>开发。</a:t>
            </a:r>
            <a:endParaRPr lang="en-US" altLang="zh-CN" sz="3000" b="1" kern="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下二周工作计划</a:t>
            </a:r>
            <a:endParaRPr lang="zh-CN" alt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609600" y="1700213"/>
            <a:ext cx="10972800" cy="4530725"/>
          </a:xfrm>
          <a:prstGeom prst="rect">
            <a:avLst/>
          </a:prstGeom>
        </p:spPr>
        <p:txBody>
          <a:bodyPr/>
          <a:lstStyle/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+mj-lt"/>
              <a:buAutoNum type="arabicPeriod"/>
              <a:tabLst/>
              <a:defRPr/>
            </a:pPr>
            <a:r>
              <a:rPr lang="en-US" altLang="zh-CN" sz="3000" b="1" kern="0" dirty="0" smtClean="0"/>
              <a:t>RA</a:t>
            </a:r>
            <a:r>
              <a:rPr lang="zh-CN" altLang="en-US" sz="3000" b="1" kern="0" dirty="0" smtClean="0"/>
              <a:t>日结优化</a:t>
            </a:r>
            <a:endParaRPr lang="en-US" altLang="zh-CN" sz="3000" b="1" kern="0" dirty="0" smtClean="0"/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+mj-lt"/>
              <a:buAutoNum type="arabicPeriod"/>
              <a:tabLst/>
              <a:defRPr/>
            </a:pP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购物篮分析</a:t>
            </a:r>
            <a:endParaRPr kumimoji="0" lang="en-US" altLang="zh-CN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+mj-lt"/>
              <a:buAutoNum type="arabicPeriod"/>
              <a:tabLst/>
              <a:defRPr/>
            </a:pPr>
            <a:r>
              <a:rPr lang="zh-CN" altLang="en-US" sz="3000" b="1" kern="0" dirty="0" smtClean="0"/>
              <a:t>日常维护及需求</a:t>
            </a:r>
            <a:endParaRPr lang="en-US" altLang="zh-CN" sz="3000" b="1" kern="0" dirty="0" smtClean="0"/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+mj-lt"/>
              <a:buAutoNum type="arabicPeriod"/>
              <a:tabLst/>
              <a:defRPr/>
            </a:pPr>
            <a:r>
              <a:rPr kumimoji="0" lang="en-US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</a:t>
            </a:r>
            <a:r>
              <a:rPr kumimoji="0" lang="zh-CN" altLang="en-US" sz="3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培训</a:t>
            </a:r>
            <a:endParaRPr kumimoji="0" lang="zh-CN" altLang="en-US" sz="3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1156939_110245006_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14" y="2421071"/>
            <a:ext cx="4564721" cy="2144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6671733" y="4149725"/>
            <a:ext cx="4607984" cy="10080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407701" y="2522220"/>
            <a:ext cx="7416800" cy="13388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One Team One </a:t>
            </a:r>
            <a:r>
              <a:rPr lang="en-US" altLang="zh-CN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Dream</a:t>
            </a:r>
          </a:p>
          <a:p>
            <a:pPr>
              <a:defRPr/>
            </a:pPr>
            <a:endParaRPr lang="en-US" altLang="zh-CN" sz="900" dirty="0"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一个团队，一</a:t>
            </a: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个成功</a:t>
            </a:r>
            <a:endParaRPr lang="zh-CN" altLang="en-US" sz="3600" dirty="0"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F96A4-B1B0-43DF-A9D6-7EE217EC8C27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</a:t>
            </a:r>
            <a:r>
              <a:rPr lang="zh-CN" altLang="en-US" dirty="0" smtClean="0"/>
              <a:t>日结运行时间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609600" y="1700213"/>
          <a:ext cx="10972800" cy="4530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313674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</a:t>
            </a:r>
            <a:r>
              <a:rPr lang="zh-CN" altLang="en-US" dirty="0" smtClean="0"/>
              <a:t>日结时长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964072" y="2889660"/>
          <a:ext cx="4913194" cy="1846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6597"/>
                <a:gridCol w="2456597"/>
              </a:tblGrid>
              <a:tr h="461528"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天数</a:t>
                      </a:r>
                    </a:p>
                  </a:txBody>
                  <a:tcPr marL="0" marR="0" marT="0" marB="0" anchor="ctr"/>
                </a:tc>
              </a:tr>
              <a:tr h="46152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8:00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之前完成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67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46152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8:00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之后完成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49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46152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合计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116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9" name="内容占位符 8"/>
          <p:cNvGraphicFramePr>
            <a:graphicFrameLocks noGrp="1"/>
          </p:cNvGraphicFramePr>
          <p:nvPr>
            <p:ph idx="1"/>
          </p:nvPr>
        </p:nvGraphicFramePr>
        <p:xfrm>
          <a:off x="541360" y="1604679"/>
          <a:ext cx="4931391" cy="4523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</a:t>
            </a:r>
            <a:r>
              <a:rPr lang="zh-CN" altLang="en-US" dirty="0" smtClean="0"/>
              <a:t>完成时间点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044442" y="2985194"/>
          <a:ext cx="517401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009"/>
                <a:gridCol w="2587009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天数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8:00</a:t>
                      </a:r>
                      <a:r>
                        <a:rPr lang="zh-CN" altLang="en-US" dirty="0" smtClean="0"/>
                        <a:t>之前完成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8:00</a:t>
                      </a:r>
                      <a:r>
                        <a:rPr lang="zh-CN" altLang="en-US" dirty="0" smtClean="0"/>
                        <a:t>之后完成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合计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116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内容占位符 7"/>
          <p:cNvGraphicFramePr>
            <a:graphicFrameLocks noGrp="1"/>
          </p:cNvGraphicFramePr>
          <p:nvPr>
            <p:ph idx="1"/>
          </p:nvPr>
        </p:nvGraphicFramePr>
        <p:xfrm>
          <a:off x="609600" y="1700213"/>
          <a:ext cx="5013278" cy="4530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</a:t>
            </a:r>
            <a:r>
              <a:rPr lang="zh-CN" altLang="en-US" dirty="0" smtClean="0"/>
              <a:t>优化内容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838200" y="1863991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取消耗时长的表分析过程。</a:t>
            </a:r>
            <a:endParaRPr lang="en-US" altLang="zh-CN" dirty="0" smtClean="0"/>
          </a:p>
          <a:p>
            <a:r>
              <a:rPr lang="zh-CN" altLang="en-US" dirty="0" smtClean="0"/>
              <a:t>优化执行时间长的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语句。</a:t>
            </a:r>
            <a:endParaRPr lang="en-US" altLang="zh-CN" dirty="0" smtClean="0"/>
          </a:p>
          <a:p>
            <a:r>
              <a:rPr lang="zh-CN" altLang="en-US" dirty="0" smtClean="0"/>
              <a:t>优化日结步骤。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ODI</a:t>
            </a:r>
            <a:r>
              <a:rPr lang="zh-CN" altLang="en-US" dirty="0" smtClean="0">
                <a:solidFill>
                  <a:srgbClr val="FF0000"/>
                </a:solidFill>
              </a:rPr>
              <a:t>接口启用</a:t>
            </a:r>
            <a:r>
              <a:rPr lang="en-US" altLang="zh-CN" dirty="0" smtClean="0">
                <a:solidFill>
                  <a:srgbClr val="FF0000"/>
                </a:solidFill>
              </a:rPr>
              <a:t>PARALLEL。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773369728"/>
              </p:ext>
            </p:extLst>
          </p:nvPr>
        </p:nvGraphicFramePr>
        <p:xfrm>
          <a:off x="9280879" y="2924277"/>
          <a:ext cx="2573338" cy="454025"/>
        </p:xfrm>
        <a:graphic>
          <a:graphicData uri="http://schemas.openxmlformats.org/presentationml/2006/ole">
            <p:oleObj spid="_x0000_s1026" name="包装程序外壳对象" showAsIcon="1" r:id="rId3" imgW="2573280" imgH="453960" progId="Package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194388"/>
              </p:ext>
            </p:extLst>
          </p:nvPr>
        </p:nvGraphicFramePr>
        <p:xfrm>
          <a:off x="6271938" y="2860606"/>
          <a:ext cx="3192463" cy="454025"/>
        </p:xfrm>
        <a:graphic>
          <a:graphicData uri="http://schemas.openxmlformats.org/presentationml/2006/ole">
            <p:oleObj spid="_x0000_s1027" name="包装程序外壳对象" showAsIcon="1" r:id="rId4" imgW="3192120" imgH="453960" progId="Package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920709435"/>
              </p:ext>
            </p:extLst>
          </p:nvPr>
        </p:nvGraphicFramePr>
        <p:xfrm>
          <a:off x="8865688" y="2479072"/>
          <a:ext cx="3216275" cy="454025"/>
        </p:xfrm>
        <a:graphic>
          <a:graphicData uri="http://schemas.openxmlformats.org/presentationml/2006/ole">
            <p:oleObj spid="_x0000_s1028" name="包装程序外壳对象" showAsIcon="1" r:id="rId5" imgW="3216600" imgH="453960" progId="Package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204520295"/>
              </p:ext>
            </p:extLst>
          </p:nvPr>
        </p:nvGraphicFramePr>
        <p:xfrm>
          <a:off x="6573564" y="2124980"/>
          <a:ext cx="2589213" cy="454025"/>
        </p:xfrm>
        <a:graphic>
          <a:graphicData uri="http://schemas.openxmlformats.org/presentationml/2006/ole">
            <p:oleObj spid="_x0000_s1029" name="包装程序外壳对象" showAsIcon="1" r:id="rId6" imgW="2589480" imgH="453960" progId="Package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593818019"/>
              </p:ext>
            </p:extLst>
          </p:nvPr>
        </p:nvGraphicFramePr>
        <p:xfrm>
          <a:off x="6691038" y="1446503"/>
          <a:ext cx="2549525" cy="454025"/>
        </p:xfrm>
        <a:graphic>
          <a:graphicData uri="http://schemas.openxmlformats.org/presentationml/2006/ole">
            <p:oleObj spid="_x0000_s1030" name="包装程序外壳对象" showAsIcon="1" r:id="rId7" imgW="2548800" imgH="453960" progId="Package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398220824"/>
              </p:ext>
            </p:extLst>
          </p:nvPr>
        </p:nvGraphicFramePr>
        <p:xfrm>
          <a:off x="6573564" y="852463"/>
          <a:ext cx="2784475" cy="454025"/>
        </p:xfrm>
        <a:graphic>
          <a:graphicData uri="http://schemas.openxmlformats.org/presentationml/2006/ole">
            <p:oleObj spid="_x0000_s1031" name="包装程序外壳对象" showAsIcon="1" r:id="rId8" imgW="2784960" imgH="453960" progId="Package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566420968"/>
              </p:ext>
            </p:extLst>
          </p:nvPr>
        </p:nvGraphicFramePr>
        <p:xfrm>
          <a:off x="9179280" y="2002523"/>
          <a:ext cx="2703513" cy="454025"/>
        </p:xfrm>
        <a:graphic>
          <a:graphicData uri="http://schemas.openxmlformats.org/presentationml/2006/ole">
            <p:oleObj spid="_x0000_s1032" name="包装程序外壳对象" showAsIcon="1" r:id="rId9" imgW="2703600" imgH="453960" progId="Package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733485645"/>
              </p:ext>
            </p:extLst>
          </p:nvPr>
        </p:nvGraphicFramePr>
        <p:xfrm>
          <a:off x="9207854" y="1473929"/>
          <a:ext cx="2646363" cy="454025"/>
        </p:xfrm>
        <a:graphic>
          <a:graphicData uri="http://schemas.openxmlformats.org/presentationml/2006/ole">
            <p:oleObj spid="_x0000_s1033" name="包装程序外壳对象" showAsIcon="1" r:id="rId10" imgW="2646720" imgH="453960" progId="Package">
              <p:embed/>
            </p:oleObj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261391285"/>
              </p:ext>
            </p:extLst>
          </p:nvPr>
        </p:nvGraphicFramePr>
        <p:xfrm>
          <a:off x="9240563" y="1092395"/>
          <a:ext cx="2459038" cy="454025"/>
        </p:xfrm>
        <a:graphic>
          <a:graphicData uri="http://schemas.openxmlformats.org/presentationml/2006/ole">
            <p:oleObj spid="_x0000_s1034" name="包装程序外壳对象" showAsIcon="1" r:id="rId11" imgW="2459160" imgH="453960" progId="Package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852646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174748" y="1405720"/>
          <a:ext cx="10071006" cy="4217160"/>
        </p:xfrm>
        <a:graphic>
          <a:graphicData uri="http://schemas.openxmlformats.org/drawingml/2006/table">
            <a:tbl>
              <a:tblPr/>
              <a:tblGrid>
                <a:gridCol w="818675"/>
                <a:gridCol w="2962825"/>
                <a:gridCol w="2378057"/>
                <a:gridCol w="1988211"/>
                <a:gridCol w="961619"/>
                <a:gridCol w="961619"/>
              </a:tblGrid>
              <a:tr h="42171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发给郭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DB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日期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SQL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文件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场景名称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ksh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优化前执行时间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优化后执行时间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7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2015/7/8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MERGE RADM W_RTL_BCOST_IT_DY_A.sql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7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2015/7/9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MERGE-RADM-BBG_RA_CUST_IT_LC_DY_F.sql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7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2016/4/1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update-RADM-W_RTL_PRICE_IT_LC_DY_F.sql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SIL_BBG_RETAILPRICEFACT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7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2016/3/28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INSERT-RABATCHER-BBG_RA_CUST_IT_LC_DY_TMP.sql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BBG_SIL_BBG_RA_CUST_IT_LC_DY_F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5792s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90s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7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2016/3/23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INSERT-RABATCHER-W_RTL_NPROF_IT_LC_DY_TMP.sql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PLP_BBG_RETAILNETPROFITFACT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3597s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200s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7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2015/7/10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INSERT-RA_RMS-W_RTL_INV_IT_LC_TMP_A.sql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7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2015/7/16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UPDATE_RADM_BBG_RA_ITEM_LOC_SUPP_D.sql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7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FF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2016/3/3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MERGE_RADM_BBG_RA_SLS_IT_LC_DY_A.sql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PLP_RETAILSUPPSALESITSCLCDYAGGREGATE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BBG_RA_SUPP_SLSSLDPLP.KSH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600s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7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2016/3/22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MERGE_RADM_W_RTL_PRICE_IT_LC_DY_F.sql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SIL_BBG_RETAILPRICEFACT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BBG_PRCILSIL.KSH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</a:t>
            </a:r>
            <a:r>
              <a:rPr lang="zh-CN" altLang="en-US" dirty="0" smtClean="0"/>
              <a:t>日结报错统计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135259" y="1834027"/>
          <a:ext cx="4733690" cy="2613868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737404"/>
                <a:gridCol w="996286"/>
              </a:tblGrid>
              <a:tr h="453494"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latin typeface="Arial" pitchFamily="34" charset="0"/>
                          <a:cs typeface="Arial" pitchFamily="34" charset="0"/>
                        </a:rPr>
                        <a:t>报错次数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</a:tr>
              <a:tr h="453494">
                <a:tc>
                  <a:txBody>
                    <a:bodyPr/>
                    <a:lstStyle/>
                    <a:p>
                      <a:pPr algn="ctr" fontAlgn="ctr"/>
                      <a:r>
                        <a:rPr lang="pt-BR" altLang="zh-CN" sz="1600" u="none" strike="noStrike" dirty="0" smtClean="0">
                          <a:latin typeface="Arial" pitchFamily="34" charset="0"/>
                          <a:cs typeface="Arial" pitchFamily="34" charset="0"/>
                        </a:rPr>
                        <a:t>ORA-08103: object no longer exists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chemeClr val="dk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</a:tr>
              <a:tr h="4534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latin typeface="Arial" pitchFamily="34" charset="0"/>
                          <a:cs typeface="Arial" pitchFamily="34" charset="0"/>
                        </a:rPr>
                        <a:t>ORA-12170: </a:t>
                      </a:r>
                      <a:r>
                        <a:rPr lang="en-US" sz="1600" u="none" strike="noStrike" dirty="0" err="1" smtClean="0">
                          <a:latin typeface="Arial" pitchFamily="34" charset="0"/>
                          <a:cs typeface="Arial" pitchFamily="34" charset="0"/>
                        </a:rPr>
                        <a:t>TNS:Connect</a:t>
                      </a:r>
                      <a:r>
                        <a:rPr lang="en-US" sz="1600" u="none" strike="noStrike" dirty="0" smtClean="0">
                          <a:latin typeface="Arial" pitchFamily="34" charset="0"/>
                          <a:cs typeface="Arial" pitchFamily="34" charset="0"/>
                        </a:rPr>
                        <a:t> timeout occurred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chemeClr val="dk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</a:tr>
              <a:tr h="4534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latin typeface="Arial" pitchFamily="34" charset="0"/>
                          <a:cs typeface="Arial" pitchFamily="34" charset="0"/>
                        </a:rPr>
                        <a:t>ORA-01652: unable to extend temp segment by 12800 in </a:t>
                      </a:r>
                      <a:r>
                        <a:rPr lang="en-US" altLang="zh-CN" sz="1600" u="none" strike="noStrike" dirty="0" err="1" smtClean="0">
                          <a:latin typeface="Arial" pitchFamily="34" charset="0"/>
                          <a:cs typeface="Arial" pitchFamily="34" charset="0"/>
                        </a:rPr>
                        <a:t>tablespace</a:t>
                      </a:r>
                      <a:r>
                        <a:rPr lang="en-US" altLang="zh-CN" sz="1600" u="none" strike="noStrike" dirty="0" smtClean="0">
                          <a:latin typeface="Arial" pitchFamily="34" charset="0"/>
                          <a:cs typeface="Arial" pitchFamily="34" charset="0"/>
                        </a:rPr>
                        <a:t> RA_TEMP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chemeClr val="dk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</a:tr>
              <a:tr h="4534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Exception in thread "main" </a:t>
                      </a:r>
                      <a:r>
                        <a:rPr lang="en-US" altLang="zh-CN" sz="1600" b="0" i="0" u="none" strike="noStrike" dirty="0" err="1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java.lang.OutOfMemoryError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552450" y="1614488"/>
          <a:ext cx="5534025" cy="4530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503885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609600" y="1700213"/>
          <a:ext cx="5191125" cy="4530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921500" y="2999846"/>
          <a:ext cx="3594100" cy="168645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367677"/>
                <a:gridCol w="1226423"/>
              </a:tblGrid>
              <a:tr h="562151"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天数</a:t>
                      </a:r>
                    </a:p>
                  </a:txBody>
                  <a:tcPr marL="0" marR="0" marT="0" marB="0" anchor="ctr"/>
                </a:tc>
              </a:tr>
              <a:tr h="56215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人工干预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8</a:t>
                      </a:r>
                    </a:p>
                  </a:txBody>
                  <a:tcPr marL="0" marR="0" marT="0" marB="0" anchor="ctr"/>
                </a:tc>
              </a:tr>
              <a:tr h="56215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正常结束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39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</a:t>
            </a:r>
            <a:r>
              <a:rPr lang="zh-CN" altLang="en-US" dirty="0" smtClean="0"/>
              <a:t>日结仍然存在的问题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UC4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ODI</a:t>
            </a:r>
            <a:r>
              <a:rPr lang="zh-CN" altLang="en-US" dirty="0" smtClean="0"/>
              <a:t>场景：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内存溢出。</a:t>
            </a:r>
            <a:endParaRPr lang="en-US" altLang="zh-CN" dirty="0" smtClean="0"/>
          </a:p>
          <a:p>
            <a:r>
              <a:rPr lang="pt-BR" altLang="zh-CN" dirty="0" smtClean="0"/>
              <a:t>ORA-08103: </a:t>
            </a:r>
            <a:r>
              <a:rPr lang="zh-CN" altLang="en-US" dirty="0" smtClean="0"/>
              <a:t>目标对象不存在</a:t>
            </a:r>
            <a:endParaRPr lang="pt-BR" altLang="zh-CN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大数据量业务运行时间超长。</a:t>
            </a:r>
            <a:endParaRPr lang="en-US" altLang="zh-CN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48660364"/>
      </p:ext>
    </p:extLst>
  </p:cSld>
  <p:clrMapOvr>
    <a:masterClrMapping/>
  </p:clrMapOvr>
</p:sld>
</file>

<file path=ppt/theme/theme1.xml><?xml version="1.0" encoding="utf-8"?>
<a:theme xmlns:a="http://schemas.openxmlformats.org/drawingml/2006/main" name="软维工作汇报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软维工作汇报</Template>
  <TotalTime>1528</TotalTime>
  <Words>261</Words>
  <Application>Microsoft Office PowerPoint</Application>
  <PresentationFormat>自定义</PresentationFormat>
  <Paragraphs>122</Paragraphs>
  <Slides>12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软维工作汇报</vt:lpstr>
      <vt:lpstr>包装程序外壳对象</vt:lpstr>
      <vt:lpstr>RA工作汇报</vt:lpstr>
      <vt:lpstr>RA日结运行时间</vt:lpstr>
      <vt:lpstr>RA日结时长</vt:lpstr>
      <vt:lpstr>RA完成时间点</vt:lpstr>
      <vt:lpstr>RA优化内容</vt:lpstr>
      <vt:lpstr>幻灯片 6</vt:lpstr>
      <vt:lpstr>RA日结报错统计</vt:lpstr>
      <vt:lpstr>幻灯片 8</vt:lpstr>
      <vt:lpstr>RA日结仍然存在的问题</vt:lpstr>
      <vt:lpstr>上二周主要工作</vt:lpstr>
      <vt:lpstr>下二周工作计划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杨进</dc:creator>
  <cp:lastModifiedBy>yangjin</cp:lastModifiedBy>
  <cp:revision>117</cp:revision>
  <dcterms:created xsi:type="dcterms:W3CDTF">2016-03-04T08:04:57Z</dcterms:created>
  <dcterms:modified xsi:type="dcterms:W3CDTF">2016-04-26T02:19:03Z</dcterms:modified>
</cp:coreProperties>
</file>