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66" r:id="rId3"/>
    <p:sldId id="265" r:id="rId4"/>
    <p:sldId id="264" r:id="rId5"/>
    <p:sldId id="260" r:id="rId6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DDDDDD"/>
    <a:srgbClr val="A50021"/>
    <a:srgbClr val="0000CC"/>
    <a:srgbClr val="FF9900"/>
    <a:srgbClr val="B2B2B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4161" autoAdjust="0"/>
  </p:normalViewPr>
  <p:slideViewPr>
    <p:cSldViewPr>
      <p:cViewPr varScale="1">
        <p:scale>
          <a:sx n="69" d="100"/>
          <a:sy n="69" d="100"/>
        </p:scale>
        <p:origin x="16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8"/>
    </p:cViewPr>
  </p:sorter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F6139CE-CAEB-4E64-9544-FB333C46845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F550D6-1746-469F-A562-4DFD2587E4AE}" type="datetimeFigureOut">
              <a:rPr lang="zh-CN" altLang="en-US"/>
              <a:t>2016/4/6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7CA008E-9F14-41D5-BB53-444DAB645BD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58BBC70B-007F-4F1B-8CFA-D732AA16B337}" type="slidenum">
              <a:rPr lang="en-US" altLang="zh-CN" smtClean="0">
                <a:latin typeface="Arial" charset="0"/>
              </a:rPr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4579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r>
              <a:rPr lang="en-US" altLang="zh-CN" smtClean="0">
                <a:latin typeface="Arial" charset="0"/>
              </a:rPr>
              <a:t>By David Dai</a:t>
            </a: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0313" y="3697288"/>
            <a:ext cx="6705600" cy="1905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391CB158-FDFD-490A-8221-D09B7A9A4D01}" type="slidenum">
              <a:rPr lang="zh-CN" altLang="en-US" smtClean="0">
                <a:latin typeface="Arial" charset="0"/>
              </a:rPr>
              <a:t>5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 userDrawn="1"/>
        </p:nvSpPr>
        <p:spPr bwMode="auto">
          <a:xfrm>
            <a:off x="609600" y="620688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620688"/>
            <a:ext cx="7623175" cy="1752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2EDA5-FF06-4087-BA67-BCAEEE75B005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9" name="组合 8"/>
          <p:cNvGrpSpPr/>
          <p:nvPr userDrawn="1"/>
        </p:nvGrpSpPr>
        <p:grpSpPr bwMode="auto">
          <a:xfrm>
            <a:off x="5796136" y="44624"/>
            <a:ext cx="3168352" cy="504056"/>
            <a:chOff x="857224" y="634296"/>
            <a:chExt cx="5416270" cy="764696"/>
          </a:xfrm>
        </p:grpSpPr>
        <p:pic>
          <p:nvPicPr>
            <p:cNvPr id="10" name="图片 9" descr="2 副本副本.PNG"/>
            <p:cNvPicPr>
              <a:picLocks noChangeAspect="1"/>
            </p:cNvPicPr>
            <p:nvPr/>
          </p:nvPicPr>
          <p:blipFill>
            <a:blip r:embed="rId2"/>
            <a:srcRect l="9801" t="38216" r="59570" b="50908"/>
            <a:stretch>
              <a:fillRect/>
            </a:stretch>
          </p:blipFill>
          <p:spPr bwMode="auto">
            <a:xfrm>
              <a:off x="3472929" y="634296"/>
              <a:ext cx="2800565" cy="764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10" descr="2 副本副本.PNG"/>
            <p:cNvPicPr>
              <a:picLocks noChangeAspect="1"/>
            </p:cNvPicPr>
            <p:nvPr/>
          </p:nvPicPr>
          <p:blipFill>
            <a:blip r:embed="rId3"/>
            <a:srcRect l="9801" t="29315" r="59570" b="61784"/>
            <a:stretch>
              <a:fillRect/>
            </a:stretch>
          </p:blipFill>
          <p:spPr bwMode="auto">
            <a:xfrm>
              <a:off x="857224" y="698500"/>
              <a:ext cx="306977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958CD-B2B0-4A7D-9CDA-5108F8F746A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6B0FC-AE63-4516-9FFF-82C3700E607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TextBox 5"/>
          <p:cNvSpPr txBox="1"/>
          <p:nvPr userDrawn="1"/>
        </p:nvSpPr>
        <p:spPr>
          <a:xfrm>
            <a:off x="683568" y="227687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F96A4-B1B0-43DF-A9D6-7EE217EC8C27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700213"/>
            <a:ext cx="82296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2C7DD-CCE5-4C07-AE09-7D49FA5BCE1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00213"/>
            <a:ext cx="82296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9235-AC3A-49DD-B699-DFE1BD2FDD5B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0688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E4D22A14-7682-45B9-B1AE-C3FE15C4E7D0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19463" name="Freeform 7"/>
          <p:cNvSpPr>
            <a:spLocks noChangeArrowheads="1"/>
          </p:cNvSpPr>
          <p:nvPr/>
        </p:nvSpPr>
        <p:spPr bwMode="auto">
          <a:xfrm>
            <a:off x="457200" y="620688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grpSp>
        <p:nvGrpSpPr>
          <p:cNvPr id="10" name="组合 9"/>
          <p:cNvGrpSpPr/>
          <p:nvPr userDrawn="1"/>
        </p:nvGrpSpPr>
        <p:grpSpPr bwMode="auto">
          <a:xfrm>
            <a:off x="5796136" y="44624"/>
            <a:ext cx="3168352" cy="504056"/>
            <a:chOff x="857224" y="634296"/>
            <a:chExt cx="5416270" cy="764696"/>
          </a:xfrm>
        </p:grpSpPr>
        <p:pic>
          <p:nvPicPr>
            <p:cNvPr id="11" name="图片 10" descr="2 副本副本.PNG"/>
            <p:cNvPicPr>
              <a:picLocks noChangeAspect="1"/>
            </p:cNvPicPr>
            <p:nvPr/>
          </p:nvPicPr>
          <p:blipFill>
            <a:blip r:embed="rId9"/>
            <a:srcRect l="9801" t="38216" r="59570" b="50908"/>
            <a:stretch>
              <a:fillRect/>
            </a:stretch>
          </p:blipFill>
          <p:spPr bwMode="auto">
            <a:xfrm>
              <a:off x="3472929" y="634296"/>
              <a:ext cx="2800565" cy="764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图片 11" descr="2 副本副本.PNG"/>
            <p:cNvPicPr>
              <a:picLocks noChangeAspect="1"/>
            </p:cNvPicPr>
            <p:nvPr/>
          </p:nvPicPr>
          <p:blipFill>
            <a:blip r:embed="rId10"/>
            <a:srcRect l="9801" t="29315" r="59570" b="61784"/>
            <a:stretch>
              <a:fillRect/>
            </a:stretch>
          </p:blipFill>
          <p:spPr bwMode="auto">
            <a:xfrm>
              <a:off x="857224" y="698500"/>
              <a:ext cx="306977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9205" y="2348865"/>
            <a:ext cx="6963410" cy="844550"/>
          </a:xfrm>
        </p:spPr>
        <p:txBody>
          <a:bodyPr/>
          <a:lstStyle/>
          <a:p>
            <a:pPr algn="ctr" eaLnBrk="1" hangingPunct="1"/>
            <a:r>
              <a:rPr lang="zh-CN" altLang="en-US" sz="4800" dirty="0" smtClean="0">
                <a:sym typeface="+mn-ea"/>
              </a:rPr>
              <a:t>运维工作报告</a:t>
            </a:r>
            <a:r>
              <a:rPr lang="zh-CN" altLang="en-US" sz="1800" dirty="0" smtClean="0">
                <a:latin typeface="宋体" pitchFamily="2" charset="-122"/>
              </a:rPr>
              <a:t/>
            </a:r>
            <a:br>
              <a:rPr lang="zh-CN" altLang="en-US" sz="1800" dirty="0" smtClean="0">
                <a:latin typeface="宋体" pitchFamily="2" charset="-122"/>
              </a:rPr>
            </a:br>
            <a:endParaRPr lang="zh-CN" altLang="en-US" sz="1800" dirty="0" smtClean="0">
              <a:latin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52EDA5-FF06-4087-BA67-BCAEEE75B005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96A4-B1B0-43DF-A9D6-7EE217EC8C27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67360" y="1628775"/>
            <a:ext cx="3098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1628774"/>
            <a:ext cx="8229600" cy="46148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</a:t>
            </a:r>
            <a:r>
              <a:rPr lang="zh-CN" altLang="en-US" dirty="0" smtClean="0">
                <a:solidFill>
                  <a:schemeClr val="tx1"/>
                </a:solidFill>
              </a:rPr>
              <a:t>、前期运维工作回顾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       1</a:t>
            </a:r>
            <a:r>
              <a:rPr lang="zh-CN" altLang="en-US" sz="2800" dirty="0" smtClean="0">
                <a:solidFill>
                  <a:schemeClr val="tx1"/>
                </a:solidFill>
              </a:rPr>
              <a:t>、前期运维工作统计</a:t>
            </a:r>
            <a:r>
              <a:rPr lang="en-US" altLang="zh-CN" sz="2800" dirty="0" smtClean="0">
                <a:solidFill>
                  <a:schemeClr val="tx1"/>
                </a:solidFill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          </a:t>
            </a:r>
            <a:r>
              <a:rPr lang="zh-CN" altLang="en-US" sz="2800" dirty="0" smtClean="0">
                <a:solidFill>
                  <a:schemeClr val="tx1"/>
                </a:solidFill>
              </a:rPr>
              <a:t>（故障频次统计、解决率）</a:t>
            </a:r>
            <a:r>
              <a:rPr lang="en-US" altLang="zh-CN" sz="2800" dirty="0" smtClean="0">
                <a:solidFill>
                  <a:schemeClr val="tx1"/>
                </a:solidFill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       2</a:t>
            </a:r>
            <a:r>
              <a:rPr lang="zh-CN" altLang="en-US" sz="2800" dirty="0" smtClean="0">
                <a:solidFill>
                  <a:schemeClr val="tx1"/>
                </a:solidFill>
              </a:rPr>
              <a:t>、系统运维成果</a:t>
            </a:r>
            <a:r>
              <a:rPr lang="en-US" altLang="zh-CN" sz="2800" dirty="0" smtClean="0">
                <a:solidFill>
                  <a:schemeClr val="tx1"/>
                </a:solidFill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          </a:t>
            </a:r>
            <a:r>
              <a:rPr lang="zh-CN" altLang="en-US" sz="2800" dirty="0" smtClean="0">
                <a:solidFill>
                  <a:schemeClr val="tx1"/>
                </a:solidFill>
              </a:rPr>
              <a:t>（系统可用率、批处理优化成果）</a:t>
            </a:r>
            <a:r>
              <a:rPr lang="en-US" altLang="zh-CN" sz="2800" dirty="0" smtClean="0">
                <a:solidFill>
                  <a:schemeClr val="tx1"/>
                </a:solidFill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       3</a:t>
            </a:r>
            <a:r>
              <a:rPr lang="zh-CN" altLang="en-US" sz="2800" dirty="0" smtClean="0">
                <a:solidFill>
                  <a:schemeClr val="tx1"/>
                </a:solidFill>
              </a:rPr>
              <a:t>、项目跟进通报</a:t>
            </a:r>
            <a:r>
              <a:rPr lang="en-US" altLang="zh-CN" sz="2800" dirty="0" smtClean="0">
                <a:solidFill>
                  <a:schemeClr val="tx1"/>
                </a:solidFill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       4</a:t>
            </a:r>
            <a:r>
              <a:rPr lang="zh-CN" altLang="en-US" sz="2800" dirty="0" smtClean="0">
                <a:solidFill>
                  <a:schemeClr val="tx1"/>
                </a:solidFill>
              </a:rPr>
              <a:t>、能力培养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二、当前遗留的问题及建议方案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三</a:t>
            </a:r>
            <a:r>
              <a:rPr lang="zh-CN" altLang="en-US" dirty="0" smtClean="0">
                <a:solidFill>
                  <a:schemeClr val="tx1"/>
                </a:solidFill>
              </a:rPr>
              <a:t>、下阶段工作计划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360" y="620688"/>
            <a:ext cx="5040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671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96A4-B1B0-43DF-A9D6-7EE217EC8C27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67360" y="1628775"/>
            <a:ext cx="3098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1628774"/>
            <a:ext cx="8229600" cy="46148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</a:t>
            </a:r>
            <a:r>
              <a:rPr lang="zh-CN" altLang="en-US" dirty="0" smtClean="0">
                <a:solidFill>
                  <a:schemeClr val="tx1"/>
                </a:solidFill>
              </a:rPr>
              <a:t>、前期运维工作回顾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二、当前遗留的问题</a:t>
            </a:r>
            <a:r>
              <a:rPr lang="zh-CN" altLang="en-US" dirty="0">
                <a:solidFill>
                  <a:schemeClr val="tx1"/>
                </a:solidFill>
              </a:rPr>
              <a:t>及建议方案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sz="2800" dirty="0" smtClean="0">
                <a:solidFill>
                  <a:schemeClr val="tx1"/>
                </a:solidFill>
              </a:rPr>
              <a:t>          1</a:t>
            </a:r>
            <a:r>
              <a:rPr lang="zh-CN" altLang="en-US" sz="2800" dirty="0" smtClean="0">
                <a:solidFill>
                  <a:schemeClr val="tx1"/>
                </a:solidFill>
              </a:rPr>
              <a:t>、系统负载</a:t>
            </a:r>
            <a:r>
              <a:rPr lang="en-US" altLang="zh-CN" sz="2800" dirty="0" smtClean="0">
                <a:solidFill>
                  <a:schemeClr val="tx1"/>
                </a:solidFill>
              </a:rPr>
              <a:t>/</a:t>
            </a:r>
            <a:r>
              <a:rPr lang="zh-CN" altLang="en-US" sz="2800" dirty="0" smtClean="0">
                <a:solidFill>
                  <a:schemeClr val="tx1"/>
                </a:solidFill>
              </a:rPr>
              <a:t>性能</a:t>
            </a:r>
            <a:r>
              <a:rPr lang="en-US" altLang="zh-CN" sz="2800" dirty="0" smtClean="0">
                <a:solidFill>
                  <a:schemeClr val="tx1"/>
                </a:solidFill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         2</a:t>
            </a:r>
            <a:r>
              <a:rPr lang="zh-CN" altLang="en-US" sz="2800" dirty="0" smtClean="0">
                <a:solidFill>
                  <a:schemeClr val="tx1"/>
                </a:solidFill>
              </a:rPr>
              <a:t>、系统</a:t>
            </a:r>
            <a:r>
              <a:rPr lang="en-US" altLang="zh-CN" sz="2800" dirty="0" smtClean="0">
                <a:solidFill>
                  <a:schemeClr val="tx1"/>
                </a:solidFill>
              </a:rPr>
              <a:t>BUG</a:t>
            </a:r>
            <a:br>
              <a:rPr lang="en-US" altLang="zh-CN" sz="2800" dirty="0" smtClean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         3</a:t>
            </a:r>
            <a:r>
              <a:rPr lang="zh-CN" altLang="en-US" sz="2800" dirty="0" smtClean="0">
                <a:solidFill>
                  <a:schemeClr val="tx1"/>
                </a:solidFill>
              </a:rPr>
              <a:t>、新需求跟踪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三</a:t>
            </a:r>
            <a:r>
              <a:rPr lang="zh-CN" altLang="en-US" dirty="0" smtClean="0">
                <a:solidFill>
                  <a:schemeClr val="tx1"/>
                </a:solidFill>
              </a:rPr>
              <a:t>、下阶段工作计划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360" y="620688"/>
            <a:ext cx="5040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1836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96A4-B1B0-43DF-A9D6-7EE217EC8C27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67360" y="1628775"/>
            <a:ext cx="3098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1628774"/>
            <a:ext cx="8229600" cy="46148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</a:t>
            </a:r>
            <a:r>
              <a:rPr lang="zh-CN" altLang="en-US" dirty="0" smtClean="0">
                <a:solidFill>
                  <a:schemeClr val="tx1"/>
                </a:solidFill>
              </a:rPr>
              <a:t>、前期运维工作回顾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二、当前遗留的问题</a:t>
            </a:r>
            <a:r>
              <a:rPr lang="zh-CN" altLang="en-US" dirty="0">
                <a:solidFill>
                  <a:schemeClr val="tx1"/>
                </a:solidFill>
              </a:rPr>
              <a:t>及建议方案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三、下阶段工作计划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</a:rPr>
              <a:t>、系统优化</a:t>
            </a:r>
            <a:r>
              <a:rPr lang="zh-CN" altLang="en-US" sz="2800" dirty="0" smtClean="0">
                <a:solidFill>
                  <a:schemeClr val="tx1"/>
                </a:solidFill>
              </a:rPr>
              <a:t>方向</a:t>
            </a:r>
            <a:r>
              <a:rPr lang="en-US" altLang="zh-CN" sz="2800" dirty="0" smtClean="0">
                <a:solidFill>
                  <a:schemeClr val="tx1"/>
                </a:solidFill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         </a:t>
            </a:r>
            <a:r>
              <a:rPr lang="zh-CN" altLang="en-US" sz="2800" dirty="0" smtClean="0">
                <a:solidFill>
                  <a:schemeClr val="tx1"/>
                </a:solidFill>
              </a:rPr>
              <a:t>（优化点、方案、责任人、预期收益、时间）</a:t>
            </a:r>
            <a:r>
              <a:rPr lang="en-US" altLang="zh-CN" sz="2800" dirty="0" smtClean="0">
                <a:solidFill>
                  <a:schemeClr val="tx1"/>
                </a:solidFill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       2</a:t>
            </a:r>
            <a:r>
              <a:rPr lang="zh-CN" altLang="en-US" sz="2800" dirty="0" smtClean="0">
                <a:solidFill>
                  <a:schemeClr val="tx1"/>
                </a:solidFill>
              </a:rPr>
              <a:t>、项目跟进</a:t>
            </a:r>
            <a:r>
              <a:rPr lang="zh-CN" altLang="en-US" sz="2800" dirty="0" smtClean="0">
                <a:solidFill>
                  <a:schemeClr val="tx1"/>
                </a:solidFill>
              </a:rPr>
              <a:t>计划</a:t>
            </a:r>
            <a:r>
              <a:rPr lang="en-US" altLang="zh-CN" sz="2800" dirty="0" smtClean="0">
                <a:solidFill>
                  <a:schemeClr val="tx1"/>
                </a:solidFill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         </a:t>
            </a:r>
            <a:r>
              <a:rPr lang="zh-CN" altLang="en-US" sz="2800" dirty="0" smtClean="0">
                <a:solidFill>
                  <a:schemeClr val="tx1"/>
                </a:solidFill>
              </a:rPr>
              <a:t>（事项、责任人、进度、时间、风险）</a:t>
            </a:r>
            <a:r>
              <a:rPr lang="en-US" altLang="zh-CN" sz="2800" dirty="0" smtClean="0">
                <a:solidFill>
                  <a:schemeClr val="tx1"/>
                </a:solidFill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       3</a:t>
            </a:r>
            <a:r>
              <a:rPr lang="zh-CN" altLang="en-US" sz="2800" dirty="0" smtClean="0">
                <a:solidFill>
                  <a:schemeClr val="tx1"/>
                </a:solidFill>
              </a:rPr>
              <a:t>、能力培养计划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360" y="620688"/>
            <a:ext cx="5040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1156939_110245006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1071"/>
            <a:ext cx="3423541" cy="214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55776" y="2522220"/>
            <a:ext cx="5562600" cy="13388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One Team One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Dream</a:t>
            </a:r>
          </a:p>
          <a:p>
            <a:pPr>
              <a:defRPr/>
            </a:pP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一个团队，一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个成功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96A4-B1B0-43DF-A9D6-7EE217EC8C27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183</TotalTime>
  <Words>49</Words>
  <Application>Microsoft Office PowerPoint</Application>
  <PresentationFormat>全屏显示(4:3)</PresentationFormat>
  <Paragraphs>18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Garamond</vt:lpstr>
      <vt:lpstr>Wingdings</vt:lpstr>
      <vt:lpstr>Edge</vt:lpstr>
      <vt:lpstr>运维工作报告 </vt:lpstr>
      <vt:lpstr>一、前期运维工作回顾         1、前期运维工作统计            （故障频次统计、解决率）         2、系统运维成果            （系统可用率、批处理优化成果）         3、项目跟进通报         4、能力培养 二、当前遗留的问题及建议方案 三、下阶段工作计划 </vt:lpstr>
      <vt:lpstr>一、前期运维工作回顾 二、当前遗留的问题及建议方案           1、系统负载/性能           2、系统BUG           3、新需求跟踪 三、下阶段工作计划 </vt:lpstr>
      <vt:lpstr>一、前期运维工作回顾 二、当前遗留的问题及建议方案 三、下阶段工作计划       1、系统优化方向           （优化点、方案、责任人、预期收益、时间）         2、项目跟进计划           （事项、责任人、进度、时间、风险）         3、能力培养计划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零售学院2008</dc:title>
  <dc:creator>朱元平</dc:creator>
  <cp:lastModifiedBy>Tom</cp:lastModifiedBy>
  <cp:revision>1249</cp:revision>
  <dcterms:created xsi:type="dcterms:W3CDTF">2007-10-06T02:21:00Z</dcterms:created>
  <dcterms:modified xsi:type="dcterms:W3CDTF">2016-04-06T01:40:57Z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