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005724-9688-4011-9FCE-2E6D5F695C12}" type="datetimeFigureOut">
              <a:rPr lang="zh-CN" altLang="en-US" smtClean="0"/>
              <a:t>2013/11/9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E2ED3-26E4-4D95-A8C5-4E364721AAA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a:xfrm>
            <a:off x="910905" y="685911"/>
            <a:ext cx="5041106" cy="3426587"/>
          </a:xfrm>
          <a:ln/>
        </p:spPr>
      </p:sp>
      <p:sp>
        <p:nvSpPr>
          <p:cNvPr id="168962" name="Notes Placeholder 2"/>
          <p:cNvSpPr>
            <a:spLocks noGrp="1"/>
          </p:cNvSpPr>
          <p:nvPr>
            <p:ph type="body" idx="1"/>
          </p:nvPr>
        </p:nvSpPr>
        <p:spPr>
          <a:xfrm>
            <a:off x="684818" y="4344105"/>
            <a:ext cx="5488366" cy="4113984"/>
          </a:xfrm>
          <a:noFill/>
          <a:ln/>
        </p:spPr>
        <p:txBody>
          <a:bodyPr lIns="93304" tIns="46651" rIns="93304" bIns="46651"/>
          <a:lstStyle/>
          <a:p>
            <a:pPr>
              <a:buFont typeface="Wingdings" pitchFamily="2" charset="2"/>
              <a:buChar char="§"/>
            </a:pPr>
            <a:r>
              <a:rPr lang="en-US" altLang="zh-CN" smtClean="0">
                <a:latin typeface="Arial" charset="0"/>
                <a:cs typeface="Arial" charset="0"/>
              </a:rPr>
              <a:t>Brought two best-practice models to the table</a:t>
            </a:r>
          </a:p>
          <a:p>
            <a:pPr>
              <a:buFont typeface="Wingdings" pitchFamily="2" charset="2"/>
              <a:buChar char="§"/>
            </a:pPr>
            <a:r>
              <a:rPr lang="en-US" altLang="zh-CN" smtClean="0">
                <a:latin typeface="Arial" charset="0"/>
                <a:cs typeface="Arial" charset="0"/>
              </a:rPr>
              <a:t>Working with the business &amp; IT to achieve alignment</a:t>
            </a:r>
          </a:p>
          <a:p>
            <a:pPr>
              <a:buFont typeface="Wingdings" pitchFamily="2" charset="2"/>
              <a:buChar char="§"/>
            </a:pPr>
            <a:r>
              <a:rPr lang="en-US" altLang="zh-CN" smtClean="0">
                <a:latin typeface="Arial" charset="0"/>
                <a:cs typeface="Arial" charset="0"/>
              </a:rPr>
              <a:t>Framework is scalable and transferrable to other parts of the business.</a:t>
            </a:r>
          </a:p>
        </p:txBody>
      </p:sp>
      <p:sp>
        <p:nvSpPr>
          <p:cNvPr id="168963" name="Slide Number Placeholder 3"/>
          <p:cNvSpPr txBox="1">
            <a:spLocks noGrp="1"/>
          </p:cNvSpPr>
          <p:nvPr/>
        </p:nvSpPr>
        <p:spPr bwMode="auto">
          <a:xfrm>
            <a:off x="3884454" y="8685241"/>
            <a:ext cx="2971909" cy="457274"/>
          </a:xfrm>
          <a:prstGeom prst="rect">
            <a:avLst/>
          </a:prstGeom>
          <a:noFill/>
          <a:ln w="9525">
            <a:noFill/>
            <a:miter lim="800000"/>
            <a:headEnd/>
            <a:tailEnd/>
          </a:ln>
        </p:spPr>
        <p:txBody>
          <a:bodyPr lIns="93304" tIns="46651" rIns="93304" bIns="46651" anchor="b"/>
          <a:lstStyle/>
          <a:p>
            <a:pPr algn="r" defTabSz="931863"/>
            <a:fld id="{78004D7D-F92D-4541-9895-2E929D9A7C91}" type="slidenum">
              <a:rPr lang="en-US" altLang="zh-CN" sz="1300" b="0"/>
              <a:pPr algn="r" defTabSz="931863"/>
              <a:t>5</a:t>
            </a:fld>
            <a:endParaRPr lang="en-US" altLang="zh-CN" sz="13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Picture 11"/>
          <p:cNvPicPr>
            <a:picLocks noChangeAspect="1" noChangeArrowheads="1"/>
          </p:cNvPicPr>
          <p:nvPr userDrawn="1"/>
        </p:nvPicPr>
        <p:blipFill>
          <a:blip r:embed="rId2"/>
          <a:srcRect/>
          <a:stretch>
            <a:fillRect/>
          </a:stretch>
        </p:blipFill>
        <p:spPr bwMode="auto">
          <a:xfrm>
            <a:off x="2809875" y="3656013"/>
            <a:ext cx="3563938" cy="2430462"/>
          </a:xfrm>
          <a:prstGeom prst="rect">
            <a:avLst/>
          </a:prstGeom>
          <a:noFill/>
          <a:ln w="9525">
            <a:noFill/>
            <a:miter lim="800000"/>
            <a:headEnd/>
            <a:tailEnd/>
          </a:ln>
        </p:spPr>
      </p:pic>
      <p:sp>
        <p:nvSpPr>
          <p:cNvPr id="4" name="Line 4"/>
          <p:cNvSpPr>
            <a:spLocks noChangeShapeType="1"/>
          </p:cNvSpPr>
          <p:nvPr userDrawn="1"/>
        </p:nvSpPr>
        <p:spPr bwMode="auto">
          <a:xfrm flipV="1">
            <a:off x="274638" y="1050925"/>
            <a:ext cx="8594725" cy="0"/>
          </a:xfrm>
          <a:prstGeom prst="line">
            <a:avLst/>
          </a:prstGeom>
          <a:noFill/>
          <a:ln w="9525">
            <a:solidFill>
              <a:schemeClr val="tx1"/>
            </a:solidFill>
            <a:round/>
            <a:headEnd/>
            <a:tailEnd/>
          </a:ln>
        </p:spPr>
        <p:txBody>
          <a:bodyPr/>
          <a:lstStyle/>
          <a:p>
            <a:pPr eaLnBrk="0" hangingPunct="0">
              <a:spcBef>
                <a:spcPct val="20000"/>
              </a:spcBef>
              <a:buClr>
                <a:schemeClr val="tx1"/>
              </a:buClr>
              <a:buFont typeface="Wingdings" pitchFamily="2" charset="2"/>
              <a:buChar char="§"/>
              <a:defRPr/>
            </a:pPr>
            <a:endParaRPr lang="zh-CN" altLang="en-US">
              <a:latin typeface="Arial" pitchFamily="34" charset="0"/>
              <a:cs typeface="+mn-cs"/>
            </a:endParaRPr>
          </a:p>
        </p:txBody>
      </p:sp>
      <p:sp>
        <p:nvSpPr>
          <p:cNvPr id="5" name="Rectangle 6"/>
          <p:cNvSpPr>
            <a:spLocks noChangeArrowheads="1"/>
          </p:cNvSpPr>
          <p:nvPr userDrawn="1"/>
        </p:nvSpPr>
        <p:spPr bwMode="black">
          <a:xfrm>
            <a:off x="7589838" y="6537325"/>
            <a:ext cx="1371600" cy="184150"/>
          </a:xfrm>
          <a:prstGeom prst="rect">
            <a:avLst/>
          </a:prstGeom>
          <a:noFill/>
          <a:ln w="9525">
            <a:noFill/>
            <a:miter lim="800000"/>
            <a:headEnd/>
            <a:tailEnd/>
          </a:ln>
        </p:spPr>
        <p:txBody>
          <a:bodyPr lIns="92075" tIns="46038" rIns="92075" bIns="46038"/>
          <a:lstStyle/>
          <a:p>
            <a:pPr algn="r">
              <a:defRPr/>
            </a:pPr>
            <a:r>
              <a:rPr lang="en-US" altLang="zh-CN" sz="800" b="0">
                <a:latin typeface="Arial" pitchFamily="34" charset="0"/>
                <a:ea typeface="宋体" pitchFamily="2" charset="-122"/>
                <a:cs typeface="+mn-cs"/>
              </a:rPr>
              <a:t>© 2013 IBM Corporation</a:t>
            </a:r>
            <a:endParaRPr lang="en-US" altLang="zh-CN" sz="1800" b="0">
              <a:latin typeface="Arial" pitchFamily="34" charset="0"/>
              <a:ea typeface="宋体" pitchFamily="2" charset="-122"/>
              <a:cs typeface="+mn-cs"/>
            </a:endParaRPr>
          </a:p>
        </p:txBody>
      </p:sp>
      <p:pic>
        <p:nvPicPr>
          <p:cNvPr id="6" name="Picture 17" descr="5300_IBMpos_black_PPT_bkgd"/>
          <p:cNvPicPr>
            <a:picLocks noChangeAspect="1" noChangeArrowheads="1"/>
          </p:cNvPicPr>
          <p:nvPr userDrawn="1"/>
        </p:nvPicPr>
        <p:blipFill>
          <a:blip r:embed="rId3"/>
          <a:srcRect/>
          <a:stretch>
            <a:fillRect/>
          </a:stretch>
        </p:blipFill>
        <p:spPr bwMode="auto">
          <a:xfrm>
            <a:off x="8280400" y="684213"/>
            <a:ext cx="585788" cy="234950"/>
          </a:xfrm>
          <a:prstGeom prst="rect">
            <a:avLst/>
          </a:prstGeom>
          <a:noFill/>
          <a:ln w="9525">
            <a:noFill/>
            <a:miter lim="800000"/>
            <a:headEnd/>
            <a:tailEnd/>
          </a:ln>
        </p:spPr>
      </p:pic>
      <p:pic>
        <p:nvPicPr>
          <p:cNvPr id="7" name="Picture 4"/>
          <p:cNvPicPr>
            <a:picLocks noChangeAspect="1" noChangeArrowheads="1"/>
          </p:cNvPicPr>
          <p:nvPr userDrawn="1"/>
        </p:nvPicPr>
        <p:blipFill>
          <a:blip r:embed="rId4"/>
          <a:srcRect/>
          <a:stretch>
            <a:fillRect/>
          </a:stretch>
        </p:blipFill>
        <p:spPr bwMode="auto">
          <a:xfrm>
            <a:off x="5910263" y="3656013"/>
            <a:ext cx="2960687" cy="2427287"/>
          </a:xfrm>
          <a:prstGeom prst="rect">
            <a:avLst/>
          </a:prstGeom>
          <a:noFill/>
          <a:ln w="9525">
            <a:noFill/>
            <a:miter lim="800000"/>
            <a:headEnd/>
            <a:tailEnd/>
          </a:ln>
        </p:spPr>
      </p:pic>
      <p:pic>
        <p:nvPicPr>
          <p:cNvPr id="8" name="Picture 5"/>
          <p:cNvPicPr>
            <a:picLocks noChangeAspect="1" noChangeArrowheads="1"/>
          </p:cNvPicPr>
          <p:nvPr userDrawn="1"/>
        </p:nvPicPr>
        <p:blipFill>
          <a:blip r:embed="rId5"/>
          <a:srcRect/>
          <a:stretch>
            <a:fillRect/>
          </a:stretch>
        </p:blipFill>
        <p:spPr bwMode="auto">
          <a:xfrm>
            <a:off x="258763" y="3656013"/>
            <a:ext cx="2852737" cy="2433637"/>
          </a:xfrm>
          <a:prstGeom prst="rect">
            <a:avLst/>
          </a:prstGeom>
          <a:noFill/>
          <a:ln w="9525">
            <a:noFill/>
            <a:miter lim="800000"/>
            <a:headEnd/>
            <a:tailEnd/>
          </a:ln>
        </p:spPr>
      </p:pic>
      <p:pic>
        <p:nvPicPr>
          <p:cNvPr id="9" name="Picture 14"/>
          <p:cNvPicPr>
            <a:picLocks noChangeAspect="1" noChangeArrowheads="1"/>
          </p:cNvPicPr>
          <p:nvPr userDrawn="1"/>
        </p:nvPicPr>
        <p:blipFill>
          <a:blip r:embed="rId6"/>
          <a:srcRect/>
          <a:stretch>
            <a:fillRect/>
          </a:stretch>
        </p:blipFill>
        <p:spPr bwMode="auto">
          <a:xfrm>
            <a:off x="3956050" y="5349875"/>
            <a:ext cx="1366838" cy="708025"/>
          </a:xfrm>
          <a:prstGeom prst="rect">
            <a:avLst/>
          </a:prstGeom>
          <a:noFill/>
          <a:ln w="9525">
            <a:noFill/>
            <a:miter lim="800000"/>
            <a:headEnd/>
            <a:tailEnd/>
          </a:ln>
        </p:spPr>
      </p:pic>
      <p:pic>
        <p:nvPicPr>
          <p:cNvPr id="10" name="Picture 1"/>
          <p:cNvPicPr>
            <a:picLocks noChangeAspect="1" noChangeArrowheads="1"/>
          </p:cNvPicPr>
          <p:nvPr userDrawn="1"/>
        </p:nvPicPr>
        <p:blipFill>
          <a:blip r:embed="rId7" cstate="print"/>
          <a:srcRect/>
          <a:stretch>
            <a:fillRect/>
          </a:stretch>
        </p:blipFill>
        <p:spPr bwMode="auto">
          <a:xfrm>
            <a:off x="287338" y="558800"/>
            <a:ext cx="804862" cy="400050"/>
          </a:xfrm>
          <a:prstGeom prst="rect">
            <a:avLst/>
          </a:prstGeom>
          <a:noFill/>
          <a:ln w="9525">
            <a:noFill/>
            <a:miter lim="800000"/>
            <a:headEnd/>
            <a:tailEnd/>
          </a:ln>
        </p:spPr>
      </p:pic>
      <p:sp>
        <p:nvSpPr>
          <p:cNvPr id="45" name="Rectangle 2"/>
          <p:cNvSpPr>
            <a:spLocks noGrp="1" noChangeArrowheads="1"/>
          </p:cNvSpPr>
          <p:nvPr>
            <p:ph type="ctrTitle"/>
          </p:nvPr>
        </p:nvSpPr>
        <p:spPr>
          <a:xfrm>
            <a:off x="139700" y="1417638"/>
            <a:ext cx="8729663" cy="2011362"/>
          </a:xfrm>
        </p:spPr>
        <p:txBody>
          <a:bodyPr/>
          <a:lstStyle>
            <a:lvl1pPr>
              <a:defRPr sz="3500">
                <a:solidFill>
                  <a:schemeClr val="tx1"/>
                </a:solidFill>
              </a:defRPr>
            </a:lvl1pPr>
          </a:lstStyle>
          <a:p>
            <a:r>
              <a:rPr lang="zh-CN" altLang="en-US" dirty="0"/>
              <a:t>单击此处编辑母版标题样式</a:t>
            </a:r>
            <a:endParaRPr lang="en-US" altLang="zh-CN"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4" name="Line 4"/>
          <p:cNvSpPr>
            <a:spLocks noChangeShapeType="1"/>
          </p:cNvSpPr>
          <p:nvPr/>
        </p:nvSpPr>
        <p:spPr bwMode="auto">
          <a:xfrm flipV="1">
            <a:off x="274638" y="1104900"/>
            <a:ext cx="8594725" cy="0"/>
          </a:xfrm>
          <a:prstGeom prst="line">
            <a:avLst/>
          </a:prstGeom>
          <a:noFill/>
          <a:ln w="9525">
            <a:solidFill>
              <a:schemeClr val="tx1"/>
            </a:solidFill>
            <a:round/>
            <a:headEnd/>
            <a:tailEnd/>
          </a:ln>
        </p:spPr>
        <p:txBody>
          <a:bodyPr/>
          <a:lstStyle/>
          <a:p>
            <a:pPr eaLnBrk="0" hangingPunct="0">
              <a:spcBef>
                <a:spcPct val="20000"/>
              </a:spcBef>
              <a:buClr>
                <a:schemeClr val="tx1"/>
              </a:buClr>
              <a:buFont typeface="Wingdings" pitchFamily="2" charset="2"/>
              <a:buChar char="§"/>
              <a:defRPr/>
            </a:pPr>
            <a:endParaRPr lang="zh-CN" altLang="en-US">
              <a:latin typeface="Arial" pitchFamily="34" charset="0"/>
              <a:cs typeface="+mn-cs"/>
            </a:endParaRPr>
          </a:p>
        </p:txBody>
      </p:sp>
      <p:sp>
        <p:nvSpPr>
          <p:cNvPr id="5" name="Rectangle 7"/>
          <p:cNvSpPr txBox="1">
            <a:spLocks noChangeArrowheads="1"/>
          </p:cNvSpPr>
          <p:nvPr/>
        </p:nvSpPr>
        <p:spPr bwMode="black">
          <a:xfrm>
            <a:off x="325438" y="6559550"/>
            <a:ext cx="674687" cy="260350"/>
          </a:xfrm>
          <a:prstGeom prst="rect">
            <a:avLst/>
          </a:prstGeom>
          <a:noFill/>
          <a:ln w="9525">
            <a:noFill/>
            <a:miter lim="800000"/>
            <a:headEnd/>
            <a:tailEnd/>
          </a:ln>
        </p:spPr>
        <p:txBody>
          <a:bodyPr lIns="92075" tIns="46038" rIns="92075" bIns="46038"/>
          <a:lstStyle/>
          <a:p>
            <a:pPr>
              <a:defRPr/>
            </a:pPr>
            <a:fld id="{9A41DA0E-26BD-4600-BED7-C1C31CE5F8DA}" type="slidenum">
              <a:rPr lang="zh-CN" altLang="en-US" sz="800" b="0">
                <a:latin typeface="微软雅黑" pitchFamily="34" charset="-122"/>
                <a:cs typeface="+mn-cs"/>
              </a:rPr>
              <a:pPr>
                <a:defRPr/>
              </a:pPr>
              <a:t>‹#›</a:t>
            </a:fld>
            <a:endParaRPr lang="en-US" altLang="zh-CN" sz="800" b="0">
              <a:latin typeface="微软雅黑" pitchFamily="34" charset="-122"/>
              <a:cs typeface="+mn-cs"/>
            </a:endParaRPr>
          </a:p>
        </p:txBody>
      </p:sp>
      <p:sp>
        <p:nvSpPr>
          <p:cNvPr id="6" name="Rectangle 6"/>
          <p:cNvSpPr>
            <a:spLocks noChangeArrowheads="1"/>
          </p:cNvSpPr>
          <p:nvPr/>
        </p:nvSpPr>
        <p:spPr bwMode="black">
          <a:xfrm>
            <a:off x="7585075" y="6581775"/>
            <a:ext cx="1463675" cy="214313"/>
          </a:xfrm>
          <a:prstGeom prst="rect">
            <a:avLst/>
          </a:prstGeom>
          <a:noFill/>
          <a:ln w="9525">
            <a:noFill/>
            <a:miter lim="800000"/>
            <a:headEnd/>
            <a:tailEnd/>
          </a:ln>
        </p:spPr>
        <p:txBody>
          <a:bodyPr lIns="92075" tIns="46038" rIns="92075" bIns="46038"/>
          <a:lstStyle/>
          <a:p>
            <a:pPr>
              <a:defRPr/>
            </a:pPr>
            <a:r>
              <a:rPr lang="en-US" altLang="zh-CN" sz="800" b="0">
                <a:latin typeface="Arial" pitchFamily="34" charset="0"/>
                <a:cs typeface="+mn-cs"/>
              </a:rPr>
              <a:t>© 2013 IBM Corporation</a:t>
            </a:r>
            <a:endParaRPr lang="en-US" altLang="zh-CN" sz="800" b="0">
              <a:latin typeface="Arial" pitchFamily="34" charset="0"/>
              <a:ea typeface="宋体" pitchFamily="2" charset="-122"/>
              <a:cs typeface="+mn-cs"/>
            </a:endParaRPr>
          </a:p>
        </p:txBody>
      </p:sp>
      <p:pic>
        <p:nvPicPr>
          <p:cNvPr id="7" name="Picture 1"/>
          <p:cNvPicPr>
            <a:picLocks noChangeAspect="1" noChangeArrowheads="1"/>
          </p:cNvPicPr>
          <p:nvPr userDrawn="1"/>
        </p:nvPicPr>
        <p:blipFill>
          <a:blip r:embed="rId2" cstate="print"/>
          <a:srcRect/>
          <a:stretch>
            <a:fillRect/>
          </a:stretch>
        </p:blipFill>
        <p:spPr bwMode="auto">
          <a:xfrm>
            <a:off x="95250" y="82550"/>
            <a:ext cx="804863" cy="400050"/>
          </a:xfrm>
          <a:prstGeom prst="rect">
            <a:avLst/>
          </a:prstGeom>
          <a:noFill/>
          <a:ln w="9525">
            <a:noFill/>
            <a:miter lim="800000"/>
            <a:headEnd/>
            <a:tailEnd/>
          </a:ln>
        </p:spPr>
      </p:pic>
      <p:pic>
        <p:nvPicPr>
          <p:cNvPr id="8" name="Picture 9" descr="5300_IBMpos_black_PPT_bkgd"/>
          <p:cNvPicPr>
            <a:picLocks noChangeAspect="1" noChangeArrowheads="1"/>
          </p:cNvPicPr>
          <p:nvPr userDrawn="1"/>
        </p:nvPicPr>
        <p:blipFill>
          <a:blip r:embed="rId3"/>
          <a:srcRect/>
          <a:stretch>
            <a:fillRect/>
          </a:stretch>
        </p:blipFill>
        <p:spPr bwMode="auto">
          <a:xfrm>
            <a:off x="8420100" y="160338"/>
            <a:ext cx="585788" cy="23495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6"/>
          <p:cNvSpPr>
            <a:spLocks noGrp="1" noChangeArrowheads="1"/>
          </p:cNvSpPr>
          <p:nvPr>
            <p:ph type="sldNum" sz="quarter" idx="10"/>
          </p:nvPr>
        </p:nvSpPr>
        <p:spPr>
          <a:xfrm>
            <a:off x="182563" y="6537325"/>
            <a:ext cx="366712"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fld id="{7B5C7304-40AD-4ADF-BA00-0A6215C00B64}"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Line 4"/>
          <p:cNvSpPr>
            <a:spLocks noChangeShapeType="1"/>
          </p:cNvSpPr>
          <p:nvPr/>
        </p:nvSpPr>
        <p:spPr bwMode="auto">
          <a:xfrm flipV="1">
            <a:off x="274638" y="1104900"/>
            <a:ext cx="8594725" cy="0"/>
          </a:xfrm>
          <a:prstGeom prst="line">
            <a:avLst/>
          </a:prstGeom>
          <a:noFill/>
          <a:ln w="9525">
            <a:solidFill>
              <a:schemeClr val="tx1"/>
            </a:solidFill>
            <a:round/>
            <a:headEnd/>
            <a:tailEnd/>
          </a:ln>
        </p:spPr>
        <p:txBody>
          <a:bodyPr/>
          <a:lstStyle/>
          <a:p>
            <a:pPr eaLnBrk="0" hangingPunct="0">
              <a:spcBef>
                <a:spcPct val="20000"/>
              </a:spcBef>
              <a:buClr>
                <a:schemeClr val="tx1"/>
              </a:buClr>
              <a:buFont typeface="Wingdings" pitchFamily="2" charset="2"/>
              <a:buChar char="§"/>
              <a:defRPr/>
            </a:pPr>
            <a:endParaRPr lang="zh-CN" altLang="en-US">
              <a:latin typeface="Arial" pitchFamily="34" charset="0"/>
              <a:cs typeface="+mn-cs"/>
            </a:endParaRPr>
          </a:p>
        </p:txBody>
      </p:sp>
      <p:sp>
        <p:nvSpPr>
          <p:cNvPr id="3" name="Rectangle 7"/>
          <p:cNvSpPr txBox="1">
            <a:spLocks noChangeArrowheads="1"/>
          </p:cNvSpPr>
          <p:nvPr/>
        </p:nvSpPr>
        <p:spPr bwMode="black">
          <a:xfrm>
            <a:off x="325438" y="6559550"/>
            <a:ext cx="674687" cy="260350"/>
          </a:xfrm>
          <a:prstGeom prst="rect">
            <a:avLst/>
          </a:prstGeom>
          <a:noFill/>
          <a:ln w="9525">
            <a:noFill/>
            <a:miter lim="800000"/>
            <a:headEnd/>
            <a:tailEnd/>
          </a:ln>
        </p:spPr>
        <p:txBody>
          <a:bodyPr lIns="92075" tIns="46038" rIns="92075" bIns="46038"/>
          <a:lstStyle/>
          <a:p>
            <a:pPr>
              <a:defRPr/>
            </a:pPr>
            <a:fld id="{31237799-C9E5-4F2C-9A06-3ED42A4E789A}" type="slidenum">
              <a:rPr lang="zh-CN" altLang="en-US" sz="800" b="0">
                <a:latin typeface="微软雅黑" pitchFamily="34" charset="-122"/>
                <a:cs typeface="+mn-cs"/>
              </a:rPr>
              <a:pPr>
                <a:defRPr/>
              </a:pPr>
              <a:t>‹#›</a:t>
            </a:fld>
            <a:endParaRPr lang="en-US" altLang="zh-CN" sz="800" b="0">
              <a:latin typeface="微软雅黑" pitchFamily="34" charset="-122"/>
              <a:cs typeface="+mn-cs"/>
            </a:endParaRPr>
          </a:p>
        </p:txBody>
      </p:sp>
      <p:sp>
        <p:nvSpPr>
          <p:cNvPr id="4" name="Rectangle 6"/>
          <p:cNvSpPr>
            <a:spLocks noChangeArrowheads="1"/>
          </p:cNvSpPr>
          <p:nvPr/>
        </p:nvSpPr>
        <p:spPr bwMode="black">
          <a:xfrm>
            <a:off x="7585075" y="6581775"/>
            <a:ext cx="1463675" cy="214313"/>
          </a:xfrm>
          <a:prstGeom prst="rect">
            <a:avLst/>
          </a:prstGeom>
          <a:noFill/>
          <a:ln w="9525">
            <a:noFill/>
            <a:miter lim="800000"/>
            <a:headEnd/>
            <a:tailEnd/>
          </a:ln>
        </p:spPr>
        <p:txBody>
          <a:bodyPr lIns="92075" tIns="46038" rIns="92075" bIns="46038"/>
          <a:lstStyle/>
          <a:p>
            <a:pPr>
              <a:defRPr/>
            </a:pPr>
            <a:r>
              <a:rPr lang="en-US" altLang="zh-CN" sz="800" b="0">
                <a:latin typeface="Arial" pitchFamily="34" charset="0"/>
                <a:cs typeface="+mn-cs"/>
              </a:rPr>
              <a:t>© 2013 IBM Corporation</a:t>
            </a:r>
            <a:endParaRPr lang="en-US" altLang="zh-CN" sz="800" b="0">
              <a:latin typeface="Arial" pitchFamily="34" charset="0"/>
              <a:ea typeface="宋体" pitchFamily="2" charset="-122"/>
              <a:cs typeface="+mn-cs"/>
            </a:endParaRPr>
          </a:p>
        </p:txBody>
      </p:sp>
      <p:pic>
        <p:nvPicPr>
          <p:cNvPr id="5" name="Picture 1"/>
          <p:cNvPicPr>
            <a:picLocks noChangeAspect="1" noChangeArrowheads="1"/>
          </p:cNvPicPr>
          <p:nvPr userDrawn="1"/>
        </p:nvPicPr>
        <p:blipFill>
          <a:blip r:embed="rId2" cstate="print"/>
          <a:srcRect/>
          <a:stretch>
            <a:fillRect/>
          </a:stretch>
        </p:blipFill>
        <p:spPr bwMode="auto">
          <a:xfrm>
            <a:off x="95250" y="82550"/>
            <a:ext cx="804863" cy="400050"/>
          </a:xfrm>
          <a:prstGeom prst="rect">
            <a:avLst/>
          </a:prstGeom>
          <a:noFill/>
          <a:ln w="9525">
            <a:noFill/>
            <a:miter lim="800000"/>
            <a:headEnd/>
            <a:tailEnd/>
          </a:ln>
        </p:spPr>
      </p:pic>
      <p:pic>
        <p:nvPicPr>
          <p:cNvPr id="6" name="Picture 9" descr="5300_IBMpos_black_PPT_bkgd"/>
          <p:cNvPicPr>
            <a:picLocks noChangeAspect="1" noChangeArrowheads="1"/>
          </p:cNvPicPr>
          <p:nvPr userDrawn="1"/>
        </p:nvPicPr>
        <p:blipFill>
          <a:blip r:embed="rId3"/>
          <a:srcRect/>
          <a:stretch>
            <a:fillRect/>
          </a:stretch>
        </p:blipFill>
        <p:spPr bwMode="auto">
          <a:xfrm>
            <a:off x="8420100" y="160338"/>
            <a:ext cx="585788" cy="234950"/>
          </a:xfrm>
          <a:prstGeom prst="rect">
            <a:avLst/>
          </a:prstGeom>
          <a:noFill/>
          <a:ln w="9525">
            <a:noFill/>
            <a:miter lim="800000"/>
            <a:headEnd/>
            <a:tailEnd/>
          </a:ln>
        </p:spPr>
      </p:pic>
      <p:sp>
        <p:nvSpPr>
          <p:cNvPr id="7" name="Rectangle 14"/>
          <p:cNvSpPr>
            <a:spLocks noGrp="1" noChangeArrowheads="1"/>
          </p:cNvSpPr>
          <p:nvPr>
            <p:ph type="sldNum" sz="quarter" idx="10"/>
          </p:nvPr>
        </p:nvSpPr>
        <p:spPr>
          <a:xfrm>
            <a:off x="182563" y="6537325"/>
            <a:ext cx="366712"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fld id="{003D02A6-A83E-4C2C-AA2C-DAD89590BDCD}" type="slidenum">
              <a:rPr lang="zh-CN" altLang="en-US"/>
              <a:pPr>
                <a:defRPr/>
              </a:pPr>
              <a:t>‹#›</a:t>
            </a:fld>
            <a:endParaRPr lang="en-US" altLang="zh-CN"/>
          </a:p>
        </p:txBody>
      </p:sp>
      <p:sp>
        <p:nvSpPr>
          <p:cNvPr id="8" name="Rectangle 15"/>
          <p:cNvSpPr>
            <a:spLocks noGrp="1" noChangeArrowheads="1"/>
          </p:cNvSpPr>
          <p:nvPr>
            <p:ph type="ftr" sz="quarter" idx="11"/>
          </p:nvPr>
        </p:nvSpPr>
        <p:spPr>
          <a:xfrm>
            <a:off x="1554163" y="6537325"/>
            <a:ext cx="5943600"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r>
              <a:rPr lang="zh-CN" altLang="en-US"/>
              <a:t>IBM Confidential</a:t>
            </a:r>
            <a:endParaRPr lang="en-US" altLang="zh-CN"/>
          </a:p>
        </p:txBody>
      </p:sp>
      <p:sp>
        <p:nvSpPr>
          <p:cNvPr id="9" name="Rectangle 16"/>
          <p:cNvSpPr>
            <a:spLocks noGrp="1" noChangeArrowheads="1"/>
          </p:cNvSpPr>
          <p:nvPr>
            <p:ph type="dt" sz="half" idx="12"/>
          </p:nvPr>
        </p:nvSpPr>
        <p:spPr>
          <a:xfrm>
            <a:off x="549275" y="6537325"/>
            <a:ext cx="1004888"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fld id="{6447B577-3B1F-4A55-818A-35E762B19D14}" type="datetime3">
              <a:rPr lang="zh-CN" altLang="en-US"/>
              <a:pPr>
                <a:defRPr/>
              </a:pPr>
              <a:t>2013年11月9日星期六</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82563" y="593725"/>
            <a:ext cx="8686800" cy="57610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xfrm>
            <a:off x="182563" y="6537325"/>
            <a:ext cx="366712"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fld id="{CAD33993-7135-4CCE-9AAE-55C1D4BA96C5}" type="slidenum">
              <a:rPr lang="zh-CN" altLang="en-US"/>
              <a:pPr>
                <a:defRPr/>
              </a:pPr>
              <a:t>‹#›</a:t>
            </a:fld>
            <a:endParaRPr lang="en-US" altLang="zh-CN"/>
          </a:p>
        </p:txBody>
      </p:sp>
      <p:sp>
        <p:nvSpPr>
          <p:cNvPr id="4" name="Rectangle 7"/>
          <p:cNvSpPr>
            <a:spLocks noGrp="1" noChangeArrowheads="1"/>
          </p:cNvSpPr>
          <p:nvPr>
            <p:ph type="ftr" sz="quarter" idx="11"/>
          </p:nvPr>
        </p:nvSpPr>
        <p:spPr>
          <a:xfrm>
            <a:off x="1554163" y="6537325"/>
            <a:ext cx="5943600"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r>
              <a:rPr lang="zh-CN" altLang="en-US"/>
              <a:t>IBM Confidential</a:t>
            </a:r>
            <a:endParaRPr lang="en-US" altLang="zh-CN"/>
          </a:p>
        </p:txBody>
      </p:sp>
      <p:sp>
        <p:nvSpPr>
          <p:cNvPr id="5" name="Rectangle 8"/>
          <p:cNvSpPr>
            <a:spLocks noGrp="1" noChangeArrowheads="1"/>
          </p:cNvSpPr>
          <p:nvPr>
            <p:ph type="dt" sz="half" idx="12"/>
          </p:nvPr>
        </p:nvSpPr>
        <p:spPr>
          <a:xfrm>
            <a:off x="549275" y="6537325"/>
            <a:ext cx="1004888"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fld id="{DE1B3B49-581C-44EC-A193-CA8D8F5BB760}" type="datetime3">
              <a:rPr lang="zh-CN" altLang="en-US"/>
              <a:pPr>
                <a:defRPr/>
              </a:pPr>
              <a:t>2013年11月9日星期六</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xfrm>
            <a:off x="182563" y="6537325"/>
            <a:ext cx="366712"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fld id="{BD59F8F5-FAAD-4C37-9814-23C1C224E368}" type="slidenum">
              <a:rPr lang="zh-CN" altLang="en-US"/>
              <a:pPr>
                <a:defRPr/>
              </a:pPr>
              <a:t>‹#›</a:t>
            </a:fld>
            <a:endParaRPr lang="en-US" altLang="zh-CN"/>
          </a:p>
        </p:txBody>
      </p:sp>
      <p:sp>
        <p:nvSpPr>
          <p:cNvPr id="4" name="Rectangle 7"/>
          <p:cNvSpPr>
            <a:spLocks noGrp="1" noChangeArrowheads="1"/>
          </p:cNvSpPr>
          <p:nvPr>
            <p:ph type="ftr" sz="quarter" idx="11"/>
          </p:nvPr>
        </p:nvSpPr>
        <p:spPr>
          <a:xfrm>
            <a:off x="1554163" y="6537325"/>
            <a:ext cx="5943600"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r>
              <a:rPr lang="zh-CN" altLang="en-US"/>
              <a:t>IBM Confidential</a:t>
            </a:r>
            <a:endParaRPr lang="en-US" altLang="zh-CN"/>
          </a:p>
        </p:txBody>
      </p:sp>
      <p:sp>
        <p:nvSpPr>
          <p:cNvPr id="5" name="Rectangle 8"/>
          <p:cNvSpPr>
            <a:spLocks noGrp="1" noChangeArrowheads="1"/>
          </p:cNvSpPr>
          <p:nvPr>
            <p:ph type="dt" sz="half" idx="12"/>
          </p:nvPr>
        </p:nvSpPr>
        <p:spPr>
          <a:xfrm>
            <a:off x="549275" y="6537325"/>
            <a:ext cx="1004888" cy="18415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b="0">
                <a:latin typeface="Arial" pitchFamily="34" charset="0"/>
                <a:ea typeface="宋体" pitchFamily="2" charset="-122"/>
                <a:cs typeface="+mn-cs"/>
              </a:defRPr>
            </a:lvl1pPr>
          </a:lstStyle>
          <a:p>
            <a:pPr>
              <a:defRPr/>
            </a:pPr>
            <a:fld id="{8509AFB3-B262-4086-96AD-96DB2015F55D}" type="datetime3">
              <a:rPr lang="zh-CN" altLang="en-US"/>
              <a:pPr>
                <a:defRPr/>
              </a:pPr>
              <a:t>2013年11月9日星期六</a:t>
            </a:fld>
            <a:endParaRPr lang="en-US" altLang="zh-CN"/>
          </a:p>
        </p:txBody>
      </p:sp>
    </p:spTree>
    <p:extLst>
      <p:ext uri="{BB962C8B-B14F-4D97-AF65-F5344CB8AC3E}">
        <p14:creationId xmlns:p14="http://schemas.microsoft.com/office/powerpoint/2010/main" xmlns="" val="338932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0" hangingPunct="0">
              <a:spcBef>
                <a:spcPct val="20000"/>
              </a:spcBef>
              <a:buClr>
                <a:schemeClr val="tx1"/>
              </a:buClr>
              <a:buFont typeface="Wingdings" pitchFamily="2" charset="2"/>
              <a:buChar char="§"/>
              <a:defRPr>
                <a:latin typeface="Arial" pitchFamily="34" charset="0"/>
                <a:cs typeface="+mn-cs"/>
              </a:defRPr>
            </a:lvl1pPr>
          </a:lstStyle>
          <a:p>
            <a:pPr>
              <a:defRPr/>
            </a:pPr>
            <a:fld id="{D9DA0EB5-C921-4C3B-A6F8-75F71A01A47B}" type="datetime1">
              <a:rPr lang="en-US" altLang="zh-CN"/>
              <a:pPr>
                <a:defRPr/>
              </a:pPr>
              <a:t>11/9/2013</a:t>
            </a:fld>
            <a:endParaRPr lang="en-US" altLang="zh-CN"/>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0" hangingPunct="0">
              <a:spcBef>
                <a:spcPct val="20000"/>
              </a:spcBef>
              <a:buClr>
                <a:schemeClr val="tx1"/>
              </a:buClr>
              <a:buFont typeface="Wingdings" pitchFamily="2" charset="2"/>
              <a:buChar char="§"/>
              <a:defRPr>
                <a:latin typeface="Arial" pitchFamily="34" charset="0"/>
                <a:cs typeface="+mn-cs"/>
              </a:defRPr>
            </a:lvl1pPr>
          </a:lstStyle>
          <a:p>
            <a:pPr>
              <a:defRPr/>
            </a:pPr>
            <a:endParaRPr lang="zh-CN" altLang="zh-CN"/>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0" hangingPunct="0">
              <a:spcBef>
                <a:spcPct val="20000"/>
              </a:spcBef>
              <a:buClr>
                <a:schemeClr val="tx1"/>
              </a:buClr>
              <a:buFont typeface="Wingdings" pitchFamily="2" charset="2"/>
              <a:buChar char="§"/>
              <a:defRPr>
                <a:latin typeface="Arial" pitchFamily="34" charset="0"/>
                <a:cs typeface="+mn-cs"/>
              </a:defRPr>
            </a:lvl1pPr>
          </a:lstStyle>
          <a:p>
            <a:pPr>
              <a:defRPr/>
            </a:pPr>
            <a:fld id="{542DE2ED-8A79-4C3B-81B3-04B63903F67C}" type="slidenum">
              <a:rPr lang="en-US" altLang="zh-CN"/>
              <a:pPr>
                <a:defRPr/>
              </a:pPr>
              <a:t>‹#›</a:t>
            </a:fld>
            <a:endParaRPr lang="en-US" altLang="zh-CN"/>
          </a:p>
        </p:txBody>
      </p:sp>
    </p:spTree>
    <p:extLst>
      <p:ext uri="{BB962C8B-B14F-4D97-AF65-F5344CB8AC3E}">
        <p14:creationId xmlns:p14="http://schemas.microsoft.com/office/powerpoint/2010/main" xmlns="" val="397355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A3EFED51-1B87-4D7C-9DDD-8AA0EE4D1414}" type="datetimeFigureOut">
              <a:rPr lang="en-US" smtClean="0"/>
              <a:pPr/>
              <a:t>11/9/2013</a:t>
            </a:fld>
            <a:endParaRPr 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23A150F4-D5F3-4A30-B5F2-CF22AE13BA60}" type="slidenum">
              <a:rPr lang="en-US" smtClean="0"/>
              <a:pPr/>
              <a:t>‹#›</a:t>
            </a:fld>
            <a:endParaRPr lang="en-US"/>
          </a:p>
        </p:txBody>
      </p:sp>
    </p:spTree>
    <p:extLst>
      <p:ext uri="{BB962C8B-B14F-4D97-AF65-F5344CB8AC3E}">
        <p14:creationId xmlns:p14="http://schemas.microsoft.com/office/powerpoint/2010/main" xmlns="" val="102195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538" y="530225"/>
            <a:ext cx="8686800" cy="547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82563" y="1338263"/>
            <a:ext cx="8686800" cy="5016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28" name="Line 4"/>
          <p:cNvSpPr>
            <a:spLocks noChangeShapeType="1"/>
          </p:cNvSpPr>
          <p:nvPr/>
        </p:nvSpPr>
        <p:spPr bwMode="auto">
          <a:xfrm flipV="1">
            <a:off x="274638" y="1104900"/>
            <a:ext cx="8594725" cy="0"/>
          </a:xfrm>
          <a:prstGeom prst="line">
            <a:avLst/>
          </a:prstGeom>
          <a:noFill/>
          <a:ln w="9525">
            <a:solidFill>
              <a:schemeClr val="tx1"/>
            </a:solidFill>
            <a:round/>
            <a:headEnd/>
            <a:tailEnd/>
          </a:ln>
        </p:spPr>
        <p:txBody>
          <a:bodyPr/>
          <a:lstStyle/>
          <a:p>
            <a:pPr eaLnBrk="0" hangingPunct="0">
              <a:spcBef>
                <a:spcPct val="20000"/>
              </a:spcBef>
              <a:buClr>
                <a:schemeClr val="tx1"/>
              </a:buClr>
              <a:buFont typeface="Wingdings" pitchFamily="2" charset="2"/>
              <a:buChar char="§"/>
              <a:defRPr/>
            </a:pPr>
            <a:endParaRPr lang="zh-CN" altLang="en-US">
              <a:latin typeface="Arial" pitchFamily="34" charset="0"/>
              <a:cs typeface="+mn-cs"/>
            </a:endParaRPr>
          </a:p>
        </p:txBody>
      </p:sp>
      <p:sp>
        <p:nvSpPr>
          <p:cNvPr id="11" name="Rectangle 7"/>
          <p:cNvSpPr txBox="1">
            <a:spLocks noChangeArrowheads="1"/>
          </p:cNvSpPr>
          <p:nvPr/>
        </p:nvSpPr>
        <p:spPr bwMode="black">
          <a:xfrm>
            <a:off x="325438" y="6559550"/>
            <a:ext cx="674687" cy="260350"/>
          </a:xfrm>
          <a:prstGeom prst="rect">
            <a:avLst/>
          </a:prstGeom>
          <a:noFill/>
          <a:ln w="9525">
            <a:noFill/>
            <a:miter lim="800000"/>
            <a:headEnd/>
            <a:tailEnd/>
          </a:ln>
        </p:spPr>
        <p:txBody>
          <a:bodyPr lIns="92075" tIns="46038" rIns="92075" bIns="46038"/>
          <a:lstStyle/>
          <a:p>
            <a:pPr>
              <a:defRPr/>
            </a:pPr>
            <a:fld id="{98A82990-226B-47F9-B5F8-0D36003619D3}" type="slidenum">
              <a:rPr lang="zh-CN" altLang="en-US" sz="800" b="0">
                <a:latin typeface="微软雅黑" pitchFamily="34" charset="-122"/>
                <a:cs typeface="+mn-cs"/>
              </a:rPr>
              <a:pPr>
                <a:defRPr/>
              </a:pPr>
              <a:t>‹#›</a:t>
            </a:fld>
            <a:endParaRPr lang="en-US" altLang="zh-CN" sz="800" b="0">
              <a:latin typeface="微软雅黑" pitchFamily="34" charset="-122"/>
              <a:cs typeface="+mn-cs"/>
            </a:endParaRPr>
          </a:p>
        </p:txBody>
      </p:sp>
      <p:sp>
        <p:nvSpPr>
          <p:cNvPr id="1030" name="Rectangle 6"/>
          <p:cNvSpPr>
            <a:spLocks noChangeArrowheads="1"/>
          </p:cNvSpPr>
          <p:nvPr/>
        </p:nvSpPr>
        <p:spPr bwMode="black">
          <a:xfrm>
            <a:off x="7585075" y="6581775"/>
            <a:ext cx="1463675" cy="214313"/>
          </a:xfrm>
          <a:prstGeom prst="rect">
            <a:avLst/>
          </a:prstGeom>
          <a:noFill/>
          <a:ln w="9525">
            <a:noFill/>
            <a:miter lim="800000"/>
            <a:headEnd/>
            <a:tailEnd/>
          </a:ln>
        </p:spPr>
        <p:txBody>
          <a:bodyPr lIns="92075" tIns="46038" rIns="92075" bIns="46038"/>
          <a:lstStyle/>
          <a:p>
            <a:pPr>
              <a:defRPr/>
            </a:pPr>
            <a:r>
              <a:rPr lang="en-US" altLang="zh-CN" sz="800" b="0">
                <a:latin typeface="Arial" pitchFamily="34" charset="0"/>
                <a:cs typeface="+mn-cs"/>
              </a:rPr>
              <a:t>© 2012 IBM Corporation</a:t>
            </a:r>
            <a:endParaRPr lang="en-US" altLang="zh-CN" sz="800" b="0">
              <a:latin typeface="Arial" pitchFamily="34" charset="0"/>
              <a:ea typeface="宋体" pitchFamily="2" charset="-122"/>
              <a:cs typeface="+mn-cs"/>
            </a:endParaRPr>
          </a:p>
        </p:txBody>
      </p:sp>
      <p:pic>
        <p:nvPicPr>
          <p:cNvPr id="1031" name="Picture 1"/>
          <p:cNvPicPr>
            <a:picLocks noChangeAspect="1" noChangeArrowheads="1"/>
          </p:cNvPicPr>
          <p:nvPr userDrawn="1"/>
        </p:nvPicPr>
        <p:blipFill>
          <a:blip r:embed="rId11" cstate="print"/>
          <a:srcRect/>
          <a:stretch>
            <a:fillRect/>
          </a:stretch>
        </p:blipFill>
        <p:spPr bwMode="auto">
          <a:xfrm>
            <a:off x="95250" y="82550"/>
            <a:ext cx="804863" cy="400050"/>
          </a:xfrm>
          <a:prstGeom prst="rect">
            <a:avLst/>
          </a:prstGeom>
          <a:noFill/>
          <a:ln w="9525">
            <a:noFill/>
            <a:miter lim="800000"/>
            <a:headEnd/>
            <a:tailEnd/>
          </a:ln>
        </p:spPr>
      </p:pic>
      <p:pic>
        <p:nvPicPr>
          <p:cNvPr id="1032" name="Picture 9" descr="5300_IBMpos_black_PPT_bkgd"/>
          <p:cNvPicPr>
            <a:picLocks noChangeAspect="1" noChangeArrowheads="1"/>
          </p:cNvPicPr>
          <p:nvPr userDrawn="1"/>
        </p:nvPicPr>
        <p:blipFill>
          <a:blip r:embed="rId12"/>
          <a:srcRect/>
          <a:stretch>
            <a:fillRect/>
          </a:stretch>
        </p:blipFill>
        <p:spPr bwMode="auto">
          <a:xfrm>
            <a:off x="8420100" y="160338"/>
            <a:ext cx="585788" cy="234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p:txStyles>
    <p:titleStyle>
      <a:lvl1pPr algn="l" rtl="0" eaLnBrk="0" fontAlgn="base" hangingPunct="0">
        <a:lnSpc>
          <a:spcPct val="90000"/>
        </a:lnSpc>
        <a:spcBef>
          <a:spcPct val="0"/>
        </a:spcBef>
        <a:spcAft>
          <a:spcPct val="0"/>
        </a:spcAft>
        <a:defRPr sz="2200" b="1">
          <a:solidFill>
            <a:schemeClr val="hlink"/>
          </a:solidFill>
          <a:latin typeface="+mj-lt"/>
          <a:ea typeface="微软雅黑"/>
          <a:cs typeface="+mj-cs"/>
        </a:defRPr>
      </a:lvl1pPr>
      <a:lvl2pPr algn="l" rtl="0" eaLnBrk="0" fontAlgn="base" hangingPunct="0">
        <a:lnSpc>
          <a:spcPct val="90000"/>
        </a:lnSpc>
        <a:spcBef>
          <a:spcPct val="0"/>
        </a:spcBef>
        <a:spcAft>
          <a:spcPct val="0"/>
        </a:spcAft>
        <a:defRPr sz="2200" b="1">
          <a:solidFill>
            <a:schemeClr val="hlink"/>
          </a:solidFill>
          <a:latin typeface="Arial" charset="0"/>
          <a:ea typeface="微软雅黑" pitchFamily="34" charset="-122"/>
          <a:cs typeface="Arial" charset="0"/>
        </a:defRPr>
      </a:lvl2pPr>
      <a:lvl3pPr algn="l" rtl="0" eaLnBrk="0" fontAlgn="base" hangingPunct="0">
        <a:lnSpc>
          <a:spcPct val="90000"/>
        </a:lnSpc>
        <a:spcBef>
          <a:spcPct val="0"/>
        </a:spcBef>
        <a:spcAft>
          <a:spcPct val="0"/>
        </a:spcAft>
        <a:defRPr sz="2200" b="1">
          <a:solidFill>
            <a:schemeClr val="hlink"/>
          </a:solidFill>
          <a:latin typeface="Arial" charset="0"/>
          <a:ea typeface="微软雅黑" pitchFamily="34" charset="-122"/>
          <a:cs typeface="Arial" charset="0"/>
        </a:defRPr>
      </a:lvl3pPr>
      <a:lvl4pPr algn="l" rtl="0" eaLnBrk="0" fontAlgn="base" hangingPunct="0">
        <a:lnSpc>
          <a:spcPct val="90000"/>
        </a:lnSpc>
        <a:spcBef>
          <a:spcPct val="0"/>
        </a:spcBef>
        <a:spcAft>
          <a:spcPct val="0"/>
        </a:spcAft>
        <a:defRPr sz="2200" b="1">
          <a:solidFill>
            <a:schemeClr val="hlink"/>
          </a:solidFill>
          <a:latin typeface="Arial" charset="0"/>
          <a:ea typeface="微软雅黑" pitchFamily="34" charset="-122"/>
          <a:cs typeface="Arial" charset="0"/>
        </a:defRPr>
      </a:lvl4pPr>
      <a:lvl5pPr algn="l" rtl="0" eaLnBrk="0" fontAlgn="base" hangingPunct="0">
        <a:lnSpc>
          <a:spcPct val="90000"/>
        </a:lnSpc>
        <a:spcBef>
          <a:spcPct val="0"/>
        </a:spcBef>
        <a:spcAft>
          <a:spcPct val="0"/>
        </a:spcAft>
        <a:defRPr sz="2200" b="1">
          <a:solidFill>
            <a:schemeClr val="hlink"/>
          </a:solidFill>
          <a:latin typeface="Arial" charset="0"/>
          <a:ea typeface="微软雅黑" pitchFamily="34" charset="-122"/>
          <a:cs typeface="Arial" charset="0"/>
        </a:defRPr>
      </a:lvl5pPr>
      <a:lvl6pPr marL="457200" algn="l" rtl="0" eaLnBrk="1" fontAlgn="base" hangingPunct="1">
        <a:lnSpc>
          <a:spcPct val="90000"/>
        </a:lnSpc>
        <a:spcBef>
          <a:spcPct val="0"/>
        </a:spcBef>
        <a:spcAft>
          <a:spcPct val="0"/>
        </a:spcAft>
        <a:defRPr sz="2200">
          <a:solidFill>
            <a:schemeClr val="hlink"/>
          </a:solidFill>
          <a:latin typeface="Arial" charset="0"/>
          <a:ea typeface="Arial" charset="0"/>
          <a:cs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ea typeface="Arial" charset="0"/>
          <a:cs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ea typeface="Arial" charset="0"/>
          <a:cs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ea typeface="Arial" charset="0"/>
          <a:cs typeface="Arial" charset="0"/>
        </a:defRPr>
      </a:lvl9pPr>
    </p:titleStyle>
    <p:body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微软雅黑" pitchFamily="34" charset="-122"/>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微软雅黑" pitchFamily="34" charset="-122"/>
          <a:cs typeface="+mn-cs"/>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ctrTitle" idx="4294967295"/>
          </p:nvPr>
        </p:nvSpPr>
        <p:spPr>
          <a:xfrm>
            <a:off x="685800" y="2130425"/>
            <a:ext cx="7772400" cy="1470025"/>
          </a:xfrm>
        </p:spPr>
        <p:txBody>
          <a:bodyPr/>
          <a:lstStyle/>
          <a:p>
            <a:r>
              <a:rPr lang="zh-CN" altLang="en-US" dirty="0" smtClean="0">
                <a:ea typeface="微软雅黑" pitchFamily="34" charset="-122"/>
              </a:rPr>
              <a:t>报表</a:t>
            </a:r>
            <a:endParaRPr lang="en-US" altLang="zh-CN" dirty="0" smtClean="0">
              <a:ea typeface="微软雅黑" pitchFamily="34" charset="-122"/>
            </a:endParaRPr>
          </a:p>
        </p:txBody>
      </p:sp>
    </p:spTree>
    <p:extLst>
      <p:ext uri="{BB962C8B-B14F-4D97-AF65-F5344CB8AC3E}">
        <p14:creationId xmlns:p14="http://schemas.microsoft.com/office/powerpoint/2010/main" xmlns="" val="1966677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7244" name="Group 28"/>
          <p:cNvGraphicFramePr>
            <a:graphicFrameLocks noGrp="1"/>
          </p:cNvGraphicFramePr>
          <p:nvPr>
            <p:extLst>
              <p:ext uri="{D42A27DB-BD31-4B8C-83A1-F6EECF244321}">
                <p14:modId xmlns:p14="http://schemas.microsoft.com/office/powerpoint/2010/main" xmlns="" val="2823216236"/>
              </p:ext>
            </p:extLst>
          </p:nvPr>
        </p:nvGraphicFramePr>
        <p:xfrm>
          <a:off x="549275" y="2214563"/>
          <a:ext cx="7954963" cy="3931872"/>
        </p:xfrm>
        <a:graphic>
          <a:graphicData uri="http://schemas.openxmlformats.org/drawingml/2006/table">
            <a:tbl>
              <a:tblPr/>
              <a:tblGrid>
                <a:gridCol w="1249363"/>
                <a:gridCol w="6705600"/>
              </a:tblGrid>
              <a:tr h="1185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charset="0"/>
                        </a:rPr>
                        <a:t>数据</a:t>
                      </a:r>
                      <a:endPar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Arial"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E"/>
                    </a:solidFill>
                  </a:tcPr>
                </a:tc>
                <a:tc>
                  <a:txBody>
                    <a:bodyPr/>
                    <a:lstStyle/>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子公司门店、经销商门店等使用的数据结构、层次及时间等是不同的</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主数据需求没有和商业智能的需求想连接</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缺少数据集成</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数据一致性差</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数据质量差</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endParaRPr>
                    </a:p>
                  </a:txBody>
                  <a:tcPr marT="91434" marB="914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E"/>
                    </a:solidFill>
                  </a:tcPr>
                </a:tc>
              </a:tr>
              <a:tr h="736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微软雅黑" pitchFamily="34" charset="-122"/>
                          <a:ea typeface="微软雅黑" pitchFamily="34" charset="-122"/>
                          <a:cs typeface="Arial" charset="0"/>
                        </a:rPr>
                        <a:t>管理与安全</a:t>
                      </a:r>
                      <a:endParaRPr kumimoji="0" lang="en-US" altLang="zh-CN" sz="1200" b="1" i="0" u="none" strike="noStrike" cap="none" normalizeH="0" baseline="0" smtClean="0">
                        <a:ln>
                          <a:noFill/>
                        </a:ln>
                        <a:solidFill>
                          <a:srgbClr val="000000"/>
                        </a:solidFill>
                        <a:effectLst/>
                        <a:latin typeface="微软雅黑" pitchFamily="34" charset="-122"/>
                        <a:ea typeface="微软雅黑" pitchFamily="34" charset="-122"/>
                        <a:cs typeface="Arial"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F"/>
                    </a:solidFill>
                  </a:tcPr>
                </a:tc>
                <a:tc>
                  <a:txBody>
                    <a:bodyPr/>
                    <a:lstStyle/>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cs typeface="Arial" charset="0"/>
                        </a:rPr>
                        <a:t>有限的数据标准和管理</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cs typeface="Arial" charset="0"/>
                        </a:rPr>
                        <a:t>定义松散的主数据负责人以及职责，业务规则和评估标准</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cs typeface="Arial" charset="0"/>
                        </a:rPr>
                        <a:t>很少的系统记录管理（导致很多下游系统的调整）</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cs typeface="Arial" charset="0"/>
                      </a:endParaRPr>
                    </a:p>
                  </a:txBody>
                  <a:tcPr marT="91434" marB="914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F"/>
                    </a:solidFill>
                  </a:tcPr>
                </a:tc>
              </a:tr>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微软雅黑" pitchFamily="34" charset="-122"/>
                          <a:ea typeface="微软雅黑" pitchFamily="34" charset="-122"/>
                          <a:cs typeface="Arial" charset="0"/>
                        </a:rPr>
                        <a:t>报告</a:t>
                      </a:r>
                      <a:endParaRPr kumimoji="0" lang="en-US" altLang="zh-CN" sz="1200" b="1" i="0" u="none" strike="noStrike" cap="none" normalizeH="0" baseline="0" smtClean="0">
                        <a:ln>
                          <a:noFill/>
                        </a:ln>
                        <a:solidFill>
                          <a:srgbClr val="000000"/>
                        </a:solidFill>
                        <a:effectLst/>
                        <a:latin typeface="微软雅黑" pitchFamily="34" charset="-122"/>
                        <a:ea typeface="微软雅黑" pitchFamily="34" charset="-122"/>
                        <a:cs typeface="Arial"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E"/>
                    </a:solidFill>
                  </a:tcPr>
                </a:tc>
                <a:tc>
                  <a:txBody>
                    <a:bodyPr/>
                    <a:lstStyle/>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cs typeface="Arial" charset="0"/>
                        </a:rPr>
                        <a:t>供应链层面的报告不一致</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cs typeface="Arial" charset="0"/>
                        </a:rPr>
                        <a:t>缺少数据分析及数据挖掘报告</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cs typeface="Arial" charset="0"/>
                        </a:rPr>
                        <a:t>手工数据来源（</a:t>
                      </a:r>
                      <a:r>
                        <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cs typeface="Arial" charset="0"/>
                        </a:rPr>
                        <a:t>Excel</a:t>
                      </a: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cs typeface="Arial" charset="0"/>
                        </a:rPr>
                        <a:t>）以及系统数据来源并存</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smtClean="0">
                          <a:ln>
                            <a:noFill/>
                          </a:ln>
                          <a:solidFill>
                            <a:srgbClr val="000000"/>
                          </a:solidFill>
                          <a:effectLst/>
                          <a:latin typeface="微软雅黑" pitchFamily="34" charset="-122"/>
                          <a:ea typeface="微软雅黑" pitchFamily="34" charset="-122"/>
                          <a:cs typeface="Arial" charset="0"/>
                        </a:rPr>
                        <a:t>欠缺对数据量、性能需求的理解</a:t>
                      </a:r>
                      <a:endParaRPr kumimoji="0" lang="en-US" altLang="zh-CN" sz="1200" b="0" i="0" u="none" strike="noStrike" cap="none" normalizeH="0" baseline="0" smtClean="0">
                        <a:ln>
                          <a:noFill/>
                        </a:ln>
                        <a:solidFill>
                          <a:srgbClr val="000000"/>
                        </a:solidFill>
                        <a:effectLst/>
                        <a:latin typeface="微软雅黑" pitchFamily="34" charset="-122"/>
                        <a:ea typeface="微软雅黑" pitchFamily="34" charset="-122"/>
                        <a:cs typeface="Arial" charset="0"/>
                      </a:endParaRPr>
                    </a:p>
                  </a:txBody>
                  <a:tcPr marT="91434" marB="914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DDE"/>
                    </a:solidFill>
                  </a:tcPr>
                </a:tc>
              </a:tr>
              <a:tr h="623888">
                <a:tc>
                  <a:txBody>
                    <a:bodyPr/>
                    <a:lstStyle/>
                    <a:p>
                      <a:pPr marL="0" marR="0" lvl="1" indent="0" algn="l" defTabSz="914400" rtl="0" eaLnBrk="1" fontAlgn="base" latinLnBrk="0" hangingPunct="1">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微软雅黑" pitchFamily="34" charset="-122"/>
                          <a:ea typeface="微软雅黑" pitchFamily="34" charset="-122"/>
                          <a:cs typeface="Arial" charset="0"/>
                        </a:rPr>
                        <a:t>组织</a:t>
                      </a:r>
                      <a:endParaRPr kumimoji="0" lang="en-US" altLang="zh-CN" sz="1200" b="1" i="0" u="none" strike="noStrike" cap="none" normalizeH="0" baseline="0" smtClean="0">
                        <a:ln>
                          <a:noFill/>
                        </a:ln>
                        <a:solidFill>
                          <a:srgbClr val="000000"/>
                        </a:solidFill>
                        <a:effectLst/>
                        <a:latin typeface="微软雅黑" pitchFamily="34" charset="-122"/>
                        <a:ea typeface="微软雅黑" pitchFamily="34" charset="-122"/>
                        <a:cs typeface="Arial"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F"/>
                    </a:solidFill>
                  </a:tcPr>
                </a:tc>
                <a:tc>
                  <a:txBody>
                    <a:bodyPr/>
                    <a:lstStyle/>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以批发为中心</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或</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以产品为中心</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 vs.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以零售为中心</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Arial" charset="0"/>
                        </a:rPr>
                        <a:t>的模式</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关注单个部门</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人的需要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vs.</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公司的需要</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endParaRPr>
                    </a:p>
                    <a:p>
                      <a:pPr marL="346075" marR="0" lvl="2" indent="-234950" algn="l" defTabSz="914400" rtl="0" eaLnBrk="1" fontAlgn="base" latinLnBrk="0" hangingPunct="1">
                        <a:lnSpc>
                          <a:spcPct val="80000"/>
                        </a:lnSpc>
                        <a:spcBef>
                          <a:spcPct val="50000"/>
                        </a:spcBef>
                        <a:spcAft>
                          <a:spcPct val="0"/>
                        </a:spcAft>
                        <a:buClr>
                          <a:schemeClr val="tx1"/>
                        </a:buClr>
                        <a:buSzTx/>
                        <a:buFont typeface="Wingdings 2" pitchFamily="18" charset="2"/>
                        <a:buChar char="¡"/>
                        <a:tabLst/>
                      </a:pP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缺乏在</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IT</a:t>
                      </a:r>
                      <a:r>
                        <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rPr>
                        <a:t>和业务部门间的参与、理解与集成</a:t>
                      </a:r>
                      <a:endPar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Arial" charset="0"/>
                      </a:endParaRPr>
                    </a:p>
                  </a:txBody>
                  <a:tcPr marT="91434" marB="914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EF"/>
                    </a:solidFill>
                  </a:tcPr>
                </a:tc>
              </a:tr>
            </a:tbl>
          </a:graphicData>
        </a:graphic>
      </p:graphicFrame>
      <p:sp>
        <p:nvSpPr>
          <p:cNvPr id="166930" name="Title 8"/>
          <p:cNvSpPr>
            <a:spLocks noGrp="1"/>
          </p:cNvSpPr>
          <p:nvPr>
            <p:ph type="title" idx="4294967295"/>
          </p:nvPr>
        </p:nvSpPr>
        <p:spPr>
          <a:xfrm>
            <a:off x="557213" y="654050"/>
            <a:ext cx="7040562" cy="304800"/>
          </a:xfrm>
        </p:spPr>
        <p:txBody>
          <a:bodyPr lIns="0" tIns="0" rIns="0" bIns="0">
            <a:spAutoFit/>
          </a:bodyPr>
          <a:lstStyle/>
          <a:p>
            <a:pPr eaLnBrk="1" hangingPunct="1"/>
            <a:r>
              <a:rPr lang="zh-CN" altLang="en-US" dirty="0" smtClean="0">
                <a:ea typeface="微软雅黑" pitchFamily="34" charset="-122"/>
              </a:rPr>
              <a:t>商业智能的挑战</a:t>
            </a:r>
            <a:endParaRPr lang="en-US" altLang="zh-CN" dirty="0" smtClean="0">
              <a:ea typeface="微软雅黑" pitchFamily="34" charset="-122"/>
            </a:endParaRPr>
          </a:p>
        </p:txBody>
      </p:sp>
      <p:sp>
        <p:nvSpPr>
          <p:cNvPr id="104452" name="Rectangle 4"/>
          <p:cNvSpPr>
            <a:spLocks noChangeArrowheads="1"/>
          </p:cNvSpPr>
          <p:nvPr/>
        </p:nvSpPr>
        <p:spPr bwMode="auto">
          <a:xfrm>
            <a:off x="484188" y="1257491"/>
            <a:ext cx="8396287" cy="738187"/>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p>
            <a:pPr>
              <a:defRPr/>
            </a:pPr>
            <a:r>
              <a:rPr lang="zh-CN" altLang="en-US" b="0" dirty="0">
                <a:latin typeface="Arial" pitchFamily="34" charset="0"/>
                <a:cs typeface="+mn-cs"/>
              </a:rPr>
              <a:t>基于我们与李宁不同组织的访谈，我们了解到对报告以及数据分析的需求是供应链组织管理中遇到的问题，这个和许多的鞋服零售企业是一样的。李宁需要一个标准化的零售报告以便组织内部的所有业务线以及经销商渠道都用共同的衡量标准。</a:t>
            </a:r>
            <a:endParaRPr lang="en-US" altLang="zh-CN" b="0" dirty="0">
              <a:latin typeface="Arial" pitchFamily="34" charset="0"/>
              <a:ea typeface="宋体" charset="-122"/>
              <a:cs typeface="+mn-cs"/>
            </a:endParaRPr>
          </a:p>
        </p:txBody>
      </p:sp>
    </p:spTree>
    <p:extLst>
      <p:ext uri="{BB962C8B-B14F-4D97-AF65-F5344CB8AC3E}">
        <p14:creationId xmlns:p14="http://schemas.microsoft.com/office/powerpoint/2010/main" xmlns="" val="75567845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title" idx="4294967295"/>
          </p:nvPr>
        </p:nvSpPr>
        <p:spPr>
          <a:xfrm>
            <a:off x="490538" y="454025"/>
            <a:ext cx="5715000" cy="547688"/>
          </a:xfrm>
        </p:spPr>
        <p:txBody>
          <a:bodyPr/>
          <a:lstStyle/>
          <a:p>
            <a:r>
              <a:rPr lang="zh-CN" altLang="en-US" smtClean="0">
                <a:ea typeface="微软雅黑" pitchFamily="34" charset="-122"/>
              </a:rPr>
              <a:t>短期和长期的报告</a:t>
            </a:r>
            <a:endParaRPr lang="en-US" altLang="zh-CN" smtClean="0">
              <a:ea typeface="微软雅黑" pitchFamily="34" charset="-122"/>
            </a:endParaRPr>
          </a:p>
        </p:txBody>
      </p:sp>
      <p:sp>
        <p:nvSpPr>
          <p:cNvPr id="171010" name="Rectangle 3"/>
          <p:cNvSpPr>
            <a:spLocks noGrp="1" noChangeArrowheads="1"/>
          </p:cNvSpPr>
          <p:nvPr>
            <p:ph type="body" sz="half" idx="4294967295"/>
          </p:nvPr>
        </p:nvSpPr>
        <p:spPr bwMode="gray">
          <a:xfrm>
            <a:off x="582613" y="1674813"/>
            <a:ext cx="3919537" cy="4437062"/>
          </a:xfrm>
        </p:spPr>
        <p:txBody>
          <a:bodyPr lIns="45720" rIns="45720"/>
          <a:lstStyle/>
          <a:p>
            <a:pPr>
              <a:lnSpc>
                <a:spcPct val="90000"/>
              </a:lnSpc>
            </a:pPr>
            <a:r>
              <a:rPr lang="zh-CN" altLang="en-US" sz="900" dirty="0" smtClean="0">
                <a:latin typeface="Arial" charset="0"/>
              </a:rPr>
              <a:t>数据挖掘报告</a:t>
            </a:r>
          </a:p>
          <a:p>
            <a:pPr lvl="1">
              <a:lnSpc>
                <a:spcPct val="90000"/>
              </a:lnSpc>
            </a:pPr>
            <a:r>
              <a:rPr lang="zh-CN" altLang="en-US" sz="900" dirty="0" smtClean="0">
                <a:solidFill>
                  <a:schemeClr val="tx2">
                    <a:lumMod val="40000"/>
                    <a:lumOff val="60000"/>
                  </a:schemeClr>
                </a:solidFill>
                <a:latin typeface="Arial" charset="0"/>
              </a:rPr>
              <a:t>由操作层次的市场购物篮分析</a:t>
            </a:r>
          </a:p>
          <a:p>
            <a:pPr lvl="1">
              <a:lnSpc>
                <a:spcPct val="90000"/>
              </a:lnSpc>
            </a:pPr>
            <a:r>
              <a:rPr lang="zh-CN" altLang="en-US" sz="900" dirty="0" smtClean="0">
                <a:latin typeface="Arial" charset="0"/>
              </a:rPr>
              <a:t>关联的购物篮分析报告</a:t>
            </a:r>
          </a:p>
          <a:p>
            <a:pPr lvl="1">
              <a:lnSpc>
                <a:spcPct val="90000"/>
              </a:lnSpc>
            </a:pPr>
            <a:r>
              <a:rPr lang="zh-CN" altLang="en-US" sz="900" dirty="0" smtClean="0">
                <a:latin typeface="Arial" charset="0"/>
              </a:rPr>
              <a:t>关联的损失分析报告</a:t>
            </a:r>
          </a:p>
          <a:p>
            <a:pPr lvl="1">
              <a:lnSpc>
                <a:spcPct val="90000"/>
              </a:lnSpc>
            </a:pPr>
            <a:r>
              <a:rPr lang="zh-CN" altLang="en-US" sz="900" dirty="0" smtClean="0">
                <a:latin typeface="Arial" charset="0"/>
              </a:rPr>
              <a:t>关联的销售分析报告</a:t>
            </a:r>
          </a:p>
          <a:p>
            <a:pPr lvl="1">
              <a:lnSpc>
                <a:spcPct val="90000"/>
              </a:lnSpc>
            </a:pPr>
            <a:r>
              <a:rPr lang="zh-CN" altLang="en-US" sz="900" dirty="0" smtClean="0">
                <a:latin typeface="Arial" charset="0"/>
              </a:rPr>
              <a:t>客户分组分析报告</a:t>
            </a:r>
          </a:p>
          <a:p>
            <a:pPr lvl="1">
              <a:lnSpc>
                <a:spcPct val="90000"/>
              </a:lnSpc>
            </a:pPr>
            <a:r>
              <a:rPr lang="zh-CN" altLang="en-US" sz="900" dirty="0" smtClean="0">
                <a:latin typeface="Arial" charset="0"/>
              </a:rPr>
              <a:t>客户忠诚度分析报告</a:t>
            </a:r>
          </a:p>
          <a:p>
            <a:pPr lvl="1">
              <a:lnSpc>
                <a:spcPct val="90000"/>
              </a:lnSpc>
            </a:pPr>
            <a:r>
              <a:rPr lang="zh-CN" altLang="en-US" sz="900" dirty="0" smtClean="0">
                <a:latin typeface="Arial" charset="0"/>
              </a:rPr>
              <a:t>频繁的购物者类别组合分析报告</a:t>
            </a:r>
          </a:p>
          <a:p>
            <a:pPr lvl="1">
              <a:lnSpc>
                <a:spcPct val="90000"/>
              </a:lnSpc>
            </a:pPr>
            <a:r>
              <a:rPr lang="zh-CN" altLang="en-US" sz="900" dirty="0" smtClean="0">
                <a:solidFill>
                  <a:schemeClr val="tx2">
                    <a:lumMod val="40000"/>
                    <a:lumOff val="60000"/>
                  </a:schemeClr>
                </a:solidFill>
                <a:latin typeface="Arial" charset="0"/>
              </a:rPr>
              <a:t>单品​​篮分析报告</a:t>
            </a:r>
          </a:p>
          <a:p>
            <a:pPr lvl="1">
              <a:lnSpc>
                <a:spcPct val="90000"/>
              </a:lnSpc>
            </a:pPr>
            <a:r>
              <a:rPr lang="zh-CN" altLang="en-US" sz="900" dirty="0">
                <a:latin typeface="Arial" charset="0"/>
              </a:rPr>
              <a:t>单品</a:t>
            </a:r>
            <a:r>
              <a:rPr lang="en-US" altLang="zh-CN" sz="900" dirty="0" smtClean="0">
                <a:latin typeface="Arial" charset="0"/>
              </a:rPr>
              <a:t>POS</a:t>
            </a:r>
            <a:r>
              <a:rPr lang="zh-CN" altLang="en-US" sz="900" dirty="0" smtClean="0">
                <a:latin typeface="Arial" charset="0"/>
              </a:rPr>
              <a:t>损失分析报告</a:t>
            </a:r>
          </a:p>
          <a:p>
            <a:pPr lvl="1">
              <a:lnSpc>
                <a:spcPct val="90000"/>
              </a:lnSpc>
            </a:pPr>
            <a:r>
              <a:rPr lang="en-US" altLang="zh-CN" sz="900" dirty="0" smtClean="0">
                <a:latin typeface="Arial" charset="0"/>
              </a:rPr>
              <a:t>POS </a:t>
            </a:r>
            <a:r>
              <a:rPr lang="zh-CN" altLang="en-US" sz="900" dirty="0" smtClean="0">
                <a:latin typeface="Arial" charset="0"/>
              </a:rPr>
              <a:t>流量分析报告</a:t>
            </a:r>
          </a:p>
          <a:p>
            <a:pPr lvl="1">
              <a:lnSpc>
                <a:spcPct val="90000"/>
              </a:lnSpc>
            </a:pPr>
            <a:r>
              <a:rPr lang="zh-CN" altLang="en-US" sz="900" dirty="0">
                <a:latin typeface="Arial" charset="0"/>
              </a:rPr>
              <a:t>门</a:t>
            </a:r>
            <a:r>
              <a:rPr lang="zh-CN" altLang="en-US" sz="900" dirty="0" smtClean="0">
                <a:latin typeface="Arial" charset="0"/>
              </a:rPr>
              <a:t>店损失分析报告 </a:t>
            </a:r>
          </a:p>
          <a:p>
            <a:pPr>
              <a:lnSpc>
                <a:spcPct val="90000"/>
              </a:lnSpc>
            </a:pPr>
            <a:r>
              <a:rPr lang="zh-CN" altLang="en-US" sz="900" dirty="0" smtClean="0">
                <a:latin typeface="Arial" charset="0"/>
              </a:rPr>
              <a:t>种类报告</a:t>
            </a:r>
          </a:p>
          <a:p>
            <a:pPr lvl="1">
              <a:lnSpc>
                <a:spcPct val="90000"/>
              </a:lnSpc>
            </a:pPr>
            <a:r>
              <a:rPr lang="zh-CN" altLang="en-US" sz="900" dirty="0" smtClean="0">
                <a:solidFill>
                  <a:schemeClr val="tx2">
                    <a:lumMod val="40000"/>
                    <a:lumOff val="60000"/>
                  </a:schemeClr>
                </a:solidFill>
                <a:latin typeface="Arial" charset="0"/>
              </a:rPr>
              <a:t>分类和商品组合对销售利润的贡献</a:t>
            </a:r>
          </a:p>
          <a:p>
            <a:pPr lvl="1">
              <a:lnSpc>
                <a:spcPct val="90000"/>
              </a:lnSpc>
            </a:pPr>
            <a:r>
              <a:rPr lang="zh-CN" altLang="en-US" sz="900" dirty="0" smtClean="0">
                <a:solidFill>
                  <a:schemeClr val="tx2">
                    <a:lumMod val="40000"/>
                    <a:lumOff val="60000"/>
                  </a:schemeClr>
                </a:solidFill>
                <a:latin typeface="Arial" charset="0"/>
              </a:rPr>
              <a:t>最好</a:t>
            </a:r>
            <a:r>
              <a:rPr lang="en-US" altLang="zh-CN" sz="900" dirty="0" smtClean="0">
                <a:solidFill>
                  <a:schemeClr val="tx2">
                    <a:lumMod val="40000"/>
                    <a:lumOff val="60000"/>
                  </a:schemeClr>
                </a:solidFill>
                <a:latin typeface="Arial" charset="0"/>
              </a:rPr>
              <a:t>/</a:t>
            </a:r>
            <a:r>
              <a:rPr lang="zh-CN" altLang="en-US" sz="900" dirty="0" smtClean="0">
                <a:solidFill>
                  <a:schemeClr val="tx2">
                    <a:lumMod val="40000"/>
                    <a:lumOff val="60000"/>
                  </a:schemeClr>
                </a:solidFill>
                <a:latin typeface="Arial" charset="0"/>
              </a:rPr>
              <a:t>最差表现单品</a:t>
            </a:r>
            <a:endParaRPr lang="en-US" altLang="zh-CN" sz="900" dirty="0" smtClean="0">
              <a:solidFill>
                <a:schemeClr val="tx2">
                  <a:lumMod val="40000"/>
                  <a:lumOff val="60000"/>
                </a:schemeClr>
              </a:solidFill>
              <a:latin typeface="Arial" charset="0"/>
            </a:endParaRPr>
          </a:p>
          <a:p>
            <a:pPr lvl="1">
              <a:lnSpc>
                <a:spcPct val="90000"/>
              </a:lnSpc>
            </a:pPr>
            <a:r>
              <a:rPr lang="zh-CN" altLang="en-US" sz="900" dirty="0" smtClean="0">
                <a:latin typeface="Arial" charset="0"/>
              </a:rPr>
              <a:t>上市</a:t>
            </a:r>
            <a:r>
              <a:rPr lang="en-US" altLang="zh-CN" sz="900" dirty="0" smtClean="0">
                <a:latin typeface="Arial" charset="0"/>
              </a:rPr>
              <a:t>/</a:t>
            </a:r>
            <a:r>
              <a:rPr lang="zh-CN" altLang="en-US" sz="900" dirty="0" smtClean="0">
                <a:latin typeface="Arial" charset="0"/>
              </a:rPr>
              <a:t>退市</a:t>
            </a:r>
            <a:r>
              <a:rPr lang="en-US" altLang="zh-CN" sz="900" dirty="0" smtClean="0">
                <a:latin typeface="Arial" charset="0"/>
              </a:rPr>
              <a:t>%, </a:t>
            </a:r>
            <a:r>
              <a:rPr lang="zh-CN" altLang="en-US" sz="900" dirty="0" smtClean="0">
                <a:latin typeface="Arial" charset="0"/>
              </a:rPr>
              <a:t>种类，供应商</a:t>
            </a:r>
          </a:p>
          <a:p>
            <a:pPr lvl="1">
              <a:lnSpc>
                <a:spcPct val="90000"/>
              </a:lnSpc>
            </a:pPr>
            <a:r>
              <a:rPr lang="zh-CN" altLang="en-US" sz="900" dirty="0" smtClean="0">
                <a:latin typeface="Arial" charset="0"/>
              </a:rPr>
              <a:t>单品的交叉销售潜在利润和没采购的机会单品</a:t>
            </a:r>
          </a:p>
          <a:p>
            <a:pPr lvl="1">
              <a:lnSpc>
                <a:spcPct val="90000"/>
              </a:lnSpc>
            </a:pPr>
            <a:r>
              <a:rPr lang="zh-CN" altLang="en-US" sz="900" dirty="0" smtClean="0">
                <a:solidFill>
                  <a:schemeClr val="tx2">
                    <a:lumMod val="40000"/>
                    <a:lumOff val="60000"/>
                  </a:schemeClr>
                </a:solidFill>
                <a:latin typeface="Arial" charset="0"/>
              </a:rPr>
              <a:t>按类别的公司销售和库存</a:t>
            </a:r>
          </a:p>
          <a:p>
            <a:pPr lvl="1">
              <a:lnSpc>
                <a:spcPct val="90000"/>
              </a:lnSpc>
            </a:pPr>
            <a:r>
              <a:rPr lang="zh-CN" altLang="en-US" sz="900" dirty="0" smtClean="0">
                <a:latin typeface="Arial" charset="0"/>
              </a:rPr>
              <a:t>竞争对手的价格对比</a:t>
            </a:r>
          </a:p>
          <a:p>
            <a:pPr lvl="1">
              <a:lnSpc>
                <a:spcPct val="90000"/>
              </a:lnSpc>
            </a:pPr>
            <a:r>
              <a:rPr lang="zh-CN" altLang="en-US" sz="900" dirty="0" smtClean="0">
                <a:latin typeface="Arial" charset="0"/>
              </a:rPr>
              <a:t>成本趋势 </a:t>
            </a:r>
          </a:p>
          <a:p>
            <a:pPr lvl="1">
              <a:lnSpc>
                <a:spcPct val="90000"/>
              </a:lnSpc>
            </a:pPr>
            <a:r>
              <a:rPr lang="zh-CN" altLang="en-US" sz="900" dirty="0" smtClean="0">
                <a:latin typeface="Arial" charset="0"/>
              </a:rPr>
              <a:t>按类型的降价额</a:t>
            </a:r>
          </a:p>
          <a:p>
            <a:pPr lvl="1">
              <a:lnSpc>
                <a:spcPct val="90000"/>
              </a:lnSpc>
            </a:pPr>
            <a:r>
              <a:rPr lang="zh-CN" altLang="en-US" sz="900" dirty="0" smtClean="0">
                <a:latin typeface="Arial" charset="0"/>
              </a:rPr>
              <a:t>按渠道、地点、客户分组的销售，利润和退货</a:t>
            </a:r>
          </a:p>
          <a:p>
            <a:pPr>
              <a:lnSpc>
                <a:spcPct val="90000"/>
              </a:lnSpc>
            </a:pPr>
            <a:r>
              <a:rPr lang="zh-CN" altLang="en-US" sz="900" dirty="0" smtClean="0">
                <a:latin typeface="Arial" charset="0"/>
              </a:rPr>
              <a:t>客户报告 </a:t>
            </a:r>
          </a:p>
          <a:p>
            <a:pPr lvl="1">
              <a:lnSpc>
                <a:spcPct val="90000"/>
              </a:lnSpc>
            </a:pPr>
            <a:r>
              <a:rPr lang="zh-CN" altLang="en-US" sz="900" dirty="0" smtClean="0">
                <a:latin typeface="Arial" charset="0"/>
              </a:rPr>
              <a:t>顾客购物篮分析</a:t>
            </a:r>
          </a:p>
          <a:p>
            <a:pPr lvl="1">
              <a:lnSpc>
                <a:spcPct val="90000"/>
              </a:lnSpc>
            </a:pPr>
            <a:r>
              <a:rPr lang="zh-CN" altLang="en-US" sz="900" dirty="0"/>
              <a:t>由收入和家庭规模</a:t>
            </a:r>
            <a:r>
              <a:rPr lang="zh-CN" altLang="en-US" sz="900" dirty="0" smtClean="0"/>
              <a:t>组成的客户人口统计数据</a:t>
            </a:r>
            <a:endParaRPr lang="zh-CN" altLang="en-US" sz="900" dirty="0" smtClean="0">
              <a:latin typeface="Arial" charset="0"/>
            </a:endParaRPr>
          </a:p>
          <a:p>
            <a:pPr lvl="1">
              <a:lnSpc>
                <a:spcPct val="90000"/>
              </a:lnSpc>
            </a:pPr>
            <a:r>
              <a:rPr lang="zh-CN" altLang="en-US" sz="900" dirty="0" smtClean="0">
                <a:latin typeface="Arial" charset="0"/>
              </a:rPr>
              <a:t>客户的流失率分析</a:t>
            </a:r>
          </a:p>
          <a:p>
            <a:pPr lvl="1">
              <a:lnSpc>
                <a:spcPct val="90000"/>
              </a:lnSpc>
            </a:pPr>
            <a:r>
              <a:rPr lang="en-US" altLang="zh-CN" sz="900" dirty="0" smtClean="0">
                <a:latin typeface="Arial" charset="0"/>
              </a:rPr>
              <a:t>RFMP </a:t>
            </a:r>
            <a:r>
              <a:rPr lang="zh-CN" altLang="en-US" sz="900" dirty="0" smtClean="0">
                <a:latin typeface="Arial" charset="0"/>
              </a:rPr>
              <a:t>趋势</a:t>
            </a:r>
          </a:p>
        </p:txBody>
      </p:sp>
      <p:sp>
        <p:nvSpPr>
          <p:cNvPr id="171011" name="Rectangle 4"/>
          <p:cNvSpPr>
            <a:spLocks noChangeArrowheads="1"/>
          </p:cNvSpPr>
          <p:nvPr/>
        </p:nvSpPr>
        <p:spPr bwMode="gray">
          <a:xfrm>
            <a:off x="4921250" y="1674813"/>
            <a:ext cx="3908425" cy="4589462"/>
          </a:xfrm>
          <a:prstGeom prst="rect">
            <a:avLst/>
          </a:prstGeom>
          <a:noFill/>
          <a:ln w="9525">
            <a:noFill/>
            <a:miter lim="800000"/>
            <a:headEnd/>
            <a:tailEnd/>
          </a:ln>
        </p:spPr>
        <p:txBody>
          <a:bodyPr lIns="45720" rIns="45720"/>
          <a:lstStyle/>
          <a:p>
            <a:pPr marL="173038" indent="-173038" eaLnBrk="0" hangingPunct="0">
              <a:spcBef>
                <a:spcPct val="20000"/>
              </a:spcBef>
              <a:buClr>
                <a:schemeClr val="tx1"/>
              </a:buClr>
              <a:buFont typeface="Wingdings" pitchFamily="2" charset="2"/>
              <a:buChar char="§"/>
            </a:pPr>
            <a:r>
              <a:rPr lang="zh-CN" altLang="en-US" sz="900" b="0" dirty="0"/>
              <a:t>库存</a:t>
            </a:r>
            <a:r>
              <a:rPr lang="zh-CN" altLang="en-US" sz="900" b="0" dirty="0" smtClean="0"/>
              <a:t>报告</a:t>
            </a:r>
            <a:endParaRPr lang="en-US" altLang="zh-CN" sz="900" b="0" dirty="0"/>
          </a:p>
          <a:p>
            <a:pPr marL="509588" lvl="1" indent="-163513" eaLnBrk="0" hangingPunct="0">
              <a:spcBef>
                <a:spcPct val="20000"/>
              </a:spcBef>
              <a:buClr>
                <a:schemeClr val="tx1"/>
              </a:buClr>
              <a:buFont typeface="Arial" charset="0"/>
              <a:buChar char="–"/>
            </a:pPr>
            <a:r>
              <a:rPr lang="zh-CN" altLang="en-US" sz="900" b="0" dirty="0">
                <a:solidFill>
                  <a:schemeClr val="tx2">
                    <a:lumMod val="40000"/>
                    <a:lumOff val="60000"/>
                  </a:schemeClr>
                </a:solidFill>
              </a:rPr>
              <a:t>产品毛利，存货明细帐，销售和库存</a:t>
            </a:r>
          </a:p>
          <a:p>
            <a:pPr marL="509588" lvl="1" indent="-163513" eaLnBrk="0" hangingPunct="0">
              <a:spcBef>
                <a:spcPct val="20000"/>
              </a:spcBef>
              <a:buClr>
                <a:schemeClr val="tx1"/>
              </a:buClr>
              <a:buFont typeface="Arial" charset="0"/>
              <a:buChar char="–"/>
            </a:pPr>
            <a:r>
              <a:rPr lang="zh-CN" altLang="en-US" sz="900" b="0" dirty="0">
                <a:solidFill>
                  <a:schemeClr val="tx2">
                    <a:lumMod val="40000"/>
                    <a:lumOff val="60000"/>
                  </a:schemeClr>
                </a:solidFill>
              </a:rPr>
              <a:t>可用性分析</a:t>
            </a:r>
            <a:endParaRPr lang="en-US" altLang="zh-CN" sz="900" b="0" dirty="0">
              <a:solidFill>
                <a:schemeClr val="tx2">
                  <a:lumMod val="40000"/>
                  <a:lumOff val="60000"/>
                </a:schemeClr>
              </a:solidFill>
            </a:endParaRPr>
          </a:p>
          <a:p>
            <a:pPr marL="509588" lvl="1" indent="-163513" eaLnBrk="0" hangingPunct="0">
              <a:spcBef>
                <a:spcPct val="20000"/>
              </a:spcBef>
              <a:buClr>
                <a:schemeClr val="tx1"/>
              </a:buClr>
              <a:buFont typeface="Arial" charset="0"/>
              <a:buChar char="–"/>
            </a:pPr>
            <a:r>
              <a:rPr lang="zh-CN" altLang="en-US" sz="900" b="0" dirty="0"/>
              <a:t>供应商的业绩和产品记分卡</a:t>
            </a:r>
          </a:p>
          <a:p>
            <a:pPr marL="509588" lvl="1" indent="-163513" eaLnBrk="0" hangingPunct="0">
              <a:spcBef>
                <a:spcPct val="20000"/>
              </a:spcBef>
              <a:buClr>
                <a:schemeClr val="tx1"/>
              </a:buClr>
              <a:buFont typeface="Arial" charset="0"/>
              <a:buChar char="–"/>
            </a:pPr>
            <a:r>
              <a:rPr lang="zh-CN" altLang="en-US" sz="900" b="0" dirty="0">
                <a:solidFill>
                  <a:schemeClr val="tx2">
                    <a:lumMod val="40000"/>
                    <a:lumOff val="60000"/>
                  </a:schemeClr>
                </a:solidFill>
              </a:rPr>
              <a:t>实际销售和库存 </a:t>
            </a:r>
            <a:r>
              <a:rPr lang="en-US" altLang="zh-CN" sz="900" b="0" dirty="0" smtClean="0">
                <a:solidFill>
                  <a:schemeClr val="tx2">
                    <a:lumMod val="40000"/>
                    <a:lumOff val="60000"/>
                  </a:schemeClr>
                </a:solidFill>
              </a:rPr>
              <a:t>– </a:t>
            </a:r>
            <a:r>
              <a:rPr lang="zh-CN" altLang="en-US" sz="900" b="0" dirty="0" smtClean="0">
                <a:solidFill>
                  <a:schemeClr val="tx2">
                    <a:lumMod val="40000"/>
                    <a:lumOff val="60000"/>
                  </a:schemeClr>
                </a:solidFill>
              </a:rPr>
              <a:t>每周实际数字</a:t>
            </a:r>
            <a:r>
              <a:rPr lang="en-US" altLang="zh-CN" sz="900" b="0" dirty="0" smtClean="0">
                <a:solidFill>
                  <a:schemeClr val="tx2">
                    <a:lumMod val="40000"/>
                    <a:lumOff val="60000"/>
                  </a:schemeClr>
                </a:solidFill>
              </a:rPr>
              <a:t>vs.</a:t>
            </a:r>
            <a:r>
              <a:rPr lang="zh-CN" altLang="en-US" sz="900" b="0" dirty="0" smtClean="0">
                <a:solidFill>
                  <a:schemeClr val="tx2">
                    <a:lumMod val="40000"/>
                    <a:lumOff val="60000"/>
                  </a:schemeClr>
                </a:solidFill>
              </a:rPr>
              <a:t>计划</a:t>
            </a:r>
            <a:endParaRPr lang="zh-CN" altLang="en-US" sz="900" b="0" dirty="0">
              <a:solidFill>
                <a:schemeClr val="tx2">
                  <a:lumMod val="40000"/>
                  <a:lumOff val="60000"/>
                </a:schemeClr>
              </a:solidFill>
            </a:endParaRPr>
          </a:p>
          <a:p>
            <a:pPr marL="509588" lvl="1" indent="-163513" eaLnBrk="0" hangingPunct="0">
              <a:spcBef>
                <a:spcPct val="20000"/>
              </a:spcBef>
              <a:buClr>
                <a:schemeClr val="tx1"/>
              </a:buClr>
              <a:buFont typeface="Arial" charset="0"/>
              <a:buChar char="–"/>
            </a:pPr>
            <a:r>
              <a:rPr lang="zh-CN" altLang="en-US" sz="900" b="0" dirty="0" smtClean="0"/>
              <a:t>及时</a:t>
            </a:r>
            <a:r>
              <a:rPr lang="zh-CN" altLang="en-US" sz="900" b="0" dirty="0"/>
              <a:t>性和</a:t>
            </a:r>
            <a:r>
              <a:rPr lang="zh-CN" altLang="en-US" sz="900" b="0" dirty="0" smtClean="0"/>
              <a:t>质量标准细节</a:t>
            </a:r>
            <a:endParaRPr lang="zh-CN" altLang="en-US" sz="900" b="0" dirty="0"/>
          </a:p>
          <a:p>
            <a:pPr marL="509588" lvl="1" indent="-163513" eaLnBrk="0" hangingPunct="0">
              <a:spcBef>
                <a:spcPct val="20000"/>
              </a:spcBef>
              <a:buClr>
                <a:schemeClr val="tx1"/>
              </a:buClr>
              <a:buFont typeface="Arial" charset="0"/>
              <a:buChar char="–"/>
            </a:pPr>
            <a:r>
              <a:rPr lang="zh-CN" altLang="en-US" sz="900" b="0" dirty="0"/>
              <a:t>组织，</a:t>
            </a:r>
            <a:r>
              <a:rPr lang="zh-CN" altLang="en-US" sz="900" b="0" dirty="0" smtClean="0"/>
              <a:t>库存和移动细节</a:t>
            </a:r>
            <a:endParaRPr lang="zh-CN" altLang="en-US" sz="900" b="0" dirty="0"/>
          </a:p>
          <a:p>
            <a:pPr marL="173038" indent="-173038" eaLnBrk="0" hangingPunct="0">
              <a:spcBef>
                <a:spcPct val="20000"/>
              </a:spcBef>
              <a:buClr>
                <a:schemeClr val="tx1"/>
              </a:buClr>
              <a:buFont typeface="Wingdings" pitchFamily="2" charset="2"/>
              <a:buChar char="§"/>
            </a:pPr>
            <a:r>
              <a:rPr lang="zh-CN" altLang="en-US" sz="900" b="0" dirty="0"/>
              <a:t>商品</a:t>
            </a:r>
            <a:r>
              <a:rPr lang="zh-CN" altLang="en-US" sz="900" b="0" dirty="0" smtClean="0"/>
              <a:t>报告</a:t>
            </a:r>
            <a:endParaRPr lang="en-US" altLang="zh-CN" sz="900" b="0" dirty="0" smtClean="0"/>
          </a:p>
          <a:p>
            <a:pPr marL="509588" lvl="1" indent="-163513" eaLnBrk="0" hangingPunct="0">
              <a:spcBef>
                <a:spcPct val="20000"/>
              </a:spcBef>
              <a:buClr>
                <a:schemeClr val="tx1"/>
              </a:buClr>
              <a:buFont typeface="Arial" charset="0"/>
              <a:buChar char="–"/>
            </a:pPr>
            <a:r>
              <a:rPr lang="zh-CN" altLang="en-US" sz="900" b="0" dirty="0" smtClean="0">
                <a:solidFill>
                  <a:schemeClr val="tx2">
                    <a:lumMod val="40000"/>
                    <a:lumOff val="60000"/>
                  </a:schemeClr>
                </a:solidFill>
              </a:rPr>
              <a:t>区域销售对供应链的贡献</a:t>
            </a:r>
          </a:p>
          <a:p>
            <a:pPr marL="509588" lvl="1" indent="-163513" eaLnBrk="0" hangingPunct="0">
              <a:spcBef>
                <a:spcPct val="20000"/>
              </a:spcBef>
              <a:buClr>
                <a:schemeClr val="tx1"/>
              </a:buClr>
              <a:buFont typeface="Arial" charset="0"/>
              <a:buChar char="–"/>
            </a:pPr>
            <a:r>
              <a:rPr lang="zh-CN" altLang="en-US" sz="900" b="0" dirty="0" smtClean="0"/>
              <a:t>对比</a:t>
            </a:r>
            <a:r>
              <a:rPr lang="zh-CN" altLang="en-US" sz="900" b="0" dirty="0"/>
              <a:t>分析</a:t>
            </a:r>
          </a:p>
          <a:p>
            <a:pPr marL="509588" lvl="1" indent="-163513" eaLnBrk="0" hangingPunct="0">
              <a:spcBef>
                <a:spcPct val="20000"/>
              </a:spcBef>
              <a:buClr>
                <a:schemeClr val="tx1"/>
              </a:buClr>
              <a:buFont typeface="Arial" charset="0"/>
              <a:buChar char="–"/>
            </a:pPr>
            <a:r>
              <a:rPr lang="zh-CN" altLang="en-US" sz="900" b="0" dirty="0">
                <a:solidFill>
                  <a:schemeClr val="tx2">
                    <a:lumMod val="40000"/>
                    <a:lumOff val="60000"/>
                  </a:schemeClr>
                </a:solidFill>
              </a:rPr>
              <a:t>按</a:t>
            </a:r>
            <a:r>
              <a:rPr lang="zh-CN" altLang="en-US" sz="900" b="0" dirty="0" smtClean="0">
                <a:solidFill>
                  <a:schemeClr val="tx2">
                    <a:lumMod val="40000"/>
                    <a:lumOff val="60000"/>
                  </a:schemeClr>
                </a:solidFill>
              </a:rPr>
              <a:t>部门的子工资门店销售分析</a:t>
            </a:r>
            <a:endParaRPr lang="zh-CN" altLang="en-US" sz="900" b="0" dirty="0">
              <a:solidFill>
                <a:schemeClr val="tx2">
                  <a:lumMod val="40000"/>
                  <a:lumOff val="60000"/>
                </a:schemeClr>
              </a:solidFill>
            </a:endParaRPr>
          </a:p>
          <a:p>
            <a:pPr marL="509588" lvl="1" indent="-163513" eaLnBrk="0" hangingPunct="0">
              <a:spcBef>
                <a:spcPct val="20000"/>
              </a:spcBef>
              <a:buClr>
                <a:schemeClr val="tx1"/>
              </a:buClr>
              <a:buFont typeface="Arial" charset="0"/>
              <a:buChar char="–"/>
            </a:pPr>
            <a:r>
              <a:rPr lang="zh-CN" altLang="en-US" sz="900" b="0" dirty="0" smtClean="0"/>
              <a:t>单品利润对成本</a:t>
            </a:r>
            <a:r>
              <a:rPr lang="zh-CN" altLang="en-US" sz="900" b="0" dirty="0"/>
              <a:t>和净成本的贡献</a:t>
            </a:r>
          </a:p>
          <a:p>
            <a:pPr marL="509588" lvl="1" indent="-163513" eaLnBrk="0" hangingPunct="0">
              <a:spcBef>
                <a:spcPct val="20000"/>
              </a:spcBef>
              <a:buClr>
                <a:schemeClr val="tx1"/>
              </a:buClr>
              <a:buFont typeface="Arial" charset="0"/>
              <a:buChar char="–"/>
            </a:pPr>
            <a:r>
              <a:rPr lang="zh-CN" altLang="en-US" sz="900" b="0" dirty="0"/>
              <a:t>降价记分卡和每月的业绩趋势</a:t>
            </a:r>
          </a:p>
          <a:p>
            <a:pPr marL="509588" lvl="1" indent="-163513" eaLnBrk="0" hangingPunct="0">
              <a:spcBef>
                <a:spcPct val="20000"/>
              </a:spcBef>
              <a:buClr>
                <a:schemeClr val="tx1"/>
              </a:buClr>
              <a:buFont typeface="Arial" charset="0"/>
              <a:buChar char="–"/>
            </a:pPr>
            <a:r>
              <a:rPr lang="zh-CN" altLang="en-US" sz="900" b="0" dirty="0">
                <a:solidFill>
                  <a:schemeClr val="tx2">
                    <a:lumMod val="40000"/>
                    <a:lumOff val="60000"/>
                  </a:schemeClr>
                </a:solidFill>
              </a:rPr>
              <a:t>产品，销售，利润值与去年同比</a:t>
            </a:r>
          </a:p>
          <a:p>
            <a:pPr marL="509588" lvl="1" indent="-163513" eaLnBrk="0" hangingPunct="0">
              <a:spcBef>
                <a:spcPct val="20000"/>
              </a:spcBef>
              <a:buClr>
                <a:schemeClr val="tx1"/>
              </a:buClr>
              <a:buFont typeface="Arial" charset="0"/>
              <a:buChar char="–"/>
            </a:pPr>
            <a:r>
              <a:rPr lang="zh-CN" altLang="en-US" sz="900" b="0" dirty="0">
                <a:solidFill>
                  <a:schemeClr val="tx2">
                    <a:lumMod val="40000"/>
                    <a:lumOff val="60000"/>
                  </a:schemeClr>
                </a:solidFill>
              </a:rPr>
              <a:t>产品毛利，存货明细帐，销售和库存</a:t>
            </a:r>
          </a:p>
          <a:p>
            <a:pPr marL="509588" lvl="1" indent="-163513" eaLnBrk="0" hangingPunct="0">
              <a:spcBef>
                <a:spcPct val="20000"/>
              </a:spcBef>
              <a:buClr>
                <a:schemeClr val="tx1"/>
              </a:buClr>
              <a:buFont typeface="Arial" charset="0"/>
              <a:buChar char="–"/>
            </a:pPr>
            <a:r>
              <a:rPr lang="zh-CN" altLang="en-US" sz="900" b="0" dirty="0">
                <a:solidFill>
                  <a:schemeClr val="tx2">
                    <a:lumMod val="40000"/>
                    <a:lumOff val="60000"/>
                  </a:schemeClr>
                </a:solidFill>
              </a:rPr>
              <a:t>每周销售和实际</a:t>
            </a:r>
            <a:r>
              <a:rPr lang="zh-CN" altLang="en-US" sz="900" b="0" dirty="0" smtClean="0">
                <a:solidFill>
                  <a:schemeClr val="tx2">
                    <a:lumMod val="40000"/>
                    <a:lumOff val="60000"/>
                  </a:schemeClr>
                </a:solidFill>
              </a:rPr>
              <a:t>库存 </a:t>
            </a:r>
            <a:r>
              <a:rPr lang="en-US" altLang="zh-CN" sz="900" b="0" dirty="0" smtClean="0">
                <a:solidFill>
                  <a:schemeClr val="tx2">
                    <a:lumMod val="40000"/>
                    <a:lumOff val="60000"/>
                  </a:schemeClr>
                </a:solidFill>
              </a:rPr>
              <a:t>vs. </a:t>
            </a:r>
            <a:r>
              <a:rPr lang="zh-CN" altLang="en-US" sz="900" b="0" dirty="0" smtClean="0">
                <a:solidFill>
                  <a:schemeClr val="tx2">
                    <a:lumMod val="40000"/>
                    <a:lumOff val="60000"/>
                  </a:schemeClr>
                </a:solidFill>
              </a:rPr>
              <a:t>计划</a:t>
            </a:r>
            <a:endParaRPr lang="en-US" altLang="en-US" sz="900" b="0" dirty="0">
              <a:solidFill>
                <a:schemeClr val="tx2">
                  <a:lumMod val="40000"/>
                  <a:lumOff val="60000"/>
                </a:schemeClr>
              </a:solidFill>
            </a:endParaRPr>
          </a:p>
          <a:p>
            <a:pPr marL="173038" indent="-173038" eaLnBrk="0" hangingPunct="0">
              <a:spcBef>
                <a:spcPct val="20000"/>
              </a:spcBef>
              <a:buClr>
                <a:schemeClr val="tx1"/>
              </a:buClr>
              <a:buFont typeface="Wingdings" pitchFamily="2" charset="2"/>
              <a:buChar char="§"/>
            </a:pPr>
            <a:r>
              <a:rPr lang="zh-CN" altLang="en-US" sz="900" b="0" dirty="0"/>
              <a:t>促销报告</a:t>
            </a:r>
          </a:p>
          <a:p>
            <a:pPr marL="509588" lvl="1" indent="-163513" eaLnBrk="0" hangingPunct="0">
              <a:spcBef>
                <a:spcPct val="20000"/>
              </a:spcBef>
              <a:buClr>
                <a:schemeClr val="tx1"/>
              </a:buClr>
              <a:buFont typeface="Arial" charset="0"/>
              <a:buChar char="–"/>
            </a:pPr>
            <a:r>
              <a:rPr lang="zh-CN" altLang="en-US" sz="900" b="0" dirty="0"/>
              <a:t>促销细节，趋势​​和记分卡</a:t>
            </a:r>
          </a:p>
          <a:p>
            <a:pPr marL="509588" lvl="1" indent="-163513" eaLnBrk="0" hangingPunct="0">
              <a:spcBef>
                <a:spcPct val="20000"/>
              </a:spcBef>
              <a:buClr>
                <a:schemeClr val="tx1"/>
              </a:buClr>
              <a:buFont typeface="Arial" charset="0"/>
              <a:buChar char="–"/>
            </a:pPr>
            <a:r>
              <a:rPr lang="zh-CN" altLang="en-US" sz="900" b="0" dirty="0" smtClean="0"/>
              <a:t>按类别的促销</a:t>
            </a:r>
            <a:r>
              <a:rPr lang="zh-CN" altLang="en-US" sz="900" b="0" dirty="0"/>
              <a:t>比较，预测计划</a:t>
            </a:r>
            <a:r>
              <a:rPr lang="zh-CN" altLang="en-US" sz="900" b="0" dirty="0" smtClean="0"/>
              <a:t>，性能表现 </a:t>
            </a:r>
            <a:endParaRPr lang="zh-CN" altLang="en-US" sz="900" b="0" dirty="0"/>
          </a:p>
          <a:p>
            <a:pPr marL="173038" indent="-173038" eaLnBrk="0" hangingPunct="0">
              <a:spcBef>
                <a:spcPct val="20000"/>
              </a:spcBef>
              <a:buClr>
                <a:schemeClr val="tx1"/>
              </a:buClr>
              <a:buFont typeface="Wingdings" pitchFamily="2" charset="2"/>
              <a:buChar char="§"/>
            </a:pPr>
            <a:r>
              <a:rPr lang="en-US" altLang="zh-CN" sz="900" b="0" dirty="0" smtClean="0"/>
              <a:t>POS</a:t>
            </a:r>
            <a:r>
              <a:rPr lang="zh-CN" altLang="en-US" sz="900" b="0" dirty="0" smtClean="0"/>
              <a:t>报告 </a:t>
            </a:r>
            <a:endParaRPr lang="zh-CN" altLang="en-US" sz="900" b="0" dirty="0"/>
          </a:p>
          <a:p>
            <a:pPr marL="509588" lvl="1" indent="-163513" eaLnBrk="0" hangingPunct="0">
              <a:spcBef>
                <a:spcPct val="20000"/>
              </a:spcBef>
              <a:buClr>
                <a:schemeClr val="tx1"/>
              </a:buClr>
              <a:buFont typeface="Arial" charset="0"/>
              <a:buChar char="–"/>
            </a:pPr>
            <a:r>
              <a:rPr lang="zh-CN" altLang="en-US" sz="900" b="0" dirty="0"/>
              <a:t>每小时的交易</a:t>
            </a:r>
            <a:r>
              <a:rPr lang="zh-CN" altLang="en-US" sz="900" b="0" dirty="0" smtClean="0"/>
              <a:t>，</a:t>
            </a:r>
            <a:r>
              <a:rPr lang="zh-CN" altLang="en-US" sz="900" b="0" dirty="0"/>
              <a:t>数量</a:t>
            </a:r>
            <a:r>
              <a:rPr lang="zh-CN" altLang="en-US" sz="900" b="0" dirty="0" smtClean="0"/>
              <a:t>和金额</a:t>
            </a:r>
            <a:endParaRPr lang="zh-CN" altLang="en-US" sz="900" b="0" dirty="0"/>
          </a:p>
          <a:p>
            <a:pPr marL="509588" lvl="1" indent="-163513" eaLnBrk="0" hangingPunct="0">
              <a:spcBef>
                <a:spcPct val="20000"/>
              </a:spcBef>
              <a:buClr>
                <a:schemeClr val="tx1"/>
              </a:buClr>
              <a:buFont typeface="Arial" charset="0"/>
              <a:buChar char="–"/>
            </a:pPr>
            <a:r>
              <a:rPr lang="zh-CN" altLang="en-US" sz="900" b="0" dirty="0" smtClean="0"/>
              <a:t>单品类</a:t>
            </a:r>
            <a:r>
              <a:rPr lang="zh-CN" altLang="en-US" sz="900" b="0" dirty="0"/>
              <a:t>别趋势和销售转换</a:t>
            </a:r>
          </a:p>
          <a:p>
            <a:pPr marL="509588" lvl="1" indent="-163513" eaLnBrk="0" hangingPunct="0">
              <a:spcBef>
                <a:spcPct val="20000"/>
              </a:spcBef>
              <a:buClr>
                <a:schemeClr val="tx1"/>
              </a:buClr>
              <a:buFont typeface="Arial" charset="0"/>
              <a:buChar char="–"/>
            </a:pPr>
            <a:r>
              <a:rPr lang="zh-CN" altLang="en-US" sz="900" b="0" dirty="0"/>
              <a:t>销售生产力记分卡 </a:t>
            </a:r>
          </a:p>
          <a:p>
            <a:pPr marL="173038" indent="-173038" eaLnBrk="0" hangingPunct="0">
              <a:spcBef>
                <a:spcPct val="20000"/>
              </a:spcBef>
              <a:buClr>
                <a:schemeClr val="tx1"/>
              </a:buClr>
              <a:buFont typeface="Wingdings" pitchFamily="2" charset="2"/>
              <a:buChar char="§"/>
            </a:pPr>
            <a:r>
              <a:rPr lang="zh-CN" altLang="en-US" sz="900" b="0" dirty="0" smtClean="0"/>
              <a:t>门店运营报告</a:t>
            </a:r>
            <a:endParaRPr lang="zh-CN" altLang="en-US" sz="900" b="0" dirty="0"/>
          </a:p>
          <a:p>
            <a:pPr marL="509588" lvl="1" indent="-163513" eaLnBrk="0" hangingPunct="0">
              <a:spcBef>
                <a:spcPct val="20000"/>
              </a:spcBef>
              <a:buClr>
                <a:schemeClr val="tx1"/>
              </a:buClr>
              <a:buFont typeface="Arial" charset="0"/>
              <a:buChar char="–"/>
            </a:pPr>
            <a:r>
              <a:rPr lang="zh-CN" altLang="en-US" sz="900" b="0" dirty="0">
                <a:solidFill>
                  <a:schemeClr val="tx2">
                    <a:lumMod val="40000"/>
                    <a:lumOff val="60000"/>
                  </a:schemeClr>
                </a:solidFill>
              </a:rPr>
              <a:t>按</a:t>
            </a:r>
            <a:r>
              <a:rPr lang="zh-CN" altLang="en-US" sz="900" b="0" dirty="0" smtClean="0">
                <a:solidFill>
                  <a:schemeClr val="tx2">
                    <a:lumMod val="40000"/>
                    <a:lumOff val="60000"/>
                  </a:schemeClr>
                </a:solidFill>
              </a:rPr>
              <a:t>地区的子公司门店利润分析</a:t>
            </a:r>
            <a:endParaRPr lang="zh-CN" altLang="en-US" sz="900" b="0" dirty="0">
              <a:solidFill>
                <a:schemeClr val="tx2">
                  <a:lumMod val="40000"/>
                  <a:lumOff val="60000"/>
                </a:schemeClr>
              </a:solidFill>
            </a:endParaRPr>
          </a:p>
          <a:p>
            <a:pPr marL="509588" lvl="1" indent="-163513" eaLnBrk="0" hangingPunct="0">
              <a:spcBef>
                <a:spcPct val="20000"/>
              </a:spcBef>
              <a:buClr>
                <a:schemeClr val="tx1"/>
              </a:buClr>
              <a:buFont typeface="Arial" charset="0"/>
              <a:buChar char="–"/>
            </a:pPr>
            <a:r>
              <a:rPr lang="zh-CN" altLang="en-US" sz="900" b="0" dirty="0"/>
              <a:t>地点销售记分卡</a:t>
            </a:r>
          </a:p>
          <a:p>
            <a:pPr marL="509588" lvl="1" indent="-163513" eaLnBrk="0" hangingPunct="0">
              <a:spcBef>
                <a:spcPct val="20000"/>
              </a:spcBef>
              <a:buClr>
                <a:schemeClr val="tx1"/>
              </a:buClr>
              <a:buFont typeface="Arial" charset="0"/>
              <a:buChar char="–"/>
            </a:pPr>
            <a:r>
              <a:rPr lang="zh-CN" altLang="en-US" sz="900" b="0" dirty="0" smtClean="0"/>
              <a:t>门店表现趋势</a:t>
            </a:r>
            <a:endParaRPr lang="en-US" altLang="en-US" sz="900" b="0" dirty="0"/>
          </a:p>
        </p:txBody>
      </p:sp>
      <p:sp>
        <p:nvSpPr>
          <p:cNvPr id="171012" name="Text Box 5"/>
          <p:cNvSpPr txBox="1">
            <a:spLocks noChangeArrowheads="1"/>
          </p:cNvSpPr>
          <p:nvPr/>
        </p:nvSpPr>
        <p:spPr bwMode="auto">
          <a:xfrm>
            <a:off x="2560638" y="6354763"/>
            <a:ext cx="697627" cy="246221"/>
          </a:xfrm>
          <a:prstGeom prst="rect">
            <a:avLst/>
          </a:prstGeom>
          <a:noFill/>
          <a:ln w="9525">
            <a:noFill/>
            <a:miter lim="800000"/>
            <a:headEnd/>
            <a:tailEnd/>
          </a:ln>
        </p:spPr>
        <p:txBody>
          <a:bodyPr wrap="none">
            <a:spAutoFit/>
          </a:bodyPr>
          <a:lstStyle/>
          <a:p>
            <a:r>
              <a:rPr lang="zh-CN" altLang="en-US" sz="1000" b="0" dirty="0" smtClean="0">
                <a:ea typeface="SimSun" pitchFamily="2" charset="-122"/>
              </a:rPr>
              <a:t>短期报告</a:t>
            </a:r>
            <a:endParaRPr lang="en-US" altLang="zh-CN" sz="1000" b="0" dirty="0">
              <a:ea typeface="SimSun" pitchFamily="2" charset="-122"/>
            </a:endParaRPr>
          </a:p>
        </p:txBody>
      </p:sp>
      <p:sp>
        <p:nvSpPr>
          <p:cNvPr id="171013" name="Rectangle 6"/>
          <p:cNvSpPr>
            <a:spLocks noChangeArrowheads="1"/>
          </p:cNvSpPr>
          <p:nvPr/>
        </p:nvSpPr>
        <p:spPr bwMode="auto">
          <a:xfrm>
            <a:off x="1920875" y="6354763"/>
            <a:ext cx="639763" cy="182562"/>
          </a:xfrm>
          <a:prstGeom prst="rect">
            <a:avLst/>
          </a:prstGeom>
          <a:solidFill>
            <a:schemeClr val="accent1"/>
          </a:solidFill>
          <a:ln w="9525">
            <a:solidFill>
              <a:schemeClr val="tx1"/>
            </a:solidFill>
            <a:miter lim="800000"/>
            <a:headEnd/>
            <a:tailEnd/>
          </a:ln>
        </p:spPr>
        <p:txBody>
          <a:bodyPr wrap="none" anchor="ctr"/>
          <a:lstStyle/>
          <a:p>
            <a:pPr eaLnBrk="0" hangingPunct="0">
              <a:spcBef>
                <a:spcPct val="20000"/>
              </a:spcBef>
              <a:buClr>
                <a:schemeClr val="tx1"/>
              </a:buClr>
              <a:buFont typeface="Wingdings" pitchFamily="2" charset="2"/>
              <a:buChar char="§"/>
            </a:pPr>
            <a:endParaRPr lang="zh-CN" altLang="zh-CN"/>
          </a:p>
        </p:txBody>
      </p:sp>
      <p:sp>
        <p:nvSpPr>
          <p:cNvPr id="243719" name="Rectangle 7"/>
          <p:cNvSpPr>
            <a:spLocks noChangeArrowheads="1"/>
          </p:cNvSpPr>
          <p:nvPr/>
        </p:nvSpPr>
        <p:spPr bwMode="auto">
          <a:xfrm>
            <a:off x="484188" y="1147763"/>
            <a:ext cx="8396287" cy="307975"/>
          </a:xfrm>
          <a:prstGeom prst="rect">
            <a:avLst/>
          </a:prstGeom>
          <a:noFill/>
          <a:ln>
            <a:noFill/>
          </a:ln>
          <a:effectLst>
            <a:prstShdw prst="shdw17" dist="17961" dir="2700000">
              <a:schemeClr val="accent1">
                <a:gamma/>
                <a:shade val="60000"/>
                <a:invGamma/>
                <a:alpha val="74998"/>
              </a:schemeClr>
            </a:prstShdw>
          </a:effectLst>
          <a:extLst/>
        </p:spPr>
        <p:txBody>
          <a:bodyPr>
            <a:spAutoFit/>
          </a:bodyPr>
          <a:lstStyle/>
          <a:p>
            <a:pPr>
              <a:buFont typeface="Wingdings" pitchFamily="2" charset="2"/>
              <a:buNone/>
              <a:defRPr/>
            </a:pPr>
            <a:r>
              <a:rPr lang="zh-CN" altLang="en-US" dirty="0">
                <a:latin typeface="Arial" pitchFamily="34" charset="0"/>
                <a:cs typeface="+mn-cs"/>
              </a:rPr>
              <a:t>李宁</a:t>
            </a:r>
            <a:r>
              <a:rPr lang="zh-CN" altLang="en-US" dirty="0" smtClean="0">
                <a:latin typeface="Arial" pitchFamily="34" charset="0"/>
                <a:cs typeface="+mn-cs"/>
              </a:rPr>
              <a:t>需要将报告分为</a:t>
            </a:r>
            <a:r>
              <a:rPr lang="zh-CN" altLang="en-US" dirty="0">
                <a:latin typeface="Arial" pitchFamily="34" charset="0"/>
                <a:cs typeface="+mn-cs"/>
              </a:rPr>
              <a:t>短期和长期的需求</a:t>
            </a:r>
          </a:p>
        </p:txBody>
      </p:sp>
    </p:spTree>
    <p:extLst>
      <p:ext uri="{BB962C8B-B14F-4D97-AF65-F5344CB8AC3E}">
        <p14:creationId xmlns:p14="http://schemas.microsoft.com/office/powerpoint/2010/main" xmlns="" val="495390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Content Placeholder 2"/>
          <p:cNvSpPr>
            <a:spLocks noGrp="1"/>
          </p:cNvSpPr>
          <p:nvPr>
            <p:ph idx="4294967295"/>
          </p:nvPr>
        </p:nvSpPr>
        <p:spPr>
          <a:xfrm>
            <a:off x="582613" y="1521143"/>
            <a:ext cx="8177339" cy="4641913"/>
          </a:xfrm>
        </p:spPr>
        <p:txBody>
          <a:bodyPr/>
          <a:lstStyle/>
          <a:p>
            <a:r>
              <a:rPr lang="zh-CN" altLang="en-US" dirty="0" smtClean="0">
                <a:latin typeface="Arial" pitchFamily="34" charset="0"/>
                <a:cs typeface="Arial" pitchFamily="34" charset="0"/>
              </a:rPr>
              <a:t>为了使李宁各部门可以紧密合作成为一个零售组织，为每个部门建立</a:t>
            </a:r>
            <a:r>
              <a:rPr lang="en-US" altLang="zh-CN" dirty="0" smtClean="0">
                <a:latin typeface="Arial" pitchFamily="34" charset="0"/>
                <a:cs typeface="Arial" pitchFamily="34" charset="0"/>
              </a:rPr>
              <a:t>KPI</a:t>
            </a:r>
            <a:r>
              <a:rPr lang="zh-CN" altLang="en-US" dirty="0" smtClean="0">
                <a:latin typeface="Arial" pitchFamily="34" charset="0"/>
                <a:cs typeface="Arial" pitchFamily="34" charset="0"/>
              </a:rPr>
              <a:t>是成功的第一步，设定、执行并是组织里每个人都了解</a:t>
            </a:r>
            <a:r>
              <a:rPr lang="en-US" altLang="zh-CN" dirty="0" smtClean="0">
                <a:latin typeface="Arial" pitchFamily="34" charset="0"/>
                <a:cs typeface="Arial" pitchFamily="34" charset="0"/>
              </a:rPr>
              <a:t>KPI</a:t>
            </a:r>
            <a:r>
              <a:rPr lang="zh-CN" altLang="en-US" dirty="0" smtClean="0">
                <a:latin typeface="Arial" pitchFamily="34" charset="0"/>
                <a:cs typeface="Arial" pitchFamily="34" charset="0"/>
              </a:rPr>
              <a:t>，并定期回顾，明确执行情况</a:t>
            </a:r>
            <a:r>
              <a:rPr lang="en-US" altLang="zh-CN" dirty="0" smtClean="0">
                <a:latin typeface="Arial" pitchFamily="34" charset="0"/>
                <a:cs typeface="Arial" pitchFamily="34" charset="0"/>
              </a:rPr>
              <a:t>  </a:t>
            </a:r>
          </a:p>
          <a:p>
            <a:endParaRPr lang="en-US" altLang="zh-CN" dirty="0" smtClean="0">
              <a:latin typeface="Arial" pitchFamily="34" charset="0"/>
              <a:cs typeface="Arial" pitchFamily="34" charset="0"/>
            </a:endParaRPr>
          </a:p>
          <a:p>
            <a:pPr lvl="1"/>
            <a:r>
              <a:rPr lang="zh-CN" altLang="en-US" dirty="0" smtClean="0">
                <a:latin typeface="Arial" pitchFamily="34" charset="0"/>
                <a:cs typeface="Arial" pitchFamily="34" charset="0"/>
              </a:rPr>
              <a:t>设定</a:t>
            </a:r>
            <a:r>
              <a:rPr lang="en-US" altLang="zh-CN" dirty="0" smtClean="0">
                <a:latin typeface="Arial" pitchFamily="34" charset="0"/>
                <a:cs typeface="Arial" pitchFamily="34" charset="0"/>
              </a:rPr>
              <a:t>KPI</a:t>
            </a:r>
            <a:r>
              <a:rPr lang="zh-CN" altLang="en-US" dirty="0" smtClean="0">
                <a:latin typeface="Arial" pitchFamily="34" charset="0"/>
                <a:cs typeface="Arial" pitchFamily="34" charset="0"/>
              </a:rPr>
              <a:t>的目的是让组织中的每个人都能清楚的在任何时候发生了什么问题，以及如何去解决。比如，低库存水平可能意味着库存不平衡或最初的商品组合计划出了问题；低转化率（进店人员没有转化为客户）可能意味着门产品设计的问题，商品组合的问题，门店内商品视觉陈列的问题或是销售人员的问题。</a:t>
            </a:r>
            <a:endParaRPr lang="en-US" altLang="zh-CN" dirty="0" smtClean="0">
              <a:latin typeface="Arial" pitchFamily="34" charset="0"/>
              <a:cs typeface="Arial" pitchFamily="34" charset="0"/>
            </a:endParaRPr>
          </a:p>
          <a:p>
            <a:pPr lvl="1"/>
            <a:endParaRPr lang="en-US" altLang="zh-CN" i="1" dirty="0" smtClean="0">
              <a:latin typeface="Arial" pitchFamily="34" charset="0"/>
              <a:cs typeface="Arial" pitchFamily="34" charset="0"/>
            </a:endParaRPr>
          </a:p>
          <a:p>
            <a:r>
              <a:rPr lang="zh-CN" altLang="en-US" dirty="0" smtClean="0">
                <a:latin typeface="Arial" pitchFamily="34" charset="0"/>
                <a:cs typeface="Arial" pitchFamily="34" charset="0"/>
              </a:rPr>
              <a:t>如果在各个部门间没有对</a:t>
            </a:r>
            <a:r>
              <a:rPr lang="en-US" altLang="zh-CN" dirty="0" smtClean="0">
                <a:latin typeface="Arial" pitchFamily="34" charset="0"/>
                <a:cs typeface="Arial" pitchFamily="34" charset="0"/>
              </a:rPr>
              <a:t>KPI</a:t>
            </a:r>
            <a:r>
              <a:rPr lang="zh-CN" altLang="en-US" dirty="0" smtClean="0">
                <a:latin typeface="Arial" pitchFamily="34" charset="0"/>
                <a:cs typeface="Arial" pitchFamily="34" charset="0"/>
              </a:rPr>
              <a:t>有非常清晰的理解，大家就不能聚焦时间和精力集中于主要的问题，这些问题可能包括销售额或利润下降，或是组织内部生产力下降等。</a:t>
            </a:r>
            <a:endParaRPr lang="en-US" altLang="zh-CN" dirty="0" smtClean="0">
              <a:latin typeface="Arial" pitchFamily="34" charset="0"/>
              <a:cs typeface="Arial" pitchFamily="34" charset="0"/>
            </a:endParaRPr>
          </a:p>
          <a:p>
            <a:endParaRPr lang="en-US" altLang="zh-CN" dirty="0" smtClean="0">
              <a:latin typeface="Arial" pitchFamily="34" charset="0"/>
              <a:cs typeface="Arial" pitchFamily="34" charset="0"/>
            </a:endParaRPr>
          </a:p>
          <a:p>
            <a:pPr lvl="1"/>
            <a:r>
              <a:rPr lang="en-US" altLang="zh-CN" dirty="0" smtClean="0">
                <a:latin typeface="Arial" pitchFamily="34" charset="0"/>
                <a:cs typeface="Arial" pitchFamily="34" charset="0"/>
              </a:rPr>
              <a:t>KPI</a:t>
            </a:r>
            <a:r>
              <a:rPr lang="zh-CN" altLang="en-US" dirty="0" smtClean="0">
                <a:latin typeface="Arial" pitchFamily="34" charset="0"/>
                <a:cs typeface="Arial" pitchFamily="34" charset="0"/>
              </a:rPr>
              <a:t>是简单的评估标准，这些标准应该要和公司的总体目标紧密联系。李宁必须使用与集成的零售计划流程、产品流程、子公司门店和经销商门店运营密切相关的关键标准。尽管子公司门店与经销商门店的评估标准可能不同，或者不同产品类别使用不同的标准，但是建立</a:t>
            </a:r>
            <a:r>
              <a:rPr lang="en-US" altLang="zh-CN" dirty="0" smtClean="0">
                <a:latin typeface="Arial" pitchFamily="34" charset="0"/>
                <a:cs typeface="Arial" pitchFamily="34" charset="0"/>
              </a:rPr>
              <a:t>KPI</a:t>
            </a:r>
            <a:r>
              <a:rPr lang="zh-CN" altLang="en-US" dirty="0" smtClean="0">
                <a:latin typeface="Arial" pitchFamily="34" charset="0"/>
                <a:cs typeface="Arial" pitchFamily="34" charset="0"/>
              </a:rPr>
              <a:t>体系对于李宁成功的作为零售商、批发商和产品设计公司的集成化运作至关重要。</a:t>
            </a:r>
            <a:endParaRPr lang="en-US" altLang="zh-CN" dirty="0" smtClean="0">
              <a:latin typeface="Arial" pitchFamily="34" charset="0"/>
              <a:cs typeface="Arial" pitchFamily="34" charset="0"/>
            </a:endParaRPr>
          </a:p>
          <a:p>
            <a:endParaRPr lang="en-US" altLang="zh-CN" dirty="0" smtClean="0">
              <a:latin typeface="Arial" pitchFamily="34" charset="0"/>
              <a:cs typeface="Arial" pitchFamily="34" charset="0"/>
            </a:endParaRPr>
          </a:p>
        </p:txBody>
      </p:sp>
      <p:sp>
        <p:nvSpPr>
          <p:cNvPr id="253955" name="Rectangle 3"/>
          <p:cNvSpPr txBox="1">
            <a:spLocks noChangeArrowheads="1"/>
          </p:cNvSpPr>
          <p:nvPr/>
        </p:nvSpPr>
        <p:spPr bwMode="auto">
          <a:xfrm>
            <a:off x="550863" y="474663"/>
            <a:ext cx="7589837" cy="515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nchor="b"/>
          <a:lstStyle>
            <a:lvl1pPr>
              <a:defRPr sz="1400" b="1">
                <a:solidFill>
                  <a:schemeClr val="tx1"/>
                </a:solidFill>
                <a:latin typeface="Arial" pitchFamily="34" charset="0"/>
                <a:ea typeface="微软雅黑" pitchFamily="34" charset="-122"/>
              </a:defRPr>
            </a:lvl1pPr>
            <a:lvl2pPr marL="742950" indent="-285750">
              <a:defRPr sz="1400" b="1">
                <a:solidFill>
                  <a:schemeClr val="tx1"/>
                </a:solidFill>
                <a:latin typeface="Arial" pitchFamily="34" charset="0"/>
                <a:ea typeface="微软雅黑" pitchFamily="34" charset="-122"/>
              </a:defRPr>
            </a:lvl2pPr>
            <a:lvl3pPr marL="1143000" indent="-228600">
              <a:defRPr sz="1400" b="1">
                <a:solidFill>
                  <a:schemeClr val="tx1"/>
                </a:solidFill>
                <a:latin typeface="Arial" pitchFamily="34" charset="0"/>
                <a:ea typeface="微软雅黑" pitchFamily="34" charset="-122"/>
              </a:defRPr>
            </a:lvl3pPr>
            <a:lvl4pPr marL="1600200" indent="-228600">
              <a:defRPr sz="1400" b="1">
                <a:solidFill>
                  <a:schemeClr val="tx1"/>
                </a:solidFill>
                <a:latin typeface="Arial" pitchFamily="34" charset="0"/>
                <a:ea typeface="微软雅黑" pitchFamily="34" charset="-122"/>
              </a:defRPr>
            </a:lvl4pPr>
            <a:lvl5pPr marL="2057400" indent="-228600">
              <a:defRPr sz="1400" b="1">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tx1"/>
              </a:buClr>
              <a:buFont typeface="Wingdings" pitchFamily="2" charset="2"/>
              <a:buChar char="§"/>
              <a:defRPr sz="1400" b="1">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tx1"/>
              </a:buClr>
              <a:buFont typeface="Wingdings" pitchFamily="2" charset="2"/>
              <a:buChar char="§"/>
              <a:defRPr sz="1400" b="1">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tx1"/>
              </a:buClr>
              <a:buFont typeface="Wingdings" pitchFamily="2" charset="2"/>
              <a:buChar char="§"/>
              <a:defRPr sz="1400" b="1">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tx1"/>
              </a:buClr>
              <a:buFont typeface="Wingdings" pitchFamily="2" charset="2"/>
              <a:buChar char="§"/>
              <a:defRPr sz="1400" b="1">
                <a:solidFill>
                  <a:schemeClr val="tx1"/>
                </a:solidFill>
                <a:latin typeface="Arial" pitchFamily="34" charset="0"/>
                <a:ea typeface="微软雅黑" pitchFamily="34" charset="-122"/>
              </a:defRPr>
            </a:lvl9pPr>
          </a:lstStyle>
          <a:p>
            <a:pPr eaLnBrk="1" hangingPunct="1">
              <a:lnSpc>
                <a:spcPct val="90000"/>
              </a:lnSpc>
              <a:spcBef>
                <a:spcPct val="0"/>
              </a:spcBef>
              <a:buFont typeface="Wingdings" pitchFamily="2" charset="2"/>
              <a:buNone/>
            </a:pPr>
            <a:r>
              <a:rPr lang="en-US" altLang="zh-CN" sz="2200" dirty="0" smtClean="0">
                <a:solidFill>
                  <a:schemeClr val="hlink"/>
                </a:solidFill>
                <a:latin typeface="微软雅黑" pitchFamily="34" charset="-122"/>
              </a:rPr>
              <a:t>KPIs</a:t>
            </a:r>
            <a:endParaRPr lang="en-US" altLang="zh-CN" sz="2200" dirty="0">
              <a:solidFill>
                <a:schemeClr val="hlink"/>
              </a:solidFill>
              <a:latin typeface="微软雅黑" pitchFamily="34" charset="-122"/>
            </a:endParaRPr>
          </a:p>
        </p:txBody>
      </p:sp>
    </p:spTree>
    <p:extLst>
      <p:ext uri="{BB962C8B-B14F-4D97-AF65-F5344CB8AC3E}">
        <p14:creationId xmlns:p14="http://schemas.microsoft.com/office/powerpoint/2010/main" xmlns="" val="3201266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4"/>
          <p:cNvSpPr>
            <a:spLocks noGrp="1"/>
          </p:cNvSpPr>
          <p:nvPr>
            <p:ph type="title" idx="4294967295"/>
          </p:nvPr>
        </p:nvSpPr>
        <p:spPr>
          <a:xfrm>
            <a:off x="566738" y="1206500"/>
            <a:ext cx="6457950" cy="377825"/>
          </a:xfrm>
        </p:spPr>
        <p:txBody>
          <a:bodyPr lIns="0" tIns="0" rIns="0" bIns="0" anchor="t"/>
          <a:lstStyle/>
          <a:p>
            <a:r>
              <a:rPr lang="zh-CN" altLang="en-US" sz="1400" b="0" smtClean="0">
                <a:solidFill>
                  <a:schemeClr val="tx1"/>
                </a:solidFill>
                <a:ea typeface="微软雅黑" pitchFamily="34" charset="-122"/>
              </a:rPr>
              <a:t>带有</a:t>
            </a:r>
            <a:r>
              <a:rPr lang="en-US" altLang="zh-CN" sz="1400" b="0" smtClean="0">
                <a:solidFill>
                  <a:schemeClr val="tx1"/>
                </a:solidFill>
                <a:ea typeface="微软雅黑" pitchFamily="34" charset="-122"/>
              </a:rPr>
              <a:t>KPI</a:t>
            </a:r>
            <a:r>
              <a:rPr lang="zh-CN" altLang="en-US" sz="1400" b="0" smtClean="0">
                <a:solidFill>
                  <a:schemeClr val="tx1"/>
                </a:solidFill>
                <a:ea typeface="微软雅黑" pitchFamily="34" charset="-122"/>
              </a:rPr>
              <a:t>示例和相关评估标准的平衡计分卡</a:t>
            </a:r>
            <a:endParaRPr lang="en-US" altLang="zh-CN" sz="1400" b="0" smtClean="0">
              <a:solidFill>
                <a:schemeClr val="tx1"/>
              </a:solidFill>
              <a:ea typeface="微软雅黑" pitchFamily="34" charset="-122"/>
            </a:endParaRPr>
          </a:p>
        </p:txBody>
      </p:sp>
      <p:sp>
        <p:nvSpPr>
          <p:cNvPr id="7" name="Title 1"/>
          <p:cNvSpPr txBox="1">
            <a:spLocks/>
          </p:cNvSpPr>
          <p:nvPr/>
        </p:nvSpPr>
        <p:spPr bwMode="auto">
          <a:xfrm>
            <a:off x="2598738" y="1744663"/>
            <a:ext cx="4106862" cy="384175"/>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anchor="ctr"/>
          <a:lstStyle/>
          <a:p>
            <a:pPr algn="ctr" eaLnBrk="0" hangingPunct="0">
              <a:lnSpc>
                <a:spcPct val="90000"/>
              </a:lnSpc>
              <a:defRPr/>
            </a:pPr>
            <a:r>
              <a:rPr lang="zh-CN" altLang="en-US" sz="1800" kern="0" dirty="0">
                <a:solidFill>
                  <a:schemeClr val="bg1"/>
                </a:solidFill>
                <a:latin typeface="+mj-lt"/>
                <a:ea typeface="MS PGothic" pitchFamily="34" charset="-128"/>
                <a:cs typeface="+mj-cs"/>
              </a:rPr>
              <a:t>平衡计分卡</a:t>
            </a:r>
            <a:endParaRPr lang="en-US" sz="1800" kern="0" dirty="0">
              <a:solidFill>
                <a:schemeClr val="bg1"/>
              </a:solidFill>
              <a:latin typeface="+mj-lt"/>
              <a:ea typeface="MS PGothic" pitchFamily="34" charset="-128"/>
              <a:cs typeface="+mj-cs"/>
            </a:endParaRPr>
          </a:p>
        </p:txBody>
      </p:sp>
      <p:sp>
        <p:nvSpPr>
          <p:cNvPr id="8" name="Rectangle 8"/>
          <p:cNvSpPr>
            <a:spLocks noChangeArrowheads="1"/>
          </p:cNvSpPr>
          <p:nvPr/>
        </p:nvSpPr>
        <p:spPr bwMode="auto">
          <a:xfrm>
            <a:off x="509588" y="2506663"/>
            <a:ext cx="1828800" cy="473075"/>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90000"/>
              </a:lnSpc>
            </a:pPr>
            <a:r>
              <a:rPr lang="zh-CN" altLang="en-US" sz="1600">
                <a:solidFill>
                  <a:schemeClr val="bg1"/>
                </a:solidFill>
              </a:rPr>
              <a:t>财务</a:t>
            </a:r>
            <a:endParaRPr lang="en-US" sz="1600">
              <a:solidFill>
                <a:schemeClr val="bg1"/>
              </a:solidFill>
            </a:endParaRPr>
          </a:p>
        </p:txBody>
      </p:sp>
      <p:sp>
        <p:nvSpPr>
          <p:cNvPr id="9" name="Rectangle 9"/>
          <p:cNvSpPr>
            <a:spLocks noChangeArrowheads="1"/>
          </p:cNvSpPr>
          <p:nvPr/>
        </p:nvSpPr>
        <p:spPr bwMode="auto">
          <a:xfrm>
            <a:off x="2662238" y="2506663"/>
            <a:ext cx="1828800" cy="473075"/>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90000"/>
              </a:lnSpc>
            </a:pPr>
            <a:r>
              <a:rPr lang="zh-CN" altLang="en-US" sz="1600">
                <a:solidFill>
                  <a:schemeClr val="bg1"/>
                </a:solidFill>
              </a:rPr>
              <a:t>顾客</a:t>
            </a:r>
            <a:endParaRPr lang="en-US" sz="1600">
              <a:solidFill>
                <a:schemeClr val="bg1"/>
              </a:solidFill>
            </a:endParaRPr>
          </a:p>
        </p:txBody>
      </p:sp>
      <p:sp>
        <p:nvSpPr>
          <p:cNvPr id="10" name="Rectangle 10"/>
          <p:cNvSpPr>
            <a:spLocks noChangeArrowheads="1"/>
          </p:cNvSpPr>
          <p:nvPr/>
        </p:nvSpPr>
        <p:spPr bwMode="auto">
          <a:xfrm>
            <a:off x="4813300" y="2506663"/>
            <a:ext cx="1828800" cy="473075"/>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90000"/>
              </a:lnSpc>
            </a:pPr>
            <a:r>
              <a:rPr lang="zh-CN" altLang="en-US" sz="1600">
                <a:solidFill>
                  <a:schemeClr val="bg1"/>
                </a:solidFill>
              </a:rPr>
              <a:t>内部流程</a:t>
            </a:r>
            <a:endParaRPr lang="en-US" sz="1600">
              <a:solidFill>
                <a:schemeClr val="bg1"/>
              </a:solidFill>
            </a:endParaRPr>
          </a:p>
        </p:txBody>
      </p:sp>
      <p:sp>
        <p:nvSpPr>
          <p:cNvPr id="11" name="Rectangle 11"/>
          <p:cNvSpPr>
            <a:spLocks noChangeArrowheads="1"/>
          </p:cNvSpPr>
          <p:nvPr/>
        </p:nvSpPr>
        <p:spPr bwMode="auto">
          <a:xfrm>
            <a:off x="6965950" y="2506663"/>
            <a:ext cx="1828800" cy="473075"/>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90000"/>
              </a:lnSpc>
            </a:pPr>
            <a:r>
              <a:rPr lang="zh-CN" altLang="en-US" sz="1600">
                <a:solidFill>
                  <a:schemeClr val="bg1"/>
                </a:solidFill>
              </a:rPr>
              <a:t>创新 </a:t>
            </a:r>
            <a:r>
              <a:rPr lang="en-US" altLang="zh-CN" sz="1600">
                <a:solidFill>
                  <a:schemeClr val="bg1"/>
                </a:solidFill>
              </a:rPr>
              <a:t>&amp; </a:t>
            </a:r>
            <a:r>
              <a:rPr lang="zh-CN" altLang="en-US" sz="1600">
                <a:solidFill>
                  <a:schemeClr val="bg1"/>
                </a:solidFill>
              </a:rPr>
              <a:t>学习</a:t>
            </a:r>
            <a:endParaRPr lang="en-US" sz="1600">
              <a:solidFill>
                <a:schemeClr val="bg1"/>
              </a:solidFill>
            </a:endParaRPr>
          </a:p>
        </p:txBody>
      </p:sp>
      <p:cxnSp>
        <p:nvCxnSpPr>
          <p:cNvPr id="167943" name="Elbow Connector 33"/>
          <p:cNvCxnSpPr>
            <a:cxnSpLocks noChangeShapeType="1"/>
            <a:stCxn id="7" idx="2"/>
            <a:endCxn id="8" idx="0"/>
          </p:cNvCxnSpPr>
          <p:nvPr/>
        </p:nvCxnSpPr>
        <p:spPr bwMode="auto">
          <a:xfrm rot="5400000">
            <a:off x="2849563" y="703263"/>
            <a:ext cx="377825" cy="3228975"/>
          </a:xfrm>
          <a:prstGeom prst="bentConnector3">
            <a:avLst>
              <a:gd name="adj1" fmla="val 50000"/>
            </a:avLst>
          </a:prstGeom>
          <a:noFill/>
          <a:ln w="28575" algn="ctr">
            <a:solidFill>
              <a:schemeClr val="tx1"/>
            </a:solidFill>
            <a:round/>
            <a:headEnd/>
            <a:tailEnd/>
          </a:ln>
        </p:spPr>
      </p:cxnSp>
      <p:cxnSp>
        <p:nvCxnSpPr>
          <p:cNvPr id="167944" name="Elbow Connector 35"/>
          <p:cNvCxnSpPr>
            <a:cxnSpLocks noChangeShapeType="1"/>
            <a:stCxn id="7" idx="2"/>
            <a:endCxn id="9" idx="0"/>
          </p:cNvCxnSpPr>
          <p:nvPr/>
        </p:nvCxnSpPr>
        <p:spPr bwMode="auto">
          <a:xfrm rot="5400000">
            <a:off x="3925888" y="1779588"/>
            <a:ext cx="377825" cy="1076325"/>
          </a:xfrm>
          <a:prstGeom prst="bentConnector3">
            <a:avLst>
              <a:gd name="adj1" fmla="val 50000"/>
            </a:avLst>
          </a:prstGeom>
          <a:noFill/>
          <a:ln w="28575" algn="ctr">
            <a:solidFill>
              <a:schemeClr val="tx1"/>
            </a:solidFill>
            <a:round/>
            <a:headEnd/>
            <a:tailEnd/>
          </a:ln>
        </p:spPr>
      </p:cxnSp>
      <p:cxnSp>
        <p:nvCxnSpPr>
          <p:cNvPr id="167945" name="Elbow Connector 37"/>
          <p:cNvCxnSpPr>
            <a:cxnSpLocks noChangeShapeType="1"/>
            <a:stCxn id="7" idx="2"/>
            <a:endCxn id="10" idx="0"/>
          </p:cNvCxnSpPr>
          <p:nvPr/>
        </p:nvCxnSpPr>
        <p:spPr bwMode="auto">
          <a:xfrm rot="16200000" flipH="1">
            <a:off x="5001419" y="1780382"/>
            <a:ext cx="377825" cy="1074737"/>
          </a:xfrm>
          <a:prstGeom prst="bentConnector3">
            <a:avLst>
              <a:gd name="adj1" fmla="val 50000"/>
            </a:avLst>
          </a:prstGeom>
          <a:noFill/>
          <a:ln w="28575" algn="ctr">
            <a:solidFill>
              <a:schemeClr val="tx1"/>
            </a:solidFill>
            <a:round/>
            <a:headEnd/>
            <a:tailEnd/>
          </a:ln>
        </p:spPr>
      </p:cxnSp>
      <p:cxnSp>
        <p:nvCxnSpPr>
          <p:cNvPr id="167946" name="Elbow Connector 39"/>
          <p:cNvCxnSpPr>
            <a:cxnSpLocks noChangeShapeType="1"/>
            <a:stCxn id="7" idx="2"/>
            <a:endCxn id="11" idx="0"/>
          </p:cNvCxnSpPr>
          <p:nvPr/>
        </p:nvCxnSpPr>
        <p:spPr bwMode="auto">
          <a:xfrm rot="16200000" flipH="1">
            <a:off x="6077744" y="704057"/>
            <a:ext cx="377825" cy="3227387"/>
          </a:xfrm>
          <a:prstGeom prst="bentConnector3">
            <a:avLst>
              <a:gd name="adj1" fmla="val 50000"/>
            </a:avLst>
          </a:prstGeom>
          <a:noFill/>
          <a:ln w="28575" algn="ctr">
            <a:solidFill>
              <a:schemeClr val="tx1"/>
            </a:solidFill>
            <a:round/>
            <a:headEnd/>
            <a:tailEnd/>
          </a:ln>
        </p:spPr>
      </p:cxnSp>
      <p:sp>
        <p:nvSpPr>
          <p:cNvPr id="77" name="Rectangle 8"/>
          <p:cNvSpPr>
            <a:spLocks noChangeArrowheads="1"/>
          </p:cNvSpPr>
          <p:nvPr/>
        </p:nvSpPr>
        <p:spPr bwMode="auto">
          <a:xfrm>
            <a:off x="490538" y="3609975"/>
            <a:ext cx="815975" cy="59372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85000"/>
              </a:lnSpc>
              <a:defRPr/>
            </a:pPr>
            <a:r>
              <a:rPr lang="zh-CN" altLang="en-US" dirty="0" smtClean="0">
                <a:solidFill>
                  <a:schemeClr val="bg1"/>
                </a:solidFill>
                <a:latin typeface="Arial" pitchFamily="34" charset="0"/>
                <a:ea typeface="+mn-ea"/>
                <a:cs typeface="+mn-cs"/>
              </a:rPr>
              <a:t>库存</a:t>
            </a:r>
            <a:endParaRPr lang="en-US" dirty="0">
              <a:solidFill>
                <a:schemeClr val="bg1"/>
              </a:solidFill>
              <a:latin typeface="Arial" pitchFamily="34" charset="0"/>
              <a:ea typeface="+mn-ea"/>
              <a:cs typeface="+mn-cs"/>
            </a:endParaRPr>
          </a:p>
          <a:p>
            <a:pPr algn="ctr">
              <a:lnSpc>
                <a:spcPct val="85000"/>
              </a:lnSpc>
              <a:defRPr/>
            </a:pPr>
            <a:r>
              <a:rPr lang="en-US" dirty="0">
                <a:solidFill>
                  <a:schemeClr val="bg1"/>
                </a:solidFill>
                <a:latin typeface="Arial" pitchFamily="34" charset="0"/>
                <a:ea typeface="+mn-ea"/>
                <a:cs typeface="+mn-cs"/>
              </a:rPr>
              <a:t>KPI</a:t>
            </a:r>
          </a:p>
        </p:txBody>
      </p:sp>
      <p:sp>
        <p:nvSpPr>
          <p:cNvPr id="79" name="Rectangle 13"/>
          <p:cNvSpPr>
            <a:spLocks noChangeArrowheads="1"/>
          </p:cNvSpPr>
          <p:nvPr/>
        </p:nvSpPr>
        <p:spPr bwMode="auto">
          <a:xfrm>
            <a:off x="230188" y="4514850"/>
            <a:ext cx="1336675" cy="1638300"/>
          </a:xfrm>
          <a:prstGeom prst="rect">
            <a:avLst/>
          </a:prstGeom>
          <a:solidFill>
            <a:srgbClr val="F0F0F0"/>
          </a:solidFill>
          <a:ln w="9525">
            <a:noFill/>
            <a:miter lim="800000"/>
            <a:headEnd/>
            <a:tailEnd/>
          </a:ln>
          <a:effectLst>
            <a:prstShdw prst="shdw18" dist="17961" dir="13500000">
              <a:schemeClr val="accent1">
                <a:gamma/>
                <a:shade val="60000"/>
                <a:invGamma/>
              </a:schemeClr>
            </a:prstShdw>
          </a:effectLst>
        </p:spPr>
        <p:txBody>
          <a:bodyPr lIns="27432" rIns="27432"/>
          <a:lstStyle/>
          <a:p>
            <a:pPr marL="65088" lvl="1" indent="-65088" algn="ctr">
              <a:spcBef>
                <a:spcPts val="600"/>
              </a:spcBef>
              <a:defRPr/>
            </a:pPr>
            <a:r>
              <a:rPr lang="zh-CN" altLang="en-US" sz="1000" u="sng" dirty="0">
                <a:latin typeface="Arial" pitchFamily="34" charset="0"/>
                <a:cs typeface="+mn-cs"/>
              </a:rPr>
              <a:t>评估标准</a:t>
            </a:r>
            <a:endParaRPr lang="en-US" altLang="zh-CN" sz="1000" u="sng" dirty="0">
              <a:latin typeface="Arial" pitchFamily="34" charset="0"/>
              <a:cs typeface="+mn-cs"/>
            </a:endParaRPr>
          </a:p>
          <a:p>
            <a:pPr marL="65088" lvl="1" indent="-65088">
              <a:buFont typeface="Arial" charset="0"/>
              <a:buChar char="•"/>
              <a:defRPr/>
            </a:pPr>
            <a:r>
              <a:rPr lang="en-US" altLang="zh-CN" sz="1000" b="0" dirty="0">
                <a:latin typeface="Arial" pitchFamily="34" charset="0"/>
                <a:cs typeface="+mn-cs"/>
              </a:rPr>
              <a:t>BOM</a:t>
            </a:r>
            <a:r>
              <a:rPr lang="zh-CN" altLang="en-US" sz="1000" b="0" dirty="0">
                <a:latin typeface="Arial" pitchFamily="34" charset="0"/>
                <a:cs typeface="+mn-cs"/>
              </a:rPr>
              <a:t>库存值</a:t>
            </a:r>
            <a:endParaRPr lang="en-US" altLang="zh-CN" sz="1000" b="0" dirty="0">
              <a:latin typeface="Arial" pitchFamily="34" charset="0"/>
              <a:cs typeface="+mn-cs"/>
            </a:endParaRPr>
          </a:p>
          <a:p>
            <a:pPr marL="65088" lvl="1" indent="-65088">
              <a:buFont typeface="Arial" charset="0"/>
              <a:buChar char="•"/>
              <a:defRPr/>
            </a:pPr>
            <a:r>
              <a:rPr lang="en-US" altLang="zh-CN" sz="1000" b="0" dirty="0">
                <a:latin typeface="Arial" pitchFamily="34" charset="0"/>
                <a:cs typeface="+mn-cs"/>
              </a:rPr>
              <a:t>WIP</a:t>
            </a:r>
            <a:r>
              <a:rPr lang="zh-CN" altLang="en-US" sz="1000" b="0" dirty="0">
                <a:latin typeface="Arial" pitchFamily="34" charset="0"/>
                <a:cs typeface="+mn-cs"/>
              </a:rPr>
              <a:t>库存值</a:t>
            </a:r>
            <a:endParaRPr lang="en-US" altLang="zh-CN" sz="1000" b="0" dirty="0">
              <a:latin typeface="Arial" pitchFamily="34" charset="0"/>
              <a:cs typeface="+mn-cs"/>
            </a:endParaRPr>
          </a:p>
          <a:p>
            <a:pPr marL="65088" lvl="1" indent="-65088">
              <a:buFont typeface="Arial" charset="0"/>
              <a:buChar char="•"/>
              <a:defRPr/>
            </a:pPr>
            <a:r>
              <a:rPr lang="zh-CN" altLang="en-US" sz="1000" b="0" dirty="0">
                <a:latin typeface="Arial" pitchFamily="34" charset="0"/>
                <a:cs typeface="+mn-cs"/>
              </a:rPr>
              <a:t>在途库存值</a:t>
            </a:r>
            <a:endParaRPr lang="en-US" altLang="zh-CN" sz="1000" b="0" dirty="0">
              <a:latin typeface="Arial" pitchFamily="34" charset="0"/>
              <a:cs typeface="+mn-cs"/>
            </a:endParaRPr>
          </a:p>
          <a:p>
            <a:pPr marL="65088" lvl="1" indent="-65088">
              <a:buFont typeface="Arial" charset="0"/>
              <a:buChar char="•"/>
              <a:defRPr/>
            </a:pPr>
            <a:r>
              <a:rPr lang="zh-CN" altLang="en-US" sz="1000" b="0" dirty="0">
                <a:latin typeface="Arial" pitchFamily="34" charset="0"/>
                <a:cs typeface="+mn-cs"/>
              </a:rPr>
              <a:t>成品库存值</a:t>
            </a:r>
            <a:endParaRPr lang="en-US" altLang="zh-CN" sz="1000" b="0" dirty="0">
              <a:latin typeface="Arial" pitchFamily="34" charset="0"/>
              <a:cs typeface="+mn-cs"/>
            </a:endParaRPr>
          </a:p>
          <a:p>
            <a:pPr marL="65088" lvl="1" indent="-65088">
              <a:buFont typeface="Arial" charset="0"/>
              <a:buChar char="•"/>
              <a:defRPr/>
            </a:pPr>
            <a:r>
              <a:rPr lang="zh-CN" altLang="en-US" sz="1000" b="0" dirty="0" smtClean="0">
                <a:latin typeface="Arial" pitchFamily="34" charset="0"/>
                <a:cs typeface="+mn-cs"/>
              </a:rPr>
              <a:t>库存成本</a:t>
            </a:r>
            <a:endParaRPr lang="en-US" altLang="zh-CN" sz="1000" b="0" dirty="0" smtClean="0">
              <a:latin typeface="Arial" pitchFamily="34" charset="0"/>
              <a:cs typeface="+mn-cs"/>
            </a:endParaRPr>
          </a:p>
          <a:p>
            <a:pPr marL="65088" lvl="1" indent="-65088">
              <a:buFont typeface="Arial" charset="0"/>
              <a:buChar char="•"/>
              <a:defRPr/>
            </a:pPr>
            <a:r>
              <a:rPr lang="en-US" altLang="zh-CN" sz="1000" b="0" dirty="0" smtClean="0">
                <a:latin typeface="Arial" pitchFamily="34" charset="0"/>
                <a:cs typeface="+mn-cs"/>
              </a:rPr>
              <a:t>DSO</a:t>
            </a:r>
            <a:endParaRPr lang="en-US" altLang="zh-CN" sz="1000" b="0" dirty="0">
              <a:latin typeface="Arial" pitchFamily="34" charset="0"/>
              <a:cs typeface="+mn-cs"/>
            </a:endParaRPr>
          </a:p>
          <a:p>
            <a:pPr marL="65088" lvl="1" indent="-65088">
              <a:buFont typeface="Arial" charset="0"/>
              <a:buChar char="•"/>
              <a:defRPr/>
            </a:pPr>
            <a:endParaRPr lang="en-US" altLang="zh-CN" sz="1000" b="0" dirty="0">
              <a:latin typeface="Arial" pitchFamily="34" charset="0"/>
              <a:cs typeface="+mn-cs"/>
            </a:endParaRPr>
          </a:p>
        </p:txBody>
      </p:sp>
      <p:cxnSp>
        <p:nvCxnSpPr>
          <p:cNvPr id="167949" name="Elbow Connector 125"/>
          <p:cNvCxnSpPr>
            <a:cxnSpLocks noChangeShapeType="1"/>
            <a:stCxn id="8" idx="2"/>
            <a:endCxn id="77" idx="0"/>
          </p:cNvCxnSpPr>
          <p:nvPr/>
        </p:nvCxnSpPr>
        <p:spPr bwMode="auto">
          <a:xfrm rot="5400000">
            <a:off x="846138" y="3032125"/>
            <a:ext cx="630237" cy="525463"/>
          </a:xfrm>
          <a:prstGeom prst="bentConnector3">
            <a:avLst>
              <a:gd name="adj1" fmla="val 64537"/>
            </a:avLst>
          </a:prstGeom>
          <a:noFill/>
          <a:ln w="28575" algn="ctr">
            <a:solidFill>
              <a:schemeClr val="tx1"/>
            </a:solidFill>
            <a:round/>
            <a:headEnd/>
            <a:tailEnd/>
          </a:ln>
        </p:spPr>
      </p:cxnSp>
      <p:sp>
        <p:nvSpPr>
          <p:cNvPr id="131" name="Rectangle 8"/>
          <p:cNvSpPr>
            <a:spLocks noChangeArrowheads="1"/>
          </p:cNvSpPr>
          <p:nvPr/>
        </p:nvSpPr>
        <p:spPr bwMode="auto">
          <a:xfrm>
            <a:off x="1920875" y="3609975"/>
            <a:ext cx="815975" cy="59372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85000"/>
              </a:lnSpc>
            </a:pPr>
            <a:r>
              <a:rPr lang="zh-CN" altLang="en-US">
                <a:solidFill>
                  <a:schemeClr val="bg1"/>
                </a:solidFill>
              </a:rPr>
              <a:t>成本</a:t>
            </a:r>
            <a:r>
              <a:rPr lang="en-US">
                <a:solidFill>
                  <a:schemeClr val="bg1"/>
                </a:solidFill>
              </a:rPr>
              <a:t>KPI</a:t>
            </a:r>
          </a:p>
        </p:txBody>
      </p:sp>
      <p:sp>
        <p:nvSpPr>
          <p:cNvPr id="132" name="Rectangle 13"/>
          <p:cNvSpPr>
            <a:spLocks noChangeArrowheads="1"/>
          </p:cNvSpPr>
          <p:nvPr/>
        </p:nvSpPr>
        <p:spPr bwMode="auto">
          <a:xfrm>
            <a:off x="1660525" y="4505325"/>
            <a:ext cx="1336675" cy="1638300"/>
          </a:xfrm>
          <a:prstGeom prst="rect">
            <a:avLst/>
          </a:prstGeom>
          <a:solidFill>
            <a:srgbClr val="F0F0F0"/>
          </a:solidFill>
          <a:ln w="9525">
            <a:noFill/>
            <a:miter lim="800000"/>
            <a:headEnd/>
            <a:tailEnd/>
          </a:ln>
          <a:effectLst>
            <a:prstShdw prst="shdw18" dist="17961" dir="13500000">
              <a:schemeClr val="accent1">
                <a:gamma/>
                <a:shade val="60000"/>
                <a:invGamma/>
              </a:schemeClr>
            </a:prstShdw>
          </a:effectLst>
        </p:spPr>
        <p:txBody>
          <a:bodyPr lIns="27432" rIns="27432"/>
          <a:lstStyle/>
          <a:p>
            <a:pPr marL="65088" lvl="1" indent="-65088" algn="ctr">
              <a:spcBef>
                <a:spcPts val="600"/>
              </a:spcBef>
            </a:pPr>
            <a:r>
              <a:rPr lang="zh-CN" altLang="en-US" sz="1000" u="sng"/>
              <a:t>评估标准</a:t>
            </a:r>
            <a:endParaRPr lang="en-US" sz="1000" u="sng"/>
          </a:p>
          <a:p>
            <a:pPr marL="65088" lvl="1" indent="-65088">
              <a:buFont typeface="Arial" charset="0"/>
              <a:buChar char="•"/>
            </a:pPr>
            <a:r>
              <a:rPr lang="en-US" sz="1000" b="0"/>
              <a:t>COGS</a:t>
            </a:r>
          </a:p>
          <a:p>
            <a:pPr marL="230188" lvl="2" indent="-117475">
              <a:buFont typeface="Arial" charset="0"/>
              <a:buChar char="•"/>
            </a:pPr>
            <a:r>
              <a:rPr lang="zh-CN" altLang="en-US" sz="1000" b="0"/>
              <a:t>物料</a:t>
            </a:r>
            <a:endParaRPr lang="en-US" sz="1000" b="0"/>
          </a:p>
          <a:p>
            <a:pPr marL="230188" lvl="2" indent="-117475">
              <a:buFont typeface="Arial" charset="0"/>
              <a:buChar char="•"/>
            </a:pPr>
            <a:r>
              <a:rPr lang="zh-CN" altLang="en-US" sz="1000" b="0"/>
              <a:t>生产</a:t>
            </a:r>
            <a:endParaRPr lang="en-US" sz="1000" b="0"/>
          </a:p>
          <a:p>
            <a:pPr marL="230188" lvl="2" indent="-117475">
              <a:buFont typeface="Arial" charset="0"/>
              <a:buChar char="•"/>
            </a:pPr>
            <a:r>
              <a:rPr lang="zh-CN" altLang="en-US" sz="1000" b="0"/>
              <a:t>运输</a:t>
            </a:r>
            <a:r>
              <a:rPr lang="en-US" sz="1000" b="0"/>
              <a:t> </a:t>
            </a:r>
          </a:p>
          <a:p>
            <a:pPr marL="230188" lvl="2" indent="-117475">
              <a:buFont typeface="Arial" charset="0"/>
              <a:buChar char="•"/>
            </a:pPr>
            <a:r>
              <a:rPr lang="zh-CN" altLang="en-US" sz="1000" b="0"/>
              <a:t>存储</a:t>
            </a:r>
            <a:endParaRPr lang="en-US" sz="1000" b="0"/>
          </a:p>
          <a:p>
            <a:pPr marL="230188" lvl="2" indent="-117475">
              <a:buFont typeface="Arial" charset="0"/>
              <a:buChar char="•"/>
            </a:pPr>
            <a:r>
              <a:rPr lang="zh-CN" altLang="en-US" sz="1000" b="0"/>
              <a:t>折扣</a:t>
            </a:r>
            <a:endParaRPr lang="en-US" sz="1000" b="0"/>
          </a:p>
        </p:txBody>
      </p:sp>
      <p:sp>
        <p:nvSpPr>
          <p:cNvPr id="52" name="Rectangle 8"/>
          <p:cNvSpPr>
            <a:spLocks noChangeArrowheads="1"/>
          </p:cNvSpPr>
          <p:nvPr/>
        </p:nvSpPr>
        <p:spPr bwMode="auto">
          <a:xfrm>
            <a:off x="3233738" y="3619500"/>
            <a:ext cx="1036637" cy="59372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85000"/>
              </a:lnSpc>
            </a:pPr>
            <a:r>
              <a:rPr lang="zh-CN" altLang="en-US">
                <a:solidFill>
                  <a:schemeClr val="bg1"/>
                </a:solidFill>
              </a:rPr>
              <a:t>盈利</a:t>
            </a:r>
            <a:r>
              <a:rPr lang="en-US">
                <a:solidFill>
                  <a:schemeClr val="bg1"/>
                </a:solidFill>
              </a:rPr>
              <a:t>KPI</a:t>
            </a:r>
          </a:p>
        </p:txBody>
      </p:sp>
      <p:sp>
        <p:nvSpPr>
          <p:cNvPr id="53" name="Rectangle 13"/>
          <p:cNvSpPr>
            <a:spLocks noChangeArrowheads="1"/>
          </p:cNvSpPr>
          <p:nvPr/>
        </p:nvSpPr>
        <p:spPr bwMode="auto">
          <a:xfrm>
            <a:off x="3084513" y="4505325"/>
            <a:ext cx="1336675" cy="1638300"/>
          </a:xfrm>
          <a:prstGeom prst="rect">
            <a:avLst/>
          </a:prstGeom>
          <a:solidFill>
            <a:srgbClr val="F0F0F0"/>
          </a:solidFill>
          <a:ln w="9525">
            <a:noFill/>
            <a:miter lim="800000"/>
            <a:headEnd/>
            <a:tailEnd/>
          </a:ln>
          <a:effectLst>
            <a:prstShdw prst="shdw18" dist="17961" dir="13500000">
              <a:schemeClr val="accent1">
                <a:gamma/>
                <a:shade val="60000"/>
                <a:invGamma/>
              </a:schemeClr>
            </a:prstShdw>
          </a:effectLst>
        </p:spPr>
        <p:txBody>
          <a:bodyPr lIns="27432" rIns="27432"/>
          <a:lstStyle/>
          <a:p>
            <a:pPr marL="65088" lvl="1" indent="-65088" algn="ctr">
              <a:spcBef>
                <a:spcPts val="600"/>
              </a:spcBef>
            </a:pPr>
            <a:r>
              <a:rPr lang="zh-CN" altLang="en-US" sz="1000" u="sng"/>
              <a:t>评估标准</a:t>
            </a:r>
            <a:endParaRPr lang="en-US" sz="1000" u="sng"/>
          </a:p>
          <a:p>
            <a:pPr marL="65088" lvl="1" indent="-65088">
              <a:buFont typeface="Arial" charset="0"/>
              <a:buChar char="•"/>
            </a:pPr>
            <a:r>
              <a:rPr lang="zh-CN" altLang="en-US" sz="1000" b="0"/>
              <a:t>净销售额</a:t>
            </a:r>
            <a:endParaRPr lang="en-US" sz="1000" b="0"/>
          </a:p>
          <a:p>
            <a:pPr marL="65088" lvl="1" indent="-65088">
              <a:buFont typeface="Arial" charset="0"/>
              <a:buChar char="•"/>
            </a:pPr>
            <a:r>
              <a:rPr lang="zh-CN" altLang="en-US" sz="1000" b="0"/>
              <a:t>毛利</a:t>
            </a:r>
            <a:endParaRPr lang="en-US" sz="1000" b="0"/>
          </a:p>
          <a:p>
            <a:pPr marL="65088" lvl="1" indent="-65088">
              <a:buFont typeface="Arial" charset="0"/>
              <a:buChar char="•"/>
            </a:pPr>
            <a:r>
              <a:rPr lang="zh-CN" altLang="en-US" sz="1000" b="0"/>
              <a:t>运营收入</a:t>
            </a:r>
            <a:endParaRPr lang="en-US" altLang="zh-CN" sz="1000" b="0"/>
          </a:p>
          <a:p>
            <a:pPr marL="65088" lvl="1" indent="-65088">
              <a:buFont typeface="Arial" charset="0"/>
              <a:buChar char="•"/>
            </a:pPr>
            <a:r>
              <a:rPr lang="zh-CN" altLang="en-US" sz="1000" b="0"/>
              <a:t>促销</a:t>
            </a:r>
            <a:endParaRPr lang="en-US" sz="1000" b="0"/>
          </a:p>
          <a:p>
            <a:pPr marL="65088" lvl="1" indent="-65088">
              <a:buFont typeface="Arial" charset="0"/>
              <a:buChar char="•"/>
            </a:pPr>
            <a:r>
              <a:rPr lang="zh-CN" altLang="en-US" sz="1000" b="0"/>
              <a:t>产品</a:t>
            </a:r>
            <a:r>
              <a:rPr lang="en-US" altLang="zh-CN" sz="1000" b="0"/>
              <a:t>/</a:t>
            </a:r>
            <a:r>
              <a:rPr lang="zh-CN" altLang="en-US" sz="1000" b="0"/>
              <a:t>品牌</a:t>
            </a:r>
            <a:endParaRPr lang="en-US" altLang="zh-CN" sz="1000" b="0"/>
          </a:p>
          <a:p>
            <a:pPr marL="65088" lvl="1" indent="-65088">
              <a:buFont typeface="Arial" charset="0"/>
              <a:buChar char="•"/>
            </a:pPr>
            <a:r>
              <a:rPr lang="zh-CN" altLang="en-US" sz="1000" b="0"/>
              <a:t>顾客</a:t>
            </a:r>
            <a:endParaRPr lang="en-US" sz="1000" b="0"/>
          </a:p>
        </p:txBody>
      </p:sp>
      <p:cxnSp>
        <p:nvCxnSpPr>
          <p:cNvPr id="167954" name="Elbow Connector 54"/>
          <p:cNvCxnSpPr>
            <a:cxnSpLocks noChangeShapeType="1"/>
            <a:stCxn id="8" idx="2"/>
            <a:endCxn id="52" idx="0"/>
          </p:cNvCxnSpPr>
          <p:nvPr/>
        </p:nvCxnSpPr>
        <p:spPr bwMode="auto">
          <a:xfrm rot="16200000" flipH="1">
            <a:off x="2268538" y="2135188"/>
            <a:ext cx="639762" cy="2328862"/>
          </a:xfrm>
          <a:prstGeom prst="bentConnector3">
            <a:avLst>
              <a:gd name="adj1" fmla="val 62977"/>
            </a:avLst>
          </a:prstGeom>
          <a:noFill/>
          <a:ln w="28575" algn="ctr">
            <a:solidFill>
              <a:schemeClr val="tx1"/>
            </a:solidFill>
            <a:round/>
            <a:headEnd/>
            <a:tailEnd/>
          </a:ln>
        </p:spPr>
      </p:cxnSp>
      <p:cxnSp>
        <p:nvCxnSpPr>
          <p:cNvPr id="167955" name="Straight Connector 63"/>
          <p:cNvCxnSpPr>
            <a:cxnSpLocks noChangeShapeType="1"/>
            <a:stCxn id="77" idx="2"/>
            <a:endCxn id="79" idx="0"/>
          </p:cNvCxnSpPr>
          <p:nvPr/>
        </p:nvCxnSpPr>
        <p:spPr bwMode="auto">
          <a:xfrm>
            <a:off x="898525" y="4203700"/>
            <a:ext cx="0" cy="311150"/>
          </a:xfrm>
          <a:prstGeom prst="line">
            <a:avLst/>
          </a:prstGeom>
          <a:noFill/>
          <a:ln w="28575" algn="ctr">
            <a:solidFill>
              <a:schemeClr val="tx1"/>
            </a:solidFill>
            <a:round/>
            <a:headEnd/>
            <a:tailEnd/>
          </a:ln>
        </p:spPr>
      </p:cxnSp>
      <p:cxnSp>
        <p:nvCxnSpPr>
          <p:cNvPr id="167956" name="Straight Connector 64"/>
          <p:cNvCxnSpPr>
            <a:cxnSpLocks noChangeShapeType="1"/>
            <a:stCxn id="131" idx="2"/>
            <a:endCxn id="132" idx="0"/>
          </p:cNvCxnSpPr>
          <p:nvPr/>
        </p:nvCxnSpPr>
        <p:spPr bwMode="auto">
          <a:xfrm>
            <a:off x="2328863" y="4203700"/>
            <a:ext cx="0" cy="301625"/>
          </a:xfrm>
          <a:prstGeom prst="line">
            <a:avLst/>
          </a:prstGeom>
          <a:noFill/>
          <a:ln w="28575" algn="ctr">
            <a:solidFill>
              <a:schemeClr val="tx1"/>
            </a:solidFill>
            <a:round/>
            <a:headEnd/>
            <a:tailEnd/>
          </a:ln>
        </p:spPr>
      </p:cxnSp>
      <p:cxnSp>
        <p:nvCxnSpPr>
          <p:cNvPr id="167957" name="Straight Connector 68"/>
          <p:cNvCxnSpPr>
            <a:cxnSpLocks noChangeShapeType="1"/>
            <a:stCxn id="52" idx="2"/>
            <a:endCxn id="53" idx="0"/>
          </p:cNvCxnSpPr>
          <p:nvPr/>
        </p:nvCxnSpPr>
        <p:spPr bwMode="auto">
          <a:xfrm>
            <a:off x="3752850" y="4213225"/>
            <a:ext cx="0" cy="292100"/>
          </a:xfrm>
          <a:prstGeom prst="line">
            <a:avLst/>
          </a:prstGeom>
          <a:noFill/>
          <a:ln w="28575" algn="ctr">
            <a:solidFill>
              <a:schemeClr val="tx1"/>
            </a:solidFill>
            <a:round/>
            <a:headEnd/>
            <a:tailEnd/>
          </a:ln>
        </p:spPr>
      </p:cxnSp>
      <p:cxnSp>
        <p:nvCxnSpPr>
          <p:cNvPr id="167958" name="Elbow Connector 80"/>
          <p:cNvCxnSpPr>
            <a:cxnSpLocks noChangeShapeType="1"/>
            <a:stCxn id="8" idx="2"/>
            <a:endCxn id="131" idx="0"/>
          </p:cNvCxnSpPr>
          <p:nvPr/>
        </p:nvCxnSpPr>
        <p:spPr bwMode="auto">
          <a:xfrm rot="16200000" flipH="1">
            <a:off x="1561307" y="2842419"/>
            <a:ext cx="630237" cy="904875"/>
          </a:xfrm>
          <a:prstGeom prst="bentConnector3">
            <a:avLst>
              <a:gd name="adj1" fmla="val 65060"/>
            </a:avLst>
          </a:prstGeom>
          <a:noFill/>
          <a:ln w="28575" algn="ctr">
            <a:solidFill>
              <a:schemeClr val="tx1"/>
            </a:solidFill>
            <a:round/>
            <a:headEnd/>
            <a:tailEnd/>
          </a:ln>
        </p:spPr>
      </p:cxnSp>
      <p:sp>
        <p:nvSpPr>
          <p:cNvPr id="90" name="Rectangle 8"/>
          <p:cNvSpPr>
            <a:spLocks noChangeArrowheads="1"/>
          </p:cNvSpPr>
          <p:nvPr/>
        </p:nvSpPr>
        <p:spPr bwMode="auto">
          <a:xfrm>
            <a:off x="6273800" y="3606800"/>
            <a:ext cx="815975" cy="59372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85000"/>
              </a:lnSpc>
            </a:pPr>
            <a:r>
              <a:rPr lang="zh-CN" altLang="en-US">
                <a:solidFill>
                  <a:schemeClr val="bg1"/>
                </a:solidFill>
              </a:rPr>
              <a:t>计划</a:t>
            </a:r>
            <a:r>
              <a:rPr lang="en-US">
                <a:solidFill>
                  <a:schemeClr val="bg1"/>
                </a:solidFill>
              </a:rPr>
              <a:t>KPI</a:t>
            </a:r>
          </a:p>
        </p:txBody>
      </p:sp>
      <p:sp>
        <p:nvSpPr>
          <p:cNvPr id="91" name="Rectangle 13"/>
          <p:cNvSpPr>
            <a:spLocks noChangeArrowheads="1"/>
          </p:cNvSpPr>
          <p:nvPr/>
        </p:nvSpPr>
        <p:spPr bwMode="auto">
          <a:xfrm>
            <a:off x="5973763" y="4505325"/>
            <a:ext cx="1420812" cy="1638300"/>
          </a:xfrm>
          <a:prstGeom prst="rect">
            <a:avLst/>
          </a:prstGeom>
          <a:solidFill>
            <a:srgbClr val="F0F0F0"/>
          </a:solidFill>
          <a:ln w="9525">
            <a:noFill/>
            <a:miter lim="800000"/>
            <a:headEnd/>
            <a:tailEnd/>
          </a:ln>
          <a:effectLst>
            <a:prstShdw prst="shdw18" dist="17961" dir="13500000">
              <a:schemeClr val="accent1">
                <a:gamma/>
                <a:shade val="60000"/>
                <a:invGamma/>
              </a:schemeClr>
            </a:prstShdw>
          </a:effectLst>
        </p:spPr>
        <p:txBody>
          <a:bodyPr lIns="27432" rIns="27432"/>
          <a:lstStyle/>
          <a:p>
            <a:pPr marL="65088" lvl="1" indent="-65088" algn="ctr">
              <a:spcBef>
                <a:spcPts val="600"/>
              </a:spcBef>
            </a:pPr>
            <a:r>
              <a:rPr lang="zh-CN" altLang="en-US" sz="1000" u="sng" dirty="0"/>
              <a:t>评估标准</a:t>
            </a:r>
            <a:endParaRPr lang="en-US" sz="1000" u="sng" dirty="0"/>
          </a:p>
          <a:p>
            <a:pPr marL="65088" lvl="1" indent="-65088">
              <a:buFont typeface="Arial" charset="0"/>
              <a:buChar char="•"/>
            </a:pPr>
            <a:r>
              <a:rPr lang="zh-CN" altLang="en-US" sz="1000" b="0" dirty="0"/>
              <a:t>预测准确性</a:t>
            </a:r>
            <a:endParaRPr lang="en-US" sz="1000" b="0" dirty="0"/>
          </a:p>
          <a:p>
            <a:pPr marL="65088" lvl="1" indent="-65088">
              <a:buFont typeface="Arial" charset="0"/>
              <a:buChar char="•"/>
            </a:pPr>
            <a:r>
              <a:rPr lang="zh-CN" altLang="en-US" sz="1000" b="0" dirty="0"/>
              <a:t>预测偏好</a:t>
            </a:r>
            <a:endParaRPr lang="en-US" sz="1000" b="0" dirty="0"/>
          </a:p>
          <a:p>
            <a:pPr marL="65088" lvl="1" indent="-65088">
              <a:buFont typeface="Arial" charset="0"/>
              <a:buChar char="•"/>
            </a:pPr>
            <a:r>
              <a:rPr lang="zh-CN" altLang="en-US" sz="1000" b="0" dirty="0"/>
              <a:t>能力使用</a:t>
            </a:r>
            <a:endParaRPr lang="en-US" sz="1000" b="0" dirty="0"/>
          </a:p>
          <a:p>
            <a:pPr marL="65088" lvl="1" indent="-65088">
              <a:buFont typeface="Arial" charset="0"/>
              <a:buChar char="•"/>
            </a:pPr>
            <a:r>
              <a:rPr lang="zh-CN" altLang="en-US" sz="1000" b="0" dirty="0"/>
              <a:t>库存</a:t>
            </a:r>
            <a:r>
              <a:rPr lang="zh-CN" altLang="en-US" sz="1000" b="0" dirty="0" smtClean="0"/>
              <a:t>周转</a:t>
            </a:r>
            <a:endParaRPr lang="en-US" sz="1000" b="0" dirty="0"/>
          </a:p>
          <a:p>
            <a:pPr marL="65088" lvl="1" indent="-65088">
              <a:buFont typeface="Arial" charset="0"/>
              <a:buChar char="•"/>
            </a:pPr>
            <a:r>
              <a:rPr lang="zh-CN" altLang="en-US" sz="1000" b="0" dirty="0" smtClean="0"/>
              <a:t>库存盘点准确率</a:t>
            </a:r>
            <a:endParaRPr lang="en-US" sz="1000" b="0" dirty="0"/>
          </a:p>
        </p:txBody>
      </p:sp>
      <p:cxnSp>
        <p:nvCxnSpPr>
          <p:cNvPr id="167961" name="Straight Connector 91"/>
          <p:cNvCxnSpPr>
            <a:cxnSpLocks noChangeShapeType="1"/>
            <a:stCxn id="90" idx="2"/>
            <a:endCxn id="91" idx="0"/>
          </p:cNvCxnSpPr>
          <p:nvPr/>
        </p:nvCxnSpPr>
        <p:spPr bwMode="auto">
          <a:xfrm>
            <a:off x="6681788" y="4200525"/>
            <a:ext cx="3175" cy="304800"/>
          </a:xfrm>
          <a:prstGeom prst="line">
            <a:avLst/>
          </a:prstGeom>
          <a:noFill/>
          <a:ln w="28575" algn="ctr">
            <a:solidFill>
              <a:schemeClr val="tx1"/>
            </a:solidFill>
            <a:round/>
            <a:headEnd/>
            <a:tailEnd/>
          </a:ln>
        </p:spPr>
      </p:cxnSp>
      <p:cxnSp>
        <p:nvCxnSpPr>
          <p:cNvPr id="167962" name="Elbow Connector 92"/>
          <p:cNvCxnSpPr>
            <a:cxnSpLocks noChangeShapeType="1"/>
            <a:stCxn id="10" idx="2"/>
            <a:endCxn id="90" idx="0"/>
          </p:cNvCxnSpPr>
          <p:nvPr/>
        </p:nvCxnSpPr>
        <p:spPr bwMode="auto">
          <a:xfrm rot="16200000" flipH="1">
            <a:off x="5891213" y="2816225"/>
            <a:ext cx="627062" cy="954088"/>
          </a:xfrm>
          <a:prstGeom prst="bentConnector3">
            <a:avLst>
              <a:gd name="adj1" fmla="val 50000"/>
            </a:avLst>
          </a:prstGeom>
          <a:noFill/>
          <a:ln w="28575" algn="ctr">
            <a:solidFill>
              <a:schemeClr val="tx1"/>
            </a:solidFill>
            <a:round/>
            <a:headEnd/>
            <a:tailEnd/>
          </a:ln>
        </p:spPr>
      </p:cxnSp>
      <p:sp>
        <p:nvSpPr>
          <p:cNvPr id="95" name="Rectangle 8"/>
          <p:cNvSpPr>
            <a:spLocks noChangeArrowheads="1"/>
          </p:cNvSpPr>
          <p:nvPr/>
        </p:nvSpPr>
        <p:spPr bwMode="auto">
          <a:xfrm>
            <a:off x="7780338" y="3603625"/>
            <a:ext cx="815975" cy="59372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85000"/>
              </a:lnSpc>
            </a:pPr>
            <a:r>
              <a:rPr lang="zh-CN" altLang="en-US">
                <a:solidFill>
                  <a:schemeClr val="bg1"/>
                </a:solidFill>
              </a:rPr>
              <a:t>交付</a:t>
            </a:r>
            <a:r>
              <a:rPr lang="en-US">
                <a:solidFill>
                  <a:schemeClr val="bg1"/>
                </a:solidFill>
              </a:rPr>
              <a:t>KPI</a:t>
            </a:r>
          </a:p>
        </p:txBody>
      </p:sp>
      <p:sp>
        <p:nvSpPr>
          <p:cNvPr id="96" name="Rectangle 13"/>
          <p:cNvSpPr>
            <a:spLocks noChangeArrowheads="1"/>
          </p:cNvSpPr>
          <p:nvPr/>
        </p:nvSpPr>
        <p:spPr bwMode="auto">
          <a:xfrm>
            <a:off x="7481888" y="4505325"/>
            <a:ext cx="1414462" cy="1638300"/>
          </a:xfrm>
          <a:prstGeom prst="rect">
            <a:avLst/>
          </a:prstGeom>
          <a:solidFill>
            <a:srgbClr val="F0F0F0"/>
          </a:solidFill>
          <a:ln w="9525">
            <a:noFill/>
            <a:miter lim="800000"/>
            <a:headEnd/>
            <a:tailEnd/>
          </a:ln>
          <a:effectLst>
            <a:prstShdw prst="shdw18" dist="17961" dir="13500000">
              <a:schemeClr val="accent1">
                <a:gamma/>
                <a:shade val="60000"/>
                <a:invGamma/>
              </a:schemeClr>
            </a:prstShdw>
          </a:effectLst>
        </p:spPr>
        <p:txBody>
          <a:bodyPr lIns="27432" rIns="27432"/>
          <a:lstStyle/>
          <a:p>
            <a:pPr marL="65088" lvl="1" indent="-65088" algn="ctr">
              <a:spcBef>
                <a:spcPts val="600"/>
              </a:spcBef>
            </a:pPr>
            <a:r>
              <a:rPr lang="zh-CN" altLang="en-US" sz="1000" u="sng" dirty="0" smtClean="0"/>
              <a:t>评估标准</a:t>
            </a:r>
            <a:endParaRPr lang="en-US" sz="1000" u="sng" dirty="0" smtClean="0"/>
          </a:p>
          <a:p>
            <a:pPr marL="65088" lvl="1" indent="-65088">
              <a:buFont typeface="Arial" charset="0"/>
              <a:buChar char="•"/>
            </a:pPr>
            <a:r>
              <a:rPr lang="zh-CN" altLang="en-US" sz="1000" b="0" dirty="0" smtClean="0"/>
              <a:t>订单送达</a:t>
            </a:r>
            <a:endParaRPr lang="en-US" sz="1000" b="0" dirty="0"/>
          </a:p>
          <a:p>
            <a:pPr marL="65088" lvl="1" indent="-65088">
              <a:buFont typeface="Arial" charset="0"/>
              <a:buChar char="•"/>
            </a:pPr>
            <a:r>
              <a:rPr lang="zh-CN" altLang="en-US" sz="1000" b="0" dirty="0"/>
              <a:t>准时</a:t>
            </a:r>
            <a:r>
              <a:rPr lang="zh-CN" altLang="en-US" sz="1000" b="0" dirty="0" smtClean="0"/>
              <a:t>送达</a:t>
            </a:r>
            <a:endParaRPr lang="en-US" sz="1000" b="0" dirty="0"/>
          </a:p>
          <a:p>
            <a:pPr marL="65088" lvl="1" indent="-65088">
              <a:buFont typeface="Arial" charset="0"/>
              <a:buChar char="•"/>
            </a:pPr>
            <a:r>
              <a:rPr lang="zh-CN" altLang="en-US" sz="1000" b="0" dirty="0" smtClean="0"/>
              <a:t>未完成订单数</a:t>
            </a:r>
            <a:endParaRPr lang="en-US" sz="1000" b="0" dirty="0"/>
          </a:p>
          <a:p>
            <a:pPr marL="65088" lvl="1" indent="-65088">
              <a:buFont typeface="Arial" charset="0"/>
              <a:buChar char="•"/>
            </a:pPr>
            <a:r>
              <a:rPr lang="en-US" sz="1000" b="0" dirty="0" smtClean="0"/>
              <a:t>DC</a:t>
            </a:r>
            <a:r>
              <a:rPr lang="zh-CN" altLang="en-US" sz="1000" b="0" dirty="0" smtClean="0"/>
              <a:t>到客户运输率</a:t>
            </a:r>
            <a:endParaRPr lang="en-US" sz="1000" b="0" dirty="0"/>
          </a:p>
          <a:p>
            <a:pPr marL="65088" lvl="1" indent="-65088">
              <a:buFont typeface="Arial" charset="0"/>
              <a:buChar char="•"/>
            </a:pPr>
            <a:r>
              <a:rPr lang="zh-CN" altLang="en-US" sz="1000" b="0" dirty="0"/>
              <a:t>快速运输</a:t>
            </a:r>
            <a:endParaRPr lang="en-US" sz="1000" b="0" dirty="0"/>
          </a:p>
        </p:txBody>
      </p:sp>
      <p:cxnSp>
        <p:nvCxnSpPr>
          <p:cNvPr id="167965" name="Straight Connector 96"/>
          <p:cNvCxnSpPr>
            <a:cxnSpLocks noChangeShapeType="1"/>
            <a:stCxn id="95" idx="2"/>
            <a:endCxn id="96" idx="0"/>
          </p:cNvCxnSpPr>
          <p:nvPr/>
        </p:nvCxnSpPr>
        <p:spPr bwMode="auto">
          <a:xfrm>
            <a:off x="8188325" y="4197350"/>
            <a:ext cx="1588" cy="307975"/>
          </a:xfrm>
          <a:prstGeom prst="line">
            <a:avLst/>
          </a:prstGeom>
          <a:noFill/>
          <a:ln w="28575" algn="ctr">
            <a:solidFill>
              <a:schemeClr val="tx1"/>
            </a:solidFill>
            <a:round/>
            <a:headEnd/>
            <a:tailEnd/>
          </a:ln>
        </p:spPr>
      </p:cxnSp>
      <p:cxnSp>
        <p:nvCxnSpPr>
          <p:cNvPr id="167966" name="Elbow Connector 97"/>
          <p:cNvCxnSpPr>
            <a:cxnSpLocks noChangeShapeType="1"/>
            <a:stCxn id="10" idx="2"/>
            <a:endCxn id="95" idx="0"/>
          </p:cNvCxnSpPr>
          <p:nvPr/>
        </p:nvCxnSpPr>
        <p:spPr bwMode="auto">
          <a:xfrm rot="16200000" flipH="1">
            <a:off x="6646069" y="2061369"/>
            <a:ext cx="623887" cy="2460625"/>
          </a:xfrm>
          <a:prstGeom prst="bentConnector3">
            <a:avLst>
              <a:gd name="adj1" fmla="val 50000"/>
            </a:avLst>
          </a:prstGeom>
          <a:noFill/>
          <a:ln w="28575" algn="ctr">
            <a:solidFill>
              <a:schemeClr val="tx1"/>
            </a:solidFill>
            <a:round/>
            <a:headEnd/>
            <a:tailEnd/>
          </a:ln>
        </p:spPr>
      </p:cxnSp>
      <p:sp>
        <p:nvSpPr>
          <p:cNvPr id="110" name="Rectangle 8"/>
          <p:cNvSpPr>
            <a:spLocks noChangeArrowheads="1"/>
          </p:cNvSpPr>
          <p:nvPr/>
        </p:nvSpPr>
        <p:spPr bwMode="auto">
          <a:xfrm>
            <a:off x="4800600" y="3595688"/>
            <a:ext cx="815975" cy="593725"/>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ln w="9525">
            <a:noFill/>
            <a:miter lim="800000"/>
            <a:headEnd/>
            <a:tailEnd/>
          </a:ln>
          <a:effectLst>
            <a:outerShdw dist="107763" dir="18900000" algn="ctr" rotWithShape="0">
              <a:srgbClr val="808080">
                <a:alpha val="50000"/>
              </a:srgbClr>
            </a:outerShdw>
          </a:effectLst>
        </p:spPr>
        <p:txBody>
          <a:bodyPr wrap="none" anchor="ctr"/>
          <a:lstStyle/>
          <a:p>
            <a:pPr algn="ctr">
              <a:lnSpc>
                <a:spcPct val="85000"/>
              </a:lnSpc>
            </a:pPr>
            <a:r>
              <a:rPr lang="zh-CN" altLang="en-US">
                <a:solidFill>
                  <a:schemeClr val="bg1"/>
                </a:solidFill>
              </a:rPr>
              <a:t>销售</a:t>
            </a:r>
            <a:r>
              <a:rPr lang="en-US">
                <a:solidFill>
                  <a:schemeClr val="bg1"/>
                </a:solidFill>
              </a:rPr>
              <a:t>KPI</a:t>
            </a:r>
          </a:p>
        </p:txBody>
      </p:sp>
      <p:sp>
        <p:nvSpPr>
          <p:cNvPr id="111" name="Rectangle 13"/>
          <p:cNvSpPr>
            <a:spLocks noChangeArrowheads="1"/>
          </p:cNvSpPr>
          <p:nvPr/>
        </p:nvSpPr>
        <p:spPr bwMode="auto">
          <a:xfrm>
            <a:off x="4540250" y="4505325"/>
            <a:ext cx="1336675" cy="1638300"/>
          </a:xfrm>
          <a:prstGeom prst="rect">
            <a:avLst/>
          </a:prstGeom>
          <a:solidFill>
            <a:srgbClr val="F0F0F0"/>
          </a:solidFill>
          <a:ln w="9525">
            <a:noFill/>
            <a:miter lim="800000"/>
            <a:headEnd/>
            <a:tailEnd/>
          </a:ln>
          <a:effectLst>
            <a:prstShdw prst="shdw18" dist="17961" dir="13500000">
              <a:schemeClr val="accent1">
                <a:gamma/>
                <a:shade val="60000"/>
                <a:invGamma/>
              </a:schemeClr>
            </a:prstShdw>
          </a:effectLst>
        </p:spPr>
        <p:txBody>
          <a:bodyPr lIns="27432" rIns="27432"/>
          <a:lstStyle/>
          <a:p>
            <a:pPr marL="65088" lvl="1" indent="-65088" algn="ctr">
              <a:spcBef>
                <a:spcPts val="600"/>
              </a:spcBef>
              <a:defRPr/>
            </a:pPr>
            <a:r>
              <a:rPr lang="zh-CN" altLang="en-US" sz="1000" u="sng" dirty="0">
                <a:latin typeface="Arial" pitchFamily="34" charset="0"/>
                <a:cs typeface="+mn-cs"/>
              </a:rPr>
              <a:t>评估标准</a:t>
            </a:r>
            <a:endParaRPr lang="en-US" altLang="zh-CN" sz="1000" u="sng" dirty="0">
              <a:latin typeface="Arial" pitchFamily="34" charset="0"/>
              <a:cs typeface="+mn-cs"/>
            </a:endParaRPr>
          </a:p>
          <a:p>
            <a:pPr marL="65088" lvl="1" indent="-65088">
              <a:buFont typeface="Arial" charset="0"/>
              <a:buChar char="•"/>
              <a:defRPr/>
            </a:pPr>
            <a:r>
              <a:rPr lang="zh-CN" altLang="en-US" sz="1000" b="0" dirty="0">
                <a:latin typeface="Arial" pitchFamily="34" charset="0"/>
                <a:cs typeface="+mn-cs"/>
              </a:rPr>
              <a:t>采购比例</a:t>
            </a:r>
            <a:endParaRPr lang="en-US" altLang="zh-CN" sz="1000" b="0" dirty="0">
              <a:latin typeface="Arial" pitchFamily="34" charset="0"/>
              <a:cs typeface="+mn-cs"/>
            </a:endParaRPr>
          </a:p>
          <a:p>
            <a:pPr marL="65088" lvl="1" indent="-65088">
              <a:buFont typeface="Arial" charset="0"/>
              <a:buChar char="•"/>
              <a:defRPr/>
            </a:pPr>
            <a:r>
              <a:rPr lang="zh-CN" altLang="en-US" sz="1000" b="0" dirty="0">
                <a:latin typeface="Arial" pitchFamily="34" charset="0"/>
                <a:cs typeface="+mn-cs"/>
              </a:rPr>
              <a:t>顾客数量</a:t>
            </a:r>
            <a:endParaRPr lang="en-US" altLang="zh-CN" sz="1000" b="0" dirty="0">
              <a:latin typeface="Arial" pitchFamily="34" charset="0"/>
              <a:cs typeface="+mn-cs"/>
            </a:endParaRPr>
          </a:p>
          <a:p>
            <a:pPr marL="65088" lvl="1" indent="-65088">
              <a:buFont typeface="Arial" charset="0"/>
              <a:buChar char="•"/>
              <a:defRPr/>
            </a:pPr>
            <a:r>
              <a:rPr lang="zh-CN" altLang="en-US" sz="1000" b="0" dirty="0">
                <a:latin typeface="Arial" pitchFamily="34" charset="0"/>
                <a:cs typeface="+mn-cs"/>
              </a:rPr>
              <a:t>销售增长</a:t>
            </a:r>
            <a:endParaRPr lang="en-US" altLang="zh-CN" sz="1000" b="0" dirty="0">
              <a:latin typeface="Arial" pitchFamily="34" charset="0"/>
              <a:cs typeface="+mn-cs"/>
            </a:endParaRPr>
          </a:p>
          <a:p>
            <a:pPr marL="65088" lvl="1" indent="-65088">
              <a:buFont typeface="Arial" charset="0"/>
              <a:buChar char="•"/>
              <a:defRPr/>
            </a:pPr>
            <a:r>
              <a:rPr lang="zh-CN" altLang="en-US" sz="1000" b="0" dirty="0">
                <a:latin typeface="Arial" pitchFamily="34" charset="0"/>
                <a:cs typeface="+mn-cs"/>
              </a:rPr>
              <a:t>促销有效性</a:t>
            </a:r>
            <a:endParaRPr lang="en-US" altLang="zh-CN" sz="1000" b="0" dirty="0">
              <a:latin typeface="Arial" pitchFamily="34" charset="0"/>
              <a:cs typeface="+mn-cs"/>
            </a:endParaRPr>
          </a:p>
          <a:p>
            <a:pPr marL="65088" lvl="1" indent="-65088">
              <a:buFont typeface="Arial" charset="0"/>
              <a:buChar char="•"/>
              <a:defRPr/>
            </a:pPr>
            <a:r>
              <a:rPr lang="zh-CN" altLang="en-US" sz="1000" b="0" dirty="0">
                <a:latin typeface="Arial" pitchFamily="34" charset="0"/>
                <a:cs typeface="+mn-cs"/>
              </a:rPr>
              <a:t>新产品介绍有效性</a:t>
            </a:r>
            <a:endParaRPr lang="en-US" altLang="zh-CN" sz="1000" b="0" dirty="0">
              <a:latin typeface="Arial" pitchFamily="34" charset="0"/>
              <a:cs typeface="+mn-cs"/>
            </a:endParaRPr>
          </a:p>
          <a:p>
            <a:pPr marL="65088" lvl="1" indent="-65088">
              <a:buFont typeface="Arial" charset="0"/>
              <a:buChar char="•"/>
              <a:defRPr/>
            </a:pPr>
            <a:r>
              <a:rPr lang="zh-CN" altLang="en-US" sz="1000" b="0" dirty="0">
                <a:latin typeface="Arial" pitchFamily="34" charset="0"/>
                <a:cs typeface="+mn-cs"/>
              </a:rPr>
              <a:t>减价</a:t>
            </a:r>
            <a:r>
              <a:rPr lang="en-US" altLang="zh-CN" sz="1000" b="0" dirty="0">
                <a:latin typeface="Arial" pitchFamily="34" charset="0"/>
                <a:cs typeface="+mn-cs"/>
              </a:rPr>
              <a:t>/</a:t>
            </a:r>
            <a:r>
              <a:rPr lang="zh-CN" altLang="en-US" sz="1000" b="0" dirty="0">
                <a:latin typeface="Arial" pitchFamily="34" charset="0"/>
                <a:cs typeface="+mn-cs"/>
              </a:rPr>
              <a:t>折扣</a:t>
            </a:r>
            <a:endParaRPr lang="en-US" altLang="zh-CN" sz="1000" b="0" dirty="0">
              <a:latin typeface="Arial" pitchFamily="34" charset="0"/>
              <a:cs typeface="+mn-cs"/>
            </a:endParaRPr>
          </a:p>
          <a:p>
            <a:pPr marL="65088" lvl="1" indent="-65088">
              <a:buFont typeface="Arial" charset="0"/>
              <a:buChar char="•"/>
              <a:defRPr/>
            </a:pPr>
            <a:endParaRPr lang="en-US" altLang="zh-CN" sz="1000" b="0" dirty="0">
              <a:latin typeface="Arial" pitchFamily="34" charset="0"/>
              <a:cs typeface="+mn-cs"/>
            </a:endParaRPr>
          </a:p>
        </p:txBody>
      </p:sp>
      <p:cxnSp>
        <p:nvCxnSpPr>
          <p:cNvPr id="167969" name="Straight Connector 111"/>
          <p:cNvCxnSpPr>
            <a:cxnSpLocks noChangeShapeType="1"/>
            <a:stCxn id="110" idx="2"/>
            <a:endCxn id="111" idx="0"/>
          </p:cNvCxnSpPr>
          <p:nvPr/>
        </p:nvCxnSpPr>
        <p:spPr bwMode="auto">
          <a:xfrm>
            <a:off x="5208588" y="4189413"/>
            <a:ext cx="0" cy="315912"/>
          </a:xfrm>
          <a:prstGeom prst="line">
            <a:avLst/>
          </a:prstGeom>
          <a:noFill/>
          <a:ln w="28575" algn="ctr">
            <a:solidFill>
              <a:schemeClr val="tx1"/>
            </a:solidFill>
            <a:round/>
            <a:headEnd/>
            <a:tailEnd/>
          </a:ln>
        </p:spPr>
      </p:cxnSp>
      <p:cxnSp>
        <p:nvCxnSpPr>
          <p:cNvPr id="167970" name="Elbow Connector 113"/>
          <p:cNvCxnSpPr>
            <a:cxnSpLocks noChangeShapeType="1"/>
            <a:stCxn id="9" idx="2"/>
            <a:endCxn id="110" idx="0"/>
          </p:cNvCxnSpPr>
          <p:nvPr/>
        </p:nvCxnSpPr>
        <p:spPr bwMode="auto">
          <a:xfrm rot="16200000" flipH="1">
            <a:off x="4084638" y="2471738"/>
            <a:ext cx="615950" cy="1631950"/>
          </a:xfrm>
          <a:prstGeom prst="bentConnector3">
            <a:avLst>
              <a:gd name="adj1" fmla="val 50000"/>
            </a:avLst>
          </a:prstGeom>
          <a:noFill/>
          <a:ln w="28575" algn="ctr">
            <a:solidFill>
              <a:schemeClr val="tx1"/>
            </a:solidFill>
            <a:round/>
            <a:headEnd/>
            <a:tailEnd/>
          </a:ln>
        </p:spPr>
      </p:cxnSp>
      <p:sp>
        <p:nvSpPr>
          <p:cNvPr id="167971" name="TextBox 165"/>
          <p:cNvSpPr txBox="1">
            <a:spLocks noChangeArrowheads="1"/>
          </p:cNvSpPr>
          <p:nvPr/>
        </p:nvSpPr>
        <p:spPr bwMode="auto">
          <a:xfrm>
            <a:off x="395288" y="6245225"/>
            <a:ext cx="8421687" cy="307975"/>
          </a:xfrm>
          <a:prstGeom prst="rect">
            <a:avLst/>
          </a:prstGeom>
          <a:gradFill rotWithShape="1">
            <a:gsLst>
              <a:gs pos="0">
                <a:srgbClr val="006A96"/>
              </a:gs>
              <a:gs pos="50000">
                <a:srgbClr val="009AD9"/>
              </a:gs>
              <a:gs pos="100000">
                <a:srgbClr val="00B8FF"/>
              </a:gs>
            </a:gsLst>
            <a:lin ang="16200000" scaled="1"/>
          </a:gradFill>
          <a:ln w="28575">
            <a:solidFill>
              <a:schemeClr val="tx1"/>
            </a:solidFill>
            <a:miter lim="800000"/>
            <a:headEnd/>
            <a:tailEnd/>
          </a:ln>
        </p:spPr>
        <p:txBody>
          <a:bodyPr>
            <a:spAutoFit/>
          </a:bodyPr>
          <a:lstStyle/>
          <a:p>
            <a:pPr algn="ctr"/>
            <a:r>
              <a:rPr lang="zh-CN" altLang="en-US">
                <a:solidFill>
                  <a:schemeClr val="bg1"/>
                </a:solidFill>
              </a:rPr>
              <a:t>重要性权重，目标及临界值将和</a:t>
            </a:r>
            <a:r>
              <a:rPr lang="en-US" altLang="zh-CN">
                <a:solidFill>
                  <a:schemeClr val="bg1"/>
                </a:solidFill>
              </a:rPr>
              <a:t>KPI</a:t>
            </a:r>
            <a:r>
              <a:rPr lang="zh-CN" altLang="en-US">
                <a:solidFill>
                  <a:schemeClr val="bg1"/>
                </a:solidFill>
              </a:rPr>
              <a:t>以及评估标准相关联</a:t>
            </a:r>
            <a:endParaRPr lang="en-US" altLang="zh-CN" b="0">
              <a:solidFill>
                <a:schemeClr val="bg1"/>
              </a:solidFill>
            </a:endParaRPr>
          </a:p>
        </p:txBody>
      </p:sp>
      <p:sp>
        <p:nvSpPr>
          <p:cNvPr id="37" name="Rectangle 2"/>
          <p:cNvSpPr>
            <a:spLocks noChangeArrowheads="1"/>
          </p:cNvSpPr>
          <p:nvPr/>
        </p:nvSpPr>
        <p:spPr bwMode="auto">
          <a:xfrm>
            <a:off x="490538" y="454025"/>
            <a:ext cx="5715000" cy="547688"/>
          </a:xfrm>
          <a:prstGeom prst="rect">
            <a:avLst/>
          </a:prstGeom>
          <a:noFill/>
          <a:ln w="9525">
            <a:noFill/>
            <a:miter lim="800000"/>
            <a:headEnd/>
            <a:tailEnd/>
          </a:ln>
        </p:spPr>
        <p:txBody>
          <a:bodyPr anchor="b"/>
          <a:lstStyle/>
          <a:p>
            <a:pPr eaLnBrk="0" hangingPunct="0">
              <a:lnSpc>
                <a:spcPct val="90000"/>
              </a:lnSpc>
            </a:pPr>
            <a:r>
              <a:rPr lang="en-US" altLang="zh-CN" sz="2200" dirty="0" smtClean="0">
                <a:solidFill>
                  <a:schemeClr val="hlink"/>
                </a:solidFill>
              </a:rPr>
              <a:t>KPIs</a:t>
            </a:r>
            <a:endParaRPr lang="en-US" altLang="zh-CN" sz="2200" dirty="0">
              <a:solidFill>
                <a:schemeClr val="hlink"/>
              </a:solidFill>
            </a:endParaRPr>
          </a:p>
        </p:txBody>
      </p:sp>
    </p:spTree>
    <p:extLst>
      <p:ext uri="{BB962C8B-B14F-4D97-AF65-F5344CB8AC3E}">
        <p14:creationId xmlns:p14="http://schemas.microsoft.com/office/powerpoint/2010/main" xmlns="" val="2624511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body" sz="half" idx="4294967295"/>
          </p:nvPr>
        </p:nvSpPr>
        <p:spPr>
          <a:xfrm>
            <a:off x="409575" y="2606675"/>
            <a:ext cx="2303463" cy="1651000"/>
          </a:xfrm>
        </p:spPr>
        <p:txBody>
          <a:bodyPr/>
          <a:lstStyle/>
          <a:p>
            <a:pPr marL="177800" indent="-114300"/>
            <a:r>
              <a:rPr lang="zh-CN" altLang="en-US" sz="900" dirty="0" smtClean="0"/>
              <a:t>什么将被解决</a:t>
            </a:r>
            <a:endParaRPr lang="en-US" altLang="zh-CN" sz="900" dirty="0" smtClean="0"/>
          </a:p>
          <a:p>
            <a:pPr marL="520700" lvl="1" indent="-228600">
              <a:buSzPct val="75000"/>
              <a:buFont typeface="Wingdings" pitchFamily="2" charset="2"/>
              <a:buChar char="Ø"/>
            </a:pPr>
            <a:r>
              <a:rPr lang="zh-CN" altLang="en-US" sz="1000" dirty="0" smtClean="0"/>
              <a:t>销售额增长</a:t>
            </a:r>
            <a:r>
              <a:rPr lang="en-US" altLang="zh-CN" sz="1000" dirty="0" smtClean="0"/>
              <a:t>?</a:t>
            </a:r>
          </a:p>
          <a:p>
            <a:pPr marL="520700" lvl="1" indent="-228600">
              <a:buSzPct val="75000"/>
              <a:buFont typeface="Wingdings" pitchFamily="2" charset="2"/>
              <a:buChar char="Ø"/>
            </a:pPr>
            <a:r>
              <a:rPr lang="zh-CN" altLang="en-US" sz="1000" dirty="0" smtClean="0"/>
              <a:t>运营成本降低</a:t>
            </a:r>
            <a:r>
              <a:rPr lang="en-US" altLang="zh-CN" sz="1000" dirty="0" smtClean="0"/>
              <a:t>?</a:t>
            </a:r>
          </a:p>
          <a:p>
            <a:pPr marL="520700" lvl="1" indent="-228600">
              <a:buSzPct val="75000"/>
              <a:buFont typeface="Wingdings" pitchFamily="2" charset="2"/>
              <a:buChar char="Ø"/>
            </a:pPr>
            <a:r>
              <a:rPr lang="zh-CN" altLang="en-US" sz="1000" dirty="0" smtClean="0"/>
              <a:t>品牌识别</a:t>
            </a:r>
            <a:r>
              <a:rPr lang="en-US" altLang="zh-CN" sz="1000" dirty="0" smtClean="0"/>
              <a:t>?</a:t>
            </a:r>
          </a:p>
          <a:p>
            <a:pPr marL="520700" lvl="1" indent="-228600">
              <a:buSzPct val="75000"/>
              <a:buFont typeface="Wingdings" pitchFamily="2" charset="2"/>
              <a:buChar char="Ø"/>
            </a:pPr>
            <a:r>
              <a:rPr lang="zh-CN" altLang="en-US" sz="1000" dirty="0" smtClean="0"/>
              <a:t>产品销售成本降低</a:t>
            </a:r>
            <a:r>
              <a:rPr lang="en-US" altLang="zh-CN" sz="1000" dirty="0" smtClean="0"/>
              <a:t>?</a:t>
            </a:r>
          </a:p>
          <a:p>
            <a:pPr marL="520700" lvl="1" indent="-228600">
              <a:buSzPct val="75000"/>
              <a:buFont typeface="Wingdings" pitchFamily="2" charset="2"/>
              <a:buChar char="Ø"/>
            </a:pPr>
            <a:r>
              <a:rPr lang="zh-CN" altLang="en-US" sz="1000" dirty="0" smtClean="0"/>
              <a:t>策略性竞争</a:t>
            </a:r>
            <a:r>
              <a:rPr lang="en-US" altLang="zh-CN" sz="1000" dirty="0" smtClean="0"/>
              <a:t>?</a:t>
            </a:r>
          </a:p>
        </p:txBody>
      </p:sp>
      <p:sp>
        <p:nvSpPr>
          <p:cNvPr id="172034" name="Text Box 3"/>
          <p:cNvSpPr txBox="1">
            <a:spLocks noChangeArrowheads="1"/>
          </p:cNvSpPr>
          <p:nvPr/>
        </p:nvSpPr>
        <p:spPr bwMode="auto">
          <a:xfrm>
            <a:off x="584200" y="2003425"/>
            <a:ext cx="1968500" cy="354013"/>
          </a:xfrm>
          <a:prstGeom prst="rect">
            <a:avLst/>
          </a:prstGeom>
          <a:noFill/>
          <a:ln w="38100">
            <a:solidFill>
              <a:srgbClr val="000000"/>
            </a:solidFill>
            <a:miter lim="800000"/>
            <a:headEnd/>
            <a:tailEnd/>
          </a:ln>
        </p:spPr>
        <p:txBody>
          <a:bodyPr lIns="45720" rIns="45720">
            <a:spAutoFit/>
          </a:bodyPr>
          <a:lstStyle/>
          <a:p>
            <a:pPr algn="ctr" eaLnBrk="0" hangingPunct="0">
              <a:spcBef>
                <a:spcPct val="50000"/>
              </a:spcBef>
            </a:pPr>
            <a:r>
              <a:rPr lang="zh-CN" altLang="en-US" sz="1700" i="1">
                <a:solidFill>
                  <a:srgbClr val="000000"/>
                </a:solidFill>
              </a:rPr>
              <a:t>集中于‘什么’</a:t>
            </a:r>
            <a:endParaRPr lang="en-US" altLang="zh-CN" sz="1700" i="1">
              <a:solidFill>
                <a:srgbClr val="000000"/>
              </a:solidFill>
            </a:endParaRPr>
          </a:p>
        </p:txBody>
      </p:sp>
      <p:sp>
        <p:nvSpPr>
          <p:cNvPr id="172035" name="Text Box 4"/>
          <p:cNvSpPr txBox="1">
            <a:spLocks noChangeArrowheads="1"/>
          </p:cNvSpPr>
          <p:nvPr/>
        </p:nvSpPr>
        <p:spPr bwMode="auto">
          <a:xfrm>
            <a:off x="3333750" y="2003425"/>
            <a:ext cx="1968500" cy="354013"/>
          </a:xfrm>
          <a:prstGeom prst="rect">
            <a:avLst/>
          </a:prstGeom>
          <a:noFill/>
          <a:ln w="38100">
            <a:solidFill>
              <a:srgbClr val="000000"/>
            </a:solidFill>
            <a:miter lim="800000"/>
            <a:headEnd/>
            <a:tailEnd/>
          </a:ln>
        </p:spPr>
        <p:txBody>
          <a:bodyPr lIns="45720" rIns="45720">
            <a:spAutoFit/>
          </a:bodyPr>
          <a:lstStyle/>
          <a:p>
            <a:pPr algn="ctr" eaLnBrk="0" hangingPunct="0">
              <a:spcBef>
                <a:spcPct val="50000"/>
              </a:spcBef>
            </a:pPr>
            <a:r>
              <a:rPr lang="zh-CN" altLang="en-US" sz="1700" i="1">
                <a:solidFill>
                  <a:srgbClr val="000000"/>
                </a:solidFill>
              </a:rPr>
              <a:t>定义‘</a:t>
            </a:r>
            <a:r>
              <a:rPr lang="en-US" altLang="zh-CN" sz="1700" i="1">
                <a:solidFill>
                  <a:srgbClr val="000000"/>
                </a:solidFill>
              </a:rPr>
              <a:t> </a:t>
            </a:r>
            <a:r>
              <a:rPr lang="zh-CN" altLang="en-US" sz="1700" i="1">
                <a:solidFill>
                  <a:srgbClr val="000000"/>
                </a:solidFill>
              </a:rPr>
              <a:t>如何’</a:t>
            </a:r>
            <a:endParaRPr lang="en-US" altLang="zh-CN" sz="1700" i="1">
              <a:solidFill>
                <a:srgbClr val="000000"/>
              </a:solidFill>
            </a:endParaRPr>
          </a:p>
        </p:txBody>
      </p:sp>
      <p:sp>
        <p:nvSpPr>
          <p:cNvPr id="172036" name="Text Box 5"/>
          <p:cNvSpPr txBox="1">
            <a:spLocks noChangeArrowheads="1"/>
          </p:cNvSpPr>
          <p:nvPr/>
        </p:nvSpPr>
        <p:spPr bwMode="auto">
          <a:xfrm>
            <a:off x="6067425" y="2003425"/>
            <a:ext cx="1968500" cy="354013"/>
          </a:xfrm>
          <a:prstGeom prst="rect">
            <a:avLst/>
          </a:prstGeom>
          <a:noFill/>
          <a:ln w="38100">
            <a:solidFill>
              <a:srgbClr val="000000"/>
            </a:solidFill>
            <a:miter lim="800000"/>
            <a:headEnd/>
            <a:tailEnd/>
          </a:ln>
        </p:spPr>
        <p:txBody>
          <a:bodyPr lIns="45720" rIns="45720">
            <a:spAutoFit/>
          </a:bodyPr>
          <a:lstStyle/>
          <a:p>
            <a:pPr algn="ctr" eaLnBrk="0" hangingPunct="0">
              <a:spcBef>
                <a:spcPct val="50000"/>
              </a:spcBef>
            </a:pPr>
            <a:r>
              <a:rPr lang="zh-CN" altLang="en-US" sz="1700" i="1">
                <a:solidFill>
                  <a:srgbClr val="000000"/>
                </a:solidFill>
              </a:rPr>
              <a:t>执行</a:t>
            </a:r>
            <a:endParaRPr lang="en-US" altLang="zh-CN" sz="1700" i="1">
              <a:solidFill>
                <a:srgbClr val="000000"/>
              </a:solidFill>
            </a:endParaRPr>
          </a:p>
        </p:txBody>
      </p:sp>
      <p:sp>
        <p:nvSpPr>
          <p:cNvPr id="172037" name="Rectangle 6"/>
          <p:cNvSpPr>
            <a:spLocks noChangeArrowheads="1"/>
          </p:cNvSpPr>
          <p:nvPr/>
        </p:nvSpPr>
        <p:spPr bwMode="auto">
          <a:xfrm>
            <a:off x="509588" y="4329113"/>
            <a:ext cx="2309812" cy="1982787"/>
          </a:xfrm>
          <a:prstGeom prst="rect">
            <a:avLst/>
          </a:prstGeom>
          <a:noFill/>
          <a:ln w="9525">
            <a:noFill/>
            <a:miter lim="800000"/>
            <a:headEnd/>
            <a:tailEnd/>
          </a:ln>
        </p:spPr>
        <p:txBody>
          <a:bodyPr lIns="0" tIns="0" rIns="0" bIns="0"/>
          <a:lstStyle/>
          <a:p>
            <a:pPr marL="177800" indent="-114300" eaLnBrk="0" hangingPunct="0">
              <a:lnSpc>
                <a:spcPct val="85000"/>
              </a:lnSpc>
              <a:spcBef>
                <a:spcPct val="20000"/>
              </a:spcBef>
              <a:buClr>
                <a:schemeClr val="tx1"/>
              </a:buClr>
              <a:buFont typeface="Wingdings" pitchFamily="2" charset="2"/>
              <a:buChar char="§"/>
            </a:pPr>
            <a:r>
              <a:rPr lang="zh-CN" altLang="en-US" sz="900" b="0" dirty="0">
                <a:latin typeface="微软雅黑" pitchFamily="34" charset="-122"/>
              </a:rPr>
              <a:t>定义价值主张</a:t>
            </a:r>
            <a:endParaRPr lang="en-US" altLang="zh-CN" sz="900" b="0" dirty="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dirty="0">
                <a:latin typeface="微软雅黑" pitchFamily="34" charset="-122"/>
              </a:rPr>
              <a:t>客户：为什么会为客户带来收益</a:t>
            </a:r>
            <a:r>
              <a:rPr lang="en-US" altLang="zh-CN" sz="1000" b="0" dirty="0">
                <a:latin typeface="微软雅黑" pitchFamily="34" charset="-122"/>
              </a:rPr>
              <a:t>?</a:t>
            </a: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dirty="0">
                <a:latin typeface="微软雅黑" pitchFamily="34" charset="-122"/>
              </a:rPr>
              <a:t>门店与区域：他们期望什么</a:t>
            </a:r>
            <a:r>
              <a:rPr lang="en-US" altLang="zh-CN" sz="1000" b="0" dirty="0">
                <a:latin typeface="微软雅黑" pitchFamily="34" charset="-122"/>
              </a:rPr>
              <a:t>?</a:t>
            </a: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dirty="0" smtClean="0">
                <a:latin typeface="微软雅黑" pitchFamily="34" charset="-122"/>
              </a:rPr>
              <a:t>公司总部：</a:t>
            </a:r>
            <a:r>
              <a:rPr lang="zh-CN" altLang="en-US" sz="1000" b="0" dirty="0">
                <a:latin typeface="微软雅黑" pitchFamily="34" charset="-122"/>
              </a:rPr>
              <a:t>他们如何支持</a:t>
            </a:r>
            <a:r>
              <a:rPr lang="en-US" altLang="zh-CN" sz="1000" b="0" dirty="0">
                <a:latin typeface="微软雅黑" pitchFamily="34" charset="-122"/>
              </a:rPr>
              <a:t>?</a:t>
            </a:r>
          </a:p>
          <a:p>
            <a:pPr marL="177800" indent="-114300" eaLnBrk="0" hangingPunct="0">
              <a:lnSpc>
                <a:spcPct val="85000"/>
              </a:lnSpc>
              <a:spcBef>
                <a:spcPct val="20000"/>
              </a:spcBef>
              <a:buClr>
                <a:schemeClr val="tx1"/>
              </a:buClr>
              <a:buSzPct val="75000"/>
              <a:buFont typeface="Wingdings" pitchFamily="2" charset="2"/>
              <a:buChar char="Ø"/>
            </a:pPr>
            <a:endParaRPr lang="en-US" altLang="zh-CN" sz="900" b="0" dirty="0">
              <a:latin typeface="微软雅黑" pitchFamily="34" charset="-122"/>
            </a:endParaRPr>
          </a:p>
        </p:txBody>
      </p:sp>
      <p:sp>
        <p:nvSpPr>
          <p:cNvPr id="172038" name="Rectangle 7"/>
          <p:cNvSpPr>
            <a:spLocks noChangeArrowheads="1"/>
          </p:cNvSpPr>
          <p:nvPr/>
        </p:nvSpPr>
        <p:spPr bwMode="auto">
          <a:xfrm>
            <a:off x="3201988" y="2678113"/>
            <a:ext cx="2335212" cy="1544637"/>
          </a:xfrm>
          <a:prstGeom prst="rect">
            <a:avLst/>
          </a:prstGeom>
          <a:noFill/>
          <a:ln w="9525">
            <a:noFill/>
            <a:miter lim="800000"/>
            <a:headEnd/>
            <a:tailEnd/>
          </a:ln>
        </p:spPr>
        <p:txBody>
          <a:bodyPr lIns="0" tIns="0" rIns="0" bIns="0"/>
          <a:lstStyle/>
          <a:p>
            <a:pPr marL="177800" indent="-114300" eaLnBrk="0" hangingPunct="0">
              <a:lnSpc>
                <a:spcPct val="85000"/>
              </a:lnSpc>
              <a:spcBef>
                <a:spcPct val="20000"/>
              </a:spcBef>
              <a:buClr>
                <a:schemeClr val="tx1"/>
              </a:buClr>
              <a:buFont typeface="Wingdings" pitchFamily="2" charset="2"/>
              <a:buChar char="§"/>
            </a:pPr>
            <a:r>
              <a:rPr lang="zh-CN" altLang="en-US" sz="900" b="0">
                <a:latin typeface="微软雅黑" pitchFamily="34" charset="-122"/>
              </a:rPr>
              <a:t>可执行的流程</a:t>
            </a:r>
            <a:endParaRPr lang="en-US" altLang="zh-CN" sz="9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基于明确的有收益的</a:t>
            </a:r>
            <a:r>
              <a:rPr lang="en-US" altLang="zh-CN" sz="1000" b="0">
                <a:latin typeface="微软雅黑" pitchFamily="34" charset="-122"/>
              </a:rPr>
              <a:t>business case – </a:t>
            </a:r>
            <a:r>
              <a:rPr lang="zh-CN" altLang="en-US" sz="1000" b="0">
                <a:latin typeface="微软雅黑" pitchFamily="34" charset="-122"/>
              </a:rPr>
              <a:t>定义原因</a:t>
            </a:r>
            <a:endParaRPr lang="en-US" altLang="zh-CN" sz="10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定义的、文档化、测试的、容易执行的流程 </a:t>
            </a:r>
            <a:r>
              <a:rPr lang="en-US" altLang="zh-CN" sz="1000" b="0">
                <a:latin typeface="微软雅黑" pitchFamily="34" charset="-122"/>
              </a:rPr>
              <a:t>– </a:t>
            </a:r>
            <a:r>
              <a:rPr lang="zh-CN" altLang="en-US" sz="1000" b="0">
                <a:latin typeface="微软雅黑" pitchFamily="34" charset="-122"/>
              </a:rPr>
              <a:t>消除借口</a:t>
            </a:r>
            <a:endParaRPr lang="en-US" altLang="zh-CN" sz="10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可衡量的和可报告的输出与行动 </a:t>
            </a:r>
            <a:r>
              <a:rPr lang="en-US" altLang="zh-CN" sz="1000" b="0">
                <a:latin typeface="微软雅黑" pitchFamily="34" charset="-122"/>
              </a:rPr>
              <a:t>– </a:t>
            </a:r>
            <a:r>
              <a:rPr lang="zh-CN" altLang="en-US" sz="1000" b="0">
                <a:latin typeface="微软雅黑" pitchFamily="34" charset="-122"/>
              </a:rPr>
              <a:t>可视化</a:t>
            </a:r>
            <a:endParaRPr lang="en-US" altLang="zh-CN" sz="1000" b="0">
              <a:latin typeface="微软雅黑" pitchFamily="34" charset="-122"/>
            </a:endParaRPr>
          </a:p>
        </p:txBody>
      </p:sp>
      <p:sp>
        <p:nvSpPr>
          <p:cNvPr id="172039" name="Rectangle 8"/>
          <p:cNvSpPr>
            <a:spLocks noChangeArrowheads="1"/>
          </p:cNvSpPr>
          <p:nvPr/>
        </p:nvSpPr>
        <p:spPr bwMode="auto">
          <a:xfrm>
            <a:off x="3214688" y="4329113"/>
            <a:ext cx="2182812" cy="1322387"/>
          </a:xfrm>
          <a:prstGeom prst="rect">
            <a:avLst/>
          </a:prstGeom>
          <a:noFill/>
          <a:ln w="9525">
            <a:noFill/>
            <a:miter lim="800000"/>
            <a:headEnd/>
            <a:tailEnd/>
          </a:ln>
        </p:spPr>
        <p:txBody>
          <a:bodyPr lIns="0" tIns="0" rIns="0" bIns="0"/>
          <a:lstStyle/>
          <a:p>
            <a:pPr marL="177800" indent="-114300" eaLnBrk="0" hangingPunct="0">
              <a:lnSpc>
                <a:spcPct val="85000"/>
              </a:lnSpc>
              <a:spcBef>
                <a:spcPct val="20000"/>
              </a:spcBef>
              <a:buClr>
                <a:schemeClr val="tx1"/>
              </a:buClr>
              <a:buFont typeface="Wingdings" pitchFamily="2" charset="2"/>
              <a:buChar char="§"/>
            </a:pPr>
            <a:r>
              <a:rPr lang="zh-CN" altLang="en-US" sz="900" b="0">
                <a:latin typeface="微软雅黑" pitchFamily="34" charset="-122"/>
              </a:rPr>
              <a:t>组织架构</a:t>
            </a:r>
            <a:endParaRPr lang="en-US" altLang="zh-CN" sz="9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清晰地定义的职责 </a:t>
            </a:r>
            <a:r>
              <a:rPr lang="en-US" altLang="zh-CN" sz="1000" b="0">
                <a:latin typeface="微软雅黑" pitchFamily="34" charset="-122"/>
              </a:rPr>
              <a:t>– </a:t>
            </a:r>
            <a:r>
              <a:rPr lang="zh-CN" altLang="en-US" sz="1000" b="0">
                <a:latin typeface="微软雅黑" pitchFamily="34" charset="-122"/>
              </a:rPr>
              <a:t>消除冗余</a:t>
            </a:r>
            <a:endParaRPr lang="en-US" altLang="zh-CN" sz="10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在工作描述和奖励</a:t>
            </a:r>
            <a:r>
              <a:rPr lang="en-US" altLang="zh-CN" sz="1000" b="0">
                <a:latin typeface="微软雅黑" pitchFamily="34" charset="-122"/>
              </a:rPr>
              <a:t>/</a:t>
            </a:r>
            <a:r>
              <a:rPr lang="zh-CN" altLang="en-US" sz="1000" b="0">
                <a:latin typeface="微软雅黑" pitchFamily="34" charset="-122"/>
              </a:rPr>
              <a:t>回顾流程中加入衡量指标 </a:t>
            </a:r>
            <a:r>
              <a:rPr lang="en-US" altLang="zh-CN" sz="1000" b="0">
                <a:latin typeface="微软雅黑" pitchFamily="34" charset="-122"/>
              </a:rPr>
              <a:t>– </a:t>
            </a:r>
            <a:r>
              <a:rPr lang="zh-CN" altLang="en-US" sz="1000" b="0">
                <a:latin typeface="微软雅黑" pitchFamily="34" charset="-122"/>
              </a:rPr>
              <a:t>人员对自己的行为负责</a:t>
            </a:r>
            <a:endParaRPr lang="en-US" altLang="zh-CN" sz="1000" b="0">
              <a:latin typeface="微软雅黑" pitchFamily="34" charset="-122"/>
            </a:endParaRPr>
          </a:p>
        </p:txBody>
      </p:sp>
      <p:sp>
        <p:nvSpPr>
          <p:cNvPr id="172040" name="Rectangle 9"/>
          <p:cNvSpPr>
            <a:spLocks noChangeArrowheads="1"/>
          </p:cNvSpPr>
          <p:nvPr/>
        </p:nvSpPr>
        <p:spPr bwMode="auto">
          <a:xfrm>
            <a:off x="5995988" y="2678113"/>
            <a:ext cx="2360612" cy="1681162"/>
          </a:xfrm>
          <a:prstGeom prst="rect">
            <a:avLst/>
          </a:prstGeom>
          <a:noFill/>
          <a:ln w="9525">
            <a:noFill/>
            <a:miter lim="800000"/>
            <a:headEnd/>
            <a:tailEnd/>
          </a:ln>
        </p:spPr>
        <p:txBody>
          <a:bodyPr lIns="0" tIns="0" rIns="0" bIns="0"/>
          <a:lstStyle/>
          <a:p>
            <a:pPr marL="177800" indent="-114300" eaLnBrk="0" hangingPunct="0">
              <a:lnSpc>
                <a:spcPct val="85000"/>
              </a:lnSpc>
              <a:spcBef>
                <a:spcPct val="20000"/>
              </a:spcBef>
              <a:buClr>
                <a:schemeClr val="tx1"/>
              </a:buClr>
              <a:buFont typeface="Wingdings" pitchFamily="2" charset="2"/>
              <a:buChar char="§"/>
            </a:pPr>
            <a:r>
              <a:rPr lang="zh-CN" altLang="en-US" sz="900" b="0">
                <a:latin typeface="微软雅黑" pitchFamily="34" charset="-122"/>
              </a:rPr>
              <a:t>全面的实施计划</a:t>
            </a:r>
            <a:endParaRPr lang="en-US" altLang="zh-CN" sz="9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固定的团队，聚焦成功 </a:t>
            </a:r>
            <a:r>
              <a:rPr lang="en-US" altLang="zh-CN" sz="1000" b="0">
                <a:latin typeface="微软雅黑" pitchFamily="34" charset="-122"/>
              </a:rPr>
              <a:t>– </a:t>
            </a:r>
            <a:r>
              <a:rPr lang="zh-CN" altLang="en-US" sz="1000" b="0">
                <a:latin typeface="微软雅黑" pitchFamily="34" charset="-122"/>
              </a:rPr>
              <a:t>并不简单的是个“爱好”</a:t>
            </a:r>
            <a:endParaRPr lang="en-US" altLang="zh-CN" sz="10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识别时间表与相关性 </a:t>
            </a:r>
            <a:r>
              <a:rPr lang="en-US" altLang="zh-CN" sz="1000" b="0">
                <a:latin typeface="微软雅黑" pitchFamily="34" charset="-122"/>
              </a:rPr>
              <a:t>– </a:t>
            </a:r>
            <a:r>
              <a:rPr lang="zh-CN" altLang="en-US" sz="1000" b="0">
                <a:latin typeface="微软雅黑" pitchFamily="34" charset="-122"/>
              </a:rPr>
              <a:t>持续前进</a:t>
            </a:r>
            <a:endParaRPr lang="en-US" altLang="zh-CN" sz="10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培训与认证 </a:t>
            </a:r>
            <a:r>
              <a:rPr lang="en-US" altLang="zh-CN" sz="1000" b="0">
                <a:latin typeface="微软雅黑" pitchFamily="34" charset="-122"/>
              </a:rPr>
              <a:t>– </a:t>
            </a:r>
            <a:r>
              <a:rPr lang="zh-CN" altLang="en-US" sz="1000" b="0">
                <a:latin typeface="微软雅黑" pitchFamily="34" charset="-122"/>
              </a:rPr>
              <a:t>保证可以理解</a:t>
            </a:r>
            <a:endParaRPr lang="en-US" altLang="zh-CN" sz="10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实施后的审计 </a:t>
            </a:r>
            <a:r>
              <a:rPr lang="en-US" altLang="zh-CN" sz="1000" b="0">
                <a:latin typeface="微软雅黑" pitchFamily="34" charset="-122"/>
              </a:rPr>
              <a:t>– </a:t>
            </a:r>
            <a:r>
              <a:rPr lang="zh-CN" altLang="en-US" sz="1000" b="0">
                <a:latin typeface="微软雅黑" pitchFamily="34" charset="-122"/>
              </a:rPr>
              <a:t>不允许倒退</a:t>
            </a:r>
            <a:endParaRPr lang="en-US" altLang="zh-CN" sz="1000" b="0">
              <a:latin typeface="微软雅黑" pitchFamily="34" charset="-122"/>
            </a:endParaRPr>
          </a:p>
        </p:txBody>
      </p:sp>
      <p:sp>
        <p:nvSpPr>
          <p:cNvPr id="172041" name="Rectangle 10"/>
          <p:cNvSpPr>
            <a:spLocks noChangeArrowheads="1"/>
          </p:cNvSpPr>
          <p:nvPr/>
        </p:nvSpPr>
        <p:spPr bwMode="auto">
          <a:xfrm>
            <a:off x="5995988" y="5472113"/>
            <a:ext cx="2386012" cy="1131887"/>
          </a:xfrm>
          <a:prstGeom prst="rect">
            <a:avLst/>
          </a:prstGeom>
          <a:noFill/>
          <a:ln w="9525">
            <a:noFill/>
            <a:miter lim="800000"/>
            <a:headEnd/>
            <a:tailEnd/>
          </a:ln>
        </p:spPr>
        <p:txBody>
          <a:bodyPr lIns="0" tIns="0" rIns="0" bIns="0"/>
          <a:lstStyle/>
          <a:p>
            <a:pPr marL="177800" indent="-114300" eaLnBrk="0" hangingPunct="0">
              <a:lnSpc>
                <a:spcPct val="85000"/>
              </a:lnSpc>
              <a:spcBef>
                <a:spcPct val="20000"/>
              </a:spcBef>
              <a:buClr>
                <a:schemeClr val="tx1"/>
              </a:buClr>
              <a:buFont typeface="Wingdings" pitchFamily="2" charset="2"/>
              <a:buChar char="§"/>
            </a:pPr>
            <a:r>
              <a:rPr lang="zh-CN" altLang="en-US" sz="900" b="0">
                <a:latin typeface="微软雅黑" pitchFamily="34" charset="-122"/>
              </a:rPr>
              <a:t>持续调整与改进</a:t>
            </a:r>
            <a:endParaRPr lang="en-US" altLang="zh-CN" sz="9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始终对运营环境进行挑战 </a:t>
            </a:r>
            <a:r>
              <a:rPr lang="en-US" altLang="zh-CN" sz="1000" b="0">
                <a:latin typeface="微软雅黑" pitchFamily="34" charset="-122"/>
              </a:rPr>
              <a:t>– </a:t>
            </a:r>
            <a:r>
              <a:rPr lang="zh-CN" altLang="en-US" sz="1000" b="0">
                <a:latin typeface="微软雅黑" pitchFamily="34" charset="-122"/>
              </a:rPr>
              <a:t>提出改进意见</a:t>
            </a:r>
            <a:endParaRPr lang="en-US" altLang="zh-CN" sz="10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灵活、敏捷 </a:t>
            </a:r>
            <a:r>
              <a:rPr lang="en-US" altLang="zh-CN" sz="1000" b="0">
                <a:latin typeface="微软雅黑" pitchFamily="34" charset="-122"/>
              </a:rPr>
              <a:t>– </a:t>
            </a:r>
            <a:r>
              <a:rPr lang="zh-CN" altLang="en-US" sz="1000" b="0">
                <a:latin typeface="微软雅黑" pitchFamily="34" charset="-122"/>
              </a:rPr>
              <a:t>设计改进的机会</a:t>
            </a:r>
            <a:endParaRPr lang="en-US" altLang="zh-CN" sz="1000" b="0">
              <a:latin typeface="微软雅黑" pitchFamily="34" charset="-122"/>
            </a:endParaRPr>
          </a:p>
        </p:txBody>
      </p:sp>
      <p:sp>
        <p:nvSpPr>
          <p:cNvPr id="172042" name="Rectangle 11"/>
          <p:cNvSpPr>
            <a:spLocks noChangeArrowheads="1"/>
          </p:cNvSpPr>
          <p:nvPr/>
        </p:nvSpPr>
        <p:spPr bwMode="auto">
          <a:xfrm>
            <a:off x="509588" y="5472113"/>
            <a:ext cx="2182812" cy="1093787"/>
          </a:xfrm>
          <a:prstGeom prst="rect">
            <a:avLst/>
          </a:prstGeom>
          <a:noFill/>
          <a:ln w="9525">
            <a:noFill/>
            <a:miter lim="800000"/>
            <a:headEnd/>
            <a:tailEnd/>
          </a:ln>
        </p:spPr>
        <p:txBody>
          <a:bodyPr lIns="0" tIns="0" rIns="0" bIns="0"/>
          <a:lstStyle/>
          <a:p>
            <a:pPr marL="177800" indent="-114300" eaLnBrk="0" hangingPunct="0">
              <a:lnSpc>
                <a:spcPct val="85000"/>
              </a:lnSpc>
              <a:spcBef>
                <a:spcPct val="20000"/>
              </a:spcBef>
              <a:buClr>
                <a:schemeClr val="tx1"/>
              </a:buClr>
              <a:buFont typeface="Wingdings" pitchFamily="2" charset="2"/>
              <a:buChar char="§"/>
            </a:pPr>
            <a:r>
              <a:rPr lang="zh-CN" altLang="en-US" sz="900" b="0">
                <a:latin typeface="微软雅黑" pitchFamily="34" charset="-122"/>
              </a:rPr>
              <a:t>记录目的与期望的结果</a:t>
            </a:r>
            <a:endParaRPr lang="en-US" altLang="zh-CN" sz="9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分享愿景</a:t>
            </a:r>
            <a:endParaRPr lang="en-US" altLang="zh-CN" sz="10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定义行动计划以执行</a:t>
            </a:r>
            <a:endParaRPr lang="en-US" altLang="zh-CN" sz="1000" b="0">
              <a:latin typeface="微软雅黑" pitchFamily="34" charset="-122"/>
            </a:endParaRPr>
          </a:p>
        </p:txBody>
      </p:sp>
      <p:sp>
        <p:nvSpPr>
          <p:cNvPr id="172043" name="Text Box 12"/>
          <p:cNvSpPr txBox="1">
            <a:spLocks noChangeArrowheads="1"/>
          </p:cNvSpPr>
          <p:nvPr/>
        </p:nvSpPr>
        <p:spPr bwMode="auto">
          <a:xfrm>
            <a:off x="582613" y="1265238"/>
            <a:ext cx="7721600" cy="338137"/>
          </a:xfrm>
          <a:prstGeom prst="rect">
            <a:avLst/>
          </a:prstGeom>
          <a:noFill/>
          <a:ln w="9525">
            <a:noFill/>
            <a:miter lim="800000"/>
            <a:headEnd/>
            <a:tailEnd/>
          </a:ln>
        </p:spPr>
        <p:txBody>
          <a:bodyPr>
            <a:spAutoFit/>
          </a:bodyPr>
          <a:lstStyle/>
          <a:p>
            <a:pPr>
              <a:spcBef>
                <a:spcPct val="50000"/>
              </a:spcBef>
            </a:pPr>
            <a:r>
              <a:rPr lang="zh-CN" altLang="en-US" sz="1600" dirty="0">
                <a:solidFill>
                  <a:srgbClr val="000000"/>
                </a:solidFill>
              </a:rPr>
              <a:t>优秀的零售商都非常关注他们</a:t>
            </a:r>
            <a:r>
              <a:rPr lang="zh-CN" altLang="en-US" sz="1600" dirty="0" smtClean="0">
                <a:solidFill>
                  <a:srgbClr val="000000"/>
                </a:solidFill>
              </a:rPr>
              <a:t>的业绩表现</a:t>
            </a:r>
            <a:r>
              <a:rPr lang="zh-CN" altLang="en-US" sz="1600" dirty="0">
                <a:solidFill>
                  <a:srgbClr val="000000"/>
                </a:solidFill>
              </a:rPr>
              <a:t>，关于</a:t>
            </a:r>
            <a:r>
              <a:rPr lang="en-US" altLang="zh-CN" sz="1600" dirty="0">
                <a:solidFill>
                  <a:srgbClr val="000000"/>
                </a:solidFill>
              </a:rPr>
              <a:t>KPI</a:t>
            </a:r>
            <a:r>
              <a:rPr lang="zh-CN" altLang="en-US" sz="1600" dirty="0">
                <a:solidFill>
                  <a:srgbClr val="000000"/>
                </a:solidFill>
              </a:rPr>
              <a:t>，主要集中在三个领域</a:t>
            </a:r>
            <a:endParaRPr lang="en-US" altLang="zh-CN" sz="1600" dirty="0">
              <a:solidFill>
                <a:srgbClr val="000000"/>
              </a:solidFill>
            </a:endParaRPr>
          </a:p>
        </p:txBody>
      </p:sp>
      <p:sp>
        <p:nvSpPr>
          <p:cNvPr id="172044" name="Rectangle 13"/>
          <p:cNvSpPr>
            <a:spLocks noChangeArrowheads="1"/>
          </p:cNvSpPr>
          <p:nvPr/>
        </p:nvSpPr>
        <p:spPr bwMode="auto">
          <a:xfrm>
            <a:off x="3214688" y="5472113"/>
            <a:ext cx="2182812" cy="1093787"/>
          </a:xfrm>
          <a:prstGeom prst="rect">
            <a:avLst/>
          </a:prstGeom>
          <a:noFill/>
          <a:ln w="9525">
            <a:noFill/>
            <a:miter lim="800000"/>
            <a:headEnd/>
            <a:tailEnd/>
          </a:ln>
        </p:spPr>
        <p:txBody>
          <a:bodyPr lIns="0" tIns="0" rIns="0" bIns="0"/>
          <a:lstStyle/>
          <a:p>
            <a:pPr marL="177800" indent="-114300" eaLnBrk="0" hangingPunct="0">
              <a:lnSpc>
                <a:spcPct val="85000"/>
              </a:lnSpc>
              <a:spcBef>
                <a:spcPct val="20000"/>
              </a:spcBef>
              <a:buClr>
                <a:schemeClr val="tx1"/>
              </a:buClr>
              <a:buFont typeface="Wingdings" pitchFamily="2" charset="2"/>
              <a:buChar char="§"/>
            </a:pPr>
            <a:r>
              <a:rPr lang="zh-CN" altLang="en-US" sz="900" b="0">
                <a:latin typeface="微软雅黑" pitchFamily="34" charset="-122"/>
              </a:rPr>
              <a:t>提高工具水平</a:t>
            </a:r>
            <a:endParaRPr lang="en-US" altLang="zh-CN" sz="9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流程驱动的工具</a:t>
            </a:r>
            <a:r>
              <a:rPr lang="en-US" altLang="zh-CN" sz="1000" b="0">
                <a:latin typeface="微软雅黑" pitchFamily="34" charset="-122"/>
              </a:rPr>
              <a:t> – </a:t>
            </a:r>
            <a:r>
              <a:rPr lang="zh-CN" altLang="en-US" sz="1000" b="0">
                <a:latin typeface="微软雅黑" pitchFamily="34" charset="-122"/>
              </a:rPr>
              <a:t>消除影子行为</a:t>
            </a:r>
            <a:endParaRPr lang="en-US" altLang="zh-CN" sz="10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升级并重新设置 </a:t>
            </a:r>
            <a:r>
              <a:rPr lang="en-US" altLang="zh-CN" sz="1000" b="0">
                <a:latin typeface="微软雅黑" pitchFamily="34" charset="-122"/>
              </a:rPr>
              <a:t>– </a:t>
            </a:r>
            <a:r>
              <a:rPr lang="zh-CN" altLang="en-US" sz="1000" b="0">
                <a:latin typeface="微软雅黑" pitchFamily="34" charset="-122"/>
              </a:rPr>
              <a:t>让工具更好的为组织服务</a:t>
            </a:r>
            <a:endParaRPr lang="en-US" altLang="zh-CN" sz="1000" b="0">
              <a:latin typeface="微软雅黑" pitchFamily="34" charset="-122"/>
            </a:endParaRPr>
          </a:p>
        </p:txBody>
      </p:sp>
      <p:sp>
        <p:nvSpPr>
          <p:cNvPr id="172045" name="Rectangle 14"/>
          <p:cNvSpPr>
            <a:spLocks noChangeArrowheads="1"/>
          </p:cNvSpPr>
          <p:nvPr/>
        </p:nvSpPr>
        <p:spPr bwMode="auto">
          <a:xfrm>
            <a:off x="5995988" y="4329113"/>
            <a:ext cx="2386012" cy="1131887"/>
          </a:xfrm>
          <a:prstGeom prst="rect">
            <a:avLst/>
          </a:prstGeom>
          <a:noFill/>
          <a:ln w="9525">
            <a:noFill/>
            <a:miter lim="800000"/>
            <a:headEnd/>
            <a:tailEnd/>
          </a:ln>
        </p:spPr>
        <p:txBody>
          <a:bodyPr lIns="0" tIns="0" rIns="0" bIns="0"/>
          <a:lstStyle/>
          <a:p>
            <a:pPr marL="177800" indent="-114300" eaLnBrk="0" hangingPunct="0">
              <a:lnSpc>
                <a:spcPct val="85000"/>
              </a:lnSpc>
              <a:spcBef>
                <a:spcPct val="20000"/>
              </a:spcBef>
              <a:buClr>
                <a:schemeClr val="tx1"/>
              </a:buClr>
              <a:buFont typeface="Wingdings" pitchFamily="2" charset="2"/>
              <a:buChar char="§"/>
            </a:pPr>
            <a:r>
              <a:rPr lang="zh-CN" altLang="en-US" sz="900" b="0">
                <a:latin typeface="微软雅黑" pitchFamily="34" charset="-122"/>
              </a:rPr>
              <a:t>强调每天的变化</a:t>
            </a:r>
            <a:endParaRPr lang="en-US" altLang="zh-CN" sz="900" b="0">
              <a:latin typeface="微软雅黑" pitchFamily="34" charset="-122"/>
            </a:endParaRP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讨论结果</a:t>
            </a:r>
            <a:r>
              <a:rPr lang="en-US" altLang="zh-CN" sz="1000" b="0">
                <a:latin typeface="微软雅黑" pitchFamily="34" charset="-122"/>
              </a:rPr>
              <a:t> – </a:t>
            </a:r>
            <a:r>
              <a:rPr lang="zh-CN" altLang="en-US" sz="1000" b="0">
                <a:latin typeface="微软雅黑" pitchFamily="34" charset="-122"/>
              </a:rPr>
              <a:t>变成每个人的</a:t>
            </a:r>
            <a:r>
              <a:rPr lang="en-US" altLang="zh-CN" sz="1000" b="0">
                <a:latin typeface="微软雅黑" pitchFamily="34" charset="-122"/>
              </a:rPr>
              <a:t>KPI</a:t>
            </a:r>
          </a:p>
          <a:p>
            <a:pPr marL="520700" lvl="1" indent="-228600" eaLnBrk="0" hangingPunct="0">
              <a:lnSpc>
                <a:spcPct val="85000"/>
              </a:lnSpc>
              <a:spcBef>
                <a:spcPct val="20000"/>
              </a:spcBef>
              <a:buClr>
                <a:schemeClr val="tx1"/>
              </a:buClr>
              <a:buSzPct val="75000"/>
              <a:buFont typeface="Wingdings" pitchFamily="2" charset="2"/>
              <a:buChar char="Ø"/>
            </a:pPr>
            <a:r>
              <a:rPr lang="zh-CN" altLang="en-US" sz="1000" b="0">
                <a:latin typeface="微软雅黑" pitchFamily="34" charset="-122"/>
              </a:rPr>
              <a:t>持续推进 </a:t>
            </a:r>
            <a:r>
              <a:rPr lang="en-US" altLang="zh-CN" sz="1000" b="0">
                <a:latin typeface="微软雅黑" pitchFamily="34" charset="-122"/>
              </a:rPr>
              <a:t>– </a:t>
            </a:r>
            <a:r>
              <a:rPr lang="zh-CN" altLang="en-US" sz="1000" b="0">
                <a:latin typeface="微软雅黑" pitchFamily="34" charset="-122"/>
              </a:rPr>
              <a:t>提高认知</a:t>
            </a:r>
            <a:endParaRPr lang="en-US" altLang="zh-CN" sz="1000" b="0">
              <a:latin typeface="微软雅黑" pitchFamily="34" charset="-122"/>
            </a:endParaRPr>
          </a:p>
        </p:txBody>
      </p:sp>
      <p:sp>
        <p:nvSpPr>
          <p:cNvPr id="172046" name="Rectangle 2"/>
          <p:cNvSpPr>
            <a:spLocks noChangeArrowheads="1"/>
          </p:cNvSpPr>
          <p:nvPr/>
        </p:nvSpPr>
        <p:spPr bwMode="auto">
          <a:xfrm>
            <a:off x="490538" y="454025"/>
            <a:ext cx="5715000" cy="547688"/>
          </a:xfrm>
          <a:prstGeom prst="rect">
            <a:avLst/>
          </a:prstGeom>
          <a:noFill/>
          <a:ln w="9525">
            <a:noFill/>
            <a:miter lim="800000"/>
            <a:headEnd/>
            <a:tailEnd/>
          </a:ln>
        </p:spPr>
        <p:txBody>
          <a:bodyPr anchor="b"/>
          <a:lstStyle/>
          <a:p>
            <a:pPr eaLnBrk="0" hangingPunct="0">
              <a:lnSpc>
                <a:spcPct val="90000"/>
              </a:lnSpc>
            </a:pPr>
            <a:r>
              <a:rPr lang="en-US" altLang="zh-CN" sz="2200" dirty="0" smtClean="0">
                <a:solidFill>
                  <a:schemeClr val="hlink"/>
                </a:solidFill>
              </a:rPr>
              <a:t>KPI</a:t>
            </a:r>
            <a:endParaRPr lang="en-US" altLang="zh-CN" sz="2200" dirty="0">
              <a:solidFill>
                <a:schemeClr val="hlink"/>
              </a:solidFill>
            </a:endParaRPr>
          </a:p>
        </p:txBody>
      </p:sp>
    </p:spTree>
    <p:extLst>
      <p:ext uri="{BB962C8B-B14F-4D97-AF65-F5344CB8AC3E}">
        <p14:creationId xmlns:p14="http://schemas.microsoft.com/office/powerpoint/2010/main" xmlns="" val="199985129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034" name="Group 2"/>
          <p:cNvGraphicFramePr>
            <a:graphicFrameLocks noGrp="1"/>
          </p:cNvGraphicFramePr>
          <p:nvPr>
            <p:extLst>
              <p:ext uri="{D42A27DB-BD31-4B8C-83A1-F6EECF244321}">
                <p14:modId xmlns:p14="http://schemas.microsoft.com/office/powerpoint/2010/main" xmlns="" val="1241084209"/>
              </p:ext>
            </p:extLst>
          </p:nvPr>
        </p:nvGraphicFramePr>
        <p:xfrm>
          <a:off x="571500" y="1677988"/>
          <a:ext cx="8101013" cy="4681538"/>
        </p:xfrm>
        <a:graphic>
          <a:graphicData uri="http://schemas.openxmlformats.org/drawingml/2006/table">
            <a:tbl>
              <a:tblPr/>
              <a:tblGrid>
                <a:gridCol w="2255838"/>
                <a:gridCol w="4797425"/>
                <a:gridCol w="1047750"/>
              </a:tblGrid>
              <a:tr h="39629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bg1"/>
                          </a:solidFill>
                          <a:effectLst/>
                          <a:latin typeface="微软雅黑" pitchFamily="34" charset="-122"/>
                          <a:ea typeface="微软雅黑" pitchFamily="34" charset="-122"/>
                        </a:rPr>
                        <a:t>评价因素</a:t>
                      </a:r>
                      <a:endParaRPr kumimoji="0" lang="en-US"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bg1"/>
                          </a:solidFill>
                          <a:effectLst/>
                          <a:latin typeface="微软雅黑" pitchFamily="34" charset="-122"/>
                          <a:ea typeface="微软雅黑" pitchFamily="34" charset="-122"/>
                        </a:rPr>
                        <a:t>注释</a:t>
                      </a:r>
                      <a:r>
                        <a:rPr kumimoji="0" lang="en-US" altLang="zh-CN" sz="1200" b="0" i="0" u="none" strike="noStrike" cap="none" normalizeH="0" baseline="0" dirty="0" smtClean="0">
                          <a:ln>
                            <a:noFill/>
                          </a:ln>
                          <a:solidFill>
                            <a:schemeClr val="bg1"/>
                          </a:solidFill>
                          <a:effectLst/>
                          <a:latin typeface="微软雅黑" pitchFamily="34" charset="-122"/>
                          <a:ea typeface="微软雅黑" pitchFamily="34" charset="-122"/>
                        </a:rPr>
                        <a:t> </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bg1"/>
                          </a:solidFill>
                          <a:effectLst/>
                          <a:latin typeface="微软雅黑" pitchFamily="34" charset="-122"/>
                          <a:ea typeface="微软雅黑" pitchFamily="34" charset="-122"/>
                        </a:rPr>
                        <a:t>关键部门</a:t>
                      </a:r>
                      <a:endParaRPr kumimoji="0" lang="en-US"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937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销售额</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实际与去年的对比或者与预算的对比</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rtl="0"/>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销售额</a:t>
                      </a:r>
                      <a:r>
                        <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通常使用全公司的销售额和预算销售额</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9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销售额</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线性销售或平效</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衡量销售效率和坪效</a:t>
                      </a:r>
                      <a:r>
                        <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如</a:t>
                      </a:r>
                      <a:r>
                        <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销售额高的门店</a:t>
                      </a:r>
                      <a:r>
                        <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其坪效是否同样高</a:t>
                      </a:r>
                      <a:r>
                        <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可用于衡量实际的值以及最高值和最低值之间的差额</a:t>
                      </a:r>
                      <a:endPar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42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毛利率</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初始的加价率</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初始零售价与成本价的差异</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9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每</a:t>
                      </a:r>
                      <a:r>
                        <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SKU</a:t>
                      </a: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销售</a:t>
                      </a:r>
                      <a:r>
                        <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毛利额</a:t>
                      </a:r>
                      <a:endPar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此项指标用于衡量某一品类或单品级别在某一季的趋势</a:t>
                      </a:r>
                      <a:endPar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5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库存周转率</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衡量</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12-14</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个月</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5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平均零售价</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衡量每个单品或者更高商品层级</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9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平均订单量</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衡量每个到店的交货单</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应该和销售比例相一致</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6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每单位供应链成本</a:t>
                      </a:r>
                      <a:endPar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量整个商品组合的供应链效率</a:t>
                      </a:r>
                      <a:endParaRPr kumimoji="0" lang="en-US" altLang="zh-CN" sz="1200" b="0" i="0" u="none" strike="noStrike" kern="1200" cap="none" normalizeH="0" baseline="0" dirty="0" smtClean="0">
                        <a:ln>
                          <a:noFill/>
                        </a:ln>
                        <a:solidFill>
                          <a:schemeClr val="tx1"/>
                        </a:solidFill>
                        <a:effectLst/>
                        <a:latin typeface="微软雅黑" pitchFamily="34" charset="-122"/>
                        <a:ea typeface="微软雅黑" pitchFamily="34" charset="-122"/>
                        <a:cs typeface="+mn-cs"/>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3099" name="Rectangle 44"/>
          <p:cNvSpPr>
            <a:spLocks noChangeArrowheads="1"/>
          </p:cNvSpPr>
          <p:nvPr/>
        </p:nvSpPr>
        <p:spPr bwMode="auto">
          <a:xfrm>
            <a:off x="482600" y="363538"/>
            <a:ext cx="6729413" cy="620712"/>
          </a:xfrm>
          <a:prstGeom prst="rect">
            <a:avLst/>
          </a:prstGeom>
          <a:noFill/>
          <a:ln w="9525">
            <a:noFill/>
            <a:miter lim="800000"/>
            <a:headEnd/>
            <a:tailEnd/>
          </a:ln>
        </p:spPr>
        <p:txBody>
          <a:bodyPr anchor="b"/>
          <a:lstStyle/>
          <a:p>
            <a:pPr eaLnBrk="0" hangingPunct="0">
              <a:lnSpc>
                <a:spcPct val="90000"/>
              </a:lnSpc>
            </a:pPr>
            <a:r>
              <a:rPr lang="en-US" altLang="zh-CN" sz="2200" dirty="0">
                <a:solidFill>
                  <a:schemeClr val="hlink"/>
                </a:solidFill>
              </a:rPr>
              <a:t>KPI – </a:t>
            </a:r>
            <a:r>
              <a:rPr lang="zh-CN" altLang="en-US" sz="2200" dirty="0" smtClean="0">
                <a:solidFill>
                  <a:schemeClr val="hlink"/>
                </a:solidFill>
              </a:rPr>
              <a:t>业绩因素</a:t>
            </a:r>
            <a:endParaRPr lang="en-US" altLang="zh-CN" sz="2200" dirty="0">
              <a:solidFill>
                <a:schemeClr val="hlink"/>
              </a:solidFill>
            </a:endParaRPr>
          </a:p>
        </p:txBody>
      </p:sp>
    </p:spTree>
    <p:extLst>
      <p:ext uri="{BB962C8B-B14F-4D97-AF65-F5344CB8AC3E}">
        <p14:creationId xmlns:p14="http://schemas.microsoft.com/office/powerpoint/2010/main" xmlns="" val="1407571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1058" name="Group 2"/>
          <p:cNvGraphicFramePr>
            <a:graphicFrameLocks noGrp="1"/>
          </p:cNvGraphicFramePr>
          <p:nvPr>
            <p:extLst>
              <p:ext uri="{D42A27DB-BD31-4B8C-83A1-F6EECF244321}">
                <p14:modId xmlns:p14="http://schemas.microsoft.com/office/powerpoint/2010/main" xmlns="" val="2366083576"/>
              </p:ext>
            </p:extLst>
          </p:nvPr>
        </p:nvGraphicFramePr>
        <p:xfrm>
          <a:off x="558800" y="1677988"/>
          <a:ext cx="8067675" cy="4622799"/>
        </p:xfrm>
        <a:graphic>
          <a:graphicData uri="http://schemas.openxmlformats.org/drawingml/2006/table">
            <a:tbl>
              <a:tblPr/>
              <a:tblGrid>
                <a:gridCol w="2246313"/>
                <a:gridCol w="4776787"/>
                <a:gridCol w="1044575"/>
              </a:tblGrid>
              <a:tr h="39629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bg1"/>
                          </a:solidFill>
                          <a:effectLst/>
                          <a:latin typeface="微软雅黑" pitchFamily="34" charset="-122"/>
                          <a:ea typeface="微软雅黑" pitchFamily="34" charset="-122"/>
                        </a:rPr>
                        <a:t>评价因素</a:t>
                      </a:r>
                      <a:endParaRPr kumimoji="0" lang="en-US"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bg1"/>
                          </a:solidFill>
                          <a:effectLst/>
                          <a:latin typeface="微软雅黑" pitchFamily="34" charset="-122"/>
                          <a:ea typeface="微软雅黑" pitchFamily="34" charset="-122"/>
                        </a:rPr>
                        <a:t>注释</a:t>
                      </a:r>
                      <a:endParaRPr kumimoji="0" lang="en-US"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bg1"/>
                          </a:solidFill>
                          <a:effectLst/>
                          <a:latin typeface="微软雅黑" pitchFamily="34" charset="-122"/>
                          <a:ea typeface="微软雅黑" pitchFamily="34" charset="-122"/>
                        </a:rPr>
                        <a:t>关键部门</a:t>
                      </a:r>
                      <a:endParaRPr kumimoji="0" lang="en-US"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7097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新品上市</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退市</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评估新品实际销售和最低影响度与计划和品类</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子品类计划之间的差异。过程中还应评估新品退市的影响（如成本，退市时间，降价等）</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7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毛利贡献率</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实际与去年或预算对比</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通过查看品类</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子品类的毛利贡献率，来反映该品类是否符合公司赋予其的品类角色和策略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41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商品在库</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通过神秘访客，核心商品的检查表等门店调研，查看门店商品在库</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41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变更订单</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每年</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类更新及撤回的单的发货量</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3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变更订单门店执行率</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衡量每个商品类别</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门店类别的访客</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订单完成</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9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顾客访问频率</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衡量在一定时间内顾客到店（使用信用卡）及未购物的趋势</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71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SKU</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替换率</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在每个品类中，每年</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半年</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季，将有多少单品被替换。需与历史和趋势进行对比分析</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119" name="Rectangle 40"/>
          <p:cNvSpPr>
            <a:spLocks noChangeArrowheads="1"/>
          </p:cNvSpPr>
          <p:nvPr/>
        </p:nvSpPr>
        <p:spPr bwMode="auto">
          <a:xfrm>
            <a:off x="482600" y="363538"/>
            <a:ext cx="6729413" cy="620712"/>
          </a:xfrm>
          <a:prstGeom prst="rect">
            <a:avLst/>
          </a:prstGeom>
          <a:noFill/>
          <a:ln w="9525">
            <a:noFill/>
            <a:miter lim="800000"/>
            <a:headEnd/>
            <a:tailEnd/>
          </a:ln>
        </p:spPr>
        <p:txBody>
          <a:bodyPr anchor="b"/>
          <a:lstStyle/>
          <a:p>
            <a:pPr eaLnBrk="0" hangingPunct="0">
              <a:lnSpc>
                <a:spcPct val="90000"/>
              </a:lnSpc>
            </a:pPr>
            <a:r>
              <a:rPr lang="en-US" altLang="zh-CN" sz="2200" dirty="0">
                <a:solidFill>
                  <a:schemeClr val="hlink"/>
                </a:solidFill>
              </a:rPr>
              <a:t>KPI – </a:t>
            </a:r>
            <a:r>
              <a:rPr lang="zh-CN" altLang="en-US" sz="2200" dirty="0" smtClean="0">
                <a:solidFill>
                  <a:schemeClr val="hlink"/>
                </a:solidFill>
              </a:rPr>
              <a:t>业绩因素</a:t>
            </a:r>
            <a:endParaRPr lang="en-US" altLang="zh-CN" sz="2200" dirty="0">
              <a:solidFill>
                <a:schemeClr val="hlink"/>
              </a:solidFill>
            </a:endParaRPr>
          </a:p>
        </p:txBody>
      </p:sp>
    </p:spTree>
    <p:extLst>
      <p:ext uri="{BB962C8B-B14F-4D97-AF65-F5344CB8AC3E}">
        <p14:creationId xmlns:p14="http://schemas.microsoft.com/office/powerpoint/2010/main" xmlns="" val="22291517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2082" name="Group 2"/>
          <p:cNvGraphicFramePr>
            <a:graphicFrameLocks noGrp="1"/>
          </p:cNvGraphicFramePr>
          <p:nvPr>
            <p:extLst>
              <p:ext uri="{D42A27DB-BD31-4B8C-83A1-F6EECF244321}">
                <p14:modId xmlns:p14="http://schemas.microsoft.com/office/powerpoint/2010/main" xmlns="" val="1330318957"/>
              </p:ext>
            </p:extLst>
          </p:nvPr>
        </p:nvGraphicFramePr>
        <p:xfrm>
          <a:off x="571500" y="1690688"/>
          <a:ext cx="8101013" cy="3508291"/>
        </p:xfrm>
        <a:graphic>
          <a:graphicData uri="http://schemas.openxmlformats.org/drawingml/2006/table">
            <a:tbl>
              <a:tblPr/>
              <a:tblGrid>
                <a:gridCol w="2255838"/>
                <a:gridCol w="4797425"/>
                <a:gridCol w="1047750"/>
              </a:tblGrid>
              <a:tr h="39630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bg1"/>
                          </a:solidFill>
                          <a:effectLst/>
                          <a:latin typeface="微软雅黑" pitchFamily="34" charset="-122"/>
                          <a:ea typeface="微软雅黑" pitchFamily="34" charset="-122"/>
                        </a:rPr>
                        <a:t>评价因素</a:t>
                      </a:r>
                      <a:endParaRPr kumimoji="0" lang="en-US"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bg1"/>
                          </a:solidFill>
                          <a:effectLst/>
                          <a:latin typeface="微软雅黑" pitchFamily="34" charset="-122"/>
                          <a:ea typeface="微软雅黑" pitchFamily="34" charset="-122"/>
                        </a:rPr>
                        <a:t>注释</a:t>
                      </a:r>
                      <a:endParaRPr kumimoji="0" lang="en-US"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bg1"/>
                          </a:solidFill>
                          <a:effectLst/>
                          <a:latin typeface="微软雅黑" pitchFamily="34" charset="-122"/>
                          <a:ea typeface="微软雅黑" pitchFamily="34" charset="-122"/>
                        </a:rPr>
                        <a:t>关键部门</a:t>
                      </a:r>
                      <a:endParaRPr kumimoji="0" lang="en-US"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52237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参与计划门店</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由总部计划的门店占比</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9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计划总长度</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集中计划的长度和</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衡量各种度量的采用</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支持长度</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9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SKU </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密度</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在全部门店的共同</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SKU</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比例</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95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客户离店调研</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衡量门店商品的可选择性、方便性、质量、商品组合价格等</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7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单笔消费量</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衡量每笔消费购买单品的数量</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如果可能，应该衡量消费的跨品类关系</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507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浮动调研</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对门店与区域零售团队的衡量，包括质量与空间信息的完整性，比如基线</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最低目标和趋势</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0" lang="zh-CN"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5143" name="Rectangle 40"/>
          <p:cNvSpPr>
            <a:spLocks noChangeArrowheads="1"/>
          </p:cNvSpPr>
          <p:nvPr/>
        </p:nvSpPr>
        <p:spPr bwMode="auto">
          <a:xfrm>
            <a:off x="482600" y="363538"/>
            <a:ext cx="6729413" cy="620712"/>
          </a:xfrm>
          <a:prstGeom prst="rect">
            <a:avLst/>
          </a:prstGeom>
          <a:noFill/>
          <a:ln w="9525">
            <a:noFill/>
            <a:miter lim="800000"/>
            <a:headEnd/>
            <a:tailEnd/>
          </a:ln>
        </p:spPr>
        <p:txBody>
          <a:bodyPr anchor="b"/>
          <a:lstStyle/>
          <a:p>
            <a:pPr eaLnBrk="0" hangingPunct="0">
              <a:lnSpc>
                <a:spcPct val="90000"/>
              </a:lnSpc>
            </a:pPr>
            <a:r>
              <a:rPr lang="en-US" altLang="zh-CN" sz="2200" dirty="0">
                <a:solidFill>
                  <a:schemeClr val="hlink"/>
                </a:solidFill>
              </a:rPr>
              <a:t>KPI – </a:t>
            </a:r>
            <a:r>
              <a:rPr lang="zh-CN" altLang="en-US" sz="2200" dirty="0" smtClean="0">
                <a:solidFill>
                  <a:schemeClr val="hlink"/>
                </a:solidFill>
              </a:rPr>
              <a:t>业绩因素</a:t>
            </a:r>
            <a:endParaRPr lang="en-US" altLang="zh-CN" sz="2200" dirty="0">
              <a:solidFill>
                <a:schemeClr val="hlink"/>
              </a:solidFill>
            </a:endParaRPr>
          </a:p>
        </p:txBody>
      </p:sp>
    </p:spTree>
    <p:extLst>
      <p:ext uri="{BB962C8B-B14F-4D97-AF65-F5344CB8AC3E}">
        <p14:creationId xmlns:p14="http://schemas.microsoft.com/office/powerpoint/2010/main" xmlns="" val="250303151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amp;T Standard Template">
  <a:themeElements>
    <a:clrScheme name="8_IBM2009 8">
      <a:dk1>
        <a:srgbClr val="000000"/>
      </a:dk1>
      <a:lt1>
        <a:srgbClr val="FFFFFF"/>
      </a:lt1>
      <a:dk2>
        <a:srgbClr val="061DC8"/>
      </a:dk2>
      <a:lt2>
        <a:srgbClr val="808080"/>
      </a:lt2>
      <a:accent1>
        <a:srgbClr val="7889FB"/>
      </a:accent1>
      <a:accent2>
        <a:srgbClr val="C7CDFD"/>
      </a:accent2>
      <a:accent3>
        <a:srgbClr val="FFFFFF"/>
      </a:accent3>
      <a:accent4>
        <a:srgbClr val="000000"/>
      </a:accent4>
      <a:accent5>
        <a:srgbClr val="BEC4FD"/>
      </a:accent5>
      <a:accent6>
        <a:srgbClr val="B4BAE5"/>
      </a:accent6>
      <a:hlink>
        <a:srgbClr val="7889FB"/>
      </a:hlink>
      <a:folHlink>
        <a:srgbClr val="8CC800"/>
      </a:folHlink>
    </a:clrScheme>
    <a:fontScheme name="8_IBM2009">
      <a:majorFont>
        <a:latin typeface="Arial"/>
        <a:ea typeface="Arial"/>
        <a:cs typeface="Arial"/>
      </a:majorFont>
      <a:minorFont>
        <a:latin typeface="Arial"/>
        <a:ea typeface="Arial"/>
        <a:cs typeface="Arial"/>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12700">
          <a:solidFill>
            <a:srgbClr val="000000"/>
          </a:solidFill>
          <a:miter lim="800000"/>
          <a:headEnd/>
          <a:tailEnd/>
        </a:ln>
      </a:spPr>
      <a:bodyPr/>
      <a:lstStyle>
        <a:defPPr>
          <a:defRPr/>
        </a:defPPr>
      </a:lstStyle>
    </a:spDef>
    <a:lnDef>
      <a:spPr bwMode="auto">
        <a:noFill/>
        <a:ln w="9525" cap="flat" cmpd="sng" algn="ctr">
          <a:solidFill>
            <a:schemeClr val="tx1"/>
          </a:solidFill>
          <a:prstDash val="solid"/>
          <a:round/>
          <a:headEnd type="none" w="med" len="med"/>
          <a:tailEnd type="none" w="med" len="med"/>
        </a:ln>
        <a:effectLst/>
      </a:spPr>
      <a:bodyPr/>
      <a:lstStyle/>
    </a:lnDef>
  </a:objectDefaults>
  <a:extraClrSchemeLst>
    <a:extraClrScheme>
      <a:clrScheme name="8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8_IBM2009 2">
        <a:dk1>
          <a:srgbClr val="000000"/>
        </a:dk1>
        <a:lt1>
          <a:srgbClr val="FFFFFF"/>
        </a:lt1>
        <a:dk2>
          <a:srgbClr val="000000"/>
        </a:dk2>
        <a:lt2>
          <a:srgbClr val="808080"/>
        </a:lt2>
        <a:accent1>
          <a:srgbClr val="7889FB"/>
        </a:accent1>
        <a:accent2>
          <a:srgbClr val="71BFA7"/>
        </a:accent2>
        <a:accent3>
          <a:srgbClr val="FFFFFF"/>
        </a:accent3>
        <a:accent4>
          <a:srgbClr val="000000"/>
        </a:accent4>
        <a:accent5>
          <a:srgbClr val="BEC4FD"/>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8_IBM2009 3">
        <a:dk1>
          <a:srgbClr val="000000"/>
        </a:dk1>
        <a:lt1>
          <a:srgbClr val="FFFFFF"/>
        </a:lt1>
        <a:dk2>
          <a:srgbClr val="000000"/>
        </a:dk2>
        <a:lt2>
          <a:srgbClr val="808080"/>
        </a:lt2>
        <a:accent1>
          <a:srgbClr val="7889FB"/>
        </a:accent1>
        <a:accent2>
          <a:srgbClr val="8CC800"/>
        </a:accent2>
        <a:accent3>
          <a:srgbClr val="FFFFFF"/>
        </a:accent3>
        <a:accent4>
          <a:srgbClr val="000000"/>
        </a:accent4>
        <a:accent5>
          <a:srgbClr val="BEC4FD"/>
        </a:accent5>
        <a:accent6>
          <a:srgbClr val="7EB500"/>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8_IBM2009 4">
        <a:dk1>
          <a:srgbClr val="000000"/>
        </a:dk1>
        <a:lt1>
          <a:srgbClr val="FFFFFF"/>
        </a:lt1>
        <a:dk2>
          <a:srgbClr val="000000"/>
        </a:dk2>
        <a:lt2>
          <a:srgbClr val="808080"/>
        </a:lt2>
        <a:accent1>
          <a:srgbClr val="7889FB"/>
        </a:accent1>
        <a:accent2>
          <a:srgbClr val="C7CDFD"/>
        </a:accent2>
        <a:accent3>
          <a:srgbClr val="FFFFFF"/>
        </a:accent3>
        <a:accent4>
          <a:srgbClr val="000000"/>
        </a:accent4>
        <a:accent5>
          <a:srgbClr val="BEC4FD"/>
        </a:accent5>
        <a:accent6>
          <a:srgbClr val="B4BAE5"/>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8_IBM2009 5">
        <a:dk1>
          <a:srgbClr val="000000"/>
        </a:dk1>
        <a:lt1>
          <a:srgbClr val="FFFFFF"/>
        </a:lt1>
        <a:dk2>
          <a:srgbClr val="061DC8"/>
        </a:dk2>
        <a:lt2>
          <a:srgbClr val="808080"/>
        </a:lt2>
        <a:accent1>
          <a:srgbClr val="7889FB"/>
        </a:accent1>
        <a:accent2>
          <a:srgbClr val="C7CDFD"/>
        </a:accent2>
        <a:accent3>
          <a:srgbClr val="FFFFFF"/>
        </a:accent3>
        <a:accent4>
          <a:srgbClr val="000000"/>
        </a:accent4>
        <a:accent5>
          <a:srgbClr val="BEC4FD"/>
        </a:accent5>
        <a:accent6>
          <a:srgbClr val="B4BAE5"/>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8_IBM2009 6">
        <a:dk1>
          <a:srgbClr val="000000"/>
        </a:dk1>
        <a:lt1>
          <a:srgbClr val="FFFFFF"/>
        </a:lt1>
        <a:dk2>
          <a:srgbClr val="061DC8"/>
        </a:dk2>
        <a:lt2>
          <a:srgbClr val="808080"/>
        </a:lt2>
        <a:accent1>
          <a:srgbClr val="7889FB"/>
        </a:accent1>
        <a:accent2>
          <a:srgbClr val="C7CDFD"/>
        </a:accent2>
        <a:accent3>
          <a:srgbClr val="FFFFFF"/>
        </a:accent3>
        <a:accent4>
          <a:srgbClr val="000000"/>
        </a:accent4>
        <a:accent5>
          <a:srgbClr val="BEC4FD"/>
        </a:accent5>
        <a:accent6>
          <a:srgbClr val="B4BAE5"/>
        </a:accent6>
        <a:hlink>
          <a:srgbClr val="659900"/>
        </a:hlink>
        <a:folHlink>
          <a:srgbClr val="9900CC"/>
        </a:folHlink>
      </a:clrScheme>
      <a:clrMap bg1="lt1" tx1="dk1" bg2="lt2" tx2="dk2" accent1="accent1" accent2="accent2" accent3="accent3" accent4="accent4" accent5="accent5" accent6="accent6" hlink="hlink" folHlink="folHlink"/>
    </a:extraClrScheme>
    <a:extraClrScheme>
      <a:clrScheme name="8_IBM2009 7">
        <a:dk1>
          <a:srgbClr val="000000"/>
        </a:dk1>
        <a:lt1>
          <a:srgbClr val="FFFFFF"/>
        </a:lt1>
        <a:dk2>
          <a:srgbClr val="061DC8"/>
        </a:dk2>
        <a:lt2>
          <a:srgbClr val="808080"/>
        </a:lt2>
        <a:accent1>
          <a:srgbClr val="7889FB"/>
        </a:accent1>
        <a:accent2>
          <a:srgbClr val="C7CDFD"/>
        </a:accent2>
        <a:accent3>
          <a:srgbClr val="FFFFFF"/>
        </a:accent3>
        <a:accent4>
          <a:srgbClr val="000000"/>
        </a:accent4>
        <a:accent5>
          <a:srgbClr val="BEC4FD"/>
        </a:accent5>
        <a:accent6>
          <a:srgbClr val="B4BAE5"/>
        </a:accent6>
        <a:hlink>
          <a:srgbClr val="659900"/>
        </a:hlink>
        <a:folHlink>
          <a:srgbClr val="8CC800"/>
        </a:folHlink>
      </a:clrScheme>
      <a:clrMap bg1="lt1" tx1="dk1" bg2="lt2" tx2="dk2" accent1="accent1" accent2="accent2" accent3="accent3" accent4="accent4" accent5="accent5" accent6="accent6" hlink="hlink" folHlink="folHlink"/>
    </a:extraClrScheme>
    <a:extraClrScheme>
      <a:clrScheme name="8_IBM2009 8">
        <a:dk1>
          <a:srgbClr val="000000"/>
        </a:dk1>
        <a:lt1>
          <a:srgbClr val="FFFFFF"/>
        </a:lt1>
        <a:dk2>
          <a:srgbClr val="061DC8"/>
        </a:dk2>
        <a:lt2>
          <a:srgbClr val="808080"/>
        </a:lt2>
        <a:accent1>
          <a:srgbClr val="7889FB"/>
        </a:accent1>
        <a:accent2>
          <a:srgbClr val="C7CDFD"/>
        </a:accent2>
        <a:accent3>
          <a:srgbClr val="FFFFFF"/>
        </a:accent3>
        <a:accent4>
          <a:srgbClr val="000000"/>
        </a:accent4>
        <a:accent5>
          <a:srgbClr val="BEC4FD"/>
        </a:accent5>
        <a:accent6>
          <a:srgbClr val="B4BAE5"/>
        </a:accent6>
        <a:hlink>
          <a:srgbClr val="7889FB"/>
        </a:hlink>
        <a:folHlink>
          <a:srgbClr val="8CC800"/>
        </a:folHlink>
      </a:clrScheme>
      <a:clrMap bg1="lt1" tx1="dk1" bg2="lt2" tx2="dk2" accent1="accent1" accent2="accent2" accent3="accent3" accent4="accent4" accent5="accent5" accent6="accent6" hlink="hlink" folHlink="folHlink"/>
    </a:extraClrScheme>
    <a:extraClrScheme>
      <a:clrScheme name="S&amp;T Standard Template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S&amp;T Standard Template 2">
        <a:dk1>
          <a:srgbClr val="000000"/>
        </a:dk1>
        <a:lt1>
          <a:srgbClr val="FFFFFF"/>
        </a:lt1>
        <a:dk2>
          <a:srgbClr val="000000"/>
        </a:dk2>
        <a:lt2>
          <a:srgbClr val="808080"/>
        </a:lt2>
        <a:accent1>
          <a:srgbClr val="7889FB"/>
        </a:accent1>
        <a:accent2>
          <a:srgbClr val="71BFA7"/>
        </a:accent2>
        <a:accent3>
          <a:srgbClr val="FFFFFF"/>
        </a:accent3>
        <a:accent4>
          <a:srgbClr val="000000"/>
        </a:accent4>
        <a:accent5>
          <a:srgbClr val="BEC4FD"/>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S&amp;T Standard Template 3">
        <a:dk1>
          <a:srgbClr val="000000"/>
        </a:dk1>
        <a:lt1>
          <a:srgbClr val="FFFFFF"/>
        </a:lt1>
        <a:dk2>
          <a:srgbClr val="000000"/>
        </a:dk2>
        <a:lt2>
          <a:srgbClr val="808080"/>
        </a:lt2>
        <a:accent1>
          <a:srgbClr val="7889FB"/>
        </a:accent1>
        <a:accent2>
          <a:srgbClr val="8CC800"/>
        </a:accent2>
        <a:accent3>
          <a:srgbClr val="FFFFFF"/>
        </a:accent3>
        <a:accent4>
          <a:srgbClr val="000000"/>
        </a:accent4>
        <a:accent5>
          <a:srgbClr val="BEC4FD"/>
        </a:accent5>
        <a:accent6>
          <a:srgbClr val="7EB500"/>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S&amp;T Standard Template 4">
        <a:dk1>
          <a:srgbClr val="000000"/>
        </a:dk1>
        <a:lt1>
          <a:srgbClr val="FFFFFF"/>
        </a:lt1>
        <a:dk2>
          <a:srgbClr val="000000"/>
        </a:dk2>
        <a:lt2>
          <a:srgbClr val="808080"/>
        </a:lt2>
        <a:accent1>
          <a:srgbClr val="7889FB"/>
        </a:accent1>
        <a:accent2>
          <a:srgbClr val="C7CDFD"/>
        </a:accent2>
        <a:accent3>
          <a:srgbClr val="FFFFFF"/>
        </a:accent3>
        <a:accent4>
          <a:srgbClr val="000000"/>
        </a:accent4>
        <a:accent5>
          <a:srgbClr val="BEC4FD"/>
        </a:accent5>
        <a:accent6>
          <a:srgbClr val="B4BAE5"/>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S&amp;T Standard Template 5">
        <a:dk1>
          <a:srgbClr val="000000"/>
        </a:dk1>
        <a:lt1>
          <a:srgbClr val="FFFFFF"/>
        </a:lt1>
        <a:dk2>
          <a:srgbClr val="061DC8"/>
        </a:dk2>
        <a:lt2>
          <a:srgbClr val="808080"/>
        </a:lt2>
        <a:accent1>
          <a:srgbClr val="7889FB"/>
        </a:accent1>
        <a:accent2>
          <a:srgbClr val="C7CDFD"/>
        </a:accent2>
        <a:accent3>
          <a:srgbClr val="FFFFFF"/>
        </a:accent3>
        <a:accent4>
          <a:srgbClr val="000000"/>
        </a:accent4>
        <a:accent5>
          <a:srgbClr val="BEC4FD"/>
        </a:accent5>
        <a:accent6>
          <a:srgbClr val="B4BAE5"/>
        </a:accent6>
        <a:hlink>
          <a:srgbClr val="7889FB"/>
        </a:hlink>
        <a:folHlink>
          <a:srgbClr val="9900CC"/>
        </a:folHlink>
      </a:clrScheme>
      <a:clrMap bg1="lt1" tx1="dk1" bg2="lt2" tx2="dk2" accent1="accent1" accent2="accent2" accent3="accent3" accent4="accent4" accent5="accent5" accent6="accent6" hlink="hlink" folHlink="folHlink"/>
    </a:extraClrScheme>
    <a:extraClrScheme>
      <a:clrScheme name="S&amp;T Standard Template 6">
        <a:dk1>
          <a:srgbClr val="000000"/>
        </a:dk1>
        <a:lt1>
          <a:srgbClr val="FFFFFF"/>
        </a:lt1>
        <a:dk2>
          <a:srgbClr val="061DC8"/>
        </a:dk2>
        <a:lt2>
          <a:srgbClr val="808080"/>
        </a:lt2>
        <a:accent1>
          <a:srgbClr val="7889FB"/>
        </a:accent1>
        <a:accent2>
          <a:srgbClr val="C7CDFD"/>
        </a:accent2>
        <a:accent3>
          <a:srgbClr val="FFFFFF"/>
        </a:accent3>
        <a:accent4>
          <a:srgbClr val="000000"/>
        </a:accent4>
        <a:accent5>
          <a:srgbClr val="BEC4FD"/>
        </a:accent5>
        <a:accent6>
          <a:srgbClr val="B4BAE5"/>
        </a:accent6>
        <a:hlink>
          <a:srgbClr val="659900"/>
        </a:hlink>
        <a:folHlink>
          <a:srgbClr val="9900CC"/>
        </a:folHlink>
      </a:clrScheme>
      <a:clrMap bg1="lt1" tx1="dk1" bg2="lt2" tx2="dk2" accent1="accent1" accent2="accent2" accent3="accent3" accent4="accent4" accent5="accent5" accent6="accent6" hlink="hlink" folHlink="folHlink"/>
    </a:extraClrScheme>
    <a:extraClrScheme>
      <a:clrScheme name="S&amp;T Standard Template 7">
        <a:dk1>
          <a:srgbClr val="000000"/>
        </a:dk1>
        <a:lt1>
          <a:srgbClr val="FFFFFF"/>
        </a:lt1>
        <a:dk2>
          <a:srgbClr val="061DC8"/>
        </a:dk2>
        <a:lt2>
          <a:srgbClr val="808080"/>
        </a:lt2>
        <a:accent1>
          <a:srgbClr val="7889FB"/>
        </a:accent1>
        <a:accent2>
          <a:srgbClr val="C7CDFD"/>
        </a:accent2>
        <a:accent3>
          <a:srgbClr val="FFFFFF"/>
        </a:accent3>
        <a:accent4>
          <a:srgbClr val="000000"/>
        </a:accent4>
        <a:accent5>
          <a:srgbClr val="BEC4FD"/>
        </a:accent5>
        <a:accent6>
          <a:srgbClr val="B4BAE5"/>
        </a:accent6>
        <a:hlink>
          <a:srgbClr val="659900"/>
        </a:hlink>
        <a:folHlink>
          <a:srgbClr val="8CC800"/>
        </a:folHlink>
      </a:clrScheme>
      <a:clrMap bg1="lt1" tx1="dk1" bg2="lt2" tx2="dk2" accent1="accent1" accent2="accent2" accent3="accent3" accent4="accent4" accent5="accent5" accent6="accent6" hlink="hlink" folHlink="folHlink"/>
    </a:extraClrScheme>
    <a:extraClrScheme>
      <a:clrScheme name="S&amp;T Standard Template 8">
        <a:dk1>
          <a:srgbClr val="000000"/>
        </a:dk1>
        <a:lt1>
          <a:srgbClr val="FFFFFF"/>
        </a:lt1>
        <a:dk2>
          <a:srgbClr val="061DC8"/>
        </a:dk2>
        <a:lt2>
          <a:srgbClr val="808080"/>
        </a:lt2>
        <a:accent1>
          <a:srgbClr val="7889FB"/>
        </a:accent1>
        <a:accent2>
          <a:srgbClr val="C7CDFD"/>
        </a:accent2>
        <a:accent3>
          <a:srgbClr val="FFFFFF"/>
        </a:accent3>
        <a:accent4>
          <a:srgbClr val="000000"/>
        </a:accent4>
        <a:accent5>
          <a:srgbClr val="BEC4FD"/>
        </a:accent5>
        <a:accent6>
          <a:srgbClr val="B4BAE5"/>
        </a:accent6>
        <a:hlink>
          <a:srgbClr val="7889FB"/>
        </a:hlink>
        <a:folHlink>
          <a:srgbClr val="8CC800"/>
        </a:folHlink>
      </a:clrScheme>
      <a:clrMap bg1="lt1" tx1="dk1" bg2="lt2" tx2="dk2" accent1="accent1" accent2="accent2" accent3="accent3" accent4="accent4" accent5="accent5" accent6="accent6" hlink="hlink" folHlink="folHlink"/>
    </a:extraClrScheme>
    <a:extraClrScheme>
      <a:clrScheme name="S&amp;T Standard Template 9">
        <a:dk1>
          <a:srgbClr val="000000"/>
        </a:dk1>
        <a:lt1>
          <a:srgbClr val="FFFFFF"/>
        </a:lt1>
        <a:dk2>
          <a:srgbClr val="000000"/>
        </a:dk2>
        <a:lt2>
          <a:srgbClr val="FFFFFF"/>
        </a:lt2>
        <a:accent1>
          <a:srgbClr val="7889FB"/>
        </a:accent1>
        <a:accent2>
          <a:srgbClr val="D6DBFE"/>
        </a:accent2>
        <a:accent3>
          <a:srgbClr val="FFFFFF"/>
        </a:accent3>
        <a:accent4>
          <a:srgbClr val="000000"/>
        </a:accent4>
        <a:accent5>
          <a:srgbClr val="BEC4FD"/>
        </a:accent5>
        <a:accent6>
          <a:srgbClr val="C2C6E6"/>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2811</Words>
  <Application>Microsoft Office PowerPoint</Application>
  <PresentationFormat>全屏显示(4:3)</PresentationFormat>
  <Paragraphs>239</Paragraphs>
  <Slides>9</Slides>
  <Notes>1</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S&amp;T Standard Template</vt:lpstr>
      <vt:lpstr>报表</vt:lpstr>
      <vt:lpstr>商业智能的挑战</vt:lpstr>
      <vt:lpstr>短期和长期的报告</vt:lpstr>
      <vt:lpstr>幻灯片 4</vt:lpstr>
      <vt:lpstr>带有KPI示例和相关评估标准的平衡计分卡</vt:lpstr>
      <vt:lpstr>幻灯片 6</vt:lpstr>
      <vt:lpstr>幻灯片 7</vt:lpstr>
      <vt:lpstr>幻灯片 8</vt:lpstr>
      <vt:lpstr>幻灯片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报表</dc:title>
  <dc:creator>Windows 用户</dc:creator>
  <cp:lastModifiedBy>Windows 用户</cp:lastModifiedBy>
  <cp:revision>1</cp:revision>
  <dcterms:created xsi:type="dcterms:W3CDTF">2013-11-09T09:52:05Z</dcterms:created>
  <dcterms:modified xsi:type="dcterms:W3CDTF">2013-11-09T09:52:24Z</dcterms:modified>
</cp:coreProperties>
</file>