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theme/themeOverride4.xml" ContentType="application/vnd.openxmlformats-officedocument.themeOverrid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notesMasterIdLst>
    <p:notesMasterId r:id="rId21"/>
  </p:notesMasterIdLst>
  <p:handoutMasterIdLst>
    <p:handoutMasterId r:id="rId22"/>
  </p:handoutMasterIdLst>
  <p:sldIdLst>
    <p:sldId id="256" r:id="rId2"/>
    <p:sldId id="627" r:id="rId3"/>
    <p:sldId id="628" r:id="rId4"/>
    <p:sldId id="630" r:id="rId5"/>
    <p:sldId id="624" r:id="rId6"/>
    <p:sldId id="618" r:id="rId7"/>
    <p:sldId id="619" r:id="rId8"/>
    <p:sldId id="623" r:id="rId9"/>
    <p:sldId id="622" r:id="rId10"/>
    <p:sldId id="625" r:id="rId11"/>
    <p:sldId id="626" r:id="rId12"/>
    <p:sldId id="631" r:id="rId13"/>
    <p:sldId id="637" r:id="rId14"/>
    <p:sldId id="638" r:id="rId15"/>
    <p:sldId id="632" r:id="rId16"/>
    <p:sldId id="633" r:id="rId17"/>
    <p:sldId id="635" r:id="rId18"/>
    <p:sldId id="636" r:id="rId19"/>
    <p:sldId id="634" r:id="rId20"/>
  </p:sldIdLst>
  <p:sldSz cx="9144000" cy="6858000" type="screen4x3"/>
  <p:notesSz cx="6985000" cy="9271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 xmlns:p14="http://schemas.microsoft.com/office/powerpoint/2010/main">
        <p14:section name="Default Section" id="{E19BFB38-DF1A-A649-B94E-2DC80F2CC30D}">
          <p14:sldIdLst>
            <p14:sldId id="256"/>
            <p14:sldId id="627"/>
            <p14:sldId id="628"/>
            <p14:sldId id="630"/>
            <p14:sldId id="624"/>
            <p14:sldId id="618"/>
            <p14:sldId id="619"/>
            <p14:sldId id="623"/>
            <p14:sldId id="622"/>
            <p14:sldId id="625"/>
            <p14:sldId id="626"/>
            <p14:sldId id="631"/>
            <p14:sldId id="637"/>
            <p14:sldId id="638"/>
            <p14:sldId id="632"/>
            <p14:sldId id="633"/>
            <p14:sldId id="635"/>
            <p14:sldId id="636"/>
            <p14:sldId id="6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5569"/>
    <a:srgbClr val="47FF41"/>
    <a:srgbClr val="68FF65"/>
    <a:srgbClr val="FF8631"/>
    <a:srgbClr val="0724F7"/>
    <a:srgbClr val="C3CAFD"/>
    <a:srgbClr val="D6FFFD"/>
    <a:srgbClr val="9999FF"/>
    <a:srgbClr val="000000"/>
    <a:srgbClr val="ECEDF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44" autoAdjust="0"/>
    <p:restoredTop sz="99852" autoAdjust="0"/>
  </p:normalViewPr>
  <p:slideViewPr>
    <p:cSldViewPr>
      <p:cViewPr varScale="1">
        <p:scale>
          <a:sx n="89" d="100"/>
          <a:sy n="89" d="100"/>
        </p:scale>
        <p:origin x="-1512" y="-96"/>
      </p:cViewPr>
      <p:guideLst>
        <p:guide orient="horz" pos="288"/>
        <p:guide orient="horz" pos="1248"/>
        <p:guide pos="5073"/>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1" d="100"/>
          <a:sy n="51" d="100"/>
        </p:scale>
        <p:origin x="-2634" y="-96"/>
      </p:cViewPr>
      <p:guideLst>
        <p:guide orient="horz" pos="2920"/>
        <p:guide pos="220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oleObject" Target="Rainy's%20MAC:Users:Rainy:Documents:00_Project:40_SFERP:&#19977;&#31119;&#25253;&#34920;&#32479;&#35745;:BI&#25253;&#34920;&#26803;&#29702;-&#21830;&#21697;&#20013;&#24515;v0.9.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Rainy's%20MAC:Users:Rainy:Documents:00_Project:40_SFERP:&#19977;&#31119;&#25253;&#34920;&#32479;&#35745;:BI&#25253;&#34920;&#26803;&#29702;-&#21830;&#21697;&#20013;&#24515;v0.9.xls"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Rainy's%20MAC:Users:Rainy:Documents:00_Project:40_SFERP:&#19977;&#31119;&#25253;&#34920;&#32479;&#35745;:BI&#25253;&#34920;&#26803;&#29702;-&#21830;&#21697;&#20013;&#24515;v0.9.xls"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Rainy's%20MAC:Users:Rainy:Documents:00_Project:40_SFERP:&#19977;&#31119;&#25253;&#34920;&#32479;&#35745;:BI&#25253;&#34920;&#26803;&#29702;-&#21830;&#21697;&#20013;&#24515;v0.9.xls"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18"/>
  <c:clrMapOvr bg1="lt1" tx1="dk1" bg2="lt2" tx2="dk2" accent1="accent1" accent2="accent2" accent3="accent3" accent4="accent4" accent5="accent5" accent6="accent6" hlink="hlink" folHlink="folHlink"/>
  <c:chart>
    <c:title>
      <c:tx>
        <c:rich>
          <a:bodyPr/>
          <a:lstStyle/>
          <a:p>
            <a:pPr>
              <a:defRPr/>
            </a:pPr>
            <a:r>
              <a:rPr lang="zh-CN" altLang="en-US" dirty="0" smtClean="0"/>
              <a:t>匹配程度占比</a:t>
            </a:r>
            <a:endParaRPr lang="en-US" altLang="zh-CN" dirty="0"/>
          </a:p>
        </c:rich>
      </c:tx>
      <c:layout/>
    </c:title>
    <c:view3D>
      <c:rotX val="30"/>
      <c:perspective val="30"/>
    </c:view3D>
    <c:plotArea>
      <c:layout/>
      <c:pie3DChart>
        <c:varyColors val="1"/>
        <c:ser>
          <c:idx val="0"/>
          <c:order val="0"/>
          <c:explosion val="25"/>
          <c:dLbls>
            <c:showVal val="1"/>
            <c:showLeaderLines val="1"/>
          </c:dLbls>
          <c:cat>
            <c:strRef>
              <c:f>Sheet1!$B$19:$B$21</c:f>
              <c:strCache>
                <c:ptCount val="3"/>
                <c:pt idx="0">
                  <c:v>H</c:v>
                </c:pt>
                <c:pt idx="1">
                  <c:v>M</c:v>
                </c:pt>
                <c:pt idx="2">
                  <c:v>L</c:v>
                </c:pt>
              </c:strCache>
            </c:strRef>
          </c:cat>
          <c:val>
            <c:numRef>
              <c:f>Sheet1!$C$19:$C$21</c:f>
              <c:numCache>
                <c:formatCode>0.00%</c:formatCode>
                <c:ptCount val="3"/>
                <c:pt idx="0">
                  <c:v>0.26666666666666711</c:v>
                </c:pt>
                <c:pt idx="1">
                  <c:v>0.1538461538461541</c:v>
                </c:pt>
                <c:pt idx="2">
                  <c:v>0.57948717948717998</c:v>
                </c:pt>
              </c:numCache>
            </c:numRef>
          </c:val>
        </c:ser>
      </c:pie3DChart>
    </c:plotArea>
    <c:legend>
      <c:legendPos val="r"/>
      <c:layout/>
    </c:legend>
    <c:plotVisOnly val="1"/>
    <c:dispBlanksAs val="zero"/>
  </c:chart>
  <c:spPr>
    <a:ln>
      <a:solidFill>
        <a:srgbClr val="FFFFFF">
          <a:lumMod val="75000"/>
        </a:srgbClr>
      </a:solidFill>
    </a:ln>
  </c:sp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style val="18"/>
  <c:clrMapOvr bg1="lt1" tx1="dk1" bg2="lt2" tx2="dk2" accent1="accent1" accent2="accent2" accent3="accent3" accent4="accent4" accent5="accent5" accent6="accent6" hlink="hlink" folHlink="folHlink"/>
  <c:chart>
    <c:title>
      <c:tx>
        <c:rich>
          <a:bodyPr/>
          <a:lstStyle/>
          <a:p>
            <a:pPr>
              <a:defRPr/>
            </a:pPr>
            <a:r>
              <a:rPr lang="zh-CN" altLang="en-US" dirty="0" smtClean="0"/>
              <a:t>报表统计（</a:t>
            </a:r>
            <a:r>
              <a:rPr lang="en-US" altLang="zh-CN" dirty="0" smtClean="0"/>
              <a:t>195</a:t>
            </a:r>
            <a:r>
              <a:rPr lang="zh-CN" altLang="en-US" dirty="0" smtClean="0"/>
              <a:t>张）</a:t>
            </a:r>
            <a:endParaRPr lang="en-US" altLang="zh-CN" dirty="0"/>
          </a:p>
        </c:rich>
      </c:tx>
      <c:layout/>
    </c:title>
    <c:plotArea>
      <c:layout/>
      <c:barChart>
        <c:barDir val="bar"/>
        <c:grouping val="clustered"/>
        <c:ser>
          <c:idx val="0"/>
          <c:order val="0"/>
          <c:dLbls>
            <c:showVal val="1"/>
          </c:dLbls>
          <c:cat>
            <c:strRef>
              <c:f>Sheet1!$B$28:$B$34</c:f>
              <c:strCache>
                <c:ptCount val="7"/>
                <c:pt idx="0">
                  <c:v>商品中心</c:v>
                </c:pt>
                <c:pt idx="1">
                  <c:v>运营线</c:v>
                </c:pt>
                <c:pt idx="2">
                  <c:v>总裁办</c:v>
                </c:pt>
                <c:pt idx="3">
                  <c:v>营销部</c:v>
                </c:pt>
                <c:pt idx="4">
                  <c:v>HR</c:v>
                </c:pt>
                <c:pt idx="5">
                  <c:v>拓展</c:v>
                </c:pt>
                <c:pt idx="6">
                  <c:v>生产管理</c:v>
                </c:pt>
              </c:strCache>
            </c:strRef>
          </c:cat>
          <c:val>
            <c:numRef>
              <c:f>Sheet1!$C$28:$C$34</c:f>
              <c:numCache>
                <c:formatCode>General</c:formatCode>
                <c:ptCount val="7"/>
                <c:pt idx="0">
                  <c:v>60</c:v>
                </c:pt>
                <c:pt idx="1">
                  <c:v>41</c:v>
                </c:pt>
                <c:pt idx="2">
                  <c:v>36</c:v>
                </c:pt>
                <c:pt idx="3">
                  <c:v>22</c:v>
                </c:pt>
                <c:pt idx="4">
                  <c:v>9</c:v>
                </c:pt>
                <c:pt idx="5">
                  <c:v>13</c:v>
                </c:pt>
                <c:pt idx="6">
                  <c:v>14</c:v>
                </c:pt>
              </c:numCache>
            </c:numRef>
          </c:val>
        </c:ser>
        <c:axId val="52869760"/>
        <c:axId val="167297408"/>
      </c:barChart>
      <c:catAx>
        <c:axId val="52869760"/>
        <c:scaling>
          <c:orientation val="minMax"/>
        </c:scaling>
        <c:axPos val="l"/>
        <c:majorTickMark val="none"/>
        <c:tickLblPos val="nextTo"/>
        <c:crossAx val="167297408"/>
        <c:crosses val="autoZero"/>
        <c:auto val="1"/>
        <c:lblAlgn val="ctr"/>
        <c:lblOffset val="100"/>
      </c:catAx>
      <c:valAx>
        <c:axId val="167297408"/>
        <c:scaling>
          <c:orientation val="minMax"/>
        </c:scaling>
        <c:axPos val="b"/>
        <c:majorGridlines/>
        <c:numFmt formatCode="General" sourceLinked="1"/>
        <c:majorTickMark val="none"/>
        <c:tickLblPos val="nextTo"/>
        <c:crossAx val="52869760"/>
        <c:crosses val="autoZero"/>
        <c:crossBetween val="between"/>
      </c:valAx>
    </c:plotArea>
    <c:plotVisOnly val="1"/>
    <c:dispBlanksAs val="gap"/>
  </c:chart>
  <c:spPr>
    <a:ln>
      <a:solidFill>
        <a:srgbClr val="FFFFFF">
          <a:lumMod val="75000"/>
        </a:srgbClr>
      </a:solidFill>
    </a:ln>
  </c:sp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style val="18"/>
  <c:clrMapOvr bg1="lt1" tx1="dk1" bg2="lt2" tx2="dk2" accent1="accent1" accent2="accent2" accent3="accent3" accent4="accent4" accent5="accent5" accent6="accent6" hlink="hlink" folHlink="folHlink"/>
  <c:chart>
    <c:title>
      <c:tx>
        <c:rich>
          <a:bodyPr/>
          <a:lstStyle/>
          <a:p>
            <a:pPr>
              <a:defRPr/>
            </a:pPr>
            <a:r>
              <a:rPr lang="en-US" altLang="zh-CN" dirty="0" smtClean="0"/>
              <a:t>L</a:t>
            </a:r>
            <a:r>
              <a:rPr lang="zh-CN" altLang="en-US" dirty="0" smtClean="0"/>
              <a:t>分布</a:t>
            </a:r>
            <a:endParaRPr lang="en-US" altLang="zh-CN" dirty="0"/>
          </a:p>
        </c:rich>
      </c:tx>
      <c:layout/>
    </c:title>
    <c:plotArea>
      <c:layout/>
      <c:pieChart>
        <c:varyColors val="1"/>
        <c:ser>
          <c:idx val="0"/>
          <c:order val="0"/>
          <c:dLbls>
            <c:showVal val="1"/>
            <c:showLeaderLines val="1"/>
          </c:dLbls>
          <c:cat>
            <c:strRef>
              <c:f>Sheet1!$B$45:$B$51</c:f>
              <c:strCache>
                <c:ptCount val="7"/>
                <c:pt idx="0">
                  <c:v>商品中心</c:v>
                </c:pt>
                <c:pt idx="1">
                  <c:v>运营线</c:v>
                </c:pt>
                <c:pt idx="2">
                  <c:v>总裁办</c:v>
                </c:pt>
                <c:pt idx="3">
                  <c:v>营销部</c:v>
                </c:pt>
                <c:pt idx="4">
                  <c:v>HR</c:v>
                </c:pt>
                <c:pt idx="5">
                  <c:v>拓展</c:v>
                </c:pt>
                <c:pt idx="6">
                  <c:v>生产管理</c:v>
                </c:pt>
              </c:strCache>
            </c:strRef>
          </c:cat>
          <c:val>
            <c:numRef>
              <c:f>Sheet1!$C$45:$C$51</c:f>
              <c:numCache>
                <c:formatCode>General</c:formatCode>
                <c:ptCount val="7"/>
                <c:pt idx="0">
                  <c:v>16</c:v>
                </c:pt>
                <c:pt idx="1">
                  <c:v>25</c:v>
                </c:pt>
                <c:pt idx="2">
                  <c:v>20</c:v>
                </c:pt>
                <c:pt idx="3">
                  <c:v>22</c:v>
                </c:pt>
                <c:pt idx="4">
                  <c:v>9</c:v>
                </c:pt>
                <c:pt idx="5">
                  <c:v>13</c:v>
                </c:pt>
                <c:pt idx="6">
                  <c:v>8</c:v>
                </c:pt>
              </c:numCache>
            </c:numRef>
          </c:val>
        </c:ser>
        <c:firstSliceAng val="0"/>
      </c:pieChart>
    </c:plotArea>
    <c:legend>
      <c:legendPos val="r"/>
      <c:layout/>
    </c:legend>
    <c:plotVisOnly val="1"/>
    <c:dispBlanksAs val="zero"/>
  </c:chart>
  <c:spPr>
    <a:ln>
      <a:solidFill>
        <a:srgbClr val="FFFFFF">
          <a:lumMod val="75000"/>
        </a:srgbClr>
      </a:solidFill>
    </a:ln>
  </c:sp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style val="18"/>
  <c:clrMapOvr bg1="lt1" tx1="dk1" bg2="lt2" tx2="dk2" accent1="accent1" accent2="accent2" accent3="accent3" accent4="accent4" accent5="accent5" accent6="accent6" hlink="hlink" folHlink="folHlink"/>
  <c:chart>
    <c:title>
      <c:tx>
        <c:rich>
          <a:bodyPr/>
          <a:lstStyle/>
          <a:p>
            <a:pPr>
              <a:defRPr/>
            </a:pPr>
            <a:r>
              <a:rPr lang="en-US" altLang="zh-CN" dirty="0" smtClean="0"/>
              <a:t>M</a:t>
            </a:r>
            <a:r>
              <a:rPr lang="zh-CN" altLang="en-US" dirty="0" smtClean="0"/>
              <a:t>分布</a:t>
            </a:r>
            <a:endParaRPr lang="en-US" altLang="zh-CN" dirty="0"/>
          </a:p>
        </c:rich>
      </c:tx>
      <c:layout/>
    </c:title>
    <c:plotArea>
      <c:layout/>
      <c:pieChart>
        <c:varyColors val="1"/>
        <c:ser>
          <c:idx val="0"/>
          <c:order val="0"/>
          <c:dLbls>
            <c:showVal val="1"/>
            <c:showLeaderLines val="1"/>
          </c:dLbls>
          <c:cat>
            <c:strRef>
              <c:f>Sheet1!$E$49:$E$55</c:f>
              <c:strCache>
                <c:ptCount val="7"/>
                <c:pt idx="0">
                  <c:v>商品中心</c:v>
                </c:pt>
                <c:pt idx="1">
                  <c:v>运营线</c:v>
                </c:pt>
                <c:pt idx="2">
                  <c:v>总裁办</c:v>
                </c:pt>
                <c:pt idx="3">
                  <c:v>营销部</c:v>
                </c:pt>
                <c:pt idx="4">
                  <c:v>HR</c:v>
                </c:pt>
                <c:pt idx="5">
                  <c:v>拓展</c:v>
                </c:pt>
                <c:pt idx="6">
                  <c:v>生产管理</c:v>
                </c:pt>
              </c:strCache>
            </c:strRef>
          </c:cat>
          <c:val>
            <c:numRef>
              <c:f>Sheet1!$F$49:$F$55</c:f>
              <c:numCache>
                <c:formatCode>General</c:formatCode>
                <c:ptCount val="7"/>
                <c:pt idx="0">
                  <c:v>10</c:v>
                </c:pt>
                <c:pt idx="1">
                  <c:v>5</c:v>
                </c:pt>
                <c:pt idx="2">
                  <c:v>9</c:v>
                </c:pt>
                <c:pt idx="3">
                  <c:v>0</c:v>
                </c:pt>
                <c:pt idx="4">
                  <c:v>0</c:v>
                </c:pt>
                <c:pt idx="5">
                  <c:v>0</c:v>
                </c:pt>
                <c:pt idx="6">
                  <c:v>6</c:v>
                </c:pt>
              </c:numCache>
            </c:numRef>
          </c:val>
        </c:ser>
        <c:firstSliceAng val="0"/>
      </c:pieChart>
    </c:plotArea>
    <c:legend>
      <c:legendPos val="r"/>
      <c:layout/>
    </c:legend>
    <c:plotVisOnly val="1"/>
    <c:dispBlanksAs val="zero"/>
  </c:chart>
  <c:spPr>
    <a:ln>
      <a:solidFill>
        <a:srgbClr val="FFFFFF">
          <a:lumMod val="75000"/>
        </a:srgbClr>
      </a:solidFill>
    </a:ln>
  </c:sp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wrap="square" lIns="91440" tIns="45720" rIns="91440" bIns="45720" numCol="1" anchor="t" anchorCtr="0" compatLnSpc="1">
            <a:prstTxWarp prst="textNoShape">
              <a:avLst/>
            </a:prstTxWarp>
          </a:bodyPr>
          <a:lstStyle>
            <a:lvl1pPr algn="l">
              <a:spcBef>
                <a:spcPct val="50000"/>
              </a:spcBef>
              <a:defRPr sz="1200">
                <a:latin typeface="Arial" pitchFamily="34" charset="0"/>
                <a:ea typeface="+mn-ea"/>
                <a:cs typeface="Arial" pitchFamily="34" charset="0"/>
              </a:defRPr>
            </a:lvl1pPr>
          </a:lstStyle>
          <a:p>
            <a:pPr>
              <a:defRPr/>
            </a:pPr>
            <a:endParaRPr lang="zh-CN" altLang="zh-CN"/>
          </a:p>
        </p:txBody>
      </p:sp>
      <p:sp>
        <p:nvSpPr>
          <p:cNvPr id="3" name="Date Placeholder 2"/>
          <p:cNvSpPr>
            <a:spLocks noGrp="1"/>
          </p:cNvSpPr>
          <p:nvPr>
            <p:ph type="dt" sz="quarter" idx="1"/>
          </p:nvPr>
        </p:nvSpPr>
        <p:spPr>
          <a:xfrm>
            <a:off x="3956050" y="0"/>
            <a:ext cx="3027363" cy="463550"/>
          </a:xfrm>
          <a:prstGeom prst="rect">
            <a:avLst/>
          </a:prstGeom>
        </p:spPr>
        <p:txBody>
          <a:bodyPr vert="horz" wrap="square" lIns="91440" tIns="45720" rIns="91440" bIns="45720" numCol="1" anchor="t" anchorCtr="0" compatLnSpc="1">
            <a:prstTxWarp prst="textNoShape">
              <a:avLst/>
            </a:prstTxWarp>
          </a:bodyPr>
          <a:lstStyle>
            <a:lvl1pPr algn="r">
              <a:spcBef>
                <a:spcPct val="50000"/>
              </a:spcBef>
              <a:defRPr sz="1200">
                <a:latin typeface="Arial" pitchFamily="34" charset="0"/>
                <a:ea typeface="+mn-ea"/>
                <a:cs typeface="Arial" pitchFamily="34" charset="0"/>
              </a:defRPr>
            </a:lvl1pPr>
          </a:lstStyle>
          <a:p>
            <a:pPr>
              <a:defRPr/>
            </a:pPr>
            <a:fld id="{4B13CA55-9038-4657-9187-5053C3AD786C}" type="datetime1">
              <a:rPr lang="en-US" altLang="zh-CN"/>
              <a:pPr>
                <a:defRPr/>
              </a:pPr>
              <a:t>11/8/2013</a:t>
            </a:fld>
            <a:endParaRPr lang="en-US" altLang="zh-CN" dirty="0"/>
          </a:p>
        </p:txBody>
      </p:sp>
      <p:sp>
        <p:nvSpPr>
          <p:cNvPr id="4" name="Footer Placeholder 3"/>
          <p:cNvSpPr>
            <a:spLocks noGrp="1"/>
          </p:cNvSpPr>
          <p:nvPr>
            <p:ph type="ftr" sz="quarter" idx="2"/>
          </p:nvPr>
        </p:nvSpPr>
        <p:spPr>
          <a:xfrm>
            <a:off x="0" y="8805863"/>
            <a:ext cx="3027363" cy="463550"/>
          </a:xfrm>
          <a:prstGeom prst="rect">
            <a:avLst/>
          </a:prstGeom>
        </p:spPr>
        <p:txBody>
          <a:bodyPr vert="horz" wrap="square" lIns="91440" tIns="45720" rIns="91440" bIns="45720" numCol="1" anchor="b" anchorCtr="0" compatLnSpc="1">
            <a:prstTxWarp prst="textNoShape">
              <a:avLst/>
            </a:prstTxWarp>
          </a:bodyPr>
          <a:lstStyle>
            <a:lvl1pPr algn="l">
              <a:spcBef>
                <a:spcPct val="50000"/>
              </a:spcBef>
              <a:defRPr sz="1200">
                <a:latin typeface="Arial" pitchFamily="34" charset="0"/>
                <a:ea typeface="+mn-ea"/>
                <a:cs typeface="Arial" pitchFamily="34" charset="0"/>
              </a:defRPr>
            </a:lvl1pPr>
          </a:lstStyle>
          <a:p>
            <a:pPr>
              <a:defRPr/>
            </a:pPr>
            <a:endParaRPr lang="zh-CN" altLang="zh-CN"/>
          </a:p>
        </p:txBody>
      </p:sp>
      <p:sp>
        <p:nvSpPr>
          <p:cNvPr id="5" name="Slide Number Placeholder 4"/>
          <p:cNvSpPr>
            <a:spLocks noGrp="1"/>
          </p:cNvSpPr>
          <p:nvPr>
            <p:ph type="sldNum" sz="quarter" idx="3"/>
          </p:nvPr>
        </p:nvSpPr>
        <p:spPr>
          <a:xfrm>
            <a:off x="3956050" y="8805863"/>
            <a:ext cx="3027363" cy="463550"/>
          </a:xfrm>
          <a:prstGeom prst="rect">
            <a:avLst/>
          </a:prstGeom>
        </p:spPr>
        <p:txBody>
          <a:bodyPr vert="horz" wrap="square" lIns="91440" tIns="45720" rIns="91440" bIns="45720" numCol="1" anchor="b" anchorCtr="0" compatLnSpc="1">
            <a:prstTxWarp prst="textNoShape">
              <a:avLst/>
            </a:prstTxWarp>
          </a:bodyPr>
          <a:lstStyle>
            <a:lvl1pPr algn="r">
              <a:spcBef>
                <a:spcPct val="50000"/>
              </a:spcBef>
              <a:defRPr sz="1200">
                <a:latin typeface="Arial" pitchFamily="34" charset="0"/>
                <a:ea typeface="+mn-ea"/>
                <a:cs typeface="Arial" pitchFamily="34" charset="0"/>
              </a:defRPr>
            </a:lvl1pPr>
          </a:lstStyle>
          <a:p>
            <a:pPr>
              <a:defRPr/>
            </a:pPr>
            <a:fld id="{F9E3D929-A4D9-4197-A90C-E276688CDD10}" type="slidenum">
              <a:rPr lang="en-US" altLang="zh-CN"/>
              <a:pPr>
                <a:defRPr/>
              </a:pPr>
              <a:t>‹#›</a:t>
            </a:fld>
            <a:endParaRPr lang="en-US" altLang="zh-CN" dirty="0"/>
          </a:p>
        </p:txBody>
      </p:sp>
    </p:spTree>
    <p:extLst>
      <p:ext uri="{BB962C8B-B14F-4D97-AF65-F5344CB8AC3E}">
        <p14:creationId xmlns="" xmlns:p14="http://schemas.microsoft.com/office/powerpoint/2010/main" val="737344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a:spcBef>
                <a:spcPct val="0"/>
              </a:spcBef>
              <a:defRPr sz="1200">
                <a:latin typeface="Arial" pitchFamily="34" charset="0"/>
                <a:ea typeface="+mn-ea"/>
                <a:cs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spcBef>
                <a:spcPct val="0"/>
              </a:spcBef>
              <a:defRPr sz="1200">
                <a:latin typeface="Arial" pitchFamily="34" charset="0"/>
                <a:ea typeface="+mn-ea"/>
                <a:cs typeface="Arial" pitchFamily="34" charset="0"/>
              </a:defRPr>
            </a:lvl1pPr>
          </a:lstStyle>
          <a:p>
            <a:pPr>
              <a:defRPr/>
            </a:pPr>
            <a:endParaRPr lang="zh-CN" altLang="zh-CN"/>
          </a:p>
        </p:txBody>
      </p:sp>
      <p:sp>
        <p:nvSpPr>
          <p:cNvPr id="49156"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8500" y="4403725"/>
            <a:ext cx="5588000"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a:spcBef>
                <a:spcPct val="0"/>
              </a:spcBef>
              <a:defRPr sz="1200">
                <a:latin typeface="Arial" pitchFamily="34" charset="0"/>
                <a:ea typeface="+mn-ea"/>
                <a:cs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95605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spcBef>
                <a:spcPct val="0"/>
              </a:spcBef>
              <a:defRPr sz="1200">
                <a:latin typeface="Arial" pitchFamily="34" charset="0"/>
                <a:ea typeface="+mn-ea"/>
                <a:cs typeface="Arial" pitchFamily="34" charset="0"/>
              </a:defRPr>
            </a:lvl1pPr>
          </a:lstStyle>
          <a:p>
            <a:pPr>
              <a:defRPr/>
            </a:pPr>
            <a:fld id="{E143BD63-6B70-4C36-8627-41B842B11DA0}" type="slidenum">
              <a:rPr lang="en-US" altLang="zh-CN"/>
              <a:pPr>
                <a:defRPr/>
              </a:pPr>
              <a:t>‹#›</a:t>
            </a:fld>
            <a:endParaRPr lang="en-US" altLang="zh-CN" dirty="0"/>
          </a:p>
        </p:txBody>
      </p:sp>
    </p:spTree>
    <p:extLst>
      <p:ext uri="{BB962C8B-B14F-4D97-AF65-F5344CB8AC3E}">
        <p14:creationId xmlns="" xmlns:p14="http://schemas.microsoft.com/office/powerpoint/2010/main" val="34487097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1pPr>
    <a:lvl2pPr marL="4572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2pPr>
    <a:lvl3pPr marL="9144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3pPr>
    <a:lvl4pPr marL="13716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4pPr>
    <a:lvl5pPr marL="18288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B55021CF-E0C9-47D2-8E8E-56D0A0A76DB7}" type="slidenum">
              <a:rPr lang="en-US" altLang="zh-CN" smtClean="0">
                <a:latin typeface="Arial" charset="0"/>
                <a:cs typeface="Arial" charset="0"/>
              </a:rPr>
              <a:pPr>
                <a:defRPr/>
              </a:pPr>
              <a:t>1</a:t>
            </a:fld>
            <a:endParaRPr lang="en-US" altLang="zh-CN" smtClean="0">
              <a:latin typeface="Arial"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smtClean="0">
              <a:latin typeface="Arial" charset="0"/>
              <a:ea typeface="宋体" charset="-122"/>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10</a:t>
            </a:fld>
            <a:endParaRPr lang="en-US" altLang="zh-CN"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11</a:t>
            </a:fld>
            <a:endParaRPr lang="en-US" altLang="zh-CN"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12</a:t>
            </a:fld>
            <a:endParaRPr lang="en-US" altLang="zh-CN"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13</a:t>
            </a:fld>
            <a:endParaRPr lang="en-US" altLang="zh-CN"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14</a:t>
            </a:fld>
            <a:endParaRPr lang="en-US" altLang="zh-CN"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15</a:t>
            </a:fld>
            <a:endParaRPr lang="en-US" altLang="zh-CN"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16</a:t>
            </a:fld>
            <a:endParaRPr lang="en-US" altLang="zh-CN"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17</a:t>
            </a:fld>
            <a:endParaRPr lang="en-US" altLang="zh-CN"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18</a:t>
            </a:fld>
            <a:endParaRPr lang="en-US" altLang="zh-CN"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19</a:t>
            </a:fld>
            <a:endParaRPr lang="en-US" altLang="zh-CN"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2</a:t>
            </a:fld>
            <a:endParaRPr lang="en-US" altLang="zh-CN"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3</a:t>
            </a:fld>
            <a:endParaRPr lang="en-US" altLang="zh-CN"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4</a:t>
            </a:fld>
            <a:endParaRPr lang="en-US" altLang="zh-CN"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5</a:t>
            </a:fld>
            <a:endParaRPr lang="en-US" altLang="zh-CN"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6</a:t>
            </a:fld>
            <a:endParaRPr lang="en-US" altLang="zh-CN"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7</a:t>
            </a:fld>
            <a:endParaRPr lang="en-US" altLang="zh-CN"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8</a:t>
            </a:fld>
            <a:endParaRPr lang="en-US" altLang="zh-CN"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9</a:t>
            </a:fld>
            <a:endParaRPr lang="en-US" altLang="zh-CN"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flipV="1">
            <a:off x="274638" y="105092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grpSp>
        <p:nvGrpSpPr>
          <p:cNvPr id="5" name="Group 5"/>
          <p:cNvGrpSpPr>
            <a:grpSpLocks/>
          </p:cNvGrpSpPr>
          <p:nvPr/>
        </p:nvGrpSpPr>
        <p:grpSpPr bwMode="auto">
          <a:xfrm>
            <a:off x="274638" y="3663950"/>
            <a:ext cx="8594725" cy="2233613"/>
            <a:chOff x="160" y="2308"/>
            <a:chExt cx="5437" cy="1399"/>
          </a:xfrm>
        </p:grpSpPr>
        <p:sp>
          <p:nvSpPr>
            <p:cNvPr id="6" name="Rectangle 6"/>
            <p:cNvSpPr>
              <a:spLocks noChangeArrowheads="1"/>
            </p:cNvSpPr>
            <p:nvPr/>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7" name="Rectangle 7"/>
            <p:cNvSpPr>
              <a:spLocks noChangeArrowheads="1"/>
            </p:cNvSpPr>
            <p:nvPr/>
          </p:nvSpPr>
          <p:spPr bwMode="auto">
            <a:xfrm>
              <a:off x="160"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8" name="Rectangle 8"/>
            <p:cNvSpPr>
              <a:spLocks noChangeArrowheads="1"/>
            </p:cNvSpPr>
            <p:nvPr/>
          </p:nvSpPr>
          <p:spPr bwMode="auto">
            <a:xfrm>
              <a:off x="160"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9" name="Rectangle 9"/>
            <p:cNvSpPr>
              <a:spLocks noChangeArrowheads="1"/>
            </p:cNvSpPr>
            <p:nvPr/>
          </p:nvSpPr>
          <p:spPr bwMode="auto">
            <a:xfrm>
              <a:off x="4739"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0" name="Rectangle 10"/>
            <p:cNvSpPr>
              <a:spLocks noChangeArrowheads="1"/>
            </p:cNvSpPr>
            <p:nvPr/>
          </p:nvSpPr>
          <p:spPr bwMode="auto">
            <a:xfrm>
              <a:off x="4739"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1" name="Rectangle 11"/>
            <p:cNvSpPr>
              <a:spLocks noChangeArrowheads="1"/>
            </p:cNvSpPr>
            <p:nvPr/>
          </p:nvSpPr>
          <p:spPr bwMode="auto">
            <a:xfrm>
              <a:off x="5328"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2" name="Freeform 12"/>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3" name="Freeform 13"/>
            <p:cNvSpPr>
              <a:spLocks/>
            </p:cNvSpPr>
            <p:nvPr/>
          </p:nvSpPr>
          <p:spPr bwMode="auto">
            <a:xfrm>
              <a:off x="1305" y="2862"/>
              <a:ext cx="3174"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4" name="Freeform 14"/>
            <p:cNvSpPr>
              <a:spLocks/>
            </p:cNvSpPr>
            <p:nvPr/>
          </p:nvSpPr>
          <p:spPr bwMode="auto">
            <a:xfrm>
              <a:off x="3595" y="3417"/>
              <a:ext cx="928"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5" name="Rectangle 15"/>
            <p:cNvSpPr>
              <a:spLocks noChangeArrowheads="1"/>
            </p:cNvSpPr>
            <p:nvPr/>
          </p:nvSpPr>
          <p:spPr bwMode="auto">
            <a:xfrm>
              <a:off x="1877" y="3419"/>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grpSp>
      <p:sp>
        <p:nvSpPr>
          <p:cNvPr id="16"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defRPr/>
            </a:pPr>
            <a:r>
              <a:rPr lang="en-US" altLang="zh-CN" sz="800" dirty="0">
                <a:latin typeface="Arial" pitchFamily="34" charset="0"/>
                <a:ea typeface="宋体" pitchFamily="2" charset="-122"/>
              </a:rPr>
              <a:t>© </a:t>
            </a:r>
            <a:r>
              <a:rPr lang="en-US" altLang="zh-CN" sz="800" dirty="0" smtClean="0">
                <a:latin typeface="Arial" pitchFamily="34" charset="0"/>
                <a:ea typeface="宋体" pitchFamily="2" charset="-122"/>
              </a:rPr>
              <a:t>2013 </a:t>
            </a:r>
            <a:r>
              <a:rPr lang="en-US" altLang="zh-CN" sz="800" dirty="0">
                <a:latin typeface="Arial" pitchFamily="34" charset="0"/>
                <a:ea typeface="宋体" pitchFamily="2" charset="-122"/>
              </a:rPr>
              <a:t>IBM Corporation</a:t>
            </a:r>
            <a:endParaRPr lang="en-US" altLang="zh-CN" dirty="0">
              <a:latin typeface="Arial" pitchFamily="34" charset="0"/>
              <a:ea typeface="宋体" pitchFamily="2" charset="-122"/>
            </a:endParaRPr>
          </a:p>
        </p:txBody>
      </p:sp>
      <p:pic>
        <p:nvPicPr>
          <p:cNvPr id="17" name="Picture 17" descr="5300_IBMpos_black_PPT_bkgd"/>
          <p:cNvPicPr>
            <a:picLocks noChangeAspect="1" noChangeArrowheads="1"/>
          </p:cNvPicPr>
          <p:nvPr/>
        </p:nvPicPr>
        <p:blipFill>
          <a:blip r:embed="rId3"/>
          <a:srcRect/>
          <a:stretch>
            <a:fillRect/>
          </a:stretch>
        </p:blipFill>
        <p:spPr bwMode="auto">
          <a:xfrm>
            <a:off x="8280400" y="684213"/>
            <a:ext cx="585788" cy="234950"/>
          </a:xfrm>
          <a:prstGeom prst="rect">
            <a:avLst/>
          </a:prstGeom>
          <a:noFill/>
          <a:ln w="9525">
            <a:noFill/>
            <a:miter lim="800000"/>
            <a:headEnd/>
            <a:tailEnd/>
          </a:ln>
        </p:spPr>
      </p:pic>
      <p:sp>
        <p:nvSpPr>
          <p:cNvPr id="18" name="McK Disclaimer"/>
          <p:cNvSpPr>
            <a:spLocks noChangeArrowheads="1"/>
          </p:cNvSpPr>
          <p:nvPr>
            <p:custDataLst>
              <p:tags r:id="rId1"/>
            </p:custDataLst>
          </p:nvPr>
        </p:nvSpPr>
        <p:spPr bwMode="auto">
          <a:xfrm>
            <a:off x="279400" y="6011863"/>
            <a:ext cx="3970338" cy="682625"/>
          </a:xfrm>
          <a:prstGeom prst="rect">
            <a:avLst/>
          </a:prstGeom>
          <a:noFill/>
          <a:ln w="9525">
            <a:noFill/>
            <a:miter lim="800000"/>
            <a:headEnd/>
            <a:tailEnd/>
          </a:ln>
          <a:effectLst/>
        </p:spPr>
        <p:txBody>
          <a:bodyPr lIns="0" tIns="0" rIns="0" bIns="0" anchor="b"/>
          <a:lstStyle/>
          <a:p>
            <a:pPr defTabSz="804863" eaLnBrk="0" hangingPunct="0">
              <a:defRPr/>
            </a:pPr>
            <a:r>
              <a:rPr lang="en-US" altLang="zh-CN" sz="800" dirty="0">
                <a:latin typeface="Arial" pitchFamily="-105" charset="0"/>
                <a:ea typeface="SimSun" pitchFamily="2" charset="-122"/>
                <a:cs typeface="SimSun" pitchFamily="2" charset="-122"/>
              </a:rPr>
              <a:t>This report is solely for the use of Client personnel.  No part of it may be circulated, quoted, or reproduced for distribution outside the Client organization without prior written approval from IBM. </a:t>
            </a:r>
            <a:r>
              <a:rPr lang="en-US" altLang="zh-CN" sz="800" dirty="0">
                <a:solidFill>
                  <a:srgbClr val="FF0000"/>
                </a:solidFill>
                <a:latin typeface="Arial" pitchFamily="-105" charset="0"/>
                <a:ea typeface="SimSun" pitchFamily="2" charset="-122"/>
                <a:cs typeface="SimSun" pitchFamily="2" charset="-122"/>
              </a:rPr>
              <a:t>[Optional: This material was used by IBM during an oral presentation;  it is not a complete record of the discussion.]</a:t>
            </a:r>
          </a:p>
        </p:txBody>
      </p:sp>
      <p:grpSp>
        <p:nvGrpSpPr>
          <p:cNvPr id="19" name="Group 19"/>
          <p:cNvGrpSpPr>
            <a:grpSpLocks/>
          </p:cNvGrpSpPr>
          <p:nvPr/>
        </p:nvGrpSpPr>
        <p:grpSpPr bwMode="auto">
          <a:xfrm>
            <a:off x="250825" y="3663950"/>
            <a:ext cx="8621713" cy="2411413"/>
            <a:chOff x="184" y="968"/>
            <a:chExt cx="5431" cy="1519"/>
          </a:xfrm>
        </p:grpSpPr>
        <p:pic>
          <p:nvPicPr>
            <p:cNvPr id="20" name="Picture 20" descr="train cropped2"/>
            <p:cNvPicPr>
              <a:picLocks noChangeAspect="1" noChangeArrowheads="1"/>
            </p:cNvPicPr>
            <p:nvPr/>
          </p:nvPicPr>
          <p:blipFill>
            <a:blip r:embed="rId4"/>
            <a:srcRect/>
            <a:stretch>
              <a:fillRect/>
            </a:stretch>
          </p:blipFill>
          <p:spPr bwMode="auto">
            <a:xfrm>
              <a:off x="191" y="975"/>
              <a:ext cx="5424" cy="1512"/>
            </a:xfrm>
            <a:prstGeom prst="rect">
              <a:avLst/>
            </a:prstGeom>
            <a:noFill/>
            <a:ln w="9525">
              <a:noFill/>
              <a:miter lim="800000"/>
              <a:headEnd/>
              <a:tailEnd/>
            </a:ln>
          </p:spPr>
        </p:pic>
        <p:grpSp>
          <p:nvGrpSpPr>
            <p:cNvPr id="21" name="Group 21"/>
            <p:cNvGrpSpPr>
              <a:grpSpLocks/>
            </p:cNvGrpSpPr>
            <p:nvPr/>
          </p:nvGrpSpPr>
          <p:grpSpPr bwMode="auto">
            <a:xfrm>
              <a:off x="184" y="971"/>
              <a:ext cx="5424" cy="1424"/>
              <a:chOff x="160" y="2308"/>
              <a:chExt cx="5437" cy="1399"/>
            </a:xfrm>
          </p:grpSpPr>
          <p:sp>
            <p:nvSpPr>
              <p:cNvPr id="22" name="Rectangle 22"/>
              <p:cNvSpPr>
                <a:spLocks noChangeArrowheads="1"/>
              </p:cNvSpPr>
              <p:nvPr/>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3" name="Rectangle 23"/>
              <p:cNvSpPr>
                <a:spLocks noChangeArrowheads="1"/>
              </p:cNvSpPr>
              <p:nvPr/>
            </p:nvSpPr>
            <p:spPr bwMode="auto">
              <a:xfrm>
                <a:off x="160"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4" name="Rectangle 24"/>
              <p:cNvSpPr>
                <a:spLocks noChangeArrowheads="1"/>
              </p:cNvSpPr>
              <p:nvPr/>
            </p:nvSpPr>
            <p:spPr bwMode="auto">
              <a:xfrm>
                <a:off x="160"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5" name="Rectangle 25"/>
              <p:cNvSpPr>
                <a:spLocks noChangeArrowheads="1"/>
              </p:cNvSpPr>
              <p:nvPr/>
            </p:nvSpPr>
            <p:spPr bwMode="auto">
              <a:xfrm>
                <a:off x="4739"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6" name="Rectangle 26"/>
              <p:cNvSpPr>
                <a:spLocks noChangeArrowheads="1"/>
              </p:cNvSpPr>
              <p:nvPr/>
            </p:nvSpPr>
            <p:spPr bwMode="auto">
              <a:xfrm>
                <a:off x="4739"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7" name="Rectangle 27"/>
              <p:cNvSpPr>
                <a:spLocks noChangeArrowheads="1"/>
              </p:cNvSpPr>
              <p:nvPr/>
            </p:nvSpPr>
            <p:spPr bwMode="auto">
              <a:xfrm>
                <a:off x="5328"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8" name="Freeform 28"/>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29" name="Freeform 29"/>
              <p:cNvSpPr>
                <a:spLocks/>
              </p:cNvSpPr>
              <p:nvPr/>
            </p:nvSpPr>
            <p:spPr bwMode="auto">
              <a:xfrm>
                <a:off x="1305" y="2862"/>
                <a:ext cx="3186"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30" name="Freeform 30"/>
              <p:cNvSpPr>
                <a:spLocks/>
              </p:cNvSpPr>
              <p:nvPr/>
            </p:nvSpPr>
            <p:spPr bwMode="auto">
              <a:xfrm>
                <a:off x="3595" y="3417"/>
                <a:ext cx="916"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31" name="Rectangle 31"/>
              <p:cNvSpPr>
                <a:spLocks noChangeArrowheads="1"/>
              </p:cNvSpPr>
              <p:nvPr/>
            </p:nvSpPr>
            <p:spPr bwMode="auto">
              <a:xfrm>
                <a:off x="1877" y="3419"/>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grpSp>
      </p:grpSp>
      <p:sp>
        <p:nvSpPr>
          <p:cNvPr id="101378" name="Rectangle 2"/>
          <p:cNvSpPr>
            <a:spLocks noGrp="1" noChangeArrowheads="1"/>
          </p:cNvSpPr>
          <p:nvPr>
            <p:ph type="ctrTitle"/>
          </p:nvPr>
        </p:nvSpPr>
        <p:spPr>
          <a:xfrm>
            <a:off x="139700" y="1417638"/>
            <a:ext cx="8729663" cy="2011362"/>
          </a:xfrm>
        </p:spPr>
        <p:txBody>
          <a:bodyPr/>
          <a:lstStyle>
            <a:lvl1pPr>
              <a:defRPr sz="3500">
                <a:solidFill>
                  <a:schemeClr val="tx1"/>
                </a:solidFill>
              </a:defRPr>
            </a:lvl1pPr>
          </a:lstStyle>
          <a:p>
            <a:r>
              <a:rPr lang="en-US" dirty="0"/>
              <a:t>Click to edit Master title style</a:t>
            </a:r>
          </a:p>
        </p:txBody>
      </p:sp>
      <p:sp>
        <p:nvSpPr>
          <p:cNvPr id="101379" name="Rectangle 3"/>
          <p:cNvSpPr>
            <a:spLocks noGrp="1" noChangeArrowheads="1"/>
          </p:cNvSpPr>
          <p:nvPr>
            <p:ph type="subTitle" idx="1"/>
          </p:nvPr>
        </p:nvSpPr>
        <p:spPr>
          <a:xfrm>
            <a:off x="182563" y="228600"/>
            <a:ext cx="4389437" cy="822325"/>
          </a:xfrm>
        </p:spPr>
        <p:txBody>
          <a:bodyPr anchor="b"/>
          <a:lstStyle>
            <a:lvl1pPr marL="0" indent="0">
              <a:buFont typeface="Wingdings" pitchFamily="-105" charset="2"/>
              <a:buNone/>
              <a:defRPr sz="1300"/>
            </a:lvl1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89000" y="304800"/>
            <a:ext cx="7581900" cy="9413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692525"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0725" y="1600200"/>
            <a:ext cx="3692525"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152400" y="6553200"/>
            <a:ext cx="8839200" cy="152400"/>
          </a:xfrm>
        </p:spPr>
        <p:txBody>
          <a:bodyPr/>
          <a:lstStyle>
            <a:lvl1pPr>
              <a:defRPr/>
            </a:lvl1pPr>
          </a:lstStyle>
          <a:p>
            <a:endParaRPr lang="zh-CN" altLang="zh-CN"/>
          </a:p>
        </p:txBody>
      </p:sp>
      <p:sp>
        <p:nvSpPr>
          <p:cNvPr id="7" name="Rectangle 6"/>
          <p:cNvSpPr>
            <a:spLocks noGrp="1" noChangeArrowheads="1"/>
          </p:cNvSpPr>
          <p:nvPr>
            <p:ph type="sldNum" sz="quarter" idx="11"/>
          </p:nvPr>
        </p:nvSpPr>
        <p:spPr>
          <a:xfrm>
            <a:off x="182563" y="6537325"/>
            <a:ext cx="366712" cy="184150"/>
          </a:xfrm>
        </p:spPr>
        <p:txBody>
          <a:bodyPr/>
          <a:lstStyle>
            <a:lvl1pPr>
              <a:defRPr/>
            </a:lvl1pPr>
          </a:lstStyle>
          <a:p>
            <a:pPr>
              <a:defRPr/>
            </a:pPr>
            <a:fld id="{EE6D7522-5C98-431E-B80A-393B55C2FBBF}" type="slidenum">
              <a:rPr lang="en-US" altLang="zh-CN"/>
              <a:pPr>
                <a:defRPr/>
              </a:pPr>
              <a:t>‹#›</a:t>
            </a:fld>
            <a:endParaRPr lang="en-US" altLang="zh-CN"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p:txBody>
          <a:bodyPr/>
          <a:lstStyle>
            <a:lvl1pPr>
              <a:defRPr/>
            </a:lvl1pPr>
          </a:lstStyle>
          <a:p>
            <a:pPr>
              <a:defRPr/>
            </a:pPr>
            <a:fld id="{EE6D7522-5C98-431E-B80A-393B55C2FBBF}"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2EF86EF5-919F-4661-9127-5B3ECF977FB4}" type="datetime1">
              <a:rPr lang="en-US" altLang="zh-CN"/>
              <a:pPr>
                <a:defRPr/>
              </a:pPr>
              <a:t>11/8/2013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182563" y="1863725"/>
            <a:ext cx="4267200" cy="449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63725"/>
            <a:ext cx="4267200" cy="449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pPr>
              <a:defRPr/>
            </a:pPr>
            <a:fld id="{3FF925D9-A62F-43C1-8B46-9D50A09B27A0}"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1EF41037-39EE-4785-AE4B-13794C72907A}" type="datetime1">
              <a:rPr lang="en-US" altLang="zh-CN"/>
              <a:pPr>
                <a:defRPr/>
              </a:pPr>
              <a:t>11/8/2013</a:t>
            </a:fld>
            <a:endParaRPr lang="en-US" altLang="zh-CN" dirty="0"/>
          </a:p>
        </p:txBody>
      </p:sp>
      <p:sp>
        <p:nvSpPr>
          <p:cNvPr id="8" name="Footer Placeholder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10"/>
          </p:nvPr>
        </p:nvSpPr>
        <p:spPr/>
        <p:txBody>
          <a:bodyPr/>
          <a:lstStyle>
            <a:lvl1pPr>
              <a:defRPr/>
            </a:lvl1pPr>
          </a:lstStyle>
          <a:p>
            <a:pPr>
              <a:defRPr/>
            </a:pPr>
            <a:fld id="{2658EE8A-D17E-4D69-9D71-6E3E08EF6F0A}" type="slidenum">
              <a:rPr lang="en-US" altLang="zh-CN"/>
              <a:pPr>
                <a:defRPr/>
              </a:pPr>
              <a:t>‹#›</a:t>
            </a:fld>
            <a:endParaRPr lang="en-US" altLang="zh-CN" dirty="0"/>
          </a:p>
        </p:txBody>
      </p:sp>
      <p:sp>
        <p:nvSpPr>
          <p:cNvPr id="9" name="Rectangle 8"/>
          <p:cNvSpPr>
            <a:spLocks noGrp="1" noChangeArrowheads="1"/>
          </p:cNvSpPr>
          <p:nvPr>
            <p:ph type="dt" sz="half" idx="11"/>
          </p:nvPr>
        </p:nvSpPr>
        <p:spPr/>
        <p:txBody>
          <a:bodyPr/>
          <a:lstStyle>
            <a:lvl1pPr>
              <a:defRPr/>
            </a:lvl1pPr>
          </a:lstStyle>
          <a:p>
            <a:pPr>
              <a:defRPr/>
            </a:pPr>
            <a:fld id="{44A831D9-3DE7-4E0E-9D17-CFE664E21490}" type="datetime1">
              <a:rPr lang="en-US" altLang="zh-CN"/>
              <a:pPr>
                <a:defRPr/>
              </a:pPr>
              <a:t>11/8/2013</a:t>
            </a:fld>
            <a:endParaRPr lang="en-US" altLang="zh-CN" dirty="0"/>
          </a:p>
        </p:txBody>
      </p:sp>
      <p:sp>
        <p:nvSpPr>
          <p:cNvPr id="10"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Line 4"/>
          <p:cNvSpPr>
            <a:spLocks noChangeShapeType="1"/>
          </p:cNvSpPr>
          <p:nvPr userDrawn="1"/>
        </p:nvSpPr>
        <p:spPr bwMode="auto">
          <a:xfrm flipV="1">
            <a:off x="274638" y="132397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5" name="Title 1"/>
          <p:cNvSpPr>
            <a:spLocks noGrp="1"/>
          </p:cNvSpPr>
          <p:nvPr>
            <p:ph type="title"/>
          </p:nvPr>
        </p:nvSpPr>
        <p:spPr>
          <a:xfrm>
            <a:off x="182563" y="684213"/>
            <a:ext cx="8686800" cy="639762"/>
          </a:xfrm>
        </p:spPr>
        <p:txBody>
          <a:bodyPr/>
          <a:lstStyle>
            <a:lvl1pPr>
              <a:defRPr b="1"/>
            </a:lvl1pPr>
          </a:lstStyle>
          <a:p>
            <a:r>
              <a:rPr lang="en-US" dirty="0" smtClean="0"/>
              <a:t>Click to edit Master title style</a:t>
            </a:r>
            <a:endParaRPr lang="en-US" dirty="0"/>
          </a:p>
        </p:txBody>
      </p:sp>
      <p:sp>
        <p:nvSpPr>
          <p:cNvPr id="6" name="Rectangle 6"/>
          <p:cNvSpPr>
            <a:spLocks noGrp="1" noChangeArrowheads="1"/>
          </p:cNvSpPr>
          <p:nvPr>
            <p:ph type="sldNum" sz="quarter" idx="10"/>
          </p:nvPr>
        </p:nvSpPr>
        <p:spPr/>
        <p:txBody>
          <a:bodyPr/>
          <a:lstStyle>
            <a:lvl1pPr>
              <a:defRPr/>
            </a:lvl1pPr>
          </a:lstStyle>
          <a:p>
            <a:pPr>
              <a:defRPr/>
            </a:pPr>
            <a:fld id="{B2531333-8F2E-47BB-8F97-DEF038526465}"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D32BB96D-5F25-492A-A235-35193BEA8FF2}" type="datetime1">
              <a:rPr lang="en-US" altLang="zh-CN"/>
              <a:pPr>
                <a:defRPr/>
              </a:pPr>
              <a:t>11/8/2013</a:t>
            </a:fld>
            <a:endParaRPr lang="en-US" altLang="zh-CN" dirty="0"/>
          </a:p>
        </p:txBody>
      </p:sp>
      <p:sp>
        <p:nvSpPr>
          <p:cNvPr id="8"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B446B206-6462-4EAC-AE0E-C5282F8A7782}"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5DDDE80E-8534-46F4-9BAF-DF880BABF131}" type="datetime1">
              <a:rPr lang="en-US" altLang="zh-CN"/>
              <a:pPr>
                <a:defRPr/>
              </a:pPr>
              <a:t>11/8/2013</a:t>
            </a:fld>
            <a:endParaRPr lang="en-US" altLang="zh-CN" dirty="0"/>
          </a:p>
        </p:txBody>
      </p:sp>
      <p:sp>
        <p:nvSpPr>
          <p:cNvPr id="8" name="Footer Placeholder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C5B97B35-FF0C-4B88-97B6-992646932B4C}"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272B3F38-415A-44D2-8170-AA686D9EBD82}" type="datetime1">
              <a:rPr lang="en-US" altLang="zh-CN"/>
              <a:pPr>
                <a:defRPr/>
              </a:pPr>
              <a:t>11/8/2013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Vertical Title 1"/>
          <p:cNvSpPr>
            <a:spLocks noGrp="1"/>
          </p:cNvSpPr>
          <p:nvPr>
            <p:ph type="title" orient="vert"/>
          </p:nvPr>
        </p:nvSpPr>
        <p:spPr>
          <a:xfrm>
            <a:off x="6697663" y="684213"/>
            <a:ext cx="2171700" cy="567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84213"/>
            <a:ext cx="6362700" cy="567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B48AB985-E761-46CD-80DE-6DDFD670F639}"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47A57B3D-C712-4F4A-9ACB-B831D1314349}" type="datetime1">
              <a:rPr lang="en-US" altLang="zh-CN"/>
              <a:pPr>
                <a:defRPr/>
              </a:pPr>
              <a:t>11/8/2013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pic>
        <p:nvPicPr>
          <p:cNvPr id="2"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3" name="Rectangle 5"/>
          <p:cNvSpPr>
            <a:spLocks noGrp="1" noChangeArrowheads="1"/>
          </p:cNvSpPr>
          <p:nvPr>
            <p:ph type="sldNum" sz="quarter" idx="10"/>
          </p:nvPr>
        </p:nvSpPr>
        <p:spPr/>
        <p:txBody>
          <a:bodyPr/>
          <a:lstStyle>
            <a:lvl1pPr>
              <a:defRPr/>
            </a:lvl1pPr>
          </a:lstStyle>
          <a:p>
            <a:pPr>
              <a:defRPr/>
            </a:pPr>
            <a:fld id="{6B872815-BFD8-4B12-BCB7-B67C3A22ECC0}" type="slidenum">
              <a:rPr lang="zh-CN" altLang="en-US"/>
              <a:pPr>
                <a:defRPr/>
              </a:pPr>
              <a:t>‹#›</a:t>
            </a:fld>
            <a:endParaRPr lang="en-US" altLang="zh-CN"/>
          </a:p>
        </p:txBody>
      </p:sp>
      <p:sp>
        <p:nvSpPr>
          <p:cNvPr id="4" name="Title 1"/>
          <p:cNvSpPr>
            <a:spLocks noGrp="1"/>
          </p:cNvSpPr>
          <p:nvPr>
            <p:ph type="title"/>
          </p:nvPr>
        </p:nvSpPr>
        <p:spPr>
          <a:xfrm>
            <a:off x="182563" y="684213"/>
            <a:ext cx="8686800" cy="639762"/>
          </a:xfrm>
        </p:spPr>
        <p:txBody>
          <a:bodyPr/>
          <a:lstStyle>
            <a:lvl1pPr>
              <a:defRPr b="1">
                <a:solidFill>
                  <a:schemeClr val="tx1"/>
                </a:solidFill>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563" y="684213"/>
            <a:ext cx="8686800" cy="639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82563" y="1863725"/>
            <a:ext cx="8686800" cy="4491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0356" name="Line 4"/>
          <p:cNvSpPr>
            <a:spLocks noChangeShapeType="1"/>
          </p:cNvSpPr>
          <p:nvPr/>
        </p:nvSpPr>
        <p:spPr bwMode="auto">
          <a:xfrm flipV="1">
            <a:off x="274638" y="132397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sp>
        <p:nvSpPr>
          <p:cNvPr id="15" name="Rectangle 6"/>
          <p:cNvSpPr>
            <a:spLocks noChangeArrowheads="1"/>
          </p:cNvSpPr>
          <p:nvPr/>
        </p:nvSpPr>
        <p:spPr bwMode="black">
          <a:xfrm>
            <a:off x="7543800" y="6537325"/>
            <a:ext cx="1371600" cy="184150"/>
          </a:xfrm>
          <a:prstGeom prst="rect">
            <a:avLst/>
          </a:prstGeom>
          <a:noFill/>
          <a:ln w="9525">
            <a:noFill/>
            <a:miter lim="800000"/>
            <a:headEnd/>
            <a:tailEnd/>
          </a:ln>
        </p:spPr>
        <p:txBody>
          <a:bodyPr lIns="92075" tIns="46038" rIns="92075" bIns="46038"/>
          <a:lstStyle/>
          <a:p>
            <a:pPr algn="r">
              <a:defRPr/>
            </a:pPr>
            <a:r>
              <a:rPr lang="en-US" altLang="zh-CN" sz="800" dirty="0">
                <a:latin typeface="Arial" pitchFamily="34" charset="0"/>
                <a:ea typeface="宋体" pitchFamily="2" charset="-122"/>
              </a:rPr>
              <a:t>© </a:t>
            </a:r>
            <a:r>
              <a:rPr lang="en-US" altLang="zh-CN" sz="800" dirty="0" smtClean="0">
                <a:latin typeface="Arial" pitchFamily="34" charset="0"/>
                <a:ea typeface="宋体" pitchFamily="2" charset="-122"/>
              </a:rPr>
              <a:t>2013 </a:t>
            </a:r>
            <a:r>
              <a:rPr lang="en-US" altLang="zh-CN" sz="800" dirty="0">
                <a:latin typeface="Arial" pitchFamily="34" charset="0"/>
                <a:ea typeface="宋体" pitchFamily="2" charset="-122"/>
              </a:rPr>
              <a:t>IBM Corporation</a:t>
            </a:r>
            <a:endParaRPr lang="en-US" altLang="zh-CN" dirty="0">
              <a:latin typeface="Arial" pitchFamily="34" charset="0"/>
              <a:ea typeface="宋体" pitchFamily="2" charset="-122"/>
            </a:endParaRPr>
          </a:p>
        </p:txBody>
      </p:sp>
      <p:sp>
        <p:nvSpPr>
          <p:cNvPr id="100358" name="Rectangle 6"/>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fld id="{4CE80774-6636-4FAC-9F2C-AA3D7AD19202}" type="slidenum">
              <a:rPr lang="en-US" altLang="zh-CN"/>
              <a:pPr>
                <a:defRPr/>
              </a:pPr>
              <a:t>‹#›</a:t>
            </a:fld>
            <a:endParaRPr lang="en-US" altLang="zh-CN" dirty="0"/>
          </a:p>
        </p:txBody>
      </p:sp>
      <p:sp>
        <p:nvSpPr>
          <p:cNvPr id="100359" name="Rectangle 7"/>
          <p:cNvSpPr>
            <a:spLocks noGrp="1" noChangeArrowheads="1"/>
          </p:cNvSpPr>
          <p:nvPr>
            <p:ph type="ftr" sz="quarter" idx="3"/>
          </p:nvPr>
        </p:nvSpPr>
        <p:spPr bwMode="auto">
          <a:xfrm>
            <a:off x="1554163" y="6537325"/>
            <a:ext cx="59436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
        <p:nvSpPr>
          <p:cNvPr id="100360" name="Rectangle 8"/>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fld id="{B98E1430-9CA8-4DDE-AE5E-853CDF3FD447}" type="datetime1">
              <a:rPr lang="en-US" altLang="zh-CN"/>
              <a:pPr>
                <a:defRPr/>
              </a:pPr>
              <a:t>11/8/2013</a:t>
            </a:fld>
            <a:endParaRPr lang="en-US" altLang="zh-CN" dirty="0"/>
          </a:p>
        </p:txBody>
      </p:sp>
      <p:pic>
        <p:nvPicPr>
          <p:cNvPr id="1033" name="Picture 10" descr="R120_G137_B251-200"/>
          <p:cNvPicPr>
            <a:picLocks noChangeAspect="1" noChangeArrowheads="1"/>
          </p:cNvPicPr>
          <p:nvPr/>
        </p:nvPicPr>
        <p:blipFill>
          <a:blip r:embed="rId15"/>
          <a:srcRect/>
          <a:stretch>
            <a:fillRect/>
          </a:stretch>
        </p:blipFill>
        <p:spPr bwMode="auto">
          <a:xfrm>
            <a:off x="8280400" y="227013"/>
            <a:ext cx="588963" cy="236537"/>
          </a:xfrm>
          <a:prstGeom prst="rect">
            <a:avLst/>
          </a:prstGeom>
          <a:noFill/>
          <a:ln w="9525">
            <a:noFill/>
            <a:miter lim="800000"/>
            <a:headEnd/>
            <a:tailEnd/>
          </a:ln>
        </p:spPr>
      </p:pic>
      <p:sp>
        <p:nvSpPr>
          <p:cNvPr id="13" name="AcnStamp_ID_13" hidden="1"/>
          <p:cNvSpPr/>
          <p:nvPr>
            <p:custDataLst>
              <p:tags r:id="rId12"/>
            </p:custDataLst>
          </p:nvPr>
        </p:nvSpPr>
        <p:spPr bwMode="gray">
          <a:xfrm>
            <a:off x="8869363" y="1517650"/>
            <a:ext cx="0" cy="0"/>
          </a:xfrm>
          <a:prstGeom prst="leftRightArrow">
            <a:avLst>
              <a:gd name="adj1" fmla="val 0"/>
              <a:gd name="adj2" fmla="val 0"/>
            </a:avLst>
          </a:prstGeom>
          <a:noFill/>
          <a:ln w="9525" cap="flat" cmpd="sng" algn="ctr">
            <a:noFill/>
            <a:prstDash val="solid"/>
            <a:round/>
            <a:headEnd type="none" w="med" len="med"/>
            <a:tailEnd type="none" w="med" len="med"/>
          </a:ln>
          <a:effectLst/>
        </p:spPr>
        <p:txBody>
          <a:bodyPr wrap="none" lIns="0" tIns="25400" rIns="0" bIns="25400">
            <a:spAutoFit/>
          </a:bodyPr>
          <a:lstStyle/>
          <a:p>
            <a:pPr algn="r">
              <a:defRPr/>
            </a:pPr>
            <a:r>
              <a:rPr lang="en-US" altLang="zh-CN" sz="1400" b="1"/>
              <a:t>MASTER STAMP</a:t>
            </a:r>
            <a:endParaRPr lang="zh-CN" altLang="en-US" sz="1400" b="1"/>
          </a:p>
        </p:txBody>
      </p:sp>
      <p:cxnSp>
        <p:nvCxnSpPr>
          <p:cNvPr id="1035" name="AcnStpConnector_ID_14" hidden="1"/>
          <p:cNvCxnSpPr>
            <a:cxnSpLocks noChangeShapeType="1"/>
            <a:stCxn id="13" idx="2"/>
            <a:endCxn id="13" idx="0"/>
          </p:cNvCxnSpPr>
          <p:nvPr>
            <p:custDataLst>
              <p:tags r:id="rId13"/>
            </p:custDataLst>
          </p:nvPr>
        </p:nvCxnSpPr>
        <p:spPr bwMode="gray">
          <a:xfrm>
            <a:off x="8869363" y="1517650"/>
            <a:ext cx="0" cy="0"/>
          </a:xfrm>
          <a:prstGeom prst="straightConnector1">
            <a:avLst/>
          </a:prstGeom>
          <a:noFill/>
          <a:ln w="9525" algn="ctr">
            <a:solidFill>
              <a:schemeClr val="tx1"/>
            </a:solidFill>
            <a:round/>
            <a:headEnd/>
            <a:tailEnd/>
          </a:ln>
        </p:spPr>
      </p:cxnSp>
      <p:cxnSp>
        <p:nvCxnSpPr>
          <p:cNvPr id="1036" name="AcnStpConnector_ID_16" hidden="1"/>
          <p:cNvCxnSpPr>
            <a:cxnSpLocks noChangeShapeType="1"/>
            <a:stCxn id="13" idx="4"/>
            <a:endCxn id="13" idx="6"/>
          </p:cNvCxnSpPr>
          <p:nvPr>
            <p:custDataLst>
              <p:tags r:id="rId14"/>
            </p:custDataLst>
          </p:nvPr>
        </p:nvCxnSpPr>
        <p:spPr bwMode="gray">
          <a:xfrm>
            <a:off x="8869363" y="1517650"/>
            <a:ext cx="0" cy="0"/>
          </a:xfrm>
          <a:prstGeom prst="straightConnector1">
            <a:avLst/>
          </a:prstGeom>
          <a:noFill/>
          <a:ln w="9525" algn="ctr">
            <a:solidFill>
              <a:schemeClr val="tx1"/>
            </a:solidFill>
            <a:round/>
            <a:headEnd/>
            <a:tailEnd/>
          </a:ln>
        </p:spPr>
      </p:cxn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2pPr>
      <a:lvl3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3pPr>
      <a:lvl4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4pPr>
      <a:lvl5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5pPr>
      <a:lvl6pPr marL="4572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p:titleStyle>
    <p:body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85738" y="1143000"/>
            <a:ext cx="8729662" cy="2011363"/>
          </a:xfrm>
        </p:spPr>
        <p:txBody>
          <a:bodyPr/>
          <a:lstStyle/>
          <a:p>
            <a:pPr eaLnBrk="1" hangingPunct="1">
              <a:lnSpc>
                <a:spcPct val="150000"/>
              </a:lnSpc>
            </a:pPr>
            <a:r>
              <a:rPr lang="zh-CN" altLang="en-US" b="1" dirty="0" smtClean="0"/>
              <a:t>三福百货</a:t>
            </a:r>
            <a:r>
              <a:rPr lang="en-US" altLang="zh-CN" b="1" dirty="0" smtClean="0"/>
              <a:t>ERP</a:t>
            </a:r>
            <a:r>
              <a:rPr lang="zh-CN" altLang="en-US" b="1" dirty="0" smtClean="0"/>
              <a:t>项目</a:t>
            </a:r>
            <a:br>
              <a:rPr lang="zh-CN" altLang="en-US" b="1" dirty="0" smtClean="0"/>
            </a:br>
            <a:r>
              <a:rPr lang="en-US" altLang="zh-CN" b="1" dirty="0" smtClean="0"/>
              <a:t>BI</a:t>
            </a:r>
            <a:r>
              <a:rPr lang="zh-CN" altLang="en-US" b="1" dirty="0" smtClean="0"/>
              <a:t>规划建议和</a:t>
            </a:r>
            <a:r>
              <a:rPr lang="en-US" altLang="en-US" b="1" dirty="0" smtClean="0"/>
              <a:t>现有报表</a:t>
            </a:r>
            <a:r>
              <a:rPr lang="zh-CN" altLang="en-US" b="1" dirty="0" smtClean="0"/>
              <a:t>分析</a:t>
            </a:r>
            <a:endParaRPr lang="en-US" altLang="zh-CN" b="1" dirty="0" smtClean="0"/>
          </a:p>
        </p:txBody>
      </p:sp>
      <p:sp>
        <p:nvSpPr>
          <p:cNvPr id="11267" name="Rectangle 4"/>
          <p:cNvSpPr>
            <a:spLocks noChangeArrowheads="1"/>
          </p:cNvSpPr>
          <p:nvPr/>
        </p:nvSpPr>
        <p:spPr bwMode="auto">
          <a:xfrm>
            <a:off x="177800" y="527050"/>
            <a:ext cx="7769225" cy="528638"/>
          </a:xfrm>
          <a:prstGeom prst="rect">
            <a:avLst/>
          </a:prstGeom>
          <a:noFill/>
          <a:ln w="9525">
            <a:noFill/>
            <a:miter lim="800000"/>
            <a:headEnd/>
            <a:tailEnd/>
          </a:ln>
        </p:spPr>
        <p:txBody>
          <a:bodyPr anchor="b"/>
          <a:lstStyle/>
          <a:p>
            <a:pPr>
              <a:spcBef>
                <a:spcPct val="20000"/>
              </a:spcBef>
              <a:buClr>
                <a:schemeClr val="tx1"/>
              </a:buClr>
              <a:buFont typeface="Wingdings" pitchFamily="2" charset="2"/>
              <a:buNone/>
            </a:pPr>
            <a:r>
              <a:rPr lang="en-US" altLang="zh-CN" sz="1300" dirty="0" smtClean="0"/>
              <a:t>Aug</a:t>
            </a:r>
            <a:r>
              <a:rPr lang="zh-CN" altLang="en-US" sz="1300" dirty="0" smtClean="0"/>
              <a:t> </a:t>
            </a:r>
            <a:r>
              <a:rPr lang="en-US" altLang="zh-CN" sz="1300" dirty="0" smtClean="0"/>
              <a:t>2013</a:t>
            </a:r>
            <a:endParaRPr lang="en-US" altLang="zh-CN" sz="1300" dirty="0"/>
          </a:p>
        </p:txBody>
      </p:sp>
      <p:sp>
        <p:nvSpPr>
          <p:cNvPr id="11268" name="TextBox 3"/>
          <p:cNvSpPr txBox="1">
            <a:spLocks noChangeArrowheads="1"/>
          </p:cNvSpPr>
          <p:nvPr/>
        </p:nvSpPr>
        <p:spPr bwMode="auto">
          <a:xfrm>
            <a:off x="169863" y="3211513"/>
            <a:ext cx="3868737" cy="369887"/>
          </a:xfrm>
          <a:prstGeom prst="rect">
            <a:avLst/>
          </a:prstGeom>
          <a:noFill/>
          <a:ln w="9525">
            <a:noFill/>
            <a:miter lim="800000"/>
            <a:headEnd/>
            <a:tailEnd/>
          </a:ln>
        </p:spPr>
        <p:txBody>
          <a:bodyPr>
            <a:spAutoFit/>
          </a:bodyPr>
          <a:lstStyle/>
          <a:p>
            <a:pPr>
              <a:spcBef>
                <a:spcPct val="50000"/>
              </a:spcBef>
            </a:pPr>
            <a:r>
              <a:rPr lang="en-US" altLang="zh-CN" dirty="0" smtClean="0">
                <a:latin typeface="微软雅黑" pitchFamily="34" charset="-122"/>
                <a:ea typeface="微软雅黑" pitchFamily="34" charset="-122"/>
              </a:rPr>
              <a:t>Rainy</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Zhang</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2013.08</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10</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M</a:t>
            </a:r>
            <a:r>
              <a:rPr lang="zh-CN" altLang="en-US" sz="2400" dirty="0"/>
              <a:t> </a:t>
            </a:r>
            <a:r>
              <a:rPr lang="zh-CN" altLang="en-US" sz="2400" dirty="0" smtClean="0"/>
              <a:t>在</a:t>
            </a:r>
            <a:r>
              <a:rPr lang="en-US" altLang="zh-CN" sz="2400" dirty="0"/>
              <a:t>195</a:t>
            </a:r>
            <a:r>
              <a:rPr lang="zh-CN" altLang="en-US" sz="2400" dirty="0"/>
              <a:t>张报表需求中，匹配度</a:t>
            </a:r>
            <a:r>
              <a:rPr lang="zh-CN" altLang="en-US" sz="2400" dirty="0" smtClean="0"/>
              <a:t>低的有</a:t>
            </a:r>
            <a:r>
              <a:rPr lang="zh-CN" altLang="zh-CN" sz="2400" dirty="0" smtClean="0"/>
              <a:t>3</a:t>
            </a:r>
            <a:r>
              <a:rPr lang="en-US" altLang="zh-CN" sz="2400" dirty="0" smtClean="0"/>
              <a:t>0</a:t>
            </a:r>
            <a:r>
              <a:rPr lang="zh-CN" altLang="en-US" sz="2400" dirty="0" smtClean="0"/>
              <a:t>张</a:t>
            </a:r>
            <a:r>
              <a:rPr lang="zh-CN" altLang="en-US" sz="2400" dirty="0"/>
              <a:t>，</a:t>
            </a:r>
            <a:r>
              <a:rPr lang="zh-CN" altLang="en-US" sz="2400" dirty="0" smtClean="0"/>
              <a:t>占比</a:t>
            </a:r>
            <a:r>
              <a:rPr lang="en-US" altLang="zh-CN" sz="2400" dirty="0" smtClean="0"/>
              <a:t>15.38%</a:t>
            </a:r>
            <a:endParaRPr lang="zh-CN" altLang="en-US" sz="2400" dirty="0" smtClean="0"/>
          </a:p>
        </p:txBody>
      </p:sp>
      <p:graphicFrame>
        <p:nvGraphicFramePr>
          <p:cNvPr id="2" name="Table 1"/>
          <p:cNvGraphicFramePr>
            <a:graphicFrameLocks noGrp="1"/>
          </p:cNvGraphicFramePr>
          <p:nvPr>
            <p:extLst>
              <p:ext uri="{D42A27DB-BD31-4B8C-83A1-F6EECF244321}">
                <p14:modId xmlns="" xmlns:p14="http://schemas.microsoft.com/office/powerpoint/2010/main" val="1461601936"/>
              </p:ext>
            </p:extLst>
          </p:nvPr>
        </p:nvGraphicFramePr>
        <p:xfrm>
          <a:off x="457200" y="1431345"/>
          <a:ext cx="8229600" cy="4587368"/>
        </p:xfrm>
        <a:graphic>
          <a:graphicData uri="http://schemas.openxmlformats.org/drawingml/2006/table">
            <a:tbl>
              <a:tblPr firstRow="1" bandRow="1">
                <a:tableStyleId>{9D7B26C5-4107-4FEC-AEDC-1716B250A1EF}</a:tableStyleId>
              </a:tblPr>
              <a:tblGrid>
                <a:gridCol w="988353"/>
                <a:gridCol w="383247"/>
                <a:gridCol w="1600200"/>
                <a:gridCol w="4038600"/>
                <a:gridCol w="1219200"/>
              </a:tblGrid>
              <a:tr h="289198">
                <a:tc>
                  <a:txBody>
                    <a:bodyPr/>
                    <a:lstStyle/>
                    <a:p>
                      <a:pPr algn="ctr" fontAlgn="ctr"/>
                      <a:r>
                        <a:rPr lang="zh-CN" altLang="en-US" sz="1400" b="1" i="0" u="none" strike="noStrike" dirty="0">
                          <a:solidFill>
                            <a:srgbClr val="000000"/>
                          </a:solidFill>
                          <a:effectLst/>
                          <a:latin typeface="Microsoft YaHei"/>
                        </a:rPr>
                        <a:t>内容</a:t>
                      </a:r>
                    </a:p>
                  </a:txBody>
                  <a:tcPr marL="12700" marR="12700" marT="12700" marB="0" anchor="ctr"/>
                </a:tc>
                <a:tc>
                  <a:txBody>
                    <a:bodyPr/>
                    <a:lstStyle/>
                    <a:p>
                      <a:pPr algn="ctr" fontAlgn="ctr"/>
                      <a:r>
                        <a:rPr lang="zh-CN" altLang="en-US" sz="1400" b="1" i="0" u="none" strike="noStrike">
                          <a:solidFill>
                            <a:srgbClr val="000000"/>
                          </a:solidFill>
                          <a:effectLst/>
                          <a:latin typeface="Microsoft YaHei"/>
                        </a:rPr>
                        <a:t>数量</a:t>
                      </a:r>
                    </a:p>
                  </a:txBody>
                  <a:tcPr marL="12700" marR="12700" marT="12700" marB="0" anchor="ctr"/>
                </a:tc>
                <a:tc>
                  <a:txBody>
                    <a:bodyPr/>
                    <a:lstStyle/>
                    <a:p>
                      <a:pPr algn="ctr" fontAlgn="ctr"/>
                      <a:r>
                        <a:rPr lang="zh-CN" altLang="en-US" sz="1400" b="1" i="0" u="none" strike="noStrike" dirty="0">
                          <a:solidFill>
                            <a:srgbClr val="000000"/>
                          </a:solidFill>
                          <a:effectLst/>
                          <a:latin typeface="Microsoft YaHei"/>
                        </a:rPr>
                        <a:t>原因</a:t>
                      </a:r>
                    </a:p>
                  </a:txBody>
                  <a:tcPr marL="12700" marR="12700" marT="12700" marB="0" anchor="ctr"/>
                </a:tc>
                <a:tc>
                  <a:txBody>
                    <a:bodyPr/>
                    <a:lstStyle/>
                    <a:p>
                      <a:pPr algn="ctr" fontAlgn="ctr"/>
                      <a:r>
                        <a:rPr lang="zh-CN" altLang="en-US" sz="1400" b="1" i="0" u="none" strike="noStrike" dirty="0">
                          <a:solidFill>
                            <a:srgbClr val="000000"/>
                          </a:solidFill>
                          <a:effectLst/>
                          <a:latin typeface="Microsoft YaHei"/>
                        </a:rPr>
                        <a:t>处理建议</a:t>
                      </a:r>
                    </a:p>
                  </a:txBody>
                  <a:tcPr marL="12700" marR="12700" marT="12700" marB="0" anchor="ctr"/>
                </a:tc>
                <a:tc>
                  <a:txBody>
                    <a:bodyPr/>
                    <a:lstStyle/>
                    <a:p>
                      <a:pPr algn="ctr" fontAlgn="ctr"/>
                      <a:r>
                        <a:rPr lang="zh-CN" altLang="en-US" sz="1400" b="1" i="0" u="none" strike="noStrike" dirty="0" smtClean="0">
                          <a:solidFill>
                            <a:srgbClr val="000000"/>
                          </a:solidFill>
                          <a:effectLst/>
                          <a:latin typeface="Microsoft YaHei"/>
                        </a:rPr>
                        <a:t>预计人天</a:t>
                      </a:r>
                      <a:endParaRPr lang="zh-CN" altLang="en-US" sz="1400" b="1"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客单，客单价</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9</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中无次分析指标</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在</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中现有模型上修改</a:t>
                      </a:r>
                    </a:p>
                  </a:txBody>
                  <a:tcPr marL="12700" marR="12700" marT="12700" marB="0" anchor="ctr"/>
                </a:tc>
                <a:tc>
                  <a:txBody>
                    <a:bodyPr/>
                    <a:lstStyle/>
                    <a:p>
                      <a:pPr algn="ctr" fontAlgn="ctr"/>
                      <a:r>
                        <a:rPr lang="en-US"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门店属性</a:t>
                      </a:r>
                    </a:p>
                  </a:txBody>
                  <a:tcPr marL="12700" marR="12700" marT="12700" marB="0" anchor="ctr"/>
                </a:tc>
                <a:tc>
                  <a:txBody>
                    <a:bodyPr/>
                    <a:lstStyle/>
                    <a:p>
                      <a:pPr algn="ctr" fontAlgn="ctr"/>
                      <a:r>
                        <a:rPr lang="en-US" altLang="zh-CN" sz="1200" b="0" i="0" u="none" strike="noStrike">
                          <a:solidFill>
                            <a:srgbClr val="000000"/>
                          </a:solidFill>
                          <a:effectLst/>
                          <a:latin typeface="Microsoft YaHei"/>
                        </a:rPr>
                        <a:t>4</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中无对应门店属性</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使用</a:t>
                      </a:r>
                      <a:r>
                        <a:rPr lang="en-US" altLang="zh-CN" sz="1200" b="0" i="0" u="none" strike="noStrike" dirty="0">
                          <a:solidFill>
                            <a:srgbClr val="000000"/>
                          </a:solidFill>
                          <a:effectLst/>
                          <a:latin typeface="Microsoft YaHei"/>
                        </a:rPr>
                        <a:t>UDA</a:t>
                      </a:r>
                      <a:r>
                        <a:rPr lang="zh-CN" altLang="en-US" sz="1200" b="0" i="0" u="none" strike="noStrike" dirty="0">
                          <a:solidFill>
                            <a:srgbClr val="000000"/>
                          </a:solidFill>
                          <a:effectLst/>
                          <a:latin typeface="Microsoft YaHei"/>
                        </a:rPr>
                        <a:t>维护相关门店属性，并将添加的门店属性数据抽取到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中统一分析</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品种数</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4</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中无此分析指标</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在</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中现有模型上添加对应指标</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畅销、一般、滞销品的定义</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3</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中无此分析维度</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基于逻辑在</a:t>
                      </a:r>
                      <a:r>
                        <a:rPr lang="en-US" altLang="zh-CN" sz="1200" b="0" i="0" u="none" strike="noStrike" dirty="0" smtClean="0">
                          <a:solidFill>
                            <a:srgbClr val="000000"/>
                          </a:solidFill>
                          <a:effectLst/>
                          <a:latin typeface="Microsoft YaHei"/>
                        </a:rPr>
                        <a:t>RA</a:t>
                      </a:r>
                      <a:r>
                        <a:rPr lang="zh-CN" altLang="en-US" sz="1200" b="0" i="0" u="none" strike="noStrike" dirty="0" smtClean="0">
                          <a:solidFill>
                            <a:srgbClr val="000000"/>
                          </a:solidFill>
                          <a:effectLst/>
                          <a:latin typeface="Microsoft YaHei"/>
                        </a:rPr>
                        <a:t>新建的商品地点维度上</a:t>
                      </a:r>
                      <a:r>
                        <a:rPr lang="zh-CN" altLang="en-US" sz="1200" b="0" i="0" u="none" strike="noStrike" dirty="0">
                          <a:solidFill>
                            <a:srgbClr val="000000"/>
                          </a:solidFill>
                          <a:effectLst/>
                          <a:latin typeface="Microsoft YaHei"/>
                        </a:rPr>
                        <a:t>添加属性</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供应商数量</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2</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中无此分析指标</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在</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中现有模型上添加对应指标</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季节期间</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2</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中季节期间为标准</a:t>
                      </a: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中的季节阶段</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使用</a:t>
                      </a: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标准季节定义</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地理信息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中无此信息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将地理信息分析模型在</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中建立，地理信息维度需要和</a:t>
                      </a: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中门店维护一致</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供应商属性</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中无对应供应商属性，开发市场地位、供应商产能等</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添加维护相关供应属性功能，并将添加的供应商属性数据抽取到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中统一分析</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过季商品定义</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中无此分析维度</a:t>
                      </a:r>
                    </a:p>
                  </a:txBody>
                  <a:tcPr marL="12700" marR="12700" marT="12700" marB="0" anchor="ctr"/>
                </a:tc>
                <a:tc>
                  <a:txBody>
                    <a:bodyPr/>
                    <a:lstStyle/>
                    <a:p>
                      <a:pPr algn="l" fontAlgn="ctr"/>
                      <a:r>
                        <a:rPr lang="zh-CN" altLang="en-US" sz="1200" b="0" i="0" u="none" strike="noStrike" dirty="0" smtClean="0">
                          <a:solidFill>
                            <a:srgbClr val="000000"/>
                          </a:solidFill>
                          <a:effectLst/>
                          <a:latin typeface="Microsoft YaHei"/>
                        </a:rPr>
                        <a:t>基于逻辑在</a:t>
                      </a:r>
                      <a:r>
                        <a:rPr lang="en-US" altLang="zh-CN" sz="1200" b="0" i="0" u="none" strike="noStrike" dirty="0" smtClean="0">
                          <a:solidFill>
                            <a:srgbClr val="000000"/>
                          </a:solidFill>
                          <a:effectLst/>
                          <a:latin typeface="Microsoft YaHei"/>
                        </a:rPr>
                        <a:t>RA</a:t>
                      </a:r>
                      <a:r>
                        <a:rPr lang="zh-CN" altLang="en-US" sz="1200" b="0" i="0" u="none" strike="noStrike" dirty="0" smtClean="0">
                          <a:solidFill>
                            <a:srgbClr val="000000"/>
                          </a:solidFill>
                          <a:effectLst/>
                          <a:latin typeface="Microsoft YaHei"/>
                        </a:rPr>
                        <a:t>新建的商品地点维度上添加属性</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欠货定义</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中无此分析维度</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基于逻辑在</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中现有商品维度上添加属性</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商品属性</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中无对应商品属性</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使用</a:t>
                      </a:r>
                      <a:r>
                        <a:rPr lang="en-US" altLang="zh-CN" sz="1200" b="0" i="0" u="none" strike="noStrike" dirty="0">
                          <a:solidFill>
                            <a:srgbClr val="000000"/>
                          </a:solidFill>
                          <a:effectLst/>
                          <a:latin typeface="Microsoft YaHei"/>
                        </a:rPr>
                        <a:t>UDA</a:t>
                      </a:r>
                      <a:r>
                        <a:rPr lang="zh-CN" altLang="en-US" sz="1200" b="0" i="0" u="none" strike="noStrike" dirty="0">
                          <a:solidFill>
                            <a:srgbClr val="000000"/>
                          </a:solidFill>
                          <a:effectLst/>
                          <a:latin typeface="Microsoft YaHei"/>
                        </a:rPr>
                        <a:t>维护相商品属性，并将添加的商品属性数据抽取到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中统一分析</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主推品定义</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中无对应商品属性</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使用</a:t>
                      </a:r>
                      <a:r>
                        <a:rPr lang="en-US" altLang="zh-CN" sz="1200" b="0" i="0" u="none" strike="noStrike" dirty="0">
                          <a:solidFill>
                            <a:srgbClr val="000000"/>
                          </a:solidFill>
                          <a:effectLst/>
                          <a:latin typeface="Microsoft YaHei"/>
                        </a:rPr>
                        <a:t>UDA</a:t>
                      </a:r>
                      <a:r>
                        <a:rPr lang="zh-CN" altLang="en-US" sz="1200" b="0" i="0" u="none" strike="noStrike" dirty="0">
                          <a:solidFill>
                            <a:srgbClr val="000000"/>
                          </a:solidFill>
                          <a:effectLst/>
                          <a:latin typeface="Microsoft YaHei"/>
                        </a:rPr>
                        <a:t>维护相商品属性，并将添加的商品属性数据抽取到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中统一分析</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bl>
          </a:graphicData>
        </a:graphic>
      </p:graphicFrame>
    </p:spTree>
    <p:extLst>
      <p:ext uri="{BB962C8B-B14F-4D97-AF65-F5344CB8AC3E}">
        <p14:creationId xmlns="" xmlns:p14="http://schemas.microsoft.com/office/powerpoint/2010/main" val="3180358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11</a:t>
            </a:fld>
            <a:endParaRPr lang="en-US" altLang="zh-CN" smtClean="0">
              <a:latin typeface="Arial" charset="0"/>
              <a:ea typeface="宋体" charset="-122"/>
            </a:endParaRPr>
          </a:p>
        </p:txBody>
      </p:sp>
      <p:sp>
        <p:nvSpPr>
          <p:cNvPr id="4" name="TextBox 3"/>
          <p:cNvSpPr txBox="1"/>
          <p:nvPr/>
        </p:nvSpPr>
        <p:spPr>
          <a:xfrm>
            <a:off x="609600" y="6559253"/>
            <a:ext cx="7105672" cy="276999"/>
          </a:xfrm>
          <a:prstGeom prst="rect">
            <a:avLst/>
          </a:prstGeom>
          <a:noFill/>
        </p:spPr>
        <p:txBody>
          <a:bodyPr wrap="square" rtlCol="0">
            <a:spAutoFit/>
          </a:bodyPr>
          <a:lstStyle/>
          <a:p>
            <a:r>
              <a:rPr kumimoji="1" lang="zh-CN" altLang="en-US" sz="1200" dirty="0" smtClean="0"/>
              <a:t>安装调试：</a:t>
            </a:r>
            <a:r>
              <a:rPr kumimoji="1" lang="en-US" altLang="zh-CN" sz="1200" dirty="0" smtClean="0"/>
              <a:t>20</a:t>
            </a:r>
            <a:r>
              <a:rPr kumimoji="1" lang="zh-CN" altLang="en-US" sz="1200" dirty="0" smtClean="0"/>
              <a:t>左右 性能优化：</a:t>
            </a:r>
            <a:r>
              <a:rPr kumimoji="1" lang="en-US" altLang="zh-CN" sz="1200" dirty="0" smtClean="0"/>
              <a:t>40</a:t>
            </a:r>
            <a:r>
              <a:rPr kumimoji="1" lang="zh-CN" altLang="en-US" sz="1200" dirty="0" smtClean="0"/>
              <a:t>左右，按照一个分析模型（零售，</a:t>
            </a:r>
            <a:r>
              <a:rPr kumimoji="1" lang="en-US" altLang="zh-CN" sz="1200" dirty="0" smtClean="0"/>
              <a:t>CRM</a:t>
            </a:r>
            <a:r>
              <a:rPr kumimoji="1" lang="zh-CN" altLang="en-US" sz="1200" dirty="0" smtClean="0"/>
              <a:t>，</a:t>
            </a:r>
            <a:r>
              <a:rPr kumimoji="1" lang="en-US" altLang="zh-CN" sz="1200" dirty="0" smtClean="0"/>
              <a:t>HR</a:t>
            </a:r>
            <a:r>
              <a:rPr kumimoji="1" lang="zh-CN" altLang="en-US" sz="1200" dirty="0" smtClean="0"/>
              <a:t>，财务）</a:t>
            </a:r>
            <a:endParaRPr kumimoji="1" lang="zh-CN" altLang="en-US" sz="1200" dirty="0"/>
          </a:p>
        </p:txBody>
      </p:sp>
      <p:sp>
        <p:nvSpPr>
          <p:cNvPr id="3" name="Rectangle 2"/>
          <p:cNvSpPr/>
          <p:nvPr/>
        </p:nvSpPr>
        <p:spPr bwMode="auto">
          <a:xfrm>
            <a:off x="179512" y="1196752"/>
            <a:ext cx="8784976" cy="21602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418524369"/>
              </p:ext>
            </p:extLst>
          </p:nvPr>
        </p:nvGraphicFramePr>
        <p:xfrm>
          <a:off x="410026" y="593252"/>
          <a:ext cx="8350281" cy="5945495"/>
        </p:xfrm>
        <a:graphic>
          <a:graphicData uri="http://schemas.openxmlformats.org/drawingml/2006/table">
            <a:tbl>
              <a:tblPr firstRow="1" bandRow="1">
                <a:tableStyleId>{9D7B26C5-4107-4FEC-AEDC-1716B250A1EF}</a:tableStyleId>
              </a:tblPr>
              <a:tblGrid>
                <a:gridCol w="1794921"/>
                <a:gridCol w="780401"/>
                <a:gridCol w="1014520"/>
                <a:gridCol w="1950999"/>
                <a:gridCol w="2809440"/>
              </a:tblGrid>
              <a:tr h="343297">
                <a:tc>
                  <a:txBody>
                    <a:bodyPr/>
                    <a:lstStyle/>
                    <a:p>
                      <a:pPr algn="ctr" fontAlgn="ctr"/>
                      <a:r>
                        <a:rPr lang="zh-CN" altLang="en-US" sz="1100" b="1" i="0" u="none" strike="noStrike" dirty="0">
                          <a:solidFill>
                            <a:srgbClr val="000000"/>
                          </a:solidFill>
                          <a:effectLst/>
                          <a:latin typeface="宋体"/>
                        </a:rPr>
                        <a:t>内容</a:t>
                      </a:r>
                    </a:p>
                  </a:txBody>
                  <a:tcPr marL="12700" marR="12700" marT="12700" marB="0" anchor="ctr"/>
                </a:tc>
                <a:tc>
                  <a:txBody>
                    <a:bodyPr/>
                    <a:lstStyle/>
                    <a:p>
                      <a:pPr algn="ctr" fontAlgn="ctr"/>
                      <a:r>
                        <a:rPr lang="zh-CN" altLang="en-US" sz="1100" b="1" i="0" u="none" strike="noStrike" dirty="0">
                          <a:solidFill>
                            <a:srgbClr val="000000"/>
                          </a:solidFill>
                          <a:effectLst/>
                          <a:latin typeface="宋体"/>
                        </a:rPr>
                        <a:t>预计人天</a:t>
                      </a:r>
                    </a:p>
                  </a:txBody>
                  <a:tcPr marL="12700" marR="12700" marT="12700" marB="0" anchor="ctr"/>
                </a:tc>
                <a:tc>
                  <a:txBody>
                    <a:bodyPr/>
                    <a:lstStyle/>
                    <a:p>
                      <a:pPr algn="ctr" fontAlgn="ctr"/>
                      <a:r>
                        <a:rPr lang="zh-CN" altLang="en-US" sz="1100" b="0" i="0" u="none" strike="noStrike" dirty="0">
                          <a:solidFill>
                            <a:srgbClr val="000000"/>
                          </a:solidFill>
                          <a:effectLst/>
                          <a:latin typeface="宋体"/>
                        </a:rPr>
                        <a:t>全部</a:t>
                      </a:r>
                    </a:p>
                  </a:txBody>
                  <a:tcPr marL="12700" marR="12700" marT="12700" marB="0" anchor="ctr"/>
                </a:tc>
                <a:tc>
                  <a:txBody>
                    <a:bodyPr/>
                    <a:lstStyle/>
                    <a:p>
                      <a:pPr algn="ctr" fontAlgn="ctr"/>
                      <a:r>
                        <a:rPr lang="zh-CN" altLang="en-US" sz="1100" b="0" i="0" u="none" strike="noStrike">
                          <a:solidFill>
                            <a:srgbClr val="000000"/>
                          </a:solidFill>
                          <a:effectLst/>
                          <a:latin typeface="宋体"/>
                        </a:rPr>
                        <a:t>剔除财务，人力资源</a:t>
                      </a:r>
                    </a:p>
                  </a:txBody>
                  <a:tcPr marL="12700" marR="12700" marT="12700" marB="0" anchor="ctr"/>
                </a:tc>
                <a:tc>
                  <a:txBody>
                    <a:bodyPr/>
                    <a:lstStyle/>
                    <a:p>
                      <a:pPr algn="ctr" fontAlgn="ctr"/>
                      <a:r>
                        <a:rPr lang="zh-CN" altLang="en-US" sz="1100" b="0" i="0" u="none" strike="noStrike">
                          <a:solidFill>
                            <a:srgbClr val="000000"/>
                          </a:solidFill>
                          <a:effectLst/>
                          <a:latin typeface="宋体"/>
                        </a:rPr>
                        <a:t>剔除财务，人力资源，</a:t>
                      </a:r>
                      <a:r>
                        <a:rPr lang="en-US" altLang="zh-CN" sz="1100" b="0" i="0" u="none" strike="noStrike">
                          <a:solidFill>
                            <a:srgbClr val="000000"/>
                          </a:solidFill>
                          <a:effectLst/>
                          <a:latin typeface="宋体"/>
                        </a:rPr>
                        <a:t>CRM</a:t>
                      </a:r>
                      <a:r>
                        <a:rPr lang="zh-CN" altLang="en-US" sz="1100" b="0" i="0" u="none" strike="noStrike">
                          <a:solidFill>
                            <a:srgbClr val="000000"/>
                          </a:solidFill>
                          <a:effectLst/>
                          <a:latin typeface="宋体"/>
                        </a:rPr>
                        <a:t>，生产管理，物流</a:t>
                      </a:r>
                    </a:p>
                  </a:txBody>
                  <a:tcPr marL="12700" marR="12700" marT="12700" marB="0" anchor="ctr"/>
                </a:tc>
              </a:tr>
              <a:tr h="177913">
                <a:tc>
                  <a:txBody>
                    <a:bodyPr/>
                    <a:lstStyle/>
                    <a:p>
                      <a:pPr algn="l" fontAlgn="ctr"/>
                      <a:r>
                        <a:rPr lang="zh-CN" altLang="en-US" sz="1100" b="0" i="0" u="none" strike="noStrike" dirty="0">
                          <a:solidFill>
                            <a:srgbClr val="000000"/>
                          </a:solidFill>
                          <a:effectLst/>
                          <a:latin typeface="宋体"/>
                        </a:rPr>
                        <a:t>客单，客单价</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门店属性</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dirty="0">
                          <a:solidFill>
                            <a:srgbClr val="000000"/>
                          </a:solidFill>
                          <a:effectLst/>
                          <a:latin typeface="宋体"/>
                        </a:rPr>
                        <a:t>品种数</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畅销、一般、滞销品的定义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dirty="0">
                          <a:solidFill>
                            <a:srgbClr val="000000"/>
                          </a:solidFill>
                          <a:effectLst/>
                          <a:latin typeface="宋体"/>
                        </a:rPr>
                        <a:t>供应商数量</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季节期间</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地理信息</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供应商属性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过季商品定义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欠货定义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商品属性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主推品定义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en-US" altLang="zh-TW" sz="1100" b="0" i="0" u="none" strike="noStrike">
                          <a:solidFill>
                            <a:srgbClr val="000000"/>
                          </a:solidFill>
                          <a:effectLst/>
                          <a:latin typeface="Microsoft YaHei"/>
                        </a:rPr>
                        <a:t>CRM</a:t>
                      </a:r>
                      <a:r>
                        <a:rPr lang="zh-TW" altLang="en-US" sz="1100" b="0" i="0" u="none" strike="noStrike">
                          <a:solidFill>
                            <a:srgbClr val="000000"/>
                          </a:solidFill>
                          <a:effectLst/>
                          <a:latin typeface="Arial"/>
                        </a:rPr>
                        <a:t>信息</a:t>
                      </a:r>
                      <a:endParaRPr lang="zh-TW" altLang="en-US" sz="1100" b="0" i="0" u="none" strike="noStrike">
                        <a:solidFill>
                          <a:srgbClr val="000000"/>
                        </a:solidFill>
                        <a:effectLst/>
                        <a:latin typeface="Microsoft YaHei"/>
                      </a:endParaRP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人力资源信息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订货到收货过程</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Zapf Dingbats"/>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新店计划</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en-US" sz="1100" b="0" i="0" u="none" strike="noStrike">
                          <a:solidFill>
                            <a:srgbClr val="000000"/>
                          </a:solidFill>
                          <a:effectLst/>
                          <a:latin typeface="Microsoft YaHei"/>
                        </a:rPr>
                        <a:t>RTV</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目标客流量</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天气温度维度</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34</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报价信息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费用（财务信息）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分部坪效</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dirty="0">
                          <a:solidFill>
                            <a:srgbClr val="000000"/>
                          </a:solidFill>
                          <a:effectLst/>
                          <a:latin typeface="宋体"/>
                        </a:rPr>
                        <a:t>流程验收</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55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市场容量</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市调信息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商品地点属性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46</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r" fontAlgn="ctr"/>
                      <a:r>
                        <a:rPr lang="zh-CN" altLang="en-US" sz="1100" b="1" i="0" u="none" strike="noStrike" dirty="0">
                          <a:solidFill>
                            <a:srgbClr val="000000"/>
                          </a:solidFill>
                          <a:effectLst/>
                          <a:latin typeface="宋体"/>
                        </a:rPr>
                        <a:t>合计：</a:t>
                      </a:r>
                      <a:endParaRPr lang="zh-CN" altLang="en-US" sz="1100" b="1" i="0" u="none" strike="noStrike" dirty="0">
                        <a:solidFill>
                          <a:srgbClr val="000000"/>
                        </a:solidFill>
                        <a:effectLst/>
                        <a:latin typeface="Abadi MT Condensed Extra Bold"/>
                      </a:endParaRPr>
                    </a:p>
                  </a:txBody>
                  <a:tcPr marL="12700" marR="12700" marT="12700" marB="0" anchor="ctr"/>
                </a:tc>
                <a:tc>
                  <a:txBody>
                    <a:bodyPr/>
                    <a:lstStyle/>
                    <a:p>
                      <a:pPr algn="ctr" fontAlgn="ctr"/>
                      <a:r>
                        <a:rPr lang="en-US" altLang="zh-CN" sz="1100" b="1" i="0" u="none" strike="noStrike" dirty="0">
                          <a:solidFill>
                            <a:srgbClr val="000000"/>
                          </a:solidFill>
                          <a:effectLst/>
                          <a:latin typeface="宋体"/>
                        </a:rPr>
                        <a:t>711</a:t>
                      </a:r>
                    </a:p>
                  </a:txBody>
                  <a:tcPr marL="12700" marR="12700" marT="12700" marB="0" anchor="ctr"/>
                </a:tc>
                <a:tc>
                  <a:txBody>
                    <a:bodyPr/>
                    <a:lstStyle/>
                    <a:p>
                      <a:pPr algn="ctr" fontAlgn="ctr"/>
                      <a:r>
                        <a:rPr lang="en-US" altLang="zh-CN" sz="1100" b="1" i="0" u="none" strike="noStrike" dirty="0">
                          <a:solidFill>
                            <a:srgbClr val="000000"/>
                          </a:solidFill>
                          <a:effectLst/>
                          <a:latin typeface="宋体"/>
                        </a:rPr>
                        <a:t>711</a:t>
                      </a:r>
                    </a:p>
                  </a:txBody>
                  <a:tcPr marL="12700" marR="12700" marT="12700" marB="0" anchor="ctr"/>
                </a:tc>
                <a:tc>
                  <a:txBody>
                    <a:bodyPr/>
                    <a:lstStyle/>
                    <a:p>
                      <a:pPr algn="ctr" fontAlgn="ctr"/>
                      <a:r>
                        <a:rPr lang="en-US" altLang="zh-CN" sz="1100" b="1" i="0" u="none" strike="noStrike" dirty="0">
                          <a:solidFill>
                            <a:srgbClr val="000000"/>
                          </a:solidFill>
                          <a:effectLst/>
                          <a:latin typeface="宋体"/>
                        </a:rPr>
                        <a:t>356</a:t>
                      </a:r>
                    </a:p>
                  </a:txBody>
                  <a:tcPr marL="12700" marR="12700" marT="12700" marB="0" anchor="ctr"/>
                </a:tc>
                <a:tc>
                  <a:txBody>
                    <a:bodyPr/>
                    <a:lstStyle/>
                    <a:p>
                      <a:pPr algn="ctr" fontAlgn="ctr"/>
                      <a:r>
                        <a:rPr lang="en-US" altLang="zh-CN" sz="1100" b="1" i="0" u="none" strike="noStrike" dirty="0">
                          <a:solidFill>
                            <a:srgbClr val="000000"/>
                          </a:solidFill>
                          <a:effectLst/>
                          <a:latin typeface="宋体"/>
                        </a:rPr>
                        <a:t>146</a:t>
                      </a:r>
                    </a:p>
                  </a:txBody>
                  <a:tcPr marL="12700" marR="12700" marT="12700" marB="0" anchor="ctr"/>
                </a:tc>
              </a:tr>
            </a:tbl>
          </a:graphicData>
        </a:graphic>
      </p:graphicFrame>
    </p:spTree>
    <p:extLst>
      <p:ext uri="{BB962C8B-B14F-4D97-AF65-F5344CB8AC3E}">
        <p14:creationId xmlns="" xmlns:p14="http://schemas.microsoft.com/office/powerpoint/2010/main" val="31400867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20032220">
            <a:off x="5036573" y="2420888"/>
            <a:ext cx="2808312" cy="830997"/>
          </a:xfrm>
          <a:prstGeom prst="rect">
            <a:avLst/>
          </a:prstGeom>
          <a:noFill/>
        </p:spPr>
        <p:txBody>
          <a:bodyPr wrap="square" rtlCol="0">
            <a:spAutoFit/>
          </a:bodyPr>
          <a:lstStyle/>
          <a:p>
            <a:r>
              <a:rPr lang="zh-CN" altLang="en-US" sz="4800" b="1" dirty="0" smtClean="0">
                <a:solidFill>
                  <a:srgbClr val="FF0000"/>
                </a:solidFill>
                <a:latin typeface="微软雅黑" pitchFamily="34" charset="-122"/>
                <a:ea typeface="微软雅黑" pitchFamily="34" charset="-122"/>
              </a:rPr>
              <a:t>方案一</a:t>
            </a:r>
            <a:endParaRPr lang="zh-CN" altLang="en-US" b="1" dirty="0">
              <a:solidFill>
                <a:srgbClr val="FF0000"/>
              </a:solidFill>
              <a:latin typeface="微软雅黑" pitchFamily="34" charset="-122"/>
              <a:ea typeface="微软雅黑" pitchFamily="34" charset="-122"/>
            </a:endParaRPr>
          </a:p>
        </p:txBody>
      </p:sp>
      <p:sp>
        <p:nvSpPr>
          <p:cNvPr id="7" name="TextBox 6"/>
          <p:cNvSpPr txBox="1"/>
          <p:nvPr/>
        </p:nvSpPr>
        <p:spPr>
          <a:xfrm>
            <a:off x="3660176" y="1650867"/>
            <a:ext cx="5232304" cy="2308324"/>
          </a:xfrm>
          <a:prstGeom prst="rect">
            <a:avLst/>
          </a:prstGeom>
          <a:noFill/>
        </p:spPr>
        <p:txBody>
          <a:bodyPr wrap="square" rtlCol="0">
            <a:spAutoFit/>
          </a:bodyPr>
          <a:lstStyle/>
          <a:p>
            <a:pPr marL="285750" indent="-285750">
              <a:buFont typeface="Arial" pitchFamily="34" charset="0"/>
              <a:buChar char="•"/>
            </a:pPr>
            <a:r>
              <a:rPr lang="zh-CN" altLang="en-US" dirty="0">
                <a:latin typeface="微软雅黑" pitchFamily="34" charset="-122"/>
                <a:ea typeface="微软雅黑" pitchFamily="34" charset="-122"/>
              </a:rPr>
              <a:t>优</a:t>
            </a:r>
            <a:r>
              <a:rPr lang="zh-CN" altLang="en-US" dirty="0" smtClean="0">
                <a:latin typeface="微软雅黑" pitchFamily="34" charset="-122"/>
                <a:ea typeface="微软雅黑" pitchFamily="34" charset="-122"/>
              </a:rPr>
              <a:t>点</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smtClean="0">
                <a:latin typeface="微软雅黑" pitchFamily="34" charset="-122"/>
                <a:ea typeface="微软雅黑" pitchFamily="34" charset="-122"/>
              </a:rPr>
              <a:t>分析范围广</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a:latin typeface="微软雅黑" pitchFamily="34" charset="-122"/>
                <a:ea typeface="微软雅黑" pitchFamily="34" charset="-122"/>
              </a:rPr>
              <a:t>可</a:t>
            </a:r>
            <a:r>
              <a:rPr lang="zh-CN" altLang="en-US" dirty="0" smtClean="0">
                <a:latin typeface="微软雅黑" pitchFamily="34" charset="-122"/>
                <a:ea typeface="微软雅黑" pitchFamily="34" charset="-122"/>
              </a:rPr>
              <a:t>以涵盖整个企业运营及分析的各个方面</a:t>
            </a:r>
            <a:endParaRPr lang="en-US" altLang="zh-CN" dirty="0">
              <a:latin typeface="微软雅黑" pitchFamily="34" charset="-122"/>
              <a:ea typeface="微软雅黑" pitchFamily="34" charset="-122"/>
            </a:endParaRPr>
          </a:p>
          <a:p>
            <a:pPr marL="285750" indent="-285750">
              <a:buFont typeface="Arial" pitchFamily="34" charset="0"/>
              <a:buChar char="•"/>
            </a:pPr>
            <a:r>
              <a:rPr lang="zh-CN" altLang="en-US" dirty="0" smtClean="0">
                <a:latin typeface="微软雅黑" pitchFamily="34" charset="-122"/>
                <a:ea typeface="微软雅黑" pitchFamily="34" charset="-122"/>
              </a:rPr>
              <a:t>缺点：</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a:latin typeface="微软雅黑" pitchFamily="34" charset="-122"/>
                <a:ea typeface="微软雅黑" pitchFamily="34" charset="-122"/>
              </a:rPr>
              <a:t>不符</a:t>
            </a:r>
            <a:r>
              <a:rPr lang="zh-CN" altLang="en-US" dirty="0" smtClean="0">
                <a:latin typeface="微软雅黑" pitchFamily="34" charset="-122"/>
                <a:ea typeface="微软雅黑" pitchFamily="34" charset="-122"/>
              </a:rPr>
              <a:t>合</a:t>
            </a:r>
            <a:r>
              <a:rPr lang="en-US" altLang="zh-CN" dirty="0" smtClean="0">
                <a:latin typeface="微软雅黑" pitchFamily="34" charset="-122"/>
                <a:ea typeface="微软雅黑" pitchFamily="34" charset="-122"/>
              </a:rPr>
              <a:t>BI</a:t>
            </a:r>
            <a:r>
              <a:rPr lang="zh-CN" altLang="en-US" dirty="0" smtClean="0">
                <a:latin typeface="微软雅黑" pitchFamily="34" charset="-122"/>
                <a:ea typeface="微软雅黑" pitchFamily="34" charset="-122"/>
              </a:rPr>
              <a:t>（数据仓库）实施方法论一般规律</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a:latin typeface="微软雅黑" pitchFamily="34" charset="-122"/>
                <a:ea typeface="微软雅黑" pitchFamily="34" charset="-122"/>
              </a:rPr>
              <a:t>实施周</a:t>
            </a:r>
            <a:r>
              <a:rPr lang="zh-CN" altLang="en-US" dirty="0" smtClean="0">
                <a:latin typeface="微软雅黑" pitchFamily="34" charset="-122"/>
                <a:ea typeface="微软雅黑" pitchFamily="34" charset="-122"/>
              </a:rPr>
              <a:t>期长，实施过程复杂</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a:latin typeface="微软雅黑" pitchFamily="34" charset="-122"/>
                <a:ea typeface="微软雅黑" pitchFamily="34" charset="-122"/>
              </a:rPr>
              <a:t>各个模</a:t>
            </a:r>
            <a:r>
              <a:rPr lang="zh-CN" altLang="en-US" dirty="0" smtClean="0">
                <a:latin typeface="微软雅黑" pitchFamily="34" charset="-122"/>
                <a:ea typeface="微软雅黑" pitchFamily="34" charset="-122"/>
              </a:rPr>
              <a:t>块实施内容有相互影响</a:t>
            </a:r>
            <a:endParaRPr lang="en-US" altLang="zh-CN" dirty="0" smtClean="0">
              <a:latin typeface="微软雅黑" pitchFamily="34" charset="-122"/>
              <a:ea typeface="微软雅黑" pitchFamily="34" charset="-122"/>
            </a:endParaRPr>
          </a:p>
        </p:txBody>
      </p:sp>
      <p:sp>
        <p:nvSpPr>
          <p:cNvPr id="14" name="TextBox 13"/>
          <p:cNvSpPr txBox="1"/>
          <p:nvPr/>
        </p:nvSpPr>
        <p:spPr>
          <a:xfrm rot="20032220">
            <a:off x="5036573" y="4758375"/>
            <a:ext cx="2808312" cy="830997"/>
          </a:xfrm>
          <a:prstGeom prst="rect">
            <a:avLst/>
          </a:prstGeom>
          <a:noFill/>
        </p:spPr>
        <p:txBody>
          <a:bodyPr wrap="square" rtlCol="0">
            <a:spAutoFit/>
          </a:bodyPr>
          <a:lstStyle/>
          <a:p>
            <a:r>
              <a:rPr lang="zh-CN" altLang="en-US" sz="4800" b="1" dirty="0" smtClean="0">
                <a:solidFill>
                  <a:srgbClr val="FFFF00"/>
                </a:solidFill>
                <a:latin typeface="微软雅黑" pitchFamily="34" charset="-122"/>
                <a:ea typeface="微软雅黑" pitchFamily="34" charset="-122"/>
              </a:rPr>
              <a:t>方案一</a:t>
            </a:r>
            <a:endParaRPr lang="zh-CN" altLang="en-US" b="1" dirty="0">
              <a:solidFill>
                <a:srgbClr val="FFFF00"/>
              </a:solidFill>
              <a:latin typeface="微软雅黑" pitchFamily="34" charset="-122"/>
              <a:ea typeface="微软雅黑" pitchFamily="34" charset="-122"/>
            </a:endParaRPr>
          </a:p>
        </p:txBody>
      </p:sp>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12</a:t>
            </a:fld>
            <a:endParaRPr lang="en-US" altLang="zh-CN" smtClean="0">
              <a:latin typeface="Arial" charset="0"/>
              <a:ea typeface="宋体" charset="-122"/>
            </a:endParaRPr>
          </a:p>
        </p:txBody>
      </p:sp>
      <p:sp>
        <p:nvSpPr>
          <p:cNvPr id="4" name="TextBox 3"/>
          <p:cNvSpPr txBox="1"/>
          <p:nvPr/>
        </p:nvSpPr>
        <p:spPr>
          <a:xfrm>
            <a:off x="609600" y="6535735"/>
            <a:ext cx="7105672" cy="369332"/>
          </a:xfrm>
          <a:prstGeom prst="rect">
            <a:avLst/>
          </a:prstGeom>
          <a:noFill/>
        </p:spPr>
        <p:txBody>
          <a:bodyPr wrap="square" rtlCol="0">
            <a:spAutoFit/>
          </a:bodyPr>
          <a:lstStyle/>
          <a:p>
            <a:pPr marL="171450" indent="-171450">
              <a:buFont typeface="Arial" pitchFamily="34" charset="0"/>
              <a:buChar char="•"/>
            </a:pPr>
            <a:r>
              <a:rPr kumimoji="1" lang="zh-CN" altLang="en-US" sz="900" b="1" dirty="0" smtClean="0">
                <a:solidFill>
                  <a:srgbClr val="FF0000"/>
                </a:solidFill>
                <a:latin typeface="微软雅黑" pitchFamily="34" charset="-122"/>
                <a:ea typeface="微软雅黑" pitchFamily="34" charset="-122"/>
              </a:rPr>
              <a:t>安装调试：</a:t>
            </a:r>
            <a:r>
              <a:rPr kumimoji="1" lang="en-US" altLang="zh-CN" sz="900" b="1" dirty="0" smtClean="0">
                <a:solidFill>
                  <a:srgbClr val="FF0000"/>
                </a:solidFill>
                <a:latin typeface="微软雅黑" pitchFamily="34" charset="-122"/>
                <a:ea typeface="微软雅黑" pitchFamily="34" charset="-122"/>
              </a:rPr>
              <a:t>20</a:t>
            </a:r>
            <a:r>
              <a:rPr kumimoji="1" lang="zh-CN" altLang="en-US" sz="900" b="1" dirty="0" smtClean="0">
                <a:solidFill>
                  <a:srgbClr val="FF0000"/>
                </a:solidFill>
                <a:latin typeface="微软雅黑" pitchFamily="34" charset="-122"/>
                <a:ea typeface="微软雅黑" pitchFamily="34" charset="-122"/>
              </a:rPr>
              <a:t>左右 性能优化：</a:t>
            </a:r>
            <a:r>
              <a:rPr kumimoji="1" lang="en-US" altLang="zh-CN" sz="900" b="1" dirty="0" smtClean="0">
                <a:solidFill>
                  <a:srgbClr val="FF0000"/>
                </a:solidFill>
                <a:latin typeface="微软雅黑" pitchFamily="34" charset="-122"/>
                <a:ea typeface="微软雅黑" pitchFamily="34" charset="-122"/>
              </a:rPr>
              <a:t>40</a:t>
            </a:r>
            <a:r>
              <a:rPr kumimoji="1" lang="zh-CN" altLang="en-US" sz="900" b="1" dirty="0" smtClean="0">
                <a:solidFill>
                  <a:srgbClr val="FF0000"/>
                </a:solidFill>
                <a:latin typeface="微软雅黑" pitchFamily="34" charset="-122"/>
                <a:ea typeface="微软雅黑" pitchFamily="34" charset="-122"/>
              </a:rPr>
              <a:t>左右，按照一个分析模型（零售，</a:t>
            </a:r>
            <a:r>
              <a:rPr kumimoji="1" lang="en-US" altLang="zh-CN" sz="900" b="1" dirty="0" smtClean="0">
                <a:solidFill>
                  <a:srgbClr val="FF0000"/>
                </a:solidFill>
                <a:latin typeface="微软雅黑" pitchFamily="34" charset="-122"/>
                <a:ea typeface="微软雅黑" pitchFamily="34" charset="-122"/>
              </a:rPr>
              <a:t>CRM</a:t>
            </a:r>
            <a:r>
              <a:rPr kumimoji="1" lang="zh-CN" altLang="en-US" sz="900" b="1" dirty="0" smtClean="0">
                <a:solidFill>
                  <a:srgbClr val="FF0000"/>
                </a:solidFill>
                <a:latin typeface="微软雅黑" pitchFamily="34" charset="-122"/>
                <a:ea typeface="微软雅黑" pitchFamily="34" charset="-122"/>
              </a:rPr>
              <a:t>，</a:t>
            </a:r>
            <a:r>
              <a:rPr kumimoji="1" lang="en-US" altLang="zh-CN" sz="900" b="1" dirty="0" smtClean="0">
                <a:solidFill>
                  <a:srgbClr val="FF0000"/>
                </a:solidFill>
                <a:latin typeface="微软雅黑" pitchFamily="34" charset="-122"/>
                <a:ea typeface="微软雅黑" pitchFamily="34" charset="-122"/>
              </a:rPr>
              <a:t>HR</a:t>
            </a:r>
            <a:r>
              <a:rPr kumimoji="1" lang="zh-CN" altLang="en-US" sz="900" b="1" dirty="0" smtClean="0">
                <a:solidFill>
                  <a:srgbClr val="FF0000"/>
                </a:solidFill>
                <a:latin typeface="微软雅黑" pitchFamily="34" charset="-122"/>
                <a:ea typeface="微软雅黑" pitchFamily="34" charset="-122"/>
              </a:rPr>
              <a:t>，财务），不包含报表制作</a:t>
            </a:r>
            <a:endParaRPr kumimoji="1" lang="en-US" altLang="zh-CN" sz="900" b="1" dirty="0" smtClean="0">
              <a:solidFill>
                <a:srgbClr val="FF0000"/>
              </a:solidFill>
              <a:latin typeface="微软雅黑" pitchFamily="34" charset="-122"/>
              <a:ea typeface="微软雅黑" pitchFamily="34" charset="-122"/>
            </a:endParaRPr>
          </a:p>
          <a:p>
            <a:pPr marL="171450" indent="-171450">
              <a:buFont typeface="Arial" pitchFamily="34" charset="0"/>
              <a:buChar char="•"/>
            </a:pPr>
            <a:r>
              <a:rPr kumimoji="1" lang="zh-CN" altLang="en-US" sz="900" b="1" dirty="0">
                <a:solidFill>
                  <a:srgbClr val="FF0000"/>
                </a:solidFill>
                <a:latin typeface="微软雅黑" pitchFamily="34" charset="-122"/>
                <a:ea typeface="微软雅黑" pitchFamily="34" charset="-122"/>
              </a:rPr>
              <a:t>其</a:t>
            </a:r>
            <a:r>
              <a:rPr kumimoji="1" lang="zh-CN" altLang="en-US" sz="900" b="1" dirty="0" smtClean="0">
                <a:solidFill>
                  <a:srgbClr val="FF0000"/>
                </a:solidFill>
                <a:latin typeface="微软雅黑" pitchFamily="34" charset="-122"/>
                <a:ea typeface="微软雅黑" pitchFamily="34" charset="-122"/>
              </a:rPr>
              <a:t>中</a:t>
            </a:r>
            <a:r>
              <a:rPr kumimoji="1" lang="en-US" altLang="zh-CN" sz="900" b="1" dirty="0" smtClean="0">
                <a:solidFill>
                  <a:srgbClr val="FF0000"/>
                </a:solidFill>
                <a:latin typeface="微软雅黑" pitchFamily="34" charset="-122"/>
                <a:ea typeface="微软雅黑" pitchFamily="34" charset="-122"/>
              </a:rPr>
              <a:t>CRM</a:t>
            </a:r>
            <a:r>
              <a:rPr kumimoji="1" lang="zh-CN" altLang="en-US" sz="900" b="1" dirty="0" smtClean="0">
                <a:solidFill>
                  <a:srgbClr val="FF0000"/>
                </a:solidFill>
                <a:latin typeface="微软雅黑" pitchFamily="34" charset="-122"/>
                <a:ea typeface="微软雅黑" pitchFamily="34" charset="-122"/>
              </a:rPr>
              <a:t>、财务等系统的估计人天是简单估计，具体人天需要对业务系统进行分析完成后才能给出</a:t>
            </a:r>
            <a:endParaRPr kumimoji="1" lang="zh-CN" altLang="en-US" sz="900" b="1" dirty="0">
              <a:solidFill>
                <a:srgbClr val="FF0000"/>
              </a:solidFill>
              <a:latin typeface="微软雅黑" pitchFamily="34" charset="-122"/>
              <a:ea typeface="微软雅黑" pitchFamily="34" charset="-122"/>
            </a:endParaRPr>
          </a:p>
        </p:txBody>
      </p:sp>
      <p:sp>
        <p:nvSpPr>
          <p:cNvPr id="3" name="Rectangle 2"/>
          <p:cNvSpPr/>
          <p:nvPr/>
        </p:nvSpPr>
        <p:spPr bwMode="auto">
          <a:xfrm>
            <a:off x="179512" y="1196752"/>
            <a:ext cx="8712968" cy="21602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938335179"/>
              </p:ext>
            </p:extLst>
          </p:nvPr>
        </p:nvGraphicFramePr>
        <p:xfrm>
          <a:off x="410027" y="476676"/>
          <a:ext cx="3153861" cy="6203034"/>
        </p:xfrm>
        <a:graphic>
          <a:graphicData uri="http://schemas.openxmlformats.org/drawingml/2006/table">
            <a:tbl>
              <a:tblPr firstRow="1" bandRow="1">
                <a:tableStyleId>{9D7B26C5-4107-4FEC-AEDC-1716B250A1EF}</a:tableStyleId>
              </a:tblPr>
              <a:tblGrid>
                <a:gridCol w="1052505"/>
                <a:gridCol w="589188"/>
                <a:gridCol w="463317"/>
                <a:gridCol w="1048851"/>
              </a:tblGrid>
              <a:tr h="216020">
                <a:tc>
                  <a:txBody>
                    <a:bodyPr/>
                    <a:lstStyle/>
                    <a:p>
                      <a:pPr algn="ctr" fontAlgn="ctr"/>
                      <a:r>
                        <a:rPr lang="zh-CN" altLang="en-US" sz="1100" b="1" i="0" u="none" strike="noStrike" dirty="0">
                          <a:solidFill>
                            <a:srgbClr val="000000"/>
                          </a:solidFill>
                          <a:effectLst/>
                          <a:latin typeface="宋体"/>
                        </a:rPr>
                        <a:t>内容</a:t>
                      </a:r>
                    </a:p>
                  </a:txBody>
                  <a:tcPr marL="12700" marR="12700" marT="12700" marB="0" anchor="ctr"/>
                </a:tc>
                <a:tc>
                  <a:txBody>
                    <a:bodyPr/>
                    <a:lstStyle/>
                    <a:p>
                      <a:pPr algn="ctr" fontAlgn="ctr"/>
                      <a:r>
                        <a:rPr lang="zh-CN" altLang="en-US" sz="1100" b="1" i="0" u="none" strike="noStrike" dirty="0">
                          <a:solidFill>
                            <a:srgbClr val="000000"/>
                          </a:solidFill>
                          <a:effectLst/>
                          <a:latin typeface="宋体"/>
                        </a:rPr>
                        <a:t>预计人天</a:t>
                      </a:r>
                    </a:p>
                  </a:txBody>
                  <a:tcPr marL="12700" marR="12700" marT="12700" marB="0" anchor="ctr"/>
                </a:tc>
                <a:tc>
                  <a:txBody>
                    <a:bodyPr/>
                    <a:lstStyle/>
                    <a:p>
                      <a:pPr algn="ctr" fontAlgn="ctr"/>
                      <a:r>
                        <a:rPr lang="zh-CN" altLang="en-US" sz="1100" b="1" i="0" u="none" strike="noStrike" dirty="0">
                          <a:solidFill>
                            <a:srgbClr val="000000"/>
                          </a:solidFill>
                          <a:effectLst/>
                          <a:latin typeface="宋体"/>
                        </a:rPr>
                        <a:t>全部</a:t>
                      </a:r>
                    </a:p>
                  </a:txBody>
                  <a:tcPr marL="12700" marR="12700" marT="12700" marB="0" anchor="ctr"/>
                </a:tc>
                <a:tc>
                  <a:txBody>
                    <a:bodyPr/>
                    <a:lstStyle/>
                    <a:p>
                      <a:pPr algn="ctr" fontAlgn="ctr"/>
                      <a:r>
                        <a:rPr lang="en-US" altLang="zh-CN" sz="1100" b="1" i="0" u="none" strike="noStrike" dirty="0" smtClean="0">
                          <a:solidFill>
                            <a:srgbClr val="000000"/>
                          </a:solidFill>
                          <a:effectLst/>
                          <a:latin typeface="宋体"/>
                        </a:rPr>
                        <a:t>MOM,</a:t>
                      </a:r>
                      <a:r>
                        <a:rPr lang="zh-CN" altLang="en-US" sz="1100" b="1" i="0" u="none" strike="noStrike" dirty="0" smtClean="0">
                          <a:solidFill>
                            <a:srgbClr val="000000"/>
                          </a:solidFill>
                          <a:effectLst/>
                          <a:latin typeface="宋体"/>
                        </a:rPr>
                        <a:t>天气</a:t>
                      </a:r>
                      <a:r>
                        <a:rPr lang="en-US" altLang="zh-CN" sz="1100" b="1" i="0" u="none" strike="noStrike" dirty="0" smtClean="0">
                          <a:solidFill>
                            <a:srgbClr val="000000"/>
                          </a:solidFill>
                          <a:effectLst/>
                          <a:latin typeface="宋体"/>
                        </a:rPr>
                        <a:t>,</a:t>
                      </a:r>
                      <a:r>
                        <a:rPr lang="zh-CN" altLang="en-US" sz="1100" b="1" i="0" u="none" strike="noStrike" dirty="0" smtClean="0">
                          <a:solidFill>
                            <a:srgbClr val="000000"/>
                          </a:solidFill>
                          <a:effectLst/>
                          <a:latin typeface="宋体"/>
                        </a:rPr>
                        <a:t>坪效</a:t>
                      </a:r>
                      <a:endParaRPr lang="zh-CN" altLang="en-US" sz="1100" b="1" i="0" u="none" strike="noStrike" dirty="0">
                        <a:solidFill>
                          <a:srgbClr val="000000"/>
                        </a:solidFill>
                        <a:effectLst/>
                        <a:latin typeface="宋体"/>
                      </a:endParaRPr>
                    </a:p>
                  </a:txBody>
                  <a:tcPr marL="12700" marR="12700" marT="12700" marB="0" anchor="ctr"/>
                </a:tc>
              </a:tr>
              <a:tr h="183792">
                <a:tc>
                  <a:txBody>
                    <a:bodyPr/>
                    <a:lstStyle/>
                    <a:p>
                      <a:pPr algn="l" fontAlgn="ctr"/>
                      <a:r>
                        <a:rPr lang="zh-CN" altLang="en-US" sz="1100" b="0" i="0" u="none" strike="noStrike" dirty="0">
                          <a:solidFill>
                            <a:srgbClr val="000000"/>
                          </a:solidFill>
                          <a:effectLst/>
                          <a:latin typeface="宋体"/>
                        </a:rPr>
                        <a:t>客单，客单价</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门店属性</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品种数</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354642">
                <a:tc>
                  <a:txBody>
                    <a:bodyPr/>
                    <a:lstStyle/>
                    <a:p>
                      <a:pPr algn="l" fontAlgn="ctr"/>
                      <a:r>
                        <a:rPr lang="zh-CN" altLang="en-US" sz="1100" b="0" i="0" u="none" strike="noStrike" dirty="0">
                          <a:solidFill>
                            <a:srgbClr val="000000"/>
                          </a:solidFill>
                          <a:effectLst/>
                          <a:latin typeface="宋体"/>
                        </a:rPr>
                        <a:t>畅销、一般、滞销品的定义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供应商数量</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季节期间</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地理信息</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供应商属性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过季商品定义</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欠货定义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商品属性</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主推品定义</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en-US" altLang="zh-TW" sz="1100" b="0" i="0" u="none" strike="noStrike">
                          <a:solidFill>
                            <a:srgbClr val="000000"/>
                          </a:solidFill>
                          <a:effectLst/>
                          <a:latin typeface="Microsoft YaHei"/>
                        </a:rPr>
                        <a:t>CRM</a:t>
                      </a:r>
                      <a:r>
                        <a:rPr lang="zh-TW" altLang="en-US" sz="1100" b="0" i="0" u="none" strike="noStrike">
                          <a:solidFill>
                            <a:srgbClr val="000000"/>
                          </a:solidFill>
                          <a:effectLst/>
                          <a:latin typeface="Arial"/>
                        </a:rPr>
                        <a:t>信息</a:t>
                      </a:r>
                      <a:endParaRPr lang="zh-TW" altLang="en-US" sz="1100" b="0" i="0" u="none" strike="noStrike">
                        <a:solidFill>
                          <a:srgbClr val="000000"/>
                        </a:solidFill>
                        <a:effectLst/>
                        <a:latin typeface="Microsoft YaHei"/>
                      </a:endParaRP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人力资源信息</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订货到收货过程</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Zapf Dingbats"/>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新店计划</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12525">
                <a:tc>
                  <a:txBody>
                    <a:bodyPr/>
                    <a:lstStyle/>
                    <a:p>
                      <a:pPr algn="l" fontAlgn="ctr"/>
                      <a:r>
                        <a:rPr lang="en-US" sz="1100" b="0" i="0" u="none" strike="noStrike">
                          <a:solidFill>
                            <a:srgbClr val="000000"/>
                          </a:solidFill>
                          <a:effectLst/>
                          <a:latin typeface="Microsoft YaHei"/>
                        </a:rPr>
                        <a:t>RTV</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目标客流量</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天气温度维度</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34</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报价信息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费用（财务信息）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分部坪效</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流程验收</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55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市场容量</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市调信息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商品地点属性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46</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r" fontAlgn="ctr"/>
                      <a:r>
                        <a:rPr lang="zh-CN" altLang="en-US" sz="1100" b="1" i="0" u="none" strike="noStrike" dirty="0">
                          <a:solidFill>
                            <a:srgbClr val="000000"/>
                          </a:solidFill>
                          <a:effectLst/>
                          <a:latin typeface="宋体"/>
                        </a:rPr>
                        <a:t>合计：</a:t>
                      </a:r>
                      <a:endParaRPr lang="zh-CN" altLang="en-US" sz="1100" b="1" i="0" u="none" strike="noStrike" dirty="0">
                        <a:solidFill>
                          <a:srgbClr val="000000"/>
                        </a:solidFill>
                        <a:effectLst/>
                        <a:latin typeface="Abadi MT Condensed Extra Bold"/>
                      </a:endParaRPr>
                    </a:p>
                  </a:txBody>
                  <a:tcPr marL="12700" marR="12700" marT="12700" marB="0" anchor="ctr"/>
                </a:tc>
                <a:tc>
                  <a:txBody>
                    <a:bodyPr/>
                    <a:lstStyle/>
                    <a:p>
                      <a:pPr algn="ctr" fontAlgn="ctr"/>
                      <a:r>
                        <a:rPr lang="en-US" altLang="zh-CN" sz="1100" b="1" i="0" u="none" strike="noStrike" dirty="0">
                          <a:solidFill>
                            <a:srgbClr val="000000"/>
                          </a:solidFill>
                          <a:effectLst/>
                          <a:latin typeface="宋体"/>
                        </a:rPr>
                        <a:t>711</a:t>
                      </a:r>
                    </a:p>
                  </a:txBody>
                  <a:tcPr marL="12700" marR="12700" marT="12700" marB="0" anchor="ctr"/>
                </a:tc>
                <a:tc>
                  <a:txBody>
                    <a:bodyPr/>
                    <a:lstStyle/>
                    <a:p>
                      <a:pPr algn="ctr" fontAlgn="ctr"/>
                      <a:r>
                        <a:rPr lang="en-US" altLang="zh-CN" sz="1100" b="1" i="0" u="none" strike="noStrike" dirty="0">
                          <a:solidFill>
                            <a:srgbClr val="000000"/>
                          </a:solidFill>
                          <a:effectLst/>
                          <a:latin typeface="宋体"/>
                        </a:rPr>
                        <a:t>711</a:t>
                      </a:r>
                    </a:p>
                  </a:txBody>
                  <a:tcPr marL="12700" marR="12700" marT="12700" marB="0" anchor="ctr"/>
                </a:tc>
                <a:tc>
                  <a:txBody>
                    <a:bodyPr/>
                    <a:lstStyle/>
                    <a:p>
                      <a:pPr algn="ctr" fontAlgn="ctr"/>
                      <a:r>
                        <a:rPr lang="en-US" altLang="zh-CN" sz="1100" b="1" i="0" u="none" strike="noStrike" dirty="0">
                          <a:solidFill>
                            <a:srgbClr val="000000"/>
                          </a:solidFill>
                          <a:effectLst/>
                          <a:latin typeface="宋体"/>
                        </a:rPr>
                        <a:t>146</a:t>
                      </a:r>
                    </a:p>
                  </a:txBody>
                  <a:tcPr marL="12700" marR="12700" marT="12700" marB="0" anchor="ctr"/>
                </a:tc>
              </a:tr>
            </a:tbl>
          </a:graphicData>
        </a:graphic>
      </p:graphicFrame>
      <p:sp>
        <p:nvSpPr>
          <p:cNvPr id="5" name="TextBox 4"/>
          <p:cNvSpPr txBox="1"/>
          <p:nvPr/>
        </p:nvSpPr>
        <p:spPr>
          <a:xfrm>
            <a:off x="3563888" y="450538"/>
            <a:ext cx="5040560" cy="1200329"/>
          </a:xfrm>
          <a:prstGeom prst="rect">
            <a:avLst/>
          </a:prstGeom>
          <a:noFill/>
        </p:spPr>
        <p:txBody>
          <a:bodyPr wrap="square" rtlCol="0">
            <a:spAutoFit/>
          </a:bodyPr>
          <a:lstStyle/>
          <a:p>
            <a:pPr marL="285750" indent="-285750">
              <a:buFont typeface="Arial" pitchFamily="34" charset="0"/>
              <a:buChar char="•"/>
            </a:pPr>
            <a:r>
              <a:rPr lang="zh-CN" altLang="en-US" dirty="0">
                <a:latin typeface="微软雅黑" pitchFamily="34" charset="-122"/>
                <a:ea typeface="微软雅黑" pitchFamily="34" charset="-122"/>
              </a:rPr>
              <a:t>其</a:t>
            </a:r>
            <a:r>
              <a:rPr lang="zh-CN" altLang="en-US" dirty="0" smtClean="0">
                <a:latin typeface="微软雅黑" pitchFamily="34" charset="-122"/>
                <a:ea typeface="微软雅黑" pitchFamily="34" charset="-122"/>
              </a:rPr>
              <a:t>中人天估计包含（不包含报表制作）</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a:latin typeface="微软雅黑" pitchFamily="34" charset="-122"/>
                <a:ea typeface="微软雅黑" pitchFamily="34" charset="-122"/>
              </a:rPr>
              <a:t>技术设</a:t>
            </a:r>
            <a:r>
              <a:rPr lang="zh-CN" altLang="en-US" dirty="0" smtClean="0">
                <a:latin typeface="微软雅黑" pitchFamily="34" charset="-122"/>
                <a:ea typeface="微软雅黑" pitchFamily="34" charset="-122"/>
              </a:rPr>
              <a:t>计（</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en-US" altLang="zh-CN" dirty="0" smtClean="0">
                <a:latin typeface="微软雅黑" pitchFamily="34" charset="-122"/>
                <a:ea typeface="微软雅黑" pitchFamily="34" charset="-122"/>
              </a:rPr>
              <a:t>ETL</a:t>
            </a:r>
            <a:r>
              <a:rPr lang="zh-CN" altLang="en-US" dirty="0" smtClean="0">
                <a:latin typeface="微软雅黑" pitchFamily="34" charset="-122"/>
                <a:ea typeface="微软雅黑" pitchFamily="34" charset="-122"/>
              </a:rPr>
              <a:t>开发及测试（</a:t>
            </a:r>
            <a:r>
              <a:rPr lang="en-US" altLang="zh-CN" dirty="0" smtClean="0">
                <a:latin typeface="微软雅黑" pitchFamily="34" charset="-122"/>
                <a:ea typeface="微软雅黑" pitchFamily="34" charset="-122"/>
              </a:rPr>
              <a:t>70%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smtClean="0">
                <a:latin typeface="微软雅黑" pitchFamily="34" charset="-122"/>
                <a:ea typeface="微软雅黑" pitchFamily="34" charset="-122"/>
              </a:rPr>
              <a:t>分析模</a:t>
            </a:r>
            <a:r>
              <a:rPr lang="zh-CN" altLang="en-US" dirty="0">
                <a:latin typeface="微软雅黑" pitchFamily="34" charset="-122"/>
                <a:ea typeface="微软雅黑" pitchFamily="34" charset="-122"/>
              </a:rPr>
              <a:t>型开</a:t>
            </a:r>
            <a:r>
              <a:rPr lang="zh-CN" altLang="en-US" dirty="0" smtClean="0">
                <a:latin typeface="微软雅黑" pitchFamily="34" charset="-122"/>
                <a:ea typeface="微软雅黑" pitchFamily="34" charset="-122"/>
              </a:rPr>
              <a:t>发及测试（</a:t>
            </a:r>
            <a:r>
              <a:rPr lang="en-US" altLang="zh-CN" dirty="0" smtClean="0">
                <a:latin typeface="微软雅黑" pitchFamily="34" charset="-122"/>
                <a:ea typeface="微软雅黑" pitchFamily="34" charset="-122"/>
              </a:rPr>
              <a:t>20%</a:t>
            </a:r>
            <a:r>
              <a:rPr lang="zh-CN" altLang="en-US" dirty="0" smtClean="0">
                <a:latin typeface="微软雅黑" pitchFamily="34" charset="-122"/>
                <a:ea typeface="微软雅黑" pitchFamily="34" charset="-122"/>
              </a:rPr>
              <a:t>）</a:t>
            </a:r>
            <a:endParaRPr lang="en-US" altLang="zh-CN" dirty="0"/>
          </a:p>
        </p:txBody>
      </p:sp>
      <p:sp>
        <p:nvSpPr>
          <p:cNvPr id="6" name="Rectangle 5"/>
          <p:cNvSpPr/>
          <p:nvPr/>
        </p:nvSpPr>
        <p:spPr bwMode="auto">
          <a:xfrm>
            <a:off x="2030938" y="450538"/>
            <a:ext cx="452830" cy="6108715"/>
          </a:xfrm>
          <a:prstGeom prst="rect">
            <a:avLst/>
          </a:prstGeom>
          <a:noFill/>
          <a:ln w="38100" cap="flat" cmpd="sng" algn="ctr">
            <a:solidFill>
              <a:srgbClr val="FF556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8" name="Rectangle 7"/>
          <p:cNvSpPr/>
          <p:nvPr/>
        </p:nvSpPr>
        <p:spPr bwMode="auto">
          <a:xfrm>
            <a:off x="2557413" y="446228"/>
            <a:ext cx="975301" cy="6108715"/>
          </a:xfrm>
          <a:prstGeom prst="rect">
            <a:avLst/>
          </a:prstGeom>
          <a:noFill/>
          <a:ln w="38100"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9" name="Rectangle 8"/>
          <p:cNvSpPr/>
          <p:nvPr/>
        </p:nvSpPr>
        <p:spPr bwMode="auto">
          <a:xfrm>
            <a:off x="3660176" y="1628800"/>
            <a:ext cx="5232303" cy="2376263"/>
          </a:xfrm>
          <a:prstGeom prst="rect">
            <a:avLst/>
          </a:prstGeom>
          <a:noFill/>
          <a:ln w="38100" cap="flat" cmpd="sng" algn="ctr">
            <a:solidFill>
              <a:srgbClr val="FF556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0" name="Rectangle 9"/>
          <p:cNvSpPr/>
          <p:nvPr/>
        </p:nvSpPr>
        <p:spPr bwMode="auto">
          <a:xfrm>
            <a:off x="3660176" y="4077072"/>
            <a:ext cx="5232303" cy="2477871"/>
          </a:xfrm>
          <a:prstGeom prst="rect">
            <a:avLst/>
          </a:prstGeom>
          <a:noFill/>
          <a:ln w="38100"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2" name="TextBox 11"/>
          <p:cNvSpPr txBox="1"/>
          <p:nvPr/>
        </p:nvSpPr>
        <p:spPr>
          <a:xfrm>
            <a:off x="3660905" y="4089846"/>
            <a:ext cx="5232304" cy="2308324"/>
          </a:xfrm>
          <a:prstGeom prst="rect">
            <a:avLst/>
          </a:prstGeom>
          <a:noFill/>
        </p:spPr>
        <p:txBody>
          <a:bodyPr wrap="square" rtlCol="0">
            <a:spAutoFit/>
          </a:bodyPr>
          <a:lstStyle/>
          <a:p>
            <a:pPr marL="285750" indent="-285750">
              <a:buFont typeface="Arial" pitchFamily="34" charset="0"/>
              <a:buChar char="•"/>
            </a:pPr>
            <a:r>
              <a:rPr lang="zh-CN" altLang="en-US" dirty="0">
                <a:latin typeface="微软雅黑" pitchFamily="34" charset="-122"/>
                <a:ea typeface="微软雅黑" pitchFamily="34" charset="-122"/>
              </a:rPr>
              <a:t>优</a:t>
            </a:r>
            <a:r>
              <a:rPr lang="zh-CN" altLang="en-US" dirty="0" smtClean="0">
                <a:latin typeface="微软雅黑" pitchFamily="34" charset="-122"/>
                <a:ea typeface="微软雅黑" pitchFamily="34" charset="-122"/>
              </a:rPr>
              <a:t>点：</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a:latin typeface="微软雅黑" pitchFamily="34" charset="-122"/>
                <a:ea typeface="微软雅黑" pitchFamily="34" charset="-122"/>
              </a:rPr>
              <a:t>符</a:t>
            </a:r>
            <a:r>
              <a:rPr lang="zh-CN" altLang="en-US" dirty="0" smtClean="0">
                <a:latin typeface="微软雅黑" pitchFamily="34" charset="-122"/>
                <a:ea typeface="微软雅黑" pitchFamily="34" charset="-122"/>
              </a:rPr>
              <a:t>合</a:t>
            </a:r>
            <a:r>
              <a:rPr lang="en-US" altLang="zh-CN" dirty="0" smtClean="0">
                <a:latin typeface="微软雅黑" pitchFamily="34" charset="-122"/>
                <a:ea typeface="微软雅黑" pitchFamily="34" charset="-122"/>
              </a:rPr>
              <a:t>BI</a:t>
            </a:r>
            <a:r>
              <a:rPr lang="zh-CN" altLang="en-US" dirty="0" smtClean="0">
                <a:latin typeface="微软雅黑" pitchFamily="34" charset="-122"/>
                <a:ea typeface="微软雅黑" pitchFamily="34" charset="-122"/>
              </a:rPr>
              <a:t>（数据仓库）实施方法论一般规律</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a:latin typeface="微软雅黑" pitchFamily="34" charset="-122"/>
                <a:ea typeface="微软雅黑" pitchFamily="34" charset="-122"/>
              </a:rPr>
              <a:t>实施周</a:t>
            </a:r>
            <a:r>
              <a:rPr lang="zh-CN" altLang="en-US" dirty="0" smtClean="0">
                <a:latin typeface="微软雅黑" pitchFamily="34" charset="-122"/>
                <a:ea typeface="微软雅黑" pitchFamily="34" charset="-122"/>
              </a:rPr>
              <a:t>期段，实施过程相对简单</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a:latin typeface="微软雅黑" pitchFamily="34" charset="-122"/>
                <a:ea typeface="微软雅黑" pitchFamily="34" charset="-122"/>
              </a:rPr>
              <a:t>单独模</a:t>
            </a:r>
            <a:r>
              <a:rPr lang="zh-CN" altLang="en-US" dirty="0" smtClean="0">
                <a:latin typeface="微软雅黑" pitchFamily="34" charset="-122"/>
                <a:ea typeface="微软雅黑" pitchFamily="34" charset="-122"/>
              </a:rPr>
              <a:t>块（业务）的实施</a:t>
            </a:r>
            <a:endParaRPr lang="en-US" altLang="zh-CN" dirty="0">
              <a:latin typeface="微软雅黑" pitchFamily="34" charset="-122"/>
              <a:ea typeface="微软雅黑" pitchFamily="34" charset="-122"/>
            </a:endParaRPr>
          </a:p>
          <a:p>
            <a:pPr marL="285750" indent="-285750">
              <a:buFont typeface="Arial" pitchFamily="34" charset="0"/>
              <a:buChar char="•"/>
            </a:pPr>
            <a:r>
              <a:rPr lang="zh-CN" altLang="en-US" dirty="0" smtClean="0">
                <a:latin typeface="微软雅黑" pitchFamily="34" charset="-122"/>
                <a:ea typeface="微软雅黑" pitchFamily="34" charset="-122"/>
              </a:rPr>
              <a:t>缺点：</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a:latin typeface="微软雅黑" pitchFamily="34" charset="-122"/>
                <a:ea typeface="微软雅黑" pitchFamily="34" charset="-122"/>
              </a:rPr>
              <a:t>分</a:t>
            </a:r>
            <a:r>
              <a:rPr lang="zh-CN" altLang="en-US" dirty="0" smtClean="0">
                <a:latin typeface="微软雅黑" pitchFamily="34" charset="-122"/>
                <a:ea typeface="微软雅黑" pitchFamily="34" charset="-122"/>
              </a:rPr>
              <a:t>析范围有局限</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en-US" altLang="zh-CN" dirty="0" smtClean="0">
                <a:latin typeface="微软雅黑" pitchFamily="34" charset="-122"/>
                <a:ea typeface="微软雅黑" pitchFamily="34" charset="-122"/>
              </a:rPr>
              <a:t>RA</a:t>
            </a:r>
            <a:r>
              <a:rPr lang="zh-CN" altLang="en-US" dirty="0" smtClean="0">
                <a:latin typeface="微软雅黑" pitchFamily="34" charset="-122"/>
                <a:ea typeface="微软雅黑" pitchFamily="34" charset="-122"/>
              </a:rPr>
              <a:t>分析只能在零售业务范围内，其他的分析需要到其他对应系统中</a:t>
            </a:r>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4075264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79512" y="1196752"/>
            <a:ext cx="8712968" cy="21602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7" name="TextBox 16"/>
          <p:cNvSpPr txBox="1"/>
          <p:nvPr/>
        </p:nvSpPr>
        <p:spPr>
          <a:xfrm rot="20032220">
            <a:off x="5570619" y="1313388"/>
            <a:ext cx="2357562" cy="830997"/>
          </a:xfrm>
          <a:prstGeom prst="rect">
            <a:avLst/>
          </a:prstGeom>
          <a:noFill/>
        </p:spPr>
        <p:txBody>
          <a:bodyPr wrap="square" rtlCol="0">
            <a:spAutoFit/>
          </a:bodyPr>
          <a:lstStyle/>
          <a:p>
            <a:r>
              <a:rPr lang="zh-CN" altLang="en-US" sz="4800" b="1" dirty="0" smtClean="0">
                <a:solidFill>
                  <a:srgbClr val="0000FF"/>
                </a:solidFill>
                <a:latin typeface="微软雅黑" pitchFamily="34" charset="-122"/>
                <a:ea typeface="微软雅黑" pitchFamily="34" charset="-122"/>
              </a:rPr>
              <a:t>方案三</a:t>
            </a:r>
            <a:endParaRPr lang="zh-CN" altLang="en-US" b="1" dirty="0">
              <a:solidFill>
                <a:srgbClr val="0000FF"/>
              </a:solidFill>
              <a:latin typeface="微软雅黑" pitchFamily="34" charset="-122"/>
              <a:ea typeface="微软雅黑" pitchFamily="34" charset="-122"/>
            </a:endParaRPr>
          </a:p>
        </p:txBody>
      </p:sp>
      <p:sp>
        <p:nvSpPr>
          <p:cNvPr id="18" name="TextBox 17"/>
          <p:cNvSpPr txBox="1"/>
          <p:nvPr/>
        </p:nvSpPr>
        <p:spPr>
          <a:xfrm>
            <a:off x="4427983" y="642755"/>
            <a:ext cx="4392489" cy="2585323"/>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方案一和方案二的折中方案，完成非</a:t>
            </a:r>
            <a:r>
              <a:rPr lang="en-US" altLang="zh-CN" dirty="0" smtClean="0">
                <a:latin typeface="微软雅黑" pitchFamily="34" charset="-122"/>
                <a:ea typeface="微软雅黑" pitchFamily="34" charset="-122"/>
              </a:rPr>
              <a:t>MOM</a:t>
            </a:r>
            <a:r>
              <a:rPr lang="zh-CN" altLang="en-US" dirty="0" smtClean="0">
                <a:latin typeface="微软雅黑" pitchFamily="34" charset="-122"/>
                <a:ea typeface="微软雅黑" pitchFamily="34" charset="-122"/>
              </a:rPr>
              <a:t>系统的主要分析内容</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pPr marL="285750" indent="-285750">
              <a:buFont typeface="Arial" pitchFamily="34" charset="0"/>
              <a:buChar char="•"/>
            </a:pPr>
            <a:r>
              <a:rPr lang="zh-CN" altLang="en-US" dirty="0" smtClean="0">
                <a:latin typeface="微软雅黑" pitchFamily="34" charset="-122"/>
                <a:ea typeface="微软雅黑" pitchFamily="34" charset="-122"/>
              </a:rPr>
              <a:t>优点</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smtClean="0">
                <a:latin typeface="微软雅黑" pitchFamily="34" charset="-122"/>
                <a:ea typeface="微软雅黑" pitchFamily="34" charset="-122"/>
              </a:rPr>
              <a:t>可分析重点的内容，范围广</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smtClean="0">
                <a:latin typeface="微软雅黑" pitchFamily="34" charset="-122"/>
                <a:ea typeface="微软雅黑" pitchFamily="34" charset="-122"/>
              </a:rPr>
              <a:t>实施难度相对于方案一低，实施周期相对较短，风险相对较低</a:t>
            </a:r>
            <a:endParaRPr lang="en-US" altLang="zh-CN" dirty="0" smtClean="0">
              <a:latin typeface="微软雅黑" pitchFamily="34" charset="-122"/>
              <a:ea typeface="微软雅黑" pitchFamily="34" charset="-122"/>
            </a:endParaRPr>
          </a:p>
          <a:p>
            <a:pPr marL="285750" indent="-285750">
              <a:buFont typeface="Arial" pitchFamily="34" charset="0"/>
              <a:buChar char="•"/>
            </a:pPr>
            <a:r>
              <a:rPr lang="zh-CN" altLang="en-US" dirty="0" smtClean="0">
                <a:latin typeface="微软雅黑" pitchFamily="34" charset="-122"/>
                <a:ea typeface="微软雅黑" pitchFamily="34" charset="-122"/>
              </a:rPr>
              <a:t>缺点：</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dirty="0" smtClean="0">
                <a:latin typeface="微软雅黑" pitchFamily="34" charset="-122"/>
                <a:ea typeface="微软雅黑" pitchFamily="34" charset="-122"/>
              </a:rPr>
              <a:t>非</a:t>
            </a:r>
            <a:r>
              <a:rPr lang="en-US" altLang="zh-CN" dirty="0" smtClean="0">
                <a:latin typeface="微软雅黑" pitchFamily="34" charset="-122"/>
                <a:ea typeface="微软雅黑" pitchFamily="34" charset="-122"/>
              </a:rPr>
              <a:t>MOM</a:t>
            </a:r>
            <a:r>
              <a:rPr lang="zh-CN" altLang="en-US" dirty="0" smtClean="0">
                <a:latin typeface="微软雅黑" pitchFamily="34" charset="-122"/>
                <a:ea typeface="微软雅黑" pitchFamily="34" charset="-122"/>
              </a:rPr>
              <a:t>系统的分析内容较局限</a:t>
            </a:r>
            <a:endParaRPr lang="en-US" altLang="zh-CN" dirty="0" smtClean="0">
              <a:latin typeface="微软雅黑" pitchFamily="34" charset="-122"/>
              <a:ea typeface="微软雅黑" pitchFamily="34" charset="-122"/>
            </a:endParaRPr>
          </a:p>
        </p:txBody>
      </p:sp>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13</a:t>
            </a:fld>
            <a:endParaRPr lang="en-US" altLang="zh-CN" smtClean="0">
              <a:latin typeface="Arial" charset="0"/>
              <a:ea typeface="宋体" charset="-122"/>
            </a:endParaRPr>
          </a:p>
        </p:txBody>
      </p:sp>
      <p:graphicFrame>
        <p:nvGraphicFramePr>
          <p:cNvPr id="2" name="Table 1"/>
          <p:cNvGraphicFramePr>
            <a:graphicFrameLocks noGrp="1"/>
          </p:cNvGraphicFramePr>
          <p:nvPr>
            <p:extLst>
              <p:ext uri="{D42A27DB-BD31-4B8C-83A1-F6EECF244321}">
                <p14:modId xmlns="" xmlns:p14="http://schemas.microsoft.com/office/powerpoint/2010/main" val="3999140201"/>
              </p:ext>
            </p:extLst>
          </p:nvPr>
        </p:nvGraphicFramePr>
        <p:xfrm>
          <a:off x="1043608" y="476672"/>
          <a:ext cx="3153861" cy="6203034"/>
        </p:xfrm>
        <a:graphic>
          <a:graphicData uri="http://schemas.openxmlformats.org/drawingml/2006/table">
            <a:tbl>
              <a:tblPr firstRow="1" bandRow="1">
                <a:tableStyleId>{9D7B26C5-4107-4FEC-AEDC-1716B250A1EF}</a:tableStyleId>
              </a:tblPr>
              <a:tblGrid>
                <a:gridCol w="1052505"/>
                <a:gridCol w="589188"/>
                <a:gridCol w="463317"/>
                <a:gridCol w="1048851"/>
              </a:tblGrid>
              <a:tr h="216020">
                <a:tc>
                  <a:txBody>
                    <a:bodyPr/>
                    <a:lstStyle/>
                    <a:p>
                      <a:pPr algn="ctr" fontAlgn="ctr"/>
                      <a:r>
                        <a:rPr lang="zh-CN" altLang="en-US" sz="1100" b="1" i="0" u="none" strike="noStrike" dirty="0">
                          <a:solidFill>
                            <a:srgbClr val="000000"/>
                          </a:solidFill>
                          <a:effectLst/>
                          <a:latin typeface="宋体"/>
                        </a:rPr>
                        <a:t>内容</a:t>
                      </a:r>
                    </a:p>
                  </a:txBody>
                  <a:tcPr marL="12700" marR="12700" marT="12700" marB="0" anchor="ctr"/>
                </a:tc>
                <a:tc>
                  <a:txBody>
                    <a:bodyPr/>
                    <a:lstStyle/>
                    <a:p>
                      <a:pPr algn="ctr" fontAlgn="ctr"/>
                      <a:r>
                        <a:rPr lang="zh-CN" altLang="en-US" sz="1100" b="1" i="0" u="none" strike="noStrike" dirty="0">
                          <a:solidFill>
                            <a:srgbClr val="000000"/>
                          </a:solidFill>
                          <a:effectLst/>
                          <a:latin typeface="宋体"/>
                        </a:rPr>
                        <a:t>预计人天</a:t>
                      </a:r>
                    </a:p>
                  </a:txBody>
                  <a:tcPr marL="12700" marR="12700" marT="12700" marB="0" anchor="ctr"/>
                </a:tc>
                <a:tc>
                  <a:txBody>
                    <a:bodyPr/>
                    <a:lstStyle/>
                    <a:p>
                      <a:pPr algn="ctr" fontAlgn="ctr"/>
                      <a:r>
                        <a:rPr lang="zh-CN" altLang="en-US" sz="1100" b="1" i="0" u="none" strike="noStrike" dirty="0">
                          <a:solidFill>
                            <a:srgbClr val="000000"/>
                          </a:solidFill>
                          <a:effectLst/>
                          <a:latin typeface="宋体"/>
                        </a:rPr>
                        <a:t>全部</a:t>
                      </a:r>
                    </a:p>
                  </a:txBody>
                  <a:tcPr marL="12700" marR="12700" marT="12700" marB="0" anchor="ctr"/>
                </a:tc>
                <a:tc>
                  <a:txBody>
                    <a:bodyPr/>
                    <a:lstStyle/>
                    <a:p>
                      <a:pPr algn="ctr" fontAlgn="ctr"/>
                      <a:r>
                        <a:rPr lang="zh-CN" altLang="en-US" sz="1100" b="1" i="0" u="none" strike="noStrike" dirty="0" smtClean="0">
                          <a:solidFill>
                            <a:srgbClr val="000000"/>
                          </a:solidFill>
                          <a:effectLst/>
                          <a:latin typeface="宋体"/>
                        </a:rPr>
                        <a:t>完成部分内容</a:t>
                      </a:r>
                      <a:endParaRPr lang="zh-CN" altLang="en-US" sz="1100" b="1" i="0" u="none" strike="noStrike" dirty="0">
                        <a:solidFill>
                          <a:srgbClr val="000000"/>
                        </a:solidFill>
                        <a:effectLst/>
                        <a:latin typeface="宋体"/>
                      </a:endParaRPr>
                    </a:p>
                  </a:txBody>
                  <a:tcPr marL="12700" marR="12700" marT="12700" marB="0" anchor="ctr"/>
                </a:tc>
              </a:tr>
              <a:tr h="183792">
                <a:tc>
                  <a:txBody>
                    <a:bodyPr/>
                    <a:lstStyle/>
                    <a:p>
                      <a:pPr algn="l" fontAlgn="ctr"/>
                      <a:r>
                        <a:rPr lang="zh-CN" altLang="en-US" sz="1100" b="0" i="0" u="none" strike="noStrike" dirty="0">
                          <a:solidFill>
                            <a:srgbClr val="000000"/>
                          </a:solidFill>
                          <a:effectLst/>
                          <a:latin typeface="宋体"/>
                        </a:rPr>
                        <a:t>客单，客单价</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门店属性</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品种数</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354642">
                <a:tc>
                  <a:txBody>
                    <a:bodyPr/>
                    <a:lstStyle/>
                    <a:p>
                      <a:pPr algn="l" fontAlgn="ctr"/>
                      <a:r>
                        <a:rPr lang="zh-CN" altLang="en-US" sz="1100" b="0" i="0" u="none" strike="noStrike" dirty="0">
                          <a:solidFill>
                            <a:srgbClr val="000000"/>
                          </a:solidFill>
                          <a:effectLst/>
                          <a:latin typeface="宋体"/>
                        </a:rPr>
                        <a:t>畅销、一般、滞销品的定义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供应商数量</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季节期间</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地理信息</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供应商属性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过季商品定义</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欠货定义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商品属性</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主推品定义</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en-US" altLang="zh-TW" sz="1100" b="0" i="0" u="none" strike="noStrike">
                          <a:solidFill>
                            <a:srgbClr val="000000"/>
                          </a:solidFill>
                          <a:effectLst/>
                          <a:latin typeface="Microsoft YaHei"/>
                        </a:rPr>
                        <a:t>CRM</a:t>
                      </a:r>
                      <a:r>
                        <a:rPr lang="zh-TW" altLang="en-US" sz="1100" b="0" i="0" u="none" strike="noStrike">
                          <a:solidFill>
                            <a:srgbClr val="000000"/>
                          </a:solidFill>
                          <a:effectLst/>
                          <a:latin typeface="Arial"/>
                        </a:rPr>
                        <a:t>信息</a:t>
                      </a:r>
                      <a:endParaRPr lang="zh-TW" altLang="en-US" sz="1100" b="0" i="0" u="none" strike="noStrike">
                        <a:solidFill>
                          <a:srgbClr val="000000"/>
                        </a:solidFill>
                        <a:effectLst/>
                        <a:latin typeface="Microsoft YaHei"/>
                      </a:endParaRP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zh-CN" altLang="en-US" sz="1100" b="0" i="0" u="none" strike="noStrike" dirty="0" smtClean="0">
                          <a:solidFill>
                            <a:srgbClr val="000000"/>
                          </a:solidFill>
                          <a:effectLst/>
                          <a:latin typeface="宋体"/>
                        </a:rPr>
                        <a:t>销售关联的客户信息</a:t>
                      </a:r>
                      <a:r>
                        <a:rPr lang="en-US" altLang="zh-CN" sz="1100" b="0" i="0" u="none" strike="noStrike" dirty="0" smtClean="0">
                          <a:solidFill>
                            <a:srgbClr val="000000"/>
                          </a:solidFill>
                          <a:effectLst/>
                          <a:latin typeface="宋体"/>
                        </a:rPr>
                        <a:t>(50)</a:t>
                      </a:r>
                      <a:endParaRPr lang="zh-CN" altLang="en-US" sz="1100" b="0" i="0" u="none" strike="noStrike" dirty="0">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人力资源信息</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zh-CN" altLang="en-US" sz="1100" b="0" i="0" u="none" strike="noStrike" dirty="0" smtClean="0">
                          <a:solidFill>
                            <a:srgbClr val="000000"/>
                          </a:solidFill>
                          <a:effectLst/>
                          <a:latin typeface="宋体"/>
                        </a:rPr>
                        <a:t>人效</a:t>
                      </a:r>
                      <a:r>
                        <a:rPr lang="en-US" altLang="zh-CN" sz="1100" b="0" i="0" u="none" strike="noStrike" dirty="0" smtClean="0">
                          <a:solidFill>
                            <a:srgbClr val="000000"/>
                          </a:solidFill>
                          <a:effectLst/>
                          <a:latin typeface="宋体"/>
                        </a:rPr>
                        <a:t>(50)</a:t>
                      </a:r>
                      <a:endParaRPr lang="zh-CN" altLang="en-US" sz="1100" b="0" i="0" u="none" strike="noStrike" dirty="0">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订货到收货过程</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altLang="zh-CN" sz="1100" b="0" i="0" u="none" strike="noStrike" dirty="0" smtClean="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新店计划</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altLang="zh-CN" sz="1100" b="0" i="0" u="none" strike="noStrike" dirty="0" smtClean="0">
                          <a:solidFill>
                            <a:srgbClr val="000000"/>
                          </a:solidFill>
                          <a:effectLst/>
                          <a:latin typeface="Zapf Dingbats"/>
                        </a:rPr>
                        <a:t>✔</a:t>
                      </a:r>
                    </a:p>
                  </a:txBody>
                  <a:tcPr marL="12700" marR="12700" marT="12700" marB="0" anchor="ctr"/>
                </a:tc>
              </a:tr>
              <a:tr h="212525">
                <a:tc>
                  <a:txBody>
                    <a:bodyPr/>
                    <a:lstStyle/>
                    <a:p>
                      <a:pPr algn="l" fontAlgn="ctr"/>
                      <a:r>
                        <a:rPr lang="en-US" sz="1100" b="0" i="0" u="none" strike="noStrike">
                          <a:solidFill>
                            <a:srgbClr val="000000"/>
                          </a:solidFill>
                          <a:effectLst/>
                          <a:latin typeface="Microsoft YaHei"/>
                        </a:rPr>
                        <a:t>RTV</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目标客流量</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altLang="zh-CN" sz="1100" b="0" i="0" u="none" strike="noStrike" dirty="0" smtClean="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天气温度维度</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34</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报价信息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altLang="zh-CN" sz="1100" b="0" i="0" u="none" strike="noStrike" dirty="0" smtClean="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费用（财务信息）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zh-CN" altLang="en-US" sz="1100" b="0" i="0" u="none" strike="noStrike" dirty="0" smtClean="0">
                          <a:solidFill>
                            <a:srgbClr val="000000"/>
                          </a:solidFill>
                          <a:effectLst/>
                          <a:latin typeface="宋体"/>
                        </a:rPr>
                        <a:t>费用</a:t>
                      </a:r>
                      <a:r>
                        <a:rPr lang="en-US" altLang="zh-CN" sz="1100" b="0" i="0" u="none" strike="noStrike" dirty="0" smtClean="0">
                          <a:solidFill>
                            <a:srgbClr val="000000"/>
                          </a:solidFill>
                          <a:effectLst/>
                          <a:latin typeface="宋体"/>
                        </a:rPr>
                        <a:t>(50)</a:t>
                      </a:r>
                      <a:endParaRPr lang="zh-CN" altLang="en-US" sz="1100" b="0" i="0" u="none" strike="noStrike" dirty="0">
                        <a:solidFill>
                          <a:srgbClr val="000000"/>
                        </a:solidFill>
                        <a:effectLst/>
                        <a:latin typeface="宋体"/>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分部坪效</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dirty="0">
                          <a:solidFill>
                            <a:srgbClr val="000000"/>
                          </a:solidFill>
                          <a:effectLst/>
                          <a:latin typeface="宋体"/>
                        </a:rPr>
                        <a:t>流程验收</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55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altLang="zh-CN" sz="1100" b="0" i="0" u="none" strike="noStrike" dirty="0" smtClean="0">
                        <a:solidFill>
                          <a:srgbClr val="000000"/>
                        </a:solidFill>
                        <a:effectLst/>
                        <a:latin typeface="Zapf Dingbats"/>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市场容量</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altLang="zh-CN" sz="1100" b="0" i="0" u="none" strike="noStrike" dirty="0" smtClean="0">
                          <a:solidFill>
                            <a:srgbClr val="000000"/>
                          </a:solidFill>
                          <a:effectLst/>
                          <a:latin typeface="Zapf Dingbats"/>
                        </a:rPr>
                        <a:t>✔</a:t>
                      </a: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市调信息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altLang="zh-CN" sz="1100" b="0" i="0" u="none" strike="noStrike" dirty="0" smtClean="0">
                        <a:solidFill>
                          <a:srgbClr val="000000"/>
                        </a:solidFill>
                        <a:effectLst/>
                        <a:latin typeface="Zapf Dingbats"/>
                      </a:endParaRPr>
                    </a:p>
                  </a:txBody>
                  <a:tcPr marL="12700" marR="12700" marT="12700" marB="0" anchor="ctr"/>
                </a:tc>
              </a:tr>
              <a:tr h="212525">
                <a:tc>
                  <a:txBody>
                    <a:bodyPr/>
                    <a:lstStyle/>
                    <a:p>
                      <a:pPr algn="l" fontAlgn="ctr"/>
                      <a:r>
                        <a:rPr lang="zh-CN" altLang="en-US" sz="1100" b="0" i="0" u="none" strike="noStrike">
                          <a:solidFill>
                            <a:srgbClr val="000000"/>
                          </a:solidFill>
                          <a:effectLst/>
                          <a:latin typeface="宋体"/>
                        </a:rPr>
                        <a:t>商品地点属性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46</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12525">
                <a:tc>
                  <a:txBody>
                    <a:bodyPr/>
                    <a:lstStyle/>
                    <a:p>
                      <a:pPr algn="r" fontAlgn="ctr"/>
                      <a:r>
                        <a:rPr lang="zh-CN" altLang="en-US" sz="1100" b="1" i="0" u="none" strike="noStrike" dirty="0">
                          <a:solidFill>
                            <a:srgbClr val="000000"/>
                          </a:solidFill>
                          <a:effectLst/>
                          <a:latin typeface="宋体"/>
                        </a:rPr>
                        <a:t>合计：</a:t>
                      </a:r>
                      <a:endParaRPr lang="zh-CN" altLang="en-US" sz="1100" b="1" i="0" u="none" strike="noStrike" dirty="0">
                        <a:solidFill>
                          <a:srgbClr val="000000"/>
                        </a:solidFill>
                        <a:effectLst/>
                        <a:latin typeface="Abadi MT Condensed Extra Bold"/>
                      </a:endParaRPr>
                    </a:p>
                  </a:txBody>
                  <a:tcPr marL="12700" marR="12700" marT="12700" marB="0" anchor="ctr"/>
                </a:tc>
                <a:tc>
                  <a:txBody>
                    <a:bodyPr/>
                    <a:lstStyle/>
                    <a:p>
                      <a:pPr algn="ctr" fontAlgn="ctr"/>
                      <a:r>
                        <a:rPr lang="en-US" altLang="zh-CN" sz="1100" b="1" i="0" u="none" strike="noStrike" dirty="0">
                          <a:solidFill>
                            <a:srgbClr val="000000"/>
                          </a:solidFill>
                          <a:effectLst/>
                          <a:latin typeface="宋体"/>
                        </a:rPr>
                        <a:t>711</a:t>
                      </a:r>
                    </a:p>
                  </a:txBody>
                  <a:tcPr marL="12700" marR="12700" marT="12700" marB="0" anchor="ctr"/>
                </a:tc>
                <a:tc>
                  <a:txBody>
                    <a:bodyPr/>
                    <a:lstStyle/>
                    <a:p>
                      <a:pPr algn="ctr" fontAlgn="ctr"/>
                      <a:r>
                        <a:rPr lang="en-US" altLang="zh-CN" sz="1100" b="1" i="0" u="none" strike="noStrike" dirty="0">
                          <a:solidFill>
                            <a:srgbClr val="000000"/>
                          </a:solidFill>
                          <a:effectLst/>
                          <a:latin typeface="宋体"/>
                        </a:rPr>
                        <a:t>711</a:t>
                      </a:r>
                    </a:p>
                  </a:txBody>
                  <a:tcPr marL="12700" marR="12700" marT="12700" marB="0" anchor="ctr"/>
                </a:tc>
                <a:tc>
                  <a:txBody>
                    <a:bodyPr/>
                    <a:lstStyle/>
                    <a:p>
                      <a:pPr algn="ctr" fontAlgn="ctr"/>
                      <a:r>
                        <a:rPr lang="zh-CN" altLang="zh-CN" sz="1100" b="1" i="0" u="none" strike="noStrike" dirty="0" smtClean="0">
                          <a:solidFill>
                            <a:srgbClr val="000000"/>
                          </a:solidFill>
                          <a:effectLst/>
                          <a:latin typeface="宋体"/>
                        </a:rPr>
                        <a:t>3</a:t>
                      </a:r>
                      <a:r>
                        <a:rPr lang="en-US" altLang="zh-CN" sz="1100" b="1" i="0" u="none" strike="noStrike" dirty="0" smtClean="0">
                          <a:solidFill>
                            <a:srgbClr val="000000"/>
                          </a:solidFill>
                          <a:effectLst/>
                          <a:latin typeface="宋体"/>
                        </a:rPr>
                        <a:t>71</a:t>
                      </a:r>
                      <a:endParaRPr lang="en-US" altLang="zh-CN" sz="1100" b="1" i="0" u="none" strike="noStrike" dirty="0">
                        <a:solidFill>
                          <a:srgbClr val="000000"/>
                        </a:solidFill>
                        <a:effectLst/>
                        <a:latin typeface="宋体"/>
                      </a:endParaRPr>
                    </a:p>
                  </a:txBody>
                  <a:tcPr marL="12700" marR="12700" marT="12700" marB="0" anchor="ctr"/>
                </a:tc>
              </a:tr>
            </a:tbl>
          </a:graphicData>
        </a:graphic>
      </p:graphicFrame>
      <p:sp>
        <p:nvSpPr>
          <p:cNvPr id="13" name="Rounded Rectangle 12"/>
          <p:cNvSpPr/>
          <p:nvPr/>
        </p:nvSpPr>
        <p:spPr bwMode="auto">
          <a:xfrm>
            <a:off x="971600" y="3356992"/>
            <a:ext cx="3312368" cy="576064"/>
          </a:xfrm>
          <a:prstGeom prst="round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6" name="Rounded Rectangle 15"/>
          <p:cNvSpPr/>
          <p:nvPr/>
        </p:nvSpPr>
        <p:spPr bwMode="auto">
          <a:xfrm>
            <a:off x="971600" y="5157192"/>
            <a:ext cx="3312368" cy="288032"/>
          </a:xfrm>
          <a:prstGeom prst="round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9" name="Rectangle 18"/>
          <p:cNvSpPr/>
          <p:nvPr/>
        </p:nvSpPr>
        <p:spPr bwMode="auto">
          <a:xfrm>
            <a:off x="4427984" y="620688"/>
            <a:ext cx="4392488" cy="2664296"/>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20" name="TextBox 19"/>
          <p:cNvSpPr txBox="1"/>
          <p:nvPr/>
        </p:nvSpPr>
        <p:spPr>
          <a:xfrm>
            <a:off x="4355976" y="5805264"/>
            <a:ext cx="4788024" cy="646331"/>
          </a:xfrm>
          <a:prstGeom prst="rect">
            <a:avLst/>
          </a:prstGeom>
          <a:noFill/>
        </p:spPr>
        <p:txBody>
          <a:bodyPr wrap="square" rtlCol="0">
            <a:spAutoFit/>
          </a:bodyPr>
          <a:lstStyle/>
          <a:p>
            <a:pPr marL="171450" indent="-171450">
              <a:buFont typeface="Arial" pitchFamily="34" charset="0"/>
              <a:buChar char="•"/>
            </a:pPr>
            <a:r>
              <a:rPr kumimoji="1" lang="zh-CN" altLang="en-US" sz="900" b="1" dirty="0" smtClean="0">
                <a:solidFill>
                  <a:srgbClr val="FF0000"/>
                </a:solidFill>
                <a:latin typeface="微软雅黑" pitchFamily="34" charset="-122"/>
                <a:ea typeface="微软雅黑" pitchFamily="34" charset="-122"/>
              </a:rPr>
              <a:t>安装调试：</a:t>
            </a:r>
            <a:r>
              <a:rPr kumimoji="1" lang="en-US" altLang="zh-CN" sz="900" b="1" dirty="0" smtClean="0">
                <a:solidFill>
                  <a:srgbClr val="FF0000"/>
                </a:solidFill>
                <a:latin typeface="微软雅黑" pitchFamily="34" charset="-122"/>
                <a:ea typeface="微软雅黑" pitchFamily="34" charset="-122"/>
              </a:rPr>
              <a:t>20</a:t>
            </a:r>
            <a:r>
              <a:rPr kumimoji="1" lang="zh-CN" altLang="en-US" sz="900" b="1" dirty="0" smtClean="0">
                <a:solidFill>
                  <a:srgbClr val="FF0000"/>
                </a:solidFill>
                <a:latin typeface="微软雅黑" pitchFamily="34" charset="-122"/>
                <a:ea typeface="微软雅黑" pitchFamily="34" charset="-122"/>
              </a:rPr>
              <a:t>左右 性能优化：</a:t>
            </a:r>
            <a:r>
              <a:rPr kumimoji="1" lang="en-US" altLang="zh-CN" sz="900" b="1" dirty="0" smtClean="0">
                <a:solidFill>
                  <a:srgbClr val="FF0000"/>
                </a:solidFill>
                <a:latin typeface="微软雅黑" pitchFamily="34" charset="-122"/>
                <a:ea typeface="微软雅黑" pitchFamily="34" charset="-122"/>
              </a:rPr>
              <a:t>40</a:t>
            </a:r>
            <a:r>
              <a:rPr kumimoji="1" lang="zh-CN" altLang="en-US" sz="900" b="1" dirty="0" smtClean="0">
                <a:solidFill>
                  <a:srgbClr val="FF0000"/>
                </a:solidFill>
                <a:latin typeface="微软雅黑" pitchFamily="34" charset="-122"/>
                <a:ea typeface="微软雅黑" pitchFamily="34" charset="-122"/>
              </a:rPr>
              <a:t>左右，按照一个分析模型（零售，</a:t>
            </a:r>
            <a:r>
              <a:rPr kumimoji="1" lang="en-US" altLang="zh-CN" sz="900" b="1" dirty="0" smtClean="0">
                <a:solidFill>
                  <a:srgbClr val="FF0000"/>
                </a:solidFill>
                <a:latin typeface="微软雅黑" pitchFamily="34" charset="-122"/>
                <a:ea typeface="微软雅黑" pitchFamily="34" charset="-122"/>
              </a:rPr>
              <a:t>CRM</a:t>
            </a:r>
            <a:r>
              <a:rPr kumimoji="1" lang="zh-CN" altLang="en-US" sz="900" b="1" dirty="0" smtClean="0">
                <a:solidFill>
                  <a:srgbClr val="FF0000"/>
                </a:solidFill>
                <a:latin typeface="微软雅黑" pitchFamily="34" charset="-122"/>
                <a:ea typeface="微软雅黑" pitchFamily="34" charset="-122"/>
              </a:rPr>
              <a:t>，</a:t>
            </a:r>
            <a:r>
              <a:rPr kumimoji="1" lang="en-US" altLang="zh-CN" sz="900" b="1" dirty="0" smtClean="0">
                <a:solidFill>
                  <a:srgbClr val="FF0000"/>
                </a:solidFill>
                <a:latin typeface="微软雅黑" pitchFamily="34" charset="-122"/>
                <a:ea typeface="微软雅黑" pitchFamily="34" charset="-122"/>
              </a:rPr>
              <a:t>HR</a:t>
            </a:r>
            <a:r>
              <a:rPr kumimoji="1" lang="zh-CN" altLang="en-US" sz="900" b="1" dirty="0" smtClean="0">
                <a:solidFill>
                  <a:srgbClr val="FF0000"/>
                </a:solidFill>
                <a:latin typeface="微软雅黑" pitchFamily="34" charset="-122"/>
                <a:ea typeface="微软雅黑" pitchFamily="34" charset="-122"/>
              </a:rPr>
              <a:t>，财务），不包含报表制作</a:t>
            </a:r>
            <a:endParaRPr kumimoji="1" lang="en-US" altLang="zh-CN" sz="900" b="1" dirty="0" smtClean="0">
              <a:solidFill>
                <a:srgbClr val="FF0000"/>
              </a:solidFill>
              <a:latin typeface="微软雅黑" pitchFamily="34" charset="-122"/>
              <a:ea typeface="微软雅黑" pitchFamily="34" charset="-122"/>
            </a:endParaRPr>
          </a:p>
          <a:p>
            <a:pPr marL="171450" indent="-171450">
              <a:buFont typeface="Arial" pitchFamily="34" charset="0"/>
              <a:buChar char="•"/>
            </a:pPr>
            <a:r>
              <a:rPr kumimoji="1" lang="zh-CN" altLang="en-US" sz="900" b="1" dirty="0">
                <a:solidFill>
                  <a:srgbClr val="FF0000"/>
                </a:solidFill>
                <a:latin typeface="微软雅黑" pitchFamily="34" charset="-122"/>
                <a:ea typeface="微软雅黑" pitchFamily="34" charset="-122"/>
              </a:rPr>
              <a:t>其</a:t>
            </a:r>
            <a:r>
              <a:rPr kumimoji="1" lang="zh-CN" altLang="en-US" sz="900" b="1" dirty="0" smtClean="0">
                <a:solidFill>
                  <a:srgbClr val="FF0000"/>
                </a:solidFill>
                <a:latin typeface="微软雅黑" pitchFamily="34" charset="-122"/>
                <a:ea typeface="微软雅黑" pitchFamily="34" charset="-122"/>
              </a:rPr>
              <a:t>中</a:t>
            </a:r>
            <a:r>
              <a:rPr kumimoji="1" lang="en-US" altLang="zh-CN" sz="900" b="1" dirty="0" smtClean="0">
                <a:solidFill>
                  <a:srgbClr val="FF0000"/>
                </a:solidFill>
                <a:latin typeface="微软雅黑" pitchFamily="34" charset="-122"/>
                <a:ea typeface="微软雅黑" pitchFamily="34" charset="-122"/>
              </a:rPr>
              <a:t>CRM</a:t>
            </a:r>
            <a:r>
              <a:rPr kumimoji="1" lang="zh-CN" altLang="en-US" sz="900" b="1" dirty="0" smtClean="0">
                <a:solidFill>
                  <a:srgbClr val="FF0000"/>
                </a:solidFill>
                <a:latin typeface="微软雅黑" pitchFamily="34" charset="-122"/>
                <a:ea typeface="微软雅黑" pitchFamily="34" charset="-122"/>
              </a:rPr>
              <a:t>、财务等系统的估计人天是简单估计，具体人天需要对业务系统进行分析完成后才能给出</a:t>
            </a:r>
            <a:endParaRPr kumimoji="1" lang="zh-CN" altLang="en-US" sz="900" b="1" dirty="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2119980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bwMode="auto">
          <a:xfrm flipH="1">
            <a:off x="251520" y="1807451"/>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3" name="Straight Connector 52"/>
          <p:cNvCxnSpPr/>
          <p:nvPr/>
        </p:nvCxnSpPr>
        <p:spPr bwMode="auto">
          <a:xfrm flipH="1">
            <a:off x="611560" y="182173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4" name="Straight Connector 53"/>
          <p:cNvCxnSpPr/>
          <p:nvPr/>
        </p:nvCxnSpPr>
        <p:spPr bwMode="auto">
          <a:xfrm flipH="1">
            <a:off x="1199169" y="1833279"/>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5" name="Straight Connector 54"/>
          <p:cNvCxnSpPr/>
          <p:nvPr/>
        </p:nvCxnSpPr>
        <p:spPr bwMode="auto">
          <a:xfrm flipH="1">
            <a:off x="1778492" y="1830990"/>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6" name="Straight Connector 55"/>
          <p:cNvCxnSpPr/>
          <p:nvPr/>
        </p:nvCxnSpPr>
        <p:spPr bwMode="auto">
          <a:xfrm flipH="1">
            <a:off x="2354556"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7" name="Straight Connector 56"/>
          <p:cNvCxnSpPr/>
          <p:nvPr/>
        </p:nvCxnSpPr>
        <p:spPr bwMode="auto">
          <a:xfrm flipH="1">
            <a:off x="2956448"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8" name="Straight Connector 57"/>
          <p:cNvCxnSpPr/>
          <p:nvPr/>
        </p:nvCxnSpPr>
        <p:spPr bwMode="auto">
          <a:xfrm flipH="1">
            <a:off x="3532512"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9" name="Straight Connector 58"/>
          <p:cNvCxnSpPr/>
          <p:nvPr/>
        </p:nvCxnSpPr>
        <p:spPr bwMode="auto">
          <a:xfrm flipH="1">
            <a:off x="4131666"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0" name="Straight Connector 59"/>
          <p:cNvCxnSpPr/>
          <p:nvPr/>
        </p:nvCxnSpPr>
        <p:spPr bwMode="auto">
          <a:xfrm flipH="1">
            <a:off x="4707730"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1" name="Straight Connector 60"/>
          <p:cNvCxnSpPr/>
          <p:nvPr/>
        </p:nvCxnSpPr>
        <p:spPr bwMode="auto">
          <a:xfrm flipH="1">
            <a:off x="5306884"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bwMode="auto">
          <a:xfrm flipH="1">
            <a:off x="5906038"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3" name="Straight Connector 62"/>
          <p:cNvCxnSpPr/>
          <p:nvPr/>
        </p:nvCxnSpPr>
        <p:spPr bwMode="auto">
          <a:xfrm flipH="1">
            <a:off x="6484840"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4" name="Straight Connector 63"/>
          <p:cNvCxnSpPr/>
          <p:nvPr/>
        </p:nvCxnSpPr>
        <p:spPr bwMode="auto">
          <a:xfrm flipH="1">
            <a:off x="7069711"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5" name="Straight Connector 64"/>
          <p:cNvCxnSpPr/>
          <p:nvPr/>
        </p:nvCxnSpPr>
        <p:spPr bwMode="auto">
          <a:xfrm flipH="1">
            <a:off x="7660058"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6" name="Straight Connector 65"/>
          <p:cNvCxnSpPr/>
          <p:nvPr/>
        </p:nvCxnSpPr>
        <p:spPr bwMode="auto">
          <a:xfrm flipH="1">
            <a:off x="8247667"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7" name="Straight Connector 66"/>
          <p:cNvCxnSpPr/>
          <p:nvPr/>
        </p:nvCxnSpPr>
        <p:spPr bwMode="auto">
          <a:xfrm flipH="1">
            <a:off x="8835276"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14</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三福</a:t>
            </a:r>
            <a:r>
              <a:rPr lang="en-US" altLang="zh-CN" sz="2400" dirty="0" smtClean="0"/>
              <a:t>BI</a:t>
            </a:r>
            <a:r>
              <a:rPr lang="zh-CN" altLang="en-US" sz="2400" dirty="0" smtClean="0"/>
              <a:t>总体实施方案</a:t>
            </a:r>
          </a:p>
        </p:txBody>
      </p:sp>
      <p:sp>
        <p:nvSpPr>
          <p:cNvPr id="7" name="Rectangle 2"/>
          <p:cNvSpPr>
            <a:spLocks noChangeArrowheads="1"/>
          </p:cNvSpPr>
          <p:nvPr/>
        </p:nvSpPr>
        <p:spPr bwMode="gray">
          <a:xfrm>
            <a:off x="269331" y="1733501"/>
            <a:ext cx="8185150" cy="200025"/>
          </a:xfrm>
          <a:prstGeom prst="rect">
            <a:avLst/>
          </a:prstGeom>
          <a:gradFill rotWithShape="0">
            <a:gsLst>
              <a:gs pos="0">
                <a:srgbClr val="9A9ABC"/>
              </a:gs>
              <a:gs pos="50000">
                <a:srgbClr val="F0F0F5"/>
              </a:gs>
              <a:gs pos="100000">
                <a:srgbClr val="9A9ABC"/>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lnSpc>
                <a:spcPct val="104000"/>
              </a:lnSpc>
              <a:spcBef>
                <a:spcPct val="20000"/>
              </a:spcBef>
              <a:buClr>
                <a:schemeClr val="accent1"/>
              </a:buClr>
              <a:buFont typeface="宋体" pitchFamily="2" charset="-122"/>
              <a:buNone/>
            </a:pPr>
            <a:endParaRPr lang="zh-CN" altLang="zh-CN" sz="1000">
              <a:solidFill>
                <a:srgbClr val="0820D2"/>
              </a:solidFill>
              <a:latin typeface="微软雅黑" pitchFamily="34" charset="-122"/>
              <a:ea typeface="微软雅黑" pitchFamily="34" charset="-122"/>
            </a:endParaRPr>
          </a:p>
        </p:txBody>
      </p:sp>
      <p:sp>
        <p:nvSpPr>
          <p:cNvPr id="10" name="Text Box 3"/>
          <p:cNvSpPr txBox="1">
            <a:spLocks noChangeArrowheads="1"/>
          </p:cNvSpPr>
          <p:nvPr/>
        </p:nvSpPr>
        <p:spPr bwMode="auto">
          <a:xfrm>
            <a:off x="251520" y="2003377"/>
            <a:ext cx="4464496" cy="273495"/>
          </a:xfrm>
          <a:prstGeom prst="rect">
            <a:avLst/>
          </a:prstGeom>
          <a:solidFill>
            <a:srgbClr val="3333CC"/>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400" b="1" dirty="0" smtClean="0">
                <a:solidFill>
                  <a:schemeClr val="bg1"/>
                </a:solidFill>
                <a:latin typeface="微软雅黑" pitchFamily="34" charset="-122"/>
                <a:ea typeface="微软雅黑" pitchFamily="34" charset="-122"/>
              </a:rPr>
              <a:t>RA</a:t>
            </a:r>
            <a:r>
              <a:rPr lang="zh-CN" altLang="en-US" sz="1400" b="1" dirty="0" smtClean="0">
                <a:solidFill>
                  <a:schemeClr val="bg1"/>
                </a:solidFill>
                <a:latin typeface="微软雅黑" pitchFamily="34" charset="-122"/>
                <a:ea typeface="微软雅黑" pitchFamily="34" charset="-122"/>
              </a:rPr>
              <a:t>中零售分析搭建</a:t>
            </a:r>
            <a:endParaRPr lang="zh-CN" altLang="en-GB" sz="1400" b="1" dirty="0">
              <a:solidFill>
                <a:schemeClr val="bg1"/>
              </a:solidFill>
              <a:latin typeface="微软雅黑" pitchFamily="34" charset="-122"/>
              <a:ea typeface="微软雅黑" pitchFamily="34" charset="-122"/>
            </a:endParaRPr>
          </a:p>
        </p:txBody>
      </p:sp>
      <p:sp>
        <p:nvSpPr>
          <p:cNvPr id="14" name="AutoShape 47"/>
          <p:cNvSpPr>
            <a:spLocks noChangeArrowheads="1"/>
          </p:cNvSpPr>
          <p:nvPr/>
        </p:nvSpPr>
        <p:spPr bwMode="auto">
          <a:xfrm>
            <a:off x="259807" y="1404888"/>
            <a:ext cx="8639968" cy="328613"/>
          </a:xfrm>
          <a:prstGeom prst="homePlate">
            <a:avLst>
              <a:gd name="adj" fmla="val 114405"/>
            </a:avLst>
          </a:prstGeom>
          <a:solidFill>
            <a:schemeClr val="accent2"/>
          </a:solidFill>
          <a:ln w="6350">
            <a:solidFill>
              <a:schemeClr val="tx1"/>
            </a:solidFill>
            <a:miter lim="800000"/>
            <a:headEnd/>
            <a:tailEnd/>
          </a:ln>
        </p:spPr>
        <p:txBody>
          <a:bodyPr wrap="none" anchor="ctr"/>
          <a:lstStyle/>
          <a:p>
            <a:pPr algn="ctr">
              <a:lnSpc>
                <a:spcPct val="90000"/>
              </a:lnSpc>
              <a:spcBef>
                <a:spcPct val="50000"/>
              </a:spcBef>
            </a:pPr>
            <a:r>
              <a:rPr lang="en-US" altLang="zh-CN" b="1" dirty="0" smtClean="0">
                <a:latin typeface="微软雅黑" pitchFamily="34" charset="-122"/>
                <a:ea typeface="微软雅黑" pitchFamily="34" charset="-122"/>
              </a:rPr>
              <a:t>BI</a:t>
            </a:r>
            <a:r>
              <a:rPr lang="zh-CN" altLang="en-US" b="1" dirty="0" smtClean="0">
                <a:latin typeface="微软雅黑" pitchFamily="34" charset="-122"/>
                <a:ea typeface="微软雅黑" pitchFamily="34" charset="-122"/>
              </a:rPr>
              <a:t>实施阶段</a:t>
            </a:r>
            <a:endParaRPr lang="en-US" altLang="zh-CN" b="1" dirty="0">
              <a:latin typeface="微软雅黑" pitchFamily="34" charset="-122"/>
              <a:ea typeface="微软雅黑" pitchFamily="34" charset="-122"/>
            </a:endParaRPr>
          </a:p>
        </p:txBody>
      </p:sp>
      <p:sp>
        <p:nvSpPr>
          <p:cNvPr id="15" name="Text Box 2"/>
          <p:cNvSpPr txBox="1">
            <a:spLocks noChangeArrowheads="1"/>
          </p:cNvSpPr>
          <p:nvPr/>
        </p:nvSpPr>
        <p:spPr bwMode="auto">
          <a:xfrm>
            <a:off x="61858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11</a:t>
            </a:r>
            <a:r>
              <a:rPr lang="zh-CN" altLang="en-US" sz="1000" b="1" dirty="0" smtClean="0">
                <a:effectLst>
                  <a:outerShdw blurRad="38100" dist="38100" dir="2700000" algn="tl">
                    <a:srgbClr val="FFFFFF"/>
                  </a:outerShdw>
                </a:effectLst>
                <a:latin typeface="微软雅黑" pitchFamily="34" charset="-122"/>
                <a:ea typeface="微软雅黑" pitchFamily="34" charset="-122"/>
              </a:rPr>
              <a:t>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6" name="Text Box 2"/>
          <p:cNvSpPr txBox="1">
            <a:spLocks noChangeArrowheads="1"/>
          </p:cNvSpPr>
          <p:nvPr/>
        </p:nvSpPr>
        <p:spPr bwMode="auto">
          <a:xfrm>
            <a:off x="120868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11</a:t>
            </a:r>
            <a:r>
              <a:rPr lang="zh-CN" altLang="en-US" sz="1000" b="1" dirty="0" smtClean="0">
                <a:effectLst>
                  <a:outerShdw blurRad="38100" dist="38100" dir="2700000" algn="tl">
                    <a:srgbClr val="FFFFFF"/>
                  </a:outerShdw>
                </a:effectLst>
                <a:latin typeface="微软雅黑" pitchFamily="34" charset="-122"/>
                <a:ea typeface="微软雅黑" pitchFamily="34" charset="-122"/>
              </a:rPr>
              <a:t>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7" name="Text Box 2"/>
          <p:cNvSpPr txBox="1">
            <a:spLocks noChangeArrowheads="1"/>
          </p:cNvSpPr>
          <p:nvPr/>
        </p:nvSpPr>
        <p:spPr bwMode="auto">
          <a:xfrm>
            <a:off x="1785318"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r>
              <a:rPr lang="en-US" altLang="zh-CN" sz="1000" b="1" dirty="0" smtClean="0">
                <a:effectLst>
                  <a:outerShdw blurRad="38100" dist="38100" dir="2700000" algn="tl">
                    <a:srgbClr val="FFFFFF"/>
                  </a:outerShdw>
                </a:effectLst>
                <a:latin typeface="微软雅黑" pitchFamily="34" charset="-122"/>
                <a:ea typeface="微软雅黑" pitchFamily="34" charset="-122"/>
              </a:rPr>
              <a:t>2</a:t>
            </a:r>
            <a:r>
              <a:rPr lang="zh-CN" altLang="en-US" sz="1000" b="1" dirty="0" smtClean="0">
                <a:effectLst>
                  <a:outerShdw blurRad="38100" dist="38100" dir="2700000" algn="tl">
                    <a:srgbClr val="FFFFFF"/>
                  </a:outerShdw>
                </a:effectLst>
                <a:latin typeface="微软雅黑" pitchFamily="34" charset="-122"/>
                <a:ea typeface="微软雅黑" pitchFamily="34" charset="-122"/>
              </a:rPr>
              <a:t>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8" name="Text Box 2"/>
          <p:cNvSpPr txBox="1">
            <a:spLocks noChangeArrowheads="1"/>
          </p:cNvSpPr>
          <p:nvPr/>
        </p:nvSpPr>
        <p:spPr bwMode="auto">
          <a:xfrm>
            <a:off x="2375418"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r>
              <a:rPr lang="en-US" altLang="zh-CN" sz="1000" b="1" dirty="0" smtClean="0">
                <a:effectLst>
                  <a:outerShdw blurRad="38100" dist="38100" dir="2700000" algn="tl">
                    <a:srgbClr val="FFFFFF"/>
                  </a:outerShdw>
                </a:effectLst>
                <a:latin typeface="微软雅黑" pitchFamily="34" charset="-122"/>
                <a:ea typeface="微软雅黑" pitchFamily="34" charset="-122"/>
              </a:rPr>
              <a:t>2</a:t>
            </a:r>
            <a:r>
              <a:rPr lang="zh-CN" altLang="en-US" sz="1000" b="1" dirty="0" smtClean="0">
                <a:effectLst>
                  <a:outerShdw blurRad="38100" dist="38100" dir="2700000" algn="tl">
                    <a:srgbClr val="FFFFFF"/>
                  </a:outerShdw>
                </a:effectLst>
                <a:latin typeface="微软雅黑" pitchFamily="34" charset="-122"/>
                <a:ea typeface="微软雅黑" pitchFamily="34" charset="-122"/>
              </a:rPr>
              <a:t>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9" name="Text Box 2"/>
          <p:cNvSpPr txBox="1">
            <a:spLocks noChangeArrowheads="1"/>
          </p:cNvSpPr>
          <p:nvPr/>
        </p:nvSpPr>
        <p:spPr bwMode="auto">
          <a:xfrm>
            <a:off x="2965518"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0" name="Text Box 2"/>
          <p:cNvSpPr txBox="1">
            <a:spLocks noChangeArrowheads="1"/>
          </p:cNvSpPr>
          <p:nvPr/>
        </p:nvSpPr>
        <p:spPr bwMode="auto">
          <a:xfrm>
            <a:off x="355403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1" name="Text Box 2"/>
          <p:cNvSpPr txBox="1">
            <a:spLocks noChangeArrowheads="1"/>
          </p:cNvSpPr>
          <p:nvPr/>
        </p:nvSpPr>
        <p:spPr bwMode="auto">
          <a:xfrm>
            <a:off x="5911256"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3</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2" name="矩形 40"/>
          <p:cNvSpPr/>
          <p:nvPr/>
        </p:nvSpPr>
        <p:spPr bwMode="auto">
          <a:xfrm>
            <a:off x="259806" y="1733501"/>
            <a:ext cx="358775" cy="23018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endParaRPr lang="zh-CN" altLang="en-US" sz="1000" b="1">
              <a:effectLst>
                <a:outerShdw blurRad="38100" dist="38100" dir="2700000" algn="tl">
                  <a:srgbClr val="FFFFFF"/>
                </a:outerShdw>
              </a:effectLst>
              <a:latin typeface="微软雅黑" pitchFamily="34" charset="-122"/>
              <a:ea typeface="微软雅黑" pitchFamily="34" charset="-122"/>
            </a:endParaRPr>
          </a:p>
        </p:txBody>
      </p:sp>
      <p:sp>
        <p:nvSpPr>
          <p:cNvPr id="23" name="Text Box 2"/>
          <p:cNvSpPr txBox="1">
            <a:spLocks noChangeArrowheads="1"/>
          </p:cNvSpPr>
          <p:nvPr/>
        </p:nvSpPr>
        <p:spPr bwMode="auto">
          <a:xfrm>
            <a:off x="259806" y="1733501"/>
            <a:ext cx="573087" cy="287337"/>
          </a:xfrm>
          <a:prstGeom prst="rect">
            <a:avLst/>
          </a:prstGeom>
          <a:noFill/>
          <a:ln w="9525">
            <a:noFill/>
            <a:miter lim="800000"/>
            <a:headEnd/>
            <a:tailEnd/>
          </a:ln>
        </p:spPr>
        <p:txBody>
          <a:bodyPr/>
          <a:lstStyle/>
          <a:p>
            <a:pPr algn="ctr">
              <a:lnSpc>
                <a:spcPct val="90000"/>
              </a:lnSpc>
              <a:spcBef>
                <a:spcPct val="50000"/>
              </a:spcBef>
              <a:defRPr/>
            </a:pP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4" name="Text Box 2"/>
          <p:cNvSpPr txBox="1">
            <a:spLocks noChangeArrowheads="1"/>
          </p:cNvSpPr>
          <p:nvPr/>
        </p:nvSpPr>
        <p:spPr bwMode="auto">
          <a:xfrm>
            <a:off x="414413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2</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5" name="Text Box 2"/>
          <p:cNvSpPr txBox="1">
            <a:spLocks noChangeArrowheads="1"/>
          </p:cNvSpPr>
          <p:nvPr/>
        </p:nvSpPr>
        <p:spPr bwMode="auto">
          <a:xfrm>
            <a:off x="473264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2</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6" name="Text Box 2"/>
          <p:cNvSpPr txBox="1">
            <a:spLocks noChangeArrowheads="1"/>
          </p:cNvSpPr>
          <p:nvPr/>
        </p:nvSpPr>
        <p:spPr bwMode="auto">
          <a:xfrm>
            <a:off x="532274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3</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8" name="Text Box 2"/>
          <p:cNvSpPr txBox="1">
            <a:spLocks noChangeArrowheads="1"/>
          </p:cNvSpPr>
          <p:nvPr/>
        </p:nvSpPr>
        <p:spPr bwMode="auto">
          <a:xfrm>
            <a:off x="648948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4</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9" name="Text Box 2"/>
          <p:cNvSpPr txBox="1">
            <a:spLocks noChangeArrowheads="1"/>
          </p:cNvSpPr>
          <p:nvPr/>
        </p:nvSpPr>
        <p:spPr bwMode="auto">
          <a:xfrm>
            <a:off x="707958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4</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40" name="Text Box 2"/>
          <p:cNvSpPr txBox="1">
            <a:spLocks noChangeArrowheads="1"/>
          </p:cNvSpPr>
          <p:nvPr/>
        </p:nvSpPr>
        <p:spPr bwMode="auto">
          <a:xfrm>
            <a:off x="7675006" y="1731526"/>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5</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41" name="Text Box 2"/>
          <p:cNvSpPr txBox="1">
            <a:spLocks noChangeArrowheads="1"/>
          </p:cNvSpPr>
          <p:nvPr/>
        </p:nvSpPr>
        <p:spPr bwMode="auto">
          <a:xfrm>
            <a:off x="8265106" y="1731526"/>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a:effectLst>
                  <a:outerShdw blurRad="38100" dist="38100" dir="2700000" algn="tl">
                    <a:srgbClr val="FFFFFF"/>
                  </a:outerShdw>
                </a:effectLst>
                <a:latin typeface="微软雅黑" pitchFamily="34" charset="-122"/>
                <a:ea typeface="微软雅黑" pitchFamily="34" charset="-122"/>
              </a:rPr>
              <a:t>5</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43" name="Text Box 3"/>
          <p:cNvSpPr txBox="1">
            <a:spLocks noChangeArrowheads="1"/>
          </p:cNvSpPr>
          <p:nvPr/>
        </p:nvSpPr>
        <p:spPr bwMode="auto">
          <a:xfrm>
            <a:off x="7668344" y="3068960"/>
            <a:ext cx="1152128" cy="288032"/>
          </a:xfrm>
          <a:prstGeom prst="rect">
            <a:avLst/>
          </a:prstGeom>
          <a:solidFill>
            <a:srgbClr val="00B050"/>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100" b="1" dirty="0" smtClean="0">
                <a:solidFill>
                  <a:schemeClr val="bg1"/>
                </a:solidFill>
                <a:latin typeface="微软雅黑" pitchFamily="34" charset="-122"/>
                <a:ea typeface="微软雅黑" pitchFamily="34" charset="-122"/>
              </a:rPr>
              <a:t>RA</a:t>
            </a:r>
            <a:r>
              <a:rPr lang="zh-CN" altLang="en-US" sz="1100" b="1" dirty="0" smtClean="0">
                <a:solidFill>
                  <a:schemeClr val="bg1"/>
                </a:solidFill>
                <a:latin typeface="微软雅黑" pitchFamily="34" charset="-122"/>
                <a:ea typeface="微软雅黑" pitchFamily="34" charset="-122"/>
              </a:rPr>
              <a:t>中财务分析搭建</a:t>
            </a:r>
            <a:endParaRPr lang="zh-CN" altLang="en-GB" sz="1100" b="1" dirty="0">
              <a:solidFill>
                <a:schemeClr val="bg1"/>
              </a:solidFill>
              <a:latin typeface="微软雅黑" pitchFamily="34" charset="-122"/>
              <a:ea typeface="微软雅黑" pitchFamily="34" charset="-122"/>
            </a:endParaRPr>
          </a:p>
        </p:txBody>
      </p:sp>
      <p:sp>
        <p:nvSpPr>
          <p:cNvPr id="45" name="Text Box 3"/>
          <p:cNvSpPr txBox="1">
            <a:spLocks noChangeArrowheads="1"/>
          </p:cNvSpPr>
          <p:nvPr/>
        </p:nvSpPr>
        <p:spPr bwMode="auto">
          <a:xfrm>
            <a:off x="4753389" y="2348880"/>
            <a:ext cx="1762827" cy="288032"/>
          </a:xfrm>
          <a:prstGeom prst="rect">
            <a:avLst/>
          </a:prstGeom>
          <a:solidFill>
            <a:srgbClr val="FF0000"/>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200" b="1" dirty="0" smtClean="0">
                <a:solidFill>
                  <a:schemeClr val="bg1"/>
                </a:solidFill>
                <a:latin typeface="微软雅黑" pitchFamily="34" charset="-122"/>
                <a:ea typeface="微软雅黑" pitchFamily="34" charset="-122"/>
              </a:rPr>
              <a:t>RA</a:t>
            </a:r>
            <a:r>
              <a:rPr lang="zh-CN" altLang="en-US" sz="1200" b="1" dirty="0" smtClean="0">
                <a:solidFill>
                  <a:schemeClr val="bg1"/>
                </a:solidFill>
                <a:latin typeface="微软雅黑" pitchFamily="34" charset="-122"/>
                <a:ea typeface="微软雅黑" pitchFamily="34" charset="-122"/>
              </a:rPr>
              <a:t>中客户关系分析搭建</a:t>
            </a:r>
            <a:endParaRPr lang="zh-CN" altLang="en-GB" sz="1200" b="1" dirty="0">
              <a:solidFill>
                <a:schemeClr val="bg1"/>
              </a:solidFill>
              <a:latin typeface="微软雅黑" pitchFamily="34" charset="-122"/>
              <a:ea typeface="微软雅黑" pitchFamily="34" charset="-122"/>
            </a:endParaRPr>
          </a:p>
        </p:txBody>
      </p:sp>
      <p:sp>
        <p:nvSpPr>
          <p:cNvPr id="47" name="Text Box 3"/>
          <p:cNvSpPr txBox="1">
            <a:spLocks noChangeArrowheads="1"/>
          </p:cNvSpPr>
          <p:nvPr/>
        </p:nvSpPr>
        <p:spPr bwMode="auto">
          <a:xfrm>
            <a:off x="6516216" y="2708920"/>
            <a:ext cx="1152128" cy="288032"/>
          </a:xfrm>
          <a:prstGeom prst="rect">
            <a:avLst/>
          </a:prstGeom>
          <a:solidFill>
            <a:schemeClr val="accent3">
              <a:lumMod val="50000"/>
            </a:schemeClr>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100" b="1" dirty="0" smtClean="0">
                <a:solidFill>
                  <a:schemeClr val="bg1"/>
                </a:solidFill>
                <a:latin typeface="微软雅黑" pitchFamily="34" charset="-122"/>
                <a:ea typeface="微软雅黑" pitchFamily="34" charset="-122"/>
              </a:rPr>
              <a:t>RA</a:t>
            </a:r>
            <a:r>
              <a:rPr lang="zh-CN" altLang="en-US" sz="1100" b="1" dirty="0" smtClean="0">
                <a:solidFill>
                  <a:schemeClr val="bg1"/>
                </a:solidFill>
                <a:latin typeface="微软雅黑" pitchFamily="34" charset="-122"/>
                <a:ea typeface="微软雅黑" pitchFamily="34" charset="-122"/>
              </a:rPr>
              <a:t>中人力资源分析搭建</a:t>
            </a:r>
            <a:endParaRPr lang="zh-CN" altLang="en-GB" sz="1100" b="1" dirty="0">
              <a:solidFill>
                <a:schemeClr val="bg1"/>
              </a:solidFill>
              <a:latin typeface="微软雅黑" pitchFamily="34" charset="-122"/>
              <a:ea typeface="微软雅黑" pitchFamily="34" charset="-122"/>
            </a:endParaRPr>
          </a:p>
        </p:txBody>
      </p:sp>
      <p:cxnSp>
        <p:nvCxnSpPr>
          <p:cNvPr id="3" name="Straight Connector 2"/>
          <p:cNvCxnSpPr/>
          <p:nvPr/>
        </p:nvCxnSpPr>
        <p:spPr bwMode="auto">
          <a:xfrm>
            <a:off x="179512" y="3606115"/>
            <a:ext cx="8712968" cy="0"/>
          </a:xfrm>
          <a:prstGeom prst="line">
            <a:avLst/>
          </a:prstGeom>
          <a:ln>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 name="Text Box 3"/>
          <p:cNvSpPr txBox="1">
            <a:spLocks noChangeArrowheads="1"/>
          </p:cNvSpPr>
          <p:nvPr/>
        </p:nvSpPr>
        <p:spPr bwMode="auto">
          <a:xfrm>
            <a:off x="251520" y="3692660"/>
            <a:ext cx="5034860" cy="273495"/>
          </a:xfrm>
          <a:prstGeom prst="rect">
            <a:avLst/>
          </a:prstGeom>
          <a:solidFill>
            <a:srgbClr val="3333CC"/>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400" b="1" dirty="0" smtClean="0">
                <a:solidFill>
                  <a:schemeClr val="bg1"/>
                </a:solidFill>
                <a:latin typeface="微软雅黑" pitchFamily="34" charset="-122"/>
                <a:ea typeface="微软雅黑" pitchFamily="34" charset="-122"/>
              </a:rPr>
              <a:t>RA</a:t>
            </a:r>
            <a:r>
              <a:rPr lang="zh-CN" altLang="en-US" sz="1400" b="1" dirty="0" smtClean="0">
                <a:solidFill>
                  <a:schemeClr val="bg1"/>
                </a:solidFill>
                <a:latin typeface="微软雅黑" pitchFamily="34" charset="-122"/>
                <a:ea typeface="微软雅黑" pitchFamily="34" charset="-122"/>
              </a:rPr>
              <a:t>中零售分析搭建</a:t>
            </a:r>
            <a:endParaRPr lang="zh-CN" altLang="en-GB" sz="1400" b="1" dirty="0">
              <a:solidFill>
                <a:schemeClr val="bg1"/>
              </a:solidFill>
              <a:latin typeface="微软雅黑" pitchFamily="34" charset="-122"/>
              <a:ea typeface="微软雅黑" pitchFamily="34" charset="-122"/>
            </a:endParaRPr>
          </a:p>
        </p:txBody>
      </p:sp>
      <p:cxnSp>
        <p:nvCxnSpPr>
          <p:cNvPr id="38" name="Straight Connector 37"/>
          <p:cNvCxnSpPr/>
          <p:nvPr/>
        </p:nvCxnSpPr>
        <p:spPr bwMode="auto">
          <a:xfrm>
            <a:off x="179512" y="4869160"/>
            <a:ext cx="8712968" cy="0"/>
          </a:xfrm>
          <a:prstGeom prst="line">
            <a:avLst/>
          </a:prstGeom>
          <a:ln>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Text Box 3"/>
          <p:cNvSpPr txBox="1">
            <a:spLocks noChangeArrowheads="1"/>
          </p:cNvSpPr>
          <p:nvPr/>
        </p:nvSpPr>
        <p:spPr bwMode="auto">
          <a:xfrm>
            <a:off x="251520" y="4955705"/>
            <a:ext cx="5749240" cy="273495"/>
          </a:xfrm>
          <a:prstGeom prst="rect">
            <a:avLst/>
          </a:prstGeom>
          <a:solidFill>
            <a:srgbClr val="3333CC"/>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400" b="1" dirty="0" smtClean="0">
                <a:solidFill>
                  <a:schemeClr val="bg1"/>
                </a:solidFill>
                <a:latin typeface="微软雅黑" pitchFamily="34" charset="-122"/>
                <a:ea typeface="微软雅黑" pitchFamily="34" charset="-122"/>
              </a:rPr>
              <a:t>RA</a:t>
            </a:r>
            <a:r>
              <a:rPr lang="zh-CN" altLang="en-US" sz="1400" b="1" dirty="0" smtClean="0">
                <a:solidFill>
                  <a:schemeClr val="bg1"/>
                </a:solidFill>
                <a:latin typeface="微软雅黑" pitchFamily="34" charset="-122"/>
                <a:ea typeface="微软雅黑" pitchFamily="34" charset="-122"/>
              </a:rPr>
              <a:t>中零售分析搭建</a:t>
            </a:r>
            <a:endParaRPr lang="zh-CN" altLang="en-GB" sz="1400" b="1" dirty="0">
              <a:solidFill>
                <a:schemeClr val="bg1"/>
              </a:solidFill>
              <a:latin typeface="微软雅黑" pitchFamily="34" charset="-122"/>
              <a:ea typeface="微软雅黑" pitchFamily="34" charset="-122"/>
            </a:endParaRPr>
          </a:p>
        </p:txBody>
      </p:sp>
      <p:sp>
        <p:nvSpPr>
          <p:cNvPr id="42" name="Text Box 3"/>
          <p:cNvSpPr txBox="1">
            <a:spLocks noChangeArrowheads="1"/>
          </p:cNvSpPr>
          <p:nvPr/>
        </p:nvSpPr>
        <p:spPr bwMode="auto">
          <a:xfrm>
            <a:off x="4857752" y="6021288"/>
            <a:ext cx="1152128" cy="288032"/>
          </a:xfrm>
          <a:prstGeom prst="rect">
            <a:avLst/>
          </a:prstGeom>
          <a:solidFill>
            <a:srgbClr val="00B050"/>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800" b="1" dirty="0" smtClean="0">
                <a:solidFill>
                  <a:schemeClr val="bg1"/>
                </a:solidFill>
                <a:latin typeface="微软雅黑" pitchFamily="34" charset="-122"/>
                <a:ea typeface="微软雅黑" pitchFamily="34" charset="-122"/>
              </a:rPr>
              <a:t>RA</a:t>
            </a:r>
            <a:r>
              <a:rPr lang="zh-CN" altLang="en-US" sz="800" b="1" dirty="0" smtClean="0">
                <a:solidFill>
                  <a:schemeClr val="bg1"/>
                </a:solidFill>
                <a:latin typeface="微软雅黑" pitchFamily="34" charset="-122"/>
                <a:ea typeface="微软雅黑" pitchFamily="34" charset="-122"/>
              </a:rPr>
              <a:t>中财务核心分析</a:t>
            </a:r>
            <a:endParaRPr lang="zh-CN" altLang="en-GB" sz="800" b="1" dirty="0">
              <a:solidFill>
                <a:schemeClr val="bg1"/>
              </a:solidFill>
              <a:latin typeface="微软雅黑" pitchFamily="34" charset="-122"/>
              <a:ea typeface="微软雅黑" pitchFamily="34" charset="-122"/>
            </a:endParaRPr>
          </a:p>
        </p:txBody>
      </p:sp>
      <p:sp>
        <p:nvSpPr>
          <p:cNvPr id="49" name="Text Box 3"/>
          <p:cNvSpPr txBox="1">
            <a:spLocks noChangeArrowheads="1"/>
          </p:cNvSpPr>
          <p:nvPr/>
        </p:nvSpPr>
        <p:spPr bwMode="auto">
          <a:xfrm>
            <a:off x="3500430" y="5301208"/>
            <a:ext cx="1224136" cy="288032"/>
          </a:xfrm>
          <a:prstGeom prst="rect">
            <a:avLst/>
          </a:prstGeom>
          <a:solidFill>
            <a:srgbClr val="FF0000"/>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900" b="1" dirty="0" smtClean="0">
                <a:solidFill>
                  <a:schemeClr val="bg1"/>
                </a:solidFill>
                <a:latin typeface="微软雅黑" pitchFamily="34" charset="-122"/>
                <a:ea typeface="微软雅黑" pitchFamily="34" charset="-122"/>
              </a:rPr>
              <a:t>RA</a:t>
            </a:r>
            <a:r>
              <a:rPr lang="zh-CN" altLang="en-US" sz="900" b="1" dirty="0" smtClean="0">
                <a:solidFill>
                  <a:schemeClr val="bg1"/>
                </a:solidFill>
                <a:latin typeface="微软雅黑" pitchFamily="34" charset="-122"/>
                <a:ea typeface="微软雅黑" pitchFamily="34" charset="-122"/>
              </a:rPr>
              <a:t>中客户关系核心分析</a:t>
            </a:r>
            <a:endParaRPr lang="zh-CN" altLang="en-GB" sz="900" b="1" dirty="0">
              <a:solidFill>
                <a:schemeClr val="bg1"/>
              </a:solidFill>
              <a:latin typeface="微软雅黑" pitchFamily="34" charset="-122"/>
              <a:ea typeface="微软雅黑" pitchFamily="34" charset="-122"/>
            </a:endParaRPr>
          </a:p>
        </p:txBody>
      </p:sp>
      <p:sp>
        <p:nvSpPr>
          <p:cNvPr id="50" name="Text Box 3"/>
          <p:cNvSpPr txBox="1">
            <a:spLocks noChangeArrowheads="1"/>
          </p:cNvSpPr>
          <p:nvPr/>
        </p:nvSpPr>
        <p:spPr bwMode="auto">
          <a:xfrm>
            <a:off x="4205690" y="5661248"/>
            <a:ext cx="1152128" cy="288032"/>
          </a:xfrm>
          <a:prstGeom prst="rect">
            <a:avLst/>
          </a:prstGeom>
          <a:solidFill>
            <a:schemeClr val="accent3">
              <a:lumMod val="50000"/>
            </a:schemeClr>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800" b="1" dirty="0" smtClean="0">
                <a:solidFill>
                  <a:schemeClr val="bg1"/>
                </a:solidFill>
                <a:latin typeface="微软雅黑" pitchFamily="34" charset="-122"/>
                <a:ea typeface="微软雅黑" pitchFamily="34" charset="-122"/>
              </a:rPr>
              <a:t>RA</a:t>
            </a:r>
            <a:r>
              <a:rPr lang="zh-CN" altLang="en-US" sz="800" b="1" dirty="0" smtClean="0">
                <a:solidFill>
                  <a:schemeClr val="bg1"/>
                </a:solidFill>
                <a:latin typeface="微软雅黑" pitchFamily="34" charset="-122"/>
                <a:ea typeface="微软雅黑" pitchFamily="34" charset="-122"/>
              </a:rPr>
              <a:t>中人力资源核心分析</a:t>
            </a:r>
            <a:endParaRPr lang="zh-CN" altLang="en-GB" sz="800" b="1" dirty="0">
              <a:solidFill>
                <a:schemeClr val="bg1"/>
              </a:solidFill>
              <a:latin typeface="微软雅黑" pitchFamily="34" charset="-122"/>
              <a:ea typeface="微软雅黑" pitchFamily="34" charset="-122"/>
            </a:endParaRPr>
          </a:p>
        </p:txBody>
      </p:sp>
      <p:sp>
        <p:nvSpPr>
          <p:cNvPr id="6" name="TextBox 5"/>
          <p:cNvSpPr txBox="1"/>
          <p:nvPr/>
        </p:nvSpPr>
        <p:spPr>
          <a:xfrm>
            <a:off x="251520" y="2267580"/>
            <a:ext cx="4464496" cy="1323439"/>
          </a:xfrm>
          <a:prstGeom prst="rect">
            <a:avLst/>
          </a:prstGeom>
          <a:noFill/>
        </p:spPr>
        <p:txBody>
          <a:bodyPr wrap="square" rtlCol="0">
            <a:spAutoFit/>
          </a:bodyPr>
          <a:lstStyle/>
          <a:p>
            <a:r>
              <a:rPr kumimoji="1" lang="zh-CN" altLang="en-US" sz="1600" dirty="0" smtClean="0">
                <a:latin typeface="微软雅黑"/>
                <a:ea typeface="微软雅黑"/>
                <a:cs typeface="微软雅黑"/>
              </a:rPr>
              <a:t>方案一，零售分析设计在</a:t>
            </a:r>
            <a:r>
              <a:rPr kumimoji="1" lang="en-US" altLang="zh-CN" sz="1600" dirty="0" smtClean="0">
                <a:latin typeface="微软雅黑"/>
                <a:ea typeface="微软雅黑"/>
                <a:cs typeface="微软雅黑"/>
              </a:rPr>
              <a:t>MOM</a:t>
            </a:r>
            <a:r>
              <a:rPr kumimoji="1" lang="zh-CN" altLang="en-US" sz="1600" dirty="0" smtClean="0">
                <a:latin typeface="微软雅黑"/>
                <a:ea typeface="微软雅黑"/>
                <a:cs typeface="微软雅黑"/>
              </a:rPr>
              <a:t>功能设计完成后一周左右完成，开发需要在</a:t>
            </a:r>
            <a:r>
              <a:rPr kumimoji="1" lang="en-US" altLang="zh-CN" sz="1600" dirty="0" smtClean="0">
                <a:latin typeface="微软雅黑"/>
                <a:ea typeface="微软雅黑"/>
                <a:cs typeface="微软雅黑"/>
              </a:rPr>
              <a:t>1</a:t>
            </a:r>
            <a:r>
              <a:rPr kumimoji="1" lang="zh-CN" altLang="en-US" sz="1600" dirty="0" smtClean="0">
                <a:latin typeface="微软雅黑"/>
                <a:ea typeface="微软雅黑"/>
                <a:cs typeface="微软雅黑"/>
              </a:rPr>
              <a:t>月下完成，测试</a:t>
            </a:r>
            <a:r>
              <a:rPr kumimoji="1" lang="en-US" altLang="zh-CN" sz="1600" dirty="0" smtClean="0">
                <a:latin typeface="微软雅黑"/>
                <a:ea typeface="微软雅黑"/>
                <a:cs typeface="微软雅黑"/>
              </a:rPr>
              <a:t>2</a:t>
            </a:r>
            <a:r>
              <a:rPr kumimoji="1" lang="zh-CN" altLang="en-US" sz="1600" dirty="0" smtClean="0">
                <a:latin typeface="微软雅黑"/>
                <a:ea typeface="微软雅黑"/>
                <a:cs typeface="微软雅黑"/>
              </a:rPr>
              <a:t>月上完成。</a:t>
            </a:r>
            <a:endParaRPr kumimoji="1" lang="en-US" altLang="zh-CN" sz="1600" dirty="0" smtClean="0">
              <a:latin typeface="微软雅黑"/>
              <a:ea typeface="微软雅黑"/>
              <a:cs typeface="微软雅黑"/>
            </a:endParaRPr>
          </a:p>
          <a:p>
            <a:r>
              <a:rPr kumimoji="1" lang="en-US" altLang="zh-CN" sz="1600" dirty="0" smtClean="0">
                <a:latin typeface="微软雅黑"/>
                <a:ea typeface="微软雅黑"/>
                <a:cs typeface="微软雅黑"/>
              </a:rPr>
              <a:t>CRM</a:t>
            </a:r>
            <a:r>
              <a:rPr kumimoji="1" lang="zh-CN" altLang="en-US" sz="1600" dirty="0" smtClean="0">
                <a:latin typeface="微软雅黑"/>
                <a:ea typeface="微软雅黑"/>
                <a:cs typeface="微软雅黑"/>
              </a:rPr>
              <a:t>，</a:t>
            </a:r>
            <a:r>
              <a:rPr kumimoji="1" lang="en-US" altLang="zh-CN" sz="1600" dirty="0" smtClean="0">
                <a:latin typeface="微软雅黑"/>
                <a:ea typeface="微软雅黑"/>
                <a:cs typeface="微软雅黑"/>
              </a:rPr>
              <a:t>HRMS</a:t>
            </a:r>
            <a:r>
              <a:rPr kumimoji="1" lang="zh-CN" altLang="en-US" sz="1600" dirty="0" smtClean="0">
                <a:latin typeface="微软雅黑"/>
                <a:ea typeface="微软雅黑"/>
                <a:cs typeface="微软雅黑"/>
              </a:rPr>
              <a:t>，</a:t>
            </a:r>
            <a:r>
              <a:rPr kumimoji="1" lang="en-US" altLang="zh-CN" sz="1600" dirty="0" smtClean="0">
                <a:latin typeface="微软雅黑"/>
                <a:ea typeface="微软雅黑"/>
                <a:cs typeface="微软雅黑"/>
              </a:rPr>
              <a:t>FIN</a:t>
            </a:r>
            <a:r>
              <a:rPr kumimoji="1" lang="zh-CN" altLang="en-US" sz="1600" dirty="0" smtClean="0">
                <a:latin typeface="微软雅黑"/>
                <a:ea typeface="微软雅黑"/>
                <a:cs typeface="微软雅黑"/>
              </a:rPr>
              <a:t>需要快速分析设计和开发测试</a:t>
            </a:r>
            <a:r>
              <a:rPr kumimoji="1" lang="zh-CN" altLang="en-US" sz="1600" dirty="0" smtClean="0">
                <a:latin typeface="微软雅黑"/>
                <a:ea typeface="微软雅黑"/>
                <a:cs typeface="微软雅黑"/>
              </a:rPr>
              <a:t>。</a:t>
            </a:r>
            <a:endParaRPr kumimoji="1" lang="zh-CN" altLang="en-US" sz="1600" dirty="0">
              <a:latin typeface="微软雅黑"/>
              <a:ea typeface="微软雅黑"/>
              <a:cs typeface="微软雅黑"/>
            </a:endParaRPr>
          </a:p>
        </p:txBody>
      </p:sp>
      <p:sp>
        <p:nvSpPr>
          <p:cNvPr id="51" name="TextBox 50"/>
          <p:cNvSpPr txBox="1"/>
          <p:nvPr/>
        </p:nvSpPr>
        <p:spPr>
          <a:xfrm>
            <a:off x="251520" y="3966155"/>
            <a:ext cx="4464496" cy="830997"/>
          </a:xfrm>
          <a:prstGeom prst="rect">
            <a:avLst/>
          </a:prstGeom>
          <a:noFill/>
        </p:spPr>
        <p:txBody>
          <a:bodyPr wrap="square" rtlCol="0">
            <a:spAutoFit/>
          </a:bodyPr>
          <a:lstStyle/>
          <a:p>
            <a:r>
              <a:rPr kumimoji="1" lang="zh-CN" altLang="en-US" sz="1600" dirty="0" smtClean="0">
                <a:latin typeface="微软雅黑"/>
                <a:ea typeface="微软雅黑"/>
                <a:cs typeface="微软雅黑"/>
              </a:rPr>
              <a:t>方案二，零售分析设计在</a:t>
            </a:r>
            <a:r>
              <a:rPr kumimoji="1" lang="en-US" altLang="zh-CN" sz="1600" dirty="0" smtClean="0">
                <a:latin typeface="微软雅黑"/>
                <a:ea typeface="微软雅黑"/>
                <a:cs typeface="微软雅黑"/>
              </a:rPr>
              <a:t>MOM</a:t>
            </a:r>
            <a:r>
              <a:rPr kumimoji="1" lang="zh-CN" altLang="en-US" sz="1600" dirty="0" smtClean="0">
                <a:latin typeface="微软雅黑"/>
                <a:ea typeface="微软雅黑"/>
                <a:cs typeface="微软雅黑"/>
              </a:rPr>
              <a:t>功能设计完成后一周左右完成，开发需要在</a:t>
            </a:r>
            <a:r>
              <a:rPr kumimoji="1" lang="en-US" altLang="zh-CN" sz="1600" dirty="0" smtClean="0">
                <a:latin typeface="微软雅黑"/>
                <a:ea typeface="微软雅黑"/>
                <a:cs typeface="微软雅黑"/>
              </a:rPr>
              <a:t>2</a:t>
            </a:r>
            <a:r>
              <a:rPr kumimoji="1" lang="zh-CN" altLang="en-US" sz="1600" dirty="0" smtClean="0">
                <a:latin typeface="微软雅黑"/>
                <a:ea typeface="微软雅黑"/>
                <a:cs typeface="微软雅黑"/>
              </a:rPr>
              <a:t>月下完成，测试</a:t>
            </a:r>
            <a:r>
              <a:rPr kumimoji="1" lang="en-US" altLang="zh-CN" sz="1600" dirty="0">
                <a:latin typeface="微软雅黑"/>
                <a:ea typeface="微软雅黑"/>
                <a:cs typeface="微软雅黑"/>
              </a:rPr>
              <a:t>3</a:t>
            </a:r>
            <a:r>
              <a:rPr kumimoji="1" lang="zh-CN" altLang="en-US" sz="1600" dirty="0" smtClean="0">
                <a:latin typeface="微软雅黑"/>
                <a:ea typeface="微软雅黑"/>
                <a:cs typeface="微软雅黑"/>
              </a:rPr>
              <a:t>月下</a:t>
            </a:r>
            <a:r>
              <a:rPr kumimoji="1" lang="zh-CN" altLang="en-US" sz="1600" dirty="0" smtClean="0">
                <a:latin typeface="微软雅黑"/>
                <a:ea typeface="微软雅黑"/>
                <a:cs typeface="微软雅黑"/>
              </a:rPr>
              <a:t>完成</a:t>
            </a:r>
            <a:endParaRPr kumimoji="1" lang="zh-CN" altLang="en-US" sz="1600" dirty="0">
              <a:latin typeface="微软雅黑"/>
              <a:ea typeface="微软雅黑"/>
              <a:cs typeface="微软雅黑"/>
            </a:endParaRPr>
          </a:p>
        </p:txBody>
      </p:sp>
      <p:sp>
        <p:nvSpPr>
          <p:cNvPr id="52" name="TextBox 51"/>
          <p:cNvSpPr txBox="1"/>
          <p:nvPr/>
        </p:nvSpPr>
        <p:spPr>
          <a:xfrm>
            <a:off x="107504" y="5572140"/>
            <a:ext cx="4464496" cy="954107"/>
          </a:xfrm>
          <a:prstGeom prst="rect">
            <a:avLst/>
          </a:prstGeom>
          <a:noFill/>
        </p:spPr>
        <p:txBody>
          <a:bodyPr wrap="square" rtlCol="0">
            <a:spAutoFit/>
          </a:bodyPr>
          <a:lstStyle/>
          <a:p>
            <a:r>
              <a:rPr kumimoji="1" lang="zh-CN" altLang="en-US" sz="1400" dirty="0" smtClean="0">
                <a:latin typeface="微软雅黑"/>
                <a:ea typeface="微软雅黑"/>
                <a:cs typeface="微软雅黑"/>
              </a:rPr>
              <a:t>方案三，</a:t>
            </a:r>
            <a:r>
              <a:rPr kumimoji="1" lang="zh-CN" altLang="en-US" sz="1400" dirty="0">
                <a:latin typeface="微软雅黑"/>
                <a:ea typeface="微软雅黑"/>
                <a:cs typeface="微软雅黑"/>
              </a:rPr>
              <a:t>零售分析设计在</a:t>
            </a:r>
            <a:r>
              <a:rPr kumimoji="1" lang="en-US" altLang="zh-CN" sz="1400" dirty="0">
                <a:latin typeface="微软雅黑"/>
                <a:ea typeface="微软雅黑"/>
                <a:cs typeface="微软雅黑"/>
              </a:rPr>
              <a:t>MOM</a:t>
            </a:r>
            <a:r>
              <a:rPr kumimoji="1" lang="zh-CN" altLang="en-US" sz="1400" dirty="0">
                <a:latin typeface="微软雅黑"/>
                <a:ea typeface="微软雅黑"/>
                <a:cs typeface="微软雅黑"/>
              </a:rPr>
              <a:t>功能设计完成后一周左右完成，开发</a:t>
            </a:r>
            <a:r>
              <a:rPr kumimoji="1" lang="zh-CN" altLang="en-US" sz="1400" dirty="0" smtClean="0">
                <a:latin typeface="微软雅黑"/>
                <a:ea typeface="微软雅黑"/>
                <a:cs typeface="微软雅黑"/>
              </a:rPr>
              <a:t>需要在</a:t>
            </a:r>
            <a:r>
              <a:rPr kumimoji="1" lang="en-US" altLang="zh-CN" sz="1400" dirty="0">
                <a:latin typeface="微软雅黑"/>
                <a:ea typeface="微软雅黑"/>
                <a:cs typeface="微软雅黑"/>
              </a:rPr>
              <a:t>3</a:t>
            </a:r>
            <a:r>
              <a:rPr kumimoji="1" lang="zh-CN" altLang="en-US" sz="1400" dirty="0" smtClean="0">
                <a:latin typeface="微软雅黑"/>
                <a:ea typeface="微软雅黑"/>
                <a:cs typeface="微软雅黑"/>
              </a:rPr>
              <a:t>月上</a:t>
            </a:r>
            <a:r>
              <a:rPr kumimoji="1" lang="zh-CN" altLang="en-US" sz="1400" dirty="0" smtClean="0">
                <a:latin typeface="微软雅黑"/>
                <a:ea typeface="微软雅黑"/>
                <a:cs typeface="微软雅黑"/>
              </a:rPr>
              <a:t>完成。</a:t>
            </a:r>
            <a:endParaRPr kumimoji="1" lang="en-US" altLang="zh-CN" sz="1400" dirty="0" smtClean="0">
              <a:latin typeface="微软雅黑"/>
              <a:ea typeface="微软雅黑"/>
              <a:cs typeface="微软雅黑"/>
            </a:endParaRPr>
          </a:p>
          <a:p>
            <a:r>
              <a:rPr kumimoji="1" lang="en-US" altLang="zh-CN" sz="1400" dirty="0">
                <a:latin typeface="微软雅黑"/>
                <a:ea typeface="微软雅黑"/>
                <a:cs typeface="微软雅黑"/>
              </a:rPr>
              <a:t>CRM</a:t>
            </a:r>
            <a:r>
              <a:rPr kumimoji="1" lang="zh-CN" altLang="en-US" sz="1400" dirty="0">
                <a:latin typeface="微软雅黑"/>
                <a:ea typeface="微软雅黑"/>
                <a:cs typeface="微软雅黑"/>
              </a:rPr>
              <a:t>，</a:t>
            </a:r>
            <a:r>
              <a:rPr kumimoji="1" lang="en-US" altLang="zh-CN" sz="1400" dirty="0">
                <a:latin typeface="微软雅黑"/>
                <a:ea typeface="微软雅黑"/>
                <a:cs typeface="微软雅黑"/>
              </a:rPr>
              <a:t>HRMS</a:t>
            </a:r>
            <a:r>
              <a:rPr kumimoji="1" lang="zh-CN" altLang="en-US" sz="1400" dirty="0">
                <a:latin typeface="微软雅黑"/>
                <a:ea typeface="微软雅黑"/>
                <a:cs typeface="微软雅黑"/>
              </a:rPr>
              <a:t>，</a:t>
            </a:r>
            <a:r>
              <a:rPr kumimoji="1" lang="en-US" altLang="zh-CN" sz="1400" dirty="0" smtClean="0">
                <a:latin typeface="微软雅黑"/>
                <a:ea typeface="微软雅黑"/>
                <a:cs typeface="微软雅黑"/>
              </a:rPr>
              <a:t>FIN</a:t>
            </a:r>
            <a:r>
              <a:rPr kumimoji="1" lang="zh-CN" altLang="en-US" sz="1400" dirty="0" smtClean="0">
                <a:latin typeface="微软雅黑"/>
                <a:ea typeface="微软雅黑"/>
                <a:cs typeface="微软雅黑"/>
              </a:rPr>
              <a:t>的核心分析需要快速分析设计和开发测试</a:t>
            </a:r>
            <a:r>
              <a:rPr kumimoji="1" lang="zh-CN" altLang="en-US" sz="1400" dirty="0" smtClean="0">
                <a:latin typeface="微软雅黑"/>
                <a:ea typeface="微软雅黑"/>
                <a:cs typeface="微软雅黑"/>
              </a:rPr>
              <a:t>。</a:t>
            </a:r>
            <a:endParaRPr kumimoji="1" lang="zh-CN" altLang="en-US" sz="1400" dirty="0">
              <a:latin typeface="微软雅黑"/>
              <a:ea typeface="微软雅黑"/>
              <a:cs typeface="微软雅黑"/>
            </a:endParaRPr>
          </a:p>
        </p:txBody>
      </p:sp>
    </p:spTree>
    <p:extLst>
      <p:ext uri="{BB962C8B-B14F-4D97-AF65-F5344CB8AC3E}">
        <p14:creationId xmlns="" xmlns:p14="http://schemas.microsoft.com/office/powerpoint/2010/main" val="2810893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182563" y="684213"/>
            <a:ext cx="8686800" cy="639762"/>
          </a:xfrm>
        </p:spPr>
        <p:txBody>
          <a:bodyPr/>
          <a:lstStyle/>
          <a:p>
            <a:r>
              <a:rPr lang="zh-CN" altLang="en-US" sz="2400" dirty="0" smtClean="0"/>
              <a:t>报表体系案例介绍</a:t>
            </a:r>
            <a:r>
              <a:rPr lang="en-US" altLang="zh-CN" sz="2400" dirty="0" smtClean="0"/>
              <a:t>——</a:t>
            </a:r>
            <a:r>
              <a:rPr lang="zh-CN" altLang="en-US" sz="2400" dirty="0" smtClean="0"/>
              <a:t>某中国著名鞋类品牌</a:t>
            </a:r>
          </a:p>
        </p:txBody>
      </p:sp>
      <p:sp>
        <p:nvSpPr>
          <p:cNvPr id="13" name="TextBox 12"/>
          <p:cNvSpPr txBox="1"/>
          <p:nvPr/>
        </p:nvSpPr>
        <p:spPr>
          <a:xfrm>
            <a:off x="251520" y="1484784"/>
            <a:ext cx="8640960" cy="369332"/>
          </a:xfrm>
          <a:prstGeom prst="rect">
            <a:avLst/>
          </a:prstGeom>
          <a:noFill/>
        </p:spPr>
        <p:txBody>
          <a:bodyPr wrap="square" rtlCol="0">
            <a:spAutoFit/>
          </a:bodyPr>
          <a:lstStyle/>
          <a:p>
            <a:pPr marL="285750" indent="-285750">
              <a:buFont typeface="Arial"/>
              <a:buChar char="•"/>
            </a:pPr>
            <a:r>
              <a:rPr kumimoji="1" lang="zh-CN" altLang="en-US" dirty="0" smtClean="0">
                <a:latin typeface="微软雅黑"/>
                <a:ea typeface="微软雅黑"/>
                <a:cs typeface="微软雅黑"/>
              </a:rPr>
              <a:t>基于监控与部门职责结合的</a:t>
            </a:r>
            <a:r>
              <a:rPr kumimoji="1" lang="en-US" altLang="zh-CN" dirty="0" smtClean="0">
                <a:latin typeface="微软雅黑"/>
                <a:ea typeface="微软雅黑"/>
                <a:cs typeface="微软雅黑"/>
              </a:rPr>
              <a:t>BI</a:t>
            </a:r>
            <a:r>
              <a:rPr kumimoji="1" lang="zh-CN" altLang="en-US" dirty="0" smtClean="0">
                <a:latin typeface="微软雅黑"/>
                <a:ea typeface="微软雅黑"/>
                <a:cs typeface="微软雅黑"/>
              </a:rPr>
              <a:t>报表体系</a:t>
            </a:r>
            <a:endParaRPr kumimoji="1" lang="en-US" altLang="zh-CN" dirty="0" smtClean="0">
              <a:latin typeface="微软雅黑"/>
              <a:ea typeface="微软雅黑"/>
              <a:cs typeface="微软雅黑"/>
            </a:endParaRPr>
          </a:p>
        </p:txBody>
      </p:sp>
      <p:graphicFrame>
        <p:nvGraphicFramePr>
          <p:cNvPr id="18" name="Table 17"/>
          <p:cNvGraphicFramePr>
            <a:graphicFrameLocks noGrp="1"/>
          </p:cNvGraphicFramePr>
          <p:nvPr>
            <p:extLst>
              <p:ext uri="{D42A27DB-BD31-4B8C-83A1-F6EECF244321}">
                <p14:modId xmlns="" xmlns:p14="http://schemas.microsoft.com/office/powerpoint/2010/main" val="3269656836"/>
              </p:ext>
            </p:extLst>
          </p:nvPr>
        </p:nvGraphicFramePr>
        <p:xfrm>
          <a:off x="4860032" y="1429380"/>
          <a:ext cx="3960440" cy="2359660"/>
        </p:xfrm>
        <a:graphic>
          <a:graphicData uri="http://schemas.openxmlformats.org/drawingml/2006/table">
            <a:tbl>
              <a:tblPr/>
              <a:tblGrid>
                <a:gridCol w="825500"/>
                <a:gridCol w="1384300"/>
                <a:gridCol w="1750640"/>
              </a:tblGrid>
              <a:tr h="190500">
                <a:tc>
                  <a:txBody>
                    <a:bodyPr/>
                    <a:lstStyle/>
                    <a:p>
                      <a:pPr algn="l" fontAlgn="ctr"/>
                      <a:r>
                        <a:rPr lang="zh-CN" altLang="en-US" sz="1200" b="1" i="0" u="none" strike="noStrike" dirty="0">
                          <a:solidFill>
                            <a:srgbClr val="000000"/>
                          </a:solidFill>
                          <a:effectLst/>
                          <a:latin typeface="微软雅黑"/>
                          <a:ea typeface="微软雅黑"/>
                          <a:cs typeface="微软雅黑"/>
                        </a:rPr>
                        <a:t>使用部门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200" b="1" i="0" u="none" strike="noStrike">
                          <a:solidFill>
                            <a:srgbClr val="000000"/>
                          </a:solidFill>
                          <a:effectLst/>
                          <a:latin typeface="微软雅黑"/>
                          <a:ea typeface="微软雅黑"/>
                          <a:cs typeface="微软雅黑"/>
                        </a:rPr>
                        <a:t>仪表盘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200" b="1" i="0" u="none" strike="noStrike">
                          <a:solidFill>
                            <a:srgbClr val="000000"/>
                          </a:solidFill>
                          <a:effectLst/>
                          <a:latin typeface="微软雅黑"/>
                          <a:ea typeface="微软雅黑"/>
                          <a:cs typeface="微软雅黑"/>
                        </a:rPr>
                        <a:t>报表名</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77800">
                <a:tc rowSpan="12">
                  <a:txBody>
                    <a:bodyPr/>
                    <a:lstStyle/>
                    <a:p>
                      <a:pPr algn="ctr" fontAlgn="ctr"/>
                      <a:r>
                        <a:rPr lang="zh-CN" altLang="en-US" sz="1100" b="0" i="0" u="none" strike="noStrike" dirty="0" smtClean="0">
                          <a:solidFill>
                            <a:srgbClr val="000000"/>
                          </a:solidFill>
                          <a:effectLst/>
                          <a:latin typeface="微软雅黑"/>
                          <a:ea typeface="微软雅黑"/>
                          <a:cs typeface="微软雅黑"/>
                        </a:rPr>
                        <a:t>销售</a:t>
                      </a:r>
                      <a:endParaRPr lang="zh-CN" altLang="en-US" sz="1100" b="0" i="0" u="none" strike="noStrike" dirty="0">
                        <a:solidFill>
                          <a:srgbClr val="000000"/>
                        </a:solidFill>
                        <a:effectLst/>
                        <a:latin typeface="微软雅黑"/>
                        <a:ea typeface="微软雅黑"/>
                        <a:cs typeface="微软雅黑"/>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zh-CN" altLang="en-US" sz="1100" b="0" i="0" u="none" strike="noStrike" dirty="0">
                          <a:solidFill>
                            <a:srgbClr val="000000"/>
                          </a:solidFill>
                          <a:effectLst/>
                          <a:latin typeface="微软雅黑"/>
                          <a:ea typeface="微软雅黑"/>
                          <a:cs typeface="微软雅黑"/>
                        </a:rPr>
                        <a:t>营运人效报表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a:ea typeface="微软雅黑"/>
                          <a:cs typeface="微软雅黑"/>
                        </a:rPr>
                        <a:t>营运人效日报表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营运人效周报表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营运人效月报表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营运人效时段日报表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rowSpan="2">
                  <a:txBody>
                    <a:bodyPr/>
                    <a:lstStyle/>
                    <a:p>
                      <a:pPr algn="l" fontAlgn="ctr"/>
                      <a:r>
                        <a:rPr lang="zh-CN" altLang="en-US" sz="1100" b="0" i="0" u="none" strike="noStrike" dirty="0">
                          <a:solidFill>
                            <a:srgbClr val="000000"/>
                          </a:solidFill>
                          <a:effectLst/>
                          <a:latin typeface="微软雅黑"/>
                          <a:ea typeface="微软雅黑"/>
                          <a:cs typeface="微软雅黑"/>
                        </a:rPr>
                        <a:t>营运经理成交率报表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a:ea typeface="微软雅黑"/>
                          <a:cs typeface="微软雅黑"/>
                        </a:rPr>
                        <a:t>营运经理成交率日、周报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营运经理成交率月报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rowSpan="5">
                  <a:txBody>
                    <a:bodyPr/>
                    <a:lstStyle/>
                    <a:p>
                      <a:pPr algn="l" fontAlgn="ctr"/>
                      <a:r>
                        <a:rPr lang="zh-CN" altLang="en-US" sz="1100" b="0" i="0" u="none" strike="noStrike" dirty="0">
                          <a:solidFill>
                            <a:srgbClr val="000000"/>
                          </a:solidFill>
                          <a:effectLst/>
                          <a:latin typeface="微软雅黑"/>
                          <a:ea typeface="微软雅黑"/>
                          <a:cs typeface="微软雅黑"/>
                        </a:rPr>
                        <a:t>营运经理销售报表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a:ea typeface="微软雅黑"/>
                          <a:cs typeface="微软雅黑"/>
                        </a:rPr>
                        <a:t>营运经理销售日报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营运经理销售周报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营运经理销售月报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营运经理节假日同比报表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同店增长日报表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销售执行</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微软雅黑"/>
                          <a:ea typeface="微软雅黑"/>
                          <a:cs typeface="微软雅黑"/>
                        </a:rPr>
                        <a:t>CSO Dashboard</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 xmlns:p14="http://schemas.microsoft.com/office/powerpoint/2010/main" val="890143656"/>
              </p:ext>
            </p:extLst>
          </p:nvPr>
        </p:nvGraphicFramePr>
        <p:xfrm>
          <a:off x="351408" y="2132856"/>
          <a:ext cx="4292600" cy="3802380"/>
        </p:xfrm>
        <a:graphic>
          <a:graphicData uri="http://schemas.openxmlformats.org/drawingml/2006/table">
            <a:tbl>
              <a:tblPr/>
              <a:tblGrid>
                <a:gridCol w="825500"/>
                <a:gridCol w="1244600"/>
                <a:gridCol w="2222500"/>
              </a:tblGrid>
              <a:tr h="190500">
                <a:tc>
                  <a:txBody>
                    <a:bodyPr/>
                    <a:lstStyle/>
                    <a:p>
                      <a:pPr algn="l" fontAlgn="ctr"/>
                      <a:r>
                        <a:rPr lang="zh-CN" altLang="en-US" sz="1200" b="1" i="0" u="none" strike="noStrike" dirty="0">
                          <a:solidFill>
                            <a:srgbClr val="000000"/>
                          </a:solidFill>
                          <a:effectLst/>
                          <a:latin typeface="微软雅黑"/>
                          <a:ea typeface="微软雅黑"/>
                          <a:cs typeface="微软雅黑"/>
                        </a:rPr>
                        <a:t>使用部门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200" b="1" i="0" u="none" strike="noStrike" dirty="0">
                          <a:solidFill>
                            <a:srgbClr val="000000"/>
                          </a:solidFill>
                          <a:effectLst/>
                          <a:latin typeface="微软雅黑"/>
                          <a:ea typeface="微软雅黑"/>
                          <a:cs typeface="微软雅黑"/>
                        </a:rPr>
                        <a:t>仪表盘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200" b="1" i="0" u="none" strike="noStrike">
                          <a:solidFill>
                            <a:srgbClr val="000000"/>
                          </a:solidFill>
                          <a:effectLst/>
                          <a:latin typeface="微软雅黑"/>
                          <a:ea typeface="微软雅黑"/>
                          <a:cs typeface="微软雅黑"/>
                        </a:rPr>
                        <a:t>报表名</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77800">
                <a:tc rowSpan="20">
                  <a:txBody>
                    <a:bodyPr/>
                    <a:lstStyle/>
                    <a:p>
                      <a:pPr algn="ctr" fontAlgn="ctr"/>
                      <a:r>
                        <a:rPr lang="zh-CN" altLang="en-US" sz="1100" b="0" i="0" u="none" strike="noStrike" dirty="0">
                          <a:solidFill>
                            <a:srgbClr val="000000"/>
                          </a:solidFill>
                          <a:effectLst/>
                          <a:latin typeface="微软雅黑"/>
                          <a:ea typeface="微软雅黑"/>
                          <a:cs typeface="微软雅黑"/>
                        </a:rPr>
                        <a:t>供应链</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zh-CN" altLang="en-US" sz="1100" b="0" i="0" u="none" strike="noStrike" dirty="0">
                          <a:solidFill>
                            <a:srgbClr val="000000"/>
                          </a:solidFill>
                          <a:effectLst/>
                          <a:latin typeface="微软雅黑"/>
                          <a:ea typeface="微软雅黑"/>
                          <a:cs typeface="微软雅黑"/>
                        </a:rPr>
                        <a:t>供应链交期完成率</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a:ea typeface="微软雅黑"/>
                          <a:cs typeface="微软雅黑"/>
                        </a:rPr>
                        <a:t>交货及时</a:t>
                      </a:r>
                      <a:r>
                        <a:rPr lang="en-US" altLang="zh-CN" sz="1100" b="0" i="0" u="none" strike="noStrike">
                          <a:solidFill>
                            <a:srgbClr val="000000"/>
                          </a:solidFill>
                          <a:effectLst/>
                          <a:latin typeface="微软雅黑"/>
                          <a:ea typeface="微软雅黑"/>
                          <a:cs typeface="微软雅黑"/>
                        </a:rPr>
                        <a:t>KPI</a:t>
                      </a:r>
                      <a:r>
                        <a:rPr lang="zh-CN" altLang="en-US" sz="1100" b="0" i="0" u="none" strike="noStrike">
                          <a:solidFill>
                            <a:srgbClr val="000000"/>
                          </a:solidFill>
                          <a:effectLst/>
                          <a:latin typeface="微软雅黑"/>
                          <a:ea typeface="微软雅黑"/>
                          <a:cs typeface="微软雅黑"/>
                        </a:rPr>
                        <a:t>明细</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工厂承诺交期完成率（按订单行）</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采购需求交期完成率（按订单行）</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工厂承诺交期完成率（按订单量）</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采购需求交期完成率（按订单量）</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rowSpan="2">
                  <a:txBody>
                    <a:bodyPr/>
                    <a:lstStyle/>
                    <a:p>
                      <a:pPr algn="l" fontAlgn="ctr"/>
                      <a:r>
                        <a:rPr lang="zh-CN" altLang="en-US" sz="1100" b="0" i="0" u="none" strike="noStrike" dirty="0">
                          <a:solidFill>
                            <a:srgbClr val="000000"/>
                          </a:solidFill>
                          <a:effectLst/>
                          <a:latin typeface="微软雅黑"/>
                          <a:ea typeface="微软雅黑"/>
                          <a:cs typeface="微软雅黑"/>
                        </a:rPr>
                        <a:t>供应链交货天数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a:ea typeface="微软雅黑"/>
                          <a:cs typeface="微软雅黑"/>
                        </a:rPr>
                        <a:t>交货天数一览</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追单交货天数统计</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rowSpan="7">
                  <a:txBody>
                    <a:bodyPr/>
                    <a:lstStyle/>
                    <a:p>
                      <a:pPr algn="l" fontAlgn="ctr"/>
                      <a:r>
                        <a:rPr lang="zh-CN" altLang="en-US" sz="1100" b="0" i="0" u="none" strike="noStrike" dirty="0">
                          <a:solidFill>
                            <a:srgbClr val="000000"/>
                          </a:solidFill>
                          <a:effectLst/>
                          <a:latin typeface="微软雅黑"/>
                          <a:ea typeface="微软雅黑"/>
                          <a:cs typeface="微软雅黑"/>
                        </a:rPr>
                        <a:t>供应链库存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a:ea typeface="微软雅黑"/>
                          <a:cs typeface="微软雅黑"/>
                        </a:rPr>
                        <a:t>进、销、存一览表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采购入库对比</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库存结构</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库存结构一览</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新旧库存对比</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经销部库存销售分析</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采购入库</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rowSpan="4">
                  <a:txBody>
                    <a:bodyPr/>
                    <a:lstStyle/>
                    <a:p>
                      <a:pPr algn="l" fontAlgn="ctr"/>
                      <a:r>
                        <a:rPr lang="zh-CN" altLang="en-US" sz="1100" b="0" i="0" u="none" strike="noStrike">
                          <a:solidFill>
                            <a:srgbClr val="000000"/>
                          </a:solidFill>
                          <a:effectLst/>
                          <a:latin typeface="微软雅黑"/>
                          <a:ea typeface="微软雅黑"/>
                          <a:cs typeface="微软雅黑"/>
                        </a:rPr>
                        <a:t>供应链销售</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a:ea typeface="微软雅黑"/>
                          <a:cs typeface="微软雅黑"/>
                        </a:rPr>
                        <a:t>销售结果</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新品销售周报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货款预算基础资料表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销售同比分析</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rowSpan="2">
                  <a:txBody>
                    <a:bodyPr/>
                    <a:lstStyle/>
                    <a:p>
                      <a:pPr algn="l" fontAlgn="ctr"/>
                      <a:r>
                        <a:rPr lang="zh-CN" altLang="en-US" sz="1100" b="0" i="0" u="none" strike="noStrike">
                          <a:solidFill>
                            <a:srgbClr val="000000"/>
                          </a:solidFill>
                          <a:effectLst/>
                          <a:latin typeface="微软雅黑"/>
                          <a:ea typeface="微软雅黑"/>
                          <a:cs typeface="微软雅黑"/>
                        </a:rPr>
                        <a:t>供应链货品追踪</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a:ea typeface="微软雅黑"/>
                          <a:cs typeface="微软雅黑"/>
                        </a:rPr>
                        <a:t>货品追踪汇总</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货品追踪报表（工厂）</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 xmlns:p14="http://schemas.microsoft.com/office/powerpoint/2010/main" val="2150600254"/>
              </p:ext>
            </p:extLst>
          </p:nvPr>
        </p:nvGraphicFramePr>
        <p:xfrm>
          <a:off x="4860032" y="3861048"/>
          <a:ext cx="3960440" cy="2720340"/>
        </p:xfrm>
        <a:graphic>
          <a:graphicData uri="http://schemas.openxmlformats.org/drawingml/2006/table">
            <a:tbl>
              <a:tblPr/>
              <a:tblGrid>
                <a:gridCol w="825500"/>
                <a:gridCol w="1244600"/>
                <a:gridCol w="1890340"/>
              </a:tblGrid>
              <a:tr h="0">
                <a:tc>
                  <a:txBody>
                    <a:bodyPr/>
                    <a:lstStyle/>
                    <a:p>
                      <a:pPr algn="l" fontAlgn="ctr"/>
                      <a:r>
                        <a:rPr lang="zh-CN" altLang="en-US" sz="1200" b="1" i="0" u="none" strike="noStrike" dirty="0">
                          <a:solidFill>
                            <a:srgbClr val="000000"/>
                          </a:solidFill>
                          <a:effectLst/>
                          <a:latin typeface="微软雅黑"/>
                          <a:ea typeface="微软雅黑"/>
                          <a:cs typeface="微软雅黑"/>
                        </a:rPr>
                        <a:t>使用部门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200" b="1" i="0" u="none" strike="noStrike" dirty="0">
                          <a:solidFill>
                            <a:srgbClr val="000000"/>
                          </a:solidFill>
                          <a:effectLst/>
                          <a:latin typeface="微软雅黑"/>
                          <a:ea typeface="微软雅黑"/>
                          <a:cs typeface="微软雅黑"/>
                        </a:rPr>
                        <a:t>仪表盘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200" b="1" i="0" u="none" strike="noStrike">
                          <a:solidFill>
                            <a:srgbClr val="000000"/>
                          </a:solidFill>
                          <a:effectLst/>
                          <a:latin typeface="微软雅黑"/>
                          <a:ea typeface="微软雅黑"/>
                          <a:cs typeface="微软雅黑"/>
                        </a:rPr>
                        <a:t>报表名</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77800">
                <a:tc rowSpan="14">
                  <a:txBody>
                    <a:bodyPr/>
                    <a:lstStyle/>
                    <a:p>
                      <a:pPr algn="ctr" fontAlgn="ctr"/>
                      <a:r>
                        <a:rPr lang="zh-CN" altLang="en-US" sz="1100" b="0" i="0" u="none" strike="noStrike" dirty="0">
                          <a:solidFill>
                            <a:srgbClr val="000000"/>
                          </a:solidFill>
                          <a:effectLst/>
                          <a:latin typeface="微软雅黑"/>
                          <a:ea typeface="微软雅黑"/>
                          <a:cs typeface="微软雅黑"/>
                        </a:rPr>
                        <a:t>品牌</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100" b="0" i="0" u="none" strike="noStrike">
                          <a:solidFill>
                            <a:srgbClr val="000000"/>
                          </a:solidFill>
                          <a:effectLst/>
                          <a:latin typeface="微软雅黑"/>
                          <a:ea typeface="微软雅黑"/>
                          <a:cs typeface="微软雅黑"/>
                        </a:rPr>
                        <a:t>品牌经销部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a:ea typeface="微软雅黑"/>
                          <a:cs typeface="微软雅黑"/>
                        </a:rPr>
                        <a:t>经销部日报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经销部周报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rowSpan="4">
                  <a:txBody>
                    <a:bodyPr/>
                    <a:lstStyle/>
                    <a:p>
                      <a:pPr algn="l" fontAlgn="ctr"/>
                      <a:r>
                        <a:rPr lang="zh-CN" altLang="en-US" sz="1100" b="0" i="0" u="none" strike="noStrike">
                          <a:solidFill>
                            <a:srgbClr val="000000"/>
                          </a:solidFill>
                          <a:effectLst/>
                          <a:latin typeface="微软雅黑"/>
                          <a:ea typeface="微软雅黑"/>
                          <a:cs typeface="微软雅黑"/>
                        </a:rPr>
                        <a:t>品牌商品属性</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a:ea typeface="微软雅黑"/>
                          <a:cs typeface="微软雅黑"/>
                        </a:rPr>
                        <a:t>款式分析</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材质、小类分析</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新品上市追踪</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提供明细</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rowSpan="2">
                  <a:txBody>
                    <a:bodyPr/>
                    <a:lstStyle/>
                    <a:p>
                      <a:pPr algn="l" fontAlgn="ctr"/>
                      <a:r>
                        <a:rPr lang="zh-CN" altLang="en-US" sz="1100" b="0" i="0" u="none" strike="noStrike">
                          <a:solidFill>
                            <a:srgbClr val="000000"/>
                          </a:solidFill>
                          <a:effectLst/>
                          <a:latin typeface="微软雅黑"/>
                          <a:ea typeface="微软雅黑"/>
                          <a:cs typeface="微软雅黑"/>
                        </a:rPr>
                        <a:t>品牌月销售指标追踪</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a:ea typeface="微软雅黑"/>
                          <a:cs typeface="微软雅黑"/>
                        </a:rPr>
                        <a:t>月销量指标追踪（总）</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月销量指标追踪经销部</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品牌库存结构</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a:ea typeface="微软雅黑"/>
                          <a:cs typeface="微软雅黑"/>
                        </a:rPr>
                        <a:t>库存结构</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rowSpan="5">
                  <a:txBody>
                    <a:bodyPr/>
                    <a:lstStyle/>
                    <a:p>
                      <a:pPr algn="l" fontAlgn="ctr"/>
                      <a:r>
                        <a:rPr lang="zh-CN" altLang="en-US" sz="1100" b="0" i="0" u="none" strike="noStrike">
                          <a:solidFill>
                            <a:srgbClr val="000000"/>
                          </a:solidFill>
                          <a:effectLst/>
                          <a:latin typeface="微软雅黑"/>
                          <a:ea typeface="微软雅黑"/>
                          <a:cs typeface="微软雅黑"/>
                        </a:rPr>
                        <a:t>品牌商品经营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a:ea typeface="微软雅黑"/>
                          <a:cs typeface="微软雅黑"/>
                        </a:rPr>
                        <a:t>经营周报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到经营组当季商品分析</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门店周报</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a:ea typeface="微软雅黑"/>
                          <a:cs typeface="微软雅黑"/>
                        </a:rPr>
                        <a:t>货品店铺周分析</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a:ea typeface="微软雅黑"/>
                          <a:cs typeface="微软雅黑"/>
                        </a:rPr>
                        <a:t>当季商品货品分析查询</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2" name="Slide Number Placeholder 3"/>
          <p:cNvSpPr>
            <a:spLocks noGrp="1"/>
          </p:cNvSpPr>
          <p:nvPr>
            <p:ph type="sldNum" sz="quarter" idx="10"/>
          </p:nvPr>
        </p:nvSpPr>
        <p:spPr>
          <a:xfrm>
            <a:off x="182563" y="6537325"/>
            <a:ext cx="366712" cy="184150"/>
          </a:xfrm>
          <a:noFill/>
        </p:spPr>
        <p:txBody>
          <a:bodyPr/>
          <a:lstStyle/>
          <a:p>
            <a:fld id="{DE9AABD9-6B19-4C98-B87B-2A56E3E87D93}" type="slidenum">
              <a:rPr lang="en-US" altLang="zh-CN" smtClean="0">
                <a:latin typeface="Arial" charset="0"/>
                <a:ea typeface="宋体" charset="-122"/>
              </a:rPr>
              <a:pPr/>
              <a:t>15</a:t>
            </a:fld>
            <a:endParaRPr lang="en-US" altLang="zh-CN" smtClean="0">
              <a:latin typeface="Arial" charset="0"/>
              <a:ea typeface="宋体" charset="-122"/>
            </a:endParaRPr>
          </a:p>
        </p:txBody>
      </p:sp>
    </p:spTree>
    <p:extLst>
      <p:ext uri="{BB962C8B-B14F-4D97-AF65-F5344CB8AC3E}">
        <p14:creationId xmlns="" xmlns:p14="http://schemas.microsoft.com/office/powerpoint/2010/main" val="422668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 xmlns:p14="http://schemas.microsoft.com/office/powerpoint/2010/main" val="633623940"/>
              </p:ext>
            </p:extLst>
          </p:nvPr>
        </p:nvGraphicFramePr>
        <p:xfrm>
          <a:off x="323528" y="1412776"/>
          <a:ext cx="8568952" cy="5075324"/>
        </p:xfrm>
        <a:graphic>
          <a:graphicData uri="http://schemas.openxmlformats.org/drawingml/2006/table">
            <a:tbl>
              <a:tblPr/>
              <a:tblGrid>
                <a:gridCol w="2494065"/>
                <a:gridCol w="2902447"/>
                <a:gridCol w="3172440"/>
              </a:tblGrid>
              <a:tr h="144422">
                <a:tc>
                  <a:txBody>
                    <a:bodyPr/>
                    <a:lstStyle/>
                    <a:p>
                      <a:pPr algn="ctr" fontAlgn="ctr"/>
                      <a:r>
                        <a:rPr lang="zh-CN" altLang="en-US" sz="1000" b="1" i="0" u="none" strike="noStrike" dirty="0">
                          <a:solidFill>
                            <a:srgbClr val="000000"/>
                          </a:solidFill>
                          <a:effectLst/>
                          <a:latin typeface="微软雅黑"/>
                          <a:ea typeface="微软雅黑"/>
                          <a:cs typeface="微软雅黑"/>
                        </a:rPr>
                        <a:t>管理分类</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000" b="1" i="0" u="none" strike="noStrike" dirty="0">
                          <a:solidFill>
                            <a:srgbClr val="000000"/>
                          </a:solidFill>
                          <a:effectLst/>
                          <a:latin typeface="微软雅黑"/>
                          <a:ea typeface="微软雅黑"/>
                          <a:cs typeface="微软雅黑"/>
                        </a:rPr>
                        <a:t>仪表盘名称</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000" b="1" i="0" u="none" strike="noStrike" dirty="0">
                          <a:solidFill>
                            <a:srgbClr val="000000"/>
                          </a:solidFill>
                          <a:effectLst/>
                          <a:latin typeface="微软雅黑"/>
                          <a:ea typeface="微软雅黑"/>
                          <a:cs typeface="微软雅黑"/>
                        </a:rPr>
                        <a:t>报表名称</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6624">
                <a:tc rowSpan="6">
                  <a:txBody>
                    <a:bodyPr/>
                    <a:lstStyle/>
                    <a:p>
                      <a:pPr algn="ctr" fontAlgn="ctr"/>
                      <a:r>
                        <a:rPr lang="zh-CN" altLang="en-US" sz="800" b="0" i="0" u="none" strike="noStrike" dirty="0">
                          <a:solidFill>
                            <a:srgbClr val="000000"/>
                          </a:solidFill>
                          <a:effectLst/>
                          <a:latin typeface="微软雅黑"/>
                          <a:ea typeface="微软雅黑"/>
                          <a:cs typeface="微软雅黑"/>
                        </a:rPr>
                        <a:t>库存管理</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a:solidFill>
                            <a:srgbClr val="000000"/>
                          </a:solidFill>
                          <a:effectLst/>
                          <a:latin typeface="微软雅黑"/>
                          <a:ea typeface="微软雅黑"/>
                          <a:cs typeface="微软雅黑"/>
                        </a:rPr>
                        <a:t>销售与投资回报率</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dirty="0">
                          <a:solidFill>
                            <a:srgbClr val="000000"/>
                          </a:solidFill>
                          <a:effectLst/>
                          <a:latin typeface="微软雅黑"/>
                          <a:ea typeface="微软雅黑"/>
                          <a:cs typeface="微软雅黑"/>
                        </a:rPr>
                        <a:t>销售库存与投资回报率</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vMerge="1">
                  <a:txBody>
                    <a:bodyPr/>
                    <a:lstStyle/>
                    <a:p>
                      <a:endParaRPr lang="zh-CN" altLang="en-US"/>
                    </a:p>
                  </a:txBody>
                  <a:tcPr/>
                </a:tc>
                <a:tc rowSpan="5">
                  <a:txBody>
                    <a:bodyPr/>
                    <a:lstStyle/>
                    <a:p>
                      <a:pPr algn="ctr" fontAlgn="ctr"/>
                      <a:r>
                        <a:rPr lang="zh-CN" altLang="en-US" sz="800" b="0" i="0" u="none" strike="noStrike" dirty="0">
                          <a:solidFill>
                            <a:srgbClr val="000000"/>
                          </a:solidFill>
                          <a:effectLst/>
                          <a:latin typeface="微软雅黑"/>
                          <a:ea typeface="微软雅黑"/>
                          <a:cs typeface="微软雅黑"/>
                        </a:rPr>
                        <a:t>库存预警</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a:solidFill>
                            <a:srgbClr val="000000"/>
                          </a:solidFill>
                          <a:effectLst/>
                          <a:latin typeface="微软雅黑"/>
                          <a:ea typeface="微软雅黑"/>
                          <a:cs typeface="微软雅黑"/>
                        </a:rPr>
                        <a:t>门店库存周转</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无销售商品</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负库存单品</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商品到货率</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18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当前地点脱销风险</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9937">
                <a:tc rowSpan="6">
                  <a:txBody>
                    <a:bodyPr/>
                    <a:lstStyle/>
                    <a:p>
                      <a:pPr algn="ctr" fontAlgn="ctr"/>
                      <a:r>
                        <a:rPr lang="zh-CN" altLang="en-US" sz="800" b="0" i="0" u="none" strike="noStrike" dirty="0">
                          <a:solidFill>
                            <a:srgbClr val="000000"/>
                          </a:solidFill>
                          <a:effectLst/>
                          <a:latin typeface="微软雅黑"/>
                          <a:ea typeface="微软雅黑"/>
                          <a:cs typeface="微软雅黑"/>
                        </a:rPr>
                        <a:t>品类绩效</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5">
                  <a:txBody>
                    <a:bodyPr/>
                    <a:lstStyle/>
                    <a:p>
                      <a:pPr algn="ctr" fontAlgn="ctr"/>
                      <a:r>
                        <a:rPr lang="zh-CN" altLang="en-US" sz="800" b="0" i="0" u="none" strike="noStrike" dirty="0">
                          <a:solidFill>
                            <a:srgbClr val="000000"/>
                          </a:solidFill>
                          <a:effectLst/>
                          <a:latin typeface="微软雅黑"/>
                          <a:ea typeface="微软雅黑"/>
                          <a:cs typeface="微软雅黑"/>
                        </a:rPr>
                        <a:t>商品销售和毛利</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dirty="0">
                          <a:solidFill>
                            <a:srgbClr val="000000"/>
                          </a:solidFill>
                          <a:effectLst/>
                          <a:latin typeface="微软雅黑"/>
                          <a:ea typeface="微软雅黑"/>
                          <a:cs typeface="微软雅黑"/>
                        </a:rPr>
                        <a:t>当前</a:t>
                      </a:r>
                      <a:r>
                        <a:rPr lang="en-US" altLang="zh-CN" sz="800" b="0" i="0" u="none" strike="noStrike" dirty="0">
                          <a:solidFill>
                            <a:srgbClr val="000000"/>
                          </a:solidFill>
                          <a:effectLst/>
                          <a:latin typeface="微软雅黑"/>
                          <a:ea typeface="微软雅黑"/>
                          <a:cs typeface="微软雅黑"/>
                        </a:rPr>
                        <a:t>100</a:t>
                      </a:r>
                      <a:r>
                        <a:rPr lang="zh-CN" altLang="en-US" sz="800" b="0" i="0" u="none" strike="noStrike" dirty="0">
                          <a:solidFill>
                            <a:srgbClr val="000000"/>
                          </a:solidFill>
                          <a:effectLst/>
                          <a:latin typeface="微软雅黑"/>
                          <a:ea typeface="微软雅黑"/>
                          <a:cs typeface="微软雅黑"/>
                        </a:rPr>
                        <a:t>大热销商品现状</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18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销售</a:t>
                      </a:r>
                      <a:r>
                        <a:rPr lang="en-US" altLang="zh-CN" sz="800" b="0" i="0" u="none" strike="noStrike">
                          <a:solidFill>
                            <a:srgbClr val="000000"/>
                          </a:solidFill>
                          <a:effectLst/>
                          <a:latin typeface="微软雅黑"/>
                          <a:ea typeface="微软雅黑"/>
                          <a:cs typeface="微软雅黑"/>
                        </a:rPr>
                        <a:t>/</a:t>
                      </a:r>
                      <a:r>
                        <a:rPr lang="zh-CN" altLang="en-US" sz="800" b="0" i="0" u="none" strike="noStrike">
                          <a:solidFill>
                            <a:srgbClr val="000000"/>
                          </a:solidFill>
                          <a:effectLst/>
                          <a:latin typeface="微软雅黑"/>
                          <a:ea typeface="微软雅黑"/>
                          <a:cs typeface="微软雅黑"/>
                        </a:rPr>
                        <a:t>毛利四象限报表</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业绩概览</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负毛利报表</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销售日报表</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vMerge="1">
                  <a:txBody>
                    <a:bodyPr/>
                    <a:lstStyle/>
                    <a:p>
                      <a:endParaRPr lang="zh-CN" altLang="en-US"/>
                    </a:p>
                  </a:txBody>
                  <a:tcPr/>
                </a:tc>
                <a:tc>
                  <a:txBody>
                    <a:bodyPr/>
                    <a:lstStyle/>
                    <a:p>
                      <a:pPr algn="ctr" fontAlgn="ctr"/>
                      <a:r>
                        <a:rPr lang="zh-CN" altLang="en-US" sz="800" b="0" i="0" u="none" strike="noStrike" dirty="0">
                          <a:solidFill>
                            <a:srgbClr val="000000"/>
                          </a:solidFill>
                          <a:effectLst/>
                          <a:latin typeface="微软雅黑"/>
                          <a:ea typeface="微软雅黑"/>
                          <a:cs typeface="微软雅黑"/>
                        </a:rPr>
                        <a:t>采购支持</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a:solidFill>
                            <a:srgbClr val="000000"/>
                          </a:solidFill>
                          <a:effectLst/>
                          <a:latin typeface="微软雅黑"/>
                          <a:ea typeface="微软雅黑"/>
                          <a:cs typeface="微软雅黑"/>
                        </a:rPr>
                        <a:t>采购业绩报表</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186">
                <a:tc rowSpan="6">
                  <a:txBody>
                    <a:bodyPr/>
                    <a:lstStyle/>
                    <a:p>
                      <a:pPr algn="ctr" fontAlgn="ctr"/>
                      <a:r>
                        <a:rPr lang="zh-CN" altLang="en-US" sz="800" b="0" i="0" u="none" strike="noStrike">
                          <a:solidFill>
                            <a:srgbClr val="000000"/>
                          </a:solidFill>
                          <a:effectLst/>
                          <a:latin typeface="微软雅黑"/>
                          <a:ea typeface="微软雅黑"/>
                          <a:cs typeface="微软雅黑"/>
                        </a:rPr>
                        <a:t>营运绩效</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800" b="0" i="0" u="none" strike="noStrike" dirty="0">
                          <a:solidFill>
                            <a:srgbClr val="000000"/>
                          </a:solidFill>
                          <a:effectLst/>
                          <a:latin typeface="微软雅黑"/>
                          <a:ea typeface="微软雅黑"/>
                          <a:cs typeface="微软雅黑"/>
                        </a:rPr>
                        <a:t>商品地点分析</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dirty="0">
                          <a:solidFill>
                            <a:srgbClr val="000000"/>
                          </a:solidFill>
                          <a:effectLst/>
                          <a:latin typeface="微软雅黑"/>
                          <a:ea typeface="微软雅黑"/>
                          <a:cs typeface="微软雅黑"/>
                        </a:rPr>
                        <a:t>门店销售、库存</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商品动销</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rowSpan="3">
                  <a:txBody>
                    <a:bodyPr/>
                    <a:lstStyle/>
                    <a:p>
                      <a:pPr algn="ctr" fontAlgn="ctr"/>
                      <a:r>
                        <a:rPr lang="zh-CN" altLang="en-US" sz="800" b="0" i="0" u="none" strike="noStrike" dirty="0">
                          <a:solidFill>
                            <a:srgbClr val="000000"/>
                          </a:solidFill>
                          <a:effectLst/>
                          <a:latin typeface="微软雅黑"/>
                          <a:ea typeface="微软雅黑"/>
                          <a:cs typeface="微软雅黑"/>
                        </a:rPr>
                        <a:t>损耗</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dirty="0">
                          <a:solidFill>
                            <a:srgbClr val="000000"/>
                          </a:solidFill>
                          <a:effectLst/>
                          <a:latin typeface="微软雅黑"/>
                          <a:ea typeface="微软雅黑"/>
                          <a:cs typeface="微软雅黑"/>
                        </a:rPr>
                        <a:t>损耗占例</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损耗构成</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dirty="0">
                          <a:solidFill>
                            <a:srgbClr val="000000"/>
                          </a:solidFill>
                          <a:effectLst/>
                          <a:latin typeface="微软雅黑"/>
                          <a:ea typeface="微软雅黑"/>
                          <a:cs typeface="微软雅黑"/>
                        </a:rPr>
                        <a:t>损耗前十单品</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可比门店增长</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dirty="0">
                          <a:solidFill>
                            <a:srgbClr val="000000"/>
                          </a:solidFill>
                          <a:effectLst/>
                          <a:latin typeface="微软雅黑"/>
                          <a:ea typeface="微软雅黑"/>
                          <a:cs typeface="微软雅黑"/>
                        </a:rPr>
                        <a:t>可比门店销售毛利</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rowSpan="2">
                  <a:txBody>
                    <a:bodyPr/>
                    <a:lstStyle/>
                    <a:p>
                      <a:pPr algn="ctr" fontAlgn="ctr"/>
                      <a:r>
                        <a:rPr lang="zh-CN" altLang="en-US" sz="800" b="0" i="0" u="none" strike="noStrike">
                          <a:solidFill>
                            <a:srgbClr val="000000"/>
                          </a:solidFill>
                          <a:effectLst/>
                          <a:latin typeface="微软雅黑"/>
                          <a:ea typeface="微软雅黑"/>
                          <a:cs typeface="微软雅黑"/>
                        </a:rPr>
                        <a:t>供应链绩效</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800" b="0" i="0" u="none" strike="noStrike">
                          <a:solidFill>
                            <a:srgbClr val="000000"/>
                          </a:solidFill>
                          <a:effectLst/>
                          <a:latin typeface="微软雅黑"/>
                          <a:ea typeface="微软雅黑"/>
                          <a:cs typeface="微软雅黑"/>
                        </a:rPr>
                        <a:t>供应商绩效</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dirty="0">
                          <a:solidFill>
                            <a:srgbClr val="000000"/>
                          </a:solidFill>
                          <a:effectLst/>
                          <a:latin typeface="微软雅黑"/>
                          <a:ea typeface="微软雅黑"/>
                          <a:cs typeface="微软雅黑"/>
                        </a:rPr>
                        <a:t>供应商商品计分卡</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供应商年度增长</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rowSpan="7">
                  <a:txBody>
                    <a:bodyPr/>
                    <a:lstStyle/>
                    <a:p>
                      <a:pPr algn="ctr" fontAlgn="ctr"/>
                      <a:r>
                        <a:rPr lang="zh-CN" altLang="en-US" sz="800" b="0" i="0" u="none" strike="noStrike" dirty="0">
                          <a:solidFill>
                            <a:srgbClr val="000000"/>
                          </a:solidFill>
                          <a:effectLst/>
                          <a:latin typeface="微软雅黑"/>
                          <a:ea typeface="微软雅黑"/>
                          <a:cs typeface="微软雅黑"/>
                        </a:rPr>
                        <a:t>价格与营销</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zh-CN" altLang="en-US" sz="800" b="0" i="0" u="none" strike="noStrike">
                          <a:solidFill>
                            <a:srgbClr val="000000"/>
                          </a:solidFill>
                          <a:effectLst/>
                          <a:latin typeface="微软雅黑"/>
                          <a:ea typeface="微软雅黑"/>
                          <a:cs typeface="微软雅黑"/>
                        </a:rPr>
                        <a:t>定价</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a:solidFill>
                            <a:srgbClr val="000000"/>
                          </a:solidFill>
                          <a:effectLst/>
                          <a:latin typeface="微软雅黑"/>
                          <a:ea typeface="微软雅黑"/>
                          <a:cs typeface="微软雅黑"/>
                        </a:rPr>
                        <a:t>当前价格趋势</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当前地点价格趋势</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当前价格异常</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9937">
                <a:tc vMerge="1">
                  <a:txBody>
                    <a:bodyPr/>
                    <a:lstStyle/>
                    <a:p>
                      <a:endParaRPr lang="zh-CN" altLang="en-US"/>
                    </a:p>
                  </a:txBody>
                  <a:tcPr/>
                </a:tc>
                <a:tc rowSpan="4">
                  <a:txBody>
                    <a:bodyPr/>
                    <a:lstStyle/>
                    <a:p>
                      <a:pPr algn="ctr" fontAlgn="ctr"/>
                      <a:r>
                        <a:rPr lang="zh-CN" altLang="en-US" sz="800" b="0" i="0" u="none" strike="noStrike">
                          <a:solidFill>
                            <a:srgbClr val="000000"/>
                          </a:solidFill>
                          <a:effectLst/>
                          <a:latin typeface="微软雅黑"/>
                          <a:ea typeface="微软雅黑"/>
                          <a:cs typeface="微软雅黑"/>
                        </a:rPr>
                        <a:t>销售构成</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a:solidFill>
                            <a:srgbClr val="000000"/>
                          </a:solidFill>
                          <a:effectLst/>
                          <a:latin typeface="微软雅黑"/>
                          <a:ea typeface="微软雅黑"/>
                          <a:cs typeface="微软雅黑"/>
                        </a:rPr>
                        <a:t>畅销品</a:t>
                      </a:r>
                      <a:r>
                        <a:rPr lang="en-US" altLang="zh-CN" sz="800" b="0" i="0" u="none" strike="noStrike">
                          <a:solidFill>
                            <a:srgbClr val="000000"/>
                          </a:solidFill>
                          <a:effectLst/>
                          <a:latin typeface="微软雅黑"/>
                          <a:ea typeface="微软雅黑"/>
                          <a:cs typeface="微软雅黑"/>
                        </a:rPr>
                        <a:t>/KVI</a:t>
                      </a:r>
                      <a:r>
                        <a:rPr lang="zh-CN" altLang="en-US" sz="800" b="0" i="0" u="none" strike="noStrike">
                          <a:solidFill>
                            <a:srgbClr val="000000"/>
                          </a:solidFill>
                          <a:effectLst/>
                          <a:latin typeface="微软雅黑"/>
                          <a:ea typeface="微软雅黑"/>
                          <a:cs typeface="微软雅黑"/>
                        </a:rPr>
                        <a:t>销售贡献</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9937">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销售和毛利贡献</a:t>
                      </a:r>
                      <a:r>
                        <a:rPr lang="en-US" altLang="zh-CN" sz="800" b="0" i="0" u="none" strike="noStrike">
                          <a:solidFill>
                            <a:srgbClr val="000000"/>
                          </a:solidFill>
                          <a:effectLst/>
                          <a:latin typeface="微软雅黑"/>
                          <a:ea typeface="微软雅黑"/>
                          <a:cs typeface="微软雅黑"/>
                        </a:rPr>
                        <a:t>-</a:t>
                      </a:r>
                      <a:r>
                        <a:rPr lang="zh-CN" altLang="en-US" sz="800" b="0" i="0" u="none" strike="noStrike">
                          <a:solidFill>
                            <a:srgbClr val="000000"/>
                          </a:solidFill>
                          <a:effectLst/>
                          <a:latin typeface="微软雅黑"/>
                          <a:ea typeface="微软雅黑"/>
                          <a:cs typeface="微软雅黑"/>
                        </a:rPr>
                        <a:t>采购组</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662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经营模式销售组成</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18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销售构成报表</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186">
                <a:tc rowSpan="7">
                  <a:txBody>
                    <a:bodyPr/>
                    <a:lstStyle/>
                    <a:p>
                      <a:pPr algn="ctr" fontAlgn="ctr"/>
                      <a:r>
                        <a:rPr lang="zh-CN" altLang="en-US" sz="800" b="0" i="0" u="none" strike="noStrike" dirty="0">
                          <a:solidFill>
                            <a:srgbClr val="000000"/>
                          </a:solidFill>
                          <a:effectLst/>
                          <a:latin typeface="微软雅黑"/>
                          <a:ea typeface="微软雅黑"/>
                          <a:cs typeface="微软雅黑"/>
                        </a:rPr>
                        <a:t>生鲜管理</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7">
                  <a:txBody>
                    <a:bodyPr/>
                    <a:lstStyle/>
                    <a:p>
                      <a:pPr algn="ctr" fontAlgn="ctr"/>
                      <a:r>
                        <a:rPr lang="zh-CN" altLang="en-US" sz="800" b="0" i="0" u="none" strike="noStrike" dirty="0">
                          <a:solidFill>
                            <a:srgbClr val="000000"/>
                          </a:solidFill>
                          <a:effectLst/>
                          <a:latin typeface="微软雅黑"/>
                          <a:ea typeface="微软雅黑"/>
                          <a:cs typeface="微软雅黑"/>
                        </a:rPr>
                        <a:t>生鲜专家</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800" b="0" i="0" u="none" strike="noStrike">
                          <a:solidFill>
                            <a:srgbClr val="000000"/>
                          </a:solidFill>
                          <a:effectLst/>
                          <a:latin typeface="微软雅黑"/>
                          <a:ea typeface="微软雅黑"/>
                          <a:cs typeface="微软雅黑"/>
                        </a:rPr>
                        <a:t>门店生鲜商品损耗趋势</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328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生鲜门店销售毛利分析</a:t>
                      </a:r>
                      <a:r>
                        <a:rPr lang="en-US" altLang="zh-CN" sz="800" b="0" i="0" u="none" strike="noStrike">
                          <a:solidFill>
                            <a:srgbClr val="000000"/>
                          </a:solidFill>
                          <a:effectLst/>
                          <a:latin typeface="微软雅黑"/>
                          <a:ea typeface="微软雅黑"/>
                          <a:cs typeface="微软雅黑"/>
                        </a:rPr>
                        <a:t>/</a:t>
                      </a:r>
                      <a:r>
                        <a:rPr lang="zh-CN" altLang="en-US" sz="800" b="0" i="0" u="none" strike="noStrike">
                          <a:solidFill>
                            <a:srgbClr val="000000"/>
                          </a:solidFill>
                          <a:effectLst/>
                          <a:latin typeface="微软雅黑"/>
                          <a:ea typeface="微软雅黑"/>
                          <a:cs typeface="微软雅黑"/>
                        </a:rPr>
                        <a:t>趋势</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18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生鲜库存分析</a:t>
                      </a:r>
                      <a:r>
                        <a:rPr lang="en-US" altLang="zh-CN" sz="800" b="0" i="0" u="none" strike="noStrike">
                          <a:solidFill>
                            <a:srgbClr val="000000"/>
                          </a:solidFill>
                          <a:effectLst/>
                          <a:latin typeface="微软雅黑"/>
                          <a:ea typeface="微软雅黑"/>
                          <a:cs typeface="微软雅黑"/>
                        </a:rPr>
                        <a:t>/</a:t>
                      </a:r>
                      <a:r>
                        <a:rPr lang="zh-CN" altLang="en-US" sz="800" b="0" i="0" u="none" strike="noStrike">
                          <a:solidFill>
                            <a:srgbClr val="000000"/>
                          </a:solidFill>
                          <a:effectLst/>
                          <a:latin typeface="微软雅黑"/>
                          <a:ea typeface="微软雅黑"/>
                          <a:cs typeface="微软雅黑"/>
                        </a:rPr>
                        <a:t>趋势</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328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生鲜单品销售毛利分析</a:t>
                      </a:r>
                      <a:r>
                        <a:rPr lang="en-US" altLang="zh-CN" sz="800" b="0" i="0" u="none" strike="noStrike">
                          <a:solidFill>
                            <a:srgbClr val="000000"/>
                          </a:solidFill>
                          <a:effectLst/>
                          <a:latin typeface="微软雅黑"/>
                          <a:ea typeface="微软雅黑"/>
                          <a:cs typeface="微软雅黑"/>
                        </a:rPr>
                        <a:t>/</a:t>
                      </a:r>
                      <a:r>
                        <a:rPr lang="zh-CN" altLang="en-US" sz="800" b="0" i="0" u="none" strike="noStrike">
                          <a:solidFill>
                            <a:srgbClr val="000000"/>
                          </a:solidFill>
                          <a:effectLst/>
                          <a:latin typeface="微软雅黑"/>
                          <a:ea typeface="微软雅黑"/>
                          <a:cs typeface="微软雅黑"/>
                        </a:rPr>
                        <a:t>趋势</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18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dirty="0">
                          <a:solidFill>
                            <a:srgbClr val="000000"/>
                          </a:solidFill>
                          <a:effectLst/>
                          <a:latin typeface="微软雅黑"/>
                          <a:ea typeface="微软雅黑"/>
                          <a:cs typeface="微软雅黑"/>
                        </a:rPr>
                        <a:t>生鲜定价</a:t>
                      </a:r>
                      <a:r>
                        <a:rPr lang="en-US" altLang="zh-CN" sz="800" b="0" i="0" u="none" strike="noStrike" dirty="0">
                          <a:solidFill>
                            <a:srgbClr val="000000"/>
                          </a:solidFill>
                          <a:effectLst/>
                          <a:latin typeface="微软雅黑"/>
                          <a:ea typeface="微软雅黑"/>
                          <a:cs typeface="微软雅黑"/>
                        </a:rPr>
                        <a:t>/</a:t>
                      </a:r>
                      <a:r>
                        <a:rPr lang="zh-CN" altLang="en-US" sz="800" b="0" i="0" u="none" strike="noStrike" dirty="0">
                          <a:solidFill>
                            <a:srgbClr val="000000"/>
                          </a:solidFill>
                          <a:effectLst/>
                          <a:latin typeface="微软雅黑"/>
                          <a:ea typeface="微软雅黑"/>
                          <a:cs typeface="微软雅黑"/>
                        </a:rPr>
                        <a:t>成本</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218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a:solidFill>
                            <a:srgbClr val="000000"/>
                          </a:solidFill>
                          <a:effectLst/>
                          <a:latin typeface="微软雅黑"/>
                          <a:ea typeface="微软雅黑"/>
                          <a:cs typeface="微软雅黑"/>
                        </a:rPr>
                        <a:t>生鲜供应商绩效</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1640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b="0" i="0" u="none" strike="noStrike" dirty="0">
                          <a:solidFill>
                            <a:srgbClr val="000000"/>
                          </a:solidFill>
                          <a:effectLst/>
                          <a:latin typeface="微软雅黑"/>
                          <a:ea typeface="微软雅黑"/>
                          <a:cs typeface="微软雅黑"/>
                        </a:rPr>
                        <a:t>生鲜订货</a:t>
                      </a:r>
                    </a:p>
                  </a:txBody>
                  <a:tcPr marL="4691" marR="4691" marT="46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16" name="Title 1"/>
          <p:cNvSpPr>
            <a:spLocks noGrp="1"/>
          </p:cNvSpPr>
          <p:nvPr>
            <p:ph type="title"/>
          </p:nvPr>
        </p:nvSpPr>
        <p:spPr>
          <a:xfrm>
            <a:off x="182563" y="684213"/>
            <a:ext cx="8686800" cy="639762"/>
          </a:xfrm>
        </p:spPr>
        <p:txBody>
          <a:bodyPr/>
          <a:lstStyle/>
          <a:p>
            <a:r>
              <a:rPr lang="zh-CN" altLang="en-US" sz="2400" dirty="0" smtClean="0"/>
              <a:t>案例介绍</a:t>
            </a:r>
            <a:r>
              <a:rPr lang="en-US" altLang="zh-CN" sz="2400" dirty="0" smtClean="0"/>
              <a:t>——</a:t>
            </a:r>
            <a:r>
              <a:rPr lang="zh-CN" altLang="en-US" sz="2400" dirty="0" smtClean="0"/>
              <a:t>某中国著名多业态零售集团</a:t>
            </a:r>
          </a:p>
        </p:txBody>
      </p:sp>
      <p:sp>
        <p:nvSpPr>
          <p:cNvPr id="13" name="TextBox 12"/>
          <p:cNvSpPr txBox="1"/>
          <p:nvPr/>
        </p:nvSpPr>
        <p:spPr>
          <a:xfrm>
            <a:off x="6732240" y="1032991"/>
            <a:ext cx="2016224" cy="307777"/>
          </a:xfrm>
          <a:prstGeom prst="rect">
            <a:avLst/>
          </a:prstGeom>
          <a:noFill/>
        </p:spPr>
        <p:txBody>
          <a:bodyPr wrap="square" rtlCol="0">
            <a:spAutoFit/>
          </a:bodyPr>
          <a:lstStyle/>
          <a:p>
            <a:r>
              <a:rPr kumimoji="1" lang="zh-CN" altLang="en-US" sz="1400" dirty="0" smtClean="0">
                <a:latin typeface="微软雅黑"/>
                <a:ea typeface="微软雅黑"/>
                <a:cs typeface="微软雅黑"/>
              </a:rPr>
              <a:t>基于监控的</a:t>
            </a:r>
            <a:r>
              <a:rPr kumimoji="1" lang="en-US" altLang="zh-CN" sz="1400" dirty="0" smtClean="0">
                <a:latin typeface="微软雅黑"/>
                <a:ea typeface="微软雅黑"/>
                <a:cs typeface="微软雅黑"/>
              </a:rPr>
              <a:t>BI</a:t>
            </a:r>
            <a:r>
              <a:rPr kumimoji="1" lang="zh-CN" altLang="en-US" sz="1400" dirty="0" smtClean="0">
                <a:latin typeface="微软雅黑"/>
                <a:ea typeface="微软雅黑"/>
                <a:cs typeface="微软雅黑"/>
              </a:rPr>
              <a:t>报表体系</a:t>
            </a:r>
            <a:endParaRPr kumimoji="1" lang="en-US" altLang="zh-CN" sz="1400" dirty="0" smtClean="0">
              <a:latin typeface="微软雅黑"/>
              <a:ea typeface="微软雅黑"/>
              <a:cs typeface="微软雅黑"/>
            </a:endParaRPr>
          </a:p>
        </p:txBody>
      </p:sp>
      <p:sp>
        <p:nvSpPr>
          <p:cNvPr id="22" name="Slide Number Placeholder 3"/>
          <p:cNvSpPr>
            <a:spLocks noGrp="1"/>
          </p:cNvSpPr>
          <p:nvPr>
            <p:ph type="sldNum" sz="quarter" idx="10"/>
          </p:nvPr>
        </p:nvSpPr>
        <p:spPr>
          <a:xfrm>
            <a:off x="182563" y="6537325"/>
            <a:ext cx="366712" cy="184150"/>
          </a:xfrm>
          <a:noFill/>
        </p:spPr>
        <p:txBody>
          <a:bodyPr/>
          <a:lstStyle/>
          <a:p>
            <a:fld id="{DE9AABD9-6B19-4C98-B87B-2A56E3E87D93}" type="slidenum">
              <a:rPr lang="en-US" altLang="zh-CN" smtClean="0">
                <a:latin typeface="Arial" charset="0"/>
                <a:ea typeface="宋体" charset="-122"/>
              </a:rPr>
              <a:pPr/>
              <a:t>16</a:t>
            </a:fld>
            <a:endParaRPr lang="en-US" altLang="zh-CN" smtClean="0">
              <a:latin typeface="Arial" charset="0"/>
              <a:ea typeface="宋体" charset="-122"/>
            </a:endParaRPr>
          </a:p>
        </p:txBody>
      </p:sp>
    </p:spTree>
    <p:extLst>
      <p:ext uri="{BB962C8B-B14F-4D97-AF65-F5344CB8AC3E}">
        <p14:creationId xmlns="" xmlns:p14="http://schemas.microsoft.com/office/powerpoint/2010/main" val="1979581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182563" y="684213"/>
            <a:ext cx="8686800" cy="639762"/>
          </a:xfrm>
        </p:spPr>
        <p:txBody>
          <a:bodyPr/>
          <a:lstStyle/>
          <a:p>
            <a:r>
              <a:rPr lang="zh-CN" altLang="en-US" sz="2400" dirty="0" smtClean="0"/>
              <a:t>案例介绍</a:t>
            </a:r>
            <a:r>
              <a:rPr lang="en-US" altLang="zh-CN" sz="2400" dirty="0" smtClean="0"/>
              <a:t>——</a:t>
            </a:r>
            <a:r>
              <a:rPr lang="zh-CN" altLang="en-US" sz="2400" dirty="0" smtClean="0"/>
              <a:t>某全球领先</a:t>
            </a:r>
            <a:r>
              <a:rPr lang="en-US" altLang="zh-CN" sz="2400" dirty="0" smtClean="0"/>
              <a:t>IT</a:t>
            </a:r>
            <a:r>
              <a:rPr lang="zh-CN" altLang="en-US" sz="2400" dirty="0" smtClean="0"/>
              <a:t>卖场</a:t>
            </a:r>
            <a:r>
              <a:rPr lang="en-US" altLang="zh-CN" sz="2400" dirty="0" smtClean="0"/>
              <a:t> </a:t>
            </a:r>
            <a:r>
              <a:rPr lang="zh-CN" altLang="en-US" sz="2400" dirty="0" smtClean="0"/>
              <a:t>部分一</a:t>
            </a:r>
          </a:p>
        </p:txBody>
      </p:sp>
      <p:sp>
        <p:nvSpPr>
          <p:cNvPr id="13" name="TextBox 12"/>
          <p:cNvSpPr txBox="1"/>
          <p:nvPr/>
        </p:nvSpPr>
        <p:spPr>
          <a:xfrm>
            <a:off x="6732240" y="1032991"/>
            <a:ext cx="2016224" cy="307777"/>
          </a:xfrm>
          <a:prstGeom prst="rect">
            <a:avLst/>
          </a:prstGeom>
          <a:noFill/>
        </p:spPr>
        <p:txBody>
          <a:bodyPr wrap="square" rtlCol="0">
            <a:spAutoFit/>
          </a:bodyPr>
          <a:lstStyle/>
          <a:p>
            <a:r>
              <a:rPr kumimoji="1" lang="zh-CN" altLang="en-US" sz="1400" dirty="0" smtClean="0">
                <a:latin typeface="微软雅黑"/>
                <a:ea typeface="微软雅黑"/>
                <a:cs typeface="微软雅黑"/>
              </a:rPr>
              <a:t>基于监控的</a:t>
            </a:r>
            <a:r>
              <a:rPr kumimoji="1" lang="en-US" altLang="zh-CN" sz="1400" dirty="0" smtClean="0">
                <a:latin typeface="微软雅黑"/>
                <a:ea typeface="微软雅黑"/>
                <a:cs typeface="微软雅黑"/>
              </a:rPr>
              <a:t>BI</a:t>
            </a:r>
            <a:r>
              <a:rPr kumimoji="1" lang="zh-CN" altLang="en-US" sz="1400" dirty="0" smtClean="0">
                <a:latin typeface="微软雅黑"/>
                <a:ea typeface="微软雅黑"/>
                <a:cs typeface="微软雅黑"/>
              </a:rPr>
              <a:t>报表体系</a:t>
            </a:r>
            <a:endParaRPr kumimoji="1" lang="en-US" altLang="zh-CN" sz="1400" dirty="0" smtClean="0">
              <a:latin typeface="微软雅黑"/>
              <a:ea typeface="微软雅黑"/>
              <a:cs typeface="微软雅黑"/>
            </a:endParaRPr>
          </a:p>
        </p:txBody>
      </p:sp>
      <p:sp>
        <p:nvSpPr>
          <p:cNvPr id="22" name="Slide Number Placeholder 3"/>
          <p:cNvSpPr>
            <a:spLocks noGrp="1"/>
          </p:cNvSpPr>
          <p:nvPr>
            <p:ph type="sldNum" sz="quarter" idx="10"/>
          </p:nvPr>
        </p:nvSpPr>
        <p:spPr>
          <a:xfrm>
            <a:off x="182563" y="6537325"/>
            <a:ext cx="366712" cy="184150"/>
          </a:xfrm>
          <a:noFill/>
        </p:spPr>
        <p:txBody>
          <a:bodyPr/>
          <a:lstStyle/>
          <a:p>
            <a:fld id="{DE9AABD9-6B19-4C98-B87B-2A56E3E87D93}" type="slidenum">
              <a:rPr lang="en-US" altLang="zh-CN" smtClean="0">
                <a:latin typeface="Arial" charset="0"/>
                <a:ea typeface="宋体" charset="-122"/>
              </a:rPr>
              <a:pPr/>
              <a:t>17</a:t>
            </a:fld>
            <a:endParaRPr lang="en-US" altLang="zh-CN" smtClean="0">
              <a:latin typeface="Arial" charset="0"/>
              <a:ea typeface="宋体" charset="-122"/>
            </a:endParaRPr>
          </a:p>
        </p:txBody>
      </p:sp>
      <p:graphicFrame>
        <p:nvGraphicFramePr>
          <p:cNvPr id="3" name="Table 2"/>
          <p:cNvGraphicFramePr>
            <a:graphicFrameLocks noGrp="1"/>
          </p:cNvGraphicFramePr>
          <p:nvPr>
            <p:extLst>
              <p:ext uri="{D42A27DB-BD31-4B8C-83A1-F6EECF244321}">
                <p14:modId xmlns="" xmlns:p14="http://schemas.microsoft.com/office/powerpoint/2010/main" val="2337875918"/>
              </p:ext>
            </p:extLst>
          </p:nvPr>
        </p:nvGraphicFramePr>
        <p:xfrm>
          <a:off x="323528" y="1390547"/>
          <a:ext cx="8496942" cy="5157888"/>
        </p:xfrm>
        <a:graphic>
          <a:graphicData uri="http://schemas.openxmlformats.org/drawingml/2006/table">
            <a:tbl>
              <a:tblPr/>
              <a:tblGrid>
                <a:gridCol w="1700525"/>
                <a:gridCol w="1700525"/>
                <a:gridCol w="1279470"/>
                <a:gridCol w="3816422"/>
              </a:tblGrid>
              <a:tr h="80357">
                <a:tc>
                  <a:txBody>
                    <a:bodyPr/>
                    <a:lstStyle/>
                    <a:p>
                      <a:pPr algn="l" fontAlgn="t"/>
                      <a:r>
                        <a:rPr lang="en-US" sz="700" b="1" i="0" u="none" strike="noStrike" dirty="0">
                          <a:effectLst/>
                          <a:latin typeface="Arial"/>
                        </a:rPr>
                        <a:t>Dashboard</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t"/>
                      <a:r>
                        <a:rPr lang="en-US" sz="700" b="1" i="0" u="none" strike="noStrike">
                          <a:effectLst/>
                          <a:latin typeface="Arial"/>
                        </a:rPr>
                        <a:t>Report</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t"/>
                      <a:r>
                        <a:rPr lang="en-US" sz="700" b="1" i="0" u="none" strike="noStrike">
                          <a:effectLst/>
                          <a:latin typeface="Arial"/>
                        </a:rPr>
                        <a:t>Chinese</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t"/>
                      <a:r>
                        <a:rPr lang="en-US" sz="700" b="1" i="0" u="none" strike="noStrike">
                          <a:effectLst/>
                          <a:latin typeface="Arial"/>
                        </a:rPr>
                        <a:t>Description</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74404">
                <a:tc rowSpan="7">
                  <a:txBody>
                    <a:bodyPr/>
                    <a:lstStyle/>
                    <a:p>
                      <a:pPr algn="ctr" fontAlgn="t"/>
                      <a:r>
                        <a:rPr lang="en-US" sz="700" b="0" i="0" u="none" strike="noStrike" dirty="0">
                          <a:effectLst/>
                          <a:latin typeface="Arial"/>
                        </a:rPr>
                        <a:t>Inventory Reports</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Inventory Overview</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库存概览</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Inventory overview (SOH, on-order, share%) by department; can be drilled down along the merchandise </a:t>
                      </a:r>
                      <a:r>
                        <a:rPr lang="en-US" sz="600" b="0" i="0" u="none" strike="noStrike" dirty="0" err="1">
                          <a:effectLst/>
                          <a:latin typeface="Arial"/>
                        </a:rPr>
                        <a:t>hierarche</a:t>
                      </a:r>
                      <a:r>
                        <a:rPr lang="en-US" sz="600" b="0" i="0" u="none" strike="noStrike" dirty="0">
                          <a:effectLst/>
                          <a:latin typeface="Arial"/>
                        </a:rPr>
                        <a:t> down to item.</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4404">
                <a:tc vMerge="1">
                  <a:txBody>
                    <a:bodyPr/>
                    <a:lstStyle/>
                    <a:p>
                      <a:endParaRPr lang="zh-CN" altLang="en-US"/>
                    </a:p>
                  </a:txBody>
                  <a:tcPr/>
                </a:tc>
                <a:tc>
                  <a:txBody>
                    <a:bodyPr/>
                    <a:lstStyle/>
                    <a:p>
                      <a:pPr algn="l" fontAlgn="t"/>
                      <a:r>
                        <a:rPr lang="en-US" sz="700" b="0" i="0" u="none" strike="noStrike">
                          <a:effectLst/>
                          <a:latin typeface="Arial"/>
                        </a:rPr>
                        <a:t>Inventory Overview by Brand</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库存概览（按品牌）</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Inventory overview (SOH, on-order, share%) by department/ brand; can be drilled down along the merchandise hierarche down to item.</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4404">
                <a:tc vMerge="1">
                  <a:txBody>
                    <a:bodyPr/>
                    <a:lstStyle/>
                    <a:p>
                      <a:endParaRPr lang="zh-CN" altLang="en-US"/>
                    </a:p>
                  </a:txBody>
                  <a:tcPr/>
                </a:tc>
                <a:tc>
                  <a:txBody>
                    <a:bodyPr/>
                    <a:lstStyle/>
                    <a:p>
                      <a:pPr algn="l" fontAlgn="t"/>
                      <a:r>
                        <a:rPr lang="en-US" sz="700" b="0" i="0" u="none" strike="noStrike">
                          <a:effectLst/>
                          <a:latin typeface="Arial"/>
                        </a:rPr>
                        <a:t>Item Enquiry</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货品库存查询</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Enquire the inventory status of a group of items by dept/ main product group/ product group/ brand</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118">
                <a:tc vMerge="1">
                  <a:txBody>
                    <a:bodyPr/>
                    <a:lstStyle/>
                    <a:p>
                      <a:endParaRPr lang="zh-CN" altLang="en-US"/>
                    </a:p>
                  </a:txBody>
                  <a:tcPr/>
                </a:tc>
                <a:tc>
                  <a:txBody>
                    <a:bodyPr/>
                    <a:lstStyle/>
                    <a:p>
                      <a:pPr algn="l" fontAlgn="t"/>
                      <a:r>
                        <a:rPr lang="en-US" sz="700" b="0" i="0" u="none" strike="noStrike">
                          <a:effectLst/>
                          <a:latin typeface="Arial"/>
                        </a:rPr>
                        <a:t>Inventory Adjustment</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库存调整</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Enquire inventory adjustment by reason to anlayze the cause of shrinkage or if there are any wrong operations causing the inventory markdown.</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dirty="0">
                          <a:effectLst/>
                          <a:latin typeface="Arial"/>
                        </a:rPr>
                        <a:t>Negative Inventory</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负库存</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To list out all the items with negative SOH for follow-up.</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118">
                <a:tc vMerge="1">
                  <a:txBody>
                    <a:bodyPr/>
                    <a:lstStyle/>
                    <a:p>
                      <a:endParaRPr lang="zh-CN" altLang="en-US"/>
                    </a:p>
                  </a:txBody>
                  <a:tcPr/>
                </a:tc>
                <a:tc>
                  <a:txBody>
                    <a:bodyPr/>
                    <a:lstStyle/>
                    <a:p>
                      <a:pPr algn="l" fontAlgn="t"/>
                      <a:r>
                        <a:rPr lang="en-US" sz="700" b="0" i="0" u="none" strike="noStrike">
                          <a:effectLst/>
                          <a:latin typeface="Arial"/>
                        </a:rPr>
                        <a:t>Inventory by Day</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日库存</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Daily inventory snapshot, enquired with an item or a group of items by merchandise hierarchy; to support Procurement for stock compensation; to support historical SOH enquiries.</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68">
                <a:tc vMerge="1">
                  <a:txBody>
                    <a:bodyPr/>
                    <a:lstStyle/>
                    <a:p>
                      <a:endParaRPr lang="zh-CN" altLang="en-US"/>
                    </a:p>
                  </a:txBody>
                  <a:tcPr/>
                </a:tc>
                <a:tc>
                  <a:txBody>
                    <a:bodyPr/>
                    <a:lstStyle/>
                    <a:p>
                      <a:pPr algn="l" fontAlgn="t"/>
                      <a:r>
                        <a:rPr lang="en-US" sz="700" b="0" i="0" u="none" strike="noStrike">
                          <a:effectLst/>
                          <a:latin typeface="Arial"/>
                        </a:rPr>
                        <a:t>Stock Movement Report</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库存活动</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To enquire per item/ location(s), the stock movements (sales, receipt, transfer, inventory adjustment, rtvs) within a period, by day.</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rowSpan="10">
                  <a:txBody>
                    <a:bodyPr/>
                    <a:lstStyle/>
                    <a:p>
                      <a:pPr algn="ctr" fontAlgn="t"/>
                      <a:r>
                        <a:rPr lang="en-US" sz="700" b="0" i="0" u="none" strike="noStrike" dirty="0">
                          <a:effectLst/>
                          <a:latin typeface="Arial"/>
                        </a:rPr>
                        <a:t>SALDO</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SALDO Report (Dept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700" b="0" i="0" u="none" strike="noStrike">
                          <a:effectLst/>
                          <a:latin typeface="Arial"/>
                        </a:rPr>
                        <a:t>SALDO </a:t>
                      </a:r>
                      <a:r>
                        <a:rPr lang="zh-CN" altLang="en-US" sz="700" b="0" i="0" u="none" strike="noStrike">
                          <a:effectLst/>
                          <a:latin typeface="Arial"/>
                        </a:rPr>
                        <a:t>报表（部门）</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SALDO KPIs calculated at department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SALDO Report (Dept - Brand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700" b="0" i="0" u="none" strike="noStrike">
                          <a:effectLst/>
                          <a:latin typeface="Arial"/>
                        </a:rPr>
                        <a:t>SALDO </a:t>
                      </a:r>
                      <a:r>
                        <a:rPr lang="zh-CN" altLang="en-US" sz="700" b="0" i="0" u="none" strike="noStrike">
                          <a:effectLst/>
                          <a:latin typeface="Arial"/>
                        </a:rPr>
                        <a:t>报表（部门</a:t>
                      </a:r>
                      <a:r>
                        <a:rPr lang="en-US" altLang="zh-CN" sz="700" b="0" i="0" u="none" strike="noStrike">
                          <a:effectLst/>
                          <a:latin typeface="Arial"/>
                        </a:rPr>
                        <a:t>/</a:t>
                      </a:r>
                      <a:r>
                        <a:rPr lang="zh-CN" altLang="en-US" sz="700" b="0" i="0" u="none" strike="noStrike">
                          <a:effectLst/>
                          <a:latin typeface="Arial"/>
                        </a:rPr>
                        <a:t>品牌）</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SALDO KPIs calculated at department/ brand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dirty="0">
                          <a:effectLst/>
                          <a:latin typeface="Arial"/>
                        </a:rPr>
                        <a:t>SALDO Report (Main Product Group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700" b="0" i="0" u="none" strike="noStrike" dirty="0">
                          <a:effectLst/>
                          <a:latin typeface="Arial"/>
                        </a:rPr>
                        <a:t>SALDO </a:t>
                      </a:r>
                      <a:r>
                        <a:rPr lang="zh-CN" altLang="en-US" sz="700" b="0" i="0" u="none" strike="noStrike" dirty="0">
                          <a:effectLst/>
                          <a:latin typeface="Arial"/>
                        </a:rPr>
                        <a:t>报表（总商品组）</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SALDO KPIs calculated at main product group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4404">
                <a:tc vMerge="1">
                  <a:txBody>
                    <a:bodyPr/>
                    <a:lstStyle/>
                    <a:p>
                      <a:endParaRPr lang="zh-CN" altLang="en-US"/>
                    </a:p>
                  </a:txBody>
                  <a:tcPr/>
                </a:tc>
                <a:tc>
                  <a:txBody>
                    <a:bodyPr/>
                    <a:lstStyle/>
                    <a:p>
                      <a:pPr algn="l" fontAlgn="t"/>
                      <a:r>
                        <a:rPr lang="en-US" sz="700" b="0" i="0" u="none" strike="noStrike" dirty="0">
                          <a:effectLst/>
                          <a:latin typeface="Arial"/>
                        </a:rPr>
                        <a:t>SALDO Report (Main Product Group - Brand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700" b="0" i="0" u="none" strike="noStrike">
                          <a:effectLst/>
                          <a:latin typeface="Arial"/>
                        </a:rPr>
                        <a:t>SALDO </a:t>
                      </a:r>
                      <a:r>
                        <a:rPr lang="zh-CN" altLang="en-US" sz="700" b="0" i="0" u="none" strike="noStrike">
                          <a:effectLst/>
                          <a:latin typeface="Arial"/>
                        </a:rPr>
                        <a:t>报表（总商品组</a:t>
                      </a:r>
                      <a:r>
                        <a:rPr lang="en-US" altLang="zh-CN" sz="700" b="0" i="0" u="none" strike="noStrike">
                          <a:effectLst/>
                          <a:latin typeface="Arial"/>
                        </a:rPr>
                        <a:t>/</a:t>
                      </a:r>
                      <a:r>
                        <a:rPr lang="zh-CN" altLang="en-US" sz="700" b="0" i="0" u="none" strike="noStrike">
                          <a:effectLst/>
                          <a:latin typeface="Arial"/>
                        </a:rPr>
                        <a:t>品牌）</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SALDO KPIs calculated at main product group/ brand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SALDO Report (Product Group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700" b="0" i="0" u="none" strike="noStrike">
                          <a:effectLst/>
                          <a:latin typeface="Arial"/>
                        </a:rPr>
                        <a:t>SALDO </a:t>
                      </a:r>
                      <a:r>
                        <a:rPr lang="zh-CN" altLang="en-US" sz="700" b="0" i="0" u="none" strike="noStrike">
                          <a:effectLst/>
                          <a:latin typeface="Arial"/>
                        </a:rPr>
                        <a:t>报表（商品组）</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SALDO KPIs calculated at product group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SALDO Report (Product Group - Brand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700" b="0" i="0" u="none" strike="noStrike">
                          <a:effectLst/>
                          <a:latin typeface="Arial"/>
                        </a:rPr>
                        <a:t>SALDO </a:t>
                      </a:r>
                      <a:r>
                        <a:rPr lang="zh-CN" altLang="en-US" sz="700" b="0" i="0" u="none" strike="noStrike">
                          <a:effectLst/>
                          <a:latin typeface="Arial"/>
                        </a:rPr>
                        <a:t>报表（商品组</a:t>
                      </a:r>
                      <a:r>
                        <a:rPr lang="en-US" altLang="zh-CN" sz="700" b="0" i="0" u="none" strike="noStrike">
                          <a:effectLst/>
                          <a:latin typeface="Arial"/>
                        </a:rPr>
                        <a:t>/</a:t>
                      </a:r>
                      <a:r>
                        <a:rPr lang="zh-CN" altLang="en-US" sz="700" b="0" i="0" u="none" strike="noStrike">
                          <a:effectLst/>
                          <a:latin typeface="Arial"/>
                        </a:rPr>
                        <a:t>品牌）</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SALDO KPIs calculated at product group/ brand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SALDO Report (Item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700" b="0" i="0" u="none" strike="noStrike">
                          <a:effectLst/>
                          <a:latin typeface="Arial"/>
                        </a:rPr>
                        <a:t>SALDO </a:t>
                      </a:r>
                      <a:r>
                        <a:rPr lang="zh-CN" altLang="en-US" sz="700" b="0" i="0" u="none" strike="noStrike">
                          <a:effectLst/>
                          <a:latin typeface="Arial"/>
                        </a:rPr>
                        <a:t>报表（货品）</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SALDO KPIs calculated at item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SALDO Report (Brand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zh-CN" sz="700" b="0" i="0" u="none" strike="noStrike">
                          <a:effectLst/>
                          <a:latin typeface="Arial"/>
                        </a:rPr>
                        <a:t>SALDO </a:t>
                      </a:r>
                      <a:r>
                        <a:rPr lang="zh-CN" altLang="en-US" sz="700" b="0" i="0" u="none" strike="noStrike">
                          <a:effectLst/>
                          <a:latin typeface="Arial"/>
                        </a:rPr>
                        <a:t>报表（品牌）</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SALDO KPIs calculated at brand level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nl-NL" sz="700" b="0" i="0" u="none" strike="noStrike">
                          <a:effectLst/>
                          <a:latin typeface="Arial"/>
                        </a:rPr>
                        <a:t>Top 20</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销售最佳</a:t>
                      </a:r>
                      <a:r>
                        <a:rPr lang="en-US" altLang="zh-CN" sz="700" b="0" i="0" u="none" strike="noStrike">
                          <a:effectLst/>
                          <a:latin typeface="Arial"/>
                        </a:rPr>
                        <a:t>20</a:t>
                      </a:r>
                      <a:r>
                        <a:rPr lang="zh-CN" altLang="en-US" sz="700" b="0" i="0" u="none" strike="noStrike">
                          <a:effectLst/>
                          <a:latin typeface="Arial"/>
                        </a:rPr>
                        <a:t>名</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Company Top 20 </a:t>
                      </a:r>
                      <a:r>
                        <a:rPr lang="en-US" sz="600" b="0" i="0" u="none" strike="noStrike" dirty="0" err="1">
                          <a:effectLst/>
                          <a:latin typeface="Arial"/>
                        </a:rPr>
                        <a:t>vs</a:t>
                      </a:r>
                      <a:r>
                        <a:rPr lang="en-US" sz="600" b="0" i="0" u="none" strike="noStrike" dirty="0">
                          <a:effectLst/>
                          <a:latin typeface="Arial"/>
                        </a:rPr>
                        <a:t> Store level Top 20, showing sales and SOH metrics</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142">
                <a:tc vMerge="1">
                  <a:txBody>
                    <a:bodyPr/>
                    <a:lstStyle/>
                    <a:p>
                      <a:endParaRPr lang="zh-CN" altLang="en-US"/>
                    </a:p>
                  </a:txBody>
                  <a:tcPr/>
                </a:tc>
                <a:tc>
                  <a:txBody>
                    <a:bodyPr/>
                    <a:lstStyle/>
                    <a:p>
                      <a:pPr algn="l" fontAlgn="t"/>
                      <a:r>
                        <a:rPr lang="en-US" sz="700" b="0" i="0" u="none" strike="noStrike">
                          <a:effectLst/>
                          <a:latin typeface="Arial"/>
                        </a:rPr>
                        <a:t>Stock Overview</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库存概览（图示）</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Graphical view of Stock age; 70-20-10 and 60-20-20 rule</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4404">
                <a:tc rowSpan="15">
                  <a:txBody>
                    <a:bodyPr/>
                    <a:lstStyle/>
                    <a:p>
                      <a:pPr algn="ctr" fontAlgn="t"/>
                      <a:r>
                        <a:rPr lang="en-US" sz="700" b="0" i="0" u="none" strike="noStrike" dirty="0">
                          <a:effectLst/>
                          <a:latin typeface="Arial"/>
                        </a:rPr>
                        <a:t>Sales Analysis</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Daily List</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每天门店表现</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Management's overview at store and departmental level for yesterday's sales, MTD sales, YTD sales and Growth </a:t>
                      </a:r>
                      <a:r>
                        <a:rPr lang="en-US" sz="600" b="0" i="0" u="none" strike="noStrike" dirty="0" err="1">
                          <a:effectLst/>
                          <a:latin typeface="Arial"/>
                        </a:rPr>
                        <a:t>vs</a:t>
                      </a:r>
                      <a:r>
                        <a:rPr lang="en-US" sz="600" b="0" i="0" u="none" strike="noStrike" dirty="0">
                          <a:effectLst/>
                          <a:latin typeface="Arial"/>
                        </a:rPr>
                        <a:t> LY.</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32">
                <a:tc vMerge="1">
                  <a:txBody>
                    <a:bodyPr/>
                    <a:lstStyle/>
                    <a:p>
                      <a:endParaRPr lang="zh-CN" altLang="en-US"/>
                    </a:p>
                  </a:txBody>
                  <a:tcPr/>
                </a:tc>
                <a:tc>
                  <a:txBody>
                    <a:bodyPr/>
                    <a:lstStyle/>
                    <a:p>
                      <a:pPr algn="l" fontAlgn="t"/>
                      <a:r>
                        <a:rPr lang="en-US" sz="700" b="0" i="0" u="none" strike="noStrike" dirty="0">
                          <a:effectLst/>
                          <a:latin typeface="Arial"/>
                        </a:rPr>
                        <a:t>Item Success Report</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商品销售成功率表 </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Departmental overview of sales performance in a date range (</a:t>
                      </a:r>
                      <a:r>
                        <a:rPr lang="en-US" sz="600" b="0" i="0" u="none" strike="noStrike" dirty="0" err="1">
                          <a:effectLst/>
                          <a:latin typeface="Arial"/>
                        </a:rPr>
                        <a:t>qty</a:t>
                      </a:r>
                      <a:r>
                        <a:rPr lang="en-US" sz="600" b="0" i="0" u="none" strike="noStrike" dirty="0">
                          <a:effectLst/>
                          <a:latin typeface="Arial"/>
                        </a:rPr>
                        <a:t>, value, </a:t>
                      </a:r>
                      <a:r>
                        <a:rPr lang="en-US" sz="600" b="0" i="0" u="none" strike="noStrike" dirty="0" err="1">
                          <a:effectLst/>
                          <a:latin typeface="Arial"/>
                        </a:rPr>
                        <a:t>inhouse</a:t>
                      </a:r>
                      <a:r>
                        <a:rPr lang="en-US" sz="600" b="0" i="0" u="none" strike="noStrike" dirty="0">
                          <a:effectLst/>
                          <a:latin typeface="Arial"/>
                        </a:rPr>
                        <a:t> share%, </a:t>
                      </a:r>
                      <a:r>
                        <a:rPr lang="en-US" sz="600" b="0" i="0" u="none" strike="noStrike" dirty="0" err="1">
                          <a:effectLst/>
                          <a:latin typeface="Arial"/>
                        </a:rPr>
                        <a:t>avg</a:t>
                      </a:r>
                      <a:r>
                        <a:rPr lang="en-US" sz="600" b="0" i="0" u="none" strike="noStrike" dirty="0">
                          <a:effectLst/>
                          <a:latin typeface="Arial"/>
                        </a:rPr>
                        <a:t> selling price, </a:t>
                      </a:r>
                      <a:r>
                        <a:rPr lang="en-US" sz="600" b="0" i="0" u="none" strike="noStrike" dirty="0" err="1">
                          <a:effectLst/>
                          <a:latin typeface="Arial"/>
                        </a:rPr>
                        <a:t>avg</a:t>
                      </a:r>
                      <a:r>
                        <a:rPr lang="en-US" sz="600" b="0" i="0" u="none" strike="noStrike" dirty="0">
                          <a:effectLst/>
                          <a:latin typeface="Arial"/>
                        </a:rPr>
                        <a:t> basket value, sales transactions.)</a:t>
                      </a:r>
                      <a:br>
                        <a:rPr lang="en-US" sz="600" b="0" i="0" u="none" strike="noStrike" dirty="0">
                          <a:effectLst/>
                          <a:latin typeface="Arial"/>
                        </a:rPr>
                      </a:br>
                      <a:r>
                        <a:rPr lang="en-US" sz="600" b="0" i="0" u="none" strike="noStrike" dirty="0">
                          <a:effectLst/>
                          <a:latin typeface="Arial"/>
                        </a:rPr>
                        <a:t>This report can be drilled down to enquiry the Main Product Group/ Product Group/ Brand/ Item details of sale and inventory information.</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Item Success Report&gt; Sales Transaction</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门店销售交易数量</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Hourly sales transaction number by week</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Store Overview</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门店销售概览</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Store sales overview month-to-date</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Store Overview (By Brand)</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门店销售概览（品牌）</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Store sales overview (grouped by brand) month-to-date</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Sales Transactions</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　</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600" b="0" i="0" u="none" strike="noStrike">
                          <a:effectLst/>
                          <a:latin typeface="Arial"/>
                        </a:rPr>
                        <a:t>　</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Store Overview (YTD)</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门店销售概览（年初至今）</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Store sales overview year-to-date</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Store Overview (By Brand YTD)</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门店销售概览（品牌</a:t>
                      </a:r>
                      <a:r>
                        <a:rPr lang="en-US" altLang="zh-CN" sz="700" b="0" i="0" u="none" strike="noStrike">
                          <a:effectLst/>
                          <a:latin typeface="Arial"/>
                        </a:rPr>
                        <a:t>,</a:t>
                      </a:r>
                      <a:r>
                        <a:rPr lang="zh-CN" altLang="en-US" sz="700" b="0" i="0" u="none" strike="noStrike">
                          <a:effectLst/>
                          <a:latin typeface="Arial"/>
                        </a:rPr>
                        <a:t>年初至今）</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Store sales overview (grouped by brand) year-to-date</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4404">
                <a:tc vMerge="1">
                  <a:txBody>
                    <a:bodyPr/>
                    <a:lstStyle/>
                    <a:p>
                      <a:endParaRPr lang="zh-CN" altLang="en-US"/>
                    </a:p>
                  </a:txBody>
                  <a:tcPr/>
                </a:tc>
                <a:tc>
                  <a:txBody>
                    <a:bodyPr/>
                    <a:lstStyle/>
                    <a:p>
                      <a:pPr algn="l" fontAlgn="t"/>
                      <a:r>
                        <a:rPr lang="en-US" sz="700" b="0" i="0" u="none" strike="noStrike">
                          <a:effectLst/>
                          <a:latin typeface="Arial"/>
                        </a:rPr>
                        <a:t>Item Enquiry</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货品销售查询</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Enquire the MTD sales of a group items by dept/ main product group/ product group/ brand</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90">
                <a:tc vMerge="1">
                  <a:txBody>
                    <a:bodyPr/>
                    <a:lstStyle/>
                    <a:p>
                      <a:endParaRPr lang="zh-CN" altLang="en-US"/>
                    </a:p>
                  </a:txBody>
                  <a:tcPr/>
                </a:tc>
                <a:tc>
                  <a:txBody>
                    <a:bodyPr/>
                    <a:lstStyle/>
                    <a:p>
                      <a:pPr algn="l" fontAlgn="t"/>
                      <a:r>
                        <a:rPr lang="en-US" sz="700" b="0" i="0" u="none" strike="noStrike">
                          <a:effectLst/>
                          <a:latin typeface="Arial"/>
                        </a:rPr>
                        <a:t>Special Item Sales</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特别商品销售</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Sales of special items, e.g. photo development, mobile phone contract</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118">
                <a:tc vMerge="1">
                  <a:txBody>
                    <a:bodyPr/>
                    <a:lstStyle/>
                    <a:p>
                      <a:endParaRPr lang="zh-CN" altLang="en-US"/>
                    </a:p>
                  </a:txBody>
                  <a:tcPr/>
                </a:tc>
                <a:tc>
                  <a:txBody>
                    <a:bodyPr/>
                    <a:lstStyle/>
                    <a:p>
                      <a:pPr algn="l" fontAlgn="t"/>
                      <a:r>
                        <a:rPr lang="en-US" sz="700" b="0" i="0" u="none" strike="noStrike">
                          <a:effectLst/>
                          <a:latin typeface="Arial"/>
                        </a:rPr>
                        <a:t>Daily Store Gross Margin</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日毛利率</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&lt;For controlling&gt;</a:t>
                      </a:r>
                      <a:br>
                        <a:rPr lang="en-US" sz="600" b="0" i="0" u="none" strike="noStrike" dirty="0">
                          <a:effectLst/>
                          <a:latin typeface="Arial"/>
                        </a:rPr>
                      </a:br>
                      <a:r>
                        <a:rPr lang="en-US" sz="600" b="0" i="0" u="none" strike="noStrike" dirty="0">
                          <a:effectLst/>
                          <a:latin typeface="Arial"/>
                        </a:rPr>
                        <a:t>Daily store level sales turnover, revenue, gross margin, margin%.</a:t>
                      </a:r>
                      <a:br>
                        <a:rPr lang="en-US" sz="600" b="0" i="0" u="none" strike="noStrike" dirty="0">
                          <a:effectLst/>
                          <a:latin typeface="Arial"/>
                        </a:rPr>
                      </a:br>
                      <a:endParaRPr lang="en-US" sz="600" b="0" i="0" u="none" strike="noStrike" dirty="0">
                        <a:effectLst/>
                        <a:latin typeface="Arial"/>
                      </a:endParaRP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546">
                <a:tc vMerge="1">
                  <a:txBody>
                    <a:bodyPr/>
                    <a:lstStyle/>
                    <a:p>
                      <a:endParaRPr lang="zh-CN" altLang="en-US"/>
                    </a:p>
                  </a:txBody>
                  <a:tcPr/>
                </a:tc>
                <a:tc>
                  <a:txBody>
                    <a:bodyPr/>
                    <a:lstStyle/>
                    <a:p>
                      <a:pPr algn="l" fontAlgn="t"/>
                      <a:r>
                        <a:rPr lang="en-US" sz="700" b="0" i="0" u="none" strike="noStrike">
                          <a:effectLst/>
                          <a:latin typeface="Arial"/>
                        </a:rPr>
                        <a:t>Flyer Analysis</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 海报产品分析</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effectLst/>
                          <a:latin typeface="Arial"/>
                        </a:rPr>
                        <a:t>To analyze flyer sales performance weekly.</a:t>
                      </a:r>
                      <a:br>
                        <a:rPr lang="en-US" sz="600" b="0" i="0" u="none" strike="noStrike">
                          <a:effectLst/>
                          <a:latin typeface="Arial"/>
                        </a:rPr>
                      </a:br>
                      <a:r>
                        <a:rPr lang="en-US" sz="600" b="0" i="0" u="none" strike="noStrike">
                          <a:effectLst/>
                          <a:latin typeface="Arial"/>
                        </a:rPr>
                        <a:t>Sales turnover, value, margin, SOH of the flyer week, week - 1 and week + 1 for comparison.</a:t>
                      </a:r>
                      <a:br>
                        <a:rPr lang="en-US" sz="600" b="0" i="0" u="none" strike="noStrike">
                          <a:effectLst/>
                          <a:latin typeface="Arial"/>
                        </a:rPr>
                      </a:br>
                      <a:r>
                        <a:rPr lang="en-US" sz="600" b="0" i="0" u="none" strike="noStrike">
                          <a:effectLst/>
                          <a:latin typeface="Arial"/>
                        </a:rPr>
                        <a:t>Flyer products are maintained by Item List, and then fed into the selection criteria of the report.</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32">
                <a:tc vMerge="1">
                  <a:txBody>
                    <a:bodyPr/>
                    <a:lstStyle/>
                    <a:p>
                      <a:endParaRPr lang="zh-CN" altLang="en-US"/>
                    </a:p>
                  </a:txBody>
                  <a:tcPr/>
                </a:tc>
                <a:tc>
                  <a:txBody>
                    <a:bodyPr/>
                    <a:lstStyle/>
                    <a:p>
                      <a:pPr algn="l" fontAlgn="t"/>
                      <a:r>
                        <a:rPr lang="en-US" sz="700" b="0" i="0" u="none" strike="noStrike">
                          <a:effectLst/>
                          <a:latin typeface="Arial"/>
                        </a:rPr>
                        <a:t>Flyer Analysis Daily</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 海报产品每日分析</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To analyze flyer sales performance daily.</a:t>
                      </a:r>
                      <a:br>
                        <a:rPr lang="en-US" sz="600" b="0" i="0" u="none" strike="noStrike" dirty="0">
                          <a:effectLst/>
                          <a:latin typeface="Arial"/>
                        </a:rPr>
                      </a:br>
                      <a:r>
                        <a:rPr lang="en-US" sz="600" b="0" i="0" u="none" strike="noStrike" dirty="0">
                          <a:effectLst/>
                          <a:latin typeface="Arial"/>
                        </a:rPr>
                        <a:t>Sales turnover, value, margin by day</a:t>
                      </a:r>
                      <a:br>
                        <a:rPr lang="en-US" sz="600" b="0" i="0" u="none" strike="noStrike" dirty="0">
                          <a:effectLst/>
                          <a:latin typeface="Arial"/>
                        </a:rPr>
                      </a:br>
                      <a:r>
                        <a:rPr lang="en-US" sz="600" b="0" i="0" u="none" strike="noStrike" dirty="0">
                          <a:effectLst/>
                          <a:latin typeface="Arial"/>
                        </a:rPr>
                        <a:t>Flyer products are maintained by Item List, and then fed into the selection criteria of the report.</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4404">
                <a:tc vMerge="1">
                  <a:txBody>
                    <a:bodyPr/>
                    <a:lstStyle/>
                    <a:p>
                      <a:endParaRPr lang="zh-CN" altLang="en-US"/>
                    </a:p>
                  </a:txBody>
                  <a:tcPr/>
                </a:tc>
                <a:tc>
                  <a:txBody>
                    <a:bodyPr/>
                    <a:lstStyle/>
                    <a:p>
                      <a:pPr algn="l" fontAlgn="t"/>
                      <a:r>
                        <a:rPr lang="en-US" sz="700" b="0" i="0" u="none" strike="noStrike">
                          <a:effectLst/>
                          <a:latin typeface="Arial"/>
                        </a:rPr>
                        <a:t>In-house Share by Brand</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品牌和部门占比</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In-house Share per brand against department, with sales, </a:t>
                      </a:r>
                      <a:r>
                        <a:rPr lang="en-US" sz="600" b="0" i="0" u="none" strike="noStrike" dirty="0" err="1">
                          <a:effectLst/>
                          <a:latin typeface="Arial"/>
                        </a:rPr>
                        <a:t>soh</a:t>
                      </a:r>
                      <a:r>
                        <a:rPr lang="en-US" sz="600" b="0" i="0" u="none" strike="noStrike" dirty="0">
                          <a:effectLst/>
                          <a:latin typeface="Arial"/>
                        </a:rPr>
                        <a:t>, margin metrics</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4404">
                <a:tc vMerge="1">
                  <a:txBody>
                    <a:bodyPr/>
                    <a:lstStyle/>
                    <a:p>
                      <a:endParaRPr lang="zh-CN" altLang="en-US"/>
                    </a:p>
                  </a:txBody>
                  <a:tcPr/>
                </a:tc>
                <a:tc>
                  <a:txBody>
                    <a:bodyPr/>
                    <a:lstStyle/>
                    <a:p>
                      <a:pPr algn="l" fontAlgn="t"/>
                      <a:r>
                        <a:rPr lang="en-US" sz="700" b="0" i="0" u="none" strike="noStrike" dirty="0">
                          <a:effectLst/>
                          <a:latin typeface="Arial"/>
                        </a:rPr>
                        <a:t>Deposit Pool</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dirty="0">
                          <a:effectLst/>
                          <a:latin typeface="Arial"/>
                        </a:rPr>
                        <a:t>　</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effectLst/>
                          <a:latin typeface="Arial"/>
                        </a:rPr>
                        <a:t>For mobile phone contract usage, to check whether the deposit value is enough to cover the sales.</a:t>
                      </a:r>
                    </a:p>
                  </a:txBody>
                  <a:tcPr marL="2976" marR="2976" marT="29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05112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182563" y="684213"/>
            <a:ext cx="8686800" cy="639762"/>
          </a:xfrm>
        </p:spPr>
        <p:txBody>
          <a:bodyPr/>
          <a:lstStyle/>
          <a:p>
            <a:r>
              <a:rPr lang="zh-CN" altLang="en-US" sz="2400" dirty="0" smtClean="0"/>
              <a:t>案例介绍</a:t>
            </a:r>
            <a:r>
              <a:rPr lang="en-US" altLang="zh-CN" sz="2400" dirty="0" smtClean="0"/>
              <a:t>——</a:t>
            </a:r>
            <a:r>
              <a:rPr lang="zh-CN" altLang="en-US" sz="2400" dirty="0" smtClean="0"/>
              <a:t>某全球领先</a:t>
            </a:r>
            <a:r>
              <a:rPr lang="en-US" altLang="zh-CN" sz="2400" dirty="0" smtClean="0"/>
              <a:t>IT</a:t>
            </a:r>
            <a:r>
              <a:rPr lang="zh-CN" altLang="en-US" sz="2400" dirty="0" smtClean="0"/>
              <a:t>卖场</a:t>
            </a:r>
            <a:r>
              <a:rPr lang="en-US" altLang="zh-CN" sz="2400" dirty="0" smtClean="0"/>
              <a:t> </a:t>
            </a:r>
            <a:r>
              <a:rPr lang="zh-CN" altLang="en-US" sz="2400" dirty="0" smtClean="0"/>
              <a:t>部分二</a:t>
            </a:r>
          </a:p>
        </p:txBody>
      </p:sp>
      <p:sp>
        <p:nvSpPr>
          <p:cNvPr id="13" name="TextBox 12"/>
          <p:cNvSpPr txBox="1"/>
          <p:nvPr/>
        </p:nvSpPr>
        <p:spPr>
          <a:xfrm>
            <a:off x="6732240" y="1032991"/>
            <a:ext cx="2016224" cy="307777"/>
          </a:xfrm>
          <a:prstGeom prst="rect">
            <a:avLst/>
          </a:prstGeom>
          <a:noFill/>
        </p:spPr>
        <p:txBody>
          <a:bodyPr wrap="square" rtlCol="0">
            <a:spAutoFit/>
          </a:bodyPr>
          <a:lstStyle/>
          <a:p>
            <a:r>
              <a:rPr kumimoji="1" lang="zh-CN" altLang="en-US" sz="1400" dirty="0" smtClean="0">
                <a:latin typeface="微软雅黑"/>
                <a:ea typeface="微软雅黑"/>
                <a:cs typeface="微软雅黑"/>
              </a:rPr>
              <a:t>基于监控的</a:t>
            </a:r>
            <a:r>
              <a:rPr kumimoji="1" lang="en-US" altLang="zh-CN" sz="1400" dirty="0" smtClean="0">
                <a:latin typeface="微软雅黑"/>
                <a:ea typeface="微软雅黑"/>
                <a:cs typeface="微软雅黑"/>
              </a:rPr>
              <a:t>BI</a:t>
            </a:r>
            <a:r>
              <a:rPr kumimoji="1" lang="zh-CN" altLang="en-US" sz="1400" dirty="0" smtClean="0">
                <a:latin typeface="微软雅黑"/>
                <a:ea typeface="微软雅黑"/>
                <a:cs typeface="微软雅黑"/>
              </a:rPr>
              <a:t>报表体系</a:t>
            </a:r>
            <a:endParaRPr kumimoji="1" lang="en-US" altLang="zh-CN" sz="1400" dirty="0" smtClean="0">
              <a:latin typeface="微软雅黑"/>
              <a:ea typeface="微软雅黑"/>
              <a:cs typeface="微软雅黑"/>
            </a:endParaRPr>
          </a:p>
        </p:txBody>
      </p:sp>
      <p:sp>
        <p:nvSpPr>
          <p:cNvPr id="22" name="Slide Number Placeholder 3"/>
          <p:cNvSpPr>
            <a:spLocks noGrp="1"/>
          </p:cNvSpPr>
          <p:nvPr>
            <p:ph type="sldNum" sz="quarter" idx="10"/>
          </p:nvPr>
        </p:nvSpPr>
        <p:spPr>
          <a:xfrm>
            <a:off x="182563" y="6537325"/>
            <a:ext cx="366712" cy="184150"/>
          </a:xfrm>
          <a:noFill/>
        </p:spPr>
        <p:txBody>
          <a:bodyPr/>
          <a:lstStyle/>
          <a:p>
            <a:fld id="{DE9AABD9-6B19-4C98-B87B-2A56E3E87D93}" type="slidenum">
              <a:rPr lang="en-US" altLang="zh-CN" smtClean="0">
                <a:latin typeface="Arial" charset="0"/>
                <a:ea typeface="宋体" charset="-122"/>
              </a:rPr>
              <a:pPr/>
              <a:t>18</a:t>
            </a:fld>
            <a:endParaRPr lang="en-US" altLang="zh-CN" smtClean="0">
              <a:latin typeface="Arial" charset="0"/>
              <a:ea typeface="宋体" charset="-122"/>
            </a:endParaRPr>
          </a:p>
        </p:txBody>
      </p:sp>
      <p:graphicFrame>
        <p:nvGraphicFramePr>
          <p:cNvPr id="2" name="Table 1"/>
          <p:cNvGraphicFramePr>
            <a:graphicFrameLocks noGrp="1"/>
          </p:cNvGraphicFramePr>
          <p:nvPr>
            <p:extLst>
              <p:ext uri="{D42A27DB-BD31-4B8C-83A1-F6EECF244321}">
                <p14:modId xmlns="" xmlns:p14="http://schemas.microsoft.com/office/powerpoint/2010/main" val="3808013859"/>
              </p:ext>
            </p:extLst>
          </p:nvPr>
        </p:nvGraphicFramePr>
        <p:xfrm>
          <a:off x="323529" y="1412776"/>
          <a:ext cx="8496942" cy="4981568"/>
        </p:xfrm>
        <a:graphic>
          <a:graphicData uri="http://schemas.openxmlformats.org/drawingml/2006/table">
            <a:tbl>
              <a:tblPr/>
              <a:tblGrid>
                <a:gridCol w="1700526"/>
                <a:gridCol w="1251801"/>
                <a:gridCol w="1296144"/>
                <a:gridCol w="4248471"/>
              </a:tblGrid>
              <a:tr h="157478">
                <a:tc>
                  <a:txBody>
                    <a:bodyPr/>
                    <a:lstStyle/>
                    <a:p>
                      <a:pPr algn="l" fontAlgn="t"/>
                      <a:r>
                        <a:rPr lang="en-US" sz="700" b="1" i="0" u="none" strike="noStrike">
                          <a:effectLst/>
                          <a:latin typeface="Arial"/>
                        </a:rPr>
                        <a:t>Dashboard</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t"/>
                      <a:r>
                        <a:rPr lang="en-US" sz="700" b="1" i="0" u="none" strike="noStrike">
                          <a:effectLst/>
                          <a:latin typeface="Arial"/>
                        </a:rPr>
                        <a:t>Report</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t"/>
                      <a:r>
                        <a:rPr lang="en-US" sz="700" b="1" i="0" u="none" strike="noStrike">
                          <a:effectLst/>
                          <a:latin typeface="Arial"/>
                        </a:rPr>
                        <a:t>Chinese</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t"/>
                      <a:r>
                        <a:rPr lang="en-US" sz="700" b="1" i="0" u="none" strike="noStrike">
                          <a:effectLst/>
                          <a:latin typeface="Arial"/>
                        </a:rPr>
                        <a:t>Description</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75823">
                <a:tc rowSpan="2">
                  <a:txBody>
                    <a:bodyPr/>
                    <a:lstStyle/>
                    <a:p>
                      <a:pPr algn="ctr" fontAlgn="t"/>
                      <a:r>
                        <a:rPr lang="en-US" sz="700" b="0" i="0" u="none" strike="noStrike" dirty="0">
                          <a:effectLst/>
                          <a:latin typeface="Arial"/>
                        </a:rPr>
                        <a:t>Sales Management Reports</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Monthly Sales Overview</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月销售概览</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Monthly TY vs LY sales performancce, per store or company level</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961">
                <a:tc vMerge="1">
                  <a:txBody>
                    <a:bodyPr/>
                    <a:lstStyle/>
                    <a:p>
                      <a:endParaRPr lang="zh-CN" altLang="en-US"/>
                    </a:p>
                  </a:txBody>
                  <a:tcPr/>
                </a:tc>
                <a:tc>
                  <a:txBody>
                    <a:bodyPr/>
                    <a:lstStyle/>
                    <a:p>
                      <a:pPr algn="l" fontAlgn="t"/>
                      <a:r>
                        <a:rPr lang="en-US" sz="700" b="0" i="0" u="none" strike="noStrike">
                          <a:effectLst/>
                          <a:latin typeface="Arial"/>
                        </a:rPr>
                        <a:t>Store Markdown</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门店减价</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Store markdown information per store,  can be drilled down into department level or transactional level or to perform store markdown reason analysis.</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13">
                <a:tc rowSpan="2">
                  <a:txBody>
                    <a:bodyPr/>
                    <a:lstStyle/>
                    <a:p>
                      <a:pPr algn="ctr" fontAlgn="t"/>
                      <a:r>
                        <a:rPr lang="en-US" sz="700" b="0" i="0" u="none" strike="noStrike" dirty="0">
                          <a:effectLst/>
                          <a:latin typeface="Arial"/>
                        </a:rPr>
                        <a:t>Sales Bonus</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Bonus</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销售奖金</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To list out the sales eligible for bonus per consultant per month. Bonus included distinctive items count, accessories, extended warranty sales.</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13">
                <a:tc vMerge="1">
                  <a:txBody>
                    <a:bodyPr/>
                    <a:lstStyle/>
                    <a:p>
                      <a:endParaRPr lang="zh-CN" altLang="en-US"/>
                    </a:p>
                  </a:txBody>
                  <a:tcPr/>
                </a:tc>
                <a:tc>
                  <a:txBody>
                    <a:bodyPr/>
                    <a:lstStyle/>
                    <a:p>
                      <a:pPr algn="l" fontAlgn="t"/>
                      <a:r>
                        <a:rPr lang="en-US" sz="700" b="0" i="0" u="none" strike="noStrike">
                          <a:effectLst/>
                          <a:latin typeface="Arial"/>
                        </a:rPr>
                        <a:t>Summary</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销售顾问销售汇总</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A summary of sales consultants' performance; showing a list of KPIs based on the sales documents coming from sales desk.</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793">
                <a:tc rowSpan="2">
                  <a:txBody>
                    <a:bodyPr/>
                    <a:lstStyle/>
                    <a:p>
                      <a:pPr algn="ctr" fontAlgn="t"/>
                      <a:r>
                        <a:rPr lang="en-US" sz="700" b="0" i="0" u="none" strike="noStrike">
                          <a:effectLst/>
                          <a:latin typeface="Arial"/>
                        </a:rPr>
                        <a:t>Employee Discount</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effectLst/>
                          <a:latin typeface="Arial"/>
                        </a:rPr>
                        <a:t>Employee Discount Summary</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 员工折扣摘要</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To support store administration department to approve the employee discount application in the stores. To enquire whether an employee has already reached the employee discount purchase limit for the current year.</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823">
                <a:tc vMerge="1">
                  <a:txBody>
                    <a:bodyPr/>
                    <a:lstStyle/>
                    <a:p>
                      <a:endParaRPr lang="zh-CN" altLang="en-US"/>
                    </a:p>
                  </a:txBody>
                  <a:tcPr/>
                </a:tc>
                <a:tc>
                  <a:txBody>
                    <a:bodyPr/>
                    <a:lstStyle/>
                    <a:p>
                      <a:pPr algn="l" fontAlgn="t"/>
                      <a:r>
                        <a:rPr lang="en-US" sz="700" b="0" i="0" u="none" strike="noStrike">
                          <a:effectLst/>
                          <a:latin typeface="Arial"/>
                        </a:rPr>
                        <a:t>Employee Discount Detail</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 员工折扣细节</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The purchase details with employee discounts, by sales documents.</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13">
                <a:tc rowSpan="2">
                  <a:txBody>
                    <a:bodyPr/>
                    <a:lstStyle/>
                    <a:p>
                      <a:pPr algn="ctr" fontAlgn="t"/>
                      <a:r>
                        <a:rPr lang="en-US" sz="700" b="0" i="0" u="none" strike="noStrike">
                          <a:effectLst/>
                          <a:latin typeface="Arial"/>
                        </a:rPr>
                        <a:t>Customer Count</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Customer Qty Overview</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门店访客数量概览</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Daily number of customers entering the store, number of sales transactions, and conversion rate.</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13">
                <a:tc vMerge="1">
                  <a:txBody>
                    <a:bodyPr/>
                    <a:lstStyle/>
                    <a:p>
                      <a:endParaRPr lang="zh-CN" altLang="en-US"/>
                    </a:p>
                  </a:txBody>
                  <a:tcPr/>
                </a:tc>
                <a:tc>
                  <a:txBody>
                    <a:bodyPr/>
                    <a:lstStyle/>
                    <a:p>
                      <a:pPr algn="l" fontAlgn="t"/>
                      <a:r>
                        <a:rPr lang="en-US" sz="700" b="0" i="0" u="none" strike="noStrike">
                          <a:effectLst/>
                          <a:latin typeface="Arial"/>
                        </a:rPr>
                        <a:t>Customer Qty Detail</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dirty="0">
                          <a:effectLst/>
                          <a:latin typeface="Arial"/>
                        </a:rPr>
                        <a:t>门店访客数量明细</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Hourly number of customers entering the store, number of sales transactions, and conversion rate.</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5764">
                <a:tc rowSpan="5">
                  <a:txBody>
                    <a:bodyPr/>
                    <a:lstStyle/>
                    <a:p>
                      <a:pPr algn="ctr" fontAlgn="t"/>
                      <a:r>
                        <a:rPr lang="en-US" sz="700" b="0" i="0" u="none" strike="noStrike">
                          <a:effectLst/>
                          <a:latin typeface="Arial"/>
                        </a:rPr>
                        <a:t>Inventory Rotation Reports</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Top N</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dirty="0">
                          <a:effectLst/>
                          <a:latin typeface="Arial"/>
                        </a:rPr>
                        <a:t>销售最佳</a:t>
                      </a:r>
                      <a:r>
                        <a:rPr lang="en-US" altLang="zh-CN" sz="700" b="0" i="0" u="none" strike="noStrike" dirty="0">
                          <a:effectLst/>
                          <a:latin typeface="Arial"/>
                        </a:rPr>
                        <a:t>N</a:t>
                      </a:r>
                      <a:r>
                        <a:rPr lang="zh-CN" altLang="en-US" sz="700" b="0" i="0" u="none" strike="noStrike" dirty="0">
                          <a:effectLst/>
                          <a:latin typeface="Arial"/>
                        </a:rPr>
                        <a:t>位</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Summary level of Top N performance.</a:t>
                      </a:r>
                      <a:br>
                        <a:rPr lang="en-US" sz="700" b="0" i="0" u="none" strike="noStrike">
                          <a:effectLst/>
                          <a:latin typeface="Arial"/>
                        </a:rPr>
                      </a:br>
                      <a:r>
                        <a:rPr lang="en-US" sz="700" b="0" i="0" u="none" strike="noStrike">
                          <a:effectLst/>
                          <a:latin typeface="Arial"/>
                        </a:rPr>
                        <a:t>Top N (default top 20) items by Sales Unit, Sales Value, Stock Reach.</a:t>
                      </a:r>
                      <a:br>
                        <a:rPr lang="en-US" sz="700" b="0" i="0" u="none" strike="noStrike">
                          <a:effectLst/>
                          <a:latin typeface="Arial"/>
                        </a:rPr>
                      </a:br>
                      <a:r>
                        <a:rPr lang="en-US" sz="700" b="0" i="0" u="none" strike="noStrike">
                          <a:effectLst/>
                          <a:latin typeface="Arial"/>
                        </a:rPr>
                        <a:t>Top N Item, Top N Main Product Group, Top N Product Group, Top N Brand are available according to the selection.</a:t>
                      </a:r>
                      <a:br>
                        <a:rPr lang="en-US" sz="700" b="0" i="0" u="none" strike="noStrike">
                          <a:effectLst/>
                          <a:latin typeface="Arial"/>
                        </a:rPr>
                      </a:br>
                      <a:r>
                        <a:rPr lang="en-US" sz="700" b="0" i="0" u="none" strike="noStrike">
                          <a:effectLst/>
                          <a:latin typeface="Arial"/>
                        </a:rPr>
                        <a:t>Graphical presentation (bar chart) available by "view selector".</a:t>
                      </a:r>
                      <a:br>
                        <a:rPr lang="en-US" sz="700" b="0" i="0" u="none" strike="noStrike">
                          <a:effectLst/>
                          <a:latin typeface="Arial"/>
                        </a:rPr>
                      </a:br>
                      <a:r>
                        <a:rPr lang="en-US" sz="700" b="0" i="0" u="none" strike="noStrike">
                          <a:effectLst/>
                          <a:latin typeface="Arial"/>
                        </a:rPr>
                        <a:t>For example, if TV department is selected, the TOP N is calculated inside the TV department only.</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5754">
                <a:tc vMerge="1">
                  <a:txBody>
                    <a:bodyPr/>
                    <a:lstStyle/>
                    <a:p>
                      <a:endParaRPr lang="zh-CN" altLang="en-US"/>
                    </a:p>
                  </a:txBody>
                  <a:tcPr/>
                </a:tc>
                <a:tc>
                  <a:txBody>
                    <a:bodyPr/>
                    <a:lstStyle/>
                    <a:p>
                      <a:pPr algn="l" fontAlgn="t"/>
                      <a:r>
                        <a:rPr lang="en-US" sz="700" b="0" i="0" u="none" strike="noStrike">
                          <a:effectLst/>
                          <a:latin typeface="Arial"/>
                        </a:rPr>
                        <a:t>Bottom N</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销售最差</a:t>
                      </a:r>
                      <a:r>
                        <a:rPr lang="en-US" altLang="zh-CN" sz="700" b="0" i="0" u="none" strike="noStrike">
                          <a:effectLst/>
                          <a:latin typeface="Arial"/>
                        </a:rPr>
                        <a:t>N</a:t>
                      </a:r>
                      <a:r>
                        <a:rPr lang="zh-CN" altLang="en-US" sz="700" b="0" i="0" u="none" strike="noStrike">
                          <a:effectLst/>
                          <a:latin typeface="Arial"/>
                        </a:rPr>
                        <a:t>位</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effectLst/>
                          <a:latin typeface="Arial"/>
                        </a:rPr>
                        <a:t>Summary level of Bottom N performance (worst performers).</a:t>
                      </a:r>
                      <a:br>
                        <a:rPr lang="en-US" sz="700" b="0" i="0" u="none" strike="noStrike" dirty="0">
                          <a:effectLst/>
                          <a:latin typeface="Arial"/>
                        </a:rPr>
                      </a:br>
                      <a:r>
                        <a:rPr lang="en-US" sz="700" b="0" i="0" u="none" strike="noStrike" dirty="0">
                          <a:effectLst/>
                          <a:latin typeface="Arial"/>
                        </a:rPr>
                        <a:t>Bottom N (default bottom 20) items by Sales Unit, Sales Value, Stock Reach.</a:t>
                      </a:r>
                      <a:br>
                        <a:rPr lang="en-US" sz="700" b="0" i="0" u="none" strike="noStrike" dirty="0">
                          <a:effectLst/>
                          <a:latin typeface="Arial"/>
                        </a:rPr>
                      </a:br>
                      <a:r>
                        <a:rPr lang="en-US" sz="700" b="0" i="0" u="none" strike="noStrike" dirty="0">
                          <a:effectLst/>
                          <a:latin typeface="Arial"/>
                        </a:rPr>
                        <a:t>Bottom N Item, Bottom N Main Product Group, Bottom N Product Group, Bottom N Brand are available according to the selection.</a:t>
                      </a:r>
                      <a:br>
                        <a:rPr lang="en-US" sz="700" b="0" i="0" u="none" strike="noStrike" dirty="0">
                          <a:effectLst/>
                          <a:latin typeface="Arial"/>
                        </a:rPr>
                      </a:br>
                      <a:r>
                        <a:rPr lang="en-US" sz="700" b="0" i="0" u="none" strike="noStrike" dirty="0">
                          <a:effectLst/>
                          <a:latin typeface="Arial"/>
                        </a:rPr>
                        <a:t>Graphical presentation (bar chart) available by "view selector".</a:t>
                      </a:r>
                      <a:br>
                        <a:rPr lang="en-US" sz="700" b="0" i="0" u="none" strike="noStrike" dirty="0">
                          <a:effectLst/>
                          <a:latin typeface="Arial"/>
                        </a:rPr>
                      </a:br>
                      <a:r>
                        <a:rPr lang="en-US" sz="700" b="0" i="0" u="none" strike="noStrike" dirty="0">
                          <a:effectLst/>
                          <a:latin typeface="Arial"/>
                        </a:rPr>
                        <a:t>For example, if TV department is selected, the Bottom N is calculated inside the TV department only.</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961">
                <a:tc vMerge="1">
                  <a:txBody>
                    <a:bodyPr/>
                    <a:lstStyle/>
                    <a:p>
                      <a:endParaRPr lang="zh-CN" altLang="en-US"/>
                    </a:p>
                  </a:txBody>
                  <a:tcPr/>
                </a:tc>
                <a:tc>
                  <a:txBody>
                    <a:bodyPr/>
                    <a:lstStyle/>
                    <a:p>
                      <a:pPr algn="l" fontAlgn="t"/>
                      <a:r>
                        <a:rPr lang="en-US" sz="700" b="0" i="0" u="none" strike="noStrike">
                          <a:effectLst/>
                          <a:latin typeface="Arial"/>
                        </a:rPr>
                        <a:t>Top N Detail</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销售最佳</a:t>
                      </a:r>
                      <a:r>
                        <a:rPr lang="en-US" altLang="zh-CN" sz="700" b="0" i="0" u="none" strike="noStrike">
                          <a:effectLst/>
                          <a:latin typeface="Arial"/>
                        </a:rPr>
                        <a:t>N</a:t>
                      </a:r>
                      <a:r>
                        <a:rPr lang="zh-CN" altLang="en-US" sz="700" b="0" i="0" u="none" strike="noStrike">
                          <a:effectLst/>
                          <a:latin typeface="Arial"/>
                        </a:rPr>
                        <a:t>位明细</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effectLst/>
                          <a:latin typeface="Arial"/>
                        </a:rPr>
                        <a:t>Top N performers by Sales Units, Sales Value, Stock reach with KPIs Sales, Stock, Stock Reach, Margin. Similar to Top N but with more KPIs displayed. Sales from previous months are also available</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961">
                <a:tc vMerge="1">
                  <a:txBody>
                    <a:bodyPr/>
                    <a:lstStyle/>
                    <a:p>
                      <a:endParaRPr lang="zh-CN" altLang="en-US"/>
                    </a:p>
                  </a:txBody>
                  <a:tcPr/>
                </a:tc>
                <a:tc>
                  <a:txBody>
                    <a:bodyPr/>
                    <a:lstStyle/>
                    <a:p>
                      <a:pPr algn="l" fontAlgn="t"/>
                      <a:r>
                        <a:rPr lang="en-US" sz="700" b="0" i="0" u="none" strike="noStrike">
                          <a:effectLst/>
                          <a:latin typeface="Arial"/>
                        </a:rPr>
                        <a:t>Bottom N Detail</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销售最差</a:t>
                      </a:r>
                      <a:r>
                        <a:rPr lang="en-US" altLang="zh-CN" sz="700" b="0" i="0" u="none" strike="noStrike">
                          <a:effectLst/>
                          <a:latin typeface="Arial"/>
                        </a:rPr>
                        <a:t>N</a:t>
                      </a:r>
                      <a:r>
                        <a:rPr lang="zh-CN" altLang="en-US" sz="700" b="0" i="0" u="none" strike="noStrike">
                          <a:effectLst/>
                          <a:latin typeface="Arial"/>
                        </a:rPr>
                        <a:t>位明细</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effectLst/>
                          <a:latin typeface="Arial"/>
                        </a:rPr>
                        <a:t>Bottom N performers by Sales Units, Sales Value, Stock reach with KPIs Sales, Stock, Stock Reach, Margin. Similar to Bottom N but with more KPIs displayed. Sales from previous months are also available</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13">
                <a:tc vMerge="1">
                  <a:txBody>
                    <a:bodyPr/>
                    <a:lstStyle/>
                    <a:p>
                      <a:endParaRPr lang="zh-CN" altLang="en-US"/>
                    </a:p>
                  </a:txBody>
                  <a:tcPr/>
                </a:tc>
                <a:tc>
                  <a:txBody>
                    <a:bodyPr/>
                    <a:lstStyle/>
                    <a:p>
                      <a:pPr algn="l" fontAlgn="t"/>
                      <a:r>
                        <a:rPr lang="en-US" sz="700" b="0" i="0" u="none" strike="noStrike">
                          <a:effectLst/>
                          <a:latin typeface="Arial"/>
                        </a:rPr>
                        <a:t>Dead Stock</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滞货</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Items that are having stock on hand but without sales within a selected date period.</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961">
                <a:tc rowSpan="4">
                  <a:txBody>
                    <a:bodyPr/>
                    <a:lstStyle/>
                    <a:p>
                      <a:pPr algn="ctr" fontAlgn="t"/>
                      <a:r>
                        <a:rPr lang="en-US" sz="700" b="0" i="0" u="none" strike="noStrike">
                          <a:effectLst/>
                          <a:latin typeface="Arial"/>
                        </a:rPr>
                        <a:t>Supplier</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Supplier Sell-in Sell-out</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按供应商销售和采购</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Sales and receipt by supplier</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961">
                <a:tc vMerge="1">
                  <a:txBody>
                    <a:bodyPr/>
                    <a:lstStyle/>
                    <a:p>
                      <a:endParaRPr lang="zh-CN" altLang="en-US"/>
                    </a:p>
                  </a:txBody>
                  <a:tcPr/>
                </a:tc>
                <a:tc>
                  <a:txBody>
                    <a:bodyPr/>
                    <a:lstStyle/>
                    <a:p>
                      <a:pPr algn="l" fontAlgn="t"/>
                      <a:r>
                        <a:rPr lang="en-US" sz="700" b="0" i="0" u="none" strike="noStrike">
                          <a:effectLst/>
                          <a:latin typeface="Arial"/>
                        </a:rPr>
                        <a:t>Supplier Sell-in Sell-out by Processor</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按供应商销售和采购（按电脑处理器）</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effectLst/>
                          <a:latin typeface="Arial"/>
                        </a:rPr>
                        <a:t>Sales and receipt by supplier (with processor/chipset/ display info)</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961">
                <a:tc vMerge="1">
                  <a:txBody>
                    <a:bodyPr/>
                    <a:lstStyle/>
                    <a:p>
                      <a:endParaRPr lang="zh-CN" altLang="en-US"/>
                    </a:p>
                  </a:txBody>
                  <a:tcPr/>
                </a:tc>
                <a:tc>
                  <a:txBody>
                    <a:bodyPr/>
                    <a:lstStyle/>
                    <a:p>
                      <a:pPr algn="l" fontAlgn="t"/>
                      <a:r>
                        <a:rPr lang="en-US" sz="700" b="0" i="0" u="none" strike="noStrike">
                          <a:effectLst/>
                          <a:latin typeface="Arial"/>
                        </a:rPr>
                        <a:t>Supplier Sell-in Sell-out YoY Comparison</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按供应商销售和采购年度同比</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Sales and receipt by supplier, TY vs LY comparison</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961">
                <a:tc vMerge="1">
                  <a:txBody>
                    <a:bodyPr/>
                    <a:lstStyle/>
                    <a:p>
                      <a:endParaRPr lang="zh-CN" altLang="en-US"/>
                    </a:p>
                  </a:txBody>
                  <a:tcPr/>
                </a:tc>
                <a:tc>
                  <a:txBody>
                    <a:bodyPr/>
                    <a:lstStyle/>
                    <a:p>
                      <a:pPr algn="l" fontAlgn="t"/>
                      <a:r>
                        <a:rPr lang="en-US" sz="700" b="0" i="0" u="none" strike="noStrike">
                          <a:effectLst/>
                          <a:latin typeface="Arial"/>
                        </a:rPr>
                        <a:t>Supplier Monthly Sell-in Sell-out</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按供应商销售和采购按月同比</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Sales and receipt by supplier, TY vs LY comparison per month (Jan to Dec per year)</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813">
                <a:tc>
                  <a:txBody>
                    <a:bodyPr/>
                    <a:lstStyle/>
                    <a:p>
                      <a:pPr algn="ctr" fontAlgn="t"/>
                      <a:r>
                        <a:rPr lang="en-US" sz="700" b="0" i="0" u="none" strike="noStrike">
                          <a:effectLst/>
                          <a:latin typeface="Arial"/>
                        </a:rPr>
                        <a:t>Supplier Performance</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effectLst/>
                          <a:latin typeface="Arial"/>
                        </a:rPr>
                        <a:t>Supplier Performance Report</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effectLst/>
                          <a:latin typeface="Arial"/>
                        </a:rPr>
                        <a:t>供应商表现</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effectLst/>
                          <a:latin typeface="Arial"/>
                        </a:rPr>
                        <a:t>Analyze supplier performance according to sales, receipt, other incomes, margin</a:t>
                      </a:r>
                    </a:p>
                  </a:txBody>
                  <a:tcPr marL="5833" marR="5833" marT="5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4156100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182563" y="684213"/>
            <a:ext cx="8686800" cy="639762"/>
          </a:xfrm>
        </p:spPr>
        <p:txBody>
          <a:bodyPr/>
          <a:lstStyle/>
          <a:p>
            <a:r>
              <a:rPr lang="zh-CN" altLang="en-US" sz="2400" dirty="0" smtClean="0"/>
              <a:t>未来三福报表体系规划建议</a:t>
            </a:r>
          </a:p>
        </p:txBody>
      </p:sp>
      <p:sp>
        <p:nvSpPr>
          <p:cNvPr id="13" name="TextBox 12"/>
          <p:cNvSpPr txBox="1"/>
          <p:nvPr/>
        </p:nvSpPr>
        <p:spPr>
          <a:xfrm>
            <a:off x="251520" y="1484784"/>
            <a:ext cx="8640960" cy="1200329"/>
          </a:xfrm>
          <a:prstGeom prst="rect">
            <a:avLst/>
          </a:prstGeom>
          <a:noFill/>
        </p:spPr>
        <p:txBody>
          <a:bodyPr wrap="square" rtlCol="0">
            <a:spAutoFit/>
          </a:bodyPr>
          <a:lstStyle/>
          <a:p>
            <a:pPr marL="285750" indent="-285750">
              <a:buFont typeface="Arial"/>
              <a:buChar char="•"/>
            </a:pPr>
            <a:r>
              <a:rPr kumimoji="1" lang="zh-CN" altLang="en-US" dirty="0" smtClean="0">
                <a:latin typeface="微软雅黑"/>
                <a:ea typeface="微软雅黑"/>
                <a:cs typeface="微软雅黑"/>
              </a:rPr>
              <a:t>项目组负责搭建基于监控的</a:t>
            </a:r>
            <a:r>
              <a:rPr kumimoji="1" lang="en-US" altLang="zh-CN" dirty="0" smtClean="0">
                <a:latin typeface="微软雅黑"/>
                <a:ea typeface="微软雅黑"/>
                <a:cs typeface="微软雅黑"/>
              </a:rPr>
              <a:t>BI</a:t>
            </a:r>
            <a:r>
              <a:rPr kumimoji="1" lang="zh-CN" altLang="en-US" dirty="0" smtClean="0">
                <a:latin typeface="微软雅黑"/>
                <a:ea typeface="微软雅黑"/>
                <a:cs typeface="微软雅黑"/>
              </a:rPr>
              <a:t>报表体系</a:t>
            </a:r>
            <a:endParaRPr kumimoji="1" lang="en-US" altLang="zh-CN" dirty="0" smtClean="0">
              <a:latin typeface="微软雅黑"/>
              <a:ea typeface="微软雅黑"/>
              <a:cs typeface="微软雅黑"/>
            </a:endParaRPr>
          </a:p>
          <a:p>
            <a:pPr marL="742950" lvl="1" indent="-285750">
              <a:buFont typeface="Arial"/>
              <a:buChar char="•"/>
            </a:pPr>
            <a:r>
              <a:rPr kumimoji="1" lang="zh-CN" altLang="en-US" dirty="0" smtClean="0">
                <a:latin typeface="微软雅黑"/>
                <a:ea typeface="微软雅黑"/>
                <a:cs typeface="微软雅黑"/>
              </a:rPr>
              <a:t>搭建基于监控的报表体系</a:t>
            </a:r>
            <a:endParaRPr kumimoji="1" lang="en-US" altLang="zh-CN" dirty="0" smtClean="0">
              <a:latin typeface="微软雅黑"/>
              <a:ea typeface="微软雅黑"/>
              <a:cs typeface="微软雅黑"/>
            </a:endParaRPr>
          </a:p>
          <a:p>
            <a:pPr marL="742950" lvl="1" indent="-285750">
              <a:buFont typeface="Arial"/>
              <a:buChar char="•"/>
            </a:pPr>
            <a:r>
              <a:rPr kumimoji="1" lang="zh-CN" altLang="en-US" dirty="0" smtClean="0">
                <a:latin typeface="微软雅黑"/>
                <a:ea typeface="微软雅黑"/>
                <a:cs typeface="微软雅黑"/>
              </a:rPr>
              <a:t>各部门开放即席查询功能，基于各部门不同的关注点创建自己使用的报表体系</a:t>
            </a:r>
            <a:endParaRPr kumimoji="1" lang="en-US" altLang="zh-CN" dirty="0" smtClean="0">
              <a:latin typeface="微软雅黑"/>
              <a:ea typeface="微软雅黑"/>
              <a:cs typeface="微软雅黑"/>
            </a:endParaRPr>
          </a:p>
        </p:txBody>
      </p:sp>
      <p:sp>
        <p:nvSpPr>
          <p:cNvPr id="22" name="Slide Number Placeholder 3"/>
          <p:cNvSpPr>
            <a:spLocks noGrp="1"/>
          </p:cNvSpPr>
          <p:nvPr>
            <p:ph type="sldNum" sz="quarter" idx="10"/>
          </p:nvPr>
        </p:nvSpPr>
        <p:spPr>
          <a:xfrm>
            <a:off x="182563" y="6537325"/>
            <a:ext cx="366712" cy="184150"/>
          </a:xfrm>
          <a:noFill/>
        </p:spPr>
        <p:txBody>
          <a:bodyPr/>
          <a:lstStyle/>
          <a:p>
            <a:fld id="{DE9AABD9-6B19-4C98-B87B-2A56E3E87D93}" type="slidenum">
              <a:rPr lang="en-US" altLang="zh-CN" smtClean="0">
                <a:latin typeface="Arial" charset="0"/>
                <a:ea typeface="宋体" charset="-122"/>
              </a:rPr>
              <a:pPr/>
              <a:t>19</a:t>
            </a:fld>
            <a:endParaRPr lang="en-US" altLang="zh-CN" smtClean="0">
              <a:latin typeface="Arial" charset="0"/>
              <a:ea typeface="宋体" charset="-122"/>
            </a:endParaRPr>
          </a:p>
        </p:txBody>
      </p:sp>
    </p:spTree>
    <p:extLst>
      <p:ext uri="{BB962C8B-B14F-4D97-AF65-F5344CB8AC3E}">
        <p14:creationId xmlns="" xmlns:p14="http://schemas.microsoft.com/office/powerpoint/2010/main" val="1522993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2</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BI</a:t>
            </a:r>
            <a:r>
              <a:rPr lang="zh-CN" altLang="en-US" sz="2400" dirty="0" smtClean="0"/>
              <a:t>实施方法论</a:t>
            </a:r>
          </a:p>
        </p:txBody>
      </p:sp>
      <p:sp>
        <p:nvSpPr>
          <p:cNvPr id="5" name="内容占位符 1"/>
          <p:cNvSpPr txBox="1">
            <a:spLocks/>
          </p:cNvSpPr>
          <p:nvPr/>
        </p:nvSpPr>
        <p:spPr>
          <a:xfrm>
            <a:off x="5652120" y="1628800"/>
            <a:ext cx="3217444" cy="4700635"/>
          </a:xfrm>
          <a:prstGeom prst="rect">
            <a:avLst/>
          </a:prstGeom>
        </p:spPr>
        <p:txBody>
          <a:bodyPr>
            <a:normAutofit/>
          </a:bodyPr>
          <a:lst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a:lstStyle>
          <a:p>
            <a:pPr marL="0" indent="0">
              <a:lnSpc>
                <a:spcPct val="90000"/>
              </a:lnSpc>
              <a:buNone/>
            </a:pPr>
            <a:endParaRPr lang="zh-CN" altLang="en-US" sz="2300" dirty="0" smtClean="0"/>
          </a:p>
          <a:p>
            <a:pPr algn="just">
              <a:lnSpc>
                <a:spcPct val="90000"/>
              </a:lnSpc>
            </a:pPr>
            <a:r>
              <a:rPr lang="en-US" altLang="zh-CN" sz="2300" dirty="0" smtClean="0"/>
              <a:t>CIF</a:t>
            </a:r>
            <a:r>
              <a:rPr lang="zh-CN" altLang="en-US" sz="2300" dirty="0" smtClean="0"/>
              <a:t>的核心思想是把整个架构分成不同的层次以满足不同的需求，把</a:t>
            </a:r>
            <a:r>
              <a:rPr lang="en-US" altLang="zh-CN" sz="2300" dirty="0" smtClean="0"/>
              <a:t>DW(</a:t>
            </a:r>
            <a:r>
              <a:rPr lang="zh-CN" altLang="en-US" sz="2300" dirty="0" smtClean="0"/>
              <a:t>数据仓库</a:t>
            </a:r>
            <a:r>
              <a:rPr lang="en-US" altLang="zh-CN" sz="2300" dirty="0" smtClean="0"/>
              <a:t>)</a:t>
            </a:r>
            <a:r>
              <a:rPr lang="zh-CN" altLang="en-US" sz="2300" dirty="0" smtClean="0"/>
              <a:t>分解成</a:t>
            </a:r>
            <a:r>
              <a:rPr lang="en-US" altLang="zh-CN" sz="2300" dirty="0" smtClean="0"/>
              <a:t>DM(</a:t>
            </a:r>
            <a:r>
              <a:rPr lang="zh-CN" altLang="en-US" sz="2300" dirty="0" smtClean="0"/>
              <a:t>数据集市</a:t>
            </a:r>
            <a:r>
              <a:rPr lang="en-US" altLang="zh-CN" sz="2300" dirty="0" smtClean="0"/>
              <a:t>)</a:t>
            </a:r>
            <a:r>
              <a:rPr lang="zh-CN" altLang="en-US" sz="2300" dirty="0" smtClean="0"/>
              <a:t>逐一实施 。</a:t>
            </a:r>
            <a:endParaRPr lang="en-US" altLang="zh-CN" sz="2300" dirty="0" smtClean="0"/>
          </a:p>
          <a:p>
            <a:pPr algn="just">
              <a:lnSpc>
                <a:spcPct val="90000"/>
              </a:lnSpc>
            </a:pPr>
            <a:r>
              <a:rPr lang="zh-CN" altLang="en-US" sz="2300" dirty="0" smtClean="0"/>
              <a:t>现在</a:t>
            </a:r>
            <a:r>
              <a:rPr lang="en-US" altLang="zh-CN" sz="2300" dirty="0" smtClean="0"/>
              <a:t>CIF</a:t>
            </a:r>
            <a:r>
              <a:rPr lang="zh-CN" altLang="en-US" sz="2300" dirty="0" smtClean="0"/>
              <a:t>已经成为建设数据仓库的框架指南。</a:t>
            </a:r>
            <a:endParaRPr lang="en-US" altLang="zh-CN" sz="2300" dirty="0" smtClean="0"/>
          </a:p>
          <a:p>
            <a:pPr>
              <a:lnSpc>
                <a:spcPct val="90000"/>
              </a:lnSpc>
            </a:pPr>
            <a:endParaRPr lang="en-US" altLang="zh-CN" sz="2300" dirty="0"/>
          </a:p>
          <a:p>
            <a:pPr marL="0" indent="0" algn="r">
              <a:lnSpc>
                <a:spcPct val="90000"/>
              </a:lnSpc>
              <a:buNone/>
            </a:pPr>
            <a:r>
              <a:rPr lang="en-US" altLang="zh-CN" sz="2300" dirty="0" smtClean="0"/>
              <a:t>-Bill</a:t>
            </a:r>
            <a:r>
              <a:rPr lang="zh-CN" altLang="en-US" sz="2300" dirty="0" smtClean="0"/>
              <a:t> </a:t>
            </a:r>
            <a:r>
              <a:rPr lang="en-US" altLang="zh-CN" sz="2300" dirty="0" smtClean="0"/>
              <a:t>Inmon</a:t>
            </a:r>
            <a:r>
              <a:rPr lang="en-US" altLang="zh-CN" sz="1200" dirty="0"/>
              <a:t>(</a:t>
            </a:r>
            <a:r>
              <a:rPr lang="zh-CN" altLang="en-US" sz="1200" dirty="0" smtClean="0"/>
              <a:t>数据仓库之父</a:t>
            </a:r>
            <a:r>
              <a:rPr lang="en-US" altLang="zh-CN" sz="1200" dirty="0">
                <a:solidFill>
                  <a:srgbClr val="000000"/>
                </a:solidFill>
              </a:rPr>
              <a:t>)</a:t>
            </a:r>
            <a:endParaRPr lang="en-US" altLang="zh-CN" sz="2300" dirty="0" smtClean="0"/>
          </a:p>
          <a:p>
            <a:pPr>
              <a:lnSpc>
                <a:spcPct val="90000"/>
              </a:lnSpc>
            </a:pPr>
            <a:endParaRPr lang="en-US" altLang="zh-CN" sz="1800" dirty="0"/>
          </a:p>
          <a:p>
            <a:pPr>
              <a:lnSpc>
                <a:spcPct val="90000"/>
              </a:lnSpc>
            </a:pPr>
            <a:endParaRPr lang="en-US" altLang="zh-CN" sz="1800" dirty="0" smtClean="0"/>
          </a:p>
          <a:p>
            <a:pPr>
              <a:lnSpc>
                <a:spcPct val="90000"/>
              </a:lnSpc>
            </a:pPr>
            <a:endParaRPr lang="en-US" altLang="zh-CN" sz="1800" dirty="0"/>
          </a:p>
          <a:p>
            <a:pPr>
              <a:lnSpc>
                <a:spcPct val="90000"/>
              </a:lnSpc>
            </a:pPr>
            <a:endParaRPr lang="zh-CN" altLang="en-US" sz="1800" dirty="0" smtClean="0"/>
          </a:p>
        </p:txBody>
      </p:sp>
      <p:pic>
        <p:nvPicPr>
          <p:cNvPr id="2" name="Picture 1"/>
          <p:cNvPicPr>
            <a:picLocks noChangeAspect="1"/>
          </p:cNvPicPr>
          <p:nvPr/>
        </p:nvPicPr>
        <p:blipFill>
          <a:blip r:embed="rId3"/>
          <a:stretch>
            <a:fillRect/>
          </a:stretch>
        </p:blipFill>
        <p:spPr>
          <a:xfrm>
            <a:off x="0" y="1524000"/>
            <a:ext cx="5486400" cy="5050631"/>
          </a:xfrm>
          <a:prstGeom prst="rect">
            <a:avLst/>
          </a:prstGeom>
        </p:spPr>
      </p:pic>
    </p:spTree>
    <p:extLst>
      <p:ext uri="{BB962C8B-B14F-4D97-AF65-F5344CB8AC3E}">
        <p14:creationId xmlns="" xmlns:p14="http://schemas.microsoft.com/office/powerpoint/2010/main" val="3000678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3</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BI</a:t>
            </a:r>
            <a:r>
              <a:rPr lang="zh-CN" altLang="en-US" sz="2400" dirty="0" smtClean="0"/>
              <a:t>实施的一般方案</a:t>
            </a:r>
          </a:p>
        </p:txBody>
      </p:sp>
      <p:pic>
        <p:nvPicPr>
          <p:cNvPr id="3" name="Picture 2"/>
          <p:cNvPicPr>
            <a:picLocks noChangeAspect="1"/>
          </p:cNvPicPr>
          <p:nvPr/>
        </p:nvPicPr>
        <p:blipFill>
          <a:blip r:embed="rId3"/>
          <a:stretch>
            <a:fillRect/>
          </a:stretch>
        </p:blipFill>
        <p:spPr>
          <a:xfrm>
            <a:off x="282215" y="2057400"/>
            <a:ext cx="8633185" cy="4114800"/>
          </a:xfrm>
          <a:prstGeom prst="rect">
            <a:avLst/>
          </a:prstGeom>
        </p:spPr>
      </p:pic>
      <p:sp>
        <p:nvSpPr>
          <p:cNvPr id="4" name="Rectangle 3"/>
          <p:cNvSpPr/>
          <p:nvPr/>
        </p:nvSpPr>
        <p:spPr bwMode="auto">
          <a:xfrm>
            <a:off x="304800" y="2667000"/>
            <a:ext cx="990600" cy="685800"/>
          </a:xfrm>
          <a:prstGeom prst="rect">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1" name="Rectangle 10"/>
          <p:cNvSpPr/>
          <p:nvPr/>
        </p:nvSpPr>
        <p:spPr bwMode="auto">
          <a:xfrm>
            <a:off x="3048000" y="2616200"/>
            <a:ext cx="838200" cy="2438400"/>
          </a:xfrm>
          <a:prstGeom prst="rect">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2" name="Rectangle 11"/>
          <p:cNvSpPr/>
          <p:nvPr/>
        </p:nvSpPr>
        <p:spPr bwMode="auto">
          <a:xfrm>
            <a:off x="4724400" y="2844800"/>
            <a:ext cx="1143000" cy="1066800"/>
          </a:xfrm>
          <a:prstGeom prst="rect">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cxnSp>
        <p:nvCxnSpPr>
          <p:cNvPr id="7" name="Straight Arrow Connector 6"/>
          <p:cNvCxnSpPr>
            <a:endCxn id="12" idx="1"/>
          </p:cNvCxnSpPr>
          <p:nvPr/>
        </p:nvCxnSpPr>
        <p:spPr bwMode="auto">
          <a:xfrm flipV="1">
            <a:off x="3886200" y="3378200"/>
            <a:ext cx="838200" cy="127000"/>
          </a:xfrm>
          <a:prstGeom prst="straightConnector1">
            <a:avLst/>
          </a:prstGeom>
          <a:solidFill>
            <a:srgbClr val="C0C0C0"/>
          </a:solidFill>
          <a:ln w="50800" cap="flat" cmpd="sng" algn="ctr">
            <a:solidFill>
              <a:srgbClr val="FF0000"/>
            </a:solidFill>
            <a:prstDash val="solid"/>
            <a:round/>
            <a:headEnd type="none" w="med" len="med"/>
            <a:tailEnd type="arrow"/>
          </a:ln>
          <a:effectLst/>
        </p:spPr>
      </p:cxnSp>
      <p:sp>
        <p:nvSpPr>
          <p:cNvPr id="15" name="Rectangle 14"/>
          <p:cNvSpPr/>
          <p:nvPr/>
        </p:nvSpPr>
        <p:spPr bwMode="auto">
          <a:xfrm>
            <a:off x="304800" y="4229100"/>
            <a:ext cx="990600" cy="685800"/>
          </a:xfrm>
          <a:prstGeom prst="rect">
            <a:avLst/>
          </a:prstGeom>
          <a:noFill/>
          <a:ln w="50800"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6" name="Rectangle 15"/>
          <p:cNvSpPr/>
          <p:nvPr/>
        </p:nvSpPr>
        <p:spPr bwMode="auto">
          <a:xfrm>
            <a:off x="2971800" y="3810000"/>
            <a:ext cx="990600" cy="1828800"/>
          </a:xfrm>
          <a:prstGeom prst="rect">
            <a:avLst/>
          </a:prstGeom>
          <a:noFill/>
          <a:ln w="50800"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7" name="Rectangle 16"/>
          <p:cNvSpPr/>
          <p:nvPr/>
        </p:nvSpPr>
        <p:spPr bwMode="auto">
          <a:xfrm>
            <a:off x="5778500" y="4559300"/>
            <a:ext cx="1143000" cy="1066800"/>
          </a:xfrm>
          <a:prstGeom prst="rect">
            <a:avLst/>
          </a:prstGeom>
          <a:noFill/>
          <a:ln w="50800"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cxnSp>
        <p:nvCxnSpPr>
          <p:cNvPr id="18" name="Straight Arrow Connector 17"/>
          <p:cNvCxnSpPr>
            <a:endCxn id="17" idx="1"/>
          </p:cNvCxnSpPr>
          <p:nvPr/>
        </p:nvCxnSpPr>
        <p:spPr bwMode="auto">
          <a:xfrm>
            <a:off x="3962400" y="4876800"/>
            <a:ext cx="1816100" cy="215900"/>
          </a:xfrm>
          <a:prstGeom prst="straightConnector1">
            <a:avLst/>
          </a:prstGeom>
          <a:solidFill>
            <a:srgbClr val="C0C0C0"/>
          </a:solidFill>
          <a:ln w="50800" cap="flat" cmpd="sng" algn="ctr">
            <a:solidFill>
              <a:srgbClr val="3366FF"/>
            </a:solidFill>
            <a:prstDash val="solid"/>
            <a:round/>
            <a:headEnd type="none" w="med" len="med"/>
            <a:tailEnd type="arrow"/>
          </a:ln>
          <a:effectLst/>
        </p:spPr>
      </p:cxnSp>
      <p:sp>
        <p:nvSpPr>
          <p:cNvPr id="21" name="内容占位符 1"/>
          <p:cNvSpPr txBox="1">
            <a:spLocks/>
          </p:cNvSpPr>
          <p:nvPr/>
        </p:nvSpPr>
        <p:spPr>
          <a:xfrm>
            <a:off x="304800" y="1447801"/>
            <a:ext cx="8551444" cy="838199"/>
          </a:xfrm>
          <a:prstGeom prst="rect">
            <a:avLst/>
          </a:prstGeom>
        </p:spPr>
        <p:txBody>
          <a:bodyPr>
            <a:normAutofit/>
          </a:bodyPr>
          <a:lst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a:lstStyle>
          <a:p>
            <a:pPr>
              <a:lnSpc>
                <a:spcPct val="90000"/>
              </a:lnSpc>
            </a:pPr>
            <a:r>
              <a:rPr lang="zh-CN" altLang="en-US" sz="1800" dirty="0" smtClean="0"/>
              <a:t>采用数据集市到数据仓库的方式进行</a:t>
            </a:r>
            <a:r>
              <a:rPr lang="en-US" altLang="zh-CN" sz="1800" dirty="0" smtClean="0"/>
              <a:t>BI</a:t>
            </a:r>
            <a:r>
              <a:rPr lang="zh-CN" altLang="en-US" sz="1800" dirty="0" smtClean="0"/>
              <a:t>的搭建，最终合并成为企业级数据仓库</a:t>
            </a:r>
          </a:p>
        </p:txBody>
      </p:sp>
    </p:spTree>
    <p:extLst>
      <p:ext uri="{BB962C8B-B14F-4D97-AF65-F5344CB8AC3E}">
        <p14:creationId xmlns="" xmlns:p14="http://schemas.microsoft.com/office/powerpoint/2010/main" val="2950132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4</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BI</a:t>
            </a:r>
            <a:r>
              <a:rPr lang="zh-CN" altLang="en-US" sz="2400" dirty="0" smtClean="0"/>
              <a:t>数据归档建议</a:t>
            </a:r>
          </a:p>
        </p:txBody>
      </p:sp>
      <p:graphicFrame>
        <p:nvGraphicFramePr>
          <p:cNvPr id="2" name="Object 1"/>
          <p:cNvGraphicFramePr>
            <a:graphicFrameLocks noChangeAspect="1"/>
          </p:cNvGraphicFramePr>
          <p:nvPr>
            <p:extLst>
              <p:ext uri="{D42A27DB-BD31-4B8C-83A1-F6EECF244321}">
                <p14:modId xmlns="" xmlns:p14="http://schemas.microsoft.com/office/powerpoint/2010/main" val="1910181205"/>
              </p:ext>
            </p:extLst>
          </p:nvPr>
        </p:nvGraphicFramePr>
        <p:xfrm>
          <a:off x="457200" y="1414666"/>
          <a:ext cx="8153400" cy="5062334"/>
        </p:xfrm>
        <a:graphic>
          <a:graphicData uri="http://schemas.openxmlformats.org/presentationml/2006/ole">
            <p:oleObj spid="_x0000_s1074" r:id="rId4" imgW="15000476" imgH="9942749" progId="Visio.Drawing.11">
              <p:embed/>
            </p:oleObj>
          </a:graphicData>
        </a:graphic>
      </p:graphicFrame>
    </p:spTree>
    <p:extLst>
      <p:ext uri="{BB962C8B-B14F-4D97-AF65-F5344CB8AC3E}">
        <p14:creationId xmlns="" xmlns:p14="http://schemas.microsoft.com/office/powerpoint/2010/main" val="172144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5</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RA</a:t>
            </a:r>
            <a:r>
              <a:rPr lang="zh-CN" altLang="en-US" sz="2400" dirty="0" smtClean="0"/>
              <a:t>标准分析模型</a:t>
            </a:r>
          </a:p>
        </p:txBody>
      </p:sp>
      <p:pic>
        <p:nvPicPr>
          <p:cNvPr id="2" name="Picture 1"/>
          <p:cNvPicPr>
            <a:picLocks noChangeAspect="1"/>
          </p:cNvPicPr>
          <p:nvPr/>
        </p:nvPicPr>
        <p:blipFill>
          <a:blip r:embed="rId3"/>
          <a:stretch>
            <a:fillRect/>
          </a:stretch>
        </p:blipFill>
        <p:spPr>
          <a:xfrm>
            <a:off x="228600" y="1600200"/>
            <a:ext cx="8606790" cy="4648200"/>
          </a:xfrm>
          <a:prstGeom prst="rect">
            <a:avLst/>
          </a:prstGeom>
        </p:spPr>
      </p:pic>
    </p:spTree>
    <p:extLst>
      <p:ext uri="{BB962C8B-B14F-4D97-AF65-F5344CB8AC3E}">
        <p14:creationId xmlns="" xmlns:p14="http://schemas.microsoft.com/office/powerpoint/2010/main" val="2342294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6</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匹配概览</a:t>
            </a:r>
          </a:p>
        </p:txBody>
      </p:sp>
      <p:graphicFrame>
        <p:nvGraphicFramePr>
          <p:cNvPr id="10" name="Chart 9"/>
          <p:cNvGraphicFramePr>
            <a:graphicFrameLocks/>
          </p:cNvGraphicFramePr>
          <p:nvPr>
            <p:extLst>
              <p:ext uri="{D42A27DB-BD31-4B8C-83A1-F6EECF244321}">
                <p14:modId xmlns="" xmlns:p14="http://schemas.microsoft.com/office/powerpoint/2010/main" val="3340998891"/>
              </p:ext>
            </p:extLst>
          </p:nvPr>
        </p:nvGraphicFramePr>
        <p:xfrm>
          <a:off x="4572000" y="1524000"/>
          <a:ext cx="4267200"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 xmlns:p14="http://schemas.microsoft.com/office/powerpoint/2010/main" val="3188386156"/>
              </p:ext>
            </p:extLst>
          </p:nvPr>
        </p:nvGraphicFramePr>
        <p:xfrm>
          <a:off x="304800" y="1524000"/>
          <a:ext cx="4114800" cy="2514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 xmlns:p14="http://schemas.microsoft.com/office/powerpoint/2010/main" val="1846316411"/>
              </p:ext>
            </p:extLst>
          </p:nvPr>
        </p:nvGraphicFramePr>
        <p:xfrm>
          <a:off x="304800" y="4114800"/>
          <a:ext cx="4114800" cy="2362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p:cNvGraphicFramePr>
            <a:graphicFrameLocks/>
          </p:cNvGraphicFramePr>
          <p:nvPr>
            <p:extLst>
              <p:ext uri="{D42A27DB-BD31-4B8C-83A1-F6EECF244321}">
                <p14:modId xmlns="" xmlns:p14="http://schemas.microsoft.com/office/powerpoint/2010/main" val="9562860"/>
              </p:ext>
            </p:extLst>
          </p:nvPr>
        </p:nvGraphicFramePr>
        <p:xfrm>
          <a:off x="4572000" y="4114800"/>
          <a:ext cx="4267200" cy="2362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7</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部门报表匹配概览</a:t>
            </a:r>
          </a:p>
        </p:txBody>
      </p:sp>
      <p:graphicFrame>
        <p:nvGraphicFramePr>
          <p:cNvPr id="5" name="Table 4"/>
          <p:cNvGraphicFramePr>
            <a:graphicFrameLocks noGrp="1"/>
          </p:cNvGraphicFramePr>
          <p:nvPr>
            <p:extLst>
              <p:ext uri="{D42A27DB-BD31-4B8C-83A1-F6EECF244321}">
                <p14:modId xmlns="" xmlns:p14="http://schemas.microsoft.com/office/powerpoint/2010/main" val="13276358"/>
              </p:ext>
            </p:extLst>
          </p:nvPr>
        </p:nvGraphicFramePr>
        <p:xfrm>
          <a:off x="304800" y="1447797"/>
          <a:ext cx="8534400" cy="4953006"/>
        </p:xfrm>
        <a:graphic>
          <a:graphicData uri="http://schemas.openxmlformats.org/drawingml/2006/table">
            <a:tbl>
              <a:tblPr firstRow="1" bandRow="1">
                <a:tableStyleId>{69012ECD-51FC-41F1-AA8D-1B2483CD663E}</a:tableStyleId>
              </a:tblPr>
              <a:tblGrid>
                <a:gridCol w="1706880"/>
                <a:gridCol w="1706880"/>
                <a:gridCol w="1706880"/>
                <a:gridCol w="1706880"/>
                <a:gridCol w="1706880"/>
              </a:tblGrid>
              <a:tr h="550334">
                <a:tc>
                  <a:txBody>
                    <a:bodyPr/>
                    <a:lstStyle/>
                    <a:p>
                      <a:pPr algn="ctr" fontAlgn="ctr"/>
                      <a:r>
                        <a:rPr lang="zh-CN" altLang="en-US" sz="2500" b="1" i="0" u="none" strike="noStrike" dirty="0">
                          <a:solidFill>
                            <a:schemeClr val="bg1"/>
                          </a:solidFill>
                          <a:effectLst/>
                          <a:latin typeface="Microsoft YaHei"/>
                        </a:rPr>
                        <a:t>部门</a:t>
                      </a:r>
                    </a:p>
                  </a:txBody>
                  <a:tcPr marL="0" marR="0" marT="0" marB="0" anchor="ctr">
                    <a:solidFill>
                      <a:schemeClr val="tx1">
                        <a:lumMod val="65000"/>
                        <a:lumOff val="35000"/>
                      </a:schemeClr>
                    </a:solidFill>
                  </a:tcPr>
                </a:tc>
                <a:tc>
                  <a:txBody>
                    <a:bodyPr/>
                    <a:lstStyle/>
                    <a:p>
                      <a:pPr algn="ctr" fontAlgn="ctr"/>
                      <a:r>
                        <a:rPr lang="en-US" altLang="zh-CN" sz="2500" b="1" i="0" u="none" strike="noStrike" dirty="0">
                          <a:solidFill>
                            <a:schemeClr val="bg1"/>
                          </a:solidFill>
                          <a:effectLst/>
                          <a:latin typeface="Microsoft YaHei"/>
                        </a:rPr>
                        <a:t>H</a:t>
                      </a:r>
                    </a:p>
                  </a:txBody>
                  <a:tcPr marL="0" marR="0" marT="0" marB="0" anchor="ctr">
                    <a:solidFill>
                      <a:schemeClr val="tx1">
                        <a:lumMod val="65000"/>
                        <a:lumOff val="35000"/>
                      </a:schemeClr>
                    </a:solidFill>
                  </a:tcPr>
                </a:tc>
                <a:tc>
                  <a:txBody>
                    <a:bodyPr/>
                    <a:lstStyle/>
                    <a:p>
                      <a:pPr algn="ctr" fontAlgn="ctr"/>
                      <a:r>
                        <a:rPr lang="en-US" altLang="zh-CN" sz="2500" b="1" i="0" u="none" strike="noStrike" dirty="0">
                          <a:solidFill>
                            <a:schemeClr val="bg1"/>
                          </a:solidFill>
                          <a:effectLst/>
                          <a:latin typeface="Microsoft YaHei"/>
                        </a:rPr>
                        <a:t>M</a:t>
                      </a:r>
                    </a:p>
                  </a:txBody>
                  <a:tcPr marL="0" marR="0" marT="0" marB="0" anchor="ctr">
                    <a:solidFill>
                      <a:schemeClr val="tx1">
                        <a:lumMod val="65000"/>
                        <a:lumOff val="35000"/>
                      </a:schemeClr>
                    </a:solidFill>
                  </a:tcPr>
                </a:tc>
                <a:tc>
                  <a:txBody>
                    <a:bodyPr/>
                    <a:lstStyle/>
                    <a:p>
                      <a:pPr algn="ctr" fontAlgn="ctr"/>
                      <a:r>
                        <a:rPr lang="en-US" altLang="zh-CN" sz="2500" b="1" i="0" u="none" strike="noStrike" dirty="0">
                          <a:solidFill>
                            <a:schemeClr val="bg1"/>
                          </a:solidFill>
                          <a:effectLst/>
                          <a:latin typeface="Microsoft YaHei"/>
                        </a:rPr>
                        <a:t>L</a:t>
                      </a:r>
                    </a:p>
                  </a:txBody>
                  <a:tcPr marL="0" marR="0" marT="0" marB="0" anchor="ctr">
                    <a:solidFill>
                      <a:schemeClr val="tx1">
                        <a:lumMod val="65000"/>
                        <a:lumOff val="35000"/>
                      </a:schemeClr>
                    </a:solidFill>
                  </a:tcPr>
                </a:tc>
                <a:tc>
                  <a:txBody>
                    <a:bodyPr/>
                    <a:lstStyle/>
                    <a:p>
                      <a:pPr algn="ctr" fontAlgn="ctr"/>
                      <a:r>
                        <a:rPr lang="zh-CN" altLang="en-US" sz="2500" b="1" i="0" u="none" strike="noStrike" dirty="0">
                          <a:solidFill>
                            <a:schemeClr val="bg1"/>
                          </a:solidFill>
                          <a:effectLst/>
                          <a:latin typeface="Microsoft YaHei"/>
                        </a:rPr>
                        <a:t>总计</a:t>
                      </a:r>
                    </a:p>
                  </a:txBody>
                  <a:tcPr marL="0" marR="0" marT="0" marB="0" anchor="ctr">
                    <a:solidFill>
                      <a:schemeClr val="tx1">
                        <a:lumMod val="65000"/>
                        <a:lumOff val="35000"/>
                      </a:schemeClr>
                    </a:solidFill>
                  </a:tcPr>
                </a:tc>
              </a:tr>
              <a:tr h="550334">
                <a:tc>
                  <a:txBody>
                    <a:bodyPr/>
                    <a:lstStyle/>
                    <a:p>
                      <a:pPr algn="l" fontAlgn="ctr"/>
                      <a:r>
                        <a:rPr lang="zh-CN" altLang="en-US" sz="2000" b="1" i="0" u="none" strike="noStrike" dirty="0">
                          <a:solidFill>
                            <a:srgbClr val="000000"/>
                          </a:solidFill>
                          <a:effectLst/>
                          <a:latin typeface="Microsoft YaHei"/>
                        </a:rPr>
                        <a:t>商品中心</a:t>
                      </a:r>
                    </a:p>
                  </a:txBody>
                  <a:tcPr marL="0" marR="0" marT="0" marB="0" anchor="ctr">
                    <a:solidFill>
                      <a:srgbClr val="47FF41"/>
                    </a:solidFill>
                  </a:tcPr>
                </a:tc>
                <a:tc>
                  <a:txBody>
                    <a:bodyPr/>
                    <a:lstStyle/>
                    <a:p>
                      <a:pPr algn="ctr" fontAlgn="ctr"/>
                      <a:r>
                        <a:rPr lang="en-US" altLang="zh-CN" sz="2000" b="1" i="0" u="none" strike="noStrike" dirty="0">
                          <a:solidFill>
                            <a:srgbClr val="000000"/>
                          </a:solidFill>
                          <a:effectLst/>
                          <a:latin typeface="Microsoft YaHei"/>
                        </a:rPr>
                        <a:t>34</a:t>
                      </a:r>
                    </a:p>
                  </a:txBody>
                  <a:tcPr marL="0" marR="0" marT="0" marB="0" anchor="ctr">
                    <a:solidFill>
                      <a:srgbClr val="47FF41"/>
                    </a:solidFill>
                  </a:tcPr>
                </a:tc>
                <a:tc>
                  <a:txBody>
                    <a:bodyPr/>
                    <a:lstStyle/>
                    <a:p>
                      <a:pPr algn="ctr" fontAlgn="ctr"/>
                      <a:r>
                        <a:rPr lang="en-US" altLang="zh-CN" sz="2000" b="1" i="0" u="none" strike="noStrike" dirty="0">
                          <a:solidFill>
                            <a:srgbClr val="000000"/>
                          </a:solidFill>
                          <a:effectLst/>
                          <a:latin typeface="Microsoft YaHei"/>
                        </a:rPr>
                        <a:t>10</a:t>
                      </a:r>
                    </a:p>
                  </a:txBody>
                  <a:tcPr marL="0" marR="0" marT="0" marB="0" anchor="ctr">
                    <a:solidFill>
                      <a:srgbClr val="47FF41"/>
                    </a:solidFill>
                  </a:tcPr>
                </a:tc>
                <a:tc>
                  <a:txBody>
                    <a:bodyPr/>
                    <a:lstStyle/>
                    <a:p>
                      <a:pPr algn="ctr" fontAlgn="ctr"/>
                      <a:r>
                        <a:rPr lang="en-US" altLang="zh-CN" sz="2000" b="1" i="0" u="none" strike="noStrike" dirty="0">
                          <a:solidFill>
                            <a:srgbClr val="000000"/>
                          </a:solidFill>
                          <a:effectLst/>
                          <a:latin typeface="Microsoft YaHei"/>
                        </a:rPr>
                        <a:t>16</a:t>
                      </a:r>
                    </a:p>
                  </a:txBody>
                  <a:tcPr marL="0" marR="0" marT="0" marB="0" anchor="ctr">
                    <a:solidFill>
                      <a:srgbClr val="47FF41"/>
                    </a:solidFill>
                  </a:tcPr>
                </a:tc>
                <a:tc>
                  <a:txBody>
                    <a:bodyPr/>
                    <a:lstStyle/>
                    <a:p>
                      <a:pPr algn="ctr" fontAlgn="ctr"/>
                      <a:r>
                        <a:rPr lang="en-US" altLang="zh-CN" sz="2000" b="1" i="0" u="none" strike="noStrike" dirty="0">
                          <a:solidFill>
                            <a:srgbClr val="000000"/>
                          </a:solidFill>
                          <a:effectLst/>
                          <a:latin typeface="Microsoft YaHei"/>
                        </a:rPr>
                        <a:t>60</a:t>
                      </a:r>
                    </a:p>
                  </a:txBody>
                  <a:tcPr marL="0" marR="0" marT="0" marB="0" anchor="ctr">
                    <a:solidFill>
                      <a:srgbClr val="47FF41"/>
                    </a:solidFill>
                  </a:tcPr>
                </a:tc>
              </a:tr>
              <a:tr h="550334">
                <a:tc>
                  <a:txBody>
                    <a:bodyPr/>
                    <a:lstStyle/>
                    <a:p>
                      <a:pPr algn="l" fontAlgn="ctr"/>
                      <a:r>
                        <a:rPr lang="zh-CN" altLang="en-US" sz="2000" b="1" i="0" u="none" strike="noStrike" dirty="0">
                          <a:solidFill>
                            <a:srgbClr val="000000"/>
                          </a:solidFill>
                          <a:effectLst/>
                          <a:latin typeface="Microsoft YaHei"/>
                        </a:rPr>
                        <a:t>运营线</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11</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5</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25</a:t>
                      </a:r>
                    </a:p>
                  </a:txBody>
                  <a:tcPr marL="0" marR="0" marT="0" marB="0" anchor="ctr">
                    <a:solidFill>
                      <a:srgbClr val="FFFF00"/>
                    </a:solidFill>
                  </a:tcPr>
                </a:tc>
                <a:tc>
                  <a:txBody>
                    <a:bodyPr/>
                    <a:lstStyle/>
                    <a:p>
                      <a:pPr algn="ctr" fontAlgn="ctr"/>
                      <a:r>
                        <a:rPr lang="en-US" altLang="zh-CN" sz="2000" b="1" i="0" u="none" strike="noStrike">
                          <a:solidFill>
                            <a:srgbClr val="000000"/>
                          </a:solidFill>
                          <a:effectLst/>
                          <a:latin typeface="Microsoft YaHei"/>
                        </a:rPr>
                        <a:t>41</a:t>
                      </a:r>
                    </a:p>
                  </a:txBody>
                  <a:tcPr marL="0" marR="0" marT="0" marB="0" anchor="ctr">
                    <a:solidFill>
                      <a:srgbClr val="FFFF00"/>
                    </a:solidFill>
                  </a:tcPr>
                </a:tc>
              </a:tr>
              <a:tr h="550334">
                <a:tc>
                  <a:txBody>
                    <a:bodyPr/>
                    <a:lstStyle/>
                    <a:p>
                      <a:pPr algn="l" fontAlgn="ctr"/>
                      <a:r>
                        <a:rPr lang="zh-CN" altLang="en-US" sz="2000" b="1" i="0" u="none" strike="noStrike" dirty="0">
                          <a:solidFill>
                            <a:srgbClr val="000000"/>
                          </a:solidFill>
                          <a:effectLst/>
                          <a:latin typeface="Microsoft YaHei"/>
                        </a:rPr>
                        <a:t>总裁办</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7</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9</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20</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36</a:t>
                      </a:r>
                    </a:p>
                  </a:txBody>
                  <a:tcPr marL="0" marR="0" marT="0" marB="0" anchor="ctr">
                    <a:solidFill>
                      <a:srgbClr val="FFFF00"/>
                    </a:solidFill>
                  </a:tcPr>
                </a:tc>
              </a:tr>
              <a:tr h="550334">
                <a:tc>
                  <a:txBody>
                    <a:bodyPr/>
                    <a:lstStyle/>
                    <a:p>
                      <a:pPr algn="l" fontAlgn="ctr"/>
                      <a:r>
                        <a:rPr lang="zh-CN" altLang="en-US" sz="2000" b="1" i="0" u="none" strike="noStrike" dirty="0">
                          <a:solidFill>
                            <a:srgbClr val="000000"/>
                          </a:solidFill>
                          <a:effectLst/>
                          <a:latin typeface="Microsoft YaHei"/>
                        </a:rPr>
                        <a:t>营销部</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a:solidFill>
                            <a:srgbClr val="000000"/>
                          </a:solidFill>
                          <a:effectLst/>
                          <a:latin typeface="Microsoft YaHei"/>
                        </a:rPr>
                        <a:t>22</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22</a:t>
                      </a:r>
                    </a:p>
                  </a:txBody>
                  <a:tcPr marL="0" marR="0" marT="0" marB="0" anchor="ctr">
                    <a:solidFill>
                      <a:srgbClr val="FF5569"/>
                    </a:solidFill>
                  </a:tcPr>
                </a:tc>
              </a:tr>
              <a:tr h="550334">
                <a:tc>
                  <a:txBody>
                    <a:bodyPr/>
                    <a:lstStyle/>
                    <a:p>
                      <a:pPr algn="l" fontAlgn="ctr"/>
                      <a:r>
                        <a:rPr lang="en-US" sz="2000" b="1" i="0" u="none" strike="noStrike" dirty="0">
                          <a:solidFill>
                            <a:srgbClr val="000000"/>
                          </a:solidFill>
                          <a:effectLst/>
                          <a:latin typeface="Microsoft YaHei"/>
                        </a:rPr>
                        <a:t>HR</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9</a:t>
                      </a:r>
                    </a:p>
                  </a:txBody>
                  <a:tcPr marL="0" marR="0" marT="0" marB="0" anchor="ctr">
                    <a:solidFill>
                      <a:srgbClr val="FF5569"/>
                    </a:solidFill>
                  </a:tcPr>
                </a:tc>
                <a:tc>
                  <a:txBody>
                    <a:bodyPr/>
                    <a:lstStyle/>
                    <a:p>
                      <a:pPr algn="ctr" fontAlgn="ctr"/>
                      <a:r>
                        <a:rPr lang="en-US" altLang="zh-CN" sz="2000" b="1" i="0" u="none" strike="noStrike">
                          <a:solidFill>
                            <a:srgbClr val="000000"/>
                          </a:solidFill>
                          <a:effectLst/>
                          <a:latin typeface="Microsoft YaHei"/>
                        </a:rPr>
                        <a:t>9</a:t>
                      </a:r>
                    </a:p>
                  </a:txBody>
                  <a:tcPr marL="0" marR="0" marT="0" marB="0" anchor="ctr">
                    <a:solidFill>
                      <a:srgbClr val="FF5569"/>
                    </a:solidFill>
                  </a:tcPr>
                </a:tc>
              </a:tr>
              <a:tr h="550334">
                <a:tc>
                  <a:txBody>
                    <a:bodyPr/>
                    <a:lstStyle/>
                    <a:p>
                      <a:pPr algn="l" fontAlgn="ctr"/>
                      <a:r>
                        <a:rPr lang="zh-CN" altLang="en-US" sz="2000" b="1" i="0" u="none" strike="noStrike" dirty="0">
                          <a:solidFill>
                            <a:srgbClr val="000000"/>
                          </a:solidFill>
                          <a:effectLst/>
                          <a:latin typeface="Microsoft YaHei"/>
                        </a:rPr>
                        <a:t>拓展</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13</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13</a:t>
                      </a:r>
                    </a:p>
                  </a:txBody>
                  <a:tcPr marL="0" marR="0" marT="0" marB="0" anchor="ctr">
                    <a:solidFill>
                      <a:srgbClr val="FF5569"/>
                    </a:solidFill>
                  </a:tcPr>
                </a:tc>
              </a:tr>
              <a:tr h="550334">
                <a:tc>
                  <a:txBody>
                    <a:bodyPr/>
                    <a:lstStyle/>
                    <a:p>
                      <a:pPr algn="l" fontAlgn="ctr"/>
                      <a:r>
                        <a:rPr lang="zh-CN" altLang="en-US" sz="2000" b="1" i="0" u="none" strike="noStrike" dirty="0">
                          <a:solidFill>
                            <a:srgbClr val="000000"/>
                          </a:solidFill>
                          <a:effectLst/>
                          <a:latin typeface="Microsoft YaHei"/>
                        </a:rPr>
                        <a:t>生产管理</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6</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8</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14</a:t>
                      </a:r>
                    </a:p>
                  </a:txBody>
                  <a:tcPr marL="0" marR="0" marT="0" marB="0" anchor="ctr">
                    <a:solidFill>
                      <a:srgbClr val="FF5569"/>
                    </a:solidFill>
                  </a:tcPr>
                </a:tc>
              </a:tr>
              <a:tr h="550334">
                <a:tc>
                  <a:txBody>
                    <a:bodyPr/>
                    <a:lstStyle/>
                    <a:p>
                      <a:pPr algn="ctr" fontAlgn="ctr"/>
                      <a:r>
                        <a:rPr lang="zh-CN" altLang="en-US" sz="2000" b="0" i="0" u="none" strike="noStrike" dirty="0">
                          <a:solidFill>
                            <a:srgbClr val="000000"/>
                          </a:solidFill>
                          <a:effectLst/>
                          <a:latin typeface="Microsoft YaHei"/>
                        </a:rPr>
                        <a:t>总计：</a:t>
                      </a:r>
                    </a:p>
                  </a:txBody>
                  <a:tcPr marL="0" marR="0" marT="0" marB="0" anchor="ctr">
                    <a:solidFill>
                      <a:schemeClr val="bg1">
                        <a:lumMod val="85000"/>
                      </a:schemeClr>
                    </a:solidFill>
                  </a:tcPr>
                </a:tc>
                <a:tc>
                  <a:txBody>
                    <a:bodyPr/>
                    <a:lstStyle/>
                    <a:p>
                      <a:pPr algn="ctr" fontAlgn="ctr"/>
                      <a:r>
                        <a:rPr lang="en-US" altLang="zh-CN" sz="2000" b="0" i="0" u="none" strike="noStrike" dirty="0">
                          <a:solidFill>
                            <a:srgbClr val="000000"/>
                          </a:solidFill>
                          <a:effectLst/>
                          <a:latin typeface="Microsoft YaHei"/>
                        </a:rPr>
                        <a:t>52</a:t>
                      </a:r>
                    </a:p>
                  </a:txBody>
                  <a:tcPr marL="0" marR="0" marT="0" marB="0" anchor="ctr">
                    <a:solidFill>
                      <a:schemeClr val="bg1">
                        <a:lumMod val="85000"/>
                      </a:schemeClr>
                    </a:solidFill>
                  </a:tcPr>
                </a:tc>
                <a:tc>
                  <a:txBody>
                    <a:bodyPr/>
                    <a:lstStyle/>
                    <a:p>
                      <a:pPr algn="ctr" fontAlgn="ctr"/>
                      <a:r>
                        <a:rPr lang="en-US" altLang="zh-CN" sz="2000" b="0" i="0" u="none" strike="noStrike" dirty="0">
                          <a:solidFill>
                            <a:srgbClr val="000000"/>
                          </a:solidFill>
                          <a:effectLst/>
                          <a:latin typeface="Microsoft YaHei"/>
                        </a:rPr>
                        <a:t>30</a:t>
                      </a:r>
                    </a:p>
                  </a:txBody>
                  <a:tcPr marL="0" marR="0" marT="0" marB="0" anchor="ctr">
                    <a:solidFill>
                      <a:schemeClr val="bg1">
                        <a:lumMod val="85000"/>
                      </a:schemeClr>
                    </a:solidFill>
                  </a:tcPr>
                </a:tc>
                <a:tc>
                  <a:txBody>
                    <a:bodyPr/>
                    <a:lstStyle/>
                    <a:p>
                      <a:pPr algn="ctr" fontAlgn="ctr"/>
                      <a:r>
                        <a:rPr lang="en-US" altLang="zh-CN" sz="2000" b="0" i="0" u="none" strike="noStrike" dirty="0">
                          <a:solidFill>
                            <a:srgbClr val="000000"/>
                          </a:solidFill>
                          <a:effectLst/>
                          <a:latin typeface="Microsoft YaHei"/>
                        </a:rPr>
                        <a:t>113</a:t>
                      </a:r>
                    </a:p>
                  </a:txBody>
                  <a:tcPr marL="0" marR="0" marT="0" marB="0" anchor="ctr">
                    <a:solidFill>
                      <a:schemeClr val="bg1">
                        <a:lumMod val="85000"/>
                      </a:schemeClr>
                    </a:solidFill>
                  </a:tcPr>
                </a:tc>
                <a:tc>
                  <a:txBody>
                    <a:bodyPr/>
                    <a:lstStyle/>
                    <a:p>
                      <a:pPr algn="ctr" fontAlgn="ctr"/>
                      <a:r>
                        <a:rPr lang="en-US" altLang="zh-CN" sz="2000" b="0" i="0" u="none" strike="noStrike" dirty="0">
                          <a:solidFill>
                            <a:srgbClr val="000000"/>
                          </a:solidFill>
                          <a:effectLst/>
                          <a:latin typeface="Microsoft YaHei"/>
                        </a:rPr>
                        <a:t>195</a:t>
                      </a:r>
                    </a:p>
                  </a:txBody>
                  <a:tcPr marL="0" marR="0" marT="0" marB="0" anchor="ctr">
                    <a:solidFill>
                      <a:schemeClr val="bg1">
                        <a:lumMod val="85000"/>
                      </a:schemeClr>
                    </a:solidFill>
                  </a:tcPr>
                </a:tc>
              </a:tr>
            </a:tbl>
          </a:graphicData>
        </a:graphic>
      </p:graphicFrame>
    </p:spTree>
    <p:extLst>
      <p:ext uri="{BB962C8B-B14F-4D97-AF65-F5344CB8AC3E}">
        <p14:creationId xmlns="" xmlns:p14="http://schemas.microsoft.com/office/powerpoint/2010/main" val="1078269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8</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部门分析</a:t>
            </a:r>
          </a:p>
        </p:txBody>
      </p:sp>
      <p:graphicFrame>
        <p:nvGraphicFramePr>
          <p:cNvPr id="6" name="Table 5"/>
          <p:cNvGraphicFramePr>
            <a:graphicFrameLocks noGrp="1"/>
          </p:cNvGraphicFramePr>
          <p:nvPr>
            <p:extLst>
              <p:ext uri="{D42A27DB-BD31-4B8C-83A1-F6EECF244321}">
                <p14:modId xmlns="" xmlns:p14="http://schemas.microsoft.com/office/powerpoint/2010/main" val="2072816995"/>
              </p:ext>
            </p:extLst>
          </p:nvPr>
        </p:nvGraphicFramePr>
        <p:xfrm>
          <a:off x="304800" y="1447797"/>
          <a:ext cx="3733800" cy="2743200"/>
        </p:xfrm>
        <a:graphic>
          <a:graphicData uri="http://schemas.openxmlformats.org/drawingml/2006/table">
            <a:tbl>
              <a:tblPr firstRow="1" bandRow="1">
                <a:tableStyleId>{69012ECD-51FC-41F1-AA8D-1B2483CD663E}</a:tableStyleId>
              </a:tblPr>
              <a:tblGrid>
                <a:gridCol w="746760"/>
                <a:gridCol w="746760"/>
                <a:gridCol w="746760"/>
                <a:gridCol w="746760"/>
                <a:gridCol w="746760"/>
              </a:tblGrid>
              <a:tr h="304800">
                <a:tc>
                  <a:txBody>
                    <a:bodyPr/>
                    <a:lstStyle/>
                    <a:p>
                      <a:pPr algn="ctr" fontAlgn="ctr"/>
                      <a:r>
                        <a:rPr lang="zh-CN" altLang="en-US" sz="1400" b="1" i="0" u="none" strike="noStrike" dirty="0">
                          <a:solidFill>
                            <a:schemeClr val="bg1"/>
                          </a:solidFill>
                          <a:effectLst/>
                          <a:latin typeface="Microsoft YaHei"/>
                        </a:rPr>
                        <a:t>部门</a:t>
                      </a:r>
                    </a:p>
                  </a:txBody>
                  <a:tcPr marL="0" marR="0" marT="0" marB="0" anchor="ctr">
                    <a:solidFill>
                      <a:schemeClr val="tx1">
                        <a:lumMod val="65000"/>
                        <a:lumOff val="35000"/>
                      </a:schemeClr>
                    </a:solidFill>
                  </a:tcPr>
                </a:tc>
                <a:tc>
                  <a:txBody>
                    <a:bodyPr/>
                    <a:lstStyle/>
                    <a:p>
                      <a:pPr algn="ctr" fontAlgn="ctr"/>
                      <a:r>
                        <a:rPr lang="en-US" altLang="zh-CN" sz="1400" b="1" i="0" u="none" strike="noStrike" dirty="0">
                          <a:solidFill>
                            <a:schemeClr val="bg1"/>
                          </a:solidFill>
                          <a:effectLst/>
                          <a:latin typeface="Microsoft YaHei"/>
                        </a:rPr>
                        <a:t>H</a:t>
                      </a:r>
                    </a:p>
                  </a:txBody>
                  <a:tcPr marL="0" marR="0" marT="0" marB="0" anchor="ctr">
                    <a:solidFill>
                      <a:schemeClr val="tx1">
                        <a:lumMod val="65000"/>
                        <a:lumOff val="35000"/>
                      </a:schemeClr>
                    </a:solidFill>
                  </a:tcPr>
                </a:tc>
                <a:tc>
                  <a:txBody>
                    <a:bodyPr/>
                    <a:lstStyle/>
                    <a:p>
                      <a:pPr algn="ctr" fontAlgn="ctr"/>
                      <a:r>
                        <a:rPr lang="en-US" altLang="zh-CN" sz="1400" b="1" i="0" u="none" strike="noStrike" dirty="0">
                          <a:solidFill>
                            <a:schemeClr val="bg1"/>
                          </a:solidFill>
                          <a:effectLst/>
                          <a:latin typeface="Microsoft YaHei"/>
                        </a:rPr>
                        <a:t>M</a:t>
                      </a:r>
                    </a:p>
                  </a:txBody>
                  <a:tcPr marL="0" marR="0" marT="0" marB="0" anchor="ctr">
                    <a:solidFill>
                      <a:schemeClr val="tx1">
                        <a:lumMod val="65000"/>
                        <a:lumOff val="35000"/>
                      </a:schemeClr>
                    </a:solidFill>
                  </a:tcPr>
                </a:tc>
                <a:tc>
                  <a:txBody>
                    <a:bodyPr/>
                    <a:lstStyle/>
                    <a:p>
                      <a:pPr algn="ctr" fontAlgn="ctr"/>
                      <a:r>
                        <a:rPr lang="en-US" altLang="zh-CN" sz="1400" b="1" i="0" u="none" strike="noStrike" dirty="0">
                          <a:solidFill>
                            <a:schemeClr val="bg1"/>
                          </a:solidFill>
                          <a:effectLst/>
                          <a:latin typeface="Microsoft YaHei"/>
                        </a:rPr>
                        <a:t>L</a:t>
                      </a:r>
                    </a:p>
                  </a:txBody>
                  <a:tcPr marL="0" marR="0" marT="0" marB="0" anchor="ctr">
                    <a:solidFill>
                      <a:schemeClr val="tx1">
                        <a:lumMod val="65000"/>
                        <a:lumOff val="35000"/>
                      </a:schemeClr>
                    </a:solidFill>
                  </a:tcPr>
                </a:tc>
                <a:tc>
                  <a:txBody>
                    <a:bodyPr/>
                    <a:lstStyle/>
                    <a:p>
                      <a:pPr algn="ctr" fontAlgn="ctr"/>
                      <a:r>
                        <a:rPr lang="zh-CN" altLang="en-US" sz="1400" b="1" i="0" u="none" strike="noStrike" dirty="0">
                          <a:solidFill>
                            <a:schemeClr val="bg1"/>
                          </a:solidFill>
                          <a:effectLst/>
                          <a:latin typeface="Microsoft YaHei"/>
                        </a:rPr>
                        <a:t>总计</a:t>
                      </a:r>
                    </a:p>
                  </a:txBody>
                  <a:tcPr marL="0" marR="0" marT="0" marB="0" anchor="ctr">
                    <a:solidFill>
                      <a:schemeClr val="tx1">
                        <a:lumMod val="65000"/>
                        <a:lumOff val="35000"/>
                      </a:schemeClr>
                    </a:solidFill>
                  </a:tcPr>
                </a:tc>
              </a:tr>
              <a:tr h="304800">
                <a:tc>
                  <a:txBody>
                    <a:bodyPr/>
                    <a:lstStyle/>
                    <a:p>
                      <a:pPr algn="l" fontAlgn="ctr"/>
                      <a:r>
                        <a:rPr lang="zh-CN" altLang="en-US" sz="1400" b="1" i="0" u="none" strike="noStrike" dirty="0">
                          <a:solidFill>
                            <a:srgbClr val="000000"/>
                          </a:solidFill>
                          <a:effectLst/>
                          <a:latin typeface="Microsoft YaHei"/>
                        </a:rPr>
                        <a:t>商品中心</a:t>
                      </a:r>
                    </a:p>
                  </a:txBody>
                  <a:tcPr marL="0" marR="0" marT="0" marB="0" anchor="ctr">
                    <a:solidFill>
                      <a:srgbClr val="47FF41"/>
                    </a:solidFill>
                  </a:tcPr>
                </a:tc>
                <a:tc>
                  <a:txBody>
                    <a:bodyPr/>
                    <a:lstStyle/>
                    <a:p>
                      <a:pPr algn="ctr" fontAlgn="ctr"/>
                      <a:r>
                        <a:rPr lang="en-US" altLang="zh-CN" sz="1400" b="1" i="0" u="none" strike="noStrike" dirty="0">
                          <a:solidFill>
                            <a:srgbClr val="000000"/>
                          </a:solidFill>
                          <a:effectLst/>
                          <a:latin typeface="Microsoft YaHei"/>
                        </a:rPr>
                        <a:t>34</a:t>
                      </a:r>
                    </a:p>
                  </a:txBody>
                  <a:tcPr marL="0" marR="0" marT="0" marB="0" anchor="ctr">
                    <a:solidFill>
                      <a:srgbClr val="47FF41"/>
                    </a:solidFill>
                  </a:tcPr>
                </a:tc>
                <a:tc>
                  <a:txBody>
                    <a:bodyPr/>
                    <a:lstStyle/>
                    <a:p>
                      <a:pPr algn="ctr" fontAlgn="ctr"/>
                      <a:r>
                        <a:rPr lang="en-US" altLang="zh-CN" sz="1400" b="1" i="0" u="none" strike="noStrike" dirty="0">
                          <a:solidFill>
                            <a:srgbClr val="000000"/>
                          </a:solidFill>
                          <a:effectLst/>
                          <a:latin typeface="Microsoft YaHei"/>
                        </a:rPr>
                        <a:t>10</a:t>
                      </a:r>
                    </a:p>
                  </a:txBody>
                  <a:tcPr marL="0" marR="0" marT="0" marB="0" anchor="ctr">
                    <a:solidFill>
                      <a:srgbClr val="47FF41"/>
                    </a:solidFill>
                  </a:tcPr>
                </a:tc>
                <a:tc>
                  <a:txBody>
                    <a:bodyPr/>
                    <a:lstStyle/>
                    <a:p>
                      <a:pPr algn="ctr" fontAlgn="ctr"/>
                      <a:r>
                        <a:rPr lang="en-US" altLang="zh-CN" sz="1400" b="1" i="0" u="none" strike="noStrike" dirty="0">
                          <a:solidFill>
                            <a:srgbClr val="000000"/>
                          </a:solidFill>
                          <a:effectLst/>
                          <a:latin typeface="Microsoft YaHei"/>
                        </a:rPr>
                        <a:t>16</a:t>
                      </a:r>
                    </a:p>
                  </a:txBody>
                  <a:tcPr marL="0" marR="0" marT="0" marB="0" anchor="ctr">
                    <a:solidFill>
                      <a:srgbClr val="47FF41"/>
                    </a:solidFill>
                  </a:tcPr>
                </a:tc>
                <a:tc>
                  <a:txBody>
                    <a:bodyPr/>
                    <a:lstStyle/>
                    <a:p>
                      <a:pPr algn="ctr" fontAlgn="ctr"/>
                      <a:r>
                        <a:rPr lang="en-US" altLang="zh-CN" sz="1400" b="1" i="0" u="none" strike="noStrike" dirty="0">
                          <a:solidFill>
                            <a:srgbClr val="000000"/>
                          </a:solidFill>
                          <a:effectLst/>
                          <a:latin typeface="Microsoft YaHei"/>
                        </a:rPr>
                        <a:t>60</a:t>
                      </a:r>
                    </a:p>
                  </a:txBody>
                  <a:tcPr marL="0" marR="0" marT="0" marB="0" anchor="ctr">
                    <a:solidFill>
                      <a:srgbClr val="47FF41"/>
                    </a:solidFill>
                  </a:tcPr>
                </a:tc>
              </a:tr>
              <a:tr h="304800">
                <a:tc>
                  <a:txBody>
                    <a:bodyPr/>
                    <a:lstStyle/>
                    <a:p>
                      <a:pPr algn="l" fontAlgn="ctr"/>
                      <a:r>
                        <a:rPr lang="zh-CN" altLang="en-US" sz="1400" b="1" i="0" u="none" strike="noStrike" dirty="0">
                          <a:solidFill>
                            <a:srgbClr val="000000"/>
                          </a:solidFill>
                          <a:effectLst/>
                          <a:latin typeface="Microsoft YaHei"/>
                        </a:rPr>
                        <a:t>运营线</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11</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5</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25</a:t>
                      </a:r>
                    </a:p>
                  </a:txBody>
                  <a:tcPr marL="0" marR="0" marT="0" marB="0" anchor="ctr">
                    <a:solidFill>
                      <a:srgbClr val="FFFF00"/>
                    </a:solidFill>
                  </a:tcPr>
                </a:tc>
                <a:tc>
                  <a:txBody>
                    <a:bodyPr/>
                    <a:lstStyle/>
                    <a:p>
                      <a:pPr algn="ctr" fontAlgn="ctr"/>
                      <a:r>
                        <a:rPr lang="en-US" altLang="zh-CN" sz="1400" b="1" i="0" u="none" strike="noStrike">
                          <a:solidFill>
                            <a:srgbClr val="000000"/>
                          </a:solidFill>
                          <a:effectLst/>
                          <a:latin typeface="Microsoft YaHei"/>
                        </a:rPr>
                        <a:t>41</a:t>
                      </a:r>
                    </a:p>
                  </a:txBody>
                  <a:tcPr marL="0" marR="0" marT="0" marB="0" anchor="ctr">
                    <a:solidFill>
                      <a:srgbClr val="FFFF00"/>
                    </a:solidFill>
                  </a:tcPr>
                </a:tc>
              </a:tr>
              <a:tr h="304800">
                <a:tc>
                  <a:txBody>
                    <a:bodyPr/>
                    <a:lstStyle/>
                    <a:p>
                      <a:pPr algn="l" fontAlgn="ctr"/>
                      <a:r>
                        <a:rPr lang="zh-CN" altLang="en-US" sz="1400" b="1" i="0" u="none" strike="noStrike" dirty="0">
                          <a:solidFill>
                            <a:srgbClr val="000000"/>
                          </a:solidFill>
                          <a:effectLst/>
                          <a:latin typeface="Microsoft YaHei"/>
                        </a:rPr>
                        <a:t>总裁办</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7</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9</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20</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36</a:t>
                      </a:r>
                    </a:p>
                  </a:txBody>
                  <a:tcPr marL="0" marR="0" marT="0" marB="0" anchor="ctr">
                    <a:solidFill>
                      <a:srgbClr val="FFFF00"/>
                    </a:solidFill>
                  </a:tcPr>
                </a:tc>
              </a:tr>
              <a:tr h="304800">
                <a:tc>
                  <a:txBody>
                    <a:bodyPr/>
                    <a:lstStyle/>
                    <a:p>
                      <a:pPr algn="l" fontAlgn="ctr"/>
                      <a:r>
                        <a:rPr lang="zh-CN" altLang="en-US" sz="1400" b="1" i="0" u="none" strike="noStrike" dirty="0" smtClean="0">
                          <a:solidFill>
                            <a:srgbClr val="000000"/>
                          </a:solidFill>
                          <a:effectLst/>
                          <a:latin typeface="Microsoft YaHei"/>
                        </a:rPr>
                        <a:t>生产管理</a:t>
                      </a:r>
                      <a:endParaRPr lang="zh-CN" altLang="en-US"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6</a:t>
                      </a:r>
                      <a:endParaRPr lang="en-US" altLang="zh-CN"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en-US" altLang="zh-CN" sz="1400" b="1" i="0" u="none" strike="noStrike" dirty="0" smtClean="0">
                          <a:solidFill>
                            <a:srgbClr val="000000"/>
                          </a:solidFill>
                          <a:effectLst/>
                          <a:latin typeface="Microsoft YaHei"/>
                        </a:rPr>
                        <a:t>8</a:t>
                      </a:r>
                      <a:endParaRPr lang="en-US" altLang="zh-CN"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1</a:t>
                      </a:r>
                      <a:r>
                        <a:rPr lang="en-US" altLang="zh-CN" sz="1400" b="1" i="0" u="none" strike="noStrike" dirty="0" smtClean="0">
                          <a:solidFill>
                            <a:srgbClr val="000000"/>
                          </a:solidFill>
                          <a:effectLst/>
                          <a:latin typeface="Microsoft YaHei"/>
                        </a:rPr>
                        <a:t>4</a:t>
                      </a:r>
                      <a:endParaRPr lang="en-US" altLang="zh-CN" sz="1400" b="1" i="0" u="none" strike="noStrike" dirty="0">
                        <a:solidFill>
                          <a:srgbClr val="000000"/>
                        </a:solidFill>
                        <a:effectLst/>
                        <a:latin typeface="Microsoft YaHei"/>
                      </a:endParaRPr>
                    </a:p>
                  </a:txBody>
                  <a:tcPr marL="0" marR="0" marT="0" marB="0" anchor="ctr">
                    <a:solidFill>
                      <a:srgbClr val="FF5569"/>
                    </a:solidFill>
                  </a:tcPr>
                </a:tc>
              </a:tr>
              <a:tr h="304800">
                <a:tc>
                  <a:txBody>
                    <a:bodyPr/>
                    <a:lstStyle/>
                    <a:p>
                      <a:pPr algn="l" fontAlgn="ctr"/>
                      <a:r>
                        <a:rPr lang="en-US" sz="1400" b="1" i="0" u="none" strike="noStrike" dirty="0">
                          <a:solidFill>
                            <a:srgbClr val="000000"/>
                          </a:solidFill>
                          <a:effectLst/>
                          <a:latin typeface="Microsoft YaHei"/>
                        </a:rPr>
                        <a:t>HR</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9</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9</a:t>
                      </a:r>
                    </a:p>
                  </a:txBody>
                  <a:tcPr marL="0" marR="0" marT="0" marB="0" anchor="ctr">
                    <a:solidFill>
                      <a:srgbClr val="FF5569"/>
                    </a:solidFill>
                  </a:tcPr>
                </a:tc>
              </a:tr>
              <a:tr h="304800">
                <a:tc>
                  <a:txBody>
                    <a:bodyPr/>
                    <a:lstStyle/>
                    <a:p>
                      <a:pPr algn="l" fontAlgn="ctr"/>
                      <a:r>
                        <a:rPr lang="zh-CN" altLang="en-US" sz="1400" b="1" i="0" u="none" strike="noStrike" dirty="0">
                          <a:solidFill>
                            <a:srgbClr val="000000"/>
                          </a:solidFill>
                          <a:effectLst/>
                          <a:latin typeface="Microsoft YaHei"/>
                        </a:rPr>
                        <a:t>拓展</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13</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13</a:t>
                      </a:r>
                    </a:p>
                  </a:txBody>
                  <a:tcPr marL="0" marR="0" marT="0" marB="0" anchor="ctr">
                    <a:solidFill>
                      <a:srgbClr val="FF5569"/>
                    </a:solidFill>
                  </a:tcPr>
                </a:tc>
              </a:tr>
              <a:tr h="304800">
                <a:tc>
                  <a:txBody>
                    <a:bodyPr/>
                    <a:lstStyle/>
                    <a:p>
                      <a:pPr algn="l" fontAlgn="ctr"/>
                      <a:r>
                        <a:rPr lang="zh-CN" altLang="en-US" sz="1400" b="1" i="0" u="none" strike="noStrike" dirty="0" smtClean="0">
                          <a:solidFill>
                            <a:srgbClr val="000000"/>
                          </a:solidFill>
                          <a:effectLst/>
                          <a:latin typeface="Microsoft YaHei"/>
                        </a:rPr>
                        <a:t>营销部</a:t>
                      </a:r>
                      <a:endParaRPr lang="zh-CN" altLang="en-US"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0</a:t>
                      </a:r>
                      <a:endParaRPr lang="en-US" altLang="zh-CN"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2</a:t>
                      </a:r>
                      <a:r>
                        <a:rPr lang="en-US" altLang="zh-CN" sz="1400" b="1" i="0" u="none" strike="noStrike" dirty="0" smtClean="0">
                          <a:solidFill>
                            <a:srgbClr val="000000"/>
                          </a:solidFill>
                          <a:effectLst/>
                          <a:latin typeface="Microsoft YaHei"/>
                        </a:rPr>
                        <a:t>2</a:t>
                      </a:r>
                      <a:endParaRPr lang="en-US" altLang="zh-CN"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2</a:t>
                      </a:r>
                      <a:r>
                        <a:rPr lang="en-US" altLang="zh-CN" sz="1400" b="1" i="0" u="none" strike="noStrike" dirty="0" smtClean="0">
                          <a:solidFill>
                            <a:srgbClr val="000000"/>
                          </a:solidFill>
                          <a:effectLst/>
                          <a:latin typeface="Microsoft YaHei"/>
                        </a:rPr>
                        <a:t>2</a:t>
                      </a:r>
                      <a:endParaRPr lang="en-US" altLang="zh-CN" sz="1400" b="1" i="0" u="none" strike="noStrike" dirty="0">
                        <a:solidFill>
                          <a:srgbClr val="000000"/>
                        </a:solidFill>
                        <a:effectLst/>
                        <a:latin typeface="Microsoft YaHei"/>
                      </a:endParaRPr>
                    </a:p>
                  </a:txBody>
                  <a:tcPr marL="0" marR="0" marT="0" marB="0" anchor="ctr">
                    <a:solidFill>
                      <a:srgbClr val="FF5569"/>
                    </a:solidFill>
                  </a:tcPr>
                </a:tc>
              </a:tr>
              <a:tr h="304800">
                <a:tc>
                  <a:txBody>
                    <a:bodyPr/>
                    <a:lstStyle/>
                    <a:p>
                      <a:pPr algn="ctr" fontAlgn="ctr"/>
                      <a:r>
                        <a:rPr lang="zh-CN" altLang="en-US" sz="1400" b="0" i="0" u="none" strike="noStrike" dirty="0">
                          <a:solidFill>
                            <a:srgbClr val="000000"/>
                          </a:solidFill>
                          <a:effectLst/>
                          <a:latin typeface="Microsoft YaHei"/>
                        </a:rPr>
                        <a:t>总计：</a:t>
                      </a:r>
                    </a:p>
                  </a:txBody>
                  <a:tcPr marL="0" marR="0" marT="0" marB="0" anchor="ctr">
                    <a:solidFill>
                      <a:schemeClr val="bg1">
                        <a:lumMod val="85000"/>
                      </a:schemeClr>
                    </a:solidFill>
                  </a:tcPr>
                </a:tc>
                <a:tc>
                  <a:txBody>
                    <a:bodyPr/>
                    <a:lstStyle/>
                    <a:p>
                      <a:pPr algn="ctr" fontAlgn="ctr"/>
                      <a:r>
                        <a:rPr lang="en-US" altLang="zh-CN" sz="1400" b="0" i="0" u="none" strike="noStrike" dirty="0">
                          <a:solidFill>
                            <a:srgbClr val="000000"/>
                          </a:solidFill>
                          <a:effectLst/>
                          <a:latin typeface="Microsoft YaHei"/>
                        </a:rPr>
                        <a:t>52</a:t>
                      </a:r>
                    </a:p>
                  </a:txBody>
                  <a:tcPr marL="0" marR="0" marT="0" marB="0" anchor="ctr">
                    <a:solidFill>
                      <a:schemeClr val="bg1">
                        <a:lumMod val="85000"/>
                      </a:schemeClr>
                    </a:solidFill>
                  </a:tcPr>
                </a:tc>
                <a:tc>
                  <a:txBody>
                    <a:bodyPr/>
                    <a:lstStyle/>
                    <a:p>
                      <a:pPr algn="ctr" fontAlgn="ctr"/>
                      <a:r>
                        <a:rPr lang="en-US" altLang="zh-CN" sz="1400" b="0" i="0" u="none" strike="noStrike" dirty="0">
                          <a:solidFill>
                            <a:srgbClr val="000000"/>
                          </a:solidFill>
                          <a:effectLst/>
                          <a:latin typeface="Microsoft YaHei"/>
                        </a:rPr>
                        <a:t>30</a:t>
                      </a:r>
                    </a:p>
                  </a:txBody>
                  <a:tcPr marL="0" marR="0" marT="0" marB="0" anchor="ctr">
                    <a:solidFill>
                      <a:schemeClr val="bg1">
                        <a:lumMod val="85000"/>
                      </a:schemeClr>
                    </a:solidFill>
                  </a:tcPr>
                </a:tc>
                <a:tc>
                  <a:txBody>
                    <a:bodyPr/>
                    <a:lstStyle/>
                    <a:p>
                      <a:pPr algn="ctr" fontAlgn="ctr"/>
                      <a:r>
                        <a:rPr lang="en-US" altLang="zh-CN" sz="1400" b="0" i="0" u="none" strike="noStrike" dirty="0">
                          <a:solidFill>
                            <a:srgbClr val="000000"/>
                          </a:solidFill>
                          <a:effectLst/>
                          <a:latin typeface="Microsoft YaHei"/>
                        </a:rPr>
                        <a:t>113</a:t>
                      </a:r>
                    </a:p>
                  </a:txBody>
                  <a:tcPr marL="0" marR="0" marT="0" marB="0" anchor="ctr">
                    <a:solidFill>
                      <a:schemeClr val="bg1">
                        <a:lumMod val="85000"/>
                      </a:schemeClr>
                    </a:solidFill>
                  </a:tcPr>
                </a:tc>
                <a:tc>
                  <a:txBody>
                    <a:bodyPr/>
                    <a:lstStyle/>
                    <a:p>
                      <a:pPr algn="ctr" fontAlgn="ctr"/>
                      <a:r>
                        <a:rPr lang="en-US" altLang="zh-CN" sz="1400" b="0" i="0" u="none" strike="noStrike" dirty="0">
                          <a:solidFill>
                            <a:srgbClr val="000000"/>
                          </a:solidFill>
                          <a:effectLst/>
                          <a:latin typeface="Microsoft YaHei"/>
                        </a:rPr>
                        <a:t>195</a:t>
                      </a:r>
                    </a:p>
                  </a:txBody>
                  <a:tcPr marL="0" marR="0" marT="0" marB="0" anchor="ctr">
                    <a:solidFill>
                      <a:schemeClr val="bg1">
                        <a:lumMod val="85000"/>
                      </a:schemeClr>
                    </a:solidFill>
                  </a:tcPr>
                </a:tc>
              </a:tr>
            </a:tbl>
          </a:graphicData>
        </a:graphic>
      </p:graphicFrame>
      <p:sp>
        <p:nvSpPr>
          <p:cNvPr id="3" name="TextBox 2"/>
          <p:cNvSpPr txBox="1"/>
          <p:nvPr/>
        </p:nvSpPr>
        <p:spPr>
          <a:xfrm>
            <a:off x="4267200" y="1663417"/>
            <a:ext cx="4114800" cy="107978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en-US"/>
            </a:defPPr>
            <a:lvl1pPr eaLnBrk="1" hangingPunct="1">
              <a:lnSpc>
                <a:spcPct val="150000"/>
              </a:lnSpc>
              <a:defRPr sz="2200" b="1">
                <a:latin typeface="微软雅黑" pitchFamily="34" charset="-122"/>
                <a:ea typeface="微软雅黑" pitchFamily="34" charset="-122"/>
                <a:cs typeface="+mj-cs"/>
              </a:defRPr>
            </a:lvl1pPr>
            <a:lvl2pPr eaLnBrk="0" hangingPunct="0">
              <a:lnSpc>
                <a:spcPct val="90000"/>
              </a:lnSpc>
              <a:defRPr sz="2200">
                <a:solidFill>
                  <a:schemeClr val="hlink"/>
                </a:solidFill>
                <a:latin typeface="微软雅黑" pitchFamily="34" charset="-122"/>
                <a:ea typeface="微软雅黑" pitchFamily="34" charset="-122"/>
                <a:cs typeface="Arial" pitchFamily="-105" charset="0"/>
              </a:defRPr>
            </a:lvl2pPr>
            <a:lvl3pPr eaLnBrk="0" hangingPunct="0">
              <a:lnSpc>
                <a:spcPct val="90000"/>
              </a:lnSpc>
              <a:defRPr sz="2200">
                <a:solidFill>
                  <a:schemeClr val="hlink"/>
                </a:solidFill>
                <a:latin typeface="微软雅黑" pitchFamily="34" charset="-122"/>
                <a:ea typeface="微软雅黑" pitchFamily="34" charset="-122"/>
                <a:cs typeface="Arial" pitchFamily="-105" charset="0"/>
              </a:defRPr>
            </a:lvl3pPr>
            <a:lvl4pPr eaLnBrk="0" hangingPunct="0">
              <a:lnSpc>
                <a:spcPct val="90000"/>
              </a:lnSpc>
              <a:defRPr sz="2200">
                <a:solidFill>
                  <a:schemeClr val="hlink"/>
                </a:solidFill>
                <a:latin typeface="微软雅黑" pitchFamily="34" charset="-122"/>
                <a:ea typeface="微软雅黑" pitchFamily="34" charset="-122"/>
                <a:cs typeface="Arial" pitchFamily="-105" charset="0"/>
              </a:defRPr>
            </a:lvl4pPr>
            <a:lvl5pPr eaLnBrk="0" hangingPunct="0">
              <a:lnSpc>
                <a:spcPct val="90000"/>
              </a:lnSpc>
              <a:defRPr sz="2200">
                <a:solidFill>
                  <a:schemeClr val="hlink"/>
                </a:solidFill>
                <a:latin typeface="微软雅黑" pitchFamily="34" charset="-122"/>
                <a:ea typeface="微软雅黑" pitchFamily="34" charset="-122"/>
                <a:cs typeface="Arial" pitchFamily="-105" charset="0"/>
              </a:defRPr>
            </a:lvl5pPr>
            <a:lvl6pPr marL="4572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a:lstStyle>
          <a:p>
            <a:pPr marL="285750" indent="-285750">
              <a:buFont typeface="Arial"/>
              <a:buChar char="•"/>
            </a:pPr>
            <a:r>
              <a:rPr lang="zh-CN" altLang="en-US" sz="1400" dirty="0" smtClean="0"/>
              <a:t>商品中心，匹配度高</a:t>
            </a:r>
            <a:endParaRPr lang="en-US" altLang="zh-CN" sz="1400" dirty="0" smtClean="0"/>
          </a:p>
          <a:p>
            <a:pPr marL="742950" lvl="1" indent="-285750">
              <a:buFont typeface="Arial"/>
              <a:buChar char="•"/>
            </a:pPr>
            <a:r>
              <a:rPr lang="zh-CN" altLang="en-US" sz="1400" b="0" dirty="0" smtClean="0">
                <a:solidFill>
                  <a:schemeClr val="tx1"/>
                </a:solidFill>
              </a:rPr>
              <a:t>主要分析和监控商品销售、毛利、周转、清仓等都为</a:t>
            </a:r>
            <a:r>
              <a:rPr lang="en-US" altLang="zh-CN" sz="1400" b="0" dirty="0" smtClean="0">
                <a:solidFill>
                  <a:schemeClr val="tx1"/>
                </a:solidFill>
              </a:rPr>
              <a:t>MOM</a:t>
            </a:r>
            <a:r>
              <a:rPr lang="zh-CN" altLang="en-US" sz="1400" b="0" dirty="0" smtClean="0">
                <a:solidFill>
                  <a:schemeClr val="tx1"/>
                </a:solidFill>
              </a:rPr>
              <a:t>系统中能够管理到的数据，在</a:t>
            </a:r>
            <a:r>
              <a:rPr lang="en-US" altLang="zh-CN" sz="1400" b="0" dirty="0" smtClean="0">
                <a:solidFill>
                  <a:schemeClr val="tx1"/>
                </a:solidFill>
              </a:rPr>
              <a:t>RA</a:t>
            </a:r>
            <a:r>
              <a:rPr lang="zh-CN" altLang="en-US" sz="1400" b="0" dirty="0" smtClean="0">
                <a:solidFill>
                  <a:schemeClr val="tx1"/>
                </a:solidFill>
              </a:rPr>
              <a:t>中也有对应的模型</a:t>
            </a:r>
            <a:endParaRPr lang="en-US" altLang="zh-CN" sz="1400" b="0" dirty="0" smtClean="0">
              <a:solidFill>
                <a:schemeClr val="tx1"/>
              </a:solidFill>
            </a:endParaRPr>
          </a:p>
          <a:p>
            <a:pPr marL="742950" lvl="1" indent="-285750">
              <a:buFont typeface="Arial"/>
              <a:buChar char="•"/>
            </a:pPr>
            <a:r>
              <a:rPr lang="zh-CN" altLang="en-US" sz="1400" b="0" dirty="0" smtClean="0">
                <a:solidFill>
                  <a:schemeClr val="tx1"/>
                </a:solidFill>
              </a:rPr>
              <a:t>订货、收货、退货相关信息在</a:t>
            </a:r>
            <a:r>
              <a:rPr lang="en-US" altLang="zh-CN" sz="1400" b="0" dirty="0" smtClean="0">
                <a:solidFill>
                  <a:schemeClr val="tx1"/>
                </a:solidFill>
              </a:rPr>
              <a:t>RA</a:t>
            </a:r>
            <a:r>
              <a:rPr lang="zh-CN" altLang="en-US" sz="1400" b="0" dirty="0" smtClean="0">
                <a:solidFill>
                  <a:schemeClr val="tx1"/>
                </a:solidFill>
              </a:rPr>
              <a:t>模型没有或者没有明细到需求级别</a:t>
            </a:r>
            <a:endParaRPr lang="zh-CN" altLang="en-US" sz="1400" b="0" dirty="0">
              <a:solidFill>
                <a:schemeClr val="tx1"/>
              </a:solidFill>
            </a:endParaRPr>
          </a:p>
        </p:txBody>
      </p:sp>
      <p:sp>
        <p:nvSpPr>
          <p:cNvPr id="11" name="TextBox 10"/>
          <p:cNvSpPr txBox="1"/>
          <p:nvPr/>
        </p:nvSpPr>
        <p:spPr>
          <a:xfrm>
            <a:off x="4267200" y="3124200"/>
            <a:ext cx="4114800" cy="107978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en-US"/>
            </a:defPPr>
            <a:lvl1pPr eaLnBrk="1" hangingPunct="1">
              <a:lnSpc>
                <a:spcPct val="150000"/>
              </a:lnSpc>
              <a:defRPr sz="2200" b="1">
                <a:latin typeface="微软雅黑" pitchFamily="34" charset="-122"/>
                <a:ea typeface="微软雅黑" pitchFamily="34" charset="-122"/>
                <a:cs typeface="+mj-cs"/>
              </a:defRPr>
            </a:lvl1pPr>
            <a:lvl2pPr eaLnBrk="0" hangingPunct="0">
              <a:lnSpc>
                <a:spcPct val="90000"/>
              </a:lnSpc>
              <a:defRPr sz="2200">
                <a:solidFill>
                  <a:schemeClr val="hlink"/>
                </a:solidFill>
                <a:latin typeface="微软雅黑" pitchFamily="34" charset="-122"/>
                <a:ea typeface="微软雅黑" pitchFamily="34" charset="-122"/>
                <a:cs typeface="Arial" pitchFamily="-105" charset="0"/>
              </a:defRPr>
            </a:lvl2pPr>
            <a:lvl3pPr eaLnBrk="0" hangingPunct="0">
              <a:lnSpc>
                <a:spcPct val="90000"/>
              </a:lnSpc>
              <a:defRPr sz="2200">
                <a:solidFill>
                  <a:schemeClr val="hlink"/>
                </a:solidFill>
                <a:latin typeface="微软雅黑" pitchFamily="34" charset="-122"/>
                <a:ea typeface="微软雅黑" pitchFamily="34" charset="-122"/>
                <a:cs typeface="Arial" pitchFamily="-105" charset="0"/>
              </a:defRPr>
            </a:lvl3pPr>
            <a:lvl4pPr eaLnBrk="0" hangingPunct="0">
              <a:lnSpc>
                <a:spcPct val="90000"/>
              </a:lnSpc>
              <a:defRPr sz="2200">
                <a:solidFill>
                  <a:schemeClr val="hlink"/>
                </a:solidFill>
                <a:latin typeface="微软雅黑" pitchFamily="34" charset="-122"/>
                <a:ea typeface="微软雅黑" pitchFamily="34" charset="-122"/>
                <a:cs typeface="Arial" pitchFamily="-105" charset="0"/>
              </a:defRPr>
            </a:lvl4pPr>
            <a:lvl5pPr eaLnBrk="0" hangingPunct="0">
              <a:lnSpc>
                <a:spcPct val="90000"/>
              </a:lnSpc>
              <a:defRPr sz="2200">
                <a:solidFill>
                  <a:schemeClr val="hlink"/>
                </a:solidFill>
                <a:latin typeface="微软雅黑" pitchFamily="34" charset="-122"/>
                <a:ea typeface="微软雅黑" pitchFamily="34" charset="-122"/>
                <a:cs typeface="Arial" pitchFamily="-105" charset="0"/>
              </a:defRPr>
            </a:lvl5pPr>
            <a:lvl6pPr marL="4572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a:lstStyle>
          <a:p>
            <a:pPr marL="285750" indent="-285750">
              <a:buFont typeface="Arial"/>
              <a:buChar char="•"/>
            </a:pPr>
            <a:r>
              <a:rPr lang="zh-CN" altLang="en-US" sz="1400" dirty="0" smtClean="0"/>
              <a:t>运营线，匹配度中</a:t>
            </a:r>
            <a:endParaRPr lang="en-US" altLang="zh-CN" sz="1400" dirty="0" smtClean="0"/>
          </a:p>
          <a:p>
            <a:pPr marL="742950" lvl="1" indent="-285750">
              <a:buFont typeface="Arial"/>
              <a:buChar char="•"/>
            </a:pPr>
            <a:r>
              <a:rPr lang="zh-CN" altLang="en-US" sz="1400" b="0" dirty="0" smtClean="0">
                <a:solidFill>
                  <a:schemeClr val="tx1"/>
                </a:solidFill>
              </a:rPr>
              <a:t>主要分析和监控</a:t>
            </a:r>
            <a:r>
              <a:rPr lang="zh-CN" altLang="en-US" sz="1400" dirty="0" smtClean="0">
                <a:solidFill>
                  <a:schemeClr val="tx1"/>
                </a:solidFill>
              </a:rPr>
              <a:t>门店</a:t>
            </a:r>
            <a:r>
              <a:rPr lang="zh-CN" altLang="en-US" sz="1400" b="0" dirty="0" smtClean="0">
                <a:solidFill>
                  <a:schemeClr val="tx1"/>
                </a:solidFill>
              </a:rPr>
              <a:t>销售、达成、客流、销售行为等都为</a:t>
            </a:r>
            <a:r>
              <a:rPr lang="en-US" altLang="zh-CN" sz="1400" b="0" dirty="0" smtClean="0">
                <a:solidFill>
                  <a:schemeClr val="tx1"/>
                </a:solidFill>
              </a:rPr>
              <a:t>MOM</a:t>
            </a:r>
            <a:r>
              <a:rPr lang="zh-CN" altLang="en-US" sz="1400" b="0" dirty="0" smtClean="0">
                <a:solidFill>
                  <a:schemeClr val="tx1"/>
                </a:solidFill>
              </a:rPr>
              <a:t>系统中能够管理到的数据，在</a:t>
            </a:r>
            <a:r>
              <a:rPr lang="en-US" altLang="zh-CN" sz="1400" b="0" dirty="0" smtClean="0">
                <a:solidFill>
                  <a:schemeClr val="tx1"/>
                </a:solidFill>
              </a:rPr>
              <a:t>RA</a:t>
            </a:r>
            <a:r>
              <a:rPr lang="zh-CN" altLang="en-US" sz="1400" b="0" dirty="0" smtClean="0">
                <a:solidFill>
                  <a:schemeClr val="tx1"/>
                </a:solidFill>
              </a:rPr>
              <a:t>中也有对应的模型，或者需要进行相应的修改</a:t>
            </a:r>
            <a:endParaRPr lang="en-US" altLang="zh-CN" sz="1400" b="0" dirty="0" smtClean="0">
              <a:solidFill>
                <a:schemeClr val="tx1"/>
              </a:solidFill>
            </a:endParaRPr>
          </a:p>
          <a:p>
            <a:pPr marL="742950" lvl="1" indent="-285750">
              <a:buFont typeface="Arial"/>
              <a:buChar char="•"/>
            </a:pPr>
            <a:r>
              <a:rPr lang="zh-CN" altLang="en-US" sz="1400" b="0" dirty="0" smtClean="0">
                <a:solidFill>
                  <a:schemeClr val="tx1"/>
                </a:solidFill>
              </a:rPr>
              <a:t>进店人数，过店人数，员工绩效，天气等相关分析，</a:t>
            </a:r>
            <a:r>
              <a:rPr lang="en-US" altLang="zh-CN" sz="1400" b="0" dirty="0" smtClean="0">
                <a:solidFill>
                  <a:schemeClr val="tx1"/>
                </a:solidFill>
              </a:rPr>
              <a:t>RA</a:t>
            </a:r>
            <a:r>
              <a:rPr lang="zh-CN" altLang="en-US" sz="1400" b="0" dirty="0" smtClean="0">
                <a:solidFill>
                  <a:schemeClr val="tx1"/>
                </a:solidFill>
              </a:rPr>
              <a:t>中没有对应模型</a:t>
            </a:r>
            <a:endParaRPr lang="zh-CN" altLang="en-US" sz="1400" b="0" dirty="0">
              <a:solidFill>
                <a:schemeClr val="tx1"/>
              </a:solidFill>
            </a:endParaRPr>
          </a:p>
        </p:txBody>
      </p:sp>
      <p:sp>
        <p:nvSpPr>
          <p:cNvPr id="12" name="TextBox 11"/>
          <p:cNvSpPr txBox="1"/>
          <p:nvPr/>
        </p:nvSpPr>
        <p:spPr>
          <a:xfrm>
            <a:off x="228600" y="4495800"/>
            <a:ext cx="8610600" cy="2133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en-US"/>
            </a:defPPr>
            <a:lvl1pPr eaLnBrk="1" hangingPunct="1">
              <a:lnSpc>
                <a:spcPct val="150000"/>
              </a:lnSpc>
              <a:defRPr sz="2200" b="1">
                <a:latin typeface="微软雅黑" pitchFamily="34" charset="-122"/>
                <a:ea typeface="微软雅黑" pitchFamily="34" charset="-122"/>
                <a:cs typeface="+mj-cs"/>
              </a:defRPr>
            </a:lvl1pPr>
            <a:lvl2pPr eaLnBrk="0" hangingPunct="0">
              <a:lnSpc>
                <a:spcPct val="90000"/>
              </a:lnSpc>
              <a:defRPr sz="2200">
                <a:solidFill>
                  <a:schemeClr val="hlink"/>
                </a:solidFill>
                <a:latin typeface="微软雅黑" pitchFamily="34" charset="-122"/>
                <a:ea typeface="微软雅黑" pitchFamily="34" charset="-122"/>
                <a:cs typeface="Arial" pitchFamily="-105" charset="0"/>
              </a:defRPr>
            </a:lvl2pPr>
            <a:lvl3pPr eaLnBrk="0" hangingPunct="0">
              <a:lnSpc>
                <a:spcPct val="90000"/>
              </a:lnSpc>
              <a:defRPr sz="2200">
                <a:solidFill>
                  <a:schemeClr val="hlink"/>
                </a:solidFill>
                <a:latin typeface="微软雅黑" pitchFamily="34" charset="-122"/>
                <a:ea typeface="微软雅黑" pitchFamily="34" charset="-122"/>
                <a:cs typeface="Arial" pitchFamily="-105" charset="0"/>
              </a:defRPr>
            </a:lvl3pPr>
            <a:lvl4pPr eaLnBrk="0" hangingPunct="0">
              <a:lnSpc>
                <a:spcPct val="90000"/>
              </a:lnSpc>
              <a:defRPr sz="2200">
                <a:solidFill>
                  <a:schemeClr val="hlink"/>
                </a:solidFill>
                <a:latin typeface="微软雅黑" pitchFamily="34" charset="-122"/>
                <a:ea typeface="微软雅黑" pitchFamily="34" charset="-122"/>
                <a:cs typeface="Arial" pitchFamily="-105" charset="0"/>
              </a:defRPr>
            </a:lvl4pPr>
            <a:lvl5pPr eaLnBrk="0" hangingPunct="0">
              <a:lnSpc>
                <a:spcPct val="90000"/>
              </a:lnSpc>
              <a:defRPr sz="2200">
                <a:solidFill>
                  <a:schemeClr val="hlink"/>
                </a:solidFill>
                <a:latin typeface="微软雅黑" pitchFamily="34" charset="-122"/>
                <a:ea typeface="微软雅黑" pitchFamily="34" charset="-122"/>
                <a:cs typeface="Arial" pitchFamily="-105" charset="0"/>
              </a:defRPr>
            </a:lvl5pPr>
            <a:lvl6pPr marL="4572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a:lstStyle>
          <a:p>
            <a:pPr marL="285750" indent="-285750">
              <a:buFont typeface="Arial"/>
              <a:buChar char="•"/>
            </a:pPr>
            <a:r>
              <a:rPr lang="zh-CN" altLang="en-US" sz="1400" dirty="0" smtClean="0"/>
              <a:t>总裁办，匹配度中</a:t>
            </a:r>
            <a:endParaRPr lang="en-US" altLang="zh-CN" sz="1400" dirty="0" smtClean="0"/>
          </a:p>
          <a:p>
            <a:pPr marL="742950" lvl="1" indent="-285750">
              <a:buFont typeface="Arial"/>
              <a:buChar char="•"/>
            </a:pPr>
            <a:r>
              <a:rPr lang="zh-CN" altLang="en-US" sz="1400" b="0" dirty="0" smtClean="0">
                <a:solidFill>
                  <a:schemeClr val="tx1"/>
                </a:solidFill>
              </a:rPr>
              <a:t>主要分析和监控（新</a:t>
            </a:r>
            <a:r>
              <a:rPr lang="en-US" altLang="zh-CN" sz="1400" b="0" dirty="0" smtClean="0">
                <a:solidFill>
                  <a:schemeClr val="tx1"/>
                </a:solidFill>
              </a:rPr>
              <a:t>/</a:t>
            </a:r>
            <a:r>
              <a:rPr lang="zh-CN" altLang="en-US" sz="1400" b="0" dirty="0" smtClean="0">
                <a:solidFill>
                  <a:schemeClr val="tx1"/>
                </a:solidFill>
              </a:rPr>
              <a:t>可比）</a:t>
            </a:r>
            <a:r>
              <a:rPr lang="zh-CN" altLang="en-US" sz="1400" dirty="0" smtClean="0">
                <a:solidFill>
                  <a:schemeClr val="tx1"/>
                </a:solidFill>
              </a:rPr>
              <a:t>门店</a:t>
            </a:r>
            <a:r>
              <a:rPr lang="zh-CN" altLang="en-US" sz="1400" b="0" dirty="0" smtClean="0">
                <a:solidFill>
                  <a:schemeClr val="tx1"/>
                </a:solidFill>
              </a:rPr>
              <a:t>销售、达成、客流、销售行为等都为</a:t>
            </a:r>
            <a:r>
              <a:rPr lang="en-US" altLang="zh-CN" sz="1400" b="0" dirty="0" smtClean="0">
                <a:solidFill>
                  <a:schemeClr val="tx1"/>
                </a:solidFill>
              </a:rPr>
              <a:t>MOM</a:t>
            </a:r>
            <a:r>
              <a:rPr lang="zh-CN" altLang="en-US" sz="1400" b="0" dirty="0" smtClean="0">
                <a:solidFill>
                  <a:schemeClr val="tx1"/>
                </a:solidFill>
              </a:rPr>
              <a:t>系统中能够管理到的数据，在</a:t>
            </a:r>
            <a:r>
              <a:rPr lang="en-US" altLang="zh-CN" sz="1400" b="0" dirty="0" smtClean="0">
                <a:solidFill>
                  <a:schemeClr val="tx1"/>
                </a:solidFill>
              </a:rPr>
              <a:t>RA</a:t>
            </a:r>
            <a:r>
              <a:rPr lang="zh-CN" altLang="en-US" sz="1400" b="0" dirty="0" smtClean="0">
                <a:solidFill>
                  <a:schemeClr val="tx1"/>
                </a:solidFill>
              </a:rPr>
              <a:t>中也有对应的模型，或者需要进行相应的修改</a:t>
            </a:r>
            <a:endParaRPr lang="en-US" altLang="zh-CN" sz="1400" b="0" dirty="0" smtClean="0">
              <a:solidFill>
                <a:schemeClr val="tx1"/>
              </a:solidFill>
            </a:endParaRPr>
          </a:p>
          <a:p>
            <a:pPr marL="742950" lvl="1" indent="-285750">
              <a:buFont typeface="Arial"/>
              <a:buChar char="•"/>
            </a:pPr>
            <a:r>
              <a:rPr lang="zh-CN" altLang="en-US" sz="1400" b="0" dirty="0" smtClean="0">
                <a:solidFill>
                  <a:schemeClr val="tx1"/>
                </a:solidFill>
              </a:rPr>
              <a:t>员工绩效、顾客消费行为分析等</a:t>
            </a:r>
            <a:r>
              <a:rPr lang="en-US" altLang="zh-CN" sz="1400" b="0" dirty="0" smtClean="0">
                <a:solidFill>
                  <a:schemeClr val="tx1"/>
                </a:solidFill>
              </a:rPr>
              <a:t>RA</a:t>
            </a:r>
            <a:r>
              <a:rPr lang="zh-CN" altLang="en-US" sz="1400" b="0" dirty="0" smtClean="0">
                <a:solidFill>
                  <a:schemeClr val="tx1"/>
                </a:solidFill>
              </a:rPr>
              <a:t>中没有对应模型</a:t>
            </a:r>
            <a:endParaRPr lang="en-US" altLang="zh-CN" sz="1400" b="0" dirty="0" smtClean="0">
              <a:solidFill>
                <a:schemeClr val="tx1"/>
              </a:solidFill>
            </a:endParaRPr>
          </a:p>
          <a:p>
            <a:pPr marL="285750" indent="-285750">
              <a:buFont typeface="Arial"/>
              <a:buChar char="•"/>
            </a:pPr>
            <a:r>
              <a:rPr lang="zh-CN" altLang="en-US" sz="1400" dirty="0" smtClean="0"/>
              <a:t>生产管理、</a:t>
            </a:r>
            <a:r>
              <a:rPr lang="en-US" altLang="zh-CN" sz="1400" dirty="0" smtClean="0"/>
              <a:t>HR</a:t>
            </a:r>
            <a:r>
              <a:rPr lang="zh-CN" altLang="en-US" sz="1400" dirty="0"/>
              <a:t>、</a:t>
            </a:r>
            <a:r>
              <a:rPr lang="zh-CN" altLang="en-US" sz="1400" dirty="0" smtClean="0"/>
              <a:t>拓展</a:t>
            </a:r>
            <a:r>
              <a:rPr lang="zh-CN" altLang="en-US" sz="1400" dirty="0"/>
              <a:t>、</a:t>
            </a:r>
            <a:r>
              <a:rPr lang="zh-CN" altLang="en-US" sz="1400" dirty="0" smtClean="0"/>
              <a:t>营销部匹配度低</a:t>
            </a:r>
            <a:endParaRPr lang="en-US" altLang="zh-CN" sz="1400" dirty="0" smtClean="0"/>
          </a:p>
          <a:p>
            <a:pPr marL="742950" lvl="1" indent="-285750">
              <a:buFont typeface="Arial"/>
              <a:buChar char="•"/>
            </a:pPr>
            <a:r>
              <a:rPr lang="zh-CN" altLang="en-US" sz="1400" b="0" dirty="0" smtClean="0">
                <a:solidFill>
                  <a:srgbClr val="000000"/>
                </a:solidFill>
              </a:rPr>
              <a:t>从下订单到订单收货</a:t>
            </a:r>
            <a:r>
              <a:rPr lang="en-US" altLang="zh-CN" sz="1400" b="0" dirty="0" smtClean="0">
                <a:solidFill>
                  <a:srgbClr val="000000"/>
                </a:solidFill>
              </a:rPr>
              <a:t>MOM</a:t>
            </a:r>
            <a:r>
              <a:rPr lang="zh-CN" altLang="en-US" sz="1400" b="0" dirty="0" smtClean="0">
                <a:solidFill>
                  <a:srgbClr val="000000"/>
                </a:solidFill>
              </a:rPr>
              <a:t>中管理的内容不能够达到报表要求</a:t>
            </a:r>
            <a:endParaRPr lang="en-US" altLang="zh-CN" sz="1400" dirty="0" smtClean="0">
              <a:solidFill>
                <a:srgbClr val="000000"/>
              </a:solidFill>
            </a:endParaRPr>
          </a:p>
          <a:p>
            <a:pPr marL="742950" lvl="1" indent="-285750">
              <a:buFont typeface="Arial"/>
              <a:buChar char="•"/>
            </a:pPr>
            <a:r>
              <a:rPr lang="zh-CN" altLang="en-US" sz="1400" dirty="0" smtClean="0">
                <a:solidFill>
                  <a:srgbClr val="000000"/>
                </a:solidFill>
              </a:rPr>
              <a:t>雇员的信息除过各品类的</a:t>
            </a:r>
            <a:r>
              <a:rPr lang="en-US" altLang="zh-CN" sz="1400" dirty="0" smtClean="0">
                <a:solidFill>
                  <a:srgbClr val="000000"/>
                </a:solidFill>
              </a:rPr>
              <a:t>Buyer</a:t>
            </a:r>
            <a:r>
              <a:rPr lang="zh-CN" altLang="en-US" sz="1400" dirty="0" smtClean="0">
                <a:solidFill>
                  <a:srgbClr val="000000"/>
                </a:solidFill>
              </a:rPr>
              <a:t>和门店</a:t>
            </a:r>
            <a:r>
              <a:rPr lang="en-US" altLang="zh-CN" sz="1400" dirty="0" smtClean="0">
                <a:solidFill>
                  <a:srgbClr val="000000"/>
                </a:solidFill>
              </a:rPr>
              <a:t>Cashier</a:t>
            </a:r>
            <a:r>
              <a:rPr lang="zh-CN" altLang="en-US" sz="1400" dirty="0" smtClean="0">
                <a:solidFill>
                  <a:srgbClr val="000000"/>
                </a:solidFill>
              </a:rPr>
              <a:t>的名称信息在</a:t>
            </a:r>
            <a:r>
              <a:rPr lang="en-US" altLang="zh-CN" sz="1400" dirty="0" smtClean="0">
                <a:solidFill>
                  <a:srgbClr val="000000"/>
                </a:solidFill>
              </a:rPr>
              <a:t>MOM</a:t>
            </a:r>
            <a:r>
              <a:rPr lang="zh-CN" altLang="en-US" sz="1400" dirty="0" smtClean="0">
                <a:solidFill>
                  <a:srgbClr val="000000"/>
                </a:solidFill>
              </a:rPr>
              <a:t>中维护，其他与</a:t>
            </a:r>
            <a:r>
              <a:rPr lang="en-US" altLang="zh-CN" sz="1400" dirty="0" smtClean="0">
                <a:solidFill>
                  <a:srgbClr val="000000"/>
                </a:solidFill>
              </a:rPr>
              <a:t>HR</a:t>
            </a:r>
            <a:r>
              <a:rPr lang="zh-CN" altLang="en-US" sz="1400" dirty="0" smtClean="0">
                <a:solidFill>
                  <a:srgbClr val="000000"/>
                </a:solidFill>
              </a:rPr>
              <a:t>有关的人员信息都不在</a:t>
            </a:r>
            <a:r>
              <a:rPr lang="en-US" altLang="zh-CN" sz="1400" dirty="0" smtClean="0">
                <a:solidFill>
                  <a:srgbClr val="000000"/>
                </a:solidFill>
              </a:rPr>
              <a:t>MOM</a:t>
            </a:r>
            <a:r>
              <a:rPr lang="zh-CN" altLang="en-US" sz="1400" dirty="0" smtClean="0">
                <a:solidFill>
                  <a:srgbClr val="000000"/>
                </a:solidFill>
              </a:rPr>
              <a:t>维护</a:t>
            </a:r>
            <a:endParaRPr lang="en-US" altLang="zh-CN" sz="1400" dirty="0" smtClean="0">
              <a:solidFill>
                <a:srgbClr val="000000"/>
              </a:solidFill>
            </a:endParaRPr>
          </a:p>
          <a:p>
            <a:pPr marL="742950" lvl="1" indent="-285750">
              <a:buFont typeface="Arial"/>
              <a:buChar char="•"/>
            </a:pPr>
            <a:r>
              <a:rPr lang="en-US" altLang="zh-CN" sz="1400" dirty="0" smtClean="0">
                <a:solidFill>
                  <a:srgbClr val="000000"/>
                </a:solidFill>
              </a:rPr>
              <a:t>MOM</a:t>
            </a:r>
            <a:r>
              <a:rPr lang="zh-CN" altLang="en-US" sz="1400" dirty="0" smtClean="0">
                <a:solidFill>
                  <a:srgbClr val="000000"/>
                </a:solidFill>
              </a:rPr>
              <a:t>中维护门店的面积，商圈，开店时间，是否为可比门店等信息。但是不维护开店计划相关信息</a:t>
            </a:r>
            <a:endParaRPr lang="en-US" altLang="zh-CN" sz="1400" dirty="0" smtClean="0">
              <a:solidFill>
                <a:srgbClr val="000000"/>
              </a:solidFill>
            </a:endParaRPr>
          </a:p>
          <a:p>
            <a:pPr marL="742950" lvl="1" indent="-285750">
              <a:buFont typeface="Arial"/>
              <a:buChar char="•"/>
            </a:pPr>
            <a:r>
              <a:rPr lang="zh-CN" altLang="en-US" sz="1400" dirty="0" smtClean="0">
                <a:solidFill>
                  <a:srgbClr val="000000"/>
                </a:solidFill>
              </a:rPr>
              <a:t>营销中更需要客户的信息，客户的细分，客户的属性，客户的忠诚度等信息，</a:t>
            </a:r>
            <a:r>
              <a:rPr lang="en-US" altLang="zh-CN" sz="1400" dirty="0" smtClean="0">
                <a:solidFill>
                  <a:srgbClr val="000000"/>
                </a:solidFill>
              </a:rPr>
              <a:t>MOM</a:t>
            </a:r>
            <a:r>
              <a:rPr lang="zh-CN" altLang="en-US" sz="1400" dirty="0" smtClean="0">
                <a:solidFill>
                  <a:srgbClr val="000000"/>
                </a:solidFill>
              </a:rPr>
              <a:t>中不维护</a:t>
            </a:r>
            <a:endParaRPr lang="en-US" altLang="zh-CN" sz="1400" dirty="0">
              <a:solidFill>
                <a:srgbClr val="000000"/>
              </a:solidFill>
            </a:endParaRPr>
          </a:p>
        </p:txBody>
      </p:sp>
    </p:spTree>
    <p:extLst>
      <p:ext uri="{BB962C8B-B14F-4D97-AF65-F5344CB8AC3E}">
        <p14:creationId xmlns="" xmlns:p14="http://schemas.microsoft.com/office/powerpoint/2010/main" val="641303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9</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L</a:t>
            </a:r>
            <a:r>
              <a:rPr lang="zh-CN" altLang="en-US" sz="2400" dirty="0"/>
              <a:t> </a:t>
            </a:r>
            <a:r>
              <a:rPr lang="zh-CN" altLang="en-US" sz="2400" dirty="0" smtClean="0"/>
              <a:t>在</a:t>
            </a:r>
            <a:r>
              <a:rPr lang="en-US" altLang="zh-CN" sz="2400" dirty="0"/>
              <a:t>195</a:t>
            </a:r>
            <a:r>
              <a:rPr lang="zh-CN" altLang="en-US" sz="2400" dirty="0"/>
              <a:t>张报表需</a:t>
            </a:r>
            <a:r>
              <a:rPr lang="zh-CN" altLang="en-US" sz="2400" dirty="0" smtClean="0"/>
              <a:t>求中，匹配度</a:t>
            </a:r>
            <a:r>
              <a:rPr lang="zh-CN" altLang="en-US" sz="2400" dirty="0"/>
              <a:t>低的有</a:t>
            </a:r>
            <a:r>
              <a:rPr lang="en-US" altLang="zh-CN" sz="2400" dirty="0"/>
              <a:t>113</a:t>
            </a:r>
            <a:r>
              <a:rPr lang="zh-CN" altLang="en-US" sz="2400" dirty="0"/>
              <a:t>张，占比</a:t>
            </a:r>
            <a:r>
              <a:rPr lang="en-US" altLang="zh-CN" sz="2400" dirty="0"/>
              <a:t>57.95</a:t>
            </a:r>
            <a:r>
              <a:rPr lang="en-US" altLang="zh-CN" sz="2400" dirty="0" smtClean="0"/>
              <a:t>%</a:t>
            </a:r>
            <a:endParaRPr lang="zh-CN" altLang="en-US" sz="2400" dirty="0" smtClean="0"/>
          </a:p>
        </p:txBody>
      </p:sp>
      <p:graphicFrame>
        <p:nvGraphicFramePr>
          <p:cNvPr id="6" name="Table 5"/>
          <p:cNvGraphicFramePr>
            <a:graphicFrameLocks noGrp="1"/>
          </p:cNvGraphicFramePr>
          <p:nvPr>
            <p:extLst>
              <p:ext uri="{D42A27DB-BD31-4B8C-83A1-F6EECF244321}">
                <p14:modId xmlns="" xmlns:p14="http://schemas.microsoft.com/office/powerpoint/2010/main" val="2843671733"/>
              </p:ext>
            </p:extLst>
          </p:nvPr>
        </p:nvGraphicFramePr>
        <p:xfrm>
          <a:off x="457200" y="1371600"/>
          <a:ext cx="8229599" cy="5076162"/>
        </p:xfrm>
        <a:graphic>
          <a:graphicData uri="http://schemas.openxmlformats.org/drawingml/2006/table">
            <a:tbl>
              <a:tblPr firstRow="1" bandRow="1">
                <a:tableStyleId>{9D7B26C5-4107-4FEC-AEDC-1716B250A1EF}</a:tableStyleId>
              </a:tblPr>
              <a:tblGrid>
                <a:gridCol w="1066800"/>
                <a:gridCol w="381000"/>
                <a:gridCol w="2252759"/>
                <a:gridCol w="2700241"/>
                <a:gridCol w="1828799"/>
              </a:tblGrid>
              <a:tr h="289198">
                <a:tc>
                  <a:txBody>
                    <a:bodyPr/>
                    <a:lstStyle/>
                    <a:p>
                      <a:pPr algn="ctr" fontAlgn="ctr"/>
                      <a:r>
                        <a:rPr lang="zh-CN" altLang="en-US" sz="1400" b="1" i="0" u="none" strike="noStrike" dirty="0">
                          <a:solidFill>
                            <a:srgbClr val="000000"/>
                          </a:solidFill>
                          <a:effectLst/>
                          <a:latin typeface="Microsoft YaHei"/>
                        </a:rPr>
                        <a:t>内容</a:t>
                      </a:r>
                    </a:p>
                  </a:txBody>
                  <a:tcPr marL="12700" marR="12700" marT="12700" marB="0" anchor="ctr"/>
                </a:tc>
                <a:tc>
                  <a:txBody>
                    <a:bodyPr/>
                    <a:lstStyle/>
                    <a:p>
                      <a:pPr algn="ctr" fontAlgn="ctr"/>
                      <a:r>
                        <a:rPr lang="zh-CN" altLang="en-US" sz="1400" b="1" i="0" u="none" strike="noStrike">
                          <a:solidFill>
                            <a:srgbClr val="000000"/>
                          </a:solidFill>
                          <a:effectLst/>
                          <a:latin typeface="Microsoft YaHei"/>
                        </a:rPr>
                        <a:t>数量</a:t>
                      </a:r>
                    </a:p>
                  </a:txBody>
                  <a:tcPr marL="12700" marR="12700" marT="12700" marB="0" anchor="ctr"/>
                </a:tc>
                <a:tc>
                  <a:txBody>
                    <a:bodyPr/>
                    <a:lstStyle/>
                    <a:p>
                      <a:pPr algn="ctr" fontAlgn="ctr"/>
                      <a:r>
                        <a:rPr lang="zh-CN" altLang="en-US" sz="1400" b="1" i="0" u="none" strike="noStrike" dirty="0">
                          <a:solidFill>
                            <a:srgbClr val="000000"/>
                          </a:solidFill>
                          <a:effectLst/>
                          <a:latin typeface="Microsoft YaHei"/>
                        </a:rPr>
                        <a:t>原因</a:t>
                      </a:r>
                    </a:p>
                  </a:txBody>
                  <a:tcPr marL="12700" marR="12700" marT="12700" marB="0" anchor="ctr"/>
                </a:tc>
                <a:tc>
                  <a:txBody>
                    <a:bodyPr/>
                    <a:lstStyle/>
                    <a:p>
                      <a:pPr algn="ctr" fontAlgn="ctr"/>
                      <a:r>
                        <a:rPr lang="zh-CN" altLang="en-US" sz="1400" b="1" i="0" u="none" strike="noStrike" dirty="0">
                          <a:solidFill>
                            <a:srgbClr val="000000"/>
                          </a:solidFill>
                          <a:effectLst/>
                          <a:latin typeface="Microsoft YaHei"/>
                        </a:rPr>
                        <a:t>处理建议</a:t>
                      </a:r>
                    </a:p>
                  </a:txBody>
                  <a:tcPr marL="12700" marR="12700" marT="12700" marB="0" anchor="ctr"/>
                </a:tc>
                <a:tc>
                  <a:txBody>
                    <a:bodyPr/>
                    <a:lstStyle/>
                    <a:p>
                      <a:pPr algn="ctr" fontAlgn="ctr"/>
                      <a:r>
                        <a:rPr lang="zh-CN" altLang="en-US" sz="1400" b="1" i="0" u="none" strike="noStrike" dirty="0" smtClean="0">
                          <a:solidFill>
                            <a:srgbClr val="000000"/>
                          </a:solidFill>
                          <a:effectLst/>
                          <a:latin typeface="Microsoft YaHei"/>
                        </a:rPr>
                        <a:t>预计人天</a:t>
                      </a:r>
                      <a:endParaRPr lang="zh-CN" altLang="en-US" sz="1400" b="1" i="0" u="none" strike="noStrike" dirty="0">
                        <a:solidFill>
                          <a:srgbClr val="000000"/>
                        </a:solidFill>
                        <a:effectLst/>
                        <a:latin typeface="Microsoft YaHei"/>
                      </a:endParaRPr>
                    </a:p>
                  </a:txBody>
                  <a:tcPr marL="12700" marR="12700" marT="12700" marB="0" anchor="ctr"/>
                </a:tc>
              </a:tr>
              <a:tr h="293214">
                <a:tc>
                  <a:txBody>
                    <a:bodyPr/>
                    <a:lstStyle/>
                    <a:p>
                      <a:pPr algn="l" fontAlgn="ctr"/>
                      <a:r>
                        <a:rPr lang="en-US" altLang="zh-TW" sz="1200" b="0" i="0" u="none" strike="noStrike" dirty="0">
                          <a:solidFill>
                            <a:srgbClr val="000000"/>
                          </a:solidFill>
                          <a:effectLst/>
                          <a:latin typeface="Microsoft YaHei"/>
                        </a:rPr>
                        <a:t>CRM</a:t>
                      </a:r>
                      <a:r>
                        <a:rPr lang="zh-TW" altLang="en-US" sz="1200" b="0" i="0" u="none" strike="noStrike" dirty="0">
                          <a:solidFill>
                            <a:srgbClr val="000000"/>
                          </a:solidFill>
                          <a:effectLst/>
                          <a:latin typeface="Microsoft YaHei"/>
                        </a:rPr>
                        <a:t>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45</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中无</a:t>
                      </a:r>
                      <a:r>
                        <a:rPr lang="en-US" altLang="zh-CN" sz="1200" b="0" i="0" u="none" strike="noStrike" dirty="0">
                          <a:solidFill>
                            <a:srgbClr val="000000"/>
                          </a:solidFill>
                          <a:effectLst/>
                          <a:latin typeface="Microsoft YaHei"/>
                        </a:rPr>
                        <a:t>CRM</a:t>
                      </a:r>
                      <a:r>
                        <a:rPr lang="zh-CN" altLang="en-US" sz="1200" b="0" i="0" u="none" strike="noStrike" dirty="0">
                          <a:solidFill>
                            <a:srgbClr val="000000"/>
                          </a:solidFill>
                          <a:effectLst/>
                          <a:latin typeface="Microsoft YaHei"/>
                        </a:rPr>
                        <a:t>，客户信息，客户满意等信息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a:t>
                      </a:r>
                      <a:r>
                        <a:rPr lang="en-US" altLang="zh-CN" sz="1200" b="0" i="0" u="none" strike="noStrike" dirty="0">
                          <a:solidFill>
                            <a:srgbClr val="000000"/>
                          </a:solidFill>
                          <a:effectLst/>
                          <a:latin typeface="Microsoft YaHei"/>
                        </a:rPr>
                        <a:t>CRM</a:t>
                      </a:r>
                      <a:r>
                        <a:rPr lang="zh-CN" altLang="en-US" sz="1200" b="0" i="0" u="none" strike="noStrike" dirty="0">
                          <a:solidFill>
                            <a:srgbClr val="000000"/>
                          </a:solidFill>
                          <a:effectLst/>
                          <a:latin typeface="Microsoft YaHei"/>
                        </a:rPr>
                        <a:t>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algn="l" fontAlgn="ctr"/>
                      <a:r>
                        <a:rPr lang="en-US" altLang="zh-CN" sz="1200" b="0" i="0" u="none" strike="noStrike" dirty="0" smtClean="0">
                          <a:solidFill>
                            <a:srgbClr val="000000"/>
                          </a:solidFill>
                          <a:effectLst/>
                          <a:latin typeface="Microsoft YaHei"/>
                        </a:rPr>
                        <a:t>140</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8</a:t>
                      </a:r>
                      <a:r>
                        <a:rPr lang="zh-CN" altLang="en-US" sz="1200" b="0" i="0" u="none" strike="noStrike" dirty="0" smtClean="0">
                          <a:solidFill>
                            <a:srgbClr val="000000"/>
                          </a:solidFill>
                          <a:effectLst/>
                          <a:latin typeface="Microsoft YaHei"/>
                        </a:rPr>
                        <a:t>个维度，</a:t>
                      </a:r>
                      <a:r>
                        <a:rPr lang="en-US" altLang="zh-CN" sz="1200" b="0" i="0" u="none" strike="noStrike" dirty="0" smtClean="0">
                          <a:solidFill>
                            <a:srgbClr val="000000"/>
                          </a:solidFill>
                          <a:effectLst/>
                          <a:latin typeface="Microsoft YaHei"/>
                        </a:rPr>
                        <a:t>4</a:t>
                      </a:r>
                      <a:r>
                        <a:rPr lang="zh-CN" altLang="en-US" sz="1200" b="0" i="0" u="none" strike="noStrike" dirty="0" smtClean="0">
                          <a:solidFill>
                            <a:srgbClr val="000000"/>
                          </a:solidFill>
                          <a:effectLst/>
                          <a:latin typeface="Microsoft YaHei"/>
                        </a:rPr>
                        <a:t>个事实，</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个数据集市</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人力资源信息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23</a:t>
                      </a:r>
                    </a:p>
                  </a:txBody>
                  <a:tcPr marL="12700" marR="12700" marT="12700" marB="0" anchor="ctr"/>
                </a:tc>
                <a:tc>
                  <a:txBody>
                    <a:bodyPr/>
                    <a:lstStyle/>
                    <a:p>
                      <a:pPr algn="l" fontAlgn="ctr"/>
                      <a:r>
                        <a:rPr lang="en-US" altLang="zh-TW" sz="1200" b="0" i="0" u="none" strike="noStrike" dirty="0">
                          <a:solidFill>
                            <a:srgbClr val="000000"/>
                          </a:solidFill>
                          <a:effectLst/>
                          <a:latin typeface="Microsoft YaHei"/>
                        </a:rPr>
                        <a:t>MOM</a:t>
                      </a:r>
                      <a:r>
                        <a:rPr lang="zh-TW" altLang="en-US" sz="1200" b="0" i="0" u="none" strike="noStrike" dirty="0">
                          <a:solidFill>
                            <a:srgbClr val="000000"/>
                          </a:solidFill>
                          <a:effectLst/>
                          <a:latin typeface="Microsoft YaHei"/>
                        </a:rPr>
                        <a:t>中无</a:t>
                      </a:r>
                      <a:r>
                        <a:rPr lang="en-US" altLang="zh-TW" sz="1200" b="0" i="0" u="none" strike="noStrike" dirty="0">
                          <a:solidFill>
                            <a:srgbClr val="000000"/>
                          </a:solidFill>
                          <a:effectLst/>
                          <a:latin typeface="Microsoft YaHei"/>
                        </a:rPr>
                        <a:t>HR</a:t>
                      </a:r>
                      <a:r>
                        <a:rPr lang="zh-TW" altLang="en-US" sz="1200" b="0" i="0" u="none" strike="noStrike" dirty="0">
                          <a:solidFill>
                            <a:srgbClr val="000000"/>
                          </a:solidFill>
                          <a:effectLst/>
                          <a:latin typeface="Microsoft YaHei"/>
                        </a:rPr>
                        <a:t>内容</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a:t>
                      </a:r>
                      <a:r>
                        <a:rPr lang="en-US" altLang="zh-CN" sz="1200" b="0" i="0" u="none" strike="noStrike">
                          <a:solidFill>
                            <a:srgbClr val="000000"/>
                          </a:solidFill>
                          <a:effectLst/>
                          <a:latin typeface="Microsoft YaHei"/>
                        </a:rPr>
                        <a:t>HR</a:t>
                      </a:r>
                      <a:r>
                        <a:rPr lang="zh-CN" altLang="en-US" sz="1200" b="0" i="0" u="none" strike="noStrike">
                          <a:solidFill>
                            <a:srgbClr val="000000"/>
                          </a:solidFill>
                          <a:effectLst/>
                          <a:latin typeface="Microsoft YaHei"/>
                        </a:rPr>
                        <a:t>数据抽取到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140</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8</a:t>
                      </a:r>
                      <a:r>
                        <a:rPr lang="zh-CN" altLang="en-US" sz="1200" b="0" i="0" u="none" strike="noStrike" dirty="0" smtClean="0">
                          <a:solidFill>
                            <a:srgbClr val="000000"/>
                          </a:solidFill>
                          <a:effectLst/>
                          <a:latin typeface="Microsoft YaHei"/>
                        </a:rPr>
                        <a:t>维度，</a:t>
                      </a:r>
                      <a:r>
                        <a:rPr lang="en-US" altLang="zh-CN" sz="1200" b="0" i="0" u="none" strike="noStrike" dirty="0" smtClean="0">
                          <a:solidFill>
                            <a:srgbClr val="000000"/>
                          </a:solidFill>
                          <a:effectLst/>
                          <a:latin typeface="Microsoft YaHei"/>
                        </a:rPr>
                        <a:t>4</a:t>
                      </a:r>
                      <a:r>
                        <a:rPr lang="zh-CN" altLang="en-US" sz="1200" b="0" i="0" u="none" strike="noStrike" dirty="0" smtClean="0">
                          <a:solidFill>
                            <a:srgbClr val="000000"/>
                          </a:solidFill>
                          <a:effectLst/>
                          <a:latin typeface="Microsoft YaHei"/>
                        </a:rPr>
                        <a:t>个事实，一个数据集市</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订货到收货过程</a:t>
                      </a:r>
                    </a:p>
                  </a:txBody>
                  <a:tcPr marL="12700" marR="12700" marT="12700" marB="0" anchor="ctr"/>
                </a:tc>
                <a:tc>
                  <a:txBody>
                    <a:bodyPr/>
                    <a:lstStyle/>
                    <a:p>
                      <a:pPr algn="ctr" fontAlgn="ctr"/>
                      <a:r>
                        <a:rPr lang="en-US" altLang="zh-CN" sz="1200" b="0" i="0" u="none" strike="noStrike">
                          <a:solidFill>
                            <a:srgbClr val="000000"/>
                          </a:solidFill>
                          <a:effectLst/>
                          <a:latin typeface="Microsoft YaHei"/>
                        </a:rPr>
                        <a:t>16</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中没有明细到订单、发运接收级别</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将订单到收货过程抽取到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algn="l" fontAlgn="ctr"/>
                      <a:r>
                        <a:rPr lang="zh-CN" altLang="zh-CN" sz="1200" b="0" i="0" u="none" strike="noStrike" dirty="0" smtClean="0">
                          <a:solidFill>
                            <a:srgbClr val="000000"/>
                          </a:solidFill>
                          <a:effectLst/>
                          <a:latin typeface="Microsoft YaHei"/>
                        </a:rPr>
                        <a:t>1</a:t>
                      </a:r>
                      <a:r>
                        <a:rPr lang="en-US" altLang="zh-CN" sz="1200" b="0" i="0" u="none" strike="noStrike" dirty="0" smtClean="0">
                          <a:solidFill>
                            <a:srgbClr val="000000"/>
                          </a:solidFill>
                          <a:effectLst/>
                          <a:latin typeface="Microsoft YaHei"/>
                        </a:rPr>
                        <a:t>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新店计划</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12</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中新店计划内容</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将新店计划抽取到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zh-CN" altLang="zh-CN" sz="1200" b="0" i="0" u="none" strike="noStrike" dirty="0" smtClean="0">
                          <a:solidFill>
                            <a:srgbClr val="000000"/>
                          </a:solidFill>
                          <a:effectLst/>
                          <a:latin typeface="Microsoft YaHei"/>
                        </a:rPr>
                        <a:t>1</a:t>
                      </a:r>
                      <a:r>
                        <a:rPr lang="en-US" altLang="zh-CN" sz="1200" b="0" i="0" u="none" strike="noStrike" dirty="0" smtClean="0">
                          <a:solidFill>
                            <a:srgbClr val="000000"/>
                          </a:solidFill>
                          <a:effectLst/>
                          <a:latin typeface="Microsoft YaHei"/>
                        </a:rPr>
                        <a:t>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en-US" sz="1200" b="0" i="0" u="none" strike="noStrike">
                          <a:solidFill>
                            <a:srgbClr val="000000"/>
                          </a:solidFill>
                          <a:effectLst/>
                          <a:latin typeface="Microsoft YaHei"/>
                        </a:rPr>
                        <a:t>RTV</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5</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中不包含退货给供应商分析</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a:t>
                      </a:r>
                      <a:r>
                        <a:rPr lang="en-US" altLang="zh-CN" sz="1200" b="0" i="0" u="none" strike="noStrike">
                          <a:solidFill>
                            <a:srgbClr val="000000"/>
                          </a:solidFill>
                          <a:effectLst/>
                          <a:latin typeface="Microsoft YaHei"/>
                        </a:rPr>
                        <a:t>RTV</a:t>
                      </a:r>
                      <a:r>
                        <a:rPr lang="zh-CN" altLang="en-US" sz="1200" b="0" i="0" u="none" strike="noStrike">
                          <a:solidFill>
                            <a:srgbClr val="000000"/>
                          </a:solidFill>
                          <a:effectLst/>
                          <a:latin typeface="Microsoft YaHei"/>
                        </a:rPr>
                        <a:t>从</a:t>
                      </a: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目标客流量</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4</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中无目标客流信息</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将目标客流数据抽取到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dirty="0" smtClean="0">
                          <a:solidFill>
                            <a:srgbClr val="000000"/>
                          </a:solidFill>
                          <a:effectLst/>
                          <a:latin typeface="Microsoft YaHei"/>
                        </a:rPr>
                        <a:t>天气温度</a:t>
                      </a:r>
                      <a:r>
                        <a:rPr lang="en-US" altLang="en-US" sz="1200" b="0" i="0" u="none" strike="noStrike" dirty="0" smtClean="0">
                          <a:solidFill>
                            <a:srgbClr val="000000"/>
                          </a:solidFill>
                          <a:effectLst/>
                          <a:latin typeface="Microsoft YaHei"/>
                        </a:rPr>
                        <a:t>维度</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2</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a:t>
                      </a:r>
                      <a:r>
                        <a:rPr lang="en-US" altLang="zh-CN" sz="1200" b="0" i="0" u="none" strike="noStrike" dirty="0">
                          <a:solidFill>
                            <a:srgbClr val="000000"/>
                          </a:solidFill>
                          <a:effectLst/>
                          <a:latin typeface="Microsoft YaHei"/>
                        </a:rPr>
                        <a:t>RA</a:t>
                      </a:r>
                      <a:r>
                        <a:rPr lang="zh-CN" altLang="en-US" sz="1200" b="0" i="0" u="none" strike="noStrike" dirty="0" smtClean="0">
                          <a:solidFill>
                            <a:srgbClr val="000000"/>
                          </a:solidFill>
                          <a:effectLst/>
                          <a:latin typeface="Microsoft YaHei"/>
                        </a:rPr>
                        <a:t>中无天气温度维度</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将门店天气温度数据抽取到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a:t>
                      </a:r>
                      <a:r>
                        <a:rPr lang="zh-CN" altLang="en-US" sz="1200" b="0" i="0" u="none" strike="noStrike" dirty="0" smtClean="0">
                          <a:solidFill>
                            <a:srgbClr val="000000"/>
                          </a:solidFill>
                          <a:effectLst/>
                          <a:latin typeface="Microsoft YaHei"/>
                        </a:rPr>
                        <a:t>分析，需要与销售等事实进行关联</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zh-CN" altLang="zh-CN" sz="1200" b="0" i="0" u="none" strike="noStrike" dirty="0" smtClean="0">
                          <a:solidFill>
                            <a:srgbClr val="000000"/>
                          </a:solidFill>
                          <a:effectLst/>
                          <a:latin typeface="Microsoft YaHei"/>
                        </a:rPr>
                        <a:t>3</a:t>
                      </a:r>
                      <a:r>
                        <a:rPr lang="en-US" altLang="zh-CN" sz="1200" b="0" i="0" u="none" strike="noStrike" dirty="0" smtClean="0">
                          <a:solidFill>
                            <a:srgbClr val="000000"/>
                          </a:solidFill>
                          <a:effectLst/>
                          <a:latin typeface="Microsoft YaHei"/>
                        </a:rPr>
                        <a:t>4</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个维度，更新</a:t>
                      </a:r>
                      <a:r>
                        <a:rPr lang="en-US" altLang="zh-CN" sz="1200" b="0" i="0" u="none" strike="noStrike" dirty="0" smtClean="0">
                          <a:solidFill>
                            <a:srgbClr val="000000"/>
                          </a:solidFill>
                          <a:effectLst/>
                          <a:latin typeface="Microsoft YaHei"/>
                        </a:rPr>
                        <a:t>8</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报价信息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中无报价单信息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将供应商报价数据抽取到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费</a:t>
                      </a:r>
                      <a:r>
                        <a:rPr lang="zh-CN" altLang="en-US" sz="1200" b="0" i="0" u="none" strike="noStrike" dirty="0" smtClean="0">
                          <a:solidFill>
                            <a:srgbClr val="000000"/>
                          </a:solidFill>
                          <a:effectLst/>
                          <a:latin typeface="Microsoft YaHei"/>
                        </a:rPr>
                        <a:t>用（财务信息）</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中无费用信息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将财务数据抽取到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140</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8</a:t>
                      </a:r>
                      <a:r>
                        <a:rPr lang="zh-CN" altLang="en-US" sz="1200" b="0" i="0" u="none" strike="noStrike" dirty="0" smtClean="0">
                          <a:solidFill>
                            <a:srgbClr val="000000"/>
                          </a:solidFill>
                          <a:effectLst/>
                          <a:latin typeface="Microsoft YaHei"/>
                        </a:rPr>
                        <a:t>维度，</a:t>
                      </a:r>
                      <a:r>
                        <a:rPr lang="en-US" altLang="zh-CN" sz="1200" b="0" i="0" u="none" strike="noStrike" dirty="0" smtClean="0">
                          <a:solidFill>
                            <a:srgbClr val="000000"/>
                          </a:solidFill>
                          <a:effectLst/>
                          <a:latin typeface="Microsoft YaHei"/>
                        </a:rPr>
                        <a:t>4</a:t>
                      </a:r>
                      <a:r>
                        <a:rPr lang="zh-CN" altLang="en-US" sz="1200" b="0" i="0" u="none" strike="noStrike" dirty="0" smtClean="0">
                          <a:solidFill>
                            <a:srgbClr val="000000"/>
                          </a:solidFill>
                          <a:effectLst/>
                          <a:latin typeface="Microsoft YaHei"/>
                        </a:rPr>
                        <a:t>个事实，一个数据集市</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分部坪效</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中无分部坪效信息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将各门店分部面积数据抽取到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流程验收</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中无流程验收信息</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将流程验收数据抽取到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55</a:t>
                      </a:r>
                      <a:r>
                        <a:rPr lang="zh-CN" altLang="en-US" sz="1200" b="0" i="0" u="none" strike="noStrike" dirty="0" smtClean="0">
                          <a:solidFill>
                            <a:srgbClr val="000000"/>
                          </a:solidFill>
                          <a:effectLst/>
                          <a:latin typeface="Microsoft YaHei"/>
                        </a:rPr>
                        <a:t>，按照新建两个维度，</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市场容量</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没有维护此信息</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将市场容量数据抽取到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市调信息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中无此分析内容</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将市调数据抽取到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zh-CN" altLang="zh-CN" sz="1200" b="0" i="0" u="none" strike="noStrike" dirty="0" smtClean="0">
                          <a:solidFill>
                            <a:srgbClr val="000000"/>
                          </a:solidFill>
                          <a:effectLst/>
                          <a:latin typeface="Microsoft YaHei"/>
                        </a:rPr>
                        <a:t>1</a:t>
                      </a:r>
                      <a:r>
                        <a:rPr lang="en-US" altLang="zh-CN" sz="1200" b="0" i="0" u="none" strike="noStrike" dirty="0" smtClean="0">
                          <a:solidFill>
                            <a:srgbClr val="000000"/>
                          </a:solidFill>
                          <a:effectLst/>
                          <a:latin typeface="Microsoft YaHei"/>
                        </a:rPr>
                        <a:t>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dirty="0" smtClean="0">
                          <a:solidFill>
                            <a:srgbClr val="000000"/>
                          </a:solidFill>
                          <a:effectLst/>
                          <a:latin typeface="Microsoft YaHei"/>
                        </a:rPr>
                        <a:t>商品地点属性</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ctr" fontAlgn="ctr"/>
                      <a:r>
                        <a:rPr lang="en-US" altLang="zh-CN" sz="1200" b="0" i="0" u="none" strike="noStrike" dirty="0" smtClean="0">
                          <a:solidFill>
                            <a:srgbClr val="000000"/>
                          </a:solidFill>
                          <a:effectLst/>
                          <a:latin typeface="Microsoft YaHei"/>
                        </a:rPr>
                        <a:t>4</a:t>
                      </a:r>
                      <a:endParaRPr lang="en-US" altLang="zh-CN" sz="1200" b="0" i="0" u="none" strike="noStrike" dirty="0">
                        <a:solidFill>
                          <a:srgbClr val="000000"/>
                        </a:solidFill>
                        <a:effectLst/>
                        <a:latin typeface="Microsoft YaHei"/>
                      </a:endParaRPr>
                    </a:p>
                  </a:txBody>
                  <a:tcPr marL="12700" marR="12700" marT="12700" marB="0" anchor="ctr"/>
                </a:tc>
                <a:tc>
                  <a:txBody>
                    <a:bodyPr/>
                    <a:lstStyle/>
                    <a:p>
                      <a:pPr algn="l" fontAlgn="ctr"/>
                      <a:r>
                        <a:rPr lang="en-US" altLang="zh-CN" sz="1200" b="0" i="0" u="none" strike="noStrike" dirty="0" smtClean="0">
                          <a:solidFill>
                            <a:srgbClr val="000000"/>
                          </a:solidFill>
                          <a:effectLst/>
                          <a:latin typeface="Microsoft YaHei"/>
                        </a:rPr>
                        <a:t>RA</a:t>
                      </a:r>
                      <a:r>
                        <a:rPr lang="zh-CN" altLang="en-US" sz="1200" b="0" i="0" u="none" strike="noStrike" dirty="0" smtClean="0">
                          <a:solidFill>
                            <a:srgbClr val="000000"/>
                          </a:solidFill>
                          <a:effectLst/>
                          <a:latin typeface="Microsoft YaHei"/>
                        </a:rPr>
                        <a:t>中无商品地点属性维度</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l" fontAlgn="ctr"/>
                      <a:r>
                        <a:rPr lang="zh-CN" altLang="en-US" sz="1200" b="0" i="0" u="none" strike="noStrike" dirty="0" smtClean="0">
                          <a:solidFill>
                            <a:srgbClr val="000000"/>
                          </a:solidFill>
                          <a:effectLst/>
                          <a:latin typeface="Microsoft YaHei"/>
                        </a:rPr>
                        <a:t>将需要分析的商品地点属性信息抽取到</a:t>
                      </a:r>
                      <a:r>
                        <a:rPr lang="en-US" altLang="zh-CN" sz="1200" b="0" i="0" u="none" strike="noStrike" dirty="0" smtClean="0">
                          <a:solidFill>
                            <a:srgbClr val="000000"/>
                          </a:solidFill>
                          <a:effectLst/>
                          <a:latin typeface="Microsoft YaHei"/>
                        </a:rPr>
                        <a:t>RA</a:t>
                      </a:r>
                      <a:r>
                        <a:rPr lang="zh-CN" altLang="en-US" sz="1200" b="0" i="0" u="none" strike="noStrike" dirty="0" smtClean="0">
                          <a:solidFill>
                            <a:srgbClr val="000000"/>
                          </a:solidFill>
                          <a:effectLst/>
                          <a:latin typeface="Microsoft YaHei"/>
                        </a:rPr>
                        <a:t>中建模分析，与销售库存等进行关联</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46</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个维度，更新</a:t>
                      </a:r>
                      <a:r>
                        <a:rPr lang="en-US" altLang="zh-CN" sz="1200" b="0" i="0" u="none" strike="noStrike" dirty="0" smtClean="0">
                          <a:solidFill>
                            <a:srgbClr val="000000"/>
                          </a:solidFill>
                          <a:effectLst/>
                          <a:latin typeface="Microsoft YaHei"/>
                        </a:rPr>
                        <a:t>12</a:t>
                      </a:r>
                      <a:r>
                        <a:rPr lang="zh-CN" altLang="en-US" sz="1200" b="0" i="0" u="none" strike="noStrike" dirty="0" smtClean="0">
                          <a:solidFill>
                            <a:srgbClr val="000000"/>
                          </a:solidFill>
                          <a:effectLst/>
                          <a:latin typeface="Microsoft YaHei"/>
                        </a:rPr>
                        <a:t>个事实</a:t>
                      </a:r>
                    </a:p>
                  </a:txBody>
                  <a:tcPr marL="12700" marR="12700" marT="12700" marB="0" anchor="ctr"/>
                </a:tc>
              </a:tr>
            </a:tbl>
          </a:graphicData>
        </a:graphic>
      </p:graphicFrame>
    </p:spTree>
    <p:extLst>
      <p:ext uri="{BB962C8B-B14F-4D97-AF65-F5344CB8AC3E}">
        <p14:creationId xmlns="" xmlns:p14="http://schemas.microsoft.com/office/powerpoint/2010/main" val="18749966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tamp"/>
  <p:tag name="DATE" val="2012/11/9 16:29:29"/>
</p:tagLst>
</file>

<file path=ppt/tags/tag2.xml><?xml version="1.0" encoding="utf-8"?>
<p:tagLst xmlns:a="http://schemas.openxmlformats.org/drawingml/2006/main" xmlns:r="http://schemas.openxmlformats.org/officeDocument/2006/relationships" xmlns:p="http://schemas.openxmlformats.org/presentationml/2006/main">
  <p:tag name="STYLE" val="AcnStpConnector"/>
  <p:tag name="DATE" val="2012/11/9 16:29:29"/>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2012/11/9 16:29:29"/>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8_IBM2009">
  <a:themeElements>
    <a:clrScheme name="8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fontScheme name="8_IBM2009">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Arial" pitchFamily="-105" charset="0"/>
            <a:ea typeface="Arial" pitchFamily="-105" charset="0"/>
            <a:cs typeface="Arial" pitchFamily="-105"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Arial" pitchFamily="-105" charset="0"/>
            <a:ea typeface="Arial" pitchFamily="-105" charset="0"/>
            <a:cs typeface="Arial" pitchFamily="-105" charset="0"/>
          </a:defRPr>
        </a:defPPr>
      </a:lstStyle>
    </a:lnDef>
  </a:objectDefaults>
  <a:extraClrSchemeLst>
    <a:extraClrScheme>
      <a:clrScheme name="8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35522</TotalTime>
  <Words>4189</Words>
  <Application>Microsoft Macintosh PowerPoint</Application>
  <PresentationFormat>全屏显示(4:3)</PresentationFormat>
  <Paragraphs>1009</Paragraphs>
  <Slides>19</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8_IBM2009</vt:lpstr>
      <vt:lpstr>Microsoft Office Visio Drawing</vt:lpstr>
      <vt:lpstr>三福百货ERP项目 BI规划建议和现有报表分析</vt:lpstr>
      <vt:lpstr>BI实施方法论</vt:lpstr>
      <vt:lpstr>BI实施的一般方案</vt:lpstr>
      <vt:lpstr>BI数据归档建议</vt:lpstr>
      <vt:lpstr>RA标准分析模型</vt:lpstr>
      <vt:lpstr>匹配概览</vt:lpstr>
      <vt:lpstr>部门报表匹配概览</vt:lpstr>
      <vt:lpstr>部门分析</vt:lpstr>
      <vt:lpstr>L 在195张报表需求中，匹配度低的有113张，占比57.95%</vt:lpstr>
      <vt:lpstr>M 在195张报表需求中，匹配度低的有30张，占比15.38%</vt:lpstr>
      <vt:lpstr>幻灯片 11</vt:lpstr>
      <vt:lpstr>幻灯片 12</vt:lpstr>
      <vt:lpstr>幻灯片 13</vt:lpstr>
      <vt:lpstr>三福BI总体实施方案</vt:lpstr>
      <vt:lpstr>报表体系案例介绍——某中国著名鞋类品牌</vt:lpstr>
      <vt:lpstr>案例介绍——某中国著名多业态零售集团</vt:lpstr>
      <vt:lpstr>案例介绍——某全球领先IT卖场 部分一</vt:lpstr>
      <vt:lpstr>案例介绍——某全球领先IT卖场 部分二</vt:lpstr>
      <vt:lpstr>未来三福报表体系规划建议</vt:lpstr>
    </vt:vector>
  </TitlesOfParts>
  <Company>IBM</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价格管理</dc:title>
  <dc:creator>Crystal</dc:creator>
  <cp:lastModifiedBy>IBM_ADMIN</cp:lastModifiedBy>
  <cp:revision>2408</cp:revision>
  <cp:lastPrinted>2009-06-25T18:16:03Z</cp:lastPrinted>
  <dcterms:created xsi:type="dcterms:W3CDTF">2009-10-01T23:36:50Z</dcterms:created>
  <dcterms:modified xsi:type="dcterms:W3CDTF">2013-11-08T01:50:09Z</dcterms:modified>
</cp:coreProperties>
</file>