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4" r:id="rId1"/>
  </p:sldMasterIdLst>
  <p:notesMasterIdLst>
    <p:notesMasterId r:id="rId14"/>
  </p:notesMasterIdLst>
  <p:handoutMasterIdLst>
    <p:handoutMasterId r:id="rId15"/>
  </p:handoutMasterIdLst>
  <p:sldIdLst>
    <p:sldId id="256" r:id="rId2"/>
    <p:sldId id="628" r:id="rId3"/>
    <p:sldId id="639" r:id="rId4"/>
    <p:sldId id="641" r:id="rId5"/>
    <p:sldId id="654" r:id="rId6"/>
    <p:sldId id="643" r:id="rId7"/>
    <p:sldId id="646" r:id="rId8"/>
    <p:sldId id="647" r:id="rId9"/>
    <p:sldId id="648" r:id="rId10"/>
    <p:sldId id="652" r:id="rId11"/>
    <p:sldId id="653" r:id="rId12"/>
    <p:sldId id="649" r:id="rId13"/>
  </p:sldIdLst>
  <p:sldSz cx="9144000" cy="6858000" type="screen4x3"/>
  <p:notesSz cx="6985000" cy="92710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521415D9-36F7-43E2-AB2F-B90AF26B5E84}">
      <p14:sectionLst xmlns:p14="http://schemas.microsoft.com/office/powerpoint/2010/main" xmlns="">
        <p14:section name="Default Section" id="{E19BFB38-DF1A-A649-B94E-2DC80F2CC30D}">
          <p14:sldIdLst>
            <p14:sldId id="256"/>
            <p14:sldId id="627"/>
            <p14:sldId id="628"/>
            <p14:sldId id="630"/>
            <p14:sldId id="624"/>
            <p14:sldId id="618"/>
            <p14:sldId id="619"/>
            <p14:sldId id="623"/>
            <p14:sldId id="622"/>
            <p14:sldId id="625"/>
            <p14:sldId id="626"/>
            <p14:sldId id="631"/>
            <p14:sldId id="637"/>
            <p14:sldId id="638"/>
            <p14:sldId id="632"/>
            <p14:sldId id="633"/>
            <p14:sldId id="635"/>
            <p14:sldId id="636"/>
            <p14:sldId id="63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5569"/>
    <a:srgbClr val="47FF41"/>
    <a:srgbClr val="68FF65"/>
    <a:srgbClr val="FF8631"/>
    <a:srgbClr val="0724F7"/>
    <a:srgbClr val="C3CAFD"/>
    <a:srgbClr val="D6FFFD"/>
    <a:srgbClr val="9999FF"/>
    <a:srgbClr val="000000"/>
    <a:srgbClr val="ECEDF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044" autoAdjust="0"/>
    <p:restoredTop sz="89435" autoAdjust="0"/>
  </p:normalViewPr>
  <p:slideViewPr>
    <p:cSldViewPr>
      <p:cViewPr varScale="1">
        <p:scale>
          <a:sx n="79" d="100"/>
          <a:sy n="79" d="100"/>
        </p:scale>
        <p:origin x="-1782" y="-90"/>
      </p:cViewPr>
      <p:guideLst>
        <p:guide orient="horz" pos="288"/>
        <p:guide orient="horz" pos="1248"/>
        <p:guide pos="5073"/>
      </p:guideLst>
    </p:cSldViewPr>
  </p:slideViewPr>
  <p:notesTextViewPr>
    <p:cViewPr>
      <p:scale>
        <a:sx n="100" d="100"/>
        <a:sy n="100" d="100"/>
      </p:scale>
      <p:origin x="0" y="0"/>
    </p:cViewPr>
  </p:notesTextViewPr>
  <p:sorterViewPr>
    <p:cViewPr>
      <p:scale>
        <a:sx n="80" d="100"/>
        <a:sy n="80" d="100"/>
      </p:scale>
      <p:origin x="0" y="0"/>
    </p:cViewPr>
  </p:sorterViewPr>
  <p:notesViewPr>
    <p:cSldViewPr>
      <p:cViewPr varScale="1">
        <p:scale>
          <a:sx n="51" d="100"/>
          <a:sy n="51" d="100"/>
        </p:scale>
        <p:origin x="-2634" y="-96"/>
      </p:cViewPr>
      <p:guideLst>
        <p:guide orient="horz" pos="2920"/>
        <p:guide pos="220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wrap="square" lIns="91440" tIns="45720" rIns="91440" bIns="45720" numCol="1" anchor="t" anchorCtr="0" compatLnSpc="1">
            <a:prstTxWarp prst="textNoShape">
              <a:avLst/>
            </a:prstTxWarp>
          </a:bodyPr>
          <a:lstStyle>
            <a:lvl1pPr algn="l">
              <a:spcBef>
                <a:spcPct val="50000"/>
              </a:spcBef>
              <a:defRPr sz="1200">
                <a:latin typeface="Arial" pitchFamily="34" charset="0"/>
                <a:ea typeface="+mn-ea"/>
                <a:cs typeface="Arial" pitchFamily="34" charset="0"/>
              </a:defRPr>
            </a:lvl1pPr>
          </a:lstStyle>
          <a:p>
            <a:pPr>
              <a:defRPr/>
            </a:pPr>
            <a:endParaRPr lang="zh-CN" altLang="zh-CN"/>
          </a:p>
        </p:txBody>
      </p:sp>
      <p:sp>
        <p:nvSpPr>
          <p:cNvPr id="3" name="Date Placeholder 2"/>
          <p:cNvSpPr>
            <a:spLocks noGrp="1"/>
          </p:cNvSpPr>
          <p:nvPr>
            <p:ph type="dt" sz="quarter" idx="1"/>
          </p:nvPr>
        </p:nvSpPr>
        <p:spPr>
          <a:xfrm>
            <a:off x="3956050" y="0"/>
            <a:ext cx="3027363" cy="463550"/>
          </a:xfrm>
          <a:prstGeom prst="rect">
            <a:avLst/>
          </a:prstGeom>
        </p:spPr>
        <p:txBody>
          <a:bodyPr vert="horz" wrap="square" lIns="91440" tIns="45720" rIns="91440" bIns="45720" numCol="1" anchor="t" anchorCtr="0" compatLnSpc="1">
            <a:prstTxWarp prst="textNoShape">
              <a:avLst/>
            </a:prstTxWarp>
          </a:bodyPr>
          <a:lstStyle>
            <a:lvl1pPr algn="r">
              <a:spcBef>
                <a:spcPct val="50000"/>
              </a:spcBef>
              <a:defRPr sz="1200">
                <a:latin typeface="Arial" pitchFamily="34" charset="0"/>
                <a:ea typeface="+mn-ea"/>
                <a:cs typeface="Arial" pitchFamily="34" charset="0"/>
              </a:defRPr>
            </a:lvl1pPr>
          </a:lstStyle>
          <a:p>
            <a:pPr>
              <a:defRPr/>
            </a:pPr>
            <a:fld id="{4B13CA55-9038-4657-9187-5053C3AD786C}" type="datetime1">
              <a:rPr lang="en-US" altLang="zh-CN"/>
              <a:pPr>
                <a:defRPr/>
              </a:pPr>
              <a:t>11/8/2013</a:t>
            </a:fld>
            <a:endParaRPr lang="en-US" altLang="zh-CN" dirty="0"/>
          </a:p>
        </p:txBody>
      </p:sp>
      <p:sp>
        <p:nvSpPr>
          <p:cNvPr id="4" name="Footer Placeholder 3"/>
          <p:cNvSpPr>
            <a:spLocks noGrp="1"/>
          </p:cNvSpPr>
          <p:nvPr>
            <p:ph type="ftr" sz="quarter" idx="2"/>
          </p:nvPr>
        </p:nvSpPr>
        <p:spPr>
          <a:xfrm>
            <a:off x="0" y="8805863"/>
            <a:ext cx="3027363" cy="463550"/>
          </a:xfrm>
          <a:prstGeom prst="rect">
            <a:avLst/>
          </a:prstGeom>
        </p:spPr>
        <p:txBody>
          <a:bodyPr vert="horz" wrap="square" lIns="91440" tIns="45720" rIns="91440" bIns="45720" numCol="1" anchor="b" anchorCtr="0" compatLnSpc="1">
            <a:prstTxWarp prst="textNoShape">
              <a:avLst/>
            </a:prstTxWarp>
          </a:bodyPr>
          <a:lstStyle>
            <a:lvl1pPr algn="l">
              <a:spcBef>
                <a:spcPct val="50000"/>
              </a:spcBef>
              <a:defRPr sz="1200">
                <a:latin typeface="Arial" pitchFamily="34" charset="0"/>
                <a:ea typeface="+mn-ea"/>
                <a:cs typeface="Arial" pitchFamily="34" charset="0"/>
              </a:defRPr>
            </a:lvl1pPr>
          </a:lstStyle>
          <a:p>
            <a:pPr>
              <a:defRPr/>
            </a:pPr>
            <a:endParaRPr lang="zh-CN" altLang="zh-CN"/>
          </a:p>
        </p:txBody>
      </p:sp>
      <p:sp>
        <p:nvSpPr>
          <p:cNvPr id="5" name="Slide Number Placeholder 4"/>
          <p:cNvSpPr>
            <a:spLocks noGrp="1"/>
          </p:cNvSpPr>
          <p:nvPr>
            <p:ph type="sldNum" sz="quarter" idx="3"/>
          </p:nvPr>
        </p:nvSpPr>
        <p:spPr>
          <a:xfrm>
            <a:off x="3956050" y="8805863"/>
            <a:ext cx="3027363" cy="463550"/>
          </a:xfrm>
          <a:prstGeom prst="rect">
            <a:avLst/>
          </a:prstGeom>
        </p:spPr>
        <p:txBody>
          <a:bodyPr vert="horz" wrap="square" lIns="91440" tIns="45720" rIns="91440" bIns="45720" numCol="1" anchor="b" anchorCtr="0" compatLnSpc="1">
            <a:prstTxWarp prst="textNoShape">
              <a:avLst/>
            </a:prstTxWarp>
          </a:bodyPr>
          <a:lstStyle>
            <a:lvl1pPr algn="r">
              <a:spcBef>
                <a:spcPct val="50000"/>
              </a:spcBef>
              <a:defRPr sz="1200">
                <a:latin typeface="Arial" pitchFamily="34" charset="0"/>
                <a:ea typeface="+mn-ea"/>
                <a:cs typeface="Arial" pitchFamily="34" charset="0"/>
              </a:defRPr>
            </a:lvl1pPr>
          </a:lstStyle>
          <a:p>
            <a:pPr>
              <a:defRPr/>
            </a:pPr>
            <a:fld id="{F9E3D929-A4D9-4197-A90C-E276688CDD10}" type="slidenum">
              <a:rPr lang="en-US" altLang="zh-CN"/>
              <a:pPr>
                <a:defRPr/>
              </a:pPr>
              <a:t>‹#›</a:t>
            </a:fld>
            <a:endParaRPr lang="en-US" altLang="zh-CN" dirty="0"/>
          </a:p>
        </p:txBody>
      </p:sp>
    </p:spTree>
    <p:extLst>
      <p:ext uri="{BB962C8B-B14F-4D97-AF65-F5344CB8AC3E}">
        <p14:creationId xmlns:p14="http://schemas.microsoft.com/office/powerpoint/2010/main" xmlns="" val="7373441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27363" cy="4635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l" defTabSz="928688">
              <a:spcBef>
                <a:spcPct val="0"/>
              </a:spcBef>
              <a:defRPr sz="1200">
                <a:latin typeface="Arial" pitchFamily="34" charset="0"/>
                <a:ea typeface="+mn-ea"/>
                <a:cs typeface="Arial" pitchFamily="34" charset="0"/>
              </a:defRPr>
            </a:lvl1pPr>
          </a:lstStyle>
          <a:p>
            <a:pPr>
              <a:defRPr/>
            </a:pPr>
            <a:endParaRPr lang="zh-CN" altLang="zh-CN"/>
          </a:p>
        </p:txBody>
      </p:sp>
      <p:sp>
        <p:nvSpPr>
          <p:cNvPr id="3075" name="Rectangle 3"/>
          <p:cNvSpPr>
            <a:spLocks noGrp="1" noChangeArrowheads="1"/>
          </p:cNvSpPr>
          <p:nvPr>
            <p:ph type="dt" idx="1"/>
          </p:nvPr>
        </p:nvSpPr>
        <p:spPr bwMode="auto">
          <a:xfrm>
            <a:off x="3956050" y="0"/>
            <a:ext cx="3027363" cy="4635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r" defTabSz="928688">
              <a:spcBef>
                <a:spcPct val="0"/>
              </a:spcBef>
              <a:defRPr sz="1200">
                <a:latin typeface="Arial" pitchFamily="34" charset="0"/>
                <a:ea typeface="+mn-ea"/>
                <a:cs typeface="Arial" pitchFamily="34" charset="0"/>
              </a:defRPr>
            </a:lvl1pPr>
          </a:lstStyle>
          <a:p>
            <a:pPr>
              <a:defRPr/>
            </a:pPr>
            <a:endParaRPr lang="zh-CN" altLang="zh-CN"/>
          </a:p>
        </p:txBody>
      </p:sp>
      <p:sp>
        <p:nvSpPr>
          <p:cNvPr id="49156" name="Rectangle 4"/>
          <p:cNvSpPr>
            <a:spLocks noGrp="1" noRot="1" noChangeAspect="1" noChangeArrowheads="1" noTextEdit="1"/>
          </p:cNvSpPr>
          <p:nvPr>
            <p:ph type="sldImg" idx="2"/>
          </p:nvPr>
        </p:nvSpPr>
        <p:spPr bwMode="auto">
          <a:xfrm>
            <a:off x="1174750" y="695325"/>
            <a:ext cx="4635500" cy="3476625"/>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98500" y="4403725"/>
            <a:ext cx="5588000" cy="41719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805863"/>
            <a:ext cx="3027363" cy="46355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l" defTabSz="928688">
              <a:spcBef>
                <a:spcPct val="0"/>
              </a:spcBef>
              <a:defRPr sz="1200">
                <a:latin typeface="Arial" pitchFamily="34" charset="0"/>
                <a:ea typeface="+mn-ea"/>
                <a:cs typeface="Arial" pitchFamily="34" charset="0"/>
              </a:defRPr>
            </a:lvl1pPr>
          </a:lstStyle>
          <a:p>
            <a:pPr>
              <a:defRPr/>
            </a:pPr>
            <a:endParaRPr lang="zh-CN" altLang="zh-CN"/>
          </a:p>
        </p:txBody>
      </p:sp>
      <p:sp>
        <p:nvSpPr>
          <p:cNvPr id="3079" name="Rectangle 7"/>
          <p:cNvSpPr>
            <a:spLocks noGrp="1" noChangeArrowheads="1"/>
          </p:cNvSpPr>
          <p:nvPr>
            <p:ph type="sldNum" sz="quarter" idx="5"/>
          </p:nvPr>
        </p:nvSpPr>
        <p:spPr bwMode="auto">
          <a:xfrm>
            <a:off x="3956050" y="8805863"/>
            <a:ext cx="3027363" cy="46355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r" defTabSz="928688">
              <a:spcBef>
                <a:spcPct val="0"/>
              </a:spcBef>
              <a:defRPr sz="1200">
                <a:latin typeface="Arial" pitchFamily="34" charset="0"/>
                <a:ea typeface="+mn-ea"/>
                <a:cs typeface="Arial" pitchFamily="34" charset="0"/>
              </a:defRPr>
            </a:lvl1pPr>
          </a:lstStyle>
          <a:p>
            <a:pPr>
              <a:defRPr/>
            </a:pPr>
            <a:fld id="{E143BD63-6B70-4C36-8627-41B842B11DA0}" type="slidenum">
              <a:rPr lang="en-US" altLang="zh-CN"/>
              <a:pPr>
                <a:defRPr/>
              </a:pPr>
              <a:t>‹#›</a:t>
            </a:fld>
            <a:endParaRPr lang="en-US" altLang="zh-CN" dirty="0"/>
          </a:p>
        </p:txBody>
      </p:sp>
    </p:spTree>
    <p:extLst>
      <p:ext uri="{BB962C8B-B14F-4D97-AF65-F5344CB8AC3E}">
        <p14:creationId xmlns:p14="http://schemas.microsoft.com/office/powerpoint/2010/main" xmlns="" val="344870979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06" charset="0"/>
        <a:ea typeface="Arial" pitchFamily="-106" charset="0"/>
        <a:cs typeface="Arial" pitchFamily="-106" charset="0"/>
      </a:defRPr>
    </a:lvl1pPr>
    <a:lvl2pPr marL="457200" algn="l" rtl="0" eaLnBrk="0" fontAlgn="base" hangingPunct="0">
      <a:spcBef>
        <a:spcPct val="30000"/>
      </a:spcBef>
      <a:spcAft>
        <a:spcPct val="0"/>
      </a:spcAft>
      <a:defRPr sz="1200" kern="1200">
        <a:solidFill>
          <a:schemeClr val="tx1"/>
        </a:solidFill>
        <a:latin typeface="Arial" pitchFamily="-106" charset="0"/>
        <a:ea typeface="Arial" pitchFamily="-106" charset="0"/>
        <a:cs typeface="Arial" pitchFamily="-106" charset="0"/>
      </a:defRPr>
    </a:lvl2pPr>
    <a:lvl3pPr marL="914400" algn="l" rtl="0" eaLnBrk="0" fontAlgn="base" hangingPunct="0">
      <a:spcBef>
        <a:spcPct val="30000"/>
      </a:spcBef>
      <a:spcAft>
        <a:spcPct val="0"/>
      </a:spcAft>
      <a:defRPr sz="1200" kern="1200">
        <a:solidFill>
          <a:schemeClr val="tx1"/>
        </a:solidFill>
        <a:latin typeface="Arial" pitchFamily="-106" charset="0"/>
        <a:ea typeface="Arial" pitchFamily="-106" charset="0"/>
        <a:cs typeface="Arial" pitchFamily="-106" charset="0"/>
      </a:defRPr>
    </a:lvl3pPr>
    <a:lvl4pPr marL="1371600" algn="l" rtl="0" eaLnBrk="0" fontAlgn="base" hangingPunct="0">
      <a:spcBef>
        <a:spcPct val="30000"/>
      </a:spcBef>
      <a:spcAft>
        <a:spcPct val="0"/>
      </a:spcAft>
      <a:defRPr sz="1200" kern="1200">
        <a:solidFill>
          <a:schemeClr val="tx1"/>
        </a:solidFill>
        <a:latin typeface="Arial" pitchFamily="-106" charset="0"/>
        <a:ea typeface="Arial" pitchFamily="-106" charset="0"/>
        <a:cs typeface="Arial" pitchFamily="-106" charset="0"/>
      </a:defRPr>
    </a:lvl4pPr>
    <a:lvl5pPr marL="1828800" algn="l" rtl="0" eaLnBrk="0" fontAlgn="base" hangingPunct="0">
      <a:spcBef>
        <a:spcPct val="30000"/>
      </a:spcBef>
      <a:spcAft>
        <a:spcPct val="0"/>
      </a:spcAft>
      <a:defRPr sz="1200" kern="1200">
        <a:solidFill>
          <a:schemeClr val="tx1"/>
        </a:solidFill>
        <a:latin typeface="Arial" pitchFamily="-106" charset="0"/>
        <a:ea typeface="Arial" pitchFamily="-106" charset="0"/>
        <a:cs typeface="Arial" pitchFamily="-106"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p:txBody>
          <a:bodyPr/>
          <a:lstStyle/>
          <a:p>
            <a:pPr>
              <a:defRPr/>
            </a:pPr>
            <a:fld id="{B55021CF-E0C9-47D2-8E8E-56D0A0A76DB7}" type="slidenum">
              <a:rPr lang="en-US" altLang="zh-CN" smtClean="0">
                <a:latin typeface="Arial" charset="0"/>
                <a:cs typeface="Arial" charset="0"/>
              </a:rPr>
              <a:pPr>
                <a:defRPr/>
              </a:pPr>
              <a:t>1</a:t>
            </a:fld>
            <a:endParaRPr lang="en-US" altLang="zh-CN" smtClean="0">
              <a:latin typeface="Arial" charset="0"/>
              <a:cs typeface="Arial"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zh-CN" altLang="zh-CN" smtClean="0">
              <a:latin typeface="Arial" charset="0"/>
              <a:ea typeface="宋体" charset="-122"/>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p:spPr>
        <p:txBody>
          <a:bodyPr/>
          <a:lstStyle/>
          <a:p>
            <a:r>
              <a:rPr lang="en-US" altLang="zh-CN" dirty="0" smtClean="0"/>
              <a:t>,</a:t>
            </a:r>
            <a:r>
              <a:rPr lang="zh-CN" altLang="en-US" dirty="0" smtClean="0"/>
              <a:t>数据仓库的目标是管理企业级的历史数据</a:t>
            </a:r>
            <a:r>
              <a:rPr lang="en-US" altLang="zh-CN" dirty="0" smtClean="0"/>
              <a:t>,</a:t>
            </a:r>
            <a:r>
              <a:rPr lang="zh-CN" altLang="en-US" dirty="0" smtClean="0"/>
              <a:t>从而为数据分析提供基础</a:t>
            </a:r>
            <a:r>
              <a:rPr lang="en-US" altLang="zh-CN" dirty="0" smtClean="0"/>
              <a:t>.</a:t>
            </a:r>
            <a:r>
              <a:rPr lang="zh-CN" altLang="en-US" dirty="0" smtClean="0"/>
              <a:t>但由于开发商和客户都对数据仓库技术并不是很熟悉</a:t>
            </a:r>
            <a:r>
              <a:rPr lang="en-US" altLang="zh-CN" dirty="0" smtClean="0"/>
              <a:t>,</a:t>
            </a:r>
            <a:r>
              <a:rPr lang="zh-CN" altLang="en-US" dirty="0" smtClean="0"/>
              <a:t>一开始就上数据仓库项目的风险非常大</a:t>
            </a:r>
            <a:r>
              <a:rPr lang="en-US" altLang="zh-CN" dirty="0" smtClean="0"/>
              <a:t>,</a:t>
            </a:r>
            <a:r>
              <a:rPr lang="zh-CN" altLang="en-US" dirty="0" smtClean="0"/>
              <a:t>大家都没有太大的把握</a:t>
            </a:r>
            <a:r>
              <a:rPr lang="en-US" altLang="zh-CN" dirty="0" smtClean="0"/>
              <a:t>. </a:t>
            </a:r>
            <a:r>
              <a:rPr lang="zh-CN" altLang="en-US" dirty="0" smtClean="0"/>
              <a:t>所以</a:t>
            </a:r>
            <a:r>
              <a:rPr lang="en-US" altLang="zh-CN" dirty="0" smtClean="0"/>
              <a:t>,</a:t>
            </a:r>
            <a:r>
              <a:rPr lang="zh-CN" altLang="en-US" dirty="0" smtClean="0"/>
              <a:t>很多的数据仓库项目都是从建立数据集市开始的</a:t>
            </a:r>
            <a:r>
              <a:rPr lang="en-US" altLang="zh-CN" dirty="0" smtClean="0"/>
              <a:t>,</a:t>
            </a:r>
            <a:r>
              <a:rPr lang="zh-CN" altLang="en-US" dirty="0" smtClean="0"/>
              <a:t>因为数据集市是面向应用的</a:t>
            </a:r>
            <a:r>
              <a:rPr lang="en-US" altLang="zh-CN" dirty="0" smtClean="0"/>
              <a:t>,</a:t>
            </a:r>
            <a:r>
              <a:rPr lang="zh-CN" altLang="en-US" dirty="0" smtClean="0"/>
              <a:t>用户对这部分的需求相对清楚一些</a:t>
            </a:r>
            <a:r>
              <a:rPr lang="en-US" altLang="zh-CN" dirty="0" smtClean="0"/>
              <a:t>,</a:t>
            </a:r>
            <a:r>
              <a:rPr lang="zh-CN" altLang="en-US" dirty="0" smtClean="0"/>
              <a:t>开发商也比较容易实现</a:t>
            </a:r>
            <a:r>
              <a:rPr lang="en-US" altLang="zh-CN" dirty="0" smtClean="0"/>
              <a:t>. </a:t>
            </a:r>
            <a:r>
              <a:rPr lang="zh-CN" altLang="en-US" dirty="0" smtClean="0"/>
              <a:t>用户从数据集市的使用过程中</a:t>
            </a:r>
            <a:r>
              <a:rPr lang="en-US" altLang="zh-CN" dirty="0" smtClean="0"/>
              <a:t>,</a:t>
            </a:r>
            <a:r>
              <a:rPr lang="zh-CN" altLang="en-US" dirty="0" smtClean="0"/>
              <a:t>体会到了该技术带来的好处</a:t>
            </a:r>
            <a:r>
              <a:rPr lang="en-US" altLang="zh-CN" dirty="0" smtClean="0"/>
              <a:t>,</a:t>
            </a:r>
            <a:r>
              <a:rPr lang="zh-CN" altLang="en-US" dirty="0" smtClean="0"/>
              <a:t>会提出更多的分析需求和应用主题</a:t>
            </a:r>
            <a:r>
              <a:rPr lang="en-US" altLang="zh-CN" dirty="0" smtClean="0"/>
              <a:t>,</a:t>
            </a:r>
            <a:r>
              <a:rPr lang="zh-CN" altLang="en-US" dirty="0" smtClean="0"/>
              <a:t>逐步丰富数据集市</a:t>
            </a:r>
            <a:r>
              <a:rPr lang="en-US" altLang="zh-CN" dirty="0" smtClean="0"/>
              <a:t>,</a:t>
            </a:r>
            <a:r>
              <a:rPr lang="zh-CN" altLang="en-US" dirty="0" smtClean="0"/>
              <a:t>随着数据内容的增多和数据的不断积累</a:t>
            </a:r>
            <a:r>
              <a:rPr lang="en-US" altLang="zh-CN" dirty="0" smtClean="0"/>
              <a:t>,</a:t>
            </a:r>
            <a:r>
              <a:rPr lang="zh-CN" altLang="en-US" dirty="0" smtClean="0"/>
              <a:t>数据集市也就发展成为数据仓库</a:t>
            </a:r>
            <a:r>
              <a:rPr lang="en-US" altLang="zh-CN" dirty="0" smtClean="0"/>
              <a:t>.</a:t>
            </a:r>
            <a:r>
              <a:rPr lang="zh-CN" altLang="en-US" dirty="0" smtClean="0"/>
              <a:t>所以</a:t>
            </a:r>
            <a:r>
              <a:rPr lang="en-US" altLang="zh-CN" dirty="0" smtClean="0"/>
              <a:t>,</a:t>
            </a:r>
            <a:r>
              <a:rPr lang="zh-CN" altLang="en-US" dirty="0" smtClean="0"/>
              <a:t>对企业来说</a:t>
            </a:r>
            <a:r>
              <a:rPr lang="en-US" altLang="zh-CN" dirty="0" smtClean="0"/>
              <a:t>,</a:t>
            </a:r>
            <a:r>
              <a:rPr lang="zh-CN" altLang="en-US" dirty="0" smtClean="0"/>
              <a:t>建立数据仓库是一个长期的过程</a:t>
            </a:r>
            <a:r>
              <a:rPr lang="en-US" altLang="zh-CN" dirty="0" smtClean="0"/>
              <a:t>,</a:t>
            </a:r>
            <a:r>
              <a:rPr lang="zh-CN" altLang="en-US" dirty="0" smtClean="0"/>
              <a:t>不是上一个项目就可以解决的</a:t>
            </a:r>
            <a:r>
              <a:rPr lang="en-US" altLang="zh-CN" dirty="0" smtClean="0"/>
              <a:t>. </a:t>
            </a:r>
          </a:p>
          <a:p>
            <a:endParaRPr lang="en-US" altLang="zh-CN" dirty="0" smtClean="0">
              <a:latin typeface="Arial" charset="0"/>
              <a:ea typeface="宋体" charset="-122"/>
              <a:cs typeface="Arial" charset="0"/>
            </a:endParaRPr>
          </a:p>
          <a:p>
            <a:r>
              <a:rPr lang="zh-CN" altLang="en-US" dirty="0" smtClean="0"/>
              <a:t>数据仓库不光是从业务系统抽取数据上来，而且还经常需要将数据分发到下面的数据集市或其他系统。打个比方，在电信里面，有</a:t>
            </a:r>
            <a:r>
              <a:rPr lang="en-US" altLang="zh-CN" dirty="0" smtClean="0"/>
              <a:t>call detail report</a:t>
            </a:r>
            <a:r>
              <a:rPr lang="zh-CN" altLang="en-US" dirty="0" smtClean="0"/>
              <a:t>（</a:t>
            </a:r>
            <a:r>
              <a:rPr lang="en-US" altLang="zh-CN" dirty="0" smtClean="0"/>
              <a:t>CDR</a:t>
            </a:r>
            <a:r>
              <a:rPr lang="zh-CN" altLang="en-US" dirty="0" smtClean="0"/>
              <a:t>）数据，数据量大而且格式复杂，每个应用系统都需要从里面抽取数据来做报表和分析，每个都抽一次。有了数据仓库之后，完全可以从</a:t>
            </a:r>
            <a:r>
              <a:rPr lang="en-US" altLang="zh-CN" dirty="0" smtClean="0"/>
              <a:t>CDR</a:t>
            </a:r>
            <a:r>
              <a:rPr lang="zh-CN" altLang="en-US" dirty="0" smtClean="0"/>
              <a:t>到数据仓库抽一次，然后从数据仓库分发有用的数据去不同的应用系统，节省了重复开发和资源浪费，而且数据很容易统一，因为</a:t>
            </a:r>
            <a:r>
              <a:rPr lang="en-US" altLang="zh-CN" dirty="0" smtClean="0"/>
              <a:t>CDR</a:t>
            </a:r>
            <a:r>
              <a:rPr lang="zh-CN" altLang="en-US" dirty="0" smtClean="0"/>
              <a:t>会有很多不同的格式（从不同厂家的交换机下来的</a:t>
            </a:r>
            <a:r>
              <a:rPr lang="en-US" altLang="zh-CN" dirty="0" smtClean="0"/>
              <a:t>CDR</a:t>
            </a:r>
            <a:r>
              <a:rPr lang="zh-CN" altLang="en-US" dirty="0" smtClean="0"/>
              <a:t>格式完全不同的），而且经常升级，这样维护起来非常方便。</a:t>
            </a:r>
            <a:br>
              <a:rPr lang="zh-CN" altLang="en-US" dirty="0" smtClean="0"/>
            </a:br>
            <a:endParaRPr lang="en-US" altLang="zh-CN" dirty="0" smtClean="0"/>
          </a:p>
          <a:p>
            <a:r>
              <a:rPr lang="zh-CN" altLang="en-US" dirty="0" smtClean="0"/>
              <a:t>数据仓库就像超市的库房，数据集市就像超市的各类柜台。一个包罗万象，应有尽有，一个只取所需，按需索取。维护的人操作数据仓库，应用的人使用各个数据集市罢了。中国国内像</a:t>
            </a:r>
            <a:r>
              <a:rPr lang="en-US" altLang="zh-CN" dirty="0" smtClean="0"/>
              <a:t>AT&amp;T</a:t>
            </a:r>
            <a:r>
              <a:rPr lang="zh-CN" altLang="en-US" dirty="0" smtClean="0"/>
              <a:t>这种量级的公司的确不多，这几个公司中中国移动的</a:t>
            </a:r>
            <a:r>
              <a:rPr lang="en-US" altLang="zh-CN" dirty="0" smtClean="0"/>
              <a:t>BOSS</a:t>
            </a:r>
            <a:r>
              <a:rPr lang="zh-CN" altLang="en-US" dirty="0" smtClean="0"/>
              <a:t>做了约有一年半了，最近才提出用数据仓库来分析数据。号称高科技的公司就这样。其他的公司呢？可想而知了。即使有了这个想法，恐怕也没有移动公司那样的资金支持吧。 </a:t>
            </a:r>
            <a:endParaRPr lang="zh-CN" altLang="en-US" dirty="0" smtClean="0">
              <a:latin typeface="Arial" charset="0"/>
              <a:ea typeface="宋体" charset="-122"/>
              <a:cs typeface="Arial" charset="0"/>
            </a:endParaRPr>
          </a:p>
        </p:txBody>
      </p:sp>
      <p:sp>
        <p:nvSpPr>
          <p:cNvPr id="38916" name="灯片编号占位符 3"/>
          <p:cNvSpPr>
            <a:spLocks noGrp="1"/>
          </p:cNvSpPr>
          <p:nvPr>
            <p:ph type="sldNum" sz="quarter" idx="5"/>
          </p:nvPr>
        </p:nvSpPr>
        <p:spPr/>
        <p:txBody>
          <a:bodyPr/>
          <a:lstStyle/>
          <a:p>
            <a:pPr>
              <a:defRPr/>
            </a:pPr>
            <a:fld id="{F7FD9508-B115-42E2-9F17-65C7F0F1C10E}" type="slidenum">
              <a:rPr lang="en-US" altLang="zh-CN" smtClean="0">
                <a:latin typeface="Arial" charset="0"/>
                <a:cs typeface="Arial" charset="0"/>
              </a:rPr>
              <a:pPr>
                <a:defRPr/>
              </a:pPr>
              <a:t>12</a:t>
            </a:fld>
            <a:endParaRPr lang="en-US" altLang="zh-CN" smtClean="0">
              <a:latin typeface="Arial" charset="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p:spPr>
        <p:txBody>
          <a:bodyPr/>
          <a:lstStyle/>
          <a:p>
            <a:r>
              <a:rPr lang="en-US" altLang="zh-CN" dirty="0" smtClean="0"/>
              <a:t>,</a:t>
            </a:r>
            <a:r>
              <a:rPr lang="zh-CN" altLang="en-US" dirty="0" smtClean="0"/>
              <a:t>数据仓库的目标是管理企业级的历史数据</a:t>
            </a:r>
            <a:r>
              <a:rPr lang="en-US" altLang="zh-CN" dirty="0" smtClean="0"/>
              <a:t>,</a:t>
            </a:r>
            <a:r>
              <a:rPr lang="zh-CN" altLang="en-US" dirty="0" smtClean="0"/>
              <a:t>从而为数据分析提供基础</a:t>
            </a:r>
            <a:r>
              <a:rPr lang="en-US" altLang="zh-CN" dirty="0" smtClean="0"/>
              <a:t>.</a:t>
            </a:r>
            <a:r>
              <a:rPr lang="zh-CN" altLang="en-US" dirty="0" smtClean="0"/>
              <a:t>但由于开发商和客户都对数据仓库技术并不是很熟悉</a:t>
            </a:r>
            <a:r>
              <a:rPr lang="en-US" altLang="zh-CN" dirty="0" smtClean="0"/>
              <a:t>,</a:t>
            </a:r>
            <a:r>
              <a:rPr lang="zh-CN" altLang="en-US" dirty="0" smtClean="0"/>
              <a:t>一开始就上数据仓库项目的风险非常大</a:t>
            </a:r>
            <a:r>
              <a:rPr lang="en-US" altLang="zh-CN" dirty="0" smtClean="0"/>
              <a:t>,</a:t>
            </a:r>
            <a:r>
              <a:rPr lang="zh-CN" altLang="en-US" dirty="0" smtClean="0"/>
              <a:t>大家都没有太大的把握</a:t>
            </a:r>
            <a:r>
              <a:rPr lang="en-US" altLang="zh-CN" dirty="0" smtClean="0"/>
              <a:t>. </a:t>
            </a:r>
            <a:r>
              <a:rPr lang="zh-CN" altLang="en-US" dirty="0" smtClean="0"/>
              <a:t>所以</a:t>
            </a:r>
            <a:r>
              <a:rPr lang="en-US" altLang="zh-CN" dirty="0" smtClean="0"/>
              <a:t>,</a:t>
            </a:r>
            <a:r>
              <a:rPr lang="zh-CN" altLang="en-US" dirty="0" smtClean="0"/>
              <a:t>很多的数据仓库项目都是从建立数据集市开始的</a:t>
            </a:r>
            <a:r>
              <a:rPr lang="en-US" altLang="zh-CN" dirty="0" smtClean="0"/>
              <a:t>,</a:t>
            </a:r>
            <a:r>
              <a:rPr lang="zh-CN" altLang="en-US" dirty="0" smtClean="0"/>
              <a:t>因为数据集市是面向应用的</a:t>
            </a:r>
            <a:r>
              <a:rPr lang="en-US" altLang="zh-CN" dirty="0" smtClean="0"/>
              <a:t>,</a:t>
            </a:r>
            <a:r>
              <a:rPr lang="zh-CN" altLang="en-US" dirty="0" smtClean="0"/>
              <a:t>用户对这部分的需求相对清楚一些</a:t>
            </a:r>
            <a:r>
              <a:rPr lang="en-US" altLang="zh-CN" dirty="0" smtClean="0"/>
              <a:t>,</a:t>
            </a:r>
            <a:r>
              <a:rPr lang="zh-CN" altLang="en-US" dirty="0" smtClean="0"/>
              <a:t>开发商也比较容易实现</a:t>
            </a:r>
            <a:r>
              <a:rPr lang="en-US" altLang="zh-CN" dirty="0" smtClean="0"/>
              <a:t>. </a:t>
            </a:r>
            <a:r>
              <a:rPr lang="zh-CN" altLang="en-US" dirty="0" smtClean="0"/>
              <a:t>用户从数据集市的使用过程中</a:t>
            </a:r>
            <a:r>
              <a:rPr lang="en-US" altLang="zh-CN" dirty="0" smtClean="0"/>
              <a:t>,</a:t>
            </a:r>
            <a:r>
              <a:rPr lang="zh-CN" altLang="en-US" dirty="0" smtClean="0"/>
              <a:t>体会到了该技术带来的好处</a:t>
            </a:r>
            <a:r>
              <a:rPr lang="en-US" altLang="zh-CN" dirty="0" smtClean="0"/>
              <a:t>,</a:t>
            </a:r>
            <a:r>
              <a:rPr lang="zh-CN" altLang="en-US" dirty="0" smtClean="0"/>
              <a:t>会提出更多的分析需求和应用主题</a:t>
            </a:r>
            <a:r>
              <a:rPr lang="en-US" altLang="zh-CN" dirty="0" smtClean="0"/>
              <a:t>,</a:t>
            </a:r>
            <a:r>
              <a:rPr lang="zh-CN" altLang="en-US" dirty="0" smtClean="0"/>
              <a:t>逐步丰富数据集市</a:t>
            </a:r>
            <a:r>
              <a:rPr lang="en-US" altLang="zh-CN" dirty="0" smtClean="0"/>
              <a:t>,</a:t>
            </a:r>
            <a:r>
              <a:rPr lang="zh-CN" altLang="en-US" dirty="0" smtClean="0"/>
              <a:t>随着数据内容的增多和数据的不断积累</a:t>
            </a:r>
            <a:r>
              <a:rPr lang="en-US" altLang="zh-CN" dirty="0" smtClean="0"/>
              <a:t>,</a:t>
            </a:r>
            <a:r>
              <a:rPr lang="zh-CN" altLang="en-US" dirty="0" smtClean="0"/>
              <a:t>数据集市也就发展成为数据仓库</a:t>
            </a:r>
            <a:r>
              <a:rPr lang="en-US" altLang="zh-CN" dirty="0" smtClean="0"/>
              <a:t>.</a:t>
            </a:r>
            <a:r>
              <a:rPr lang="zh-CN" altLang="en-US" dirty="0" smtClean="0"/>
              <a:t>所以</a:t>
            </a:r>
            <a:r>
              <a:rPr lang="en-US" altLang="zh-CN" dirty="0" smtClean="0"/>
              <a:t>,</a:t>
            </a:r>
            <a:r>
              <a:rPr lang="zh-CN" altLang="en-US" dirty="0" smtClean="0"/>
              <a:t>对企业来说</a:t>
            </a:r>
            <a:r>
              <a:rPr lang="en-US" altLang="zh-CN" dirty="0" smtClean="0"/>
              <a:t>,</a:t>
            </a:r>
            <a:r>
              <a:rPr lang="zh-CN" altLang="en-US" dirty="0" smtClean="0"/>
              <a:t>建立数据仓库是一个长期的过程</a:t>
            </a:r>
            <a:r>
              <a:rPr lang="en-US" altLang="zh-CN" dirty="0" smtClean="0"/>
              <a:t>,</a:t>
            </a:r>
            <a:r>
              <a:rPr lang="zh-CN" altLang="en-US" dirty="0" smtClean="0"/>
              <a:t>不是上一个项目就可以解决的</a:t>
            </a:r>
            <a:r>
              <a:rPr lang="en-US" altLang="zh-CN" dirty="0" smtClean="0"/>
              <a:t>. </a:t>
            </a:r>
          </a:p>
          <a:p>
            <a:endParaRPr lang="en-US" altLang="zh-CN" dirty="0" smtClean="0">
              <a:latin typeface="Arial" charset="0"/>
              <a:ea typeface="宋体" charset="-122"/>
              <a:cs typeface="Arial" charset="0"/>
            </a:endParaRPr>
          </a:p>
          <a:p>
            <a:r>
              <a:rPr lang="zh-CN" altLang="en-US" dirty="0" smtClean="0"/>
              <a:t>数据仓库不光是从业务系统抽取数据上来，而且还经常需要将数据分发到下面的数据集市或其他系统。打个比方，在电信里面，有</a:t>
            </a:r>
            <a:r>
              <a:rPr lang="en-US" altLang="zh-CN" dirty="0" smtClean="0"/>
              <a:t>call detail report</a:t>
            </a:r>
            <a:r>
              <a:rPr lang="zh-CN" altLang="en-US" dirty="0" smtClean="0"/>
              <a:t>（</a:t>
            </a:r>
            <a:r>
              <a:rPr lang="en-US" altLang="zh-CN" dirty="0" smtClean="0"/>
              <a:t>CDR</a:t>
            </a:r>
            <a:r>
              <a:rPr lang="zh-CN" altLang="en-US" dirty="0" smtClean="0"/>
              <a:t>）数据，数据量大而且格式复杂，每个应用系统都需要从里面抽取数据来做报表和分析，每个都抽一次。有了数据仓库之后，完全可以从</a:t>
            </a:r>
            <a:r>
              <a:rPr lang="en-US" altLang="zh-CN" dirty="0" smtClean="0"/>
              <a:t>CDR</a:t>
            </a:r>
            <a:r>
              <a:rPr lang="zh-CN" altLang="en-US" dirty="0" smtClean="0"/>
              <a:t>到数据仓库抽一次，然后从数据仓库分发有用的数据去不同的应用系统，节省了重复开发和资源浪费，而且数据很容易统一，因为</a:t>
            </a:r>
            <a:r>
              <a:rPr lang="en-US" altLang="zh-CN" dirty="0" smtClean="0"/>
              <a:t>CDR</a:t>
            </a:r>
            <a:r>
              <a:rPr lang="zh-CN" altLang="en-US" dirty="0" smtClean="0"/>
              <a:t>会有很多不同的格式（从不同厂家的交换机下来的</a:t>
            </a:r>
            <a:r>
              <a:rPr lang="en-US" altLang="zh-CN" dirty="0" smtClean="0"/>
              <a:t>CDR</a:t>
            </a:r>
            <a:r>
              <a:rPr lang="zh-CN" altLang="en-US" dirty="0" smtClean="0"/>
              <a:t>格式完全不同的），而且经常升级，这样维护起来非常方便。</a:t>
            </a:r>
            <a:br>
              <a:rPr lang="zh-CN" altLang="en-US" dirty="0" smtClean="0"/>
            </a:br>
            <a:endParaRPr lang="en-US" altLang="zh-CN" dirty="0" smtClean="0"/>
          </a:p>
          <a:p>
            <a:r>
              <a:rPr lang="zh-CN" altLang="en-US" dirty="0" smtClean="0"/>
              <a:t>数据仓库就像超市的库房，数据集市就像超市的各类柜台。一个包罗万象，应有尽有，一个只取所需，按需索取。维护的人操作数据仓库，应用的人使用各个数据集市罢了。中国国内像</a:t>
            </a:r>
            <a:r>
              <a:rPr lang="en-US" altLang="zh-CN" dirty="0" smtClean="0"/>
              <a:t>AT&amp;T</a:t>
            </a:r>
            <a:r>
              <a:rPr lang="zh-CN" altLang="en-US" dirty="0" smtClean="0"/>
              <a:t>这种量级的公司的确不多，这几个公司中中国移动的</a:t>
            </a:r>
            <a:r>
              <a:rPr lang="en-US" altLang="zh-CN" dirty="0" smtClean="0"/>
              <a:t>BOSS</a:t>
            </a:r>
            <a:r>
              <a:rPr lang="zh-CN" altLang="en-US" dirty="0" smtClean="0"/>
              <a:t>做了约有一年半了，最近才提出用数据仓库来分析数据。号称高科技的公司就这样。其他的公司呢？可想而知了。即使有了这个想法，恐怕也没有移动公司那样的资金支持吧。 </a:t>
            </a:r>
            <a:endParaRPr lang="zh-CN" altLang="en-US" dirty="0" smtClean="0">
              <a:latin typeface="Arial" charset="0"/>
              <a:ea typeface="宋体" charset="-122"/>
              <a:cs typeface="Arial" charset="0"/>
            </a:endParaRPr>
          </a:p>
        </p:txBody>
      </p:sp>
      <p:sp>
        <p:nvSpPr>
          <p:cNvPr id="38916" name="灯片编号占位符 3"/>
          <p:cNvSpPr>
            <a:spLocks noGrp="1"/>
          </p:cNvSpPr>
          <p:nvPr>
            <p:ph type="sldNum" sz="quarter" idx="5"/>
          </p:nvPr>
        </p:nvSpPr>
        <p:spPr/>
        <p:txBody>
          <a:bodyPr/>
          <a:lstStyle/>
          <a:p>
            <a:pPr>
              <a:defRPr/>
            </a:pPr>
            <a:fld id="{F7FD9508-B115-42E2-9F17-65C7F0F1C10E}" type="slidenum">
              <a:rPr lang="en-US" altLang="zh-CN" smtClean="0">
                <a:latin typeface="Arial" charset="0"/>
                <a:cs typeface="Arial" charset="0"/>
              </a:rPr>
              <a:pPr>
                <a:defRPr/>
              </a:pPr>
              <a:t>2</a:t>
            </a:fld>
            <a:endParaRPr lang="en-US" altLang="zh-CN" smtClean="0">
              <a:latin typeface="Arial" charset="0"/>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p:spPr>
        <p:txBody>
          <a:bodyPr/>
          <a:lstStyle/>
          <a:p>
            <a:r>
              <a:rPr lang="en-US" altLang="zh-CN" dirty="0" smtClean="0"/>
              <a:t>,</a:t>
            </a:r>
            <a:r>
              <a:rPr lang="zh-CN" altLang="en-US" dirty="0" smtClean="0"/>
              <a:t>数据仓库的目标是管理企业级的历史数据</a:t>
            </a:r>
            <a:r>
              <a:rPr lang="en-US" altLang="zh-CN" dirty="0" smtClean="0"/>
              <a:t>,</a:t>
            </a:r>
            <a:r>
              <a:rPr lang="zh-CN" altLang="en-US" dirty="0" smtClean="0"/>
              <a:t>从而为数据分析提供基础</a:t>
            </a:r>
            <a:r>
              <a:rPr lang="en-US" altLang="zh-CN" dirty="0" smtClean="0"/>
              <a:t>.</a:t>
            </a:r>
            <a:r>
              <a:rPr lang="zh-CN" altLang="en-US" dirty="0" smtClean="0"/>
              <a:t>但由于开发商和客户都对数据仓库技术并不是很熟悉</a:t>
            </a:r>
            <a:r>
              <a:rPr lang="en-US" altLang="zh-CN" dirty="0" smtClean="0"/>
              <a:t>,</a:t>
            </a:r>
            <a:r>
              <a:rPr lang="zh-CN" altLang="en-US" dirty="0" smtClean="0"/>
              <a:t>一开始就上数据仓库项目的风险非常大</a:t>
            </a:r>
            <a:r>
              <a:rPr lang="en-US" altLang="zh-CN" dirty="0" smtClean="0"/>
              <a:t>,</a:t>
            </a:r>
            <a:r>
              <a:rPr lang="zh-CN" altLang="en-US" dirty="0" smtClean="0"/>
              <a:t>大家都没有太大的把握</a:t>
            </a:r>
            <a:r>
              <a:rPr lang="en-US" altLang="zh-CN" dirty="0" smtClean="0"/>
              <a:t>. </a:t>
            </a:r>
            <a:r>
              <a:rPr lang="zh-CN" altLang="en-US" dirty="0" smtClean="0"/>
              <a:t>所以</a:t>
            </a:r>
            <a:r>
              <a:rPr lang="en-US" altLang="zh-CN" dirty="0" smtClean="0"/>
              <a:t>,</a:t>
            </a:r>
            <a:r>
              <a:rPr lang="zh-CN" altLang="en-US" dirty="0" smtClean="0"/>
              <a:t>很多的数据仓库项目都是从建立数据集市开始的</a:t>
            </a:r>
            <a:r>
              <a:rPr lang="en-US" altLang="zh-CN" dirty="0" smtClean="0"/>
              <a:t>,</a:t>
            </a:r>
            <a:r>
              <a:rPr lang="zh-CN" altLang="en-US" dirty="0" smtClean="0"/>
              <a:t>因为数据集市是面向应用的</a:t>
            </a:r>
            <a:r>
              <a:rPr lang="en-US" altLang="zh-CN" dirty="0" smtClean="0"/>
              <a:t>,</a:t>
            </a:r>
            <a:r>
              <a:rPr lang="zh-CN" altLang="en-US" dirty="0" smtClean="0"/>
              <a:t>用户对这部分的需求相对清楚一些</a:t>
            </a:r>
            <a:r>
              <a:rPr lang="en-US" altLang="zh-CN" dirty="0" smtClean="0"/>
              <a:t>,</a:t>
            </a:r>
            <a:r>
              <a:rPr lang="zh-CN" altLang="en-US" dirty="0" smtClean="0"/>
              <a:t>开发商也比较容易实现</a:t>
            </a:r>
            <a:r>
              <a:rPr lang="en-US" altLang="zh-CN" dirty="0" smtClean="0"/>
              <a:t>. </a:t>
            </a:r>
            <a:r>
              <a:rPr lang="zh-CN" altLang="en-US" dirty="0" smtClean="0"/>
              <a:t>用户从数据集市的使用过程中</a:t>
            </a:r>
            <a:r>
              <a:rPr lang="en-US" altLang="zh-CN" dirty="0" smtClean="0"/>
              <a:t>,</a:t>
            </a:r>
            <a:r>
              <a:rPr lang="zh-CN" altLang="en-US" dirty="0" smtClean="0"/>
              <a:t>体会到了该技术带来的好处</a:t>
            </a:r>
            <a:r>
              <a:rPr lang="en-US" altLang="zh-CN" dirty="0" smtClean="0"/>
              <a:t>,</a:t>
            </a:r>
            <a:r>
              <a:rPr lang="zh-CN" altLang="en-US" dirty="0" smtClean="0"/>
              <a:t>会提出更多的分析需求和应用主题</a:t>
            </a:r>
            <a:r>
              <a:rPr lang="en-US" altLang="zh-CN" dirty="0" smtClean="0"/>
              <a:t>,</a:t>
            </a:r>
            <a:r>
              <a:rPr lang="zh-CN" altLang="en-US" dirty="0" smtClean="0"/>
              <a:t>逐步丰富数据集市</a:t>
            </a:r>
            <a:r>
              <a:rPr lang="en-US" altLang="zh-CN" dirty="0" smtClean="0"/>
              <a:t>,</a:t>
            </a:r>
            <a:r>
              <a:rPr lang="zh-CN" altLang="en-US" dirty="0" smtClean="0"/>
              <a:t>随着数据内容的增多和数据的不断积累</a:t>
            </a:r>
            <a:r>
              <a:rPr lang="en-US" altLang="zh-CN" dirty="0" smtClean="0"/>
              <a:t>,</a:t>
            </a:r>
            <a:r>
              <a:rPr lang="zh-CN" altLang="en-US" dirty="0" smtClean="0"/>
              <a:t>数据集市也就发展成为数据仓库</a:t>
            </a:r>
            <a:r>
              <a:rPr lang="en-US" altLang="zh-CN" dirty="0" smtClean="0"/>
              <a:t>.</a:t>
            </a:r>
            <a:r>
              <a:rPr lang="zh-CN" altLang="en-US" dirty="0" smtClean="0"/>
              <a:t>所以</a:t>
            </a:r>
            <a:r>
              <a:rPr lang="en-US" altLang="zh-CN" dirty="0" smtClean="0"/>
              <a:t>,</a:t>
            </a:r>
            <a:r>
              <a:rPr lang="zh-CN" altLang="en-US" dirty="0" smtClean="0"/>
              <a:t>对企业来说</a:t>
            </a:r>
            <a:r>
              <a:rPr lang="en-US" altLang="zh-CN" dirty="0" smtClean="0"/>
              <a:t>,</a:t>
            </a:r>
            <a:r>
              <a:rPr lang="zh-CN" altLang="en-US" dirty="0" smtClean="0"/>
              <a:t>建立数据仓库是一个长期的过程</a:t>
            </a:r>
            <a:r>
              <a:rPr lang="en-US" altLang="zh-CN" dirty="0" smtClean="0"/>
              <a:t>,</a:t>
            </a:r>
            <a:r>
              <a:rPr lang="zh-CN" altLang="en-US" dirty="0" smtClean="0"/>
              <a:t>不是上一个项目就可以解决的</a:t>
            </a:r>
            <a:r>
              <a:rPr lang="en-US" altLang="zh-CN" dirty="0" smtClean="0"/>
              <a:t>. </a:t>
            </a:r>
          </a:p>
          <a:p>
            <a:endParaRPr lang="en-US" altLang="zh-CN" dirty="0" smtClean="0">
              <a:latin typeface="Arial" charset="0"/>
              <a:ea typeface="宋体" charset="-122"/>
              <a:cs typeface="Arial" charset="0"/>
            </a:endParaRPr>
          </a:p>
          <a:p>
            <a:r>
              <a:rPr lang="zh-CN" altLang="en-US" dirty="0" smtClean="0"/>
              <a:t>数据仓库不光是从业务系统抽取数据上来，而且还经常需要将数据分发到下面的数据集市或其他系统。打个比方，在电信里面，有</a:t>
            </a:r>
            <a:r>
              <a:rPr lang="en-US" altLang="zh-CN" dirty="0" smtClean="0"/>
              <a:t>call detail report</a:t>
            </a:r>
            <a:r>
              <a:rPr lang="zh-CN" altLang="en-US" dirty="0" smtClean="0"/>
              <a:t>（</a:t>
            </a:r>
            <a:r>
              <a:rPr lang="en-US" altLang="zh-CN" dirty="0" smtClean="0"/>
              <a:t>CDR</a:t>
            </a:r>
            <a:r>
              <a:rPr lang="zh-CN" altLang="en-US" dirty="0" smtClean="0"/>
              <a:t>）数据，数据量大而且格式复杂，每个应用系统都需要从里面抽取数据来做报表和分析，每个都抽一次。有了数据仓库之后，完全可以从</a:t>
            </a:r>
            <a:r>
              <a:rPr lang="en-US" altLang="zh-CN" dirty="0" smtClean="0"/>
              <a:t>CDR</a:t>
            </a:r>
            <a:r>
              <a:rPr lang="zh-CN" altLang="en-US" dirty="0" smtClean="0"/>
              <a:t>到数据仓库抽一次，然后从数据仓库分发有用的数据去不同的应用系统，节省了重复开发和资源浪费，而且数据很容易统一，因为</a:t>
            </a:r>
            <a:r>
              <a:rPr lang="en-US" altLang="zh-CN" dirty="0" smtClean="0"/>
              <a:t>CDR</a:t>
            </a:r>
            <a:r>
              <a:rPr lang="zh-CN" altLang="en-US" dirty="0" smtClean="0"/>
              <a:t>会有很多不同的格式（从不同厂家的交换机下来的</a:t>
            </a:r>
            <a:r>
              <a:rPr lang="en-US" altLang="zh-CN" dirty="0" smtClean="0"/>
              <a:t>CDR</a:t>
            </a:r>
            <a:r>
              <a:rPr lang="zh-CN" altLang="en-US" dirty="0" smtClean="0"/>
              <a:t>格式完全不同的），而且经常升级，这样维护起来非常方便。</a:t>
            </a:r>
            <a:br>
              <a:rPr lang="zh-CN" altLang="en-US" dirty="0" smtClean="0"/>
            </a:br>
            <a:endParaRPr lang="en-US" altLang="zh-CN" dirty="0" smtClean="0"/>
          </a:p>
          <a:p>
            <a:r>
              <a:rPr lang="zh-CN" altLang="en-US" dirty="0" smtClean="0"/>
              <a:t>数据仓库就像超市的库房，数据集市就像超市的各类柜台。一个包罗万象，应有尽有，一个只取所需，按需索取。维护的人操作数据仓库，应用的人使用各个数据集市罢了。中国国内像</a:t>
            </a:r>
            <a:r>
              <a:rPr lang="en-US" altLang="zh-CN" dirty="0" smtClean="0"/>
              <a:t>AT&amp;T</a:t>
            </a:r>
            <a:r>
              <a:rPr lang="zh-CN" altLang="en-US" dirty="0" smtClean="0"/>
              <a:t>这种量级的公司的确不多，这几个公司中中国移动的</a:t>
            </a:r>
            <a:r>
              <a:rPr lang="en-US" altLang="zh-CN" dirty="0" smtClean="0"/>
              <a:t>BOSS</a:t>
            </a:r>
            <a:r>
              <a:rPr lang="zh-CN" altLang="en-US" dirty="0" smtClean="0"/>
              <a:t>做了约有一年半了，最近才提出用数据仓库来分析数据。号称高科技的公司就这样。其他的公司呢？可想而知了。即使有了这个想法，恐怕也没有移动公司那样的资金支持吧。 </a:t>
            </a:r>
            <a:endParaRPr lang="zh-CN" altLang="en-US" dirty="0" smtClean="0">
              <a:latin typeface="Arial" charset="0"/>
              <a:ea typeface="宋体" charset="-122"/>
              <a:cs typeface="Arial" charset="0"/>
            </a:endParaRPr>
          </a:p>
        </p:txBody>
      </p:sp>
      <p:sp>
        <p:nvSpPr>
          <p:cNvPr id="38916" name="灯片编号占位符 3"/>
          <p:cNvSpPr>
            <a:spLocks noGrp="1"/>
          </p:cNvSpPr>
          <p:nvPr>
            <p:ph type="sldNum" sz="quarter" idx="5"/>
          </p:nvPr>
        </p:nvSpPr>
        <p:spPr/>
        <p:txBody>
          <a:bodyPr/>
          <a:lstStyle/>
          <a:p>
            <a:pPr>
              <a:defRPr/>
            </a:pPr>
            <a:fld id="{F7FD9508-B115-42E2-9F17-65C7F0F1C10E}" type="slidenum">
              <a:rPr lang="en-US" altLang="zh-CN" smtClean="0">
                <a:latin typeface="Arial" charset="0"/>
                <a:cs typeface="Arial" charset="0"/>
              </a:rPr>
              <a:pPr>
                <a:defRPr/>
              </a:pPr>
              <a:t>3</a:t>
            </a:fld>
            <a:endParaRPr lang="en-US" altLang="zh-CN" smtClean="0">
              <a:latin typeface="Arial" charset="0"/>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p:spPr>
        <p:txBody>
          <a:bodyPr/>
          <a:lstStyle/>
          <a:p>
            <a:r>
              <a:rPr lang="en-US" altLang="zh-CN" dirty="0" smtClean="0"/>
              <a:t>,</a:t>
            </a:r>
            <a:r>
              <a:rPr lang="zh-CN" altLang="en-US" dirty="0" smtClean="0"/>
              <a:t>数据仓库的目标是管理企业级的历史数据</a:t>
            </a:r>
            <a:r>
              <a:rPr lang="en-US" altLang="zh-CN" dirty="0" smtClean="0"/>
              <a:t>,</a:t>
            </a:r>
            <a:r>
              <a:rPr lang="zh-CN" altLang="en-US" dirty="0" smtClean="0"/>
              <a:t>从而为数据分析提供基础</a:t>
            </a:r>
            <a:r>
              <a:rPr lang="en-US" altLang="zh-CN" dirty="0" smtClean="0"/>
              <a:t>.</a:t>
            </a:r>
            <a:r>
              <a:rPr lang="zh-CN" altLang="en-US" dirty="0" smtClean="0"/>
              <a:t>但由于开发商和客户都对数据仓库技术并不是很熟悉</a:t>
            </a:r>
            <a:r>
              <a:rPr lang="en-US" altLang="zh-CN" dirty="0" smtClean="0"/>
              <a:t>,</a:t>
            </a:r>
            <a:r>
              <a:rPr lang="zh-CN" altLang="en-US" dirty="0" smtClean="0"/>
              <a:t>一开始就上数据仓库项目的风险非常大</a:t>
            </a:r>
            <a:r>
              <a:rPr lang="en-US" altLang="zh-CN" dirty="0" smtClean="0"/>
              <a:t>,</a:t>
            </a:r>
            <a:r>
              <a:rPr lang="zh-CN" altLang="en-US" dirty="0" smtClean="0"/>
              <a:t>大家都没有太大的把握</a:t>
            </a:r>
            <a:r>
              <a:rPr lang="en-US" altLang="zh-CN" dirty="0" smtClean="0"/>
              <a:t>. </a:t>
            </a:r>
            <a:r>
              <a:rPr lang="zh-CN" altLang="en-US" dirty="0" smtClean="0"/>
              <a:t>所以</a:t>
            </a:r>
            <a:r>
              <a:rPr lang="en-US" altLang="zh-CN" dirty="0" smtClean="0"/>
              <a:t>,</a:t>
            </a:r>
            <a:r>
              <a:rPr lang="zh-CN" altLang="en-US" dirty="0" smtClean="0"/>
              <a:t>很多的数据仓库项目都是从建立数据集市开始的</a:t>
            </a:r>
            <a:r>
              <a:rPr lang="en-US" altLang="zh-CN" dirty="0" smtClean="0"/>
              <a:t>,</a:t>
            </a:r>
            <a:r>
              <a:rPr lang="zh-CN" altLang="en-US" dirty="0" smtClean="0"/>
              <a:t>因为数据集市是面向应用的</a:t>
            </a:r>
            <a:r>
              <a:rPr lang="en-US" altLang="zh-CN" dirty="0" smtClean="0"/>
              <a:t>,</a:t>
            </a:r>
            <a:r>
              <a:rPr lang="zh-CN" altLang="en-US" dirty="0" smtClean="0"/>
              <a:t>用户对这部分的需求相对清楚一些</a:t>
            </a:r>
            <a:r>
              <a:rPr lang="en-US" altLang="zh-CN" dirty="0" smtClean="0"/>
              <a:t>,</a:t>
            </a:r>
            <a:r>
              <a:rPr lang="zh-CN" altLang="en-US" dirty="0" smtClean="0"/>
              <a:t>开发商也比较容易实现</a:t>
            </a:r>
            <a:r>
              <a:rPr lang="en-US" altLang="zh-CN" dirty="0" smtClean="0"/>
              <a:t>. </a:t>
            </a:r>
            <a:r>
              <a:rPr lang="zh-CN" altLang="en-US" dirty="0" smtClean="0"/>
              <a:t>用户从数据集市的使用过程中</a:t>
            </a:r>
            <a:r>
              <a:rPr lang="en-US" altLang="zh-CN" dirty="0" smtClean="0"/>
              <a:t>,</a:t>
            </a:r>
            <a:r>
              <a:rPr lang="zh-CN" altLang="en-US" dirty="0" smtClean="0"/>
              <a:t>体会到了该技术带来的好处</a:t>
            </a:r>
            <a:r>
              <a:rPr lang="en-US" altLang="zh-CN" dirty="0" smtClean="0"/>
              <a:t>,</a:t>
            </a:r>
            <a:r>
              <a:rPr lang="zh-CN" altLang="en-US" dirty="0" smtClean="0"/>
              <a:t>会提出更多的分析需求和应用主题</a:t>
            </a:r>
            <a:r>
              <a:rPr lang="en-US" altLang="zh-CN" dirty="0" smtClean="0"/>
              <a:t>,</a:t>
            </a:r>
            <a:r>
              <a:rPr lang="zh-CN" altLang="en-US" dirty="0" smtClean="0"/>
              <a:t>逐步丰富数据集市</a:t>
            </a:r>
            <a:r>
              <a:rPr lang="en-US" altLang="zh-CN" dirty="0" smtClean="0"/>
              <a:t>,</a:t>
            </a:r>
            <a:r>
              <a:rPr lang="zh-CN" altLang="en-US" dirty="0" smtClean="0"/>
              <a:t>随着数据内容的增多和数据的不断积累</a:t>
            </a:r>
            <a:r>
              <a:rPr lang="en-US" altLang="zh-CN" dirty="0" smtClean="0"/>
              <a:t>,</a:t>
            </a:r>
            <a:r>
              <a:rPr lang="zh-CN" altLang="en-US" dirty="0" smtClean="0"/>
              <a:t>数据集市也就发展成为数据仓库</a:t>
            </a:r>
            <a:r>
              <a:rPr lang="en-US" altLang="zh-CN" dirty="0" smtClean="0"/>
              <a:t>.</a:t>
            </a:r>
            <a:r>
              <a:rPr lang="zh-CN" altLang="en-US" dirty="0" smtClean="0"/>
              <a:t>所以</a:t>
            </a:r>
            <a:r>
              <a:rPr lang="en-US" altLang="zh-CN" dirty="0" smtClean="0"/>
              <a:t>,</a:t>
            </a:r>
            <a:r>
              <a:rPr lang="zh-CN" altLang="en-US" dirty="0" smtClean="0"/>
              <a:t>对企业来说</a:t>
            </a:r>
            <a:r>
              <a:rPr lang="en-US" altLang="zh-CN" dirty="0" smtClean="0"/>
              <a:t>,</a:t>
            </a:r>
            <a:r>
              <a:rPr lang="zh-CN" altLang="en-US" dirty="0" smtClean="0"/>
              <a:t>建立数据仓库是一个长期的过程</a:t>
            </a:r>
            <a:r>
              <a:rPr lang="en-US" altLang="zh-CN" dirty="0" smtClean="0"/>
              <a:t>,</a:t>
            </a:r>
            <a:r>
              <a:rPr lang="zh-CN" altLang="en-US" dirty="0" smtClean="0"/>
              <a:t>不是上一个项目就可以解决的</a:t>
            </a:r>
            <a:r>
              <a:rPr lang="en-US" altLang="zh-CN" dirty="0" smtClean="0"/>
              <a:t>. </a:t>
            </a:r>
          </a:p>
          <a:p>
            <a:endParaRPr lang="en-US" altLang="zh-CN" dirty="0" smtClean="0">
              <a:latin typeface="Arial" charset="0"/>
              <a:ea typeface="宋体" charset="-122"/>
              <a:cs typeface="Arial" charset="0"/>
            </a:endParaRPr>
          </a:p>
          <a:p>
            <a:r>
              <a:rPr lang="zh-CN" altLang="en-US" dirty="0" smtClean="0"/>
              <a:t>数据仓库不光是从业务系统抽取数据上来，而且还经常需要将数据分发到下面的数据集市或其他系统。打个比方，在电信里面，有</a:t>
            </a:r>
            <a:r>
              <a:rPr lang="en-US" altLang="zh-CN" dirty="0" smtClean="0"/>
              <a:t>call detail report</a:t>
            </a:r>
            <a:r>
              <a:rPr lang="zh-CN" altLang="en-US" dirty="0" smtClean="0"/>
              <a:t>（</a:t>
            </a:r>
            <a:r>
              <a:rPr lang="en-US" altLang="zh-CN" dirty="0" smtClean="0"/>
              <a:t>CDR</a:t>
            </a:r>
            <a:r>
              <a:rPr lang="zh-CN" altLang="en-US" dirty="0" smtClean="0"/>
              <a:t>）数据，数据量大而且格式复杂，每个应用系统都需要从里面抽取数据来做报表和分析，每个都抽一次。有了数据仓库之后，完全可以从</a:t>
            </a:r>
            <a:r>
              <a:rPr lang="en-US" altLang="zh-CN" dirty="0" smtClean="0"/>
              <a:t>CDR</a:t>
            </a:r>
            <a:r>
              <a:rPr lang="zh-CN" altLang="en-US" dirty="0" smtClean="0"/>
              <a:t>到数据仓库抽一次，然后从数据仓库分发有用的数据去不同的应用系统，节省了重复开发和资源浪费，而且数据很容易统一，因为</a:t>
            </a:r>
            <a:r>
              <a:rPr lang="en-US" altLang="zh-CN" dirty="0" smtClean="0"/>
              <a:t>CDR</a:t>
            </a:r>
            <a:r>
              <a:rPr lang="zh-CN" altLang="en-US" dirty="0" smtClean="0"/>
              <a:t>会有很多不同的格式（从不同厂家的交换机下来的</a:t>
            </a:r>
            <a:r>
              <a:rPr lang="en-US" altLang="zh-CN" dirty="0" smtClean="0"/>
              <a:t>CDR</a:t>
            </a:r>
            <a:r>
              <a:rPr lang="zh-CN" altLang="en-US" dirty="0" smtClean="0"/>
              <a:t>格式完全不同的），而且经常升级，这样维护起来非常方便。</a:t>
            </a:r>
            <a:br>
              <a:rPr lang="zh-CN" altLang="en-US" dirty="0" smtClean="0"/>
            </a:br>
            <a:endParaRPr lang="en-US" altLang="zh-CN" dirty="0" smtClean="0"/>
          </a:p>
          <a:p>
            <a:r>
              <a:rPr lang="zh-CN" altLang="en-US" dirty="0" smtClean="0"/>
              <a:t>数据仓库就像超市的库房，数据集市就像超市的各类柜台。一个包罗万象，应有尽有，一个只取所需，按需索取。维护的人操作数据仓库，应用的人使用各个数据集市罢了。中国国内像</a:t>
            </a:r>
            <a:r>
              <a:rPr lang="en-US" altLang="zh-CN" dirty="0" smtClean="0"/>
              <a:t>AT&amp;T</a:t>
            </a:r>
            <a:r>
              <a:rPr lang="zh-CN" altLang="en-US" dirty="0" smtClean="0"/>
              <a:t>这种量级的公司的确不多，这几个公司中中国移动的</a:t>
            </a:r>
            <a:r>
              <a:rPr lang="en-US" altLang="zh-CN" dirty="0" smtClean="0"/>
              <a:t>BOSS</a:t>
            </a:r>
            <a:r>
              <a:rPr lang="zh-CN" altLang="en-US" dirty="0" smtClean="0"/>
              <a:t>做了约有一年半了，最近才提出用数据仓库来分析数据。号称高科技的公司就这样。其他的公司呢？可想而知了。即使有了这个想法，恐怕也没有移动公司那样的资金支持吧。 </a:t>
            </a:r>
            <a:endParaRPr lang="zh-CN" altLang="en-US" dirty="0" smtClean="0">
              <a:latin typeface="Arial" charset="0"/>
              <a:ea typeface="宋体" charset="-122"/>
              <a:cs typeface="Arial" charset="0"/>
            </a:endParaRPr>
          </a:p>
        </p:txBody>
      </p:sp>
      <p:sp>
        <p:nvSpPr>
          <p:cNvPr id="38916" name="灯片编号占位符 3"/>
          <p:cNvSpPr>
            <a:spLocks noGrp="1"/>
          </p:cNvSpPr>
          <p:nvPr>
            <p:ph type="sldNum" sz="quarter" idx="5"/>
          </p:nvPr>
        </p:nvSpPr>
        <p:spPr/>
        <p:txBody>
          <a:bodyPr/>
          <a:lstStyle/>
          <a:p>
            <a:pPr>
              <a:defRPr/>
            </a:pPr>
            <a:fld id="{F7FD9508-B115-42E2-9F17-65C7F0F1C10E}" type="slidenum">
              <a:rPr lang="en-US" altLang="zh-CN" smtClean="0">
                <a:latin typeface="Arial" charset="0"/>
                <a:cs typeface="Arial" charset="0"/>
              </a:rPr>
              <a:pPr>
                <a:defRPr/>
              </a:pPr>
              <a:t>4</a:t>
            </a:fld>
            <a:endParaRPr lang="en-US" altLang="zh-CN" smtClean="0">
              <a:latin typeface="Arial" charset="0"/>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p:spPr>
        <p:txBody>
          <a:bodyPr/>
          <a:lstStyle/>
          <a:p>
            <a:endParaRPr lang="zh-CN" altLang="en-US" smtClean="0">
              <a:latin typeface="Arial" charset="0"/>
              <a:ea typeface="宋体" charset="-122"/>
              <a:cs typeface="Arial" charset="0"/>
            </a:endParaRPr>
          </a:p>
        </p:txBody>
      </p:sp>
      <p:sp>
        <p:nvSpPr>
          <p:cNvPr id="38916" name="灯片编号占位符 3"/>
          <p:cNvSpPr>
            <a:spLocks noGrp="1"/>
          </p:cNvSpPr>
          <p:nvPr>
            <p:ph type="sldNum" sz="quarter" idx="5"/>
          </p:nvPr>
        </p:nvSpPr>
        <p:spPr/>
        <p:txBody>
          <a:bodyPr/>
          <a:lstStyle/>
          <a:p>
            <a:pPr>
              <a:defRPr/>
            </a:pPr>
            <a:fld id="{F7FD9508-B115-42E2-9F17-65C7F0F1C10E}" type="slidenum">
              <a:rPr lang="en-US" altLang="zh-CN" smtClean="0">
                <a:latin typeface="Arial" charset="0"/>
                <a:cs typeface="Arial" charset="0"/>
              </a:rPr>
              <a:pPr>
                <a:defRPr/>
              </a:pPr>
              <a:t>5</a:t>
            </a:fld>
            <a:endParaRPr lang="en-US" altLang="zh-CN" smtClean="0">
              <a:latin typeface="Arial" charset="0"/>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a:xfrm>
            <a:off x="1174750" y="695325"/>
            <a:ext cx="4637088" cy="3476625"/>
          </a:xfrm>
          <a:ln/>
        </p:spPr>
      </p:sp>
      <p:sp>
        <p:nvSpPr>
          <p:cNvPr id="47107" name="备注占位符 2"/>
          <p:cNvSpPr>
            <a:spLocks noGrp="1"/>
          </p:cNvSpPr>
          <p:nvPr>
            <p:ph type="body" idx="1"/>
          </p:nvPr>
        </p:nvSpPr>
        <p:spPr>
          <a:noFill/>
          <a:ln/>
        </p:spPr>
        <p:txBody>
          <a:bodyPr/>
          <a:lstStyle/>
          <a:p>
            <a:r>
              <a:rPr lang="en-US" altLang="zh-CN" smtClean="0">
                <a:ea typeface="宋体" charset="-122"/>
              </a:rPr>
              <a:t>1.</a:t>
            </a:r>
            <a:r>
              <a:rPr lang="zh-CN" altLang="en-US" smtClean="0">
                <a:ea typeface="宋体" charset="-122"/>
              </a:rPr>
              <a:t>外部接口导入到</a:t>
            </a:r>
            <a:r>
              <a:rPr lang="en-US" altLang="zh-CN" smtClean="0">
                <a:ea typeface="宋体" charset="-122"/>
              </a:rPr>
              <a:t>EBS Instance</a:t>
            </a:r>
            <a:r>
              <a:rPr lang="zh-CN" altLang="en-US" smtClean="0">
                <a:ea typeface="宋体" charset="-122"/>
              </a:rPr>
              <a:t>中</a:t>
            </a:r>
            <a:endParaRPr lang="en-US" altLang="zh-CN" smtClean="0">
              <a:ea typeface="宋体" charset="-122"/>
            </a:endParaRPr>
          </a:p>
          <a:p>
            <a:r>
              <a:rPr lang="en-US" altLang="zh-CN" smtClean="0">
                <a:ea typeface="宋体" charset="-122"/>
              </a:rPr>
              <a:t>  1.1</a:t>
            </a:r>
            <a:r>
              <a:rPr lang="zh-CN" altLang="en-US" smtClean="0">
                <a:ea typeface="宋体" charset="-122"/>
              </a:rPr>
              <a:t> 数据来源</a:t>
            </a:r>
            <a:endParaRPr lang="en-US" altLang="zh-CN" smtClean="0">
              <a:ea typeface="宋体" charset="-122"/>
            </a:endParaRPr>
          </a:p>
          <a:p>
            <a:r>
              <a:rPr lang="en-US" altLang="zh-CN" smtClean="0">
                <a:ea typeface="宋体" charset="-122"/>
              </a:rPr>
              <a:t>      </a:t>
            </a:r>
            <a:r>
              <a:rPr lang="zh-CN" altLang="en-US" smtClean="0">
                <a:ea typeface="宋体" charset="-122"/>
              </a:rPr>
              <a:t>各公司业务系统的子系统，以啤酒为例，数据来源为啤酒的各个工厂收集上来的数据</a:t>
            </a:r>
            <a:endParaRPr lang="en-US" altLang="zh-CN" smtClean="0">
              <a:ea typeface="宋体" charset="-122"/>
            </a:endParaRPr>
          </a:p>
          <a:p>
            <a:r>
              <a:rPr lang="en-US" altLang="zh-CN" smtClean="0">
                <a:ea typeface="宋体" charset="-122"/>
              </a:rPr>
              <a:t>  1.2 </a:t>
            </a:r>
            <a:r>
              <a:rPr lang="zh-CN" altLang="en-US" smtClean="0">
                <a:ea typeface="宋体" charset="-122"/>
              </a:rPr>
              <a:t>数据目标</a:t>
            </a:r>
            <a:endParaRPr lang="en-US" altLang="zh-CN" smtClean="0">
              <a:ea typeface="宋体" charset="-122"/>
            </a:endParaRPr>
          </a:p>
          <a:p>
            <a:r>
              <a:rPr lang="en-US" altLang="zh-CN" smtClean="0">
                <a:ea typeface="宋体" charset="-122"/>
              </a:rPr>
              <a:t>      </a:t>
            </a:r>
            <a:r>
              <a:rPr lang="zh-CN" altLang="en-US" smtClean="0">
                <a:ea typeface="宋体" charset="-122"/>
              </a:rPr>
              <a:t>啤酒，燃气等所对应的</a:t>
            </a:r>
            <a:r>
              <a:rPr lang="en-US" altLang="zh-CN" smtClean="0">
                <a:ea typeface="宋体" charset="-122"/>
              </a:rPr>
              <a:t>EBS</a:t>
            </a:r>
            <a:r>
              <a:rPr lang="zh-CN" altLang="en-US" smtClean="0">
                <a:ea typeface="宋体" charset="-122"/>
              </a:rPr>
              <a:t>系统。</a:t>
            </a:r>
            <a:endParaRPr lang="en-US" altLang="zh-CN" smtClean="0">
              <a:ea typeface="宋体" charset="-122"/>
            </a:endParaRPr>
          </a:p>
          <a:p>
            <a:r>
              <a:rPr lang="en-US" altLang="zh-CN" smtClean="0">
                <a:ea typeface="宋体" charset="-122"/>
              </a:rPr>
              <a:t>  1.3 Inforamtica</a:t>
            </a:r>
            <a:r>
              <a:rPr lang="zh-CN" altLang="en-US" smtClean="0">
                <a:ea typeface="宋体" charset="-122"/>
              </a:rPr>
              <a:t> </a:t>
            </a:r>
            <a:r>
              <a:rPr lang="en-US" altLang="zh-CN" smtClean="0">
                <a:ea typeface="宋体" charset="-122"/>
              </a:rPr>
              <a:t>Mapping</a:t>
            </a:r>
            <a:r>
              <a:rPr lang="zh-CN" altLang="en-US" smtClean="0">
                <a:ea typeface="宋体" charset="-122"/>
              </a:rPr>
              <a:t>解决方案</a:t>
            </a:r>
            <a:endParaRPr lang="en-US" altLang="zh-CN" smtClean="0">
              <a:ea typeface="宋体" charset="-122"/>
            </a:endParaRPr>
          </a:p>
          <a:p>
            <a:r>
              <a:rPr lang="zh-CN" altLang="en-US" smtClean="0">
                <a:ea typeface="宋体" charset="-122"/>
              </a:rPr>
              <a:t>      对于不同公司的同一个外部数据源，例如啤酒的各个工厂提供的数据源</a:t>
            </a:r>
            <a:r>
              <a:rPr lang="en-US" altLang="zh-CN" smtClean="0">
                <a:ea typeface="宋体" charset="-122"/>
              </a:rPr>
              <a:t>(</a:t>
            </a:r>
            <a:r>
              <a:rPr lang="zh-CN" altLang="en-US" smtClean="0">
                <a:ea typeface="宋体" charset="-122"/>
              </a:rPr>
              <a:t>多个数据来源，一个目标</a:t>
            </a:r>
            <a:r>
              <a:rPr lang="en-US" altLang="zh-CN" smtClean="0">
                <a:ea typeface="宋体" charset="-122"/>
              </a:rPr>
              <a:t>)</a:t>
            </a:r>
            <a:r>
              <a:rPr lang="zh-CN" altLang="en-US" smtClean="0">
                <a:ea typeface="宋体" charset="-122"/>
              </a:rPr>
              <a:t>，使用同一个</a:t>
            </a:r>
            <a:r>
              <a:rPr lang="en-US" altLang="zh-CN" smtClean="0">
                <a:ea typeface="宋体" charset="-122"/>
              </a:rPr>
              <a:t>Mapping</a:t>
            </a:r>
            <a:r>
              <a:rPr lang="zh-CN" altLang="en-US" smtClean="0">
                <a:ea typeface="宋体" charset="-122"/>
              </a:rPr>
              <a:t>过程，在</a:t>
            </a:r>
            <a:r>
              <a:rPr lang="en-US" altLang="zh-CN" smtClean="0">
                <a:ea typeface="宋体" charset="-122"/>
              </a:rPr>
              <a:t>Informatica</a:t>
            </a:r>
            <a:r>
              <a:rPr lang="zh-CN" altLang="en-US" smtClean="0">
                <a:ea typeface="宋体" charset="-122"/>
              </a:rPr>
              <a:t>中</a:t>
            </a:r>
            <a:r>
              <a:rPr lang="en-US" altLang="zh-CN" smtClean="0">
                <a:ea typeface="宋体" charset="-122"/>
              </a:rPr>
              <a:t>Mapping</a:t>
            </a:r>
            <a:r>
              <a:rPr lang="zh-CN" altLang="en-US" smtClean="0">
                <a:ea typeface="宋体" charset="-122"/>
              </a:rPr>
              <a:t>只是定义了转换映射关系，但还没有具化源和目标，根据这个特性，我们可以使用同样一个</a:t>
            </a:r>
            <a:r>
              <a:rPr lang="en-US" altLang="zh-CN" smtClean="0">
                <a:ea typeface="宋体" charset="-122"/>
              </a:rPr>
              <a:t>mapping</a:t>
            </a:r>
            <a:r>
              <a:rPr lang="zh-CN" altLang="en-US" smtClean="0">
                <a:ea typeface="宋体" charset="-122"/>
              </a:rPr>
              <a:t>，通过在外部表</a:t>
            </a:r>
            <a:r>
              <a:rPr lang="en-US" altLang="zh-CN" smtClean="0">
                <a:ea typeface="宋体" charset="-122"/>
              </a:rPr>
              <a:t>(</a:t>
            </a:r>
            <a:r>
              <a:rPr lang="zh-CN" altLang="en-US" smtClean="0">
                <a:ea typeface="宋体" charset="-122"/>
              </a:rPr>
              <a:t>或者文件</a:t>
            </a:r>
            <a:r>
              <a:rPr lang="en-US" altLang="zh-CN" smtClean="0">
                <a:ea typeface="宋体" charset="-122"/>
              </a:rPr>
              <a:t>)</a:t>
            </a:r>
            <a:r>
              <a:rPr lang="zh-CN" altLang="en-US" smtClean="0">
                <a:ea typeface="宋体" charset="-122"/>
              </a:rPr>
              <a:t>维护一个数据库连接信息表，在</a:t>
            </a:r>
            <a:r>
              <a:rPr lang="en-US" altLang="zh-CN" smtClean="0">
                <a:ea typeface="宋体" charset="-122"/>
              </a:rPr>
              <a:t>workflow</a:t>
            </a:r>
            <a:r>
              <a:rPr lang="zh-CN" altLang="en-US" smtClean="0">
                <a:ea typeface="宋体" charset="-122"/>
              </a:rPr>
              <a:t>中通过循环的方式从表中获取到连接信息执行</a:t>
            </a:r>
            <a:r>
              <a:rPr lang="en-US" altLang="zh-CN" smtClean="0">
                <a:ea typeface="宋体" charset="-122"/>
              </a:rPr>
              <a:t>mapping</a:t>
            </a:r>
            <a:r>
              <a:rPr lang="zh-CN" altLang="en-US" smtClean="0">
                <a:ea typeface="宋体" charset="-122"/>
              </a:rPr>
              <a:t>，实现一个</a:t>
            </a:r>
            <a:r>
              <a:rPr lang="en-US" altLang="zh-CN" smtClean="0">
                <a:ea typeface="宋体" charset="-122"/>
              </a:rPr>
              <a:t>mapping</a:t>
            </a:r>
            <a:r>
              <a:rPr lang="zh-CN" altLang="en-US" smtClean="0">
                <a:ea typeface="宋体" charset="-122"/>
              </a:rPr>
              <a:t>往多个数据源中导入数据的效果。</a:t>
            </a:r>
            <a:endParaRPr lang="en-US" altLang="zh-CN" smtClean="0">
              <a:ea typeface="宋体" charset="-122"/>
            </a:endParaRPr>
          </a:p>
          <a:p>
            <a:endParaRPr lang="en-US" altLang="zh-CN" smtClean="0">
              <a:ea typeface="宋体" charset="-122"/>
            </a:endParaRPr>
          </a:p>
          <a:p>
            <a:r>
              <a:rPr lang="en-US" altLang="zh-CN" smtClean="0">
                <a:ea typeface="宋体" charset="-122"/>
              </a:rPr>
              <a:t>2.</a:t>
            </a:r>
            <a:r>
              <a:rPr lang="zh-CN" altLang="en-US" smtClean="0">
                <a:ea typeface="宋体" charset="-122"/>
              </a:rPr>
              <a:t>各</a:t>
            </a:r>
            <a:r>
              <a:rPr lang="en-US" altLang="zh-CN" smtClean="0">
                <a:ea typeface="宋体" charset="-122"/>
              </a:rPr>
              <a:t>EBS Instance</a:t>
            </a:r>
            <a:r>
              <a:rPr lang="zh-CN" altLang="en-US" smtClean="0">
                <a:ea typeface="宋体" charset="-122"/>
              </a:rPr>
              <a:t>数据导入到</a:t>
            </a:r>
            <a:r>
              <a:rPr lang="en-US" altLang="zh-CN" smtClean="0">
                <a:ea typeface="宋体" charset="-122"/>
              </a:rPr>
              <a:t>BI</a:t>
            </a:r>
          </a:p>
          <a:p>
            <a:r>
              <a:rPr lang="en-US" altLang="zh-CN" smtClean="0">
                <a:ea typeface="宋体" charset="-122"/>
              </a:rPr>
              <a:t>  1.1 </a:t>
            </a:r>
            <a:r>
              <a:rPr lang="zh-CN" altLang="en-US" smtClean="0">
                <a:ea typeface="宋体" charset="-122"/>
              </a:rPr>
              <a:t>数据来源</a:t>
            </a:r>
            <a:endParaRPr lang="en-US" altLang="zh-CN" smtClean="0">
              <a:ea typeface="宋体" charset="-122"/>
            </a:endParaRPr>
          </a:p>
          <a:p>
            <a:r>
              <a:rPr lang="en-US" altLang="zh-CN" smtClean="0">
                <a:ea typeface="宋体" charset="-122"/>
              </a:rPr>
              <a:t>      </a:t>
            </a:r>
            <a:r>
              <a:rPr lang="zh-CN" altLang="en-US" smtClean="0">
                <a:ea typeface="宋体" charset="-122"/>
              </a:rPr>
              <a:t>啤酒，燃气等所对应的</a:t>
            </a:r>
            <a:r>
              <a:rPr lang="en-US" altLang="zh-CN" smtClean="0">
                <a:ea typeface="宋体" charset="-122"/>
              </a:rPr>
              <a:t>EBS</a:t>
            </a:r>
            <a:r>
              <a:rPr lang="zh-CN" altLang="en-US" smtClean="0">
                <a:ea typeface="宋体" charset="-122"/>
              </a:rPr>
              <a:t>系统</a:t>
            </a:r>
            <a:endParaRPr lang="en-US" altLang="zh-CN" smtClean="0">
              <a:ea typeface="宋体" charset="-122"/>
            </a:endParaRPr>
          </a:p>
          <a:p>
            <a:r>
              <a:rPr lang="en-US" altLang="zh-CN" smtClean="0">
                <a:ea typeface="宋体" charset="-122"/>
              </a:rPr>
              <a:t>  1.2 </a:t>
            </a:r>
            <a:r>
              <a:rPr lang="zh-CN" altLang="en-US" smtClean="0">
                <a:ea typeface="宋体" charset="-122"/>
              </a:rPr>
              <a:t>数据目标</a:t>
            </a:r>
            <a:endParaRPr lang="en-US" altLang="zh-CN" smtClean="0">
              <a:ea typeface="宋体" charset="-122"/>
            </a:endParaRPr>
          </a:p>
          <a:p>
            <a:r>
              <a:rPr lang="en-US" altLang="zh-CN" smtClean="0">
                <a:ea typeface="宋体" charset="-122"/>
              </a:rPr>
              <a:t>      BI</a:t>
            </a:r>
            <a:r>
              <a:rPr lang="zh-CN" altLang="en-US" smtClean="0">
                <a:ea typeface="宋体" charset="-122"/>
              </a:rPr>
              <a:t>数据库，啤酒，燃气，电力和投资各自有一套自己的数据仓库表，在同一个数据库</a:t>
            </a:r>
            <a:r>
              <a:rPr lang="en-US" altLang="zh-CN" smtClean="0">
                <a:ea typeface="宋体" charset="-122"/>
              </a:rPr>
              <a:t>Instance</a:t>
            </a:r>
            <a:r>
              <a:rPr lang="zh-CN" altLang="en-US" smtClean="0">
                <a:ea typeface="宋体" charset="-122"/>
              </a:rPr>
              <a:t>下，属于不同的</a:t>
            </a:r>
            <a:r>
              <a:rPr lang="en-US" altLang="zh-CN" smtClean="0">
                <a:ea typeface="宋体" charset="-122"/>
              </a:rPr>
              <a:t>Schema</a:t>
            </a:r>
          </a:p>
          <a:p>
            <a:r>
              <a:rPr lang="en-US" altLang="zh-CN" smtClean="0">
                <a:ea typeface="宋体" charset="-122"/>
              </a:rPr>
              <a:t>  1.3 Informatica Mapping</a:t>
            </a:r>
            <a:r>
              <a:rPr lang="zh-CN" altLang="en-US" smtClean="0">
                <a:ea typeface="宋体" charset="-122"/>
              </a:rPr>
              <a:t>解决方案</a:t>
            </a:r>
            <a:endParaRPr lang="en-US" altLang="zh-CN" smtClean="0">
              <a:ea typeface="宋体" charset="-122"/>
            </a:endParaRPr>
          </a:p>
          <a:p>
            <a:r>
              <a:rPr lang="en-US" altLang="zh-CN" smtClean="0">
                <a:ea typeface="宋体" charset="-122"/>
              </a:rPr>
              <a:t>      </a:t>
            </a:r>
            <a:r>
              <a:rPr lang="zh-CN" altLang="en-US" smtClean="0">
                <a:ea typeface="宋体" charset="-122"/>
              </a:rPr>
              <a:t>对于</a:t>
            </a:r>
            <a:r>
              <a:rPr lang="en-US" altLang="zh-CN" smtClean="0">
                <a:ea typeface="宋体" charset="-122"/>
              </a:rPr>
              <a:t>BIAPPS</a:t>
            </a:r>
            <a:r>
              <a:rPr lang="zh-CN" altLang="en-US" smtClean="0">
                <a:ea typeface="宋体" charset="-122"/>
              </a:rPr>
              <a:t>的标准报表，使用统一的</a:t>
            </a:r>
            <a:r>
              <a:rPr lang="en-US" altLang="zh-CN" smtClean="0">
                <a:ea typeface="宋体" charset="-122"/>
              </a:rPr>
              <a:t>Informatica</a:t>
            </a:r>
            <a:r>
              <a:rPr lang="zh-CN" altLang="en-US" smtClean="0">
                <a:ea typeface="宋体" charset="-122"/>
              </a:rPr>
              <a:t> </a:t>
            </a:r>
            <a:r>
              <a:rPr lang="en-US" altLang="zh-CN" smtClean="0">
                <a:ea typeface="宋体" charset="-122"/>
              </a:rPr>
              <a:t>Mapping</a:t>
            </a:r>
            <a:r>
              <a:rPr lang="zh-CN" altLang="en-US" smtClean="0">
                <a:ea typeface="宋体" charset="-122"/>
              </a:rPr>
              <a:t>，在</a:t>
            </a:r>
            <a:r>
              <a:rPr lang="en-US" altLang="zh-CN" smtClean="0">
                <a:ea typeface="宋体" charset="-122"/>
              </a:rPr>
              <a:t>DAC</a:t>
            </a:r>
            <a:r>
              <a:rPr lang="zh-CN" altLang="en-US" smtClean="0">
                <a:ea typeface="宋体" charset="-122"/>
              </a:rPr>
              <a:t>中创建多个执行计划，在执行计划中指定不同的数据库连接信息用以区分来源和目标。对于每个公司所特殊的业务需求，通过单独创建</a:t>
            </a:r>
            <a:r>
              <a:rPr lang="en-US" altLang="zh-CN" smtClean="0">
                <a:ea typeface="宋体" charset="-122"/>
              </a:rPr>
              <a:t>Mapping</a:t>
            </a:r>
            <a:r>
              <a:rPr lang="zh-CN" altLang="en-US" smtClean="0">
                <a:ea typeface="宋体" charset="-122"/>
              </a:rPr>
              <a:t>，替代原有</a:t>
            </a:r>
            <a:r>
              <a:rPr lang="en-US" altLang="zh-CN" smtClean="0">
                <a:ea typeface="宋体" charset="-122"/>
              </a:rPr>
              <a:t>Mapping</a:t>
            </a:r>
            <a:r>
              <a:rPr lang="zh-CN" altLang="en-US" smtClean="0">
                <a:ea typeface="宋体" charset="-122"/>
              </a:rPr>
              <a:t>的方式实现。</a:t>
            </a:r>
          </a:p>
        </p:txBody>
      </p:sp>
      <p:sp>
        <p:nvSpPr>
          <p:cNvPr id="47108" name="灯片编号占位符 3"/>
          <p:cNvSpPr>
            <a:spLocks noGrp="1"/>
          </p:cNvSpPr>
          <p:nvPr>
            <p:ph type="sldNum" sz="quarter" idx="5"/>
          </p:nvPr>
        </p:nvSpPr>
        <p:spPr>
          <a:noFill/>
        </p:spPr>
        <p:txBody>
          <a:bodyPr/>
          <a:lstStyle/>
          <a:p>
            <a:fld id="{A9300482-2C26-47B6-BBF3-439818D2F576}" type="slidenum">
              <a:rPr lang="zh-CN" altLang="en-US" smtClean="0"/>
              <a:pPr/>
              <a:t>6</a:t>
            </a:fld>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脚占位符 3"/>
          <p:cNvSpPr>
            <a:spLocks noGrp="1"/>
          </p:cNvSpPr>
          <p:nvPr>
            <p:ph type="ftr" sz="quarter" idx="10"/>
          </p:nvPr>
        </p:nvSpPr>
        <p:spPr/>
        <p:txBody>
          <a:bodyPr/>
          <a:lstStyle/>
          <a:p>
            <a:pPr>
              <a:defRPr/>
            </a:pPr>
            <a:r>
              <a:rPr lang="zh-CN" altLang="en-US" smtClean="0"/>
              <a:t>IBM Confidential</a:t>
            </a:r>
            <a:endParaRPr lang="en-US" altLang="zh-CN" dirty="0"/>
          </a:p>
        </p:txBody>
      </p:sp>
      <p:sp>
        <p:nvSpPr>
          <p:cNvPr id="5" name="灯片编号占位符 4"/>
          <p:cNvSpPr>
            <a:spLocks noGrp="1"/>
          </p:cNvSpPr>
          <p:nvPr>
            <p:ph type="sldNum" sz="quarter" idx="11"/>
          </p:nvPr>
        </p:nvSpPr>
        <p:spPr/>
        <p:txBody>
          <a:bodyPr/>
          <a:lstStyle/>
          <a:p>
            <a:pPr>
              <a:defRPr/>
            </a:pPr>
            <a:fld id="{A51A2536-A138-4FB2-9AF4-EE257DC311F3}" type="slidenum">
              <a:rPr lang="zh-CN" altLang="en-US" smtClean="0"/>
              <a:pPr>
                <a:defRPr/>
              </a:pPr>
              <a:t>9</a:t>
            </a:fld>
            <a:endParaRPr lang="en-US"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脚占位符 3"/>
          <p:cNvSpPr>
            <a:spLocks noGrp="1"/>
          </p:cNvSpPr>
          <p:nvPr>
            <p:ph type="ftr" sz="quarter" idx="10"/>
          </p:nvPr>
        </p:nvSpPr>
        <p:spPr/>
        <p:txBody>
          <a:bodyPr/>
          <a:lstStyle/>
          <a:p>
            <a:pPr>
              <a:defRPr/>
            </a:pPr>
            <a:r>
              <a:rPr lang="zh-CN" altLang="en-US" smtClean="0"/>
              <a:t>IBM Confidential</a:t>
            </a:r>
            <a:endParaRPr lang="en-US" altLang="zh-CN" dirty="0"/>
          </a:p>
        </p:txBody>
      </p:sp>
      <p:sp>
        <p:nvSpPr>
          <p:cNvPr id="5" name="灯片编号占位符 4"/>
          <p:cNvSpPr>
            <a:spLocks noGrp="1"/>
          </p:cNvSpPr>
          <p:nvPr>
            <p:ph type="sldNum" sz="quarter" idx="11"/>
          </p:nvPr>
        </p:nvSpPr>
        <p:spPr/>
        <p:txBody>
          <a:bodyPr/>
          <a:lstStyle/>
          <a:p>
            <a:pPr>
              <a:defRPr/>
            </a:pPr>
            <a:fld id="{A51A2536-A138-4FB2-9AF4-EE257DC311F3}" type="slidenum">
              <a:rPr lang="zh-CN" altLang="en-US" smtClean="0"/>
              <a:pPr>
                <a:defRPr/>
              </a:pPr>
              <a:t>10</a:t>
            </a:fld>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脚占位符 3"/>
          <p:cNvSpPr>
            <a:spLocks noGrp="1"/>
          </p:cNvSpPr>
          <p:nvPr>
            <p:ph type="ftr" sz="quarter" idx="10"/>
          </p:nvPr>
        </p:nvSpPr>
        <p:spPr/>
        <p:txBody>
          <a:bodyPr/>
          <a:lstStyle/>
          <a:p>
            <a:pPr>
              <a:defRPr/>
            </a:pPr>
            <a:r>
              <a:rPr lang="zh-CN" altLang="en-US" smtClean="0"/>
              <a:t>IBM Confidential</a:t>
            </a:r>
            <a:endParaRPr lang="en-US" altLang="zh-CN" dirty="0"/>
          </a:p>
        </p:txBody>
      </p:sp>
      <p:sp>
        <p:nvSpPr>
          <p:cNvPr id="5" name="灯片编号占位符 4"/>
          <p:cNvSpPr>
            <a:spLocks noGrp="1"/>
          </p:cNvSpPr>
          <p:nvPr>
            <p:ph type="sldNum" sz="quarter" idx="11"/>
          </p:nvPr>
        </p:nvSpPr>
        <p:spPr/>
        <p:txBody>
          <a:bodyPr/>
          <a:lstStyle/>
          <a:p>
            <a:pPr>
              <a:defRPr/>
            </a:pPr>
            <a:fld id="{A51A2536-A138-4FB2-9AF4-EE257DC311F3}" type="slidenum">
              <a:rPr lang="zh-CN" altLang="en-US" smtClean="0"/>
              <a:pPr>
                <a:defRPr/>
              </a:pPr>
              <a:t>11</a:t>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4"/>
          <p:cNvSpPr>
            <a:spLocks noChangeShapeType="1"/>
          </p:cNvSpPr>
          <p:nvPr/>
        </p:nvSpPr>
        <p:spPr bwMode="auto">
          <a:xfrm flipV="1">
            <a:off x="274638" y="1050925"/>
            <a:ext cx="8594725" cy="0"/>
          </a:xfrm>
          <a:prstGeom prst="line">
            <a:avLst/>
          </a:prstGeom>
          <a:noFill/>
          <a:ln w="9525">
            <a:solidFill>
              <a:schemeClr val="tx1"/>
            </a:solidFill>
            <a:round/>
            <a:headEnd/>
            <a:tailEnd/>
          </a:ln>
          <a:effectLst/>
        </p:spPr>
        <p:txBody>
          <a:bodyPr/>
          <a:lstStyle/>
          <a:p>
            <a:pPr algn="ctr">
              <a:spcBef>
                <a:spcPct val="50000"/>
              </a:spcBef>
              <a:defRPr/>
            </a:pPr>
            <a:endParaRPr lang="en-US" dirty="0">
              <a:latin typeface="Arial" pitchFamily="-105" charset="0"/>
              <a:ea typeface="+mn-ea"/>
            </a:endParaRPr>
          </a:p>
        </p:txBody>
      </p:sp>
      <p:grpSp>
        <p:nvGrpSpPr>
          <p:cNvPr id="5" name="Group 5"/>
          <p:cNvGrpSpPr>
            <a:grpSpLocks/>
          </p:cNvGrpSpPr>
          <p:nvPr/>
        </p:nvGrpSpPr>
        <p:grpSpPr bwMode="auto">
          <a:xfrm>
            <a:off x="274638" y="3663950"/>
            <a:ext cx="8594725" cy="2233613"/>
            <a:chOff x="160" y="2308"/>
            <a:chExt cx="5437" cy="1399"/>
          </a:xfrm>
        </p:grpSpPr>
        <p:sp>
          <p:nvSpPr>
            <p:cNvPr id="6" name="Rectangle 6"/>
            <p:cNvSpPr>
              <a:spLocks noChangeArrowheads="1"/>
            </p:cNvSpPr>
            <p:nvPr/>
          </p:nvSpPr>
          <p:spPr bwMode="auto">
            <a:xfrm>
              <a:off x="160" y="2308"/>
              <a:ext cx="858" cy="288"/>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sp>
          <p:nvSpPr>
            <p:cNvPr id="7" name="Rectangle 7"/>
            <p:cNvSpPr>
              <a:spLocks noChangeArrowheads="1"/>
            </p:cNvSpPr>
            <p:nvPr/>
          </p:nvSpPr>
          <p:spPr bwMode="auto">
            <a:xfrm>
              <a:off x="160" y="2862"/>
              <a:ext cx="858" cy="289"/>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sp>
          <p:nvSpPr>
            <p:cNvPr id="8" name="Rectangle 8"/>
            <p:cNvSpPr>
              <a:spLocks noChangeArrowheads="1"/>
            </p:cNvSpPr>
            <p:nvPr/>
          </p:nvSpPr>
          <p:spPr bwMode="auto">
            <a:xfrm>
              <a:off x="160" y="3419"/>
              <a:ext cx="269" cy="288"/>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sp>
          <p:nvSpPr>
            <p:cNvPr id="9" name="Rectangle 9"/>
            <p:cNvSpPr>
              <a:spLocks noChangeArrowheads="1"/>
            </p:cNvSpPr>
            <p:nvPr/>
          </p:nvSpPr>
          <p:spPr bwMode="auto">
            <a:xfrm>
              <a:off x="4739" y="2308"/>
              <a:ext cx="858" cy="288"/>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sp>
          <p:nvSpPr>
            <p:cNvPr id="10" name="Rectangle 10"/>
            <p:cNvSpPr>
              <a:spLocks noChangeArrowheads="1"/>
            </p:cNvSpPr>
            <p:nvPr/>
          </p:nvSpPr>
          <p:spPr bwMode="auto">
            <a:xfrm>
              <a:off x="4739" y="2862"/>
              <a:ext cx="858" cy="289"/>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sp>
          <p:nvSpPr>
            <p:cNvPr id="11" name="Rectangle 11"/>
            <p:cNvSpPr>
              <a:spLocks noChangeArrowheads="1"/>
            </p:cNvSpPr>
            <p:nvPr/>
          </p:nvSpPr>
          <p:spPr bwMode="auto">
            <a:xfrm>
              <a:off x="5328" y="3419"/>
              <a:ext cx="269" cy="288"/>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sp>
          <p:nvSpPr>
            <p:cNvPr id="12" name="Freeform 12"/>
            <p:cNvSpPr>
              <a:spLocks/>
            </p:cNvSpPr>
            <p:nvPr/>
          </p:nvSpPr>
          <p:spPr bwMode="auto">
            <a:xfrm>
              <a:off x="1305" y="2308"/>
              <a:ext cx="2862" cy="288"/>
            </a:xfrm>
            <a:custGeom>
              <a:avLst/>
              <a:gdLst/>
              <a:ahLst/>
              <a:cxnLst>
                <a:cxn ang="0">
                  <a:pos x="0" y="0"/>
                </a:cxn>
                <a:cxn ang="0">
                  <a:pos x="0" y="288"/>
                </a:cxn>
                <a:cxn ang="0">
                  <a:pos x="2880" y="288"/>
                </a:cxn>
                <a:cxn ang="0">
                  <a:pos x="2838" y="256"/>
                </a:cxn>
                <a:cxn ang="0">
                  <a:pos x="2660" y="134"/>
                </a:cxn>
                <a:cxn ang="0">
                  <a:pos x="2430" y="46"/>
                </a:cxn>
                <a:cxn ang="0">
                  <a:pos x="2230" y="10"/>
                </a:cxn>
                <a:cxn ang="0">
                  <a:pos x="2112" y="0"/>
                </a:cxn>
                <a:cxn ang="0">
                  <a:pos x="0" y="0"/>
                </a:cxn>
              </a:cxnLst>
              <a:rect l="0" t="0" r="r" b="b"/>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chemeClr val="bg1">
                <a:alpha val="49001"/>
              </a:schemeClr>
            </a:solidFill>
            <a:ln w="9525">
              <a:noFill/>
              <a:round/>
              <a:headEnd/>
              <a:tailEnd/>
            </a:ln>
          </p:spPr>
          <p:txBody>
            <a:bodyPr wrap="none" anchor="ctr"/>
            <a:lstStyle/>
            <a:p>
              <a:pPr algn="ctr">
                <a:spcBef>
                  <a:spcPct val="50000"/>
                </a:spcBef>
                <a:defRPr/>
              </a:pPr>
              <a:endParaRPr lang="zh-CN" altLang="zh-CN"/>
            </a:p>
          </p:txBody>
        </p:sp>
        <p:sp>
          <p:nvSpPr>
            <p:cNvPr id="13" name="Freeform 13"/>
            <p:cNvSpPr>
              <a:spLocks/>
            </p:cNvSpPr>
            <p:nvPr/>
          </p:nvSpPr>
          <p:spPr bwMode="auto">
            <a:xfrm>
              <a:off x="1305" y="2862"/>
              <a:ext cx="3174" cy="291"/>
            </a:xfrm>
            <a:custGeom>
              <a:avLst/>
              <a:gdLst/>
              <a:ahLst/>
              <a:cxnLst>
                <a:cxn ang="0">
                  <a:pos x="0" y="0"/>
                </a:cxn>
                <a:cxn ang="0">
                  <a:pos x="0" y="288"/>
                </a:cxn>
                <a:cxn ang="0">
                  <a:pos x="3194" y="290"/>
                </a:cxn>
                <a:cxn ang="0">
                  <a:pos x="3188" y="256"/>
                </a:cxn>
                <a:cxn ang="0">
                  <a:pos x="3160" y="146"/>
                </a:cxn>
                <a:cxn ang="0">
                  <a:pos x="3118" y="34"/>
                </a:cxn>
                <a:cxn ang="0">
                  <a:pos x="3102" y="2"/>
                </a:cxn>
                <a:cxn ang="0">
                  <a:pos x="0" y="0"/>
                </a:cxn>
              </a:cxnLst>
              <a:rect l="0" t="0" r="r" b="b"/>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chemeClr val="bg1">
                <a:alpha val="49001"/>
              </a:schemeClr>
            </a:solidFill>
            <a:ln w="9525">
              <a:noFill/>
              <a:round/>
              <a:headEnd/>
              <a:tailEnd/>
            </a:ln>
          </p:spPr>
          <p:txBody>
            <a:bodyPr wrap="none" anchor="ctr"/>
            <a:lstStyle/>
            <a:p>
              <a:pPr algn="ctr">
                <a:spcBef>
                  <a:spcPct val="50000"/>
                </a:spcBef>
                <a:defRPr/>
              </a:pPr>
              <a:endParaRPr lang="zh-CN" altLang="zh-CN"/>
            </a:p>
          </p:txBody>
        </p:sp>
        <p:sp>
          <p:nvSpPr>
            <p:cNvPr id="14" name="Freeform 14"/>
            <p:cNvSpPr>
              <a:spLocks/>
            </p:cNvSpPr>
            <p:nvPr/>
          </p:nvSpPr>
          <p:spPr bwMode="auto">
            <a:xfrm>
              <a:off x="3595" y="3417"/>
              <a:ext cx="928" cy="290"/>
            </a:xfrm>
            <a:custGeom>
              <a:avLst/>
              <a:gdLst/>
              <a:ahLst/>
              <a:cxnLst>
                <a:cxn ang="0">
                  <a:pos x="0" y="290"/>
                </a:cxn>
                <a:cxn ang="0">
                  <a:pos x="0" y="2"/>
                </a:cxn>
                <a:cxn ang="0">
                  <a:pos x="3194" y="0"/>
                </a:cxn>
                <a:cxn ang="0">
                  <a:pos x="3176" y="156"/>
                </a:cxn>
                <a:cxn ang="0">
                  <a:pos x="3150" y="254"/>
                </a:cxn>
                <a:cxn ang="0">
                  <a:pos x="3140" y="290"/>
                </a:cxn>
                <a:cxn ang="0">
                  <a:pos x="0" y="290"/>
                </a:cxn>
              </a:cxnLst>
              <a:rect l="0" t="0" r="r" b="b"/>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chemeClr val="bg1">
                <a:alpha val="49001"/>
              </a:schemeClr>
            </a:solidFill>
            <a:ln w="9525">
              <a:noFill/>
              <a:round/>
              <a:headEnd/>
              <a:tailEnd/>
            </a:ln>
          </p:spPr>
          <p:txBody>
            <a:bodyPr wrap="none" anchor="ctr"/>
            <a:lstStyle/>
            <a:p>
              <a:pPr algn="ctr">
                <a:spcBef>
                  <a:spcPct val="50000"/>
                </a:spcBef>
                <a:defRPr/>
              </a:pPr>
              <a:endParaRPr lang="zh-CN" altLang="zh-CN"/>
            </a:p>
          </p:txBody>
        </p:sp>
        <p:sp>
          <p:nvSpPr>
            <p:cNvPr id="15" name="Rectangle 15"/>
            <p:cNvSpPr>
              <a:spLocks noChangeArrowheads="1"/>
            </p:cNvSpPr>
            <p:nvPr/>
          </p:nvSpPr>
          <p:spPr bwMode="auto">
            <a:xfrm>
              <a:off x="1877" y="3419"/>
              <a:ext cx="858" cy="288"/>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grpSp>
      <p:sp>
        <p:nvSpPr>
          <p:cNvPr id="16" name="Rectangle 6"/>
          <p:cNvSpPr>
            <a:spLocks noChangeArrowheads="1"/>
          </p:cNvSpPr>
          <p:nvPr/>
        </p:nvSpPr>
        <p:spPr bwMode="black">
          <a:xfrm>
            <a:off x="7589838" y="6537325"/>
            <a:ext cx="1371600" cy="184150"/>
          </a:xfrm>
          <a:prstGeom prst="rect">
            <a:avLst/>
          </a:prstGeom>
          <a:noFill/>
          <a:ln w="9525">
            <a:noFill/>
            <a:miter lim="800000"/>
            <a:headEnd/>
            <a:tailEnd/>
          </a:ln>
        </p:spPr>
        <p:txBody>
          <a:bodyPr lIns="92075" tIns="46038" rIns="92075" bIns="46038"/>
          <a:lstStyle/>
          <a:p>
            <a:pPr algn="r">
              <a:defRPr/>
            </a:pPr>
            <a:r>
              <a:rPr lang="en-US" altLang="zh-CN" sz="800" dirty="0">
                <a:latin typeface="Arial" pitchFamily="34" charset="0"/>
                <a:ea typeface="宋体" pitchFamily="2" charset="-122"/>
              </a:rPr>
              <a:t>© </a:t>
            </a:r>
            <a:r>
              <a:rPr lang="en-US" altLang="zh-CN" sz="800" dirty="0" smtClean="0">
                <a:latin typeface="Arial" pitchFamily="34" charset="0"/>
                <a:ea typeface="宋体" pitchFamily="2" charset="-122"/>
              </a:rPr>
              <a:t>2013 </a:t>
            </a:r>
            <a:r>
              <a:rPr lang="en-US" altLang="zh-CN" sz="800" dirty="0">
                <a:latin typeface="Arial" pitchFamily="34" charset="0"/>
                <a:ea typeface="宋体" pitchFamily="2" charset="-122"/>
              </a:rPr>
              <a:t>IBM Corporation</a:t>
            </a:r>
            <a:endParaRPr lang="en-US" altLang="zh-CN" dirty="0">
              <a:latin typeface="Arial" pitchFamily="34" charset="0"/>
              <a:ea typeface="宋体" pitchFamily="2" charset="-122"/>
            </a:endParaRPr>
          </a:p>
        </p:txBody>
      </p:sp>
      <p:pic>
        <p:nvPicPr>
          <p:cNvPr id="17" name="Picture 17" descr="5300_IBMpos_black_PPT_bkgd"/>
          <p:cNvPicPr>
            <a:picLocks noChangeAspect="1" noChangeArrowheads="1"/>
          </p:cNvPicPr>
          <p:nvPr/>
        </p:nvPicPr>
        <p:blipFill>
          <a:blip r:embed="rId3"/>
          <a:srcRect/>
          <a:stretch>
            <a:fillRect/>
          </a:stretch>
        </p:blipFill>
        <p:spPr bwMode="auto">
          <a:xfrm>
            <a:off x="8280400" y="684213"/>
            <a:ext cx="585788" cy="234950"/>
          </a:xfrm>
          <a:prstGeom prst="rect">
            <a:avLst/>
          </a:prstGeom>
          <a:noFill/>
          <a:ln w="9525">
            <a:noFill/>
            <a:miter lim="800000"/>
            <a:headEnd/>
            <a:tailEnd/>
          </a:ln>
        </p:spPr>
      </p:pic>
      <p:sp>
        <p:nvSpPr>
          <p:cNvPr id="18" name="McK Disclaimer"/>
          <p:cNvSpPr>
            <a:spLocks noChangeArrowheads="1"/>
          </p:cNvSpPr>
          <p:nvPr>
            <p:custDataLst>
              <p:tags r:id="rId1"/>
            </p:custDataLst>
          </p:nvPr>
        </p:nvSpPr>
        <p:spPr bwMode="auto">
          <a:xfrm>
            <a:off x="279400" y="6011863"/>
            <a:ext cx="3970338" cy="682625"/>
          </a:xfrm>
          <a:prstGeom prst="rect">
            <a:avLst/>
          </a:prstGeom>
          <a:noFill/>
          <a:ln w="9525">
            <a:noFill/>
            <a:miter lim="800000"/>
            <a:headEnd/>
            <a:tailEnd/>
          </a:ln>
          <a:effectLst/>
        </p:spPr>
        <p:txBody>
          <a:bodyPr lIns="0" tIns="0" rIns="0" bIns="0" anchor="b"/>
          <a:lstStyle/>
          <a:p>
            <a:pPr defTabSz="804863" eaLnBrk="0" hangingPunct="0">
              <a:defRPr/>
            </a:pPr>
            <a:r>
              <a:rPr lang="en-US" altLang="zh-CN" sz="800" dirty="0">
                <a:latin typeface="Arial" pitchFamily="-105" charset="0"/>
                <a:ea typeface="SimSun" pitchFamily="2" charset="-122"/>
                <a:cs typeface="SimSun" pitchFamily="2" charset="-122"/>
              </a:rPr>
              <a:t>This report is solely for the use of Client personnel.  No part of it may be circulated, quoted, or reproduced for distribution outside the Client organization without prior written approval from IBM. </a:t>
            </a:r>
            <a:r>
              <a:rPr lang="en-US" altLang="zh-CN" sz="800" dirty="0">
                <a:solidFill>
                  <a:srgbClr val="FF0000"/>
                </a:solidFill>
                <a:latin typeface="Arial" pitchFamily="-105" charset="0"/>
                <a:ea typeface="SimSun" pitchFamily="2" charset="-122"/>
                <a:cs typeface="SimSun" pitchFamily="2" charset="-122"/>
              </a:rPr>
              <a:t>[Optional: This material was used by IBM during an oral presentation;  it is not a complete record of the discussion.]</a:t>
            </a:r>
          </a:p>
        </p:txBody>
      </p:sp>
      <p:grpSp>
        <p:nvGrpSpPr>
          <p:cNvPr id="19" name="Group 19"/>
          <p:cNvGrpSpPr>
            <a:grpSpLocks/>
          </p:cNvGrpSpPr>
          <p:nvPr/>
        </p:nvGrpSpPr>
        <p:grpSpPr bwMode="auto">
          <a:xfrm>
            <a:off x="250825" y="3663950"/>
            <a:ext cx="8621713" cy="2411413"/>
            <a:chOff x="184" y="968"/>
            <a:chExt cx="5431" cy="1519"/>
          </a:xfrm>
        </p:grpSpPr>
        <p:pic>
          <p:nvPicPr>
            <p:cNvPr id="20" name="Picture 20" descr="train cropped2"/>
            <p:cNvPicPr>
              <a:picLocks noChangeAspect="1" noChangeArrowheads="1"/>
            </p:cNvPicPr>
            <p:nvPr/>
          </p:nvPicPr>
          <p:blipFill>
            <a:blip r:embed="rId4"/>
            <a:srcRect/>
            <a:stretch>
              <a:fillRect/>
            </a:stretch>
          </p:blipFill>
          <p:spPr bwMode="auto">
            <a:xfrm>
              <a:off x="191" y="975"/>
              <a:ext cx="5424" cy="1512"/>
            </a:xfrm>
            <a:prstGeom prst="rect">
              <a:avLst/>
            </a:prstGeom>
            <a:noFill/>
            <a:ln w="9525">
              <a:noFill/>
              <a:miter lim="800000"/>
              <a:headEnd/>
              <a:tailEnd/>
            </a:ln>
          </p:spPr>
        </p:pic>
        <p:grpSp>
          <p:nvGrpSpPr>
            <p:cNvPr id="21" name="Group 21"/>
            <p:cNvGrpSpPr>
              <a:grpSpLocks/>
            </p:cNvGrpSpPr>
            <p:nvPr/>
          </p:nvGrpSpPr>
          <p:grpSpPr bwMode="auto">
            <a:xfrm>
              <a:off x="184" y="971"/>
              <a:ext cx="5424" cy="1424"/>
              <a:chOff x="160" y="2308"/>
              <a:chExt cx="5437" cy="1399"/>
            </a:xfrm>
          </p:grpSpPr>
          <p:sp>
            <p:nvSpPr>
              <p:cNvPr id="22" name="Rectangle 22"/>
              <p:cNvSpPr>
                <a:spLocks noChangeArrowheads="1"/>
              </p:cNvSpPr>
              <p:nvPr/>
            </p:nvSpPr>
            <p:spPr bwMode="auto">
              <a:xfrm>
                <a:off x="160" y="2308"/>
                <a:ext cx="858" cy="288"/>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sp>
            <p:nvSpPr>
              <p:cNvPr id="23" name="Rectangle 23"/>
              <p:cNvSpPr>
                <a:spLocks noChangeArrowheads="1"/>
              </p:cNvSpPr>
              <p:nvPr/>
            </p:nvSpPr>
            <p:spPr bwMode="auto">
              <a:xfrm>
                <a:off x="160" y="2862"/>
                <a:ext cx="858" cy="289"/>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sp>
            <p:nvSpPr>
              <p:cNvPr id="24" name="Rectangle 24"/>
              <p:cNvSpPr>
                <a:spLocks noChangeArrowheads="1"/>
              </p:cNvSpPr>
              <p:nvPr/>
            </p:nvSpPr>
            <p:spPr bwMode="auto">
              <a:xfrm>
                <a:off x="160" y="3419"/>
                <a:ext cx="269" cy="288"/>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sp>
            <p:nvSpPr>
              <p:cNvPr id="25" name="Rectangle 25"/>
              <p:cNvSpPr>
                <a:spLocks noChangeArrowheads="1"/>
              </p:cNvSpPr>
              <p:nvPr/>
            </p:nvSpPr>
            <p:spPr bwMode="auto">
              <a:xfrm>
                <a:off x="4739" y="2308"/>
                <a:ext cx="858" cy="288"/>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sp>
            <p:nvSpPr>
              <p:cNvPr id="26" name="Rectangle 26"/>
              <p:cNvSpPr>
                <a:spLocks noChangeArrowheads="1"/>
              </p:cNvSpPr>
              <p:nvPr/>
            </p:nvSpPr>
            <p:spPr bwMode="auto">
              <a:xfrm>
                <a:off x="4739" y="2862"/>
                <a:ext cx="858" cy="289"/>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sp>
            <p:nvSpPr>
              <p:cNvPr id="27" name="Rectangle 27"/>
              <p:cNvSpPr>
                <a:spLocks noChangeArrowheads="1"/>
              </p:cNvSpPr>
              <p:nvPr/>
            </p:nvSpPr>
            <p:spPr bwMode="auto">
              <a:xfrm>
                <a:off x="5328" y="3419"/>
                <a:ext cx="269" cy="288"/>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sp>
            <p:nvSpPr>
              <p:cNvPr id="28" name="Freeform 28"/>
              <p:cNvSpPr>
                <a:spLocks/>
              </p:cNvSpPr>
              <p:nvPr/>
            </p:nvSpPr>
            <p:spPr bwMode="auto">
              <a:xfrm>
                <a:off x="1305" y="2308"/>
                <a:ext cx="2862" cy="288"/>
              </a:xfrm>
              <a:custGeom>
                <a:avLst/>
                <a:gdLst/>
                <a:ahLst/>
                <a:cxnLst>
                  <a:cxn ang="0">
                    <a:pos x="0" y="0"/>
                  </a:cxn>
                  <a:cxn ang="0">
                    <a:pos x="0" y="288"/>
                  </a:cxn>
                  <a:cxn ang="0">
                    <a:pos x="2880" y="288"/>
                  </a:cxn>
                  <a:cxn ang="0">
                    <a:pos x="2838" y="256"/>
                  </a:cxn>
                  <a:cxn ang="0">
                    <a:pos x="2660" y="134"/>
                  </a:cxn>
                  <a:cxn ang="0">
                    <a:pos x="2430" y="46"/>
                  </a:cxn>
                  <a:cxn ang="0">
                    <a:pos x="2230" y="10"/>
                  </a:cxn>
                  <a:cxn ang="0">
                    <a:pos x="2112" y="0"/>
                  </a:cxn>
                  <a:cxn ang="0">
                    <a:pos x="0" y="0"/>
                  </a:cxn>
                </a:cxnLst>
                <a:rect l="0" t="0" r="r" b="b"/>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chemeClr val="bg1">
                  <a:alpha val="49001"/>
                </a:schemeClr>
              </a:solidFill>
              <a:ln w="9525">
                <a:noFill/>
                <a:round/>
                <a:headEnd/>
                <a:tailEnd/>
              </a:ln>
            </p:spPr>
            <p:txBody>
              <a:bodyPr wrap="none" anchor="ctr"/>
              <a:lstStyle/>
              <a:p>
                <a:pPr algn="ctr">
                  <a:spcBef>
                    <a:spcPct val="50000"/>
                  </a:spcBef>
                  <a:defRPr/>
                </a:pPr>
                <a:endParaRPr lang="zh-CN" altLang="zh-CN"/>
              </a:p>
            </p:txBody>
          </p:sp>
          <p:sp>
            <p:nvSpPr>
              <p:cNvPr id="29" name="Freeform 29"/>
              <p:cNvSpPr>
                <a:spLocks/>
              </p:cNvSpPr>
              <p:nvPr/>
            </p:nvSpPr>
            <p:spPr bwMode="auto">
              <a:xfrm>
                <a:off x="1305" y="2862"/>
                <a:ext cx="3186" cy="291"/>
              </a:xfrm>
              <a:custGeom>
                <a:avLst/>
                <a:gdLst/>
                <a:ahLst/>
                <a:cxnLst>
                  <a:cxn ang="0">
                    <a:pos x="0" y="0"/>
                  </a:cxn>
                  <a:cxn ang="0">
                    <a:pos x="0" y="288"/>
                  </a:cxn>
                  <a:cxn ang="0">
                    <a:pos x="3194" y="290"/>
                  </a:cxn>
                  <a:cxn ang="0">
                    <a:pos x="3188" y="256"/>
                  </a:cxn>
                  <a:cxn ang="0">
                    <a:pos x="3160" y="146"/>
                  </a:cxn>
                  <a:cxn ang="0">
                    <a:pos x="3118" y="34"/>
                  </a:cxn>
                  <a:cxn ang="0">
                    <a:pos x="3102" y="2"/>
                  </a:cxn>
                  <a:cxn ang="0">
                    <a:pos x="0" y="0"/>
                  </a:cxn>
                </a:cxnLst>
                <a:rect l="0" t="0" r="r" b="b"/>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chemeClr val="bg1">
                  <a:alpha val="49001"/>
                </a:schemeClr>
              </a:solidFill>
              <a:ln w="9525">
                <a:noFill/>
                <a:round/>
                <a:headEnd/>
                <a:tailEnd/>
              </a:ln>
            </p:spPr>
            <p:txBody>
              <a:bodyPr wrap="none" anchor="ctr"/>
              <a:lstStyle/>
              <a:p>
                <a:pPr algn="ctr">
                  <a:spcBef>
                    <a:spcPct val="50000"/>
                  </a:spcBef>
                  <a:defRPr/>
                </a:pPr>
                <a:endParaRPr lang="zh-CN" altLang="zh-CN"/>
              </a:p>
            </p:txBody>
          </p:sp>
          <p:sp>
            <p:nvSpPr>
              <p:cNvPr id="30" name="Freeform 30"/>
              <p:cNvSpPr>
                <a:spLocks/>
              </p:cNvSpPr>
              <p:nvPr/>
            </p:nvSpPr>
            <p:spPr bwMode="auto">
              <a:xfrm>
                <a:off x="3595" y="3417"/>
                <a:ext cx="916" cy="290"/>
              </a:xfrm>
              <a:custGeom>
                <a:avLst/>
                <a:gdLst/>
                <a:ahLst/>
                <a:cxnLst>
                  <a:cxn ang="0">
                    <a:pos x="0" y="290"/>
                  </a:cxn>
                  <a:cxn ang="0">
                    <a:pos x="0" y="2"/>
                  </a:cxn>
                  <a:cxn ang="0">
                    <a:pos x="3194" y="0"/>
                  </a:cxn>
                  <a:cxn ang="0">
                    <a:pos x="3176" y="156"/>
                  </a:cxn>
                  <a:cxn ang="0">
                    <a:pos x="3150" y="254"/>
                  </a:cxn>
                  <a:cxn ang="0">
                    <a:pos x="3140" y="290"/>
                  </a:cxn>
                  <a:cxn ang="0">
                    <a:pos x="0" y="290"/>
                  </a:cxn>
                </a:cxnLst>
                <a:rect l="0" t="0" r="r" b="b"/>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chemeClr val="bg1">
                  <a:alpha val="49001"/>
                </a:schemeClr>
              </a:solidFill>
              <a:ln w="9525">
                <a:noFill/>
                <a:round/>
                <a:headEnd/>
                <a:tailEnd/>
              </a:ln>
            </p:spPr>
            <p:txBody>
              <a:bodyPr wrap="none" anchor="ctr"/>
              <a:lstStyle/>
              <a:p>
                <a:pPr algn="ctr">
                  <a:spcBef>
                    <a:spcPct val="50000"/>
                  </a:spcBef>
                  <a:defRPr/>
                </a:pPr>
                <a:endParaRPr lang="zh-CN" altLang="zh-CN"/>
              </a:p>
            </p:txBody>
          </p:sp>
          <p:sp>
            <p:nvSpPr>
              <p:cNvPr id="31" name="Rectangle 31"/>
              <p:cNvSpPr>
                <a:spLocks noChangeArrowheads="1"/>
              </p:cNvSpPr>
              <p:nvPr/>
            </p:nvSpPr>
            <p:spPr bwMode="auto">
              <a:xfrm>
                <a:off x="1877" y="3419"/>
                <a:ext cx="858" cy="288"/>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grpSp>
      </p:grpSp>
      <p:sp>
        <p:nvSpPr>
          <p:cNvPr id="101378" name="Rectangle 2"/>
          <p:cNvSpPr>
            <a:spLocks noGrp="1" noChangeArrowheads="1"/>
          </p:cNvSpPr>
          <p:nvPr>
            <p:ph type="ctrTitle"/>
          </p:nvPr>
        </p:nvSpPr>
        <p:spPr>
          <a:xfrm>
            <a:off x="139700" y="1417638"/>
            <a:ext cx="8729663" cy="2011362"/>
          </a:xfrm>
        </p:spPr>
        <p:txBody>
          <a:bodyPr/>
          <a:lstStyle>
            <a:lvl1pPr>
              <a:defRPr sz="3500">
                <a:solidFill>
                  <a:schemeClr val="tx1"/>
                </a:solidFill>
              </a:defRPr>
            </a:lvl1pPr>
          </a:lstStyle>
          <a:p>
            <a:r>
              <a:rPr lang="en-US" dirty="0"/>
              <a:t>Click to edit Master title style</a:t>
            </a:r>
          </a:p>
        </p:txBody>
      </p:sp>
      <p:sp>
        <p:nvSpPr>
          <p:cNvPr id="101379" name="Rectangle 3"/>
          <p:cNvSpPr>
            <a:spLocks noGrp="1" noChangeArrowheads="1"/>
          </p:cNvSpPr>
          <p:nvPr>
            <p:ph type="subTitle" idx="1"/>
          </p:nvPr>
        </p:nvSpPr>
        <p:spPr>
          <a:xfrm>
            <a:off x="182563" y="228600"/>
            <a:ext cx="4389437" cy="822325"/>
          </a:xfrm>
        </p:spPr>
        <p:txBody>
          <a:bodyPr anchor="b"/>
          <a:lstStyle>
            <a:lvl1pPr marL="0" indent="0">
              <a:buFont typeface="Wingdings" pitchFamily="-105" charset="2"/>
              <a:buNone/>
              <a:defRPr sz="1300"/>
            </a:lvl1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89000" y="304800"/>
            <a:ext cx="7581900" cy="9413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600200"/>
            <a:ext cx="3692525" cy="4343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30725" y="1600200"/>
            <a:ext cx="3692525" cy="4343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152400" y="6553200"/>
            <a:ext cx="8839200" cy="152400"/>
          </a:xfrm>
        </p:spPr>
        <p:txBody>
          <a:bodyPr/>
          <a:lstStyle>
            <a:lvl1pPr>
              <a:defRPr/>
            </a:lvl1pPr>
          </a:lstStyle>
          <a:p>
            <a:endParaRPr lang="zh-CN" altLang="zh-CN"/>
          </a:p>
        </p:txBody>
      </p:sp>
      <p:sp>
        <p:nvSpPr>
          <p:cNvPr id="7" name="Rectangle 6"/>
          <p:cNvSpPr>
            <a:spLocks noGrp="1" noChangeArrowheads="1"/>
          </p:cNvSpPr>
          <p:nvPr>
            <p:ph type="sldNum" sz="quarter" idx="11"/>
          </p:nvPr>
        </p:nvSpPr>
        <p:spPr>
          <a:xfrm>
            <a:off x="182563" y="6537325"/>
            <a:ext cx="366712" cy="184150"/>
          </a:xfrm>
        </p:spPr>
        <p:txBody>
          <a:bodyPr/>
          <a:lstStyle>
            <a:lvl1pPr>
              <a:defRPr/>
            </a:lvl1pPr>
          </a:lstStyle>
          <a:p>
            <a:pPr>
              <a:defRPr/>
            </a:pPr>
            <a:fld id="{EE6D7522-5C98-431E-B80A-393B55C2FBBF}" type="slidenum">
              <a:rPr lang="en-US" altLang="zh-CN"/>
              <a:pPr>
                <a:defRPr/>
              </a:pPr>
              <a:t>‹#›</a:t>
            </a:fld>
            <a:endParaRPr lang="en-US" altLang="zh-CN" dirty="0"/>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itchFamily="34" charset="-122"/>
                <a:ea typeface="微软雅黑" pitchFamily="34" charset="-122"/>
              </a:defRPr>
            </a:lvl1pPr>
          </a:lstStyle>
          <a:p>
            <a:r>
              <a:rPr lang="zh-CN" altLang="en-US" smtClean="0"/>
              <a:t>单击此处编辑母版标题样式</a:t>
            </a:r>
            <a:endParaRPr lang="en-GB"/>
          </a:p>
        </p:txBody>
      </p:sp>
      <p:sp>
        <p:nvSpPr>
          <p:cNvPr id="3" name="灯片编号占位符 2"/>
          <p:cNvSpPr>
            <a:spLocks noGrp="1"/>
          </p:cNvSpPr>
          <p:nvPr>
            <p:ph type="sldNum" sz="quarter" idx="10"/>
          </p:nvPr>
        </p:nvSpPr>
        <p:spPr/>
        <p:txBody>
          <a:bodyPr/>
          <a:lstStyle>
            <a:lvl1pPr algn="ctr">
              <a:defRPr b="1">
                <a:latin typeface="微软雅黑" pitchFamily="34" charset="-122"/>
                <a:ea typeface="微软雅黑" pitchFamily="34" charset="-122"/>
              </a:defRPr>
            </a:lvl1pPr>
          </a:lstStyle>
          <a:p>
            <a:pPr>
              <a:defRPr/>
            </a:pPr>
            <a:fld id="{5250D47F-0A44-4114-8E08-02697FC1075A}" type="slidenum">
              <a:rPr lang="en-US" altLang="zh-CN"/>
              <a:pPr>
                <a:defRPr/>
              </a:pPr>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7" descr="LOGO标准小版85K"/>
          <p:cNvPicPr>
            <a:picLocks noChangeAspect="1" noChangeArrowheads="1"/>
          </p:cNvPicPr>
          <p:nvPr userDrawn="1"/>
        </p:nvPicPr>
        <p:blipFill>
          <a:blip r:embed="rId2"/>
          <a:srcRect/>
          <a:stretch>
            <a:fillRect/>
          </a:stretch>
        </p:blipFill>
        <p:spPr bwMode="auto">
          <a:xfrm>
            <a:off x="0" y="11113"/>
            <a:ext cx="1295400" cy="401637"/>
          </a:xfrm>
          <a:prstGeom prst="rect">
            <a:avLst/>
          </a:prstGeom>
          <a:noFill/>
          <a:ln w="21600">
            <a:noFill/>
            <a:round/>
            <a:headEnd/>
            <a:tailEnd/>
          </a:ln>
        </p:spPr>
      </p:pic>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10"/>
          </p:nvPr>
        </p:nvSpPr>
        <p:spPr/>
        <p:txBody>
          <a:bodyPr/>
          <a:lstStyle>
            <a:lvl1pPr>
              <a:defRPr/>
            </a:lvl1pPr>
          </a:lstStyle>
          <a:p>
            <a:pPr>
              <a:defRPr/>
            </a:pPr>
            <a:fld id="{EE6D7522-5C98-431E-B80A-393B55C2FBBF}" type="slidenum">
              <a:rPr lang="en-US" altLang="zh-CN"/>
              <a:pPr>
                <a:defRPr/>
              </a:pPr>
              <a:t>‹#›</a:t>
            </a:fld>
            <a:endParaRPr lang="en-US" altLang="zh-CN" dirty="0"/>
          </a:p>
        </p:txBody>
      </p:sp>
      <p:sp>
        <p:nvSpPr>
          <p:cNvPr id="6" name="Rectangle 8"/>
          <p:cNvSpPr>
            <a:spLocks noGrp="1" noChangeArrowheads="1"/>
          </p:cNvSpPr>
          <p:nvPr>
            <p:ph type="dt" sz="half" idx="11"/>
          </p:nvPr>
        </p:nvSpPr>
        <p:spPr/>
        <p:txBody>
          <a:bodyPr/>
          <a:lstStyle>
            <a:lvl1pPr>
              <a:defRPr/>
            </a:lvl1pPr>
          </a:lstStyle>
          <a:p>
            <a:pPr>
              <a:defRPr/>
            </a:pPr>
            <a:fld id="{2EF86EF5-919F-4661-9127-5B3ECF977FB4}" type="datetime1">
              <a:rPr lang="en-US" altLang="zh-CN"/>
              <a:pPr>
                <a:defRPr/>
              </a:pPr>
              <a:t>11/8/2013</a:t>
            </a:fld>
            <a:endParaRPr lang="en-US" altLang="zh-CN" dirty="0"/>
          </a:p>
        </p:txBody>
      </p:sp>
      <p:sp>
        <p:nvSpPr>
          <p:cNvPr id="7" name="Rectangle 7"/>
          <p:cNvSpPr>
            <a:spLocks noGrp="1" noChangeArrowheads="1"/>
          </p:cNvSpPr>
          <p:nvPr>
            <p:ph type="ftr" sz="quarter" idx="12"/>
          </p:nvPr>
        </p:nvSpPr>
        <p:spPr/>
        <p:txBody>
          <a:bodyPr/>
          <a:lstStyle>
            <a:lvl1pPr algn="l">
              <a:spcBef>
                <a:spcPct val="0"/>
              </a:spcBef>
              <a:defRPr sz="800">
                <a:latin typeface="Arial" pitchFamily="34" charset="0"/>
                <a:ea typeface="宋体" pitchFamily="2" charset="-122"/>
                <a:cs typeface="Arial" pitchFamily="34" charset="0"/>
              </a:defRPr>
            </a:lvl1pPr>
          </a:lstStyle>
          <a:p>
            <a:pPr>
              <a:defRPr/>
            </a:pPr>
            <a:r>
              <a:rPr lang="en-US" altLang="zh-CN"/>
              <a:t>IBM Internal, Confidential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7" descr="LOGO标准小版85K"/>
          <p:cNvPicPr>
            <a:picLocks noChangeAspect="1" noChangeArrowheads="1"/>
          </p:cNvPicPr>
          <p:nvPr userDrawn="1"/>
        </p:nvPicPr>
        <p:blipFill>
          <a:blip r:embed="rId2"/>
          <a:srcRect/>
          <a:stretch>
            <a:fillRect/>
          </a:stretch>
        </p:blipFill>
        <p:spPr bwMode="auto">
          <a:xfrm>
            <a:off x="0" y="11113"/>
            <a:ext cx="1295400" cy="401637"/>
          </a:xfrm>
          <a:prstGeom prst="rect">
            <a:avLst/>
          </a:prstGeom>
          <a:noFill/>
          <a:ln w="21600">
            <a:noFill/>
            <a:round/>
            <a:headEnd/>
            <a:tailEnd/>
          </a:ln>
        </p:spPr>
      </p:pic>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Content Placeholder 2"/>
          <p:cNvSpPr>
            <a:spLocks noGrp="1"/>
          </p:cNvSpPr>
          <p:nvPr>
            <p:ph sz="half" idx="1"/>
          </p:nvPr>
        </p:nvSpPr>
        <p:spPr>
          <a:xfrm>
            <a:off x="182563" y="1863725"/>
            <a:ext cx="4267200" cy="4491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2163" y="1863725"/>
            <a:ext cx="4267200" cy="4491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10"/>
          </p:nvPr>
        </p:nvSpPr>
        <p:spPr/>
        <p:txBody>
          <a:bodyPr/>
          <a:lstStyle>
            <a:lvl1pPr>
              <a:defRPr/>
            </a:lvl1pPr>
          </a:lstStyle>
          <a:p>
            <a:pPr>
              <a:defRPr/>
            </a:pPr>
            <a:fld id="{3FF925D9-A62F-43C1-8B46-9D50A09B27A0}" type="slidenum">
              <a:rPr lang="en-US" altLang="zh-CN"/>
              <a:pPr>
                <a:defRPr/>
              </a:pPr>
              <a:t>‹#›</a:t>
            </a:fld>
            <a:endParaRPr lang="en-US" altLang="zh-CN" dirty="0"/>
          </a:p>
        </p:txBody>
      </p:sp>
      <p:sp>
        <p:nvSpPr>
          <p:cNvPr id="7" name="Rectangle 8"/>
          <p:cNvSpPr>
            <a:spLocks noGrp="1" noChangeArrowheads="1"/>
          </p:cNvSpPr>
          <p:nvPr>
            <p:ph type="dt" sz="half" idx="11"/>
          </p:nvPr>
        </p:nvSpPr>
        <p:spPr/>
        <p:txBody>
          <a:bodyPr/>
          <a:lstStyle>
            <a:lvl1pPr>
              <a:defRPr/>
            </a:lvl1pPr>
          </a:lstStyle>
          <a:p>
            <a:pPr>
              <a:defRPr/>
            </a:pPr>
            <a:fld id="{1EF41037-39EE-4785-AE4B-13794C72907A}" type="datetime1">
              <a:rPr lang="en-US" altLang="zh-CN"/>
              <a:pPr>
                <a:defRPr/>
              </a:pPr>
              <a:t>11/8/2013</a:t>
            </a:fld>
            <a:endParaRPr lang="en-US" altLang="zh-CN" dirty="0"/>
          </a:p>
        </p:txBody>
      </p:sp>
      <p:sp>
        <p:nvSpPr>
          <p:cNvPr id="8" name="Footer Placeholder 7"/>
          <p:cNvSpPr>
            <a:spLocks noGrp="1" noChangeArrowheads="1"/>
          </p:cNvSpPr>
          <p:nvPr>
            <p:ph type="ftr" sz="quarter" idx="12"/>
          </p:nvPr>
        </p:nvSpPr>
        <p:spPr/>
        <p:txBody>
          <a:bodyPr/>
          <a:lstStyle>
            <a:lvl1pPr algn="l">
              <a:spcBef>
                <a:spcPct val="0"/>
              </a:spcBef>
              <a:defRPr sz="800">
                <a:latin typeface="Arial" pitchFamily="34" charset="0"/>
                <a:ea typeface="宋体" pitchFamily="2" charset="-122"/>
                <a:cs typeface="Arial" pitchFamily="34" charset="0"/>
              </a:defRPr>
            </a:lvl1pPr>
          </a:lstStyle>
          <a:p>
            <a:pPr>
              <a:defRPr/>
            </a:pPr>
            <a:r>
              <a:rPr lang="en-US" altLang="zh-CN"/>
              <a:t>IBM Internal, Confidential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7" descr="LOGO标准小版85K"/>
          <p:cNvPicPr>
            <a:picLocks noChangeAspect="1" noChangeArrowheads="1"/>
          </p:cNvPicPr>
          <p:nvPr userDrawn="1"/>
        </p:nvPicPr>
        <p:blipFill>
          <a:blip r:embed="rId2"/>
          <a:srcRect/>
          <a:stretch>
            <a:fillRect/>
          </a:stretch>
        </p:blipFill>
        <p:spPr bwMode="auto">
          <a:xfrm>
            <a:off x="0" y="11113"/>
            <a:ext cx="1295400" cy="401637"/>
          </a:xfrm>
          <a:prstGeom prst="rect">
            <a:avLst/>
          </a:prstGeom>
          <a:noFill/>
          <a:ln w="21600">
            <a:noFill/>
            <a:round/>
            <a:headEnd/>
            <a:tailEnd/>
          </a:ln>
        </p:spPr>
      </p:pic>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6"/>
          <p:cNvSpPr>
            <a:spLocks noGrp="1" noChangeArrowheads="1"/>
          </p:cNvSpPr>
          <p:nvPr>
            <p:ph type="sldNum" sz="quarter" idx="10"/>
          </p:nvPr>
        </p:nvSpPr>
        <p:spPr/>
        <p:txBody>
          <a:bodyPr/>
          <a:lstStyle>
            <a:lvl1pPr>
              <a:defRPr/>
            </a:lvl1pPr>
          </a:lstStyle>
          <a:p>
            <a:pPr>
              <a:defRPr/>
            </a:pPr>
            <a:fld id="{2658EE8A-D17E-4D69-9D71-6E3E08EF6F0A}" type="slidenum">
              <a:rPr lang="en-US" altLang="zh-CN"/>
              <a:pPr>
                <a:defRPr/>
              </a:pPr>
              <a:t>‹#›</a:t>
            </a:fld>
            <a:endParaRPr lang="en-US" altLang="zh-CN" dirty="0"/>
          </a:p>
        </p:txBody>
      </p:sp>
      <p:sp>
        <p:nvSpPr>
          <p:cNvPr id="9" name="Rectangle 8"/>
          <p:cNvSpPr>
            <a:spLocks noGrp="1" noChangeArrowheads="1"/>
          </p:cNvSpPr>
          <p:nvPr>
            <p:ph type="dt" sz="half" idx="11"/>
          </p:nvPr>
        </p:nvSpPr>
        <p:spPr/>
        <p:txBody>
          <a:bodyPr/>
          <a:lstStyle>
            <a:lvl1pPr>
              <a:defRPr/>
            </a:lvl1pPr>
          </a:lstStyle>
          <a:p>
            <a:pPr>
              <a:defRPr/>
            </a:pPr>
            <a:fld id="{44A831D9-3DE7-4E0E-9D17-CFE664E21490}" type="datetime1">
              <a:rPr lang="en-US" altLang="zh-CN"/>
              <a:pPr>
                <a:defRPr/>
              </a:pPr>
              <a:t>11/8/2013</a:t>
            </a:fld>
            <a:endParaRPr lang="en-US" altLang="zh-CN" dirty="0"/>
          </a:p>
        </p:txBody>
      </p:sp>
      <p:sp>
        <p:nvSpPr>
          <p:cNvPr id="10" name="Rectangle 7"/>
          <p:cNvSpPr>
            <a:spLocks noGrp="1" noChangeArrowheads="1"/>
          </p:cNvSpPr>
          <p:nvPr>
            <p:ph type="ftr" sz="quarter" idx="12"/>
          </p:nvPr>
        </p:nvSpPr>
        <p:spPr/>
        <p:txBody>
          <a:bodyPr/>
          <a:lstStyle>
            <a:lvl1pPr algn="l">
              <a:spcBef>
                <a:spcPct val="0"/>
              </a:spcBef>
              <a:defRPr sz="800">
                <a:latin typeface="Arial" pitchFamily="34" charset="0"/>
                <a:ea typeface="宋体" pitchFamily="2" charset="-122"/>
                <a:cs typeface="Arial" pitchFamily="34" charset="0"/>
              </a:defRPr>
            </a:lvl1pPr>
          </a:lstStyle>
          <a:p>
            <a:pPr>
              <a:defRPr/>
            </a:pPr>
            <a:r>
              <a:rPr lang="en-US" altLang="zh-CN"/>
              <a:t>IBM Internal, Confidential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Line 4"/>
          <p:cNvSpPr>
            <a:spLocks noChangeShapeType="1"/>
          </p:cNvSpPr>
          <p:nvPr userDrawn="1"/>
        </p:nvSpPr>
        <p:spPr bwMode="auto">
          <a:xfrm flipV="1">
            <a:off x="274638" y="1323975"/>
            <a:ext cx="8594725" cy="0"/>
          </a:xfrm>
          <a:prstGeom prst="line">
            <a:avLst/>
          </a:prstGeom>
          <a:noFill/>
          <a:ln w="9525">
            <a:solidFill>
              <a:schemeClr val="tx1"/>
            </a:solidFill>
            <a:round/>
            <a:headEnd/>
            <a:tailEnd/>
          </a:ln>
          <a:effectLst/>
        </p:spPr>
        <p:txBody>
          <a:bodyPr/>
          <a:lstStyle/>
          <a:p>
            <a:pPr algn="ctr">
              <a:spcBef>
                <a:spcPct val="50000"/>
              </a:spcBef>
              <a:defRPr/>
            </a:pPr>
            <a:endParaRPr lang="en-US" dirty="0">
              <a:latin typeface="Arial" pitchFamily="-105" charset="0"/>
              <a:ea typeface="+mn-ea"/>
            </a:endParaRPr>
          </a:p>
        </p:txBody>
      </p:sp>
      <p:pic>
        <p:nvPicPr>
          <p:cNvPr id="4" name="Picture 7" descr="LOGO标准小版85K"/>
          <p:cNvPicPr>
            <a:picLocks noChangeAspect="1" noChangeArrowheads="1"/>
          </p:cNvPicPr>
          <p:nvPr userDrawn="1"/>
        </p:nvPicPr>
        <p:blipFill>
          <a:blip r:embed="rId2"/>
          <a:srcRect/>
          <a:stretch>
            <a:fillRect/>
          </a:stretch>
        </p:blipFill>
        <p:spPr bwMode="auto">
          <a:xfrm>
            <a:off x="0" y="11113"/>
            <a:ext cx="1295400" cy="401637"/>
          </a:xfrm>
          <a:prstGeom prst="rect">
            <a:avLst/>
          </a:prstGeom>
          <a:noFill/>
          <a:ln w="21600">
            <a:noFill/>
            <a:round/>
            <a:headEnd/>
            <a:tailEnd/>
          </a:ln>
        </p:spPr>
      </p:pic>
      <p:sp>
        <p:nvSpPr>
          <p:cNvPr id="5" name="Title 1"/>
          <p:cNvSpPr>
            <a:spLocks noGrp="1"/>
          </p:cNvSpPr>
          <p:nvPr>
            <p:ph type="title"/>
          </p:nvPr>
        </p:nvSpPr>
        <p:spPr>
          <a:xfrm>
            <a:off x="182563" y="684213"/>
            <a:ext cx="8686800" cy="639762"/>
          </a:xfrm>
        </p:spPr>
        <p:txBody>
          <a:bodyPr/>
          <a:lstStyle>
            <a:lvl1pPr>
              <a:defRPr b="1"/>
            </a:lvl1pPr>
          </a:lstStyle>
          <a:p>
            <a:r>
              <a:rPr lang="en-US" dirty="0" smtClean="0"/>
              <a:t>Click to edit Master title style</a:t>
            </a:r>
            <a:endParaRPr lang="en-US" dirty="0"/>
          </a:p>
        </p:txBody>
      </p:sp>
      <p:sp>
        <p:nvSpPr>
          <p:cNvPr id="6" name="Rectangle 6"/>
          <p:cNvSpPr>
            <a:spLocks noGrp="1" noChangeArrowheads="1"/>
          </p:cNvSpPr>
          <p:nvPr>
            <p:ph type="sldNum" sz="quarter" idx="10"/>
          </p:nvPr>
        </p:nvSpPr>
        <p:spPr/>
        <p:txBody>
          <a:bodyPr/>
          <a:lstStyle>
            <a:lvl1pPr>
              <a:defRPr/>
            </a:lvl1pPr>
          </a:lstStyle>
          <a:p>
            <a:pPr>
              <a:defRPr/>
            </a:pPr>
            <a:fld id="{B2531333-8F2E-47BB-8F97-DEF038526465}" type="slidenum">
              <a:rPr lang="en-US" altLang="zh-CN"/>
              <a:pPr>
                <a:defRPr/>
              </a:pPr>
              <a:t>‹#›</a:t>
            </a:fld>
            <a:endParaRPr lang="en-US" altLang="zh-CN" dirty="0"/>
          </a:p>
        </p:txBody>
      </p:sp>
      <p:sp>
        <p:nvSpPr>
          <p:cNvPr id="7" name="Rectangle 8"/>
          <p:cNvSpPr>
            <a:spLocks noGrp="1" noChangeArrowheads="1"/>
          </p:cNvSpPr>
          <p:nvPr>
            <p:ph type="dt" sz="half" idx="11"/>
          </p:nvPr>
        </p:nvSpPr>
        <p:spPr/>
        <p:txBody>
          <a:bodyPr/>
          <a:lstStyle>
            <a:lvl1pPr>
              <a:defRPr/>
            </a:lvl1pPr>
          </a:lstStyle>
          <a:p>
            <a:pPr>
              <a:defRPr/>
            </a:pPr>
            <a:fld id="{D32BB96D-5F25-492A-A235-35193BEA8FF2}" type="datetime1">
              <a:rPr lang="en-US" altLang="zh-CN"/>
              <a:pPr>
                <a:defRPr/>
              </a:pPr>
              <a:t>11/8/2013</a:t>
            </a:fld>
            <a:endParaRPr lang="en-US" altLang="zh-CN" dirty="0"/>
          </a:p>
        </p:txBody>
      </p:sp>
      <p:sp>
        <p:nvSpPr>
          <p:cNvPr id="8" name="Rectangle 7"/>
          <p:cNvSpPr>
            <a:spLocks noGrp="1" noChangeArrowheads="1"/>
          </p:cNvSpPr>
          <p:nvPr>
            <p:ph type="ftr" sz="quarter" idx="12"/>
          </p:nvPr>
        </p:nvSpPr>
        <p:spPr/>
        <p:txBody>
          <a:bodyPr/>
          <a:lstStyle>
            <a:lvl1pPr algn="l">
              <a:spcBef>
                <a:spcPct val="0"/>
              </a:spcBef>
              <a:defRPr sz="800">
                <a:latin typeface="Arial" pitchFamily="34" charset="0"/>
                <a:ea typeface="宋体" pitchFamily="2" charset="-122"/>
                <a:cs typeface="Arial" pitchFamily="34" charset="0"/>
              </a:defRPr>
            </a:lvl1pPr>
          </a:lstStyle>
          <a:p>
            <a:pPr>
              <a:defRPr/>
            </a:pPr>
            <a:r>
              <a:rPr lang="en-US" altLang="zh-CN"/>
              <a:t>IBM Internal, Confidential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7" descr="LOGO标准小版85K"/>
          <p:cNvPicPr>
            <a:picLocks noChangeAspect="1" noChangeArrowheads="1"/>
          </p:cNvPicPr>
          <p:nvPr userDrawn="1"/>
        </p:nvPicPr>
        <p:blipFill>
          <a:blip r:embed="rId2"/>
          <a:srcRect/>
          <a:stretch>
            <a:fillRect/>
          </a:stretch>
        </p:blipFill>
        <p:spPr bwMode="auto">
          <a:xfrm>
            <a:off x="0" y="11113"/>
            <a:ext cx="1295400" cy="401637"/>
          </a:xfrm>
          <a:prstGeom prst="rect">
            <a:avLst/>
          </a:prstGeom>
          <a:noFill/>
          <a:ln w="21600">
            <a:noFill/>
            <a:round/>
            <a:headEnd/>
            <a:tailEnd/>
          </a:ln>
        </p:spPr>
      </p:pic>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6"/>
          <p:cNvSpPr>
            <a:spLocks noGrp="1" noChangeArrowheads="1"/>
          </p:cNvSpPr>
          <p:nvPr>
            <p:ph type="sldNum" sz="quarter" idx="10"/>
          </p:nvPr>
        </p:nvSpPr>
        <p:spPr/>
        <p:txBody>
          <a:bodyPr/>
          <a:lstStyle>
            <a:lvl1pPr>
              <a:defRPr/>
            </a:lvl1pPr>
          </a:lstStyle>
          <a:p>
            <a:pPr>
              <a:defRPr/>
            </a:pPr>
            <a:fld id="{B446B206-6462-4EAC-AE0E-C5282F8A7782}" type="slidenum">
              <a:rPr lang="en-US" altLang="zh-CN"/>
              <a:pPr>
                <a:defRPr/>
              </a:pPr>
              <a:t>‹#›</a:t>
            </a:fld>
            <a:endParaRPr lang="en-US" altLang="zh-CN" dirty="0"/>
          </a:p>
        </p:txBody>
      </p:sp>
      <p:sp>
        <p:nvSpPr>
          <p:cNvPr id="7" name="Rectangle 8"/>
          <p:cNvSpPr>
            <a:spLocks noGrp="1" noChangeArrowheads="1"/>
          </p:cNvSpPr>
          <p:nvPr>
            <p:ph type="dt" sz="half" idx="11"/>
          </p:nvPr>
        </p:nvSpPr>
        <p:spPr/>
        <p:txBody>
          <a:bodyPr/>
          <a:lstStyle>
            <a:lvl1pPr>
              <a:defRPr/>
            </a:lvl1pPr>
          </a:lstStyle>
          <a:p>
            <a:pPr>
              <a:defRPr/>
            </a:pPr>
            <a:fld id="{5DDDE80E-8534-46F4-9BAF-DF880BABF131}" type="datetime1">
              <a:rPr lang="en-US" altLang="zh-CN"/>
              <a:pPr>
                <a:defRPr/>
              </a:pPr>
              <a:t>11/8/2013</a:t>
            </a:fld>
            <a:endParaRPr lang="en-US" altLang="zh-CN" dirty="0"/>
          </a:p>
        </p:txBody>
      </p:sp>
      <p:sp>
        <p:nvSpPr>
          <p:cNvPr id="8" name="Footer Placeholder 7"/>
          <p:cNvSpPr>
            <a:spLocks noGrp="1" noChangeArrowheads="1"/>
          </p:cNvSpPr>
          <p:nvPr>
            <p:ph type="ftr" sz="quarter" idx="12"/>
          </p:nvPr>
        </p:nvSpPr>
        <p:spPr/>
        <p:txBody>
          <a:bodyPr/>
          <a:lstStyle>
            <a:lvl1pPr algn="l">
              <a:spcBef>
                <a:spcPct val="0"/>
              </a:spcBef>
              <a:defRPr sz="800">
                <a:latin typeface="Arial" pitchFamily="34" charset="0"/>
                <a:ea typeface="宋体" pitchFamily="2" charset="-122"/>
                <a:cs typeface="Arial" pitchFamily="34" charset="0"/>
              </a:defRPr>
            </a:lvl1pPr>
          </a:lstStyle>
          <a:p>
            <a:pPr>
              <a:defRPr/>
            </a:pPr>
            <a:r>
              <a:rPr lang="en-US" altLang="zh-CN"/>
              <a:t>IBM Internal, Confidential </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7" descr="LOGO标准小版85K"/>
          <p:cNvPicPr>
            <a:picLocks noChangeAspect="1" noChangeArrowheads="1"/>
          </p:cNvPicPr>
          <p:nvPr userDrawn="1"/>
        </p:nvPicPr>
        <p:blipFill>
          <a:blip r:embed="rId2"/>
          <a:srcRect/>
          <a:stretch>
            <a:fillRect/>
          </a:stretch>
        </p:blipFill>
        <p:spPr bwMode="auto">
          <a:xfrm>
            <a:off x="0" y="11113"/>
            <a:ext cx="1295400" cy="401637"/>
          </a:xfrm>
          <a:prstGeom prst="rect">
            <a:avLst/>
          </a:prstGeom>
          <a:noFill/>
          <a:ln w="21600">
            <a:noFill/>
            <a:round/>
            <a:headEnd/>
            <a:tailEnd/>
          </a:ln>
        </p:spPr>
      </p:pic>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p:txBody>
          <a:bodyPr/>
          <a:lstStyle>
            <a:lvl1pPr>
              <a:defRPr/>
            </a:lvl1pPr>
          </a:lstStyle>
          <a:p>
            <a:pPr>
              <a:defRPr/>
            </a:pPr>
            <a:fld id="{C5B97B35-FF0C-4B88-97B6-992646932B4C}" type="slidenum">
              <a:rPr lang="en-US" altLang="zh-CN"/>
              <a:pPr>
                <a:defRPr/>
              </a:pPr>
              <a:t>‹#›</a:t>
            </a:fld>
            <a:endParaRPr lang="en-US" altLang="zh-CN" dirty="0"/>
          </a:p>
        </p:txBody>
      </p:sp>
      <p:sp>
        <p:nvSpPr>
          <p:cNvPr id="6" name="Rectangle 8"/>
          <p:cNvSpPr>
            <a:spLocks noGrp="1" noChangeArrowheads="1"/>
          </p:cNvSpPr>
          <p:nvPr>
            <p:ph type="dt" sz="half" idx="11"/>
          </p:nvPr>
        </p:nvSpPr>
        <p:spPr/>
        <p:txBody>
          <a:bodyPr/>
          <a:lstStyle>
            <a:lvl1pPr>
              <a:defRPr/>
            </a:lvl1pPr>
          </a:lstStyle>
          <a:p>
            <a:pPr>
              <a:defRPr/>
            </a:pPr>
            <a:fld id="{272B3F38-415A-44D2-8170-AA686D9EBD82}" type="datetime1">
              <a:rPr lang="en-US" altLang="zh-CN"/>
              <a:pPr>
                <a:defRPr/>
              </a:pPr>
              <a:t>11/8/2013</a:t>
            </a:fld>
            <a:endParaRPr lang="en-US" altLang="zh-CN" dirty="0"/>
          </a:p>
        </p:txBody>
      </p:sp>
      <p:sp>
        <p:nvSpPr>
          <p:cNvPr id="7" name="Rectangle 7"/>
          <p:cNvSpPr>
            <a:spLocks noGrp="1" noChangeArrowheads="1"/>
          </p:cNvSpPr>
          <p:nvPr>
            <p:ph type="ftr" sz="quarter" idx="12"/>
          </p:nvPr>
        </p:nvSpPr>
        <p:spPr/>
        <p:txBody>
          <a:bodyPr/>
          <a:lstStyle>
            <a:lvl1pPr algn="l">
              <a:spcBef>
                <a:spcPct val="0"/>
              </a:spcBef>
              <a:defRPr sz="800">
                <a:latin typeface="Arial" pitchFamily="34" charset="0"/>
                <a:ea typeface="宋体" pitchFamily="2" charset="-122"/>
                <a:cs typeface="Arial" pitchFamily="34" charset="0"/>
              </a:defRPr>
            </a:lvl1pPr>
          </a:lstStyle>
          <a:p>
            <a:pPr>
              <a:defRPr/>
            </a:pPr>
            <a:r>
              <a:rPr lang="en-US" altLang="zh-CN"/>
              <a:t>IBM Internal, Confidential </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7" descr="LOGO标准小版85K"/>
          <p:cNvPicPr>
            <a:picLocks noChangeAspect="1" noChangeArrowheads="1"/>
          </p:cNvPicPr>
          <p:nvPr userDrawn="1"/>
        </p:nvPicPr>
        <p:blipFill>
          <a:blip r:embed="rId2"/>
          <a:srcRect/>
          <a:stretch>
            <a:fillRect/>
          </a:stretch>
        </p:blipFill>
        <p:spPr bwMode="auto">
          <a:xfrm>
            <a:off x="0" y="11113"/>
            <a:ext cx="1295400" cy="401637"/>
          </a:xfrm>
          <a:prstGeom prst="rect">
            <a:avLst/>
          </a:prstGeom>
          <a:noFill/>
          <a:ln w="21600">
            <a:noFill/>
            <a:round/>
            <a:headEnd/>
            <a:tailEnd/>
          </a:ln>
        </p:spPr>
      </p:pic>
      <p:sp>
        <p:nvSpPr>
          <p:cNvPr id="2" name="Vertical Title 1"/>
          <p:cNvSpPr>
            <a:spLocks noGrp="1"/>
          </p:cNvSpPr>
          <p:nvPr>
            <p:ph type="title" orient="vert"/>
          </p:nvPr>
        </p:nvSpPr>
        <p:spPr>
          <a:xfrm>
            <a:off x="6697663" y="684213"/>
            <a:ext cx="2171700" cy="5670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684213"/>
            <a:ext cx="6362700" cy="5670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p:txBody>
          <a:bodyPr/>
          <a:lstStyle>
            <a:lvl1pPr>
              <a:defRPr/>
            </a:lvl1pPr>
          </a:lstStyle>
          <a:p>
            <a:pPr>
              <a:defRPr/>
            </a:pPr>
            <a:fld id="{B48AB985-E761-46CD-80DE-6DDFD670F639}" type="slidenum">
              <a:rPr lang="en-US" altLang="zh-CN"/>
              <a:pPr>
                <a:defRPr/>
              </a:pPr>
              <a:t>‹#›</a:t>
            </a:fld>
            <a:endParaRPr lang="en-US" altLang="zh-CN" dirty="0"/>
          </a:p>
        </p:txBody>
      </p:sp>
      <p:sp>
        <p:nvSpPr>
          <p:cNvPr id="6" name="Rectangle 8"/>
          <p:cNvSpPr>
            <a:spLocks noGrp="1" noChangeArrowheads="1"/>
          </p:cNvSpPr>
          <p:nvPr>
            <p:ph type="dt" sz="half" idx="11"/>
          </p:nvPr>
        </p:nvSpPr>
        <p:spPr/>
        <p:txBody>
          <a:bodyPr/>
          <a:lstStyle>
            <a:lvl1pPr>
              <a:defRPr/>
            </a:lvl1pPr>
          </a:lstStyle>
          <a:p>
            <a:pPr>
              <a:defRPr/>
            </a:pPr>
            <a:fld id="{47A57B3D-C712-4F4A-9ACB-B831D1314349}" type="datetime1">
              <a:rPr lang="en-US" altLang="zh-CN"/>
              <a:pPr>
                <a:defRPr/>
              </a:pPr>
              <a:t>11/8/2013</a:t>
            </a:fld>
            <a:endParaRPr lang="en-US" altLang="zh-CN" dirty="0"/>
          </a:p>
        </p:txBody>
      </p:sp>
      <p:sp>
        <p:nvSpPr>
          <p:cNvPr id="7" name="Rectangle 7"/>
          <p:cNvSpPr>
            <a:spLocks noGrp="1" noChangeArrowheads="1"/>
          </p:cNvSpPr>
          <p:nvPr>
            <p:ph type="ftr" sz="quarter" idx="12"/>
          </p:nvPr>
        </p:nvSpPr>
        <p:spPr/>
        <p:txBody>
          <a:bodyPr/>
          <a:lstStyle>
            <a:lvl1pPr algn="l">
              <a:spcBef>
                <a:spcPct val="0"/>
              </a:spcBef>
              <a:defRPr sz="800">
                <a:latin typeface="Arial" pitchFamily="34" charset="0"/>
                <a:ea typeface="宋体" pitchFamily="2" charset="-122"/>
                <a:cs typeface="Arial" pitchFamily="34" charset="0"/>
              </a:defRPr>
            </a:lvl1pPr>
          </a:lstStyle>
          <a:p>
            <a:pPr>
              <a:defRPr/>
            </a:pPr>
            <a:r>
              <a:rPr lang="en-US" altLang="zh-CN"/>
              <a:t>IBM Internal, Confidential </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pic>
        <p:nvPicPr>
          <p:cNvPr id="2" name="Picture 7" descr="LOGO标准小版85K"/>
          <p:cNvPicPr>
            <a:picLocks noChangeAspect="1" noChangeArrowheads="1"/>
          </p:cNvPicPr>
          <p:nvPr userDrawn="1"/>
        </p:nvPicPr>
        <p:blipFill>
          <a:blip r:embed="rId2"/>
          <a:srcRect/>
          <a:stretch>
            <a:fillRect/>
          </a:stretch>
        </p:blipFill>
        <p:spPr bwMode="auto">
          <a:xfrm>
            <a:off x="0" y="11113"/>
            <a:ext cx="1295400" cy="401637"/>
          </a:xfrm>
          <a:prstGeom prst="rect">
            <a:avLst/>
          </a:prstGeom>
          <a:noFill/>
          <a:ln w="21600">
            <a:noFill/>
            <a:round/>
            <a:headEnd/>
            <a:tailEnd/>
          </a:ln>
        </p:spPr>
      </p:pic>
      <p:sp>
        <p:nvSpPr>
          <p:cNvPr id="3" name="Rectangle 5"/>
          <p:cNvSpPr>
            <a:spLocks noGrp="1" noChangeArrowheads="1"/>
          </p:cNvSpPr>
          <p:nvPr>
            <p:ph type="sldNum" sz="quarter" idx="10"/>
          </p:nvPr>
        </p:nvSpPr>
        <p:spPr/>
        <p:txBody>
          <a:bodyPr/>
          <a:lstStyle>
            <a:lvl1pPr>
              <a:defRPr/>
            </a:lvl1pPr>
          </a:lstStyle>
          <a:p>
            <a:pPr>
              <a:defRPr/>
            </a:pPr>
            <a:fld id="{6B872815-BFD8-4B12-BCB7-B67C3A22ECC0}" type="slidenum">
              <a:rPr lang="zh-CN" altLang="en-US"/>
              <a:pPr>
                <a:defRPr/>
              </a:pPr>
              <a:t>‹#›</a:t>
            </a:fld>
            <a:endParaRPr lang="en-US" altLang="zh-CN"/>
          </a:p>
        </p:txBody>
      </p:sp>
      <p:sp>
        <p:nvSpPr>
          <p:cNvPr id="4" name="Title 1"/>
          <p:cNvSpPr>
            <a:spLocks noGrp="1"/>
          </p:cNvSpPr>
          <p:nvPr>
            <p:ph type="title"/>
          </p:nvPr>
        </p:nvSpPr>
        <p:spPr>
          <a:xfrm>
            <a:off x="182563" y="684213"/>
            <a:ext cx="8686800" cy="639762"/>
          </a:xfrm>
        </p:spPr>
        <p:txBody>
          <a:bodyPr/>
          <a:lstStyle>
            <a:lvl1pPr>
              <a:defRPr b="1">
                <a:solidFill>
                  <a:schemeClr val="tx1"/>
                </a:solidFill>
              </a:defRPr>
            </a:lvl1pPr>
          </a:lstStyle>
          <a:p>
            <a:r>
              <a:rPr lang="en-US" dirty="0"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82563" y="684213"/>
            <a:ext cx="8686800" cy="6397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182563" y="1863725"/>
            <a:ext cx="8686800" cy="4491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p:txBody>
      </p:sp>
      <p:sp>
        <p:nvSpPr>
          <p:cNvPr id="100356" name="Line 4"/>
          <p:cNvSpPr>
            <a:spLocks noChangeShapeType="1"/>
          </p:cNvSpPr>
          <p:nvPr/>
        </p:nvSpPr>
        <p:spPr bwMode="auto">
          <a:xfrm flipV="1">
            <a:off x="274638" y="1323975"/>
            <a:ext cx="8594725" cy="0"/>
          </a:xfrm>
          <a:prstGeom prst="line">
            <a:avLst/>
          </a:prstGeom>
          <a:noFill/>
          <a:ln w="9525">
            <a:solidFill>
              <a:schemeClr val="tx1"/>
            </a:solidFill>
            <a:round/>
            <a:headEnd/>
            <a:tailEnd/>
          </a:ln>
          <a:effectLst/>
        </p:spPr>
        <p:txBody>
          <a:bodyPr/>
          <a:lstStyle/>
          <a:p>
            <a:pPr algn="ctr">
              <a:spcBef>
                <a:spcPct val="50000"/>
              </a:spcBef>
              <a:defRPr/>
            </a:pPr>
            <a:endParaRPr lang="en-US" dirty="0">
              <a:latin typeface="Arial" pitchFamily="-105" charset="0"/>
              <a:ea typeface="+mn-ea"/>
            </a:endParaRPr>
          </a:p>
        </p:txBody>
      </p:sp>
      <p:sp>
        <p:nvSpPr>
          <p:cNvPr id="15" name="Rectangle 6"/>
          <p:cNvSpPr>
            <a:spLocks noChangeArrowheads="1"/>
          </p:cNvSpPr>
          <p:nvPr/>
        </p:nvSpPr>
        <p:spPr bwMode="black">
          <a:xfrm>
            <a:off x="7543800" y="6537325"/>
            <a:ext cx="1371600" cy="184150"/>
          </a:xfrm>
          <a:prstGeom prst="rect">
            <a:avLst/>
          </a:prstGeom>
          <a:noFill/>
          <a:ln w="9525">
            <a:noFill/>
            <a:miter lim="800000"/>
            <a:headEnd/>
            <a:tailEnd/>
          </a:ln>
        </p:spPr>
        <p:txBody>
          <a:bodyPr lIns="92075" tIns="46038" rIns="92075" bIns="46038"/>
          <a:lstStyle/>
          <a:p>
            <a:pPr algn="r">
              <a:defRPr/>
            </a:pPr>
            <a:r>
              <a:rPr lang="en-US" altLang="zh-CN" sz="800" dirty="0">
                <a:latin typeface="Arial" pitchFamily="34" charset="0"/>
                <a:ea typeface="宋体" pitchFamily="2" charset="-122"/>
              </a:rPr>
              <a:t>© </a:t>
            </a:r>
            <a:r>
              <a:rPr lang="en-US" altLang="zh-CN" sz="800" dirty="0" smtClean="0">
                <a:latin typeface="Arial" pitchFamily="34" charset="0"/>
                <a:ea typeface="宋体" pitchFamily="2" charset="-122"/>
              </a:rPr>
              <a:t>2013 </a:t>
            </a:r>
            <a:r>
              <a:rPr lang="en-US" altLang="zh-CN" sz="800" dirty="0">
                <a:latin typeface="Arial" pitchFamily="34" charset="0"/>
                <a:ea typeface="宋体" pitchFamily="2" charset="-122"/>
              </a:rPr>
              <a:t>IBM Corporation</a:t>
            </a:r>
            <a:endParaRPr lang="en-US" altLang="zh-CN" dirty="0">
              <a:latin typeface="Arial" pitchFamily="34" charset="0"/>
              <a:ea typeface="宋体" pitchFamily="2" charset="-122"/>
            </a:endParaRPr>
          </a:p>
        </p:txBody>
      </p:sp>
      <p:sp>
        <p:nvSpPr>
          <p:cNvPr id="100358" name="Rectangle 6"/>
          <p:cNvSpPr>
            <a:spLocks noGrp="1" noChangeArrowheads="1"/>
          </p:cNvSpPr>
          <p:nvPr>
            <p:ph type="sldNum" sz="quarter" idx="4"/>
          </p:nvPr>
        </p:nvSpPr>
        <p:spPr bwMode="black">
          <a:xfrm>
            <a:off x="182563" y="6537325"/>
            <a:ext cx="366712" cy="1841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a:spcBef>
                <a:spcPct val="0"/>
              </a:spcBef>
              <a:defRPr sz="800">
                <a:latin typeface="Arial" pitchFamily="34" charset="0"/>
                <a:ea typeface="宋体" pitchFamily="2" charset="-122"/>
                <a:cs typeface="Arial" pitchFamily="34" charset="0"/>
              </a:defRPr>
            </a:lvl1pPr>
          </a:lstStyle>
          <a:p>
            <a:pPr>
              <a:defRPr/>
            </a:pPr>
            <a:fld id="{4CE80774-6636-4FAC-9F2C-AA3D7AD19202}" type="slidenum">
              <a:rPr lang="en-US" altLang="zh-CN"/>
              <a:pPr>
                <a:defRPr/>
              </a:pPr>
              <a:t>‹#›</a:t>
            </a:fld>
            <a:endParaRPr lang="en-US" altLang="zh-CN" dirty="0"/>
          </a:p>
        </p:txBody>
      </p:sp>
      <p:sp>
        <p:nvSpPr>
          <p:cNvPr id="100359" name="Rectangle 7"/>
          <p:cNvSpPr>
            <a:spLocks noGrp="1" noChangeArrowheads="1"/>
          </p:cNvSpPr>
          <p:nvPr>
            <p:ph type="ftr" sz="quarter" idx="3"/>
          </p:nvPr>
        </p:nvSpPr>
        <p:spPr bwMode="auto">
          <a:xfrm>
            <a:off x="1554163" y="6537325"/>
            <a:ext cx="5943600" cy="1841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a:spcBef>
                <a:spcPct val="0"/>
              </a:spcBef>
              <a:defRPr sz="800">
                <a:latin typeface="Arial" pitchFamily="34" charset="0"/>
                <a:ea typeface="宋体" pitchFamily="2" charset="-122"/>
                <a:cs typeface="Arial" pitchFamily="34" charset="0"/>
              </a:defRPr>
            </a:lvl1pPr>
          </a:lstStyle>
          <a:p>
            <a:pPr>
              <a:defRPr/>
            </a:pPr>
            <a:r>
              <a:rPr lang="en-US" altLang="zh-CN"/>
              <a:t>IBM Internal, Confidential </a:t>
            </a:r>
          </a:p>
        </p:txBody>
      </p:sp>
      <p:sp>
        <p:nvSpPr>
          <p:cNvPr id="100360" name="Rectangle 8"/>
          <p:cNvSpPr>
            <a:spLocks noGrp="1" noChangeArrowheads="1"/>
          </p:cNvSpPr>
          <p:nvPr>
            <p:ph type="dt" sz="half" idx="2"/>
          </p:nvPr>
        </p:nvSpPr>
        <p:spPr bwMode="auto">
          <a:xfrm>
            <a:off x="549275" y="6537325"/>
            <a:ext cx="1004888" cy="1841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a:spcBef>
                <a:spcPct val="0"/>
              </a:spcBef>
              <a:defRPr sz="800">
                <a:latin typeface="Arial" pitchFamily="34" charset="0"/>
                <a:ea typeface="宋体" pitchFamily="2" charset="-122"/>
                <a:cs typeface="Arial" pitchFamily="34" charset="0"/>
              </a:defRPr>
            </a:lvl1pPr>
          </a:lstStyle>
          <a:p>
            <a:pPr>
              <a:defRPr/>
            </a:pPr>
            <a:fld id="{B98E1430-9CA8-4DDE-AE5E-853CDF3FD447}" type="datetime1">
              <a:rPr lang="en-US" altLang="zh-CN"/>
              <a:pPr>
                <a:defRPr/>
              </a:pPr>
              <a:t>11/8/2013</a:t>
            </a:fld>
            <a:endParaRPr lang="en-US" altLang="zh-CN" dirty="0"/>
          </a:p>
        </p:txBody>
      </p:sp>
      <p:pic>
        <p:nvPicPr>
          <p:cNvPr id="1033" name="Picture 10" descr="R120_G137_B251-200"/>
          <p:cNvPicPr>
            <a:picLocks noChangeAspect="1" noChangeArrowheads="1"/>
          </p:cNvPicPr>
          <p:nvPr/>
        </p:nvPicPr>
        <p:blipFill>
          <a:blip r:embed="rId16"/>
          <a:srcRect/>
          <a:stretch>
            <a:fillRect/>
          </a:stretch>
        </p:blipFill>
        <p:spPr bwMode="auto">
          <a:xfrm>
            <a:off x="8280400" y="227013"/>
            <a:ext cx="588963" cy="236537"/>
          </a:xfrm>
          <a:prstGeom prst="rect">
            <a:avLst/>
          </a:prstGeom>
          <a:noFill/>
          <a:ln w="9525">
            <a:noFill/>
            <a:miter lim="800000"/>
            <a:headEnd/>
            <a:tailEnd/>
          </a:ln>
        </p:spPr>
      </p:pic>
      <p:sp>
        <p:nvSpPr>
          <p:cNvPr id="13" name="AcnStamp_ID_13" hidden="1"/>
          <p:cNvSpPr/>
          <p:nvPr>
            <p:custDataLst>
              <p:tags r:id="rId13"/>
            </p:custDataLst>
          </p:nvPr>
        </p:nvSpPr>
        <p:spPr bwMode="gray">
          <a:xfrm>
            <a:off x="8869363" y="1517650"/>
            <a:ext cx="0" cy="0"/>
          </a:xfrm>
          <a:prstGeom prst="leftRightArrow">
            <a:avLst>
              <a:gd name="adj1" fmla="val 0"/>
              <a:gd name="adj2" fmla="val 0"/>
            </a:avLst>
          </a:prstGeom>
          <a:noFill/>
          <a:ln w="9525" cap="flat" cmpd="sng" algn="ctr">
            <a:noFill/>
            <a:prstDash val="solid"/>
            <a:round/>
            <a:headEnd type="none" w="med" len="med"/>
            <a:tailEnd type="none" w="med" len="med"/>
          </a:ln>
          <a:effectLst/>
        </p:spPr>
        <p:txBody>
          <a:bodyPr wrap="none" lIns="0" tIns="25400" rIns="0" bIns="25400">
            <a:spAutoFit/>
          </a:bodyPr>
          <a:lstStyle/>
          <a:p>
            <a:pPr algn="r">
              <a:defRPr/>
            </a:pPr>
            <a:r>
              <a:rPr lang="en-US" altLang="zh-CN" sz="1400" b="1"/>
              <a:t>MASTER STAMP</a:t>
            </a:r>
            <a:endParaRPr lang="zh-CN" altLang="en-US" sz="1400" b="1"/>
          </a:p>
        </p:txBody>
      </p:sp>
      <p:cxnSp>
        <p:nvCxnSpPr>
          <p:cNvPr id="1035" name="AcnStpConnector_ID_14" hidden="1"/>
          <p:cNvCxnSpPr>
            <a:cxnSpLocks noChangeShapeType="1"/>
            <a:stCxn id="13" idx="2"/>
            <a:endCxn id="13" idx="0"/>
          </p:cNvCxnSpPr>
          <p:nvPr>
            <p:custDataLst>
              <p:tags r:id="rId14"/>
            </p:custDataLst>
          </p:nvPr>
        </p:nvCxnSpPr>
        <p:spPr bwMode="gray">
          <a:xfrm>
            <a:off x="8869363" y="1517650"/>
            <a:ext cx="0" cy="0"/>
          </a:xfrm>
          <a:prstGeom prst="straightConnector1">
            <a:avLst/>
          </a:prstGeom>
          <a:noFill/>
          <a:ln w="9525" algn="ctr">
            <a:solidFill>
              <a:schemeClr val="tx1"/>
            </a:solidFill>
            <a:round/>
            <a:headEnd/>
            <a:tailEnd/>
          </a:ln>
        </p:spPr>
      </p:cxnSp>
      <p:cxnSp>
        <p:nvCxnSpPr>
          <p:cNvPr id="1036" name="AcnStpConnector_ID_16" hidden="1"/>
          <p:cNvCxnSpPr>
            <a:cxnSpLocks noChangeShapeType="1"/>
            <a:stCxn id="13" idx="4"/>
            <a:endCxn id="13" idx="6"/>
          </p:cNvCxnSpPr>
          <p:nvPr>
            <p:custDataLst>
              <p:tags r:id="rId15"/>
            </p:custDataLst>
          </p:nvPr>
        </p:nvCxnSpPr>
        <p:spPr bwMode="gray">
          <a:xfrm>
            <a:off x="8869363" y="1517650"/>
            <a:ext cx="0" cy="0"/>
          </a:xfrm>
          <a:prstGeom prst="straightConnector1">
            <a:avLst/>
          </a:prstGeom>
          <a:noFill/>
          <a:ln w="9525" algn="ctr">
            <a:solidFill>
              <a:schemeClr val="tx1"/>
            </a:solidFill>
            <a:round/>
            <a:headEnd/>
            <a:tailEnd/>
          </a:ln>
        </p:spPr>
      </p:cxnSp>
    </p:spTree>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 id="2147483981" r:id="rId11"/>
  </p:sldLayoutIdLst>
  <p:timing>
    <p:tnLst>
      <p:par>
        <p:cTn id="1" dur="indefinite" restart="never" nodeType="tmRoot"/>
      </p:par>
    </p:tnLst>
  </p:timing>
  <p:hf hdr="0" dt="0"/>
  <p:txStyles>
    <p:titleStyle>
      <a:lvl1pPr algn="l" rtl="0" eaLnBrk="0" fontAlgn="base" hangingPunct="0">
        <a:lnSpc>
          <a:spcPct val="90000"/>
        </a:lnSpc>
        <a:spcBef>
          <a:spcPct val="0"/>
        </a:spcBef>
        <a:spcAft>
          <a:spcPct val="0"/>
        </a:spcAft>
        <a:defRPr sz="2200">
          <a:solidFill>
            <a:schemeClr val="hlink"/>
          </a:solidFill>
          <a:latin typeface="微软雅黑" pitchFamily="34" charset="-122"/>
          <a:ea typeface="微软雅黑" pitchFamily="34" charset="-122"/>
          <a:cs typeface="+mj-cs"/>
        </a:defRPr>
      </a:lvl1pPr>
      <a:lvl2pPr algn="l" rtl="0" eaLnBrk="0" fontAlgn="base" hangingPunct="0">
        <a:lnSpc>
          <a:spcPct val="90000"/>
        </a:lnSpc>
        <a:spcBef>
          <a:spcPct val="0"/>
        </a:spcBef>
        <a:spcAft>
          <a:spcPct val="0"/>
        </a:spcAft>
        <a:defRPr sz="2200">
          <a:solidFill>
            <a:schemeClr val="hlink"/>
          </a:solidFill>
          <a:latin typeface="微软雅黑" pitchFamily="34" charset="-122"/>
          <a:ea typeface="微软雅黑" pitchFamily="34" charset="-122"/>
          <a:cs typeface="Arial" pitchFamily="-105" charset="0"/>
        </a:defRPr>
      </a:lvl2pPr>
      <a:lvl3pPr algn="l" rtl="0" eaLnBrk="0" fontAlgn="base" hangingPunct="0">
        <a:lnSpc>
          <a:spcPct val="90000"/>
        </a:lnSpc>
        <a:spcBef>
          <a:spcPct val="0"/>
        </a:spcBef>
        <a:spcAft>
          <a:spcPct val="0"/>
        </a:spcAft>
        <a:defRPr sz="2200">
          <a:solidFill>
            <a:schemeClr val="hlink"/>
          </a:solidFill>
          <a:latin typeface="微软雅黑" pitchFamily="34" charset="-122"/>
          <a:ea typeface="微软雅黑" pitchFamily="34" charset="-122"/>
          <a:cs typeface="Arial" pitchFamily="-105" charset="0"/>
        </a:defRPr>
      </a:lvl3pPr>
      <a:lvl4pPr algn="l" rtl="0" eaLnBrk="0" fontAlgn="base" hangingPunct="0">
        <a:lnSpc>
          <a:spcPct val="90000"/>
        </a:lnSpc>
        <a:spcBef>
          <a:spcPct val="0"/>
        </a:spcBef>
        <a:spcAft>
          <a:spcPct val="0"/>
        </a:spcAft>
        <a:defRPr sz="2200">
          <a:solidFill>
            <a:schemeClr val="hlink"/>
          </a:solidFill>
          <a:latin typeface="微软雅黑" pitchFamily="34" charset="-122"/>
          <a:ea typeface="微软雅黑" pitchFamily="34" charset="-122"/>
          <a:cs typeface="Arial" pitchFamily="-105" charset="0"/>
        </a:defRPr>
      </a:lvl4pPr>
      <a:lvl5pPr algn="l" rtl="0" eaLnBrk="0" fontAlgn="base" hangingPunct="0">
        <a:lnSpc>
          <a:spcPct val="90000"/>
        </a:lnSpc>
        <a:spcBef>
          <a:spcPct val="0"/>
        </a:spcBef>
        <a:spcAft>
          <a:spcPct val="0"/>
        </a:spcAft>
        <a:defRPr sz="2200">
          <a:solidFill>
            <a:schemeClr val="hlink"/>
          </a:solidFill>
          <a:latin typeface="微软雅黑" pitchFamily="34" charset="-122"/>
          <a:ea typeface="微软雅黑" pitchFamily="34" charset="-122"/>
          <a:cs typeface="Arial" pitchFamily="-105" charset="0"/>
        </a:defRPr>
      </a:lvl5pPr>
      <a:lvl6pPr marL="457200" algn="l" rtl="0" fontAlgn="base">
        <a:lnSpc>
          <a:spcPct val="90000"/>
        </a:lnSpc>
        <a:spcBef>
          <a:spcPct val="0"/>
        </a:spcBef>
        <a:spcAft>
          <a:spcPct val="0"/>
        </a:spcAft>
        <a:defRPr sz="2200">
          <a:solidFill>
            <a:schemeClr val="hlink"/>
          </a:solidFill>
          <a:latin typeface="Arial" pitchFamily="-105" charset="0"/>
          <a:ea typeface="Arial" pitchFamily="-105" charset="0"/>
          <a:cs typeface="Arial" pitchFamily="-105" charset="0"/>
        </a:defRPr>
      </a:lvl6pPr>
      <a:lvl7pPr marL="914400" algn="l" rtl="0" fontAlgn="base">
        <a:lnSpc>
          <a:spcPct val="90000"/>
        </a:lnSpc>
        <a:spcBef>
          <a:spcPct val="0"/>
        </a:spcBef>
        <a:spcAft>
          <a:spcPct val="0"/>
        </a:spcAft>
        <a:defRPr sz="2200">
          <a:solidFill>
            <a:schemeClr val="hlink"/>
          </a:solidFill>
          <a:latin typeface="Arial" pitchFamily="-105" charset="0"/>
          <a:ea typeface="Arial" pitchFamily="-105" charset="0"/>
          <a:cs typeface="Arial" pitchFamily="-105" charset="0"/>
        </a:defRPr>
      </a:lvl7pPr>
      <a:lvl8pPr marL="1371600" algn="l" rtl="0" fontAlgn="base">
        <a:lnSpc>
          <a:spcPct val="90000"/>
        </a:lnSpc>
        <a:spcBef>
          <a:spcPct val="0"/>
        </a:spcBef>
        <a:spcAft>
          <a:spcPct val="0"/>
        </a:spcAft>
        <a:defRPr sz="2200">
          <a:solidFill>
            <a:schemeClr val="hlink"/>
          </a:solidFill>
          <a:latin typeface="Arial" pitchFamily="-105" charset="0"/>
          <a:ea typeface="Arial" pitchFamily="-105" charset="0"/>
          <a:cs typeface="Arial" pitchFamily="-105" charset="0"/>
        </a:defRPr>
      </a:lvl8pPr>
      <a:lvl9pPr marL="1828800" algn="l" rtl="0" fontAlgn="base">
        <a:lnSpc>
          <a:spcPct val="90000"/>
        </a:lnSpc>
        <a:spcBef>
          <a:spcPct val="0"/>
        </a:spcBef>
        <a:spcAft>
          <a:spcPct val="0"/>
        </a:spcAft>
        <a:defRPr sz="2200">
          <a:solidFill>
            <a:schemeClr val="hlink"/>
          </a:solidFill>
          <a:latin typeface="Arial" pitchFamily="-105" charset="0"/>
          <a:ea typeface="Arial" pitchFamily="-105" charset="0"/>
          <a:cs typeface="Arial" pitchFamily="-105" charset="0"/>
        </a:defRPr>
      </a:lvl9pPr>
    </p:titleStyle>
    <p:bodyStyle>
      <a:lvl1pPr marL="173038" indent="-173038" algn="l" rtl="0" eaLnBrk="0" fontAlgn="base" hangingPunct="0">
        <a:spcBef>
          <a:spcPct val="20000"/>
        </a:spcBef>
        <a:spcAft>
          <a:spcPct val="0"/>
        </a:spcAft>
        <a:buClr>
          <a:schemeClr val="tx1"/>
        </a:buClr>
        <a:buFont typeface="Wingdings" pitchFamily="2" charset="2"/>
        <a:buChar char="§"/>
        <a:defRPr sz="1600">
          <a:solidFill>
            <a:schemeClr val="tx1"/>
          </a:solidFill>
          <a:latin typeface="微软雅黑" pitchFamily="34" charset="-122"/>
          <a:ea typeface="微软雅黑" pitchFamily="34" charset="-122"/>
          <a:cs typeface="+mn-cs"/>
        </a:defRPr>
      </a:lvl1pPr>
      <a:lvl2pPr marL="509588" indent="-163513" algn="l" rtl="0" eaLnBrk="0" fontAlgn="base" hangingPunct="0">
        <a:spcBef>
          <a:spcPct val="20000"/>
        </a:spcBef>
        <a:spcAft>
          <a:spcPct val="0"/>
        </a:spcAft>
        <a:buClr>
          <a:schemeClr val="tx1"/>
        </a:buClr>
        <a:buFont typeface="Arial" charset="0"/>
        <a:buChar char="–"/>
        <a:defRPr sz="1600">
          <a:solidFill>
            <a:schemeClr val="tx1"/>
          </a:solidFill>
          <a:latin typeface="微软雅黑" pitchFamily="34" charset="-122"/>
          <a:ea typeface="微软雅黑" pitchFamily="34" charset="-122"/>
          <a:cs typeface="+mn-cs"/>
        </a:defRPr>
      </a:lvl2pPr>
      <a:lvl3pPr marL="855663" indent="-173038" algn="l" rtl="0" eaLnBrk="0" fontAlgn="base" hangingPunct="0">
        <a:spcBef>
          <a:spcPct val="20000"/>
        </a:spcBef>
        <a:spcAft>
          <a:spcPct val="0"/>
        </a:spcAft>
        <a:buClr>
          <a:schemeClr val="tx1"/>
        </a:buClr>
        <a:buChar char="•"/>
        <a:defRPr sz="1600">
          <a:solidFill>
            <a:schemeClr val="tx1"/>
          </a:solidFill>
          <a:latin typeface="微软雅黑" pitchFamily="34" charset="-122"/>
          <a:ea typeface="微软雅黑" pitchFamily="34" charset="-122"/>
          <a:cs typeface="+mn-cs"/>
        </a:defRPr>
      </a:lvl3pPr>
      <a:lvl4pPr marL="1203325" indent="-173038" algn="l" rtl="0" eaLnBrk="0" fontAlgn="base" hangingPunct="0">
        <a:spcBef>
          <a:spcPct val="20000"/>
        </a:spcBef>
        <a:spcAft>
          <a:spcPct val="0"/>
        </a:spcAft>
        <a:buClr>
          <a:schemeClr val="bg1"/>
        </a:buClr>
        <a:buChar char="–"/>
        <a:defRPr sz="1600">
          <a:solidFill>
            <a:schemeClr val="bg1"/>
          </a:solidFill>
          <a:latin typeface="+mn-lt"/>
          <a:ea typeface="+mn-ea"/>
          <a:cs typeface="+mn-cs"/>
        </a:defRPr>
      </a:lvl4pPr>
      <a:lvl5pPr marL="1539875" indent="-163513" algn="l" rtl="0" eaLnBrk="0" fontAlgn="base" hangingPunct="0">
        <a:spcBef>
          <a:spcPct val="20000"/>
        </a:spcBef>
        <a:spcAft>
          <a:spcPct val="0"/>
        </a:spcAft>
        <a:buClr>
          <a:schemeClr val="bg1"/>
        </a:buClr>
        <a:buChar char="»"/>
        <a:defRPr sz="1600">
          <a:solidFill>
            <a:schemeClr val="bg1"/>
          </a:solidFill>
          <a:latin typeface="+mn-lt"/>
          <a:ea typeface="+mn-ea"/>
          <a:cs typeface="+mn-cs"/>
        </a:defRPr>
      </a:lvl5pPr>
      <a:lvl6pPr marL="1997075" indent="-163513" algn="l" rtl="0" fontAlgn="base">
        <a:spcBef>
          <a:spcPct val="20000"/>
        </a:spcBef>
        <a:spcAft>
          <a:spcPct val="0"/>
        </a:spcAft>
        <a:buClr>
          <a:schemeClr val="bg1"/>
        </a:buClr>
        <a:buChar char="»"/>
        <a:defRPr sz="1600">
          <a:solidFill>
            <a:schemeClr val="bg1"/>
          </a:solidFill>
          <a:latin typeface="+mn-lt"/>
          <a:ea typeface="+mn-ea"/>
          <a:cs typeface="+mn-cs"/>
        </a:defRPr>
      </a:lvl6pPr>
      <a:lvl7pPr marL="2454275" indent="-163513" algn="l" rtl="0" fontAlgn="base">
        <a:spcBef>
          <a:spcPct val="20000"/>
        </a:spcBef>
        <a:spcAft>
          <a:spcPct val="0"/>
        </a:spcAft>
        <a:buClr>
          <a:schemeClr val="bg1"/>
        </a:buClr>
        <a:buChar char="»"/>
        <a:defRPr sz="1600">
          <a:solidFill>
            <a:schemeClr val="bg1"/>
          </a:solidFill>
          <a:latin typeface="+mn-lt"/>
          <a:ea typeface="+mn-ea"/>
          <a:cs typeface="+mn-cs"/>
        </a:defRPr>
      </a:lvl7pPr>
      <a:lvl8pPr marL="2911475" indent="-163513" algn="l" rtl="0" fontAlgn="base">
        <a:spcBef>
          <a:spcPct val="20000"/>
        </a:spcBef>
        <a:spcAft>
          <a:spcPct val="0"/>
        </a:spcAft>
        <a:buClr>
          <a:schemeClr val="bg1"/>
        </a:buClr>
        <a:buChar char="»"/>
        <a:defRPr sz="1600">
          <a:solidFill>
            <a:schemeClr val="bg1"/>
          </a:solidFill>
          <a:latin typeface="+mn-lt"/>
          <a:ea typeface="+mn-ea"/>
          <a:cs typeface="+mn-cs"/>
        </a:defRPr>
      </a:lvl8pPr>
      <a:lvl9pPr marL="3368675" indent="-163513" algn="l" rtl="0" fontAlgn="base">
        <a:spcBef>
          <a:spcPct val="20000"/>
        </a:spcBef>
        <a:spcAft>
          <a:spcPct val="0"/>
        </a:spcAft>
        <a:buClr>
          <a:schemeClr val="bg1"/>
        </a:buClr>
        <a:buChar char="»"/>
        <a:defRPr sz="1600">
          <a:solidFill>
            <a:schemeClr val="bg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185738" y="1143000"/>
            <a:ext cx="8729662" cy="2011363"/>
          </a:xfrm>
        </p:spPr>
        <p:txBody>
          <a:bodyPr/>
          <a:lstStyle/>
          <a:p>
            <a:pPr eaLnBrk="1" hangingPunct="1">
              <a:lnSpc>
                <a:spcPct val="150000"/>
              </a:lnSpc>
            </a:pPr>
            <a:r>
              <a:rPr lang="zh-CN" altLang="en-US" b="1" dirty="0" smtClean="0"/>
              <a:t>三福百货</a:t>
            </a:r>
            <a:r>
              <a:rPr lang="en-US" altLang="zh-CN" b="1" dirty="0" smtClean="0"/>
              <a:t>ERP</a:t>
            </a:r>
            <a:r>
              <a:rPr lang="zh-CN" altLang="en-US" b="1" dirty="0" smtClean="0"/>
              <a:t>项目</a:t>
            </a:r>
            <a:br>
              <a:rPr lang="zh-CN" altLang="en-US" b="1" dirty="0" smtClean="0"/>
            </a:br>
            <a:r>
              <a:rPr lang="en-US" altLang="zh-CN" b="1" dirty="0" smtClean="0"/>
              <a:t>BI</a:t>
            </a:r>
            <a:r>
              <a:rPr lang="zh-CN" altLang="en-US" b="1" dirty="0" smtClean="0"/>
              <a:t>系统建设规划讨论</a:t>
            </a:r>
            <a:endParaRPr lang="en-US" altLang="zh-CN" b="1" dirty="0" smtClean="0"/>
          </a:p>
        </p:txBody>
      </p:sp>
      <p:sp>
        <p:nvSpPr>
          <p:cNvPr id="11267" name="Rectangle 4"/>
          <p:cNvSpPr>
            <a:spLocks noChangeArrowheads="1"/>
          </p:cNvSpPr>
          <p:nvPr/>
        </p:nvSpPr>
        <p:spPr bwMode="auto">
          <a:xfrm>
            <a:off x="177800" y="527050"/>
            <a:ext cx="7769225" cy="528638"/>
          </a:xfrm>
          <a:prstGeom prst="rect">
            <a:avLst/>
          </a:prstGeom>
          <a:noFill/>
          <a:ln w="9525">
            <a:noFill/>
            <a:miter lim="800000"/>
            <a:headEnd/>
            <a:tailEnd/>
          </a:ln>
        </p:spPr>
        <p:txBody>
          <a:bodyPr anchor="b"/>
          <a:lstStyle/>
          <a:p>
            <a:pPr>
              <a:spcBef>
                <a:spcPct val="20000"/>
              </a:spcBef>
              <a:buClr>
                <a:schemeClr val="tx1"/>
              </a:buClr>
              <a:buFont typeface="Wingdings" pitchFamily="2" charset="2"/>
              <a:buNone/>
            </a:pPr>
            <a:r>
              <a:rPr lang="en-US" altLang="zh-CN" sz="1300" dirty="0" smtClean="0"/>
              <a:t>Nov</a:t>
            </a:r>
            <a:r>
              <a:rPr lang="zh-CN" altLang="en-US" sz="1300" dirty="0" smtClean="0"/>
              <a:t> </a:t>
            </a:r>
            <a:r>
              <a:rPr lang="en-US" altLang="zh-CN" sz="1300" dirty="0" smtClean="0"/>
              <a:t>2013</a:t>
            </a:r>
            <a:endParaRPr lang="en-US" altLang="zh-CN" sz="1300" dirty="0"/>
          </a:p>
        </p:txBody>
      </p:sp>
      <p:sp>
        <p:nvSpPr>
          <p:cNvPr id="11268" name="TextBox 3"/>
          <p:cNvSpPr txBox="1">
            <a:spLocks noChangeArrowheads="1"/>
          </p:cNvSpPr>
          <p:nvPr/>
        </p:nvSpPr>
        <p:spPr bwMode="auto">
          <a:xfrm>
            <a:off x="169863" y="3211513"/>
            <a:ext cx="3868737" cy="369887"/>
          </a:xfrm>
          <a:prstGeom prst="rect">
            <a:avLst/>
          </a:prstGeom>
          <a:noFill/>
          <a:ln w="9525">
            <a:noFill/>
            <a:miter lim="800000"/>
            <a:headEnd/>
            <a:tailEnd/>
          </a:ln>
        </p:spPr>
        <p:txBody>
          <a:bodyPr>
            <a:spAutoFit/>
          </a:bodyPr>
          <a:lstStyle/>
          <a:p>
            <a:pPr>
              <a:spcBef>
                <a:spcPct val="50000"/>
              </a:spcBef>
            </a:pPr>
            <a:r>
              <a:rPr lang="en-US" altLang="zh-CN" dirty="0" smtClean="0">
                <a:latin typeface="微软雅黑" pitchFamily="34" charset="-122"/>
                <a:ea typeface="微软雅黑" pitchFamily="34" charset="-122"/>
              </a:rPr>
              <a:t>Zhu Lei</a:t>
            </a: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2013.11</a:t>
            </a:r>
            <a:endParaRPr lang="en-US" altLang="zh-CN"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z="2400" dirty="0" smtClean="0">
                <a:solidFill>
                  <a:schemeClr val="tx1"/>
                </a:solidFill>
              </a:rPr>
              <a:t>达芙妮第一阶段项目计划</a:t>
            </a:r>
          </a:p>
        </p:txBody>
      </p:sp>
      <p:sp>
        <p:nvSpPr>
          <p:cNvPr id="4" name="灯片编号占位符 3"/>
          <p:cNvSpPr>
            <a:spLocks noGrp="1"/>
          </p:cNvSpPr>
          <p:nvPr>
            <p:ph type="sldNum" sz="quarter" idx="10"/>
          </p:nvPr>
        </p:nvSpPr>
        <p:spPr/>
        <p:txBody>
          <a:bodyPr/>
          <a:lstStyle/>
          <a:p>
            <a:pPr>
              <a:defRPr/>
            </a:pPr>
            <a:fld id="{F56D4BB5-23AB-4A42-BA4E-56FCA1377D69}" type="slidenum">
              <a:rPr lang="zh-CN" altLang="en-US" smtClean="0">
                <a:latin typeface="+mj-ea"/>
                <a:ea typeface="+mj-ea"/>
              </a:rPr>
              <a:pPr>
                <a:defRPr/>
              </a:pPr>
              <a:t>10</a:t>
            </a:fld>
            <a:endParaRPr lang="en-US" altLang="zh-CN" dirty="0">
              <a:latin typeface="+mj-ea"/>
              <a:ea typeface="+mj-ea"/>
            </a:endParaRPr>
          </a:p>
        </p:txBody>
      </p:sp>
      <p:pic>
        <p:nvPicPr>
          <p:cNvPr id="119" name="Picture 1"/>
          <p:cNvPicPr>
            <a:picLocks noChangeAspect="1" noChangeArrowheads="1"/>
          </p:cNvPicPr>
          <p:nvPr/>
        </p:nvPicPr>
        <p:blipFill>
          <a:blip r:embed="rId3"/>
          <a:srcRect/>
          <a:stretch>
            <a:fillRect/>
          </a:stretch>
        </p:blipFill>
        <p:spPr bwMode="auto">
          <a:xfrm>
            <a:off x="671535" y="1476396"/>
            <a:ext cx="7115175" cy="4953000"/>
          </a:xfrm>
          <a:prstGeom prst="rect">
            <a:avLst/>
          </a:prstGeom>
          <a:noFill/>
          <a:ln w="9525" algn="ctr">
            <a:noFill/>
            <a:miter lim="800000"/>
            <a:headEnd/>
            <a:tailEnd/>
          </a:ln>
        </p:spPr>
      </p:pic>
    </p:spTree>
    <p:extLst>
      <p:ext uri="{BB962C8B-B14F-4D97-AF65-F5344CB8AC3E}">
        <p14:creationId xmlns:p14="http://schemas.microsoft.com/office/powerpoint/2010/main" xmlns="" val="173557573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z="2400" dirty="0" smtClean="0">
                <a:solidFill>
                  <a:schemeClr val="tx1"/>
                </a:solidFill>
              </a:rPr>
              <a:t>达芙妮第二阶段项目计划</a:t>
            </a:r>
          </a:p>
        </p:txBody>
      </p:sp>
      <p:sp>
        <p:nvSpPr>
          <p:cNvPr id="4" name="灯片编号占位符 3"/>
          <p:cNvSpPr>
            <a:spLocks noGrp="1"/>
          </p:cNvSpPr>
          <p:nvPr>
            <p:ph type="sldNum" sz="quarter" idx="10"/>
          </p:nvPr>
        </p:nvSpPr>
        <p:spPr/>
        <p:txBody>
          <a:bodyPr/>
          <a:lstStyle/>
          <a:p>
            <a:pPr>
              <a:defRPr/>
            </a:pPr>
            <a:fld id="{F56D4BB5-23AB-4A42-BA4E-56FCA1377D69}" type="slidenum">
              <a:rPr lang="zh-CN" altLang="en-US" smtClean="0">
                <a:latin typeface="+mj-ea"/>
                <a:ea typeface="+mj-ea"/>
              </a:rPr>
              <a:pPr>
                <a:defRPr/>
              </a:pPr>
              <a:t>11</a:t>
            </a:fld>
            <a:endParaRPr lang="en-US" altLang="zh-CN" dirty="0">
              <a:latin typeface="+mj-ea"/>
              <a:ea typeface="+mj-ea"/>
            </a:endParaRPr>
          </a:p>
        </p:txBody>
      </p:sp>
      <p:pic>
        <p:nvPicPr>
          <p:cNvPr id="5" name="Picture 3"/>
          <p:cNvPicPr>
            <a:picLocks noChangeAspect="1" noChangeArrowheads="1"/>
          </p:cNvPicPr>
          <p:nvPr/>
        </p:nvPicPr>
        <p:blipFill>
          <a:blip r:embed="rId3"/>
          <a:srcRect/>
          <a:stretch>
            <a:fillRect/>
          </a:stretch>
        </p:blipFill>
        <p:spPr bwMode="auto">
          <a:xfrm>
            <a:off x="500034" y="1609741"/>
            <a:ext cx="8220075" cy="4105275"/>
          </a:xfrm>
          <a:prstGeom prst="rect">
            <a:avLst/>
          </a:prstGeom>
          <a:noFill/>
          <a:ln w="9525" algn="ctr">
            <a:noFill/>
            <a:miter lim="800000"/>
            <a:headEnd/>
            <a:tailEnd/>
          </a:ln>
        </p:spPr>
      </p:pic>
    </p:spTree>
    <p:extLst>
      <p:ext uri="{BB962C8B-B14F-4D97-AF65-F5344CB8AC3E}">
        <p14:creationId xmlns:p14="http://schemas.microsoft.com/office/powerpoint/2010/main" xmlns="" val="173557573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3" name="Slide Number Placeholder 3"/>
          <p:cNvSpPr>
            <a:spLocks noGrp="1"/>
          </p:cNvSpPr>
          <p:nvPr>
            <p:ph type="sldNum" sz="quarter" idx="10"/>
          </p:nvPr>
        </p:nvSpPr>
        <p:spPr>
          <a:noFill/>
        </p:spPr>
        <p:txBody>
          <a:bodyPr/>
          <a:lstStyle/>
          <a:p>
            <a:fld id="{DE9AABD9-6B19-4C98-B87B-2A56E3E87D93}" type="slidenum">
              <a:rPr lang="en-US" altLang="zh-CN" smtClean="0">
                <a:latin typeface="Arial" charset="0"/>
                <a:ea typeface="宋体" charset="-122"/>
              </a:rPr>
              <a:pPr/>
              <a:t>12</a:t>
            </a:fld>
            <a:endParaRPr lang="en-US" altLang="zh-CN" smtClean="0">
              <a:latin typeface="Arial" charset="0"/>
              <a:ea typeface="宋体" charset="-122"/>
            </a:endParaRPr>
          </a:p>
        </p:txBody>
      </p:sp>
      <p:sp>
        <p:nvSpPr>
          <p:cNvPr id="12291" name="Title 1"/>
          <p:cNvSpPr>
            <a:spLocks noGrp="1"/>
          </p:cNvSpPr>
          <p:nvPr>
            <p:ph type="title"/>
          </p:nvPr>
        </p:nvSpPr>
        <p:spPr/>
        <p:txBody>
          <a:bodyPr/>
          <a:lstStyle/>
          <a:p>
            <a:r>
              <a:rPr lang="zh-CN" altLang="en-GB" sz="2400" dirty="0" smtClean="0">
                <a:sym typeface="Arial" pitchFamily="34" charset="0"/>
              </a:rPr>
              <a:t>面向零售行业的业务分析解决方案</a:t>
            </a:r>
            <a:endParaRPr lang="zh-CN" altLang="en-US" sz="2400" dirty="0" smtClean="0"/>
          </a:p>
        </p:txBody>
      </p:sp>
      <p:grpSp>
        <p:nvGrpSpPr>
          <p:cNvPr id="2" name="组合 65"/>
          <p:cNvGrpSpPr/>
          <p:nvPr/>
        </p:nvGrpSpPr>
        <p:grpSpPr>
          <a:xfrm>
            <a:off x="314325" y="1428736"/>
            <a:ext cx="8472517" cy="5113352"/>
            <a:chOff x="228600" y="1025525"/>
            <a:chExt cx="8672513" cy="5516563"/>
          </a:xfrm>
        </p:grpSpPr>
        <p:sp>
          <p:nvSpPr>
            <p:cNvPr id="14" name="Rectangle 33"/>
            <p:cNvSpPr>
              <a:spLocks noChangeArrowheads="1"/>
            </p:cNvSpPr>
            <p:nvPr/>
          </p:nvSpPr>
          <p:spPr bwMode="auto">
            <a:xfrm>
              <a:off x="258763" y="1060450"/>
              <a:ext cx="8602662" cy="392113"/>
            </a:xfrm>
            <a:prstGeom prst="rect">
              <a:avLst/>
            </a:prstGeom>
            <a:solidFill>
              <a:srgbClr val="007AAC"/>
            </a:solidFill>
            <a:ln w="9525">
              <a:noFill/>
              <a:round/>
              <a:headEnd/>
              <a:tailEnd/>
            </a:ln>
          </p:spPr>
          <p:txBody>
            <a:bodyPr/>
            <a:lstStyle/>
            <a:p>
              <a:pPr algn="l" defTabSz="914400">
                <a:lnSpc>
                  <a:spcPct val="100000"/>
                </a:lnSpc>
                <a:buClrTx/>
                <a:buSzTx/>
                <a:buFontTx/>
                <a:buNone/>
              </a:pPr>
              <a:endParaRPr lang="en-US" altLang="zh-CN" sz="1800">
                <a:solidFill>
                  <a:srgbClr val="FFFFFF"/>
                </a:solidFill>
                <a:latin typeface="微软雅黑" pitchFamily="34" charset="-122"/>
                <a:ea typeface="微软雅黑" pitchFamily="34" charset="-122"/>
                <a:cs typeface="Times New Roman" pitchFamily="18" charset="0"/>
              </a:endParaRPr>
            </a:p>
          </p:txBody>
        </p:sp>
        <p:sp>
          <p:nvSpPr>
            <p:cNvPr id="19" name="Rectangle 33"/>
            <p:cNvSpPr>
              <a:spLocks noChangeArrowheads="1"/>
            </p:cNvSpPr>
            <p:nvPr/>
          </p:nvSpPr>
          <p:spPr bwMode="auto">
            <a:xfrm>
              <a:off x="352425" y="4264025"/>
              <a:ext cx="8408988" cy="320675"/>
            </a:xfrm>
            <a:prstGeom prst="rect">
              <a:avLst/>
            </a:prstGeom>
            <a:solidFill>
              <a:srgbClr val="007AAC"/>
            </a:solidFill>
            <a:ln w="9525">
              <a:noFill/>
              <a:round/>
              <a:headEnd/>
              <a:tailEnd/>
            </a:ln>
          </p:spPr>
          <p:txBody>
            <a:bodyPr/>
            <a:lstStyle/>
            <a:p>
              <a:pPr algn="l" defTabSz="914400">
                <a:lnSpc>
                  <a:spcPct val="100000"/>
                </a:lnSpc>
                <a:buClrTx/>
                <a:buSzTx/>
                <a:buFontTx/>
                <a:buNone/>
              </a:pPr>
              <a:endParaRPr lang="en-US" altLang="zh-CN" sz="1800">
                <a:solidFill>
                  <a:srgbClr val="FFFFFF"/>
                </a:solidFill>
                <a:latin typeface="微软雅黑" pitchFamily="34" charset="-122"/>
                <a:ea typeface="微软雅黑" pitchFamily="34" charset="-122"/>
                <a:cs typeface="Times New Roman" pitchFamily="18" charset="0"/>
              </a:endParaRPr>
            </a:p>
          </p:txBody>
        </p:sp>
        <p:sp>
          <p:nvSpPr>
            <p:cNvPr id="20" name="Rectangle 35"/>
            <p:cNvSpPr>
              <a:spLocks noChangeArrowheads="1"/>
            </p:cNvSpPr>
            <p:nvPr/>
          </p:nvSpPr>
          <p:spPr bwMode="auto">
            <a:xfrm>
              <a:off x="381000" y="4267200"/>
              <a:ext cx="8408988" cy="852488"/>
            </a:xfrm>
            <a:prstGeom prst="rect">
              <a:avLst/>
            </a:prstGeom>
            <a:noFill/>
            <a:ln w="9525">
              <a:solidFill>
                <a:srgbClr val="007AAC"/>
              </a:solidFill>
              <a:round/>
              <a:headEnd/>
              <a:tailEnd/>
            </a:ln>
          </p:spPr>
          <p:txBody>
            <a:bodyPr/>
            <a:lstStyle/>
            <a:p>
              <a:pPr algn="l" defTabSz="914400">
                <a:lnSpc>
                  <a:spcPct val="100000"/>
                </a:lnSpc>
                <a:buClrTx/>
                <a:buSzTx/>
                <a:buFontTx/>
                <a:buNone/>
              </a:pPr>
              <a:endParaRPr lang="en-US" altLang="zh-CN" sz="1800">
                <a:solidFill>
                  <a:srgbClr val="FFFFFF"/>
                </a:solidFill>
                <a:latin typeface="微软雅黑" pitchFamily="34" charset="-122"/>
                <a:ea typeface="微软雅黑" pitchFamily="34" charset="-122"/>
                <a:cs typeface="Times New Roman" pitchFamily="18" charset="0"/>
              </a:endParaRPr>
            </a:p>
          </p:txBody>
        </p:sp>
        <p:sp>
          <p:nvSpPr>
            <p:cNvPr id="22" name="Rectangle 37"/>
            <p:cNvSpPr>
              <a:spLocks noChangeArrowheads="1"/>
            </p:cNvSpPr>
            <p:nvPr/>
          </p:nvSpPr>
          <p:spPr bwMode="auto">
            <a:xfrm>
              <a:off x="381000" y="5194300"/>
              <a:ext cx="8408988" cy="319088"/>
            </a:xfrm>
            <a:prstGeom prst="rect">
              <a:avLst/>
            </a:prstGeom>
            <a:solidFill>
              <a:srgbClr val="007AAC"/>
            </a:solidFill>
            <a:ln w="9525">
              <a:solidFill>
                <a:srgbClr val="007AAC"/>
              </a:solidFill>
              <a:round/>
              <a:headEnd/>
              <a:tailEnd/>
            </a:ln>
          </p:spPr>
          <p:txBody>
            <a:bodyPr/>
            <a:lstStyle/>
            <a:p>
              <a:pPr algn="l" defTabSz="914400">
                <a:lnSpc>
                  <a:spcPct val="100000"/>
                </a:lnSpc>
                <a:buClrTx/>
                <a:buSzTx/>
                <a:buFontTx/>
                <a:buNone/>
              </a:pPr>
              <a:endParaRPr lang="en-US" altLang="zh-CN" sz="1800">
                <a:solidFill>
                  <a:srgbClr val="FFFFFF"/>
                </a:solidFill>
                <a:latin typeface="微软雅黑" pitchFamily="34" charset="-122"/>
                <a:ea typeface="微软雅黑" pitchFamily="34" charset="-122"/>
                <a:cs typeface="Times New Roman" pitchFamily="18" charset="0"/>
              </a:endParaRPr>
            </a:p>
          </p:txBody>
        </p:sp>
        <p:sp>
          <p:nvSpPr>
            <p:cNvPr id="23" name="Rectangle 38"/>
            <p:cNvSpPr>
              <a:spLocks noChangeArrowheads="1"/>
            </p:cNvSpPr>
            <p:nvPr/>
          </p:nvSpPr>
          <p:spPr bwMode="auto">
            <a:xfrm>
              <a:off x="381000" y="5194300"/>
              <a:ext cx="8408988" cy="962025"/>
            </a:xfrm>
            <a:prstGeom prst="rect">
              <a:avLst/>
            </a:prstGeom>
            <a:noFill/>
            <a:ln w="9525">
              <a:solidFill>
                <a:srgbClr val="007AAC"/>
              </a:solidFill>
              <a:round/>
              <a:headEnd/>
              <a:tailEnd/>
            </a:ln>
          </p:spPr>
          <p:txBody>
            <a:bodyPr/>
            <a:lstStyle/>
            <a:p>
              <a:pPr algn="l" defTabSz="914400">
                <a:lnSpc>
                  <a:spcPct val="100000"/>
                </a:lnSpc>
                <a:buClrTx/>
                <a:buSzTx/>
                <a:buFontTx/>
                <a:buNone/>
              </a:pPr>
              <a:endParaRPr lang="en-US" altLang="zh-CN" sz="1800">
                <a:solidFill>
                  <a:srgbClr val="FFFFFF"/>
                </a:solidFill>
                <a:latin typeface="微软雅黑" pitchFamily="34" charset="-122"/>
                <a:ea typeface="微软雅黑" pitchFamily="34" charset="-122"/>
                <a:cs typeface="Times New Roman" pitchFamily="18" charset="0"/>
              </a:endParaRPr>
            </a:p>
          </p:txBody>
        </p:sp>
        <p:sp>
          <p:nvSpPr>
            <p:cNvPr id="24" name="Rectangle 33"/>
            <p:cNvSpPr>
              <a:spLocks noChangeArrowheads="1"/>
            </p:cNvSpPr>
            <p:nvPr/>
          </p:nvSpPr>
          <p:spPr bwMode="auto">
            <a:xfrm>
              <a:off x="304800" y="1066800"/>
              <a:ext cx="8596313" cy="5262563"/>
            </a:xfrm>
            <a:prstGeom prst="rect">
              <a:avLst/>
            </a:prstGeom>
            <a:noFill/>
            <a:ln w="6350">
              <a:solidFill>
                <a:srgbClr val="007AAC"/>
              </a:solidFill>
              <a:round/>
              <a:headEnd/>
              <a:tailEnd/>
            </a:ln>
          </p:spPr>
          <p:txBody>
            <a:bodyPr/>
            <a:lstStyle/>
            <a:p>
              <a:pPr algn="l" defTabSz="914400">
                <a:lnSpc>
                  <a:spcPct val="100000"/>
                </a:lnSpc>
                <a:buClrTx/>
                <a:buSzTx/>
                <a:buFontTx/>
                <a:buNone/>
              </a:pPr>
              <a:r>
                <a:rPr lang="en-US" altLang="zh-CN" sz="1800">
                  <a:solidFill>
                    <a:srgbClr val="FFFFFF"/>
                  </a:solidFill>
                  <a:latin typeface="微软雅黑" pitchFamily="34" charset="-122"/>
                  <a:ea typeface="微软雅黑" pitchFamily="34" charset="-122"/>
                  <a:cs typeface="Times New Roman" pitchFamily="18" charset="0"/>
                </a:rPr>
                <a:t> </a:t>
              </a:r>
            </a:p>
          </p:txBody>
        </p:sp>
        <p:sp>
          <p:nvSpPr>
            <p:cNvPr id="25" name="Rounded Rectangle 22"/>
            <p:cNvSpPr>
              <a:spLocks noChangeArrowheads="1"/>
            </p:cNvSpPr>
            <p:nvPr/>
          </p:nvSpPr>
          <p:spPr bwMode="auto">
            <a:xfrm>
              <a:off x="4770438" y="5778500"/>
              <a:ext cx="3733800" cy="355600"/>
            </a:xfrm>
            <a:prstGeom prst="roundRect">
              <a:avLst>
                <a:gd name="adj" fmla="val 9347"/>
              </a:avLst>
            </a:prstGeom>
            <a:noFill/>
            <a:ln w="9525">
              <a:solidFill>
                <a:srgbClr val="FFFFFF"/>
              </a:solidFill>
              <a:round/>
              <a:headEnd/>
              <a:tailEnd/>
            </a:ln>
          </p:spPr>
          <p:txBody>
            <a:bodyPr/>
            <a:lstStyle/>
            <a:p>
              <a:pPr algn="l">
                <a:lnSpc>
                  <a:spcPct val="90000"/>
                </a:lnSpc>
                <a:buClrTx/>
                <a:buSzTx/>
                <a:buFontTx/>
                <a:buNone/>
              </a:pPr>
              <a:endParaRPr lang="en-US" altLang="zh-CN" sz="1300">
                <a:solidFill>
                  <a:schemeClr val="hlink"/>
                </a:solidFill>
                <a:latin typeface="微软雅黑" pitchFamily="34" charset="-122"/>
                <a:ea typeface="微软雅黑" pitchFamily="34" charset="-122"/>
                <a:cs typeface="Times New Roman" pitchFamily="18" charset="0"/>
              </a:endParaRPr>
            </a:p>
          </p:txBody>
        </p:sp>
        <p:sp>
          <p:nvSpPr>
            <p:cNvPr id="26" name="Text Box 4"/>
            <p:cNvSpPr txBox="1">
              <a:spLocks noChangeArrowheads="1"/>
            </p:cNvSpPr>
            <p:nvPr/>
          </p:nvSpPr>
          <p:spPr bwMode="auto">
            <a:xfrm>
              <a:off x="354013" y="1025525"/>
              <a:ext cx="8408987" cy="452438"/>
            </a:xfrm>
            <a:prstGeom prst="rect">
              <a:avLst/>
            </a:prstGeom>
            <a:noFill/>
            <a:ln w="9525">
              <a:noFill/>
              <a:miter lim="800000"/>
              <a:headEnd/>
              <a:tailEnd/>
            </a:ln>
          </p:spPr>
          <p:txBody>
            <a:bodyPr anchor="ctr"/>
            <a:lstStyle/>
            <a:p>
              <a:pPr eaLnBrk="0" hangingPunct="0">
                <a:lnSpc>
                  <a:spcPct val="90000"/>
                </a:lnSpc>
                <a:spcBef>
                  <a:spcPct val="50000"/>
                </a:spcBef>
                <a:buClrTx/>
              </a:pPr>
              <a:r>
                <a:rPr lang="zh-CN" altLang="en-GB" sz="1600" b="1">
                  <a:solidFill>
                    <a:srgbClr val="FFFFFF"/>
                  </a:solidFill>
                  <a:latin typeface="微软雅黑" pitchFamily="34" charset="-122"/>
                  <a:ea typeface="微软雅黑" pitchFamily="34" charset="-122"/>
                  <a:cs typeface="Times New Roman" pitchFamily="18" charset="0"/>
                  <a:sym typeface="Arial" pitchFamily="34" charset="0"/>
                </a:rPr>
                <a:t>零售解决方案领域</a:t>
              </a:r>
            </a:p>
          </p:txBody>
        </p:sp>
        <p:sp>
          <p:nvSpPr>
            <p:cNvPr id="27" name="Text Box 10"/>
            <p:cNvSpPr txBox="1">
              <a:spLocks noChangeArrowheads="1"/>
            </p:cNvSpPr>
            <p:nvPr/>
          </p:nvSpPr>
          <p:spPr bwMode="auto">
            <a:xfrm>
              <a:off x="3360738" y="2797175"/>
              <a:ext cx="2506662" cy="1354748"/>
            </a:xfrm>
            <a:prstGeom prst="rect">
              <a:avLst/>
            </a:prstGeom>
            <a:noFill/>
            <a:ln w="9525">
              <a:noFill/>
              <a:miter lim="800000"/>
              <a:headEnd/>
              <a:tailEnd/>
            </a:ln>
          </p:spPr>
          <p:txBody>
            <a:bodyPr lIns="0">
              <a:spAutoFit/>
            </a:bodyPr>
            <a:lstStyle/>
            <a:p>
              <a:pPr marL="114300" indent="-114300" algn="l" eaLnBrk="0" hangingPunct="0">
                <a:lnSpc>
                  <a:spcPct val="100000"/>
                </a:lnSpc>
                <a:spcBef>
                  <a:spcPct val="10000"/>
                </a:spcBef>
                <a:buClrTx/>
                <a:buSzTx/>
                <a:buFont typeface="Arial" pitchFamily="34" charset="0"/>
                <a:buChar char="•"/>
              </a:pPr>
              <a:r>
                <a:rPr lang="zh-CN" altLang="en-GB" sz="1400" dirty="0">
                  <a:solidFill>
                    <a:srgbClr val="000000"/>
                  </a:solidFill>
                  <a:latin typeface="微软雅黑" pitchFamily="34" charset="-122"/>
                  <a:ea typeface="微软雅黑" pitchFamily="34" charset="-122"/>
                  <a:cs typeface="Times New Roman" pitchFamily="18" charset="0"/>
                  <a:sym typeface="Arial" pitchFamily="34" charset="0"/>
                </a:rPr>
                <a:t>财务商品规划</a:t>
              </a:r>
            </a:p>
            <a:p>
              <a:pPr marL="114300" indent="-114300" algn="l" eaLnBrk="0" hangingPunct="0">
                <a:lnSpc>
                  <a:spcPct val="100000"/>
                </a:lnSpc>
                <a:spcBef>
                  <a:spcPct val="10000"/>
                </a:spcBef>
                <a:buClrTx/>
                <a:buSzTx/>
                <a:buFont typeface="Arial" pitchFamily="34" charset="0"/>
                <a:buChar char="•"/>
              </a:pPr>
              <a:r>
                <a:rPr lang="zh-CN" altLang="en-GB" sz="1400" dirty="0">
                  <a:solidFill>
                    <a:srgbClr val="000000"/>
                  </a:solidFill>
                  <a:latin typeface="微软雅黑" pitchFamily="34" charset="-122"/>
                  <a:ea typeface="微软雅黑" pitchFamily="34" charset="-122"/>
                  <a:cs typeface="Times New Roman" pitchFamily="18" charset="0"/>
                  <a:sym typeface="Arial" pitchFamily="34" charset="0"/>
                </a:rPr>
                <a:t>品类管理</a:t>
              </a:r>
            </a:p>
            <a:p>
              <a:pPr marL="114300" indent="-114300" algn="l" eaLnBrk="0" hangingPunct="0">
                <a:lnSpc>
                  <a:spcPct val="100000"/>
                </a:lnSpc>
                <a:spcBef>
                  <a:spcPct val="10000"/>
                </a:spcBef>
                <a:buClrTx/>
                <a:buSzTx/>
                <a:buFont typeface="Arial" pitchFamily="34" charset="0"/>
                <a:buChar char="•"/>
              </a:pPr>
              <a:r>
                <a:rPr lang="zh-CN" altLang="en-GB" sz="1400" dirty="0">
                  <a:solidFill>
                    <a:srgbClr val="000000"/>
                  </a:solidFill>
                  <a:latin typeface="微软雅黑" pitchFamily="34" charset="-122"/>
                  <a:ea typeface="微软雅黑" pitchFamily="34" charset="-122"/>
                  <a:cs typeface="Times New Roman" pitchFamily="18" charset="0"/>
                  <a:sym typeface="Arial" pitchFamily="34" charset="0"/>
                </a:rPr>
                <a:t>店铺级的品类</a:t>
              </a:r>
            </a:p>
            <a:p>
              <a:pPr marL="114300" indent="-114300" algn="l" eaLnBrk="0" hangingPunct="0">
                <a:lnSpc>
                  <a:spcPct val="100000"/>
                </a:lnSpc>
                <a:spcBef>
                  <a:spcPct val="10000"/>
                </a:spcBef>
                <a:buClrTx/>
                <a:buSzTx/>
                <a:buFont typeface="Arial" pitchFamily="34" charset="0"/>
                <a:buChar char="•"/>
              </a:pPr>
              <a:r>
                <a:rPr lang="zh-CN" altLang="en-GB" sz="1400" dirty="0">
                  <a:solidFill>
                    <a:srgbClr val="000000"/>
                  </a:solidFill>
                  <a:latin typeface="微软雅黑" pitchFamily="34" charset="-122"/>
                  <a:ea typeface="微软雅黑" pitchFamily="34" charset="-122"/>
                  <a:cs typeface="Times New Roman" pitchFamily="18" charset="0"/>
                  <a:sym typeface="Arial" pitchFamily="34" charset="0"/>
                </a:rPr>
                <a:t>促销规划</a:t>
              </a:r>
            </a:p>
            <a:p>
              <a:pPr marL="114300" indent="-114300" algn="l" eaLnBrk="0" hangingPunct="0">
                <a:lnSpc>
                  <a:spcPct val="100000"/>
                </a:lnSpc>
                <a:spcBef>
                  <a:spcPct val="10000"/>
                </a:spcBef>
                <a:buClrTx/>
                <a:buSzTx/>
                <a:buFont typeface="Arial" pitchFamily="34" charset="0"/>
                <a:buChar char="•"/>
              </a:pPr>
              <a:r>
                <a:rPr lang="zh-CN" altLang="en-GB" sz="1400" dirty="0">
                  <a:solidFill>
                    <a:srgbClr val="000000"/>
                  </a:solidFill>
                  <a:latin typeface="微软雅黑" pitchFamily="34" charset="-122"/>
                  <a:ea typeface="微软雅黑" pitchFamily="34" charset="-122"/>
                  <a:cs typeface="Times New Roman" pitchFamily="18" charset="0"/>
                  <a:sym typeface="Arial" pitchFamily="34" charset="0"/>
                </a:rPr>
                <a:t>产品盈利能力管理</a:t>
              </a:r>
            </a:p>
          </p:txBody>
        </p:sp>
        <p:sp>
          <p:nvSpPr>
            <p:cNvPr id="28" name="Text Box 11"/>
            <p:cNvSpPr txBox="1">
              <a:spLocks noChangeArrowheads="1"/>
            </p:cNvSpPr>
            <p:nvPr/>
          </p:nvSpPr>
          <p:spPr bwMode="auto">
            <a:xfrm>
              <a:off x="477838" y="2806438"/>
              <a:ext cx="2393950" cy="1354748"/>
            </a:xfrm>
            <a:prstGeom prst="rect">
              <a:avLst/>
            </a:prstGeom>
            <a:noFill/>
            <a:ln w="9525">
              <a:noFill/>
              <a:miter lim="800000"/>
              <a:headEnd/>
              <a:tailEnd/>
            </a:ln>
          </p:spPr>
          <p:txBody>
            <a:bodyPr lIns="0">
              <a:spAutoFit/>
            </a:bodyPr>
            <a:lstStyle/>
            <a:p>
              <a:pPr marL="114300" indent="-114300" algn="l" eaLnBrk="0" hangingPunct="0">
                <a:lnSpc>
                  <a:spcPct val="100000"/>
                </a:lnSpc>
                <a:spcBef>
                  <a:spcPct val="10000"/>
                </a:spcBef>
                <a:buClrTx/>
                <a:buSzTx/>
                <a:buFont typeface="Arial" pitchFamily="34" charset="0"/>
                <a:buChar char="•"/>
              </a:pPr>
              <a:r>
                <a:rPr lang="zh-CN" altLang="en-US" sz="1400" dirty="0" smtClean="0">
                  <a:solidFill>
                    <a:srgbClr val="000000"/>
                  </a:solidFill>
                  <a:latin typeface="微软雅黑" pitchFamily="34" charset="-122"/>
                  <a:ea typeface="微软雅黑" pitchFamily="34" charset="-122"/>
                  <a:cs typeface="Times New Roman" pitchFamily="18" charset="0"/>
                  <a:sym typeface="Arial" pitchFamily="34" charset="0"/>
                </a:rPr>
                <a:t>客户忠诚度</a:t>
              </a:r>
              <a:endParaRPr lang="en-US" altLang="zh-CN" sz="1400" dirty="0" smtClean="0">
                <a:solidFill>
                  <a:srgbClr val="000000"/>
                </a:solidFill>
                <a:latin typeface="微软雅黑" pitchFamily="34" charset="-122"/>
                <a:ea typeface="微软雅黑" pitchFamily="34" charset="-122"/>
                <a:cs typeface="Times New Roman" pitchFamily="18" charset="0"/>
                <a:sym typeface="Arial" pitchFamily="34" charset="0"/>
              </a:endParaRPr>
            </a:p>
            <a:p>
              <a:pPr marL="114300" indent="-114300" algn="l" eaLnBrk="0" hangingPunct="0">
                <a:lnSpc>
                  <a:spcPct val="100000"/>
                </a:lnSpc>
                <a:spcBef>
                  <a:spcPct val="10000"/>
                </a:spcBef>
                <a:buClrTx/>
                <a:buSzTx/>
                <a:buFont typeface="Arial" pitchFamily="34" charset="0"/>
                <a:buChar char="•"/>
              </a:pPr>
              <a:r>
                <a:rPr lang="zh-CN" altLang="en-US" sz="1400" dirty="0" smtClean="0">
                  <a:solidFill>
                    <a:srgbClr val="000000"/>
                  </a:solidFill>
                  <a:latin typeface="微软雅黑" pitchFamily="34" charset="-122"/>
                  <a:ea typeface="微软雅黑" pitchFamily="34" charset="-122"/>
                  <a:cs typeface="Times New Roman" pitchFamily="18" charset="0"/>
                  <a:sym typeface="Arial" pitchFamily="34" charset="0"/>
                </a:rPr>
                <a:t>交叉销售分析</a:t>
              </a:r>
              <a:endParaRPr lang="en-US" altLang="zh-CN" sz="1400" dirty="0" smtClean="0">
                <a:solidFill>
                  <a:srgbClr val="000000"/>
                </a:solidFill>
                <a:latin typeface="微软雅黑" pitchFamily="34" charset="-122"/>
                <a:ea typeface="微软雅黑" pitchFamily="34" charset="-122"/>
                <a:cs typeface="Times New Roman" pitchFamily="18" charset="0"/>
                <a:sym typeface="Arial" pitchFamily="34" charset="0"/>
              </a:endParaRPr>
            </a:p>
            <a:p>
              <a:pPr marL="114300" indent="-114300" algn="l" eaLnBrk="0" hangingPunct="0">
                <a:lnSpc>
                  <a:spcPct val="100000"/>
                </a:lnSpc>
                <a:spcBef>
                  <a:spcPct val="10000"/>
                </a:spcBef>
                <a:buClrTx/>
                <a:buSzTx/>
                <a:buFont typeface="Arial" pitchFamily="34" charset="0"/>
                <a:buChar char="•"/>
              </a:pPr>
              <a:r>
                <a:rPr lang="zh-CN" altLang="en-US" sz="1400" dirty="0" smtClean="0">
                  <a:solidFill>
                    <a:srgbClr val="000000"/>
                  </a:solidFill>
                  <a:latin typeface="微软雅黑" pitchFamily="34" charset="-122"/>
                  <a:ea typeface="微软雅黑" pitchFamily="34" charset="-122"/>
                  <a:cs typeface="Times New Roman" pitchFamily="18" charset="0"/>
                  <a:sym typeface="Arial" pitchFamily="34" charset="0"/>
                </a:rPr>
                <a:t>准确的营销定位</a:t>
              </a:r>
              <a:endParaRPr lang="en-US" altLang="zh-CN" sz="1400" dirty="0" smtClean="0">
                <a:solidFill>
                  <a:srgbClr val="000000"/>
                </a:solidFill>
                <a:latin typeface="微软雅黑" pitchFamily="34" charset="-122"/>
                <a:ea typeface="微软雅黑" pitchFamily="34" charset="-122"/>
                <a:cs typeface="Times New Roman" pitchFamily="18" charset="0"/>
                <a:sym typeface="Arial" pitchFamily="34" charset="0"/>
              </a:endParaRPr>
            </a:p>
            <a:p>
              <a:pPr marL="114300" indent="-114300" algn="l" eaLnBrk="0" hangingPunct="0">
                <a:lnSpc>
                  <a:spcPct val="100000"/>
                </a:lnSpc>
                <a:spcBef>
                  <a:spcPct val="10000"/>
                </a:spcBef>
                <a:buClrTx/>
                <a:buSzTx/>
                <a:buFont typeface="Arial" pitchFamily="34" charset="0"/>
                <a:buChar char="•"/>
              </a:pPr>
              <a:r>
                <a:rPr lang="zh-CN" altLang="en-US" sz="1400" dirty="0" smtClean="0">
                  <a:solidFill>
                    <a:srgbClr val="000000"/>
                  </a:solidFill>
                  <a:latin typeface="微软雅黑" pitchFamily="34" charset="-122"/>
                  <a:ea typeface="微软雅黑" pitchFamily="34" charset="-122"/>
                  <a:cs typeface="Times New Roman" pitchFamily="18" charset="0"/>
                  <a:sym typeface="Arial" pitchFamily="34" charset="0"/>
                </a:rPr>
                <a:t>客户会员管理</a:t>
              </a:r>
              <a:endParaRPr lang="en-US" altLang="zh-CN" sz="1400" dirty="0" smtClean="0">
                <a:solidFill>
                  <a:srgbClr val="000000"/>
                </a:solidFill>
                <a:latin typeface="微软雅黑" pitchFamily="34" charset="-122"/>
                <a:ea typeface="微软雅黑" pitchFamily="34" charset="-122"/>
                <a:cs typeface="Times New Roman" pitchFamily="18" charset="0"/>
                <a:sym typeface="Arial" pitchFamily="34" charset="0"/>
              </a:endParaRPr>
            </a:p>
            <a:p>
              <a:pPr marL="114300" indent="-114300" algn="l" eaLnBrk="0" hangingPunct="0">
                <a:lnSpc>
                  <a:spcPct val="100000"/>
                </a:lnSpc>
                <a:spcBef>
                  <a:spcPct val="10000"/>
                </a:spcBef>
                <a:buClrTx/>
                <a:buSzTx/>
                <a:buFont typeface="Arial" pitchFamily="34" charset="0"/>
                <a:buChar char="•"/>
              </a:pPr>
              <a:endParaRPr lang="zh-CN" altLang="en-GB" sz="1400" dirty="0">
                <a:solidFill>
                  <a:srgbClr val="000000"/>
                </a:solidFill>
                <a:latin typeface="微软雅黑" pitchFamily="34" charset="-122"/>
                <a:ea typeface="微软雅黑" pitchFamily="34" charset="-122"/>
                <a:cs typeface="Times New Roman" pitchFamily="18" charset="0"/>
                <a:sym typeface="Arial" pitchFamily="34" charset="0"/>
              </a:endParaRPr>
            </a:p>
          </p:txBody>
        </p:sp>
        <p:sp>
          <p:nvSpPr>
            <p:cNvPr id="29" name="Text Box 4"/>
            <p:cNvSpPr txBox="1">
              <a:spLocks noChangeArrowheads="1"/>
            </p:cNvSpPr>
            <p:nvPr/>
          </p:nvSpPr>
          <p:spPr bwMode="auto">
            <a:xfrm>
              <a:off x="2720975" y="4281488"/>
              <a:ext cx="3675063" cy="293687"/>
            </a:xfrm>
            <a:prstGeom prst="rect">
              <a:avLst/>
            </a:prstGeom>
            <a:noFill/>
            <a:ln w="9525">
              <a:noFill/>
              <a:miter lim="800000"/>
              <a:headEnd/>
              <a:tailEnd/>
            </a:ln>
          </p:spPr>
          <p:txBody>
            <a:bodyPr anchor="ctr"/>
            <a:lstStyle/>
            <a:p>
              <a:pPr eaLnBrk="0" hangingPunct="0">
                <a:lnSpc>
                  <a:spcPct val="90000"/>
                </a:lnSpc>
                <a:spcBef>
                  <a:spcPct val="50000"/>
                </a:spcBef>
                <a:buClrTx/>
              </a:pPr>
              <a:r>
                <a:rPr lang="zh-CN" altLang="en-GB" sz="1400" dirty="0">
                  <a:solidFill>
                    <a:srgbClr val="FFFFFF"/>
                  </a:solidFill>
                  <a:latin typeface="微软雅黑" pitchFamily="34" charset="-122"/>
                  <a:ea typeface="微软雅黑" pitchFamily="34" charset="-122"/>
                  <a:cs typeface="Times New Roman" pitchFamily="18" charset="0"/>
                  <a:sym typeface="Arial" pitchFamily="34" charset="0"/>
                </a:rPr>
                <a:t>智慧的业务分析能力</a:t>
              </a:r>
            </a:p>
          </p:txBody>
        </p:sp>
        <p:sp>
          <p:nvSpPr>
            <p:cNvPr id="30" name="Text Box 4"/>
            <p:cNvSpPr txBox="1">
              <a:spLocks noChangeArrowheads="1"/>
            </p:cNvSpPr>
            <p:nvPr/>
          </p:nvSpPr>
          <p:spPr bwMode="auto">
            <a:xfrm>
              <a:off x="512763" y="5202238"/>
              <a:ext cx="8153400" cy="311150"/>
            </a:xfrm>
            <a:prstGeom prst="rect">
              <a:avLst/>
            </a:prstGeom>
            <a:noFill/>
            <a:ln w="9525">
              <a:noFill/>
              <a:miter lim="800000"/>
              <a:headEnd/>
              <a:tailEnd/>
            </a:ln>
          </p:spPr>
          <p:txBody>
            <a:bodyPr anchor="ctr"/>
            <a:lstStyle/>
            <a:p>
              <a:pPr eaLnBrk="0" hangingPunct="0">
                <a:lnSpc>
                  <a:spcPct val="90000"/>
                </a:lnSpc>
                <a:spcBef>
                  <a:spcPct val="50000"/>
                </a:spcBef>
                <a:buClrTx/>
              </a:pPr>
              <a:r>
                <a:rPr lang="zh-CN" altLang="en-GB" sz="1400">
                  <a:solidFill>
                    <a:srgbClr val="FFFFFF"/>
                  </a:solidFill>
                  <a:latin typeface="微软雅黑" pitchFamily="34" charset="-122"/>
                  <a:ea typeface="微软雅黑" pitchFamily="34" charset="-122"/>
                  <a:cs typeface="Times New Roman" pitchFamily="18" charset="0"/>
                  <a:sym typeface="Arial" pitchFamily="34" charset="0"/>
                </a:rPr>
                <a:t>信息管理和治理</a:t>
              </a:r>
            </a:p>
          </p:txBody>
        </p:sp>
        <p:sp>
          <p:nvSpPr>
            <p:cNvPr id="31" name="Rectangle 35"/>
            <p:cNvSpPr>
              <a:spLocks noChangeArrowheads="1"/>
            </p:cNvSpPr>
            <p:nvPr/>
          </p:nvSpPr>
          <p:spPr bwMode="auto">
            <a:xfrm>
              <a:off x="7505700" y="4679950"/>
              <a:ext cx="838200" cy="363538"/>
            </a:xfrm>
            <a:prstGeom prst="rect">
              <a:avLst/>
            </a:prstGeom>
            <a:noFill/>
            <a:ln w="9525">
              <a:noFill/>
              <a:miter lim="800000"/>
              <a:headEnd/>
              <a:tailEnd/>
            </a:ln>
          </p:spPr>
          <p:txBody>
            <a:bodyPr lIns="0" tIns="0" rIns="0" bIns="0"/>
            <a:lstStyle/>
            <a:p>
              <a:pPr defTabSz="914400" eaLnBrk="0" hangingPunct="0">
                <a:lnSpc>
                  <a:spcPct val="100000"/>
                </a:lnSpc>
                <a:buClrTx/>
              </a:pPr>
              <a:r>
                <a:rPr lang="zh-CN" altLang="en-GB" sz="1400">
                  <a:solidFill>
                    <a:srgbClr val="000000"/>
                  </a:solidFill>
                  <a:latin typeface="微软雅黑" pitchFamily="34" charset="-122"/>
                  <a:ea typeface="微软雅黑" pitchFamily="34" charset="-122"/>
                  <a:cs typeface="Times New Roman" pitchFamily="18" charset="0"/>
                  <a:sym typeface="Arial" pitchFamily="34" charset="0"/>
                </a:rPr>
                <a:t>分析应用程序</a:t>
              </a:r>
            </a:p>
          </p:txBody>
        </p:sp>
        <p:sp>
          <p:nvSpPr>
            <p:cNvPr id="32" name="Rectangle 36"/>
            <p:cNvSpPr>
              <a:spLocks noChangeArrowheads="1"/>
            </p:cNvSpPr>
            <p:nvPr/>
          </p:nvSpPr>
          <p:spPr bwMode="auto">
            <a:xfrm>
              <a:off x="5681663" y="4679950"/>
              <a:ext cx="1252537" cy="363538"/>
            </a:xfrm>
            <a:prstGeom prst="rect">
              <a:avLst/>
            </a:prstGeom>
            <a:noFill/>
            <a:ln w="9525">
              <a:noFill/>
              <a:miter lim="800000"/>
              <a:headEnd/>
              <a:tailEnd/>
            </a:ln>
          </p:spPr>
          <p:txBody>
            <a:bodyPr lIns="0" tIns="0" rIns="0" bIns="0"/>
            <a:lstStyle/>
            <a:p>
              <a:pPr defTabSz="914400" eaLnBrk="0" hangingPunct="0">
                <a:lnSpc>
                  <a:spcPct val="100000"/>
                </a:lnSpc>
                <a:buClrTx/>
              </a:pPr>
              <a:r>
                <a:rPr lang="zh-CN" altLang="en-GB" sz="1400">
                  <a:solidFill>
                    <a:srgbClr val="000000"/>
                  </a:solidFill>
                  <a:latin typeface="微软雅黑" pitchFamily="34" charset="-122"/>
                  <a:ea typeface="微软雅黑" pitchFamily="34" charset="-122"/>
                  <a:cs typeface="Times New Roman" pitchFamily="18" charset="0"/>
                  <a:sym typeface="Arial" pitchFamily="34" charset="0"/>
                </a:rPr>
                <a:t>治理、风险与合规</a:t>
              </a:r>
            </a:p>
          </p:txBody>
        </p:sp>
        <p:sp>
          <p:nvSpPr>
            <p:cNvPr id="33" name="Rectangle 37"/>
            <p:cNvSpPr>
              <a:spLocks noChangeArrowheads="1"/>
            </p:cNvSpPr>
            <p:nvPr/>
          </p:nvSpPr>
          <p:spPr bwMode="auto">
            <a:xfrm>
              <a:off x="3716338" y="4679950"/>
              <a:ext cx="1677987" cy="363538"/>
            </a:xfrm>
            <a:prstGeom prst="rect">
              <a:avLst/>
            </a:prstGeom>
            <a:noFill/>
            <a:ln w="9525">
              <a:noFill/>
              <a:miter lim="800000"/>
              <a:headEnd/>
              <a:tailEnd/>
            </a:ln>
          </p:spPr>
          <p:txBody>
            <a:bodyPr lIns="0" tIns="0" rIns="0" bIns="0"/>
            <a:lstStyle/>
            <a:p>
              <a:pPr defTabSz="914400" eaLnBrk="0" hangingPunct="0">
                <a:lnSpc>
                  <a:spcPct val="100000"/>
                </a:lnSpc>
                <a:buClrTx/>
              </a:pPr>
              <a:r>
                <a:rPr lang="zh-CN" altLang="en-GB" sz="1400">
                  <a:solidFill>
                    <a:srgbClr val="000000"/>
                  </a:solidFill>
                  <a:latin typeface="微软雅黑" pitchFamily="34" charset="-122"/>
                  <a:ea typeface="微软雅黑" pitchFamily="34" charset="-122"/>
                  <a:cs typeface="Times New Roman" pitchFamily="18" charset="0"/>
                  <a:sym typeface="Arial" pitchFamily="34" charset="0"/>
                </a:rPr>
                <a:t>财务绩效 </a:t>
              </a:r>
              <a:br>
                <a:rPr lang="zh-CN" altLang="en-GB" sz="1400">
                  <a:solidFill>
                    <a:srgbClr val="000000"/>
                  </a:solidFill>
                  <a:latin typeface="微软雅黑" pitchFamily="34" charset="-122"/>
                  <a:ea typeface="微软雅黑" pitchFamily="34" charset="-122"/>
                  <a:cs typeface="Times New Roman" pitchFamily="18" charset="0"/>
                  <a:sym typeface="Arial" pitchFamily="34" charset="0"/>
                </a:rPr>
              </a:br>
              <a:r>
                <a:rPr lang="zh-CN" altLang="en-GB" sz="1400">
                  <a:solidFill>
                    <a:srgbClr val="000000"/>
                  </a:solidFill>
                  <a:latin typeface="微软雅黑" pitchFamily="34" charset="-122"/>
                  <a:ea typeface="微软雅黑" pitchFamily="34" charset="-122"/>
                  <a:cs typeface="Times New Roman" pitchFamily="18" charset="0"/>
                  <a:sym typeface="Arial" pitchFamily="34" charset="0"/>
                </a:rPr>
                <a:t>与战略管理</a:t>
              </a:r>
            </a:p>
          </p:txBody>
        </p:sp>
        <p:sp>
          <p:nvSpPr>
            <p:cNvPr id="34" name="Rectangle 38"/>
            <p:cNvSpPr>
              <a:spLocks noChangeArrowheads="1"/>
            </p:cNvSpPr>
            <p:nvPr/>
          </p:nvSpPr>
          <p:spPr bwMode="auto">
            <a:xfrm>
              <a:off x="2174875" y="4679950"/>
              <a:ext cx="1300163" cy="363538"/>
            </a:xfrm>
            <a:prstGeom prst="rect">
              <a:avLst/>
            </a:prstGeom>
            <a:noFill/>
            <a:ln w="9525">
              <a:noFill/>
              <a:miter lim="800000"/>
              <a:headEnd/>
              <a:tailEnd/>
            </a:ln>
          </p:spPr>
          <p:txBody>
            <a:bodyPr lIns="0" tIns="0" rIns="0" bIns="0"/>
            <a:lstStyle/>
            <a:p>
              <a:pPr defTabSz="914400" eaLnBrk="0" hangingPunct="0">
                <a:lnSpc>
                  <a:spcPct val="100000"/>
                </a:lnSpc>
                <a:buClrTx/>
              </a:pPr>
              <a:r>
                <a:rPr lang="zh-CN" altLang="en-GB" sz="1400">
                  <a:solidFill>
                    <a:srgbClr val="000000"/>
                  </a:solidFill>
                  <a:latin typeface="微软雅黑" pitchFamily="34" charset="-122"/>
                  <a:ea typeface="微软雅黑" pitchFamily="34" charset="-122"/>
                  <a:cs typeface="Times New Roman" pitchFamily="18" charset="0"/>
                  <a:sym typeface="Arial" pitchFamily="34" charset="0"/>
                </a:rPr>
                <a:t>预测和高级分析 </a:t>
              </a:r>
            </a:p>
          </p:txBody>
        </p:sp>
        <p:sp>
          <p:nvSpPr>
            <p:cNvPr id="35" name="Rectangle 40"/>
            <p:cNvSpPr>
              <a:spLocks noChangeArrowheads="1"/>
            </p:cNvSpPr>
            <p:nvPr/>
          </p:nvSpPr>
          <p:spPr bwMode="auto">
            <a:xfrm>
              <a:off x="561975" y="5581650"/>
              <a:ext cx="8007350" cy="192088"/>
            </a:xfrm>
            <a:prstGeom prst="rect">
              <a:avLst/>
            </a:prstGeom>
            <a:noFill/>
            <a:ln w="9525">
              <a:noFill/>
              <a:miter lim="800000"/>
              <a:headEnd/>
              <a:tailEnd/>
            </a:ln>
          </p:spPr>
          <p:txBody>
            <a:bodyPr lIns="0" tIns="0" rIns="0" bIns="0"/>
            <a:lstStyle/>
            <a:p>
              <a:pPr eaLnBrk="0" hangingPunct="0">
                <a:lnSpc>
                  <a:spcPct val="90000"/>
                </a:lnSpc>
                <a:spcBef>
                  <a:spcPct val="50000"/>
                </a:spcBef>
                <a:buClrTx/>
              </a:pPr>
              <a:r>
                <a:rPr lang="zh-CN" altLang="en-GB" sz="1400">
                  <a:solidFill>
                    <a:srgbClr val="000000"/>
                  </a:solidFill>
                  <a:latin typeface="微软雅黑" pitchFamily="34" charset="-122"/>
                  <a:ea typeface="微软雅黑" pitchFamily="34" charset="-122"/>
                  <a:cs typeface="Times New Roman" pitchFamily="18" charset="0"/>
                  <a:sym typeface="Arial" pitchFamily="34" charset="0"/>
                </a:rPr>
                <a:t>信息集成、主数据管理数据仓库</a:t>
              </a:r>
            </a:p>
          </p:txBody>
        </p:sp>
        <p:sp>
          <p:nvSpPr>
            <p:cNvPr id="36" name="Rectangle 41"/>
            <p:cNvSpPr>
              <a:spLocks noChangeArrowheads="1"/>
            </p:cNvSpPr>
            <p:nvPr/>
          </p:nvSpPr>
          <p:spPr bwMode="auto">
            <a:xfrm>
              <a:off x="547688" y="5888038"/>
              <a:ext cx="3851275" cy="233362"/>
            </a:xfrm>
            <a:prstGeom prst="rect">
              <a:avLst/>
            </a:prstGeom>
            <a:noFill/>
            <a:ln w="9525">
              <a:noFill/>
              <a:miter lim="800000"/>
              <a:headEnd/>
              <a:tailEnd/>
            </a:ln>
          </p:spPr>
          <p:txBody>
            <a:bodyPr lIns="0" tIns="0" rIns="0" bIns="0"/>
            <a:lstStyle/>
            <a:p>
              <a:pPr defTabSz="914400" eaLnBrk="0" hangingPunct="0">
                <a:lnSpc>
                  <a:spcPct val="100000"/>
                </a:lnSpc>
                <a:buClrTx/>
              </a:pPr>
              <a:r>
                <a:rPr lang="zh-CN" altLang="en-GB" sz="1400">
                  <a:solidFill>
                    <a:srgbClr val="000000"/>
                  </a:solidFill>
                  <a:latin typeface="微软雅黑" pitchFamily="34" charset="-122"/>
                  <a:ea typeface="微软雅黑" pitchFamily="34" charset="-122"/>
                  <a:cs typeface="Times New Roman" pitchFamily="18" charset="0"/>
                  <a:sym typeface="Arial" pitchFamily="34" charset="0"/>
                </a:rPr>
                <a:t>内容管理</a:t>
              </a:r>
            </a:p>
          </p:txBody>
        </p:sp>
        <p:sp>
          <p:nvSpPr>
            <p:cNvPr id="37" name="Rectangle 42"/>
            <p:cNvSpPr>
              <a:spLocks noChangeArrowheads="1"/>
            </p:cNvSpPr>
            <p:nvPr/>
          </p:nvSpPr>
          <p:spPr bwMode="auto">
            <a:xfrm>
              <a:off x="4805363" y="5888038"/>
              <a:ext cx="3703637" cy="227012"/>
            </a:xfrm>
            <a:prstGeom prst="rect">
              <a:avLst/>
            </a:prstGeom>
            <a:noFill/>
            <a:ln w="9525">
              <a:noFill/>
              <a:miter lim="800000"/>
              <a:headEnd/>
              <a:tailEnd/>
            </a:ln>
          </p:spPr>
          <p:txBody>
            <a:bodyPr lIns="0" tIns="0" rIns="0" bIns="0"/>
            <a:lstStyle/>
            <a:p>
              <a:pPr defTabSz="914400" eaLnBrk="0" hangingPunct="0">
                <a:lnSpc>
                  <a:spcPct val="100000"/>
                </a:lnSpc>
                <a:buClrTx/>
              </a:pPr>
              <a:r>
                <a:rPr lang="zh-CN" altLang="en-GB" sz="1400">
                  <a:solidFill>
                    <a:srgbClr val="000000"/>
                  </a:solidFill>
                  <a:latin typeface="微软雅黑" pitchFamily="34" charset="-122"/>
                  <a:ea typeface="微软雅黑" pitchFamily="34" charset="-122"/>
                  <a:cs typeface="Times New Roman" pitchFamily="18" charset="0"/>
                  <a:sym typeface="Arial" pitchFamily="34" charset="0"/>
                </a:rPr>
                <a:t>数据管理</a:t>
              </a:r>
            </a:p>
          </p:txBody>
        </p:sp>
        <p:cxnSp>
          <p:nvCxnSpPr>
            <p:cNvPr id="38" name="Straight Connector 42"/>
            <p:cNvCxnSpPr>
              <a:cxnSpLocks noChangeShapeType="1"/>
            </p:cNvCxnSpPr>
            <p:nvPr/>
          </p:nvCxnSpPr>
          <p:spPr bwMode="auto">
            <a:xfrm>
              <a:off x="376238" y="5821363"/>
              <a:ext cx="8415337" cy="1587"/>
            </a:xfrm>
            <a:prstGeom prst="line">
              <a:avLst/>
            </a:prstGeom>
            <a:noFill/>
            <a:ln w="9525">
              <a:solidFill>
                <a:srgbClr val="007AAC"/>
              </a:solidFill>
              <a:round/>
              <a:headEnd/>
              <a:tailEnd/>
            </a:ln>
          </p:spPr>
        </p:cxnSp>
        <p:cxnSp>
          <p:nvCxnSpPr>
            <p:cNvPr id="39" name="Straight Connector 44"/>
            <p:cNvCxnSpPr>
              <a:cxnSpLocks noChangeShapeType="1"/>
              <a:endCxn id="23" idx="2"/>
            </p:cNvCxnSpPr>
            <p:nvPr/>
          </p:nvCxnSpPr>
          <p:spPr bwMode="auto">
            <a:xfrm rot="5400000">
              <a:off x="4418807" y="5988844"/>
              <a:ext cx="334962" cy="0"/>
            </a:xfrm>
            <a:prstGeom prst="line">
              <a:avLst/>
            </a:prstGeom>
            <a:noFill/>
            <a:ln w="9525">
              <a:solidFill>
                <a:srgbClr val="007AAC"/>
              </a:solidFill>
              <a:round/>
              <a:headEnd/>
              <a:tailEnd/>
            </a:ln>
          </p:spPr>
        </p:cxnSp>
        <p:sp>
          <p:nvSpPr>
            <p:cNvPr id="40" name="Rectangle 39"/>
            <p:cNvSpPr>
              <a:spLocks noChangeArrowheads="1"/>
            </p:cNvSpPr>
            <p:nvPr/>
          </p:nvSpPr>
          <p:spPr bwMode="auto">
            <a:xfrm>
              <a:off x="695325" y="4679950"/>
              <a:ext cx="957263" cy="363538"/>
            </a:xfrm>
            <a:prstGeom prst="rect">
              <a:avLst/>
            </a:prstGeom>
            <a:noFill/>
            <a:ln w="9525">
              <a:noFill/>
              <a:miter lim="800000"/>
              <a:headEnd/>
              <a:tailEnd/>
            </a:ln>
          </p:spPr>
          <p:txBody>
            <a:bodyPr lIns="0" tIns="0" rIns="0" bIns="0"/>
            <a:lstStyle/>
            <a:p>
              <a:pPr defTabSz="914400" eaLnBrk="0" hangingPunct="0">
                <a:lnSpc>
                  <a:spcPct val="100000"/>
                </a:lnSpc>
                <a:buClrTx/>
              </a:pPr>
              <a:r>
                <a:rPr lang="zh-CN" altLang="en-GB" sz="1400" dirty="0">
                  <a:solidFill>
                    <a:srgbClr val="000000"/>
                  </a:solidFill>
                  <a:latin typeface="微软雅黑" pitchFamily="34" charset="-122"/>
                  <a:ea typeface="微软雅黑" pitchFamily="34" charset="-122"/>
                  <a:cs typeface="Times New Roman" pitchFamily="18" charset="0"/>
                  <a:sym typeface="Arial" pitchFamily="34" charset="0"/>
                </a:rPr>
                <a:t>商业智能</a:t>
              </a:r>
            </a:p>
          </p:txBody>
        </p:sp>
        <p:cxnSp>
          <p:nvCxnSpPr>
            <p:cNvPr id="41" name="Straight Connector 48"/>
            <p:cNvCxnSpPr>
              <a:cxnSpLocks noChangeShapeType="1"/>
            </p:cNvCxnSpPr>
            <p:nvPr/>
          </p:nvCxnSpPr>
          <p:spPr bwMode="auto">
            <a:xfrm rot="5400000">
              <a:off x="1727200" y="4841875"/>
              <a:ext cx="534988" cy="1588"/>
            </a:xfrm>
            <a:prstGeom prst="line">
              <a:avLst/>
            </a:prstGeom>
            <a:noFill/>
            <a:ln w="9525">
              <a:solidFill>
                <a:srgbClr val="007AAC"/>
              </a:solidFill>
              <a:round/>
              <a:headEnd/>
              <a:tailEnd/>
            </a:ln>
          </p:spPr>
        </p:cxnSp>
        <p:cxnSp>
          <p:nvCxnSpPr>
            <p:cNvPr id="42" name="Straight Connector 51"/>
            <p:cNvCxnSpPr>
              <a:cxnSpLocks noChangeShapeType="1"/>
            </p:cNvCxnSpPr>
            <p:nvPr/>
          </p:nvCxnSpPr>
          <p:spPr bwMode="auto">
            <a:xfrm rot="5400000">
              <a:off x="3341688" y="4841875"/>
              <a:ext cx="534988" cy="1587"/>
            </a:xfrm>
            <a:prstGeom prst="line">
              <a:avLst/>
            </a:prstGeom>
            <a:noFill/>
            <a:ln w="9525">
              <a:solidFill>
                <a:srgbClr val="007AAC"/>
              </a:solidFill>
              <a:round/>
              <a:headEnd/>
              <a:tailEnd/>
            </a:ln>
          </p:spPr>
        </p:cxnSp>
        <p:cxnSp>
          <p:nvCxnSpPr>
            <p:cNvPr id="43" name="Straight Connector 52"/>
            <p:cNvCxnSpPr>
              <a:cxnSpLocks noChangeShapeType="1"/>
            </p:cNvCxnSpPr>
            <p:nvPr/>
          </p:nvCxnSpPr>
          <p:spPr bwMode="auto">
            <a:xfrm rot="5400000">
              <a:off x="5257800" y="4841875"/>
              <a:ext cx="534988" cy="1588"/>
            </a:xfrm>
            <a:prstGeom prst="line">
              <a:avLst/>
            </a:prstGeom>
            <a:noFill/>
            <a:ln w="9525">
              <a:solidFill>
                <a:srgbClr val="007AAC"/>
              </a:solidFill>
              <a:round/>
              <a:headEnd/>
              <a:tailEnd/>
            </a:ln>
          </p:spPr>
        </p:cxnSp>
        <p:cxnSp>
          <p:nvCxnSpPr>
            <p:cNvPr id="44" name="Straight Connector 53"/>
            <p:cNvCxnSpPr>
              <a:cxnSpLocks noChangeShapeType="1"/>
            </p:cNvCxnSpPr>
            <p:nvPr/>
          </p:nvCxnSpPr>
          <p:spPr bwMode="auto">
            <a:xfrm rot="5400000">
              <a:off x="6958013" y="4841875"/>
              <a:ext cx="534988" cy="1587"/>
            </a:xfrm>
            <a:prstGeom prst="line">
              <a:avLst/>
            </a:prstGeom>
            <a:noFill/>
            <a:ln w="9525">
              <a:solidFill>
                <a:srgbClr val="007AAC"/>
              </a:solidFill>
              <a:round/>
              <a:headEnd/>
              <a:tailEnd/>
            </a:ln>
          </p:spPr>
        </p:cxnSp>
        <p:sp>
          <p:nvSpPr>
            <p:cNvPr id="45" name="Rectangle 60"/>
            <p:cNvSpPr>
              <a:spLocks noChangeArrowheads="1"/>
            </p:cNvSpPr>
            <p:nvPr/>
          </p:nvSpPr>
          <p:spPr bwMode="auto">
            <a:xfrm>
              <a:off x="3167063" y="2382839"/>
              <a:ext cx="2760662" cy="320400"/>
            </a:xfrm>
            <a:prstGeom prst="rect">
              <a:avLst/>
            </a:prstGeom>
            <a:solidFill>
              <a:srgbClr val="007AAC"/>
            </a:solidFill>
            <a:ln w="9525">
              <a:noFill/>
              <a:round/>
              <a:headEnd/>
              <a:tailEnd/>
            </a:ln>
          </p:spPr>
          <p:txBody>
            <a:bodyPr/>
            <a:lstStyle/>
            <a:p>
              <a:pPr algn="l" defTabSz="914400">
                <a:lnSpc>
                  <a:spcPct val="100000"/>
                </a:lnSpc>
                <a:buClrTx/>
                <a:buSzTx/>
                <a:buFontTx/>
                <a:buNone/>
              </a:pPr>
              <a:endParaRPr lang="en-US" altLang="zh-CN" sz="1800">
                <a:solidFill>
                  <a:srgbClr val="FFFFFF"/>
                </a:solidFill>
                <a:latin typeface="微软雅黑" pitchFamily="34" charset="-122"/>
                <a:ea typeface="微软雅黑" pitchFamily="34" charset="-122"/>
                <a:cs typeface="Times New Roman" pitchFamily="18" charset="0"/>
              </a:endParaRPr>
            </a:p>
          </p:txBody>
        </p:sp>
        <p:sp>
          <p:nvSpPr>
            <p:cNvPr id="46" name="Rectangle 66"/>
            <p:cNvSpPr>
              <a:spLocks noChangeArrowheads="1"/>
            </p:cNvSpPr>
            <p:nvPr/>
          </p:nvSpPr>
          <p:spPr bwMode="auto">
            <a:xfrm>
              <a:off x="304800" y="2362200"/>
              <a:ext cx="2760663" cy="319088"/>
            </a:xfrm>
            <a:prstGeom prst="rect">
              <a:avLst/>
            </a:prstGeom>
            <a:solidFill>
              <a:srgbClr val="5DC5EF"/>
            </a:solidFill>
            <a:ln w="9525">
              <a:noFill/>
              <a:round/>
              <a:headEnd/>
              <a:tailEnd/>
            </a:ln>
          </p:spPr>
          <p:txBody>
            <a:bodyPr/>
            <a:lstStyle/>
            <a:p>
              <a:pPr algn="l" defTabSz="914400">
                <a:lnSpc>
                  <a:spcPct val="100000"/>
                </a:lnSpc>
                <a:buClrTx/>
                <a:buSzTx/>
                <a:buFontTx/>
                <a:buNone/>
              </a:pPr>
              <a:endParaRPr lang="en-US" altLang="zh-CN" sz="1800">
                <a:solidFill>
                  <a:srgbClr val="FFFFFF"/>
                </a:solidFill>
                <a:latin typeface="微软雅黑" pitchFamily="34" charset="-122"/>
                <a:ea typeface="微软雅黑" pitchFamily="34" charset="-122"/>
                <a:cs typeface="Times New Roman" pitchFamily="18" charset="0"/>
              </a:endParaRPr>
            </a:p>
          </p:txBody>
        </p:sp>
        <p:sp>
          <p:nvSpPr>
            <p:cNvPr id="47" name="Rectangle 61"/>
            <p:cNvSpPr>
              <a:spLocks noChangeArrowheads="1"/>
            </p:cNvSpPr>
            <p:nvPr/>
          </p:nvSpPr>
          <p:spPr bwMode="auto">
            <a:xfrm>
              <a:off x="3167063" y="2379663"/>
              <a:ext cx="2760662" cy="1792287"/>
            </a:xfrm>
            <a:prstGeom prst="rect">
              <a:avLst/>
            </a:prstGeom>
            <a:noFill/>
            <a:ln w="9525">
              <a:solidFill>
                <a:srgbClr val="007AAC"/>
              </a:solidFill>
              <a:round/>
              <a:headEnd/>
              <a:tailEnd/>
            </a:ln>
          </p:spPr>
          <p:txBody>
            <a:bodyPr/>
            <a:lstStyle/>
            <a:p>
              <a:pPr algn="l" defTabSz="914400">
                <a:lnSpc>
                  <a:spcPct val="100000"/>
                </a:lnSpc>
                <a:buClrTx/>
                <a:buSzTx/>
                <a:buFontTx/>
                <a:buNone/>
              </a:pPr>
              <a:endParaRPr lang="en-US" altLang="zh-CN" sz="1800">
                <a:solidFill>
                  <a:srgbClr val="FFFFFF"/>
                </a:solidFill>
                <a:latin typeface="微软雅黑" pitchFamily="34" charset="-122"/>
                <a:ea typeface="微软雅黑" pitchFamily="34" charset="-122"/>
                <a:cs typeface="Times New Roman" pitchFamily="18" charset="0"/>
              </a:endParaRPr>
            </a:p>
          </p:txBody>
        </p:sp>
        <p:sp>
          <p:nvSpPr>
            <p:cNvPr id="48" name="Rectangle 67"/>
            <p:cNvSpPr>
              <a:spLocks noChangeArrowheads="1"/>
            </p:cNvSpPr>
            <p:nvPr/>
          </p:nvSpPr>
          <p:spPr bwMode="auto">
            <a:xfrm>
              <a:off x="331788" y="2379663"/>
              <a:ext cx="2760662" cy="1792287"/>
            </a:xfrm>
            <a:prstGeom prst="rect">
              <a:avLst/>
            </a:prstGeom>
            <a:noFill/>
            <a:ln w="9525">
              <a:solidFill>
                <a:srgbClr val="5DC5EF"/>
              </a:solidFill>
              <a:round/>
              <a:headEnd/>
              <a:tailEnd/>
            </a:ln>
          </p:spPr>
          <p:txBody>
            <a:bodyPr/>
            <a:lstStyle/>
            <a:p>
              <a:pPr algn="l" defTabSz="914400">
                <a:lnSpc>
                  <a:spcPct val="100000"/>
                </a:lnSpc>
                <a:buClrTx/>
                <a:buSzTx/>
                <a:buFontTx/>
                <a:buNone/>
              </a:pPr>
              <a:endParaRPr lang="en-US" altLang="zh-CN" sz="1800">
                <a:solidFill>
                  <a:srgbClr val="FFFFFF"/>
                </a:solidFill>
                <a:latin typeface="微软雅黑" pitchFamily="34" charset="-122"/>
                <a:ea typeface="微软雅黑" pitchFamily="34" charset="-122"/>
                <a:cs typeface="Times New Roman" pitchFamily="18" charset="0"/>
              </a:endParaRPr>
            </a:p>
          </p:txBody>
        </p:sp>
        <p:sp>
          <p:nvSpPr>
            <p:cNvPr id="49" name="Rectangle 24"/>
            <p:cNvSpPr>
              <a:spLocks noChangeArrowheads="1"/>
            </p:cNvSpPr>
            <p:nvPr/>
          </p:nvSpPr>
          <p:spPr bwMode="auto">
            <a:xfrm>
              <a:off x="3240088" y="2441575"/>
              <a:ext cx="2587625" cy="225425"/>
            </a:xfrm>
            <a:prstGeom prst="rect">
              <a:avLst/>
            </a:prstGeom>
            <a:noFill/>
            <a:ln w="9525">
              <a:noFill/>
              <a:miter lim="800000"/>
              <a:headEnd/>
              <a:tailEnd/>
            </a:ln>
          </p:spPr>
          <p:txBody>
            <a:bodyPr lIns="0" tIns="0" rIns="0" bIns="0"/>
            <a:lstStyle/>
            <a:p>
              <a:pPr defTabSz="914400" eaLnBrk="0" hangingPunct="0">
                <a:lnSpc>
                  <a:spcPct val="100000"/>
                </a:lnSpc>
                <a:buClrTx/>
              </a:pPr>
              <a:r>
                <a:rPr lang="zh-CN" altLang="en-GB" sz="1400" b="1">
                  <a:solidFill>
                    <a:srgbClr val="FFFFFF"/>
                  </a:solidFill>
                  <a:latin typeface="微软雅黑" pitchFamily="34" charset="-122"/>
                  <a:ea typeface="微软雅黑" pitchFamily="34" charset="-122"/>
                  <a:cs typeface="Times New Roman" pitchFamily="18" charset="0"/>
                  <a:sym typeface="Arial" pitchFamily="34" charset="0"/>
                </a:rPr>
                <a:t>卓越的商品规划与供应链 </a:t>
              </a:r>
            </a:p>
          </p:txBody>
        </p:sp>
        <p:sp>
          <p:nvSpPr>
            <p:cNvPr id="50" name="Rectangle 26"/>
            <p:cNvSpPr>
              <a:spLocks noChangeArrowheads="1"/>
            </p:cNvSpPr>
            <p:nvPr/>
          </p:nvSpPr>
          <p:spPr bwMode="auto">
            <a:xfrm>
              <a:off x="419100" y="2411413"/>
              <a:ext cx="2593975" cy="231775"/>
            </a:xfrm>
            <a:prstGeom prst="rect">
              <a:avLst/>
            </a:prstGeom>
            <a:noFill/>
            <a:ln w="9525">
              <a:noFill/>
              <a:miter lim="800000"/>
              <a:headEnd/>
              <a:tailEnd/>
            </a:ln>
          </p:spPr>
          <p:txBody>
            <a:bodyPr lIns="0" tIns="0" rIns="0" bIns="0"/>
            <a:lstStyle/>
            <a:p>
              <a:pPr defTabSz="914400" eaLnBrk="0" hangingPunct="0">
                <a:lnSpc>
                  <a:spcPct val="100000"/>
                </a:lnSpc>
                <a:buClrTx/>
              </a:pPr>
              <a:r>
                <a:rPr lang="zh-CN" altLang="en-GB" sz="1400" b="1">
                  <a:solidFill>
                    <a:srgbClr val="FFFFFF"/>
                  </a:solidFill>
                  <a:latin typeface="微软雅黑" pitchFamily="34" charset="-122"/>
                  <a:ea typeface="微软雅黑" pitchFamily="34" charset="-122"/>
                  <a:cs typeface="Times New Roman" pitchFamily="18" charset="0"/>
                  <a:sym typeface="Arial" pitchFamily="34" charset="0"/>
                </a:rPr>
                <a:t>卓越的购物体验</a:t>
              </a:r>
            </a:p>
          </p:txBody>
        </p:sp>
        <p:sp>
          <p:nvSpPr>
            <p:cNvPr id="51" name="Text Box 9"/>
            <p:cNvSpPr txBox="1">
              <a:spLocks noChangeArrowheads="1"/>
            </p:cNvSpPr>
            <p:nvPr/>
          </p:nvSpPr>
          <p:spPr bwMode="auto">
            <a:xfrm>
              <a:off x="6153150" y="2760663"/>
              <a:ext cx="2384425" cy="889883"/>
            </a:xfrm>
            <a:prstGeom prst="rect">
              <a:avLst/>
            </a:prstGeom>
            <a:noFill/>
            <a:ln w="9525">
              <a:noFill/>
              <a:miter lim="800000"/>
              <a:headEnd/>
              <a:tailEnd/>
            </a:ln>
          </p:spPr>
          <p:txBody>
            <a:bodyPr lIns="0">
              <a:spAutoFit/>
            </a:bodyPr>
            <a:lstStyle/>
            <a:p>
              <a:pPr marL="114300" indent="-114300" algn="l" eaLnBrk="0" hangingPunct="0">
                <a:lnSpc>
                  <a:spcPct val="100000"/>
                </a:lnSpc>
                <a:spcBef>
                  <a:spcPct val="20000"/>
                </a:spcBef>
                <a:buClrTx/>
                <a:buSzTx/>
                <a:buFont typeface="Arial" pitchFamily="34" charset="0"/>
                <a:buChar char="•"/>
              </a:pPr>
              <a:r>
                <a:rPr lang="zh-CN" altLang="en-GB" sz="1400">
                  <a:solidFill>
                    <a:srgbClr val="000000"/>
                  </a:solidFill>
                  <a:latin typeface="微软雅黑" pitchFamily="34" charset="-122"/>
                  <a:ea typeface="微软雅黑" pitchFamily="34" charset="-122"/>
                  <a:cs typeface="Times New Roman" pitchFamily="18" charset="0"/>
                  <a:sym typeface="Arial" pitchFamily="34" charset="0"/>
                </a:rPr>
                <a:t>财务工作台和记分卡</a:t>
              </a:r>
            </a:p>
            <a:p>
              <a:pPr marL="114300" indent="-114300" algn="l" eaLnBrk="0" hangingPunct="0">
                <a:lnSpc>
                  <a:spcPct val="100000"/>
                </a:lnSpc>
                <a:spcBef>
                  <a:spcPct val="20000"/>
                </a:spcBef>
                <a:buClrTx/>
                <a:buSzTx/>
                <a:buFont typeface="Arial" pitchFamily="34" charset="0"/>
                <a:buChar char="•"/>
              </a:pPr>
              <a:r>
                <a:rPr lang="zh-CN" altLang="en-GB" sz="1400">
                  <a:solidFill>
                    <a:srgbClr val="000000"/>
                  </a:solidFill>
                  <a:latin typeface="微软雅黑" pitchFamily="34" charset="-122"/>
                  <a:ea typeface="微软雅黑" pitchFamily="34" charset="-122"/>
                  <a:cs typeface="Times New Roman" pitchFamily="18" charset="0"/>
                  <a:sym typeface="Arial" pitchFamily="34" charset="0"/>
                </a:rPr>
                <a:t>店铺开发</a:t>
              </a:r>
            </a:p>
            <a:p>
              <a:pPr marL="114300" indent="-114300" algn="l" eaLnBrk="0" hangingPunct="0">
                <a:lnSpc>
                  <a:spcPct val="100000"/>
                </a:lnSpc>
                <a:spcBef>
                  <a:spcPct val="20000"/>
                </a:spcBef>
                <a:buClrTx/>
                <a:buSzTx/>
                <a:buFont typeface="Arial" pitchFamily="34" charset="0"/>
                <a:buChar char="•"/>
              </a:pPr>
              <a:r>
                <a:rPr lang="zh-CN" altLang="en-GB" sz="1400">
                  <a:solidFill>
                    <a:srgbClr val="000000"/>
                  </a:solidFill>
                  <a:latin typeface="微软雅黑" pitchFamily="34" charset="-122"/>
                  <a:ea typeface="微软雅黑" pitchFamily="34" charset="-122"/>
                  <a:cs typeface="Times New Roman" pitchFamily="18" charset="0"/>
                  <a:sym typeface="Arial" pitchFamily="34" charset="0"/>
                </a:rPr>
                <a:t>店铺 </a:t>
              </a:r>
              <a:r>
                <a:rPr lang="en-GB" altLang="zh-CN" sz="1400">
                  <a:solidFill>
                    <a:srgbClr val="000000"/>
                  </a:solidFill>
                  <a:latin typeface="微软雅黑" pitchFamily="34" charset="-122"/>
                  <a:ea typeface="微软雅黑" pitchFamily="34" charset="-122"/>
                  <a:cs typeface="Times New Roman" pitchFamily="18" charset="0"/>
                  <a:sym typeface="Arial" pitchFamily="34" charset="0"/>
                </a:rPr>
                <a:t>P&amp;L</a:t>
              </a:r>
            </a:p>
          </p:txBody>
        </p:sp>
        <p:sp>
          <p:nvSpPr>
            <p:cNvPr id="52" name="Rectangle 58"/>
            <p:cNvSpPr>
              <a:spLocks noChangeArrowheads="1"/>
            </p:cNvSpPr>
            <p:nvPr/>
          </p:nvSpPr>
          <p:spPr bwMode="auto">
            <a:xfrm>
              <a:off x="6019800" y="2362200"/>
              <a:ext cx="2760663" cy="319088"/>
            </a:xfrm>
            <a:prstGeom prst="rect">
              <a:avLst/>
            </a:prstGeom>
            <a:solidFill>
              <a:srgbClr val="00A1D1"/>
            </a:solidFill>
            <a:ln w="9525">
              <a:noFill/>
              <a:round/>
              <a:headEnd/>
              <a:tailEnd/>
            </a:ln>
          </p:spPr>
          <p:txBody>
            <a:bodyPr/>
            <a:lstStyle/>
            <a:p>
              <a:pPr algn="l" defTabSz="914400">
                <a:lnSpc>
                  <a:spcPct val="100000"/>
                </a:lnSpc>
                <a:buClrTx/>
                <a:buSzTx/>
                <a:buFontTx/>
                <a:buNone/>
              </a:pPr>
              <a:endParaRPr lang="en-US" altLang="zh-CN" sz="1800">
                <a:solidFill>
                  <a:srgbClr val="FFFFFF"/>
                </a:solidFill>
                <a:latin typeface="微软雅黑" pitchFamily="34" charset="-122"/>
                <a:ea typeface="微软雅黑" pitchFamily="34" charset="-122"/>
                <a:cs typeface="Times New Roman" pitchFamily="18" charset="0"/>
              </a:endParaRPr>
            </a:p>
          </p:txBody>
        </p:sp>
        <p:sp>
          <p:nvSpPr>
            <p:cNvPr id="53" name="Rectangle 59"/>
            <p:cNvSpPr>
              <a:spLocks noChangeArrowheads="1"/>
            </p:cNvSpPr>
            <p:nvPr/>
          </p:nvSpPr>
          <p:spPr bwMode="auto">
            <a:xfrm>
              <a:off x="6002338" y="2379663"/>
              <a:ext cx="2760662" cy="1792287"/>
            </a:xfrm>
            <a:prstGeom prst="rect">
              <a:avLst/>
            </a:prstGeom>
            <a:noFill/>
            <a:ln w="9525">
              <a:solidFill>
                <a:srgbClr val="00A1D1"/>
              </a:solidFill>
              <a:round/>
              <a:headEnd/>
              <a:tailEnd/>
            </a:ln>
          </p:spPr>
          <p:txBody>
            <a:bodyPr/>
            <a:lstStyle/>
            <a:p>
              <a:pPr algn="l" defTabSz="914400">
                <a:lnSpc>
                  <a:spcPct val="100000"/>
                </a:lnSpc>
                <a:buClrTx/>
                <a:buSzTx/>
                <a:buFontTx/>
                <a:buNone/>
              </a:pPr>
              <a:endParaRPr lang="en-US" altLang="zh-CN" sz="1800">
                <a:solidFill>
                  <a:srgbClr val="FFFFFF"/>
                </a:solidFill>
                <a:latin typeface="微软雅黑" pitchFamily="34" charset="-122"/>
                <a:ea typeface="微软雅黑" pitchFamily="34" charset="-122"/>
                <a:cs typeface="Times New Roman" pitchFamily="18" charset="0"/>
              </a:endParaRPr>
            </a:p>
          </p:txBody>
        </p:sp>
        <p:sp>
          <p:nvSpPr>
            <p:cNvPr id="54" name="Rectangle 21"/>
            <p:cNvSpPr>
              <a:spLocks noChangeArrowheads="1"/>
            </p:cNvSpPr>
            <p:nvPr/>
          </p:nvSpPr>
          <p:spPr bwMode="auto">
            <a:xfrm>
              <a:off x="6064250" y="2411413"/>
              <a:ext cx="2593975" cy="290512"/>
            </a:xfrm>
            <a:prstGeom prst="rect">
              <a:avLst/>
            </a:prstGeom>
            <a:noFill/>
            <a:ln w="9525">
              <a:noFill/>
              <a:miter lim="800000"/>
              <a:headEnd/>
              <a:tailEnd/>
            </a:ln>
          </p:spPr>
          <p:txBody>
            <a:bodyPr lIns="0" tIns="0" rIns="0" bIns="0"/>
            <a:lstStyle/>
            <a:p>
              <a:pPr defTabSz="914400" eaLnBrk="0" hangingPunct="0">
                <a:lnSpc>
                  <a:spcPct val="100000"/>
                </a:lnSpc>
                <a:buClrTx/>
              </a:pPr>
              <a:r>
                <a:rPr lang="zh-CN" altLang="en-GB" sz="1400" b="1">
                  <a:solidFill>
                    <a:srgbClr val="FFFFFF"/>
                  </a:solidFill>
                  <a:latin typeface="微软雅黑" pitchFamily="34" charset="-122"/>
                  <a:ea typeface="微软雅黑" pitchFamily="34" charset="-122"/>
                  <a:cs typeface="Times New Roman" pitchFamily="18" charset="0"/>
                  <a:sym typeface="Arial" pitchFamily="34" charset="0"/>
                </a:rPr>
                <a:t>卓越的运营体系</a:t>
              </a:r>
            </a:p>
          </p:txBody>
        </p:sp>
        <p:grpSp>
          <p:nvGrpSpPr>
            <p:cNvPr id="3" name="Group 45"/>
            <p:cNvGrpSpPr>
              <a:grpSpLocks noChangeAspect="1"/>
            </p:cNvGrpSpPr>
            <p:nvPr/>
          </p:nvGrpSpPr>
          <p:grpSpPr>
            <a:xfrm>
              <a:off x="7092950" y="1530350"/>
              <a:ext cx="685800" cy="685800"/>
              <a:chOff x="2436813" y="4651375"/>
              <a:chExt cx="762000" cy="762000"/>
            </a:xfrm>
            <a:effectLst>
              <a:reflection stA="30000" endPos="25000" dist="12700" dir="5400000" sy="-100000" algn="bl" rotWithShape="0"/>
            </a:effectLst>
          </p:grpSpPr>
          <p:sp>
            <p:nvSpPr>
              <p:cNvPr id="56" name="Oval 20"/>
              <p:cNvSpPr>
                <a:spLocks noChangeArrowheads="1"/>
              </p:cNvSpPr>
              <p:nvPr/>
            </p:nvSpPr>
            <p:spPr bwMode="auto">
              <a:xfrm>
                <a:off x="2436813" y="4651375"/>
                <a:ext cx="762000" cy="762000"/>
              </a:xfrm>
              <a:prstGeom prst="ellipse">
                <a:avLst/>
              </a:prstGeom>
              <a:solidFill>
                <a:srgbClr val="00A1D1"/>
              </a:solidFill>
              <a:ln w="28575" cap="flat" cmpd="sng" algn="ctr">
                <a:noFill/>
                <a:prstDash val="solid"/>
                <a:round/>
                <a:headEnd type="none" w="med" len="med"/>
                <a:tailEnd type="none" w="med" len="med"/>
              </a:ln>
            </p:spPr>
            <p:txBody>
              <a:bodyPr/>
              <a:lstStyle/>
              <a:p>
                <a:pPr algn="l">
                  <a:buFont typeface="Arial" charset="0"/>
                  <a:buNone/>
                  <a:defRPr/>
                </a:pPr>
                <a:endParaRPr lang="en-US" dirty="0">
                  <a:latin typeface="微软雅黑" pitchFamily="34" charset="-122"/>
                  <a:ea typeface="微软雅黑" pitchFamily="34" charset="-122"/>
                  <a:cs typeface="Times New Roman" pitchFamily="18" charset="0"/>
                </a:endParaRPr>
              </a:p>
            </p:txBody>
          </p:sp>
          <p:pic>
            <p:nvPicPr>
              <p:cNvPr id="57" name="Picture 27"/>
              <p:cNvPicPr>
                <a:picLocks noChangeAspect="1"/>
              </p:cNvPicPr>
              <p:nvPr/>
            </p:nvPicPr>
            <p:blipFill>
              <a:blip r:embed="rId3" cstate="email"/>
              <a:srcRect/>
              <a:stretch>
                <a:fillRect/>
              </a:stretch>
            </p:blipFill>
            <p:spPr bwMode="auto">
              <a:xfrm>
                <a:off x="2543078" y="4837015"/>
                <a:ext cx="549275" cy="366713"/>
              </a:xfrm>
              <a:prstGeom prst="rect">
                <a:avLst/>
              </a:prstGeom>
              <a:noFill/>
              <a:ln w="28575" cap="flat" cmpd="sng" algn="ctr">
                <a:noFill/>
                <a:prstDash val="solid"/>
                <a:miter lim="800000"/>
                <a:headEnd type="none" w="med" len="med"/>
                <a:tailEnd type="none" w="med" len="med"/>
              </a:ln>
            </p:spPr>
          </p:pic>
        </p:grpSp>
        <p:grpSp>
          <p:nvGrpSpPr>
            <p:cNvPr id="4" name="Group 48"/>
            <p:cNvGrpSpPr>
              <a:grpSpLocks noChangeAspect="1"/>
            </p:cNvGrpSpPr>
            <p:nvPr/>
          </p:nvGrpSpPr>
          <p:grpSpPr bwMode="auto">
            <a:xfrm>
              <a:off x="4114800" y="1524000"/>
              <a:ext cx="685800" cy="681038"/>
              <a:chOff x="4129088" y="2193925"/>
              <a:chExt cx="762000" cy="762000"/>
            </a:xfrm>
          </p:grpSpPr>
          <p:sp>
            <p:nvSpPr>
              <p:cNvPr id="59" name="Oval 20"/>
              <p:cNvSpPr>
                <a:spLocks noChangeArrowheads="1"/>
              </p:cNvSpPr>
              <p:nvPr/>
            </p:nvSpPr>
            <p:spPr bwMode="auto">
              <a:xfrm>
                <a:off x="4129088" y="2193925"/>
                <a:ext cx="762000" cy="762000"/>
              </a:xfrm>
              <a:prstGeom prst="ellipse">
                <a:avLst/>
              </a:prstGeom>
              <a:solidFill>
                <a:srgbClr val="007AAC"/>
              </a:solidFill>
              <a:ln w="28575">
                <a:noFill/>
                <a:round/>
                <a:headEnd/>
                <a:tailEnd/>
              </a:ln>
              <a:effectLst>
                <a:reflection stA="30000" endPos="25000" dist="12700" dir="5400000" sy="-100000" algn="bl" rotWithShape="0"/>
              </a:effectLst>
            </p:spPr>
            <p:txBody>
              <a:bodyPr/>
              <a:lstStyle/>
              <a:p>
                <a:pPr algn="l">
                  <a:buFont typeface="Arial" charset="0"/>
                  <a:buNone/>
                  <a:defRPr/>
                </a:pPr>
                <a:endParaRPr lang="en-US" dirty="0">
                  <a:latin typeface="微软雅黑" pitchFamily="34" charset="-122"/>
                  <a:ea typeface="微软雅黑" pitchFamily="34" charset="-122"/>
                  <a:cs typeface="Times New Roman" pitchFamily="18" charset="0"/>
                </a:endParaRPr>
              </a:p>
            </p:txBody>
          </p:sp>
          <p:pic>
            <p:nvPicPr>
              <p:cNvPr id="60" name="Picture 20"/>
              <p:cNvPicPr>
                <a:picLocks noChangeAspect="1"/>
              </p:cNvPicPr>
              <p:nvPr/>
            </p:nvPicPr>
            <p:blipFill>
              <a:blip r:embed="rId4"/>
              <a:srcRect/>
              <a:stretch>
                <a:fillRect/>
              </a:stretch>
            </p:blipFill>
            <p:spPr bwMode="auto">
              <a:xfrm>
                <a:off x="4230688" y="2286000"/>
                <a:ext cx="503237" cy="506413"/>
              </a:xfrm>
              <a:prstGeom prst="rect">
                <a:avLst/>
              </a:prstGeom>
              <a:noFill/>
              <a:ln w="9525">
                <a:noFill/>
                <a:miter lim="800000"/>
                <a:headEnd/>
                <a:tailEnd/>
              </a:ln>
            </p:spPr>
          </p:pic>
        </p:grpSp>
        <p:grpSp>
          <p:nvGrpSpPr>
            <p:cNvPr id="5" name="Group 62"/>
            <p:cNvGrpSpPr>
              <a:grpSpLocks noChangeAspect="1"/>
            </p:cNvGrpSpPr>
            <p:nvPr/>
          </p:nvGrpSpPr>
          <p:grpSpPr>
            <a:xfrm>
              <a:off x="1300426" y="1530350"/>
              <a:ext cx="685800" cy="685800"/>
              <a:chOff x="1447800" y="1524000"/>
              <a:chExt cx="728458" cy="728458"/>
            </a:xfrm>
            <a:effectLst>
              <a:reflection stA="30000" endPos="25000" dir="5400000" sy="-100000" algn="bl" rotWithShape="0"/>
            </a:effectLst>
          </p:grpSpPr>
          <p:sp>
            <p:nvSpPr>
              <p:cNvPr id="62" name="Oval 63"/>
              <p:cNvSpPr/>
              <p:nvPr/>
            </p:nvSpPr>
            <p:spPr bwMode="auto">
              <a:xfrm>
                <a:off x="1447800" y="1524000"/>
                <a:ext cx="728458" cy="728458"/>
              </a:xfrm>
              <a:prstGeom prst="ellipse">
                <a:avLst/>
              </a:prstGeom>
              <a:solidFill>
                <a:srgbClr val="5DC5EF"/>
              </a:solidFill>
              <a:ln w="28575" cap="flat" cmpd="sng" algn="ctr">
                <a:noFill/>
                <a:prstDash val="solid"/>
                <a:round/>
                <a:headEnd type="none" w="med" len="med"/>
                <a:tailEnd type="none" w="med" len="med"/>
              </a:ln>
              <a:effectLst/>
            </p:spPr>
            <p:txBody>
              <a:bodyPr/>
              <a:lstStyle/>
              <a:p>
                <a:pPr algn="l">
                  <a:lnSpc>
                    <a:spcPct val="90000"/>
                  </a:lnSpc>
                  <a:buFont typeface="Arial" charset="0"/>
                  <a:buNone/>
                  <a:defRPr/>
                </a:pPr>
                <a:endParaRPr lang="en-US" dirty="0">
                  <a:latin typeface="微软雅黑" pitchFamily="34" charset="-122"/>
                  <a:ea typeface="微软雅黑" pitchFamily="34" charset="-122"/>
                  <a:cs typeface="Times New Roman" pitchFamily="18" charset="0"/>
                </a:endParaRPr>
              </a:p>
            </p:txBody>
          </p:sp>
          <p:pic>
            <p:nvPicPr>
              <p:cNvPr id="63" name="Picture 40"/>
              <p:cNvPicPr>
                <a:picLocks noChangeAspect="1"/>
              </p:cNvPicPr>
              <p:nvPr/>
            </p:nvPicPr>
            <p:blipFill>
              <a:blip r:embed="rId5" cstate="email"/>
              <a:srcRect/>
              <a:stretch>
                <a:fillRect/>
              </a:stretch>
            </p:blipFill>
            <p:spPr bwMode="auto">
              <a:xfrm>
                <a:off x="1635271" y="1705999"/>
                <a:ext cx="399938" cy="367800"/>
              </a:xfrm>
              <a:prstGeom prst="rect">
                <a:avLst/>
              </a:prstGeom>
              <a:noFill/>
              <a:ln w="9525">
                <a:noFill/>
                <a:miter lim="800000"/>
                <a:headEnd/>
                <a:tailEnd/>
              </a:ln>
            </p:spPr>
          </p:pic>
        </p:grpSp>
        <p:sp>
          <p:nvSpPr>
            <p:cNvPr id="64" name="Rectangle 37"/>
            <p:cNvSpPr>
              <a:spLocks noChangeArrowheads="1"/>
            </p:cNvSpPr>
            <p:nvPr/>
          </p:nvSpPr>
          <p:spPr bwMode="auto">
            <a:xfrm>
              <a:off x="228600" y="6248400"/>
              <a:ext cx="8597900" cy="293688"/>
            </a:xfrm>
            <a:prstGeom prst="rect">
              <a:avLst/>
            </a:prstGeom>
            <a:solidFill>
              <a:srgbClr val="00649D"/>
            </a:solidFill>
            <a:ln w="12700">
              <a:solidFill>
                <a:srgbClr val="00649D"/>
              </a:solidFill>
              <a:round/>
              <a:headEnd/>
              <a:tailEnd/>
            </a:ln>
          </p:spPr>
          <p:txBody>
            <a:bodyPr/>
            <a:lstStyle/>
            <a:p>
              <a:pPr algn="ctr" defTabSz="914400">
                <a:lnSpc>
                  <a:spcPct val="100000"/>
                </a:lnSpc>
                <a:buClrTx/>
                <a:buSzTx/>
                <a:buFontTx/>
                <a:buNone/>
              </a:pPr>
              <a:endParaRPr lang="en-US" altLang="zh-CN" sz="1800" dirty="0">
                <a:solidFill>
                  <a:srgbClr val="FFFFFF"/>
                </a:solidFill>
                <a:latin typeface="微软雅黑" pitchFamily="34" charset="-122"/>
                <a:ea typeface="微软雅黑" pitchFamily="34" charset="-122"/>
                <a:cs typeface="Times New Roman" pitchFamily="18" charset="0"/>
              </a:endParaRPr>
            </a:p>
          </p:txBody>
        </p:sp>
        <p:sp>
          <p:nvSpPr>
            <p:cNvPr id="65" name="Text Box 4"/>
            <p:cNvSpPr txBox="1">
              <a:spLocks noChangeArrowheads="1"/>
            </p:cNvSpPr>
            <p:nvPr/>
          </p:nvSpPr>
          <p:spPr bwMode="auto">
            <a:xfrm>
              <a:off x="1936750" y="6246813"/>
              <a:ext cx="5275263" cy="287337"/>
            </a:xfrm>
            <a:prstGeom prst="rect">
              <a:avLst/>
            </a:prstGeom>
            <a:noFill/>
            <a:ln w="9525">
              <a:noFill/>
              <a:miter lim="800000"/>
              <a:headEnd/>
              <a:tailEnd/>
            </a:ln>
          </p:spPr>
          <p:txBody>
            <a:bodyPr anchor="ctr"/>
            <a:lstStyle/>
            <a:p>
              <a:pPr eaLnBrk="0" hangingPunct="0">
                <a:lnSpc>
                  <a:spcPct val="90000"/>
                </a:lnSpc>
                <a:spcBef>
                  <a:spcPct val="50000"/>
                </a:spcBef>
                <a:buClrTx/>
              </a:pPr>
              <a:r>
                <a:rPr lang="en-GB" altLang="zh-CN" sz="1400" b="1" dirty="0">
                  <a:solidFill>
                    <a:srgbClr val="FFFFFF"/>
                  </a:solidFill>
                  <a:latin typeface="微软雅黑" pitchFamily="34" charset="-122"/>
                  <a:ea typeface="微软雅黑" pitchFamily="34" charset="-122"/>
                  <a:cs typeface="Times New Roman" pitchFamily="18" charset="0"/>
                  <a:sym typeface="Arial" pitchFamily="34" charset="0"/>
                </a:rPr>
                <a:t>IT</a:t>
              </a:r>
              <a:r>
                <a:rPr lang="zh-CN" altLang="en-GB" sz="1400" b="1" dirty="0">
                  <a:solidFill>
                    <a:srgbClr val="FFFFFF"/>
                  </a:solidFill>
                  <a:latin typeface="微软雅黑" pitchFamily="34" charset="-122"/>
                  <a:ea typeface="微软雅黑" pitchFamily="34" charset="-122"/>
                  <a:cs typeface="Times New Roman" pitchFamily="18" charset="0"/>
                  <a:sym typeface="Arial" pitchFamily="34" charset="0"/>
                </a:rPr>
                <a:t>架构</a:t>
              </a:r>
            </a:p>
          </p:txBody>
        </p:sp>
      </p:grpSp>
    </p:spTree>
    <p:extLst>
      <p:ext uri="{BB962C8B-B14F-4D97-AF65-F5344CB8AC3E}">
        <p14:creationId xmlns:p14="http://schemas.microsoft.com/office/powerpoint/2010/main" xmlns="" val="295013267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1"/>
          <p:cNvSpPr>
            <a:spLocks noGrp="1"/>
          </p:cNvSpPr>
          <p:nvPr>
            <p:ph type="title"/>
          </p:nvPr>
        </p:nvSpPr>
        <p:spPr/>
        <p:txBody>
          <a:bodyPr/>
          <a:lstStyle/>
          <a:p>
            <a:r>
              <a:rPr lang="zh-CN" altLang="en-US" sz="2400" dirty="0" smtClean="0"/>
              <a:t>数据仓库与数据集市的区别</a:t>
            </a:r>
          </a:p>
        </p:txBody>
      </p:sp>
      <p:sp>
        <p:nvSpPr>
          <p:cNvPr id="14" name="Rectangle 102"/>
          <p:cNvSpPr>
            <a:spLocks noChangeArrowheads="1"/>
          </p:cNvSpPr>
          <p:nvPr/>
        </p:nvSpPr>
        <p:spPr bwMode="auto">
          <a:xfrm>
            <a:off x="714348" y="2666838"/>
            <a:ext cx="2035225" cy="393697"/>
          </a:xfrm>
          <a:prstGeom prst="rect">
            <a:avLst/>
          </a:prstGeom>
          <a:solidFill>
            <a:schemeClr val="accent1">
              <a:alpha val="67058"/>
            </a:schemeClr>
          </a:solidFill>
          <a:ln w="9525">
            <a:noFill/>
            <a:miter lim="800000"/>
            <a:headEnd/>
            <a:tailEnd/>
          </a:ln>
        </p:spPr>
        <p:txBody>
          <a:bodyPr wrap="none" lIns="0" tIns="0" rIns="0" bIns="0" anchor="ctr"/>
          <a:lstStyle/>
          <a:p>
            <a:pPr algn="ctr" fontAlgn="t"/>
            <a:r>
              <a:rPr lang="zh-CN" altLang="en-US" sz="1400" b="1" dirty="0" smtClean="0">
                <a:solidFill>
                  <a:schemeClr val="bg1"/>
                </a:solidFill>
                <a:latin typeface="微软雅黑" pitchFamily="34" charset="-122"/>
                <a:ea typeface="微软雅黑" pitchFamily="34" charset="-122"/>
              </a:rPr>
              <a:t>数据来源</a:t>
            </a:r>
            <a:endParaRPr lang="zh-TW" altLang="en-US" sz="1400" b="1" dirty="0">
              <a:solidFill>
                <a:schemeClr val="bg1"/>
              </a:solidFill>
              <a:latin typeface="微软雅黑" pitchFamily="34" charset="-122"/>
              <a:ea typeface="微软雅黑" pitchFamily="34" charset="-122"/>
            </a:endParaRPr>
          </a:p>
        </p:txBody>
      </p:sp>
      <p:sp>
        <p:nvSpPr>
          <p:cNvPr id="19" name="Rectangle 103"/>
          <p:cNvSpPr>
            <a:spLocks noChangeArrowheads="1"/>
          </p:cNvSpPr>
          <p:nvPr/>
        </p:nvSpPr>
        <p:spPr bwMode="auto">
          <a:xfrm>
            <a:off x="2795610" y="2285992"/>
            <a:ext cx="2466975" cy="344487"/>
          </a:xfrm>
          <a:prstGeom prst="rect">
            <a:avLst/>
          </a:prstGeom>
          <a:solidFill>
            <a:srgbClr val="030D6B">
              <a:alpha val="58823"/>
            </a:srgbClr>
          </a:solidFill>
          <a:ln w="9525">
            <a:noFill/>
            <a:miter lim="800000"/>
            <a:headEnd/>
            <a:tailEnd/>
          </a:ln>
          <a:effectLst>
            <a:outerShdw dist="35921" dir="2700000" algn="ctr" rotWithShape="0">
              <a:schemeClr val="bg2"/>
            </a:outerShdw>
          </a:effectLst>
        </p:spPr>
        <p:txBody>
          <a:bodyPr wrap="none" tIns="68400" anchor="ctr"/>
          <a:lstStyle/>
          <a:p>
            <a:pPr algn="ctr">
              <a:spcBef>
                <a:spcPct val="50000"/>
              </a:spcBef>
            </a:pPr>
            <a:r>
              <a:rPr lang="zh-CN" altLang="en-US" sz="1400" b="1" dirty="0" smtClean="0">
                <a:solidFill>
                  <a:schemeClr val="bg1"/>
                </a:solidFill>
                <a:latin typeface="微软雅黑" pitchFamily="34" charset="-122"/>
                <a:ea typeface="微软雅黑" pitchFamily="34" charset="-122"/>
              </a:rPr>
              <a:t>数据仓库</a:t>
            </a:r>
            <a:endParaRPr lang="zh-CN" altLang="en-US" sz="1400" b="1" dirty="0">
              <a:solidFill>
                <a:schemeClr val="bg1"/>
              </a:solidFill>
              <a:latin typeface="微软雅黑" pitchFamily="34" charset="-122"/>
              <a:ea typeface="微软雅黑" pitchFamily="34" charset="-122"/>
            </a:endParaRPr>
          </a:p>
        </p:txBody>
      </p:sp>
      <p:sp>
        <p:nvSpPr>
          <p:cNvPr id="20" name="Rectangle 103"/>
          <p:cNvSpPr>
            <a:spLocks noChangeArrowheads="1"/>
          </p:cNvSpPr>
          <p:nvPr/>
        </p:nvSpPr>
        <p:spPr bwMode="auto">
          <a:xfrm>
            <a:off x="5321323" y="2285992"/>
            <a:ext cx="2465387" cy="344487"/>
          </a:xfrm>
          <a:prstGeom prst="rect">
            <a:avLst/>
          </a:prstGeom>
          <a:solidFill>
            <a:srgbClr val="030D6B">
              <a:alpha val="58823"/>
            </a:srgbClr>
          </a:solidFill>
          <a:ln w="9525">
            <a:noFill/>
            <a:miter lim="800000"/>
            <a:headEnd/>
            <a:tailEnd/>
          </a:ln>
          <a:effectLst>
            <a:outerShdw dist="35921" dir="2700000" algn="ctr" rotWithShape="0">
              <a:schemeClr val="bg2"/>
            </a:outerShdw>
          </a:effectLst>
        </p:spPr>
        <p:txBody>
          <a:bodyPr wrap="none" tIns="68400" anchor="ctr"/>
          <a:lstStyle/>
          <a:p>
            <a:pPr algn="ctr">
              <a:spcBef>
                <a:spcPct val="50000"/>
              </a:spcBef>
            </a:pPr>
            <a:r>
              <a:rPr lang="zh-CN" altLang="en-US" sz="1400" b="1" dirty="0" smtClean="0">
                <a:solidFill>
                  <a:schemeClr val="bg1"/>
                </a:solidFill>
                <a:latin typeface="微软雅黑" pitchFamily="34" charset="-122"/>
                <a:ea typeface="微软雅黑" pitchFamily="34" charset="-122"/>
              </a:rPr>
              <a:t>数据集市</a:t>
            </a:r>
            <a:endParaRPr lang="zh-CN" altLang="en-US" sz="1400" b="1" dirty="0">
              <a:solidFill>
                <a:schemeClr val="bg1"/>
              </a:solidFill>
              <a:latin typeface="微软雅黑" pitchFamily="34" charset="-122"/>
              <a:ea typeface="微软雅黑" pitchFamily="34" charset="-122"/>
            </a:endParaRPr>
          </a:p>
        </p:txBody>
      </p:sp>
      <p:sp>
        <p:nvSpPr>
          <p:cNvPr id="22" name="Rectangle 103"/>
          <p:cNvSpPr>
            <a:spLocks noChangeArrowheads="1"/>
          </p:cNvSpPr>
          <p:nvPr/>
        </p:nvSpPr>
        <p:spPr bwMode="auto">
          <a:xfrm>
            <a:off x="2795610" y="2666838"/>
            <a:ext cx="2466975" cy="393697"/>
          </a:xfrm>
          <a:prstGeom prst="rect">
            <a:avLst/>
          </a:prstGeom>
          <a:solidFill>
            <a:srgbClr val="99CCFF">
              <a:alpha val="58823"/>
            </a:srgbClr>
          </a:solidFill>
          <a:ln w="9525">
            <a:noFill/>
            <a:miter lim="800000"/>
            <a:headEnd/>
            <a:tailEnd/>
          </a:ln>
          <a:effectLst>
            <a:outerShdw dist="35921" dir="2700000" algn="ctr" rotWithShape="0">
              <a:schemeClr val="bg2"/>
            </a:outerShdw>
          </a:effectLst>
        </p:spPr>
        <p:txBody>
          <a:bodyPr wrap="none" tIns="68400" anchor="ctr"/>
          <a:lstStyle/>
          <a:p>
            <a:pPr algn="ctr">
              <a:spcBef>
                <a:spcPct val="50000"/>
              </a:spcBef>
            </a:pPr>
            <a:r>
              <a:rPr lang="zh-CN" altLang="en-US" sz="1100" dirty="0" smtClean="0">
                <a:latin typeface="微软雅黑" pitchFamily="34" charset="-122"/>
                <a:ea typeface="微软雅黑" pitchFamily="34" charset="-122"/>
              </a:rPr>
              <a:t>业务系统、外部数据</a:t>
            </a:r>
            <a:endParaRPr lang="en-US" altLang="zh-CN" sz="1100" dirty="0" smtClean="0">
              <a:latin typeface="微软雅黑" pitchFamily="34" charset="-122"/>
              <a:ea typeface="微软雅黑" pitchFamily="34" charset="-122"/>
            </a:endParaRPr>
          </a:p>
        </p:txBody>
      </p:sp>
      <p:sp>
        <p:nvSpPr>
          <p:cNvPr id="23" name="Rectangle 103"/>
          <p:cNvSpPr>
            <a:spLocks noChangeArrowheads="1"/>
          </p:cNvSpPr>
          <p:nvPr/>
        </p:nvSpPr>
        <p:spPr bwMode="auto">
          <a:xfrm>
            <a:off x="5321323" y="2666838"/>
            <a:ext cx="2465387" cy="393697"/>
          </a:xfrm>
          <a:prstGeom prst="rect">
            <a:avLst/>
          </a:prstGeom>
          <a:solidFill>
            <a:srgbClr val="99CCFF">
              <a:alpha val="58823"/>
            </a:srgbClr>
          </a:solidFill>
          <a:ln w="9525">
            <a:noFill/>
            <a:miter lim="800000"/>
            <a:headEnd/>
            <a:tailEnd/>
          </a:ln>
          <a:effectLst>
            <a:outerShdw dist="35921" dir="2700000" algn="ctr" rotWithShape="0">
              <a:schemeClr val="bg2"/>
            </a:outerShdw>
          </a:effectLst>
        </p:spPr>
        <p:txBody>
          <a:bodyPr wrap="none" tIns="68400" anchor="ctr"/>
          <a:lstStyle/>
          <a:p>
            <a:pPr algn="ctr">
              <a:spcBef>
                <a:spcPct val="50000"/>
              </a:spcBef>
            </a:pPr>
            <a:r>
              <a:rPr lang="zh-CN" altLang="en-US" sz="1100" dirty="0" smtClean="0">
                <a:latin typeface="微软雅黑" pitchFamily="34" charset="-122"/>
                <a:ea typeface="微软雅黑" pitchFamily="34" charset="-122"/>
              </a:rPr>
              <a:t>数据仓库</a:t>
            </a:r>
            <a:endParaRPr lang="zh-CN" altLang="en-US" sz="1100" dirty="0">
              <a:latin typeface="微软雅黑" pitchFamily="34" charset="-122"/>
              <a:ea typeface="微软雅黑" pitchFamily="34" charset="-122"/>
            </a:endParaRPr>
          </a:p>
        </p:txBody>
      </p:sp>
      <p:sp>
        <p:nvSpPr>
          <p:cNvPr id="24" name="Rectangle 102"/>
          <p:cNvSpPr>
            <a:spLocks noChangeArrowheads="1"/>
          </p:cNvSpPr>
          <p:nvPr/>
        </p:nvSpPr>
        <p:spPr bwMode="auto">
          <a:xfrm>
            <a:off x="714348" y="3140070"/>
            <a:ext cx="2035225" cy="393697"/>
          </a:xfrm>
          <a:prstGeom prst="rect">
            <a:avLst/>
          </a:prstGeom>
          <a:solidFill>
            <a:schemeClr val="accent1">
              <a:alpha val="67058"/>
            </a:schemeClr>
          </a:solidFill>
          <a:ln w="9525">
            <a:noFill/>
            <a:miter lim="800000"/>
            <a:headEnd/>
            <a:tailEnd/>
          </a:ln>
        </p:spPr>
        <p:txBody>
          <a:bodyPr wrap="none" lIns="0" tIns="0" rIns="0" bIns="0" anchor="ctr"/>
          <a:lstStyle/>
          <a:p>
            <a:pPr algn="ctr" fontAlgn="t"/>
            <a:r>
              <a:rPr lang="zh-CN" altLang="en-US" sz="1400" b="1" dirty="0">
                <a:solidFill>
                  <a:schemeClr val="bg1"/>
                </a:solidFill>
                <a:latin typeface="微软雅黑" pitchFamily="34" charset="-122"/>
                <a:ea typeface="微软雅黑" pitchFamily="34" charset="-122"/>
              </a:rPr>
              <a:t> </a:t>
            </a:r>
            <a:r>
              <a:rPr lang="zh-CN" altLang="en-US" sz="1400" b="1" dirty="0" smtClean="0">
                <a:solidFill>
                  <a:schemeClr val="bg1"/>
                </a:solidFill>
                <a:latin typeface="微软雅黑" pitchFamily="34" charset="-122"/>
                <a:ea typeface="微软雅黑" pitchFamily="34" charset="-122"/>
              </a:rPr>
              <a:t>范围</a:t>
            </a:r>
            <a:endParaRPr lang="zh-TW" altLang="en-US" sz="1400" b="1" dirty="0">
              <a:solidFill>
                <a:schemeClr val="bg1"/>
              </a:solidFill>
              <a:latin typeface="微软雅黑" pitchFamily="34" charset="-122"/>
              <a:ea typeface="微软雅黑" pitchFamily="34" charset="-122"/>
            </a:endParaRPr>
          </a:p>
        </p:txBody>
      </p:sp>
      <p:sp>
        <p:nvSpPr>
          <p:cNvPr id="25" name="Rectangle 103"/>
          <p:cNvSpPr>
            <a:spLocks noChangeArrowheads="1"/>
          </p:cNvSpPr>
          <p:nvPr/>
        </p:nvSpPr>
        <p:spPr bwMode="auto">
          <a:xfrm>
            <a:off x="2795610" y="3140070"/>
            <a:ext cx="2466975" cy="393697"/>
          </a:xfrm>
          <a:prstGeom prst="rect">
            <a:avLst/>
          </a:prstGeom>
          <a:solidFill>
            <a:srgbClr val="99CCFF">
              <a:alpha val="58823"/>
            </a:srgbClr>
          </a:solidFill>
          <a:ln w="9525">
            <a:noFill/>
            <a:miter lim="800000"/>
            <a:headEnd/>
            <a:tailEnd/>
          </a:ln>
          <a:effectLst>
            <a:outerShdw dist="35921" dir="2700000" algn="ctr" rotWithShape="0">
              <a:schemeClr val="bg2"/>
            </a:outerShdw>
          </a:effectLst>
        </p:spPr>
        <p:txBody>
          <a:bodyPr wrap="none" tIns="68400" anchor="ctr"/>
          <a:lstStyle/>
          <a:p>
            <a:pPr algn="ctr">
              <a:spcBef>
                <a:spcPct val="50000"/>
              </a:spcBef>
            </a:pPr>
            <a:r>
              <a:rPr lang="zh-CN" altLang="en-US" sz="1100" dirty="0" smtClean="0">
                <a:latin typeface="微软雅黑" pitchFamily="34" charset="-122"/>
                <a:ea typeface="微软雅黑" pitchFamily="34" charset="-122"/>
              </a:rPr>
              <a:t>企业级</a:t>
            </a:r>
            <a:endParaRPr lang="en-US" altLang="zh-CN" sz="1100" dirty="0" smtClean="0">
              <a:latin typeface="微软雅黑" pitchFamily="34" charset="-122"/>
              <a:ea typeface="微软雅黑" pitchFamily="34" charset="-122"/>
            </a:endParaRPr>
          </a:p>
        </p:txBody>
      </p:sp>
      <p:sp>
        <p:nvSpPr>
          <p:cNvPr id="26" name="Rectangle 103"/>
          <p:cNvSpPr>
            <a:spLocks noChangeArrowheads="1"/>
          </p:cNvSpPr>
          <p:nvPr/>
        </p:nvSpPr>
        <p:spPr bwMode="auto">
          <a:xfrm>
            <a:off x="5321323" y="3140070"/>
            <a:ext cx="2465387" cy="393697"/>
          </a:xfrm>
          <a:prstGeom prst="rect">
            <a:avLst/>
          </a:prstGeom>
          <a:solidFill>
            <a:srgbClr val="99CCFF">
              <a:alpha val="58823"/>
            </a:srgbClr>
          </a:solidFill>
          <a:ln w="9525">
            <a:noFill/>
            <a:miter lim="800000"/>
            <a:headEnd/>
            <a:tailEnd/>
          </a:ln>
          <a:effectLst>
            <a:outerShdw dist="35921" dir="2700000" algn="ctr" rotWithShape="0">
              <a:schemeClr val="bg2"/>
            </a:outerShdw>
          </a:effectLst>
        </p:spPr>
        <p:txBody>
          <a:bodyPr wrap="none" tIns="68400" anchor="ctr"/>
          <a:lstStyle/>
          <a:p>
            <a:pPr algn="ctr">
              <a:spcBef>
                <a:spcPct val="50000"/>
              </a:spcBef>
            </a:pPr>
            <a:r>
              <a:rPr lang="zh-CN" altLang="en-US" sz="1100" dirty="0" smtClean="0">
                <a:latin typeface="微软雅黑" pitchFamily="34" charset="-122"/>
                <a:ea typeface="微软雅黑" pitchFamily="34" charset="-122"/>
              </a:rPr>
              <a:t>部门级或工作组级</a:t>
            </a:r>
            <a:endParaRPr lang="zh-CN" altLang="en-US" sz="1100" dirty="0">
              <a:latin typeface="微软雅黑" pitchFamily="34" charset="-122"/>
              <a:ea typeface="微软雅黑" pitchFamily="34" charset="-122"/>
            </a:endParaRPr>
          </a:p>
        </p:txBody>
      </p:sp>
      <p:sp>
        <p:nvSpPr>
          <p:cNvPr id="27" name="Rectangle 102"/>
          <p:cNvSpPr>
            <a:spLocks noChangeArrowheads="1"/>
          </p:cNvSpPr>
          <p:nvPr/>
        </p:nvSpPr>
        <p:spPr bwMode="auto">
          <a:xfrm>
            <a:off x="714348" y="3640136"/>
            <a:ext cx="2035225" cy="393697"/>
          </a:xfrm>
          <a:prstGeom prst="rect">
            <a:avLst/>
          </a:prstGeom>
          <a:solidFill>
            <a:schemeClr val="accent1">
              <a:alpha val="67058"/>
            </a:schemeClr>
          </a:solidFill>
          <a:ln w="9525">
            <a:noFill/>
            <a:miter lim="800000"/>
            <a:headEnd/>
            <a:tailEnd/>
          </a:ln>
        </p:spPr>
        <p:txBody>
          <a:bodyPr wrap="none" lIns="0" tIns="0" rIns="0" bIns="0" anchor="ctr"/>
          <a:lstStyle/>
          <a:p>
            <a:pPr algn="ctr" fontAlgn="t"/>
            <a:r>
              <a:rPr lang="zh-CN" altLang="en-US" sz="1400" b="1" dirty="0">
                <a:solidFill>
                  <a:schemeClr val="bg1"/>
                </a:solidFill>
                <a:latin typeface="微软雅黑" pitchFamily="34" charset="-122"/>
                <a:ea typeface="微软雅黑" pitchFamily="34" charset="-122"/>
              </a:rPr>
              <a:t> </a:t>
            </a:r>
            <a:r>
              <a:rPr lang="zh-CN" altLang="en-US" sz="1400" b="1" dirty="0" smtClean="0">
                <a:solidFill>
                  <a:schemeClr val="bg1"/>
                </a:solidFill>
                <a:latin typeface="微软雅黑" pitchFamily="34" charset="-122"/>
                <a:ea typeface="微软雅黑" pitchFamily="34" charset="-122"/>
              </a:rPr>
              <a:t>主题</a:t>
            </a:r>
            <a:endParaRPr lang="zh-TW" altLang="en-US" sz="1400" b="1" dirty="0">
              <a:solidFill>
                <a:schemeClr val="bg1"/>
              </a:solidFill>
              <a:latin typeface="微软雅黑" pitchFamily="34" charset="-122"/>
              <a:ea typeface="微软雅黑" pitchFamily="34" charset="-122"/>
            </a:endParaRPr>
          </a:p>
        </p:txBody>
      </p:sp>
      <p:sp>
        <p:nvSpPr>
          <p:cNvPr id="28" name="Rectangle 103"/>
          <p:cNvSpPr>
            <a:spLocks noChangeArrowheads="1"/>
          </p:cNvSpPr>
          <p:nvPr/>
        </p:nvSpPr>
        <p:spPr bwMode="auto">
          <a:xfrm>
            <a:off x="2795610" y="3640136"/>
            <a:ext cx="2466975" cy="393697"/>
          </a:xfrm>
          <a:prstGeom prst="rect">
            <a:avLst/>
          </a:prstGeom>
          <a:solidFill>
            <a:srgbClr val="99CCFF">
              <a:alpha val="58823"/>
            </a:srgbClr>
          </a:solidFill>
          <a:ln w="9525">
            <a:noFill/>
            <a:miter lim="800000"/>
            <a:headEnd/>
            <a:tailEnd/>
          </a:ln>
          <a:effectLst>
            <a:outerShdw dist="35921" dir="2700000" algn="ctr" rotWithShape="0">
              <a:schemeClr val="bg2"/>
            </a:outerShdw>
          </a:effectLst>
        </p:spPr>
        <p:txBody>
          <a:bodyPr wrap="none" tIns="68400" anchor="ctr"/>
          <a:lstStyle/>
          <a:p>
            <a:pPr algn="ctr">
              <a:spcBef>
                <a:spcPct val="50000"/>
              </a:spcBef>
            </a:pPr>
            <a:r>
              <a:rPr lang="zh-CN" altLang="en-US" sz="1100" dirty="0" smtClean="0">
                <a:latin typeface="微软雅黑" pitchFamily="34" charset="-122"/>
                <a:ea typeface="微软雅黑" pitchFamily="34" charset="-122"/>
              </a:rPr>
              <a:t>企业主题</a:t>
            </a:r>
            <a:endParaRPr lang="en-US" altLang="zh-CN" sz="1100" dirty="0" smtClean="0">
              <a:latin typeface="微软雅黑" pitchFamily="34" charset="-122"/>
              <a:ea typeface="微软雅黑" pitchFamily="34" charset="-122"/>
            </a:endParaRPr>
          </a:p>
        </p:txBody>
      </p:sp>
      <p:sp>
        <p:nvSpPr>
          <p:cNvPr id="29" name="Rectangle 103"/>
          <p:cNvSpPr>
            <a:spLocks noChangeArrowheads="1"/>
          </p:cNvSpPr>
          <p:nvPr/>
        </p:nvSpPr>
        <p:spPr bwMode="auto">
          <a:xfrm>
            <a:off x="5321323" y="3640136"/>
            <a:ext cx="2465387" cy="393697"/>
          </a:xfrm>
          <a:prstGeom prst="rect">
            <a:avLst/>
          </a:prstGeom>
          <a:solidFill>
            <a:srgbClr val="99CCFF">
              <a:alpha val="58823"/>
            </a:srgbClr>
          </a:solidFill>
          <a:ln w="9525">
            <a:noFill/>
            <a:miter lim="800000"/>
            <a:headEnd/>
            <a:tailEnd/>
          </a:ln>
          <a:effectLst>
            <a:outerShdw dist="35921" dir="2700000" algn="ctr" rotWithShape="0">
              <a:schemeClr val="bg2"/>
            </a:outerShdw>
          </a:effectLst>
        </p:spPr>
        <p:txBody>
          <a:bodyPr wrap="none" tIns="68400" anchor="ctr"/>
          <a:lstStyle/>
          <a:p>
            <a:pPr algn="ctr">
              <a:spcBef>
                <a:spcPct val="50000"/>
              </a:spcBef>
            </a:pPr>
            <a:r>
              <a:rPr lang="zh-CN" altLang="en-US" sz="1100" dirty="0" smtClean="0">
                <a:latin typeface="微软雅黑" pitchFamily="34" charset="-122"/>
                <a:ea typeface="微软雅黑" pitchFamily="34" charset="-122"/>
              </a:rPr>
              <a:t>部门或特殊的分析主题</a:t>
            </a:r>
            <a:endParaRPr lang="zh-CN" altLang="en-US" sz="1100" dirty="0">
              <a:latin typeface="微软雅黑" pitchFamily="34" charset="-122"/>
              <a:ea typeface="微软雅黑" pitchFamily="34" charset="-122"/>
            </a:endParaRPr>
          </a:p>
        </p:txBody>
      </p:sp>
      <p:sp>
        <p:nvSpPr>
          <p:cNvPr id="30" name="Rectangle 102"/>
          <p:cNvSpPr>
            <a:spLocks noChangeArrowheads="1"/>
          </p:cNvSpPr>
          <p:nvPr/>
        </p:nvSpPr>
        <p:spPr bwMode="auto">
          <a:xfrm>
            <a:off x="714348" y="4140202"/>
            <a:ext cx="2035225" cy="393697"/>
          </a:xfrm>
          <a:prstGeom prst="rect">
            <a:avLst/>
          </a:prstGeom>
          <a:solidFill>
            <a:schemeClr val="accent1">
              <a:alpha val="67058"/>
            </a:schemeClr>
          </a:solidFill>
          <a:ln w="9525">
            <a:noFill/>
            <a:miter lim="800000"/>
            <a:headEnd/>
            <a:tailEnd/>
          </a:ln>
        </p:spPr>
        <p:txBody>
          <a:bodyPr wrap="none" lIns="0" tIns="0" rIns="0" bIns="0" anchor="ctr"/>
          <a:lstStyle/>
          <a:p>
            <a:pPr algn="ctr" fontAlgn="t"/>
            <a:r>
              <a:rPr lang="zh-CN" altLang="en-US" sz="1400" b="1" dirty="0">
                <a:solidFill>
                  <a:schemeClr val="bg1"/>
                </a:solidFill>
                <a:latin typeface="微软雅黑" pitchFamily="34" charset="-122"/>
                <a:ea typeface="微软雅黑" pitchFamily="34" charset="-122"/>
              </a:rPr>
              <a:t> </a:t>
            </a:r>
            <a:r>
              <a:rPr lang="zh-CN" altLang="en-US" sz="1400" b="1" dirty="0" smtClean="0">
                <a:solidFill>
                  <a:schemeClr val="bg1"/>
                </a:solidFill>
                <a:latin typeface="微软雅黑" pitchFamily="34" charset="-122"/>
                <a:ea typeface="微软雅黑" pitchFamily="34" charset="-122"/>
              </a:rPr>
              <a:t>数据粒度</a:t>
            </a:r>
            <a:r>
              <a:rPr lang="en-US" altLang="zh-CN" sz="1400" b="1" dirty="0">
                <a:solidFill>
                  <a:schemeClr val="bg1"/>
                </a:solidFill>
                <a:latin typeface="微软雅黑" pitchFamily="34" charset="-122"/>
                <a:ea typeface="微软雅黑" pitchFamily="34" charset="-122"/>
              </a:rPr>
              <a:t>	</a:t>
            </a:r>
            <a:endParaRPr lang="zh-TW" altLang="en-US" sz="1400" b="1" dirty="0">
              <a:solidFill>
                <a:schemeClr val="bg1"/>
              </a:solidFill>
              <a:latin typeface="微软雅黑" pitchFamily="34" charset="-122"/>
              <a:ea typeface="微软雅黑" pitchFamily="34" charset="-122"/>
            </a:endParaRPr>
          </a:p>
        </p:txBody>
      </p:sp>
      <p:sp>
        <p:nvSpPr>
          <p:cNvPr id="31" name="Rectangle 103"/>
          <p:cNvSpPr>
            <a:spLocks noChangeArrowheads="1"/>
          </p:cNvSpPr>
          <p:nvPr/>
        </p:nvSpPr>
        <p:spPr bwMode="auto">
          <a:xfrm>
            <a:off x="2795610" y="4140202"/>
            <a:ext cx="2466975" cy="393697"/>
          </a:xfrm>
          <a:prstGeom prst="rect">
            <a:avLst/>
          </a:prstGeom>
          <a:solidFill>
            <a:srgbClr val="99CCFF">
              <a:alpha val="58823"/>
            </a:srgbClr>
          </a:solidFill>
          <a:ln w="9525">
            <a:noFill/>
            <a:miter lim="800000"/>
            <a:headEnd/>
            <a:tailEnd/>
          </a:ln>
          <a:effectLst>
            <a:outerShdw dist="35921" dir="2700000" algn="ctr" rotWithShape="0">
              <a:schemeClr val="bg2"/>
            </a:outerShdw>
          </a:effectLst>
        </p:spPr>
        <p:txBody>
          <a:bodyPr wrap="none" tIns="68400" anchor="ctr"/>
          <a:lstStyle/>
          <a:p>
            <a:pPr algn="ctr">
              <a:spcBef>
                <a:spcPct val="50000"/>
              </a:spcBef>
            </a:pPr>
            <a:r>
              <a:rPr lang="zh-CN" altLang="en-US" sz="1100" dirty="0" smtClean="0">
                <a:latin typeface="微软雅黑" pitchFamily="34" charset="-122"/>
                <a:ea typeface="微软雅黑" pitchFamily="34" charset="-122"/>
              </a:rPr>
              <a:t>最细粒度</a:t>
            </a:r>
            <a:endParaRPr lang="en-US" altLang="zh-CN" sz="1100" dirty="0" smtClean="0">
              <a:latin typeface="微软雅黑" pitchFamily="34" charset="-122"/>
              <a:ea typeface="微软雅黑" pitchFamily="34" charset="-122"/>
            </a:endParaRPr>
          </a:p>
        </p:txBody>
      </p:sp>
      <p:sp>
        <p:nvSpPr>
          <p:cNvPr id="32" name="Rectangle 103"/>
          <p:cNvSpPr>
            <a:spLocks noChangeArrowheads="1"/>
          </p:cNvSpPr>
          <p:nvPr/>
        </p:nvSpPr>
        <p:spPr bwMode="auto">
          <a:xfrm>
            <a:off x="5321323" y="4140202"/>
            <a:ext cx="2465387" cy="393697"/>
          </a:xfrm>
          <a:prstGeom prst="rect">
            <a:avLst/>
          </a:prstGeom>
          <a:solidFill>
            <a:srgbClr val="99CCFF">
              <a:alpha val="58823"/>
            </a:srgbClr>
          </a:solidFill>
          <a:ln w="9525">
            <a:noFill/>
            <a:miter lim="800000"/>
            <a:headEnd/>
            <a:tailEnd/>
          </a:ln>
          <a:effectLst>
            <a:outerShdw dist="35921" dir="2700000" algn="ctr" rotWithShape="0">
              <a:schemeClr val="bg2"/>
            </a:outerShdw>
          </a:effectLst>
        </p:spPr>
        <p:txBody>
          <a:bodyPr wrap="none" tIns="68400" anchor="ctr"/>
          <a:lstStyle/>
          <a:p>
            <a:pPr algn="ctr">
              <a:spcBef>
                <a:spcPct val="50000"/>
              </a:spcBef>
            </a:pPr>
            <a:r>
              <a:rPr lang="zh-CN" altLang="en-US" sz="1100" dirty="0" smtClean="0">
                <a:latin typeface="微软雅黑" pitchFamily="34" charset="-122"/>
                <a:ea typeface="微软雅黑" pitchFamily="34" charset="-122"/>
              </a:rPr>
              <a:t>较粗粒度</a:t>
            </a:r>
            <a:endParaRPr lang="zh-CN" altLang="en-US" sz="1100" dirty="0">
              <a:latin typeface="微软雅黑" pitchFamily="34" charset="-122"/>
              <a:ea typeface="微软雅黑" pitchFamily="34" charset="-122"/>
            </a:endParaRPr>
          </a:p>
        </p:txBody>
      </p:sp>
      <p:sp>
        <p:nvSpPr>
          <p:cNvPr id="33" name="Rectangle 102"/>
          <p:cNvSpPr>
            <a:spLocks noChangeArrowheads="1"/>
          </p:cNvSpPr>
          <p:nvPr/>
        </p:nvSpPr>
        <p:spPr bwMode="auto">
          <a:xfrm>
            <a:off x="714348" y="4640268"/>
            <a:ext cx="2035225" cy="393697"/>
          </a:xfrm>
          <a:prstGeom prst="rect">
            <a:avLst/>
          </a:prstGeom>
          <a:solidFill>
            <a:schemeClr val="accent1">
              <a:alpha val="67058"/>
            </a:schemeClr>
          </a:solidFill>
          <a:ln w="9525">
            <a:noFill/>
            <a:miter lim="800000"/>
            <a:headEnd/>
            <a:tailEnd/>
          </a:ln>
        </p:spPr>
        <p:txBody>
          <a:bodyPr wrap="none" lIns="0" tIns="0" rIns="0" bIns="0" anchor="ctr"/>
          <a:lstStyle/>
          <a:p>
            <a:pPr algn="ctr" fontAlgn="t"/>
            <a:r>
              <a:rPr lang="zh-CN" altLang="en-US" sz="1400" b="1" dirty="0">
                <a:solidFill>
                  <a:schemeClr val="bg1"/>
                </a:solidFill>
                <a:latin typeface="微软雅黑" pitchFamily="34" charset="-122"/>
                <a:ea typeface="微软雅黑" pitchFamily="34" charset="-122"/>
              </a:rPr>
              <a:t> </a:t>
            </a:r>
            <a:r>
              <a:rPr lang="zh-CN" altLang="en-US" sz="1400" b="1" dirty="0" smtClean="0">
                <a:solidFill>
                  <a:schemeClr val="bg1"/>
                </a:solidFill>
                <a:latin typeface="微软雅黑" pitchFamily="34" charset="-122"/>
                <a:ea typeface="微软雅黑" pitchFamily="34" charset="-122"/>
              </a:rPr>
              <a:t>数据结构</a:t>
            </a:r>
            <a:r>
              <a:rPr lang="en-US" altLang="zh-CN" sz="1400" b="1" dirty="0">
                <a:solidFill>
                  <a:schemeClr val="bg1"/>
                </a:solidFill>
                <a:latin typeface="微软雅黑" pitchFamily="34" charset="-122"/>
                <a:ea typeface="微软雅黑" pitchFamily="34" charset="-122"/>
              </a:rPr>
              <a:t>	</a:t>
            </a:r>
            <a:endParaRPr lang="zh-TW" altLang="en-US" sz="1400" b="1" dirty="0">
              <a:solidFill>
                <a:schemeClr val="bg1"/>
              </a:solidFill>
              <a:latin typeface="微软雅黑" pitchFamily="34" charset="-122"/>
              <a:ea typeface="微软雅黑" pitchFamily="34" charset="-122"/>
            </a:endParaRPr>
          </a:p>
        </p:txBody>
      </p:sp>
      <p:sp>
        <p:nvSpPr>
          <p:cNvPr id="34" name="Rectangle 103"/>
          <p:cNvSpPr>
            <a:spLocks noChangeArrowheads="1"/>
          </p:cNvSpPr>
          <p:nvPr/>
        </p:nvSpPr>
        <p:spPr bwMode="auto">
          <a:xfrm>
            <a:off x="2795610" y="4640268"/>
            <a:ext cx="2466975" cy="393697"/>
          </a:xfrm>
          <a:prstGeom prst="rect">
            <a:avLst/>
          </a:prstGeom>
          <a:solidFill>
            <a:srgbClr val="99CCFF">
              <a:alpha val="58823"/>
            </a:srgbClr>
          </a:solidFill>
          <a:ln w="9525">
            <a:noFill/>
            <a:miter lim="800000"/>
            <a:headEnd/>
            <a:tailEnd/>
          </a:ln>
          <a:effectLst>
            <a:outerShdw dist="35921" dir="2700000" algn="ctr" rotWithShape="0">
              <a:schemeClr val="bg2"/>
            </a:outerShdw>
          </a:effectLst>
        </p:spPr>
        <p:txBody>
          <a:bodyPr wrap="none" tIns="68400" anchor="ctr"/>
          <a:lstStyle/>
          <a:p>
            <a:pPr algn="ctr">
              <a:spcBef>
                <a:spcPct val="50000"/>
              </a:spcBef>
            </a:pPr>
            <a:r>
              <a:rPr lang="zh-CN" altLang="en-US" sz="1100" dirty="0" smtClean="0">
                <a:latin typeface="微软雅黑" pitchFamily="34" charset="-122"/>
                <a:ea typeface="微软雅黑" pitchFamily="34" charset="-122"/>
              </a:rPr>
              <a:t>规范化结构（第</a:t>
            </a:r>
            <a:r>
              <a:rPr lang="en-US" altLang="zh-CN" sz="1100" dirty="0" smtClean="0">
                <a:latin typeface="微软雅黑" pitchFamily="34" charset="-122"/>
                <a:ea typeface="微软雅黑" pitchFamily="34" charset="-122"/>
              </a:rPr>
              <a:t>3</a:t>
            </a:r>
            <a:r>
              <a:rPr lang="zh-CN" altLang="en-US" sz="1100" dirty="0" smtClean="0">
                <a:latin typeface="微软雅黑" pitchFamily="34" charset="-122"/>
                <a:ea typeface="微软雅黑" pitchFamily="34" charset="-122"/>
              </a:rPr>
              <a:t>范式）</a:t>
            </a:r>
            <a:endParaRPr lang="en-US" altLang="zh-CN" sz="1100" dirty="0" smtClean="0">
              <a:latin typeface="微软雅黑" pitchFamily="34" charset="-122"/>
              <a:ea typeface="微软雅黑" pitchFamily="34" charset="-122"/>
            </a:endParaRPr>
          </a:p>
        </p:txBody>
      </p:sp>
      <p:sp>
        <p:nvSpPr>
          <p:cNvPr id="35" name="Rectangle 103"/>
          <p:cNvSpPr>
            <a:spLocks noChangeArrowheads="1"/>
          </p:cNvSpPr>
          <p:nvPr/>
        </p:nvSpPr>
        <p:spPr bwMode="auto">
          <a:xfrm>
            <a:off x="5321323" y="4640268"/>
            <a:ext cx="2465387" cy="393697"/>
          </a:xfrm>
          <a:prstGeom prst="rect">
            <a:avLst/>
          </a:prstGeom>
          <a:solidFill>
            <a:srgbClr val="99CCFF">
              <a:alpha val="58823"/>
            </a:srgbClr>
          </a:solidFill>
          <a:ln w="9525">
            <a:noFill/>
            <a:miter lim="800000"/>
            <a:headEnd/>
            <a:tailEnd/>
          </a:ln>
          <a:effectLst>
            <a:outerShdw dist="35921" dir="2700000" algn="ctr" rotWithShape="0">
              <a:schemeClr val="bg2"/>
            </a:outerShdw>
          </a:effectLst>
        </p:spPr>
        <p:txBody>
          <a:bodyPr wrap="none" tIns="68400" anchor="ctr"/>
          <a:lstStyle/>
          <a:p>
            <a:pPr algn="ctr">
              <a:spcBef>
                <a:spcPct val="50000"/>
              </a:spcBef>
            </a:pPr>
            <a:r>
              <a:rPr lang="zh-CN" altLang="en-US" sz="1100" dirty="0" smtClean="0">
                <a:latin typeface="微软雅黑" pitchFamily="34" charset="-122"/>
                <a:ea typeface="微软雅黑" pitchFamily="34" charset="-122"/>
              </a:rPr>
              <a:t>星型模型、雪片模型、或两者混合</a:t>
            </a:r>
            <a:endParaRPr lang="zh-CN" altLang="en-US" sz="1100" dirty="0">
              <a:latin typeface="微软雅黑" pitchFamily="34" charset="-122"/>
              <a:ea typeface="微软雅黑" pitchFamily="34" charset="-122"/>
            </a:endParaRPr>
          </a:p>
        </p:txBody>
      </p:sp>
      <p:sp>
        <p:nvSpPr>
          <p:cNvPr id="36" name="Rectangle 102"/>
          <p:cNvSpPr>
            <a:spLocks noChangeArrowheads="1"/>
          </p:cNvSpPr>
          <p:nvPr/>
        </p:nvSpPr>
        <p:spPr bwMode="auto">
          <a:xfrm>
            <a:off x="714348" y="5105403"/>
            <a:ext cx="2035225" cy="393697"/>
          </a:xfrm>
          <a:prstGeom prst="rect">
            <a:avLst/>
          </a:prstGeom>
          <a:solidFill>
            <a:schemeClr val="accent1">
              <a:alpha val="67058"/>
            </a:schemeClr>
          </a:solidFill>
          <a:ln w="9525">
            <a:noFill/>
            <a:miter lim="800000"/>
            <a:headEnd/>
            <a:tailEnd/>
          </a:ln>
        </p:spPr>
        <p:txBody>
          <a:bodyPr wrap="none" lIns="0" tIns="0" rIns="0" bIns="0" anchor="ctr"/>
          <a:lstStyle/>
          <a:p>
            <a:pPr algn="ctr" fontAlgn="t"/>
            <a:r>
              <a:rPr lang="zh-CN" altLang="en-US" sz="1400" b="1" dirty="0" smtClean="0">
                <a:solidFill>
                  <a:schemeClr val="bg1"/>
                </a:solidFill>
                <a:latin typeface="微软雅黑" pitchFamily="34" charset="-122"/>
                <a:ea typeface="微软雅黑" pitchFamily="34" charset="-122"/>
              </a:rPr>
              <a:t>历史数据</a:t>
            </a:r>
            <a:r>
              <a:rPr lang="en-US" altLang="zh-CN" sz="1400" b="1" dirty="0">
                <a:solidFill>
                  <a:schemeClr val="bg1"/>
                </a:solidFill>
                <a:latin typeface="微软雅黑" pitchFamily="34" charset="-122"/>
                <a:ea typeface="微软雅黑" pitchFamily="34" charset="-122"/>
              </a:rPr>
              <a:t>	</a:t>
            </a:r>
            <a:endParaRPr lang="zh-TW" altLang="en-US" sz="1400" b="1" dirty="0">
              <a:solidFill>
                <a:schemeClr val="bg1"/>
              </a:solidFill>
              <a:latin typeface="微软雅黑" pitchFamily="34" charset="-122"/>
              <a:ea typeface="微软雅黑" pitchFamily="34" charset="-122"/>
            </a:endParaRPr>
          </a:p>
        </p:txBody>
      </p:sp>
      <p:sp>
        <p:nvSpPr>
          <p:cNvPr id="37" name="Rectangle 103"/>
          <p:cNvSpPr>
            <a:spLocks noChangeArrowheads="1"/>
          </p:cNvSpPr>
          <p:nvPr/>
        </p:nvSpPr>
        <p:spPr bwMode="auto">
          <a:xfrm>
            <a:off x="2795610" y="5105403"/>
            <a:ext cx="2466975" cy="393697"/>
          </a:xfrm>
          <a:prstGeom prst="rect">
            <a:avLst/>
          </a:prstGeom>
          <a:solidFill>
            <a:srgbClr val="99CCFF">
              <a:alpha val="58823"/>
            </a:srgbClr>
          </a:solidFill>
          <a:ln w="9525">
            <a:noFill/>
            <a:miter lim="800000"/>
            <a:headEnd/>
            <a:tailEnd/>
          </a:ln>
          <a:effectLst>
            <a:outerShdw dist="35921" dir="2700000" algn="ctr" rotWithShape="0">
              <a:schemeClr val="bg2"/>
            </a:outerShdw>
          </a:effectLst>
        </p:spPr>
        <p:txBody>
          <a:bodyPr wrap="none" tIns="68400" anchor="ctr"/>
          <a:lstStyle/>
          <a:p>
            <a:pPr algn="ctr">
              <a:spcBef>
                <a:spcPct val="50000"/>
              </a:spcBef>
            </a:pPr>
            <a:r>
              <a:rPr lang="zh-CN" altLang="en-US" sz="1100" dirty="0" smtClean="0">
                <a:latin typeface="微软雅黑" pitchFamily="34" charset="-122"/>
                <a:ea typeface="微软雅黑" pitchFamily="34" charset="-122"/>
              </a:rPr>
              <a:t>大量历史数据</a:t>
            </a:r>
            <a:endParaRPr lang="en-US" altLang="zh-CN" sz="1100" dirty="0" smtClean="0">
              <a:latin typeface="微软雅黑" pitchFamily="34" charset="-122"/>
              <a:ea typeface="微软雅黑" pitchFamily="34" charset="-122"/>
            </a:endParaRPr>
          </a:p>
        </p:txBody>
      </p:sp>
      <p:sp>
        <p:nvSpPr>
          <p:cNvPr id="38" name="Rectangle 103"/>
          <p:cNvSpPr>
            <a:spLocks noChangeArrowheads="1"/>
          </p:cNvSpPr>
          <p:nvPr/>
        </p:nvSpPr>
        <p:spPr bwMode="auto">
          <a:xfrm>
            <a:off x="5321323" y="5105403"/>
            <a:ext cx="2465387" cy="393697"/>
          </a:xfrm>
          <a:prstGeom prst="rect">
            <a:avLst/>
          </a:prstGeom>
          <a:solidFill>
            <a:srgbClr val="99CCFF">
              <a:alpha val="58823"/>
            </a:srgbClr>
          </a:solidFill>
          <a:ln w="9525">
            <a:noFill/>
            <a:miter lim="800000"/>
            <a:headEnd/>
            <a:tailEnd/>
          </a:ln>
          <a:effectLst>
            <a:outerShdw dist="35921" dir="2700000" algn="ctr" rotWithShape="0">
              <a:schemeClr val="bg2"/>
            </a:outerShdw>
          </a:effectLst>
        </p:spPr>
        <p:txBody>
          <a:bodyPr wrap="none" tIns="68400" anchor="ctr"/>
          <a:lstStyle/>
          <a:p>
            <a:pPr algn="ctr">
              <a:spcBef>
                <a:spcPct val="50000"/>
              </a:spcBef>
            </a:pPr>
            <a:r>
              <a:rPr lang="zh-CN" altLang="en-US" sz="1100" dirty="0" smtClean="0">
                <a:latin typeface="微软雅黑" pitchFamily="34" charset="-122"/>
                <a:ea typeface="微软雅黑" pitchFamily="34" charset="-122"/>
              </a:rPr>
              <a:t>适度的历史数据</a:t>
            </a:r>
            <a:endParaRPr lang="zh-CN" altLang="en-US" sz="1100" dirty="0">
              <a:latin typeface="微软雅黑" pitchFamily="34" charset="-122"/>
              <a:ea typeface="微软雅黑" pitchFamily="34" charset="-122"/>
            </a:endParaRPr>
          </a:p>
        </p:txBody>
      </p:sp>
      <p:sp>
        <p:nvSpPr>
          <p:cNvPr id="39" name="Rectangle 102"/>
          <p:cNvSpPr>
            <a:spLocks noChangeArrowheads="1"/>
          </p:cNvSpPr>
          <p:nvPr/>
        </p:nvSpPr>
        <p:spPr bwMode="auto">
          <a:xfrm>
            <a:off x="714348" y="5605469"/>
            <a:ext cx="2035225" cy="393697"/>
          </a:xfrm>
          <a:prstGeom prst="rect">
            <a:avLst/>
          </a:prstGeom>
          <a:solidFill>
            <a:schemeClr val="accent1">
              <a:alpha val="67058"/>
            </a:schemeClr>
          </a:solidFill>
          <a:ln w="9525">
            <a:noFill/>
            <a:miter lim="800000"/>
            <a:headEnd/>
            <a:tailEnd/>
          </a:ln>
        </p:spPr>
        <p:txBody>
          <a:bodyPr wrap="none" lIns="0" tIns="0" rIns="0" bIns="0" anchor="ctr"/>
          <a:lstStyle/>
          <a:p>
            <a:pPr algn="ctr" fontAlgn="t"/>
            <a:r>
              <a:rPr lang="zh-CN" altLang="en-US" sz="1400" b="1" dirty="0" smtClean="0">
                <a:solidFill>
                  <a:schemeClr val="bg1"/>
                </a:solidFill>
                <a:latin typeface="微软雅黑" pitchFamily="34" charset="-122"/>
                <a:ea typeface="微软雅黑" pitchFamily="34" charset="-122"/>
              </a:rPr>
              <a:t>优化</a:t>
            </a:r>
            <a:endParaRPr lang="zh-TW" altLang="en-US" sz="1400" b="1" dirty="0">
              <a:solidFill>
                <a:schemeClr val="bg1"/>
              </a:solidFill>
              <a:latin typeface="微软雅黑" pitchFamily="34" charset="-122"/>
              <a:ea typeface="微软雅黑" pitchFamily="34" charset="-122"/>
            </a:endParaRPr>
          </a:p>
        </p:txBody>
      </p:sp>
      <p:sp>
        <p:nvSpPr>
          <p:cNvPr id="40" name="Rectangle 103"/>
          <p:cNvSpPr>
            <a:spLocks noChangeArrowheads="1"/>
          </p:cNvSpPr>
          <p:nvPr/>
        </p:nvSpPr>
        <p:spPr bwMode="auto">
          <a:xfrm>
            <a:off x="2795610" y="5605469"/>
            <a:ext cx="2466975" cy="393697"/>
          </a:xfrm>
          <a:prstGeom prst="rect">
            <a:avLst/>
          </a:prstGeom>
          <a:solidFill>
            <a:srgbClr val="99CCFF">
              <a:alpha val="58823"/>
            </a:srgbClr>
          </a:solidFill>
          <a:ln w="9525">
            <a:noFill/>
            <a:miter lim="800000"/>
            <a:headEnd/>
            <a:tailEnd/>
          </a:ln>
          <a:effectLst>
            <a:outerShdw dist="35921" dir="2700000" algn="ctr" rotWithShape="0">
              <a:schemeClr val="bg2"/>
            </a:outerShdw>
          </a:effectLst>
        </p:spPr>
        <p:txBody>
          <a:bodyPr wrap="none" tIns="68400" anchor="ctr"/>
          <a:lstStyle/>
          <a:p>
            <a:pPr algn="ctr">
              <a:spcBef>
                <a:spcPct val="50000"/>
              </a:spcBef>
            </a:pPr>
            <a:r>
              <a:rPr lang="zh-CN" altLang="en-US" sz="1100" dirty="0" smtClean="0">
                <a:latin typeface="微软雅黑" pitchFamily="34" charset="-122"/>
                <a:ea typeface="微软雅黑" pitchFamily="34" charset="-122"/>
              </a:rPr>
              <a:t>处理海量数据、数据索引</a:t>
            </a:r>
            <a:endParaRPr lang="en-US" altLang="zh-CN" sz="1100" dirty="0" smtClean="0">
              <a:latin typeface="微软雅黑" pitchFamily="34" charset="-122"/>
              <a:ea typeface="微软雅黑" pitchFamily="34" charset="-122"/>
            </a:endParaRPr>
          </a:p>
        </p:txBody>
      </p:sp>
      <p:sp>
        <p:nvSpPr>
          <p:cNvPr id="41" name="Rectangle 103"/>
          <p:cNvSpPr>
            <a:spLocks noChangeArrowheads="1"/>
          </p:cNvSpPr>
          <p:nvPr/>
        </p:nvSpPr>
        <p:spPr bwMode="auto">
          <a:xfrm>
            <a:off x="5321323" y="5605469"/>
            <a:ext cx="2465387" cy="393697"/>
          </a:xfrm>
          <a:prstGeom prst="rect">
            <a:avLst/>
          </a:prstGeom>
          <a:solidFill>
            <a:srgbClr val="99CCFF">
              <a:alpha val="58823"/>
            </a:srgbClr>
          </a:solidFill>
          <a:ln w="9525">
            <a:noFill/>
            <a:miter lim="800000"/>
            <a:headEnd/>
            <a:tailEnd/>
          </a:ln>
          <a:effectLst>
            <a:outerShdw dist="35921" dir="2700000" algn="ctr" rotWithShape="0">
              <a:schemeClr val="bg2"/>
            </a:outerShdw>
          </a:effectLst>
        </p:spPr>
        <p:txBody>
          <a:bodyPr wrap="none" tIns="68400" anchor="ctr"/>
          <a:lstStyle/>
          <a:p>
            <a:pPr algn="ctr">
              <a:spcBef>
                <a:spcPct val="50000"/>
              </a:spcBef>
            </a:pPr>
            <a:r>
              <a:rPr lang="zh-CN" altLang="en-US" sz="1100" dirty="0" smtClean="0">
                <a:latin typeface="微软雅黑" pitchFamily="34" charset="-122"/>
                <a:ea typeface="微软雅黑" pitchFamily="34" charset="-122"/>
              </a:rPr>
              <a:t>便于访问和分析、快速查询</a:t>
            </a:r>
            <a:endParaRPr lang="zh-CN" altLang="en-US" sz="1100" dirty="0">
              <a:latin typeface="微软雅黑" pitchFamily="34" charset="-122"/>
              <a:ea typeface="微软雅黑" pitchFamily="34" charset="-122"/>
            </a:endParaRPr>
          </a:p>
        </p:txBody>
      </p:sp>
      <p:sp>
        <p:nvSpPr>
          <p:cNvPr id="42" name="Rectangle 102"/>
          <p:cNvSpPr>
            <a:spLocks noChangeArrowheads="1"/>
          </p:cNvSpPr>
          <p:nvPr/>
        </p:nvSpPr>
        <p:spPr bwMode="auto">
          <a:xfrm>
            <a:off x="714348" y="6069028"/>
            <a:ext cx="2035225" cy="393697"/>
          </a:xfrm>
          <a:prstGeom prst="rect">
            <a:avLst/>
          </a:prstGeom>
          <a:solidFill>
            <a:schemeClr val="accent1">
              <a:alpha val="67058"/>
            </a:schemeClr>
          </a:solidFill>
          <a:ln w="9525">
            <a:noFill/>
            <a:miter lim="800000"/>
            <a:headEnd/>
            <a:tailEnd/>
          </a:ln>
        </p:spPr>
        <p:txBody>
          <a:bodyPr wrap="none" lIns="0" tIns="0" rIns="0" bIns="0" anchor="ctr"/>
          <a:lstStyle/>
          <a:p>
            <a:pPr algn="ctr" fontAlgn="t"/>
            <a:r>
              <a:rPr lang="zh-CN" altLang="en-US" sz="1400" b="1" dirty="0" smtClean="0">
                <a:solidFill>
                  <a:schemeClr val="bg1"/>
                </a:solidFill>
                <a:latin typeface="微软雅黑" pitchFamily="34" charset="-122"/>
                <a:ea typeface="微软雅黑" pitchFamily="34" charset="-122"/>
              </a:rPr>
              <a:t>索引</a:t>
            </a:r>
            <a:endParaRPr lang="zh-TW" altLang="en-US" sz="1400" b="1" dirty="0">
              <a:solidFill>
                <a:schemeClr val="bg1"/>
              </a:solidFill>
              <a:latin typeface="微软雅黑" pitchFamily="34" charset="-122"/>
              <a:ea typeface="微软雅黑" pitchFamily="34" charset="-122"/>
            </a:endParaRPr>
          </a:p>
        </p:txBody>
      </p:sp>
      <p:sp>
        <p:nvSpPr>
          <p:cNvPr id="43" name="Rectangle 103"/>
          <p:cNvSpPr>
            <a:spLocks noChangeArrowheads="1"/>
          </p:cNvSpPr>
          <p:nvPr/>
        </p:nvSpPr>
        <p:spPr bwMode="auto">
          <a:xfrm>
            <a:off x="2795610" y="6069028"/>
            <a:ext cx="2466975" cy="393697"/>
          </a:xfrm>
          <a:prstGeom prst="rect">
            <a:avLst/>
          </a:prstGeom>
          <a:solidFill>
            <a:srgbClr val="99CCFF">
              <a:alpha val="58823"/>
            </a:srgbClr>
          </a:solidFill>
          <a:ln w="9525">
            <a:noFill/>
            <a:miter lim="800000"/>
            <a:headEnd/>
            <a:tailEnd/>
          </a:ln>
          <a:effectLst>
            <a:outerShdw dist="35921" dir="2700000" algn="ctr" rotWithShape="0">
              <a:schemeClr val="bg2"/>
            </a:outerShdw>
          </a:effectLst>
        </p:spPr>
        <p:txBody>
          <a:bodyPr wrap="none" tIns="68400" anchor="ctr"/>
          <a:lstStyle/>
          <a:p>
            <a:pPr algn="ctr">
              <a:spcBef>
                <a:spcPct val="50000"/>
              </a:spcBef>
            </a:pPr>
            <a:r>
              <a:rPr lang="zh-CN" altLang="en-US" sz="1100" dirty="0" smtClean="0">
                <a:latin typeface="微软雅黑" pitchFamily="34" charset="-122"/>
                <a:ea typeface="微软雅黑" pitchFamily="34" charset="-122"/>
              </a:rPr>
              <a:t>高度索引</a:t>
            </a:r>
            <a:endParaRPr lang="en-US" altLang="zh-CN" sz="1100" dirty="0" smtClean="0">
              <a:latin typeface="微软雅黑" pitchFamily="34" charset="-122"/>
              <a:ea typeface="微软雅黑" pitchFamily="34" charset="-122"/>
            </a:endParaRPr>
          </a:p>
        </p:txBody>
      </p:sp>
      <p:sp>
        <p:nvSpPr>
          <p:cNvPr id="44" name="Rectangle 103"/>
          <p:cNvSpPr>
            <a:spLocks noChangeArrowheads="1"/>
          </p:cNvSpPr>
          <p:nvPr/>
        </p:nvSpPr>
        <p:spPr bwMode="auto">
          <a:xfrm>
            <a:off x="5321323" y="6069028"/>
            <a:ext cx="2465387" cy="393697"/>
          </a:xfrm>
          <a:prstGeom prst="rect">
            <a:avLst/>
          </a:prstGeom>
          <a:solidFill>
            <a:srgbClr val="99CCFF">
              <a:alpha val="58823"/>
            </a:srgbClr>
          </a:solidFill>
          <a:ln w="9525">
            <a:noFill/>
            <a:miter lim="800000"/>
            <a:headEnd/>
            <a:tailEnd/>
          </a:ln>
          <a:effectLst>
            <a:outerShdw dist="35921" dir="2700000" algn="ctr" rotWithShape="0">
              <a:schemeClr val="bg2"/>
            </a:outerShdw>
          </a:effectLst>
        </p:spPr>
        <p:txBody>
          <a:bodyPr wrap="none" tIns="68400" anchor="ctr"/>
          <a:lstStyle/>
          <a:p>
            <a:pPr algn="ctr">
              <a:spcBef>
                <a:spcPct val="50000"/>
              </a:spcBef>
            </a:pPr>
            <a:r>
              <a:rPr lang="zh-CN" altLang="en-US" sz="1100" dirty="0" smtClean="0">
                <a:latin typeface="微软雅黑" pitchFamily="34" charset="-122"/>
                <a:ea typeface="微软雅黑" pitchFamily="34" charset="-122"/>
              </a:rPr>
              <a:t>高度索引</a:t>
            </a:r>
            <a:endParaRPr lang="zh-CN" altLang="en-US" sz="1100" dirty="0">
              <a:latin typeface="微软雅黑" pitchFamily="34" charset="-122"/>
              <a:ea typeface="微软雅黑" pitchFamily="34" charset="-122"/>
            </a:endParaRPr>
          </a:p>
        </p:txBody>
      </p:sp>
      <p:sp>
        <p:nvSpPr>
          <p:cNvPr id="45" name="TextBox 85"/>
          <p:cNvSpPr txBox="1">
            <a:spLocks noChangeArrowheads="1"/>
          </p:cNvSpPr>
          <p:nvPr/>
        </p:nvSpPr>
        <p:spPr bwMode="auto">
          <a:xfrm>
            <a:off x="355600" y="1383557"/>
            <a:ext cx="8174038" cy="830997"/>
          </a:xfrm>
          <a:prstGeom prst="rect">
            <a:avLst/>
          </a:prstGeom>
          <a:noFill/>
          <a:ln w="9525">
            <a:noFill/>
            <a:miter lim="800000"/>
            <a:headEnd/>
            <a:tailEnd/>
          </a:ln>
        </p:spPr>
        <p:txBody>
          <a:bodyPr>
            <a:spAutoFit/>
          </a:bodyPr>
          <a:lstStyle/>
          <a:p>
            <a:r>
              <a:rPr lang="zh-CN" altLang="en-US" sz="1600" dirty="0" smtClean="0">
                <a:latin typeface="微软雅黑" pitchFamily="34" charset="-122"/>
                <a:ea typeface="微软雅黑" pitchFamily="34" charset="-122"/>
              </a:rPr>
              <a:t>数据仓库是企业级的，能为整个企业各个部门的运行提供决策支持手段；而数据集市则是一种微型的数据仓库</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它通常有更少的数据</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更少的主题区域</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以及更少的历史数据</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因此是部门级的，一般只能为某个局部范围内的管理人员服务，因此也称之为部门级数据仓库。</a:t>
            </a:r>
            <a:endParaRPr lang="zh-CN" altLang="en-US" sz="1600" dirty="0">
              <a:latin typeface="微软雅黑" pitchFamily="34" charset="-122"/>
              <a:ea typeface="微软雅黑" pitchFamily="34" charset="-122"/>
            </a:endParaRPr>
          </a:p>
        </p:txBody>
      </p:sp>
      <p:sp>
        <p:nvSpPr>
          <p:cNvPr id="46" name="Slide Number Placeholder 3"/>
          <p:cNvSpPr>
            <a:spLocks noGrp="1"/>
          </p:cNvSpPr>
          <p:nvPr>
            <p:ph type="sldNum" sz="quarter" idx="10"/>
          </p:nvPr>
        </p:nvSpPr>
        <p:spPr>
          <a:xfrm>
            <a:off x="182563" y="6537325"/>
            <a:ext cx="366712" cy="184150"/>
          </a:xfrm>
          <a:noFill/>
        </p:spPr>
        <p:txBody>
          <a:bodyPr/>
          <a:lstStyle/>
          <a:p>
            <a:fld id="{DE9AABD9-6B19-4C98-B87B-2A56E3E87D93}" type="slidenum">
              <a:rPr lang="en-US" altLang="zh-CN" smtClean="0">
                <a:latin typeface="Arial" charset="0"/>
                <a:ea typeface="宋体" charset="-122"/>
              </a:rPr>
              <a:pPr/>
              <a:t>2</a:t>
            </a:fld>
            <a:endParaRPr lang="en-US" altLang="zh-CN" smtClean="0">
              <a:latin typeface="Arial" charset="0"/>
              <a:ea typeface="宋体" charset="-122"/>
            </a:endParaRPr>
          </a:p>
        </p:txBody>
      </p:sp>
    </p:spTree>
    <p:extLst>
      <p:ext uri="{BB962C8B-B14F-4D97-AF65-F5344CB8AC3E}">
        <p14:creationId xmlns:p14="http://schemas.microsoft.com/office/powerpoint/2010/main" xmlns="" val="29501326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Slide Number Placeholder 3"/>
          <p:cNvSpPr>
            <a:spLocks noGrp="1"/>
          </p:cNvSpPr>
          <p:nvPr>
            <p:ph type="sldNum" sz="quarter" idx="10"/>
          </p:nvPr>
        </p:nvSpPr>
        <p:spPr>
          <a:noFill/>
        </p:spPr>
        <p:txBody>
          <a:bodyPr/>
          <a:lstStyle/>
          <a:p>
            <a:fld id="{DE9AABD9-6B19-4C98-B87B-2A56E3E87D93}" type="slidenum">
              <a:rPr lang="en-US" altLang="zh-CN" smtClean="0">
                <a:latin typeface="Arial" charset="0"/>
                <a:ea typeface="宋体" charset="-122"/>
              </a:rPr>
              <a:pPr/>
              <a:t>3</a:t>
            </a:fld>
            <a:endParaRPr lang="en-US" altLang="zh-CN" smtClean="0">
              <a:latin typeface="Arial" charset="0"/>
              <a:ea typeface="宋体" charset="-122"/>
            </a:endParaRPr>
          </a:p>
        </p:txBody>
      </p:sp>
      <p:sp>
        <p:nvSpPr>
          <p:cNvPr id="12291" name="Title 1"/>
          <p:cNvSpPr>
            <a:spLocks noGrp="1"/>
          </p:cNvSpPr>
          <p:nvPr>
            <p:ph type="title"/>
          </p:nvPr>
        </p:nvSpPr>
        <p:spPr/>
        <p:txBody>
          <a:bodyPr/>
          <a:lstStyle/>
          <a:p>
            <a:r>
              <a:rPr lang="en-US" altLang="zh-CN" sz="2400" dirty="0" smtClean="0"/>
              <a:t>BI</a:t>
            </a:r>
            <a:r>
              <a:rPr lang="zh-CN" altLang="en-US" sz="2400" dirty="0" smtClean="0"/>
              <a:t>实施的通常方案</a:t>
            </a:r>
          </a:p>
        </p:txBody>
      </p:sp>
      <p:pic>
        <p:nvPicPr>
          <p:cNvPr id="3" name="Picture 2"/>
          <p:cNvPicPr>
            <a:picLocks noChangeAspect="1"/>
          </p:cNvPicPr>
          <p:nvPr/>
        </p:nvPicPr>
        <p:blipFill>
          <a:blip r:embed="rId3"/>
          <a:stretch>
            <a:fillRect/>
          </a:stretch>
        </p:blipFill>
        <p:spPr>
          <a:xfrm>
            <a:off x="282215" y="2057400"/>
            <a:ext cx="8633185" cy="4114800"/>
          </a:xfrm>
          <a:prstGeom prst="rect">
            <a:avLst/>
          </a:prstGeom>
        </p:spPr>
      </p:pic>
      <p:sp>
        <p:nvSpPr>
          <p:cNvPr id="4" name="Rectangle 3"/>
          <p:cNvSpPr/>
          <p:nvPr/>
        </p:nvSpPr>
        <p:spPr bwMode="auto">
          <a:xfrm>
            <a:off x="304800" y="2667000"/>
            <a:ext cx="990600" cy="685800"/>
          </a:xfrm>
          <a:prstGeom prst="rect">
            <a:avLst/>
          </a:prstGeom>
          <a:noFill/>
          <a:ln w="508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105" charset="0"/>
              <a:ea typeface="Arial" pitchFamily="-105" charset="0"/>
              <a:cs typeface="Arial" pitchFamily="-105" charset="0"/>
            </a:endParaRPr>
          </a:p>
        </p:txBody>
      </p:sp>
      <p:sp>
        <p:nvSpPr>
          <p:cNvPr id="11" name="Rectangle 10"/>
          <p:cNvSpPr/>
          <p:nvPr/>
        </p:nvSpPr>
        <p:spPr bwMode="auto">
          <a:xfrm>
            <a:off x="3048000" y="2616200"/>
            <a:ext cx="838200" cy="2438400"/>
          </a:xfrm>
          <a:prstGeom prst="rect">
            <a:avLst/>
          </a:prstGeom>
          <a:noFill/>
          <a:ln w="508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105" charset="0"/>
              <a:ea typeface="Arial" pitchFamily="-105" charset="0"/>
              <a:cs typeface="Arial" pitchFamily="-105" charset="0"/>
            </a:endParaRPr>
          </a:p>
        </p:txBody>
      </p:sp>
      <p:sp>
        <p:nvSpPr>
          <p:cNvPr id="12" name="Rectangle 11"/>
          <p:cNvSpPr/>
          <p:nvPr/>
        </p:nvSpPr>
        <p:spPr bwMode="auto">
          <a:xfrm>
            <a:off x="4724400" y="2844800"/>
            <a:ext cx="1143000" cy="1066800"/>
          </a:xfrm>
          <a:prstGeom prst="rect">
            <a:avLst/>
          </a:prstGeom>
          <a:noFill/>
          <a:ln w="508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105" charset="0"/>
              <a:ea typeface="Arial" pitchFamily="-105" charset="0"/>
              <a:cs typeface="Arial" pitchFamily="-105" charset="0"/>
            </a:endParaRPr>
          </a:p>
        </p:txBody>
      </p:sp>
      <p:cxnSp>
        <p:nvCxnSpPr>
          <p:cNvPr id="7" name="Straight Arrow Connector 6"/>
          <p:cNvCxnSpPr>
            <a:endCxn id="12" idx="1"/>
          </p:cNvCxnSpPr>
          <p:nvPr/>
        </p:nvCxnSpPr>
        <p:spPr bwMode="auto">
          <a:xfrm flipV="1">
            <a:off x="3886200" y="3378200"/>
            <a:ext cx="838200" cy="127000"/>
          </a:xfrm>
          <a:prstGeom prst="straightConnector1">
            <a:avLst/>
          </a:prstGeom>
          <a:solidFill>
            <a:srgbClr val="C0C0C0"/>
          </a:solidFill>
          <a:ln w="50800" cap="flat" cmpd="sng" algn="ctr">
            <a:solidFill>
              <a:srgbClr val="FF0000"/>
            </a:solidFill>
            <a:prstDash val="solid"/>
            <a:round/>
            <a:headEnd type="none" w="med" len="med"/>
            <a:tailEnd type="arrow"/>
          </a:ln>
          <a:effectLst/>
        </p:spPr>
      </p:cxnSp>
      <p:sp>
        <p:nvSpPr>
          <p:cNvPr id="15" name="Rectangle 14"/>
          <p:cNvSpPr/>
          <p:nvPr/>
        </p:nvSpPr>
        <p:spPr bwMode="auto">
          <a:xfrm>
            <a:off x="304800" y="4229100"/>
            <a:ext cx="990600" cy="685800"/>
          </a:xfrm>
          <a:prstGeom prst="rect">
            <a:avLst/>
          </a:prstGeom>
          <a:noFill/>
          <a:ln w="50800" cap="flat" cmpd="sng" algn="ctr">
            <a:solidFill>
              <a:srgbClr val="3366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105" charset="0"/>
              <a:ea typeface="Arial" pitchFamily="-105" charset="0"/>
              <a:cs typeface="Arial" pitchFamily="-105" charset="0"/>
            </a:endParaRPr>
          </a:p>
        </p:txBody>
      </p:sp>
      <p:sp>
        <p:nvSpPr>
          <p:cNvPr id="16" name="Rectangle 15"/>
          <p:cNvSpPr/>
          <p:nvPr/>
        </p:nvSpPr>
        <p:spPr bwMode="auto">
          <a:xfrm>
            <a:off x="2971800" y="3810000"/>
            <a:ext cx="990600" cy="1828800"/>
          </a:xfrm>
          <a:prstGeom prst="rect">
            <a:avLst/>
          </a:prstGeom>
          <a:noFill/>
          <a:ln w="50800" cap="flat" cmpd="sng" algn="ctr">
            <a:solidFill>
              <a:srgbClr val="3366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105" charset="0"/>
              <a:ea typeface="Arial" pitchFamily="-105" charset="0"/>
              <a:cs typeface="Arial" pitchFamily="-105" charset="0"/>
            </a:endParaRPr>
          </a:p>
        </p:txBody>
      </p:sp>
      <p:sp>
        <p:nvSpPr>
          <p:cNvPr id="17" name="Rectangle 16"/>
          <p:cNvSpPr/>
          <p:nvPr/>
        </p:nvSpPr>
        <p:spPr bwMode="auto">
          <a:xfrm>
            <a:off x="5778500" y="4559300"/>
            <a:ext cx="1143000" cy="1066800"/>
          </a:xfrm>
          <a:prstGeom prst="rect">
            <a:avLst/>
          </a:prstGeom>
          <a:noFill/>
          <a:ln w="50800" cap="flat" cmpd="sng" algn="ctr">
            <a:solidFill>
              <a:srgbClr val="3366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105" charset="0"/>
              <a:ea typeface="Arial" pitchFamily="-105" charset="0"/>
              <a:cs typeface="Arial" pitchFamily="-105" charset="0"/>
            </a:endParaRPr>
          </a:p>
        </p:txBody>
      </p:sp>
      <p:cxnSp>
        <p:nvCxnSpPr>
          <p:cNvPr id="18" name="Straight Arrow Connector 17"/>
          <p:cNvCxnSpPr>
            <a:endCxn id="17" idx="1"/>
          </p:cNvCxnSpPr>
          <p:nvPr/>
        </p:nvCxnSpPr>
        <p:spPr bwMode="auto">
          <a:xfrm>
            <a:off x="3962400" y="4876800"/>
            <a:ext cx="1816100" cy="215900"/>
          </a:xfrm>
          <a:prstGeom prst="straightConnector1">
            <a:avLst/>
          </a:prstGeom>
          <a:solidFill>
            <a:srgbClr val="C0C0C0"/>
          </a:solidFill>
          <a:ln w="50800" cap="flat" cmpd="sng" algn="ctr">
            <a:solidFill>
              <a:srgbClr val="3366FF"/>
            </a:solidFill>
            <a:prstDash val="solid"/>
            <a:round/>
            <a:headEnd type="none" w="med" len="med"/>
            <a:tailEnd type="arrow"/>
          </a:ln>
          <a:effectLst/>
        </p:spPr>
      </p:cxnSp>
      <p:sp>
        <p:nvSpPr>
          <p:cNvPr id="21" name="内容占位符 1"/>
          <p:cNvSpPr txBox="1">
            <a:spLocks/>
          </p:cNvSpPr>
          <p:nvPr/>
        </p:nvSpPr>
        <p:spPr>
          <a:xfrm>
            <a:off x="304800" y="1447801"/>
            <a:ext cx="8551444" cy="838199"/>
          </a:xfrm>
          <a:prstGeom prst="rect">
            <a:avLst/>
          </a:prstGeom>
        </p:spPr>
        <p:txBody>
          <a:bodyPr>
            <a:normAutofit/>
          </a:bodyPr>
          <a:lstStyle>
            <a:lvl1pPr marL="173038" indent="-173038" algn="l" rtl="0" eaLnBrk="0" fontAlgn="base" hangingPunct="0">
              <a:spcBef>
                <a:spcPct val="20000"/>
              </a:spcBef>
              <a:spcAft>
                <a:spcPct val="0"/>
              </a:spcAft>
              <a:buClr>
                <a:schemeClr val="tx1"/>
              </a:buClr>
              <a:buFont typeface="Wingdings" pitchFamily="2" charset="2"/>
              <a:buChar char="§"/>
              <a:defRPr sz="1600">
                <a:solidFill>
                  <a:schemeClr val="tx1"/>
                </a:solidFill>
                <a:latin typeface="微软雅黑" pitchFamily="34" charset="-122"/>
                <a:ea typeface="微软雅黑" pitchFamily="34" charset="-122"/>
                <a:cs typeface="+mn-cs"/>
              </a:defRPr>
            </a:lvl1pPr>
            <a:lvl2pPr marL="509588" indent="-163513" algn="l" rtl="0" eaLnBrk="0" fontAlgn="base" hangingPunct="0">
              <a:spcBef>
                <a:spcPct val="20000"/>
              </a:spcBef>
              <a:spcAft>
                <a:spcPct val="0"/>
              </a:spcAft>
              <a:buClr>
                <a:schemeClr val="tx1"/>
              </a:buClr>
              <a:buFont typeface="Arial" charset="0"/>
              <a:buChar char="–"/>
              <a:defRPr sz="1600">
                <a:solidFill>
                  <a:schemeClr val="tx1"/>
                </a:solidFill>
                <a:latin typeface="微软雅黑" pitchFamily="34" charset="-122"/>
                <a:ea typeface="微软雅黑" pitchFamily="34" charset="-122"/>
                <a:cs typeface="+mn-cs"/>
              </a:defRPr>
            </a:lvl2pPr>
            <a:lvl3pPr marL="855663" indent="-173038" algn="l" rtl="0" eaLnBrk="0" fontAlgn="base" hangingPunct="0">
              <a:spcBef>
                <a:spcPct val="20000"/>
              </a:spcBef>
              <a:spcAft>
                <a:spcPct val="0"/>
              </a:spcAft>
              <a:buClr>
                <a:schemeClr val="tx1"/>
              </a:buClr>
              <a:buChar char="•"/>
              <a:defRPr sz="1600">
                <a:solidFill>
                  <a:schemeClr val="tx1"/>
                </a:solidFill>
                <a:latin typeface="微软雅黑" pitchFamily="34" charset="-122"/>
                <a:ea typeface="微软雅黑" pitchFamily="34" charset="-122"/>
                <a:cs typeface="+mn-cs"/>
              </a:defRPr>
            </a:lvl3pPr>
            <a:lvl4pPr marL="1203325" indent="-173038" algn="l" rtl="0" eaLnBrk="0" fontAlgn="base" hangingPunct="0">
              <a:spcBef>
                <a:spcPct val="20000"/>
              </a:spcBef>
              <a:spcAft>
                <a:spcPct val="0"/>
              </a:spcAft>
              <a:buClr>
                <a:schemeClr val="bg1"/>
              </a:buClr>
              <a:buChar char="–"/>
              <a:defRPr sz="1600">
                <a:solidFill>
                  <a:schemeClr val="bg1"/>
                </a:solidFill>
                <a:latin typeface="+mn-lt"/>
                <a:ea typeface="+mn-ea"/>
                <a:cs typeface="+mn-cs"/>
              </a:defRPr>
            </a:lvl4pPr>
            <a:lvl5pPr marL="1539875" indent="-163513" algn="l" rtl="0" eaLnBrk="0" fontAlgn="base" hangingPunct="0">
              <a:spcBef>
                <a:spcPct val="20000"/>
              </a:spcBef>
              <a:spcAft>
                <a:spcPct val="0"/>
              </a:spcAft>
              <a:buClr>
                <a:schemeClr val="bg1"/>
              </a:buClr>
              <a:buChar char="»"/>
              <a:defRPr sz="1600">
                <a:solidFill>
                  <a:schemeClr val="bg1"/>
                </a:solidFill>
                <a:latin typeface="+mn-lt"/>
                <a:ea typeface="+mn-ea"/>
                <a:cs typeface="+mn-cs"/>
              </a:defRPr>
            </a:lvl5pPr>
            <a:lvl6pPr marL="1997075" indent="-163513" algn="l" rtl="0" fontAlgn="base">
              <a:spcBef>
                <a:spcPct val="20000"/>
              </a:spcBef>
              <a:spcAft>
                <a:spcPct val="0"/>
              </a:spcAft>
              <a:buClr>
                <a:schemeClr val="bg1"/>
              </a:buClr>
              <a:buChar char="»"/>
              <a:defRPr sz="1600">
                <a:solidFill>
                  <a:schemeClr val="bg1"/>
                </a:solidFill>
                <a:latin typeface="+mn-lt"/>
                <a:ea typeface="+mn-ea"/>
                <a:cs typeface="+mn-cs"/>
              </a:defRPr>
            </a:lvl6pPr>
            <a:lvl7pPr marL="2454275" indent="-163513" algn="l" rtl="0" fontAlgn="base">
              <a:spcBef>
                <a:spcPct val="20000"/>
              </a:spcBef>
              <a:spcAft>
                <a:spcPct val="0"/>
              </a:spcAft>
              <a:buClr>
                <a:schemeClr val="bg1"/>
              </a:buClr>
              <a:buChar char="»"/>
              <a:defRPr sz="1600">
                <a:solidFill>
                  <a:schemeClr val="bg1"/>
                </a:solidFill>
                <a:latin typeface="+mn-lt"/>
                <a:ea typeface="+mn-ea"/>
                <a:cs typeface="+mn-cs"/>
              </a:defRPr>
            </a:lvl7pPr>
            <a:lvl8pPr marL="2911475" indent="-163513" algn="l" rtl="0" fontAlgn="base">
              <a:spcBef>
                <a:spcPct val="20000"/>
              </a:spcBef>
              <a:spcAft>
                <a:spcPct val="0"/>
              </a:spcAft>
              <a:buClr>
                <a:schemeClr val="bg1"/>
              </a:buClr>
              <a:buChar char="»"/>
              <a:defRPr sz="1600">
                <a:solidFill>
                  <a:schemeClr val="bg1"/>
                </a:solidFill>
                <a:latin typeface="+mn-lt"/>
                <a:ea typeface="+mn-ea"/>
                <a:cs typeface="+mn-cs"/>
              </a:defRPr>
            </a:lvl8pPr>
            <a:lvl9pPr marL="3368675" indent="-163513" algn="l" rtl="0" fontAlgn="base">
              <a:spcBef>
                <a:spcPct val="20000"/>
              </a:spcBef>
              <a:spcAft>
                <a:spcPct val="0"/>
              </a:spcAft>
              <a:buClr>
                <a:schemeClr val="bg1"/>
              </a:buClr>
              <a:buChar char="»"/>
              <a:defRPr sz="1600">
                <a:solidFill>
                  <a:schemeClr val="bg1"/>
                </a:solidFill>
                <a:latin typeface="+mn-lt"/>
                <a:ea typeface="+mn-ea"/>
                <a:cs typeface="+mn-cs"/>
              </a:defRPr>
            </a:lvl9pPr>
          </a:lstStyle>
          <a:p>
            <a:pPr>
              <a:lnSpc>
                <a:spcPct val="90000"/>
              </a:lnSpc>
            </a:pPr>
            <a:r>
              <a:rPr lang="zh-CN" altLang="en-US" sz="1800" dirty="0" smtClean="0"/>
              <a:t>采用逐步搭建数据集市的方法，依据业务分析主题逐步搭建数据集市，并最终汇总成数据集市集合。</a:t>
            </a:r>
          </a:p>
        </p:txBody>
      </p:sp>
    </p:spTree>
    <p:extLst>
      <p:ext uri="{BB962C8B-B14F-4D97-AF65-F5344CB8AC3E}">
        <p14:creationId xmlns:p14="http://schemas.microsoft.com/office/powerpoint/2010/main" xmlns="" val="29501326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Slide Number Placeholder 3"/>
          <p:cNvSpPr>
            <a:spLocks noGrp="1"/>
          </p:cNvSpPr>
          <p:nvPr>
            <p:ph type="sldNum" sz="quarter" idx="10"/>
          </p:nvPr>
        </p:nvSpPr>
        <p:spPr>
          <a:noFill/>
        </p:spPr>
        <p:txBody>
          <a:bodyPr/>
          <a:lstStyle/>
          <a:p>
            <a:fld id="{DE9AABD9-6B19-4C98-B87B-2A56E3E87D93}" type="slidenum">
              <a:rPr lang="en-US" altLang="zh-CN" smtClean="0">
                <a:latin typeface="Arial" charset="0"/>
                <a:ea typeface="宋体" charset="-122"/>
              </a:rPr>
              <a:pPr/>
              <a:t>4</a:t>
            </a:fld>
            <a:endParaRPr lang="en-US" altLang="zh-CN" smtClean="0">
              <a:latin typeface="Arial" charset="0"/>
              <a:ea typeface="宋体" charset="-122"/>
            </a:endParaRPr>
          </a:p>
        </p:txBody>
      </p:sp>
      <p:sp>
        <p:nvSpPr>
          <p:cNvPr id="12291" name="Title 1"/>
          <p:cNvSpPr>
            <a:spLocks noGrp="1"/>
          </p:cNvSpPr>
          <p:nvPr>
            <p:ph type="title"/>
          </p:nvPr>
        </p:nvSpPr>
        <p:spPr/>
        <p:txBody>
          <a:bodyPr/>
          <a:lstStyle/>
          <a:p>
            <a:r>
              <a:rPr lang="zh-CN" altLang="en-US" sz="2400" dirty="0" smtClean="0"/>
              <a:t>分阶段构建数据集市的考虑</a:t>
            </a:r>
          </a:p>
        </p:txBody>
      </p:sp>
      <p:sp>
        <p:nvSpPr>
          <p:cNvPr id="21" name="内容占位符 1"/>
          <p:cNvSpPr txBox="1">
            <a:spLocks/>
          </p:cNvSpPr>
          <p:nvPr/>
        </p:nvSpPr>
        <p:spPr>
          <a:xfrm>
            <a:off x="304800" y="1447801"/>
            <a:ext cx="8551444" cy="838199"/>
          </a:xfrm>
          <a:prstGeom prst="rect">
            <a:avLst/>
          </a:prstGeom>
        </p:spPr>
        <p:txBody>
          <a:bodyPr>
            <a:noAutofit/>
          </a:bodyPr>
          <a:lstStyle>
            <a:lvl1pPr marL="173038" indent="-173038" algn="l" rtl="0" eaLnBrk="0" fontAlgn="base" hangingPunct="0">
              <a:spcBef>
                <a:spcPct val="20000"/>
              </a:spcBef>
              <a:spcAft>
                <a:spcPct val="0"/>
              </a:spcAft>
              <a:buClr>
                <a:schemeClr val="tx1"/>
              </a:buClr>
              <a:buFont typeface="Wingdings" pitchFamily="2" charset="2"/>
              <a:buChar char="§"/>
              <a:defRPr sz="1600">
                <a:solidFill>
                  <a:schemeClr val="tx1"/>
                </a:solidFill>
                <a:latin typeface="微软雅黑" pitchFamily="34" charset="-122"/>
                <a:ea typeface="微软雅黑" pitchFamily="34" charset="-122"/>
                <a:cs typeface="+mn-cs"/>
              </a:defRPr>
            </a:lvl1pPr>
            <a:lvl2pPr marL="509588" indent="-163513" algn="l" rtl="0" eaLnBrk="0" fontAlgn="base" hangingPunct="0">
              <a:spcBef>
                <a:spcPct val="20000"/>
              </a:spcBef>
              <a:spcAft>
                <a:spcPct val="0"/>
              </a:spcAft>
              <a:buClr>
                <a:schemeClr val="tx1"/>
              </a:buClr>
              <a:buFont typeface="Arial" charset="0"/>
              <a:buChar char="–"/>
              <a:defRPr sz="1600">
                <a:solidFill>
                  <a:schemeClr val="tx1"/>
                </a:solidFill>
                <a:latin typeface="微软雅黑" pitchFamily="34" charset="-122"/>
                <a:ea typeface="微软雅黑" pitchFamily="34" charset="-122"/>
                <a:cs typeface="+mn-cs"/>
              </a:defRPr>
            </a:lvl2pPr>
            <a:lvl3pPr marL="855663" indent="-173038" algn="l" rtl="0" eaLnBrk="0" fontAlgn="base" hangingPunct="0">
              <a:spcBef>
                <a:spcPct val="20000"/>
              </a:spcBef>
              <a:spcAft>
                <a:spcPct val="0"/>
              </a:spcAft>
              <a:buClr>
                <a:schemeClr val="tx1"/>
              </a:buClr>
              <a:buChar char="•"/>
              <a:defRPr sz="1600">
                <a:solidFill>
                  <a:schemeClr val="tx1"/>
                </a:solidFill>
                <a:latin typeface="微软雅黑" pitchFamily="34" charset="-122"/>
                <a:ea typeface="微软雅黑" pitchFamily="34" charset="-122"/>
                <a:cs typeface="+mn-cs"/>
              </a:defRPr>
            </a:lvl3pPr>
            <a:lvl4pPr marL="1203325" indent="-173038" algn="l" rtl="0" eaLnBrk="0" fontAlgn="base" hangingPunct="0">
              <a:spcBef>
                <a:spcPct val="20000"/>
              </a:spcBef>
              <a:spcAft>
                <a:spcPct val="0"/>
              </a:spcAft>
              <a:buClr>
                <a:schemeClr val="bg1"/>
              </a:buClr>
              <a:buChar char="–"/>
              <a:defRPr sz="1600">
                <a:solidFill>
                  <a:schemeClr val="bg1"/>
                </a:solidFill>
                <a:latin typeface="+mn-lt"/>
                <a:ea typeface="+mn-ea"/>
                <a:cs typeface="+mn-cs"/>
              </a:defRPr>
            </a:lvl4pPr>
            <a:lvl5pPr marL="1539875" indent="-163513" algn="l" rtl="0" eaLnBrk="0" fontAlgn="base" hangingPunct="0">
              <a:spcBef>
                <a:spcPct val="20000"/>
              </a:spcBef>
              <a:spcAft>
                <a:spcPct val="0"/>
              </a:spcAft>
              <a:buClr>
                <a:schemeClr val="bg1"/>
              </a:buClr>
              <a:buChar char="»"/>
              <a:defRPr sz="1600">
                <a:solidFill>
                  <a:schemeClr val="bg1"/>
                </a:solidFill>
                <a:latin typeface="+mn-lt"/>
                <a:ea typeface="+mn-ea"/>
                <a:cs typeface="+mn-cs"/>
              </a:defRPr>
            </a:lvl5pPr>
            <a:lvl6pPr marL="1997075" indent="-163513" algn="l" rtl="0" fontAlgn="base">
              <a:spcBef>
                <a:spcPct val="20000"/>
              </a:spcBef>
              <a:spcAft>
                <a:spcPct val="0"/>
              </a:spcAft>
              <a:buClr>
                <a:schemeClr val="bg1"/>
              </a:buClr>
              <a:buChar char="»"/>
              <a:defRPr sz="1600">
                <a:solidFill>
                  <a:schemeClr val="bg1"/>
                </a:solidFill>
                <a:latin typeface="+mn-lt"/>
                <a:ea typeface="+mn-ea"/>
                <a:cs typeface="+mn-cs"/>
              </a:defRPr>
            </a:lvl6pPr>
            <a:lvl7pPr marL="2454275" indent="-163513" algn="l" rtl="0" fontAlgn="base">
              <a:spcBef>
                <a:spcPct val="20000"/>
              </a:spcBef>
              <a:spcAft>
                <a:spcPct val="0"/>
              </a:spcAft>
              <a:buClr>
                <a:schemeClr val="bg1"/>
              </a:buClr>
              <a:buChar char="»"/>
              <a:defRPr sz="1600">
                <a:solidFill>
                  <a:schemeClr val="bg1"/>
                </a:solidFill>
                <a:latin typeface="+mn-lt"/>
                <a:ea typeface="+mn-ea"/>
                <a:cs typeface="+mn-cs"/>
              </a:defRPr>
            </a:lvl7pPr>
            <a:lvl8pPr marL="2911475" indent="-163513" algn="l" rtl="0" fontAlgn="base">
              <a:spcBef>
                <a:spcPct val="20000"/>
              </a:spcBef>
              <a:spcAft>
                <a:spcPct val="0"/>
              </a:spcAft>
              <a:buClr>
                <a:schemeClr val="bg1"/>
              </a:buClr>
              <a:buChar char="»"/>
              <a:defRPr sz="1600">
                <a:solidFill>
                  <a:schemeClr val="bg1"/>
                </a:solidFill>
                <a:latin typeface="+mn-lt"/>
                <a:ea typeface="+mn-ea"/>
                <a:cs typeface="+mn-cs"/>
              </a:defRPr>
            </a:lvl8pPr>
            <a:lvl9pPr marL="3368675" indent="-163513" algn="l" rtl="0" fontAlgn="base">
              <a:spcBef>
                <a:spcPct val="20000"/>
              </a:spcBef>
              <a:spcAft>
                <a:spcPct val="0"/>
              </a:spcAft>
              <a:buClr>
                <a:schemeClr val="bg1"/>
              </a:buClr>
              <a:buChar char="»"/>
              <a:defRPr sz="1600">
                <a:solidFill>
                  <a:schemeClr val="bg1"/>
                </a:solidFill>
                <a:latin typeface="+mn-lt"/>
                <a:ea typeface="+mn-ea"/>
                <a:cs typeface="+mn-cs"/>
              </a:defRPr>
            </a:lvl9pPr>
          </a:lstStyle>
          <a:p>
            <a:pPr>
              <a:lnSpc>
                <a:spcPct val="90000"/>
              </a:lnSpc>
            </a:pPr>
            <a:r>
              <a:rPr lang="zh-CN" altLang="en-US" sz="2000" b="1" dirty="0" smtClean="0"/>
              <a:t>未来多个数据集市是否存在重复建设</a:t>
            </a:r>
            <a:endParaRPr lang="en-US" altLang="zh-CN" sz="2000" b="1" dirty="0" smtClean="0"/>
          </a:p>
          <a:p>
            <a:pPr>
              <a:lnSpc>
                <a:spcPct val="90000"/>
              </a:lnSpc>
            </a:pPr>
            <a:r>
              <a:rPr lang="zh-CN" altLang="en-US" sz="1800" dirty="0" smtClean="0"/>
              <a:t>数据集市是面向业务用户的，</a:t>
            </a:r>
            <a:r>
              <a:rPr lang="en-US" altLang="zh-CN" sz="1800" dirty="0" smtClean="0"/>
              <a:t>BI</a:t>
            </a:r>
            <a:r>
              <a:rPr lang="zh-CN" altLang="en-US" sz="1800" dirty="0" smtClean="0"/>
              <a:t>系统建设会根据用户需求，逐步搭建数据集市及分析主题。在数据集市建设过程中，需要统一考虑主数据的规划和设计，比如组织机构、门店、商品大类，在数据集市建设时，可以设置成共用的维度设计，以后可以在未来建设的数据集市中使用，避免重复建设。</a:t>
            </a:r>
            <a:endParaRPr lang="en-US" altLang="zh-CN" sz="1800" dirty="0" smtClean="0"/>
          </a:p>
          <a:p>
            <a:pPr>
              <a:lnSpc>
                <a:spcPct val="90000"/>
              </a:lnSpc>
            </a:pPr>
            <a:endParaRPr lang="en-US" altLang="zh-CN" sz="1800" dirty="0" smtClean="0"/>
          </a:p>
          <a:p>
            <a:pPr>
              <a:lnSpc>
                <a:spcPct val="90000"/>
              </a:lnSpc>
            </a:pPr>
            <a:r>
              <a:rPr lang="zh-CN" altLang="en-US" sz="2000" b="1" dirty="0" smtClean="0"/>
              <a:t>未来多个数据集市如何整合，统一规划</a:t>
            </a:r>
            <a:endParaRPr lang="en-US" altLang="zh-CN" sz="2000" b="1" dirty="0" smtClean="0"/>
          </a:p>
          <a:p>
            <a:pPr>
              <a:lnSpc>
                <a:spcPct val="90000"/>
              </a:lnSpc>
            </a:pPr>
            <a:r>
              <a:rPr lang="zh-CN" altLang="en-US" sz="1800" dirty="0" smtClean="0"/>
              <a:t>对于未来多个数据集市，需要以业务需求为出发点进行统一考虑。当存在跨分析主题、跨数据集市的分析需求时，建立联合查询数据集市，并通过共享的维度成员进行统一查询。</a:t>
            </a:r>
            <a:endParaRPr lang="en-US" altLang="zh-CN" sz="1800" dirty="0" smtClean="0"/>
          </a:p>
          <a:p>
            <a:pPr>
              <a:lnSpc>
                <a:spcPct val="90000"/>
              </a:lnSpc>
            </a:pPr>
            <a:endParaRPr lang="en-US" altLang="zh-CN" sz="1800" dirty="0" smtClean="0"/>
          </a:p>
          <a:p>
            <a:pPr>
              <a:lnSpc>
                <a:spcPct val="90000"/>
              </a:lnSpc>
            </a:pPr>
            <a:r>
              <a:rPr lang="en-US" altLang="zh-CN" sz="2000" b="1" dirty="0" smtClean="0"/>
              <a:t>Oracle RA</a:t>
            </a:r>
            <a:r>
              <a:rPr lang="zh-CN" altLang="en-US" sz="2000" b="1" dirty="0" smtClean="0"/>
              <a:t>产品的扩展和集成性</a:t>
            </a:r>
            <a:endParaRPr lang="en-US" altLang="zh-CN" sz="2000" b="1" dirty="0" smtClean="0"/>
          </a:p>
          <a:p>
            <a:pPr>
              <a:lnSpc>
                <a:spcPct val="90000"/>
              </a:lnSpc>
            </a:pPr>
            <a:r>
              <a:rPr lang="zh-CN" altLang="en-US" sz="1800" dirty="0" smtClean="0"/>
              <a:t>本次三福的</a:t>
            </a:r>
            <a:r>
              <a:rPr lang="en-US" altLang="zh-CN" sz="1800" dirty="0" smtClean="0"/>
              <a:t>BI</a:t>
            </a:r>
            <a:r>
              <a:rPr lang="zh-CN" altLang="en-US" sz="1800" dirty="0" smtClean="0"/>
              <a:t>系统构建，将以</a:t>
            </a:r>
            <a:r>
              <a:rPr lang="en-US" altLang="zh-CN" sz="1800" dirty="0" smtClean="0"/>
              <a:t>Oracle RA</a:t>
            </a:r>
            <a:r>
              <a:rPr lang="zh-CN" altLang="en-US" sz="1800" dirty="0" smtClean="0"/>
              <a:t>产品模型为底层的技术平台，以</a:t>
            </a:r>
            <a:r>
              <a:rPr lang="en-US" altLang="zh-CN" sz="1800" dirty="0" smtClean="0"/>
              <a:t>Oracle OBIEE</a:t>
            </a:r>
            <a:r>
              <a:rPr lang="zh-CN" altLang="en-US" sz="1800" dirty="0" smtClean="0"/>
              <a:t>三层底层架构为核心。在未来分阶段构建财务、人力等分析主题时，需要在这个平台上进行扩展，实现物理层、逻辑层及展现层的业务扩展。分主题集市构建，相对独立，总体统一。</a:t>
            </a:r>
          </a:p>
        </p:txBody>
      </p:sp>
    </p:spTree>
    <p:extLst>
      <p:ext uri="{BB962C8B-B14F-4D97-AF65-F5344CB8AC3E}">
        <p14:creationId xmlns:p14="http://schemas.microsoft.com/office/powerpoint/2010/main" xmlns="" val="29501326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bwMode="auto">
          <a:xfrm flipH="1">
            <a:off x="251520" y="1807451"/>
            <a:ext cx="8286" cy="4576166"/>
          </a:xfrm>
          <a:prstGeom prst="line">
            <a:avLst/>
          </a:prstGeom>
          <a:ln>
            <a:prstDash val="dot"/>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53" name="Straight Connector 52"/>
          <p:cNvCxnSpPr/>
          <p:nvPr/>
        </p:nvCxnSpPr>
        <p:spPr bwMode="auto">
          <a:xfrm flipH="1">
            <a:off x="611560" y="1821734"/>
            <a:ext cx="8286" cy="4576166"/>
          </a:xfrm>
          <a:prstGeom prst="line">
            <a:avLst/>
          </a:prstGeom>
          <a:ln>
            <a:prstDash val="dot"/>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54" name="Straight Connector 53"/>
          <p:cNvCxnSpPr/>
          <p:nvPr/>
        </p:nvCxnSpPr>
        <p:spPr bwMode="auto">
          <a:xfrm flipH="1">
            <a:off x="1199169" y="1833279"/>
            <a:ext cx="8286" cy="4576166"/>
          </a:xfrm>
          <a:prstGeom prst="line">
            <a:avLst/>
          </a:prstGeom>
          <a:ln>
            <a:prstDash val="dot"/>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55" name="Straight Connector 54"/>
          <p:cNvCxnSpPr/>
          <p:nvPr/>
        </p:nvCxnSpPr>
        <p:spPr bwMode="auto">
          <a:xfrm flipH="1">
            <a:off x="1778492" y="1830990"/>
            <a:ext cx="8286" cy="4576166"/>
          </a:xfrm>
          <a:prstGeom prst="line">
            <a:avLst/>
          </a:prstGeom>
          <a:ln>
            <a:prstDash val="dot"/>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56" name="Straight Connector 55"/>
          <p:cNvCxnSpPr/>
          <p:nvPr/>
        </p:nvCxnSpPr>
        <p:spPr bwMode="auto">
          <a:xfrm flipH="1">
            <a:off x="2354556" y="1844824"/>
            <a:ext cx="8286" cy="4576166"/>
          </a:xfrm>
          <a:prstGeom prst="line">
            <a:avLst/>
          </a:prstGeom>
          <a:ln>
            <a:prstDash val="dot"/>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57" name="Straight Connector 56"/>
          <p:cNvCxnSpPr/>
          <p:nvPr/>
        </p:nvCxnSpPr>
        <p:spPr bwMode="auto">
          <a:xfrm flipH="1">
            <a:off x="2956448" y="1844824"/>
            <a:ext cx="8286" cy="4576166"/>
          </a:xfrm>
          <a:prstGeom prst="line">
            <a:avLst/>
          </a:prstGeom>
          <a:ln>
            <a:prstDash val="dot"/>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58" name="Straight Connector 57"/>
          <p:cNvCxnSpPr/>
          <p:nvPr/>
        </p:nvCxnSpPr>
        <p:spPr bwMode="auto">
          <a:xfrm flipH="1">
            <a:off x="3532512" y="1844824"/>
            <a:ext cx="8286" cy="4576166"/>
          </a:xfrm>
          <a:prstGeom prst="line">
            <a:avLst/>
          </a:prstGeom>
          <a:ln>
            <a:prstDash val="dot"/>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59" name="Straight Connector 58"/>
          <p:cNvCxnSpPr/>
          <p:nvPr/>
        </p:nvCxnSpPr>
        <p:spPr bwMode="auto">
          <a:xfrm flipH="1">
            <a:off x="4131666" y="1844824"/>
            <a:ext cx="8286" cy="4576166"/>
          </a:xfrm>
          <a:prstGeom prst="line">
            <a:avLst/>
          </a:prstGeom>
          <a:ln>
            <a:prstDash val="dot"/>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60" name="Straight Connector 59"/>
          <p:cNvCxnSpPr/>
          <p:nvPr/>
        </p:nvCxnSpPr>
        <p:spPr bwMode="auto">
          <a:xfrm flipH="1">
            <a:off x="4707730" y="1844824"/>
            <a:ext cx="8286" cy="4576166"/>
          </a:xfrm>
          <a:prstGeom prst="line">
            <a:avLst/>
          </a:prstGeom>
          <a:ln>
            <a:prstDash val="dot"/>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61" name="Straight Connector 60"/>
          <p:cNvCxnSpPr/>
          <p:nvPr/>
        </p:nvCxnSpPr>
        <p:spPr bwMode="auto">
          <a:xfrm flipH="1">
            <a:off x="5306884" y="1844824"/>
            <a:ext cx="8286" cy="4576166"/>
          </a:xfrm>
          <a:prstGeom prst="line">
            <a:avLst/>
          </a:prstGeom>
          <a:ln>
            <a:prstDash val="dot"/>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62" name="Straight Connector 61"/>
          <p:cNvCxnSpPr/>
          <p:nvPr/>
        </p:nvCxnSpPr>
        <p:spPr bwMode="auto">
          <a:xfrm flipH="1">
            <a:off x="5906038" y="1844824"/>
            <a:ext cx="8286" cy="4576166"/>
          </a:xfrm>
          <a:prstGeom prst="line">
            <a:avLst/>
          </a:prstGeom>
          <a:ln>
            <a:prstDash val="dot"/>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63" name="Straight Connector 62"/>
          <p:cNvCxnSpPr/>
          <p:nvPr/>
        </p:nvCxnSpPr>
        <p:spPr bwMode="auto">
          <a:xfrm flipH="1">
            <a:off x="6484840" y="1844824"/>
            <a:ext cx="8286" cy="4576166"/>
          </a:xfrm>
          <a:prstGeom prst="line">
            <a:avLst/>
          </a:prstGeom>
          <a:ln>
            <a:prstDash val="dot"/>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64" name="Straight Connector 63"/>
          <p:cNvCxnSpPr/>
          <p:nvPr/>
        </p:nvCxnSpPr>
        <p:spPr bwMode="auto">
          <a:xfrm flipH="1">
            <a:off x="7069711" y="1844824"/>
            <a:ext cx="8286" cy="4576166"/>
          </a:xfrm>
          <a:prstGeom prst="line">
            <a:avLst/>
          </a:prstGeom>
          <a:ln>
            <a:prstDash val="dot"/>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65" name="Straight Connector 64"/>
          <p:cNvCxnSpPr/>
          <p:nvPr/>
        </p:nvCxnSpPr>
        <p:spPr bwMode="auto">
          <a:xfrm flipH="1">
            <a:off x="7660058" y="1844824"/>
            <a:ext cx="8286" cy="4576166"/>
          </a:xfrm>
          <a:prstGeom prst="line">
            <a:avLst/>
          </a:prstGeom>
          <a:ln>
            <a:prstDash val="dot"/>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66" name="Straight Connector 65"/>
          <p:cNvCxnSpPr/>
          <p:nvPr/>
        </p:nvCxnSpPr>
        <p:spPr bwMode="auto">
          <a:xfrm flipH="1">
            <a:off x="8247667" y="1844824"/>
            <a:ext cx="8286" cy="4576166"/>
          </a:xfrm>
          <a:prstGeom prst="line">
            <a:avLst/>
          </a:prstGeom>
          <a:ln>
            <a:prstDash val="dot"/>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67" name="Straight Connector 66"/>
          <p:cNvCxnSpPr/>
          <p:nvPr/>
        </p:nvCxnSpPr>
        <p:spPr bwMode="auto">
          <a:xfrm flipH="1">
            <a:off x="8835276" y="1844824"/>
            <a:ext cx="8286" cy="4576166"/>
          </a:xfrm>
          <a:prstGeom prst="line">
            <a:avLst/>
          </a:prstGeom>
          <a:ln>
            <a:prstDash val="dot"/>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12293" name="Slide Number Placeholder 3"/>
          <p:cNvSpPr>
            <a:spLocks noGrp="1"/>
          </p:cNvSpPr>
          <p:nvPr>
            <p:ph type="sldNum" sz="quarter" idx="10"/>
          </p:nvPr>
        </p:nvSpPr>
        <p:spPr>
          <a:noFill/>
        </p:spPr>
        <p:txBody>
          <a:bodyPr/>
          <a:lstStyle/>
          <a:p>
            <a:fld id="{DE9AABD9-6B19-4C98-B87B-2A56E3E87D93}" type="slidenum">
              <a:rPr lang="en-US" altLang="zh-CN" smtClean="0">
                <a:latin typeface="Arial" charset="0"/>
                <a:ea typeface="宋体" charset="-122"/>
              </a:rPr>
              <a:pPr/>
              <a:t>5</a:t>
            </a:fld>
            <a:endParaRPr lang="en-US" altLang="zh-CN" smtClean="0">
              <a:latin typeface="Arial" charset="0"/>
              <a:ea typeface="宋体" charset="-122"/>
            </a:endParaRPr>
          </a:p>
        </p:txBody>
      </p:sp>
      <p:sp>
        <p:nvSpPr>
          <p:cNvPr id="12291" name="Title 1"/>
          <p:cNvSpPr>
            <a:spLocks noGrp="1"/>
          </p:cNvSpPr>
          <p:nvPr>
            <p:ph type="title"/>
          </p:nvPr>
        </p:nvSpPr>
        <p:spPr/>
        <p:txBody>
          <a:bodyPr/>
          <a:lstStyle/>
          <a:p>
            <a:r>
              <a:rPr lang="zh-CN" altLang="en-US" sz="2400" dirty="0" smtClean="0"/>
              <a:t>三福</a:t>
            </a:r>
            <a:r>
              <a:rPr lang="en-US" altLang="zh-CN" sz="2400" dirty="0" smtClean="0"/>
              <a:t>BI</a:t>
            </a:r>
            <a:r>
              <a:rPr lang="zh-CN" altLang="en-US" sz="2400" dirty="0" smtClean="0"/>
              <a:t>总体实施方案</a:t>
            </a:r>
          </a:p>
        </p:txBody>
      </p:sp>
      <p:sp>
        <p:nvSpPr>
          <p:cNvPr id="7" name="Rectangle 2"/>
          <p:cNvSpPr>
            <a:spLocks noChangeArrowheads="1"/>
          </p:cNvSpPr>
          <p:nvPr/>
        </p:nvSpPr>
        <p:spPr bwMode="gray">
          <a:xfrm>
            <a:off x="269331" y="1733501"/>
            <a:ext cx="8185150" cy="200025"/>
          </a:xfrm>
          <a:prstGeom prst="rect">
            <a:avLst/>
          </a:prstGeom>
          <a:gradFill rotWithShape="0">
            <a:gsLst>
              <a:gs pos="0">
                <a:srgbClr val="9A9ABC"/>
              </a:gs>
              <a:gs pos="50000">
                <a:srgbClr val="F0F0F5"/>
              </a:gs>
              <a:gs pos="100000">
                <a:srgbClr val="9A9ABC"/>
              </a:gs>
            </a:gsLst>
            <a:lin ang="540000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anchor="ctr"/>
          <a:lstStyle/>
          <a:p>
            <a:pPr algn="ctr">
              <a:lnSpc>
                <a:spcPct val="104000"/>
              </a:lnSpc>
              <a:spcBef>
                <a:spcPct val="20000"/>
              </a:spcBef>
              <a:buClr>
                <a:schemeClr val="accent1"/>
              </a:buClr>
              <a:buFont typeface="宋体" pitchFamily="2" charset="-122"/>
              <a:buNone/>
            </a:pPr>
            <a:endParaRPr lang="zh-CN" altLang="zh-CN" sz="1000">
              <a:solidFill>
                <a:srgbClr val="0820D2"/>
              </a:solidFill>
              <a:latin typeface="微软雅黑" pitchFamily="34" charset="-122"/>
              <a:ea typeface="微软雅黑" pitchFamily="34" charset="-122"/>
            </a:endParaRPr>
          </a:p>
        </p:txBody>
      </p:sp>
      <p:sp>
        <p:nvSpPr>
          <p:cNvPr id="10" name="Text Box 3"/>
          <p:cNvSpPr txBox="1">
            <a:spLocks noChangeArrowheads="1"/>
          </p:cNvSpPr>
          <p:nvPr/>
        </p:nvSpPr>
        <p:spPr bwMode="auto">
          <a:xfrm>
            <a:off x="251520" y="2003377"/>
            <a:ext cx="4464496" cy="273495"/>
          </a:xfrm>
          <a:prstGeom prst="rect">
            <a:avLst/>
          </a:prstGeom>
          <a:solidFill>
            <a:srgbClr val="3333CC"/>
          </a:solidFill>
          <a:ln w="12700">
            <a:solidFill>
              <a:schemeClr val="bg1"/>
            </a:solidFill>
            <a:miter lim="800000"/>
            <a:headEnd type="none" w="sm" len="sm"/>
            <a:tailEnd type="none" w="sm" len="sm"/>
          </a:ln>
          <a:effectLst>
            <a:prstShdw prst="shdw17" dist="17961" dir="2700000">
              <a:srgbClr val="041178"/>
            </a:prstShdw>
          </a:effectLst>
        </p:spPr>
        <p:txBody>
          <a:bodyPr lIns="0" tIns="0" rIns="0" bIns="0" anchor="ctr"/>
          <a:lstStyle>
            <a:lvl1pPr eaLnBrk="0" hangingPunct="0">
              <a:defRPr>
                <a:solidFill>
                  <a:schemeClr val="tx1"/>
                </a:solidFill>
                <a:latin typeface="Arial" pitchFamily="34" charset="0"/>
                <a:ea typeface="楷体_GB2312"/>
                <a:cs typeface="楷体_GB2312"/>
              </a:defRPr>
            </a:lvl1pPr>
            <a:lvl2pPr marL="742950" indent="-285750" eaLnBrk="0" hangingPunct="0">
              <a:defRPr>
                <a:solidFill>
                  <a:schemeClr val="tx1"/>
                </a:solidFill>
                <a:latin typeface="Arial" pitchFamily="34" charset="0"/>
                <a:ea typeface="楷体_GB2312"/>
                <a:cs typeface="楷体_GB2312"/>
              </a:defRPr>
            </a:lvl2pPr>
            <a:lvl3pPr marL="1143000" indent="-228600" eaLnBrk="0" hangingPunct="0">
              <a:defRPr>
                <a:solidFill>
                  <a:schemeClr val="tx1"/>
                </a:solidFill>
                <a:latin typeface="Arial" pitchFamily="34" charset="0"/>
                <a:ea typeface="楷体_GB2312"/>
                <a:cs typeface="楷体_GB2312"/>
              </a:defRPr>
            </a:lvl3pPr>
            <a:lvl4pPr marL="1600200" indent="-228600" eaLnBrk="0" hangingPunct="0">
              <a:defRPr>
                <a:solidFill>
                  <a:schemeClr val="tx1"/>
                </a:solidFill>
                <a:latin typeface="Arial" pitchFamily="34" charset="0"/>
                <a:ea typeface="楷体_GB2312"/>
                <a:cs typeface="楷体_GB2312"/>
              </a:defRPr>
            </a:lvl4pPr>
            <a:lvl5pPr marL="2057400" indent="-228600" eaLnBrk="0" hangingPunct="0">
              <a:defRPr>
                <a:solidFill>
                  <a:schemeClr val="tx1"/>
                </a:solidFill>
                <a:latin typeface="Arial" pitchFamily="34" charset="0"/>
                <a:ea typeface="楷体_GB2312"/>
                <a:cs typeface="楷体_GB2312"/>
              </a:defRPr>
            </a:lvl5pPr>
            <a:lvl6pPr marL="2514600" indent="-228600" eaLnBrk="0" fontAlgn="base" hangingPunct="0">
              <a:spcBef>
                <a:spcPct val="0"/>
              </a:spcBef>
              <a:spcAft>
                <a:spcPct val="0"/>
              </a:spcAft>
              <a:defRPr>
                <a:solidFill>
                  <a:schemeClr val="tx1"/>
                </a:solidFill>
                <a:latin typeface="Arial" pitchFamily="34" charset="0"/>
                <a:ea typeface="楷体_GB2312"/>
                <a:cs typeface="楷体_GB2312"/>
              </a:defRPr>
            </a:lvl6pPr>
            <a:lvl7pPr marL="2971800" indent="-228600" eaLnBrk="0" fontAlgn="base" hangingPunct="0">
              <a:spcBef>
                <a:spcPct val="0"/>
              </a:spcBef>
              <a:spcAft>
                <a:spcPct val="0"/>
              </a:spcAft>
              <a:defRPr>
                <a:solidFill>
                  <a:schemeClr val="tx1"/>
                </a:solidFill>
                <a:latin typeface="Arial" pitchFamily="34" charset="0"/>
                <a:ea typeface="楷体_GB2312"/>
                <a:cs typeface="楷体_GB2312"/>
              </a:defRPr>
            </a:lvl7pPr>
            <a:lvl8pPr marL="3429000" indent="-228600" eaLnBrk="0" fontAlgn="base" hangingPunct="0">
              <a:spcBef>
                <a:spcPct val="0"/>
              </a:spcBef>
              <a:spcAft>
                <a:spcPct val="0"/>
              </a:spcAft>
              <a:defRPr>
                <a:solidFill>
                  <a:schemeClr val="tx1"/>
                </a:solidFill>
                <a:latin typeface="Arial" pitchFamily="34" charset="0"/>
                <a:ea typeface="楷体_GB2312"/>
                <a:cs typeface="楷体_GB2312"/>
              </a:defRPr>
            </a:lvl8pPr>
            <a:lvl9pPr marL="3886200" indent="-228600" eaLnBrk="0" fontAlgn="base" hangingPunct="0">
              <a:spcBef>
                <a:spcPct val="0"/>
              </a:spcBef>
              <a:spcAft>
                <a:spcPct val="0"/>
              </a:spcAft>
              <a:defRPr>
                <a:solidFill>
                  <a:schemeClr val="tx1"/>
                </a:solidFill>
                <a:latin typeface="Arial" pitchFamily="34" charset="0"/>
                <a:ea typeface="楷体_GB2312"/>
                <a:cs typeface="楷体_GB2312"/>
              </a:defRPr>
            </a:lvl9pPr>
          </a:lstStyle>
          <a:p>
            <a:pPr algn="ctr">
              <a:lnSpc>
                <a:spcPct val="90000"/>
              </a:lnSpc>
              <a:spcBef>
                <a:spcPct val="50000"/>
              </a:spcBef>
            </a:pPr>
            <a:r>
              <a:rPr lang="en-US" altLang="zh-CN" sz="1400" b="1" dirty="0" smtClean="0">
                <a:solidFill>
                  <a:schemeClr val="bg1"/>
                </a:solidFill>
                <a:latin typeface="微软雅黑" pitchFamily="34" charset="-122"/>
                <a:ea typeface="微软雅黑" pitchFamily="34" charset="-122"/>
              </a:rPr>
              <a:t>RA</a:t>
            </a:r>
            <a:r>
              <a:rPr lang="zh-CN" altLang="en-US" sz="1400" b="1" dirty="0" smtClean="0">
                <a:solidFill>
                  <a:schemeClr val="bg1"/>
                </a:solidFill>
                <a:latin typeface="微软雅黑" pitchFamily="34" charset="-122"/>
                <a:ea typeface="微软雅黑" pitchFamily="34" charset="-122"/>
              </a:rPr>
              <a:t>中零售分析搭建</a:t>
            </a:r>
            <a:endParaRPr lang="zh-CN" altLang="en-GB" sz="1400" b="1" dirty="0">
              <a:solidFill>
                <a:schemeClr val="bg1"/>
              </a:solidFill>
              <a:latin typeface="微软雅黑" pitchFamily="34" charset="-122"/>
              <a:ea typeface="微软雅黑" pitchFamily="34" charset="-122"/>
            </a:endParaRPr>
          </a:p>
        </p:txBody>
      </p:sp>
      <p:sp>
        <p:nvSpPr>
          <p:cNvPr id="14" name="AutoShape 47"/>
          <p:cNvSpPr>
            <a:spLocks noChangeArrowheads="1"/>
          </p:cNvSpPr>
          <p:nvPr/>
        </p:nvSpPr>
        <p:spPr bwMode="auto">
          <a:xfrm>
            <a:off x="259807" y="1404888"/>
            <a:ext cx="8639968" cy="328613"/>
          </a:xfrm>
          <a:prstGeom prst="homePlate">
            <a:avLst>
              <a:gd name="adj" fmla="val 114405"/>
            </a:avLst>
          </a:prstGeom>
          <a:solidFill>
            <a:schemeClr val="accent2"/>
          </a:solidFill>
          <a:ln w="6350">
            <a:solidFill>
              <a:schemeClr val="tx1"/>
            </a:solidFill>
            <a:miter lim="800000"/>
            <a:headEnd/>
            <a:tailEnd/>
          </a:ln>
        </p:spPr>
        <p:txBody>
          <a:bodyPr wrap="none" anchor="ctr"/>
          <a:lstStyle/>
          <a:p>
            <a:pPr algn="ctr">
              <a:lnSpc>
                <a:spcPct val="90000"/>
              </a:lnSpc>
              <a:spcBef>
                <a:spcPct val="50000"/>
              </a:spcBef>
            </a:pPr>
            <a:r>
              <a:rPr lang="en-US" altLang="zh-CN" b="1" dirty="0" smtClean="0">
                <a:latin typeface="微软雅黑" pitchFamily="34" charset="-122"/>
                <a:ea typeface="微软雅黑" pitchFamily="34" charset="-122"/>
              </a:rPr>
              <a:t>BI</a:t>
            </a:r>
            <a:r>
              <a:rPr lang="zh-CN" altLang="en-US" b="1" dirty="0" smtClean="0">
                <a:latin typeface="微软雅黑" pitchFamily="34" charset="-122"/>
                <a:ea typeface="微软雅黑" pitchFamily="34" charset="-122"/>
              </a:rPr>
              <a:t>实施阶段</a:t>
            </a:r>
            <a:endParaRPr lang="en-US" altLang="zh-CN" b="1" dirty="0">
              <a:latin typeface="微软雅黑" pitchFamily="34" charset="-122"/>
              <a:ea typeface="微软雅黑" pitchFamily="34" charset="-122"/>
            </a:endParaRPr>
          </a:p>
        </p:txBody>
      </p:sp>
      <p:sp>
        <p:nvSpPr>
          <p:cNvPr id="15" name="Text Box 2"/>
          <p:cNvSpPr txBox="1">
            <a:spLocks noChangeArrowheads="1"/>
          </p:cNvSpPr>
          <p:nvPr/>
        </p:nvSpPr>
        <p:spPr bwMode="auto">
          <a:xfrm>
            <a:off x="618581" y="1733501"/>
            <a:ext cx="576000" cy="233397"/>
          </a:xfrm>
          <a:prstGeom prst="rect">
            <a:avLst/>
          </a:prstGeom>
          <a:solidFill>
            <a:srgbClr val="FFFF66"/>
          </a:solidFill>
          <a:ln w="9525">
            <a:solidFill>
              <a:schemeClr val="tx1"/>
            </a:solidFill>
            <a:miter lim="800000"/>
            <a:headEnd/>
            <a:tailEnd/>
          </a:ln>
        </p:spPr>
        <p:txBody>
          <a:bodyPr>
            <a:spAutoFit/>
          </a:bodyPr>
          <a:lstStyle/>
          <a:p>
            <a:pPr algn="ctr">
              <a:lnSpc>
                <a:spcPct val="90000"/>
              </a:lnSpc>
              <a:spcBef>
                <a:spcPct val="50000"/>
              </a:spcBef>
              <a:defRPr/>
            </a:pPr>
            <a:r>
              <a:rPr lang="en-US" altLang="zh-CN" sz="1000" b="1" dirty="0" smtClean="0">
                <a:effectLst>
                  <a:outerShdw blurRad="38100" dist="38100" dir="2700000" algn="tl">
                    <a:srgbClr val="FFFFFF"/>
                  </a:outerShdw>
                </a:effectLst>
                <a:latin typeface="微软雅黑" pitchFamily="34" charset="-122"/>
                <a:ea typeface="微软雅黑" pitchFamily="34" charset="-122"/>
              </a:rPr>
              <a:t>11</a:t>
            </a:r>
            <a:r>
              <a:rPr lang="zh-CN" altLang="en-US" sz="1000" b="1" dirty="0" smtClean="0">
                <a:effectLst>
                  <a:outerShdw blurRad="38100" dist="38100" dir="2700000" algn="tl">
                    <a:srgbClr val="FFFFFF"/>
                  </a:outerShdw>
                </a:effectLst>
                <a:latin typeface="微软雅黑" pitchFamily="34" charset="-122"/>
                <a:ea typeface="微软雅黑" pitchFamily="34" charset="-122"/>
              </a:rPr>
              <a:t>上</a:t>
            </a:r>
            <a:endParaRPr lang="en-US" altLang="zh-CN" sz="1000" b="1" dirty="0">
              <a:effectLst>
                <a:outerShdw blurRad="38100" dist="38100" dir="2700000" algn="tl">
                  <a:srgbClr val="FFFFFF"/>
                </a:outerShdw>
              </a:effectLst>
              <a:latin typeface="微软雅黑" pitchFamily="34" charset="-122"/>
              <a:ea typeface="微软雅黑" pitchFamily="34" charset="-122"/>
            </a:endParaRPr>
          </a:p>
        </p:txBody>
      </p:sp>
      <p:sp>
        <p:nvSpPr>
          <p:cNvPr id="16" name="Text Box 2"/>
          <p:cNvSpPr txBox="1">
            <a:spLocks noChangeArrowheads="1"/>
          </p:cNvSpPr>
          <p:nvPr/>
        </p:nvSpPr>
        <p:spPr bwMode="auto">
          <a:xfrm>
            <a:off x="1208681" y="1733501"/>
            <a:ext cx="576000" cy="233397"/>
          </a:xfrm>
          <a:prstGeom prst="rect">
            <a:avLst/>
          </a:prstGeom>
          <a:solidFill>
            <a:srgbClr val="FFFF66"/>
          </a:solidFill>
          <a:ln w="9525">
            <a:solidFill>
              <a:schemeClr val="tx1"/>
            </a:solidFill>
            <a:miter lim="800000"/>
            <a:headEnd/>
            <a:tailEnd/>
          </a:ln>
        </p:spPr>
        <p:txBody>
          <a:bodyPr>
            <a:spAutoFit/>
          </a:bodyPr>
          <a:lstStyle/>
          <a:p>
            <a:pPr algn="ctr">
              <a:lnSpc>
                <a:spcPct val="90000"/>
              </a:lnSpc>
              <a:spcBef>
                <a:spcPct val="50000"/>
              </a:spcBef>
              <a:defRPr/>
            </a:pPr>
            <a:r>
              <a:rPr lang="zh-CN" altLang="zh-CN" sz="1000" b="1" dirty="0" smtClean="0">
                <a:effectLst>
                  <a:outerShdw blurRad="38100" dist="38100" dir="2700000" algn="tl">
                    <a:srgbClr val="FFFFFF"/>
                  </a:outerShdw>
                </a:effectLst>
                <a:latin typeface="微软雅黑" pitchFamily="34" charset="-122"/>
                <a:ea typeface="微软雅黑" pitchFamily="34" charset="-122"/>
              </a:rPr>
              <a:t>11</a:t>
            </a:r>
            <a:r>
              <a:rPr lang="zh-CN" altLang="en-US" sz="1000" b="1" dirty="0" smtClean="0">
                <a:effectLst>
                  <a:outerShdw blurRad="38100" dist="38100" dir="2700000" algn="tl">
                    <a:srgbClr val="FFFFFF"/>
                  </a:outerShdw>
                </a:effectLst>
                <a:latin typeface="微软雅黑" pitchFamily="34" charset="-122"/>
                <a:ea typeface="微软雅黑" pitchFamily="34" charset="-122"/>
              </a:rPr>
              <a:t>下</a:t>
            </a:r>
            <a:endParaRPr lang="en-US" altLang="zh-CN" sz="1000" b="1" dirty="0">
              <a:effectLst>
                <a:outerShdw blurRad="38100" dist="38100" dir="2700000" algn="tl">
                  <a:srgbClr val="FFFFFF"/>
                </a:outerShdw>
              </a:effectLst>
              <a:latin typeface="微软雅黑" pitchFamily="34" charset="-122"/>
              <a:ea typeface="微软雅黑" pitchFamily="34" charset="-122"/>
            </a:endParaRPr>
          </a:p>
        </p:txBody>
      </p:sp>
      <p:sp>
        <p:nvSpPr>
          <p:cNvPr id="17" name="Text Box 2"/>
          <p:cNvSpPr txBox="1">
            <a:spLocks noChangeArrowheads="1"/>
          </p:cNvSpPr>
          <p:nvPr/>
        </p:nvSpPr>
        <p:spPr bwMode="auto">
          <a:xfrm>
            <a:off x="1785318" y="1733501"/>
            <a:ext cx="576000" cy="233397"/>
          </a:xfrm>
          <a:prstGeom prst="rect">
            <a:avLst/>
          </a:prstGeom>
          <a:solidFill>
            <a:srgbClr val="FFFF66"/>
          </a:solidFill>
          <a:ln w="9525">
            <a:solidFill>
              <a:schemeClr val="tx1"/>
            </a:solidFill>
            <a:miter lim="800000"/>
            <a:headEnd/>
            <a:tailEnd/>
          </a:ln>
        </p:spPr>
        <p:txBody>
          <a:bodyPr>
            <a:spAutoFit/>
          </a:bodyPr>
          <a:lstStyle/>
          <a:p>
            <a:pPr algn="ctr">
              <a:lnSpc>
                <a:spcPct val="90000"/>
              </a:lnSpc>
              <a:spcBef>
                <a:spcPct val="50000"/>
              </a:spcBef>
              <a:defRPr/>
            </a:pPr>
            <a:r>
              <a:rPr lang="zh-CN" altLang="zh-CN" sz="1000" b="1" dirty="0" smtClean="0">
                <a:effectLst>
                  <a:outerShdw blurRad="38100" dist="38100" dir="2700000" algn="tl">
                    <a:srgbClr val="FFFFFF"/>
                  </a:outerShdw>
                </a:effectLst>
                <a:latin typeface="微软雅黑" pitchFamily="34" charset="-122"/>
                <a:ea typeface="微软雅黑" pitchFamily="34" charset="-122"/>
              </a:rPr>
              <a:t>1</a:t>
            </a:r>
            <a:r>
              <a:rPr lang="en-US" altLang="zh-CN" sz="1000" b="1" dirty="0" smtClean="0">
                <a:effectLst>
                  <a:outerShdw blurRad="38100" dist="38100" dir="2700000" algn="tl">
                    <a:srgbClr val="FFFFFF"/>
                  </a:outerShdw>
                </a:effectLst>
                <a:latin typeface="微软雅黑" pitchFamily="34" charset="-122"/>
                <a:ea typeface="微软雅黑" pitchFamily="34" charset="-122"/>
              </a:rPr>
              <a:t>2</a:t>
            </a:r>
            <a:r>
              <a:rPr lang="zh-CN" altLang="en-US" sz="1000" b="1" dirty="0" smtClean="0">
                <a:effectLst>
                  <a:outerShdw blurRad="38100" dist="38100" dir="2700000" algn="tl">
                    <a:srgbClr val="FFFFFF"/>
                  </a:outerShdw>
                </a:effectLst>
                <a:latin typeface="微软雅黑" pitchFamily="34" charset="-122"/>
                <a:ea typeface="微软雅黑" pitchFamily="34" charset="-122"/>
              </a:rPr>
              <a:t>上</a:t>
            </a:r>
            <a:endParaRPr lang="en-US" altLang="zh-CN" sz="1000" b="1" dirty="0">
              <a:effectLst>
                <a:outerShdw blurRad="38100" dist="38100" dir="2700000" algn="tl">
                  <a:srgbClr val="FFFFFF"/>
                </a:outerShdw>
              </a:effectLst>
              <a:latin typeface="微软雅黑" pitchFamily="34" charset="-122"/>
              <a:ea typeface="微软雅黑" pitchFamily="34" charset="-122"/>
            </a:endParaRPr>
          </a:p>
        </p:txBody>
      </p:sp>
      <p:sp>
        <p:nvSpPr>
          <p:cNvPr id="18" name="Text Box 2"/>
          <p:cNvSpPr txBox="1">
            <a:spLocks noChangeArrowheads="1"/>
          </p:cNvSpPr>
          <p:nvPr/>
        </p:nvSpPr>
        <p:spPr bwMode="auto">
          <a:xfrm>
            <a:off x="2375418" y="1733501"/>
            <a:ext cx="576000" cy="233397"/>
          </a:xfrm>
          <a:prstGeom prst="rect">
            <a:avLst/>
          </a:prstGeom>
          <a:solidFill>
            <a:srgbClr val="FFFF66"/>
          </a:solidFill>
          <a:ln w="9525">
            <a:solidFill>
              <a:schemeClr val="tx1"/>
            </a:solidFill>
            <a:miter lim="800000"/>
            <a:headEnd/>
            <a:tailEnd/>
          </a:ln>
        </p:spPr>
        <p:txBody>
          <a:bodyPr>
            <a:spAutoFit/>
          </a:bodyPr>
          <a:lstStyle/>
          <a:p>
            <a:pPr algn="ctr">
              <a:lnSpc>
                <a:spcPct val="90000"/>
              </a:lnSpc>
              <a:spcBef>
                <a:spcPct val="50000"/>
              </a:spcBef>
              <a:defRPr/>
            </a:pPr>
            <a:r>
              <a:rPr lang="zh-CN" altLang="zh-CN" sz="1000" b="1" dirty="0" smtClean="0">
                <a:effectLst>
                  <a:outerShdw blurRad="38100" dist="38100" dir="2700000" algn="tl">
                    <a:srgbClr val="FFFFFF"/>
                  </a:outerShdw>
                </a:effectLst>
                <a:latin typeface="微软雅黑" pitchFamily="34" charset="-122"/>
                <a:ea typeface="微软雅黑" pitchFamily="34" charset="-122"/>
              </a:rPr>
              <a:t>1</a:t>
            </a:r>
            <a:r>
              <a:rPr lang="en-US" altLang="zh-CN" sz="1000" b="1" dirty="0" smtClean="0">
                <a:effectLst>
                  <a:outerShdw blurRad="38100" dist="38100" dir="2700000" algn="tl">
                    <a:srgbClr val="FFFFFF"/>
                  </a:outerShdw>
                </a:effectLst>
                <a:latin typeface="微软雅黑" pitchFamily="34" charset="-122"/>
                <a:ea typeface="微软雅黑" pitchFamily="34" charset="-122"/>
              </a:rPr>
              <a:t>2</a:t>
            </a:r>
            <a:r>
              <a:rPr lang="zh-CN" altLang="en-US" sz="1000" b="1" dirty="0" smtClean="0">
                <a:effectLst>
                  <a:outerShdw blurRad="38100" dist="38100" dir="2700000" algn="tl">
                    <a:srgbClr val="FFFFFF"/>
                  </a:outerShdw>
                </a:effectLst>
                <a:latin typeface="微软雅黑" pitchFamily="34" charset="-122"/>
                <a:ea typeface="微软雅黑" pitchFamily="34" charset="-122"/>
              </a:rPr>
              <a:t>下</a:t>
            </a:r>
            <a:endParaRPr lang="en-US" altLang="zh-CN" sz="1000" b="1" dirty="0">
              <a:effectLst>
                <a:outerShdw blurRad="38100" dist="38100" dir="2700000" algn="tl">
                  <a:srgbClr val="FFFFFF"/>
                </a:outerShdw>
              </a:effectLst>
              <a:latin typeface="微软雅黑" pitchFamily="34" charset="-122"/>
              <a:ea typeface="微软雅黑" pitchFamily="34" charset="-122"/>
            </a:endParaRPr>
          </a:p>
        </p:txBody>
      </p:sp>
      <p:sp>
        <p:nvSpPr>
          <p:cNvPr id="19" name="Text Box 2"/>
          <p:cNvSpPr txBox="1">
            <a:spLocks noChangeArrowheads="1"/>
          </p:cNvSpPr>
          <p:nvPr/>
        </p:nvSpPr>
        <p:spPr bwMode="auto">
          <a:xfrm>
            <a:off x="2965518" y="1733501"/>
            <a:ext cx="576000" cy="233397"/>
          </a:xfrm>
          <a:prstGeom prst="rect">
            <a:avLst/>
          </a:prstGeom>
          <a:solidFill>
            <a:srgbClr val="FFFF66"/>
          </a:solidFill>
          <a:ln w="9525">
            <a:solidFill>
              <a:schemeClr val="tx1"/>
            </a:solidFill>
            <a:miter lim="800000"/>
            <a:headEnd/>
            <a:tailEnd/>
          </a:ln>
        </p:spPr>
        <p:txBody>
          <a:bodyPr>
            <a:spAutoFit/>
          </a:bodyPr>
          <a:lstStyle/>
          <a:p>
            <a:pPr algn="ctr">
              <a:lnSpc>
                <a:spcPct val="90000"/>
              </a:lnSpc>
              <a:spcBef>
                <a:spcPct val="50000"/>
              </a:spcBef>
              <a:defRPr/>
            </a:pPr>
            <a:r>
              <a:rPr lang="zh-CN" altLang="zh-CN" sz="1000" b="1" dirty="0" smtClean="0">
                <a:effectLst>
                  <a:outerShdw blurRad="38100" dist="38100" dir="2700000" algn="tl">
                    <a:srgbClr val="FFFFFF"/>
                  </a:outerShdw>
                </a:effectLst>
                <a:latin typeface="微软雅黑" pitchFamily="34" charset="-122"/>
                <a:ea typeface="微软雅黑" pitchFamily="34" charset="-122"/>
              </a:rPr>
              <a:t>1</a:t>
            </a:r>
            <a:r>
              <a:rPr lang="zh-CN" altLang="en-US" sz="1000" b="1" dirty="0" smtClean="0">
                <a:effectLst>
                  <a:outerShdw blurRad="38100" dist="38100" dir="2700000" algn="tl">
                    <a:srgbClr val="FFFFFF"/>
                  </a:outerShdw>
                </a:effectLst>
                <a:latin typeface="微软雅黑" pitchFamily="34" charset="-122"/>
                <a:ea typeface="微软雅黑" pitchFamily="34" charset="-122"/>
              </a:rPr>
              <a:t>月上</a:t>
            </a:r>
            <a:endParaRPr lang="en-US" altLang="zh-CN" sz="1000" b="1" dirty="0">
              <a:effectLst>
                <a:outerShdw blurRad="38100" dist="38100" dir="2700000" algn="tl">
                  <a:srgbClr val="FFFFFF"/>
                </a:outerShdw>
              </a:effectLst>
              <a:latin typeface="微软雅黑" pitchFamily="34" charset="-122"/>
              <a:ea typeface="微软雅黑" pitchFamily="34" charset="-122"/>
            </a:endParaRPr>
          </a:p>
        </p:txBody>
      </p:sp>
      <p:sp>
        <p:nvSpPr>
          <p:cNvPr id="20" name="Text Box 2"/>
          <p:cNvSpPr txBox="1">
            <a:spLocks noChangeArrowheads="1"/>
          </p:cNvSpPr>
          <p:nvPr/>
        </p:nvSpPr>
        <p:spPr bwMode="auto">
          <a:xfrm>
            <a:off x="3554031" y="1733501"/>
            <a:ext cx="576000" cy="233397"/>
          </a:xfrm>
          <a:prstGeom prst="rect">
            <a:avLst/>
          </a:prstGeom>
          <a:solidFill>
            <a:srgbClr val="FFFF66"/>
          </a:solidFill>
          <a:ln w="9525">
            <a:solidFill>
              <a:schemeClr val="tx1"/>
            </a:solidFill>
            <a:miter lim="800000"/>
            <a:headEnd/>
            <a:tailEnd/>
          </a:ln>
        </p:spPr>
        <p:txBody>
          <a:bodyPr>
            <a:spAutoFit/>
          </a:bodyPr>
          <a:lstStyle/>
          <a:p>
            <a:pPr algn="ctr">
              <a:lnSpc>
                <a:spcPct val="90000"/>
              </a:lnSpc>
              <a:spcBef>
                <a:spcPct val="50000"/>
              </a:spcBef>
              <a:defRPr/>
            </a:pPr>
            <a:r>
              <a:rPr lang="zh-CN" altLang="zh-CN" sz="1000" b="1" dirty="0" smtClean="0">
                <a:effectLst>
                  <a:outerShdw blurRad="38100" dist="38100" dir="2700000" algn="tl">
                    <a:srgbClr val="FFFFFF"/>
                  </a:outerShdw>
                </a:effectLst>
                <a:latin typeface="微软雅黑" pitchFamily="34" charset="-122"/>
                <a:ea typeface="微软雅黑" pitchFamily="34" charset="-122"/>
              </a:rPr>
              <a:t>1</a:t>
            </a:r>
            <a:r>
              <a:rPr lang="zh-CN" altLang="en-US" sz="1000" b="1" dirty="0" smtClean="0">
                <a:effectLst>
                  <a:outerShdw blurRad="38100" dist="38100" dir="2700000" algn="tl">
                    <a:srgbClr val="FFFFFF"/>
                  </a:outerShdw>
                </a:effectLst>
                <a:latin typeface="微软雅黑" pitchFamily="34" charset="-122"/>
                <a:ea typeface="微软雅黑" pitchFamily="34" charset="-122"/>
              </a:rPr>
              <a:t>月下</a:t>
            </a:r>
            <a:endParaRPr lang="en-US" altLang="zh-CN" sz="1000" b="1" dirty="0">
              <a:effectLst>
                <a:outerShdw blurRad="38100" dist="38100" dir="2700000" algn="tl">
                  <a:srgbClr val="FFFFFF"/>
                </a:outerShdw>
              </a:effectLst>
              <a:latin typeface="微软雅黑" pitchFamily="34" charset="-122"/>
              <a:ea typeface="微软雅黑" pitchFamily="34" charset="-122"/>
            </a:endParaRPr>
          </a:p>
        </p:txBody>
      </p:sp>
      <p:sp>
        <p:nvSpPr>
          <p:cNvPr id="21" name="Text Box 2"/>
          <p:cNvSpPr txBox="1">
            <a:spLocks noChangeArrowheads="1"/>
          </p:cNvSpPr>
          <p:nvPr/>
        </p:nvSpPr>
        <p:spPr bwMode="auto">
          <a:xfrm>
            <a:off x="5911256" y="1733501"/>
            <a:ext cx="576000" cy="233397"/>
          </a:xfrm>
          <a:prstGeom prst="rect">
            <a:avLst/>
          </a:prstGeom>
          <a:solidFill>
            <a:srgbClr val="FFFF66"/>
          </a:solidFill>
          <a:ln w="9525">
            <a:solidFill>
              <a:schemeClr val="tx1"/>
            </a:solidFill>
            <a:miter lim="800000"/>
            <a:headEnd/>
            <a:tailEnd/>
          </a:ln>
        </p:spPr>
        <p:txBody>
          <a:bodyPr>
            <a:spAutoFit/>
          </a:bodyPr>
          <a:lstStyle/>
          <a:p>
            <a:pPr algn="ctr">
              <a:lnSpc>
                <a:spcPct val="90000"/>
              </a:lnSpc>
              <a:spcBef>
                <a:spcPct val="50000"/>
              </a:spcBef>
              <a:defRPr/>
            </a:pPr>
            <a:r>
              <a:rPr lang="zh-CN" altLang="zh-CN" sz="1000" b="1" dirty="0" smtClean="0">
                <a:effectLst>
                  <a:outerShdw blurRad="38100" dist="38100" dir="2700000" algn="tl">
                    <a:srgbClr val="FFFFFF"/>
                  </a:outerShdw>
                </a:effectLst>
                <a:latin typeface="微软雅黑" pitchFamily="34" charset="-122"/>
                <a:ea typeface="微软雅黑" pitchFamily="34" charset="-122"/>
              </a:rPr>
              <a:t>3</a:t>
            </a:r>
            <a:r>
              <a:rPr lang="zh-CN" altLang="en-US" sz="1000" b="1" dirty="0" smtClean="0">
                <a:effectLst>
                  <a:outerShdw blurRad="38100" dist="38100" dir="2700000" algn="tl">
                    <a:srgbClr val="FFFFFF"/>
                  </a:outerShdw>
                </a:effectLst>
                <a:latin typeface="微软雅黑" pitchFamily="34" charset="-122"/>
                <a:ea typeface="微软雅黑" pitchFamily="34" charset="-122"/>
              </a:rPr>
              <a:t>月下</a:t>
            </a:r>
            <a:endParaRPr lang="en-US" altLang="zh-CN" sz="1000" b="1" dirty="0">
              <a:effectLst>
                <a:outerShdw blurRad="38100" dist="38100" dir="2700000" algn="tl">
                  <a:srgbClr val="FFFFFF"/>
                </a:outerShdw>
              </a:effectLst>
              <a:latin typeface="微软雅黑" pitchFamily="34" charset="-122"/>
              <a:ea typeface="微软雅黑" pitchFamily="34" charset="-122"/>
            </a:endParaRPr>
          </a:p>
        </p:txBody>
      </p:sp>
      <p:sp>
        <p:nvSpPr>
          <p:cNvPr id="22" name="矩形 40"/>
          <p:cNvSpPr/>
          <p:nvPr/>
        </p:nvSpPr>
        <p:spPr bwMode="auto">
          <a:xfrm>
            <a:off x="259806" y="1733501"/>
            <a:ext cx="358775" cy="230187"/>
          </a:xfrm>
          <a:prstGeom prst="rect">
            <a:avLst/>
          </a:prstGeom>
          <a:solidFill>
            <a:srgbClr val="FFFF66"/>
          </a:solidFill>
          <a:ln w="9525">
            <a:solidFill>
              <a:schemeClr val="tx1"/>
            </a:solidFill>
            <a:miter lim="800000"/>
            <a:headEnd/>
            <a:tailEnd/>
          </a:ln>
        </p:spPr>
        <p:txBody>
          <a:bodyPr>
            <a:spAutoFit/>
          </a:bodyPr>
          <a:lstStyle/>
          <a:p>
            <a:pPr algn="ctr">
              <a:lnSpc>
                <a:spcPct val="90000"/>
              </a:lnSpc>
              <a:spcBef>
                <a:spcPct val="50000"/>
              </a:spcBef>
              <a:defRPr/>
            </a:pPr>
            <a:endParaRPr lang="zh-CN" altLang="en-US" sz="1000" b="1">
              <a:effectLst>
                <a:outerShdw blurRad="38100" dist="38100" dir="2700000" algn="tl">
                  <a:srgbClr val="FFFFFF"/>
                </a:outerShdw>
              </a:effectLst>
              <a:latin typeface="微软雅黑" pitchFamily="34" charset="-122"/>
              <a:ea typeface="微软雅黑" pitchFamily="34" charset="-122"/>
            </a:endParaRPr>
          </a:p>
        </p:txBody>
      </p:sp>
      <p:sp>
        <p:nvSpPr>
          <p:cNvPr id="23" name="Text Box 2"/>
          <p:cNvSpPr txBox="1">
            <a:spLocks noChangeArrowheads="1"/>
          </p:cNvSpPr>
          <p:nvPr/>
        </p:nvSpPr>
        <p:spPr bwMode="auto">
          <a:xfrm>
            <a:off x="259806" y="1733501"/>
            <a:ext cx="573087" cy="287337"/>
          </a:xfrm>
          <a:prstGeom prst="rect">
            <a:avLst/>
          </a:prstGeom>
          <a:noFill/>
          <a:ln w="9525">
            <a:noFill/>
            <a:miter lim="800000"/>
            <a:headEnd/>
            <a:tailEnd/>
          </a:ln>
        </p:spPr>
        <p:txBody>
          <a:bodyPr/>
          <a:lstStyle/>
          <a:p>
            <a:pPr algn="ctr">
              <a:lnSpc>
                <a:spcPct val="90000"/>
              </a:lnSpc>
              <a:spcBef>
                <a:spcPct val="50000"/>
              </a:spcBef>
              <a:defRPr/>
            </a:pPr>
            <a:endParaRPr lang="en-US" altLang="zh-CN" sz="1000" b="1" dirty="0">
              <a:effectLst>
                <a:outerShdw blurRad="38100" dist="38100" dir="2700000" algn="tl">
                  <a:srgbClr val="FFFFFF"/>
                </a:outerShdw>
              </a:effectLst>
              <a:latin typeface="微软雅黑" pitchFamily="34" charset="-122"/>
              <a:ea typeface="微软雅黑" pitchFamily="34" charset="-122"/>
            </a:endParaRPr>
          </a:p>
        </p:txBody>
      </p:sp>
      <p:sp>
        <p:nvSpPr>
          <p:cNvPr id="24" name="Text Box 2"/>
          <p:cNvSpPr txBox="1">
            <a:spLocks noChangeArrowheads="1"/>
          </p:cNvSpPr>
          <p:nvPr/>
        </p:nvSpPr>
        <p:spPr bwMode="auto">
          <a:xfrm>
            <a:off x="4144131" y="1733501"/>
            <a:ext cx="576000" cy="233397"/>
          </a:xfrm>
          <a:prstGeom prst="rect">
            <a:avLst/>
          </a:prstGeom>
          <a:solidFill>
            <a:srgbClr val="FFFF66"/>
          </a:solidFill>
          <a:ln w="9525">
            <a:solidFill>
              <a:schemeClr val="tx1"/>
            </a:solidFill>
            <a:miter lim="800000"/>
            <a:headEnd/>
            <a:tailEnd/>
          </a:ln>
        </p:spPr>
        <p:txBody>
          <a:bodyPr>
            <a:spAutoFit/>
          </a:bodyPr>
          <a:lstStyle/>
          <a:p>
            <a:pPr algn="ctr">
              <a:lnSpc>
                <a:spcPct val="90000"/>
              </a:lnSpc>
              <a:spcBef>
                <a:spcPct val="50000"/>
              </a:spcBef>
              <a:defRPr/>
            </a:pPr>
            <a:r>
              <a:rPr lang="zh-CN" altLang="zh-CN" sz="1000" b="1" dirty="0" smtClean="0">
                <a:effectLst>
                  <a:outerShdw blurRad="38100" dist="38100" dir="2700000" algn="tl">
                    <a:srgbClr val="FFFFFF"/>
                  </a:outerShdw>
                </a:effectLst>
                <a:latin typeface="微软雅黑" pitchFamily="34" charset="-122"/>
                <a:ea typeface="微软雅黑" pitchFamily="34" charset="-122"/>
              </a:rPr>
              <a:t>2</a:t>
            </a:r>
            <a:r>
              <a:rPr lang="zh-CN" altLang="en-US" sz="1000" b="1" dirty="0" smtClean="0">
                <a:effectLst>
                  <a:outerShdw blurRad="38100" dist="38100" dir="2700000" algn="tl">
                    <a:srgbClr val="FFFFFF"/>
                  </a:outerShdw>
                </a:effectLst>
                <a:latin typeface="微软雅黑" pitchFamily="34" charset="-122"/>
                <a:ea typeface="微软雅黑" pitchFamily="34" charset="-122"/>
              </a:rPr>
              <a:t>月上</a:t>
            </a:r>
            <a:endParaRPr lang="en-US" altLang="zh-CN" sz="1000" b="1" dirty="0">
              <a:effectLst>
                <a:outerShdw blurRad="38100" dist="38100" dir="2700000" algn="tl">
                  <a:srgbClr val="FFFFFF"/>
                </a:outerShdw>
              </a:effectLst>
              <a:latin typeface="微软雅黑" pitchFamily="34" charset="-122"/>
              <a:ea typeface="微软雅黑" pitchFamily="34" charset="-122"/>
            </a:endParaRPr>
          </a:p>
        </p:txBody>
      </p:sp>
      <p:sp>
        <p:nvSpPr>
          <p:cNvPr id="25" name="Text Box 2"/>
          <p:cNvSpPr txBox="1">
            <a:spLocks noChangeArrowheads="1"/>
          </p:cNvSpPr>
          <p:nvPr/>
        </p:nvSpPr>
        <p:spPr bwMode="auto">
          <a:xfrm>
            <a:off x="4732643" y="1733501"/>
            <a:ext cx="576000" cy="233397"/>
          </a:xfrm>
          <a:prstGeom prst="rect">
            <a:avLst/>
          </a:prstGeom>
          <a:solidFill>
            <a:srgbClr val="FFFF66"/>
          </a:solidFill>
          <a:ln w="9525">
            <a:solidFill>
              <a:schemeClr val="tx1"/>
            </a:solidFill>
            <a:miter lim="800000"/>
            <a:headEnd/>
            <a:tailEnd/>
          </a:ln>
        </p:spPr>
        <p:txBody>
          <a:bodyPr>
            <a:spAutoFit/>
          </a:bodyPr>
          <a:lstStyle/>
          <a:p>
            <a:pPr algn="ctr">
              <a:lnSpc>
                <a:spcPct val="90000"/>
              </a:lnSpc>
              <a:spcBef>
                <a:spcPct val="50000"/>
              </a:spcBef>
              <a:defRPr/>
            </a:pPr>
            <a:r>
              <a:rPr lang="zh-CN" altLang="zh-CN" sz="1000" b="1" dirty="0" smtClean="0">
                <a:effectLst>
                  <a:outerShdw blurRad="38100" dist="38100" dir="2700000" algn="tl">
                    <a:srgbClr val="FFFFFF"/>
                  </a:outerShdw>
                </a:effectLst>
                <a:latin typeface="微软雅黑" pitchFamily="34" charset="-122"/>
                <a:ea typeface="微软雅黑" pitchFamily="34" charset="-122"/>
              </a:rPr>
              <a:t>2</a:t>
            </a:r>
            <a:r>
              <a:rPr lang="zh-CN" altLang="en-US" sz="1000" b="1" dirty="0" smtClean="0">
                <a:effectLst>
                  <a:outerShdw blurRad="38100" dist="38100" dir="2700000" algn="tl">
                    <a:srgbClr val="FFFFFF"/>
                  </a:outerShdw>
                </a:effectLst>
                <a:latin typeface="微软雅黑" pitchFamily="34" charset="-122"/>
                <a:ea typeface="微软雅黑" pitchFamily="34" charset="-122"/>
              </a:rPr>
              <a:t>月下</a:t>
            </a:r>
            <a:endParaRPr lang="en-US" altLang="zh-CN" sz="1000" b="1" dirty="0">
              <a:effectLst>
                <a:outerShdw blurRad="38100" dist="38100" dir="2700000" algn="tl">
                  <a:srgbClr val="FFFFFF"/>
                </a:outerShdw>
              </a:effectLst>
              <a:latin typeface="微软雅黑" pitchFamily="34" charset="-122"/>
              <a:ea typeface="微软雅黑" pitchFamily="34" charset="-122"/>
            </a:endParaRPr>
          </a:p>
        </p:txBody>
      </p:sp>
      <p:sp>
        <p:nvSpPr>
          <p:cNvPr id="26" name="Text Box 2"/>
          <p:cNvSpPr txBox="1">
            <a:spLocks noChangeArrowheads="1"/>
          </p:cNvSpPr>
          <p:nvPr/>
        </p:nvSpPr>
        <p:spPr bwMode="auto">
          <a:xfrm>
            <a:off x="5322743" y="1733501"/>
            <a:ext cx="576000" cy="233397"/>
          </a:xfrm>
          <a:prstGeom prst="rect">
            <a:avLst/>
          </a:prstGeom>
          <a:solidFill>
            <a:srgbClr val="FFFF66"/>
          </a:solidFill>
          <a:ln w="9525">
            <a:solidFill>
              <a:schemeClr val="tx1"/>
            </a:solidFill>
            <a:miter lim="800000"/>
            <a:headEnd/>
            <a:tailEnd/>
          </a:ln>
        </p:spPr>
        <p:txBody>
          <a:bodyPr>
            <a:spAutoFit/>
          </a:bodyPr>
          <a:lstStyle/>
          <a:p>
            <a:pPr algn="ctr">
              <a:lnSpc>
                <a:spcPct val="90000"/>
              </a:lnSpc>
              <a:spcBef>
                <a:spcPct val="50000"/>
              </a:spcBef>
              <a:defRPr/>
            </a:pPr>
            <a:r>
              <a:rPr lang="zh-CN" altLang="zh-CN" sz="1000" b="1" dirty="0" smtClean="0">
                <a:effectLst>
                  <a:outerShdw blurRad="38100" dist="38100" dir="2700000" algn="tl">
                    <a:srgbClr val="FFFFFF"/>
                  </a:outerShdw>
                </a:effectLst>
                <a:latin typeface="微软雅黑" pitchFamily="34" charset="-122"/>
                <a:ea typeface="微软雅黑" pitchFamily="34" charset="-122"/>
              </a:rPr>
              <a:t>3</a:t>
            </a:r>
            <a:r>
              <a:rPr lang="zh-CN" altLang="en-US" sz="1000" b="1" dirty="0" smtClean="0">
                <a:effectLst>
                  <a:outerShdw blurRad="38100" dist="38100" dir="2700000" algn="tl">
                    <a:srgbClr val="FFFFFF"/>
                  </a:outerShdw>
                </a:effectLst>
                <a:latin typeface="微软雅黑" pitchFamily="34" charset="-122"/>
                <a:ea typeface="微软雅黑" pitchFamily="34" charset="-122"/>
              </a:rPr>
              <a:t>月上</a:t>
            </a:r>
            <a:endParaRPr lang="en-US" altLang="zh-CN" sz="1000" b="1" dirty="0">
              <a:effectLst>
                <a:outerShdw blurRad="38100" dist="38100" dir="2700000" algn="tl">
                  <a:srgbClr val="FFFFFF"/>
                </a:outerShdw>
              </a:effectLst>
              <a:latin typeface="微软雅黑" pitchFamily="34" charset="-122"/>
              <a:ea typeface="微软雅黑" pitchFamily="34" charset="-122"/>
            </a:endParaRPr>
          </a:p>
        </p:txBody>
      </p:sp>
      <p:sp>
        <p:nvSpPr>
          <p:cNvPr id="28" name="Text Box 2"/>
          <p:cNvSpPr txBox="1">
            <a:spLocks noChangeArrowheads="1"/>
          </p:cNvSpPr>
          <p:nvPr/>
        </p:nvSpPr>
        <p:spPr bwMode="auto">
          <a:xfrm>
            <a:off x="6489481" y="1733501"/>
            <a:ext cx="576000" cy="233397"/>
          </a:xfrm>
          <a:prstGeom prst="rect">
            <a:avLst/>
          </a:prstGeom>
          <a:solidFill>
            <a:srgbClr val="FFFF66"/>
          </a:solidFill>
          <a:ln w="9525">
            <a:solidFill>
              <a:schemeClr val="tx1"/>
            </a:solidFill>
            <a:miter lim="800000"/>
            <a:headEnd/>
            <a:tailEnd/>
          </a:ln>
        </p:spPr>
        <p:txBody>
          <a:bodyPr>
            <a:spAutoFit/>
          </a:bodyPr>
          <a:lstStyle/>
          <a:p>
            <a:pPr algn="ctr">
              <a:lnSpc>
                <a:spcPct val="90000"/>
              </a:lnSpc>
              <a:spcBef>
                <a:spcPct val="50000"/>
              </a:spcBef>
              <a:defRPr/>
            </a:pPr>
            <a:r>
              <a:rPr lang="zh-CN" altLang="zh-CN" sz="1000" b="1" dirty="0" smtClean="0">
                <a:effectLst>
                  <a:outerShdw blurRad="38100" dist="38100" dir="2700000" algn="tl">
                    <a:srgbClr val="FFFFFF"/>
                  </a:outerShdw>
                </a:effectLst>
                <a:latin typeface="微软雅黑" pitchFamily="34" charset="-122"/>
                <a:ea typeface="微软雅黑" pitchFamily="34" charset="-122"/>
              </a:rPr>
              <a:t>4</a:t>
            </a:r>
            <a:r>
              <a:rPr lang="zh-CN" altLang="en-US" sz="1000" b="1" dirty="0" smtClean="0">
                <a:effectLst>
                  <a:outerShdw blurRad="38100" dist="38100" dir="2700000" algn="tl">
                    <a:srgbClr val="FFFFFF"/>
                  </a:outerShdw>
                </a:effectLst>
                <a:latin typeface="微软雅黑" pitchFamily="34" charset="-122"/>
                <a:ea typeface="微软雅黑" pitchFamily="34" charset="-122"/>
              </a:rPr>
              <a:t>月上</a:t>
            </a:r>
            <a:endParaRPr lang="en-US" altLang="zh-CN" sz="1000" b="1" dirty="0">
              <a:effectLst>
                <a:outerShdw blurRad="38100" dist="38100" dir="2700000" algn="tl">
                  <a:srgbClr val="FFFFFF"/>
                </a:outerShdw>
              </a:effectLst>
              <a:latin typeface="微软雅黑" pitchFamily="34" charset="-122"/>
              <a:ea typeface="微软雅黑" pitchFamily="34" charset="-122"/>
            </a:endParaRPr>
          </a:p>
        </p:txBody>
      </p:sp>
      <p:sp>
        <p:nvSpPr>
          <p:cNvPr id="29" name="Text Box 2"/>
          <p:cNvSpPr txBox="1">
            <a:spLocks noChangeArrowheads="1"/>
          </p:cNvSpPr>
          <p:nvPr/>
        </p:nvSpPr>
        <p:spPr bwMode="auto">
          <a:xfrm>
            <a:off x="7079581" y="1733501"/>
            <a:ext cx="576000" cy="233397"/>
          </a:xfrm>
          <a:prstGeom prst="rect">
            <a:avLst/>
          </a:prstGeom>
          <a:solidFill>
            <a:srgbClr val="FFFF66"/>
          </a:solidFill>
          <a:ln w="9525">
            <a:solidFill>
              <a:schemeClr val="tx1"/>
            </a:solidFill>
            <a:miter lim="800000"/>
            <a:headEnd/>
            <a:tailEnd/>
          </a:ln>
        </p:spPr>
        <p:txBody>
          <a:bodyPr>
            <a:spAutoFit/>
          </a:bodyPr>
          <a:lstStyle/>
          <a:p>
            <a:pPr algn="ctr">
              <a:lnSpc>
                <a:spcPct val="90000"/>
              </a:lnSpc>
              <a:spcBef>
                <a:spcPct val="50000"/>
              </a:spcBef>
              <a:defRPr/>
            </a:pPr>
            <a:r>
              <a:rPr lang="zh-CN" altLang="zh-CN" sz="1000" b="1" dirty="0" smtClean="0">
                <a:effectLst>
                  <a:outerShdw blurRad="38100" dist="38100" dir="2700000" algn="tl">
                    <a:srgbClr val="FFFFFF"/>
                  </a:outerShdw>
                </a:effectLst>
                <a:latin typeface="微软雅黑" pitchFamily="34" charset="-122"/>
                <a:ea typeface="微软雅黑" pitchFamily="34" charset="-122"/>
              </a:rPr>
              <a:t>4</a:t>
            </a:r>
            <a:r>
              <a:rPr lang="zh-CN" altLang="en-US" sz="1000" b="1" dirty="0" smtClean="0">
                <a:effectLst>
                  <a:outerShdw blurRad="38100" dist="38100" dir="2700000" algn="tl">
                    <a:srgbClr val="FFFFFF"/>
                  </a:outerShdw>
                </a:effectLst>
                <a:latin typeface="微软雅黑" pitchFamily="34" charset="-122"/>
                <a:ea typeface="微软雅黑" pitchFamily="34" charset="-122"/>
              </a:rPr>
              <a:t>月下</a:t>
            </a:r>
            <a:endParaRPr lang="en-US" altLang="zh-CN" sz="1000" b="1" dirty="0">
              <a:effectLst>
                <a:outerShdw blurRad="38100" dist="38100" dir="2700000" algn="tl">
                  <a:srgbClr val="FFFFFF"/>
                </a:outerShdw>
              </a:effectLst>
              <a:latin typeface="微软雅黑" pitchFamily="34" charset="-122"/>
              <a:ea typeface="微软雅黑" pitchFamily="34" charset="-122"/>
            </a:endParaRPr>
          </a:p>
        </p:txBody>
      </p:sp>
      <p:sp>
        <p:nvSpPr>
          <p:cNvPr id="40" name="Text Box 2"/>
          <p:cNvSpPr txBox="1">
            <a:spLocks noChangeArrowheads="1"/>
          </p:cNvSpPr>
          <p:nvPr/>
        </p:nvSpPr>
        <p:spPr bwMode="auto">
          <a:xfrm>
            <a:off x="7675006" y="1731526"/>
            <a:ext cx="576000" cy="233397"/>
          </a:xfrm>
          <a:prstGeom prst="rect">
            <a:avLst/>
          </a:prstGeom>
          <a:solidFill>
            <a:srgbClr val="FFFF66"/>
          </a:solidFill>
          <a:ln w="9525">
            <a:solidFill>
              <a:schemeClr val="tx1"/>
            </a:solidFill>
            <a:miter lim="800000"/>
            <a:headEnd/>
            <a:tailEnd/>
          </a:ln>
        </p:spPr>
        <p:txBody>
          <a:bodyPr>
            <a:spAutoFit/>
          </a:bodyPr>
          <a:lstStyle/>
          <a:p>
            <a:pPr algn="ctr">
              <a:lnSpc>
                <a:spcPct val="90000"/>
              </a:lnSpc>
              <a:spcBef>
                <a:spcPct val="50000"/>
              </a:spcBef>
              <a:defRPr/>
            </a:pPr>
            <a:r>
              <a:rPr lang="en-US" altLang="zh-CN" sz="1000" b="1" dirty="0" smtClean="0">
                <a:effectLst>
                  <a:outerShdw blurRad="38100" dist="38100" dir="2700000" algn="tl">
                    <a:srgbClr val="FFFFFF"/>
                  </a:outerShdw>
                </a:effectLst>
                <a:latin typeface="微软雅黑" pitchFamily="34" charset="-122"/>
                <a:ea typeface="微软雅黑" pitchFamily="34" charset="-122"/>
              </a:rPr>
              <a:t>5</a:t>
            </a:r>
            <a:r>
              <a:rPr lang="zh-CN" altLang="en-US" sz="1000" b="1" dirty="0" smtClean="0">
                <a:effectLst>
                  <a:outerShdw blurRad="38100" dist="38100" dir="2700000" algn="tl">
                    <a:srgbClr val="FFFFFF"/>
                  </a:outerShdw>
                </a:effectLst>
                <a:latin typeface="微软雅黑" pitchFamily="34" charset="-122"/>
                <a:ea typeface="微软雅黑" pitchFamily="34" charset="-122"/>
              </a:rPr>
              <a:t>月上</a:t>
            </a:r>
            <a:endParaRPr lang="en-US" altLang="zh-CN" sz="1000" b="1" dirty="0">
              <a:effectLst>
                <a:outerShdw blurRad="38100" dist="38100" dir="2700000" algn="tl">
                  <a:srgbClr val="FFFFFF"/>
                </a:outerShdw>
              </a:effectLst>
              <a:latin typeface="微软雅黑" pitchFamily="34" charset="-122"/>
              <a:ea typeface="微软雅黑" pitchFamily="34" charset="-122"/>
            </a:endParaRPr>
          </a:p>
        </p:txBody>
      </p:sp>
      <p:sp>
        <p:nvSpPr>
          <p:cNvPr id="41" name="Text Box 2"/>
          <p:cNvSpPr txBox="1">
            <a:spLocks noChangeArrowheads="1"/>
          </p:cNvSpPr>
          <p:nvPr/>
        </p:nvSpPr>
        <p:spPr bwMode="auto">
          <a:xfrm>
            <a:off x="8265106" y="1731526"/>
            <a:ext cx="576000" cy="233397"/>
          </a:xfrm>
          <a:prstGeom prst="rect">
            <a:avLst/>
          </a:prstGeom>
          <a:solidFill>
            <a:srgbClr val="FFFF66"/>
          </a:solidFill>
          <a:ln w="9525">
            <a:solidFill>
              <a:schemeClr val="tx1"/>
            </a:solidFill>
            <a:miter lim="800000"/>
            <a:headEnd/>
            <a:tailEnd/>
          </a:ln>
        </p:spPr>
        <p:txBody>
          <a:bodyPr>
            <a:spAutoFit/>
          </a:bodyPr>
          <a:lstStyle/>
          <a:p>
            <a:pPr algn="ctr">
              <a:lnSpc>
                <a:spcPct val="90000"/>
              </a:lnSpc>
              <a:spcBef>
                <a:spcPct val="50000"/>
              </a:spcBef>
              <a:defRPr/>
            </a:pPr>
            <a:r>
              <a:rPr lang="zh-CN" altLang="zh-CN" sz="1000" b="1" dirty="0">
                <a:effectLst>
                  <a:outerShdw blurRad="38100" dist="38100" dir="2700000" algn="tl">
                    <a:srgbClr val="FFFFFF"/>
                  </a:outerShdw>
                </a:effectLst>
                <a:latin typeface="微软雅黑" pitchFamily="34" charset="-122"/>
                <a:ea typeface="微软雅黑" pitchFamily="34" charset="-122"/>
              </a:rPr>
              <a:t>5</a:t>
            </a:r>
            <a:r>
              <a:rPr lang="zh-CN" altLang="en-US" sz="1000" b="1" dirty="0" smtClean="0">
                <a:effectLst>
                  <a:outerShdw blurRad="38100" dist="38100" dir="2700000" algn="tl">
                    <a:srgbClr val="FFFFFF"/>
                  </a:outerShdw>
                </a:effectLst>
                <a:latin typeface="微软雅黑" pitchFamily="34" charset="-122"/>
                <a:ea typeface="微软雅黑" pitchFamily="34" charset="-122"/>
              </a:rPr>
              <a:t>月下</a:t>
            </a:r>
            <a:endParaRPr lang="en-US" altLang="zh-CN" sz="1000" b="1" dirty="0">
              <a:effectLst>
                <a:outerShdw blurRad="38100" dist="38100" dir="2700000" algn="tl">
                  <a:srgbClr val="FFFFFF"/>
                </a:outerShdw>
              </a:effectLst>
              <a:latin typeface="微软雅黑" pitchFamily="34" charset="-122"/>
              <a:ea typeface="微软雅黑" pitchFamily="34" charset="-122"/>
            </a:endParaRPr>
          </a:p>
        </p:txBody>
      </p:sp>
      <p:sp>
        <p:nvSpPr>
          <p:cNvPr id="43" name="Text Box 3"/>
          <p:cNvSpPr txBox="1">
            <a:spLocks noChangeArrowheads="1"/>
          </p:cNvSpPr>
          <p:nvPr/>
        </p:nvSpPr>
        <p:spPr bwMode="auto">
          <a:xfrm>
            <a:off x="7668344" y="3068960"/>
            <a:ext cx="1152128" cy="288032"/>
          </a:xfrm>
          <a:prstGeom prst="rect">
            <a:avLst/>
          </a:prstGeom>
          <a:solidFill>
            <a:srgbClr val="00B050"/>
          </a:solidFill>
          <a:ln w="12700">
            <a:solidFill>
              <a:schemeClr val="bg1"/>
            </a:solidFill>
            <a:miter lim="800000"/>
            <a:headEnd type="none" w="sm" len="sm"/>
            <a:tailEnd type="none" w="sm" len="sm"/>
          </a:ln>
          <a:effectLst>
            <a:prstShdw prst="shdw17" dist="17961" dir="2700000">
              <a:srgbClr val="041178"/>
            </a:prstShdw>
          </a:effectLst>
        </p:spPr>
        <p:txBody>
          <a:bodyPr lIns="0" tIns="0" rIns="0" bIns="0" anchor="ctr"/>
          <a:lstStyle>
            <a:lvl1pPr eaLnBrk="0" hangingPunct="0">
              <a:defRPr>
                <a:solidFill>
                  <a:schemeClr val="tx1"/>
                </a:solidFill>
                <a:latin typeface="Arial" pitchFamily="34" charset="0"/>
                <a:ea typeface="楷体_GB2312"/>
                <a:cs typeface="楷体_GB2312"/>
              </a:defRPr>
            </a:lvl1pPr>
            <a:lvl2pPr marL="742950" indent="-285750" eaLnBrk="0" hangingPunct="0">
              <a:defRPr>
                <a:solidFill>
                  <a:schemeClr val="tx1"/>
                </a:solidFill>
                <a:latin typeface="Arial" pitchFamily="34" charset="0"/>
                <a:ea typeface="楷体_GB2312"/>
                <a:cs typeface="楷体_GB2312"/>
              </a:defRPr>
            </a:lvl2pPr>
            <a:lvl3pPr marL="1143000" indent="-228600" eaLnBrk="0" hangingPunct="0">
              <a:defRPr>
                <a:solidFill>
                  <a:schemeClr val="tx1"/>
                </a:solidFill>
                <a:latin typeface="Arial" pitchFamily="34" charset="0"/>
                <a:ea typeface="楷体_GB2312"/>
                <a:cs typeface="楷体_GB2312"/>
              </a:defRPr>
            </a:lvl3pPr>
            <a:lvl4pPr marL="1600200" indent="-228600" eaLnBrk="0" hangingPunct="0">
              <a:defRPr>
                <a:solidFill>
                  <a:schemeClr val="tx1"/>
                </a:solidFill>
                <a:latin typeface="Arial" pitchFamily="34" charset="0"/>
                <a:ea typeface="楷体_GB2312"/>
                <a:cs typeface="楷体_GB2312"/>
              </a:defRPr>
            </a:lvl4pPr>
            <a:lvl5pPr marL="2057400" indent="-228600" eaLnBrk="0" hangingPunct="0">
              <a:defRPr>
                <a:solidFill>
                  <a:schemeClr val="tx1"/>
                </a:solidFill>
                <a:latin typeface="Arial" pitchFamily="34" charset="0"/>
                <a:ea typeface="楷体_GB2312"/>
                <a:cs typeface="楷体_GB2312"/>
              </a:defRPr>
            </a:lvl5pPr>
            <a:lvl6pPr marL="2514600" indent="-228600" eaLnBrk="0" fontAlgn="base" hangingPunct="0">
              <a:spcBef>
                <a:spcPct val="0"/>
              </a:spcBef>
              <a:spcAft>
                <a:spcPct val="0"/>
              </a:spcAft>
              <a:defRPr>
                <a:solidFill>
                  <a:schemeClr val="tx1"/>
                </a:solidFill>
                <a:latin typeface="Arial" pitchFamily="34" charset="0"/>
                <a:ea typeface="楷体_GB2312"/>
                <a:cs typeface="楷体_GB2312"/>
              </a:defRPr>
            </a:lvl6pPr>
            <a:lvl7pPr marL="2971800" indent="-228600" eaLnBrk="0" fontAlgn="base" hangingPunct="0">
              <a:spcBef>
                <a:spcPct val="0"/>
              </a:spcBef>
              <a:spcAft>
                <a:spcPct val="0"/>
              </a:spcAft>
              <a:defRPr>
                <a:solidFill>
                  <a:schemeClr val="tx1"/>
                </a:solidFill>
                <a:latin typeface="Arial" pitchFamily="34" charset="0"/>
                <a:ea typeface="楷体_GB2312"/>
                <a:cs typeface="楷体_GB2312"/>
              </a:defRPr>
            </a:lvl7pPr>
            <a:lvl8pPr marL="3429000" indent="-228600" eaLnBrk="0" fontAlgn="base" hangingPunct="0">
              <a:spcBef>
                <a:spcPct val="0"/>
              </a:spcBef>
              <a:spcAft>
                <a:spcPct val="0"/>
              </a:spcAft>
              <a:defRPr>
                <a:solidFill>
                  <a:schemeClr val="tx1"/>
                </a:solidFill>
                <a:latin typeface="Arial" pitchFamily="34" charset="0"/>
                <a:ea typeface="楷体_GB2312"/>
                <a:cs typeface="楷体_GB2312"/>
              </a:defRPr>
            </a:lvl8pPr>
            <a:lvl9pPr marL="3886200" indent="-228600" eaLnBrk="0" fontAlgn="base" hangingPunct="0">
              <a:spcBef>
                <a:spcPct val="0"/>
              </a:spcBef>
              <a:spcAft>
                <a:spcPct val="0"/>
              </a:spcAft>
              <a:defRPr>
                <a:solidFill>
                  <a:schemeClr val="tx1"/>
                </a:solidFill>
                <a:latin typeface="Arial" pitchFamily="34" charset="0"/>
                <a:ea typeface="楷体_GB2312"/>
                <a:cs typeface="楷体_GB2312"/>
              </a:defRPr>
            </a:lvl9pPr>
          </a:lstStyle>
          <a:p>
            <a:pPr algn="ctr">
              <a:lnSpc>
                <a:spcPct val="90000"/>
              </a:lnSpc>
              <a:spcBef>
                <a:spcPct val="50000"/>
              </a:spcBef>
            </a:pPr>
            <a:r>
              <a:rPr lang="en-US" altLang="zh-CN" sz="1100" b="1" dirty="0" smtClean="0">
                <a:solidFill>
                  <a:schemeClr val="bg1"/>
                </a:solidFill>
                <a:latin typeface="微软雅黑" pitchFamily="34" charset="-122"/>
                <a:ea typeface="微软雅黑" pitchFamily="34" charset="-122"/>
              </a:rPr>
              <a:t>RA</a:t>
            </a:r>
            <a:r>
              <a:rPr lang="zh-CN" altLang="en-US" sz="1100" b="1" dirty="0" smtClean="0">
                <a:solidFill>
                  <a:schemeClr val="bg1"/>
                </a:solidFill>
                <a:latin typeface="微软雅黑" pitchFamily="34" charset="-122"/>
                <a:ea typeface="微软雅黑" pitchFamily="34" charset="-122"/>
              </a:rPr>
              <a:t>中财务分析搭建</a:t>
            </a:r>
            <a:endParaRPr lang="zh-CN" altLang="en-GB" sz="1100" b="1" dirty="0">
              <a:solidFill>
                <a:schemeClr val="bg1"/>
              </a:solidFill>
              <a:latin typeface="微软雅黑" pitchFamily="34" charset="-122"/>
              <a:ea typeface="微软雅黑" pitchFamily="34" charset="-122"/>
            </a:endParaRPr>
          </a:p>
        </p:txBody>
      </p:sp>
      <p:sp>
        <p:nvSpPr>
          <p:cNvPr id="45" name="Text Box 3"/>
          <p:cNvSpPr txBox="1">
            <a:spLocks noChangeArrowheads="1"/>
          </p:cNvSpPr>
          <p:nvPr/>
        </p:nvSpPr>
        <p:spPr bwMode="auto">
          <a:xfrm>
            <a:off x="4753389" y="2348880"/>
            <a:ext cx="1762827" cy="288032"/>
          </a:xfrm>
          <a:prstGeom prst="rect">
            <a:avLst/>
          </a:prstGeom>
          <a:solidFill>
            <a:srgbClr val="FF0000"/>
          </a:solidFill>
          <a:ln w="12700">
            <a:solidFill>
              <a:schemeClr val="bg1"/>
            </a:solidFill>
            <a:miter lim="800000"/>
            <a:headEnd type="none" w="sm" len="sm"/>
            <a:tailEnd type="none" w="sm" len="sm"/>
          </a:ln>
          <a:effectLst>
            <a:prstShdw prst="shdw17" dist="17961" dir="2700000">
              <a:srgbClr val="041178"/>
            </a:prstShdw>
          </a:effectLst>
        </p:spPr>
        <p:txBody>
          <a:bodyPr lIns="0" tIns="0" rIns="0" bIns="0" anchor="ctr"/>
          <a:lstStyle>
            <a:lvl1pPr eaLnBrk="0" hangingPunct="0">
              <a:defRPr>
                <a:solidFill>
                  <a:schemeClr val="tx1"/>
                </a:solidFill>
                <a:latin typeface="Arial" pitchFamily="34" charset="0"/>
                <a:ea typeface="楷体_GB2312"/>
                <a:cs typeface="楷体_GB2312"/>
              </a:defRPr>
            </a:lvl1pPr>
            <a:lvl2pPr marL="742950" indent="-285750" eaLnBrk="0" hangingPunct="0">
              <a:defRPr>
                <a:solidFill>
                  <a:schemeClr val="tx1"/>
                </a:solidFill>
                <a:latin typeface="Arial" pitchFamily="34" charset="0"/>
                <a:ea typeface="楷体_GB2312"/>
                <a:cs typeface="楷体_GB2312"/>
              </a:defRPr>
            </a:lvl2pPr>
            <a:lvl3pPr marL="1143000" indent="-228600" eaLnBrk="0" hangingPunct="0">
              <a:defRPr>
                <a:solidFill>
                  <a:schemeClr val="tx1"/>
                </a:solidFill>
                <a:latin typeface="Arial" pitchFamily="34" charset="0"/>
                <a:ea typeface="楷体_GB2312"/>
                <a:cs typeface="楷体_GB2312"/>
              </a:defRPr>
            </a:lvl3pPr>
            <a:lvl4pPr marL="1600200" indent="-228600" eaLnBrk="0" hangingPunct="0">
              <a:defRPr>
                <a:solidFill>
                  <a:schemeClr val="tx1"/>
                </a:solidFill>
                <a:latin typeface="Arial" pitchFamily="34" charset="0"/>
                <a:ea typeface="楷体_GB2312"/>
                <a:cs typeface="楷体_GB2312"/>
              </a:defRPr>
            </a:lvl4pPr>
            <a:lvl5pPr marL="2057400" indent="-228600" eaLnBrk="0" hangingPunct="0">
              <a:defRPr>
                <a:solidFill>
                  <a:schemeClr val="tx1"/>
                </a:solidFill>
                <a:latin typeface="Arial" pitchFamily="34" charset="0"/>
                <a:ea typeface="楷体_GB2312"/>
                <a:cs typeface="楷体_GB2312"/>
              </a:defRPr>
            </a:lvl5pPr>
            <a:lvl6pPr marL="2514600" indent="-228600" eaLnBrk="0" fontAlgn="base" hangingPunct="0">
              <a:spcBef>
                <a:spcPct val="0"/>
              </a:spcBef>
              <a:spcAft>
                <a:spcPct val="0"/>
              </a:spcAft>
              <a:defRPr>
                <a:solidFill>
                  <a:schemeClr val="tx1"/>
                </a:solidFill>
                <a:latin typeface="Arial" pitchFamily="34" charset="0"/>
                <a:ea typeface="楷体_GB2312"/>
                <a:cs typeface="楷体_GB2312"/>
              </a:defRPr>
            </a:lvl6pPr>
            <a:lvl7pPr marL="2971800" indent="-228600" eaLnBrk="0" fontAlgn="base" hangingPunct="0">
              <a:spcBef>
                <a:spcPct val="0"/>
              </a:spcBef>
              <a:spcAft>
                <a:spcPct val="0"/>
              </a:spcAft>
              <a:defRPr>
                <a:solidFill>
                  <a:schemeClr val="tx1"/>
                </a:solidFill>
                <a:latin typeface="Arial" pitchFamily="34" charset="0"/>
                <a:ea typeface="楷体_GB2312"/>
                <a:cs typeface="楷体_GB2312"/>
              </a:defRPr>
            </a:lvl7pPr>
            <a:lvl8pPr marL="3429000" indent="-228600" eaLnBrk="0" fontAlgn="base" hangingPunct="0">
              <a:spcBef>
                <a:spcPct val="0"/>
              </a:spcBef>
              <a:spcAft>
                <a:spcPct val="0"/>
              </a:spcAft>
              <a:defRPr>
                <a:solidFill>
                  <a:schemeClr val="tx1"/>
                </a:solidFill>
                <a:latin typeface="Arial" pitchFamily="34" charset="0"/>
                <a:ea typeface="楷体_GB2312"/>
                <a:cs typeface="楷体_GB2312"/>
              </a:defRPr>
            </a:lvl8pPr>
            <a:lvl9pPr marL="3886200" indent="-228600" eaLnBrk="0" fontAlgn="base" hangingPunct="0">
              <a:spcBef>
                <a:spcPct val="0"/>
              </a:spcBef>
              <a:spcAft>
                <a:spcPct val="0"/>
              </a:spcAft>
              <a:defRPr>
                <a:solidFill>
                  <a:schemeClr val="tx1"/>
                </a:solidFill>
                <a:latin typeface="Arial" pitchFamily="34" charset="0"/>
                <a:ea typeface="楷体_GB2312"/>
                <a:cs typeface="楷体_GB2312"/>
              </a:defRPr>
            </a:lvl9pPr>
          </a:lstStyle>
          <a:p>
            <a:pPr algn="ctr">
              <a:lnSpc>
                <a:spcPct val="90000"/>
              </a:lnSpc>
              <a:spcBef>
                <a:spcPct val="50000"/>
              </a:spcBef>
            </a:pPr>
            <a:r>
              <a:rPr lang="en-US" altLang="zh-CN" sz="1200" b="1" dirty="0" smtClean="0">
                <a:solidFill>
                  <a:schemeClr val="bg1"/>
                </a:solidFill>
                <a:latin typeface="微软雅黑" pitchFamily="34" charset="-122"/>
                <a:ea typeface="微软雅黑" pitchFamily="34" charset="-122"/>
              </a:rPr>
              <a:t>RA</a:t>
            </a:r>
            <a:r>
              <a:rPr lang="zh-CN" altLang="en-US" sz="1200" b="1" dirty="0" smtClean="0">
                <a:solidFill>
                  <a:schemeClr val="bg1"/>
                </a:solidFill>
                <a:latin typeface="微软雅黑" pitchFamily="34" charset="-122"/>
                <a:ea typeface="微软雅黑" pitchFamily="34" charset="-122"/>
              </a:rPr>
              <a:t>中客户关系分析搭建</a:t>
            </a:r>
            <a:endParaRPr lang="zh-CN" altLang="en-GB" sz="1200" b="1" dirty="0">
              <a:solidFill>
                <a:schemeClr val="bg1"/>
              </a:solidFill>
              <a:latin typeface="微软雅黑" pitchFamily="34" charset="-122"/>
              <a:ea typeface="微软雅黑" pitchFamily="34" charset="-122"/>
            </a:endParaRPr>
          </a:p>
        </p:txBody>
      </p:sp>
      <p:sp>
        <p:nvSpPr>
          <p:cNvPr id="47" name="Text Box 3"/>
          <p:cNvSpPr txBox="1">
            <a:spLocks noChangeArrowheads="1"/>
          </p:cNvSpPr>
          <p:nvPr/>
        </p:nvSpPr>
        <p:spPr bwMode="auto">
          <a:xfrm>
            <a:off x="6516216" y="2708920"/>
            <a:ext cx="1152128" cy="288032"/>
          </a:xfrm>
          <a:prstGeom prst="rect">
            <a:avLst/>
          </a:prstGeom>
          <a:solidFill>
            <a:schemeClr val="accent3">
              <a:lumMod val="50000"/>
            </a:schemeClr>
          </a:solidFill>
          <a:ln w="12700">
            <a:solidFill>
              <a:schemeClr val="bg1"/>
            </a:solidFill>
            <a:miter lim="800000"/>
            <a:headEnd type="none" w="sm" len="sm"/>
            <a:tailEnd type="none" w="sm" len="sm"/>
          </a:ln>
          <a:effectLst>
            <a:prstShdw prst="shdw17" dist="17961" dir="2700000">
              <a:srgbClr val="041178"/>
            </a:prstShdw>
          </a:effectLst>
        </p:spPr>
        <p:txBody>
          <a:bodyPr lIns="0" tIns="0" rIns="0" bIns="0" anchor="ctr"/>
          <a:lstStyle>
            <a:lvl1pPr eaLnBrk="0" hangingPunct="0">
              <a:defRPr>
                <a:solidFill>
                  <a:schemeClr val="tx1"/>
                </a:solidFill>
                <a:latin typeface="Arial" pitchFamily="34" charset="0"/>
                <a:ea typeface="楷体_GB2312"/>
                <a:cs typeface="楷体_GB2312"/>
              </a:defRPr>
            </a:lvl1pPr>
            <a:lvl2pPr marL="742950" indent="-285750" eaLnBrk="0" hangingPunct="0">
              <a:defRPr>
                <a:solidFill>
                  <a:schemeClr val="tx1"/>
                </a:solidFill>
                <a:latin typeface="Arial" pitchFamily="34" charset="0"/>
                <a:ea typeface="楷体_GB2312"/>
                <a:cs typeface="楷体_GB2312"/>
              </a:defRPr>
            </a:lvl2pPr>
            <a:lvl3pPr marL="1143000" indent="-228600" eaLnBrk="0" hangingPunct="0">
              <a:defRPr>
                <a:solidFill>
                  <a:schemeClr val="tx1"/>
                </a:solidFill>
                <a:latin typeface="Arial" pitchFamily="34" charset="0"/>
                <a:ea typeface="楷体_GB2312"/>
                <a:cs typeface="楷体_GB2312"/>
              </a:defRPr>
            </a:lvl3pPr>
            <a:lvl4pPr marL="1600200" indent="-228600" eaLnBrk="0" hangingPunct="0">
              <a:defRPr>
                <a:solidFill>
                  <a:schemeClr val="tx1"/>
                </a:solidFill>
                <a:latin typeface="Arial" pitchFamily="34" charset="0"/>
                <a:ea typeface="楷体_GB2312"/>
                <a:cs typeface="楷体_GB2312"/>
              </a:defRPr>
            </a:lvl4pPr>
            <a:lvl5pPr marL="2057400" indent="-228600" eaLnBrk="0" hangingPunct="0">
              <a:defRPr>
                <a:solidFill>
                  <a:schemeClr val="tx1"/>
                </a:solidFill>
                <a:latin typeface="Arial" pitchFamily="34" charset="0"/>
                <a:ea typeface="楷体_GB2312"/>
                <a:cs typeface="楷体_GB2312"/>
              </a:defRPr>
            </a:lvl5pPr>
            <a:lvl6pPr marL="2514600" indent="-228600" eaLnBrk="0" fontAlgn="base" hangingPunct="0">
              <a:spcBef>
                <a:spcPct val="0"/>
              </a:spcBef>
              <a:spcAft>
                <a:spcPct val="0"/>
              </a:spcAft>
              <a:defRPr>
                <a:solidFill>
                  <a:schemeClr val="tx1"/>
                </a:solidFill>
                <a:latin typeface="Arial" pitchFamily="34" charset="0"/>
                <a:ea typeface="楷体_GB2312"/>
                <a:cs typeface="楷体_GB2312"/>
              </a:defRPr>
            </a:lvl6pPr>
            <a:lvl7pPr marL="2971800" indent="-228600" eaLnBrk="0" fontAlgn="base" hangingPunct="0">
              <a:spcBef>
                <a:spcPct val="0"/>
              </a:spcBef>
              <a:spcAft>
                <a:spcPct val="0"/>
              </a:spcAft>
              <a:defRPr>
                <a:solidFill>
                  <a:schemeClr val="tx1"/>
                </a:solidFill>
                <a:latin typeface="Arial" pitchFamily="34" charset="0"/>
                <a:ea typeface="楷体_GB2312"/>
                <a:cs typeface="楷体_GB2312"/>
              </a:defRPr>
            </a:lvl7pPr>
            <a:lvl8pPr marL="3429000" indent="-228600" eaLnBrk="0" fontAlgn="base" hangingPunct="0">
              <a:spcBef>
                <a:spcPct val="0"/>
              </a:spcBef>
              <a:spcAft>
                <a:spcPct val="0"/>
              </a:spcAft>
              <a:defRPr>
                <a:solidFill>
                  <a:schemeClr val="tx1"/>
                </a:solidFill>
                <a:latin typeface="Arial" pitchFamily="34" charset="0"/>
                <a:ea typeface="楷体_GB2312"/>
                <a:cs typeface="楷体_GB2312"/>
              </a:defRPr>
            </a:lvl8pPr>
            <a:lvl9pPr marL="3886200" indent="-228600" eaLnBrk="0" fontAlgn="base" hangingPunct="0">
              <a:spcBef>
                <a:spcPct val="0"/>
              </a:spcBef>
              <a:spcAft>
                <a:spcPct val="0"/>
              </a:spcAft>
              <a:defRPr>
                <a:solidFill>
                  <a:schemeClr val="tx1"/>
                </a:solidFill>
                <a:latin typeface="Arial" pitchFamily="34" charset="0"/>
                <a:ea typeface="楷体_GB2312"/>
                <a:cs typeface="楷体_GB2312"/>
              </a:defRPr>
            </a:lvl9pPr>
          </a:lstStyle>
          <a:p>
            <a:pPr algn="ctr">
              <a:lnSpc>
                <a:spcPct val="90000"/>
              </a:lnSpc>
              <a:spcBef>
                <a:spcPct val="50000"/>
              </a:spcBef>
            </a:pPr>
            <a:r>
              <a:rPr lang="en-US" altLang="zh-CN" sz="1100" b="1" dirty="0" smtClean="0">
                <a:solidFill>
                  <a:schemeClr val="bg1"/>
                </a:solidFill>
                <a:latin typeface="微软雅黑" pitchFamily="34" charset="-122"/>
                <a:ea typeface="微软雅黑" pitchFamily="34" charset="-122"/>
              </a:rPr>
              <a:t>RA</a:t>
            </a:r>
            <a:r>
              <a:rPr lang="zh-CN" altLang="en-US" sz="1100" b="1" dirty="0" smtClean="0">
                <a:solidFill>
                  <a:schemeClr val="bg1"/>
                </a:solidFill>
                <a:latin typeface="微软雅黑" pitchFamily="34" charset="-122"/>
                <a:ea typeface="微软雅黑" pitchFamily="34" charset="-122"/>
              </a:rPr>
              <a:t>中人力资源分析搭建</a:t>
            </a:r>
            <a:endParaRPr lang="zh-CN" altLang="en-GB" sz="1100" b="1" dirty="0">
              <a:solidFill>
                <a:schemeClr val="bg1"/>
              </a:solidFill>
              <a:latin typeface="微软雅黑" pitchFamily="34" charset="-122"/>
              <a:ea typeface="微软雅黑" pitchFamily="34" charset="-122"/>
            </a:endParaRPr>
          </a:p>
        </p:txBody>
      </p:sp>
      <p:cxnSp>
        <p:nvCxnSpPr>
          <p:cNvPr id="3" name="Straight Connector 2"/>
          <p:cNvCxnSpPr/>
          <p:nvPr/>
        </p:nvCxnSpPr>
        <p:spPr bwMode="auto">
          <a:xfrm>
            <a:off x="179512" y="3606115"/>
            <a:ext cx="8712968" cy="0"/>
          </a:xfrm>
          <a:prstGeom prst="line">
            <a:avLst/>
          </a:prstGeom>
          <a:ln>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 name="Text Box 3"/>
          <p:cNvSpPr txBox="1">
            <a:spLocks noChangeArrowheads="1"/>
          </p:cNvSpPr>
          <p:nvPr/>
        </p:nvSpPr>
        <p:spPr bwMode="auto">
          <a:xfrm>
            <a:off x="251520" y="3692660"/>
            <a:ext cx="5034860" cy="273495"/>
          </a:xfrm>
          <a:prstGeom prst="rect">
            <a:avLst/>
          </a:prstGeom>
          <a:solidFill>
            <a:srgbClr val="3333CC"/>
          </a:solidFill>
          <a:ln w="12700">
            <a:solidFill>
              <a:schemeClr val="bg1"/>
            </a:solidFill>
            <a:miter lim="800000"/>
            <a:headEnd type="none" w="sm" len="sm"/>
            <a:tailEnd type="none" w="sm" len="sm"/>
          </a:ln>
          <a:effectLst>
            <a:prstShdw prst="shdw17" dist="17961" dir="2700000">
              <a:srgbClr val="041178"/>
            </a:prstShdw>
          </a:effectLst>
        </p:spPr>
        <p:txBody>
          <a:bodyPr lIns="0" tIns="0" rIns="0" bIns="0" anchor="ctr"/>
          <a:lstStyle>
            <a:lvl1pPr eaLnBrk="0" hangingPunct="0">
              <a:defRPr>
                <a:solidFill>
                  <a:schemeClr val="tx1"/>
                </a:solidFill>
                <a:latin typeface="Arial" pitchFamily="34" charset="0"/>
                <a:ea typeface="楷体_GB2312"/>
                <a:cs typeface="楷体_GB2312"/>
              </a:defRPr>
            </a:lvl1pPr>
            <a:lvl2pPr marL="742950" indent="-285750" eaLnBrk="0" hangingPunct="0">
              <a:defRPr>
                <a:solidFill>
                  <a:schemeClr val="tx1"/>
                </a:solidFill>
                <a:latin typeface="Arial" pitchFamily="34" charset="0"/>
                <a:ea typeface="楷体_GB2312"/>
                <a:cs typeface="楷体_GB2312"/>
              </a:defRPr>
            </a:lvl2pPr>
            <a:lvl3pPr marL="1143000" indent="-228600" eaLnBrk="0" hangingPunct="0">
              <a:defRPr>
                <a:solidFill>
                  <a:schemeClr val="tx1"/>
                </a:solidFill>
                <a:latin typeface="Arial" pitchFamily="34" charset="0"/>
                <a:ea typeface="楷体_GB2312"/>
                <a:cs typeface="楷体_GB2312"/>
              </a:defRPr>
            </a:lvl3pPr>
            <a:lvl4pPr marL="1600200" indent="-228600" eaLnBrk="0" hangingPunct="0">
              <a:defRPr>
                <a:solidFill>
                  <a:schemeClr val="tx1"/>
                </a:solidFill>
                <a:latin typeface="Arial" pitchFamily="34" charset="0"/>
                <a:ea typeface="楷体_GB2312"/>
                <a:cs typeface="楷体_GB2312"/>
              </a:defRPr>
            </a:lvl4pPr>
            <a:lvl5pPr marL="2057400" indent="-228600" eaLnBrk="0" hangingPunct="0">
              <a:defRPr>
                <a:solidFill>
                  <a:schemeClr val="tx1"/>
                </a:solidFill>
                <a:latin typeface="Arial" pitchFamily="34" charset="0"/>
                <a:ea typeface="楷体_GB2312"/>
                <a:cs typeface="楷体_GB2312"/>
              </a:defRPr>
            </a:lvl5pPr>
            <a:lvl6pPr marL="2514600" indent="-228600" eaLnBrk="0" fontAlgn="base" hangingPunct="0">
              <a:spcBef>
                <a:spcPct val="0"/>
              </a:spcBef>
              <a:spcAft>
                <a:spcPct val="0"/>
              </a:spcAft>
              <a:defRPr>
                <a:solidFill>
                  <a:schemeClr val="tx1"/>
                </a:solidFill>
                <a:latin typeface="Arial" pitchFamily="34" charset="0"/>
                <a:ea typeface="楷体_GB2312"/>
                <a:cs typeface="楷体_GB2312"/>
              </a:defRPr>
            </a:lvl6pPr>
            <a:lvl7pPr marL="2971800" indent="-228600" eaLnBrk="0" fontAlgn="base" hangingPunct="0">
              <a:spcBef>
                <a:spcPct val="0"/>
              </a:spcBef>
              <a:spcAft>
                <a:spcPct val="0"/>
              </a:spcAft>
              <a:defRPr>
                <a:solidFill>
                  <a:schemeClr val="tx1"/>
                </a:solidFill>
                <a:latin typeface="Arial" pitchFamily="34" charset="0"/>
                <a:ea typeface="楷体_GB2312"/>
                <a:cs typeface="楷体_GB2312"/>
              </a:defRPr>
            </a:lvl7pPr>
            <a:lvl8pPr marL="3429000" indent="-228600" eaLnBrk="0" fontAlgn="base" hangingPunct="0">
              <a:spcBef>
                <a:spcPct val="0"/>
              </a:spcBef>
              <a:spcAft>
                <a:spcPct val="0"/>
              </a:spcAft>
              <a:defRPr>
                <a:solidFill>
                  <a:schemeClr val="tx1"/>
                </a:solidFill>
                <a:latin typeface="Arial" pitchFamily="34" charset="0"/>
                <a:ea typeface="楷体_GB2312"/>
                <a:cs typeface="楷体_GB2312"/>
              </a:defRPr>
            </a:lvl8pPr>
            <a:lvl9pPr marL="3886200" indent="-228600" eaLnBrk="0" fontAlgn="base" hangingPunct="0">
              <a:spcBef>
                <a:spcPct val="0"/>
              </a:spcBef>
              <a:spcAft>
                <a:spcPct val="0"/>
              </a:spcAft>
              <a:defRPr>
                <a:solidFill>
                  <a:schemeClr val="tx1"/>
                </a:solidFill>
                <a:latin typeface="Arial" pitchFamily="34" charset="0"/>
                <a:ea typeface="楷体_GB2312"/>
                <a:cs typeface="楷体_GB2312"/>
              </a:defRPr>
            </a:lvl9pPr>
          </a:lstStyle>
          <a:p>
            <a:pPr algn="ctr">
              <a:lnSpc>
                <a:spcPct val="90000"/>
              </a:lnSpc>
              <a:spcBef>
                <a:spcPct val="50000"/>
              </a:spcBef>
            </a:pPr>
            <a:r>
              <a:rPr lang="en-US" altLang="zh-CN" sz="1400" b="1" dirty="0" smtClean="0">
                <a:solidFill>
                  <a:schemeClr val="bg1"/>
                </a:solidFill>
                <a:latin typeface="微软雅黑" pitchFamily="34" charset="-122"/>
                <a:ea typeface="微软雅黑" pitchFamily="34" charset="-122"/>
              </a:rPr>
              <a:t>RA</a:t>
            </a:r>
            <a:r>
              <a:rPr lang="zh-CN" altLang="en-US" sz="1400" b="1" dirty="0" smtClean="0">
                <a:solidFill>
                  <a:schemeClr val="bg1"/>
                </a:solidFill>
                <a:latin typeface="微软雅黑" pitchFamily="34" charset="-122"/>
                <a:ea typeface="微软雅黑" pitchFamily="34" charset="-122"/>
              </a:rPr>
              <a:t>中零售分析搭建</a:t>
            </a:r>
            <a:endParaRPr lang="zh-CN" altLang="en-GB" sz="1400" b="1" dirty="0">
              <a:solidFill>
                <a:schemeClr val="bg1"/>
              </a:solidFill>
              <a:latin typeface="微软雅黑" pitchFamily="34" charset="-122"/>
              <a:ea typeface="微软雅黑" pitchFamily="34" charset="-122"/>
            </a:endParaRPr>
          </a:p>
        </p:txBody>
      </p:sp>
      <p:cxnSp>
        <p:nvCxnSpPr>
          <p:cNvPr id="38" name="Straight Connector 37"/>
          <p:cNvCxnSpPr/>
          <p:nvPr/>
        </p:nvCxnSpPr>
        <p:spPr bwMode="auto">
          <a:xfrm>
            <a:off x="179512" y="4869160"/>
            <a:ext cx="8712968" cy="0"/>
          </a:xfrm>
          <a:prstGeom prst="line">
            <a:avLst/>
          </a:prstGeom>
          <a:ln>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9" name="Text Box 3"/>
          <p:cNvSpPr txBox="1">
            <a:spLocks noChangeArrowheads="1"/>
          </p:cNvSpPr>
          <p:nvPr/>
        </p:nvSpPr>
        <p:spPr bwMode="auto">
          <a:xfrm>
            <a:off x="251520" y="4955705"/>
            <a:ext cx="5749240" cy="273495"/>
          </a:xfrm>
          <a:prstGeom prst="rect">
            <a:avLst/>
          </a:prstGeom>
          <a:solidFill>
            <a:srgbClr val="3333CC"/>
          </a:solidFill>
          <a:ln w="12700">
            <a:solidFill>
              <a:schemeClr val="bg1"/>
            </a:solidFill>
            <a:miter lim="800000"/>
            <a:headEnd type="none" w="sm" len="sm"/>
            <a:tailEnd type="none" w="sm" len="sm"/>
          </a:ln>
          <a:effectLst>
            <a:prstShdw prst="shdw17" dist="17961" dir="2700000">
              <a:srgbClr val="041178"/>
            </a:prstShdw>
          </a:effectLst>
        </p:spPr>
        <p:txBody>
          <a:bodyPr lIns="0" tIns="0" rIns="0" bIns="0" anchor="ctr"/>
          <a:lstStyle>
            <a:lvl1pPr eaLnBrk="0" hangingPunct="0">
              <a:defRPr>
                <a:solidFill>
                  <a:schemeClr val="tx1"/>
                </a:solidFill>
                <a:latin typeface="Arial" pitchFamily="34" charset="0"/>
                <a:ea typeface="楷体_GB2312"/>
                <a:cs typeface="楷体_GB2312"/>
              </a:defRPr>
            </a:lvl1pPr>
            <a:lvl2pPr marL="742950" indent="-285750" eaLnBrk="0" hangingPunct="0">
              <a:defRPr>
                <a:solidFill>
                  <a:schemeClr val="tx1"/>
                </a:solidFill>
                <a:latin typeface="Arial" pitchFamily="34" charset="0"/>
                <a:ea typeface="楷体_GB2312"/>
                <a:cs typeface="楷体_GB2312"/>
              </a:defRPr>
            </a:lvl2pPr>
            <a:lvl3pPr marL="1143000" indent="-228600" eaLnBrk="0" hangingPunct="0">
              <a:defRPr>
                <a:solidFill>
                  <a:schemeClr val="tx1"/>
                </a:solidFill>
                <a:latin typeface="Arial" pitchFamily="34" charset="0"/>
                <a:ea typeface="楷体_GB2312"/>
                <a:cs typeface="楷体_GB2312"/>
              </a:defRPr>
            </a:lvl3pPr>
            <a:lvl4pPr marL="1600200" indent="-228600" eaLnBrk="0" hangingPunct="0">
              <a:defRPr>
                <a:solidFill>
                  <a:schemeClr val="tx1"/>
                </a:solidFill>
                <a:latin typeface="Arial" pitchFamily="34" charset="0"/>
                <a:ea typeface="楷体_GB2312"/>
                <a:cs typeface="楷体_GB2312"/>
              </a:defRPr>
            </a:lvl4pPr>
            <a:lvl5pPr marL="2057400" indent="-228600" eaLnBrk="0" hangingPunct="0">
              <a:defRPr>
                <a:solidFill>
                  <a:schemeClr val="tx1"/>
                </a:solidFill>
                <a:latin typeface="Arial" pitchFamily="34" charset="0"/>
                <a:ea typeface="楷体_GB2312"/>
                <a:cs typeface="楷体_GB2312"/>
              </a:defRPr>
            </a:lvl5pPr>
            <a:lvl6pPr marL="2514600" indent="-228600" eaLnBrk="0" fontAlgn="base" hangingPunct="0">
              <a:spcBef>
                <a:spcPct val="0"/>
              </a:spcBef>
              <a:spcAft>
                <a:spcPct val="0"/>
              </a:spcAft>
              <a:defRPr>
                <a:solidFill>
                  <a:schemeClr val="tx1"/>
                </a:solidFill>
                <a:latin typeface="Arial" pitchFamily="34" charset="0"/>
                <a:ea typeface="楷体_GB2312"/>
                <a:cs typeface="楷体_GB2312"/>
              </a:defRPr>
            </a:lvl6pPr>
            <a:lvl7pPr marL="2971800" indent="-228600" eaLnBrk="0" fontAlgn="base" hangingPunct="0">
              <a:spcBef>
                <a:spcPct val="0"/>
              </a:spcBef>
              <a:spcAft>
                <a:spcPct val="0"/>
              </a:spcAft>
              <a:defRPr>
                <a:solidFill>
                  <a:schemeClr val="tx1"/>
                </a:solidFill>
                <a:latin typeface="Arial" pitchFamily="34" charset="0"/>
                <a:ea typeface="楷体_GB2312"/>
                <a:cs typeface="楷体_GB2312"/>
              </a:defRPr>
            </a:lvl7pPr>
            <a:lvl8pPr marL="3429000" indent="-228600" eaLnBrk="0" fontAlgn="base" hangingPunct="0">
              <a:spcBef>
                <a:spcPct val="0"/>
              </a:spcBef>
              <a:spcAft>
                <a:spcPct val="0"/>
              </a:spcAft>
              <a:defRPr>
                <a:solidFill>
                  <a:schemeClr val="tx1"/>
                </a:solidFill>
                <a:latin typeface="Arial" pitchFamily="34" charset="0"/>
                <a:ea typeface="楷体_GB2312"/>
                <a:cs typeface="楷体_GB2312"/>
              </a:defRPr>
            </a:lvl8pPr>
            <a:lvl9pPr marL="3886200" indent="-228600" eaLnBrk="0" fontAlgn="base" hangingPunct="0">
              <a:spcBef>
                <a:spcPct val="0"/>
              </a:spcBef>
              <a:spcAft>
                <a:spcPct val="0"/>
              </a:spcAft>
              <a:defRPr>
                <a:solidFill>
                  <a:schemeClr val="tx1"/>
                </a:solidFill>
                <a:latin typeface="Arial" pitchFamily="34" charset="0"/>
                <a:ea typeface="楷体_GB2312"/>
                <a:cs typeface="楷体_GB2312"/>
              </a:defRPr>
            </a:lvl9pPr>
          </a:lstStyle>
          <a:p>
            <a:pPr algn="ctr">
              <a:lnSpc>
                <a:spcPct val="90000"/>
              </a:lnSpc>
              <a:spcBef>
                <a:spcPct val="50000"/>
              </a:spcBef>
            </a:pPr>
            <a:r>
              <a:rPr lang="en-US" altLang="zh-CN" sz="1400" b="1" dirty="0" smtClean="0">
                <a:solidFill>
                  <a:schemeClr val="bg1"/>
                </a:solidFill>
                <a:latin typeface="微软雅黑" pitchFamily="34" charset="-122"/>
                <a:ea typeface="微软雅黑" pitchFamily="34" charset="-122"/>
              </a:rPr>
              <a:t>RA</a:t>
            </a:r>
            <a:r>
              <a:rPr lang="zh-CN" altLang="en-US" sz="1400" b="1" dirty="0" smtClean="0">
                <a:solidFill>
                  <a:schemeClr val="bg1"/>
                </a:solidFill>
                <a:latin typeface="微软雅黑" pitchFamily="34" charset="-122"/>
                <a:ea typeface="微软雅黑" pitchFamily="34" charset="-122"/>
              </a:rPr>
              <a:t>中零售分析搭建</a:t>
            </a:r>
            <a:endParaRPr lang="zh-CN" altLang="en-GB" sz="1400" b="1" dirty="0">
              <a:solidFill>
                <a:schemeClr val="bg1"/>
              </a:solidFill>
              <a:latin typeface="微软雅黑" pitchFamily="34" charset="-122"/>
              <a:ea typeface="微软雅黑" pitchFamily="34" charset="-122"/>
            </a:endParaRPr>
          </a:p>
        </p:txBody>
      </p:sp>
      <p:sp>
        <p:nvSpPr>
          <p:cNvPr id="42" name="Text Box 3"/>
          <p:cNvSpPr txBox="1">
            <a:spLocks noChangeArrowheads="1"/>
          </p:cNvSpPr>
          <p:nvPr/>
        </p:nvSpPr>
        <p:spPr bwMode="auto">
          <a:xfrm>
            <a:off x="4857752" y="6021288"/>
            <a:ext cx="1152128" cy="288032"/>
          </a:xfrm>
          <a:prstGeom prst="rect">
            <a:avLst/>
          </a:prstGeom>
          <a:solidFill>
            <a:srgbClr val="00B050"/>
          </a:solidFill>
          <a:ln w="12700">
            <a:solidFill>
              <a:schemeClr val="bg1"/>
            </a:solidFill>
            <a:miter lim="800000"/>
            <a:headEnd type="none" w="sm" len="sm"/>
            <a:tailEnd type="none" w="sm" len="sm"/>
          </a:ln>
          <a:effectLst>
            <a:prstShdw prst="shdw17" dist="17961" dir="2700000">
              <a:srgbClr val="041178"/>
            </a:prstShdw>
          </a:effectLst>
        </p:spPr>
        <p:txBody>
          <a:bodyPr lIns="0" tIns="0" rIns="0" bIns="0" anchor="ctr"/>
          <a:lstStyle>
            <a:lvl1pPr eaLnBrk="0" hangingPunct="0">
              <a:defRPr>
                <a:solidFill>
                  <a:schemeClr val="tx1"/>
                </a:solidFill>
                <a:latin typeface="Arial" pitchFamily="34" charset="0"/>
                <a:ea typeface="楷体_GB2312"/>
                <a:cs typeface="楷体_GB2312"/>
              </a:defRPr>
            </a:lvl1pPr>
            <a:lvl2pPr marL="742950" indent="-285750" eaLnBrk="0" hangingPunct="0">
              <a:defRPr>
                <a:solidFill>
                  <a:schemeClr val="tx1"/>
                </a:solidFill>
                <a:latin typeface="Arial" pitchFamily="34" charset="0"/>
                <a:ea typeface="楷体_GB2312"/>
                <a:cs typeface="楷体_GB2312"/>
              </a:defRPr>
            </a:lvl2pPr>
            <a:lvl3pPr marL="1143000" indent="-228600" eaLnBrk="0" hangingPunct="0">
              <a:defRPr>
                <a:solidFill>
                  <a:schemeClr val="tx1"/>
                </a:solidFill>
                <a:latin typeface="Arial" pitchFamily="34" charset="0"/>
                <a:ea typeface="楷体_GB2312"/>
                <a:cs typeface="楷体_GB2312"/>
              </a:defRPr>
            </a:lvl3pPr>
            <a:lvl4pPr marL="1600200" indent="-228600" eaLnBrk="0" hangingPunct="0">
              <a:defRPr>
                <a:solidFill>
                  <a:schemeClr val="tx1"/>
                </a:solidFill>
                <a:latin typeface="Arial" pitchFamily="34" charset="0"/>
                <a:ea typeface="楷体_GB2312"/>
                <a:cs typeface="楷体_GB2312"/>
              </a:defRPr>
            </a:lvl4pPr>
            <a:lvl5pPr marL="2057400" indent="-228600" eaLnBrk="0" hangingPunct="0">
              <a:defRPr>
                <a:solidFill>
                  <a:schemeClr val="tx1"/>
                </a:solidFill>
                <a:latin typeface="Arial" pitchFamily="34" charset="0"/>
                <a:ea typeface="楷体_GB2312"/>
                <a:cs typeface="楷体_GB2312"/>
              </a:defRPr>
            </a:lvl5pPr>
            <a:lvl6pPr marL="2514600" indent="-228600" eaLnBrk="0" fontAlgn="base" hangingPunct="0">
              <a:spcBef>
                <a:spcPct val="0"/>
              </a:spcBef>
              <a:spcAft>
                <a:spcPct val="0"/>
              </a:spcAft>
              <a:defRPr>
                <a:solidFill>
                  <a:schemeClr val="tx1"/>
                </a:solidFill>
                <a:latin typeface="Arial" pitchFamily="34" charset="0"/>
                <a:ea typeface="楷体_GB2312"/>
                <a:cs typeface="楷体_GB2312"/>
              </a:defRPr>
            </a:lvl6pPr>
            <a:lvl7pPr marL="2971800" indent="-228600" eaLnBrk="0" fontAlgn="base" hangingPunct="0">
              <a:spcBef>
                <a:spcPct val="0"/>
              </a:spcBef>
              <a:spcAft>
                <a:spcPct val="0"/>
              </a:spcAft>
              <a:defRPr>
                <a:solidFill>
                  <a:schemeClr val="tx1"/>
                </a:solidFill>
                <a:latin typeface="Arial" pitchFamily="34" charset="0"/>
                <a:ea typeface="楷体_GB2312"/>
                <a:cs typeface="楷体_GB2312"/>
              </a:defRPr>
            </a:lvl7pPr>
            <a:lvl8pPr marL="3429000" indent="-228600" eaLnBrk="0" fontAlgn="base" hangingPunct="0">
              <a:spcBef>
                <a:spcPct val="0"/>
              </a:spcBef>
              <a:spcAft>
                <a:spcPct val="0"/>
              </a:spcAft>
              <a:defRPr>
                <a:solidFill>
                  <a:schemeClr val="tx1"/>
                </a:solidFill>
                <a:latin typeface="Arial" pitchFamily="34" charset="0"/>
                <a:ea typeface="楷体_GB2312"/>
                <a:cs typeface="楷体_GB2312"/>
              </a:defRPr>
            </a:lvl8pPr>
            <a:lvl9pPr marL="3886200" indent="-228600" eaLnBrk="0" fontAlgn="base" hangingPunct="0">
              <a:spcBef>
                <a:spcPct val="0"/>
              </a:spcBef>
              <a:spcAft>
                <a:spcPct val="0"/>
              </a:spcAft>
              <a:defRPr>
                <a:solidFill>
                  <a:schemeClr val="tx1"/>
                </a:solidFill>
                <a:latin typeface="Arial" pitchFamily="34" charset="0"/>
                <a:ea typeface="楷体_GB2312"/>
                <a:cs typeface="楷体_GB2312"/>
              </a:defRPr>
            </a:lvl9pPr>
          </a:lstStyle>
          <a:p>
            <a:pPr algn="ctr">
              <a:lnSpc>
                <a:spcPct val="90000"/>
              </a:lnSpc>
              <a:spcBef>
                <a:spcPct val="50000"/>
              </a:spcBef>
            </a:pPr>
            <a:r>
              <a:rPr lang="en-US" altLang="zh-CN" sz="800" b="1" dirty="0" smtClean="0">
                <a:solidFill>
                  <a:schemeClr val="bg1"/>
                </a:solidFill>
                <a:latin typeface="微软雅黑" pitchFamily="34" charset="-122"/>
                <a:ea typeface="微软雅黑" pitchFamily="34" charset="-122"/>
              </a:rPr>
              <a:t>RA</a:t>
            </a:r>
            <a:r>
              <a:rPr lang="zh-CN" altLang="en-US" sz="800" b="1" dirty="0" smtClean="0">
                <a:solidFill>
                  <a:schemeClr val="bg1"/>
                </a:solidFill>
                <a:latin typeface="微软雅黑" pitchFamily="34" charset="-122"/>
                <a:ea typeface="微软雅黑" pitchFamily="34" charset="-122"/>
              </a:rPr>
              <a:t>中财务核心分析</a:t>
            </a:r>
            <a:endParaRPr lang="zh-CN" altLang="en-GB" sz="800" b="1" dirty="0">
              <a:solidFill>
                <a:schemeClr val="bg1"/>
              </a:solidFill>
              <a:latin typeface="微软雅黑" pitchFamily="34" charset="-122"/>
              <a:ea typeface="微软雅黑" pitchFamily="34" charset="-122"/>
            </a:endParaRPr>
          </a:p>
        </p:txBody>
      </p:sp>
      <p:sp>
        <p:nvSpPr>
          <p:cNvPr id="49" name="Text Box 3"/>
          <p:cNvSpPr txBox="1">
            <a:spLocks noChangeArrowheads="1"/>
          </p:cNvSpPr>
          <p:nvPr/>
        </p:nvSpPr>
        <p:spPr bwMode="auto">
          <a:xfrm>
            <a:off x="3500430" y="5301208"/>
            <a:ext cx="1224136" cy="288032"/>
          </a:xfrm>
          <a:prstGeom prst="rect">
            <a:avLst/>
          </a:prstGeom>
          <a:solidFill>
            <a:srgbClr val="FF0000"/>
          </a:solidFill>
          <a:ln w="12700">
            <a:solidFill>
              <a:schemeClr val="bg1"/>
            </a:solidFill>
            <a:miter lim="800000"/>
            <a:headEnd type="none" w="sm" len="sm"/>
            <a:tailEnd type="none" w="sm" len="sm"/>
          </a:ln>
          <a:effectLst>
            <a:prstShdw prst="shdw17" dist="17961" dir="2700000">
              <a:srgbClr val="041178"/>
            </a:prstShdw>
          </a:effectLst>
        </p:spPr>
        <p:txBody>
          <a:bodyPr lIns="0" tIns="0" rIns="0" bIns="0" anchor="ctr"/>
          <a:lstStyle>
            <a:lvl1pPr eaLnBrk="0" hangingPunct="0">
              <a:defRPr>
                <a:solidFill>
                  <a:schemeClr val="tx1"/>
                </a:solidFill>
                <a:latin typeface="Arial" pitchFamily="34" charset="0"/>
                <a:ea typeface="楷体_GB2312"/>
                <a:cs typeface="楷体_GB2312"/>
              </a:defRPr>
            </a:lvl1pPr>
            <a:lvl2pPr marL="742950" indent="-285750" eaLnBrk="0" hangingPunct="0">
              <a:defRPr>
                <a:solidFill>
                  <a:schemeClr val="tx1"/>
                </a:solidFill>
                <a:latin typeface="Arial" pitchFamily="34" charset="0"/>
                <a:ea typeface="楷体_GB2312"/>
                <a:cs typeface="楷体_GB2312"/>
              </a:defRPr>
            </a:lvl2pPr>
            <a:lvl3pPr marL="1143000" indent="-228600" eaLnBrk="0" hangingPunct="0">
              <a:defRPr>
                <a:solidFill>
                  <a:schemeClr val="tx1"/>
                </a:solidFill>
                <a:latin typeface="Arial" pitchFamily="34" charset="0"/>
                <a:ea typeface="楷体_GB2312"/>
                <a:cs typeface="楷体_GB2312"/>
              </a:defRPr>
            </a:lvl3pPr>
            <a:lvl4pPr marL="1600200" indent="-228600" eaLnBrk="0" hangingPunct="0">
              <a:defRPr>
                <a:solidFill>
                  <a:schemeClr val="tx1"/>
                </a:solidFill>
                <a:latin typeface="Arial" pitchFamily="34" charset="0"/>
                <a:ea typeface="楷体_GB2312"/>
                <a:cs typeface="楷体_GB2312"/>
              </a:defRPr>
            </a:lvl4pPr>
            <a:lvl5pPr marL="2057400" indent="-228600" eaLnBrk="0" hangingPunct="0">
              <a:defRPr>
                <a:solidFill>
                  <a:schemeClr val="tx1"/>
                </a:solidFill>
                <a:latin typeface="Arial" pitchFamily="34" charset="0"/>
                <a:ea typeface="楷体_GB2312"/>
                <a:cs typeface="楷体_GB2312"/>
              </a:defRPr>
            </a:lvl5pPr>
            <a:lvl6pPr marL="2514600" indent="-228600" eaLnBrk="0" fontAlgn="base" hangingPunct="0">
              <a:spcBef>
                <a:spcPct val="0"/>
              </a:spcBef>
              <a:spcAft>
                <a:spcPct val="0"/>
              </a:spcAft>
              <a:defRPr>
                <a:solidFill>
                  <a:schemeClr val="tx1"/>
                </a:solidFill>
                <a:latin typeface="Arial" pitchFamily="34" charset="0"/>
                <a:ea typeface="楷体_GB2312"/>
                <a:cs typeface="楷体_GB2312"/>
              </a:defRPr>
            </a:lvl6pPr>
            <a:lvl7pPr marL="2971800" indent="-228600" eaLnBrk="0" fontAlgn="base" hangingPunct="0">
              <a:spcBef>
                <a:spcPct val="0"/>
              </a:spcBef>
              <a:spcAft>
                <a:spcPct val="0"/>
              </a:spcAft>
              <a:defRPr>
                <a:solidFill>
                  <a:schemeClr val="tx1"/>
                </a:solidFill>
                <a:latin typeface="Arial" pitchFamily="34" charset="0"/>
                <a:ea typeface="楷体_GB2312"/>
                <a:cs typeface="楷体_GB2312"/>
              </a:defRPr>
            </a:lvl7pPr>
            <a:lvl8pPr marL="3429000" indent="-228600" eaLnBrk="0" fontAlgn="base" hangingPunct="0">
              <a:spcBef>
                <a:spcPct val="0"/>
              </a:spcBef>
              <a:spcAft>
                <a:spcPct val="0"/>
              </a:spcAft>
              <a:defRPr>
                <a:solidFill>
                  <a:schemeClr val="tx1"/>
                </a:solidFill>
                <a:latin typeface="Arial" pitchFamily="34" charset="0"/>
                <a:ea typeface="楷体_GB2312"/>
                <a:cs typeface="楷体_GB2312"/>
              </a:defRPr>
            </a:lvl8pPr>
            <a:lvl9pPr marL="3886200" indent="-228600" eaLnBrk="0" fontAlgn="base" hangingPunct="0">
              <a:spcBef>
                <a:spcPct val="0"/>
              </a:spcBef>
              <a:spcAft>
                <a:spcPct val="0"/>
              </a:spcAft>
              <a:defRPr>
                <a:solidFill>
                  <a:schemeClr val="tx1"/>
                </a:solidFill>
                <a:latin typeface="Arial" pitchFamily="34" charset="0"/>
                <a:ea typeface="楷体_GB2312"/>
                <a:cs typeface="楷体_GB2312"/>
              </a:defRPr>
            </a:lvl9pPr>
          </a:lstStyle>
          <a:p>
            <a:pPr algn="ctr">
              <a:lnSpc>
                <a:spcPct val="90000"/>
              </a:lnSpc>
              <a:spcBef>
                <a:spcPct val="50000"/>
              </a:spcBef>
            </a:pPr>
            <a:r>
              <a:rPr lang="en-US" altLang="zh-CN" sz="900" b="1" dirty="0" smtClean="0">
                <a:solidFill>
                  <a:schemeClr val="bg1"/>
                </a:solidFill>
                <a:latin typeface="微软雅黑" pitchFamily="34" charset="-122"/>
                <a:ea typeface="微软雅黑" pitchFamily="34" charset="-122"/>
              </a:rPr>
              <a:t>RA</a:t>
            </a:r>
            <a:r>
              <a:rPr lang="zh-CN" altLang="en-US" sz="900" b="1" dirty="0" smtClean="0">
                <a:solidFill>
                  <a:schemeClr val="bg1"/>
                </a:solidFill>
                <a:latin typeface="微软雅黑" pitchFamily="34" charset="-122"/>
                <a:ea typeface="微软雅黑" pitchFamily="34" charset="-122"/>
              </a:rPr>
              <a:t>中客户关系核心分析</a:t>
            </a:r>
            <a:endParaRPr lang="zh-CN" altLang="en-GB" sz="900" b="1" dirty="0">
              <a:solidFill>
                <a:schemeClr val="bg1"/>
              </a:solidFill>
              <a:latin typeface="微软雅黑" pitchFamily="34" charset="-122"/>
              <a:ea typeface="微软雅黑" pitchFamily="34" charset="-122"/>
            </a:endParaRPr>
          </a:p>
        </p:txBody>
      </p:sp>
      <p:sp>
        <p:nvSpPr>
          <p:cNvPr id="50" name="Text Box 3"/>
          <p:cNvSpPr txBox="1">
            <a:spLocks noChangeArrowheads="1"/>
          </p:cNvSpPr>
          <p:nvPr/>
        </p:nvSpPr>
        <p:spPr bwMode="auto">
          <a:xfrm>
            <a:off x="4205690" y="5661248"/>
            <a:ext cx="1152128" cy="288032"/>
          </a:xfrm>
          <a:prstGeom prst="rect">
            <a:avLst/>
          </a:prstGeom>
          <a:solidFill>
            <a:schemeClr val="accent3">
              <a:lumMod val="50000"/>
            </a:schemeClr>
          </a:solidFill>
          <a:ln w="12700">
            <a:solidFill>
              <a:schemeClr val="bg1"/>
            </a:solidFill>
            <a:miter lim="800000"/>
            <a:headEnd type="none" w="sm" len="sm"/>
            <a:tailEnd type="none" w="sm" len="sm"/>
          </a:ln>
          <a:effectLst>
            <a:prstShdw prst="shdw17" dist="17961" dir="2700000">
              <a:srgbClr val="041178"/>
            </a:prstShdw>
          </a:effectLst>
        </p:spPr>
        <p:txBody>
          <a:bodyPr lIns="0" tIns="0" rIns="0" bIns="0" anchor="ctr"/>
          <a:lstStyle>
            <a:lvl1pPr eaLnBrk="0" hangingPunct="0">
              <a:defRPr>
                <a:solidFill>
                  <a:schemeClr val="tx1"/>
                </a:solidFill>
                <a:latin typeface="Arial" pitchFamily="34" charset="0"/>
                <a:ea typeface="楷体_GB2312"/>
                <a:cs typeface="楷体_GB2312"/>
              </a:defRPr>
            </a:lvl1pPr>
            <a:lvl2pPr marL="742950" indent="-285750" eaLnBrk="0" hangingPunct="0">
              <a:defRPr>
                <a:solidFill>
                  <a:schemeClr val="tx1"/>
                </a:solidFill>
                <a:latin typeface="Arial" pitchFamily="34" charset="0"/>
                <a:ea typeface="楷体_GB2312"/>
                <a:cs typeface="楷体_GB2312"/>
              </a:defRPr>
            </a:lvl2pPr>
            <a:lvl3pPr marL="1143000" indent="-228600" eaLnBrk="0" hangingPunct="0">
              <a:defRPr>
                <a:solidFill>
                  <a:schemeClr val="tx1"/>
                </a:solidFill>
                <a:latin typeface="Arial" pitchFamily="34" charset="0"/>
                <a:ea typeface="楷体_GB2312"/>
                <a:cs typeface="楷体_GB2312"/>
              </a:defRPr>
            </a:lvl3pPr>
            <a:lvl4pPr marL="1600200" indent="-228600" eaLnBrk="0" hangingPunct="0">
              <a:defRPr>
                <a:solidFill>
                  <a:schemeClr val="tx1"/>
                </a:solidFill>
                <a:latin typeface="Arial" pitchFamily="34" charset="0"/>
                <a:ea typeface="楷体_GB2312"/>
                <a:cs typeface="楷体_GB2312"/>
              </a:defRPr>
            </a:lvl4pPr>
            <a:lvl5pPr marL="2057400" indent="-228600" eaLnBrk="0" hangingPunct="0">
              <a:defRPr>
                <a:solidFill>
                  <a:schemeClr val="tx1"/>
                </a:solidFill>
                <a:latin typeface="Arial" pitchFamily="34" charset="0"/>
                <a:ea typeface="楷体_GB2312"/>
                <a:cs typeface="楷体_GB2312"/>
              </a:defRPr>
            </a:lvl5pPr>
            <a:lvl6pPr marL="2514600" indent="-228600" eaLnBrk="0" fontAlgn="base" hangingPunct="0">
              <a:spcBef>
                <a:spcPct val="0"/>
              </a:spcBef>
              <a:spcAft>
                <a:spcPct val="0"/>
              </a:spcAft>
              <a:defRPr>
                <a:solidFill>
                  <a:schemeClr val="tx1"/>
                </a:solidFill>
                <a:latin typeface="Arial" pitchFamily="34" charset="0"/>
                <a:ea typeface="楷体_GB2312"/>
                <a:cs typeface="楷体_GB2312"/>
              </a:defRPr>
            </a:lvl6pPr>
            <a:lvl7pPr marL="2971800" indent="-228600" eaLnBrk="0" fontAlgn="base" hangingPunct="0">
              <a:spcBef>
                <a:spcPct val="0"/>
              </a:spcBef>
              <a:spcAft>
                <a:spcPct val="0"/>
              </a:spcAft>
              <a:defRPr>
                <a:solidFill>
                  <a:schemeClr val="tx1"/>
                </a:solidFill>
                <a:latin typeface="Arial" pitchFamily="34" charset="0"/>
                <a:ea typeface="楷体_GB2312"/>
                <a:cs typeface="楷体_GB2312"/>
              </a:defRPr>
            </a:lvl7pPr>
            <a:lvl8pPr marL="3429000" indent="-228600" eaLnBrk="0" fontAlgn="base" hangingPunct="0">
              <a:spcBef>
                <a:spcPct val="0"/>
              </a:spcBef>
              <a:spcAft>
                <a:spcPct val="0"/>
              </a:spcAft>
              <a:defRPr>
                <a:solidFill>
                  <a:schemeClr val="tx1"/>
                </a:solidFill>
                <a:latin typeface="Arial" pitchFamily="34" charset="0"/>
                <a:ea typeface="楷体_GB2312"/>
                <a:cs typeface="楷体_GB2312"/>
              </a:defRPr>
            </a:lvl8pPr>
            <a:lvl9pPr marL="3886200" indent="-228600" eaLnBrk="0" fontAlgn="base" hangingPunct="0">
              <a:spcBef>
                <a:spcPct val="0"/>
              </a:spcBef>
              <a:spcAft>
                <a:spcPct val="0"/>
              </a:spcAft>
              <a:defRPr>
                <a:solidFill>
                  <a:schemeClr val="tx1"/>
                </a:solidFill>
                <a:latin typeface="Arial" pitchFamily="34" charset="0"/>
                <a:ea typeface="楷体_GB2312"/>
                <a:cs typeface="楷体_GB2312"/>
              </a:defRPr>
            </a:lvl9pPr>
          </a:lstStyle>
          <a:p>
            <a:pPr algn="ctr">
              <a:lnSpc>
                <a:spcPct val="90000"/>
              </a:lnSpc>
              <a:spcBef>
                <a:spcPct val="50000"/>
              </a:spcBef>
            </a:pPr>
            <a:r>
              <a:rPr lang="en-US" altLang="zh-CN" sz="800" b="1" dirty="0" smtClean="0">
                <a:solidFill>
                  <a:schemeClr val="bg1"/>
                </a:solidFill>
                <a:latin typeface="微软雅黑" pitchFamily="34" charset="-122"/>
                <a:ea typeface="微软雅黑" pitchFamily="34" charset="-122"/>
              </a:rPr>
              <a:t>RA</a:t>
            </a:r>
            <a:r>
              <a:rPr lang="zh-CN" altLang="en-US" sz="800" b="1" dirty="0" smtClean="0">
                <a:solidFill>
                  <a:schemeClr val="bg1"/>
                </a:solidFill>
                <a:latin typeface="微软雅黑" pitchFamily="34" charset="-122"/>
                <a:ea typeface="微软雅黑" pitchFamily="34" charset="-122"/>
              </a:rPr>
              <a:t>中人力资源核心分析</a:t>
            </a:r>
            <a:endParaRPr lang="zh-CN" altLang="en-GB" sz="800" b="1" dirty="0">
              <a:solidFill>
                <a:schemeClr val="bg1"/>
              </a:solidFill>
              <a:latin typeface="微软雅黑" pitchFamily="34" charset="-122"/>
              <a:ea typeface="微软雅黑" pitchFamily="34" charset="-122"/>
            </a:endParaRPr>
          </a:p>
        </p:txBody>
      </p:sp>
      <p:sp>
        <p:nvSpPr>
          <p:cNvPr id="6" name="TextBox 5"/>
          <p:cNvSpPr txBox="1"/>
          <p:nvPr/>
        </p:nvSpPr>
        <p:spPr>
          <a:xfrm>
            <a:off x="251520" y="2267580"/>
            <a:ext cx="4464496" cy="1323439"/>
          </a:xfrm>
          <a:prstGeom prst="rect">
            <a:avLst/>
          </a:prstGeom>
          <a:noFill/>
        </p:spPr>
        <p:txBody>
          <a:bodyPr wrap="square" rtlCol="0">
            <a:spAutoFit/>
          </a:bodyPr>
          <a:lstStyle/>
          <a:p>
            <a:r>
              <a:rPr kumimoji="1" lang="zh-CN" altLang="en-US" sz="1600" dirty="0" smtClean="0">
                <a:latin typeface="微软雅黑"/>
                <a:ea typeface="微软雅黑"/>
                <a:cs typeface="微软雅黑"/>
              </a:rPr>
              <a:t>方案一，零售分析设计在</a:t>
            </a:r>
            <a:r>
              <a:rPr kumimoji="1" lang="en-US" altLang="zh-CN" sz="1600" dirty="0" smtClean="0">
                <a:latin typeface="微软雅黑"/>
                <a:ea typeface="微软雅黑"/>
                <a:cs typeface="微软雅黑"/>
              </a:rPr>
              <a:t>MOM</a:t>
            </a:r>
            <a:r>
              <a:rPr kumimoji="1" lang="zh-CN" altLang="en-US" sz="1600" dirty="0" smtClean="0">
                <a:latin typeface="微软雅黑"/>
                <a:ea typeface="微软雅黑"/>
                <a:cs typeface="微软雅黑"/>
              </a:rPr>
              <a:t>功能设计完成后一周左右完成，开发需要在</a:t>
            </a:r>
            <a:r>
              <a:rPr kumimoji="1" lang="en-US" altLang="zh-CN" sz="1600" dirty="0" smtClean="0">
                <a:latin typeface="微软雅黑"/>
                <a:ea typeface="微软雅黑"/>
                <a:cs typeface="微软雅黑"/>
              </a:rPr>
              <a:t>1</a:t>
            </a:r>
            <a:r>
              <a:rPr kumimoji="1" lang="zh-CN" altLang="en-US" sz="1600" dirty="0" smtClean="0">
                <a:latin typeface="微软雅黑"/>
                <a:ea typeface="微软雅黑"/>
                <a:cs typeface="微软雅黑"/>
              </a:rPr>
              <a:t>月下完成，测试</a:t>
            </a:r>
            <a:r>
              <a:rPr kumimoji="1" lang="en-US" altLang="zh-CN" sz="1600" dirty="0" smtClean="0">
                <a:latin typeface="微软雅黑"/>
                <a:ea typeface="微软雅黑"/>
                <a:cs typeface="微软雅黑"/>
              </a:rPr>
              <a:t>2</a:t>
            </a:r>
            <a:r>
              <a:rPr kumimoji="1" lang="zh-CN" altLang="en-US" sz="1600" dirty="0" smtClean="0">
                <a:latin typeface="微软雅黑"/>
                <a:ea typeface="微软雅黑"/>
                <a:cs typeface="微软雅黑"/>
              </a:rPr>
              <a:t>月上完成。</a:t>
            </a:r>
            <a:endParaRPr kumimoji="1" lang="en-US" altLang="zh-CN" sz="1600" dirty="0" smtClean="0">
              <a:latin typeface="微软雅黑"/>
              <a:ea typeface="微软雅黑"/>
              <a:cs typeface="微软雅黑"/>
            </a:endParaRPr>
          </a:p>
          <a:p>
            <a:r>
              <a:rPr kumimoji="1" lang="en-US" altLang="zh-CN" sz="1600" dirty="0" smtClean="0">
                <a:latin typeface="微软雅黑"/>
                <a:ea typeface="微软雅黑"/>
                <a:cs typeface="微软雅黑"/>
              </a:rPr>
              <a:t>CRM</a:t>
            </a:r>
            <a:r>
              <a:rPr kumimoji="1" lang="zh-CN" altLang="en-US" sz="1600" dirty="0" smtClean="0">
                <a:latin typeface="微软雅黑"/>
                <a:ea typeface="微软雅黑"/>
                <a:cs typeface="微软雅黑"/>
              </a:rPr>
              <a:t>，</a:t>
            </a:r>
            <a:r>
              <a:rPr kumimoji="1" lang="en-US" altLang="zh-CN" sz="1600" dirty="0" smtClean="0">
                <a:latin typeface="微软雅黑"/>
                <a:ea typeface="微软雅黑"/>
                <a:cs typeface="微软雅黑"/>
              </a:rPr>
              <a:t>HRMS</a:t>
            </a:r>
            <a:r>
              <a:rPr kumimoji="1" lang="zh-CN" altLang="en-US" sz="1600" dirty="0" smtClean="0">
                <a:latin typeface="微软雅黑"/>
                <a:ea typeface="微软雅黑"/>
                <a:cs typeface="微软雅黑"/>
              </a:rPr>
              <a:t>，</a:t>
            </a:r>
            <a:r>
              <a:rPr kumimoji="1" lang="en-US" altLang="zh-CN" sz="1600" dirty="0" smtClean="0">
                <a:latin typeface="微软雅黑"/>
                <a:ea typeface="微软雅黑"/>
                <a:cs typeface="微软雅黑"/>
              </a:rPr>
              <a:t>FIN</a:t>
            </a:r>
            <a:r>
              <a:rPr kumimoji="1" lang="zh-CN" altLang="en-US" sz="1600" dirty="0" smtClean="0">
                <a:latin typeface="微软雅黑"/>
                <a:ea typeface="微软雅黑"/>
                <a:cs typeface="微软雅黑"/>
              </a:rPr>
              <a:t>需要快速分析设计和开发测试。</a:t>
            </a:r>
            <a:endParaRPr kumimoji="1" lang="zh-CN" altLang="en-US" sz="1600" dirty="0">
              <a:latin typeface="微软雅黑"/>
              <a:ea typeface="微软雅黑"/>
              <a:cs typeface="微软雅黑"/>
            </a:endParaRPr>
          </a:p>
        </p:txBody>
      </p:sp>
      <p:sp>
        <p:nvSpPr>
          <p:cNvPr id="51" name="TextBox 50"/>
          <p:cNvSpPr txBox="1"/>
          <p:nvPr/>
        </p:nvSpPr>
        <p:spPr>
          <a:xfrm>
            <a:off x="251520" y="3966155"/>
            <a:ext cx="4464496" cy="830997"/>
          </a:xfrm>
          <a:prstGeom prst="rect">
            <a:avLst/>
          </a:prstGeom>
          <a:noFill/>
        </p:spPr>
        <p:txBody>
          <a:bodyPr wrap="square" rtlCol="0">
            <a:spAutoFit/>
          </a:bodyPr>
          <a:lstStyle/>
          <a:p>
            <a:r>
              <a:rPr kumimoji="1" lang="zh-CN" altLang="en-US" sz="1600" dirty="0" smtClean="0">
                <a:latin typeface="微软雅黑"/>
                <a:ea typeface="微软雅黑"/>
                <a:cs typeface="微软雅黑"/>
              </a:rPr>
              <a:t>方案二，零售分析设计在</a:t>
            </a:r>
            <a:r>
              <a:rPr kumimoji="1" lang="en-US" altLang="zh-CN" sz="1600" dirty="0" smtClean="0">
                <a:latin typeface="微软雅黑"/>
                <a:ea typeface="微软雅黑"/>
                <a:cs typeface="微软雅黑"/>
              </a:rPr>
              <a:t>MOM</a:t>
            </a:r>
            <a:r>
              <a:rPr kumimoji="1" lang="zh-CN" altLang="en-US" sz="1600" dirty="0" smtClean="0">
                <a:latin typeface="微软雅黑"/>
                <a:ea typeface="微软雅黑"/>
                <a:cs typeface="微软雅黑"/>
              </a:rPr>
              <a:t>功能设计完成后一周左右完成，开发需要在</a:t>
            </a:r>
            <a:r>
              <a:rPr kumimoji="1" lang="en-US" altLang="zh-CN" sz="1600" dirty="0" smtClean="0">
                <a:latin typeface="微软雅黑"/>
                <a:ea typeface="微软雅黑"/>
                <a:cs typeface="微软雅黑"/>
              </a:rPr>
              <a:t>2</a:t>
            </a:r>
            <a:r>
              <a:rPr kumimoji="1" lang="zh-CN" altLang="en-US" sz="1600" dirty="0" smtClean="0">
                <a:latin typeface="微软雅黑"/>
                <a:ea typeface="微软雅黑"/>
                <a:cs typeface="微软雅黑"/>
              </a:rPr>
              <a:t>月下完成，测试</a:t>
            </a:r>
            <a:r>
              <a:rPr kumimoji="1" lang="en-US" altLang="zh-CN" sz="1600" dirty="0">
                <a:latin typeface="微软雅黑"/>
                <a:ea typeface="微软雅黑"/>
                <a:cs typeface="微软雅黑"/>
              </a:rPr>
              <a:t>3</a:t>
            </a:r>
            <a:r>
              <a:rPr kumimoji="1" lang="zh-CN" altLang="en-US" sz="1600" dirty="0" smtClean="0">
                <a:latin typeface="微软雅黑"/>
                <a:ea typeface="微软雅黑"/>
                <a:cs typeface="微软雅黑"/>
              </a:rPr>
              <a:t>月下完成</a:t>
            </a:r>
            <a:endParaRPr kumimoji="1" lang="zh-CN" altLang="en-US" sz="1600" dirty="0">
              <a:latin typeface="微软雅黑"/>
              <a:ea typeface="微软雅黑"/>
              <a:cs typeface="微软雅黑"/>
            </a:endParaRPr>
          </a:p>
        </p:txBody>
      </p:sp>
      <p:sp>
        <p:nvSpPr>
          <p:cNvPr id="52" name="TextBox 51"/>
          <p:cNvSpPr txBox="1"/>
          <p:nvPr/>
        </p:nvSpPr>
        <p:spPr>
          <a:xfrm>
            <a:off x="107504" y="5572140"/>
            <a:ext cx="4035868" cy="954107"/>
          </a:xfrm>
          <a:prstGeom prst="rect">
            <a:avLst/>
          </a:prstGeom>
          <a:noFill/>
        </p:spPr>
        <p:txBody>
          <a:bodyPr wrap="square" rtlCol="0">
            <a:spAutoFit/>
          </a:bodyPr>
          <a:lstStyle/>
          <a:p>
            <a:r>
              <a:rPr kumimoji="1" lang="zh-CN" altLang="en-US" sz="1400" dirty="0" smtClean="0">
                <a:latin typeface="微软雅黑"/>
                <a:ea typeface="微软雅黑"/>
                <a:cs typeface="微软雅黑"/>
              </a:rPr>
              <a:t>方案三，</a:t>
            </a:r>
            <a:r>
              <a:rPr kumimoji="1" lang="zh-CN" altLang="en-US" sz="1400" dirty="0">
                <a:latin typeface="微软雅黑"/>
                <a:ea typeface="微软雅黑"/>
                <a:cs typeface="微软雅黑"/>
              </a:rPr>
              <a:t>零售分析设计在</a:t>
            </a:r>
            <a:r>
              <a:rPr kumimoji="1" lang="en-US" altLang="zh-CN" sz="1400" dirty="0">
                <a:latin typeface="微软雅黑"/>
                <a:ea typeface="微软雅黑"/>
                <a:cs typeface="微软雅黑"/>
              </a:rPr>
              <a:t>MOM</a:t>
            </a:r>
            <a:r>
              <a:rPr kumimoji="1" lang="zh-CN" altLang="en-US" sz="1400" dirty="0">
                <a:latin typeface="微软雅黑"/>
                <a:ea typeface="微软雅黑"/>
                <a:cs typeface="微软雅黑"/>
              </a:rPr>
              <a:t>功能设计完成后一周左右完成，开发</a:t>
            </a:r>
            <a:r>
              <a:rPr kumimoji="1" lang="zh-CN" altLang="en-US" sz="1400" dirty="0" smtClean="0">
                <a:latin typeface="微软雅黑"/>
                <a:ea typeface="微软雅黑"/>
                <a:cs typeface="微软雅黑"/>
              </a:rPr>
              <a:t>需要在</a:t>
            </a:r>
            <a:r>
              <a:rPr kumimoji="1" lang="en-US" altLang="zh-CN" sz="1400" dirty="0">
                <a:latin typeface="微软雅黑"/>
                <a:ea typeface="微软雅黑"/>
                <a:cs typeface="微软雅黑"/>
              </a:rPr>
              <a:t>3</a:t>
            </a:r>
            <a:r>
              <a:rPr kumimoji="1" lang="zh-CN" altLang="en-US" sz="1400" dirty="0" smtClean="0">
                <a:latin typeface="微软雅黑"/>
                <a:ea typeface="微软雅黑"/>
                <a:cs typeface="微软雅黑"/>
              </a:rPr>
              <a:t>月上完成。</a:t>
            </a:r>
            <a:endParaRPr kumimoji="1" lang="en-US" altLang="zh-CN" sz="1400" dirty="0" smtClean="0">
              <a:latin typeface="微软雅黑"/>
              <a:ea typeface="微软雅黑"/>
              <a:cs typeface="微软雅黑"/>
            </a:endParaRPr>
          </a:p>
          <a:p>
            <a:r>
              <a:rPr kumimoji="1" lang="en-US" altLang="zh-CN" sz="1400" dirty="0">
                <a:latin typeface="微软雅黑"/>
                <a:ea typeface="微软雅黑"/>
                <a:cs typeface="微软雅黑"/>
              </a:rPr>
              <a:t>CRM</a:t>
            </a:r>
            <a:r>
              <a:rPr kumimoji="1" lang="zh-CN" altLang="en-US" sz="1400" dirty="0">
                <a:latin typeface="微软雅黑"/>
                <a:ea typeface="微软雅黑"/>
                <a:cs typeface="微软雅黑"/>
              </a:rPr>
              <a:t>，</a:t>
            </a:r>
            <a:r>
              <a:rPr kumimoji="1" lang="en-US" altLang="zh-CN" sz="1400" dirty="0">
                <a:latin typeface="微软雅黑"/>
                <a:ea typeface="微软雅黑"/>
                <a:cs typeface="微软雅黑"/>
              </a:rPr>
              <a:t>HRMS</a:t>
            </a:r>
            <a:r>
              <a:rPr kumimoji="1" lang="zh-CN" altLang="en-US" sz="1400" dirty="0">
                <a:latin typeface="微软雅黑"/>
                <a:ea typeface="微软雅黑"/>
                <a:cs typeface="微软雅黑"/>
              </a:rPr>
              <a:t>，</a:t>
            </a:r>
            <a:r>
              <a:rPr kumimoji="1" lang="en-US" altLang="zh-CN" sz="1400" dirty="0" smtClean="0">
                <a:latin typeface="微软雅黑"/>
                <a:ea typeface="微软雅黑"/>
                <a:cs typeface="微软雅黑"/>
              </a:rPr>
              <a:t>FIN</a:t>
            </a:r>
            <a:r>
              <a:rPr kumimoji="1" lang="zh-CN" altLang="en-US" sz="1400" dirty="0" smtClean="0">
                <a:latin typeface="微软雅黑"/>
                <a:ea typeface="微软雅黑"/>
                <a:cs typeface="微软雅黑"/>
              </a:rPr>
              <a:t>的核心分析需要快速分析设计和开发测试。</a:t>
            </a:r>
            <a:endParaRPr kumimoji="1" lang="zh-CN" altLang="en-US" sz="1400" dirty="0">
              <a:latin typeface="微软雅黑"/>
              <a:ea typeface="微软雅黑"/>
              <a:cs typeface="微软雅黑"/>
            </a:endParaRPr>
          </a:p>
        </p:txBody>
      </p:sp>
    </p:spTree>
    <p:extLst>
      <p:ext uri="{BB962C8B-B14F-4D97-AF65-F5344CB8AC3E}">
        <p14:creationId xmlns="" xmlns:p14="http://schemas.microsoft.com/office/powerpoint/2010/main" val="28108937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Rectangle 109"/>
          <p:cNvSpPr>
            <a:spLocks noChangeArrowheads="1"/>
          </p:cNvSpPr>
          <p:nvPr/>
        </p:nvSpPr>
        <p:spPr bwMode="auto">
          <a:xfrm>
            <a:off x="304800" y="3268648"/>
            <a:ext cx="6427788" cy="1155700"/>
          </a:xfrm>
          <a:prstGeom prst="rect">
            <a:avLst/>
          </a:prstGeom>
          <a:ln>
            <a:headEnd/>
            <a:tailEn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lIns="45720" rIns="45720"/>
          <a:lstStyle/>
          <a:p>
            <a:pPr>
              <a:defRPr/>
            </a:pPr>
            <a:r>
              <a:rPr lang="en-US" altLang="zh-CN" sz="1600" dirty="0">
                <a:latin typeface="微软雅黑" pitchFamily="34" charset="-122"/>
                <a:ea typeface="微软雅黑" pitchFamily="34" charset="-122"/>
                <a:cs typeface="Arial" pitchFamily="34" charset="0"/>
              </a:rPr>
              <a:t>BI</a:t>
            </a:r>
            <a:r>
              <a:rPr lang="zh-CN" altLang="en-US" sz="1600" dirty="0">
                <a:latin typeface="微软雅黑" pitchFamily="34" charset="-122"/>
                <a:ea typeface="微软雅黑" pitchFamily="34" charset="-122"/>
                <a:cs typeface="Arial" pitchFamily="34" charset="0"/>
              </a:rPr>
              <a:t>系统数据集</a:t>
            </a:r>
          </a:p>
        </p:txBody>
      </p:sp>
      <p:sp>
        <p:nvSpPr>
          <p:cNvPr id="116" name="Rectangle 3"/>
          <p:cNvSpPr txBox="1">
            <a:spLocks noChangeArrowheads="1"/>
          </p:cNvSpPr>
          <p:nvPr/>
        </p:nvSpPr>
        <p:spPr bwMode="auto">
          <a:xfrm>
            <a:off x="285720" y="785798"/>
            <a:ext cx="5997575" cy="571500"/>
          </a:xfrm>
          <a:prstGeom prst="rect">
            <a:avLst/>
          </a:prstGeom>
          <a:noFill/>
          <a:ln>
            <a:noFill/>
          </a:ln>
          <a:effectLst/>
          <a:extLst>
            <a:ext uri="{909E8E84-426E-40DD-AFC4-6F175D3DCCD1}"/>
            <a:ext uri="{91240B29-F687-4F45-9708-019B960494DF}"/>
            <a:ext uri="{AF507438-7753-43E0-B8FC-AC1667EBCBE1}"/>
          </a:extLst>
        </p:spPr>
        <p:txBody>
          <a:bodyPr anchor="ctr"/>
          <a:lstStyle/>
          <a:p>
            <a:pPr eaLnBrk="0" hangingPunct="0">
              <a:lnSpc>
                <a:spcPct val="90000"/>
              </a:lnSpc>
              <a:defRPr/>
            </a:pPr>
            <a:r>
              <a:rPr lang="zh-CN" altLang="en-US" sz="2400" b="1" dirty="0">
                <a:latin typeface="微软雅黑" pitchFamily="34" charset="-122"/>
                <a:ea typeface="微软雅黑" pitchFamily="34" charset="-122"/>
                <a:cs typeface="+mj-cs"/>
              </a:rPr>
              <a:t>神华宁煤集团</a:t>
            </a:r>
            <a:r>
              <a:rPr lang="en-US" altLang="zh-CN" sz="2400" b="1" dirty="0">
                <a:latin typeface="微软雅黑" pitchFamily="34" charset="-122"/>
                <a:ea typeface="微软雅黑" pitchFamily="34" charset="-122"/>
                <a:cs typeface="+mj-cs"/>
              </a:rPr>
              <a:t>BI</a:t>
            </a:r>
            <a:r>
              <a:rPr lang="zh-CN" altLang="en-US" sz="2400" b="1" dirty="0">
                <a:latin typeface="微软雅黑" pitchFamily="34" charset="-122"/>
                <a:ea typeface="微软雅黑" pitchFamily="34" charset="-122"/>
                <a:cs typeface="+mj-cs"/>
              </a:rPr>
              <a:t>分析数据流转图</a:t>
            </a:r>
          </a:p>
        </p:txBody>
      </p:sp>
      <p:sp>
        <p:nvSpPr>
          <p:cNvPr id="79" name="Rectangle 109"/>
          <p:cNvSpPr>
            <a:spLocks noChangeArrowheads="1"/>
          </p:cNvSpPr>
          <p:nvPr/>
        </p:nvSpPr>
        <p:spPr bwMode="auto">
          <a:xfrm>
            <a:off x="304800" y="5157773"/>
            <a:ext cx="3032125" cy="838200"/>
          </a:xfrm>
          <a:prstGeom prst="rect">
            <a:avLst/>
          </a:prstGeom>
          <a:ln>
            <a:headEnd/>
            <a:tailEn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lIns="45720" rIns="45720"/>
          <a:lstStyle/>
          <a:p>
            <a:pPr>
              <a:defRPr/>
            </a:pPr>
            <a:r>
              <a:rPr lang="en-US" altLang="zh-CN" sz="1600" dirty="0">
                <a:latin typeface="微软雅黑" pitchFamily="34" charset="-122"/>
                <a:ea typeface="微软雅黑" pitchFamily="34" charset="-122"/>
                <a:cs typeface="Arial" pitchFamily="34" charset="0"/>
              </a:rPr>
              <a:t>ERP</a:t>
            </a:r>
            <a:r>
              <a:rPr lang="zh-CN" altLang="en-US" sz="1600" dirty="0">
                <a:latin typeface="微软雅黑" pitchFamily="34" charset="-122"/>
                <a:ea typeface="微软雅黑" pitchFamily="34" charset="-122"/>
                <a:cs typeface="Arial" pitchFamily="34" charset="0"/>
              </a:rPr>
              <a:t>系统</a:t>
            </a:r>
          </a:p>
        </p:txBody>
      </p:sp>
      <p:sp>
        <p:nvSpPr>
          <p:cNvPr id="80" name="Rectangle 109"/>
          <p:cNvSpPr>
            <a:spLocks noChangeArrowheads="1"/>
          </p:cNvSpPr>
          <p:nvPr/>
        </p:nvSpPr>
        <p:spPr bwMode="auto">
          <a:xfrm>
            <a:off x="1217613" y="5322873"/>
            <a:ext cx="577850" cy="593725"/>
          </a:xfrm>
          <a:prstGeom prst="rect">
            <a:avLst/>
          </a:prstGeom>
          <a:ln>
            <a:headEnd/>
            <a:tailEn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lIns="45720" rIns="45720" anchor="ctr"/>
          <a:lstStyle/>
          <a:p>
            <a:pPr algn="ctr">
              <a:defRPr/>
            </a:pPr>
            <a:r>
              <a:rPr lang="zh-CN" altLang="en-US" dirty="0">
                <a:latin typeface="微软雅黑" pitchFamily="34" charset="-122"/>
                <a:ea typeface="微软雅黑" pitchFamily="34" charset="-122"/>
                <a:cs typeface="Arial" pitchFamily="34" charset="0"/>
              </a:rPr>
              <a:t>财务</a:t>
            </a:r>
            <a:endParaRPr lang="en-US" altLang="zh-CN" dirty="0">
              <a:latin typeface="微软雅黑" pitchFamily="34" charset="-122"/>
              <a:ea typeface="微软雅黑" pitchFamily="34" charset="-122"/>
              <a:cs typeface="Arial" pitchFamily="34" charset="0"/>
            </a:endParaRPr>
          </a:p>
          <a:p>
            <a:pPr algn="ctr">
              <a:defRPr/>
            </a:pPr>
            <a:r>
              <a:rPr lang="zh-CN" altLang="en-US" dirty="0">
                <a:latin typeface="微软雅黑" pitchFamily="34" charset="-122"/>
                <a:ea typeface="微软雅黑" pitchFamily="34" charset="-122"/>
                <a:cs typeface="Arial" pitchFamily="34" charset="0"/>
              </a:rPr>
              <a:t>模块</a:t>
            </a:r>
          </a:p>
        </p:txBody>
      </p:sp>
      <p:sp>
        <p:nvSpPr>
          <p:cNvPr id="82" name="Rectangle 109"/>
          <p:cNvSpPr>
            <a:spLocks noChangeArrowheads="1"/>
          </p:cNvSpPr>
          <p:nvPr/>
        </p:nvSpPr>
        <p:spPr bwMode="auto">
          <a:xfrm>
            <a:off x="1930400" y="5322873"/>
            <a:ext cx="576263" cy="593725"/>
          </a:xfrm>
          <a:prstGeom prst="rect">
            <a:avLst/>
          </a:prstGeom>
          <a:ln>
            <a:headEnd/>
            <a:tailEn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lIns="45720" rIns="45720" anchor="ctr"/>
          <a:lstStyle/>
          <a:p>
            <a:pPr algn="ctr">
              <a:defRPr/>
            </a:pPr>
            <a:r>
              <a:rPr lang="zh-CN" altLang="en-US" dirty="0">
                <a:latin typeface="微软雅黑" pitchFamily="34" charset="-122"/>
                <a:ea typeface="微软雅黑" pitchFamily="34" charset="-122"/>
                <a:cs typeface="Arial" pitchFamily="34" charset="0"/>
              </a:rPr>
              <a:t>物资</a:t>
            </a:r>
            <a:endParaRPr lang="en-US" altLang="zh-CN" dirty="0">
              <a:latin typeface="微软雅黑" pitchFamily="34" charset="-122"/>
              <a:ea typeface="微软雅黑" pitchFamily="34" charset="-122"/>
              <a:cs typeface="Arial" pitchFamily="34" charset="0"/>
            </a:endParaRPr>
          </a:p>
          <a:p>
            <a:pPr algn="ctr">
              <a:defRPr/>
            </a:pPr>
            <a:r>
              <a:rPr lang="zh-CN" altLang="en-US" dirty="0">
                <a:latin typeface="微软雅黑" pitchFamily="34" charset="-122"/>
                <a:ea typeface="微软雅黑" pitchFamily="34" charset="-122"/>
                <a:cs typeface="Arial" pitchFamily="34" charset="0"/>
              </a:rPr>
              <a:t>模块</a:t>
            </a:r>
          </a:p>
        </p:txBody>
      </p:sp>
      <p:sp>
        <p:nvSpPr>
          <p:cNvPr id="94" name="Rectangle 109"/>
          <p:cNvSpPr>
            <a:spLocks noChangeArrowheads="1"/>
          </p:cNvSpPr>
          <p:nvPr/>
        </p:nvSpPr>
        <p:spPr bwMode="auto">
          <a:xfrm>
            <a:off x="2641600" y="5322873"/>
            <a:ext cx="576263" cy="593725"/>
          </a:xfrm>
          <a:prstGeom prst="rect">
            <a:avLst/>
          </a:prstGeom>
          <a:ln>
            <a:headEnd/>
            <a:tailEn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lIns="45720" rIns="45720" anchor="ctr"/>
          <a:lstStyle/>
          <a:p>
            <a:pPr algn="ctr">
              <a:defRPr/>
            </a:pPr>
            <a:r>
              <a:rPr lang="zh-CN" altLang="en-US" dirty="0">
                <a:latin typeface="微软雅黑" pitchFamily="34" charset="-122"/>
                <a:ea typeface="微软雅黑" pitchFamily="34" charset="-122"/>
                <a:cs typeface="Arial" pitchFamily="34" charset="0"/>
              </a:rPr>
              <a:t>人力</a:t>
            </a:r>
            <a:endParaRPr lang="en-US" altLang="zh-CN" dirty="0">
              <a:latin typeface="微软雅黑" pitchFamily="34" charset="-122"/>
              <a:ea typeface="微软雅黑" pitchFamily="34" charset="-122"/>
              <a:cs typeface="Arial" pitchFamily="34" charset="0"/>
            </a:endParaRPr>
          </a:p>
          <a:p>
            <a:pPr algn="ctr">
              <a:defRPr/>
            </a:pPr>
            <a:r>
              <a:rPr lang="zh-CN" altLang="en-US" dirty="0">
                <a:latin typeface="微软雅黑" pitchFamily="34" charset="-122"/>
                <a:ea typeface="微软雅黑" pitchFamily="34" charset="-122"/>
                <a:cs typeface="Arial" pitchFamily="34" charset="0"/>
              </a:rPr>
              <a:t>模块</a:t>
            </a:r>
          </a:p>
        </p:txBody>
      </p:sp>
      <p:sp>
        <p:nvSpPr>
          <p:cNvPr id="128" name="流程图: 磁盘 127"/>
          <p:cNvSpPr/>
          <p:nvPr/>
        </p:nvSpPr>
        <p:spPr>
          <a:xfrm>
            <a:off x="2417763" y="3544873"/>
            <a:ext cx="3270250" cy="685800"/>
          </a:xfrm>
          <a:prstGeom prst="flowChartMagneticDisk">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accent6"/>
                </a:solidFill>
                <a:latin typeface="微软雅黑" pitchFamily="34" charset="-122"/>
                <a:ea typeface="微软雅黑" pitchFamily="34" charset="-122"/>
              </a:rPr>
              <a:t>BI</a:t>
            </a:r>
            <a:r>
              <a:rPr lang="zh-CN" altLang="en-US" sz="1600" dirty="0">
                <a:solidFill>
                  <a:schemeClr val="accent6"/>
                </a:solidFill>
                <a:latin typeface="微软雅黑" pitchFamily="34" charset="-122"/>
                <a:ea typeface="微软雅黑" pitchFamily="34" charset="-122"/>
              </a:rPr>
              <a:t>分析</a:t>
            </a:r>
            <a:r>
              <a:rPr lang="en-US" altLang="zh-CN" sz="1600" dirty="0">
                <a:solidFill>
                  <a:schemeClr val="accent6"/>
                </a:solidFill>
                <a:latin typeface="微软雅黑" pitchFamily="34" charset="-122"/>
                <a:ea typeface="微软雅黑" pitchFamily="34" charset="-122"/>
              </a:rPr>
              <a:t/>
            </a:r>
            <a:br>
              <a:rPr lang="en-US" altLang="zh-CN" sz="1600" dirty="0">
                <a:solidFill>
                  <a:schemeClr val="accent6"/>
                </a:solidFill>
                <a:latin typeface="微软雅黑" pitchFamily="34" charset="-122"/>
                <a:ea typeface="微软雅黑" pitchFamily="34" charset="-122"/>
              </a:rPr>
            </a:br>
            <a:r>
              <a:rPr lang="zh-CN" altLang="en-US" sz="1600" dirty="0">
                <a:solidFill>
                  <a:schemeClr val="accent6"/>
                </a:solidFill>
                <a:latin typeface="微软雅黑" pitchFamily="34" charset="-122"/>
                <a:ea typeface="微软雅黑" pitchFamily="34" charset="-122"/>
              </a:rPr>
              <a:t>数据集</a:t>
            </a:r>
          </a:p>
        </p:txBody>
      </p:sp>
      <p:sp>
        <p:nvSpPr>
          <p:cNvPr id="138" name="Rectangle 109"/>
          <p:cNvSpPr>
            <a:spLocks noChangeArrowheads="1"/>
          </p:cNvSpPr>
          <p:nvPr/>
        </p:nvSpPr>
        <p:spPr bwMode="auto">
          <a:xfrm>
            <a:off x="304800" y="1357298"/>
            <a:ext cx="6594475" cy="1295400"/>
          </a:xfrm>
          <a:prstGeom prst="rect">
            <a:avLst/>
          </a:prstGeom>
          <a:ln>
            <a:headEnd/>
            <a:tailEn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lIns="45720" rIns="45720"/>
          <a:lstStyle/>
          <a:p>
            <a:pPr>
              <a:defRPr/>
            </a:pPr>
            <a:r>
              <a:rPr lang="en-US" altLang="zh-CN" sz="1600" dirty="0">
                <a:latin typeface="微软雅黑" pitchFamily="34" charset="-122"/>
                <a:ea typeface="微软雅黑" pitchFamily="34" charset="-122"/>
                <a:cs typeface="Arial" pitchFamily="34" charset="0"/>
              </a:rPr>
              <a:t>BI</a:t>
            </a:r>
            <a:r>
              <a:rPr lang="zh-CN" altLang="en-US" sz="1600" dirty="0">
                <a:latin typeface="微软雅黑" pitchFamily="34" charset="-122"/>
                <a:ea typeface="微软雅黑" pitchFamily="34" charset="-122"/>
                <a:cs typeface="Arial" pitchFamily="34" charset="0"/>
              </a:rPr>
              <a:t>系统</a:t>
            </a:r>
          </a:p>
        </p:txBody>
      </p:sp>
      <p:sp>
        <p:nvSpPr>
          <p:cNvPr id="150" name="TextBox 149"/>
          <p:cNvSpPr txBox="1"/>
          <p:nvPr/>
        </p:nvSpPr>
        <p:spPr>
          <a:xfrm>
            <a:off x="519113" y="1860536"/>
            <a:ext cx="550862" cy="6096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dirty="0">
                <a:latin typeface="微软雅黑" pitchFamily="34" charset="-122"/>
                <a:ea typeface="微软雅黑" pitchFamily="34" charset="-122"/>
              </a:rPr>
              <a:t>财务</a:t>
            </a:r>
          </a:p>
        </p:txBody>
      </p:sp>
      <p:sp>
        <p:nvSpPr>
          <p:cNvPr id="151" name="TextBox 150"/>
          <p:cNvSpPr txBox="1"/>
          <p:nvPr/>
        </p:nvSpPr>
        <p:spPr>
          <a:xfrm>
            <a:off x="1149350" y="1860536"/>
            <a:ext cx="552450" cy="6096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dirty="0">
                <a:latin typeface="微软雅黑" pitchFamily="34" charset="-122"/>
                <a:ea typeface="微软雅黑" pitchFamily="34" charset="-122"/>
              </a:rPr>
              <a:t>物资</a:t>
            </a:r>
          </a:p>
        </p:txBody>
      </p:sp>
      <p:sp>
        <p:nvSpPr>
          <p:cNvPr id="152" name="TextBox 151"/>
          <p:cNvSpPr txBox="1"/>
          <p:nvPr/>
        </p:nvSpPr>
        <p:spPr>
          <a:xfrm>
            <a:off x="1781175" y="1860536"/>
            <a:ext cx="550863" cy="6096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dirty="0">
                <a:latin typeface="微软雅黑" pitchFamily="34" charset="-122"/>
                <a:ea typeface="微软雅黑" pitchFamily="34" charset="-122"/>
              </a:rPr>
              <a:t>人力</a:t>
            </a:r>
          </a:p>
        </p:txBody>
      </p:sp>
      <p:sp>
        <p:nvSpPr>
          <p:cNvPr id="156" name="TextBox 155"/>
          <p:cNvSpPr txBox="1"/>
          <p:nvPr/>
        </p:nvSpPr>
        <p:spPr>
          <a:xfrm>
            <a:off x="2411413" y="1860536"/>
            <a:ext cx="552450" cy="6096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dirty="0">
                <a:latin typeface="微软雅黑" pitchFamily="34" charset="-122"/>
                <a:ea typeface="微软雅黑" pitchFamily="34" charset="-122"/>
              </a:rPr>
              <a:t>生产</a:t>
            </a:r>
          </a:p>
        </p:txBody>
      </p:sp>
      <p:sp>
        <p:nvSpPr>
          <p:cNvPr id="157" name="TextBox 156"/>
          <p:cNvSpPr txBox="1"/>
          <p:nvPr/>
        </p:nvSpPr>
        <p:spPr>
          <a:xfrm>
            <a:off x="3041650" y="1860536"/>
            <a:ext cx="568325" cy="609600"/>
          </a:xfrm>
          <a:prstGeom prst="rect">
            <a:avLst/>
          </a:prstGeom>
          <a:solidFill>
            <a:schemeClr val="tx2">
              <a:lumMod val="20000"/>
              <a:lumOff val="80000"/>
            </a:schemeClr>
          </a:solidFill>
          <a:ln>
            <a:solidFill>
              <a:schemeClr val="accent1">
                <a:lumMod val="60000"/>
                <a:lumOff val="40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dirty="0">
                <a:latin typeface="微软雅黑" pitchFamily="34" charset="-122"/>
                <a:ea typeface="微软雅黑" pitchFamily="34" charset="-122"/>
              </a:rPr>
              <a:t>销售</a:t>
            </a:r>
          </a:p>
        </p:txBody>
      </p:sp>
      <p:sp>
        <p:nvSpPr>
          <p:cNvPr id="158" name="TextBox 157"/>
          <p:cNvSpPr txBox="1"/>
          <p:nvPr/>
        </p:nvSpPr>
        <p:spPr>
          <a:xfrm>
            <a:off x="3687763" y="1860536"/>
            <a:ext cx="568325" cy="609600"/>
          </a:xfrm>
          <a:prstGeom prst="rect">
            <a:avLst/>
          </a:prstGeom>
          <a:solidFill>
            <a:schemeClr val="tx2">
              <a:lumMod val="20000"/>
              <a:lumOff val="80000"/>
            </a:schemeClr>
          </a:solidFill>
          <a:ln>
            <a:solidFill>
              <a:schemeClr val="accent1">
                <a:lumMod val="60000"/>
                <a:lumOff val="40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dirty="0">
                <a:latin typeface="微软雅黑" pitchFamily="34" charset="-122"/>
                <a:ea typeface="微软雅黑" pitchFamily="34" charset="-122"/>
              </a:rPr>
              <a:t>安全</a:t>
            </a:r>
          </a:p>
        </p:txBody>
      </p:sp>
      <p:sp>
        <p:nvSpPr>
          <p:cNvPr id="159" name="TextBox 158"/>
          <p:cNvSpPr txBox="1"/>
          <p:nvPr/>
        </p:nvSpPr>
        <p:spPr>
          <a:xfrm>
            <a:off x="4979988" y="1860536"/>
            <a:ext cx="568325" cy="609600"/>
          </a:xfrm>
          <a:prstGeom prst="rect">
            <a:avLst/>
          </a:prstGeom>
          <a:solidFill>
            <a:schemeClr val="tx2">
              <a:lumMod val="20000"/>
              <a:lumOff val="80000"/>
            </a:schemeClr>
          </a:solidFill>
          <a:ln>
            <a:solidFill>
              <a:schemeClr val="accent1">
                <a:lumMod val="60000"/>
                <a:lumOff val="40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dirty="0">
                <a:latin typeface="微软雅黑" pitchFamily="34" charset="-122"/>
                <a:ea typeface="微软雅黑" pitchFamily="34" charset="-122"/>
              </a:rPr>
              <a:t>党群</a:t>
            </a:r>
          </a:p>
        </p:txBody>
      </p:sp>
      <p:sp>
        <p:nvSpPr>
          <p:cNvPr id="183" name="TextBox 182"/>
          <p:cNvSpPr txBox="1"/>
          <p:nvPr/>
        </p:nvSpPr>
        <p:spPr>
          <a:xfrm>
            <a:off x="4333875" y="1860536"/>
            <a:ext cx="568325" cy="609600"/>
          </a:xfrm>
          <a:prstGeom prst="rect">
            <a:avLst/>
          </a:prstGeom>
          <a:solidFill>
            <a:schemeClr val="tx2">
              <a:lumMod val="20000"/>
              <a:lumOff val="80000"/>
            </a:schemeClr>
          </a:solidFill>
          <a:ln>
            <a:solidFill>
              <a:schemeClr val="accent1">
                <a:lumMod val="60000"/>
                <a:lumOff val="40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dirty="0">
                <a:latin typeface="微软雅黑" pitchFamily="34" charset="-122"/>
                <a:ea typeface="微软雅黑" pitchFamily="34" charset="-122"/>
              </a:rPr>
              <a:t>预算</a:t>
            </a:r>
          </a:p>
        </p:txBody>
      </p:sp>
      <p:sp>
        <p:nvSpPr>
          <p:cNvPr id="20498" name="TextBox 189"/>
          <p:cNvSpPr txBox="1">
            <a:spLocks noChangeArrowheads="1"/>
          </p:cNvSpPr>
          <p:nvPr/>
        </p:nvSpPr>
        <p:spPr bwMode="auto">
          <a:xfrm>
            <a:off x="1306513" y="1512873"/>
            <a:ext cx="1625600" cy="307975"/>
          </a:xfrm>
          <a:prstGeom prst="rect">
            <a:avLst/>
          </a:prstGeom>
          <a:noFill/>
          <a:ln w="9525">
            <a:noFill/>
            <a:miter lim="800000"/>
            <a:headEnd/>
            <a:tailEnd/>
          </a:ln>
        </p:spPr>
        <p:txBody>
          <a:bodyPr wrap="none">
            <a:spAutoFit/>
          </a:bodyPr>
          <a:lstStyle/>
          <a:p>
            <a:r>
              <a:rPr lang="zh-CN" altLang="en-US">
                <a:solidFill>
                  <a:srgbClr val="000000"/>
                </a:solidFill>
                <a:latin typeface="微软雅黑" pitchFamily="34" charset="-122"/>
                <a:ea typeface="微软雅黑" pitchFamily="34" charset="-122"/>
                <a:cs typeface="Arial" charset="0"/>
              </a:rPr>
              <a:t>一阶段</a:t>
            </a:r>
            <a:r>
              <a:rPr lang="en-US" altLang="zh-CN">
                <a:solidFill>
                  <a:srgbClr val="000000"/>
                </a:solidFill>
                <a:latin typeface="微软雅黑" pitchFamily="34" charset="-122"/>
                <a:ea typeface="微软雅黑" pitchFamily="34" charset="-122"/>
                <a:cs typeface="Arial" charset="0"/>
              </a:rPr>
              <a:t>BI</a:t>
            </a:r>
            <a:r>
              <a:rPr lang="zh-CN" altLang="en-US">
                <a:solidFill>
                  <a:srgbClr val="000000"/>
                </a:solidFill>
                <a:latin typeface="微软雅黑" pitchFamily="34" charset="-122"/>
                <a:ea typeface="微软雅黑" pitchFamily="34" charset="-122"/>
                <a:cs typeface="Arial" charset="0"/>
              </a:rPr>
              <a:t>分析主题</a:t>
            </a:r>
          </a:p>
        </p:txBody>
      </p:sp>
      <p:sp>
        <p:nvSpPr>
          <p:cNvPr id="20499" name="TextBox 192"/>
          <p:cNvSpPr txBox="1">
            <a:spLocks noChangeArrowheads="1"/>
          </p:cNvSpPr>
          <p:nvPr/>
        </p:nvSpPr>
        <p:spPr bwMode="auto">
          <a:xfrm>
            <a:off x="4060825" y="1520811"/>
            <a:ext cx="1625600" cy="307975"/>
          </a:xfrm>
          <a:prstGeom prst="rect">
            <a:avLst/>
          </a:prstGeom>
          <a:noFill/>
          <a:ln w="9525">
            <a:noFill/>
            <a:miter lim="800000"/>
            <a:headEnd/>
            <a:tailEnd/>
          </a:ln>
        </p:spPr>
        <p:txBody>
          <a:bodyPr wrap="none">
            <a:spAutoFit/>
          </a:bodyPr>
          <a:lstStyle/>
          <a:p>
            <a:r>
              <a:rPr lang="zh-CN" altLang="en-US">
                <a:solidFill>
                  <a:srgbClr val="000000"/>
                </a:solidFill>
                <a:latin typeface="微软雅黑" pitchFamily="34" charset="-122"/>
                <a:ea typeface="微软雅黑" pitchFamily="34" charset="-122"/>
                <a:cs typeface="Arial" charset="0"/>
              </a:rPr>
              <a:t>二阶段</a:t>
            </a:r>
            <a:r>
              <a:rPr lang="en-US" altLang="zh-CN">
                <a:solidFill>
                  <a:srgbClr val="000000"/>
                </a:solidFill>
                <a:latin typeface="微软雅黑" pitchFamily="34" charset="-122"/>
                <a:ea typeface="微软雅黑" pitchFamily="34" charset="-122"/>
                <a:cs typeface="Arial" charset="0"/>
              </a:rPr>
              <a:t>BI</a:t>
            </a:r>
            <a:r>
              <a:rPr lang="zh-CN" altLang="en-US">
                <a:solidFill>
                  <a:srgbClr val="000000"/>
                </a:solidFill>
                <a:latin typeface="微软雅黑" pitchFamily="34" charset="-122"/>
                <a:ea typeface="微软雅黑" pitchFamily="34" charset="-122"/>
                <a:cs typeface="Arial" charset="0"/>
              </a:rPr>
              <a:t>分析主题</a:t>
            </a:r>
          </a:p>
        </p:txBody>
      </p:sp>
      <p:sp>
        <p:nvSpPr>
          <p:cNvPr id="46" name="TextBox 45"/>
          <p:cNvSpPr txBox="1"/>
          <p:nvPr/>
        </p:nvSpPr>
        <p:spPr>
          <a:xfrm>
            <a:off x="6273800" y="1847836"/>
            <a:ext cx="566738" cy="609600"/>
          </a:xfrm>
          <a:prstGeom prst="rect">
            <a:avLst/>
          </a:prstGeom>
          <a:solidFill>
            <a:schemeClr val="tx2">
              <a:lumMod val="20000"/>
              <a:lumOff val="80000"/>
            </a:schemeClr>
          </a:solidFill>
          <a:ln>
            <a:solidFill>
              <a:schemeClr val="accent1">
                <a:lumMod val="60000"/>
                <a:lumOff val="40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dirty="0">
                <a:latin typeface="微软雅黑" pitchFamily="34" charset="-122"/>
                <a:ea typeface="微软雅黑" pitchFamily="34" charset="-122"/>
              </a:rPr>
              <a:t>设备</a:t>
            </a:r>
          </a:p>
        </p:txBody>
      </p:sp>
      <p:sp>
        <p:nvSpPr>
          <p:cNvPr id="47" name="TextBox 46"/>
          <p:cNvSpPr txBox="1"/>
          <p:nvPr/>
        </p:nvSpPr>
        <p:spPr>
          <a:xfrm>
            <a:off x="5626100" y="1847836"/>
            <a:ext cx="568325" cy="609600"/>
          </a:xfrm>
          <a:prstGeom prst="rect">
            <a:avLst/>
          </a:prstGeom>
          <a:solidFill>
            <a:schemeClr val="tx2">
              <a:lumMod val="20000"/>
              <a:lumOff val="80000"/>
            </a:schemeClr>
          </a:solidFill>
          <a:ln>
            <a:solidFill>
              <a:schemeClr val="accent1">
                <a:lumMod val="60000"/>
                <a:lumOff val="40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dirty="0">
                <a:latin typeface="微软雅黑" pitchFamily="34" charset="-122"/>
                <a:ea typeface="微软雅黑" pitchFamily="34" charset="-122"/>
              </a:rPr>
              <a:t>投资</a:t>
            </a:r>
          </a:p>
        </p:txBody>
      </p:sp>
      <p:cxnSp>
        <p:nvCxnSpPr>
          <p:cNvPr id="54" name="肘形连接符 53"/>
          <p:cNvCxnSpPr>
            <a:stCxn id="80" idx="0"/>
            <a:endCxn id="150" idx="2"/>
          </p:cNvCxnSpPr>
          <p:nvPr/>
        </p:nvCxnSpPr>
        <p:spPr>
          <a:xfrm rot="16200000" flipV="1">
            <a:off x="-275431" y="3540905"/>
            <a:ext cx="2852737" cy="711200"/>
          </a:xfrm>
          <a:prstGeom prst="bentConnector3">
            <a:avLst>
              <a:gd name="adj1" fmla="val 3584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肘形连接符 56"/>
          <p:cNvCxnSpPr>
            <a:stCxn id="82" idx="0"/>
            <a:endCxn id="151" idx="2"/>
          </p:cNvCxnSpPr>
          <p:nvPr/>
        </p:nvCxnSpPr>
        <p:spPr>
          <a:xfrm rot="16200000" flipV="1">
            <a:off x="395288" y="3500423"/>
            <a:ext cx="2852737" cy="792163"/>
          </a:xfrm>
          <a:prstGeom prst="bentConnector3">
            <a:avLst>
              <a:gd name="adj1" fmla="val 39176"/>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8" name="肘形连接符 57"/>
          <p:cNvCxnSpPr>
            <a:stCxn id="94" idx="0"/>
            <a:endCxn id="152" idx="2"/>
          </p:cNvCxnSpPr>
          <p:nvPr/>
        </p:nvCxnSpPr>
        <p:spPr>
          <a:xfrm rot="16200000" flipV="1">
            <a:off x="1066800" y="3459149"/>
            <a:ext cx="2852737" cy="874712"/>
          </a:xfrm>
          <a:prstGeom prst="bentConnector3">
            <a:avLst>
              <a:gd name="adj1" fmla="val 42507"/>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0" name="Rectangle 109"/>
          <p:cNvSpPr>
            <a:spLocks noChangeArrowheads="1"/>
          </p:cNvSpPr>
          <p:nvPr/>
        </p:nvSpPr>
        <p:spPr bwMode="auto">
          <a:xfrm>
            <a:off x="3425825" y="5168886"/>
            <a:ext cx="3390900" cy="838200"/>
          </a:xfrm>
          <a:prstGeom prst="rect">
            <a:avLst/>
          </a:prstGeom>
          <a:ln>
            <a:headEnd/>
            <a:tailEn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lIns="45720" rIns="45720"/>
          <a:lstStyle/>
          <a:p>
            <a:pPr>
              <a:defRPr/>
            </a:pPr>
            <a:r>
              <a:rPr lang="en-US" altLang="zh-CN" sz="1600" dirty="0">
                <a:latin typeface="微软雅黑" pitchFamily="34" charset="-122"/>
                <a:ea typeface="微软雅黑" pitchFamily="34" charset="-122"/>
                <a:cs typeface="Arial" pitchFamily="34" charset="0"/>
              </a:rPr>
              <a:t>                                                  </a:t>
            </a:r>
            <a:endParaRPr lang="zh-CN" altLang="en-US" sz="1600" dirty="0">
              <a:latin typeface="微软雅黑" pitchFamily="34" charset="-122"/>
              <a:ea typeface="微软雅黑" pitchFamily="34" charset="-122"/>
              <a:cs typeface="Arial" pitchFamily="34" charset="0"/>
            </a:endParaRPr>
          </a:p>
        </p:txBody>
      </p:sp>
      <p:sp>
        <p:nvSpPr>
          <p:cNvPr id="71" name="Rectangle 109"/>
          <p:cNvSpPr>
            <a:spLocks noChangeArrowheads="1"/>
          </p:cNvSpPr>
          <p:nvPr/>
        </p:nvSpPr>
        <p:spPr bwMode="auto">
          <a:xfrm>
            <a:off x="3514725" y="5386373"/>
            <a:ext cx="819150" cy="493713"/>
          </a:xfrm>
          <a:prstGeom prst="rect">
            <a:avLst/>
          </a:prstGeom>
          <a:gradFill>
            <a:gsLst>
              <a:gs pos="0">
                <a:schemeClr val="tx2">
                  <a:lumMod val="40000"/>
                  <a:lumOff val="60000"/>
                </a:schemeClr>
              </a:gs>
              <a:gs pos="35000">
                <a:schemeClr val="accent2">
                  <a:tint val="37000"/>
                  <a:satMod val="300000"/>
                </a:schemeClr>
              </a:gs>
              <a:gs pos="100000">
                <a:schemeClr val="accent2">
                  <a:tint val="15000"/>
                  <a:satMod val="350000"/>
                </a:schemeClr>
              </a:gs>
            </a:gsLst>
          </a:gradFill>
          <a:ln>
            <a:headEnd/>
            <a:tailEn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lIns="45720" rIns="45720" anchor="ctr"/>
          <a:lstStyle/>
          <a:p>
            <a:pPr algn="ctr">
              <a:defRPr/>
            </a:pPr>
            <a:r>
              <a:rPr lang="zh-CN" altLang="en-US" sz="1400" dirty="0">
                <a:latin typeface="微软雅黑" pitchFamily="34" charset="-122"/>
                <a:ea typeface="微软雅黑" pitchFamily="34" charset="-122"/>
                <a:cs typeface="Arial" pitchFamily="34" charset="0"/>
              </a:rPr>
              <a:t>调度系统</a:t>
            </a:r>
            <a:endParaRPr lang="en-US" altLang="zh-CN" sz="1400" dirty="0">
              <a:latin typeface="微软雅黑" pitchFamily="34" charset="-122"/>
              <a:ea typeface="微软雅黑" pitchFamily="34" charset="-122"/>
              <a:cs typeface="Arial" pitchFamily="34" charset="0"/>
            </a:endParaRPr>
          </a:p>
          <a:p>
            <a:pPr algn="ctr">
              <a:defRPr/>
            </a:pPr>
            <a:r>
              <a:rPr lang="zh-CN" altLang="en-US" sz="1400" dirty="0">
                <a:latin typeface="微软雅黑" pitchFamily="34" charset="-122"/>
                <a:ea typeface="微软雅黑" pitchFamily="34" charset="-122"/>
                <a:cs typeface="Arial" pitchFamily="34" charset="0"/>
              </a:rPr>
              <a:t>煤质系统</a:t>
            </a:r>
          </a:p>
        </p:txBody>
      </p:sp>
      <p:sp>
        <p:nvSpPr>
          <p:cNvPr id="72" name="Rectangle 109"/>
          <p:cNvSpPr>
            <a:spLocks noChangeArrowheads="1"/>
          </p:cNvSpPr>
          <p:nvPr/>
        </p:nvSpPr>
        <p:spPr bwMode="auto">
          <a:xfrm>
            <a:off x="4381500" y="5386373"/>
            <a:ext cx="725488" cy="493713"/>
          </a:xfrm>
          <a:prstGeom prst="rect">
            <a:avLst/>
          </a:prstGeom>
          <a:gradFill>
            <a:gsLst>
              <a:gs pos="0">
                <a:schemeClr val="tx2">
                  <a:lumMod val="40000"/>
                  <a:lumOff val="60000"/>
                </a:schemeClr>
              </a:gs>
              <a:gs pos="35000">
                <a:schemeClr val="accent2">
                  <a:tint val="37000"/>
                  <a:satMod val="300000"/>
                </a:schemeClr>
              </a:gs>
              <a:gs pos="100000">
                <a:schemeClr val="accent2">
                  <a:tint val="15000"/>
                  <a:satMod val="350000"/>
                </a:schemeClr>
              </a:gs>
            </a:gsLst>
          </a:gradFill>
          <a:ln>
            <a:headEnd/>
            <a:tailEn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lIns="45720" rIns="45720" anchor="ctr"/>
          <a:lstStyle/>
          <a:p>
            <a:pPr algn="ctr">
              <a:defRPr/>
            </a:pPr>
            <a:r>
              <a:rPr lang="zh-CN" altLang="en-US" sz="1400" dirty="0">
                <a:latin typeface="微软雅黑" pitchFamily="34" charset="-122"/>
                <a:ea typeface="微软雅黑" pitchFamily="34" charset="-122"/>
                <a:cs typeface="Arial" pitchFamily="34" charset="0"/>
              </a:rPr>
              <a:t>投资项目管理</a:t>
            </a:r>
          </a:p>
        </p:txBody>
      </p:sp>
      <p:sp>
        <p:nvSpPr>
          <p:cNvPr id="73" name="Rectangle 109"/>
          <p:cNvSpPr>
            <a:spLocks noChangeArrowheads="1"/>
          </p:cNvSpPr>
          <p:nvPr/>
        </p:nvSpPr>
        <p:spPr bwMode="auto">
          <a:xfrm>
            <a:off x="5175250" y="5386373"/>
            <a:ext cx="727075" cy="493713"/>
          </a:xfrm>
          <a:prstGeom prst="rect">
            <a:avLst/>
          </a:prstGeom>
          <a:gradFill>
            <a:gsLst>
              <a:gs pos="0">
                <a:schemeClr val="tx2">
                  <a:lumMod val="40000"/>
                  <a:lumOff val="60000"/>
                </a:schemeClr>
              </a:gs>
              <a:gs pos="35000">
                <a:schemeClr val="accent2">
                  <a:tint val="37000"/>
                  <a:satMod val="300000"/>
                </a:schemeClr>
              </a:gs>
              <a:gs pos="100000">
                <a:schemeClr val="accent2">
                  <a:tint val="15000"/>
                  <a:satMod val="350000"/>
                </a:schemeClr>
              </a:gs>
            </a:gsLst>
          </a:gradFill>
          <a:ln>
            <a:headEnd/>
            <a:tailEn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lIns="45720" rIns="45720" anchor="ctr"/>
          <a:lstStyle/>
          <a:p>
            <a:pPr algn="ctr">
              <a:defRPr/>
            </a:pPr>
            <a:r>
              <a:rPr lang="zh-CN" altLang="en-US" sz="1400" dirty="0">
                <a:latin typeface="微软雅黑" pitchFamily="34" charset="-122"/>
                <a:ea typeface="微软雅黑" pitchFamily="34" charset="-122"/>
                <a:cs typeface="Arial" pitchFamily="34" charset="0"/>
              </a:rPr>
              <a:t>运销</a:t>
            </a:r>
            <a:endParaRPr lang="en-US" altLang="zh-CN" sz="1400" dirty="0">
              <a:latin typeface="微软雅黑" pitchFamily="34" charset="-122"/>
              <a:ea typeface="微软雅黑" pitchFamily="34" charset="-122"/>
              <a:cs typeface="Arial" pitchFamily="34" charset="0"/>
            </a:endParaRPr>
          </a:p>
          <a:p>
            <a:pPr algn="ctr">
              <a:defRPr/>
            </a:pPr>
            <a:r>
              <a:rPr lang="zh-CN" altLang="en-US" sz="1400" dirty="0">
                <a:latin typeface="微软雅黑" pitchFamily="34" charset="-122"/>
                <a:ea typeface="微软雅黑" pitchFamily="34" charset="-122"/>
                <a:cs typeface="Arial" pitchFamily="34" charset="0"/>
              </a:rPr>
              <a:t>系统</a:t>
            </a:r>
          </a:p>
        </p:txBody>
      </p:sp>
      <p:sp>
        <p:nvSpPr>
          <p:cNvPr id="77" name="Rectangle 109"/>
          <p:cNvSpPr>
            <a:spLocks noChangeArrowheads="1"/>
          </p:cNvSpPr>
          <p:nvPr/>
        </p:nvSpPr>
        <p:spPr bwMode="auto">
          <a:xfrm>
            <a:off x="5992813" y="5384786"/>
            <a:ext cx="727075" cy="492125"/>
          </a:xfrm>
          <a:prstGeom prst="rect">
            <a:avLst/>
          </a:prstGeom>
          <a:gradFill>
            <a:gsLst>
              <a:gs pos="0">
                <a:schemeClr val="tx2">
                  <a:lumMod val="40000"/>
                  <a:lumOff val="60000"/>
                </a:schemeClr>
              </a:gs>
              <a:gs pos="35000">
                <a:schemeClr val="accent2">
                  <a:tint val="37000"/>
                  <a:satMod val="300000"/>
                </a:schemeClr>
              </a:gs>
              <a:gs pos="100000">
                <a:schemeClr val="accent2">
                  <a:tint val="15000"/>
                  <a:satMod val="350000"/>
                </a:schemeClr>
              </a:gs>
            </a:gsLst>
          </a:gradFill>
          <a:ln>
            <a:headEnd/>
            <a:tailEn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lIns="45720" rIns="45720" anchor="ctr"/>
          <a:lstStyle/>
          <a:p>
            <a:pPr algn="ctr">
              <a:defRPr/>
            </a:pPr>
            <a:r>
              <a:rPr lang="zh-CN" altLang="en-US" sz="1400" dirty="0">
                <a:latin typeface="微软雅黑" pitchFamily="34" charset="-122"/>
                <a:ea typeface="微软雅黑" pitchFamily="34" charset="-122"/>
                <a:cs typeface="Arial" pitchFamily="34" charset="0"/>
              </a:rPr>
              <a:t>其它</a:t>
            </a:r>
            <a:endParaRPr lang="en-US" altLang="zh-CN" sz="1400" dirty="0">
              <a:latin typeface="微软雅黑" pitchFamily="34" charset="-122"/>
              <a:ea typeface="微软雅黑" pitchFamily="34" charset="-122"/>
              <a:cs typeface="Arial" pitchFamily="34" charset="0"/>
            </a:endParaRPr>
          </a:p>
          <a:p>
            <a:pPr algn="ctr">
              <a:defRPr/>
            </a:pPr>
            <a:r>
              <a:rPr lang="zh-CN" altLang="en-US" sz="1400" dirty="0">
                <a:latin typeface="微软雅黑" pitchFamily="34" charset="-122"/>
                <a:ea typeface="微软雅黑" pitchFamily="34" charset="-122"/>
                <a:cs typeface="Arial" pitchFamily="34" charset="0"/>
              </a:rPr>
              <a:t>系统</a:t>
            </a:r>
          </a:p>
        </p:txBody>
      </p:sp>
      <p:cxnSp>
        <p:nvCxnSpPr>
          <p:cNvPr id="87" name="肘形连接符 86"/>
          <p:cNvCxnSpPr>
            <a:stCxn id="71" idx="0"/>
            <a:endCxn id="156" idx="2"/>
          </p:cNvCxnSpPr>
          <p:nvPr/>
        </p:nvCxnSpPr>
        <p:spPr>
          <a:xfrm rot="16200000" flipV="1">
            <a:off x="1847850" y="3309924"/>
            <a:ext cx="2916237" cy="1236662"/>
          </a:xfrm>
          <a:prstGeom prst="bentConnector3">
            <a:avLst>
              <a:gd name="adj1" fmla="val 50000"/>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9" name="肘形连接符 88"/>
          <p:cNvCxnSpPr>
            <a:stCxn id="73" idx="0"/>
            <a:endCxn id="157" idx="2"/>
          </p:cNvCxnSpPr>
          <p:nvPr/>
        </p:nvCxnSpPr>
        <p:spPr>
          <a:xfrm rot="16200000" flipV="1">
            <a:off x="2974182" y="2821767"/>
            <a:ext cx="2916237" cy="2212975"/>
          </a:xfrm>
          <a:prstGeom prst="bentConnector3">
            <a:avLst>
              <a:gd name="adj1" fmla="val 50000"/>
            </a:avLst>
          </a:prstGeom>
          <a:ln>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1" name="肘形连接符 90"/>
          <p:cNvCxnSpPr>
            <a:stCxn id="71" idx="0"/>
            <a:endCxn id="157" idx="2"/>
          </p:cNvCxnSpPr>
          <p:nvPr/>
        </p:nvCxnSpPr>
        <p:spPr>
          <a:xfrm rot="16200000" flipV="1">
            <a:off x="2166938" y="3629011"/>
            <a:ext cx="2916237" cy="598487"/>
          </a:xfrm>
          <a:prstGeom prst="bentConnector3">
            <a:avLst>
              <a:gd name="adj1" fmla="val 50000"/>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8" name="肘形连接符 107"/>
          <p:cNvCxnSpPr>
            <a:stCxn id="71" idx="0"/>
            <a:endCxn id="158" idx="2"/>
          </p:cNvCxnSpPr>
          <p:nvPr/>
        </p:nvCxnSpPr>
        <p:spPr>
          <a:xfrm rot="5400000" flipH="1" flipV="1">
            <a:off x="2489994" y="3904442"/>
            <a:ext cx="2916237" cy="47625"/>
          </a:xfrm>
          <a:prstGeom prst="bentConnector3">
            <a:avLst>
              <a:gd name="adj1" fmla="val 50000"/>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2" name="肘形连接符 111"/>
          <p:cNvCxnSpPr>
            <a:stCxn id="94" idx="0"/>
            <a:endCxn id="159" idx="2"/>
          </p:cNvCxnSpPr>
          <p:nvPr/>
        </p:nvCxnSpPr>
        <p:spPr>
          <a:xfrm rot="5400000" flipH="1" flipV="1">
            <a:off x="2670969" y="2729692"/>
            <a:ext cx="2852737" cy="2333625"/>
          </a:xfrm>
          <a:prstGeom prst="bentConnector3">
            <a:avLst>
              <a:gd name="adj1" fmla="val 42507"/>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5" name="肘形连接符 114"/>
          <p:cNvCxnSpPr>
            <a:stCxn id="72" idx="0"/>
            <a:endCxn id="47" idx="2"/>
          </p:cNvCxnSpPr>
          <p:nvPr/>
        </p:nvCxnSpPr>
        <p:spPr>
          <a:xfrm rot="5400000" flipH="1" flipV="1">
            <a:off x="3863182" y="3339292"/>
            <a:ext cx="2928937" cy="1165225"/>
          </a:xfrm>
          <a:prstGeom prst="bentConnector3">
            <a:avLst>
              <a:gd name="adj1" fmla="val 50000"/>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3" name="肘形连接符 122"/>
          <p:cNvCxnSpPr>
            <a:stCxn id="77" idx="0"/>
            <a:endCxn id="46" idx="2"/>
          </p:cNvCxnSpPr>
          <p:nvPr/>
        </p:nvCxnSpPr>
        <p:spPr>
          <a:xfrm rot="5400000" flipH="1" flipV="1">
            <a:off x="4992688" y="3821098"/>
            <a:ext cx="2927350" cy="200025"/>
          </a:xfrm>
          <a:prstGeom prst="bentConnector3">
            <a:avLst>
              <a:gd name="adj1" fmla="val 50000"/>
            </a:avLst>
          </a:prstGeom>
          <a:ln>
            <a:solidFill>
              <a:schemeClr val="accent6">
                <a:lumMod val="9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3" name="Rectangle 109"/>
          <p:cNvSpPr>
            <a:spLocks noChangeArrowheads="1"/>
          </p:cNvSpPr>
          <p:nvPr/>
        </p:nvSpPr>
        <p:spPr bwMode="auto">
          <a:xfrm>
            <a:off x="7994650" y="3052748"/>
            <a:ext cx="852488" cy="711200"/>
          </a:xfrm>
          <a:prstGeom prst="rect">
            <a:avLst/>
          </a:prstGeom>
          <a:ln>
            <a:headEnd/>
            <a:tailEn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lIns="45720" rIns="45720"/>
          <a:lstStyle/>
          <a:p>
            <a:pPr algn="ctr">
              <a:defRPr/>
            </a:pPr>
            <a:r>
              <a:rPr lang="en-US" altLang="zh-CN" sz="1400" dirty="0">
                <a:latin typeface="微软雅黑" pitchFamily="34" charset="-122"/>
                <a:ea typeface="微软雅黑" pitchFamily="34" charset="-122"/>
                <a:cs typeface="Arial" pitchFamily="34" charset="0"/>
              </a:rPr>
              <a:t>                                                  </a:t>
            </a:r>
            <a:r>
              <a:rPr lang="zh-CN" altLang="en-US" sz="1400" dirty="0">
                <a:latin typeface="微软雅黑" pitchFamily="34" charset="-122"/>
                <a:ea typeface="微软雅黑" pitchFamily="34" charset="-122"/>
                <a:cs typeface="Arial" pitchFamily="34" charset="0"/>
              </a:rPr>
              <a:t>全面预算系统</a:t>
            </a:r>
          </a:p>
        </p:txBody>
      </p:sp>
      <p:sp>
        <p:nvSpPr>
          <p:cNvPr id="164" name="Rectangle 109"/>
          <p:cNvSpPr>
            <a:spLocks noChangeArrowheads="1"/>
          </p:cNvSpPr>
          <p:nvPr/>
        </p:nvSpPr>
        <p:spPr bwMode="auto">
          <a:xfrm>
            <a:off x="7991475" y="1970073"/>
            <a:ext cx="854075" cy="711200"/>
          </a:xfrm>
          <a:prstGeom prst="rect">
            <a:avLst/>
          </a:prstGeom>
          <a:ln>
            <a:headEnd/>
            <a:tailEn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lIns="45720" rIns="45720"/>
          <a:lstStyle/>
          <a:p>
            <a:pPr algn="ctr">
              <a:defRPr/>
            </a:pPr>
            <a:r>
              <a:rPr lang="en-US" altLang="zh-CN" sz="1400" dirty="0">
                <a:latin typeface="微软雅黑" pitchFamily="34" charset="-122"/>
                <a:ea typeface="微软雅黑" pitchFamily="34" charset="-122"/>
                <a:cs typeface="Arial" pitchFamily="34" charset="0"/>
              </a:rPr>
              <a:t>                                                  </a:t>
            </a:r>
            <a:r>
              <a:rPr lang="zh-CN" altLang="en-US" sz="1400" dirty="0">
                <a:latin typeface="微软雅黑" pitchFamily="34" charset="-122"/>
                <a:ea typeface="微软雅黑" pitchFamily="34" charset="-122"/>
                <a:cs typeface="Arial" pitchFamily="34" charset="0"/>
              </a:rPr>
              <a:t>资金系统</a:t>
            </a:r>
          </a:p>
        </p:txBody>
      </p:sp>
      <p:sp>
        <p:nvSpPr>
          <p:cNvPr id="166" name="Rectangle 109"/>
          <p:cNvSpPr>
            <a:spLocks noChangeArrowheads="1"/>
          </p:cNvSpPr>
          <p:nvPr/>
        </p:nvSpPr>
        <p:spPr bwMode="auto">
          <a:xfrm>
            <a:off x="8015288" y="4143361"/>
            <a:ext cx="854075" cy="711200"/>
          </a:xfrm>
          <a:prstGeom prst="rect">
            <a:avLst/>
          </a:prstGeom>
          <a:ln>
            <a:headEnd/>
            <a:tailEn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lIns="45720" rIns="45720"/>
          <a:lstStyle/>
          <a:p>
            <a:pPr algn="ctr">
              <a:defRPr/>
            </a:pPr>
            <a:r>
              <a:rPr lang="en-US" altLang="zh-CN" sz="1400" dirty="0">
                <a:latin typeface="微软雅黑" pitchFamily="34" charset="-122"/>
                <a:ea typeface="微软雅黑" pitchFamily="34" charset="-122"/>
                <a:cs typeface="Arial" pitchFamily="34" charset="0"/>
              </a:rPr>
              <a:t>                                                  </a:t>
            </a:r>
            <a:r>
              <a:rPr lang="zh-CN" altLang="en-US" sz="1400" dirty="0">
                <a:latin typeface="微软雅黑" pitchFamily="34" charset="-122"/>
                <a:ea typeface="微软雅黑" pitchFamily="34" charset="-122"/>
                <a:cs typeface="Arial" pitchFamily="34" charset="0"/>
              </a:rPr>
              <a:t>绩效考核</a:t>
            </a:r>
            <a:endParaRPr lang="en-US" altLang="zh-CN" sz="1400" dirty="0">
              <a:latin typeface="微软雅黑" pitchFamily="34" charset="-122"/>
              <a:ea typeface="微软雅黑" pitchFamily="34" charset="-122"/>
              <a:cs typeface="Arial" pitchFamily="34" charset="0"/>
            </a:endParaRPr>
          </a:p>
          <a:p>
            <a:pPr algn="ctr">
              <a:defRPr/>
            </a:pPr>
            <a:r>
              <a:rPr lang="zh-CN" altLang="en-US" sz="1400" dirty="0">
                <a:latin typeface="微软雅黑" pitchFamily="34" charset="-122"/>
                <a:ea typeface="微软雅黑" pitchFamily="34" charset="-122"/>
                <a:cs typeface="Arial" pitchFamily="34" charset="0"/>
              </a:rPr>
              <a:t>系统</a:t>
            </a:r>
          </a:p>
        </p:txBody>
      </p:sp>
      <p:cxnSp>
        <p:nvCxnSpPr>
          <p:cNvPr id="168" name="形状 167"/>
          <p:cNvCxnSpPr>
            <a:endCxn id="183" idx="2"/>
          </p:cNvCxnSpPr>
          <p:nvPr/>
        </p:nvCxnSpPr>
        <p:spPr>
          <a:xfrm rot="10800000">
            <a:off x="4618038" y="2470136"/>
            <a:ext cx="3362325" cy="992187"/>
          </a:xfrm>
          <a:prstGeom prst="bent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1401763" y="4662473"/>
            <a:ext cx="5176837" cy="30797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ctr">
              <a:defRPr/>
            </a:pPr>
            <a:r>
              <a:rPr lang="en-US" altLang="zh-CN" dirty="0">
                <a:latin typeface="+mn-ea"/>
              </a:rPr>
              <a:t>Informatica</a:t>
            </a:r>
            <a:r>
              <a:rPr lang="zh-CN" altLang="en-US" dirty="0">
                <a:latin typeface="+mn-ea"/>
              </a:rPr>
              <a:t>工具</a:t>
            </a:r>
          </a:p>
        </p:txBody>
      </p:sp>
      <p:cxnSp>
        <p:nvCxnSpPr>
          <p:cNvPr id="192" name="形状 191"/>
          <p:cNvCxnSpPr/>
          <p:nvPr/>
        </p:nvCxnSpPr>
        <p:spPr>
          <a:xfrm flipV="1">
            <a:off x="6732588" y="3546461"/>
            <a:ext cx="1282700" cy="288925"/>
          </a:xfrm>
          <a:prstGeom prst="bentConnector3">
            <a:avLst>
              <a:gd name="adj1" fmla="val 50000"/>
            </a:avLst>
          </a:prstGeom>
          <a:ln w="285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96" name="Rectangle 109"/>
          <p:cNvSpPr>
            <a:spLocks noChangeArrowheads="1"/>
          </p:cNvSpPr>
          <p:nvPr/>
        </p:nvSpPr>
        <p:spPr bwMode="auto">
          <a:xfrm>
            <a:off x="8013700" y="5210161"/>
            <a:ext cx="852488" cy="711200"/>
          </a:xfrm>
          <a:prstGeom prst="rect">
            <a:avLst/>
          </a:prstGeom>
          <a:ln>
            <a:headEnd/>
            <a:tailEn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lIns="45720" rIns="45720"/>
          <a:lstStyle/>
          <a:p>
            <a:pPr algn="ctr">
              <a:defRPr/>
            </a:pPr>
            <a:r>
              <a:rPr lang="en-US" altLang="zh-CN" sz="1400" dirty="0">
                <a:latin typeface="微软雅黑" pitchFamily="34" charset="-122"/>
                <a:ea typeface="微软雅黑" pitchFamily="34" charset="-122"/>
                <a:cs typeface="Arial" pitchFamily="34" charset="0"/>
              </a:rPr>
              <a:t>                                               </a:t>
            </a:r>
            <a:r>
              <a:rPr lang="zh-CN" altLang="en-US" sz="1400" dirty="0">
                <a:latin typeface="微软雅黑" pitchFamily="34" charset="-122"/>
                <a:ea typeface="微软雅黑" pitchFamily="34" charset="-122"/>
                <a:cs typeface="Arial" pitchFamily="34" charset="0"/>
              </a:rPr>
              <a:t>定额模块</a:t>
            </a:r>
          </a:p>
        </p:txBody>
      </p:sp>
      <p:sp>
        <p:nvSpPr>
          <p:cNvPr id="20524" name="TextBox 204"/>
          <p:cNvSpPr txBox="1">
            <a:spLocks noChangeArrowheads="1"/>
          </p:cNvSpPr>
          <p:nvPr/>
        </p:nvSpPr>
        <p:spPr bwMode="auto">
          <a:xfrm>
            <a:off x="6816725" y="3784586"/>
            <a:ext cx="1081088" cy="430212"/>
          </a:xfrm>
          <a:prstGeom prst="rect">
            <a:avLst/>
          </a:prstGeom>
          <a:noFill/>
          <a:ln w="9525">
            <a:noFill/>
            <a:miter lim="800000"/>
            <a:headEnd/>
            <a:tailEnd/>
          </a:ln>
        </p:spPr>
        <p:txBody>
          <a:bodyPr>
            <a:spAutoFit/>
          </a:bodyPr>
          <a:lstStyle/>
          <a:p>
            <a:r>
              <a:rPr lang="zh-CN" altLang="en-US" sz="1100" b="0">
                <a:solidFill>
                  <a:srgbClr val="FF0000"/>
                </a:solidFill>
              </a:rPr>
              <a:t>财务、调度</a:t>
            </a:r>
            <a:endParaRPr lang="en-US" altLang="zh-CN" sz="1100" b="0">
              <a:solidFill>
                <a:srgbClr val="FF0000"/>
              </a:solidFill>
            </a:endParaRPr>
          </a:p>
          <a:p>
            <a:r>
              <a:rPr lang="zh-CN" altLang="en-US" sz="1100" b="0">
                <a:solidFill>
                  <a:srgbClr val="FF0000"/>
                </a:solidFill>
              </a:rPr>
              <a:t>实际数据</a:t>
            </a:r>
          </a:p>
        </p:txBody>
      </p:sp>
      <p:cxnSp>
        <p:nvCxnSpPr>
          <p:cNvPr id="215" name="形状 191"/>
          <p:cNvCxnSpPr>
            <a:stCxn id="196" idx="1"/>
            <a:endCxn id="163" idx="1"/>
          </p:cNvCxnSpPr>
          <p:nvPr/>
        </p:nvCxnSpPr>
        <p:spPr>
          <a:xfrm rot="10800000">
            <a:off x="7994650" y="3408348"/>
            <a:ext cx="19050" cy="2157413"/>
          </a:xfrm>
          <a:prstGeom prst="bentConnector3">
            <a:avLst>
              <a:gd name="adj1" fmla="val 1554871"/>
            </a:avLst>
          </a:prstGeom>
          <a:ln w="285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7172325" y="3200386"/>
            <a:ext cx="593725" cy="46196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ctr">
              <a:defRPr/>
            </a:pPr>
            <a:r>
              <a:rPr lang="en-US" altLang="zh-CN" sz="1200" dirty="0">
                <a:latin typeface="+mn-ea"/>
              </a:rPr>
              <a:t>ODI</a:t>
            </a:r>
          </a:p>
          <a:p>
            <a:pPr algn="ctr">
              <a:defRPr/>
            </a:pPr>
            <a:r>
              <a:rPr lang="zh-CN" altLang="en-US" sz="1200" dirty="0">
                <a:latin typeface="+mn-ea"/>
              </a:rPr>
              <a:t>工具</a:t>
            </a:r>
          </a:p>
        </p:txBody>
      </p:sp>
      <p:sp>
        <p:nvSpPr>
          <p:cNvPr id="20527" name="TextBox 218"/>
          <p:cNvSpPr txBox="1">
            <a:spLocks noChangeArrowheads="1"/>
          </p:cNvSpPr>
          <p:nvPr/>
        </p:nvSpPr>
        <p:spPr bwMode="auto">
          <a:xfrm>
            <a:off x="7265988" y="4838686"/>
            <a:ext cx="488950" cy="600075"/>
          </a:xfrm>
          <a:prstGeom prst="rect">
            <a:avLst/>
          </a:prstGeom>
          <a:noFill/>
          <a:ln w="9525">
            <a:noFill/>
            <a:miter lim="800000"/>
            <a:headEnd/>
            <a:tailEnd/>
          </a:ln>
        </p:spPr>
        <p:txBody>
          <a:bodyPr>
            <a:spAutoFit/>
          </a:bodyPr>
          <a:lstStyle/>
          <a:p>
            <a:r>
              <a:rPr lang="zh-CN" altLang="en-US" sz="1100" b="0">
                <a:solidFill>
                  <a:srgbClr val="FF0000"/>
                </a:solidFill>
              </a:rPr>
              <a:t>定额标准数据</a:t>
            </a:r>
          </a:p>
        </p:txBody>
      </p:sp>
      <p:sp>
        <p:nvSpPr>
          <p:cNvPr id="97" name="右箭头 96"/>
          <p:cNvSpPr/>
          <p:nvPr/>
        </p:nvSpPr>
        <p:spPr>
          <a:xfrm rot="16200000">
            <a:off x="8238332" y="2777317"/>
            <a:ext cx="387350" cy="16668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222" name="右箭头 221"/>
          <p:cNvSpPr/>
          <p:nvPr/>
        </p:nvSpPr>
        <p:spPr>
          <a:xfrm rot="5400000">
            <a:off x="8230394" y="3899679"/>
            <a:ext cx="387350" cy="128588"/>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sp>
        <p:nvSpPr>
          <p:cNvPr id="223" name="右箭头 222"/>
          <p:cNvSpPr/>
          <p:nvPr/>
        </p:nvSpPr>
        <p:spPr>
          <a:xfrm>
            <a:off x="6745288" y="4317986"/>
            <a:ext cx="1282700" cy="106362"/>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itchFamily="34" charset="-122"/>
              <a:ea typeface="微软雅黑" pitchFamily="34" charset="-122"/>
            </a:endParaRPr>
          </a:p>
        </p:txBody>
      </p:sp>
      <p:cxnSp>
        <p:nvCxnSpPr>
          <p:cNvPr id="229" name="形状 228"/>
          <p:cNvCxnSpPr/>
          <p:nvPr/>
        </p:nvCxnSpPr>
        <p:spPr>
          <a:xfrm flipH="1">
            <a:off x="2241550" y="3408348"/>
            <a:ext cx="6629400" cy="2508250"/>
          </a:xfrm>
          <a:prstGeom prst="bentConnector4">
            <a:avLst>
              <a:gd name="adj1" fmla="val -2553"/>
              <a:gd name="adj2" fmla="val 111951"/>
            </a:avLst>
          </a:prstGeom>
          <a:ln w="28575">
            <a:prstDash val="lgDash"/>
            <a:tailEnd type="arrow"/>
          </a:ln>
        </p:spPr>
        <p:style>
          <a:lnRef idx="1">
            <a:schemeClr val="accent1"/>
          </a:lnRef>
          <a:fillRef idx="0">
            <a:schemeClr val="accent1"/>
          </a:fillRef>
          <a:effectRef idx="0">
            <a:schemeClr val="accent1"/>
          </a:effectRef>
          <a:fontRef idx="minor">
            <a:schemeClr val="tx1"/>
          </a:fontRef>
        </p:style>
      </p:cxnSp>
      <p:sp>
        <p:nvSpPr>
          <p:cNvPr id="236" name="TextBox 235"/>
          <p:cNvSpPr txBox="1"/>
          <p:nvPr/>
        </p:nvSpPr>
        <p:spPr>
          <a:xfrm>
            <a:off x="6765925" y="5956286"/>
            <a:ext cx="1547813" cy="261937"/>
          </a:xfrm>
          <a:prstGeom prst="rect">
            <a:avLst/>
          </a:prstGeom>
          <a:noFill/>
        </p:spPr>
        <p:txBody>
          <a:bodyPr>
            <a:spAutoFit/>
          </a:bodyPr>
          <a:lstStyle/>
          <a:p>
            <a:pPr>
              <a:defRPr/>
            </a:pPr>
            <a:r>
              <a:rPr lang="zh-CN" altLang="en-US" sz="1100" b="0" dirty="0">
                <a:solidFill>
                  <a:schemeClr val="tx2">
                    <a:lumMod val="60000"/>
                    <a:lumOff val="40000"/>
                  </a:schemeClr>
                </a:solidFill>
                <a:ea typeface="宋体" pitchFamily="2" charset="-122"/>
              </a:rPr>
              <a:t>物资采购控制</a:t>
            </a:r>
          </a:p>
        </p:txBody>
      </p:sp>
      <p:sp>
        <p:nvSpPr>
          <p:cNvPr id="20533" name="TextBox 236"/>
          <p:cNvSpPr txBox="1">
            <a:spLocks noChangeArrowheads="1"/>
          </p:cNvSpPr>
          <p:nvPr/>
        </p:nvSpPr>
        <p:spPr bwMode="auto">
          <a:xfrm>
            <a:off x="7658100" y="2736836"/>
            <a:ext cx="773113" cy="260350"/>
          </a:xfrm>
          <a:prstGeom prst="rect">
            <a:avLst/>
          </a:prstGeom>
          <a:noFill/>
          <a:ln w="9525">
            <a:noFill/>
            <a:miter lim="800000"/>
            <a:headEnd/>
            <a:tailEnd/>
          </a:ln>
        </p:spPr>
        <p:txBody>
          <a:bodyPr>
            <a:spAutoFit/>
          </a:bodyPr>
          <a:lstStyle/>
          <a:p>
            <a:r>
              <a:rPr lang="zh-CN" altLang="en-US" sz="1100">
                <a:solidFill>
                  <a:srgbClr val="FFC000"/>
                </a:solidFill>
              </a:rPr>
              <a:t>资金控制</a:t>
            </a:r>
          </a:p>
        </p:txBody>
      </p:sp>
      <p:sp>
        <p:nvSpPr>
          <p:cNvPr id="20534" name="TextBox 237"/>
          <p:cNvSpPr txBox="1">
            <a:spLocks noChangeArrowheads="1"/>
          </p:cNvSpPr>
          <p:nvPr/>
        </p:nvSpPr>
        <p:spPr bwMode="auto">
          <a:xfrm>
            <a:off x="6448425" y="4349736"/>
            <a:ext cx="1377950" cy="430212"/>
          </a:xfrm>
          <a:prstGeom prst="rect">
            <a:avLst/>
          </a:prstGeom>
          <a:noFill/>
          <a:ln w="9525">
            <a:noFill/>
            <a:miter lim="800000"/>
            <a:headEnd/>
            <a:tailEnd/>
          </a:ln>
        </p:spPr>
        <p:txBody>
          <a:bodyPr>
            <a:spAutoFit/>
          </a:bodyPr>
          <a:lstStyle/>
          <a:p>
            <a:r>
              <a:rPr lang="zh-CN" altLang="en-US" sz="1100">
                <a:solidFill>
                  <a:srgbClr val="FFC000"/>
                </a:solidFill>
              </a:rPr>
              <a:t>财务、调度实际数</a:t>
            </a:r>
            <a:endParaRPr lang="en-US" altLang="zh-CN" sz="1100">
              <a:solidFill>
                <a:srgbClr val="FFC000"/>
              </a:solidFill>
            </a:endParaRPr>
          </a:p>
          <a:p>
            <a:r>
              <a:rPr lang="zh-CN" altLang="en-US" sz="1100">
                <a:solidFill>
                  <a:srgbClr val="FFC000"/>
                </a:solidFill>
              </a:rPr>
              <a:t>     （</a:t>
            </a:r>
            <a:r>
              <a:rPr lang="en-US" altLang="zh-CN" sz="1100">
                <a:solidFill>
                  <a:srgbClr val="FFC000"/>
                </a:solidFill>
              </a:rPr>
              <a:t>ODI</a:t>
            </a:r>
            <a:r>
              <a:rPr lang="zh-CN" altLang="en-US" sz="1100">
                <a:solidFill>
                  <a:srgbClr val="FFC000"/>
                </a:solidFill>
              </a:rPr>
              <a:t>）</a:t>
            </a:r>
          </a:p>
        </p:txBody>
      </p:sp>
      <p:cxnSp>
        <p:nvCxnSpPr>
          <p:cNvPr id="59" name="肘形连接符 58"/>
          <p:cNvCxnSpPr/>
          <p:nvPr/>
        </p:nvCxnSpPr>
        <p:spPr>
          <a:xfrm rot="16200000" flipH="1">
            <a:off x="5268912" y="2808274"/>
            <a:ext cx="4763" cy="6221412"/>
          </a:xfrm>
          <a:prstGeom prst="bentConnector3">
            <a:avLst>
              <a:gd name="adj1" fmla="val 11381927"/>
            </a:avLst>
          </a:prstGeom>
          <a:ln w="28575">
            <a:solidFill>
              <a:srgbClr val="FFC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0536" name="TextBox 60"/>
          <p:cNvSpPr txBox="1">
            <a:spLocks noChangeArrowheads="1"/>
          </p:cNvSpPr>
          <p:nvPr/>
        </p:nvSpPr>
        <p:spPr bwMode="auto">
          <a:xfrm>
            <a:off x="3652838" y="6216636"/>
            <a:ext cx="1547812" cy="261937"/>
          </a:xfrm>
          <a:prstGeom prst="rect">
            <a:avLst/>
          </a:prstGeom>
          <a:noFill/>
          <a:ln w="9525">
            <a:noFill/>
            <a:miter lim="800000"/>
            <a:headEnd/>
            <a:tailEnd/>
          </a:ln>
        </p:spPr>
        <p:txBody>
          <a:bodyPr>
            <a:spAutoFit/>
          </a:bodyPr>
          <a:lstStyle/>
          <a:p>
            <a:r>
              <a:rPr lang="zh-CN" altLang="en-US" sz="1100">
                <a:solidFill>
                  <a:srgbClr val="FCB54C"/>
                </a:solidFill>
              </a:rPr>
              <a:t>物资分类及代码</a:t>
            </a:r>
          </a:p>
        </p:txBody>
      </p:sp>
      <p:sp>
        <p:nvSpPr>
          <p:cNvPr id="69" name="Rectangle 109"/>
          <p:cNvSpPr>
            <a:spLocks noChangeArrowheads="1"/>
          </p:cNvSpPr>
          <p:nvPr/>
        </p:nvSpPr>
        <p:spPr bwMode="auto">
          <a:xfrm>
            <a:off x="392113" y="5518136"/>
            <a:ext cx="736600" cy="407987"/>
          </a:xfrm>
          <a:prstGeom prst="rect">
            <a:avLst/>
          </a:prstGeom>
          <a:ln>
            <a:headEnd/>
            <a:tailEn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lIns="45720" rIns="45720" anchor="ctr"/>
          <a:lstStyle/>
          <a:p>
            <a:pPr algn="ctr">
              <a:defRPr/>
            </a:pPr>
            <a:r>
              <a:rPr lang="zh-CN" altLang="en-US" sz="1200" dirty="0">
                <a:latin typeface="微软雅黑" pitchFamily="34" charset="-122"/>
                <a:ea typeface="微软雅黑" pitchFamily="34" charset="-122"/>
                <a:cs typeface="Arial" pitchFamily="34" charset="0"/>
              </a:rPr>
              <a:t>手工录入页面</a:t>
            </a:r>
            <a:endParaRPr lang="en-US" altLang="zh-CN" sz="1200" dirty="0">
              <a:latin typeface="微软雅黑" pitchFamily="34" charset="-122"/>
              <a:ea typeface="微软雅黑" pitchFamily="34" charset="-122"/>
              <a:cs typeface="Arial" pitchFamily="3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1" name="Picture 5"/>
          <p:cNvPicPr>
            <a:picLocks noChangeAspect="1" noChangeArrowheads="1"/>
          </p:cNvPicPr>
          <p:nvPr/>
        </p:nvPicPr>
        <p:blipFill>
          <a:blip r:embed="rId2"/>
          <a:srcRect/>
          <a:stretch>
            <a:fillRect/>
          </a:stretch>
        </p:blipFill>
        <p:spPr bwMode="auto">
          <a:xfrm>
            <a:off x="338138" y="1930422"/>
            <a:ext cx="8197850" cy="4570412"/>
          </a:xfrm>
          <a:prstGeom prst="rect">
            <a:avLst/>
          </a:prstGeom>
          <a:noFill/>
          <a:ln w="9525">
            <a:noFill/>
            <a:miter lim="800000"/>
            <a:headEnd/>
            <a:tailEnd/>
          </a:ln>
          <a:effectLst>
            <a:prstShdw prst="shdw17" dist="17961" dir="2700000">
              <a:schemeClr val="accent1">
                <a:gamma/>
                <a:shade val="60000"/>
                <a:invGamma/>
              </a:schemeClr>
            </a:prstShdw>
          </a:effectLst>
        </p:spPr>
      </p:pic>
      <p:sp>
        <p:nvSpPr>
          <p:cNvPr id="15363" name="Title 1"/>
          <p:cNvSpPr>
            <a:spLocks noGrp="1"/>
          </p:cNvSpPr>
          <p:nvPr>
            <p:ph type="title"/>
          </p:nvPr>
        </p:nvSpPr>
        <p:spPr/>
        <p:txBody>
          <a:bodyPr/>
          <a:lstStyle/>
          <a:p>
            <a:pPr>
              <a:defRPr/>
            </a:pPr>
            <a:r>
              <a:rPr lang="zh-CN" altLang="en-US" sz="2400" dirty="0" smtClean="0">
                <a:solidFill>
                  <a:schemeClr val="tx1"/>
                </a:solidFill>
              </a:rPr>
              <a:t>神华宁煤集团</a:t>
            </a:r>
            <a:r>
              <a:rPr lang="en-US" altLang="zh-CN" sz="2400" dirty="0" smtClean="0">
                <a:solidFill>
                  <a:schemeClr val="tx1"/>
                </a:solidFill>
              </a:rPr>
              <a:t>BI</a:t>
            </a:r>
            <a:r>
              <a:rPr lang="zh-CN" altLang="en-US" sz="2400" dirty="0" smtClean="0">
                <a:solidFill>
                  <a:schemeClr val="tx1"/>
                </a:solidFill>
              </a:rPr>
              <a:t>重点工作内容－整体数据模型规划</a:t>
            </a:r>
          </a:p>
        </p:txBody>
      </p:sp>
      <p:sp>
        <p:nvSpPr>
          <p:cNvPr id="10" name="矩形 6"/>
          <p:cNvSpPr/>
          <p:nvPr/>
        </p:nvSpPr>
        <p:spPr>
          <a:xfrm>
            <a:off x="344488" y="1343047"/>
            <a:ext cx="1647825" cy="400050"/>
          </a:xfrm>
          <a:prstGeom prst="rect">
            <a:avLst/>
          </a:prstGeom>
        </p:spPr>
        <p:txBody>
          <a:bodyPr>
            <a:spAutoFit/>
          </a:bodyPr>
          <a:lstStyle/>
          <a:p>
            <a:pPr marL="342900" indent="-342900" eaLnBrk="0" hangingPunct="0">
              <a:spcBef>
                <a:spcPct val="20000"/>
              </a:spcBef>
              <a:buClr>
                <a:schemeClr val="accent5">
                  <a:lumMod val="50000"/>
                </a:schemeClr>
              </a:buClr>
              <a:buSzPct val="80000"/>
              <a:buFont typeface="Wingdings" pitchFamily="2" charset="2"/>
              <a:buChar char="n"/>
              <a:defRPr/>
            </a:pPr>
            <a:r>
              <a:rPr lang="zh-CN" altLang="en-US" sz="2000" b="0" dirty="0">
                <a:latin typeface="微软雅黑" pitchFamily="34" charset="-122"/>
                <a:ea typeface="微软雅黑" pitchFamily="34" charset="-122"/>
              </a:rPr>
              <a:t>表现层</a:t>
            </a:r>
            <a:endParaRPr lang="zh-CN" altLang="en-US" sz="1600" b="0" dirty="0">
              <a:latin typeface="微软雅黑" pitchFamily="34" charset="-122"/>
              <a:ea typeface="微软雅黑" pitchFamily="34" charset="-122"/>
            </a:endParaRPr>
          </a:p>
        </p:txBody>
      </p:sp>
      <p:sp>
        <p:nvSpPr>
          <p:cNvPr id="11" name="矩形 6"/>
          <p:cNvSpPr/>
          <p:nvPr/>
        </p:nvSpPr>
        <p:spPr>
          <a:xfrm>
            <a:off x="3121025" y="1365272"/>
            <a:ext cx="1646238" cy="400050"/>
          </a:xfrm>
          <a:prstGeom prst="rect">
            <a:avLst/>
          </a:prstGeom>
        </p:spPr>
        <p:txBody>
          <a:bodyPr>
            <a:spAutoFit/>
          </a:bodyPr>
          <a:lstStyle/>
          <a:p>
            <a:pPr marL="342900" indent="-342900" eaLnBrk="0" hangingPunct="0">
              <a:spcBef>
                <a:spcPct val="20000"/>
              </a:spcBef>
              <a:buClr>
                <a:schemeClr val="accent5">
                  <a:lumMod val="50000"/>
                </a:schemeClr>
              </a:buClr>
              <a:buSzPct val="80000"/>
              <a:buFont typeface="Wingdings" pitchFamily="2" charset="2"/>
              <a:buChar char="n"/>
              <a:defRPr/>
            </a:pPr>
            <a:r>
              <a:rPr lang="zh-CN" altLang="en-US" sz="2000" b="0" dirty="0">
                <a:latin typeface="微软雅黑" pitchFamily="34" charset="-122"/>
                <a:ea typeface="微软雅黑" pitchFamily="34" charset="-122"/>
              </a:rPr>
              <a:t>逻辑层</a:t>
            </a:r>
            <a:endParaRPr lang="zh-CN" altLang="en-US" sz="1600" b="0" dirty="0">
              <a:latin typeface="微软雅黑" pitchFamily="34" charset="-122"/>
              <a:ea typeface="微软雅黑" pitchFamily="34" charset="-122"/>
            </a:endParaRPr>
          </a:p>
        </p:txBody>
      </p:sp>
      <p:sp>
        <p:nvSpPr>
          <p:cNvPr id="12" name="矩形 6"/>
          <p:cNvSpPr/>
          <p:nvPr/>
        </p:nvSpPr>
        <p:spPr>
          <a:xfrm>
            <a:off x="5972175" y="1343047"/>
            <a:ext cx="1647825" cy="400050"/>
          </a:xfrm>
          <a:prstGeom prst="rect">
            <a:avLst/>
          </a:prstGeom>
        </p:spPr>
        <p:txBody>
          <a:bodyPr>
            <a:spAutoFit/>
          </a:bodyPr>
          <a:lstStyle/>
          <a:p>
            <a:pPr marL="342900" indent="-342900" eaLnBrk="0" hangingPunct="0">
              <a:spcBef>
                <a:spcPct val="20000"/>
              </a:spcBef>
              <a:buClr>
                <a:schemeClr val="accent5">
                  <a:lumMod val="50000"/>
                </a:schemeClr>
              </a:buClr>
              <a:buSzPct val="80000"/>
              <a:buFont typeface="Wingdings" pitchFamily="2" charset="2"/>
              <a:buChar char="n"/>
              <a:defRPr/>
            </a:pPr>
            <a:r>
              <a:rPr lang="zh-CN" altLang="en-US" sz="2000" b="0" dirty="0">
                <a:latin typeface="微软雅黑" pitchFamily="34" charset="-122"/>
                <a:ea typeface="微软雅黑" pitchFamily="34" charset="-122"/>
              </a:rPr>
              <a:t>物理层</a:t>
            </a:r>
            <a:endParaRPr lang="zh-CN" altLang="en-US" sz="1600" b="0" dirty="0">
              <a:latin typeface="微软雅黑" pitchFamily="34" charset="-122"/>
              <a:ea typeface="微软雅黑" pitchFamily="34" charset="-122"/>
            </a:endParaRPr>
          </a:p>
        </p:txBody>
      </p:sp>
      <p:sp>
        <p:nvSpPr>
          <p:cNvPr id="13" name="Rectangle 12"/>
          <p:cNvSpPr/>
          <p:nvPr/>
        </p:nvSpPr>
        <p:spPr>
          <a:xfrm>
            <a:off x="6259513" y="2159022"/>
            <a:ext cx="2133600" cy="4191000"/>
          </a:xfrm>
          <a:prstGeom prst="rect">
            <a:avLst/>
          </a:prstGeom>
          <a:noFill/>
          <a:ln w="317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Rectangle 13"/>
          <p:cNvSpPr/>
          <p:nvPr/>
        </p:nvSpPr>
        <p:spPr>
          <a:xfrm>
            <a:off x="3375025" y="2168547"/>
            <a:ext cx="652463" cy="1666875"/>
          </a:xfrm>
          <a:prstGeom prst="rect">
            <a:avLst/>
          </a:prstGeom>
          <a:noFill/>
          <a:ln w="31750">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Rectangle 14"/>
          <p:cNvSpPr/>
          <p:nvPr/>
        </p:nvSpPr>
        <p:spPr>
          <a:xfrm>
            <a:off x="434975" y="2147909"/>
            <a:ext cx="2417763" cy="4168775"/>
          </a:xfrm>
          <a:prstGeom prst="rect">
            <a:avLst/>
          </a:prstGeom>
          <a:noFill/>
          <a:ln w="317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Rounded Rectangular Callout 18"/>
          <p:cNvSpPr/>
          <p:nvPr/>
        </p:nvSpPr>
        <p:spPr>
          <a:xfrm>
            <a:off x="7434263" y="1470036"/>
            <a:ext cx="1089025" cy="674688"/>
          </a:xfrm>
          <a:prstGeom prst="wedgeRoundRectCallout">
            <a:avLst>
              <a:gd name="adj1" fmla="val -39833"/>
              <a:gd name="adj2" fmla="val 91532"/>
              <a:gd name="adj3" fmla="val 16667"/>
            </a:avLst>
          </a:prstGeom>
          <a:solidFill>
            <a:schemeClr val="accent5">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b="0" kern="0" dirty="0">
                <a:solidFill>
                  <a:schemeClr val="tx1"/>
                </a:solidFill>
                <a:latin typeface="微软雅黑" pitchFamily="34" charset="-122"/>
                <a:ea typeface="微软雅黑" pitchFamily="34" charset="-122"/>
                <a:cs typeface="+mj-cs"/>
              </a:rPr>
              <a:t>统一数据接口</a:t>
            </a:r>
          </a:p>
        </p:txBody>
      </p:sp>
      <p:sp>
        <p:nvSpPr>
          <p:cNvPr id="20" name="Rounded Rectangular Callout 19"/>
          <p:cNvSpPr/>
          <p:nvPr/>
        </p:nvSpPr>
        <p:spPr>
          <a:xfrm>
            <a:off x="4529138" y="1470036"/>
            <a:ext cx="1087437" cy="674688"/>
          </a:xfrm>
          <a:prstGeom prst="wedgeRoundRectCallout">
            <a:avLst>
              <a:gd name="adj1" fmla="val -39833"/>
              <a:gd name="adj2" fmla="val 91532"/>
              <a:gd name="adj3" fmla="val 16667"/>
            </a:avLst>
          </a:prstGeom>
          <a:solidFill>
            <a:schemeClr val="accent5">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b="0" kern="0" dirty="0">
                <a:solidFill>
                  <a:schemeClr val="tx1"/>
                </a:solidFill>
                <a:latin typeface="微软雅黑" pitchFamily="34" charset="-122"/>
                <a:ea typeface="微软雅黑" pitchFamily="34" charset="-122"/>
                <a:cs typeface="+mj-cs"/>
              </a:rPr>
              <a:t>业务相关的数据集市</a:t>
            </a:r>
          </a:p>
        </p:txBody>
      </p:sp>
      <p:sp>
        <p:nvSpPr>
          <p:cNvPr id="21" name="Rounded Rectangular Callout 20"/>
          <p:cNvSpPr/>
          <p:nvPr/>
        </p:nvSpPr>
        <p:spPr>
          <a:xfrm>
            <a:off x="1817688" y="1470036"/>
            <a:ext cx="1089025" cy="674688"/>
          </a:xfrm>
          <a:prstGeom prst="wedgeRoundRectCallout">
            <a:avLst>
              <a:gd name="adj1" fmla="val -39833"/>
              <a:gd name="adj2" fmla="val 91532"/>
              <a:gd name="adj3" fmla="val 16667"/>
            </a:avLst>
          </a:prstGeom>
          <a:solidFill>
            <a:schemeClr val="accent5">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b="0" kern="0" dirty="0">
                <a:solidFill>
                  <a:schemeClr val="tx1"/>
                </a:solidFill>
                <a:latin typeface="微软雅黑" pitchFamily="34" charset="-122"/>
                <a:ea typeface="微软雅黑" pitchFamily="34" charset="-122"/>
                <a:cs typeface="+mj-cs"/>
              </a:rPr>
              <a:t>用户分析主题</a:t>
            </a:r>
          </a:p>
        </p:txBody>
      </p:sp>
      <p:sp>
        <p:nvSpPr>
          <p:cNvPr id="22" name="Rounded Rectangle 21"/>
          <p:cNvSpPr/>
          <p:nvPr/>
        </p:nvSpPr>
        <p:spPr>
          <a:xfrm>
            <a:off x="1382713" y="2452709"/>
            <a:ext cx="1327150" cy="3516313"/>
          </a:xfrm>
          <a:prstGeom prst="roundRect">
            <a:avLst/>
          </a:prstGeom>
          <a:solidFill>
            <a:schemeClr val="accent5">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kern="0" dirty="0">
                <a:solidFill>
                  <a:schemeClr val="tx1"/>
                </a:solidFill>
                <a:latin typeface="微软雅黑" pitchFamily="34" charset="-122"/>
                <a:ea typeface="微软雅黑" pitchFamily="34" charset="-122"/>
                <a:cs typeface="+mj-cs"/>
              </a:rPr>
              <a:t>财务</a:t>
            </a:r>
            <a:endParaRPr lang="en-US" altLang="zh-CN" sz="1200" kern="0" dirty="0">
              <a:solidFill>
                <a:schemeClr val="tx1"/>
              </a:solidFill>
              <a:latin typeface="微软雅黑" pitchFamily="34" charset="-122"/>
              <a:ea typeface="微软雅黑" pitchFamily="34" charset="-122"/>
              <a:cs typeface="+mj-cs"/>
            </a:endParaRPr>
          </a:p>
          <a:p>
            <a:pPr>
              <a:buFont typeface="Arial" pitchFamily="34" charset="0"/>
              <a:buChar char="•"/>
              <a:defRPr/>
            </a:pPr>
            <a:r>
              <a:rPr lang="zh-CN" altLang="en-US" sz="1200" b="0" kern="0" dirty="0">
                <a:solidFill>
                  <a:schemeClr val="tx1"/>
                </a:solidFill>
                <a:latin typeface="微软雅黑" pitchFamily="34" charset="-122"/>
                <a:ea typeface="微软雅黑" pitchFamily="34" charset="-122"/>
                <a:cs typeface="+mj-cs"/>
              </a:rPr>
              <a:t>总账分析</a:t>
            </a:r>
            <a:endParaRPr lang="en-US" altLang="zh-CN" sz="1200" b="0" kern="0" dirty="0">
              <a:solidFill>
                <a:schemeClr val="tx1"/>
              </a:solidFill>
              <a:latin typeface="微软雅黑" pitchFamily="34" charset="-122"/>
              <a:ea typeface="微软雅黑" pitchFamily="34" charset="-122"/>
              <a:cs typeface="+mj-cs"/>
            </a:endParaRPr>
          </a:p>
          <a:p>
            <a:pPr>
              <a:buFont typeface="Arial" pitchFamily="34" charset="0"/>
              <a:buChar char="•"/>
              <a:defRPr/>
            </a:pPr>
            <a:r>
              <a:rPr lang="zh-CN" altLang="en-US" sz="1200" b="0" kern="0" dirty="0">
                <a:solidFill>
                  <a:schemeClr val="tx1"/>
                </a:solidFill>
                <a:latin typeface="微软雅黑" pitchFamily="34" charset="-122"/>
                <a:ea typeface="微软雅黑" pitchFamily="34" charset="-122"/>
                <a:cs typeface="+mj-cs"/>
              </a:rPr>
              <a:t>应收分析</a:t>
            </a:r>
            <a:endParaRPr lang="en-US" altLang="zh-CN" sz="1200" b="0" kern="0" dirty="0">
              <a:solidFill>
                <a:schemeClr val="tx1"/>
              </a:solidFill>
              <a:latin typeface="微软雅黑" pitchFamily="34" charset="-122"/>
              <a:ea typeface="微软雅黑" pitchFamily="34" charset="-122"/>
              <a:cs typeface="+mj-cs"/>
            </a:endParaRPr>
          </a:p>
          <a:p>
            <a:pPr>
              <a:buFont typeface="Arial" pitchFamily="34" charset="0"/>
              <a:buChar char="•"/>
              <a:defRPr/>
            </a:pPr>
            <a:r>
              <a:rPr lang="zh-CN" altLang="en-US" sz="1200" b="0" kern="0" dirty="0">
                <a:solidFill>
                  <a:schemeClr val="tx1"/>
                </a:solidFill>
                <a:latin typeface="微软雅黑" pitchFamily="34" charset="-122"/>
                <a:ea typeface="微软雅黑" pitchFamily="34" charset="-122"/>
                <a:cs typeface="+mj-cs"/>
              </a:rPr>
              <a:t>应付分析</a:t>
            </a:r>
            <a:endParaRPr lang="en-US" altLang="zh-CN" sz="1200" b="0" kern="0" dirty="0">
              <a:solidFill>
                <a:schemeClr val="tx1"/>
              </a:solidFill>
              <a:latin typeface="微软雅黑" pitchFamily="34" charset="-122"/>
              <a:ea typeface="微软雅黑" pitchFamily="34" charset="-122"/>
              <a:cs typeface="+mj-cs"/>
            </a:endParaRPr>
          </a:p>
          <a:p>
            <a:pPr>
              <a:buFont typeface="Arial" pitchFamily="34" charset="0"/>
              <a:buChar char="•"/>
              <a:defRPr/>
            </a:pPr>
            <a:r>
              <a:rPr lang="zh-CN" altLang="en-US" sz="1200" b="0" kern="0" dirty="0">
                <a:solidFill>
                  <a:schemeClr val="tx1"/>
                </a:solidFill>
                <a:latin typeface="微软雅黑" pitchFamily="34" charset="-122"/>
                <a:ea typeface="微软雅黑" pitchFamily="34" charset="-122"/>
                <a:cs typeface="+mj-cs"/>
              </a:rPr>
              <a:t>主要经营指标</a:t>
            </a:r>
            <a:endParaRPr lang="en-US" altLang="zh-CN" sz="1200" b="0" kern="0" dirty="0">
              <a:solidFill>
                <a:schemeClr val="tx1"/>
              </a:solidFill>
              <a:latin typeface="微软雅黑" pitchFamily="34" charset="-122"/>
              <a:ea typeface="微软雅黑" pitchFamily="34" charset="-122"/>
              <a:cs typeface="+mj-cs"/>
            </a:endParaRPr>
          </a:p>
          <a:p>
            <a:pPr>
              <a:defRPr/>
            </a:pPr>
            <a:r>
              <a:rPr lang="zh-CN" altLang="en-US" sz="1200" kern="0" dirty="0">
                <a:solidFill>
                  <a:schemeClr val="tx1"/>
                </a:solidFill>
                <a:latin typeface="微软雅黑" pitchFamily="34" charset="-122"/>
                <a:ea typeface="微软雅黑" pitchFamily="34" charset="-122"/>
                <a:cs typeface="+mj-cs"/>
              </a:rPr>
              <a:t>人力资源</a:t>
            </a:r>
            <a:endParaRPr lang="en-US" altLang="zh-CN" sz="1200" kern="0" dirty="0">
              <a:solidFill>
                <a:schemeClr val="tx1"/>
              </a:solidFill>
              <a:latin typeface="微软雅黑" pitchFamily="34" charset="-122"/>
              <a:ea typeface="微软雅黑" pitchFamily="34" charset="-122"/>
              <a:cs typeface="+mj-cs"/>
            </a:endParaRPr>
          </a:p>
          <a:p>
            <a:pPr>
              <a:buFont typeface="Arial" pitchFamily="34" charset="0"/>
              <a:buChar char="•"/>
              <a:defRPr/>
            </a:pPr>
            <a:r>
              <a:rPr lang="zh-CN" altLang="en-US" sz="1200" b="0" kern="0" dirty="0">
                <a:solidFill>
                  <a:schemeClr val="tx1"/>
                </a:solidFill>
                <a:latin typeface="微软雅黑" pitchFamily="34" charset="-122"/>
                <a:ea typeface="微软雅黑" pitchFamily="34" charset="-122"/>
                <a:cs typeface="+mj-cs"/>
              </a:rPr>
              <a:t>人员信息</a:t>
            </a:r>
            <a:endParaRPr lang="en-US" altLang="zh-CN" sz="1200" b="0" kern="0" dirty="0">
              <a:solidFill>
                <a:schemeClr val="tx1"/>
              </a:solidFill>
              <a:latin typeface="微软雅黑" pitchFamily="34" charset="-122"/>
              <a:ea typeface="微软雅黑" pitchFamily="34" charset="-122"/>
              <a:cs typeface="+mj-cs"/>
            </a:endParaRPr>
          </a:p>
          <a:p>
            <a:pPr>
              <a:buFont typeface="Arial" pitchFamily="34" charset="0"/>
              <a:buChar char="•"/>
              <a:defRPr/>
            </a:pPr>
            <a:r>
              <a:rPr lang="zh-CN" altLang="en-US" sz="1200" b="0" kern="0" dirty="0">
                <a:solidFill>
                  <a:schemeClr val="tx1"/>
                </a:solidFill>
                <a:latin typeface="微软雅黑" pitchFamily="34" charset="-122"/>
                <a:ea typeface="微软雅黑" pitchFamily="34" charset="-122"/>
                <a:cs typeface="+mj-cs"/>
              </a:rPr>
              <a:t>薪酬分析</a:t>
            </a:r>
            <a:endParaRPr lang="en-US" altLang="zh-CN" sz="1200" b="0" kern="0" dirty="0">
              <a:solidFill>
                <a:schemeClr val="tx1"/>
              </a:solidFill>
              <a:latin typeface="微软雅黑" pitchFamily="34" charset="-122"/>
              <a:ea typeface="微软雅黑" pitchFamily="34" charset="-122"/>
              <a:cs typeface="+mj-cs"/>
            </a:endParaRPr>
          </a:p>
          <a:p>
            <a:pPr>
              <a:defRPr/>
            </a:pPr>
            <a:r>
              <a:rPr lang="zh-CN" altLang="en-US" sz="1200" kern="0" dirty="0">
                <a:solidFill>
                  <a:schemeClr val="tx1"/>
                </a:solidFill>
                <a:latin typeface="微软雅黑" pitchFamily="34" charset="-122"/>
                <a:ea typeface="微软雅黑" pitchFamily="34" charset="-122"/>
                <a:cs typeface="+mj-cs"/>
              </a:rPr>
              <a:t>物资分析</a:t>
            </a:r>
            <a:endParaRPr lang="en-US" altLang="zh-CN" sz="1200" kern="0" dirty="0">
              <a:solidFill>
                <a:schemeClr val="tx1"/>
              </a:solidFill>
              <a:latin typeface="微软雅黑" pitchFamily="34" charset="-122"/>
              <a:ea typeface="微软雅黑" pitchFamily="34" charset="-122"/>
              <a:cs typeface="+mj-cs"/>
            </a:endParaRPr>
          </a:p>
          <a:p>
            <a:pPr>
              <a:defRPr/>
            </a:pPr>
            <a:r>
              <a:rPr lang="en-US" altLang="zh-CN" sz="1200" b="0" kern="0" dirty="0">
                <a:solidFill>
                  <a:schemeClr val="tx1"/>
                </a:solidFill>
                <a:latin typeface="微软雅黑" pitchFamily="34" charset="-122"/>
                <a:ea typeface="微软雅黑" pitchFamily="34" charset="-122"/>
                <a:cs typeface="+mj-cs"/>
              </a:rPr>
              <a:t>.........</a:t>
            </a:r>
          </a:p>
          <a:p>
            <a:pPr>
              <a:defRPr/>
            </a:pPr>
            <a:r>
              <a:rPr lang="zh-CN" altLang="en-US" sz="1200" kern="0" dirty="0">
                <a:solidFill>
                  <a:schemeClr val="tx1"/>
                </a:solidFill>
                <a:latin typeface="微软雅黑" pitchFamily="34" charset="-122"/>
                <a:ea typeface="微软雅黑" pitchFamily="34" charset="-122"/>
                <a:cs typeface="+mj-cs"/>
              </a:rPr>
              <a:t>销售分析</a:t>
            </a:r>
            <a:endParaRPr lang="en-US" altLang="zh-CN" sz="1200" kern="0" dirty="0">
              <a:solidFill>
                <a:schemeClr val="tx1"/>
              </a:solidFill>
              <a:latin typeface="微软雅黑" pitchFamily="34" charset="-122"/>
              <a:ea typeface="微软雅黑" pitchFamily="34" charset="-122"/>
              <a:cs typeface="+mj-cs"/>
            </a:endParaRPr>
          </a:p>
          <a:p>
            <a:pPr>
              <a:defRPr/>
            </a:pPr>
            <a:r>
              <a:rPr lang="en-US" altLang="zh-CN" sz="1200" b="0" kern="0" dirty="0">
                <a:solidFill>
                  <a:schemeClr val="tx1"/>
                </a:solidFill>
                <a:latin typeface="微软雅黑" pitchFamily="34" charset="-122"/>
                <a:ea typeface="微软雅黑" pitchFamily="34" charset="-122"/>
                <a:cs typeface="+mj-cs"/>
              </a:rPr>
              <a:t>……..</a:t>
            </a:r>
          </a:p>
          <a:p>
            <a:pPr>
              <a:defRPr/>
            </a:pPr>
            <a:r>
              <a:rPr lang="zh-CN" altLang="en-US" sz="1200" kern="0" dirty="0">
                <a:solidFill>
                  <a:schemeClr val="tx1"/>
                </a:solidFill>
                <a:latin typeface="微软雅黑" pitchFamily="34" charset="-122"/>
                <a:ea typeface="微软雅黑" pitchFamily="34" charset="-122"/>
                <a:cs typeface="+mj-cs"/>
              </a:rPr>
              <a:t>生产调度</a:t>
            </a:r>
            <a:endParaRPr lang="en-US" altLang="zh-CN" sz="1200" kern="0" dirty="0">
              <a:solidFill>
                <a:schemeClr val="tx1"/>
              </a:solidFill>
              <a:latin typeface="微软雅黑" pitchFamily="34" charset="-122"/>
              <a:ea typeface="微软雅黑" pitchFamily="34" charset="-122"/>
              <a:cs typeface="+mj-cs"/>
            </a:endParaRPr>
          </a:p>
          <a:p>
            <a:pPr>
              <a:defRPr/>
            </a:pPr>
            <a:r>
              <a:rPr lang="en-US" altLang="zh-CN" sz="1200" b="0" kern="0" dirty="0">
                <a:solidFill>
                  <a:schemeClr val="tx1"/>
                </a:solidFill>
                <a:latin typeface="微软雅黑" pitchFamily="34" charset="-122"/>
                <a:ea typeface="微软雅黑" pitchFamily="34" charset="-122"/>
                <a:cs typeface="+mj-cs"/>
              </a:rPr>
              <a:t>……..</a:t>
            </a:r>
          </a:p>
          <a:p>
            <a:pPr>
              <a:defRPr/>
            </a:pPr>
            <a:r>
              <a:rPr lang="zh-CN" altLang="en-US" sz="1200" kern="0" dirty="0">
                <a:solidFill>
                  <a:schemeClr val="tx1"/>
                </a:solidFill>
                <a:latin typeface="微软雅黑" pitchFamily="34" charset="-122"/>
                <a:ea typeface="微软雅黑" pitchFamily="34" charset="-122"/>
                <a:cs typeface="+mj-cs"/>
              </a:rPr>
              <a:t>设备、投资、预算、党群</a:t>
            </a:r>
            <a:endParaRPr lang="en-US" altLang="zh-CN" sz="1200" kern="0" dirty="0">
              <a:solidFill>
                <a:schemeClr val="tx1"/>
              </a:solidFill>
              <a:latin typeface="微软雅黑" pitchFamily="34" charset="-122"/>
              <a:ea typeface="微软雅黑" pitchFamily="34" charset="-122"/>
              <a:cs typeface="+mj-cs"/>
            </a:endParaRPr>
          </a:p>
          <a:p>
            <a:pPr>
              <a:defRPr/>
            </a:pPr>
            <a:r>
              <a:rPr lang="en-US" altLang="zh-CN" sz="1200" b="0" kern="0" dirty="0">
                <a:solidFill>
                  <a:schemeClr val="tx1"/>
                </a:solidFill>
                <a:latin typeface="微软雅黑" pitchFamily="34" charset="-122"/>
                <a:ea typeface="微软雅黑" pitchFamily="34" charset="-122"/>
                <a:cs typeface="+mj-cs"/>
              </a:rPr>
              <a:t>……..</a:t>
            </a:r>
            <a:endParaRPr lang="zh-CN" altLang="en-US" b="0" kern="0" dirty="0">
              <a:solidFill>
                <a:schemeClr val="tx1"/>
              </a:solidFill>
              <a:latin typeface="微软雅黑" pitchFamily="34" charset="-122"/>
              <a:ea typeface="微软雅黑" pitchFamily="34" charset="-122"/>
              <a:cs typeface="+mj-cs"/>
            </a:endParaRPr>
          </a:p>
        </p:txBody>
      </p:sp>
      <p:sp>
        <p:nvSpPr>
          <p:cNvPr id="26" name="Rectangle 25"/>
          <p:cNvSpPr/>
          <p:nvPr/>
        </p:nvSpPr>
        <p:spPr>
          <a:xfrm>
            <a:off x="3363913" y="3867172"/>
            <a:ext cx="652462" cy="1512887"/>
          </a:xfrm>
          <a:prstGeom prst="rect">
            <a:avLst/>
          </a:prstGeom>
          <a:noFill/>
          <a:ln w="31750">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 name="Rectangle 26"/>
          <p:cNvSpPr/>
          <p:nvPr/>
        </p:nvSpPr>
        <p:spPr>
          <a:xfrm>
            <a:off x="3395663" y="5424509"/>
            <a:ext cx="904875" cy="477838"/>
          </a:xfrm>
          <a:prstGeom prst="rect">
            <a:avLst/>
          </a:prstGeom>
          <a:noFill/>
          <a:ln w="31750">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 name="Rounded Rectangle 27"/>
          <p:cNvSpPr/>
          <p:nvPr/>
        </p:nvSpPr>
        <p:spPr>
          <a:xfrm>
            <a:off x="4452938" y="4237059"/>
            <a:ext cx="1143000" cy="304800"/>
          </a:xfrm>
          <a:prstGeom prst="roundRect">
            <a:avLst/>
          </a:prstGeom>
          <a:solidFill>
            <a:schemeClr val="accent5">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0" kern="0" dirty="0">
                <a:solidFill>
                  <a:schemeClr val="tx1"/>
                </a:solidFill>
                <a:latin typeface="微软雅黑" pitchFamily="34" charset="-122"/>
                <a:ea typeface="微软雅黑" pitchFamily="34" charset="-122"/>
                <a:cs typeface="+mj-cs"/>
              </a:rPr>
              <a:t>人力资源</a:t>
            </a:r>
          </a:p>
        </p:txBody>
      </p:sp>
      <p:sp>
        <p:nvSpPr>
          <p:cNvPr id="29" name="Rounded Rectangle 28"/>
          <p:cNvSpPr/>
          <p:nvPr/>
        </p:nvSpPr>
        <p:spPr>
          <a:xfrm>
            <a:off x="4462463" y="5478484"/>
            <a:ext cx="1143000" cy="304800"/>
          </a:xfrm>
          <a:prstGeom prst="roundRect">
            <a:avLst/>
          </a:prstGeom>
          <a:solidFill>
            <a:schemeClr val="accent5">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0" kern="0" dirty="0">
                <a:solidFill>
                  <a:schemeClr val="tx1"/>
                </a:solidFill>
                <a:latin typeface="微软雅黑" pitchFamily="34" charset="-122"/>
                <a:ea typeface="微软雅黑" pitchFamily="34" charset="-122"/>
                <a:cs typeface="+mj-cs"/>
              </a:rPr>
              <a:t>物资采购</a:t>
            </a:r>
          </a:p>
        </p:txBody>
      </p:sp>
      <p:sp>
        <p:nvSpPr>
          <p:cNvPr id="30" name="Rounded Rectangle 29"/>
          <p:cNvSpPr/>
          <p:nvPr/>
        </p:nvSpPr>
        <p:spPr>
          <a:xfrm>
            <a:off x="7086600" y="3170259"/>
            <a:ext cx="1196975" cy="2025650"/>
          </a:xfrm>
          <a:prstGeom prst="roundRect">
            <a:avLst/>
          </a:prstGeom>
          <a:solidFill>
            <a:schemeClr val="accent5">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zh-CN" b="0" kern="0" dirty="0">
              <a:solidFill>
                <a:schemeClr val="tx1"/>
              </a:solidFill>
              <a:latin typeface="微软雅黑" pitchFamily="34" charset="-122"/>
              <a:ea typeface="微软雅黑" pitchFamily="34" charset="-122"/>
              <a:cs typeface="+mj-cs"/>
            </a:endParaRPr>
          </a:p>
          <a:p>
            <a:pPr>
              <a:defRPr/>
            </a:pPr>
            <a:r>
              <a:rPr lang="zh-CN" altLang="en-US" sz="1200" kern="0" dirty="0">
                <a:solidFill>
                  <a:schemeClr val="tx1"/>
                </a:solidFill>
                <a:latin typeface="微软雅黑" pitchFamily="34" charset="-122"/>
                <a:ea typeface="微软雅黑" pitchFamily="34" charset="-122"/>
                <a:cs typeface="+mj-cs"/>
              </a:rPr>
              <a:t>数据来源</a:t>
            </a:r>
            <a:endParaRPr lang="en-US" altLang="zh-CN" b="0" kern="0" dirty="0">
              <a:solidFill>
                <a:schemeClr val="tx1"/>
              </a:solidFill>
              <a:latin typeface="微软雅黑" pitchFamily="34" charset="-122"/>
              <a:ea typeface="微软雅黑" pitchFamily="34" charset="-122"/>
              <a:cs typeface="+mj-cs"/>
            </a:endParaRPr>
          </a:p>
          <a:p>
            <a:pPr>
              <a:buFont typeface="Arial" pitchFamily="34" charset="0"/>
              <a:buChar char="•"/>
              <a:defRPr/>
            </a:pPr>
            <a:r>
              <a:rPr lang="en-US" altLang="zh-CN" sz="1200" b="0" kern="0" dirty="0">
                <a:solidFill>
                  <a:schemeClr val="tx1"/>
                </a:solidFill>
                <a:latin typeface="微软雅黑" pitchFamily="34" charset="-122"/>
                <a:ea typeface="微软雅黑" pitchFamily="34" charset="-122"/>
                <a:cs typeface="+mj-cs"/>
              </a:rPr>
              <a:t>ERP</a:t>
            </a:r>
            <a:r>
              <a:rPr lang="zh-CN" altLang="en-US" sz="1200" b="0" kern="0" dirty="0">
                <a:solidFill>
                  <a:schemeClr val="tx1"/>
                </a:solidFill>
                <a:latin typeface="微软雅黑" pitchFamily="34" charset="-122"/>
                <a:ea typeface="微软雅黑" pitchFamily="34" charset="-122"/>
                <a:cs typeface="+mj-cs"/>
              </a:rPr>
              <a:t>系统</a:t>
            </a:r>
            <a:endParaRPr lang="en-US" altLang="zh-CN" sz="1200" b="0" kern="0" dirty="0">
              <a:solidFill>
                <a:schemeClr val="tx1"/>
              </a:solidFill>
              <a:latin typeface="微软雅黑" pitchFamily="34" charset="-122"/>
              <a:ea typeface="微软雅黑" pitchFamily="34" charset="-122"/>
              <a:cs typeface="+mj-cs"/>
            </a:endParaRPr>
          </a:p>
          <a:p>
            <a:pPr>
              <a:buFont typeface="Arial" pitchFamily="34" charset="0"/>
              <a:buChar char="•"/>
              <a:defRPr/>
            </a:pPr>
            <a:r>
              <a:rPr lang="zh-CN" altLang="en-US" sz="1200" b="0" kern="0" dirty="0">
                <a:solidFill>
                  <a:schemeClr val="tx1"/>
                </a:solidFill>
                <a:latin typeface="微软雅黑" pitchFamily="34" charset="-122"/>
                <a:ea typeface="微软雅黑" pitchFamily="34" charset="-122"/>
                <a:cs typeface="+mj-cs"/>
              </a:rPr>
              <a:t>生产调度</a:t>
            </a:r>
            <a:endParaRPr lang="en-US" altLang="zh-CN" sz="1200" b="0" kern="0" dirty="0">
              <a:solidFill>
                <a:schemeClr val="tx1"/>
              </a:solidFill>
              <a:latin typeface="微软雅黑" pitchFamily="34" charset="-122"/>
              <a:ea typeface="微软雅黑" pitchFamily="34" charset="-122"/>
              <a:cs typeface="+mj-cs"/>
            </a:endParaRPr>
          </a:p>
          <a:p>
            <a:pPr>
              <a:buFont typeface="Arial" pitchFamily="34" charset="0"/>
              <a:buChar char="•"/>
              <a:defRPr/>
            </a:pPr>
            <a:r>
              <a:rPr lang="zh-CN" altLang="en-US" sz="1200" b="0" kern="0" dirty="0">
                <a:solidFill>
                  <a:schemeClr val="tx1"/>
                </a:solidFill>
                <a:latin typeface="微软雅黑" pitchFamily="34" charset="-122"/>
                <a:ea typeface="微软雅黑" pitchFamily="34" charset="-122"/>
                <a:cs typeface="+mj-cs"/>
              </a:rPr>
              <a:t>投资系统</a:t>
            </a:r>
            <a:endParaRPr lang="en-US" altLang="zh-CN" sz="1200" b="0" kern="0" dirty="0">
              <a:solidFill>
                <a:schemeClr val="tx1"/>
              </a:solidFill>
              <a:latin typeface="微软雅黑" pitchFamily="34" charset="-122"/>
              <a:ea typeface="微软雅黑" pitchFamily="34" charset="-122"/>
              <a:cs typeface="+mj-cs"/>
            </a:endParaRPr>
          </a:p>
          <a:p>
            <a:pPr>
              <a:buFont typeface="Arial" pitchFamily="34" charset="0"/>
              <a:buChar char="•"/>
              <a:defRPr/>
            </a:pPr>
            <a:r>
              <a:rPr lang="zh-CN" altLang="en-US" sz="1200" b="0" kern="0" dirty="0">
                <a:solidFill>
                  <a:schemeClr val="tx1"/>
                </a:solidFill>
                <a:latin typeface="微软雅黑" pitchFamily="34" charset="-122"/>
                <a:ea typeface="微软雅黑" pitchFamily="34" charset="-122"/>
                <a:cs typeface="+mj-cs"/>
              </a:rPr>
              <a:t>运销系统</a:t>
            </a:r>
            <a:endParaRPr lang="en-US" altLang="zh-CN" sz="1200" b="0" kern="0" dirty="0">
              <a:solidFill>
                <a:schemeClr val="tx1"/>
              </a:solidFill>
              <a:latin typeface="微软雅黑" pitchFamily="34" charset="-122"/>
              <a:ea typeface="微软雅黑" pitchFamily="34" charset="-122"/>
              <a:cs typeface="+mj-cs"/>
            </a:endParaRPr>
          </a:p>
          <a:p>
            <a:pPr>
              <a:buFont typeface="Arial" pitchFamily="34" charset="0"/>
              <a:buChar char="•"/>
              <a:defRPr/>
            </a:pPr>
            <a:r>
              <a:rPr lang="zh-CN" altLang="en-US" sz="1200" b="0" kern="0" dirty="0">
                <a:solidFill>
                  <a:schemeClr val="tx1"/>
                </a:solidFill>
                <a:latin typeface="微软雅黑" pitchFamily="34" charset="-122"/>
                <a:ea typeface="微软雅黑" pitchFamily="34" charset="-122"/>
                <a:cs typeface="+mj-cs"/>
              </a:rPr>
              <a:t>预算系统</a:t>
            </a:r>
            <a:endParaRPr lang="en-US" altLang="zh-CN" sz="1200" b="0" kern="0" dirty="0">
              <a:solidFill>
                <a:schemeClr val="tx1"/>
              </a:solidFill>
              <a:latin typeface="微软雅黑" pitchFamily="34" charset="-122"/>
              <a:ea typeface="微软雅黑" pitchFamily="34" charset="-122"/>
              <a:cs typeface="+mj-cs"/>
            </a:endParaRPr>
          </a:p>
          <a:p>
            <a:pPr>
              <a:buFont typeface="Arial" pitchFamily="34" charset="0"/>
              <a:buChar char="•"/>
              <a:defRPr/>
            </a:pPr>
            <a:r>
              <a:rPr lang="zh-CN" altLang="en-US" sz="1200" b="0" kern="0" dirty="0">
                <a:solidFill>
                  <a:schemeClr val="tx1"/>
                </a:solidFill>
                <a:latin typeface="微软雅黑" pitchFamily="34" charset="-122"/>
                <a:ea typeface="微软雅黑" pitchFamily="34" charset="-122"/>
                <a:cs typeface="+mj-cs"/>
              </a:rPr>
              <a:t>其他系统</a:t>
            </a:r>
            <a:endParaRPr lang="en-US" altLang="zh-CN" sz="1200" b="0" kern="0" dirty="0">
              <a:solidFill>
                <a:schemeClr val="tx1"/>
              </a:solidFill>
              <a:latin typeface="微软雅黑" pitchFamily="34" charset="-122"/>
              <a:ea typeface="微软雅黑" pitchFamily="34" charset="-122"/>
              <a:cs typeface="+mj-cs"/>
            </a:endParaRPr>
          </a:p>
          <a:p>
            <a:pPr>
              <a:defRPr/>
            </a:pPr>
            <a:r>
              <a:rPr lang="en-US" altLang="zh-CN" sz="1200" b="0" kern="0" dirty="0">
                <a:solidFill>
                  <a:schemeClr val="tx1"/>
                </a:solidFill>
                <a:latin typeface="微软雅黑" pitchFamily="34" charset="-122"/>
                <a:ea typeface="微软雅黑" pitchFamily="34" charset="-122"/>
                <a:cs typeface="+mj-cs"/>
              </a:rPr>
              <a:t>  ……………</a:t>
            </a:r>
          </a:p>
          <a:p>
            <a:pPr>
              <a:defRPr/>
            </a:pPr>
            <a:endParaRPr lang="en-US" altLang="zh-CN" b="0" kern="0" dirty="0">
              <a:solidFill>
                <a:schemeClr val="tx1"/>
              </a:solidFill>
              <a:latin typeface="微软雅黑" pitchFamily="34" charset="-122"/>
              <a:ea typeface="微软雅黑" pitchFamily="34" charset="-122"/>
              <a:cs typeface="+mj-cs"/>
            </a:endParaRPr>
          </a:p>
          <a:p>
            <a:pPr>
              <a:defRPr/>
            </a:pPr>
            <a:endParaRPr lang="en-US" altLang="zh-CN" b="0" kern="0" dirty="0">
              <a:solidFill>
                <a:schemeClr val="tx1"/>
              </a:solidFill>
              <a:latin typeface="微软雅黑" pitchFamily="34" charset="-122"/>
              <a:ea typeface="微软雅黑" pitchFamily="34" charset="-122"/>
              <a:cs typeface="+mj-cs"/>
            </a:endParaRPr>
          </a:p>
          <a:p>
            <a:pPr>
              <a:defRPr/>
            </a:pPr>
            <a:endParaRPr lang="en-US" altLang="zh-CN" b="0" kern="0" dirty="0">
              <a:solidFill>
                <a:schemeClr val="tx1"/>
              </a:solidFill>
              <a:latin typeface="微软雅黑" pitchFamily="34" charset="-122"/>
              <a:ea typeface="微软雅黑" pitchFamily="34" charset="-122"/>
              <a:cs typeface="+mj-cs"/>
            </a:endParaRPr>
          </a:p>
        </p:txBody>
      </p:sp>
      <p:sp>
        <p:nvSpPr>
          <p:cNvPr id="31" name="Rounded Rectangle 30"/>
          <p:cNvSpPr/>
          <p:nvPr/>
        </p:nvSpPr>
        <p:spPr>
          <a:xfrm>
            <a:off x="4484688" y="2833709"/>
            <a:ext cx="1143000" cy="304800"/>
          </a:xfrm>
          <a:prstGeom prst="roundRect">
            <a:avLst/>
          </a:prstGeom>
          <a:solidFill>
            <a:schemeClr val="accent5">
              <a:lumMod val="60000"/>
              <a:lumOff val="4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0" kern="0" dirty="0">
                <a:solidFill>
                  <a:schemeClr val="tx1"/>
                </a:solidFill>
                <a:latin typeface="微软雅黑" pitchFamily="34" charset="-122"/>
                <a:ea typeface="微软雅黑" pitchFamily="34" charset="-122"/>
                <a:cs typeface="+mj-cs"/>
              </a:rPr>
              <a:t>财务分析</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82563" y="503222"/>
            <a:ext cx="8686800" cy="639762"/>
          </a:xfrm>
        </p:spPr>
        <p:txBody>
          <a:bodyPr/>
          <a:lstStyle/>
          <a:p>
            <a:pPr>
              <a:defRPr/>
            </a:pPr>
            <a:r>
              <a:rPr lang="zh-CN" altLang="en-US" sz="2400" b="1" dirty="0" smtClean="0">
                <a:solidFill>
                  <a:schemeClr val="tx1"/>
                </a:solidFill>
              </a:rPr>
              <a:t>神华宁煤集团</a:t>
            </a:r>
            <a:r>
              <a:rPr lang="en-US" altLang="zh-CN" sz="2400" b="1" dirty="0" smtClean="0">
                <a:solidFill>
                  <a:schemeClr val="tx1"/>
                </a:solidFill>
              </a:rPr>
              <a:t>BI</a:t>
            </a:r>
            <a:r>
              <a:rPr lang="zh-CN" altLang="en-US" sz="2400" b="1" dirty="0" smtClean="0">
                <a:solidFill>
                  <a:schemeClr val="tx1"/>
                </a:solidFill>
              </a:rPr>
              <a:t>重点工作内容－底层数据定时抽取</a:t>
            </a:r>
          </a:p>
        </p:txBody>
      </p:sp>
      <p:pic>
        <p:nvPicPr>
          <p:cNvPr id="24579" name="Picture 4" descr="C:\Documents and Settings\Administrator\My Documents\My RTX Files\erpzl\截图03.jpg"/>
          <p:cNvPicPr>
            <a:picLocks noChangeAspect="1" noChangeArrowheads="1"/>
          </p:cNvPicPr>
          <p:nvPr/>
        </p:nvPicPr>
        <p:blipFill>
          <a:blip r:embed="rId2"/>
          <a:srcRect/>
          <a:stretch>
            <a:fillRect/>
          </a:stretch>
        </p:blipFill>
        <p:spPr bwMode="auto">
          <a:xfrm>
            <a:off x="217488" y="1160463"/>
            <a:ext cx="8721725" cy="2543175"/>
          </a:xfrm>
          <a:prstGeom prst="rect">
            <a:avLst/>
          </a:prstGeom>
          <a:noFill/>
          <a:ln w="9525">
            <a:noFill/>
            <a:miter lim="800000"/>
            <a:headEnd/>
            <a:tailEnd/>
          </a:ln>
        </p:spPr>
      </p:pic>
      <p:pic>
        <p:nvPicPr>
          <p:cNvPr id="24580" name="Picture 5" descr="C:\Documents and Settings\Administrator\My Documents\My RTX Files\erpzl\截图04.jpg"/>
          <p:cNvPicPr>
            <a:picLocks noChangeAspect="1" noChangeArrowheads="1"/>
          </p:cNvPicPr>
          <p:nvPr/>
        </p:nvPicPr>
        <p:blipFill>
          <a:blip r:embed="rId3"/>
          <a:srcRect/>
          <a:stretch>
            <a:fillRect/>
          </a:stretch>
        </p:blipFill>
        <p:spPr bwMode="auto">
          <a:xfrm>
            <a:off x="241300" y="3752850"/>
            <a:ext cx="8683625" cy="2689225"/>
          </a:xfrm>
          <a:prstGeom prst="rect">
            <a:avLst/>
          </a:prstGeom>
          <a:noFill/>
          <a:ln w="9525">
            <a:noFill/>
            <a:miter lim="800000"/>
            <a:headEnd/>
            <a:tailEnd/>
          </a:ln>
        </p:spPr>
      </p:pic>
      <p:sp>
        <p:nvSpPr>
          <p:cNvPr id="6" name="矩形 5"/>
          <p:cNvSpPr/>
          <p:nvPr/>
        </p:nvSpPr>
        <p:spPr>
          <a:xfrm>
            <a:off x="4735513" y="1733550"/>
            <a:ext cx="1038225" cy="13366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矩形 6"/>
          <p:cNvSpPr/>
          <p:nvPr/>
        </p:nvSpPr>
        <p:spPr>
          <a:xfrm>
            <a:off x="5448300" y="4233863"/>
            <a:ext cx="1036638" cy="2235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z="2400" dirty="0" smtClean="0">
                <a:solidFill>
                  <a:schemeClr val="tx1"/>
                </a:solidFill>
              </a:rPr>
              <a:t>达芙妮分析主题</a:t>
            </a:r>
          </a:p>
        </p:txBody>
      </p:sp>
      <p:sp>
        <p:nvSpPr>
          <p:cNvPr id="4" name="灯片编号占位符 3"/>
          <p:cNvSpPr>
            <a:spLocks noGrp="1"/>
          </p:cNvSpPr>
          <p:nvPr>
            <p:ph type="sldNum" sz="quarter" idx="10"/>
          </p:nvPr>
        </p:nvSpPr>
        <p:spPr/>
        <p:txBody>
          <a:bodyPr/>
          <a:lstStyle/>
          <a:p>
            <a:pPr>
              <a:defRPr/>
            </a:pPr>
            <a:fld id="{F56D4BB5-23AB-4A42-BA4E-56FCA1377D69}" type="slidenum">
              <a:rPr lang="zh-CN" altLang="en-US" smtClean="0">
                <a:latin typeface="+mj-ea"/>
                <a:ea typeface="+mj-ea"/>
              </a:rPr>
              <a:pPr>
                <a:defRPr/>
              </a:pPr>
              <a:t>9</a:t>
            </a:fld>
            <a:endParaRPr lang="en-US" altLang="zh-CN" dirty="0">
              <a:latin typeface="+mj-ea"/>
              <a:ea typeface="+mj-ea"/>
            </a:endParaRPr>
          </a:p>
        </p:txBody>
      </p:sp>
      <p:grpSp>
        <p:nvGrpSpPr>
          <p:cNvPr id="3" name="组合 8"/>
          <p:cNvGrpSpPr/>
          <p:nvPr/>
        </p:nvGrpSpPr>
        <p:grpSpPr>
          <a:xfrm>
            <a:off x="451413" y="1494277"/>
            <a:ext cx="8256300" cy="663153"/>
            <a:chOff x="451413" y="1539433"/>
            <a:chExt cx="8241174" cy="663153"/>
          </a:xfrm>
        </p:grpSpPr>
        <p:grpSp>
          <p:nvGrpSpPr>
            <p:cNvPr id="5" name="组合 6"/>
            <p:cNvGrpSpPr/>
            <p:nvPr/>
          </p:nvGrpSpPr>
          <p:grpSpPr>
            <a:xfrm>
              <a:off x="451413" y="1539433"/>
              <a:ext cx="8241174" cy="663153"/>
              <a:chOff x="451413" y="1539433"/>
              <a:chExt cx="8241174" cy="663153"/>
            </a:xfrm>
          </p:grpSpPr>
          <p:sp>
            <p:nvSpPr>
              <p:cNvPr id="77" name="矩形 76"/>
              <p:cNvSpPr/>
              <p:nvPr/>
            </p:nvSpPr>
            <p:spPr bwMode="auto">
              <a:xfrm>
                <a:off x="451413" y="1539433"/>
                <a:ext cx="8241174" cy="663153"/>
              </a:xfrm>
              <a:prstGeom prst="rect">
                <a:avLst/>
              </a:prstGeom>
              <a:solidFill>
                <a:schemeClr val="accent1">
                  <a:lumMod val="20000"/>
                  <a:lumOff val="80000"/>
                </a:schemeClr>
              </a:solidFill>
              <a:ln w="6350" algn="ctr">
                <a:solidFill>
                  <a:schemeClr val="bg1">
                    <a:lumMod val="85000"/>
                  </a:schemeClr>
                </a:solidFill>
                <a:miter lim="800000"/>
                <a:headEnd/>
                <a:tailEnd/>
              </a:ln>
            </p:spPr>
            <p:txBody>
              <a:bodyPr tIns="91440" bIns="91440" rtlCol="0" anchor="t" anchorCtr="0"/>
              <a:lstStyle/>
              <a:p>
                <a:pPr algn="ctr">
                  <a:lnSpc>
                    <a:spcPct val="150000"/>
                  </a:lnSpc>
                </a:pPr>
                <a:endParaRPr lang="zh-CN" altLang="en-US" sz="1200" b="1" dirty="0" smtClean="0">
                  <a:latin typeface="微软雅黑" pitchFamily="34" charset="-122"/>
                  <a:ea typeface="微软雅黑" pitchFamily="34" charset="-122"/>
                </a:endParaRPr>
              </a:p>
            </p:txBody>
          </p:sp>
          <p:sp>
            <p:nvSpPr>
              <p:cNvPr id="78" name="矩形 77"/>
              <p:cNvSpPr/>
              <p:nvPr/>
            </p:nvSpPr>
            <p:spPr bwMode="auto">
              <a:xfrm>
                <a:off x="1853839" y="1823006"/>
                <a:ext cx="991586" cy="299012"/>
              </a:xfrm>
              <a:prstGeom prst="rect">
                <a:avLst/>
              </a:prstGeom>
              <a:solidFill>
                <a:schemeClr val="accent3"/>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smtClean="0">
                    <a:latin typeface="微软雅黑" pitchFamily="34" charset="-122"/>
                    <a:ea typeface="微软雅黑" pitchFamily="34" charset="-122"/>
                  </a:rPr>
                  <a:t>大区计分卡</a:t>
                </a:r>
                <a:endParaRPr lang="en-US" altLang="zh-CN" sz="1050" dirty="0" smtClean="0">
                  <a:latin typeface="微软雅黑" pitchFamily="34" charset="-122"/>
                  <a:ea typeface="微软雅黑" pitchFamily="34" charset="-122"/>
                </a:endParaRPr>
              </a:p>
            </p:txBody>
          </p:sp>
          <p:sp>
            <p:nvSpPr>
              <p:cNvPr id="79" name="矩形 78"/>
              <p:cNvSpPr/>
              <p:nvPr/>
            </p:nvSpPr>
            <p:spPr bwMode="auto">
              <a:xfrm>
                <a:off x="677132" y="1823006"/>
                <a:ext cx="1001197" cy="299012"/>
              </a:xfrm>
              <a:prstGeom prst="rect">
                <a:avLst/>
              </a:prstGeom>
              <a:solidFill>
                <a:schemeClr val="accent3"/>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smtClean="0">
                    <a:latin typeface="微软雅黑" pitchFamily="34" charset="-122"/>
                    <a:ea typeface="微软雅黑" pitchFamily="34" charset="-122"/>
                  </a:rPr>
                  <a:t>业绩看板</a:t>
                </a:r>
                <a:endParaRPr lang="en-US" altLang="zh-CN" sz="1050" dirty="0" smtClean="0">
                  <a:latin typeface="微软雅黑" pitchFamily="34" charset="-122"/>
                  <a:ea typeface="微软雅黑" pitchFamily="34" charset="-122"/>
                </a:endParaRPr>
              </a:p>
            </p:txBody>
          </p:sp>
          <p:sp>
            <p:nvSpPr>
              <p:cNvPr id="80" name="矩形 79"/>
              <p:cNvSpPr/>
              <p:nvPr/>
            </p:nvSpPr>
            <p:spPr bwMode="auto">
              <a:xfrm>
                <a:off x="2911709" y="1819146"/>
                <a:ext cx="1112153" cy="299012"/>
              </a:xfrm>
              <a:prstGeom prst="rect">
                <a:avLst/>
              </a:prstGeom>
              <a:solidFill>
                <a:schemeClr val="accent3"/>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a:latin typeface="微软雅黑" pitchFamily="34" charset="-122"/>
                    <a:ea typeface="微软雅黑" pitchFamily="34" charset="-122"/>
                  </a:rPr>
                  <a:t>门店</a:t>
                </a:r>
                <a:r>
                  <a:rPr lang="zh-CN" altLang="en-US" sz="1050" dirty="0" smtClean="0">
                    <a:latin typeface="微软雅黑" pitchFamily="34" charset="-122"/>
                    <a:ea typeface="微软雅黑" pitchFamily="34" charset="-122"/>
                  </a:rPr>
                  <a:t>计分卡</a:t>
                </a:r>
                <a:endParaRPr lang="en-US" altLang="zh-CN" sz="1050" dirty="0" smtClean="0">
                  <a:latin typeface="微软雅黑" pitchFamily="34" charset="-122"/>
                  <a:ea typeface="微软雅黑" pitchFamily="34" charset="-122"/>
                </a:endParaRPr>
              </a:p>
            </p:txBody>
          </p:sp>
          <p:sp>
            <p:nvSpPr>
              <p:cNvPr id="81" name="矩形 80"/>
              <p:cNvSpPr/>
              <p:nvPr/>
            </p:nvSpPr>
            <p:spPr bwMode="auto">
              <a:xfrm>
                <a:off x="4100722" y="1819146"/>
                <a:ext cx="1034040" cy="299012"/>
              </a:xfrm>
              <a:prstGeom prst="rect">
                <a:avLst/>
              </a:prstGeom>
              <a:solidFill>
                <a:schemeClr val="accent3"/>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a:latin typeface="微软雅黑" pitchFamily="34" charset="-122"/>
                    <a:ea typeface="微软雅黑" pitchFamily="34" charset="-122"/>
                  </a:rPr>
                  <a:t>物流</a:t>
                </a:r>
                <a:r>
                  <a:rPr lang="zh-CN" altLang="en-US" sz="1050" dirty="0" smtClean="0">
                    <a:latin typeface="微软雅黑" pitchFamily="34" charset="-122"/>
                    <a:ea typeface="微软雅黑" pitchFamily="34" charset="-122"/>
                  </a:rPr>
                  <a:t>计分卡</a:t>
                </a:r>
                <a:endParaRPr lang="en-US" altLang="zh-CN" sz="1050" dirty="0" smtClean="0">
                  <a:latin typeface="微软雅黑" pitchFamily="34" charset="-122"/>
                  <a:ea typeface="微软雅黑" pitchFamily="34" charset="-122"/>
                </a:endParaRPr>
              </a:p>
            </p:txBody>
          </p:sp>
          <p:sp>
            <p:nvSpPr>
              <p:cNvPr id="82" name="矩形 81"/>
              <p:cNvSpPr/>
              <p:nvPr/>
            </p:nvSpPr>
            <p:spPr bwMode="auto">
              <a:xfrm>
                <a:off x="6227180" y="1819146"/>
                <a:ext cx="1240419" cy="299012"/>
              </a:xfrm>
              <a:prstGeom prst="rect">
                <a:avLst/>
              </a:prstGeom>
              <a:solidFill>
                <a:schemeClr val="accent3"/>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a:latin typeface="微软雅黑" pitchFamily="34" charset="-122"/>
                    <a:ea typeface="微软雅黑" pitchFamily="34" charset="-122"/>
                  </a:rPr>
                  <a:t>门</a:t>
                </a:r>
                <a:r>
                  <a:rPr lang="zh-CN" altLang="en-US" sz="1050" dirty="0" smtClean="0">
                    <a:latin typeface="微软雅黑" pitchFamily="34" charset="-122"/>
                    <a:ea typeface="微软雅黑" pitchFamily="34" charset="-122"/>
                  </a:rPr>
                  <a:t>店盈亏预警</a:t>
                </a:r>
                <a:endParaRPr lang="en-US" altLang="zh-CN" sz="1050" dirty="0" smtClean="0">
                  <a:latin typeface="微软雅黑" pitchFamily="34" charset="-122"/>
                  <a:ea typeface="微软雅黑" pitchFamily="34" charset="-122"/>
                </a:endParaRPr>
              </a:p>
            </p:txBody>
          </p:sp>
          <p:sp>
            <p:nvSpPr>
              <p:cNvPr id="83" name="矩形 82"/>
              <p:cNvSpPr/>
              <p:nvPr/>
            </p:nvSpPr>
            <p:spPr bwMode="auto">
              <a:xfrm>
                <a:off x="7524511" y="1822040"/>
                <a:ext cx="942370" cy="299012"/>
              </a:xfrm>
              <a:prstGeom prst="rect">
                <a:avLst/>
              </a:prstGeom>
              <a:solidFill>
                <a:schemeClr val="accent3"/>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smtClean="0">
                    <a:latin typeface="微软雅黑" pitchFamily="34" charset="-122"/>
                    <a:ea typeface="微软雅黑" pitchFamily="34" charset="-122"/>
                  </a:rPr>
                  <a:t>战略地图</a:t>
                </a:r>
                <a:endParaRPr lang="en-US" altLang="zh-CN" sz="1050" dirty="0" smtClean="0">
                  <a:latin typeface="微软雅黑" pitchFamily="34" charset="-122"/>
                  <a:ea typeface="微软雅黑" pitchFamily="34" charset="-122"/>
                </a:endParaRPr>
              </a:p>
            </p:txBody>
          </p:sp>
        </p:grpSp>
        <p:sp>
          <p:nvSpPr>
            <p:cNvPr id="8" name="TextBox 7"/>
            <p:cNvSpPr txBox="1"/>
            <p:nvPr/>
          </p:nvSpPr>
          <p:spPr>
            <a:xfrm>
              <a:off x="3941058" y="1545849"/>
              <a:ext cx="1261884" cy="276999"/>
            </a:xfrm>
            <a:prstGeom prst="rect">
              <a:avLst/>
            </a:prstGeom>
            <a:noFill/>
          </p:spPr>
          <p:txBody>
            <a:bodyPr wrap="none" rtlCol="0">
              <a:spAutoFit/>
            </a:bodyPr>
            <a:lstStyle/>
            <a:p>
              <a:r>
                <a:rPr lang="zh-CN" altLang="en-US" sz="1200" b="1" dirty="0" smtClean="0">
                  <a:latin typeface="微软雅黑" panose="020B0503020204020204" pitchFamily="34" charset="-122"/>
                  <a:ea typeface="微软雅黑" panose="020B0503020204020204" pitchFamily="34" charset="-122"/>
                </a:rPr>
                <a:t>战略与绩效管理</a:t>
              </a:r>
              <a:endParaRPr lang="zh-CN" altLang="en-US" sz="1200" b="1" dirty="0">
                <a:latin typeface="微软雅黑" panose="020B0503020204020204" pitchFamily="34" charset="-122"/>
                <a:ea typeface="微软雅黑" panose="020B0503020204020204" pitchFamily="34" charset="-122"/>
              </a:endParaRPr>
            </a:p>
          </p:txBody>
        </p:sp>
      </p:grpSp>
      <p:grpSp>
        <p:nvGrpSpPr>
          <p:cNvPr id="6" name="组合 9"/>
          <p:cNvGrpSpPr/>
          <p:nvPr/>
        </p:nvGrpSpPr>
        <p:grpSpPr>
          <a:xfrm>
            <a:off x="451413" y="2173139"/>
            <a:ext cx="6504972" cy="1081854"/>
            <a:chOff x="451413" y="2240587"/>
            <a:chExt cx="6504972" cy="1081854"/>
          </a:xfrm>
        </p:grpSpPr>
        <p:grpSp>
          <p:nvGrpSpPr>
            <p:cNvPr id="7" name="组合 5"/>
            <p:cNvGrpSpPr/>
            <p:nvPr/>
          </p:nvGrpSpPr>
          <p:grpSpPr>
            <a:xfrm>
              <a:off x="451413" y="2259962"/>
              <a:ext cx="6504972" cy="1062479"/>
              <a:chOff x="451413" y="2422012"/>
              <a:chExt cx="6504972" cy="1062479"/>
            </a:xfrm>
          </p:grpSpPr>
          <p:sp>
            <p:nvSpPr>
              <p:cNvPr id="84" name="矩形 83"/>
              <p:cNvSpPr/>
              <p:nvPr/>
            </p:nvSpPr>
            <p:spPr bwMode="auto">
              <a:xfrm>
                <a:off x="451413" y="2422012"/>
                <a:ext cx="6504972" cy="1062479"/>
              </a:xfrm>
              <a:prstGeom prst="rect">
                <a:avLst/>
              </a:prstGeom>
              <a:solidFill>
                <a:schemeClr val="accent1">
                  <a:lumMod val="20000"/>
                  <a:lumOff val="80000"/>
                </a:schemeClr>
              </a:solidFill>
              <a:ln w="6350" algn="ctr">
                <a:solidFill>
                  <a:schemeClr val="bg1">
                    <a:lumMod val="85000"/>
                  </a:schemeClr>
                </a:solidFill>
                <a:miter lim="800000"/>
                <a:headEnd/>
                <a:tailEnd/>
              </a:ln>
            </p:spPr>
            <p:txBody>
              <a:bodyPr tIns="91440" bIns="91440" rtlCol="0" anchor="t" anchorCtr="0"/>
              <a:lstStyle/>
              <a:p>
                <a:pPr algn="ctr">
                  <a:lnSpc>
                    <a:spcPct val="150000"/>
                  </a:lnSpc>
                </a:pPr>
                <a:endParaRPr lang="zh-CN" altLang="en-US" sz="1200" b="1" dirty="0" smtClean="0">
                  <a:latin typeface="微软雅黑" pitchFamily="34" charset="-122"/>
                  <a:ea typeface="微软雅黑" pitchFamily="34" charset="-122"/>
                </a:endParaRPr>
              </a:p>
            </p:txBody>
          </p:sp>
          <p:sp>
            <p:nvSpPr>
              <p:cNvPr id="85" name="矩形 84"/>
              <p:cNvSpPr/>
              <p:nvPr/>
            </p:nvSpPr>
            <p:spPr bwMode="auto">
              <a:xfrm>
                <a:off x="676143" y="2660736"/>
                <a:ext cx="1001197" cy="756693"/>
              </a:xfrm>
              <a:prstGeom prst="rect">
                <a:avLst/>
              </a:prstGeom>
              <a:solidFill>
                <a:schemeClr val="bg1"/>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smtClean="0">
                    <a:latin typeface="微软雅黑" pitchFamily="34" charset="-122"/>
                    <a:ea typeface="微软雅黑" pitchFamily="34" charset="-122"/>
                  </a:rPr>
                  <a:t>业绩类</a:t>
                </a:r>
                <a:endParaRPr lang="en-US" altLang="zh-CN" sz="1050" dirty="0" smtClean="0">
                  <a:latin typeface="微软雅黑" pitchFamily="34" charset="-122"/>
                  <a:ea typeface="微软雅黑" pitchFamily="34" charset="-122"/>
                </a:endParaRPr>
              </a:p>
              <a:p>
                <a:pPr algn="ctr">
                  <a:lnSpc>
                    <a:spcPct val="150000"/>
                  </a:lnSpc>
                </a:pPr>
                <a:r>
                  <a:rPr lang="zh-CN" altLang="en-US" sz="1050" dirty="0" smtClean="0">
                    <a:latin typeface="微软雅黑" pitchFamily="34" charset="-122"/>
                    <a:ea typeface="微软雅黑" pitchFamily="34" charset="-122"/>
                  </a:rPr>
                  <a:t>销售、毛利、促销、人效</a:t>
                </a:r>
                <a:endParaRPr lang="en-US" altLang="zh-CN" sz="1050" dirty="0" smtClean="0">
                  <a:latin typeface="微软雅黑" pitchFamily="34" charset="-122"/>
                  <a:ea typeface="微软雅黑" pitchFamily="34" charset="-122"/>
                </a:endParaRPr>
              </a:p>
            </p:txBody>
          </p:sp>
          <p:sp>
            <p:nvSpPr>
              <p:cNvPr id="86" name="矩形 85"/>
              <p:cNvSpPr/>
              <p:nvPr/>
            </p:nvSpPr>
            <p:spPr bwMode="auto">
              <a:xfrm>
                <a:off x="1853839" y="2661227"/>
                <a:ext cx="1293493" cy="756693"/>
              </a:xfrm>
              <a:prstGeom prst="rect">
                <a:avLst/>
              </a:prstGeom>
              <a:solidFill>
                <a:schemeClr val="bg1"/>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a:latin typeface="微软雅黑" pitchFamily="34" charset="-122"/>
                    <a:ea typeface="微软雅黑" pitchFamily="34" charset="-122"/>
                  </a:rPr>
                  <a:t>营运</a:t>
                </a:r>
                <a:r>
                  <a:rPr lang="zh-CN" altLang="en-US" sz="1050" dirty="0" smtClean="0">
                    <a:latin typeface="微软雅黑" pitchFamily="34" charset="-122"/>
                    <a:ea typeface="微软雅黑" pitchFamily="34" charset="-122"/>
                  </a:rPr>
                  <a:t>类</a:t>
                </a:r>
                <a:endParaRPr lang="en-US" altLang="zh-CN" sz="1050" dirty="0" smtClean="0">
                  <a:latin typeface="微软雅黑" pitchFamily="34" charset="-122"/>
                  <a:ea typeface="微软雅黑" pitchFamily="34" charset="-122"/>
                </a:endParaRPr>
              </a:p>
              <a:p>
                <a:pPr algn="ctr">
                  <a:lnSpc>
                    <a:spcPct val="150000"/>
                  </a:lnSpc>
                </a:pPr>
                <a:r>
                  <a:rPr lang="zh-CN" altLang="en-US" sz="1050" dirty="0" smtClean="0">
                    <a:latin typeface="微软雅黑" pitchFamily="34" charset="-122"/>
                    <a:ea typeface="微软雅黑" pitchFamily="34" charset="-122"/>
                  </a:rPr>
                  <a:t>进销存、周转天数、客单、满意度</a:t>
                </a:r>
                <a:endParaRPr lang="en-US" altLang="zh-CN" sz="1050" dirty="0" smtClean="0">
                  <a:latin typeface="微软雅黑" pitchFamily="34" charset="-122"/>
                  <a:ea typeface="微软雅黑" pitchFamily="34" charset="-122"/>
                </a:endParaRPr>
              </a:p>
            </p:txBody>
          </p:sp>
          <p:sp>
            <p:nvSpPr>
              <p:cNvPr id="87" name="矩形 86"/>
              <p:cNvSpPr/>
              <p:nvPr/>
            </p:nvSpPr>
            <p:spPr bwMode="auto">
              <a:xfrm>
                <a:off x="3295846" y="2661227"/>
                <a:ext cx="1465216" cy="756693"/>
              </a:xfrm>
              <a:prstGeom prst="rect">
                <a:avLst/>
              </a:prstGeom>
              <a:solidFill>
                <a:schemeClr val="accent3"/>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a:latin typeface="微软雅黑" pitchFamily="34" charset="-122"/>
                    <a:ea typeface="微软雅黑" pitchFamily="34" charset="-122"/>
                  </a:rPr>
                  <a:t>异常</a:t>
                </a:r>
                <a:r>
                  <a:rPr lang="zh-CN" altLang="en-US" sz="1050" dirty="0" smtClean="0">
                    <a:latin typeface="微软雅黑" pitchFamily="34" charset="-122"/>
                    <a:ea typeface="微软雅黑" pitchFamily="34" charset="-122"/>
                  </a:rPr>
                  <a:t>类</a:t>
                </a:r>
                <a:endParaRPr lang="en-US" altLang="zh-CN" sz="1050" dirty="0" smtClean="0">
                  <a:latin typeface="微软雅黑" pitchFamily="34" charset="-122"/>
                  <a:ea typeface="微软雅黑" pitchFamily="34" charset="-122"/>
                </a:endParaRPr>
              </a:p>
              <a:p>
                <a:pPr algn="ctr">
                  <a:lnSpc>
                    <a:spcPct val="150000"/>
                  </a:lnSpc>
                </a:pPr>
                <a:r>
                  <a:rPr lang="zh-CN" altLang="en-US" sz="1050" dirty="0" smtClean="0">
                    <a:latin typeface="微软雅黑" pitchFamily="34" charset="-122"/>
                    <a:ea typeface="微软雅黑" pitchFamily="34" charset="-122"/>
                  </a:rPr>
                  <a:t>负毛利、无销售、负库存、高库存、缺货</a:t>
                </a:r>
                <a:endParaRPr lang="en-US" altLang="zh-CN" sz="1050" dirty="0" smtClean="0">
                  <a:latin typeface="微软雅黑" pitchFamily="34" charset="-122"/>
                  <a:ea typeface="微软雅黑" pitchFamily="34" charset="-122"/>
                </a:endParaRPr>
              </a:p>
            </p:txBody>
          </p:sp>
          <p:sp>
            <p:nvSpPr>
              <p:cNvPr id="88" name="矩形 87"/>
              <p:cNvSpPr/>
              <p:nvPr/>
            </p:nvSpPr>
            <p:spPr bwMode="auto">
              <a:xfrm>
                <a:off x="4910513" y="2661227"/>
                <a:ext cx="1043704" cy="756693"/>
              </a:xfrm>
              <a:prstGeom prst="rect">
                <a:avLst/>
              </a:prstGeom>
              <a:solidFill>
                <a:schemeClr val="accent3"/>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a:latin typeface="微软雅黑" pitchFamily="34" charset="-122"/>
                    <a:ea typeface="微软雅黑" pitchFamily="34" charset="-122"/>
                  </a:rPr>
                  <a:t>利润</a:t>
                </a:r>
                <a:r>
                  <a:rPr lang="zh-CN" altLang="en-US" sz="1050" dirty="0" smtClean="0">
                    <a:latin typeface="微软雅黑" pitchFamily="34" charset="-122"/>
                    <a:ea typeface="微软雅黑" pitchFamily="34" charset="-122"/>
                  </a:rPr>
                  <a:t>类</a:t>
                </a:r>
                <a:endParaRPr lang="en-US" altLang="zh-CN" sz="1050" dirty="0" smtClean="0">
                  <a:latin typeface="微软雅黑" pitchFamily="34" charset="-122"/>
                  <a:ea typeface="微软雅黑" pitchFamily="34" charset="-122"/>
                </a:endParaRPr>
              </a:p>
              <a:p>
                <a:pPr algn="ctr">
                  <a:lnSpc>
                    <a:spcPct val="150000"/>
                  </a:lnSpc>
                </a:pPr>
                <a:r>
                  <a:rPr lang="zh-CN" altLang="en-US" sz="1050" dirty="0" smtClean="0">
                    <a:latin typeface="微软雅黑" pitchFamily="34" charset="-122"/>
                    <a:ea typeface="微软雅黑" pitchFamily="34" charset="-122"/>
                  </a:rPr>
                  <a:t>后台收入、费用、利润</a:t>
                </a:r>
                <a:endParaRPr lang="en-US" altLang="zh-CN" sz="1050" dirty="0" smtClean="0">
                  <a:latin typeface="微软雅黑" pitchFamily="34" charset="-122"/>
                  <a:ea typeface="微软雅黑" pitchFamily="34" charset="-122"/>
                </a:endParaRPr>
              </a:p>
            </p:txBody>
          </p:sp>
          <p:sp>
            <p:nvSpPr>
              <p:cNvPr id="89" name="矩形 88"/>
              <p:cNvSpPr/>
              <p:nvPr/>
            </p:nvSpPr>
            <p:spPr bwMode="auto">
              <a:xfrm>
                <a:off x="6227180" y="2677614"/>
                <a:ext cx="598980" cy="224260"/>
              </a:xfrm>
              <a:prstGeom prst="rect">
                <a:avLst/>
              </a:prstGeom>
              <a:solidFill>
                <a:schemeClr val="accent3"/>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a:latin typeface="微软雅黑" pitchFamily="34" charset="-122"/>
                    <a:ea typeface="微软雅黑" pitchFamily="34" charset="-122"/>
                  </a:rPr>
                  <a:t>趋势</a:t>
                </a:r>
                <a:endParaRPr lang="en-US" altLang="zh-CN" sz="1050" dirty="0" smtClean="0">
                  <a:latin typeface="微软雅黑" pitchFamily="34" charset="-122"/>
                  <a:ea typeface="微软雅黑" pitchFamily="34" charset="-122"/>
                </a:endParaRPr>
              </a:p>
            </p:txBody>
          </p:sp>
          <p:sp>
            <p:nvSpPr>
              <p:cNvPr id="92" name="矩形 91"/>
              <p:cNvSpPr/>
              <p:nvPr/>
            </p:nvSpPr>
            <p:spPr bwMode="auto">
              <a:xfrm>
                <a:off x="6227180" y="2936364"/>
                <a:ext cx="598980" cy="224260"/>
              </a:xfrm>
              <a:prstGeom prst="rect">
                <a:avLst/>
              </a:prstGeom>
              <a:solidFill>
                <a:schemeClr val="accent3"/>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a:latin typeface="微软雅黑" pitchFamily="34" charset="-122"/>
                    <a:ea typeface="微软雅黑" pitchFamily="34" charset="-122"/>
                  </a:rPr>
                  <a:t>分类</a:t>
                </a:r>
                <a:endParaRPr lang="en-US" altLang="zh-CN" sz="1050" dirty="0" smtClean="0">
                  <a:latin typeface="微软雅黑" pitchFamily="34" charset="-122"/>
                  <a:ea typeface="微软雅黑" pitchFamily="34" charset="-122"/>
                </a:endParaRPr>
              </a:p>
            </p:txBody>
          </p:sp>
          <p:sp>
            <p:nvSpPr>
              <p:cNvPr id="93" name="矩形 92"/>
              <p:cNvSpPr/>
              <p:nvPr/>
            </p:nvSpPr>
            <p:spPr bwMode="auto">
              <a:xfrm>
                <a:off x="6227180" y="3193660"/>
                <a:ext cx="598980" cy="224260"/>
              </a:xfrm>
              <a:prstGeom prst="rect">
                <a:avLst/>
              </a:prstGeom>
              <a:solidFill>
                <a:schemeClr val="accent3"/>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a:latin typeface="微软雅黑" pitchFamily="34" charset="-122"/>
                    <a:ea typeface="微软雅黑" pitchFamily="34" charset="-122"/>
                  </a:rPr>
                  <a:t>对比</a:t>
                </a:r>
                <a:endParaRPr lang="en-US" altLang="zh-CN" sz="1050" dirty="0" smtClean="0">
                  <a:latin typeface="微软雅黑" pitchFamily="34" charset="-122"/>
                  <a:ea typeface="微软雅黑" pitchFamily="34" charset="-122"/>
                </a:endParaRPr>
              </a:p>
            </p:txBody>
          </p:sp>
        </p:grpSp>
        <p:sp>
          <p:nvSpPr>
            <p:cNvPr id="116" name="TextBox 115"/>
            <p:cNvSpPr txBox="1"/>
            <p:nvPr/>
          </p:nvSpPr>
          <p:spPr>
            <a:xfrm>
              <a:off x="3303789" y="2240587"/>
              <a:ext cx="800219" cy="276999"/>
            </a:xfrm>
            <a:prstGeom prst="rect">
              <a:avLst/>
            </a:prstGeom>
            <a:noFill/>
          </p:spPr>
          <p:txBody>
            <a:bodyPr wrap="none" rtlCol="0">
              <a:spAutoFit/>
            </a:bodyPr>
            <a:lstStyle/>
            <a:p>
              <a:r>
                <a:rPr lang="zh-CN" altLang="en-US" sz="1200" b="1" dirty="0" smtClean="0">
                  <a:latin typeface="微软雅黑" panose="020B0503020204020204" pitchFamily="34" charset="-122"/>
                  <a:ea typeface="微软雅黑" panose="020B0503020204020204" pitchFamily="34" charset="-122"/>
                </a:rPr>
                <a:t>经营回顾</a:t>
              </a:r>
              <a:endParaRPr lang="zh-CN" altLang="en-US" sz="1200" b="1" dirty="0">
                <a:latin typeface="微软雅黑" panose="020B0503020204020204" pitchFamily="34" charset="-122"/>
                <a:ea typeface="微软雅黑" panose="020B0503020204020204" pitchFamily="34" charset="-122"/>
              </a:endParaRPr>
            </a:p>
          </p:txBody>
        </p:sp>
      </p:grpSp>
      <p:grpSp>
        <p:nvGrpSpPr>
          <p:cNvPr id="9" name="组合 10"/>
          <p:cNvGrpSpPr/>
          <p:nvPr/>
        </p:nvGrpSpPr>
        <p:grpSpPr>
          <a:xfrm>
            <a:off x="7034528" y="2173139"/>
            <a:ext cx="1673185" cy="1081853"/>
            <a:chOff x="7034528" y="2240587"/>
            <a:chExt cx="1671577" cy="1081853"/>
          </a:xfrm>
        </p:grpSpPr>
        <p:sp>
          <p:nvSpPr>
            <p:cNvPr id="97" name="矩形 96"/>
            <p:cNvSpPr/>
            <p:nvPr/>
          </p:nvSpPr>
          <p:spPr bwMode="auto">
            <a:xfrm>
              <a:off x="7034528" y="2259961"/>
              <a:ext cx="1671577" cy="1062479"/>
            </a:xfrm>
            <a:prstGeom prst="rect">
              <a:avLst/>
            </a:prstGeom>
            <a:solidFill>
              <a:schemeClr val="accent1">
                <a:lumMod val="20000"/>
                <a:lumOff val="80000"/>
              </a:schemeClr>
            </a:solidFill>
            <a:ln w="6350" algn="ctr">
              <a:solidFill>
                <a:schemeClr val="bg1">
                  <a:lumMod val="85000"/>
                </a:schemeClr>
              </a:solidFill>
              <a:miter lim="800000"/>
              <a:headEnd/>
              <a:tailEnd/>
            </a:ln>
          </p:spPr>
          <p:txBody>
            <a:bodyPr tIns="91440" bIns="91440" rtlCol="0" anchor="t" anchorCtr="0"/>
            <a:lstStyle/>
            <a:p>
              <a:pPr algn="ctr">
                <a:lnSpc>
                  <a:spcPct val="150000"/>
                </a:lnSpc>
              </a:pPr>
              <a:endParaRPr lang="zh-CN" altLang="en-US" sz="1200" b="1" dirty="0">
                <a:latin typeface="微软雅黑" pitchFamily="34" charset="-122"/>
                <a:ea typeface="微软雅黑" pitchFamily="34" charset="-122"/>
              </a:endParaRPr>
            </a:p>
          </p:txBody>
        </p:sp>
        <p:sp>
          <p:nvSpPr>
            <p:cNvPr id="101" name="矩形 100"/>
            <p:cNvSpPr/>
            <p:nvPr/>
          </p:nvSpPr>
          <p:spPr bwMode="auto">
            <a:xfrm>
              <a:off x="7212973" y="2515564"/>
              <a:ext cx="1240419" cy="224260"/>
            </a:xfrm>
            <a:prstGeom prst="rect">
              <a:avLst/>
            </a:prstGeom>
            <a:solidFill>
              <a:schemeClr val="accent3"/>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smtClean="0">
                  <a:latin typeface="微软雅黑" pitchFamily="34" charset="-122"/>
                  <a:ea typeface="微软雅黑" pitchFamily="34" charset="-122"/>
                </a:rPr>
                <a:t>年度经营测算</a:t>
              </a:r>
              <a:endParaRPr lang="en-US" altLang="zh-CN" sz="1050" dirty="0" smtClean="0">
                <a:latin typeface="微软雅黑" pitchFamily="34" charset="-122"/>
                <a:ea typeface="微软雅黑" pitchFamily="34" charset="-122"/>
              </a:endParaRPr>
            </a:p>
          </p:txBody>
        </p:sp>
        <p:sp>
          <p:nvSpPr>
            <p:cNvPr id="102" name="矩形 101"/>
            <p:cNvSpPr/>
            <p:nvPr/>
          </p:nvSpPr>
          <p:spPr bwMode="auto">
            <a:xfrm>
              <a:off x="7212972" y="2764902"/>
              <a:ext cx="1240419" cy="224260"/>
            </a:xfrm>
            <a:prstGeom prst="rect">
              <a:avLst/>
            </a:prstGeom>
            <a:solidFill>
              <a:schemeClr val="accent3"/>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smtClean="0">
                  <a:latin typeface="微软雅黑" pitchFamily="34" charset="-122"/>
                  <a:ea typeface="微软雅黑" pitchFamily="34" charset="-122"/>
                </a:rPr>
                <a:t>销售预测</a:t>
              </a:r>
              <a:endParaRPr lang="en-US" altLang="zh-CN" sz="1050" dirty="0" smtClean="0">
                <a:latin typeface="微软雅黑" pitchFamily="34" charset="-122"/>
                <a:ea typeface="微软雅黑" pitchFamily="34" charset="-122"/>
              </a:endParaRPr>
            </a:p>
          </p:txBody>
        </p:sp>
        <p:sp>
          <p:nvSpPr>
            <p:cNvPr id="103" name="矩形 102"/>
            <p:cNvSpPr/>
            <p:nvPr/>
          </p:nvSpPr>
          <p:spPr bwMode="auto">
            <a:xfrm>
              <a:off x="7213939" y="3033066"/>
              <a:ext cx="1239451" cy="222313"/>
            </a:xfrm>
            <a:prstGeom prst="rect">
              <a:avLst/>
            </a:prstGeom>
            <a:solidFill>
              <a:schemeClr val="accent3"/>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smtClean="0">
                  <a:latin typeface="微软雅黑" pitchFamily="34" charset="-122"/>
                  <a:ea typeface="微软雅黑" pitchFamily="34" charset="-122"/>
                </a:rPr>
                <a:t>盈亏预警</a:t>
              </a:r>
              <a:endParaRPr lang="en-US" altLang="zh-CN" sz="1050" dirty="0" smtClean="0">
                <a:latin typeface="微软雅黑" pitchFamily="34" charset="-122"/>
                <a:ea typeface="微软雅黑" pitchFamily="34" charset="-122"/>
              </a:endParaRPr>
            </a:p>
          </p:txBody>
        </p:sp>
        <p:sp>
          <p:nvSpPr>
            <p:cNvPr id="117" name="TextBox 116"/>
            <p:cNvSpPr txBox="1"/>
            <p:nvPr/>
          </p:nvSpPr>
          <p:spPr>
            <a:xfrm>
              <a:off x="7393262" y="2240587"/>
              <a:ext cx="954107" cy="276999"/>
            </a:xfrm>
            <a:prstGeom prst="rect">
              <a:avLst/>
            </a:prstGeom>
            <a:noFill/>
          </p:spPr>
          <p:txBody>
            <a:bodyPr wrap="none" rtlCol="0">
              <a:spAutoFit/>
            </a:bodyPr>
            <a:lstStyle/>
            <a:p>
              <a:r>
                <a:rPr lang="zh-CN" altLang="en-US" sz="1200" b="1" dirty="0" smtClean="0">
                  <a:latin typeface="微软雅黑" panose="020B0503020204020204" pitchFamily="34" charset="-122"/>
                  <a:ea typeface="微软雅黑" panose="020B0503020204020204" pitchFamily="34" charset="-122"/>
                </a:rPr>
                <a:t>预测与预警</a:t>
              </a:r>
              <a:endParaRPr lang="zh-CN" altLang="en-US" sz="1200" b="1" dirty="0">
                <a:latin typeface="微软雅黑" panose="020B0503020204020204" pitchFamily="34" charset="-122"/>
                <a:ea typeface="微软雅黑" panose="020B0503020204020204" pitchFamily="34" charset="-122"/>
              </a:endParaRPr>
            </a:p>
          </p:txBody>
        </p:sp>
      </p:grpSp>
      <p:grpSp>
        <p:nvGrpSpPr>
          <p:cNvPr id="10" name="组合 12"/>
          <p:cNvGrpSpPr/>
          <p:nvPr/>
        </p:nvGrpSpPr>
        <p:grpSpPr>
          <a:xfrm>
            <a:off x="451413" y="3272704"/>
            <a:ext cx="2695919" cy="594170"/>
            <a:chOff x="451413" y="3700537"/>
            <a:chExt cx="2695919" cy="594170"/>
          </a:xfrm>
        </p:grpSpPr>
        <p:sp>
          <p:nvSpPr>
            <p:cNvPr id="104" name="矩形 103"/>
            <p:cNvSpPr/>
            <p:nvPr/>
          </p:nvSpPr>
          <p:spPr bwMode="auto">
            <a:xfrm>
              <a:off x="451413" y="3712113"/>
              <a:ext cx="2695919" cy="582594"/>
            </a:xfrm>
            <a:prstGeom prst="rect">
              <a:avLst/>
            </a:prstGeom>
            <a:solidFill>
              <a:schemeClr val="accent1">
                <a:lumMod val="20000"/>
                <a:lumOff val="80000"/>
              </a:schemeClr>
            </a:solidFill>
            <a:ln w="6350" algn="ctr">
              <a:solidFill>
                <a:schemeClr val="bg1">
                  <a:lumMod val="85000"/>
                </a:schemeClr>
              </a:solidFill>
              <a:miter lim="800000"/>
              <a:headEnd/>
              <a:tailEnd/>
            </a:ln>
          </p:spPr>
          <p:txBody>
            <a:bodyPr tIns="91440" bIns="91440" rtlCol="0" anchor="t" anchorCtr="0"/>
            <a:lstStyle/>
            <a:p>
              <a:pPr algn="ctr">
                <a:lnSpc>
                  <a:spcPct val="150000"/>
                </a:lnSpc>
              </a:pPr>
              <a:endParaRPr lang="zh-CN" altLang="en-US" sz="1200" b="1" dirty="0">
                <a:latin typeface="微软雅黑" pitchFamily="34" charset="-122"/>
                <a:ea typeface="微软雅黑" pitchFamily="34" charset="-122"/>
              </a:endParaRPr>
            </a:p>
          </p:txBody>
        </p:sp>
        <p:sp>
          <p:nvSpPr>
            <p:cNvPr id="112" name="矩形 111"/>
            <p:cNvSpPr/>
            <p:nvPr/>
          </p:nvSpPr>
          <p:spPr bwMode="auto">
            <a:xfrm>
              <a:off x="677132" y="3981711"/>
              <a:ext cx="499609" cy="231969"/>
            </a:xfrm>
            <a:prstGeom prst="rect">
              <a:avLst/>
            </a:prstGeom>
            <a:solidFill>
              <a:schemeClr val="accent3"/>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a:latin typeface="微软雅黑" pitchFamily="34" charset="-122"/>
                  <a:ea typeface="微软雅黑" pitchFamily="34" charset="-122"/>
                </a:rPr>
                <a:t>对象</a:t>
              </a:r>
              <a:endParaRPr lang="en-US" altLang="zh-CN" sz="1050" dirty="0" smtClean="0">
                <a:latin typeface="微软雅黑" pitchFamily="34" charset="-122"/>
                <a:ea typeface="微软雅黑" pitchFamily="34" charset="-122"/>
              </a:endParaRPr>
            </a:p>
          </p:txBody>
        </p:sp>
        <p:sp>
          <p:nvSpPr>
            <p:cNvPr id="113" name="矩形 112"/>
            <p:cNvSpPr/>
            <p:nvPr/>
          </p:nvSpPr>
          <p:spPr bwMode="auto">
            <a:xfrm>
              <a:off x="1285822" y="3981712"/>
              <a:ext cx="499609" cy="231969"/>
            </a:xfrm>
            <a:prstGeom prst="rect">
              <a:avLst/>
            </a:prstGeom>
            <a:solidFill>
              <a:schemeClr val="accent3"/>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a:latin typeface="微软雅黑" pitchFamily="34" charset="-122"/>
                  <a:ea typeface="微软雅黑" pitchFamily="34" charset="-122"/>
                </a:rPr>
                <a:t>指标</a:t>
              </a:r>
              <a:endParaRPr lang="en-US" altLang="zh-CN" sz="1050" dirty="0" smtClean="0">
                <a:latin typeface="微软雅黑" pitchFamily="34" charset="-122"/>
                <a:ea typeface="微软雅黑" pitchFamily="34" charset="-122"/>
              </a:endParaRPr>
            </a:p>
          </p:txBody>
        </p:sp>
        <p:sp>
          <p:nvSpPr>
            <p:cNvPr id="114" name="矩形 113"/>
            <p:cNvSpPr/>
            <p:nvPr/>
          </p:nvSpPr>
          <p:spPr bwMode="auto">
            <a:xfrm>
              <a:off x="1862076" y="3981712"/>
              <a:ext cx="499609" cy="231969"/>
            </a:xfrm>
            <a:prstGeom prst="rect">
              <a:avLst/>
            </a:prstGeom>
            <a:solidFill>
              <a:schemeClr val="accent3"/>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a:latin typeface="微软雅黑" pitchFamily="34" charset="-122"/>
                  <a:ea typeface="微软雅黑" pitchFamily="34" charset="-122"/>
                </a:rPr>
                <a:t>频率</a:t>
              </a:r>
              <a:endParaRPr lang="en-US" altLang="zh-CN" sz="1050" dirty="0" smtClean="0">
                <a:latin typeface="微软雅黑" pitchFamily="34" charset="-122"/>
                <a:ea typeface="微软雅黑" pitchFamily="34" charset="-122"/>
              </a:endParaRPr>
            </a:p>
          </p:txBody>
        </p:sp>
        <p:sp>
          <p:nvSpPr>
            <p:cNvPr id="115" name="矩形 114"/>
            <p:cNvSpPr/>
            <p:nvPr/>
          </p:nvSpPr>
          <p:spPr bwMode="auto">
            <a:xfrm>
              <a:off x="2433589" y="3981710"/>
              <a:ext cx="499609" cy="231969"/>
            </a:xfrm>
            <a:prstGeom prst="rect">
              <a:avLst/>
            </a:prstGeom>
            <a:solidFill>
              <a:schemeClr val="accent3"/>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a:latin typeface="微软雅黑" pitchFamily="34" charset="-122"/>
                  <a:ea typeface="微软雅黑" pitchFamily="34" charset="-122"/>
                </a:rPr>
                <a:t>规则</a:t>
              </a:r>
              <a:endParaRPr lang="en-US" altLang="zh-CN" sz="1050" dirty="0" smtClean="0">
                <a:latin typeface="微软雅黑" pitchFamily="34" charset="-122"/>
                <a:ea typeface="微软雅黑" pitchFamily="34" charset="-122"/>
              </a:endParaRPr>
            </a:p>
          </p:txBody>
        </p:sp>
        <p:sp>
          <p:nvSpPr>
            <p:cNvPr id="118" name="TextBox 117"/>
            <p:cNvSpPr txBox="1"/>
            <p:nvPr/>
          </p:nvSpPr>
          <p:spPr>
            <a:xfrm>
              <a:off x="1399262" y="3700537"/>
              <a:ext cx="800219" cy="276999"/>
            </a:xfrm>
            <a:prstGeom prst="rect">
              <a:avLst/>
            </a:prstGeom>
            <a:noFill/>
          </p:spPr>
          <p:txBody>
            <a:bodyPr wrap="none" rtlCol="0">
              <a:spAutoFit/>
            </a:bodyPr>
            <a:lstStyle/>
            <a:p>
              <a:r>
                <a:rPr lang="zh-CN" altLang="en-US" sz="1200" b="1" dirty="0" smtClean="0">
                  <a:latin typeface="微软雅黑" panose="020B0503020204020204" pitchFamily="34" charset="-122"/>
                  <a:ea typeface="微软雅黑" panose="020B0503020204020204" pitchFamily="34" charset="-122"/>
                </a:rPr>
                <a:t>监控体系</a:t>
              </a:r>
              <a:endParaRPr lang="zh-CN" altLang="en-US" sz="1200" b="1" dirty="0">
                <a:latin typeface="微软雅黑" panose="020B0503020204020204" pitchFamily="34" charset="-122"/>
                <a:ea typeface="微软雅黑" panose="020B0503020204020204" pitchFamily="34" charset="-122"/>
              </a:endParaRPr>
            </a:p>
          </p:txBody>
        </p:sp>
      </p:grpSp>
      <p:grpSp>
        <p:nvGrpSpPr>
          <p:cNvPr id="11" name="组合 16"/>
          <p:cNvGrpSpPr/>
          <p:nvPr/>
        </p:nvGrpSpPr>
        <p:grpSpPr>
          <a:xfrm>
            <a:off x="3224040" y="3272704"/>
            <a:ext cx="3003140" cy="594170"/>
            <a:chOff x="3224040" y="3385594"/>
            <a:chExt cx="3003140" cy="594170"/>
          </a:xfrm>
        </p:grpSpPr>
        <p:sp>
          <p:nvSpPr>
            <p:cNvPr id="120" name="矩形 119"/>
            <p:cNvSpPr/>
            <p:nvPr/>
          </p:nvSpPr>
          <p:spPr bwMode="auto">
            <a:xfrm>
              <a:off x="3224040" y="3397170"/>
              <a:ext cx="3003140" cy="582594"/>
            </a:xfrm>
            <a:prstGeom prst="rect">
              <a:avLst/>
            </a:prstGeom>
            <a:solidFill>
              <a:schemeClr val="accent1">
                <a:lumMod val="20000"/>
                <a:lumOff val="80000"/>
              </a:schemeClr>
            </a:solidFill>
            <a:ln w="6350" algn="ctr">
              <a:solidFill>
                <a:schemeClr val="bg1">
                  <a:lumMod val="85000"/>
                </a:schemeClr>
              </a:solidFill>
              <a:miter lim="800000"/>
              <a:headEnd/>
              <a:tailEnd/>
            </a:ln>
          </p:spPr>
          <p:txBody>
            <a:bodyPr tIns="91440" bIns="91440" rtlCol="0" anchor="t" anchorCtr="0"/>
            <a:lstStyle/>
            <a:p>
              <a:pPr algn="ctr">
                <a:lnSpc>
                  <a:spcPct val="150000"/>
                </a:lnSpc>
              </a:pPr>
              <a:endParaRPr lang="zh-CN" altLang="en-US" sz="1200" b="1" dirty="0">
                <a:latin typeface="微软雅黑" pitchFamily="34" charset="-122"/>
                <a:ea typeface="微软雅黑" pitchFamily="34" charset="-122"/>
              </a:endParaRPr>
            </a:p>
          </p:txBody>
        </p:sp>
        <p:sp>
          <p:nvSpPr>
            <p:cNvPr id="121" name="矩形 120"/>
            <p:cNvSpPr/>
            <p:nvPr/>
          </p:nvSpPr>
          <p:spPr bwMode="auto">
            <a:xfrm>
              <a:off x="3303789" y="3666768"/>
              <a:ext cx="499609" cy="231969"/>
            </a:xfrm>
            <a:prstGeom prst="rect">
              <a:avLst/>
            </a:prstGeom>
            <a:solidFill>
              <a:schemeClr val="accent3"/>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a:latin typeface="微软雅黑" pitchFamily="34" charset="-122"/>
                  <a:ea typeface="微软雅黑" pitchFamily="34" charset="-122"/>
                </a:rPr>
                <a:t>对象</a:t>
              </a:r>
              <a:endParaRPr lang="en-US" altLang="zh-CN" sz="1050" dirty="0" smtClean="0">
                <a:latin typeface="微软雅黑" pitchFamily="34" charset="-122"/>
                <a:ea typeface="微软雅黑" pitchFamily="34" charset="-122"/>
              </a:endParaRPr>
            </a:p>
          </p:txBody>
        </p:sp>
        <p:sp>
          <p:nvSpPr>
            <p:cNvPr id="122" name="矩形 121"/>
            <p:cNvSpPr/>
            <p:nvPr/>
          </p:nvSpPr>
          <p:spPr bwMode="auto">
            <a:xfrm>
              <a:off x="3912479" y="3666769"/>
              <a:ext cx="499609" cy="231969"/>
            </a:xfrm>
            <a:prstGeom prst="rect">
              <a:avLst/>
            </a:prstGeom>
            <a:solidFill>
              <a:schemeClr val="accent3"/>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a:latin typeface="微软雅黑" pitchFamily="34" charset="-122"/>
                  <a:ea typeface="微软雅黑" pitchFamily="34" charset="-122"/>
                </a:rPr>
                <a:t>指标</a:t>
              </a:r>
              <a:endParaRPr lang="en-US" altLang="zh-CN" sz="1050" dirty="0" smtClean="0">
                <a:latin typeface="微软雅黑" pitchFamily="34" charset="-122"/>
                <a:ea typeface="微软雅黑" pitchFamily="34" charset="-122"/>
              </a:endParaRPr>
            </a:p>
          </p:txBody>
        </p:sp>
        <p:sp>
          <p:nvSpPr>
            <p:cNvPr id="123" name="矩形 122"/>
            <p:cNvSpPr/>
            <p:nvPr/>
          </p:nvSpPr>
          <p:spPr bwMode="auto">
            <a:xfrm>
              <a:off x="4488733" y="3666769"/>
              <a:ext cx="499609" cy="231969"/>
            </a:xfrm>
            <a:prstGeom prst="rect">
              <a:avLst/>
            </a:prstGeom>
            <a:solidFill>
              <a:schemeClr val="accent3"/>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a:latin typeface="微软雅黑" pitchFamily="34" charset="-122"/>
                  <a:ea typeface="微软雅黑" pitchFamily="34" charset="-122"/>
                </a:rPr>
                <a:t>频率</a:t>
              </a:r>
              <a:endParaRPr lang="en-US" altLang="zh-CN" sz="1050" dirty="0" smtClean="0">
                <a:latin typeface="微软雅黑" pitchFamily="34" charset="-122"/>
                <a:ea typeface="微软雅黑" pitchFamily="34" charset="-122"/>
              </a:endParaRPr>
            </a:p>
          </p:txBody>
        </p:sp>
        <p:sp>
          <p:nvSpPr>
            <p:cNvPr id="124" name="矩形 123"/>
            <p:cNvSpPr/>
            <p:nvPr/>
          </p:nvSpPr>
          <p:spPr bwMode="auto">
            <a:xfrm>
              <a:off x="5060246" y="3666767"/>
              <a:ext cx="499609" cy="231969"/>
            </a:xfrm>
            <a:prstGeom prst="rect">
              <a:avLst/>
            </a:prstGeom>
            <a:solidFill>
              <a:schemeClr val="accent3"/>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a:latin typeface="微软雅黑" pitchFamily="34" charset="-122"/>
                  <a:ea typeface="微软雅黑" pitchFamily="34" charset="-122"/>
                </a:rPr>
                <a:t>范围</a:t>
              </a:r>
              <a:endParaRPr lang="en-US" altLang="zh-CN" sz="1050" dirty="0" smtClean="0">
                <a:latin typeface="微软雅黑" pitchFamily="34" charset="-122"/>
                <a:ea typeface="微软雅黑" pitchFamily="34" charset="-122"/>
              </a:endParaRPr>
            </a:p>
          </p:txBody>
        </p:sp>
        <p:sp>
          <p:nvSpPr>
            <p:cNvPr id="125" name="TextBox 124"/>
            <p:cNvSpPr txBox="1"/>
            <p:nvPr/>
          </p:nvSpPr>
          <p:spPr>
            <a:xfrm>
              <a:off x="4171889" y="3385594"/>
              <a:ext cx="800219" cy="276999"/>
            </a:xfrm>
            <a:prstGeom prst="rect">
              <a:avLst/>
            </a:prstGeom>
            <a:noFill/>
          </p:spPr>
          <p:txBody>
            <a:bodyPr wrap="none" rtlCol="0">
              <a:spAutoFit/>
            </a:bodyPr>
            <a:lstStyle/>
            <a:p>
              <a:r>
                <a:rPr lang="zh-CN" altLang="en-US" sz="1200" b="1" dirty="0" smtClean="0">
                  <a:latin typeface="微软雅黑" panose="020B0503020204020204" pitchFamily="34" charset="-122"/>
                  <a:ea typeface="微软雅黑" panose="020B0503020204020204" pitchFamily="34" charset="-122"/>
                </a:rPr>
                <a:t>综合排名</a:t>
              </a:r>
              <a:endParaRPr lang="zh-CN" altLang="en-US" sz="1200" b="1" dirty="0">
                <a:latin typeface="微软雅黑" panose="020B0503020204020204" pitchFamily="34" charset="-122"/>
                <a:ea typeface="微软雅黑" panose="020B0503020204020204" pitchFamily="34" charset="-122"/>
              </a:endParaRPr>
            </a:p>
          </p:txBody>
        </p:sp>
        <p:sp>
          <p:nvSpPr>
            <p:cNvPr id="126" name="矩形 125"/>
            <p:cNvSpPr/>
            <p:nvPr/>
          </p:nvSpPr>
          <p:spPr bwMode="auto">
            <a:xfrm>
              <a:off x="5660071" y="3666769"/>
              <a:ext cx="499609" cy="231969"/>
            </a:xfrm>
            <a:prstGeom prst="rect">
              <a:avLst/>
            </a:prstGeom>
            <a:solidFill>
              <a:schemeClr val="accent3"/>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a:latin typeface="微软雅黑" pitchFamily="34" charset="-122"/>
                  <a:ea typeface="微软雅黑" pitchFamily="34" charset="-122"/>
                </a:rPr>
                <a:t>参照</a:t>
              </a:r>
              <a:endParaRPr lang="en-US" altLang="zh-CN" sz="1050" dirty="0" smtClean="0">
                <a:latin typeface="微软雅黑" pitchFamily="34" charset="-122"/>
                <a:ea typeface="微软雅黑" pitchFamily="34" charset="-122"/>
              </a:endParaRPr>
            </a:p>
          </p:txBody>
        </p:sp>
      </p:grpSp>
      <p:grpSp>
        <p:nvGrpSpPr>
          <p:cNvPr id="12" name="组合 17"/>
          <p:cNvGrpSpPr/>
          <p:nvPr/>
        </p:nvGrpSpPr>
        <p:grpSpPr>
          <a:xfrm>
            <a:off x="6304318" y="3284280"/>
            <a:ext cx="2403395" cy="594170"/>
            <a:chOff x="6304318" y="3397170"/>
            <a:chExt cx="2401787" cy="594170"/>
          </a:xfrm>
        </p:grpSpPr>
        <p:sp>
          <p:nvSpPr>
            <p:cNvPr id="128" name="矩形 127"/>
            <p:cNvSpPr/>
            <p:nvPr/>
          </p:nvSpPr>
          <p:spPr bwMode="auto">
            <a:xfrm>
              <a:off x="6304318" y="3408746"/>
              <a:ext cx="2401787" cy="582594"/>
            </a:xfrm>
            <a:prstGeom prst="rect">
              <a:avLst/>
            </a:prstGeom>
            <a:solidFill>
              <a:schemeClr val="accent1">
                <a:lumMod val="20000"/>
                <a:lumOff val="80000"/>
              </a:schemeClr>
            </a:solidFill>
            <a:ln w="6350" algn="ctr">
              <a:solidFill>
                <a:schemeClr val="bg1">
                  <a:lumMod val="85000"/>
                </a:schemeClr>
              </a:solidFill>
              <a:miter lim="800000"/>
              <a:headEnd/>
              <a:tailEnd/>
            </a:ln>
          </p:spPr>
          <p:txBody>
            <a:bodyPr tIns="91440" bIns="91440" rtlCol="0" anchor="t" anchorCtr="0"/>
            <a:lstStyle/>
            <a:p>
              <a:pPr algn="ctr">
                <a:lnSpc>
                  <a:spcPct val="150000"/>
                </a:lnSpc>
              </a:pPr>
              <a:endParaRPr lang="zh-CN" altLang="en-US" sz="1200" b="1" dirty="0">
                <a:latin typeface="微软雅黑" pitchFamily="34" charset="-122"/>
                <a:ea typeface="微软雅黑" pitchFamily="34" charset="-122"/>
              </a:endParaRPr>
            </a:p>
          </p:txBody>
        </p:sp>
        <p:sp>
          <p:nvSpPr>
            <p:cNvPr id="129" name="矩形 128"/>
            <p:cNvSpPr/>
            <p:nvPr/>
          </p:nvSpPr>
          <p:spPr bwMode="auto">
            <a:xfrm>
              <a:off x="6530037" y="3678344"/>
              <a:ext cx="937562" cy="220393"/>
            </a:xfrm>
            <a:prstGeom prst="rect">
              <a:avLst/>
            </a:prstGeom>
            <a:solidFill>
              <a:schemeClr val="accent3"/>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a:latin typeface="微软雅黑" pitchFamily="34" charset="-122"/>
                  <a:ea typeface="微软雅黑" pitchFamily="34" charset="-122"/>
                </a:rPr>
                <a:t>标杆</a:t>
              </a:r>
              <a:r>
                <a:rPr lang="zh-CN" altLang="en-US" sz="1050" dirty="0" smtClean="0">
                  <a:latin typeface="微软雅黑" pitchFamily="34" charset="-122"/>
                  <a:ea typeface="微软雅黑" pitchFamily="34" charset="-122"/>
                </a:rPr>
                <a:t>店分析</a:t>
              </a:r>
              <a:endParaRPr lang="en-US" altLang="zh-CN" sz="1050" dirty="0" smtClean="0">
                <a:latin typeface="微软雅黑" pitchFamily="34" charset="-122"/>
                <a:ea typeface="微软雅黑" pitchFamily="34" charset="-122"/>
              </a:endParaRPr>
            </a:p>
          </p:txBody>
        </p:sp>
        <p:sp>
          <p:nvSpPr>
            <p:cNvPr id="130" name="矩形 129"/>
            <p:cNvSpPr/>
            <p:nvPr/>
          </p:nvSpPr>
          <p:spPr bwMode="auto">
            <a:xfrm>
              <a:off x="7654298" y="3678345"/>
              <a:ext cx="918641" cy="220391"/>
            </a:xfrm>
            <a:prstGeom prst="rect">
              <a:avLst/>
            </a:prstGeom>
            <a:solidFill>
              <a:schemeClr val="accent3"/>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a:latin typeface="微软雅黑" pitchFamily="34" charset="-122"/>
                  <a:ea typeface="微软雅黑" pitchFamily="34" charset="-122"/>
                </a:rPr>
                <a:t>对</a:t>
              </a:r>
              <a:r>
                <a:rPr lang="zh-CN" altLang="en-US" sz="1050" dirty="0" smtClean="0">
                  <a:latin typeface="微软雅黑" pitchFamily="34" charset="-122"/>
                  <a:ea typeface="微软雅黑" pitchFamily="34" charset="-122"/>
                </a:rPr>
                <a:t>标分析</a:t>
              </a:r>
              <a:endParaRPr lang="en-US" altLang="zh-CN" sz="1050" dirty="0" smtClean="0">
                <a:latin typeface="微软雅黑" pitchFamily="34" charset="-122"/>
                <a:ea typeface="微软雅黑" pitchFamily="34" charset="-122"/>
              </a:endParaRPr>
            </a:p>
          </p:txBody>
        </p:sp>
        <p:sp>
          <p:nvSpPr>
            <p:cNvPr id="133" name="TextBox 132"/>
            <p:cNvSpPr txBox="1"/>
            <p:nvPr/>
          </p:nvSpPr>
          <p:spPr>
            <a:xfrm>
              <a:off x="7252167" y="3397170"/>
              <a:ext cx="800219" cy="276999"/>
            </a:xfrm>
            <a:prstGeom prst="rect">
              <a:avLst/>
            </a:prstGeom>
            <a:noFill/>
          </p:spPr>
          <p:txBody>
            <a:bodyPr wrap="none" rtlCol="0">
              <a:spAutoFit/>
            </a:bodyPr>
            <a:lstStyle/>
            <a:p>
              <a:r>
                <a:rPr lang="zh-CN" altLang="en-US" sz="1200" b="1" dirty="0" smtClean="0">
                  <a:latin typeface="微软雅黑" panose="020B0503020204020204" pitchFamily="34" charset="-122"/>
                  <a:ea typeface="微软雅黑" panose="020B0503020204020204" pitchFamily="34" charset="-122"/>
                </a:rPr>
                <a:t>全面对标</a:t>
              </a:r>
              <a:endParaRPr lang="zh-CN" altLang="en-US" sz="1200" b="1" dirty="0">
                <a:latin typeface="微软雅黑" panose="020B0503020204020204" pitchFamily="34" charset="-122"/>
                <a:ea typeface="微软雅黑" panose="020B0503020204020204" pitchFamily="34" charset="-122"/>
              </a:endParaRPr>
            </a:p>
          </p:txBody>
        </p:sp>
      </p:grpSp>
      <p:grpSp>
        <p:nvGrpSpPr>
          <p:cNvPr id="13" name="组合 18"/>
          <p:cNvGrpSpPr/>
          <p:nvPr/>
        </p:nvGrpSpPr>
        <p:grpSpPr>
          <a:xfrm>
            <a:off x="450439" y="3881894"/>
            <a:ext cx="1226902" cy="2022195"/>
            <a:chOff x="450439" y="4028651"/>
            <a:chExt cx="1226902" cy="2022195"/>
          </a:xfrm>
        </p:grpSpPr>
        <p:sp>
          <p:nvSpPr>
            <p:cNvPr id="52" name="矩形 51"/>
            <p:cNvSpPr/>
            <p:nvPr/>
          </p:nvSpPr>
          <p:spPr bwMode="auto">
            <a:xfrm>
              <a:off x="450439" y="4057614"/>
              <a:ext cx="1226902" cy="1993232"/>
            </a:xfrm>
            <a:prstGeom prst="rect">
              <a:avLst/>
            </a:prstGeom>
            <a:solidFill>
              <a:schemeClr val="accent1">
                <a:lumMod val="20000"/>
                <a:lumOff val="80000"/>
              </a:schemeClr>
            </a:solidFill>
            <a:ln w="6350" algn="ctr">
              <a:solidFill>
                <a:schemeClr val="bg1">
                  <a:lumMod val="85000"/>
                </a:schemeClr>
              </a:solidFill>
              <a:miter lim="800000"/>
              <a:headEnd/>
              <a:tailEnd/>
            </a:ln>
          </p:spPr>
          <p:txBody>
            <a:bodyPr tIns="91440" bIns="91440" rtlCol="0" anchor="t" anchorCtr="0"/>
            <a:lstStyle/>
            <a:p>
              <a:pPr algn="ctr">
                <a:lnSpc>
                  <a:spcPct val="150000"/>
                </a:lnSpc>
              </a:pPr>
              <a:endParaRPr lang="zh-CN" altLang="en-US" sz="1400" dirty="0">
                <a:latin typeface="微软雅黑" pitchFamily="34" charset="-122"/>
                <a:ea typeface="微软雅黑" pitchFamily="34" charset="-122"/>
              </a:endParaRPr>
            </a:p>
          </p:txBody>
        </p:sp>
        <p:sp>
          <p:nvSpPr>
            <p:cNvPr id="134" name="TextBox 133"/>
            <p:cNvSpPr txBox="1"/>
            <p:nvPr/>
          </p:nvSpPr>
          <p:spPr>
            <a:xfrm>
              <a:off x="740724" y="4028651"/>
              <a:ext cx="646331" cy="276999"/>
            </a:xfrm>
            <a:prstGeom prst="rect">
              <a:avLst/>
            </a:prstGeom>
            <a:noFill/>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供应链</a:t>
              </a:r>
            </a:p>
          </p:txBody>
        </p:sp>
        <p:sp>
          <p:nvSpPr>
            <p:cNvPr id="146" name="矩形 145"/>
            <p:cNvSpPr/>
            <p:nvPr/>
          </p:nvSpPr>
          <p:spPr bwMode="auto">
            <a:xfrm>
              <a:off x="514307" y="4279659"/>
              <a:ext cx="1099166" cy="249820"/>
            </a:xfrm>
            <a:prstGeom prst="rect">
              <a:avLst/>
            </a:prstGeom>
            <a:solidFill>
              <a:srgbClr val="92D050"/>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a:latin typeface="微软雅黑" pitchFamily="34" charset="-122"/>
                  <a:ea typeface="微软雅黑" pitchFamily="34" charset="-122"/>
                </a:rPr>
                <a:t>供应</a:t>
              </a:r>
              <a:r>
                <a:rPr lang="zh-CN" altLang="en-US" sz="1050" dirty="0" smtClean="0">
                  <a:latin typeface="微软雅黑" pitchFamily="34" charset="-122"/>
                  <a:ea typeface="微软雅黑" pitchFamily="34" charset="-122"/>
                </a:rPr>
                <a:t>链看板</a:t>
              </a:r>
              <a:endParaRPr lang="en-US" altLang="zh-CN" sz="1050" dirty="0" smtClean="0">
                <a:latin typeface="微软雅黑" pitchFamily="34" charset="-122"/>
                <a:ea typeface="微软雅黑" pitchFamily="34" charset="-122"/>
              </a:endParaRPr>
            </a:p>
          </p:txBody>
        </p:sp>
        <p:sp>
          <p:nvSpPr>
            <p:cNvPr id="147" name="矩形 146"/>
            <p:cNvSpPr/>
            <p:nvPr/>
          </p:nvSpPr>
          <p:spPr bwMode="auto">
            <a:xfrm>
              <a:off x="520130" y="4576370"/>
              <a:ext cx="1099166" cy="249820"/>
            </a:xfrm>
            <a:prstGeom prst="rect">
              <a:avLst/>
            </a:prstGeom>
            <a:solidFill>
              <a:srgbClr val="92D050"/>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smtClean="0">
                  <a:latin typeface="微软雅黑" pitchFamily="34" charset="-122"/>
                  <a:ea typeface="微软雅黑" pitchFamily="34" charset="-122"/>
                </a:rPr>
                <a:t>采购分析</a:t>
              </a:r>
              <a:endParaRPr lang="en-US" altLang="zh-CN" sz="1050" dirty="0" smtClean="0">
                <a:latin typeface="微软雅黑" pitchFamily="34" charset="-122"/>
                <a:ea typeface="微软雅黑" pitchFamily="34" charset="-122"/>
              </a:endParaRPr>
            </a:p>
          </p:txBody>
        </p:sp>
        <p:sp>
          <p:nvSpPr>
            <p:cNvPr id="148" name="矩形 147"/>
            <p:cNvSpPr/>
            <p:nvPr/>
          </p:nvSpPr>
          <p:spPr bwMode="auto">
            <a:xfrm>
              <a:off x="514307" y="4860725"/>
              <a:ext cx="1099166" cy="249820"/>
            </a:xfrm>
            <a:prstGeom prst="rect">
              <a:avLst/>
            </a:prstGeom>
            <a:solidFill>
              <a:srgbClr val="92D050"/>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smtClean="0">
                  <a:latin typeface="微软雅黑" pitchFamily="34" charset="-122"/>
                  <a:ea typeface="微软雅黑" pitchFamily="34" charset="-122"/>
                </a:rPr>
                <a:t>库存结构分析</a:t>
              </a:r>
              <a:endParaRPr lang="en-US" altLang="zh-CN" sz="1050" dirty="0" smtClean="0">
                <a:latin typeface="微软雅黑" pitchFamily="34" charset="-122"/>
                <a:ea typeface="微软雅黑" pitchFamily="34" charset="-122"/>
              </a:endParaRPr>
            </a:p>
          </p:txBody>
        </p:sp>
        <p:sp>
          <p:nvSpPr>
            <p:cNvPr id="149" name="矩形 148"/>
            <p:cNvSpPr/>
            <p:nvPr/>
          </p:nvSpPr>
          <p:spPr bwMode="auto">
            <a:xfrm>
              <a:off x="520130" y="5148448"/>
              <a:ext cx="1099166" cy="249820"/>
            </a:xfrm>
            <a:prstGeom prst="rect">
              <a:avLst/>
            </a:prstGeom>
            <a:solidFill>
              <a:srgbClr val="92D050"/>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smtClean="0">
                  <a:latin typeface="微软雅黑" pitchFamily="34" charset="-122"/>
                  <a:ea typeface="微软雅黑" pitchFamily="34" charset="-122"/>
                </a:rPr>
                <a:t>缺货滞销分析</a:t>
              </a:r>
              <a:endParaRPr lang="en-US" altLang="zh-CN" sz="1050" dirty="0" smtClean="0">
                <a:latin typeface="微软雅黑" pitchFamily="34" charset="-122"/>
                <a:ea typeface="微软雅黑" pitchFamily="34" charset="-122"/>
              </a:endParaRPr>
            </a:p>
          </p:txBody>
        </p:sp>
      </p:grpSp>
      <p:grpSp>
        <p:nvGrpSpPr>
          <p:cNvPr id="14" name="组合 153"/>
          <p:cNvGrpSpPr/>
          <p:nvPr/>
        </p:nvGrpSpPr>
        <p:grpSpPr>
          <a:xfrm>
            <a:off x="1729660" y="3881894"/>
            <a:ext cx="1136976" cy="2022195"/>
            <a:chOff x="450439" y="4028650"/>
            <a:chExt cx="1226902" cy="2022195"/>
          </a:xfrm>
        </p:grpSpPr>
        <p:sp>
          <p:nvSpPr>
            <p:cNvPr id="155" name="矩形 154"/>
            <p:cNvSpPr/>
            <p:nvPr/>
          </p:nvSpPr>
          <p:spPr bwMode="auto">
            <a:xfrm>
              <a:off x="450439" y="4057614"/>
              <a:ext cx="1226902" cy="1993231"/>
            </a:xfrm>
            <a:prstGeom prst="rect">
              <a:avLst/>
            </a:prstGeom>
            <a:solidFill>
              <a:schemeClr val="accent1">
                <a:lumMod val="20000"/>
                <a:lumOff val="80000"/>
              </a:schemeClr>
            </a:solidFill>
            <a:ln w="6350" algn="ctr">
              <a:solidFill>
                <a:schemeClr val="bg1">
                  <a:lumMod val="85000"/>
                </a:schemeClr>
              </a:solidFill>
              <a:miter lim="800000"/>
              <a:headEnd/>
              <a:tailEnd/>
            </a:ln>
          </p:spPr>
          <p:txBody>
            <a:bodyPr tIns="91440" bIns="91440" rtlCol="0" anchor="t" anchorCtr="0"/>
            <a:lstStyle/>
            <a:p>
              <a:pPr algn="ctr">
                <a:lnSpc>
                  <a:spcPct val="150000"/>
                </a:lnSpc>
              </a:pPr>
              <a:endParaRPr lang="zh-CN" altLang="en-US" sz="1400" dirty="0">
                <a:latin typeface="微软雅黑" pitchFamily="34" charset="-122"/>
                <a:ea typeface="微软雅黑" pitchFamily="34" charset="-122"/>
              </a:endParaRPr>
            </a:p>
          </p:txBody>
        </p:sp>
        <p:sp>
          <p:nvSpPr>
            <p:cNvPr id="156" name="矩形 155"/>
            <p:cNvSpPr/>
            <p:nvPr/>
          </p:nvSpPr>
          <p:spPr bwMode="auto">
            <a:xfrm>
              <a:off x="520130" y="5434394"/>
              <a:ext cx="1099166" cy="249820"/>
            </a:xfrm>
            <a:prstGeom prst="rect">
              <a:avLst/>
            </a:prstGeom>
            <a:solidFill>
              <a:schemeClr val="accent3"/>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smtClean="0">
                  <a:latin typeface="微软雅黑" pitchFamily="34" charset="-122"/>
                  <a:ea typeface="微软雅黑" pitchFamily="34" charset="-122"/>
                </a:rPr>
                <a:t>促销分析</a:t>
              </a:r>
              <a:endParaRPr lang="en-US" altLang="zh-CN" sz="1050" dirty="0" smtClean="0">
                <a:latin typeface="微软雅黑" pitchFamily="34" charset="-122"/>
                <a:ea typeface="微软雅黑" pitchFamily="34" charset="-122"/>
              </a:endParaRPr>
            </a:p>
          </p:txBody>
        </p:sp>
        <p:sp>
          <p:nvSpPr>
            <p:cNvPr id="157" name="TextBox 156"/>
            <p:cNvSpPr txBox="1"/>
            <p:nvPr/>
          </p:nvSpPr>
          <p:spPr>
            <a:xfrm>
              <a:off x="663780" y="4028650"/>
              <a:ext cx="863510" cy="276999"/>
            </a:xfrm>
            <a:prstGeom prst="rect">
              <a:avLst/>
            </a:prstGeom>
            <a:noFill/>
          </p:spPr>
          <p:txBody>
            <a:bodyPr wrap="none" rtlCol="0">
              <a:spAutoFit/>
            </a:bodyPr>
            <a:lstStyle/>
            <a:p>
              <a:r>
                <a:rPr lang="zh-CN" altLang="en-US" sz="1200" b="1" dirty="0" smtClean="0">
                  <a:latin typeface="微软雅黑" panose="020B0503020204020204" pitchFamily="34" charset="-122"/>
                  <a:ea typeface="微软雅黑" panose="020B0503020204020204" pitchFamily="34" charset="-122"/>
                </a:rPr>
                <a:t>销售执行</a:t>
              </a:r>
              <a:endParaRPr lang="zh-CN" altLang="en-US" sz="1200" b="1" dirty="0">
                <a:latin typeface="微软雅黑" panose="020B0503020204020204" pitchFamily="34" charset="-122"/>
                <a:ea typeface="微软雅黑" panose="020B0503020204020204" pitchFamily="34" charset="-122"/>
              </a:endParaRPr>
            </a:p>
          </p:txBody>
        </p:sp>
        <p:sp>
          <p:nvSpPr>
            <p:cNvPr id="158" name="矩形 157"/>
            <p:cNvSpPr/>
            <p:nvPr/>
          </p:nvSpPr>
          <p:spPr bwMode="auto">
            <a:xfrm>
              <a:off x="514307" y="4279659"/>
              <a:ext cx="1099166" cy="249820"/>
            </a:xfrm>
            <a:prstGeom prst="rect">
              <a:avLst/>
            </a:prstGeom>
            <a:solidFill>
              <a:srgbClr val="92D050"/>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smtClean="0">
                  <a:latin typeface="微软雅黑" pitchFamily="34" charset="-122"/>
                  <a:ea typeface="微软雅黑" pitchFamily="34" charset="-122"/>
                </a:rPr>
                <a:t>销售业绩看板</a:t>
              </a:r>
              <a:endParaRPr lang="en-US" altLang="zh-CN" sz="1050" dirty="0" smtClean="0">
                <a:latin typeface="微软雅黑" pitchFamily="34" charset="-122"/>
                <a:ea typeface="微软雅黑" pitchFamily="34" charset="-122"/>
              </a:endParaRPr>
            </a:p>
          </p:txBody>
        </p:sp>
        <p:sp>
          <p:nvSpPr>
            <p:cNvPr id="159" name="矩形 158"/>
            <p:cNvSpPr/>
            <p:nvPr/>
          </p:nvSpPr>
          <p:spPr bwMode="auto">
            <a:xfrm>
              <a:off x="520130" y="4576370"/>
              <a:ext cx="1099166" cy="249820"/>
            </a:xfrm>
            <a:prstGeom prst="rect">
              <a:avLst/>
            </a:prstGeom>
            <a:solidFill>
              <a:srgbClr val="92D050"/>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smtClean="0">
                  <a:latin typeface="微软雅黑" pitchFamily="34" charset="-122"/>
                  <a:ea typeface="微软雅黑" pitchFamily="34" charset="-122"/>
                </a:rPr>
                <a:t>销售经营分析</a:t>
              </a:r>
              <a:endParaRPr lang="en-US" altLang="zh-CN" sz="1050" dirty="0" smtClean="0">
                <a:latin typeface="微软雅黑" pitchFamily="34" charset="-122"/>
                <a:ea typeface="微软雅黑" pitchFamily="34" charset="-122"/>
              </a:endParaRPr>
            </a:p>
          </p:txBody>
        </p:sp>
        <p:sp>
          <p:nvSpPr>
            <p:cNvPr id="160" name="矩形 159"/>
            <p:cNvSpPr/>
            <p:nvPr/>
          </p:nvSpPr>
          <p:spPr bwMode="auto">
            <a:xfrm>
              <a:off x="514307" y="4860725"/>
              <a:ext cx="1099166" cy="249820"/>
            </a:xfrm>
            <a:prstGeom prst="rect">
              <a:avLst/>
            </a:prstGeom>
            <a:solidFill>
              <a:srgbClr val="92D050"/>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smtClean="0">
                  <a:latin typeface="微软雅黑" pitchFamily="34" charset="-122"/>
                  <a:ea typeface="微软雅黑" pitchFamily="34" charset="-122"/>
                </a:rPr>
                <a:t>营运人效分析</a:t>
              </a:r>
              <a:endParaRPr lang="en-US" altLang="zh-CN" sz="1050" dirty="0" smtClean="0">
                <a:latin typeface="微软雅黑" pitchFamily="34" charset="-122"/>
                <a:ea typeface="微软雅黑" pitchFamily="34" charset="-122"/>
              </a:endParaRPr>
            </a:p>
          </p:txBody>
        </p:sp>
        <p:sp>
          <p:nvSpPr>
            <p:cNvPr id="161" name="矩形 160"/>
            <p:cNvSpPr/>
            <p:nvPr/>
          </p:nvSpPr>
          <p:spPr bwMode="auto">
            <a:xfrm>
              <a:off x="520130" y="5148448"/>
              <a:ext cx="1099166" cy="249820"/>
            </a:xfrm>
            <a:prstGeom prst="rect">
              <a:avLst/>
            </a:prstGeom>
            <a:solidFill>
              <a:srgbClr val="92D050"/>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smtClean="0">
                  <a:latin typeface="微软雅黑" pitchFamily="34" charset="-122"/>
                  <a:ea typeface="微软雅黑" pitchFamily="34" charset="-122"/>
                </a:rPr>
                <a:t>销售经理报表</a:t>
              </a:r>
              <a:endParaRPr lang="en-US" altLang="zh-CN" sz="1050" dirty="0" smtClean="0">
                <a:latin typeface="微软雅黑" pitchFamily="34" charset="-122"/>
                <a:ea typeface="微软雅黑" pitchFamily="34" charset="-122"/>
              </a:endParaRPr>
            </a:p>
          </p:txBody>
        </p:sp>
      </p:grpSp>
      <p:grpSp>
        <p:nvGrpSpPr>
          <p:cNvPr id="15" name="组合 161"/>
          <p:cNvGrpSpPr/>
          <p:nvPr/>
        </p:nvGrpSpPr>
        <p:grpSpPr>
          <a:xfrm>
            <a:off x="2913181" y="3881894"/>
            <a:ext cx="1103967" cy="2022195"/>
            <a:chOff x="450439" y="4028651"/>
            <a:chExt cx="1226902" cy="2022195"/>
          </a:xfrm>
        </p:grpSpPr>
        <p:sp>
          <p:nvSpPr>
            <p:cNvPr id="163" name="矩形 162"/>
            <p:cNvSpPr/>
            <p:nvPr/>
          </p:nvSpPr>
          <p:spPr bwMode="auto">
            <a:xfrm>
              <a:off x="450439" y="4057614"/>
              <a:ext cx="1226902" cy="1993232"/>
            </a:xfrm>
            <a:prstGeom prst="rect">
              <a:avLst/>
            </a:prstGeom>
            <a:solidFill>
              <a:schemeClr val="accent1">
                <a:lumMod val="20000"/>
                <a:lumOff val="80000"/>
              </a:schemeClr>
            </a:solidFill>
            <a:ln w="6350" algn="ctr">
              <a:solidFill>
                <a:schemeClr val="bg1">
                  <a:lumMod val="85000"/>
                </a:schemeClr>
              </a:solidFill>
              <a:miter lim="800000"/>
              <a:headEnd/>
              <a:tailEnd/>
            </a:ln>
          </p:spPr>
          <p:txBody>
            <a:bodyPr tIns="91440" bIns="91440" rtlCol="0" anchor="t" anchorCtr="0"/>
            <a:lstStyle/>
            <a:p>
              <a:pPr algn="ctr">
                <a:lnSpc>
                  <a:spcPct val="150000"/>
                </a:lnSpc>
              </a:pPr>
              <a:endParaRPr lang="zh-CN" altLang="en-US" sz="1400" dirty="0">
                <a:latin typeface="微软雅黑" pitchFamily="34" charset="-122"/>
                <a:ea typeface="微软雅黑" pitchFamily="34" charset="-122"/>
              </a:endParaRPr>
            </a:p>
          </p:txBody>
        </p:sp>
        <p:sp>
          <p:nvSpPr>
            <p:cNvPr id="164" name="矩形 163"/>
            <p:cNvSpPr/>
            <p:nvPr/>
          </p:nvSpPr>
          <p:spPr bwMode="auto">
            <a:xfrm>
              <a:off x="520130" y="5434395"/>
              <a:ext cx="1099166" cy="249820"/>
            </a:xfrm>
            <a:prstGeom prst="rect">
              <a:avLst/>
            </a:prstGeom>
            <a:solidFill>
              <a:srgbClr val="92D050"/>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smtClean="0">
                  <a:latin typeface="微软雅黑" pitchFamily="34" charset="-122"/>
                  <a:ea typeface="微软雅黑" pitchFamily="34" charset="-122"/>
                </a:rPr>
                <a:t>货品追踪分析</a:t>
              </a:r>
              <a:endParaRPr lang="en-US" altLang="zh-CN" sz="1050" dirty="0" smtClean="0">
                <a:latin typeface="微软雅黑" pitchFamily="34" charset="-122"/>
                <a:ea typeface="微软雅黑" pitchFamily="34" charset="-122"/>
              </a:endParaRPr>
            </a:p>
          </p:txBody>
        </p:sp>
        <p:sp>
          <p:nvSpPr>
            <p:cNvPr id="165" name="TextBox 164"/>
            <p:cNvSpPr txBox="1"/>
            <p:nvPr/>
          </p:nvSpPr>
          <p:spPr>
            <a:xfrm>
              <a:off x="796072" y="4028651"/>
              <a:ext cx="547280" cy="276999"/>
            </a:xfrm>
            <a:prstGeom prst="rect">
              <a:avLst/>
            </a:prstGeom>
            <a:noFill/>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品牌</a:t>
              </a:r>
            </a:p>
          </p:txBody>
        </p:sp>
        <p:sp>
          <p:nvSpPr>
            <p:cNvPr id="166" name="矩形 165"/>
            <p:cNvSpPr/>
            <p:nvPr/>
          </p:nvSpPr>
          <p:spPr bwMode="auto">
            <a:xfrm>
              <a:off x="514307" y="4279659"/>
              <a:ext cx="1099166" cy="249820"/>
            </a:xfrm>
            <a:prstGeom prst="rect">
              <a:avLst/>
            </a:prstGeom>
            <a:solidFill>
              <a:srgbClr val="92D050"/>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smtClean="0">
                  <a:latin typeface="微软雅黑" pitchFamily="34" charset="-122"/>
                  <a:ea typeface="微软雅黑" pitchFamily="34" charset="-122"/>
                </a:rPr>
                <a:t>品牌看板</a:t>
              </a:r>
              <a:endParaRPr lang="en-US" altLang="zh-CN" sz="1050" dirty="0" smtClean="0">
                <a:latin typeface="微软雅黑" pitchFamily="34" charset="-122"/>
                <a:ea typeface="微软雅黑" pitchFamily="34" charset="-122"/>
              </a:endParaRPr>
            </a:p>
          </p:txBody>
        </p:sp>
        <p:sp>
          <p:nvSpPr>
            <p:cNvPr id="167" name="矩形 166"/>
            <p:cNvSpPr/>
            <p:nvPr/>
          </p:nvSpPr>
          <p:spPr bwMode="auto">
            <a:xfrm>
              <a:off x="520130" y="4576370"/>
              <a:ext cx="1099166" cy="249820"/>
            </a:xfrm>
            <a:prstGeom prst="rect">
              <a:avLst/>
            </a:prstGeom>
            <a:solidFill>
              <a:srgbClr val="92D050"/>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smtClean="0">
                  <a:latin typeface="微软雅黑" pitchFamily="34" charset="-122"/>
                  <a:ea typeface="微软雅黑" pitchFamily="34" charset="-122"/>
                </a:rPr>
                <a:t>商品分析</a:t>
              </a:r>
              <a:endParaRPr lang="en-US" altLang="zh-CN" sz="1050" dirty="0" smtClean="0">
                <a:latin typeface="微软雅黑" pitchFamily="34" charset="-122"/>
                <a:ea typeface="微软雅黑" pitchFamily="34" charset="-122"/>
              </a:endParaRPr>
            </a:p>
          </p:txBody>
        </p:sp>
        <p:sp>
          <p:nvSpPr>
            <p:cNvPr id="168" name="矩形 167"/>
            <p:cNvSpPr/>
            <p:nvPr/>
          </p:nvSpPr>
          <p:spPr bwMode="auto">
            <a:xfrm>
              <a:off x="514307" y="4860725"/>
              <a:ext cx="1099166" cy="249820"/>
            </a:xfrm>
            <a:prstGeom prst="rect">
              <a:avLst/>
            </a:prstGeom>
            <a:solidFill>
              <a:srgbClr val="92D050"/>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smtClean="0">
                  <a:latin typeface="微软雅黑" pitchFamily="34" charset="-122"/>
                  <a:ea typeface="微软雅黑" pitchFamily="34" charset="-122"/>
                </a:rPr>
                <a:t>店铺铺货分析</a:t>
              </a:r>
              <a:endParaRPr lang="en-US" altLang="zh-CN" sz="1050" dirty="0" smtClean="0">
                <a:latin typeface="微软雅黑" pitchFamily="34" charset="-122"/>
                <a:ea typeface="微软雅黑" pitchFamily="34" charset="-122"/>
              </a:endParaRPr>
            </a:p>
          </p:txBody>
        </p:sp>
        <p:sp>
          <p:nvSpPr>
            <p:cNvPr id="169" name="矩形 168"/>
            <p:cNvSpPr/>
            <p:nvPr/>
          </p:nvSpPr>
          <p:spPr bwMode="auto">
            <a:xfrm>
              <a:off x="520130" y="5148448"/>
              <a:ext cx="1099166" cy="249820"/>
            </a:xfrm>
            <a:prstGeom prst="rect">
              <a:avLst/>
            </a:prstGeom>
            <a:solidFill>
              <a:srgbClr val="92D050"/>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a:latin typeface="微软雅黑" pitchFamily="34" charset="-122"/>
                  <a:ea typeface="微软雅黑" pitchFamily="34" charset="-122"/>
                </a:rPr>
                <a:t>经营周报</a:t>
              </a:r>
              <a:endParaRPr lang="en-US" altLang="zh-CN" sz="1050" dirty="0" smtClean="0">
                <a:latin typeface="微软雅黑" pitchFamily="34" charset="-122"/>
                <a:ea typeface="微软雅黑" pitchFamily="34" charset="-122"/>
              </a:endParaRPr>
            </a:p>
          </p:txBody>
        </p:sp>
      </p:grpSp>
      <p:grpSp>
        <p:nvGrpSpPr>
          <p:cNvPr id="16" name="组合 169"/>
          <p:cNvGrpSpPr/>
          <p:nvPr/>
        </p:nvGrpSpPr>
        <p:grpSpPr>
          <a:xfrm>
            <a:off x="4063876" y="3881894"/>
            <a:ext cx="1246174" cy="2022195"/>
            <a:chOff x="450439" y="4028650"/>
            <a:chExt cx="1226902" cy="2022195"/>
          </a:xfrm>
        </p:grpSpPr>
        <p:sp>
          <p:nvSpPr>
            <p:cNvPr id="171" name="矩形 170"/>
            <p:cNvSpPr/>
            <p:nvPr/>
          </p:nvSpPr>
          <p:spPr bwMode="auto">
            <a:xfrm>
              <a:off x="450439" y="4057614"/>
              <a:ext cx="1226902" cy="1993231"/>
            </a:xfrm>
            <a:prstGeom prst="rect">
              <a:avLst/>
            </a:prstGeom>
            <a:solidFill>
              <a:schemeClr val="accent1">
                <a:lumMod val="20000"/>
                <a:lumOff val="80000"/>
              </a:schemeClr>
            </a:solidFill>
            <a:ln w="6350" algn="ctr">
              <a:solidFill>
                <a:schemeClr val="bg1">
                  <a:lumMod val="85000"/>
                </a:schemeClr>
              </a:solidFill>
              <a:miter lim="800000"/>
              <a:headEnd/>
              <a:tailEnd/>
            </a:ln>
          </p:spPr>
          <p:txBody>
            <a:bodyPr tIns="91440" bIns="91440" rtlCol="0" anchor="t" anchorCtr="0"/>
            <a:lstStyle/>
            <a:p>
              <a:pPr algn="ctr">
                <a:lnSpc>
                  <a:spcPct val="150000"/>
                </a:lnSpc>
              </a:pPr>
              <a:endParaRPr lang="zh-CN" altLang="en-US" sz="1400" dirty="0">
                <a:latin typeface="微软雅黑" pitchFamily="34" charset="-122"/>
                <a:ea typeface="微软雅黑" pitchFamily="34" charset="-122"/>
              </a:endParaRPr>
            </a:p>
          </p:txBody>
        </p:sp>
        <p:sp>
          <p:nvSpPr>
            <p:cNvPr id="172" name="矩形 171"/>
            <p:cNvSpPr/>
            <p:nvPr/>
          </p:nvSpPr>
          <p:spPr bwMode="auto">
            <a:xfrm>
              <a:off x="520130" y="5434394"/>
              <a:ext cx="1099166" cy="249820"/>
            </a:xfrm>
            <a:prstGeom prst="rect">
              <a:avLst/>
            </a:prstGeom>
            <a:solidFill>
              <a:schemeClr val="accent3"/>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smtClean="0">
                  <a:latin typeface="微软雅黑" pitchFamily="34" charset="-122"/>
                  <a:ea typeface="微软雅黑" pitchFamily="34" charset="-122"/>
                </a:rPr>
                <a:t>资金分析</a:t>
              </a:r>
              <a:endParaRPr lang="en-US" altLang="zh-CN" sz="1050" dirty="0" smtClean="0">
                <a:latin typeface="微软雅黑" pitchFamily="34" charset="-122"/>
                <a:ea typeface="微软雅黑" pitchFamily="34" charset="-122"/>
              </a:endParaRPr>
            </a:p>
          </p:txBody>
        </p:sp>
        <p:sp>
          <p:nvSpPr>
            <p:cNvPr id="173" name="TextBox 172"/>
            <p:cNvSpPr txBox="1"/>
            <p:nvPr/>
          </p:nvSpPr>
          <p:spPr>
            <a:xfrm>
              <a:off x="821476" y="4028650"/>
              <a:ext cx="484827" cy="276999"/>
            </a:xfrm>
            <a:prstGeom prst="rect">
              <a:avLst/>
            </a:prstGeom>
            <a:noFill/>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财务</a:t>
              </a:r>
            </a:p>
          </p:txBody>
        </p:sp>
        <p:sp>
          <p:nvSpPr>
            <p:cNvPr id="174" name="矩形 173"/>
            <p:cNvSpPr/>
            <p:nvPr/>
          </p:nvSpPr>
          <p:spPr bwMode="auto">
            <a:xfrm>
              <a:off x="514307" y="4279659"/>
              <a:ext cx="1099166" cy="249820"/>
            </a:xfrm>
            <a:prstGeom prst="rect">
              <a:avLst/>
            </a:prstGeom>
            <a:solidFill>
              <a:schemeClr val="accent2"/>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smtClean="0">
                  <a:latin typeface="微软雅黑" pitchFamily="34" charset="-122"/>
                  <a:ea typeface="微软雅黑" pitchFamily="34" charset="-122"/>
                </a:rPr>
                <a:t>财务看板</a:t>
              </a:r>
              <a:endParaRPr lang="en-US" altLang="zh-CN" sz="1050" dirty="0" smtClean="0">
                <a:latin typeface="微软雅黑" pitchFamily="34" charset="-122"/>
                <a:ea typeface="微软雅黑" pitchFamily="34" charset="-122"/>
              </a:endParaRPr>
            </a:p>
          </p:txBody>
        </p:sp>
        <p:sp>
          <p:nvSpPr>
            <p:cNvPr id="175" name="矩形 174"/>
            <p:cNvSpPr/>
            <p:nvPr/>
          </p:nvSpPr>
          <p:spPr bwMode="auto">
            <a:xfrm>
              <a:off x="520130" y="4576370"/>
              <a:ext cx="1099166" cy="249820"/>
            </a:xfrm>
            <a:prstGeom prst="rect">
              <a:avLst/>
            </a:prstGeom>
            <a:solidFill>
              <a:schemeClr val="accent2"/>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smtClean="0">
                  <a:latin typeface="微软雅黑" pitchFamily="34" charset="-122"/>
                  <a:ea typeface="微软雅黑" pitchFamily="34" charset="-122"/>
                </a:rPr>
                <a:t>损益分析</a:t>
              </a:r>
              <a:endParaRPr lang="en-US" altLang="zh-CN" sz="1050" dirty="0" smtClean="0">
                <a:latin typeface="微软雅黑" pitchFamily="34" charset="-122"/>
                <a:ea typeface="微软雅黑" pitchFamily="34" charset="-122"/>
              </a:endParaRPr>
            </a:p>
          </p:txBody>
        </p:sp>
        <p:sp>
          <p:nvSpPr>
            <p:cNvPr id="176" name="矩形 175"/>
            <p:cNvSpPr/>
            <p:nvPr/>
          </p:nvSpPr>
          <p:spPr bwMode="auto">
            <a:xfrm>
              <a:off x="514307" y="4860725"/>
              <a:ext cx="1099166" cy="249820"/>
            </a:xfrm>
            <a:prstGeom prst="rect">
              <a:avLst/>
            </a:prstGeom>
            <a:solidFill>
              <a:schemeClr val="accent2"/>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a:latin typeface="微软雅黑" pitchFamily="34" charset="-122"/>
                  <a:ea typeface="微软雅黑" pitchFamily="34" charset="-122"/>
                </a:rPr>
                <a:t>费用</a:t>
              </a:r>
              <a:r>
                <a:rPr lang="zh-CN" altLang="en-US" sz="1050" dirty="0" smtClean="0">
                  <a:latin typeface="微软雅黑" pitchFamily="34" charset="-122"/>
                  <a:ea typeface="微软雅黑" pitchFamily="34" charset="-122"/>
                </a:rPr>
                <a:t>分析</a:t>
              </a:r>
              <a:endParaRPr lang="en-US" altLang="zh-CN" sz="1050" dirty="0" smtClean="0">
                <a:latin typeface="微软雅黑" pitchFamily="34" charset="-122"/>
                <a:ea typeface="微软雅黑" pitchFamily="34" charset="-122"/>
              </a:endParaRPr>
            </a:p>
          </p:txBody>
        </p:sp>
        <p:sp>
          <p:nvSpPr>
            <p:cNvPr id="177" name="矩形 176"/>
            <p:cNvSpPr/>
            <p:nvPr/>
          </p:nvSpPr>
          <p:spPr bwMode="auto">
            <a:xfrm>
              <a:off x="520130" y="5148448"/>
              <a:ext cx="1099166" cy="249820"/>
            </a:xfrm>
            <a:prstGeom prst="rect">
              <a:avLst/>
            </a:prstGeom>
            <a:solidFill>
              <a:schemeClr val="accent2"/>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a:latin typeface="微软雅黑" pitchFamily="34" charset="-122"/>
                  <a:ea typeface="微软雅黑" pitchFamily="34" charset="-122"/>
                </a:rPr>
                <a:t>毛利</a:t>
              </a:r>
              <a:r>
                <a:rPr lang="zh-CN" altLang="en-US" sz="1050" dirty="0" smtClean="0">
                  <a:latin typeface="微软雅黑" pitchFamily="34" charset="-122"/>
                  <a:ea typeface="微软雅黑" pitchFamily="34" charset="-122"/>
                </a:rPr>
                <a:t>分析</a:t>
              </a:r>
              <a:endParaRPr lang="en-US" altLang="zh-CN" sz="1050" dirty="0" smtClean="0">
                <a:latin typeface="微软雅黑" pitchFamily="34" charset="-122"/>
                <a:ea typeface="微软雅黑" pitchFamily="34" charset="-122"/>
              </a:endParaRPr>
            </a:p>
          </p:txBody>
        </p:sp>
      </p:grpSp>
      <p:grpSp>
        <p:nvGrpSpPr>
          <p:cNvPr id="17" name="组合 177"/>
          <p:cNvGrpSpPr/>
          <p:nvPr/>
        </p:nvGrpSpPr>
        <p:grpSpPr>
          <a:xfrm>
            <a:off x="5346602" y="3881893"/>
            <a:ext cx="1103967" cy="2022196"/>
            <a:chOff x="450439" y="4028650"/>
            <a:chExt cx="1226902" cy="2022196"/>
          </a:xfrm>
        </p:grpSpPr>
        <p:sp>
          <p:nvSpPr>
            <p:cNvPr id="179" name="矩形 178"/>
            <p:cNvSpPr/>
            <p:nvPr/>
          </p:nvSpPr>
          <p:spPr bwMode="auto">
            <a:xfrm>
              <a:off x="450439" y="4057614"/>
              <a:ext cx="1226902" cy="1993232"/>
            </a:xfrm>
            <a:prstGeom prst="rect">
              <a:avLst/>
            </a:prstGeom>
            <a:solidFill>
              <a:schemeClr val="accent1">
                <a:lumMod val="20000"/>
                <a:lumOff val="80000"/>
              </a:schemeClr>
            </a:solidFill>
            <a:ln w="6350" algn="ctr">
              <a:solidFill>
                <a:schemeClr val="bg1">
                  <a:lumMod val="85000"/>
                </a:schemeClr>
              </a:solidFill>
              <a:miter lim="800000"/>
              <a:headEnd/>
              <a:tailEnd/>
            </a:ln>
          </p:spPr>
          <p:txBody>
            <a:bodyPr tIns="91440" bIns="91440" rtlCol="0" anchor="t" anchorCtr="0"/>
            <a:lstStyle/>
            <a:p>
              <a:pPr algn="ctr">
                <a:lnSpc>
                  <a:spcPct val="150000"/>
                </a:lnSpc>
              </a:pPr>
              <a:endParaRPr lang="zh-CN" altLang="en-US" sz="1400" dirty="0">
                <a:latin typeface="微软雅黑" pitchFamily="34" charset="-122"/>
                <a:ea typeface="微软雅黑" pitchFamily="34" charset="-122"/>
              </a:endParaRPr>
            </a:p>
          </p:txBody>
        </p:sp>
        <p:sp>
          <p:nvSpPr>
            <p:cNvPr id="180" name="矩形 179"/>
            <p:cNvSpPr/>
            <p:nvPr/>
          </p:nvSpPr>
          <p:spPr bwMode="auto">
            <a:xfrm>
              <a:off x="520130" y="5434394"/>
              <a:ext cx="1099166" cy="249820"/>
            </a:xfrm>
            <a:prstGeom prst="rect">
              <a:avLst/>
            </a:prstGeom>
            <a:solidFill>
              <a:schemeClr val="accent3"/>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smtClean="0">
                  <a:latin typeface="微软雅黑" pitchFamily="34" charset="-122"/>
                  <a:ea typeface="微软雅黑" pitchFamily="34" charset="-122"/>
                </a:rPr>
                <a:t>培训分析</a:t>
              </a:r>
              <a:endParaRPr lang="en-US" altLang="zh-CN" sz="1050" dirty="0" smtClean="0">
                <a:latin typeface="微软雅黑" pitchFamily="34" charset="-122"/>
                <a:ea typeface="微软雅黑" pitchFamily="34" charset="-122"/>
              </a:endParaRPr>
            </a:p>
          </p:txBody>
        </p:sp>
        <p:sp>
          <p:nvSpPr>
            <p:cNvPr id="181" name="TextBox 180"/>
            <p:cNvSpPr txBox="1"/>
            <p:nvPr/>
          </p:nvSpPr>
          <p:spPr>
            <a:xfrm>
              <a:off x="625048" y="4028650"/>
              <a:ext cx="889329" cy="276999"/>
            </a:xfrm>
            <a:prstGeom prst="rect">
              <a:avLst/>
            </a:prstGeom>
            <a:noFill/>
          </p:spPr>
          <p:txBody>
            <a:bodyPr wrap="none" rtlCol="0">
              <a:spAutoFit/>
            </a:bodyPr>
            <a:lstStyle/>
            <a:p>
              <a:r>
                <a:rPr lang="zh-CN" altLang="en-US" sz="1200" b="1" dirty="0" smtClean="0">
                  <a:latin typeface="微软雅黑" panose="020B0503020204020204" pitchFamily="34" charset="-122"/>
                  <a:ea typeface="微软雅黑" panose="020B0503020204020204" pitchFamily="34" charset="-122"/>
                </a:rPr>
                <a:t>人力资源</a:t>
              </a:r>
              <a:endParaRPr lang="zh-CN" altLang="en-US" sz="1200" b="1" dirty="0">
                <a:latin typeface="微软雅黑" panose="020B0503020204020204" pitchFamily="34" charset="-122"/>
                <a:ea typeface="微软雅黑" panose="020B0503020204020204" pitchFamily="34" charset="-122"/>
              </a:endParaRPr>
            </a:p>
          </p:txBody>
        </p:sp>
        <p:sp>
          <p:nvSpPr>
            <p:cNvPr id="182" name="矩形 181"/>
            <p:cNvSpPr/>
            <p:nvPr/>
          </p:nvSpPr>
          <p:spPr bwMode="auto">
            <a:xfrm>
              <a:off x="514307" y="4279659"/>
              <a:ext cx="1099166" cy="249820"/>
            </a:xfrm>
            <a:prstGeom prst="rect">
              <a:avLst/>
            </a:prstGeom>
            <a:solidFill>
              <a:schemeClr val="accent2"/>
            </a:solidFill>
            <a:ln w="6350" algn="ctr">
              <a:solidFill>
                <a:schemeClr val="bg1">
                  <a:lumMod val="85000"/>
                </a:schemeClr>
              </a:solidFill>
              <a:miter lim="800000"/>
              <a:headEnd/>
              <a:tailEnd/>
            </a:ln>
          </p:spPr>
          <p:txBody>
            <a:bodyPr tIns="91440" bIns="91440" rtlCol="0" anchor="ctr"/>
            <a:lstStyle/>
            <a:p>
              <a:pPr algn="ctr">
                <a:lnSpc>
                  <a:spcPct val="150000"/>
                </a:lnSpc>
              </a:pPr>
              <a:r>
                <a:rPr lang="en-US" altLang="zh-CN" sz="1050" dirty="0" smtClean="0">
                  <a:latin typeface="微软雅黑" pitchFamily="34" charset="-122"/>
                  <a:ea typeface="微软雅黑" pitchFamily="34" charset="-122"/>
                </a:rPr>
                <a:t>HR</a:t>
              </a:r>
              <a:r>
                <a:rPr lang="zh-CN" altLang="en-US" sz="1050" dirty="0" smtClean="0">
                  <a:latin typeface="微软雅黑" pitchFamily="34" charset="-122"/>
                  <a:ea typeface="微软雅黑" pitchFamily="34" charset="-122"/>
                </a:rPr>
                <a:t>看板</a:t>
              </a:r>
              <a:endParaRPr lang="en-US" altLang="zh-CN" sz="1050" dirty="0" smtClean="0">
                <a:latin typeface="微软雅黑" pitchFamily="34" charset="-122"/>
                <a:ea typeface="微软雅黑" pitchFamily="34" charset="-122"/>
              </a:endParaRPr>
            </a:p>
          </p:txBody>
        </p:sp>
        <p:sp>
          <p:nvSpPr>
            <p:cNvPr id="183" name="矩形 182"/>
            <p:cNvSpPr/>
            <p:nvPr/>
          </p:nvSpPr>
          <p:spPr bwMode="auto">
            <a:xfrm>
              <a:off x="520130" y="4576370"/>
              <a:ext cx="1099166" cy="249820"/>
            </a:xfrm>
            <a:prstGeom prst="rect">
              <a:avLst/>
            </a:prstGeom>
            <a:solidFill>
              <a:schemeClr val="accent2"/>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a:latin typeface="微软雅黑" pitchFamily="34" charset="-122"/>
                  <a:ea typeface="微软雅黑" pitchFamily="34" charset="-122"/>
                </a:rPr>
                <a:t>门</a:t>
              </a:r>
              <a:r>
                <a:rPr lang="zh-CN" altLang="en-US" sz="1050" dirty="0" smtClean="0">
                  <a:latin typeface="微软雅黑" pitchFamily="34" charset="-122"/>
                  <a:ea typeface="微软雅黑" pitchFamily="34" charset="-122"/>
                </a:rPr>
                <a:t>店经营分析</a:t>
              </a:r>
              <a:endParaRPr lang="en-US" altLang="zh-CN" sz="1050" dirty="0" smtClean="0">
                <a:latin typeface="微软雅黑" pitchFamily="34" charset="-122"/>
                <a:ea typeface="微软雅黑" pitchFamily="34" charset="-122"/>
              </a:endParaRPr>
            </a:p>
          </p:txBody>
        </p:sp>
        <p:sp>
          <p:nvSpPr>
            <p:cNvPr id="184" name="矩形 183"/>
            <p:cNvSpPr/>
            <p:nvPr/>
          </p:nvSpPr>
          <p:spPr bwMode="auto">
            <a:xfrm>
              <a:off x="514307" y="4860725"/>
              <a:ext cx="1099166" cy="249820"/>
            </a:xfrm>
            <a:prstGeom prst="rect">
              <a:avLst/>
            </a:prstGeom>
            <a:solidFill>
              <a:schemeClr val="accent3"/>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smtClean="0">
                  <a:latin typeface="微软雅黑" pitchFamily="34" charset="-122"/>
                  <a:ea typeface="微软雅黑" pitchFamily="34" charset="-122"/>
                </a:rPr>
                <a:t>考勤分析</a:t>
              </a:r>
              <a:endParaRPr lang="en-US" altLang="zh-CN" sz="1050" dirty="0" smtClean="0">
                <a:latin typeface="微软雅黑" pitchFamily="34" charset="-122"/>
                <a:ea typeface="微软雅黑" pitchFamily="34" charset="-122"/>
              </a:endParaRPr>
            </a:p>
          </p:txBody>
        </p:sp>
        <p:sp>
          <p:nvSpPr>
            <p:cNvPr id="185" name="矩形 184"/>
            <p:cNvSpPr/>
            <p:nvPr/>
          </p:nvSpPr>
          <p:spPr bwMode="auto">
            <a:xfrm>
              <a:off x="520130" y="5148448"/>
              <a:ext cx="1099166" cy="249820"/>
            </a:xfrm>
            <a:prstGeom prst="rect">
              <a:avLst/>
            </a:prstGeom>
            <a:solidFill>
              <a:schemeClr val="accent3"/>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smtClean="0">
                  <a:latin typeface="微软雅黑" pitchFamily="34" charset="-122"/>
                  <a:ea typeface="微软雅黑" pitchFamily="34" charset="-122"/>
                </a:rPr>
                <a:t>绩效分析</a:t>
              </a:r>
              <a:endParaRPr lang="en-US" altLang="zh-CN" sz="1050" dirty="0" smtClean="0">
                <a:latin typeface="微软雅黑" pitchFamily="34" charset="-122"/>
                <a:ea typeface="微软雅黑" pitchFamily="34" charset="-122"/>
              </a:endParaRPr>
            </a:p>
          </p:txBody>
        </p:sp>
      </p:grpSp>
      <p:grpSp>
        <p:nvGrpSpPr>
          <p:cNvPr id="18" name="组合 185"/>
          <p:cNvGrpSpPr/>
          <p:nvPr/>
        </p:nvGrpSpPr>
        <p:grpSpPr>
          <a:xfrm>
            <a:off x="6500693" y="3881894"/>
            <a:ext cx="1103967" cy="2022195"/>
            <a:chOff x="450439" y="4028650"/>
            <a:chExt cx="1226902" cy="2022195"/>
          </a:xfrm>
        </p:grpSpPr>
        <p:sp>
          <p:nvSpPr>
            <p:cNvPr id="187" name="矩形 186"/>
            <p:cNvSpPr/>
            <p:nvPr/>
          </p:nvSpPr>
          <p:spPr bwMode="auto">
            <a:xfrm>
              <a:off x="450439" y="4057614"/>
              <a:ext cx="1226902" cy="1993231"/>
            </a:xfrm>
            <a:prstGeom prst="rect">
              <a:avLst/>
            </a:prstGeom>
            <a:solidFill>
              <a:schemeClr val="accent1">
                <a:lumMod val="20000"/>
                <a:lumOff val="80000"/>
              </a:schemeClr>
            </a:solidFill>
            <a:ln w="6350" algn="ctr">
              <a:solidFill>
                <a:schemeClr val="bg1">
                  <a:lumMod val="85000"/>
                </a:schemeClr>
              </a:solidFill>
              <a:miter lim="800000"/>
              <a:headEnd/>
              <a:tailEnd/>
            </a:ln>
          </p:spPr>
          <p:txBody>
            <a:bodyPr tIns="91440" bIns="91440" rtlCol="0" anchor="t" anchorCtr="0"/>
            <a:lstStyle/>
            <a:p>
              <a:pPr algn="ctr">
                <a:lnSpc>
                  <a:spcPct val="150000"/>
                </a:lnSpc>
              </a:pPr>
              <a:endParaRPr lang="zh-CN" altLang="en-US" sz="1400" dirty="0">
                <a:latin typeface="微软雅黑" pitchFamily="34" charset="-122"/>
                <a:ea typeface="微软雅黑" pitchFamily="34" charset="-122"/>
              </a:endParaRPr>
            </a:p>
          </p:txBody>
        </p:sp>
        <p:sp>
          <p:nvSpPr>
            <p:cNvPr id="189" name="TextBox 188"/>
            <p:cNvSpPr txBox="1"/>
            <p:nvPr/>
          </p:nvSpPr>
          <p:spPr>
            <a:xfrm>
              <a:off x="790249" y="4028650"/>
              <a:ext cx="547280" cy="276999"/>
            </a:xfrm>
            <a:prstGeom prst="rect">
              <a:avLst/>
            </a:prstGeom>
            <a:noFill/>
          </p:spPr>
          <p:txBody>
            <a:bodyPr wrap="none" rtlCol="0">
              <a:spAutoFit/>
            </a:bodyPr>
            <a:lstStyle/>
            <a:p>
              <a:r>
                <a:rPr lang="zh-CN" altLang="en-US" sz="1200" b="1" dirty="0" smtClean="0">
                  <a:latin typeface="微软雅黑" panose="020B0503020204020204" pitchFamily="34" charset="-122"/>
                  <a:ea typeface="微软雅黑" panose="020B0503020204020204" pitchFamily="34" charset="-122"/>
                </a:rPr>
                <a:t>物流</a:t>
              </a:r>
              <a:endParaRPr lang="zh-CN" altLang="en-US" sz="1200" b="1" dirty="0">
                <a:latin typeface="微软雅黑" panose="020B0503020204020204" pitchFamily="34" charset="-122"/>
                <a:ea typeface="微软雅黑" panose="020B0503020204020204" pitchFamily="34" charset="-122"/>
              </a:endParaRPr>
            </a:p>
          </p:txBody>
        </p:sp>
        <p:sp>
          <p:nvSpPr>
            <p:cNvPr id="190" name="矩形 189"/>
            <p:cNvSpPr/>
            <p:nvPr/>
          </p:nvSpPr>
          <p:spPr bwMode="auto">
            <a:xfrm>
              <a:off x="514307" y="4279659"/>
              <a:ext cx="1099166" cy="249820"/>
            </a:xfrm>
            <a:prstGeom prst="rect">
              <a:avLst/>
            </a:prstGeom>
            <a:solidFill>
              <a:schemeClr val="accent3"/>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smtClean="0">
                  <a:latin typeface="微软雅黑" pitchFamily="34" charset="-122"/>
                  <a:ea typeface="微软雅黑" pitchFamily="34" charset="-122"/>
                </a:rPr>
                <a:t>物流看板</a:t>
              </a:r>
              <a:endParaRPr lang="en-US" altLang="zh-CN" sz="1050" dirty="0" smtClean="0">
                <a:latin typeface="微软雅黑" pitchFamily="34" charset="-122"/>
                <a:ea typeface="微软雅黑" pitchFamily="34" charset="-122"/>
              </a:endParaRPr>
            </a:p>
          </p:txBody>
        </p:sp>
        <p:sp>
          <p:nvSpPr>
            <p:cNvPr id="191" name="矩形 190"/>
            <p:cNvSpPr/>
            <p:nvPr/>
          </p:nvSpPr>
          <p:spPr bwMode="auto">
            <a:xfrm>
              <a:off x="520130" y="4576370"/>
              <a:ext cx="1099166" cy="249820"/>
            </a:xfrm>
            <a:prstGeom prst="rect">
              <a:avLst/>
            </a:prstGeom>
            <a:solidFill>
              <a:schemeClr val="accent3"/>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smtClean="0">
                  <a:latin typeface="微软雅黑" pitchFamily="34" charset="-122"/>
                  <a:ea typeface="微软雅黑" pitchFamily="34" charset="-122"/>
                </a:rPr>
                <a:t>作业分析</a:t>
              </a:r>
              <a:endParaRPr lang="en-US" altLang="zh-CN" sz="1050" dirty="0" smtClean="0">
                <a:latin typeface="微软雅黑" pitchFamily="34" charset="-122"/>
                <a:ea typeface="微软雅黑" pitchFamily="34" charset="-122"/>
              </a:endParaRPr>
            </a:p>
          </p:txBody>
        </p:sp>
        <p:sp>
          <p:nvSpPr>
            <p:cNvPr id="192" name="矩形 191"/>
            <p:cNvSpPr/>
            <p:nvPr/>
          </p:nvSpPr>
          <p:spPr bwMode="auto">
            <a:xfrm>
              <a:off x="514307" y="4860725"/>
              <a:ext cx="1099166" cy="249820"/>
            </a:xfrm>
            <a:prstGeom prst="rect">
              <a:avLst/>
            </a:prstGeom>
            <a:solidFill>
              <a:schemeClr val="accent3"/>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smtClean="0">
                  <a:latin typeface="微软雅黑" pitchFamily="34" charset="-122"/>
                  <a:ea typeface="微软雅黑" pitchFamily="34" charset="-122"/>
                </a:rPr>
                <a:t>效益分析</a:t>
              </a:r>
              <a:endParaRPr lang="en-US" altLang="zh-CN" sz="1050" dirty="0" smtClean="0">
                <a:latin typeface="微软雅黑" pitchFamily="34" charset="-122"/>
                <a:ea typeface="微软雅黑" pitchFamily="34" charset="-122"/>
              </a:endParaRPr>
            </a:p>
          </p:txBody>
        </p:sp>
      </p:grpSp>
      <p:grpSp>
        <p:nvGrpSpPr>
          <p:cNvPr id="19" name="组合 2"/>
          <p:cNvGrpSpPr/>
          <p:nvPr/>
        </p:nvGrpSpPr>
        <p:grpSpPr>
          <a:xfrm>
            <a:off x="451413" y="5984612"/>
            <a:ext cx="8256300" cy="416689"/>
            <a:chOff x="451413" y="5810491"/>
            <a:chExt cx="8241174" cy="534366"/>
          </a:xfrm>
        </p:grpSpPr>
        <p:sp>
          <p:nvSpPr>
            <p:cNvPr id="135" name="矩形 134"/>
            <p:cNvSpPr/>
            <p:nvPr/>
          </p:nvSpPr>
          <p:spPr bwMode="auto">
            <a:xfrm>
              <a:off x="451413" y="5810491"/>
              <a:ext cx="8241174" cy="534366"/>
            </a:xfrm>
            <a:prstGeom prst="rect">
              <a:avLst/>
            </a:prstGeom>
            <a:solidFill>
              <a:schemeClr val="accent1">
                <a:lumMod val="20000"/>
                <a:lumOff val="80000"/>
              </a:schemeClr>
            </a:solidFill>
            <a:ln w="6350" algn="ctr">
              <a:solidFill>
                <a:schemeClr val="bg1">
                  <a:lumMod val="85000"/>
                </a:schemeClr>
              </a:solidFill>
              <a:miter lim="800000"/>
              <a:headEnd/>
              <a:tailEnd/>
            </a:ln>
          </p:spPr>
          <p:txBody>
            <a:bodyPr tIns="91440" bIns="91440" rtlCol="0" anchor="t" anchorCtr="0"/>
            <a:lstStyle/>
            <a:p>
              <a:pPr algn="ctr">
                <a:lnSpc>
                  <a:spcPct val="150000"/>
                </a:lnSpc>
              </a:pPr>
              <a:r>
                <a:rPr lang="zh-CN" altLang="en-US" sz="1200" b="1" dirty="0" smtClean="0">
                  <a:latin typeface="微软雅黑" pitchFamily="34" charset="-122"/>
                  <a:ea typeface="微软雅黑" pitchFamily="34" charset="-122"/>
                </a:rPr>
                <a:t>即席查询</a:t>
              </a:r>
              <a:endParaRPr lang="zh-CN" altLang="en-US" sz="1200" b="1" dirty="0">
                <a:latin typeface="微软雅黑" pitchFamily="34" charset="-122"/>
                <a:ea typeface="微软雅黑" pitchFamily="34" charset="-122"/>
              </a:endParaRPr>
            </a:p>
          </p:txBody>
        </p:sp>
        <p:sp>
          <p:nvSpPr>
            <p:cNvPr id="136" name="矩形 135"/>
            <p:cNvSpPr/>
            <p:nvPr/>
          </p:nvSpPr>
          <p:spPr bwMode="auto">
            <a:xfrm>
              <a:off x="677132" y="5928168"/>
              <a:ext cx="785163" cy="299012"/>
            </a:xfrm>
            <a:prstGeom prst="rect">
              <a:avLst/>
            </a:prstGeom>
            <a:solidFill>
              <a:srgbClr val="92D050"/>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a:latin typeface="微软雅黑" pitchFamily="34" charset="-122"/>
                  <a:ea typeface="微软雅黑" pitchFamily="34" charset="-122"/>
                </a:rPr>
                <a:t>销售</a:t>
              </a:r>
              <a:endParaRPr lang="en-US" altLang="zh-CN" sz="1050" dirty="0" smtClean="0">
                <a:latin typeface="微软雅黑" pitchFamily="34" charset="-122"/>
                <a:ea typeface="微软雅黑" pitchFamily="34" charset="-122"/>
              </a:endParaRPr>
            </a:p>
          </p:txBody>
        </p:sp>
        <p:sp>
          <p:nvSpPr>
            <p:cNvPr id="137" name="矩形 136"/>
            <p:cNvSpPr/>
            <p:nvPr/>
          </p:nvSpPr>
          <p:spPr bwMode="auto">
            <a:xfrm>
              <a:off x="1898231" y="5929133"/>
              <a:ext cx="785163" cy="299012"/>
            </a:xfrm>
            <a:prstGeom prst="rect">
              <a:avLst/>
            </a:prstGeom>
            <a:solidFill>
              <a:srgbClr val="92D050"/>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a:latin typeface="微软雅黑" pitchFamily="34" charset="-122"/>
                  <a:ea typeface="微软雅黑" pitchFamily="34" charset="-122"/>
                </a:rPr>
                <a:t>库存</a:t>
              </a:r>
              <a:endParaRPr lang="en-US" altLang="zh-CN" sz="1050" dirty="0" smtClean="0">
                <a:latin typeface="微软雅黑" pitchFamily="34" charset="-122"/>
                <a:ea typeface="微软雅黑" pitchFamily="34" charset="-122"/>
              </a:endParaRPr>
            </a:p>
          </p:txBody>
        </p:sp>
        <p:sp>
          <p:nvSpPr>
            <p:cNvPr id="138" name="矩形 137"/>
            <p:cNvSpPr/>
            <p:nvPr/>
          </p:nvSpPr>
          <p:spPr bwMode="auto">
            <a:xfrm>
              <a:off x="3147332" y="5928168"/>
              <a:ext cx="785163" cy="299012"/>
            </a:xfrm>
            <a:prstGeom prst="rect">
              <a:avLst/>
            </a:prstGeom>
            <a:solidFill>
              <a:srgbClr val="92D050"/>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a:latin typeface="微软雅黑" pitchFamily="34" charset="-122"/>
                  <a:ea typeface="微软雅黑" pitchFamily="34" charset="-122"/>
                </a:rPr>
                <a:t>调拨</a:t>
              </a:r>
              <a:endParaRPr lang="en-US" altLang="zh-CN" sz="1050" dirty="0" smtClean="0">
                <a:latin typeface="微软雅黑" pitchFamily="34" charset="-122"/>
                <a:ea typeface="微软雅黑" pitchFamily="34" charset="-122"/>
              </a:endParaRPr>
            </a:p>
          </p:txBody>
        </p:sp>
        <p:sp>
          <p:nvSpPr>
            <p:cNvPr id="139" name="矩形 138"/>
            <p:cNvSpPr/>
            <p:nvPr/>
          </p:nvSpPr>
          <p:spPr bwMode="auto">
            <a:xfrm>
              <a:off x="5169054" y="5928168"/>
              <a:ext cx="785163" cy="299012"/>
            </a:xfrm>
            <a:prstGeom prst="rect">
              <a:avLst/>
            </a:prstGeom>
            <a:solidFill>
              <a:srgbClr val="92D050"/>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a:latin typeface="微软雅黑" pitchFamily="34" charset="-122"/>
                  <a:ea typeface="微软雅黑" pitchFamily="34" charset="-122"/>
                </a:rPr>
                <a:t>采购</a:t>
              </a:r>
              <a:endParaRPr lang="en-US" altLang="zh-CN" sz="1050" dirty="0" smtClean="0">
                <a:latin typeface="微软雅黑" pitchFamily="34" charset="-122"/>
                <a:ea typeface="微软雅黑" pitchFamily="34" charset="-122"/>
              </a:endParaRPr>
            </a:p>
          </p:txBody>
        </p:sp>
        <p:sp>
          <p:nvSpPr>
            <p:cNvPr id="140" name="矩形 139"/>
            <p:cNvSpPr/>
            <p:nvPr/>
          </p:nvSpPr>
          <p:spPr bwMode="auto">
            <a:xfrm>
              <a:off x="6331353" y="5928168"/>
              <a:ext cx="785163" cy="299012"/>
            </a:xfrm>
            <a:prstGeom prst="rect">
              <a:avLst/>
            </a:prstGeom>
            <a:solidFill>
              <a:srgbClr val="92D050"/>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a:latin typeface="微软雅黑" pitchFamily="34" charset="-122"/>
                  <a:ea typeface="微软雅黑" pitchFamily="34" charset="-122"/>
                </a:rPr>
                <a:t>财务</a:t>
              </a:r>
              <a:endParaRPr lang="en-US" altLang="zh-CN" sz="1050" dirty="0" smtClean="0">
                <a:latin typeface="微软雅黑" pitchFamily="34" charset="-122"/>
                <a:ea typeface="微软雅黑" pitchFamily="34" charset="-122"/>
              </a:endParaRPr>
            </a:p>
          </p:txBody>
        </p:sp>
        <p:sp>
          <p:nvSpPr>
            <p:cNvPr id="141" name="矩形 140"/>
            <p:cNvSpPr/>
            <p:nvPr/>
          </p:nvSpPr>
          <p:spPr bwMode="auto">
            <a:xfrm>
              <a:off x="7467599" y="5928168"/>
              <a:ext cx="947196" cy="299012"/>
            </a:xfrm>
            <a:prstGeom prst="rect">
              <a:avLst/>
            </a:prstGeom>
            <a:solidFill>
              <a:srgbClr val="92D050"/>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smtClean="0">
                  <a:latin typeface="微软雅黑" pitchFamily="34" charset="-122"/>
                  <a:ea typeface="微软雅黑" pitchFamily="34" charset="-122"/>
                </a:rPr>
                <a:t>计划</a:t>
              </a:r>
              <a:r>
                <a:rPr lang="en-US" altLang="zh-CN" sz="1050" dirty="0" smtClean="0">
                  <a:latin typeface="微软雅黑" pitchFamily="34" charset="-122"/>
                  <a:ea typeface="微软雅黑" pitchFamily="34" charset="-122"/>
                </a:rPr>
                <a:t>/</a:t>
              </a:r>
              <a:r>
                <a:rPr lang="zh-CN" altLang="en-US" sz="1050" dirty="0" smtClean="0">
                  <a:latin typeface="微软雅黑" pitchFamily="34" charset="-122"/>
                  <a:ea typeface="微软雅黑" pitchFamily="34" charset="-122"/>
                </a:rPr>
                <a:t>完成</a:t>
              </a:r>
              <a:endParaRPr lang="en-US" altLang="zh-CN" sz="1050" dirty="0" smtClean="0">
                <a:latin typeface="微软雅黑" pitchFamily="34" charset="-122"/>
                <a:ea typeface="微软雅黑" pitchFamily="34" charset="-122"/>
              </a:endParaRPr>
            </a:p>
          </p:txBody>
        </p:sp>
      </p:grpSp>
      <p:grpSp>
        <p:nvGrpSpPr>
          <p:cNvPr id="20" name="组合 142"/>
          <p:cNvGrpSpPr/>
          <p:nvPr/>
        </p:nvGrpSpPr>
        <p:grpSpPr>
          <a:xfrm>
            <a:off x="7655975" y="3881894"/>
            <a:ext cx="1051738" cy="2022195"/>
            <a:chOff x="450439" y="4028650"/>
            <a:chExt cx="1226902" cy="2022195"/>
          </a:xfrm>
        </p:grpSpPr>
        <p:sp>
          <p:nvSpPr>
            <p:cNvPr id="144" name="矩形 143"/>
            <p:cNvSpPr/>
            <p:nvPr/>
          </p:nvSpPr>
          <p:spPr bwMode="auto">
            <a:xfrm>
              <a:off x="450439" y="4057614"/>
              <a:ext cx="1226902" cy="1993231"/>
            </a:xfrm>
            <a:prstGeom prst="rect">
              <a:avLst/>
            </a:prstGeom>
            <a:solidFill>
              <a:schemeClr val="accent1">
                <a:lumMod val="20000"/>
                <a:lumOff val="80000"/>
              </a:schemeClr>
            </a:solidFill>
            <a:ln w="6350" algn="ctr">
              <a:solidFill>
                <a:schemeClr val="bg1">
                  <a:lumMod val="85000"/>
                </a:schemeClr>
              </a:solidFill>
              <a:miter lim="800000"/>
              <a:headEnd/>
              <a:tailEnd/>
            </a:ln>
          </p:spPr>
          <p:txBody>
            <a:bodyPr tIns="91440" bIns="91440" rtlCol="0" anchor="t" anchorCtr="0"/>
            <a:lstStyle/>
            <a:p>
              <a:pPr algn="ctr">
                <a:lnSpc>
                  <a:spcPct val="150000"/>
                </a:lnSpc>
              </a:pPr>
              <a:endParaRPr lang="zh-CN" altLang="en-US" sz="1400" dirty="0">
                <a:latin typeface="微软雅黑" pitchFamily="34" charset="-122"/>
                <a:ea typeface="微软雅黑" pitchFamily="34" charset="-122"/>
              </a:endParaRPr>
            </a:p>
          </p:txBody>
        </p:sp>
        <p:sp>
          <p:nvSpPr>
            <p:cNvPr id="145" name="矩形 144"/>
            <p:cNvSpPr/>
            <p:nvPr/>
          </p:nvSpPr>
          <p:spPr bwMode="auto">
            <a:xfrm>
              <a:off x="520130" y="5434394"/>
              <a:ext cx="1099166" cy="249820"/>
            </a:xfrm>
            <a:prstGeom prst="rect">
              <a:avLst/>
            </a:prstGeom>
            <a:solidFill>
              <a:schemeClr val="accent3"/>
            </a:solidFill>
            <a:ln w="6350" algn="ctr">
              <a:solidFill>
                <a:schemeClr val="bg1">
                  <a:lumMod val="85000"/>
                </a:schemeClr>
              </a:solidFill>
              <a:miter lim="800000"/>
              <a:headEnd/>
              <a:tailEnd/>
            </a:ln>
          </p:spPr>
          <p:txBody>
            <a:bodyPr tIns="91440" bIns="91440" rtlCol="0" anchor="ctr"/>
            <a:lstStyle/>
            <a:p>
              <a:pPr algn="ctr">
                <a:lnSpc>
                  <a:spcPct val="150000"/>
                </a:lnSpc>
              </a:pPr>
              <a:r>
                <a:rPr lang="en-US" altLang="zh-CN" sz="1050" dirty="0" smtClean="0">
                  <a:latin typeface="微软雅黑" pitchFamily="34" charset="-122"/>
                  <a:ea typeface="微软雅黑" pitchFamily="34" charset="-122"/>
                </a:rPr>
                <a:t>EC</a:t>
              </a:r>
              <a:r>
                <a:rPr lang="zh-CN" altLang="en-US" sz="1050" dirty="0" smtClean="0">
                  <a:latin typeface="微软雅黑" pitchFamily="34" charset="-122"/>
                  <a:ea typeface="微软雅黑" pitchFamily="34" charset="-122"/>
                </a:rPr>
                <a:t>价格分析</a:t>
              </a:r>
              <a:endParaRPr lang="en-US" altLang="zh-CN" sz="1050" dirty="0" smtClean="0">
                <a:latin typeface="微软雅黑" pitchFamily="34" charset="-122"/>
                <a:ea typeface="微软雅黑" pitchFamily="34" charset="-122"/>
              </a:endParaRPr>
            </a:p>
          </p:txBody>
        </p:sp>
        <p:sp>
          <p:nvSpPr>
            <p:cNvPr id="150" name="TextBox 149"/>
            <p:cNvSpPr txBox="1"/>
            <p:nvPr/>
          </p:nvSpPr>
          <p:spPr>
            <a:xfrm>
              <a:off x="790250" y="4028650"/>
              <a:ext cx="574458" cy="276999"/>
            </a:xfrm>
            <a:prstGeom prst="rect">
              <a:avLst/>
            </a:prstGeom>
            <a:noFill/>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电商</a:t>
              </a:r>
            </a:p>
          </p:txBody>
        </p:sp>
        <p:sp>
          <p:nvSpPr>
            <p:cNvPr id="151" name="矩形 150"/>
            <p:cNvSpPr/>
            <p:nvPr/>
          </p:nvSpPr>
          <p:spPr bwMode="auto">
            <a:xfrm>
              <a:off x="514307" y="4279659"/>
              <a:ext cx="1099166" cy="249820"/>
            </a:xfrm>
            <a:prstGeom prst="rect">
              <a:avLst/>
            </a:prstGeom>
            <a:solidFill>
              <a:schemeClr val="accent3"/>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smtClean="0">
                  <a:latin typeface="微软雅黑" pitchFamily="34" charset="-122"/>
                  <a:ea typeface="微软雅黑" pitchFamily="34" charset="-122"/>
                </a:rPr>
                <a:t>电商看板</a:t>
              </a:r>
              <a:endParaRPr lang="en-US" altLang="zh-CN" sz="1050" dirty="0" smtClean="0">
                <a:latin typeface="微软雅黑" pitchFamily="34" charset="-122"/>
                <a:ea typeface="微软雅黑" pitchFamily="34" charset="-122"/>
              </a:endParaRPr>
            </a:p>
          </p:txBody>
        </p:sp>
        <p:sp>
          <p:nvSpPr>
            <p:cNvPr id="152" name="矩形 151"/>
            <p:cNvSpPr/>
            <p:nvPr/>
          </p:nvSpPr>
          <p:spPr bwMode="auto">
            <a:xfrm>
              <a:off x="520130" y="4576370"/>
              <a:ext cx="1099166" cy="249820"/>
            </a:xfrm>
            <a:prstGeom prst="rect">
              <a:avLst/>
            </a:prstGeom>
            <a:solidFill>
              <a:schemeClr val="accent3"/>
            </a:solidFill>
            <a:ln w="6350" algn="ctr">
              <a:solidFill>
                <a:schemeClr val="bg1">
                  <a:lumMod val="85000"/>
                </a:schemeClr>
              </a:solidFill>
              <a:miter lim="800000"/>
              <a:headEnd/>
              <a:tailEnd/>
            </a:ln>
          </p:spPr>
          <p:txBody>
            <a:bodyPr tIns="91440" bIns="91440" rtlCol="0" anchor="ctr"/>
            <a:lstStyle/>
            <a:p>
              <a:pPr algn="ctr">
                <a:lnSpc>
                  <a:spcPct val="150000"/>
                </a:lnSpc>
              </a:pPr>
              <a:r>
                <a:rPr lang="en-US" altLang="zh-CN" sz="1050" dirty="0" smtClean="0">
                  <a:latin typeface="微软雅黑" pitchFamily="34" charset="-122"/>
                  <a:ea typeface="微软雅黑" pitchFamily="34" charset="-122"/>
                </a:rPr>
                <a:t>EC</a:t>
              </a:r>
              <a:r>
                <a:rPr lang="zh-CN" altLang="en-US" sz="1050" dirty="0" smtClean="0">
                  <a:latin typeface="微软雅黑" pitchFamily="34" charset="-122"/>
                  <a:ea typeface="微软雅黑" pitchFamily="34" charset="-122"/>
                </a:rPr>
                <a:t>销售分析</a:t>
              </a:r>
              <a:endParaRPr lang="en-US" altLang="zh-CN" sz="1050" dirty="0" smtClean="0">
                <a:latin typeface="微软雅黑" pitchFamily="34" charset="-122"/>
                <a:ea typeface="微软雅黑" pitchFamily="34" charset="-122"/>
              </a:endParaRPr>
            </a:p>
          </p:txBody>
        </p:sp>
        <p:sp>
          <p:nvSpPr>
            <p:cNvPr id="153" name="矩形 152"/>
            <p:cNvSpPr/>
            <p:nvPr/>
          </p:nvSpPr>
          <p:spPr bwMode="auto">
            <a:xfrm>
              <a:off x="514307" y="4860725"/>
              <a:ext cx="1099166" cy="249820"/>
            </a:xfrm>
            <a:prstGeom prst="rect">
              <a:avLst/>
            </a:prstGeom>
            <a:solidFill>
              <a:schemeClr val="accent3"/>
            </a:solidFill>
            <a:ln w="6350" algn="ctr">
              <a:solidFill>
                <a:schemeClr val="bg1">
                  <a:lumMod val="85000"/>
                </a:schemeClr>
              </a:solidFill>
              <a:miter lim="800000"/>
              <a:headEnd/>
              <a:tailEnd/>
            </a:ln>
          </p:spPr>
          <p:txBody>
            <a:bodyPr tIns="91440" bIns="91440" rtlCol="0" anchor="ctr"/>
            <a:lstStyle/>
            <a:p>
              <a:pPr algn="ctr">
                <a:lnSpc>
                  <a:spcPct val="150000"/>
                </a:lnSpc>
              </a:pPr>
              <a:r>
                <a:rPr lang="en-US" altLang="zh-CN" sz="1050" dirty="0" smtClean="0">
                  <a:latin typeface="微软雅黑" pitchFamily="34" charset="-122"/>
                  <a:ea typeface="微软雅黑" pitchFamily="34" charset="-122"/>
                </a:rPr>
                <a:t>EC</a:t>
              </a:r>
              <a:r>
                <a:rPr lang="zh-CN" altLang="en-US" sz="1050" dirty="0" smtClean="0">
                  <a:latin typeface="微软雅黑" pitchFamily="34" charset="-122"/>
                  <a:ea typeface="微软雅黑" pitchFamily="34" charset="-122"/>
                </a:rPr>
                <a:t>促销分析</a:t>
              </a:r>
              <a:endParaRPr lang="en-US" altLang="zh-CN" sz="1050" dirty="0" smtClean="0">
                <a:latin typeface="微软雅黑" pitchFamily="34" charset="-122"/>
                <a:ea typeface="微软雅黑" pitchFamily="34" charset="-122"/>
              </a:endParaRPr>
            </a:p>
          </p:txBody>
        </p:sp>
        <p:sp>
          <p:nvSpPr>
            <p:cNvPr id="199" name="矩形 198"/>
            <p:cNvSpPr/>
            <p:nvPr/>
          </p:nvSpPr>
          <p:spPr bwMode="auto">
            <a:xfrm>
              <a:off x="520130" y="5148448"/>
              <a:ext cx="1099166" cy="249820"/>
            </a:xfrm>
            <a:prstGeom prst="rect">
              <a:avLst/>
            </a:prstGeom>
            <a:solidFill>
              <a:schemeClr val="accent3"/>
            </a:solidFill>
            <a:ln w="6350" algn="ctr">
              <a:solidFill>
                <a:schemeClr val="bg1">
                  <a:lumMod val="85000"/>
                </a:schemeClr>
              </a:solidFill>
              <a:miter lim="800000"/>
              <a:headEnd/>
              <a:tailEnd/>
            </a:ln>
          </p:spPr>
          <p:txBody>
            <a:bodyPr tIns="91440" bIns="91440" rtlCol="0" anchor="ctr"/>
            <a:lstStyle/>
            <a:p>
              <a:pPr algn="ctr">
                <a:lnSpc>
                  <a:spcPct val="150000"/>
                </a:lnSpc>
              </a:pPr>
              <a:r>
                <a:rPr lang="en-US" altLang="zh-CN" sz="1050" dirty="0" smtClean="0">
                  <a:latin typeface="微软雅黑" pitchFamily="34" charset="-122"/>
                  <a:ea typeface="微软雅黑" pitchFamily="34" charset="-122"/>
                </a:rPr>
                <a:t>EC</a:t>
              </a:r>
              <a:r>
                <a:rPr lang="zh-CN" altLang="en-US" sz="1050" dirty="0" smtClean="0">
                  <a:latin typeface="微软雅黑" pitchFamily="34" charset="-122"/>
                  <a:ea typeface="微软雅黑" pitchFamily="34" charset="-122"/>
                </a:rPr>
                <a:t>库存分析</a:t>
              </a:r>
              <a:endParaRPr lang="en-US" altLang="zh-CN" sz="1050" dirty="0" smtClean="0">
                <a:latin typeface="微软雅黑" pitchFamily="34" charset="-122"/>
                <a:ea typeface="微软雅黑" pitchFamily="34" charset="-122"/>
              </a:endParaRPr>
            </a:p>
          </p:txBody>
        </p:sp>
      </p:grpSp>
      <p:sp>
        <p:nvSpPr>
          <p:cNvPr id="201" name="矩形 200"/>
          <p:cNvSpPr/>
          <p:nvPr/>
        </p:nvSpPr>
        <p:spPr bwMode="auto">
          <a:xfrm>
            <a:off x="1784888" y="5587525"/>
            <a:ext cx="1018602" cy="249820"/>
          </a:xfrm>
          <a:prstGeom prst="rect">
            <a:avLst/>
          </a:prstGeom>
          <a:solidFill>
            <a:schemeClr val="accent3"/>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smtClean="0">
                <a:latin typeface="微软雅黑" pitchFamily="34" charset="-122"/>
                <a:ea typeface="微软雅黑" pitchFamily="34" charset="-122"/>
              </a:rPr>
              <a:t>价格带</a:t>
            </a:r>
            <a:endParaRPr lang="en-US" altLang="zh-CN" sz="1050" dirty="0" smtClean="0">
              <a:latin typeface="微软雅黑" pitchFamily="34" charset="-122"/>
              <a:ea typeface="微软雅黑" pitchFamily="34" charset="-122"/>
            </a:endParaRPr>
          </a:p>
        </p:txBody>
      </p:sp>
      <p:sp>
        <p:nvSpPr>
          <p:cNvPr id="202" name="矩形 201"/>
          <p:cNvSpPr/>
          <p:nvPr/>
        </p:nvSpPr>
        <p:spPr bwMode="auto">
          <a:xfrm>
            <a:off x="4134662" y="5587525"/>
            <a:ext cx="1116432" cy="249820"/>
          </a:xfrm>
          <a:prstGeom prst="rect">
            <a:avLst/>
          </a:prstGeom>
          <a:solidFill>
            <a:schemeClr val="accent3"/>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a:latin typeface="微软雅黑" pitchFamily="34" charset="-122"/>
                <a:ea typeface="微软雅黑" pitchFamily="34" charset="-122"/>
              </a:rPr>
              <a:t>预算</a:t>
            </a:r>
            <a:r>
              <a:rPr lang="zh-CN" altLang="en-US" sz="1050" dirty="0" smtClean="0">
                <a:latin typeface="微软雅黑" pitchFamily="34" charset="-122"/>
                <a:ea typeface="微软雅黑" pitchFamily="34" charset="-122"/>
              </a:rPr>
              <a:t>分析</a:t>
            </a:r>
            <a:endParaRPr lang="en-US" altLang="zh-CN" sz="1050" dirty="0" smtClean="0">
              <a:latin typeface="微软雅黑" pitchFamily="34" charset="-122"/>
              <a:ea typeface="微软雅黑" pitchFamily="34" charset="-122"/>
            </a:endParaRPr>
          </a:p>
        </p:txBody>
      </p:sp>
      <p:sp>
        <p:nvSpPr>
          <p:cNvPr id="205" name="矩形 204"/>
          <p:cNvSpPr/>
          <p:nvPr/>
        </p:nvSpPr>
        <p:spPr bwMode="auto">
          <a:xfrm>
            <a:off x="2970649" y="5587525"/>
            <a:ext cx="989030" cy="249820"/>
          </a:xfrm>
          <a:prstGeom prst="rect">
            <a:avLst/>
          </a:prstGeom>
          <a:solidFill>
            <a:schemeClr val="accent3"/>
          </a:solidFill>
          <a:ln w="6350" algn="ctr">
            <a:solidFill>
              <a:schemeClr val="bg1">
                <a:lumMod val="85000"/>
              </a:schemeClr>
            </a:solidFill>
            <a:miter lim="800000"/>
            <a:headEnd/>
            <a:tailEnd/>
          </a:ln>
        </p:spPr>
        <p:txBody>
          <a:bodyPr tIns="91440" bIns="91440" rtlCol="0" anchor="ctr"/>
          <a:lstStyle/>
          <a:p>
            <a:pPr algn="ctr">
              <a:lnSpc>
                <a:spcPct val="150000"/>
              </a:lnSpc>
            </a:pPr>
            <a:r>
              <a:rPr lang="zh-CN" altLang="en-US" sz="1050" dirty="0">
                <a:latin typeface="微软雅黑" pitchFamily="34" charset="-122"/>
                <a:ea typeface="微软雅黑" pitchFamily="34" charset="-122"/>
              </a:rPr>
              <a:t>畅销品</a:t>
            </a:r>
            <a:r>
              <a:rPr lang="zh-CN" altLang="en-US" sz="1050" dirty="0" smtClean="0">
                <a:latin typeface="微软雅黑" pitchFamily="34" charset="-122"/>
                <a:ea typeface="微软雅黑" pitchFamily="34" charset="-122"/>
              </a:rPr>
              <a:t>分析</a:t>
            </a:r>
            <a:endParaRPr lang="en-US" altLang="zh-CN" sz="1050"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1735575735"/>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TYLE" val="AcnStamp"/>
  <p:tag name="DATE" val="2012/11/9 16:29:29"/>
</p:tagLst>
</file>

<file path=ppt/tags/tag2.xml><?xml version="1.0" encoding="utf-8"?>
<p:tagLst xmlns:a="http://schemas.openxmlformats.org/drawingml/2006/main" xmlns:r="http://schemas.openxmlformats.org/officeDocument/2006/relationships" xmlns:p="http://schemas.openxmlformats.org/presentationml/2006/main">
  <p:tag name="STYLE" val="AcnStpConnector"/>
  <p:tag name="DATE" val="2012/11/9 16:29:29"/>
</p:tagLst>
</file>

<file path=ppt/tags/tag3.xml><?xml version="1.0" encoding="utf-8"?>
<p:tagLst xmlns:a="http://schemas.openxmlformats.org/drawingml/2006/main" xmlns:r="http://schemas.openxmlformats.org/officeDocument/2006/relationships" xmlns:p="http://schemas.openxmlformats.org/presentationml/2006/main">
  <p:tag name="STYLE" val="AcnStpConnector"/>
  <p:tag name="DATE" val="2012/11/9 16:29:29"/>
</p:tagLst>
</file>

<file path=ppt/tags/tag4.xml><?xml version="1.0" encoding="utf-8"?>
<p:tagLst xmlns:a="http://schemas.openxmlformats.org/drawingml/2006/main" xmlns:r="http://schemas.openxmlformats.org/officeDocument/2006/relationships" xmlns:p="http://schemas.openxmlformats.org/presentationml/2006/main">
  <p:tag name="NAME" val="McK Disclaimer"/>
  <p:tag name="LLEFT" val=" 210.125"/>
  <p:tag name="LTOP" val=" 469.875"/>
  <p:tag name="RESIZE" val="Yes"/>
</p:tagLst>
</file>

<file path=ppt/theme/theme1.xml><?xml version="1.0" encoding="utf-8"?>
<a:theme xmlns:a="http://schemas.openxmlformats.org/drawingml/2006/main" name="8_IBM2009">
  <a:themeElements>
    <a:clrScheme name="8_IBM2009 1">
      <a:dk1>
        <a:srgbClr val="000000"/>
      </a:dk1>
      <a:lt1>
        <a:srgbClr val="FFFFFF"/>
      </a:lt1>
      <a:dk2>
        <a:srgbClr val="000000"/>
      </a:dk2>
      <a:lt2>
        <a:srgbClr val="808080"/>
      </a:lt2>
      <a:accent1>
        <a:srgbClr val="009999"/>
      </a:accent1>
      <a:accent2>
        <a:srgbClr val="71BFA7"/>
      </a:accent2>
      <a:accent3>
        <a:srgbClr val="FFFFFF"/>
      </a:accent3>
      <a:accent4>
        <a:srgbClr val="000000"/>
      </a:accent4>
      <a:accent5>
        <a:srgbClr val="AACACA"/>
      </a:accent5>
      <a:accent6>
        <a:srgbClr val="66AD97"/>
      </a:accent6>
      <a:hlink>
        <a:srgbClr val="7889FB"/>
      </a:hlink>
      <a:folHlink>
        <a:srgbClr val="9900CC"/>
      </a:folHlink>
    </a:clrScheme>
    <a:fontScheme name="8_IBM2009">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a:ln>
              <a:noFill/>
            </a:ln>
            <a:solidFill>
              <a:schemeClr val="tx1"/>
            </a:solidFill>
            <a:effectLst/>
            <a:latin typeface="Arial" pitchFamily="-105" charset="0"/>
            <a:ea typeface="Arial" pitchFamily="-105" charset="0"/>
            <a:cs typeface="Arial" pitchFamily="-105" charset="0"/>
          </a:defRPr>
        </a:defPPr>
      </a:lstStyle>
    </a:spDef>
    <a:ln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a:ln>
              <a:noFill/>
            </a:ln>
            <a:solidFill>
              <a:schemeClr val="tx1"/>
            </a:solidFill>
            <a:effectLst/>
            <a:latin typeface="Arial" pitchFamily="-105" charset="0"/>
            <a:ea typeface="Arial" pitchFamily="-105" charset="0"/>
            <a:cs typeface="Arial" pitchFamily="-105" charset="0"/>
          </a:defRPr>
        </a:defPPr>
      </a:lstStyle>
    </a:lnDef>
  </a:objectDefaults>
  <a:extraClrSchemeLst>
    <a:extraClrScheme>
      <a:clrScheme name="8_IBM2009 1">
        <a:dk1>
          <a:srgbClr val="000000"/>
        </a:dk1>
        <a:lt1>
          <a:srgbClr val="FFFFFF"/>
        </a:lt1>
        <a:dk2>
          <a:srgbClr val="000000"/>
        </a:dk2>
        <a:lt2>
          <a:srgbClr val="808080"/>
        </a:lt2>
        <a:accent1>
          <a:srgbClr val="009999"/>
        </a:accent1>
        <a:accent2>
          <a:srgbClr val="71BFA7"/>
        </a:accent2>
        <a:accent3>
          <a:srgbClr val="FFFFFF"/>
        </a:accent3>
        <a:accent4>
          <a:srgbClr val="000000"/>
        </a:accent4>
        <a:accent5>
          <a:srgbClr val="AACACA"/>
        </a:accent5>
        <a:accent6>
          <a:srgbClr val="66AD97"/>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35931</TotalTime>
  <Words>1705</Words>
  <Application>Microsoft Macintosh PowerPoint</Application>
  <PresentationFormat>全屏显示(4:3)</PresentationFormat>
  <Paragraphs>327</Paragraphs>
  <Slides>12</Slides>
  <Notes>10</Notes>
  <HiddenSlides>1</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8_IBM2009</vt:lpstr>
      <vt:lpstr>三福百货ERP项目 BI系统建设规划讨论</vt:lpstr>
      <vt:lpstr>数据仓库与数据集市的区别</vt:lpstr>
      <vt:lpstr>BI实施的通常方案</vt:lpstr>
      <vt:lpstr>分阶段构建数据集市的考虑</vt:lpstr>
      <vt:lpstr>三福BI总体实施方案</vt:lpstr>
      <vt:lpstr>幻灯片 6</vt:lpstr>
      <vt:lpstr>神华宁煤集团BI重点工作内容－整体数据模型规划</vt:lpstr>
      <vt:lpstr>神华宁煤集团BI重点工作内容－底层数据定时抽取</vt:lpstr>
      <vt:lpstr>达芙妮分析主题</vt:lpstr>
      <vt:lpstr>达芙妮第一阶段项目计划</vt:lpstr>
      <vt:lpstr>达芙妮第二阶段项目计划</vt:lpstr>
      <vt:lpstr>面向零售行业的业务分析解决方案</vt:lpstr>
    </vt:vector>
  </TitlesOfParts>
  <Company>IBM</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价格管理</dc:title>
  <dc:creator>Crystal</dc:creator>
  <cp:lastModifiedBy>IBM_ADMIN</cp:lastModifiedBy>
  <cp:revision>2425</cp:revision>
  <cp:lastPrinted>2009-06-25T18:16:03Z</cp:lastPrinted>
  <dcterms:created xsi:type="dcterms:W3CDTF">2009-10-01T23:36:50Z</dcterms:created>
  <dcterms:modified xsi:type="dcterms:W3CDTF">2013-11-08T05:32:14Z</dcterms:modified>
</cp:coreProperties>
</file>