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4" r:id="rId5"/>
    <p:sldId id="265" r:id="rId6"/>
    <p:sldId id="266" r:id="rId7"/>
    <p:sldId id="267" r:id="rId8"/>
    <p:sldId id="271" r:id="rId9"/>
    <p:sldId id="272" r:id="rId10"/>
    <p:sldId id="269" r:id="rId11"/>
    <p:sldId id="270" r:id="rId12"/>
    <p:sldId id="274" r:id="rId13"/>
    <p:sldId id="273"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10035049-E69D-4A4B-9A75-395ED933F15A}" type="datetimeFigureOut">
              <a:rPr lang="en-US" smtClean="0"/>
              <a:t>1/16/2014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829882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10035049-E69D-4A4B-9A75-395ED933F15A}" type="datetimeFigureOut">
              <a:rPr lang="en-US" smtClean="0"/>
              <a:t>1/16/2014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165358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10035049-E69D-4A4B-9A75-395ED933F15A}" type="datetimeFigureOut">
              <a:rPr lang="en-US" smtClean="0"/>
              <a:t>1/16/2014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273642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10035049-E69D-4A4B-9A75-395ED933F15A}" type="datetimeFigureOut">
              <a:rPr lang="en-US" smtClean="0"/>
              <a:t>1/16/2014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307918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0035049-E69D-4A4B-9A75-395ED933F15A}" type="datetimeFigureOut">
              <a:rPr lang="en-US" smtClean="0"/>
              <a:t>1/16/2014</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402193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10035049-E69D-4A4B-9A75-395ED933F15A}" type="datetimeFigureOut">
              <a:rPr lang="en-US" smtClean="0"/>
              <a:t>1/16/2014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306469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10035049-E69D-4A4B-9A75-395ED933F15A}" type="datetimeFigureOut">
              <a:rPr lang="en-US" smtClean="0"/>
              <a:t>1/16/2014</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416155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10035049-E69D-4A4B-9A75-395ED933F15A}" type="datetimeFigureOut">
              <a:rPr lang="en-US" smtClean="0"/>
              <a:t>1/16/2014</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252383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035049-E69D-4A4B-9A75-395ED933F15A}" type="datetimeFigureOut">
              <a:rPr lang="en-US" smtClean="0"/>
              <a:t>1/16/2014</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2520611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0035049-E69D-4A4B-9A75-395ED933F15A}" type="datetimeFigureOut">
              <a:rPr lang="en-US" smtClean="0"/>
              <a:t>1/16/2014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1496318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0035049-E69D-4A4B-9A75-395ED933F15A}" type="datetimeFigureOut">
              <a:rPr lang="en-US" smtClean="0"/>
              <a:t>1/16/2014</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246088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35049-E69D-4A4B-9A75-395ED933F15A}" type="datetimeFigureOut">
              <a:rPr lang="en-US" smtClean="0"/>
              <a:t>1/16/2014</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6A07B-3367-46F3-B85B-2E77832D2E85}" type="slidenum">
              <a:rPr lang="en-US" smtClean="0"/>
              <a:t>‹#›</a:t>
            </a:fld>
            <a:endParaRPr lang="en-US"/>
          </a:p>
        </p:txBody>
      </p:sp>
    </p:spTree>
    <p:extLst>
      <p:ext uri="{BB962C8B-B14F-4D97-AF65-F5344CB8AC3E}">
        <p14:creationId xmlns:p14="http://schemas.microsoft.com/office/powerpoint/2010/main" val="639325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raap1.bbg.com.cn:9705/analytics/"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en-US"/>
          </a:p>
        </p:txBody>
      </p:sp>
      <p:sp>
        <p:nvSpPr>
          <p:cNvPr id="3" name="副标题 2"/>
          <p:cNvSpPr>
            <a:spLocks noGrp="1"/>
          </p:cNvSpPr>
          <p:nvPr>
            <p:ph type="subTitle" idx="1"/>
          </p:nvPr>
        </p:nvSpPr>
        <p:spPr/>
        <p:txBody>
          <a:bodyPr/>
          <a:lstStyle/>
          <a:p>
            <a:endParaRPr 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6019800" y="2120900"/>
            <a:ext cx="5715000" cy="923330"/>
          </a:xfrm>
          <a:prstGeom prst="rect">
            <a:avLst/>
          </a:prstGeom>
          <a:noFill/>
        </p:spPr>
        <p:txBody>
          <a:bodyPr wrap="square" rtlCol="0">
            <a:spAutoFit/>
          </a:bodyPr>
          <a:lstStyle/>
          <a:p>
            <a:r>
              <a:rPr lang="en-US" sz="5400" b="1" dirty="0" smtClean="0">
                <a:solidFill>
                  <a:srgbClr val="FF0000"/>
                </a:solidFill>
              </a:rPr>
              <a:t>HOW TO USE RA</a:t>
            </a:r>
            <a:endParaRPr lang="en-US" sz="5400" b="1" dirty="0">
              <a:solidFill>
                <a:srgbClr val="FF0000"/>
              </a:solidFill>
            </a:endParaRPr>
          </a:p>
        </p:txBody>
      </p:sp>
      <p:sp>
        <p:nvSpPr>
          <p:cNvPr id="7" name="文本框 6"/>
          <p:cNvSpPr txBox="1"/>
          <p:nvPr/>
        </p:nvSpPr>
        <p:spPr>
          <a:xfrm>
            <a:off x="9923924" y="3590368"/>
            <a:ext cx="1586757" cy="400110"/>
          </a:xfrm>
          <a:prstGeom prst="rect">
            <a:avLst/>
          </a:prstGeom>
          <a:noFill/>
        </p:spPr>
        <p:txBody>
          <a:bodyPr wrap="square" rtlCol="0">
            <a:spAutoFit/>
          </a:bodyPr>
          <a:lstStyle/>
          <a:p>
            <a:r>
              <a:rPr lang="en-US" sz="2000" dirty="0" smtClean="0"/>
              <a:t>Kingsley Jin</a:t>
            </a:r>
          </a:p>
        </p:txBody>
      </p:sp>
    </p:spTree>
    <p:extLst>
      <p:ext uri="{BB962C8B-B14F-4D97-AF65-F5344CB8AC3E}">
        <p14:creationId xmlns:p14="http://schemas.microsoft.com/office/powerpoint/2010/main" val="313578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1875"/>
          </a:xfrm>
          <a:ln>
            <a:solidFill>
              <a:schemeClr val="bg1">
                <a:lumMod val="75000"/>
              </a:schemeClr>
            </a:solidFill>
          </a:ln>
        </p:spPr>
        <p:txBody>
          <a:bodyPr/>
          <a:lstStyle/>
          <a:p>
            <a:r>
              <a:rPr lang="en-US" dirty="0" smtClean="0"/>
              <a:t>HOW TO GET</a:t>
            </a:r>
            <a:endParaRPr lang="en-US" dirty="0"/>
          </a:p>
        </p:txBody>
      </p:sp>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56792"/>
            <a:ext cx="2016224" cy="1777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025" y="1443480"/>
            <a:ext cx="383857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4213305"/>
            <a:ext cx="4474327" cy="228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图片 13"/>
          <p:cNvPicPr>
            <a:picLocks noChangeAspect="1"/>
          </p:cNvPicPr>
          <p:nvPr/>
        </p:nvPicPr>
        <p:blipFill>
          <a:blip r:embed="rId5"/>
          <a:stretch>
            <a:fillRect/>
          </a:stretch>
        </p:blipFill>
        <p:spPr>
          <a:xfrm>
            <a:off x="8975662" y="4445746"/>
            <a:ext cx="3216339" cy="2412254"/>
          </a:xfrm>
          <a:prstGeom prst="rect">
            <a:avLst/>
          </a:prstGeom>
        </p:spPr>
      </p:pic>
    </p:spTree>
    <p:extLst>
      <p:ext uri="{BB962C8B-B14F-4D97-AF65-F5344CB8AC3E}">
        <p14:creationId xmlns:p14="http://schemas.microsoft.com/office/powerpoint/2010/main" val="356427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randombar(horizontal)">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1875"/>
          </a:xfrm>
          <a:ln>
            <a:solidFill>
              <a:schemeClr val="bg1">
                <a:lumMod val="75000"/>
              </a:schemeClr>
            </a:solidFill>
          </a:ln>
        </p:spPr>
        <p:txBody>
          <a:bodyPr/>
          <a:lstStyle/>
          <a:p>
            <a:r>
              <a:rPr lang="en-US" dirty="0" smtClean="0"/>
              <a:t>HOW TO GET</a:t>
            </a:r>
            <a:endParaRPr lang="en-US" dirty="0"/>
          </a:p>
        </p:txBody>
      </p:sp>
      <p:pic>
        <p:nvPicPr>
          <p:cNvPr id="3" name="图片 2"/>
          <p:cNvPicPr>
            <a:picLocks noChangeAspect="1"/>
          </p:cNvPicPr>
          <p:nvPr/>
        </p:nvPicPr>
        <p:blipFill>
          <a:blip r:embed="rId2"/>
          <a:stretch>
            <a:fillRect/>
          </a:stretch>
        </p:blipFill>
        <p:spPr>
          <a:xfrm>
            <a:off x="874447" y="1540698"/>
            <a:ext cx="8286750" cy="2657475"/>
          </a:xfrm>
          <a:prstGeom prst="rect">
            <a:avLst/>
          </a:prstGeom>
        </p:spPr>
      </p:pic>
      <p:sp>
        <p:nvSpPr>
          <p:cNvPr id="4" name="椭圆 3"/>
          <p:cNvSpPr/>
          <p:nvPr/>
        </p:nvSpPr>
        <p:spPr>
          <a:xfrm>
            <a:off x="1828798" y="1760561"/>
            <a:ext cx="668742" cy="60050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p:cNvPicPr>
            <a:picLocks noChangeAspect="1"/>
          </p:cNvPicPr>
          <p:nvPr/>
        </p:nvPicPr>
        <p:blipFill>
          <a:blip r:embed="rId3"/>
          <a:stretch>
            <a:fillRect/>
          </a:stretch>
        </p:blipFill>
        <p:spPr>
          <a:xfrm>
            <a:off x="7058025" y="3436392"/>
            <a:ext cx="4295775" cy="3124200"/>
          </a:xfrm>
          <a:prstGeom prst="rect">
            <a:avLst/>
          </a:prstGeom>
        </p:spPr>
      </p:pic>
      <p:sp>
        <p:nvSpPr>
          <p:cNvPr id="10" name="椭圆 9"/>
          <p:cNvSpPr/>
          <p:nvPr/>
        </p:nvSpPr>
        <p:spPr>
          <a:xfrm>
            <a:off x="9161197" y="4295590"/>
            <a:ext cx="556009" cy="45571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椭圆 13"/>
          <p:cNvSpPr/>
          <p:nvPr/>
        </p:nvSpPr>
        <p:spPr>
          <a:xfrm>
            <a:off x="9340893" y="4513565"/>
            <a:ext cx="1290713" cy="45571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275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1875"/>
          </a:xfrm>
          <a:ln>
            <a:solidFill>
              <a:schemeClr val="bg1">
                <a:lumMod val="75000"/>
              </a:schemeClr>
            </a:solidFill>
          </a:ln>
        </p:spPr>
        <p:txBody>
          <a:bodyPr/>
          <a:lstStyle/>
          <a:p>
            <a:r>
              <a:rPr lang="en-US" dirty="0" smtClean="0"/>
              <a:t>HOW TO GET</a:t>
            </a:r>
            <a:endParaRPr lang="en-US" dirty="0"/>
          </a:p>
        </p:txBody>
      </p:sp>
      <p:pic>
        <p:nvPicPr>
          <p:cNvPr id="3" name="图片 2"/>
          <p:cNvPicPr>
            <a:picLocks noChangeAspect="1"/>
          </p:cNvPicPr>
          <p:nvPr/>
        </p:nvPicPr>
        <p:blipFill>
          <a:blip r:embed="rId2"/>
          <a:stretch>
            <a:fillRect/>
          </a:stretch>
        </p:blipFill>
        <p:spPr>
          <a:xfrm>
            <a:off x="874447" y="1540698"/>
            <a:ext cx="8286750" cy="2657475"/>
          </a:xfrm>
          <a:prstGeom prst="rect">
            <a:avLst/>
          </a:prstGeom>
        </p:spPr>
      </p:pic>
      <p:sp>
        <p:nvSpPr>
          <p:cNvPr id="4" name="椭圆 3"/>
          <p:cNvSpPr/>
          <p:nvPr/>
        </p:nvSpPr>
        <p:spPr>
          <a:xfrm>
            <a:off x="1828798" y="1760561"/>
            <a:ext cx="668742" cy="60050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p:cNvPicPr>
            <a:picLocks noChangeAspect="1"/>
          </p:cNvPicPr>
          <p:nvPr/>
        </p:nvPicPr>
        <p:blipFill>
          <a:blip r:embed="rId3"/>
          <a:stretch>
            <a:fillRect/>
          </a:stretch>
        </p:blipFill>
        <p:spPr>
          <a:xfrm>
            <a:off x="7058025" y="3436392"/>
            <a:ext cx="4295775" cy="3124200"/>
          </a:xfrm>
          <a:prstGeom prst="rect">
            <a:avLst/>
          </a:prstGeom>
        </p:spPr>
      </p:pic>
      <p:sp>
        <p:nvSpPr>
          <p:cNvPr id="10" name="椭圆 9"/>
          <p:cNvSpPr/>
          <p:nvPr/>
        </p:nvSpPr>
        <p:spPr>
          <a:xfrm>
            <a:off x="9161197" y="4295590"/>
            <a:ext cx="556009" cy="45571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椭圆 13"/>
          <p:cNvSpPr/>
          <p:nvPr/>
        </p:nvSpPr>
        <p:spPr>
          <a:xfrm>
            <a:off x="9340893" y="4513565"/>
            <a:ext cx="1290713" cy="45571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p:cNvPicPr>
            <a:picLocks noChangeAspect="1"/>
          </p:cNvPicPr>
          <p:nvPr/>
        </p:nvPicPr>
        <p:blipFill>
          <a:blip r:embed="rId4"/>
          <a:stretch>
            <a:fillRect/>
          </a:stretch>
        </p:blipFill>
        <p:spPr>
          <a:xfrm>
            <a:off x="1898318" y="3783228"/>
            <a:ext cx="3600450" cy="2667000"/>
          </a:xfrm>
          <a:prstGeom prst="rect">
            <a:avLst/>
          </a:prstGeom>
        </p:spPr>
      </p:pic>
      <p:sp>
        <p:nvSpPr>
          <p:cNvPr id="9" name="椭圆 8"/>
          <p:cNvSpPr/>
          <p:nvPr/>
        </p:nvSpPr>
        <p:spPr>
          <a:xfrm>
            <a:off x="2464200" y="5595754"/>
            <a:ext cx="1862147" cy="45571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15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4"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962014" y="4445746"/>
            <a:ext cx="3216339" cy="2412254"/>
          </a:xfrm>
          <a:prstGeom prst="rect">
            <a:avLst/>
          </a:prstGeom>
        </p:spPr>
      </p:pic>
      <p:sp>
        <p:nvSpPr>
          <p:cNvPr id="2" name="标题 1"/>
          <p:cNvSpPr>
            <a:spLocks noGrp="1"/>
          </p:cNvSpPr>
          <p:nvPr>
            <p:ph type="title"/>
          </p:nvPr>
        </p:nvSpPr>
        <p:spPr>
          <a:xfrm>
            <a:off x="838200" y="365125"/>
            <a:ext cx="10515600" cy="1031875"/>
          </a:xfrm>
          <a:ln>
            <a:solidFill>
              <a:schemeClr val="bg1">
                <a:lumMod val="75000"/>
              </a:schemeClr>
            </a:solidFill>
          </a:ln>
        </p:spPr>
        <p:txBody>
          <a:bodyPr/>
          <a:lstStyle/>
          <a:p>
            <a:r>
              <a:rPr lang="en-US" dirty="0" smtClean="0"/>
              <a:t>HOW TO GET</a:t>
            </a:r>
            <a:endParaRPr lang="en-US" dirty="0"/>
          </a:p>
        </p:txBody>
      </p:sp>
      <p:pic>
        <p:nvPicPr>
          <p:cNvPr id="3" name="图片 2"/>
          <p:cNvPicPr>
            <a:picLocks noChangeAspect="1"/>
          </p:cNvPicPr>
          <p:nvPr/>
        </p:nvPicPr>
        <p:blipFill>
          <a:blip r:embed="rId3"/>
          <a:stretch>
            <a:fillRect/>
          </a:stretch>
        </p:blipFill>
        <p:spPr>
          <a:xfrm>
            <a:off x="860311" y="1541983"/>
            <a:ext cx="10041652" cy="3425802"/>
          </a:xfrm>
          <a:prstGeom prst="rect">
            <a:avLst/>
          </a:prstGeom>
        </p:spPr>
      </p:pic>
      <p:sp>
        <p:nvSpPr>
          <p:cNvPr id="7" name="椭圆 6"/>
          <p:cNvSpPr/>
          <p:nvPr/>
        </p:nvSpPr>
        <p:spPr>
          <a:xfrm>
            <a:off x="1272769" y="1811689"/>
            <a:ext cx="556009" cy="45571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椭圆 7"/>
          <p:cNvSpPr/>
          <p:nvPr/>
        </p:nvSpPr>
        <p:spPr>
          <a:xfrm>
            <a:off x="10214349" y="1827609"/>
            <a:ext cx="556009" cy="45571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529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www.tuweimei.comComp_2617236_BPvISGQisXhM9WKzeBqMe4IbGirAyl.jp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3212799" y="1828801"/>
            <a:ext cx="6085943" cy="489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3896751" y="1041009"/>
            <a:ext cx="4192172" cy="830997"/>
          </a:xfrm>
          <a:prstGeom prst="rect">
            <a:avLst/>
          </a:prstGeom>
          <a:noFill/>
        </p:spPr>
        <p:txBody>
          <a:bodyPr wrap="square" rtlCol="0">
            <a:spAutoFit/>
          </a:bodyPr>
          <a:lstStyle/>
          <a:p>
            <a:pPr algn="ctr"/>
            <a:r>
              <a:rPr lang="en-US" altLang="zh-CN" sz="4800" b="1" dirty="0" smtClean="0"/>
              <a:t>Thank you</a:t>
            </a:r>
            <a:endParaRPr lang="en-US" sz="4800" b="1" dirty="0"/>
          </a:p>
        </p:txBody>
      </p:sp>
    </p:spTree>
    <p:extLst>
      <p:ext uri="{BB962C8B-B14F-4D97-AF65-F5344CB8AC3E}">
        <p14:creationId xmlns:p14="http://schemas.microsoft.com/office/powerpoint/2010/main" val="2496869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1875"/>
          </a:xfrm>
          <a:ln>
            <a:solidFill>
              <a:schemeClr val="bg1">
                <a:lumMod val="75000"/>
              </a:schemeClr>
            </a:solidFill>
          </a:ln>
        </p:spPr>
        <p:txBody>
          <a:bodyPr/>
          <a:lstStyle/>
          <a:p>
            <a:r>
              <a:rPr lang="en-US" dirty="0" smtClean="0"/>
              <a:t>Agenda</a:t>
            </a:r>
            <a:endParaRPr lang="en-US" dirty="0"/>
          </a:p>
        </p:txBody>
      </p:sp>
      <p:sp>
        <p:nvSpPr>
          <p:cNvPr id="3" name="内容占位符 2"/>
          <p:cNvSpPr>
            <a:spLocks noGrp="1"/>
          </p:cNvSpPr>
          <p:nvPr>
            <p:ph idx="1"/>
          </p:nvPr>
        </p:nvSpPr>
        <p:spPr>
          <a:xfrm>
            <a:off x="838200" y="1635125"/>
            <a:ext cx="10515600" cy="4351338"/>
          </a:xfrm>
        </p:spPr>
        <p:txBody>
          <a:bodyPr/>
          <a:lstStyle/>
          <a:p>
            <a:r>
              <a:rPr lang="en-US" dirty="0" smtClean="0"/>
              <a:t>What is RA</a:t>
            </a:r>
          </a:p>
          <a:p>
            <a:r>
              <a:rPr lang="en-US" dirty="0" smtClean="0"/>
              <a:t>What can u get</a:t>
            </a:r>
          </a:p>
          <a:p>
            <a:r>
              <a:rPr lang="en-US" dirty="0" smtClean="0"/>
              <a:t>How to get </a:t>
            </a:r>
          </a:p>
        </p:txBody>
      </p:sp>
      <p:pic>
        <p:nvPicPr>
          <p:cNvPr id="4" name="图片 3"/>
          <p:cNvPicPr>
            <a:picLocks noChangeAspect="1"/>
          </p:cNvPicPr>
          <p:nvPr/>
        </p:nvPicPr>
        <p:blipFill>
          <a:blip r:embed="rId2"/>
          <a:stretch>
            <a:fillRect/>
          </a:stretch>
        </p:blipFill>
        <p:spPr>
          <a:xfrm>
            <a:off x="7315200" y="3200400"/>
            <a:ext cx="4876800" cy="3657600"/>
          </a:xfrm>
          <a:prstGeom prst="rect">
            <a:avLst/>
          </a:prstGeom>
        </p:spPr>
      </p:pic>
    </p:spTree>
    <p:extLst>
      <p:ext uri="{BB962C8B-B14F-4D97-AF65-F5344CB8AC3E}">
        <p14:creationId xmlns:p14="http://schemas.microsoft.com/office/powerpoint/2010/main" val="3151425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748214" y="3419899"/>
            <a:ext cx="3252717" cy="3252717"/>
          </a:xfrm>
          <a:prstGeom prst="rect">
            <a:avLst/>
          </a:prstGeom>
        </p:spPr>
      </p:pic>
      <p:sp>
        <p:nvSpPr>
          <p:cNvPr id="2" name="标题 1"/>
          <p:cNvSpPr>
            <a:spLocks noGrp="1"/>
          </p:cNvSpPr>
          <p:nvPr>
            <p:ph type="title"/>
          </p:nvPr>
        </p:nvSpPr>
        <p:spPr>
          <a:xfrm>
            <a:off x="838200" y="365125"/>
            <a:ext cx="10515600" cy="1031875"/>
          </a:xfrm>
          <a:ln>
            <a:solidFill>
              <a:schemeClr val="bg1">
                <a:lumMod val="75000"/>
              </a:schemeClr>
            </a:solidFill>
          </a:ln>
        </p:spPr>
        <p:txBody>
          <a:bodyPr/>
          <a:lstStyle/>
          <a:p>
            <a:r>
              <a:rPr lang="en-US" dirty="0" smtClean="0"/>
              <a:t>WHAT IS RA</a:t>
            </a:r>
            <a:endParaRPr lang="en-US" dirty="0"/>
          </a:p>
        </p:txBody>
      </p:sp>
      <p:sp>
        <p:nvSpPr>
          <p:cNvPr id="3" name="内容占位符 2"/>
          <p:cNvSpPr>
            <a:spLocks noGrp="1"/>
          </p:cNvSpPr>
          <p:nvPr>
            <p:ph idx="1"/>
          </p:nvPr>
        </p:nvSpPr>
        <p:spPr>
          <a:xfrm>
            <a:off x="838200" y="1635125"/>
            <a:ext cx="10515600" cy="4351338"/>
          </a:xfrm>
        </p:spPr>
        <p:txBody>
          <a:bodyPr/>
          <a:lstStyle/>
          <a:p>
            <a:r>
              <a:rPr lang="en-US" dirty="0" smtClean="0"/>
              <a:t>RA, which called Retail Analytics, offers a rich business intelligence solution to retail industry users</a:t>
            </a:r>
          </a:p>
          <a:p>
            <a:pPr marL="0" indent="0">
              <a:buNone/>
            </a:pPr>
            <a:r>
              <a:rPr lang="en-US" sz="2400" dirty="0" smtClean="0"/>
              <a:t>   RA</a:t>
            </a:r>
            <a:r>
              <a:rPr lang="zh-CN" altLang="en-US" sz="2400" dirty="0" smtClean="0"/>
              <a:t>是一个给零售行业使用者提供有价值的商务智能解决方案的零售分析系统</a:t>
            </a:r>
            <a:endParaRPr lang="en-US" sz="2400" dirty="0" smtClean="0"/>
          </a:p>
          <a:p>
            <a:r>
              <a:rPr lang="en-US" dirty="0" smtClean="0"/>
              <a:t>Retail Analytics has several integrated data sources, including Oracle Retail Merchandising System (RMS) and Oracle Retail Price Management System (RPM)</a:t>
            </a:r>
          </a:p>
          <a:p>
            <a:pPr marL="0" indent="0">
              <a:buNone/>
            </a:pPr>
            <a:r>
              <a:rPr lang="en-US" sz="2400" dirty="0" smtClean="0"/>
              <a:t>   </a:t>
            </a:r>
            <a:r>
              <a:rPr lang="en-US" altLang="zh-CN" sz="2400" dirty="0" smtClean="0"/>
              <a:t>RA</a:t>
            </a:r>
            <a:r>
              <a:rPr lang="zh-CN" altLang="en-US" sz="2400" dirty="0" smtClean="0"/>
              <a:t>有几个集成的数据源，包括</a:t>
            </a:r>
            <a:r>
              <a:rPr lang="en-US" altLang="zh-CN" sz="2400" dirty="0" smtClean="0"/>
              <a:t>RMS</a:t>
            </a:r>
            <a:r>
              <a:rPr lang="zh-CN" altLang="en-US" sz="2400" dirty="0" smtClean="0"/>
              <a:t>和</a:t>
            </a:r>
            <a:r>
              <a:rPr lang="en-US" altLang="zh-CN" sz="2400" dirty="0" smtClean="0"/>
              <a:t>RPM</a:t>
            </a:r>
            <a:endParaRPr lang="en-US" sz="2400" dirty="0"/>
          </a:p>
        </p:txBody>
      </p:sp>
    </p:spTree>
    <p:extLst>
      <p:ext uri="{BB962C8B-B14F-4D97-AF65-F5344CB8AC3E}">
        <p14:creationId xmlns:p14="http://schemas.microsoft.com/office/powerpoint/2010/main" val="1967006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1875"/>
          </a:xfrm>
          <a:ln>
            <a:solidFill>
              <a:schemeClr val="bg1">
                <a:lumMod val="75000"/>
              </a:schemeClr>
            </a:solidFill>
          </a:ln>
        </p:spPr>
        <p:txBody>
          <a:bodyPr/>
          <a:lstStyle/>
          <a:p>
            <a:r>
              <a:rPr lang="en-US" dirty="0" smtClean="0"/>
              <a:t>WHAT CAN U GET</a:t>
            </a:r>
            <a:endParaRPr lang="en-US" dirty="0"/>
          </a:p>
        </p:txBody>
      </p:sp>
      <p:sp>
        <p:nvSpPr>
          <p:cNvPr id="3" name="内容占位符 2"/>
          <p:cNvSpPr>
            <a:spLocks noGrp="1"/>
          </p:cNvSpPr>
          <p:nvPr>
            <p:ph idx="1"/>
          </p:nvPr>
        </p:nvSpPr>
        <p:spPr>
          <a:xfrm>
            <a:off x="838200" y="1635125"/>
            <a:ext cx="10515600" cy="4351338"/>
          </a:xfrm>
        </p:spPr>
        <p:txBody>
          <a:bodyPr/>
          <a:lstStyle/>
          <a:p>
            <a:r>
              <a:rPr lang="en-US" altLang="zh-CN" dirty="0" smtClean="0"/>
              <a:t>Aggregate data </a:t>
            </a:r>
          </a:p>
          <a:p>
            <a:pPr marL="0" indent="0">
              <a:buNone/>
            </a:pPr>
            <a:r>
              <a:rPr lang="en-US" altLang="zh-CN" sz="2400" dirty="0" smtClean="0"/>
              <a:t>  </a:t>
            </a:r>
            <a:r>
              <a:rPr lang="zh-CN" altLang="en-US" sz="2400" dirty="0" smtClean="0"/>
              <a:t>聚合数据</a:t>
            </a:r>
            <a:endParaRPr lang="en-US" altLang="zh-CN" sz="2400" dirty="0" smtClean="0"/>
          </a:p>
          <a:p>
            <a:r>
              <a:rPr lang="en-US" dirty="0" smtClean="0"/>
              <a:t>Graphs for the data</a:t>
            </a:r>
          </a:p>
          <a:p>
            <a:pPr marL="0" indent="0">
              <a:buNone/>
            </a:pPr>
            <a:r>
              <a:rPr lang="en-US" sz="2400" dirty="0" smtClean="0"/>
              <a:t>   </a:t>
            </a:r>
            <a:r>
              <a:rPr lang="zh-CN" altLang="en-US" sz="2400" dirty="0" smtClean="0"/>
              <a:t>数据图表</a:t>
            </a:r>
            <a:endParaRPr lang="en-US" sz="2400" dirty="0" smtClean="0"/>
          </a:p>
          <a:p>
            <a:r>
              <a:rPr lang="en-US" dirty="0" smtClean="0"/>
              <a:t>Mails from system </a:t>
            </a:r>
          </a:p>
          <a:p>
            <a:pPr marL="0" indent="0">
              <a:buNone/>
            </a:pPr>
            <a:r>
              <a:rPr lang="en-US" dirty="0" smtClean="0"/>
              <a:t>   </a:t>
            </a:r>
            <a:r>
              <a:rPr lang="zh-CN" altLang="en-US" sz="2400" dirty="0" smtClean="0"/>
              <a:t>来自系统的邮件</a:t>
            </a:r>
            <a:endParaRPr lang="en-US" sz="2400" dirty="0" smtClean="0"/>
          </a:p>
        </p:txBody>
      </p:sp>
      <p:pic>
        <p:nvPicPr>
          <p:cNvPr id="4" name="图片 3"/>
          <p:cNvPicPr>
            <a:picLocks noChangeAspect="1"/>
          </p:cNvPicPr>
          <p:nvPr/>
        </p:nvPicPr>
        <p:blipFill>
          <a:blip r:embed="rId2"/>
          <a:stretch>
            <a:fillRect/>
          </a:stretch>
        </p:blipFill>
        <p:spPr>
          <a:xfrm>
            <a:off x="9225887" y="3368612"/>
            <a:ext cx="2794236" cy="3489388"/>
          </a:xfrm>
          <a:prstGeom prst="rect">
            <a:avLst/>
          </a:prstGeom>
        </p:spPr>
      </p:pic>
    </p:spTree>
    <p:extLst>
      <p:ext uri="{BB962C8B-B14F-4D97-AF65-F5344CB8AC3E}">
        <p14:creationId xmlns:p14="http://schemas.microsoft.com/office/powerpoint/2010/main" val="2428377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962014" y="4445746"/>
            <a:ext cx="3216339" cy="2412254"/>
          </a:xfrm>
          <a:prstGeom prst="rect">
            <a:avLst/>
          </a:prstGeom>
        </p:spPr>
      </p:pic>
      <p:sp>
        <p:nvSpPr>
          <p:cNvPr id="2" name="标题 1"/>
          <p:cNvSpPr>
            <a:spLocks noGrp="1"/>
          </p:cNvSpPr>
          <p:nvPr>
            <p:ph type="title"/>
          </p:nvPr>
        </p:nvSpPr>
        <p:spPr>
          <a:xfrm>
            <a:off x="838200" y="365125"/>
            <a:ext cx="10515600" cy="1031875"/>
          </a:xfrm>
          <a:ln>
            <a:solidFill>
              <a:schemeClr val="bg1">
                <a:lumMod val="75000"/>
              </a:schemeClr>
            </a:solidFill>
          </a:ln>
        </p:spPr>
        <p:txBody>
          <a:bodyPr/>
          <a:lstStyle/>
          <a:p>
            <a:r>
              <a:rPr lang="en-US" dirty="0" smtClean="0"/>
              <a:t>HOW TO GET</a:t>
            </a:r>
            <a:endParaRPr lang="en-US" dirty="0"/>
          </a:p>
        </p:txBody>
      </p:sp>
      <p:sp>
        <p:nvSpPr>
          <p:cNvPr id="3" name="内容占位符 2"/>
          <p:cNvSpPr>
            <a:spLocks noGrp="1"/>
          </p:cNvSpPr>
          <p:nvPr>
            <p:ph idx="1"/>
          </p:nvPr>
        </p:nvSpPr>
        <p:spPr>
          <a:xfrm>
            <a:off x="838200" y="1635125"/>
            <a:ext cx="10515600" cy="4351338"/>
          </a:xfrm>
        </p:spPr>
        <p:txBody>
          <a:bodyPr/>
          <a:lstStyle/>
          <a:p>
            <a:pPr marL="0" indent="0">
              <a:buNone/>
            </a:pPr>
            <a:r>
              <a:rPr lang="en-US" altLang="zh-CN" dirty="0" smtClean="0"/>
              <a:t>Log in </a:t>
            </a:r>
            <a:r>
              <a:rPr lang="en-US" altLang="zh-CN" b="1" dirty="0" smtClean="0">
                <a:solidFill>
                  <a:schemeClr val="tx1"/>
                </a:solidFill>
                <a:latin typeface="微软雅黑" pitchFamily="34" charset="-122"/>
                <a:ea typeface="微软雅黑" pitchFamily="34" charset="-122"/>
                <a:hlinkClick r:id="rId3"/>
              </a:rPr>
              <a:t>http://raap1.bbg.com.cn:9705/analytics/</a:t>
            </a:r>
            <a:endParaRPr lang="en-US" altLang="zh-CN" b="1" dirty="0" smtClean="0">
              <a:solidFill>
                <a:schemeClr val="tx1"/>
              </a:solidFill>
              <a:latin typeface="微软雅黑" pitchFamily="34" charset="-122"/>
              <a:ea typeface="微软雅黑" pitchFamily="34" charset="-122"/>
            </a:endParaRPr>
          </a:p>
          <a:p>
            <a:pPr marL="0" indent="0">
              <a:buNone/>
            </a:pPr>
            <a:r>
              <a:rPr lang="en-US" altLang="zh-CN" b="1" dirty="0" smtClean="0">
                <a:solidFill>
                  <a:schemeClr val="tx1"/>
                </a:solidFill>
                <a:latin typeface="微软雅黑" pitchFamily="34" charset="-122"/>
                <a:ea typeface="微软雅黑" pitchFamily="34" charset="-122"/>
              </a:rPr>
              <a:t>                </a:t>
            </a:r>
            <a:r>
              <a:rPr lang="en-US" altLang="zh-CN" sz="2000" dirty="0" smtClean="0">
                <a:solidFill>
                  <a:schemeClr val="tx1"/>
                </a:solidFill>
                <a:latin typeface="微软雅黑" pitchFamily="34" charset="-122"/>
                <a:ea typeface="微软雅黑" pitchFamily="34" charset="-122"/>
              </a:rPr>
              <a:t>RA_TEST </a:t>
            </a:r>
            <a:r>
              <a:rPr lang="en-US" altLang="zh-CN" dirty="0" smtClean="0">
                <a:solidFill>
                  <a:schemeClr val="tx1"/>
                </a:solidFill>
                <a:latin typeface="微软雅黑" pitchFamily="34" charset="-122"/>
                <a:ea typeface="微软雅黑" pitchFamily="34" charset="-122"/>
              </a:rPr>
              <a:t>/ RA_TEST123 </a:t>
            </a:r>
          </a:p>
        </p:txBody>
      </p:sp>
      <p:pic>
        <p:nvPicPr>
          <p:cNvPr id="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700" y="2573534"/>
            <a:ext cx="7137400" cy="4192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5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8975662" y="4445746"/>
            <a:ext cx="3216339" cy="2412254"/>
          </a:xfrm>
          <a:prstGeom prst="rect">
            <a:avLst/>
          </a:prstGeom>
        </p:spPr>
      </p:pic>
      <p:sp>
        <p:nvSpPr>
          <p:cNvPr id="2" name="标题 1"/>
          <p:cNvSpPr>
            <a:spLocks noGrp="1"/>
          </p:cNvSpPr>
          <p:nvPr>
            <p:ph type="title"/>
          </p:nvPr>
        </p:nvSpPr>
        <p:spPr>
          <a:xfrm>
            <a:off x="838200" y="365125"/>
            <a:ext cx="10515600" cy="1031875"/>
          </a:xfrm>
          <a:ln>
            <a:solidFill>
              <a:schemeClr val="bg1">
                <a:lumMod val="75000"/>
              </a:schemeClr>
            </a:solidFill>
          </a:ln>
        </p:spPr>
        <p:txBody>
          <a:bodyPr/>
          <a:lstStyle/>
          <a:p>
            <a:r>
              <a:rPr lang="en-US" dirty="0" smtClean="0"/>
              <a:t>HOW TO GET</a:t>
            </a:r>
            <a:endParaRPr lang="en-US" dirty="0"/>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498" y="1513227"/>
            <a:ext cx="7992097" cy="4957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253" y="2252788"/>
            <a:ext cx="1612979"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59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8962014" y="4445746"/>
            <a:ext cx="3216339" cy="2412254"/>
          </a:xfrm>
          <a:prstGeom prst="rect">
            <a:avLst/>
          </a:prstGeom>
        </p:spPr>
      </p:pic>
      <p:sp>
        <p:nvSpPr>
          <p:cNvPr id="2" name="标题 1"/>
          <p:cNvSpPr>
            <a:spLocks noGrp="1"/>
          </p:cNvSpPr>
          <p:nvPr>
            <p:ph type="title"/>
          </p:nvPr>
        </p:nvSpPr>
        <p:spPr>
          <a:xfrm>
            <a:off x="838200" y="365125"/>
            <a:ext cx="10515600" cy="1031875"/>
          </a:xfrm>
          <a:ln>
            <a:solidFill>
              <a:schemeClr val="bg1">
                <a:lumMod val="75000"/>
              </a:schemeClr>
            </a:solidFill>
          </a:ln>
        </p:spPr>
        <p:txBody>
          <a:bodyPr/>
          <a:lstStyle/>
          <a:p>
            <a:r>
              <a:rPr lang="en-US" dirty="0" smtClean="0"/>
              <a:t>HOW TO GET</a:t>
            </a:r>
            <a:endParaRPr 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43480"/>
            <a:ext cx="5915997" cy="3723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4443" y="3169218"/>
            <a:ext cx="5568727" cy="3505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燕尾形箭头 8"/>
          <p:cNvSpPr/>
          <p:nvPr/>
        </p:nvSpPr>
        <p:spPr bwMode="auto">
          <a:xfrm>
            <a:off x="4566075" y="3969906"/>
            <a:ext cx="371403" cy="394430"/>
          </a:xfrm>
          <a:prstGeom prst="notched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threePt" dir="t"/>
            </a:scene3d>
            <a:sp3d extrusionH="57150">
              <a:bevelT w="38100" h="38100"/>
            </a:sp3d>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CN" altLang="en-US" sz="22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0" name="矩形 9"/>
          <p:cNvSpPr/>
          <p:nvPr/>
        </p:nvSpPr>
        <p:spPr>
          <a:xfrm>
            <a:off x="1691680" y="2243058"/>
            <a:ext cx="548465" cy="1477328"/>
          </a:xfrm>
          <a:prstGeom prst="rect">
            <a:avLst/>
          </a:prstGeom>
          <a:noFill/>
        </p:spPr>
        <p:txBody>
          <a:bodyPr wrap="square" lIns="91440" tIns="45720" rIns="91440" bIns="45720">
            <a:spAutoFit/>
          </a:bodyPr>
          <a:lstStyle/>
          <a:p>
            <a:pPr algn="ctr"/>
            <a:r>
              <a:rPr lang="zh-CN" alt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维</a:t>
            </a:r>
            <a:endParaRPr lang="en-US" altLang="zh-CN"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度</a:t>
            </a:r>
            <a:endParaRPr lang="en-US" altLang="zh-CN"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和</a:t>
            </a:r>
            <a:endParaRPr lang="en-US" altLang="zh-CN"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指</a:t>
            </a:r>
            <a:endParaRPr lang="en-US" altLang="zh-CN"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标</a:t>
            </a:r>
            <a:endParaRPr lang="zh-CN" alt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95918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1875"/>
          </a:xfrm>
          <a:ln>
            <a:solidFill>
              <a:schemeClr val="bg1">
                <a:lumMod val="75000"/>
              </a:schemeClr>
            </a:solidFill>
          </a:ln>
        </p:spPr>
        <p:txBody>
          <a:bodyPr/>
          <a:lstStyle/>
          <a:p>
            <a:r>
              <a:rPr lang="en-US" dirty="0" smtClean="0"/>
              <a:t>HOW TO GET</a:t>
            </a:r>
            <a:endParaRPr lang="en-US" dirty="0"/>
          </a:p>
        </p:txBody>
      </p:sp>
      <p:pic>
        <p:nvPicPr>
          <p:cNvPr id="3" name="图片 2"/>
          <p:cNvPicPr>
            <a:picLocks noChangeAspect="1"/>
          </p:cNvPicPr>
          <p:nvPr/>
        </p:nvPicPr>
        <p:blipFill>
          <a:blip r:embed="rId2"/>
          <a:stretch>
            <a:fillRect/>
          </a:stretch>
        </p:blipFill>
        <p:spPr>
          <a:xfrm>
            <a:off x="830189" y="1527420"/>
            <a:ext cx="7875469" cy="5208510"/>
          </a:xfrm>
          <a:prstGeom prst="rect">
            <a:avLst/>
          </a:prstGeom>
        </p:spPr>
      </p:pic>
      <p:sp>
        <p:nvSpPr>
          <p:cNvPr id="4" name="椭圆 3"/>
          <p:cNvSpPr/>
          <p:nvPr/>
        </p:nvSpPr>
        <p:spPr>
          <a:xfrm>
            <a:off x="7115175" y="3105150"/>
            <a:ext cx="400050" cy="31432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p:cNvSpPr/>
          <p:nvPr/>
        </p:nvSpPr>
        <p:spPr>
          <a:xfrm>
            <a:off x="7267574" y="3448050"/>
            <a:ext cx="809625" cy="31432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p:cNvPicPr>
            <a:picLocks noChangeAspect="1"/>
          </p:cNvPicPr>
          <p:nvPr/>
        </p:nvPicPr>
        <p:blipFill>
          <a:blip r:embed="rId3"/>
          <a:stretch>
            <a:fillRect/>
          </a:stretch>
        </p:blipFill>
        <p:spPr>
          <a:xfrm>
            <a:off x="8975662" y="4445746"/>
            <a:ext cx="3216339" cy="2412254"/>
          </a:xfrm>
          <a:prstGeom prst="rect">
            <a:avLst/>
          </a:prstGeom>
        </p:spPr>
      </p:pic>
    </p:spTree>
    <p:extLst>
      <p:ext uri="{BB962C8B-B14F-4D97-AF65-F5344CB8AC3E}">
        <p14:creationId xmlns:p14="http://schemas.microsoft.com/office/powerpoint/2010/main" val="298681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1875"/>
          </a:xfrm>
          <a:ln>
            <a:solidFill>
              <a:schemeClr val="bg1">
                <a:lumMod val="75000"/>
              </a:schemeClr>
            </a:solidFill>
          </a:ln>
        </p:spPr>
        <p:txBody>
          <a:bodyPr/>
          <a:lstStyle/>
          <a:p>
            <a:r>
              <a:rPr lang="en-US" dirty="0" smtClean="0"/>
              <a:t>HOW TO GET</a:t>
            </a:r>
            <a:endParaRPr lang="en-US" dirty="0"/>
          </a:p>
        </p:txBody>
      </p:sp>
      <p:pic>
        <p:nvPicPr>
          <p:cNvPr id="5" name="图片 4"/>
          <p:cNvPicPr>
            <a:picLocks noChangeAspect="1"/>
          </p:cNvPicPr>
          <p:nvPr/>
        </p:nvPicPr>
        <p:blipFill>
          <a:blip r:embed="rId2"/>
          <a:stretch>
            <a:fillRect/>
          </a:stretch>
        </p:blipFill>
        <p:spPr>
          <a:xfrm>
            <a:off x="863767" y="1640807"/>
            <a:ext cx="8058150" cy="4972050"/>
          </a:xfrm>
          <a:prstGeom prst="rect">
            <a:avLst/>
          </a:prstGeom>
        </p:spPr>
      </p:pic>
      <p:sp>
        <p:nvSpPr>
          <p:cNvPr id="8" name="椭圆 7"/>
          <p:cNvSpPr/>
          <p:nvPr/>
        </p:nvSpPr>
        <p:spPr>
          <a:xfrm>
            <a:off x="1943099" y="2590800"/>
            <a:ext cx="1285876" cy="47625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椭圆 8"/>
          <p:cNvSpPr/>
          <p:nvPr/>
        </p:nvSpPr>
        <p:spPr>
          <a:xfrm>
            <a:off x="1771649" y="4743450"/>
            <a:ext cx="1285876" cy="47625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p:cNvPicPr>
            <a:picLocks noChangeAspect="1"/>
          </p:cNvPicPr>
          <p:nvPr/>
        </p:nvPicPr>
        <p:blipFill>
          <a:blip r:embed="rId3"/>
          <a:stretch>
            <a:fillRect/>
          </a:stretch>
        </p:blipFill>
        <p:spPr>
          <a:xfrm>
            <a:off x="3782422" y="1456143"/>
            <a:ext cx="7436040" cy="5303905"/>
          </a:xfrm>
          <a:prstGeom prst="rect">
            <a:avLst/>
          </a:prstGeom>
        </p:spPr>
      </p:pic>
      <p:sp>
        <p:nvSpPr>
          <p:cNvPr id="11" name="椭圆 10"/>
          <p:cNvSpPr/>
          <p:nvPr/>
        </p:nvSpPr>
        <p:spPr>
          <a:xfrm>
            <a:off x="4668576" y="5156792"/>
            <a:ext cx="956045" cy="41466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椭圆 11"/>
          <p:cNvSpPr/>
          <p:nvPr/>
        </p:nvSpPr>
        <p:spPr>
          <a:xfrm>
            <a:off x="8729329" y="5730948"/>
            <a:ext cx="641505" cy="29062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椭圆 12"/>
          <p:cNvSpPr/>
          <p:nvPr/>
        </p:nvSpPr>
        <p:spPr>
          <a:xfrm>
            <a:off x="6288262" y="3225208"/>
            <a:ext cx="2249682" cy="41466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椭圆 13"/>
          <p:cNvSpPr/>
          <p:nvPr/>
        </p:nvSpPr>
        <p:spPr>
          <a:xfrm>
            <a:off x="10232064" y="6446879"/>
            <a:ext cx="641505" cy="29062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文本框 14"/>
          <p:cNvSpPr txBox="1"/>
          <p:nvPr/>
        </p:nvSpPr>
        <p:spPr>
          <a:xfrm>
            <a:off x="3318576" y="2505759"/>
            <a:ext cx="2306045"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Change the name of button </a:t>
            </a:r>
            <a:endParaRPr lang="en-US" dirty="0"/>
          </a:p>
        </p:txBody>
      </p:sp>
      <p:sp>
        <p:nvSpPr>
          <p:cNvPr id="16" name="文本框 15"/>
          <p:cNvSpPr txBox="1"/>
          <p:nvPr/>
        </p:nvSpPr>
        <p:spPr>
          <a:xfrm>
            <a:off x="3238962" y="4718973"/>
            <a:ext cx="2306045"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Choose the option of </a:t>
            </a:r>
            <a:r>
              <a:rPr lang="en-US" dirty="0"/>
              <a:t>formula</a:t>
            </a:r>
            <a:endParaRPr lang="en-US" dirty="0"/>
          </a:p>
        </p:txBody>
      </p:sp>
      <p:sp>
        <p:nvSpPr>
          <p:cNvPr id="17" name="文本框 16"/>
          <p:cNvSpPr txBox="1"/>
          <p:nvPr/>
        </p:nvSpPr>
        <p:spPr>
          <a:xfrm>
            <a:off x="5847970" y="5103388"/>
            <a:ext cx="2306045"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Choose the option of </a:t>
            </a:r>
            <a:r>
              <a:rPr lang="en-US" dirty="0"/>
              <a:t>formula</a:t>
            </a:r>
            <a:endParaRPr lang="en-US" dirty="0"/>
          </a:p>
        </p:txBody>
      </p:sp>
      <p:sp>
        <p:nvSpPr>
          <p:cNvPr id="18" name="文本框 17"/>
          <p:cNvSpPr txBox="1"/>
          <p:nvPr/>
        </p:nvSpPr>
        <p:spPr>
          <a:xfrm>
            <a:off x="8618466" y="3711311"/>
            <a:ext cx="230604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Get </a:t>
            </a:r>
            <a:r>
              <a:rPr lang="en-US" dirty="0"/>
              <a:t>formula</a:t>
            </a:r>
            <a:endParaRPr lang="en-US" dirty="0"/>
          </a:p>
        </p:txBody>
      </p:sp>
    </p:spTree>
    <p:extLst>
      <p:ext uri="{BB962C8B-B14F-4D97-AF65-F5344CB8AC3E}">
        <p14:creationId xmlns:p14="http://schemas.microsoft.com/office/powerpoint/2010/main" val="8719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5"/>
                                        </p:tgtEl>
                                      </p:cBhvr>
                                    </p:animEffect>
                                    <p:set>
                                      <p:cBhvr>
                                        <p:cTn id="10" dur="1" fill="hold">
                                          <p:stCondLst>
                                            <p:cond delay="499"/>
                                          </p:stCondLst>
                                        </p:cTn>
                                        <p:tgtEl>
                                          <p:spTgt spid="1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animBg="1"/>
      <p:bldP spid="16" grpId="0" animBg="1"/>
      <p:bldP spid="17" grpId="0" animBg="1"/>
      <p:bldP spid="1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181</Words>
  <Application>Microsoft Office PowerPoint</Application>
  <PresentationFormat>宽屏</PresentationFormat>
  <Paragraphs>39</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宋体</vt:lpstr>
      <vt:lpstr>微软雅黑</vt:lpstr>
      <vt:lpstr>Arial</vt:lpstr>
      <vt:lpstr>Calibri</vt:lpstr>
      <vt:lpstr>Calibri Light</vt:lpstr>
      <vt:lpstr>Office 主题</vt:lpstr>
      <vt:lpstr>PowerPoint 演示文稿</vt:lpstr>
      <vt:lpstr>Agenda</vt:lpstr>
      <vt:lpstr>WHAT IS RA</vt:lpstr>
      <vt:lpstr>WHAT CAN U GET</vt:lpstr>
      <vt:lpstr>HOW TO GET</vt:lpstr>
      <vt:lpstr>HOW TO GET</vt:lpstr>
      <vt:lpstr>HOW TO GET</vt:lpstr>
      <vt:lpstr>HOW TO GET</vt:lpstr>
      <vt:lpstr>HOW TO GET</vt:lpstr>
      <vt:lpstr>HOW TO GET</vt:lpstr>
      <vt:lpstr>HOW TO GET</vt:lpstr>
      <vt:lpstr>HOW TO GET</vt:lpstr>
      <vt:lpstr>HOW TO GET</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Kingsley</dc:creator>
  <cp:lastModifiedBy>Kingsley</cp:lastModifiedBy>
  <cp:revision>16</cp:revision>
  <dcterms:created xsi:type="dcterms:W3CDTF">2014-01-10T08:18:13Z</dcterms:created>
  <dcterms:modified xsi:type="dcterms:W3CDTF">2014-01-16T08:17:28Z</dcterms:modified>
</cp:coreProperties>
</file>