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4" r:id="rId4"/>
    <p:sldId id="268" r:id="rId5"/>
    <p:sldId id="271" r:id="rId6"/>
    <p:sldId id="266" r:id="rId7"/>
    <p:sldId id="269" r:id="rId8"/>
    <p:sldId id="27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6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EC565C-7CA2-4AC8-94C9-9D53FB95FAFF}" type="doc">
      <dgm:prSet loTypeId="urn:microsoft.com/office/officeart/2005/8/layout/pyramid1" loCatId="pyramid" qsTypeId="urn:microsoft.com/office/officeart/2005/8/quickstyle/3d5" qsCatId="3D" csTypeId="urn:microsoft.com/office/officeart/2005/8/colors/colorful2" csCatId="colorful" phldr="1"/>
      <dgm:spPr/>
    </dgm:pt>
    <dgm:pt modelId="{9C25F658-2DB5-495D-A1E6-7D34320060BA}">
      <dgm:prSet phldrT="[文本]" custT="1"/>
      <dgm:spPr/>
      <dgm:t>
        <a:bodyPr/>
        <a:lstStyle/>
        <a:p>
          <a:r>
            <a:rPr lang="zh-CN" altLang="en-US" sz="1100" b="1" dirty="0" smtClean="0"/>
            <a:t>报表</a:t>
          </a:r>
          <a:r>
            <a:rPr lang="en-US" altLang="zh-CN" sz="1100" b="1" dirty="0" smtClean="0"/>
            <a:t/>
          </a:r>
          <a:br>
            <a:rPr lang="en-US" altLang="zh-CN" sz="1100" b="1" dirty="0" smtClean="0"/>
          </a:br>
          <a:r>
            <a:rPr lang="en-US" altLang="zh-CN" sz="1100" b="1" dirty="0" smtClean="0"/>
            <a:t>Report</a:t>
          </a:r>
          <a:endParaRPr lang="zh-CN" altLang="en-US" sz="1100" b="1" dirty="0"/>
        </a:p>
      </dgm:t>
    </dgm:pt>
    <dgm:pt modelId="{277C4A63-17CF-4AC8-90F4-65DA45AC0923}" type="parTrans" cxnId="{9BDFBF67-9A86-48DC-91B4-ECBCD08148FB}">
      <dgm:prSet/>
      <dgm:spPr/>
      <dgm:t>
        <a:bodyPr/>
        <a:lstStyle/>
        <a:p>
          <a:endParaRPr lang="zh-CN" altLang="en-US"/>
        </a:p>
      </dgm:t>
    </dgm:pt>
    <dgm:pt modelId="{32B4B60E-2419-4726-B9DE-56CF3B849B12}" type="sibTrans" cxnId="{9BDFBF67-9A86-48DC-91B4-ECBCD08148FB}">
      <dgm:prSet/>
      <dgm:spPr/>
      <dgm:t>
        <a:bodyPr/>
        <a:lstStyle/>
        <a:p>
          <a:endParaRPr lang="zh-CN" altLang="en-US"/>
        </a:p>
      </dgm:t>
    </dgm:pt>
    <dgm:pt modelId="{C1BDDD54-443C-43F0-ABEE-1EB1A266C134}">
      <dgm:prSet phldrT="[文本]"/>
      <dgm:spPr/>
      <dgm:t>
        <a:bodyPr/>
        <a:lstStyle/>
        <a:p>
          <a:r>
            <a:rPr lang="zh-CN" altLang="en-US" dirty="0" smtClean="0"/>
            <a:t>模型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en-US" altLang="zh-CN" dirty="0" smtClean="0"/>
            <a:t>Model</a:t>
          </a:r>
          <a:endParaRPr lang="zh-CN" altLang="en-US" dirty="0"/>
        </a:p>
      </dgm:t>
    </dgm:pt>
    <dgm:pt modelId="{0F81F389-944E-4C30-A349-D2235B0A64CB}" type="parTrans" cxnId="{9800C6E7-1C21-4316-A49E-64F6F138A33F}">
      <dgm:prSet/>
      <dgm:spPr/>
      <dgm:t>
        <a:bodyPr/>
        <a:lstStyle/>
        <a:p>
          <a:endParaRPr lang="zh-CN" altLang="en-US"/>
        </a:p>
      </dgm:t>
    </dgm:pt>
    <dgm:pt modelId="{B57ED8EF-486C-48D8-AEAB-E2458C190F45}" type="sibTrans" cxnId="{9800C6E7-1C21-4316-A49E-64F6F138A33F}">
      <dgm:prSet/>
      <dgm:spPr/>
      <dgm:t>
        <a:bodyPr/>
        <a:lstStyle/>
        <a:p>
          <a:endParaRPr lang="zh-CN" altLang="en-US"/>
        </a:p>
      </dgm:t>
    </dgm:pt>
    <dgm:pt modelId="{354A1E26-684F-4345-9908-D2B628FBC9F0}">
      <dgm:prSet phldrT="[文本]"/>
      <dgm:spPr/>
      <dgm:t>
        <a:bodyPr/>
        <a:lstStyle/>
        <a:p>
          <a:r>
            <a:rPr lang="zh-CN" altLang="en-US" smtClean="0"/>
            <a:t>数据</a:t>
          </a:r>
          <a:r>
            <a:rPr lang="en-US" altLang="zh-CN" smtClean="0"/>
            <a:t/>
          </a:r>
          <a:br>
            <a:rPr lang="en-US" altLang="zh-CN" smtClean="0"/>
          </a:br>
          <a:r>
            <a:rPr lang="en-US" altLang="zh-CN" smtClean="0"/>
            <a:t>Data</a:t>
          </a:r>
          <a:endParaRPr lang="zh-CN" altLang="en-US" dirty="0"/>
        </a:p>
      </dgm:t>
    </dgm:pt>
    <dgm:pt modelId="{7664521A-D9F5-466A-AC6D-7B897BA27A00}" type="parTrans" cxnId="{EF22380C-377A-46D3-A020-2F9FD87B6BC2}">
      <dgm:prSet/>
      <dgm:spPr/>
      <dgm:t>
        <a:bodyPr/>
        <a:lstStyle/>
        <a:p>
          <a:endParaRPr lang="zh-CN" altLang="en-US"/>
        </a:p>
      </dgm:t>
    </dgm:pt>
    <dgm:pt modelId="{324E8AF8-BEC3-419D-AC49-787BA35AB9DC}" type="sibTrans" cxnId="{EF22380C-377A-46D3-A020-2F9FD87B6BC2}">
      <dgm:prSet/>
      <dgm:spPr/>
      <dgm:t>
        <a:bodyPr/>
        <a:lstStyle/>
        <a:p>
          <a:endParaRPr lang="zh-CN" altLang="en-US"/>
        </a:p>
      </dgm:t>
    </dgm:pt>
    <dgm:pt modelId="{112D397D-FB4C-414F-9C08-8DAF78DF54FF}" type="pres">
      <dgm:prSet presAssocID="{DDEC565C-7CA2-4AC8-94C9-9D53FB95FAFF}" presName="Name0" presStyleCnt="0">
        <dgm:presLayoutVars>
          <dgm:dir/>
          <dgm:animLvl val="lvl"/>
          <dgm:resizeHandles val="exact"/>
        </dgm:presLayoutVars>
      </dgm:prSet>
      <dgm:spPr/>
    </dgm:pt>
    <dgm:pt modelId="{1C0F6A0B-F9B7-43D9-9860-106443717FBE}" type="pres">
      <dgm:prSet presAssocID="{9C25F658-2DB5-495D-A1E6-7D34320060BA}" presName="Name8" presStyleCnt="0"/>
      <dgm:spPr/>
    </dgm:pt>
    <dgm:pt modelId="{8B64DD62-D60C-44DF-9268-CA36FCB23B7C}" type="pres">
      <dgm:prSet presAssocID="{9C25F658-2DB5-495D-A1E6-7D34320060BA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117B80-FB02-43F7-839C-6B6DFE2D4A66}" type="pres">
      <dgm:prSet presAssocID="{9C25F658-2DB5-495D-A1E6-7D34320060B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82CE3E-13E1-4101-8AAD-024EB991AC56}" type="pres">
      <dgm:prSet presAssocID="{C1BDDD54-443C-43F0-ABEE-1EB1A266C134}" presName="Name8" presStyleCnt="0"/>
      <dgm:spPr/>
    </dgm:pt>
    <dgm:pt modelId="{95AFEE7A-BE2F-4846-93EB-D7C080D70FE4}" type="pres">
      <dgm:prSet presAssocID="{C1BDDD54-443C-43F0-ABEE-1EB1A266C13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2C161B-BBE5-497E-81AC-382743C14417}" type="pres">
      <dgm:prSet presAssocID="{C1BDDD54-443C-43F0-ABEE-1EB1A266C13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F26263-FC8D-4728-897E-685E1C5E618E}" type="pres">
      <dgm:prSet presAssocID="{354A1E26-684F-4345-9908-D2B628FBC9F0}" presName="Name8" presStyleCnt="0"/>
      <dgm:spPr/>
    </dgm:pt>
    <dgm:pt modelId="{9CCE6A52-2DB5-47F0-845E-707F58EAB170}" type="pres">
      <dgm:prSet presAssocID="{354A1E26-684F-4345-9908-D2B628FBC9F0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E9F6C4-738A-4D5C-BA78-8FC4C4AB7272}" type="pres">
      <dgm:prSet presAssocID="{354A1E26-684F-4345-9908-D2B628FBC9F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B963394-5059-410F-A07D-B97C3F2DC834}" type="presOf" srcId="{354A1E26-684F-4345-9908-D2B628FBC9F0}" destId="{9CCE6A52-2DB5-47F0-845E-707F58EAB170}" srcOrd="0" destOrd="0" presId="urn:microsoft.com/office/officeart/2005/8/layout/pyramid1"/>
    <dgm:cxn modelId="{B10CE26E-1A96-4F27-A30C-76008717065E}" type="presOf" srcId="{9C25F658-2DB5-495D-A1E6-7D34320060BA}" destId="{8B64DD62-D60C-44DF-9268-CA36FCB23B7C}" srcOrd="0" destOrd="0" presId="urn:microsoft.com/office/officeart/2005/8/layout/pyramid1"/>
    <dgm:cxn modelId="{EF22380C-377A-46D3-A020-2F9FD87B6BC2}" srcId="{DDEC565C-7CA2-4AC8-94C9-9D53FB95FAFF}" destId="{354A1E26-684F-4345-9908-D2B628FBC9F0}" srcOrd="2" destOrd="0" parTransId="{7664521A-D9F5-466A-AC6D-7B897BA27A00}" sibTransId="{324E8AF8-BEC3-419D-AC49-787BA35AB9DC}"/>
    <dgm:cxn modelId="{9BDFBF67-9A86-48DC-91B4-ECBCD08148FB}" srcId="{DDEC565C-7CA2-4AC8-94C9-9D53FB95FAFF}" destId="{9C25F658-2DB5-495D-A1E6-7D34320060BA}" srcOrd="0" destOrd="0" parTransId="{277C4A63-17CF-4AC8-90F4-65DA45AC0923}" sibTransId="{32B4B60E-2419-4726-B9DE-56CF3B849B12}"/>
    <dgm:cxn modelId="{1C5E221F-C234-4035-BC6D-D17560B42BB4}" type="presOf" srcId="{9C25F658-2DB5-495D-A1E6-7D34320060BA}" destId="{8D117B80-FB02-43F7-839C-6B6DFE2D4A66}" srcOrd="1" destOrd="0" presId="urn:microsoft.com/office/officeart/2005/8/layout/pyramid1"/>
    <dgm:cxn modelId="{8718536D-F64F-4D16-B7CF-ACAAF2CE611D}" type="presOf" srcId="{DDEC565C-7CA2-4AC8-94C9-9D53FB95FAFF}" destId="{112D397D-FB4C-414F-9C08-8DAF78DF54FF}" srcOrd="0" destOrd="0" presId="urn:microsoft.com/office/officeart/2005/8/layout/pyramid1"/>
    <dgm:cxn modelId="{8D0E7258-F1A5-40D1-A644-7B0DB7E4A354}" type="presOf" srcId="{354A1E26-684F-4345-9908-D2B628FBC9F0}" destId="{52E9F6C4-738A-4D5C-BA78-8FC4C4AB7272}" srcOrd="1" destOrd="0" presId="urn:microsoft.com/office/officeart/2005/8/layout/pyramid1"/>
    <dgm:cxn modelId="{9A6894F6-A7AD-4F20-8E4E-72A72BFEE4BC}" type="presOf" srcId="{C1BDDD54-443C-43F0-ABEE-1EB1A266C134}" destId="{652C161B-BBE5-497E-81AC-382743C14417}" srcOrd="1" destOrd="0" presId="urn:microsoft.com/office/officeart/2005/8/layout/pyramid1"/>
    <dgm:cxn modelId="{88AAE4D6-C008-41AB-8250-02BA8458CDBB}" type="presOf" srcId="{C1BDDD54-443C-43F0-ABEE-1EB1A266C134}" destId="{95AFEE7A-BE2F-4846-93EB-D7C080D70FE4}" srcOrd="0" destOrd="0" presId="urn:microsoft.com/office/officeart/2005/8/layout/pyramid1"/>
    <dgm:cxn modelId="{9800C6E7-1C21-4316-A49E-64F6F138A33F}" srcId="{DDEC565C-7CA2-4AC8-94C9-9D53FB95FAFF}" destId="{C1BDDD54-443C-43F0-ABEE-1EB1A266C134}" srcOrd="1" destOrd="0" parTransId="{0F81F389-944E-4C30-A349-D2235B0A64CB}" sibTransId="{B57ED8EF-486C-48D8-AEAB-E2458C190F45}"/>
    <dgm:cxn modelId="{051AEBCB-0791-4570-A8D6-818DAD30CD6D}" type="presParOf" srcId="{112D397D-FB4C-414F-9C08-8DAF78DF54FF}" destId="{1C0F6A0B-F9B7-43D9-9860-106443717FBE}" srcOrd="0" destOrd="0" presId="urn:microsoft.com/office/officeart/2005/8/layout/pyramid1"/>
    <dgm:cxn modelId="{9F9E2B34-54BB-4161-B2AC-F69B1AB50A7B}" type="presParOf" srcId="{1C0F6A0B-F9B7-43D9-9860-106443717FBE}" destId="{8B64DD62-D60C-44DF-9268-CA36FCB23B7C}" srcOrd="0" destOrd="0" presId="urn:microsoft.com/office/officeart/2005/8/layout/pyramid1"/>
    <dgm:cxn modelId="{AAF0C8C3-F7D4-4533-BCEA-7BBE1DDEED2B}" type="presParOf" srcId="{1C0F6A0B-F9B7-43D9-9860-106443717FBE}" destId="{8D117B80-FB02-43F7-839C-6B6DFE2D4A66}" srcOrd="1" destOrd="0" presId="urn:microsoft.com/office/officeart/2005/8/layout/pyramid1"/>
    <dgm:cxn modelId="{8841966E-14F0-4E53-9AEA-490910B9E4D2}" type="presParOf" srcId="{112D397D-FB4C-414F-9C08-8DAF78DF54FF}" destId="{8782CE3E-13E1-4101-8AAD-024EB991AC56}" srcOrd="1" destOrd="0" presId="urn:microsoft.com/office/officeart/2005/8/layout/pyramid1"/>
    <dgm:cxn modelId="{230AFAEE-BF93-4B5B-82DB-47B06587362E}" type="presParOf" srcId="{8782CE3E-13E1-4101-8AAD-024EB991AC56}" destId="{95AFEE7A-BE2F-4846-93EB-D7C080D70FE4}" srcOrd="0" destOrd="0" presId="urn:microsoft.com/office/officeart/2005/8/layout/pyramid1"/>
    <dgm:cxn modelId="{C83B15A0-607A-4785-8137-9F83BF8E83B2}" type="presParOf" srcId="{8782CE3E-13E1-4101-8AAD-024EB991AC56}" destId="{652C161B-BBE5-497E-81AC-382743C14417}" srcOrd="1" destOrd="0" presId="urn:microsoft.com/office/officeart/2005/8/layout/pyramid1"/>
    <dgm:cxn modelId="{FC6085FD-87CE-4268-AAA9-13C1631BAA5B}" type="presParOf" srcId="{112D397D-FB4C-414F-9C08-8DAF78DF54FF}" destId="{3DF26263-FC8D-4728-897E-685E1C5E618E}" srcOrd="2" destOrd="0" presId="urn:microsoft.com/office/officeart/2005/8/layout/pyramid1"/>
    <dgm:cxn modelId="{8D307D95-3332-4468-90A0-2E6AF6B5C148}" type="presParOf" srcId="{3DF26263-FC8D-4728-897E-685E1C5E618E}" destId="{9CCE6A52-2DB5-47F0-845E-707F58EAB170}" srcOrd="0" destOrd="0" presId="urn:microsoft.com/office/officeart/2005/8/layout/pyramid1"/>
    <dgm:cxn modelId="{723384A6-456A-4160-9063-EDE162CF82A9}" type="presParOf" srcId="{3DF26263-FC8D-4728-897E-685E1C5E618E}" destId="{52E9F6C4-738A-4D5C-BA78-8FC4C4AB7272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FCF626-41E6-4E4C-94A4-C6C9578A66AA}" type="doc">
      <dgm:prSet loTypeId="urn:microsoft.com/office/officeart/2009/3/layout/StepUpProcess" loCatId="process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77A00B-F191-462F-B923-AC1FEAE31FAC}">
      <dgm:prSet phldrT="[文本]"/>
      <dgm:spPr/>
      <dgm:t>
        <a:bodyPr/>
        <a:lstStyle/>
        <a:p>
          <a:r>
            <a:rPr lang="zh-CN" altLang="en-US" dirty="0" smtClean="0"/>
            <a:t>拜访试点 </a:t>
          </a:r>
          <a:endParaRPr lang="zh-CN" altLang="en-US" dirty="0"/>
        </a:p>
      </dgm:t>
    </dgm:pt>
    <dgm:pt modelId="{10C2AA98-6635-4B71-A220-3D5A84565ED3}" type="parTrans" cxnId="{0614AD4E-3C8D-439A-8D1F-C790AD5E177F}">
      <dgm:prSet/>
      <dgm:spPr/>
      <dgm:t>
        <a:bodyPr/>
        <a:lstStyle/>
        <a:p>
          <a:endParaRPr lang="zh-CN" altLang="en-US"/>
        </a:p>
      </dgm:t>
    </dgm:pt>
    <dgm:pt modelId="{3B1613E3-EF5C-4E05-990B-68BD29FA6AC4}" type="sibTrans" cxnId="{0614AD4E-3C8D-439A-8D1F-C790AD5E177F}">
      <dgm:prSet/>
      <dgm:spPr/>
      <dgm:t>
        <a:bodyPr/>
        <a:lstStyle/>
        <a:p>
          <a:endParaRPr lang="zh-CN" altLang="en-US"/>
        </a:p>
      </dgm:t>
    </dgm:pt>
    <dgm:pt modelId="{A00703B5-1E5D-4D83-AAB1-0D72BD219816}">
      <dgm:prSet phldrT="[文本]"/>
      <dgm:spPr/>
      <dgm:t>
        <a:bodyPr/>
        <a:lstStyle/>
        <a:p>
          <a:r>
            <a:rPr lang="zh-CN" altLang="en-US" dirty="0" smtClean="0"/>
            <a:t>意见收集及整理</a:t>
          </a:r>
          <a:endParaRPr lang="zh-CN" altLang="en-US" dirty="0"/>
        </a:p>
      </dgm:t>
    </dgm:pt>
    <dgm:pt modelId="{361A2CDC-B896-4A43-AB80-584DB7466C18}" type="parTrans" cxnId="{6004B910-498A-4B4F-A2BC-82A3747EA56F}">
      <dgm:prSet/>
      <dgm:spPr/>
      <dgm:t>
        <a:bodyPr/>
        <a:lstStyle/>
        <a:p>
          <a:endParaRPr lang="zh-CN" altLang="en-US"/>
        </a:p>
      </dgm:t>
    </dgm:pt>
    <dgm:pt modelId="{A0C5A6E9-2769-481E-BF79-8E831D27F0E4}" type="sibTrans" cxnId="{6004B910-498A-4B4F-A2BC-82A3747EA56F}">
      <dgm:prSet/>
      <dgm:spPr/>
      <dgm:t>
        <a:bodyPr/>
        <a:lstStyle/>
        <a:p>
          <a:endParaRPr lang="zh-CN" altLang="en-US"/>
        </a:p>
      </dgm:t>
    </dgm:pt>
    <dgm:pt modelId="{B4253D9E-B31E-48B0-BA30-DCEA5D00C914}">
      <dgm:prSet phldrT="[文本]"/>
      <dgm:spPr/>
      <dgm:t>
        <a:bodyPr/>
        <a:lstStyle/>
        <a:p>
          <a:r>
            <a:rPr lang="zh-CN" altLang="en-US" dirty="0" smtClean="0"/>
            <a:t>报表优化</a:t>
          </a:r>
          <a:endParaRPr lang="zh-CN" altLang="en-US" dirty="0"/>
        </a:p>
      </dgm:t>
    </dgm:pt>
    <dgm:pt modelId="{D3A55D3B-2E7E-44A9-A2C0-059C0F8C758D}" type="parTrans" cxnId="{64BC5EFA-F991-4E22-A2D7-E10E4C2B321C}">
      <dgm:prSet/>
      <dgm:spPr/>
      <dgm:t>
        <a:bodyPr/>
        <a:lstStyle/>
        <a:p>
          <a:endParaRPr lang="zh-CN" altLang="en-US"/>
        </a:p>
      </dgm:t>
    </dgm:pt>
    <dgm:pt modelId="{1BC40ECB-D712-47EB-8F62-730059BBC291}" type="sibTrans" cxnId="{64BC5EFA-F991-4E22-A2D7-E10E4C2B321C}">
      <dgm:prSet/>
      <dgm:spPr/>
      <dgm:t>
        <a:bodyPr/>
        <a:lstStyle/>
        <a:p>
          <a:endParaRPr lang="zh-CN" altLang="en-US"/>
        </a:p>
      </dgm:t>
    </dgm:pt>
    <dgm:pt modelId="{177038C1-88FE-4889-823E-4F9CD8EDDEC1}">
      <dgm:prSet phldrT="[文本]"/>
      <dgm:spPr/>
      <dgm:t>
        <a:bodyPr/>
        <a:lstStyle/>
        <a:p>
          <a:r>
            <a:rPr lang="zh-CN" altLang="en-US" dirty="0" smtClean="0"/>
            <a:t>已经拜访过：苏艳萍、陈震杨、王立新、聂建民、</a:t>
          </a:r>
          <a:r>
            <a:rPr lang="en-US" altLang="zh-CN" dirty="0" smtClean="0"/>
            <a:t>GE</a:t>
          </a:r>
          <a:r>
            <a:rPr lang="zh-CN" altLang="en-US" dirty="0" smtClean="0"/>
            <a:t>、</a:t>
          </a:r>
          <a:r>
            <a:rPr lang="en-US" altLang="zh-CN" dirty="0" smtClean="0"/>
            <a:t>Simon</a:t>
          </a:r>
          <a:endParaRPr lang="zh-CN" altLang="en-US" dirty="0"/>
        </a:p>
      </dgm:t>
    </dgm:pt>
    <dgm:pt modelId="{E611A522-5C15-4F44-9E10-4DD6DE7A2F7E}" type="parTrans" cxnId="{3A710DE2-7ED8-43D5-9488-69277984039B}">
      <dgm:prSet/>
      <dgm:spPr/>
      <dgm:t>
        <a:bodyPr/>
        <a:lstStyle/>
        <a:p>
          <a:endParaRPr lang="zh-CN" altLang="en-US"/>
        </a:p>
      </dgm:t>
    </dgm:pt>
    <dgm:pt modelId="{DD4CD7EC-8916-4687-9743-EFD9F2E3847D}" type="sibTrans" cxnId="{3A710DE2-7ED8-43D5-9488-69277984039B}">
      <dgm:prSet/>
      <dgm:spPr/>
      <dgm:t>
        <a:bodyPr/>
        <a:lstStyle/>
        <a:p>
          <a:endParaRPr lang="zh-CN" altLang="en-US"/>
        </a:p>
      </dgm:t>
    </dgm:pt>
    <dgm:pt modelId="{CF7D4D72-43BD-4F9E-959B-CD60DAB0FF43}">
      <dgm:prSet phldrT="[文本]"/>
      <dgm:spPr/>
      <dgm:t>
        <a:bodyPr/>
        <a:lstStyle/>
        <a:p>
          <a:r>
            <a:rPr lang="en-US" altLang="zh-CN" dirty="0" smtClean="0"/>
            <a:t>2014-07</a:t>
          </a:r>
          <a:endParaRPr lang="zh-CN" altLang="en-US" dirty="0"/>
        </a:p>
      </dgm:t>
    </dgm:pt>
    <dgm:pt modelId="{7BF3D6D1-6E7A-41AC-B9A3-11A396800F19}" type="parTrans" cxnId="{E84B9D20-6FE6-4E59-AC2C-5A63A5061EB6}">
      <dgm:prSet/>
      <dgm:spPr/>
      <dgm:t>
        <a:bodyPr/>
        <a:lstStyle/>
        <a:p>
          <a:endParaRPr lang="zh-CN" altLang="en-US"/>
        </a:p>
      </dgm:t>
    </dgm:pt>
    <dgm:pt modelId="{CB04A7D7-6C9C-4D7B-8198-B33E0A0489D7}" type="sibTrans" cxnId="{E84B9D20-6FE6-4E59-AC2C-5A63A5061EB6}">
      <dgm:prSet/>
      <dgm:spPr/>
      <dgm:t>
        <a:bodyPr/>
        <a:lstStyle/>
        <a:p>
          <a:endParaRPr lang="zh-CN" altLang="en-US"/>
        </a:p>
      </dgm:t>
    </dgm:pt>
    <dgm:pt modelId="{B577849C-7444-44C4-A3E5-CF3DBD9772F8}">
      <dgm:prSet phldrT="[文本]"/>
      <dgm:spPr/>
      <dgm:t>
        <a:bodyPr/>
        <a:lstStyle/>
        <a:p>
          <a:r>
            <a:rPr lang="en-US" altLang="zh-CN" dirty="0" smtClean="0"/>
            <a:t>2014-7</a:t>
          </a:r>
          <a:endParaRPr lang="zh-CN" altLang="en-US" dirty="0"/>
        </a:p>
      </dgm:t>
    </dgm:pt>
    <dgm:pt modelId="{B65CF602-304A-4736-9F0A-94EABF31FAAB}" type="parTrans" cxnId="{46DFAB55-9831-434B-8559-CFE41B07C59C}">
      <dgm:prSet/>
      <dgm:spPr/>
      <dgm:t>
        <a:bodyPr/>
        <a:lstStyle/>
        <a:p>
          <a:endParaRPr lang="zh-CN" altLang="en-US"/>
        </a:p>
      </dgm:t>
    </dgm:pt>
    <dgm:pt modelId="{7F2C64E2-91FD-4A3C-AC0B-DB15E3A2C584}" type="sibTrans" cxnId="{46DFAB55-9831-434B-8559-CFE41B07C59C}">
      <dgm:prSet/>
      <dgm:spPr/>
      <dgm:t>
        <a:bodyPr/>
        <a:lstStyle/>
        <a:p>
          <a:endParaRPr lang="zh-CN" altLang="en-US"/>
        </a:p>
      </dgm:t>
    </dgm:pt>
    <dgm:pt modelId="{F685C824-0024-4069-B253-CDDD983E67C1}">
      <dgm:prSet phldrT="[文本]"/>
      <dgm:spPr/>
      <dgm:t>
        <a:bodyPr/>
        <a:lstStyle/>
        <a:p>
          <a:r>
            <a:rPr lang="zh-CN" altLang="en-US" dirty="0" smtClean="0"/>
            <a:t>报表发布</a:t>
          </a:r>
          <a:endParaRPr lang="zh-CN" altLang="en-US" dirty="0"/>
        </a:p>
      </dgm:t>
    </dgm:pt>
    <dgm:pt modelId="{CC86F8A6-6FDB-4F7A-A36A-002691C0C796}" type="parTrans" cxnId="{0A5AC481-A26D-4ACA-86C3-A79637B088D9}">
      <dgm:prSet/>
      <dgm:spPr/>
      <dgm:t>
        <a:bodyPr/>
        <a:lstStyle/>
        <a:p>
          <a:endParaRPr lang="zh-CN" altLang="en-US"/>
        </a:p>
      </dgm:t>
    </dgm:pt>
    <dgm:pt modelId="{E87DBF82-8808-4ECA-ACE7-4898351763A8}" type="sibTrans" cxnId="{0A5AC481-A26D-4ACA-86C3-A79637B088D9}">
      <dgm:prSet/>
      <dgm:spPr/>
      <dgm:t>
        <a:bodyPr/>
        <a:lstStyle/>
        <a:p>
          <a:endParaRPr lang="zh-CN" altLang="en-US"/>
        </a:p>
      </dgm:t>
    </dgm:pt>
    <dgm:pt modelId="{8CFC7BCD-E6B9-4D45-AD82-B9F8B6530D7A}">
      <dgm:prSet/>
      <dgm:spPr/>
      <dgm:t>
        <a:bodyPr/>
        <a:lstStyle/>
        <a:p>
          <a:r>
            <a:rPr lang="zh-CN" altLang="en-US" dirty="0" smtClean="0"/>
            <a:t>权限发放</a:t>
          </a:r>
          <a:endParaRPr lang="zh-CN" altLang="en-US" dirty="0"/>
        </a:p>
      </dgm:t>
    </dgm:pt>
    <dgm:pt modelId="{1949FB65-4EE6-4BCD-A7A6-E563E1D96E50}" type="parTrans" cxnId="{06ED0AA0-5383-4449-9042-D32DD238D397}">
      <dgm:prSet/>
      <dgm:spPr/>
      <dgm:t>
        <a:bodyPr/>
        <a:lstStyle/>
        <a:p>
          <a:endParaRPr lang="zh-CN" altLang="en-US"/>
        </a:p>
      </dgm:t>
    </dgm:pt>
    <dgm:pt modelId="{4F2036F2-056A-4CD2-883D-89512FB04CAA}" type="sibTrans" cxnId="{06ED0AA0-5383-4449-9042-D32DD238D397}">
      <dgm:prSet/>
      <dgm:spPr/>
      <dgm:t>
        <a:bodyPr/>
        <a:lstStyle/>
        <a:p>
          <a:endParaRPr lang="zh-CN" altLang="en-US"/>
        </a:p>
      </dgm:t>
    </dgm:pt>
    <dgm:pt modelId="{FE14E4B9-FB53-4257-A546-17C98EFC1834}">
      <dgm:prSet phldrT="[文本]"/>
      <dgm:spPr/>
      <dgm:t>
        <a:bodyPr/>
        <a:lstStyle/>
        <a:p>
          <a:r>
            <a:rPr lang="zh-CN" altLang="en-US" dirty="0" smtClean="0"/>
            <a:t>已经反馈过：周立鹏、王立新</a:t>
          </a:r>
          <a:endParaRPr lang="zh-CN" altLang="en-US" dirty="0"/>
        </a:p>
      </dgm:t>
    </dgm:pt>
    <dgm:pt modelId="{61ABAD6D-88CC-4FCC-9DD6-4BB7136D3E58}" type="parTrans" cxnId="{F0E28D4B-90AC-4ACF-A871-4A6D3CA06B82}">
      <dgm:prSet/>
      <dgm:spPr/>
      <dgm:t>
        <a:bodyPr/>
        <a:lstStyle/>
        <a:p>
          <a:endParaRPr lang="zh-CN" altLang="en-US"/>
        </a:p>
      </dgm:t>
    </dgm:pt>
    <dgm:pt modelId="{937EF3A0-1ABD-4575-ACEF-C9FB4134D8B9}" type="sibTrans" cxnId="{F0E28D4B-90AC-4ACF-A871-4A6D3CA06B82}">
      <dgm:prSet/>
      <dgm:spPr/>
      <dgm:t>
        <a:bodyPr/>
        <a:lstStyle/>
        <a:p>
          <a:endParaRPr lang="zh-CN" altLang="en-US"/>
        </a:p>
      </dgm:t>
    </dgm:pt>
    <dgm:pt modelId="{5D7A003A-C379-4252-80AE-8E8DDB615271}" type="pres">
      <dgm:prSet presAssocID="{33FCF626-41E6-4E4C-94A4-C6C9578A66AA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8C5262A6-D23F-4F20-8A3D-04DDF3D8B420}" type="pres">
      <dgm:prSet presAssocID="{8A77A00B-F191-462F-B923-AC1FEAE31FAC}" presName="composite" presStyleCnt="0"/>
      <dgm:spPr/>
    </dgm:pt>
    <dgm:pt modelId="{6E7B0339-F7A0-4E3A-81B6-293F445433A0}" type="pres">
      <dgm:prSet presAssocID="{8A77A00B-F191-462F-B923-AC1FEAE31FAC}" presName="LShape" presStyleLbl="alignNode1" presStyleIdx="0" presStyleCnt="7"/>
      <dgm:spPr/>
    </dgm:pt>
    <dgm:pt modelId="{9DFFB3E6-9AA7-4652-ACA5-40C9F56FCEE7}" type="pres">
      <dgm:prSet presAssocID="{8A77A00B-F191-462F-B923-AC1FEAE31FAC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0C46ED-FECA-4EF1-9020-49C1F0E85958}" type="pres">
      <dgm:prSet presAssocID="{8A77A00B-F191-462F-B923-AC1FEAE31FAC}" presName="Triangle" presStyleLbl="alignNode1" presStyleIdx="1" presStyleCnt="7"/>
      <dgm:spPr/>
    </dgm:pt>
    <dgm:pt modelId="{B7E62946-8F5F-4EA9-AF72-9B796EC36628}" type="pres">
      <dgm:prSet presAssocID="{3B1613E3-EF5C-4E05-990B-68BD29FA6AC4}" presName="sibTrans" presStyleCnt="0"/>
      <dgm:spPr/>
    </dgm:pt>
    <dgm:pt modelId="{00CA71CF-BB9E-4C91-9629-649E08B646E0}" type="pres">
      <dgm:prSet presAssocID="{3B1613E3-EF5C-4E05-990B-68BD29FA6AC4}" presName="space" presStyleCnt="0"/>
      <dgm:spPr/>
    </dgm:pt>
    <dgm:pt modelId="{10563778-733F-456F-AF0E-105D4145EFF7}" type="pres">
      <dgm:prSet presAssocID="{A00703B5-1E5D-4D83-AAB1-0D72BD219816}" presName="composite" presStyleCnt="0"/>
      <dgm:spPr/>
    </dgm:pt>
    <dgm:pt modelId="{4C40912B-17BB-4642-82F9-F2EEFECDB68E}" type="pres">
      <dgm:prSet presAssocID="{A00703B5-1E5D-4D83-AAB1-0D72BD219816}" presName="LShape" presStyleLbl="alignNode1" presStyleIdx="2" presStyleCnt="7"/>
      <dgm:spPr/>
    </dgm:pt>
    <dgm:pt modelId="{09A7FA9E-793E-45BD-9DDA-B48EDEAE3471}" type="pres">
      <dgm:prSet presAssocID="{A00703B5-1E5D-4D83-AAB1-0D72BD219816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1AF43C-74F7-4D1B-81E6-9EF43832F021}" type="pres">
      <dgm:prSet presAssocID="{A00703B5-1E5D-4D83-AAB1-0D72BD219816}" presName="Triangle" presStyleLbl="alignNode1" presStyleIdx="3" presStyleCnt="7"/>
      <dgm:spPr/>
    </dgm:pt>
    <dgm:pt modelId="{2BD393B5-44C2-46F9-A992-9A9AB0B4CD16}" type="pres">
      <dgm:prSet presAssocID="{A0C5A6E9-2769-481E-BF79-8E831D27F0E4}" presName="sibTrans" presStyleCnt="0"/>
      <dgm:spPr/>
    </dgm:pt>
    <dgm:pt modelId="{E2DA12C5-2EFC-48F6-A2EE-A9EC3D5911C2}" type="pres">
      <dgm:prSet presAssocID="{A0C5A6E9-2769-481E-BF79-8E831D27F0E4}" presName="space" presStyleCnt="0"/>
      <dgm:spPr/>
    </dgm:pt>
    <dgm:pt modelId="{A3C2F7B1-DB06-42D7-AC73-835D7D585E0E}" type="pres">
      <dgm:prSet presAssocID="{B4253D9E-B31E-48B0-BA30-DCEA5D00C914}" presName="composite" presStyleCnt="0"/>
      <dgm:spPr/>
    </dgm:pt>
    <dgm:pt modelId="{BC8BB1BC-7D1F-40FF-97A3-3945476BFDA8}" type="pres">
      <dgm:prSet presAssocID="{B4253D9E-B31E-48B0-BA30-DCEA5D00C914}" presName="LShape" presStyleLbl="alignNode1" presStyleIdx="4" presStyleCnt="7"/>
      <dgm:spPr/>
    </dgm:pt>
    <dgm:pt modelId="{5EFFFB14-A24A-4440-B918-AD142E86BE81}" type="pres">
      <dgm:prSet presAssocID="{B4253D9E-B31E-48B0-BA30-DCEA5D00C914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3E7E3A-49C1-44CF-93C5-069B7624E0F9}" type="pres">
      <dgm:prSet presAssocID="{B4253D9E-B31E-48B0-BA30-DCEA5D00C914}" presName="Triangle" presStyleLbl="alignNode1" presStyleIdx="5" presStyleCnt="7"/>
      <dgm:spPr/>
    </dgm:pt>
    <dgm:pt modelId="{47363BB0-F52B-4B84-9307-444D794360D0}" type="pres">
      <dgm:prSet presAssocID="{1BC40ECB-D712-47EB-8F62-730059BBC291}" presName="sibTrans" presStyleCnt="0"/>
      <dgm:spPr/>
    </dgm:pt>
    <dgm:pt modelId="{0BF8F2BC-1798-40AF-996C-222957F438B5}" type="pres">
      <dgm:prSet presAssocID="{1BC40ECB-D712-47EB-8F62-730059BBC291}" presName="space" presStyleCnt="0"/>
      <dgm:spPr/>
    </dgm:pt>
    <dgm:pt modelId="{2115BA1E-97A0-41AC-9E77-A407E43EA622}" type="pres">
      <dgm:prSet presAssocID="{F685C824-0024-4069-B253-CDDD983E67C1}" presName="composite" presStyleCnt="0"/>
      <dgm:spPr/>
    </dgm:pt>
    <dgm:pt modelId="{2C3BD35F-CF08-4C3C-9590-BE6CE52A6398}" type="pres">
      <dgm:prSet presAssocID="{F685C824-0024-4069-B253-CDDD983E67C1}" presName="LShape" presStyleLbl="alignNode1" presStyleIdx="6" presStyleCnt="7"/>
      <dgm:spPr/>
    </dgm:pt>
    <dgm:pt modelId="{3235B9A8-4B76-4400-9944-CF12AB9517DC}" type="pres">
      <dgm:prSet presAssocID="{F685C824-0024-4069-B253-CDDD983E67C1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B4A0BEB-00EF-4F61-A535-61F6E78C5992}" type="presOf" srcId="{33FCF626-41E6-4E4C-94A4-C6C9578A66AA}" destId="{5D7A003A-C379-4252-80AE-8E8DDB615271}" srcOrd="0" destOrd="0" presId="urn:microsoft.com/office/officeart/2009/3/layout/StepUpProcess"/>
    <dgm:cxn modelId="{F310D777-3785-4B3D-8B6D-5F74E6BF1760}" type="presOf" srcId="{CF7D4D72-43BD-4F9E-959B-CD60DAB0FF43}" destId="{09A7FA9E-793E-45BD-9DDA-B48EDEAE3471}" srcOrd="0" destOrd="1" presId="urn:microsoft.com/office/officeart/2009/3/layout/StepUpProcess"/>
    <dgm:cxn modelId="{387E34B4-082E-479D-B433-9E262F108F7E}" type="presOf" srcId="{8CFC7BCD-E6B9-4D45-AD82-B9F8B6530D7A}" destId="{3235B9A8-4B76-4400-9944-CF12AB9517DC}" srcOrd="0" destOrd="1" presId="urn:microsoft.com/office/officeart/2009/3/layout/StepUpProcess"/>
    <dgm:cxn modelId="{06ED0AA0-5383-4449-9042-D32DD238D397}" srcId="{F685C824-0024-4069-B253-CDDD983E67C1}" destId="{8CFC7BCD-E6B9-4D45-AD82-B9F8B6530D7A}" srcOrd="0" destOrd="0" parTransId="{1949FB65-4EE6-4BCD-A7A6-E563E1D96E50}" sibTransId="{4F2036F2-056A-4CD2-883D-89512FB04CAA}"/>
    <dgm:cxn modelId="{0E98984C-5C1A-4610-B2EA-B3BB73D68B78}" type="presOf" srcId="{FE14E4B9-FB53-4257-A546-17C98EFC1834}" destId="{9DFFB3E6-9AA7-4652-ACA5-40C9F56FCEE7}" srcOrd="0" destOrd="2" presId="urn:microsoft.com/office/officeart/2009/3/layout/StepUpProcess"/>
    <dgm:cxn modelId="{9EDDCDC6-2855-4FE6-B415-56DED07EBF6C}" type="presOf" srcId="{A00703B5-1E5D-4D83-AAB1-0D72BD219816}" destId="{09A7FA9E-793E-45BD-9DDA-B48EDEAE3471}" srcOrd="0" destOrd="0" presId="urn:microsoft.com/office/officeart/2009/3/layout/StepUpProcess"/>
    <dgm:cxn modelId="{E84B9D20-6FE6-4E59-AC2C-5A63A5061EB6}" srcId="{A00703B5-1E5D-4D83-AAB1-0D72BD219816}" destId="{CF7D4D72-43BD-4F9E-959B-CD60DAB0FF43}" srcOrd="0" destOrd="0" parTransId="{7BF3D6D1-6E7A-41AC-B9A3-11A396800F19}" sibTransId="{CB04A7D7-6C9C-4D7B-8198-B33E0A0489D7}"/>
    <dgm:cxn modelId="{6004B910-498A-4B4F-A2BC-82A3747EA56F}" srcId="{33FCF626-41E6-4E4C-94A4-C6C9578A66AA}" destId="{A00703B5-1E5D-4D83-AAB1-0D72BD219816}" srcOrd="1" destOrd="0" parTransId="{361A2CDC-B896-4A43-AB80-584DB7466C18}" sibTransId="{A0C5A6E9-2769-481E-BF79-8E831D27F0E4}"/>
    <dgm:cxn modelId="{64BC5EFA-F991-4E22-A2D7-E10E4C2B321C}" srcId="{33FCF626-41E6-4E4C-94A4-C6C9578A66AA}" destId="{B4253D9E-B31E-48B0-BA30-DCEA5D00C914}" srcOrd="2" destOrd="0" parTransId="{D3A55D3B-2E7E-44A9-A2C0-059C0F8C758D}" sibTransId="{1BC40ECB-D712-47EB-8F62-730059BBC291}"/>
    <dgm:cxn modelId="{BD50BE7C-D306-4E8C-85ED-171087067948}" type="presOf" srcId="{B577849C-7444-44C4-A3E5-CF3DBD9772F8}" destId="{5EFFFB14-A24A-4440-B918-AD142E86BE81}" srcOrd="0" destOrd="1" presId="urn:microsoft.com/office/officeart/2009/3/layout/StepUpProcess"/>
    <dgm:cxn modelId="{B722B298-72BB-4535-ACC3-2610468FF939}" type="presOf" srcId="{8A77A00B-F191-462F-B923-AC1FEAE31FAC}" destId="{9DFFB3E6-9AA7-4652-ACA5-40C9F56FCEE7}" srcOrd="0" destOrd="0" presId="urn:microsoft.com/office/officeart/2009/3/layout/StepUpProcess"/>
    <dgm:cxn modelId="{3A710DE2-7ED8-43D5-9488-69277984039B}" srcId="{8A77A00B-F191-462F-B923-AC1FEAE31FAC}" destId="{177038C1-88FE-4889-823E-4F9CD8EDDEC1}" srcOrd="0" destOrd="0" parTransId="{E611A522-5C15-4F44-9E10-4DD6DE7A2F7E}" sibTransId="{DD4CD7EC-8916-4687-9743-EFD9F2E3847D}"/>
    <dgm:cxn modelId="{7DCA3130-9411-4FD5-92CC-BAC7946159D5}" type="presOf" srcId="{B4253D9E-B31E-48B0-BA30-DCEA5D00C914}" destId="{5EFFFB14-A24A-4440-B918-AD142E86BE81}" srcOrd="0" destOrd="0" presId="urn:microsoft.com/office/officeart/2009/3/layout/StepUpProcess"/>
    <dgm:cxn modelId="{0A5AC481-A26D-4ACA-86C3-A79637B088D9}" srcId="{33FCF626-41E6-4E4C-94A4-C6C9578A66AA}" destId="{F685C824-0024-4069-B253-CDDD983E67C1}" srcOrd="3" destOrd="0" parTransId="{CC86F8A6-6FDB-4F7A-A36A-002691C0C796}" sibTransId="{E87DBF82-8808-4ECA-ACE7-4898351763A8}"/>
    <dgm:cxn modelId="{0614AD4E-3C8D-439A-8D1F-C790AD5E177F}" srcId="{33FCF626-41E6-4E4C-94A4-C6C9578A66AA}" destId="{8A77A00B-F191-462F-B923-AC1FEAE31FAC}" srcOrd="0" destOrd="0" parTransId="{10C2AA98-6635-4B71-A220-3D5A84565ED3}" sibTransId="{3B1613E3-EF5C-4E05-990B-68BD29FA6AC4}"/>
    <dgm:cxn modelId="{F0E28D4B-90AC-4ACF-A871-4A6D3CA06B82}" srcId="{8A77A00B-F191-462F-B923-AC1FEAE31FAC}" destId="{FE14E4B9-FB53-4257-A546-17C98EFC1834}" srcOrd="1" destOrd="0" parTransId="{61ABAD6D-88CC-4FCC-9DD6-4BB7136D3E58}" sibTransId="{937EF3A0-1ABD-4575-ACEF-C9FB4134D8B9}"/>
    <dgm:cxn modelId="{EE46CF84-7273-4C0B-90D2-A0E99CAF28FF}" type="presOf" srcId="{F685C824-0024-4069-B253-CDDD983E67C1}" destId="{3235B9A8-4B76-4400-9944-CF12AB9517DC}" srcOrd="0" destOrd="0" presId="urn:microsoft.com/office/officeart/2009/3/layout/StepUpProcess"/>
    <dgm:cxn modelId="{46DFAB55-9831-434B-8559-CFE41B07C59C}" srcId="{B4253D9E-B31E-48B0-BA30-DCEA5D00C914}" destId="{B577849C-7444-44C4-A3E5-CF3DBD9772F8}" srcOrd="0" destOrd="0" parTransId="{B65CF602-304A-4736-9F0A-94EABF31FAAB}" sibTransId="{7F2C64E2-91FD-4A3C-AC0B-DB15E3A2C584}"/>
    <dgm:cxn modelId="{ACC2CD0F-0D3E-4171-9B2F-24382F221F1C}" type="presOf" srcId="{177038C1-88FE-4889-823E-4F9CD8EDDEC1}" destId="{9DFFB3E6-9AA7-4652-ACA5-40C9F56FCEE7}" srcOrd="0" destOrd="1" presId="urn:microsoft.com/office/officeart/2009/3/layout/StepUpProcess"/>
    <dgm:cxn modelId="{5A390821-0684-4114-A6E3-752BF2855963}" type="presParOf" srcId="{5D7A003A-C379-4252-80AE-8E8DDB615271}" destId="{8C5262A6-D23F-4F20-8A3D-04DDF3D8B420}" srcOrd="0" destOrd="0" presId="urn:microsoft.com/office/officeart/2009/3/layout/StepUpProcess"/>
    <dgm:cxn modelId="{F6AB09AF-E7EE-4A82-99AD-E39A96F20948}" type="presParOf" srcId="{8C5262A6-D23F-4F20-8A3D-04DDF3D8B420}" destId="{6E7B0339-F7A0-4E3A-81B6-293F445433A0}" srcOrd="0" destOrd="0" presId="urn:microsoft.com/office/officeart/2009/3/layout/StepUpProcess"/>
    <dgm:cxn modelId="{067BD064-9AE7-4499-8EB7-389AD74FB3D2}" type="presParOf" srcId="{8C5262A6-D23F-4F20-8A3D-04DDF3D8B420}" destId="{9DFFB3E6-9AA7-4652-ACA5-40C9F56FCEE7}" srcOrd="1" destOrd="0" presId="urn:microsoft.com/office/officeart/2009/3/layout/StepUpProcess"/>
    <dgm:cxn modelId="{B1C2DD4A-C718-4168-A4D6-20E93C970A9C}" type="presParOf" srcId="{8C5262A6-D23F-4F20-8A3D-04DDF3D8B420}" destId="{030C46ED-FECA-4EF1-9020-49C1F0E85958}" srcOrd="2" destOrd="0" presId="urn:microsoft.com/office/officeart/2009/3/layout/StepUpProcess"/>
    <dgm:cxn modelId="{B2BA7ED5-17DA-4701-B318-AEDC5F7D094C}" type="presParOf" srcId="{5D7A003A-C379-4252-80AE-8E8DDB615271}" destId="{B7E62946-8F5F-4EA9-AF72-9B796EC36628}" srcOrd="1" destOrd="0" presId="urn:microsoft.com/office/officeart/2009/3/layout/StepUpProcess"/>
    <dgm:cxn modelId="{284A0BD5-7F94-406F-B017-DED218D9EED1}" type="presParOf" srcId="{B7E62946-8F5F-4EA9-AF72-9B796EC36628}" destId="{00CA71CF-BB9E-4C91-9629-649E08B646E0}" srcOrd="0" destOrd="0" presId="urn:microsoft.com/office/officeart/2009/3/layout/StepUpProcess"/>
    <dgm:cxn modelId="{E5191523-E12E-4C91-8C8A-EBF657413C91}" type="presParOf" srcId="{5D7A003A-C379-4252-80AE-8E8DDB615271}" destId="{10563778-733F-456F-AF0E-105D4145EFF7}" srcOrd="2" destOrd="0" presId="urn:microsoft.com/office/officeart/2009/3/layout/StepUpProcess"/>
    <dgm:cxn modelId="{82628001-2B65-4B3A-AD50-EEC1995E5A27}" type="presParOf" srcId="{10563778-733F-456F-AF0E-105D4145EFF7}" destId="{4C40912B-17BB-4642-82F9-F2EEFECDB68E}" srcOrd="0" destOrd="0" presId="urn:microsoft.com/office/officeart/2009/3/layout/StepUpProcess"/>
    <dgm:cxn modelId="{4F55561A-4A5E-418B-86AE-E326A5B473F6}" type="presParOf" srcId="{10563778-733F-456F-AF0E-105D4145EFF7}" destId="{09A7FA9E-793E-45BD-9DDA-B48EDEAE3471}" srcOrd="1" destOrd="0" presId="urn:microsoft.com/office/officeart/2009/3/layout/StepUpProcess"/>
    <dgm:cxn modelId="{85AEBAD1-2173-4AE6-BC1E-6FC6E89EA4EF}" type="presParOf" srcId="{10563778-733F-456F-AF0E-105D4145EFF7}" destId="{D91AF43C-74F7-4D1B-81E6-9EF43832F021}" srcOrd="2" destOrd="0" presId="urn:microsoft.com/office/officeart/2009/3/layout/StepUpProcess"/>
    <dgm:cxn modelId="{6E93E6B0-3C5B-4A67-A659-8F34D1F58B49}" type="presParOf" srcId="{5D7A003A-C379-4252-80AE-8E8DDB615271}" destId="{2BD393B5-44C2-46F9-A992-9A9AB0B4CD16}" srcOrd="3" destOrd="0" presId="urn:microsoft.com/office/officeart/2009/3/layout/StepUpProcess"/>
    <dgm:cxn modelId="{1660351A-DB24-4928-93F7-03D1006E2E8B}" type="presParOf" srcId="{2BD393B5-44C2-46F9-A992-9A9AB0B4CD16}" destId="{E2DA12C5-2EFC-48F6-A2EE-A9EC3D5911C2}" srcOrd="0" destOrd="0" presId="urn:microsoft.com/office/officeart/2009/3/layout/StepUpProcess"/>
    <dgm:cxn modelId="{616C2B04-89C5-4C38-ACD3-0D6860C271FF}" type="presParOf" srcId="{5D7A003A-C379-4252-80AE-8E8DDB615271}" destId="{A3C2F7B1-DB06-42D7-AC73-835D7D585E0E}" srcOrd="4" destOrd="0" presId="urn:microsoft.com/office/officeart/2009/3/layout/StepUpProcess"/>
    <dgm:cxn modelId="{1EA0DB2D-FF3A-48E7-A8FC-E7AEE0E1D95A}" type="presParOf" srcId="{A3C2F7B1-DB06-42D7-AC73-835D7D585E0E}" destId="{BC8BB1BC-7D1F-40FF-97A3-3945476BFDA8}" srcOrd="0" destOrd="0" presId="urn:microsoft.com/office/officeart/2009/3/layout/StepUpProcess"/>
    <dgm:cxn modelId="{A8601598-05E4-475F-A8FD-F34576679674}" type="presParOf" srcId="{A3C2F7B1-DB06-42D7-AC73-835D7D585E0E}" destId="{5EFFFB14-A24A-4440-B918-AD142E86BE81}" srcOrd="1" destOrd="0" presId="urn:microsoft.com/office/officeart/2009/3/layout/StepUpProcess"/>
    <dgm:cxn modelId="{E646F6F2-437E-4EBB-A9F7-CC94B746C1F1}" type="presParOf" srcId="{A3C2F7B1-DB06-42D7-AC73-835D7D585E0E}" destId="{2C3E7E3A-49C1-44CF-93C5-069B7624E0F9}" srcOrd="2" destOrd="0" presId="urn:microsoft.com/office/officeart/2009/3/layout/StepUpProcess"/>
    <dgm:cxn modelId="{5FC2FF62-29C9-49F9-BD8B-00B85609F483}" type="presParOf" srcId="{5D7A003A-C379-4252-80AE-8E8DDB615271}" destId="{47363BB0-F52B-4B84-9307-444D794360D0}" srcOrd="5" destOrd="0" presId="urn:microsoft.com/office/officeart/2009/3/layout/StepUpProcess"/>
    <dgm:cxn modelId="{E95D75D8-5522-49F7-9E86-A12985735472}" type="presParOf" srcId="{47363BB0-F52B-4B84-9307-444D794360D0}" destId="{0BF8F2BC-1798-40AF-996C-222957F438B5}" srcOrd="0" destOrd="0" presId="urn:microsoft.com/office/officeart/2009/3/layout/StepUpProcess"/>
    <dgm:cxn modelId="{7739E903-2612-4F38-8954-3FD89DA57145}" type="presParOf" srcId="{5D7A003A-C379-4252-80AE-8E8DDB615271}" destId="{2115BA1E-97A0-41AC-9E77-A407E43EA622}" srcOrd="6" destOrd="0" presId="urn:microsoft.com/office/officeart/2009/3/layout/StepUpProcess"/>
    <dgm:cxn modelId="{C11DA1A2-1A27-4F26-AAD0-7423F10059AB}" type="presParOf" srcId="{2115BA1E-97A0-41AC-9E77-A407E43EA622}" destId="{2C3BD35F-CF08-4C3C-9590-BE6CE52A6398}" srcOrd="0" destOrd="0" presId="urn:microsoft.com/office/officeart/2009/3/layout/StepUpProcess"/>
    <dgm:cxn modelId="{B30E29C7-E577-497D-B4A2-F755C2389355}" type="presParOf" srcId="{2115BA1E-97A0-41AC-9E77-A407E43EA622}" destId="{3235B9A8-4B76-4400-9944-CF12AB9517DC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4DD62-D60C-44DF-9268-CA36FCB23B7C}">
      <dsp:nvSpPr>
        <dsp:cNvPr id="0" name=""/>
        <dsp:cNvSpPr/>
      </dsp:nvSpPr>
      <dsp:spPr>
        <a:xfrm>
          <a:off x="607464" y="0"/>
          <a:ext cx="607464" cy="500349"/>
        </a:xfrm>
        <a:prstGeom prst="trapezoid">
          <a:avLst>
            <a:gd name="adj" fmla="val 6070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kern="1200" dirty="0" smtClean="0"/>
            <a:t>报表</a:t>
          </a:r>
          <a:r>
            <a:rPr lang="en-US" altLang="zh-CN" sz="1100" b="1" kern="1200" dirty="0" smtClean="0"/>
            <a:t/>
          </a:r>
          <a:br>
            <a:rPr lang="en-US" altLang="zh-CN" sz="1100" b="1" kern="1200" dirty="0" smtClean="0"/>
          </a:br>
          <a:r>
            <a:rPr lang="en-US" altLang="zh-CN" sz="1100" b="1" kern="1200" dirty="0" smtClean="0"/>
            <a:t>Report</a:t>
          </a:r>
          <a:endParaRPr lang="zh-CN" altLang="en-US" sz="1100" b="1" kern="1200" dirty="0"/>
        </a:p>
      </dsp:txBody>
      <dsp:txXfrm>
        <a:off x="607464" y="0"/>
        <a:ext cx="607464" cy="500349"/>
      </dsp:txXfrm>
    </dsp:sp>
    <dsp:sp modelId="{95AFEE7A-BE2F-4846-93EB-D7C080D70FE4}">
      <dsp:nvSpPr>
        <dsp:cNvPr id="0" name=""/>
        <dsp:cNvSpPr/>
      </dsp:nvSpPr>
      <dsp:spPr>
        <a:xfrm>
          <a:off x="303732" y="500348"/>
          <a:ext cx="1214929" cy="500349"/>
        </a:xfrm>
        <a:prstGeom prst="trapezoid">
          <a:avLst>
            <a:gd name="adj" fmla="val 60704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模型</a:t>
          </a:r>
          <a:r>
            <a:rPr lang="en-US" altLang="zh-CN" sz="1500" kern="1200" dirty="0" smtClean="0"/>
            <a:t/>
          </a:r>
          <a:br>
            <a:rPr lang="en-US" altLang="zh-CN" sz="1500" kern="1200" dirty="0" smtClean="0"/>
          </a:br>
          <a:r>
            <a:rPr lang="en-US" altLang="zh-CN" sz="1500" kern="1200" dirty="0" smtClean="0"/>
            <a:t>Model</a:t>
          </a:r>
          <a:endParaRPr lang="zh-CN" altLang="en-US" sz="1500" kern="1200" dirty="0"/>
        </a:p>
      </dsp:txBody>
      <dsp:txXfrm>
        <a:off x="516344" y="500348"/>
        <a:ext cx="789704" cy="500349"/>
      </dsp:txXfrm>
    </dsp:sp>
    <dsp:sp modelId="{9CCE6A52-2DB5-47F0-845E-707F58EAB170}">
      <dsp:nvSpPr>
        <dsp:cNvPr id="0" name=""/>
        <dsp:cNvSpPr/>
      </dsp:nvSpPr>
      <dsp:spPr>
        <a:xfrm>
          <a:off x="0" y="1000697"/>
          <a:ext cx="1822394" cy="500349"/>
        </a:xfrm>
        <a:prstGeom prst="trapezoid">
          <a:avLst>
            <a:gd name="adj" fmla="val 60704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smtClean="0"/>
            <a:t>数据</a:t>
          </a:r>
          <a:r>
            <a:rPr lang="en-US" altLang="zh-CN" sz="1500" kern="1200" smtClean="0"/>
            <a:t/>
          </a:r>
          <a:br>
            <a:rPr lang="en-US" altLang="zh-CN" sz="1500" kern="1200" smtClean="0"/>
          </a:br>
          <a:r>
            <a:rPr lang="en-US" altLang="zh-CN" sz="1500" kern="1200" smtClean="0"/>
            <a:t>Data</a:t>
          </a:r>
          <a:endParaRPr lang="zh-CN" altLang="en-US" sz="1500" kern="1200" dirty="0"/>
        </a:p>
      </dsp:txBody>
      <dsp:txXfrm>
        <a:off x="318918" y="1000697"/>
        <a:ext cx="1184556" cy="500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B0339-F7A0-4E3A-81B6-293F445433A0}">
      <dsp:nvSpPr>
        <dsp:cNvPr id="0" name=""/>
        <dsp:cNvSpPr/>
      </dsp:nvSpPr>
      <dsp:spPr>
        <a:xfrm rot="5400000">
          <a:off x="490473" y="1570684"/>
          <a:ext cx="1462264" cy="243317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FFB3E6-9AA7-4652-ACA5-40C9F56FCEE7}">
      <dsp:nvSpPr>
        <dsp:cNvPr id="0" name=""/>
        <dsp:cNvSpPr/>
      </dsp:nvSpPr>
      <dsp:spPr>
        <a:xfrm>
          <a:off x="246385" y="2297680"/>
          <a:ext cx="2196684" cy="1925522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拜访试点 </a:t>
          </a:r>
          <a:endParaRPr lang="zh-CN" alt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已经拜访过：苏艳萍、陈震杨、王立新、聂建民、</a:t>
          </a:r>
          <a:r>
            <a:rPr lang="en-US" altLang="zh-CN" sz="1600" kern="1200" dirty="0" smtClean="0"/>
            <a:t>GE</a:t>
          </a:r>
          <a:r>
            <a:rPr lang="zh-CN" altLang="en-US" sz="1600" kern="1200" dirty="0" smtClean="0"/>
            <a:t>、</a:t>
          </a:r>
          <a:r>
            <a:rPr lang="en-US" altLang="zh-CN" sz="1600" kern="1200" dirty="0" smtClean="0"/>
            <a:t>Simon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已经反馈过：周立鹏、王立新</a:t>
          </a:r>
          <a:endParaRPr lang="zh-CN" altLang="en-US" sz="1600" kern="1200" dirty="0"/>
        </a:p>
      </dsp:txBody>
      <dsp:txXfrm>
        <a:off x="246385" y="2297680"/>
        <a:ext cx="2196684" cy="1925522"/>
      </dsp:txXfrm>
    </dsp:sp>
    <dsp:sp modelId="{030C46ED-FECA-4EF1-9020-49C1F0E85958}">
      <dsp:nvSpPr>
        <dsp:cNvPr id="0" name=""/>
        <dsp:cNvSpPr/>
      </dsp:nvSpPr>
      <dsp:spPr>
        <a:xfrm>
          <a:off x="2028600" y="1391551"/>
          <a:ext cx="414468" cy="41446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40912B-17BB-4642-82F9-F2EEFECDB68E}">
      <dsp:nvSpPr>
        <dsp:cNvPr id="0" name=""/>
        <dsp:cNvSpPr/>
      </dsp:nvSpPr>
      <dsp:spPr>
        <a:xfrm rot="5400000">
          <a:off x="3179644" y="905246"/>
          <a:ext cx="1462264" cy="243317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A7FA9E-793E-45BD-9DDA-B48EDEAE3471}">
      <dsp:nvSpPr>
        <dsp:cNvPr id="0" name=""/>
        <dsp:cNvSpPr/>
      </dsp:nvSpPr>
      <dsp:spPr>
        <a:xfrm>
          <a:off x="2935555" y="1632242"/>
          <a:ext cx="2196684" cy="1925522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意见收集及整理</a:t>
          </a:r>
          <a:endParaRPr lang="zh-CN" alt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2014-07</a:t>
          </a:r>
          <a:endParaRPr lang="zh-CN" altLang="en-US" sz="1600" kern="1200" dirty="0"/>
        </a:p>
      </dsp:txBody>
      <dsp:txXfrm>
        <a:off x="2935555" y="1632242"/>
        <a:ext cx="2196684" cy="1925522"/>
      </dsp:txXfrm>
    </dsp:sp>
    <dsp:sp modelId="{D91AF43C-74F7-4D1B-81E6-9EF43832F021}">
      <dsp:nvSpPr>
        <dsp:cNvPr id="0" name=""/>
        <dsp:cNvSpPr/>
      </dsp:nvSpPr>
      <dsp:spPr>
        <a:xfrm>
          <a:off x="4717771" y="726113"/>
          <a:ext cx="414468" cy="41446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8BB1BC-7D1F-40FF-97A3-3945476BFDA8}">
      <dsp:nvSpPr>
        <dsp:cNvPr id="0" name=""/>
        <dsp:cNvSpPr/>
      </dsp:nvSpPr>
      <dsp:spPr>
        <a:xfrm rot="5400000">
          <a:off x="5868815" y="239808"/>
          <a:ext cx="1462264" cy="243317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FFFB14-A24A-4440-B918-AD142E86BE81}">
      <dsp:nvSpPr>
        <dsp:cNvPr id="0" name=""/>
        <dsp:cNvSpPr/>
      </dsp:nvSpPr>
      <dsp:spPr>
        <a:xfrm>
          <a:off x="5624726" y="966804"/>
          <a:ext cx="2196684" cy="1925522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报表优化</a:t>
          </a:r>
          <a:endParaRPr lang="zh-CN" alt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2014-7</a:t>
          </a:r>
          <a:endParaRPr lang="zh-CN" altLang="en-US" sz="1600" kern="1200" dirty="0"/>
        </a:p>
      </dsp:txBody>
      <dsp:txXfrm>
        <a:off x="5624726" y="966804"/>
        <a:ext cx="2196684" cy="1925522"/>
      </dsp:txXfrm>
    </dsp:sp>
    <dsp:sp modelId="{2C3E7E3A-49C1-44CF-93C5-069B7624E0F9}">
      <dsp:nvSpPr>
        <dsp:cNvPr id="0" name=""/>
        <dsp:cNvSpPr/>
      </dsp:nvSpPr>
      <dsp:spPr>
        <a:xfrm>
          <a:off x="7406942" y="60675"/>
          <a:ext cx="414468" cy="41446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3BD35F-CF08-4C3C-9590-BE6CE52A6398}">
      <dsp:nvSpPr>
        <dsp:cNvPr id="0" name=""/>
        <dsp:cNvSpPr/>
      </dsp:nvSpPr>
      <dsp:spPr>
        <a:xfrm rot="5400000">
          <a:off x="8557985" y="-425629"/>
          <a:ext cx="1462264" cy="243317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35B9A8-4B76-4400-9944-CF12AB9517DC}">
      <dsp:nvSpPr>
        <dsp:cNvPr id="0" name=""/>
        <dsp:cNvSpPr/>
      </dsp:nvSpPr>
      <dsp:spPr>
        <a:xfrm>
          <a:off x="8313897" y="301366"/>
          <a:ext cx="2196684" cy="1925522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报表发布</a:t>
          </a:r>
          <a:endParaRPr lang="zh-CN" alt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权限发放</a:t>
          </a:r>
          <a:endParaRPr lang="zh-CN" altLang="en-US" sz="1600" kern="1200" dirty="0"/>
        </a:p>
      </dsp:txBody>
      <dsp:txXfrm>
        <a:off x="8313897" y="301366"/>
        <a:ext cx="2196684" cy="1925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634C7-C580-4BBB-A9F1-C48C3FD40CF5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2C504-49B6-41A4-A994-840F69660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9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2C504-49B6-41A4-A994-840F696602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21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2C504-49B6-41A4-A994-840F696602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40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2C504-49B6-41A4-A994-840F696602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83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2C504-49B6-41A4-A994-840F696602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47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2C504-49B6-41A4-A994-840F6966024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53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2C504-49B6-41A4-A994-840F6966024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6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2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7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3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8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1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2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1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7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6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2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B4379-6AE4-4F2F-894E-99A0E060EAEE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2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22412" y="2925068"/>
            <a:ext cx="6845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F0000"/>
                </a:solidFill>
              </a:rPr>
              <a:t>9</a:t>
            </a:r>
            <a:r>
              <a:rPr lang="en-US" sz="5400" b="1" smtClean="0">
                <a:solidFill>
                  <a:srgbClr val="FF0000"/>
                </a:solidFill>
              </a:rPr>
              <a:t>th </a:t>
            </a:r>
            <a:r>
              <a:rPr lang="en-US" sz="5400" b="1" dirty="0">
                <a:solidFill>
                  <a:srgbClr val="FF0000"/>
                </a:solidFill>
              </a:rPr>
              <a:t>CEO report </a:t>
            </a:r>
            <a:r>
              <a:rPr lang="en-US" sz="5400" b="1" dirty="0" smtClean="0">
                <a:solidFill>
                  <a:srgbClr val="FF0000"/>
                </a:solidFill>
              </a:rPr>
              <a:t>review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27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大纲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整体项目回顾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Project schedule review</a:t>
            </a:r>
          </a:p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第一阶段推广进度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Phase I promotion review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第二阶段工作进度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Phase II schedule review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第三阶段工作进度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Phase III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schedule review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522" y="3528390"/>
            <a:ext cx="4439478" cy="332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0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整体项目回顾 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Project schedule review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368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10" name="图片 9" descr="www.tuweimei.comComp_5073797_1BiQIkaKbPl0GRtziUyuY4qzB5ajD395.jpg"/>
          <p:cNvPicPr>
            <a:picLocks noGrp="1" noChangeAspect="1"/>
          </p:cNvPicPr>
          <p:nvPr isPhoto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730" y="5211923"/>
            <a:ext cx="1624219" cy="162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639740" y="1563685"/>
            <a:ext cx="10721099" cy="4992602"/>
            <a:chOff x="632701" y="1610251"/>
            <a:chExt cx="10721099" cy="4992602"/>
          </a:xfrm>
        </p:grpSpPr>
        <p:grpSp>
          <p:nvGrpSpPr>
            <p:cNvPr id="7" name="组合 6"/>
            <p:cNvGrpSpPr/>
            <p:nvPr/>
          </p:nvGrpSpPr>
          <p:grpSpPr>
            <a:xfrm>
              <a:off x="632701" y="1610251"/>
              <a:ext cx="10721099" cy="4992602"/>
              <a:chOff x="632701" y="1610251"/>
              <a:chExt cx="10721099" cy="4992602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1571908" y="1610251"/>
                <a:ext cx="8763713" cy="411959"/>
                <a:chOff x="1565275" y="1826416"/>
                <a:chExt cx="8763713" cy="411959"/>
              </a:xfrm>
            </p:grpSpPr>
            <p:grpSp>
              <p:nvGrpSpPr>
                <p:cNvPr id="125" name="Group 90"/>
                <p:cNvGrpSpPr>
                  <a:grpSpLocks/>
                </p:cNvGrpSpPr>
                <p:nvPr/>
              </p:nvGrpSpPr>
              <p:grpSpPr bwMode="auto">
                <a:xfrm>
                  <a:off x="1565275" y="1828800"/>
                  <a:ext cx="6772515" cy="409575"/>
                  <a:chOff x="967" y="1152"/>
                  <a:chExt cx="4063" cy="258"/>
                </a:xfrm>
              </p:grpSpPr>
              <p:sp>
                <p:nvSpPr>
                  <p:cNvPr id="128" name="Text Box 91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967" y="1177"/>
                    <a:ext cx="692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 eaLnBrk="0" hangingPunct="0"/>
                    <a:r>
                      <a:rPr lang="en-US" altLang="zh-CN" dirty="0" smtClean="0">
                        <a:solidFill>
                          <a:schemeClr val="tx2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rPr>
                      <a:t>2014.04</a:t>
                    </a:r>
                    <a:endParaRPr lang="en-US" altLang="zh-CN" dirty="0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9" name="Text Box 92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2072" y="1177"/>
                    <a:ext cx="692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 eaLnBrk="0" hangingPunct="0"/>
                    <a:r>
                      <a:rPr lang="en-US" altLang="zh-CN" dirty="0" smtClean="0">
                        <a:solidFill>
                          <a:schemeClr val="tx2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rPr>
                      <a:t>2014.05</a:t>
                    </a:r>
                    <a:endParaRPr lang="en-US" altLang="zh-CN" dirty="0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0" name="Text Box 93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3172" y="1177"/>
                    <a:ext cx="749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 eaLnBrk="0" hangingPunct="0"/>
                    <a:r>
                      <a:rPr lang="en-US" altLang="zh-CN" b="1" dirty="0" smtClean="0">
                        <a:solidFill>
                          <a:schemeClr val="tx2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rPr>
                      <a:t>2014.07</a:t>
                    </a:r>
                    <a:endParaRPr lang="en-US" altLang="zh-CN" b="1" dirty="0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1" name="Text Box 94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4275" y="1152"/>
                    <a:ext cx="755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 eaLnBrk="0" hangingPunct="0"/>
                    <a:r>
                      <a:rPr lang="en-US" altLang="zh-CN" sz="2000" dirty="0" smtClean="0">
                        <a:solidFill>
                          <a:schemeClr val="tx2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rPr>
                      <a:t>2014.10</a:t>
                    </a:r>
                    <a:endParaRPr lang="en-US" altLang="zh-CN" sz="2000" dirty="0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cxnSp>
                <p:nvCxnSpPr>
                  <p:cNvPr id="132" name="AutoShape 95"/>
                  <p:cNvCxnSpPr>
                    <a:cxnSpLocks noChangeShapeType="1"/>
                    <a:stCxn id="128" idx="3"/>
                    <a:endCxn id="129" idx="1"/>
                  </p:cNvCxnSpPr>
                  <p:nvPr/>
                </p:nvCxnSpPr>
                <p:spPr bwMode="gray">
                  <a:xfrm>
                    <a:off x="1659" y="1294"/>
                    <a:ext cx="413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2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33" name="AutoShape 96"/>
                  <p:cNvCxnSpPr>
                    <a:cxnSpLocks noChangeShapeType="1"/>
                    <a:stCxn id="129" idx="3"/>
                    <a:endCxn id="130" idx="1"/>
                  </p:cNvCxnSpPr>
                  <p:nvPr/>
                </p:nvCxnSpPr>
                <p:spPr bwMode="gray">
                  <a:xfrm>
                    <a:off x="2764" y="1294"/>
                    <a:ext cx="408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2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34" name="AutoShape 97"/>
                  <p:cNvCxnSpPr>
                    <a:cxnSpLocks noChangeShapeType="1"/>
                    <a:stCxn id="130" idx="3"/>
                  </p:cNvCxnSpPr>
                  <p:nvPr/>
                </p:nvCxnSpPr>
                <p:spPr bwMode="gray">
                  <a:xfrm>
                    <a:off x="3921" y="1294"/>
                    <a:ext cx="408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2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126" name="Text Box 94"/>
                <p:cNvSpPr txBox="1">
                  <a:spLocks noChangeArrowheads="1"/>
                </p:cNvSpPr>
                <p:nvPr/>
              </p:nvSpPr>
              <p:spPr bwMode="gray">
                <a:xfrm>
                  <a:off x="9070310" y="1826416"/>
                  <a:ext cx="1258678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zh-CN" sz="2000" dirty="0" smtClean="0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rPr>
                    <a:t>2015.02</a:t>
                  </a:r>
                  <a:endParaRPr lang="en-US" altLang="zh-CN" sz="2000" dirty="0">
                    <a:solidFill>
                      <a:schemeClr val="tx2"/>
                    </a:solidFill>
                    <a:latin typeface="Verdan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27" name="AutoShape 97"/>
                <p:cNvCxnSpPr>
                  <a:cxnSpLocks noChangeShapeType="1"/>
                </p:cNvCxnSpPr>
                <p:nvPr/>
              </p:nvCxnSpPr>
              <p:spPr bwMode="gray">
                <a:xfrm flipV="1">
                  <a:off x="8355094" y="2026471"/>
                  <a:ext cx="680400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5" name="组合 14"/>
              <p:cNvGrpSpPr/>
              <p:nvPr/>
            </p:nvGrpSpPr>
            <p:grpSpPr>
              <a:xfrm>
                <a:off x="1051928" y="2063486"/>
                <a:ext cx="10301872" cy="4233069"/>
                <a:chOff x="945064" y="2310515"/>
                <a:chExt cx="10301872" cy="4233069"/>
              </a:xfrm>
            </p:grpSpPr>
            <p:grpSp>
              <p:nvGrpSpPr>
                <p:cNvPr id="17" name="Group 4"/>
                <p:cNvGrpSpPr>
                  <a:grpSpLocks/>
                </p:cNvGrpSpPr>
                <p:nvPr/>
              </p:nvGrpSpPr>
              <p:grpSpPr bwMode="auto">
                <a:xfrm>
                  <a:off x="945064" y="3315645"/>
                  <a:ext cx="10301872" cy="188705"/>
                  <a:chOff x="0" y="1896"/>
                  <a:chExt cx="5760" cy="120"/>
                </a:xfrm>
              </p:grpSpPr>
              <p:sp>
                <p:nvSpPr>
                  <p:cNvPr id="123" name="Rectangle 5"/>
                  <p:cNvSpPr>
                    <a:spLocks noChangeArrowheads="1"/>
                  </p:cNvSpPr>
                  <p:nvPr/>
                </p:nvSpPr>
                <p:spPr bwMode="gray">
                  <a:xfrm>
                    <a:off x="0" y="1896"/>
                    <a:ext cx="5760" cy="47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808080">
                          <a:gamma/>
                          <a:tint val="15294"/>
                          <a:invGamma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76200" dir="10800000" kx="-3284103" algn="b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Rectangle 6"/>
                  <p:cNvSpPr>
                    <a:spLocks noChangeArrowheads="1"/>
                  </p:cNvSpPr>
                  <p:nvPr/>
                </p:nvSpPr>
                <p:spPr bwMode="gray">
                  <a:xfrm>
                    <a:off x="0" y="1942"/>
                    <a:ext cx="5760" cy="74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5F5F5F">
                          <a:gamma/>
                          <a:tint val="30196"/>
                          <a:invGamma/>
                        </a:srgbClr>
                      </a:gs>
                      <a:gs pos="100000">
                        <a:srgbClr val="5F5F5F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76200" dir="10800000" kx="-3284103" algn="b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8" name="Group 49"/>
                <p:cNvGrpSpPr>
                  <a:grpSpLocks/>
                </p:cNvGrpSpPr>
                <p:nvPr/>
              </p:nvGrpSpPr>
              <p:grpSpPr bwMode="auto">
                <a:xfrm>
                  <a:off x="9379352" y="2631878"/>
                  <a:ext cx="1712912" cy="3190875"/>
                  <a:chOff x="2717" y="1692"/>
                  <a:chExt cx="1079" cy="2010"/>
                </a:xfrm>
              </p:grpSpPr>
              <p:grpSp>
                <p:nvGrpSpPr>
                  <p:cNvPr id="103" name="Group 50"/>
                  <p:cNvGrpSpPr>
                    <a:grpSpLocks/>
                  </p:cNvGrpSpPr>
                  <p:nvPr/>
                </p:nvGrpSpPr>
                <p:grpSpPr bwMode="auto">
                  <a:xfrm rot="3877067">
                    <a:off x="2810" y="2715"/>
                    <a:ext cx="1432" cy="541"/>
                    <a:chOff x="2290" y="2725"/>
                    <a:chExt cx="1832" cy="713"/>
                  </a:xfrm>
                </p:grpSpPr>
                <p:grpSp>
                  <p:nvGrpSpPr>
                    <p:cNvPr id="117" name="Group 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90" y="3030"/>
                      <a:ext cx="1832" cy="408"/>
                      <a:chOff x="2290" y="3030"/>
                      <a:chExt cx="1832" cy="408"/>
                    </a:xfrm>
                  </p:grpSpPr>
                  <p:sp>
                    <p:nvSpPr>
                      <p:cNvPr id="121" name="Freeform 52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2290" y="3030"/>
                        <a:ext cx="1832" cy="408"/>
                      </a:xfrm>
                      <a:custGeom>
                        <a:avLst/>
                        <a:gdLst>
                          <a:gd name="T0" fmla="*/ 1832 w 1832"/>
                          <a:gd name="T1" fmla="*/ 32 h 408"/>
                          <a:gd name="T2" fmla="*/ 1830 w 1832"/>
                          <a:gd name="T3" fmla="*/ 66 h 408"/>
                          <a:gd name="T4" fmla="*/ 1814 w 1832"/>
                          <a:gd name="T5" fmla="*/ 128 h 408"/>
                          <a:gd name="T6" fmla="*/ 1788 w 1832"/>
                          <a:gd name="T7" fmla="*/ 188 h 408"/>
                          <a:gd name="T8" fmla="*/ 1754 w 1832"/>
                          <a:gd name="T9" fmla="*/ 240 h 408"/>
                          <a:gd name="T10" fmla="*/ 1712 w 1832"/>
                          <a:gd name="T11" fmla="*/ 288 h 408"/>
                          <a:gd name="T12" fmla="*/ 1664 w 1832"/>
                          <a:gd name="T13" fmla="*/ 330 h 408"/>
                          <a:gd name="T14" fmla="*/ 1610 w 1832"/>
                          <a:gd name="T15" fmla="*/ 362 h 408"/>
                          <a:gd name="T16" fmla="*/ 1550 w 1832"/>
                          <a:gd name="T17" fmla="*/ 388 h 408"/>
                          <a:gd name="T18" fmla="*/ 1486 w 1832"/>
                          <a:gd name="T19" fmla="*/ 402 h 408"/>
                          <a:gd name="T20" fmla="*/ 1418 w 1832"/>
                          <a:gd name="T21" fmla="*/ 408 h 408"/>
                          <a:gd name="T22" fmla="*/ 0 w 1832"/>
                          <a:gd name="T23" fmla="*/ 408 h 408"/>
                          <a:gd name="T24" fmla="*/ 0 w 1832"/>
                          <a:gd name="T25" fmla="*/ 0 h 408"/>
                          <a:gd name="T26" fmla="*/ 1832 w 1832"/>
                          <a:gd name="T27" fmla="*/ 0 h 408"/>
                          <a:gd name="T28" fmla="*/ 1832 w 1832"/>
                          <a:gd name="T29" fmla="*/ 32 h 408"/>
                          <a:gd name="T30" fmla="*/ 1832 w 1832"/>
                          <a:gd name="T31" fmla="*/ 32 h 40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1832" h="408">
                            <a:moveTo>
                              <a:pt x="1832" y="32"/>
                            </a:moveTo>
                            <a:lnTo>
                              <a:pt x="1830" y="66"/>
                            </a:lnTo>
                            <a:lnTo>
                              <a:pt x="1814" y="128"/>
                            </a:lnTo>
                            <a:lnTo>
                              <a:pt x="1788" y="188"/>
                            </a:lnTo>
                            <a:lnTo>
                              <a:pt x="1754" y="240"/>
                            </a:lnTo>
                            <a:lnTo>
                              <a:pt x="1712" y="288"/>
                            </a:lnTo>
                            <a:lnTo>
                              <a:pt x="1664" y="330"/>
                            </a:lnTo>
                            <a:lnTo>
                              <a:pt x="1610" y="362"/>
                            </a:lnTo>
                            <a:lnTo>
                              <a:pt x="1550" y="388"/>
                            </a:lnTo>
                            <a:lnTo>
                              <a:pt x="1486" y="402"/>
                            </a:lnTo>
                            <a:lnTo>
                              <a:pt x="1418" y="408"/>
                            </a:lnTo>
                            <a:lnTo>
                              <a:pt x="0" y="408"/>
                            </a:lnTo>
                            <a:lnTo>
                              <a:pt x="0" y="0"/>
                            </a:lnTo>
                            <a:lnTo>
                              <a:pt x="1832" y="0"/>
                            </a:lnTo>
                            <a:lnTo>
                              <a:pt x="1832" y="32"/>
                            </a:lnTo>
                            <a:lnTo>
                              <a:pt x="1832" y="32"/>
                            </a:lnTo>
                            <a:close/>
                          </a:path>
                        </a:pathLst>
                      </a:custGeom>
                      <a:solidFill>
                        <a:srgbClr val="60878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DF5908"/>
                            </a:solidFill>
                            <a:prstDash val="solid"/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22" name="Freeform 53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3810" y="3058"/>
                        <a:ext cx="288" cy="334"/>
                      </a:xfrm>
                      <a:custGeom>
                        <a:avLst/>
                        <a:gdLst>
                          <a:gd name="T0" fmla="*/ 288 w 288"/>
                          <a:gd name="T1" fmla="*/ 0 h 334"/>
                          <a:gd name="T2" fmla="*/ 284 w 288"/>
                          <a:gd name="T3" fmla="*/ 52 h 334"/>
                          <a:gd name="T4" fmla="*/ 272 w 288"/>
                          <a:gd name="T5" fmla="*/ 98 h 334"/>
                          <a:gd name="T6" fmla="*/ 254 w 288"/>
                          <a:gd name="T7" fmla="*/ 140 h 334"/>
                          <a:gd name="T8" fmla="*/ 230 w 288"/>
                          <a:gd name="T9" fmla="*/ 176 h 334"/>
                          <a:gd name="T10" fmla="*/ 204 w 288"/>
                          <a:gd name="T11" fmla="*/ 208 h 334"/>
                          <a:gd name="T12" fmla="*/ 174 w 288"/>
                          <a:gd name="T13" fmla="*/ 238 h 334"/>
                          <a:gd name="T14" fmla="*/ 144 w 288"/>
                          <a:gd name="T15" fmla="*/ 262 h 334"/>
                          <a:gd name="T16" fmla="*/ 112 w 288"/>
                          <a:gd name="T17" fmla="*/ 282 h 334"/>
                          <a:gd name="T18" fmla="*/ 84 w 288"/>
                          <a:gd name="T19" fmla="*/ 298 h 334"/>
                          <a:gd name="T20" fmla="*/ 56 w 288"/>
                          <a:gd name="T21" fmla="*/ 312 h 334"/>
                          <a:gd name="T22" fmla="*/ 34 w 288"/>
                          <a:gd name="T23" fmla="*/ 322 h 334"/>
                          <a:gd name="T24" fmla="*/ 16 w 288"/>
                          <a:gd name="T25" fmla="*/ 328 h 334"/>
                          <a:gd name="T26" fmla="*/ 4 w 288"/>
                          <a:gd name="T27" fmla="*/ 332 h 334"/>
                          <a:gd name="T28" fmla="*/ 0 w 288"/>
                          <a:gd name="T29" fmla="*/ 334 h 334"/>
                          <a:gd name="T30" fmla="*/ 4 w 288"/>
                          <a:gd name="T31" fmla="*/ 332 h 334"/>
                          <a:gd name="T32" fmla="*/ 16 w 288"/>
                          <a:gd name="T33" fmla="*/ 326 h 334"/>
                          <a:gd name="T34" fmla="*/ 34 w 288"/>
                          <a:gd name="T35" fmla="*/ 318 h 334"/>
                          <a:gd name="T36" fmla="*/ 56 w 288"/>
                          <a:gd name="T37" fmla="*/ 304 h 334"/>
                          <a:gd name="T38" fmla="*/ 84 w 288"/>
                          <a:gd name="T39" fmla="*/ 288 h 334"/>
                          <a:gd name="T40" fmla="*/ 112 w 288"/>
                          <a:gd name="T41" fmla="*/ 266 h 334"/>
                          <a:gd name="T42" fmla="*/ 142 w 288"/>
                          <a:gd name="T43" fmla="*/ 242 h 334"/>
                          <a:gd name="T44" fmla="*/ 170 w 288"/>
                          <a:gd name="T45" fmla="*/ 212 h 334"/>
                          <a:gd name="T46" fmla="*/ 196 w 288"/>
                          <a:gd name="T47" fmla="*/ 180 h 334"/>
                          <a:gd name="T48" fmla="*/ 220 w 288"/>
                          <a:gd name="T49" fmla="*/ 142 h 334"/>
                          <a:gd name="T50" fmla="*/ 238 w 288"/>
                          <a:gd name="T51" fmla="*/ 100 h 334"/>
                          <a:gd name="T52" fmla="*/ 250 w 288"/>
                          <a:gd name="T53" fmla="*/ 54 h 334"/>
                          <a:gd name="T54" fmla="*/ 254 w 288"/>
                          <a:gd name="T55" fmla="*/ 2 h 334"/>
                          <a:gd name="T56" fmla="*/ 288 w 288"/>
                          <a:gd name="T57" fmla="*/ 0 h 33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</a:cxnLst>
                        <a:rect l="0" t="0" r="r" b="b"/>
                        <a:pathLst>
                          <a:path w="288" h="334">
                            <a:moveTo>
                              <a:pt x="288" y="0"/>
                            </a:moveTo>
                            <a:lnTo>
                              <a:pt x="284" y="52"/>
                            </a:lnTo>
                            <a:lnTo>
                              <a:pt x="272" y="98"/>
                            </a:lnTo>
                            <a:lnTo>
                              <a:pt x="254" y="140"/>
                            </a:lnTo>
                            <a:lnTo>
                              <a:pt x="230" y="176"/>
                            </a:lnTo>
                            <a:lnTo>
                              <a:pt x="204" y="208"/>
                            </a:lnTo>
                            <a:lnTo>
                              <a:pt x="174" y="238"/>
                            </a:lnTo>
                            <a:lnTo>
                              <a:pt x="144" y="262"/>
                            </a:lnTo>
                            <a:lnTo>
                              <a:pt x="112" y="282"/>
                            </a:lnTo>
                            <a:lnTo>
                              <a:pt x="84" y="298"/>
                            </a:lnTo>
                            <a:lnTo>
                              <a:pt x="56" y="312"/>
                            </a:lnTo>
                            <a:lnTo>
                              <a:pt x="34" y="322"/>
                            </a:lnTo>
                            <a:lnTo>
                              <a:pt x="16" y="328"/>
                            </a:lnTo>
                            <a:lnTo>
                              <a:pt x="4" y="332"/>
                            </a:lnTo>
                            <a:lnTo>
                              <a:pt x="0" y="334"/>
                            </a:lnTo>
                            <a:lnTo>
                              <a:pt x="4" y="332"/>
                            </a:lnTo>
                            <a:lnTo>
                              <a:pt x="16" y="326"/>
                            </a:lnTo>
                            <a:lnTo>
                              <a:pt x="34" y="318"/>
                            </a:lnTo>
                            <a:lnTo>
                              <a:pt x="56" y="304"/>
                            </a:lnTo>
                            <a:lnTo>
                              <a:pt x="84" y="288"/>
                            </a:lnTo>
                            <a:lnTo>
                              <a:pt x="112" y="266"/>
                            </a:lnTo>
                            <a:lnTo>
                              <a:pt x="142" y="242"/>
                            </a:lnTo>
                            <a:lnTo>
                              <a:pt x="170" y="212"/>
                            </a:lnTo>
                            <a:lnTo>
                              <a:pt x="196" y="180"/>
                            </a:lnTo>
                            <a:lnTo>
                              <a:pt x="220" y="142"/>
                            </a:lnTo>
                            <a:lnTo>
                              <a:pt x="238" y="100"/>
                            </a:lnTo>
                            <a:lnTo>
                              <a:pt x="250" y="54"/>
                            </a:lnTo>
                            <a:lnTo>
                              <a:pt x="254" y="2"/>
                            </a:lnTo>
                            <a:lnTo>
                              <a:pt x="288" y="0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4900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FFFFFF"/>
                            </a:solidFill>
                            <a:prstDash val="solid"/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18" name="Group 54"/>
                    <p:cNvGrpSpPr>
                      <a:grpSpLocks/>
                    </p:cNvGrpSpPr>
                    <p:nvPr/>
                  </p:nvGrpSpPr>
                  <p:grpSpPr bwMode="auto">
                    <a:xfrm flipV="1">
                      <a:off x="2290" y="2725"/>
                      <a:ext cx="1406" cy="313"/>
                      <a:chOff x="2290" y="3030"/>
                      <a:chExt cx="1832" cy="408"/>
                    </a:xfrm>
                  </p:grpSpPr>
                  <p:sp>
                    <p:nvSpPr>
                      <p:cNvPr id="119" name="Freeform 55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2290" y="3030"/>
                        <a:ext cx="1832" cy="408"/>
                      </a:xfrm>
                      <a:custGeom>
                        <a:avLst/>
                        <a:gdLst>
                          <a:gd name="T0" fmla="*/ 1832 w 1832"/>
                          <a:gd name="T1" fmla="*/ 32 h 408"/>
                          <a:gd name="T2" fmla="*/ 1830 w 1832"/>
                          <a:gd name="T3" fmla="*/ 66 h 408"/>
                          <a:gd name="T4" fmla="*/ 1814 w 1832"/>
                          <a:gd name="T5" fmla="*/ 128 h 408"/>
                          <a:gd name="T6" fmla="*/ 1788 w 1832"/>
                          <a:gd name="T7" fmla="*/ 188 h 408"/>
                          <a:gd name="T8" fmla="*/ 1754 w 1832"/>
                          <a:gd name="T9" fmla="*/ 240 h 408"/>
                          <a:gd name="T10" fmla="*/ 1712 w 1832"/>
                          <a:gd name="T11" fmla="*/ 288 h 408"/>
                          <a:gd name="T12" fmla="*/ 1664 w 1832"/>
                          <a:gd name="T13" fmla="*/ 330 h 408"/>
                          <a:gd name="T14" fmla="*/ 1610 w 1832"/>
                          <a:gd name="T15" fmla="*/ 362 h 408"/>
                          <a:gd name="T16" fmla="*/ 1550 w 1832"/>
                          <a:gd name="T17" fmla="*/ 388 h 408"/>
                          <a:gd name="T18" fmla="*/ 1486 w 1832"/>
                          <a:gd name="T19" fmla="*/ 402 h 408"/>
                          <a:gd name="T20" fmla="*/ 1418 w 1832"/>
                          <a:gd name="T21" fmla="*/ 408 h 408"/>
                          <a:gd name="T22" fmla="*/ 0 w 1832"/>
                          <a:gd name="T23" fmla="*/ 408 h 408"/>
                          <a:gd name="T24" fmla="*/ 0 w 1832"/>
                          <a:gd name="T25" fmla="*/ 0 h 408"/>
                          <a:gd name="T26" fmla="*/ 1832 w 1832"/>
                          <a:gd name="T27" fmla="*/ 0 h 408"/>
                          <a:gd name="T28" fmla="*/ 1832 w 1832"/>
                          <a:gd name="T29" fmla="*/ 32 h 408"/>
                          <a:gd name="T30" fmla="*/ 1832 w 1832"/>
                          <a:gd name="T31" fmla="*/ 32 h 40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1832" h="408">
                            <a:moveTo>
                              <a:pt x="1832" y="32"/>
                            </a:moveTo>
                            <a:lnTo>
                              <a:pt x="1830" y="66"/>
                            </a:lnTo>
                            <a:lnTo>
                              <a:pt x="1814" y="128"/>
                            </a:lnTo>
                            <a:lnTo>
                              <a:pt x="1788" y="188"/>
                            </a:lnTo>
                            <a:lnTo>
                              <a:pt x="1754" y="240"/>
                            </a:lnTo>
                            <a:lnTo>
                              <a:pt x="1712" y="288"/>
                            </a:lnTo>
                            <a:lnTo>
                              <a:pt x="1664" y="330"/>
                            </a:lnTo>
                            <a:lnTo>
                              <a:pt x="1610" y="362"/>
                            </a:lnTo>
                            <a:lnTo>
                              <a:pt x="1550" y="388"/>
                            </a:lnTo>
                            <a:lnTo>
                              <a:pt x="1486" y="402"/>
                            </a:lnTo>
                            <a:lnTo>
                              <a:pt x="1418" y="408"/>
                            </a:lnTo>
                            <a:lnTo>
                              <a:pt x="0" y="408"/>
                            </a:lnTo>
                            <a:lnTo>
                              <a:pt x="0" y="0"/>
                            </a:lnTo>
                            <a:lnTo>
                              <a:pt x="1832" y="0"/>
                            </a:lnTo>
                            <a:lnTo>
                              <a:pt x="1832" y="32"/>
                            </a:lnTo>
                            <a:lnTo>
                              <a:pt x="1832" y="32"/>
                            </a:lnTo>
                            <a:close/>
                          </a:path>
                        </a:pathLst>
                      </a:custGeom>
                      <a:solidFill>
                        <a:srgbClr val="98B5B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DF5908"/>
                            </a:solidFill>
                            <a:prstDash val="solid"/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20" name="Freeform 56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3810" y="3058"/>
                        <a:ext cx="288" cy="334"/>
                      </a:xfrm>
                      <a:custGeom>
                        <a:avLst/>
                        <a:gdLst>
                          <a:gd name="T0" fmla="*/ 288 w 288"/>
                          <a:gd name="T1" fmla="*/ 0 h 334"/>
                          <a:gd name="T2" fmla="*/ 284 w 288"/>
                          <a:gd name="T3" fmla="*/ 52 h 334"/>
                          <a:gd name="T4" fmla="*/ 272 w 288"/>
                          <a:gd name="T5" fmla="*/ 98 h 334"/>
                          <a:gd name="T6" fmla="*/ 254 w 288"/>
                          <a:gd name="T7" fmla="*/ 140 h 334"/>
                          <a:gd name="T8" fmla="*/ 230 w 288"/>
                          <a:gd name="T9" fmla="*/ 176 h 334"/>
                          <a:gd name="T10" fmla="*/ 204 w 288"/>
                          <a:gd name="T11" fmla="*/ 208 h 334"/>
                          <a:gd name="T12" fmla="*/ 174 w 288"/>
                          <a:gd name="T13" fmla="*/ 238 h 334"/>
                          <a:gd name="T14" fmla="*/ 144 w 288"/>
                          <a:gd name="T15" fmla="*/ 262 h 334"/>
                          <a:gd name="T16" fmla="*/ 112 w 288"/>
                          <a:gd name="T17" fmla="*/ 282 h 334"/>
                          <a:gd name="T18" fmla="*/ 84 w 288"/>
                          <a:gd name="T19" fmla="*/ 298 h 334"/>
                          <a:gd name="T20" fmla="*/ 56 w 288"/>
                          <a:gd name="T21" fmla="*/ 312 h 334"/>
                          <a:gd name="T22" fmla="*/ 34 w 288"/>
                          <a:gd name="T23" fmla="*/ 322 h 334"/>
                          <a:gd name="T24" fmla="*/ 16 w 288"/>
                          <a:gd name="T25" fmla="*/ 328 h 334"/>
                          <a:gd name="T26" fmla="*/ 4 w 288"/>
                          <a:gd name="T27" fmla="*/ 332 h 334"/>
                          <a:gd name="T28" fmla="*/ 0 w 288"/>
                          <a:gd name="T29" fmla="*/ 334 h 334"/>
                          <a:gd name="T30" fmla="*/ 4 w 288"/>
                          <a:gd name="T31" fmla="*/ 332 h 334"/>
                          <a:gd name="T32" fmla="*/ 16 w 288"/>
                          <a:gd name="T33" fmla="*/ 326 h 334"/>
                          <a:gd name="T34" fmla="*/ 34 w 288"/>
                          <a:gd name="T35" fmla="*/ 318 h 334"/>
                          <a:gd name="T36" fmla="*/ 56 w 288"/>
                          <a:gd name="T37" fmla="*/ 304 h 334"/>
                          <a:gd name="T38" fmla="*/ 84 w 288"/>
                          <a:gd name="T39" fmla="*/ 288 h 334"/>
                          <a:gd name="T40" fmla="*/ 112 w 288"/>
                          <a:gd name="T41" fmla="*/ 266 h 334"/>
                          <a:gd name="T42" fmla="*/ 142 w 288"/>
                          <a:gd name="T43" fmla="*/ 242 h 334"/>
                          <a:gd name="T44" fmla="*/ 170 w 288"/>
                          <a:gd name="T45" fmla="*/ 212 h 334"/>
                          <a:gd name="T46" fmla="*/ 196 w 288"/>
                          <a:gd name="T47" fmla="*/ 180 h 334"/>
                          <a:gd name="T48" fmla="*/ 220 w 288"/>
                          <a:gd name="T49" fmla="*/ 142 h 334"/>
                          <a:gd name="T50" fmla="*/ 238 w 288"/>
                          <a:gd name="T51" fmla="*/ 100 h 334"/>
                          <a:gd name="T52" fmla="*/ 250 w 288"/>
                          <a:gd name="T53" fmla="*/ 54 h 334"/>
                          <a:gd name="T54" fmla="*/ 254 w 288"/>
                          <a:gd name="T55" fmla="*/ 2 h 334"/>
                          <a:gd name="T56" fmla="*/ 288 w 288"/>
                          <a:gd name="T57" fmla="*/ 0 h 33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</a:cxnLst>
                        <a:rect l="0" t="0" r="r" b="b"/>
                        <a:pathLst>
                          <a:path w="288" h="334">
                            <a:moveTo>
                              <a:pt x="288" y="0"/>
                            </a:moveTo>
                            <a:lnTo>
                              <a:pt x="284" y="52"/>
                            </a:lnTo>
                            <a:lnTo>
                              <a:pt x="272" y="98"/>
                            </a:lnTo>
                            <a:lnTo>
                              <a:pt x="254" y="140"/>
                            </a:lnTo>
                            <a:lnTo>
                              <a:pt x="230" y="176"/>
                            </a:lnTo>
                            <a:lnTo>
                              <a:pt x="204" y="208"/>
                            </a:lnTo>
                            <a:lnTo>
                              <a:pt x="174" y="238"/>
                            </a:lnTo>
                            <a:lnTo>
                              <a:pt x="144" y="262"/>
                            </a:lnTo>
                            <a:lnTo>
                              <a:pt x="112" y="282"/>
                            </a:lnTo>
                            <a:lnTo>
                              <a:pt x="84" y="298"/>
                            </a:lnTo>
                            <a:lnTo>
                              <a:pt x="56" y="312"/>
                            </a:lnTo>
                            <a:lnTo>
                              <a:pt x="34" y="322"/>
                            </a:lnTo>
                            <a:lnTo>
                              <a:pt x="16" y="328"/>
                            </a:lnTo>
                            <a:lnTo>
                              <a:pt x="4" y="332"/>
                            </a:lnTo>
                            <a:lnTo>
                              <a:pt x="0" y="334"/>
                            </a:lnTo>
                            <a:lnTo>
                              <a:pt x="4" y="332"/>
                            </a:lnTo>
                            <a:lnTo>
                              <a:pt x="16" y="326"/>
                            </a:lnTo>
                            <a:lnTo>
                              <a:pt x="34" y="318"/>
                            </a:lnTo>
                            <a:lnTo>
                              <a:pt x="56" y="304"/>
                            </a:lnTo>
                            <a:lnTo>
                              <a:pt x="84" y="288"/>
                            </a:lnTo>
                            <a:lnTo>
                              <a:pt x="112" y="266"/>
                            </a:lnTo>
                            <a:lnTo>
                              <a:pt x="142" y="242"/>
                            </a:lnTo>
                            <a:lnTo>
                              <a:pt x="170" y="212"/>
                            </a:lnTo>
                            <a:lnTo>
                              <a:pt x="196" y="180"/>
                            </a:lnTo>
                            <a:lnTo>
                              <a:pt x="220" y="142"/>
                            </a:lnTo>
                            <a:lnTo>
                              <a:pt x="238" y="100"/>
                            </a:lnTo>
                            <a:lnTo>
                              <a:pt x="250" y="54"/>
                            </a:lnTo>
                            <a:lnTo>
                              <a:pt x="254" y="2"/>
                            </a:lnTo>
                            <a:lnTo>
                              <a:pt x="288" y="0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4900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FFFFFF"/>
                            </a:solidFill>
                            <a:prstDash val="solid"/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04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2717" y="1692"/>
                    <a:ext cx="800" cy="824"/>
                    <a:chOff x="2789" y="1625"/>
                    <a:chExt cx="907" cy="907"/>
                  </a:xfrm>
                </p:grpSpPr>
                <p:sp>
                  <p:nvSpPr>
                    <p:cNvPr id="107" name="Oval 58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789" y="1625"/>
                      <a:ext cx="907" cy="907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83A6A7">
                            <a:gamma/>
                            <a:tint val="0"/>
                            <a:invGamma/>
                          </a:srgbClr>
                        </a:gs>
                        <a:gs pos="50000">
                          <a:srgbClr val="83A6A7"/>
                        </a:gs>
                        <a:gs pos="100000">
                          <a:srgbClr val="83A6A7">
                            <a:gamma/>
                            <a:tint val="0"/>
                            <a:invGamma/>
                          </a:srgbClr>
                        </a:gs>
                      </a:gsLst>
                      <a:lin ang="27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bg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9250" dir="3267739" algn="ctr" rotWithShape="0">
                              <a:srgbClr val="808080">
                                <a:alpha val="50000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8" name="Oval 5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789" y="1625"/>
                      <a:ext cx="907" cy="907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83A6A7">
                            <a:alpha val="32001"/>
                          </a:srgbClr>
                        </a:gs>
                        <a:gs pos="100000">
                          <a:srgbClr val="83A6A7">
                            <a:gamma/>
                            <a:shade val="0"/>
                            <a:invGamma/>
                            <a:alpha val="89999"/>
                          </a:srgbClr>
                        </a:gs>
                      </a:gsLst>
                      <a:lin ang="27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bg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9250" dir="3267739" algn="ctr" rotWithShape="0">
                              <a:srgbClr val="808080">
                                <a:alpha val="50000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9" name="Oval 6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849" y="1684"/>
                      <a:ext cx="787" cy="788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83A6A7">
                            <a:gamma/>
                            <a:shade val="54118"/>
                            <a:invGamma/>
                          </a:srgbClr>
                        </a:gs>
                        <a:gs pos="50000">
                          <a:srgbClr val="83A6A7"/>
                        </a:gs>
                        <a:gs pos="100000">
                          <a:srgbClr val="83A6A7">
                            <a:gamma/>
                            <a:shade val="54118"/>
                            <a:invGamma/>
                          </a:srgbClr>
                        </a:gs>
                      </a:gsLst>
                      <a:lin ang="189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bg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9250" dir="3267739" algn="ctr" rotWithShape="0">
                              <a:srgbClr val="808080">
                                <a:alpha val="50000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0" name="Oval 6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849" y="1686"/>
                      <a:ext cx="787" cy="788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83A6A7">
                            <a:gamma/>
                            <a:shade val="63529"/>
                            <a:invGamma/>
                          </a:srgbClr>
                        </a:gs>
                        <a:gs pos="100000">
                          <a:srgbClr val="83A6A7">
                            <a:alpha val="0"/>
                          </a:srgbClr>
                        </a:gs>
                      </a:gsLst>
                      <a:lin ang="27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bg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9250" dir="3267739" algn="ctr" rotWithShape="0">
                              <a:srgbClr val="808080">
                                <a:alpha val="50000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1" name="Oval 62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888" y="1724"/>
                      <a:ext cx="709" cy="70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bg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9250" dir="3267739" algn="ctr" rotWithShape="0">
                              <a:srgbClr val="808080">
                                <a:alpha val="50000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12" name="Group 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99" y="1735"/>
                      <a:ext cx="687" cy="688"/>
                      <a:chOff x="4166" y="1706"/>
                      <a:chExt cx="1252" cy="1252"/>
                    </a:xfrm>
                  </p:grpSpPr>
                  <p:sp>
                    <p:nvSpPr>
                      <p:cNvPr id="113" name="Oval 64"/>
                      <p:cNvSpPr>
                        <a:spLocks noChangeArrowheads="1"/>
                      </p:cNvSpPr>
                      <p:nvPr/>
                    </p:nvSpPr>
                    <p:spPr bwMode="gray">
                      <a:xfrm>
                        <a:off x="4166" y="1706"/>
                        <a:ext cx="1252" cy="1252"/>
                      </a:xfrm>
                      <a:prstGeom prst="ellipse">
                        <a:avLst/>
                      </a:prstGeom>
                      <a:gradFill rotWithShape="1">
                        <a:gsLst>
                          <a:gs pos="0">
                            <a:srgbClr val="D6E1E2">
                              <a:gamma/>
                              <a:shade val="46275"/>
                              <a:invGamma/>
                            </a:srgbClr>
                          </a:gs>
                          <a:gs pos="100000">
                            <a:srgbClr val="D6E1E2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eaVert"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4" name="Oval 65"/>
                      <p:cNvSpPr>
                        <a:spLocks noChangeArrowheads="1"/>
                      </p:cNvSpPr>
                      <p:nvPr/>
                    </p:nvSpPr>
                    <p:spPr bwMode="gray">
                      <a:xfrm>
                        <a:off x="4182" y="1713"/>
                        <a:ext cx="1222" cy="1221"/>
                      </a:xfrm>
                      <a:prstGeom prst="ellipse">
                        <a:avLst/>
                      </a:prstGeom>
                      <a:gradFill rotWithShape="1">
                        <a:gsLst>
                          <a:gs pos="0">
                            <a:srgbClr val="D6E1E2">
                              <a:alpha val="0"/>
                            </a:srgbClr>
                          </a:gs>
                          <a:gs pos="100000">
                            <a:srgbClr val="D6E1E2">
                              <a:gamma/>
                              <a:tint val="34902"/>
                              <a:invGamma/>
                            </a:srgb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eaVert"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5" name="Oval 66"/>
                      <p:cNvSpPr>
                        <a:spLocks noChangeArrowheads="1"/>
                      </p:cNvSpPr>
                      <p:nvPr/>
                    </p:nvSpPr>
                    <p:spPr bwMode="gray">
                      <a:xfrm>
                        <a:off x="4195" y="1725"/>
                        <a:ext cx="1162" cy="1141"/>
                      </a:xfrm>
                      <a:prstGeom prst="ellipse">
                        <a:avLst/>
                      </a:prstGeom>
                      <a:gradFill rotWithShape="1">
                        <a:gsLst>
                          <a:gs pos="0">
                            <a:srgbClr val="D6E1E2">
                              <a:gamma/>
                              <a:shade val="79216"/>
                              <a:invGamma/>
                            </a:srgbClr>
                          </a:gs>
                          <a:gs pos="100000">
                            <a:srgbClr val="D6E1E2">
                              <a:alpha val="48000"/>
                            </a:srgb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eaVert"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" name="Oval 67"/>
                      <p:cNvSpPr>
                        <a:spLocks noChangeArrowheads="1"/>
                      </p:cNvSpPr>
                      <p:nvPr/>
                    </p:nvSpPr>
                    <p:spPr bwMode="gray">
                      <a:xfrm>
                        <a:off x="4263" y="1757"/>
                        <a:ext cx="1033" cy="926"/>
                      </a:xfrm>
                      <a:prstGeom prst="ellipse">
                        <a:avLst/>
                      </a:prstGeom>
                      <a:gradFill rotWithShape="1">
                        <a:gsLst>
                          <a:gs pos="0">
                            <a:srgbClr val="D6E1E2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D6E1E2">
                              <a:alpha val="38000"/>
                            </a:srgb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eaVert" wrap="none" anchor="ctr"/>
                      <a:lstStyle/>
                      <a:p>
                        <a:r>
                          <a:rPr lang="zh-CN" altLang="en-US" dirty="0" smtClean="0"/>
                          <a:t>其他</a:t>
                        </a:r>
                        <a:endParaRPr lang="zh-CN" altLang="en-US" dirty="0"/>
                      </a:p>
                    </p:txBody>
                  </p:sp>
                </p:grpSp>
              </p:grpSp>
              <p:sp>
                <p:nvSpPr>
                  <p:cNvPr id="105" name="Text Box 68"/>
                  <p:cNvSpPr txBox="1">
                    <a:spLocks noChangeArrowheads="1"/>
                  </p:cNvSpPr>
                  <p:nvPr/>
                </p:nvSpPr>
                <p:spPr bwMode="gray">
                  <a:xfrm rot="19966859">
                    <a:off x="3181" y="2481"/>
                    <a:ext cx="388" cy="9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>
                    <a:spAutoFit/>
                  </a:bodyPr>
                  <a:lstStyle/>
                  <a:p>
                    <a:pPr lvl="0"/>
                    <a:r>
                      <a:rPr lang="zh-CN" altLang="en-US" sz="1400" dirty="0" smtClean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其他收入，损耗，</a:t>
                    </a:r>
                    <a:endParaRPr lang="en-US" altLang="zh-CN" sz="1400" dirty="0" smtClean="0">
                      <a:latin typeface="幼圆" panose="02010509060101010101" pitchFamily="49" charset="-122"/>
                      <a:ea typeface="幼圆" panose="02010509060101010101" pitchFamily="49" charset="-122"/>
                    </a:endParaRPr>
                  </a:p>
                  <a:p>
                    <a:pPr lvl="0"/>
                    <a:r>
                      <a:rPr lang="zh-CN" altLang="en-US" sz="1400" dirty="0" smtClean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个性化类</a:t>
                    </a:r>
                    <a:endParaRPr lang="zh-CN" altLang="en-US" sz="1400" dirty="0">
                      <a:latin typeface="幼圆" panose="02010509060101010101" pitchFamily="49" charset="-122"/>
                      <a:ea typeface="幼圆" panose="02010509060101010101" pitchFamily="49" charset="-122"/>
                    </a:endParaRPr>
                  </a:p>
                </p:txBody>
              </p:sp>
              <p:sp>
                <p:nvSpPr>
                  <p:cNvPr id="106" name="Text Box 69"/>
                  <p:cNvSpPr txBox="1">
                    <a:spLocks noChangeArrowheads="1"/>
                  </p:cNvSpPr>
                  <p:nvPr/>
                </p:nvSpPr>
                <p:spPr bwMode="gray">
                  <a:xfrm rot="3925970">
                    <a:off x="3241" y="2643"/>
                    <a:ext cx="631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lvl="0"/>
                    <a:r>
                      <a:rPr lang="en-US" altLang="zh-CN" b="1" dirty="0"/>
                      <a:t>Phase IV</a:t>
                    </a:r>
                  </a:p>
                </p:txBody>
              </p:sp>
            </p:grpSp>
            <p:grpSp>
              <p:nvGrpSpPr>
                <p:cNvPr id="19" name="Group 28"/>
                <p:cNvGrpSpPr>
                  <a:grpSpLocks/>
                </p:cNvGrpSpPr>
                <p:nvPr/>
              </p:nvGrpSpPr>
              <p:grpSpPr bwMode="auto">
                <a:xfrm>
                  <a:off x="7491053" y="2630389"/>
                  <a:ext cx="1711325" cy="3913195"/>
                  <a:chOff x="1581" y="1692"/>
                  <a:chExt cx="1078" cy="2465"/>
                </a:xfrm>
              </p:grpSpPr>
              <p:grpSp>
                <p:nvGrpSpPr>
                  <p:cNvPr id="83" name="Group 29"/>
                  <p:cNvGrpSpPr>
                    <a:grpSpLocks/>
                  </p:cNvGrpSpPr>
                  <p:nvPr/>
                </p:nvGrpSpPr>
                <p:grpSpPr bwMode="auto">
                  <a:xfrm rot="3877067">
                    <a:off x="1673" y="2715"/>
                    <a:ext cx="1432" cy="541"/>
                    <a:chOff x="2290" y="2725"/>
                    <a:chExt cx="1832" cy="713"/>
                  </a:xfrm>
                </p:grpSpPr>
                <p:grpSp>
                  <p:nvGrpSpPr>
                    <p:cNvPr id="97" name="Group 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90" y="3030"/>
                      <a:ext cx="1832" cy="408"/>
                      <a:chOff x="2290" y="3030"/>
                      <a:chExt cx="1832" cy="408"/>
                    </a:xfrm>
                  </p:grpSpPr>
                  <p:sp>
                    <p:nvSpPr>
                      <p:cNvPr id="101" name="Freeform 31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2290" y="3030"/>
                        <a:ext cx="1832" cy="408"/>
                      </a:xfrm>
                      <a:custGeom>
                        <a:avLst/>
                        <a:gdLst>
                          <a:gd name="T0" fmla="*/ 1832 w 1832"/>
                          <a:gd name="T1" fmla="*/ 32 h 408"/>
                          <a:gd name="T2" fmla="*/ 1830 w 1832"/>
                          <a:gd name="T3" fmla="*/ 66 h 408"/>
                          <a:gd name="T4" fmla="*/ 1814 w 1832"/>
                          <a:gd name="T5" fmla="*/ 128 h 408"/>
                          <a:gd name="T6" fmla="*/ 1788 w 1832"/>
                          <a:gd name="T7" fmla="*/ 188 h 408"/>
                          <a:gd name="T8" fmla="*/ 1754 w 1832"/>
                          <a:gd name="T9" fmla="*/ 240 h 408"/>
                          <a:gd name="T10" fmla="*/ 1712 w 1832"/>
                          <a:gd name="T11" fmla="*/ 288 h 408"/>
                          <a:gd name="T12" fmla="*/ 1664 w 1832"/>
                          <a:gd name="T13" fmla="*/ 330 h 408"/>
                          <a:gd name="T14" fmla="*/ 1610 w 1832"/>
                          <a:gd name="T15" fmla="*/ 362 h 408"/>
                          <a:gd name="T16" fmla="*/ 1550 w 1832"/>
                          <a:gd name="T17" fmla="*/ 388 h 408"/>
                          <a:gd name="T18" fmla="*/ 1486 w 1832"/>
                          <a:gd name="T19" fmla="*/ 402 h 408"/>
                          <a:gd name="T20" fmla="*/ 1418 w 1832"/>
                          <a:gd name="T21" fmla="*/ 408 h 408"/>
                          <a:gd name="T22" fmla="*/ 0 w 1832"/>
                          <a:gd name="T23" fmla="*/ 408 h 408"/>
                          <a:gd name="T24" fmla="*/ 0 w 1832"/>
                          <a:gd name="T25" fmla="*/ 0 h 408"/>
                          <a:gd name="T26" fmla="*/ 1832 w 1832"/>
                          <a:gd name="T27" fmla="*/ 0 h 408"/>
                          <a:gd name="T28" fmla="*/ 1832 w 1832"/>
                          <a:gd name="T29" fmla="*/ 32 h 408"/>
                          <a:gd name="T30" fmla="*/ 1832 w 1832"/>
                          <a:gd name="T31" fmla="*/ 32 h 40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1832" h="408">
                            <a:moveTo>
                              <a:pt x="1832" y="32"/>
                            </a:moveTo>
                            <a:lnTo>
                              <a:pt x="1830" y="66"/>
                            </a:lnTo>
                            <a:lnTo>
                              <a:pt x="1814" y="128"/>
                            </a:lnTo>
                            <a:lnTo>
                              <a:pt x="1788" y="188"/>
                            </a:lnTo>
                            <a:lnTo>
                              <a:pt x="1754" y="240"/>
                            </a:lnTo>
                            <a:lnTo>
                              <a:pt x="1712" y="288"/>
                            </a:lnTo>
                            <a:lnTo>
                              <a:pt x="1664" y="330"/>
                            </a:lnTo>
                            <a:lnTo>
                              <a:pt x="1610" y="362"/>
                            </a:lnTo>
                            <a:lnTo>
                              <a:pt x="1550" y="388"/>
                            </a:lnTo>
                            <a:lnTo>
                              <a:pt x="1486" y="402"/>
                            </a:lnTo>
                            <a:lnTo>
                              <a:pt x="1418" y="408"/>
                            </a:lnTo>
                            <a:lnTo>
                              <a:pt x="0" y="408"/>
                            </a:lnTo>
                            <a:lnTo>
                              <a:pt x="0" y="0"/>
                            </a:lnTo>
                            <a:lnTo>
                              <a:pt x="1832" y="0"/>
                            </a:lnTo>
                            <a:lnTo>
                              <a:pt x="1832" y="32"/>
                            </a:lnTo>
                            <a:lnTo>
                              <a:pt x="1832" y="32"/>
                            </a:lnTo>
                            <a:close/>
                          </a:path>
                        </a:pathLst>
                      </a:custGeom>
                      <a:solidFill>
                        <a:srgbClr val="60878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DF5908"/>
                            </a:solidFill>
                            <a:prstDash val="solid"/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2" name="Freeform 32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3810" y="3058"/>
                        <a:ext cx="288" cy="334"/>
                      </a:xfrm>
                      <a:custGeom>
                        <a:avLst/>
                        <a:gdLst>
                          <a:gd name="T0" fmla="*/ 288 w 288"/>
                          <a:gd name="T1" fmla="*/ 0 h 334"/>
                          <a:gd name="T2" fmla="*/ 284 w 288"/>
                          <a:gd name="T3" fmla="*/ 52 h 334"/>
                          <a:gd name="T4" fmla="*/ 272 w 288"/>
                          <a:gd name="T5" fmla="*/ 98 h 334"/>
                          <a:gd name="T6" fmla="*/ 254 w 288"/>
                          <a:gd name="T7" fmla="*/ 140 h 334"/>
                          <a:gd name="T8" fmla="*/ 230 w 288"/>
                          <a:gd name="T9" fmla="*/ 176 h 334"/>
                          <a:gd name="T10" fmla="*/ 204 w 288"/>
                          <a:gd name="T11" fmla="*/ 208 h 334"/>
                          <a:gd name="T12" fmla="*/ 174 w 288"/>
                          <a:gd name="T13" fmla="*/ 238 h 334"/>
                          <a:gd name="T14" fmla="*/ 144 w 288"/>
                          <a:gd name="T15" fmla="*/ 262 h 334"/>
                          <a:gd name="T16" fmla="*/ 112 w 288"/>
                          <a:gd name="T17" fmla="*/ 282 h 334"/>
                          <a:gd name="T18" fmla="*/ 84 w 288"/>
                          <a:gd name="T19" fmla="*/ 298 h 334"/>
                          <a:gd name="T20" fmla="*/ 56 w 288"/>
                          <a:gd name="T21" fmla="*/ 312 h 334"/>
                          <a:gd name="T22" fmla="*/ 34 w 288"/>
                          <a:gd name="T23" fmla="*/ 322 h 334"/>
                          <a:gd name="T24" fmla="*/ 16 w 288"/>
                          <a:gd name="T25" fmla="*/ 328 h 334"/>
                          <a:gd name="T26" fmla="*/ 4 w 288"/>
                          <a:gd name="T27" fmla="*/ 332 h 334"/>
                          <a:gd name="T28" fmla="*/ 0 w 288"/>
                          <a:gd name="T29" fmla="*/ 334 h 334"/>
                          <a:gd name="T30" fmla="*/ 4 w 288"/>
                          <a:gd name="T31" fmla="*/ 332 h 334"/>
                          <a:gd name="T32" fmla="*/ 16 w 288"/>
                          <a:gd name="T33" fmla="*/ 326 h 334"/>
                          <a:gd name="T34" fmla="*/ 34 w 288"/>
                          <a:gd name="T35" fmla="*/ 318 h 334"/>
                          <a:gd name="T36" fmla="*/ 56 w 288"/>
                          <a:gd name="T37" fmla="*/ 304 h 334"/>
                          <a:gd name="T38" fmla="*/ 84 w 288"/>
                          <a:gd name="T39" fmla="*/ 288 h 334"/>
                          <a:gd name="T40" fmla="*/ 112 w 288"/>
                          <a:gd name="T41" fmla="*/ 266 h 334"/>
                          <a:gd name="T42" fmla="*/ 142 w 288"/>
                          <a:gd name="T43" fmla="*/ 242 h 334"/>
                          <a:gd name="T44" fmla="*/ 170 w 288"/>
                          <a:gd name="T45" fmla="*/ 212 h 334"/>
                          <a:gd name="T46" fmla="*/ 196 w 288"/>
                          <a:gd name="T47" fmla="*/ 180 h 334"/>
                          <a:gd name="T48" fmla="*/ 220 w 288"/>
                          <a:gd name="T49" fmla="*/ 142 h 334"/>
                          <a:gd name="T50" fmla="*/ 238 w 288"/>
                          <a:gd name="T51" fmla="*/ 100 h 334"/>
                          <a:gd name="T52" fmla="*/ 250 w 288"/>
                          <a:gd name="T53" fmla="*/ 54 h 334"/>
                          <a:gd name="T54" fmla="*/ 254 w 288"/>
                          <a:gd name="T55" fmla="*/ 2 h 334"/>
                          <a:gd name="T56" fmla="*/ 288 w 288"/>
                          <a:gd name="T57" fmla="*/ 0 h 33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</a:cxnLst>
                        <a:rect l="0" t="0" r="r" b="b"/>
                        <a:pathLst>
                          <a:path w="288" h="334">
                            <a:moveTo>
                              <a:pt x="288" y="0"/>
                            </a:moveTo>
                            <a:lnTo>
                              <a:pt x="284" y="52"/>
                            </a:lnTo>
                            <a:lnTo>
                              <a:pt x="272" y="98"/>
                            </a:lnTo>
                            <a:lnTo>
                              <a:pt x="254" y="140"/>
                            </a:lnTo>
                            <a:lnTo>
                              <a:pt x="230" y="176"/>
                            </a:lnTo>
                            <a:lnTo>
                              <a:pt x="204" y="208"/>
                            </a:lnTo>
                            <a:lnTo>
                              <a:pt x="174" y="238"/>
                            </a:lnTo>
                            <a:lnTo>
                              <a:pt x="144" y="262"/>
                            </a:lnTo>
                            <a:lnTo>
                              <a:pt x="112" y="282"/>
                            </a:lnTo>
                            <a:lnTo>
                              <a:pt x="84" y="298"/>
                            </a:lnTo>
                            <a:lnTo>
                              <a:pt x="56" y="312"/>
                            </a:lnTo>
                            <a:lnTo>
                              <a:pt x="34" y="322"/>
                            </a:lnTo>
                            <a:lnTo>
                              <a:pt x="16" y="328"/>
                            </a:lnTo>
                            <a:lnTo>
                              <a:pt x="4" y="332"/>
                            </a:lnTo>
                            <a:lnTo>
                              <a:pt x="0" y="334"/>
                            </a:lnTo>
                            <a:lnTo>
                              <a:pt x="4" y="332"/>
                            </a:lnTo>
                            <a:lnTo>
                              <a:pt x="16" y="326"/>
                            </a:lnTo>
                            <a:lnTo>
                              <a:pt x="34" y="318"/>
                            </a:lnTo>
                            <a:lnTo>
                              <a:pt x="56" y="304"/>
                            </a:lnTo>
                            <a:lnTo>
                              <a:pt x="84" y="288"/>
                            </a:lnTo>
                            <a:lnTo>
                              <a:pt x="112" y="266"/>
                            </a:lnTo>
                            <a:lnTo>
                              <a:pt x="142" y="242"/>
                            </a:lnTo>
                            <a:lnTo>
                              <a:pt x="170" y="212"/>
                            </a:lnTo>
                            <a:lnTo>
                              <a:pt x="196" y="180"/>
                            </a:lnTo>
                            <a:lnTo>
                              <a:pt x="220" y="142"/>
                            </a:lnTo>
                            <a:lnTo>
                              <a:pt x="238" y="100"/>
                            </a:lnTo>
                            <a:lnTo>
                              <a:pt x="250" y="54"/>
                            </a:lnTo>
                            <a:lnTo>
                              <a:pt x="254" y="2"/>
                            </a:lnTo>
                            <a:lnTo>
                              <a:pt x="288" y="0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4900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FFFFFF"/>
                            </a:solidFill>
                            <a:prstDash val="solid"/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98" name="Group 33"/>
                    <p:cNvGrpSpPr>
                      <a:grpSpLocks/>
                    </p:cNvGrpSpPr>
                    <p:nvPr/>
                  </p:nvGrpSpPr>
                  <p:grpSpPr bwMode="auto">
                    <a:xfrm flipV="1">
                      <a:off x="2290" y="2725"/>
                      <a:ext cx="1406" cy="313"/>
                      <a:chOff x="2290" y="3030"/>
                      <a:chExt cx="1832" cy="408"/>
                    </a:xfrm>
                  </p:grpSpPr>
                  <p:sp>
                    <p:nvSpPr>
                      <p:cNvPr id="99" name="Freeform 34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2290" y="3030"/>
                        <a:ext cx="1832" cy="408"/>
                      </a:xfrm>
                      <a:custGeom>
                        <a:avLst/>
                        <a:gdLst>
                          <a:gd name="T0" fmla="*/ 1832 w 1832"/>
                          <a:gd name="T1" fmla="*/ 32 h 408"/>
                          <a:gd name="T2" fmla="*/ 1830 w 1832"/>
                          <a:gd name="T3" fmla="*/ 66 h 408"/>
                          <a:gd name="T4" fmla="*/ 1814 w 1832"/>
                          <a:gd name="T5" fmla="*/ 128 h 408"/>
                          <a:gd name="T6" fmla="*/ 1788 w 1832"/>
                          <a:gd name="T7" fmla="*/ 188 h 408"/>
                          <a:gd name="T8" fmla="*/ 1754 w 1832"/>
                          <a:gd name="T9" fmla="*/ 240 h 408"/>
                          <a:gd name="T10" fmla="*/ 1712 w 1832"/>
                          <a:gd name="T11" fmla="*/ 288 h 408"/>
                          <a:gd name="T12" fmla="*/ 1664 w 1832"/>
                          <a:gd name="T13" fmla="*/ 330 h 408"/>
                          <a:gd name="T14" fmla="*/ 1610 w 1832"/>
                          <a:gd name="T15" fmla="*/ 362 h 408"/>
                          <a:gd name="T16" fmla="*/ 1550 w 1832"/>
                          <a:gd name="T17" fmla="*/ 388 h 408"/>
                          <a:gd name="T18" fmla="*/ 1486 w 1832"/>
                          <a:gd name="T19" fmla="*/ 402 h 408"/>
                          <a:gd name="T20" fmla="*/ 1418 w 1832"/>
                          <a:gd name="T21" fmla="*/ 408 h 408"/>
                          <a:gd name="T22" fmla="*/ 0 w 1832"/>
                          <a:gd name="T23" fmla="*/ 408 h 408"/>
                          <a:gd name="T24" fmla="*/ 0 w 1832"/>
                          <a:gd name="T25" fmla="*/ 0 h 408"/>
                          <a:gd name="T26" fmla="*/ 1832 w 1832"/>
                          <a:gd name="T27" fmla="*/ 0 h 408"/>
                          <a:gd name="T28" fmla="*/ 1832 w 1832"/>
                          <a:gd name="T29" fmla="*/ 32 h 408"/>
                          <a:gd name="T30" fmla="*/ 1832 w 1832"/>
                          <a:gd name="T31" fmla="*/ 32 h 40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1832" h="408">
                            <a:moveTo>
                              <a:pt x="1832" y="32"/>
                            </a:moveTo>
                            <a:lnTo>
                              <a:pt x="1830" y="66"/>
                            </a:lnTo>
                            <a:lnTo>
                              <a:pt x="1814" y="128"/>
                            </a:lnTo>
                            <a:lnTo>
                              <a:pt x="1788" y="188"/>
                            </a:lnTo>
                            <a:lnTo>
                              <a:pt x="1754" y="240"/>
                            </a:lnTo>
                            <a:lnTo>
                              <a:pt x="1712" y="288"/>
                            </a:lnTo>
                            <a:lnTo>
                              <a:pt x="1664" y="330"/>
                            </a:lnTo>
                            <a:lnTo>
                              <a:pt x="1610" y="362"/>
                            </a:lnTo>
                            <a:lnTo>
                              <a:pt x="1550" y="388"/>
                            </a:lnTo>
                            <a:lnTo>
                              <a:pt x="1486" y="402"/>
                            </a:lnTo>
                            <a:lnTo>
                              <a:pt x="1418" y="408"/>
                            </a:lnTo>
                            <a:lnTo>
                              <a:pt x="0" y="408"/>
                            </a:lnTo>
                            <a:lnTo>
                              <a:pt x="0" y="0"/>
                            </a:lnTo>
                            <a:lnTo>
                              <a:pt x="1832" y="0"/>
                            </a:lnTo>
                            <a:lnTo>
                              <a:pt x="1832" y="32"/>
                            </a:lnTo>
                            <a:lnTo>
                              <a:pt x="1832" y="32"/>
                            </a:lnTo>
                            <a:close/>
                          </a:path>
                        </a:pathLst>
                      </a:custGeom>
                      <a:solidFill>
                        <a:srgbClr val="98B5B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DF5908"/>
                            </a:solidFill>
                            <a:prstDash val="solid"/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0" name="Freeform 35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3810" y="3058"/>
                        <a:ext cx="288" cy="334"/>
                      </a:xfrm>
                      <a:custGeom>
                        <a:avLst/>
                        <a:gdLst>
                          <a:gd name="T0" fmla="*/ 288 w 288"/>
                          <a:gd name="T1" fmla="*/ 0 h 334"/>
                          <a:gd name="T2" fmla="*/ 284 w 288"/>
                          <a:gd name="T3" fmla="*/ 52 h 334"/>
                          <a:gd name="T4" fmla="*/ 272 w 288"/>
                          <a:gd name="T5" fmla="*/ 98 h 334"/>
                          <a:gd name="T6" fmla="*/ 254 w 288"/>
                          <a:gd name="T7" fmla="*/ 140 h 334"/>
                          <a:gd name="T8" fmla="*/ 230 w 288"/>
                          <a:gd name="T9" fmla="*/ 176 h 334"/>
                          <a:gd name="T10" fmla="*/ 204 w 288"/>
                          <a:gd name="T11" fmla="*/ 208 h 334"/>
                          <a:gd name="T12" fmla="*/ 174 w 288"/>
                          <a:gd name="T13" fmla="*/ 238 h 334"/>
                          <a:gd name="T14" fmla="*/ 144 w 288"/>
                          <a:gd name="T15" fmla="*/ 262 h 334"/>
                          <a:gd name="T16" fmla="*/ 112 w 288"/>
                          <a:gd name="T17" fmla="*/ 282 h 334"/>
                          <a:gd name="T18" fmla="*/ 84 w 288"/>
                          <a:gd name="T19" fmla="*/ 298 h 334"/>
                          <a:gd name="T20" fmla="*/ 56 w 288"/>
                          <a:gd name="T21" fmla="*/ 312 h 334"/>
                          <a:gd name="T22" fmla="*/ 34 w 288"/>
                          <a:gd name="T23" fmla="*/ 322 h 334"/>
                          <a:gd name="T24" fmla="*/ 16 w 288"/>
                          <a:gd name="T25" fmla="*/ 328 h 334"/>
                          <a:gd name="T26" fmla="*/ 4 w 288"/>
                          <a:gd name="T27" fmla="*/ 332 h 334"/>
                          <a:gd name="T28" fmla="*/ 0 w 288"/>
                          <a:gd name="T29" fmla="*/ 334 h 334"/>
                          <a:gd name="T30" fmla="*/ 4 w 288"/>
                          <a:gd name="T31" fmla="*/ 332 h 334"/>
                          <a:gd name="T32" fmla="*/ 16 w 288"/>
                          <a:gd name="T33" fmla="*/ 326 h 334"/>
                          <a:gd name="T34" fmla="*/ 34 w 288"/>
                          <a:gd name="T35" fmla="*/ 318 h 334"/>
                          <a:gd name="T36" fmla="*/ 56 w 288"/>
                          <a:gd name="T37" fmla="*/ 304 h 334"/>
                          <a:gd name="T38" fmla="*/ 84 w 288"/>
                          <a:gd name="T39" fmla="*/ 288 h 334"/>
                          <a:gd name="T40" fmla="*/ 112 w 288"/>
                          <a:gd name="T41" fmla="*/ 266 h 334"/>
                          <a:gd name="T42" fmla="*/ 142 w 288"/>
                          <a:gd name="T43" fmla="*/ 242 h 334"/>
                          <a:gd name="T44" fmla="*/ 170 w 288"/>
                          <a:gd name="T45" fmla="*/ 212 h 334"/>
                          <a:gd name="T46" fmla="*/ 196 w 288"/>
                          <a:gd name="T47" fmla="*/ 180 h 334"/>
                          <a:gd name="T48" fmla="*/ 220 w 288"/>
                          <a:gd name="T49" fmla="*/ 142 h 334"/>
                          <a:gd name="T50" fmla="*/ 238 w 288"/>
                          <a:gd name="T51" fmla="*/ 100 h 334"/>
                          <a:gd name="T52" fmla="*/ 250 w 288"/>
                          <a:gd name="T53" fmla="*/ 54 h 334"/>
                          <a:gd name="T54" fmla="*/ 254 w 288"/>
                          <a:gd name="T55" fmla="*/ 2 h 334"/>
                          <a:gd name="T56" fmla="*/ 288 w 288"/>
                          <a:gd name="T57" fmla="*/ 0 h 33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</a:cxnLst>
                        <a:rect l="0" t="0" r="r" b="b"/>
                        <a:pathLst>
                          <a:path w="288" h="334">
                            <a:moveTo>
                              <a:pt x="288" y="0"/>
                            </a:moveTo>
                            <a:lnTo>
                              <a:pt x="284" y="52"/>
                            </a:lnTo>
                            <a:lnTo>
                              <a:pt x="272" y="98"/>
                            </a:lnTo>
                            <a:lnTo>
                              <a:pt x="254" y="140"/>
                            </a:lnTo>
                            <a:lnTo>
                              <a:pt x="230" y="176"/>
                            </a:lnTo>
                            <a:lnTo>
                              <a:pt x="204" y="208"/>
                            </a:lnTo>
                            <a:lnTo>
                              <a:pt x="174" y="238"/>
                            </a:lnTo>
                            <a:lnTo>
                              <a:pt x="144" y="262"/>
                            </a:lnTo>
                            <a:lnTo>
                              <a:pt x="112" y="282"/>
                            </a:lnTo>
                            <a:lnTo>
                              <a:pt x="84" y="298"/>
                            </a:lnTo>
                            <a:lnTo>
                              <a:pt x="56" y="312"/>
                            </a:lnTo>
                            <a:lnTo>
                              <a:pt x="34" y="322"/>
                            </a:lnTo>
                            <a:lnTo>
                              <a:pt x="16" y="328"/>
                            </a:lnTo>
                            <a:lnTo>
                              <a:pt x="4" y="332"/>
                            </a:lnTo>
                            <a:lnTo>
                              <a:pt x="0" y="334"/>
                            </a:lnTo>
                            <a:lnTo>
                              <a:pt x="4" y="332"/>
                            </a:lnTo>
                            <a:lnTo>
                              <a:pt x="16" y="326"/>
                            </a:lnTo>
                            <a:lnTo>
                              <a:pt x="34" y="318"/>
                            </a:lnTo>
                            <a:lnTo>
                              <a:pt x="56" y="304"/>
                            </a:lnTo>
                            <a:lnTo>
                              <a:pt x="84" y="288"/>
                            </a:lnTo>
                            <a:lnTo>
                              <a:pt x="112" y="266"/>
                            </a:lnTo>
                            <a:lnTo>
                              <a:pt x="142" y="242"/>
                            </a:lnTo>
                            <a:lnTo>
                              <a:pt x="170" y="212"/>
                            </a:lnTo>
                            <a:lnTo>
                              <a:pt x="196" y="180"/>
                            </a:lnTo>
                            <a:lnTo>
                              <a:pt x="220" y="142"/>
                            </a:lnTo>
                            <a:lnTo>
                              <a:pt x="238" y="100"/>
                            </a:lnTo>
                            <a:lnTo>
                              <a:pt x="250" y="54"/>
                            </a:lnTo>
                            <a:lnTo>
                              <a:pt x="254" y="2"/>
                            </a:lnTo>
                            <a:lnTo>
                              <a:pt x="288" y="0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4900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FFFFFF"/>
                            </a:solidFill>
                            <a:prstDash val="solid"/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84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1581" y="1692"/>
                    <a:ext cx="799" cy="824"/>
                    <a:chOff x="2789" y="1625"/>
                    <a:chExt cx="907" cy="907"/>
                  </a:xfrm>
                </p:grpSpPr>
                <p:sp>
                  <p:nvSpPr>
                    <p:cNvPr id="87" name="Oval 3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789" y="1625"/>
                      <a:ext cx="907" cy="907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83A6A7">
                            <a:gamma/>
                            <a:tint val="0"/>
                            <a:invGamma/>
                          </a:srgbClr>
                        </a:gs>
                        <a:gs pos="50000">
                          <a:srgbClr val="83A6A7"/>
                        </a:gs>
                        <a:gs pos="100000">
                          <a:srgbClr val="83A6A7">
                            <a:gamma/>
                            <a:tint val="0"/>
                            <a:invGamma/>
                          </a:srgbClr>
                        </a:gs>
                      </a:gsLst>
                      <a:lin ang="27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bg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9250" dir="3267739" algn="ctr" rotWithShape="0">
                              <a:srgbClr val="808080">
                                <a:alpha val="50000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8" name="Oval 38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789" y="1625"/>
                      <a:ext cx="907" cy="907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83A6A7">
                            <a:alpha val="32001"/>
                          </a:srgbClr>
                        </a:gs>
                        <a:gs pos="100000">
                          <a:srgbClr val="83A6A7">
                            <a:gamma/>
                            <a:shade val="0"/>
                            <a:invGamma/>
                            <a:alpha val="89999"/>
                          </a:srgbClr>
                        </a:gs>
                      </a:gsLst>
                      <a:lin ang="27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bg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9250" dir="3267739" algn="ctr" rotWithShape="0">
                              <a:srgbClr val="808080">
                                <a:alpha val="50000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9" name="Oval 3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849" y="1684"/>
                      <a:ext cx="787" cy="788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83A6A7">
                            <a:gamma/>
                            <a:shade val="54118"/>
                            <a:invGamma/>
                          </a:srgbClr>
                        </a:gs>
                        <a:gs pos="50000">
                          <a:srgbClr val="83A6A7"/>
                        </a:gs>
                        <a:gs pos="100000">
                          <a:srgbClr val="83A6A7">
                            <a:gamma/>
                            <a:shade val="54118"/>
                            <a:invGamma/>
                          </a:srgbClr>
                        </a:gs>
                      </a:gsLst>
                      <a:lin ang="189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bg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9250" dir="3267739" algn="ctr" rotWithShape="0">
                              <a:srgbClr val="808080">
                                <a:alpha val="50000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0" name="Oval 4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849" y="1686"/>
                      <a:ext cx="787" cy="788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83A6A7">
                            <a:gamma/>
                            <a:shade val="63529"/>
                            <a:invGamma/>
                          </a:srgbClr>
                        </a:gs>
                        <a:gs pos="100000">
                          <a:srgbClr val="83A6A7">
                            <a:alpha val="0"/>
                          </a:srgbClr>
                        </a:gs>
                      </a:gsLst>
                      <a:lin ang="27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bg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9250" dir="3267739" algn="ctr" rotWithShape="0">
                              <a:srgbClr val="808080">
                                <a:alpha val="50000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" name="Oval 4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888" y="1724"/>
                      <a:ext cx="709" cy="70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bg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9250" dir="3267739" algn="ctr" rotWithShape="0">
                              <a:srgbClr val="808080">
                                <a:alpha val="50000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92" name="Group 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99" y="1735"/>
                      <a:ext cx="687" cy="688"/>
                      <a:chOff x="4166" y="1706"/>
                      <a:chExt cx="1252" cy="1252"/>
                    </a:xfrm>
                  </p:grpSpPr>
                  <p:sp>
                    <p:nvSpPr>
                      <p:cNvPr id="93" name="Oval 43"/>
                      <p:cNvSpPr>
                        <a:spLocks noChangeArrowheads="1"/>
                      </p:cNvSpPr>
                      <p:nvPr/>
                    </p:nvSpPr>
                    <p:spPr bwMode="gray">
                      <a:xfrm>
                        <a:off x="4166" y="1706"/>
                        <a:ext cx="1252" cy="1252"/>
                      </a:xfrm>
                      <a:prstGeom prst="ellipse">
                        <a:avLst/>
                      </a:prstGeom>
                      <a:gradFill rotWithShape="1">
                        <a:gsLst>
                          <a:gs pos="0">
                            <a:srgbClr val="D6E1E2">
                              <a:gamma/>
                              <a:shade val="46275"/>
                              <a:invGamma/>
                            </a:srgbClr>
                          </a:gs>
                          <a:gs pos="100000">
                            <a:srgbClr val="D6E1E2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eaVert"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4" name="Oval 44"/>
                      <p:cNvSpPr>
                        <a:spLocks noChangeArrowheads="1"/>
                      </p:cNvSpPr>
                      <p:nvPr/>
                    </p:nvSpPr>
                    <p:spPr bwMode="gray">
                      <a:xfrm>
                        <a:off x="4182" y="1713"/>
                        <a:ext cx="1222" cy="1221"/>
                      </a:xfrm>
                      <a:prstGeom prst="ellipse">
                        <a:avLst/>
                      </a:prstGeom>
                      <a:gradFill rotWithShape="1">
                        <a:gsLst>
                          <a:gs pos="0">
                            <a:srgbClr val="D6E1E2">
                              <a:alpha val="0"/>
                            </a:srgbClr>
                          </a:gs>
                          <a:gs pos="100000">
                            <a:srgbClr val="D6E1E2">
                              <a:gamma/>
                              <a:tint val="34902"/>
                              <a:invGamma/>
                            </a:srgb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eaVert"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5" name="Oval 45"/>
                      <p:cNvSpPr>
                        <a:spLocks noChangeArrowheads="1"/>
                      </p:cNvSpPr>
                      <p:nvPr/>
                    </p:nvSpPr>
                    <p:spPr bwMode="gray">
                      <a:xfrm>
                        <a:off x="4195" y="1725"/>
                        <a:ext cx="1162" cy="1141"/>
                      </a:xfrm>
                      <a:prstGeom prst="ellipse">
                        <a:avLst/>
                      </a:prstGeom>
                      <a:gradFill rotWithShape="1">
                        <a:gsLst>
                          <a:gs pos="0">
                            <a:srgbClr val="D6E1E2">
                              <a:gamma/>
                              <a:shade val="79216"/>
                              <a:invGamma/>
                            </a:srgbClr>
                          </a:gs>
                          <a:gs pos="100000">
                            <a:srgbClr val="D6E1E2">
                              <a:alpha val="48000"/>
                            </a:srgb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eaVert"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6" name="Oval 46"/>
                      <p:cNvSpPr>
                        <a:spLocks noChangeArrowheads="1"/>
                      </p:cNvSpPr>
                      <p:nvPr/>
                    </p:nvSpPr>
                    <p:spPr bwMode="gray">
                      <a:xfrm>
                        <a:off x="4263" y="1757"/>
                        <a:ext cx="1033" cy="926"/>
                      </a:xfrm>
                      <a:prstGeom prst="ellipse">
                        <a:avLst/>
                      </a:prstGeom>
                      <a:gradFill rotWithShape="1">
                        <a:gsLst>
                          <a:gs pos="0">
                            <a:srgbClr val="D6E1E2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D6E1E2">
                              <a:alpha val="38000"/>
                            </a:srgb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eaVert" wrap="none" anchor="ctr"/>
                      <a:lstStyle/>
                      <a:p>
                        <a:r>
                          <a:rPr lang="zh-CN" altLang="en-US" dirty="0" smtClean="0"/>
                          <a:t>库存</a:t>
                        </a:r>
                        <a:endParaRPr lang="zh-CN" altLang="en-US" dirty="0"/>
                      </a:p>
                    </p:txBody>
                  </p:sp>
                </p:grpSp>
              </p:grpSp>
              <p:sp>
                <p:nvSpPr>
                  <p:cNvPr id="85" name="Text Box 47"/>
                  <p:cNvSpPr txBox="1">
                    <a:spLocks noChangeArrowheads="1"/>
                  </p:cNvSpPr>
                  <p:nvPr/>
                </p:nvSpPr>
                <p:spPr bwMode="gray">
                  <a:xfrm rot="20172618">
                    <a:off x="2041" y="2459"/>
                    <a:ext cx="562" cy="169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>
                    <a:spAutoFit/>
                  </a:bodyPr>
                  <a:lstStyle/>
                  <a:p>
                    <a:pPr lvl="0"/>
                    <a:r>
                      <a:rPr lang="zh-CN" altLang="en-US" sz="1400" dirty="0" smtClean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库存</a:t>
                    </a:r>
                    <a:r>
                      <a:rPr lang="zh-CN" altLang="en-US" sz="1600" b="1" dirty="0" smtClean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新老</a:t>
                    </a:r>
                    <a:r>
                      <a:rPr lang="zh-CN" altLang="en-US" sz="1600" b="1" dirty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系统</a:t>
                    </a:r>
                    <a:r>
                      <a:rPr lang="zh-CN" altLang="en-US" sz="1400" dirty="0" smtClean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数据整合，</a:t>
                    </a:r>
                    <a:endParaRPr lang="en-US" altLang="zh-CN" sz="1400" dirty="0" smtClean="0">
                      <a:latin typeface="幼圆" panose="02010509060101010101" pitchFamily="49" charset="-122"/>
                      <a:ea typeface="幼圆" panose="02010509060101010101" pitchFamily="49" charset="-122"/>
                    </a:endParaRPr>
                  </a:p>
                  <a:p>
                    <a:pPr lvl="0"/>
                    <a:r>
                      <a:rPr lang="zh-CN" altLang="en-US" sz="1400" dirty="0" smtClean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库存</a:t>
                    </a:r>
                    <a:r>
                      <a:rPr lang="zh-CN" altLang="en-US" sz="1400" dirty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数据</a:t>
                    </a:r>
                    <a:r>
                      <a:rPr lang="zh-CN" altLang="en-US" sz="1400" b="1" dirty="0" smtClean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核查与修复</a:t>
                    </a:r>
                    <a:r>
                      <a:rPr lang="zh-CN" altLang="en-US" sz="1400" dirty="0" smtClean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，</a:t>
                    </a:r>
                    <a:endParaRPr lang="en-US" altLang="zh-CN" sz="1400" dirty="0" smtClean="0">
                      <a:latin typeface="幼圆" panose="02010509060101010101" pitchFamily="49" charset="-122"/>
                      <a:ea typeface="幼圆" panose="02010509060101010101" pitchFamily="49" charset="-122"/>
                    </a:endParaRPr>
                  </a:p>
                  <a:p>
                    <a:pPr lvl="0"/>
                    <a:r>
                      <a:rPr lang="zh-CN" altLang="en-US" sz="1400" dirty="0" smtClean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库存</a:t>
                    </a:r>
                    <a:r>
                      <a:rPr lang="zh-CN" altLang="en-US" sz="1600" b="1" dirty="0" smtClean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模型</a:t>
                    </a:r>
                    <a:r>
                      <a:rPr lang="zh-CN" altLang="en-US" sz="1600" b="1" dirty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修改</a:t>
                    </a:r>
                    <a:r>
                      <a:rPr lang="zh-CN" altLang="en-US" sz="1400" dirty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，库存类报表制作</a:t>
                    </a:r>
                  </a:p>
                </p:txBody>
              </p:sp>
              <p:sp>
                <p:nvSpPr>
                  <p:cNvPr id="86" name="Text Box 48"/>
                  <p:cNvSpPr txBox="1">
                    <a:spLocks noChangeArrowheads="1"/>
                  </p:cNvSpPr>
                  <p:nvPr/>
                </p:nvSpPr>
                <p:spPr bwMode="gray">
                  <a:xfrm rot="3925970">
                    <a:off x="2103" y="2643"/>
                    <a:ext cx="622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lvl="0"/>
                    <a:r>
                      <a:rPr lang="en-US" altLang="zh-CN" b="1" dirty="0"/>
                      <a:t>Phase III</a:t>
                    </a:r>
                  </a:p>
                </p:txBody>
              </p:sp>
            </p:grpSp>
            <p:grpSp>
              <p:nvGrpSpPr>
                <p:cNvPr id="20" name="Group 28"/>
                <p:cNvGrpSpPr>
                  <a:grpSpLocks/>
                </p:cNvGrpSpPr>
                <p:nvPr/>
              </p:nvGrpSpPr>
              <p:grpSpPr bwMode="auto">
                <a:xfrm>
                  <a:off x="1477974" y="2751939"/>
                  <a:ext cx="1711325" cy="3190881"/>
                  <a:chOff x="1581" y="1692"/>
                  <a:chExt cx="1078" cy="2010"/>
                </a:xfrm>
              </p:grpSpPr>
              <p:grpSp>
                <p:nvGrpSpPr>
                  <p:cNvPr id="63" name="Group 29"/>
                  <p:cNvGrpSpPr>
                    <a:grpSpLocks/>
                  </p:cNvGrpSpPr>
                  <p:nvPr/>
                </p:nvGrpSpPr>
                <p:grpSpPr bwMode="auto">
                  <a:xfrm rot="3877067">
                    <a:off x="1673" y="2715"/>
                    <a:ext cx="1432" cy="541"/>
                    <a:chOff x="2290" y="2725"/>
                    <a:chExt cx="1832" cy="713"/>
                  </a:xfrm>
                </p:grpSpPr>
                <p:grpSp>
                  <p:nvGrpSpPr>
                    <p:cNvPr id="77" name="Group 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90" y="3030"/>
                      <a:ext cx="1832" cy="408"/>
                      <a:chOff x="2290" y="3030"/>
                      <a:chExt cx="1832" cy="408"/>
                    </a:xfrm>
                  </p:grpSpPr>
                  <p:sp>
                    <p:nvSpPr>
                      <p:cNvPr id="81" name="Freeform 31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2290" y="3030"/>
                        <a:ext cx="1832" cy="408"/>
                      </a:xfrm>
                      <a:custGeom>
                        <a:avLst/>
                        <a:gdLst>
                          <a:gd name="T0" fmla="*/ 1832 w 1832"/>
                          <a:gd name="T1" fmla="*/ 32 h 408"/>
                          <a:gd name="T2" fmla="*/ 1830 w 1832"/>
                          <a:gd name="T3" fmla="*/ 66 h 408"/>
                          <a:gd name="T4" fmla="*/ 1814 w 1832"/>
                          <a:gd name="T5" fmla="*/ 128 h 408"/>
                          <a:gd name="T6" fmla="*/ 1788 w 1832"/>
                          <a:gd name="T7" fmla="*/ 188 h 408"/>
                          <a:gd name="T8" fmla="*/ 1754 w 1832"/>
                          <a:gd name="T9" fmla="*/ 240 h 408"/>
                          <a:gd name="T10" fmla="*/ 1712 w 1832"/>
                          <a:gd name="T11" fmla="*/ 288 h 408"/>
                          <a:gd name="T12" fmla="*/ 1664 w 1832"/>
                          <a:gd name="T13" fmla="*/ 330 h 408"/>
                          <a:gd name="T14" fmla="*/ 1610 w 1832"/>
                          <a:gd name="T15" fmla="*/ 362 h 408"/>
                          <a:gd name="T16" fmla="*/ 1550 w 1832"/>
                          <a:gd name="T17" fmla="*/ 388 h 408"/>
                          <a:gd name="T18" fmla="*/ 1486 w 1832"/>
                          <a:gd name="T19" fmla="*/ 402 h 408"/>
                          <a:gd name="T20" fmla="*/ 1418 w 1832"/>
                          <a:gd name="T21" fmla="*/ 408 h 408"/>
                          <a:gd name="T22" fmla="*/ 0 w 1832"/>
                          <a:gd name="T23" fmla="*/ 408 h 408"/>
                          <a:gd name="T24" fmla="*/ 0 w 1832"/>
                          <a:gd name="T25" fmla="*/ 0 h 408"/>
                          <a:gd name="T26" fmla="*/ 1832 w 1832"/>
                          <a:gd name="T27" fmla="*/ 0 h 408"/>
                          <a:gd name="T28" fmla="*/ 1832 w 1832"/>
                          <a:gd name="T29" fmla="*/ 32 h 408"/>
                          <a:gd name="T30" fmla="*/ 1832 w 1832"/>
                          <a:gd name="T31" fmla="*/ 32 h 40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1832" h="408">
                            <a:moveTo>
                              <a:pt x="1832" y="32"/>
                            </a:moveTo>
                            <a:lnTo>
                              <a:pt x="1830" y="66"/>
                            </a:lnTo>
                            <a:lnTo>
                              <a:pt x="1814" y="128"/>
                            </a:lnTo>
                            <a:lnTo>
                              <a:pt x="1788" y="188"/>
                            </a:lnTo>
                            <a:lnTo>
                              <a:pt x="1754" y="240"/>
                            </a:lnTo>
                            <a:lnTo>
                              <a:pt x="1712" y="288"/>
                            </a:lnTo>
                            <a:lnTo>
                              <a:pt x="1664" y="330"/>
                            </a:lnTo>
                            <a:lnTo>
                              <a:pt x="1610" y="362"/>
                            </a:lnTo>
                            <a:lnTo>
                              <a:pt x="1550" y="388"/>
                            </a:lnTo>
                            <a:lnTo>
                              <a:pt x="1486" y="402"/>
                            </a:lnTo>
                            <a:lnTo>
                              <a:pt x="1418" y="408"/>
                            </a:lnTo>
                            <a:lnTo>
                              <a:pt x="0" y="408"/>
                            </a:lnTo>
                            <a:lnTo>
                              <a:pt x="0" y="0"/>
                            </a:lnTo>
                            <a:lnTo>
                              <a:pt x="1832" y="0"/>
                            </a:lnTo>
                            <a:lnTo>
                              <a:pt x="1832" y="32"/>
                            </a:lnTo>
                            <a:lnTo>
                              <a:pt x="1832" y="32"/>
                            </a:lnTo>
                            <a:close/>
                          </a:path>
                        </a:pathLst>
                      </a:custGeom>
                      <a:solidFill>
                        <a:srgbClr val="60878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DF5908"/>
                            </a:solidFill>
                            <a:prstDash val="solid"/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2" name="Freeform 32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3810" y="3058"/>
                        <a:ext cx="288" cy="334"/>
                      </a:xfrm>
                      <a:custGeom>
                        <a:avLst/>
                        <a:gdLst>
                          <a:gd name="T0" fmla="*/ 288 w 288"/>
                          <a:gd name="T1" fmla="*/ 0 h 334"/>
                          <a:gd name="T2" fmla="*/ 284 w 288"/>
                          <a:gd name="T3" fmla="*/ 52 h 334"/>
                          <a:gd name="T4" fmla="*/ 272 w 288"/>
                          <a:gd name="T5" fmla="*/ 98 h 334"/>
                          <a:gd name="T6" fmla="*/ 254 w 288"/>
                          <a:gd name="T7" fmla="*/ 140 h 334"/>
                          <a:gd name="T8" fmla="*/ 230 w 288"/>
                          <a:gd name="T9" fmla="*/ 176 h 334"/>
                          <a:gd name="T10" fmla="*/ 204 w 288"/>
                          <a:gd name="T11" fmla="*/ 208 h 334"/>
                          <a:gd name="T12" fmla="*/ 174 w 288"/>
                          <a:gd name="T13" fmla="*/ 238 h 334"/>
                          <a:gd name="T14" fmla="*/ 144 w 288"/>
                          <a:gd name="T15" fmla="*/ 262 h 334"/>
                          <a:gd name="T16" fmla="*/ 112 w 288"/>
                          <a:gd name="T17" fmla="*/ 282 h 334"/>
                          <a:gd name="T18" fmla="*/ 84 w 288"/>
                          <a:gd name="T19" fmla="*/ 298 h 334"/>
                          <a:gd name="T20" fmla="*/ 56 w 288"/>
                          <a:gd name="T21" fmla="*/ 312 h 334"/>
                          <a:gd name="T22" fmla="*/ 34 w 288"/>
                          <a:gd name="T23" fmla="*/ 322 h 334"/>
                          <a:gd name="T24" fmla="*/ 16 w 288"/>
                          <a:gd name="T25" fmla="*/ 328 h 334"/>
                          <a:gd name="T26" fmla="*/ 4 w 288"/>
                          <a:gd name="T27" fmla="*/ 332 h 334"/>
                          <a:gd name="T28" fmla="*/ 0 w 288"/>
                          <a:gd name="T29" fmla="*/ 334 h 334"/>
                          <a:gd name="T30" fmla="*/ 4 w 288"/>
                          <a:gd name="T31" fmla="*/ 332 h 334"/>
                          <a:gd name="T32" fmla="*/ 16 w 288"/>
                          <a:gd name="T33" fmla="*/ 326 h 334"/>
                          <a:gd name="T34" fmla="*/ 34 w 288"/>
                          <a:gd name="T35" fmla="*/ 318 h 334"/>
                          <a:gd name="T36" fmla="*/ 56 w 288"/>
                          <a:gd name="T37" fmla="*/ 304 h 334"/>
                          <a:gd name="T38" fmla="*/ 84 w 288"/>
                          <a:gd name="T39" fmla="*/ 288 h 334"/>
                          <a:gd name="T40" fmla="*/ 112 w 288"/>
                          <a:gd name="T41" fmla="*/ 266 h 334"/>
                          <a:gd name="T42" fmla="*/ 142 w 288"/>
                          <a:gd name="T43" fmla="*/ 242 h 334"/>
                          <a:gd name="T44" fmla="*/ 170 w 288"/>
                          <a:gd name="T45" fmla="*/ 212 h 334"/>
                          <a:gd name="T46" fmla="*/ 196 w 288"/>
                          <a:gd name="T47" fmla="*/ 180 h 334"/>
                          <a:gd name="T48" fmla="*/ 220 w 288"/>
                          <a:gd name="T49" fmla="*/ 142 h 334"/>
                          <a:gd name="T50" fmla="*/ 238 w 288"/>
                          <a:gd name="T51" fmla="*/ 100 h 334"/>
                          <a:gd name="T52" fmla="*/ 250 w 288"/>
                          <a:gd name="T53" fmla="*/ 54 h 334"/>
                          <a:gd name="T54" fmla="*/ 254 w 288"/>
                          <a:gd name="T55" fmla="*/ 2 h 334"/>
                          <a:gd name="T56" fmla="*/ 288 w 288"/>
                          <a:gd name="T57" fmla="*/ 0 h 33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</a:cxnLst>
                        <a:rect l="0" t="0" r="r" b="b"/>
                        <a:pathLst>
                          <a:path w="288" h="334">
                            <a:moveTo>
                              <a:pt x="288" y="0"/>
                            </a:moveTo>
                            <a:lnTo>
                              <a:pt x="284" y="52"/>
                            </a:lnTo>
                            <a:lnTo>
                              <a:pt x="272" y="98"/>
                            </a:lnTo>
                            <a:lnTo>
                              <a:pt x="254" y="140"/>
                            </a:lnTo>
                            <a:lnTo>
                              <a:pt x="230" y="176"/>
                            </a:lnTo>
                            <a:lnTo>
                              <a:pt x="204" y="208"/>
                            </a:lnTo>
                            <a:lnTo>
                              <a:pt x="174" y="238"/>
                            </a:lnTo>
                            <a:lnTo>
                              <a:pt x="144" y="262"/>
                            </a:lnTo>
                            <a:lnTo>
                              <a:pt x="112" y="282"/>
                            </a:lnTo>
                            <a:lnTo>
                              <a:pt x="84" y="298"/>
                            </a:lnTo>
                            <a:lnTo>
                              <a:pt x="56" y="312"/>
                            </a:lnTo>
                            <a:lnTo>
                              <a:pt x="34" y="322"/>
                            </a:lnTo>
                            <a:lnTo>
                              <a:pt x="16" y="328"/>
                            </a:lnTo>
                            <a:lnTo>
                              <a:pt x="4" y="332"/>
                            </a:lnTo>
                            <a:lnTo>
                              <a:pt x="0" y="334"/>
                            </a:lnTo>
                            <a:lnTo>
                              <a:pt x="4" y="332"/>
                            </a:lnTo>
                            <a:lnTo>
                              <a:pt x="16" y="326"/>
                            </a:lnTo>
                            <a:lnTo>
                              <a:pt x="34" y="318"/>
                            </a:lnTo>
                            <a:lnTo>
                              <a:pt x="56" y="304"/>
                            </a:lnTo>
                            <a:lnTo>
                              <a:pt x="84" y="288"/>
                            </a:lnTo>
                            <a:lnTo>
                              <a:pt x="112" y="266"/>
                            </a:lnTo>
                            <a:lnTo>
                              <a:pt x="142" y="242"/>
                            </a:lnTo>
                            <a:lnTo>
                              <a:pt x="170" y="212"/>
                            </a:lnTo>
                            <a:lnTo>
                              <a:pt x="196" y="180"/>
                            </a:lnTo>
                            <a:lnTo>
                              <a:pt x="220" y="142"/>
                            </a:lnTo>
                            <a:lnTo>
                              <a:pt x="238" y="100"/>
                            </a:lnTo>
                            <a:lnTo>
                              <a:pt x="250" y="54"/>
                            </a:lnTo>
                            <a:lnTo>
                              <a:pt x="254" y="2"/>
                            </a:lnTo>
                            <a:lnTo>
                              <a:pt x="288" y="0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4900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FFFFFF"/>
                            </a:solidFill>
                            <a:prstDash val="solid"/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78" name="Group 33"/>
                    <p:cNvGrpSpPr>
                      <a:grpSpLocks/>
                    </p:cNvGrpSpPr>
                    <p:nvPr/>
                  </p:nvGrpSpPr>
                  <p:grpSpPr bwMode="auto">
                    <a:xfrm flipV="1">
                      <a:off x="2290" y="2725"/>
                      <a:ext cx="1406" cy="313"/>
                      <a:chOff x="2290" y="3030"/>
                      <a:chExt cx="1832" cy="408"/>
                    </a:xfrm>
                  </p:grpSpPr>
                  <p:sp>
                    <p:nvSpPr>
                      <p:cNvPr id="79" name="Freeform 34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2290" y="3030"/>
                        <a:ext cx="1832" cy="408"/>
                      </a:xfrm>
                      <a:custGeom>
                        <a:avLst/>
                        <a:gdLst>
                          <a:gd name="T0" fmla="*/ 1832 w 1832"/>
                          <a:gd name="T1" fmla="*/ 32 h 408"/>
                          <a:gd name="T2" fmla="*/ 1830 w 1832"/>
                          <a:gd name="T3" fmla="*/ 66 h 408"/>
                          <a:gd name="T4" fmla="*/ 1814 w 1832"/>
                          <a:gd name="T5" fmla="*/ 128 h 408"/>
                          <a:gd name="T6" fmla="*/ 1788 w 1832"/>
                          <a:gd name="T7" fmla="*/ 188 h 408"/>
                          <a:gd name="T8" fmla="*/ 1754 w 1832"/>
                          <a:gd name="T9" fmla="*/ 240 h 408"/>
                          <a:gd name="T10" fmla="*/ 1712 w 1832"/>
                          <a:gd name="T11" fmla="*/ 288 h 408"/>
                          <a:gd name="T12" fmla="*/ 1664 w 1832"/>
                          <a:gd name="T13" fmla="*/ 330 h 408"/>
                          <a:gd name="T14" fmla="*/ 1610 w 1832"/>
                          <a:gd name="T15" fmla="*/ 362 h 408"/>
                          <a:gd name="T16" fmla="*/ 1550 w 1832"/>
                          <a:gd name="T17" fmla="*/ 388 h 408"/>
                          <a:gd name="T18" fmla="*/ 1486 w 1832"/>
                          <a:gd name="T19" fmla="*/ 402 h 408"/>
                          <a:gd name="T20" fmla="*/ 1418 w 1832"/>
                          <a:gd name="T21" fmla="*/ 408 h 408"/>
                          <a:gd name="T22" fmla="*/ 0 w 1832"/>
                          <a:gd name="T23" fmla="*/ 408 h 408"/>
                          <a:gd name="T24" fmla="*/ 0 w 1832"/>
                          <a:gd name="T25" fmla="*/ 0 h 408"/>
                          <a:gd name="T26" fmla="*/ 1832 w 1832"/>
                          <a:gd name="T27" fmla="*/ 0 h 408"/>
                          <a:gd name="T28" fmla="*/ 1832 w 1832"/>
                          <a:gd name="T29" fmla="*/ 32 h 408"/>
                          <a:gd name="T30" fmla="*/ 1832 w 1832"/>
                          <a:gd name="T31" fmla="*/ 32 h 40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1832" h="408">
                            <a:moveTo>
                              <a:pt x="1832" y="32"/>
                            </a:moveTo>
                            <a:lnTo>
                              <a:pt x="1830" y="66"/>
                            </a:lnTo>
                            <a:lnTo>
                              <a:pt x="1814" y="128"/>
                            </a:lnTo>
                            <a:lnTo>
                              <a:pt x="1788" y="188"/>
                            </a:lnTo>
                            <a:lnTo>
                              <a:pt x="1754" y="240"/>
                            </a:lnTo>
                            <a:lnTo>
                              <a:pt x="1712" y="288"/>
                            </a:lnTo>
                            <a:lnTo>
                              <a:pt x="1664" y="330"/>
                            </a:lnTo>
                            <a:lnTo>
                              <a:pt x="1610" y="362"/>
                            </a:lnTo>
                            <a:lnTo>
                              <a:pt x="1550" y="388"/>
                            </a:lnTo>
                            <a:lnTo>
                              <a:pt x="1486" y="402"/>
                            </a:lnTo>
                            <a:lnTo>
                              <a:pt x="1418" y="408"/>
                            </a:lnTo>
                            <a:lnTo>
                              <a:pt x="0" y="408"/>
                            </a:lnTo>
                            <a:lnTo>
                              <a:pt x="0" y="0"/>
                            </a:lnTo>
                            <a:lnTo>
                              <a:pt x="1832" y="0"/>
                            </a:lnTo>
                            <a:lnTo>
                              <a:pt x="1832" y="32"/>
                            </a:lnTo>
                            <a:lnTo>
                              <a:pt x="1832" y="32"/>
                            </a:lnTo>
                            <a:close/>
                          </a:path>
                        </a:pathLst>
                      </a:custGeom>
                      <a:solidFill>
                        <a:srgbClr val="98B5B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DF5908"/>
                            </a:solidFill>
                            <a:prstDash val="solid"/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0" name="Freeform 35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3810" y="3058"/>
                        <a:ext cx="288" cy="334"/>
                      </a:xfrm>
                      <a:custGeom>
                        <a:avLst/>
                        <a:gdLst>
                          <a:gd name="T0" fmla="*/ 288 w 288"/>
                          <a:gd name="T1" fmla="*/ 0 h 334"/>
                          <a:gd name="T2" fmla="*/ 284 w 288"/>
                          <a:gd name="T3" fmla="*/ 52 h 334"/>
                          <a:gd name="T4" fmla="*/ 272 w 288"/>
                          <a:gd name="T5" fmla="*/ 98 h 334"/>
                          <a:gd name="T6" fmla="*/ 254 w 288"/>
                          <a:gd name="T7" fmla="*/ 140 h 334"/>
                          <a:gd name="T8" fmla="*/ 230 w 288"/>
                          <a:gd name="T9" fmla="*/ 176 h 334"/>
                          <a:gd name="T10" fmla="*/ 204 w 288"/>
                          <a:gd name="T11" fmla="*/ 208 h 334"/>
                          <a:gd name="T12" fmla="*/ 174 w 288"/>
                          <a:gd name="T13" fmla="*/ 238 h 334"/>
                          <a:gd name="T14" fmla="*/ 144 w 288"/>
                          <a:gd name="T15" fmla="*/ 262 h 334"/>
                          <a:gd name="T16" fmla="*/ 112 w 288"/>
                          <a:gd name="T17" fmla="*/ 282 h 334"/>
                          <a:gd name="T18" fmla="*/ 84 w 288"/>
                          <a:gd name="T19" fmla="*/ 298 h 334"/>
                          <a:gd name="T20" fmla="*/ 56 w 288"/>
                          <a:gd name="T21" fmla="*/ 312 h 334"/>
                          <a:gd name="T22" fmla="*/ 34 w 288"/>
                          <a:gd name="T23" fmla="*/ 322 h 334"/>
                          <a:gd name="T24" fmla="*/ 16 w 288"/>
                          <a:gd name="T25" fmla="*/ 328 h 334"/>
                          <a:gd name="T26" fmla="*/ 4 w 288"/>
                          <a:gd name="T27" fmla="*/ 332 h 334"/>
                          <a:gd name="T28" fmla="*/ 0 w 288"/>
                          <a:gd name="T29" fmla="*/ 334 h 334"/>
                          <a:gd name="T30" fmla="*/ 4 w 288"/>
                          <a:gd name="T31" fmla="*/ 332 h 334"/>
                          <a:gd name="T32" fmla="*/ 16 w 288"/>
                          <a:gd name="T33" fmla="*/ 326 h 334"/>
                          <a:gd name="T34" fmla="*/ 34 w 288"/>
                          <a:gd name="T35" fmla="*/ 318 h 334"/>
                          <a:gd name="T36" fmla="*/ 56 w 288"/>
                          <a:gd name="T37" fmla="*/ 304 h 334"/>
                          <a:gd name="T38" fmla="*/ 84 w 288"/>
                          <a:gd name="T39" fmla="*/ 288 h 334"/>
                          <a:gd name="T40" fmla="*/ 112 w 288"/>
                          <a:gd name="T41" fmla="*/ 266 h 334"/>
                          <a:gd name="T42" fmla="*/ 142 w 288"/>
                          <a:gd name="T43" fmla="*/ 242 h 334"/>
                          <a:gd name="T44" fmla="*/ 170 w 288"/>
                          <a:gd name="T45" fmla="*/ 212 h 334"/>
                          <a:gd name="T46" fmla="*/ 196 w 288"/>
                          <a:gd name="T47" fmla="*/ 180 h 334"/>
                          <a:gd name="T48" fmla="*/ 220 w 288"/>
                          <a:gd name="T49" fmla="*/ 142 h 334"/>
                          <a:gd name="T50" fmla="*/ 238 w 288"/>
                          <a:gd name="T51" fmla="*/ 100 h 334"/>
                          <a:gd name="T52" fmla="*/ 250 w 288"/>
                          <a:gd name="T53" fmla="*/ 54 h 334"/>
                          <a:gd name="T54" fmla="*/ 254 w 288"/>
                          <a:gd name="T55" fmla="*/ 2 h 334"/>
                          <a:gd name="T56" fmla="*/ 288 w 288"/>
                          <a:gd name="T57" fmla="*/ 0 h 33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</a:cxnLst>
                        <a:rect l="0" t="0" r="r" b="b"/>
                        <a:pathLst>
                          <a:path w="288" h="334">
                            <a:moveTo>
                              <a:pt x="288" y="0"/>
                            </a:moveTo>
                            <a:lnTo>
                              <a:pt x="284" y="52"/>
                            </a:lnTo>
                            <a:lnTo>
                              <a:pt x="272" y="98"/>
                            </a:lnTo>
                            <a:lnTo>
                              <a:pt x="254" y="140"/>
                            </a:lnTo>
                            <a:lnTo>
                              <a:pt x="230" y="176"/>
                            </a:lnTo>
                            <a:lnTo>
                              <a:pt x="204" y="208"/>
                            </a:lnTo>
                            <a:lnTo>
                              <a:pt x="174" y="238"/>
                            </a:lnTo>
                            <a:lnTo>
                              <a:pt x="144" y="262"/>
                            </a:lnTo>
                            <a:lnTo>
                              <a:pt x="112" y="282"/>
                            </a:lnTo>
                            <a:lnTo>
                              <a:pt x="84" y="298"/>
                            </a:lnTo>
                            <a:lnTo>
                              <a:pt x="56" y="312"/>
                            </a:lnTo>
                            <a:lnTo>
                              <a:pt x="34" y="322"/>
                            </a:lnTo>
                            <a:lnTo>
                              <a:pt x="16" y="328"/>
                            </a:lnTo>
                            <a:lnTo>
                              <a:pt x="4" y="332"/>
                            </a:lnTo>
                            <a:lnTo>
                              <a:pt x="0" y="334"/>
                            </a:lnTo>
                            <a:lnTo>
                              <a:pt x="4" y="332"/>
                            </a:lnTo>
                            <a:lnTo>
                              <a:pt x="16" y="326"/>
                            </a:lnTo>
                            <a:lnTo>
                              <a:pt x="34" y="318"/>
                            </a:lnTo>
                            <a:lnTo>
                              <a:pt x="56" y="304"/>
                            </a:lnTo>
                            <a:lnTo>
                              <a:pt x="84" y="288"/>
                            </a:lnTo>
                            <a:lnTo>
                              <a:pt x="112" y="266"/>
                            </a:lnTo>
                            <a:lnTo>
                              <a:pt x="142" y="242"/>
                            </a:lnTo>
                            <a:lnTo>
                              <a:pt x="170" y="212"/>
                            </a:lnTo>
                            <a:lnTo>
                              <a:pt x="196" y="180"/>
                            </a:lnTo>
                            <a:lnTo>
                              <a:pt x="220" y="142"/>
                            </a:lnTo>
                            <a:lnTo>
                              <a:pt x="238" y="100"/>
                            </a:lnTo>
                            <a:lnTo>
                              <a:pt x="250" y="54"/>
                            </a:lnTo>
                            <a:lnTo>
                              <a:pt x="254" y="2"/>
                            </a:lnTo>
                            <a:lnTo>
                              <a:pt x="288" y="0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4900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FFFFFF"/>
                            </a:solidFill>
                            <a:prstDash val="solid"/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4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1581" y="1692"/>
                    <a:ext cx="799" cy="824"/>
                    <a:chOff x="2789" y="1625"/>
                    <a:chExt cx="907" cy="907"/>
                  </a:xfrm>
                </p:grpSpPr>
                <p:sp>
                  <p:nvSpPr>
                    <p:cNvPr id="67" name="Oval 3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789" y="1625"/>
                      <a:ext cx="907" cy="907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83A6A7">
                            <a:gamma/>
                            <a:tint val="0"/>
                            <a:invGamma/>
                          </a:srgbClr>
                        </a:gs>
                        <a:gs pos="50000">
                          <a:srgbClr val="83A6A7"/>
                        </a:gs>
                        <a:gs pos="100000">
                          <a:srgbClr val="83A6A7">
                            <a:gamma/>
                            <a:tint val="0"/>
                            <a:invGamma/>
                          </a:srgbClr>
                        </a:gs>
                      </a:gsLst>
                      <a:lin ang="27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bg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9250" dir="3267739" algn="ctr" rotWithShape="0">
                              <a:srgbClr val="808080">
                                <a:alpha val="50000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8" name="Oval 38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789" y="1625"/>
                      <a:ext cx="907" cy="907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83A6A7">
                            <a:alpha val="32001"/>
                          </a:srgbClr>
                        </a:gs>
                        <a:gs pos="100000">
                          <a:srgbClr val="83A6A7">
                            <a:gamma/>
                            <a:shade val="0"/>
                            <a:invGamma/>
                            <a:alpha val="89999"/>
                          </a:srgbClr>
                        </a:gs>
                      </a:gsLst>
                      <a:lin ang="27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bg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9250" dir="3267739" algn="ctr" rotWithShape="0">
                              <a:srgbClr val="808080">
                                <a:alpha val="50000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" name="Oval 3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849" y="1684"/>
                      <a:ext cx="787" cy="788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83A6A7">
                            <a:gamma/>
                            <a:shade val="54118"/>
                            <a:invGamma/>
                          </a:srgbClr>
                        </a:gs>
                        <a:gs pos="50000">
                          <a:srgbClr val="83A6A7"/>
                        </a:gs>
                        <a:gs pos="100000">
                          <a:srgbClr val="83A6A7">
                            <a:gamma/>
                            <a:shade val="54118"/>
                            <a:invGamma/>
                          </a:srgbClr>
                        </a:gs>
                      </a:gsLst>
                      <a:lin ang="189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bg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9250" dir="3267739" algn="ctr" rotWithShape="0">
                              <a:srgbClr val="808080">
                                <a:alpha val="50000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" name="Oval 4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849" y="1686"/>
                      <a:ext cx="787" cy="788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83A6A7">
                            <a:gamma/>
                            <a:shade val="63529"/>
                            <a:invGamma/>
                          </a:srgbClr>
                        </a:gs>
                        <a:gs pos="100000">
                          <a:srgbClr val="83A6A7">
                            <a:alpha val="0"/>
                          </a:srgbClr>
                        </a:gs>
                      </a:gsLst>
                      <a:lin ang="27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bg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9250" dir="3267739" algn="ctr" rotWithShape="0">
                              <a:srgbClr val="808080">
                                <a:alpha val="50000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1" name="Oval 4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888" y="1724"/>
                      <a:ext cx="709" cy="70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bg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9250" dir="3267739" algn="ctr" rotWithShape="0">
                              <a:srgbClr val="808080">
                                <a:alpha val="50000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72" name="Group 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99" y="1735"/>
                      <a:ext cx="687" cy="688"/>
                      <a:chOff x="4166" y="1706"/>
                      <a:chExt cx="1252" cy="1252"/>
                    </a:xfrm>
                  </p:grpSpPr>
                  <p:sp>
                    <p:nvSpPr>
                      <p:cNvPr id="73" name="Oval 43"/>
                      <p:cNvSpPr>
                        <a:spLocks noChangeArrowheads="1"/>
                      </p:cNvSpPr>
                      <p:nvPr/>
                    </p:nvSpPr>
                    <p:spPr bwMode="gray">
                      <a:xfrm>
                        <a:off x="4166" y="1706"/>
                        <a:ext cx="1252" cy="1252"/>
                      </a:xfrm>
                      <a:prstGeom prst="ellipse">
                        <a:avLst/>
                      </a:prstGeom>
                      <a:gradFill rotWithShape="1">
                        <a:gsLst>
                          <a:gs pos="0">
                            <a:srgbClr val="D6E1E2">
                              <a:gamma/>
                              <a:shade val="46275"/>
                              <a:invGamma/>
                            </a:srgbClr>
                          </a:gs>
                          <a:gs pos="100000">
                            <a:srgbClr val="D6E1E2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eaVert" wrap="none" anchor="ctr"/>
                      <a:lstStyle/>
                      <a:p>
                        <a:endParaRPr lang="zh-CN" altLang="en-US" dirty="0"/>
                      </a:p>
                    </p:txBody>
                  </p:sp>
                  <p:sp>
                    <p:nvSpPr>
                      <p:cNvPr id="74" name="Oval 44"/>
                      <p:cNvSpPr>
                        <a:spLocks noChangeArrowheads="1"/>
                      </p:cNvSpPr>
                      <p:nvPr/>
                    </p:nvSpPr>
                    <p:spPr bwMode="gray">
                      <a:xfrm>
                        <a:off x="4182" y="1713"/>
                        <a:ext cx="1222" cy="1221"/>
                      </a:xfrm>
                      <a:prstGeom prst="ellipse">
                        <a:avLst/>
                      </a:prstGeom>
                      <a:gradFill rotWithShape="1">
                        <a:gsLst>
                          <a:gs pos="0">
                            <a:srgbClr val="D6E1E2">
                              <a:alpha val="0"/>
                            </a:srgbClr>
                          </a:gs>
                          <a:gs pos="100000">
                            <a:srgbClr val="D6E1E2">
                              <a:gamma/>
                              <a:tint val="34902"/>
                              <a:invGamma/>
                            </a:srgb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eaVert"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5" name="Oval 45"/>
                      <p:cNvSpPr>
                        <a:spLocks noChangeArrowheads="1"/>
                      </p:cNvSpPr>
                      <p:nvPr/>
                    </p:nvSpPr>
                    <p:spPr bwMode="gray">
                      <a:xfrm>
                        <a:off x="4195" y="1725"/>
                        <a:ext cx="1162" cy="1141"/>
                      </a:xfrm>
                      <a:prstGeom prst="ellipse">
                        <a:avLst/>
                      </a:prstGeom>
                      <a:gradFill rotWithShape="1">
                        <a:gsLst>
                          <a:gs pos="0">
                            <a:srgbClr val="D6E1E2">
                              <a:gamma/>
                              <a:shade val="79216"/>
                              <a:invGamma/>
                            </a:srgbClr>
                          </a:gs>
                          <a:gs pos="100000">
                            <a:srgbClr val="D6E1E2">
                              <a:alpha val="48000"/>
                            </a:srgb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eaVert" wrap="none" anchor="ctr"/>
                      <a:lstStyle/>
                      <a:p>
                        <a:endParaRPr lang="zh-CN" altLang="en-US" dirty="0"/>
                      </a:p>
                    </p:txBody>
                  </p:sp>
                  <p:sp>
                    <p:nvSpPr>
                      <p:cNvPr id="76" name="Oval 46"/>
                      <p:cNvSpPr>
                        <a:spLocks noChangeArrowheads="1"/>
                      </p:cNvSpPr>
                      <p:nvPr/>
                    </p:nvSpPr>
                    <p:spPr bwMode="gray">
                      <a:xfrm>
                        <a:off x="4263" y="1757"/>
                        <a:ext cx="1033" cy="926"/>
                      </a:xfrm>
                      <a:prstGeom prst="ellipse">
                        <a:avLst/>
                      </a:prstGeom>
                      <a:gradFill rotWithShape="1">
                        <a:gsLst>
                          <a:gs pos="0">
                            <a:srgbClr val="D6E1E2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D6E1E2">
                              <a:alpha val="38000"/>
                            </a:srgb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eaVert" wrap="none" anchor="ctr"/>
                      <a:lstStyle/>
                      <a:p>
                        <a:r>
                          <a:rPr lang="zh-CN" altLang="en-US" dirty="0" smtClean="0"/>
                          <a:t>分析</a:t>
                        </a:r>
                        <a:endParaRPr lang="zh-CN" altLang="en-US" dirty="0"/>
                      </a:p>
                    </p:txBody>
                  </p:sp>
                </p:grpSp>
              </p:grpSp>
              <p:sp>
                <p:nvSpPr>
                  <p:cNvPr id="65" name="Text Box 47"/>
                  <p:cNvSpPr txBox="1">
                    <a:spLocks noChangeArrowheads="1"/>
                  </p:cNvSpPr>
                  <p:nvPr/>
                </p:nvSpPr>
                <p:spPr bwMode="gray">
                  <a:xfrm rot="20172618">
                    <a:off x="1921" y="2492"/>
                    <a:ext cx="562" cy="11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>
                    <a:spAutoFit/>
                  </a:bodyPr>
                  <a:lstStyle/>
                  <a:p>
                    <a:pPr lvl="0"/>
                    <a:r>
                      <a:rPr lang="zh-CN" altLang="en-US" sz="1400" dirty="0" smtClean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可行性分析</a:t>
                    </a:r>
                    <a:r>
                      <a:rPr lang="en-US" altLang="zh-CN" sz="1400" dirty="0" smtClean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,</a:t>
                    </a:r>
                    <a:r>
                      <a:rPr lang="zh-CN" altLang="en-US" sz="1400" dirty="0" smtClean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需求分析</a:t>
                    </a:r>
                    <a:r>
                      <a:rPr lang="en-US" altLang="zh-CN" sz="1400" dirty="0" smtClean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,</a:t>
                    </a:r>
                    <a:endParaRPr lang="zh-CN" altLang="en-US" sz="1400" dirty="0">
                      <a:latin typeface="幼圆" panose="02010509060101010101" pitchFamily="49" charset="-122"/>
                      <a:ea typeface="幼圆" panose="02010509060101010101" pitchFamily="49" charset="-122"/>
                    </a:endParaRPr>
                  </a:p>
                  <a:p>
                    <a:pPr lvl="0"/>
                    <a:r>
                      <a:rPr lang="zh-CN" altLang="en-US" sz="1600" b="1" dirty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展示</a:t>
                    </a:r>
                    <a:r>
                      <a:rPr lang="zh-CN" altLang="en-US" sz="1600" b="1" dirty="0" smtClean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分析</a:t>
                    </a:r>
                    <a:r>
                      <a:rPr lang="en-US" altLang="zh-CN" sz="1400" dirty="0" smtClean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,</a:t>
                    </a:r>
                    <a:r>
                      <a:rPr lang="zh-CN" altLang="en-US" sz="1400" dirty="0" smtClean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权限分析</a:t>
                    </a:r>
                    <a:r>
                      <a:rPr lang="en-US" altLang="zh-CN" sz="1400" dirty="0" smtClean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,</a:t>
                    </a:r>
                    <a:endParaRPr lang="zh-CN" altLang="en-US" sz="1400" dirty="0">
                      <a:latin typeface="幼圆" panose="02010509060101010101" pitchFamily="49" charset="-122"/>
                      <a:ea typeface="幼圆" panose="02010509060101010101" pitchFamily="49" charset="-122"/>
                    </a:endParaRPr>
                  </a:p>
                  <a:p>
                    <a:pPr lvl="0"/>
                    <a:r>
                      <a:rPr lang="zh-CN" altLang="en-US" sz="1600" b="1" dirty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推送方式分析</a:t>
                    </a:r>
                  </a:p>
                </p:txBody>
              </p:sp>
              <p:sp>
                <p:nvSpPr>
                  <p:cNvPr id="66" name="Text Box 48"/>
                  <p:cNvSpPr txBox="1">
                    <a:spLocks noChangeArrowheads="1"/>
                  </p:cNvSpPr>
                  <p:nvPr/>
                </p:nvSpPr>
                <p:spPr bwMode="gray">
                  <a:xfrm rot="3925970">
                    <a:off x="1889" y="2643"/>
                    <a:ext cx="1050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lvl="0" algn="ctr"/>
                    <a:r>
                      <a:rPr lang="en-US" altLang="zh-CN" b="1" dirty="0" smtClean="0"/>
                      <a:t>     Preparations</a:t>
                    </a:r>
                    <a:endParaRPr lang="zh-CN" altLang="en-US" b="1" dirty="0"/>
                  </a:p>
                </p:txBody>
              </p:sp>
            </p:grpSp>
            <p:grpSp>
              <p:nvGrpSpPr>
                <p:cNvPr id="21" name="Group 28"/>
                <p:cNvGrpSpPr>
                  <a:grpSpLocks/>
                </p:cNvGrpSpPr>
                <p:nvPr/>
              </p:nvGrpSpPr>
              <p:grpSpPr bwMode="auto">
                <a:xfrm>
                  <a:off x="3199427" y="2751939"/>
                  <a:ext cx="1711325" cy="3670306"/>
                  <a:chOff x="1581" y="1692"/>
                  <a:chExt cx="1078" cy="2312"/>
                </a:xfrm>
              </p:grpSpPr>
              <p:grpSp>
                <p:nvGrpSpPr>
                  <p:cNvPr id="43" name="Group 29"/>
                  <p:cNvGrpSpPr>
                    <a:grpSpLocks/>
                  </p:cNvGrpSpPr>
                  <p:nvPr/>
                </p:nvGrpSpPr>
                <p:grpSpPr bwMode="auto">
                  <a:xfrm rot="3877067">
                    <a:off x="1673" y="2715"/>
                    <a:ext cx="1432" cy="541"/>
                    <a:chOff x="2290" y="2725"/>
                    <a:chExt cx="1832" cy="713"/>
                  </a:xfrm>
                </p:grpSpPr>
                <p:grpSp>
                  <p:nvGrpSpPr>
                    <p:cNvPr id="57" name="Group 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90" y="3030"/>
                      <a:ext cx="1832" cy="408"/>
                      <a:chOff x="2290" y="3030"/>
                      <a:chExt cx="1832" cy="408"/>
                    </a:xfrm>
                  </p:grpSpPr>
                  <p:sp>
                    <p:nvSpPr>
                      <p:cNvPr id="61" name="Freeform 31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2290" y="3030"/>
                        <a:ext cx="1832" cy="408"/>
                      </a:xfrm>
                      <a:custGeom>
                        <a:avLst/>
                        <a:gdLst>
                          <a:gd name="T0" fmla="*/ 1832 w 1832"/>
                          <a:gd name="T1" fmla="*/ 32 h 408"/>
                          <a:gd name="T2" fmla="*/ 1830 w 1832"/>
                          <a:gd name="T3" fmla="*/ 66 h 408"/>
                          <a:gd name="T4" fmla="*/ 1814 w 1832"/>
                          <a:gd name="T5" fmla="*/ 128 h 408"/>
                          <a:gd name="T6" fmla="*/ 1788 w 1832"/>
                          <a:gd name="T7" fmla="*/ 188 h 408"/>
                          <a:gd name="T8" fmla="*/ 1754 w 1832"/>
                          <a:gd name="T9" fmla="*/ 240 h 408"/>
                          <a:gd name="T10" fmla="*/ 1712 w 1832"/>
                          <a:gd name="T11" fmla="*/ 288 h 408"/>
                          <a:gd name="T12" fmla="*/ 1664 w 1832"/>
                          <a:gd name="T13" fmla="*/ 330 h 408"/>
                          <a:gd name="T14" fmla="*/ 1610 w 1832"/>
                          <a:gd name="T15" fmla="*/ 362 h 408"/>
                          <a:gd name="T16" fmla="*/ 1550 w 1832"/>
                          <a:gd name="T17" fmla="*/ 388 h 408"/>
                          <a:gd name="T18" fmla="*/ 1486 w 1832"/>
                          <a:gd name="T19" fmla="*/ 402 h 408"/>
                          <a:gd name="T20" fmla="*/ 1418 w 1832"/>
                          <a:gd name="T21" fmla="*/ 408 h 408"/>
                          <a:gd name="T22" fmla="*/ 0 w 1832"/>
                          <a:gd name="T23" fmla="*/ 408 h 408"/>
                          <a:gd name="T24" fmla="*/ 0 w 1832"/>
                          <a:gd name="T25" fmla="*/ 0 h 408"/>
                          <a:gd name="T26" fmla="*/ 1832 w 1832"/>
                          <a:gd name="T27" fmla="*/ 0 h 408"/>
                          <a:gd name="T28" fmla="*/ 1832 w 1832"/>
                          <a:gd name="T29" fmla="*/ 32 h 408"/>
                          <a:gd name="T30" fmla="*/ 1832 w 1832"/>
                          <a:gd name="T31" fmla="*/ 32 h 40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1832" h="408">
                            <a:moveTo>
                              <a:pt x="1832" y="32"/>
                            </a:moveTo>
                            <a:lnTo>
                              <a:pt x="1830" y="66"/>
                            </a:lnTo>
                            <a:lnTo>
                              <a:pt x="1814" y="128"/>
                            </a:lnTo>
                            <a:lnTo>
                              <a:pt x="1788" y="188"/>
                            </a:lnTo>
                            <a:lnTo>
                              <a:pt x="1754" y="240"/>
                            </a:lnTo>
                            <a:lnTo>
                              <a:pt x="1712" y="288"/>
                            </a:lnTo>
                            <a:lnTo>
                              <a:pt x="1664" y="330"/>
                            </a:lnTo>
                            <a:lnTo>
                              <a:pt x="1610" y="362"/>
                            </a:lnTo>
                            <a:lnTo>
                              <a:pt x="1550" y="388"/>
                            </a:lnTo>
                            <a:lnTo>
                              <a:pt x="1486" y="402"/>
                            </a:lnTo>
                            <a:lnTo>
                              <a:pt x="1418" y="408"/>
                            </a:lnTo>
                            <a:lnTo>
                              <a:pt x="0" y="408"/>
                            </a:lnTo>
                            <a:lnTo>
                              <a:pt x="0" y="0"/>
                            </a:lnTo>
                            <a:lnTo>
                              <a:pt x="1832" y="0"/>
                            </a:lnTo>
                            <a:lnTo>
                              <a:pt x="1832" y="32"/>
                            </a:lnTo>
                            <a:lnTo>
                              <a:pt x="1832" y="32"/>
                            </a:lnTo>
                            <a:close/>
                          </a:path>
                        </a:pathLst>
                      </a:custGeom>
                      <a:solidFill>
                        <a:srgbClr val="60878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DF5908"/>
                            </a:solidFill>
                            <a:prstDash val="solid"/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2" name="Freeform 32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3810" y="3058"/>
                        <a:ext cx="288" cy="334"/>
                      </a:xfrm>
                      <a:custGeom>
                        <a:avLst/>
                        <a:gdLst>
                          <a:gd name="T0" fmla="*/ 288 w 288"/>
                          <a:gd name="T1" fmla="*/ 0 h 334"/>
                          <a:gd name="T2" fmla="*/ 284 w 288"/>
                          <a:gd name="T3" fmla="*/ 52 h 334"/>
                          <a:gd name="T4" fmla="*/ 272 w 288"/>
                          <a:gd name="T5" fmla="*/ 98 h 334"/>
                          <a:gd name="T6" fmla="*/ 254 w 288"/>
                          <a:gd name="T7" fmla="*/ 140 h 334"/>
                          <a:gd name="T8" fmla="*/ 230 w 288"/>
                          <a:gd name="T9" fmla="*/ 176 h 334"/>
                          <a:gd name="T10" fmla="*/ 204 w 288"/>
                          <a:gd name="T11" fmla="*/ 208 h 334"/>
                          <a:gd name="T12" fmla="*/ 174 w 288"/>
                          <a:gd name="T13" fmla="*/ 238 h 334"/>
                          <a:gd name="T14" fmla="*/ 144 w 288"/>
                          <a:gd name="T15" fmla="*/ 262 h 334"/>
                          <a:gd name="T16" fmla="*/ 112 w 288"/>
                          <a:gd name="T17" fmla="*/ 282 h 334"/>
                          <a:gd name="T18" fmla="*/ 84 w 288"/>
                          <a:gd name="T19" fmla="*/ 298 h 334"/>
                          <a:gd name="T20" fmla="*/ 56 w 288"/>
                          <a:gd name="T21" fmla="*/ 312 h 334"/>
                          <a:gd name="T22" fmla="*/ 34 w 288"/>
                          <a:gd name="T23" fmla="*/ 322 h 334"/>
                          <a:gd name="T24" fmla="*/ 16 w 288"/>
                          <a:gd name="T25" fmla="*/ 328 h 334"/>
                          <a:gd name="T26" fmla="*/ 4 w 288"/>
                          <a:gd name="T27" fmla="*/ 332 h 334"/>
                          <a:gd name="T28" fmla="*/ 0 w 288"/>
                          <a:gd name="T29" fmla="*/ 334 h 334"/>
                          <a:gd name="T30" fmla="*/ 4 w 288"/>
                          <a:gd name="T31" fmla="*/ 332 h 334"/>
                          <a:gd name="T32" fmla="*/ 16 w 288"/>
                          <a:gd name="T33" fmla="*/ 326 h 334"/>
                          <a:gd name="T34" fmla="*/ 34 w 288"/>
                          <a:gd name="T35" fmla="*/ 318 h 334"/>
                          <a:gd name="T36" fmla="*/ 56 w 288"/>
                          <a:gd name="T37" fmla="*/ 304 h 334"/>
                          <a:gd name="T38" fmla="*/ 84 w 288"/>
                          <a:gd name="T39" fmla="*/ 288 h 334"/>
                          <a:gd name="T40" fmla="*/ 112 w 288"/>
                          <a:gd name="T41" fmla="*/ 266 h 334"/>
                          <a:gd name="T42" fmla="*/ 142 w 288"/>
                          <a:gd name="T43" fmla="*/ 242 h 334"/>
                          <a:gd name="T44" fmla="*/ 170 w 288"/>
                          <a:gd name="T45" fmla="*/ 212 h 334"/>
                          <a:gd name="T46" fmla="*/ 196 w 288"/>
                          <a:gd name="T47" fmla="*/ 180 h 334"/>
                          <a:gd name="T48" fmla="*/ 220 w 288"/>
                          <a:gd name="T49" fmla="*/ 142 h 334"/>
                          <a:gd name="T50" fmla="*/ 238 w 288"/>
                          <a:gd name="T51" fmla="*/ 100 h 334"/>
                          <a:gd name="T52" fmla="*/ 250 w 288"/>
                          <a:gd name="T53" fmla="*/ 54 h 334"/>
                          <a:gd name="T54" fmla="*/ 254 w 288"/>
                          <a:gd name="T55" fmla="*/ 2 h 334"/>
                          <a:gd name="T56" fmla="*/ 288 w 288"/>
                          <a:gd name="T57" fmla="*/ 0 h 33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</a:cxnLst>
                        <a:rect l="0" t="0" r="r" b="b"/>
                        <a:pathLst>
                          <a:path w="288" h="334">
                            <a:moveTo>
                              <a:pt x="288" y="0"/>
                            </a:moveTo>
                            <a:lnTo>
                              <a:pt x="284" y="52"/>
                            </a:lnTo>
                            <a:lnTo>
                              <a:pt x="272" y="98"/>
                            </a:lnTo>
                            <a:lnTo>
                              <a:pt x="254" y="140"/>
                            </a:lnTo>
                            <a:lnTo>
                              <a:pt x="230" y="176"/>
                            </a:lnTo>
                            <a:lnTo>
                              <a:pt x="204" y="208"/>
                            </a:lnTo>
                            <a:lnTo>
                              <a:pt x="174" y="238"/>
                            </a:lnTo>
                            <a:lnTo>
                              <a:pt x="144" y="262"/>
                            </a:lnTo>
                            <a:lnTo>
                              <a:pt x="112" y="282"/>
                            </a:lnTo>
                            <a:lnTo>
                              <a:pt x="84" y="298"/>
                            </a:lnTo>
                            <a:lnTo>
                              <a:pt x="56" y="312"/>
                            </a:lnTo>
                            <a:lnTo>
                              <a:pt x="34" y="322"/>
                            </a:lnTo>
                            <a:lnTo>
                              <a:pt x="16" y="328"/>
                            </a:lnTo>
                            <a:lnTo>
                              <a:pt x="4" y="332"/>
                            </a:lnTo>
                            <a:lnTo>
                              <a:pt x="0" y="334"/>
                            </a:lnTo>
                            <a:lnTo>
                              <a:pt x="4" y="332"/>
                            </a:lnTo>
                            <a:lnTo>
                              <a:pt x="16" y="326"/>
                            </a:lnTo>
                            <a:lnTo>
                              <a:pt x="34" y="318"/>
                            </a:lnTo>
                            <a:lnTo>
                              <a:pt x="56" y="304"/>
                            </a:lnTo>
                            <a:lnTo>
                              <a:pt x="84" y="288"/>
                            </a:lnTo>
                            <a:lnTo>
                              <a:pt x="112" y="266"/>
                            </a:lnTo>
                            <a:lnTo>
                              <a:pt x="142" y="242"/>
                            </a:lnTo>
                            <a:lnTo>
                              <a:pt x="170" y="212"/>
                            </a:lnTo>
                            <a:lnTo>
                              <a:pt x="196" y="180"/>
                            </a:lnTo>
                            <a:lnTo>
                              <a:pt x="220" y="142"/>
                            </a:lnTo>
                            <a:lnTo>
                              <a:pt x="238" y="100"/>
                            </a:lnTo>
                            <a:lnTo>
                              <a:pt x="250" y="54"/>
                            </a:lnTo>
                            <a:lnTo>
                              <a:pt x="254" y="2"/>
                            </a:lnTo>
                            <a:lnTo>
                              <a:pt x="288" y="0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4900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FFFFFF"/>
                            </a:solidFill>
                            <a:prstDash val="solid"/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58" name="Group 33"/>
                    <p:cNvGrpSpPr>
                      <a:grpSpLocks/>
                    </p:cNvGrpSpPr>
                    <p:nvPr/>
                  </p:nvGrpSpPr>
                  <p:grpSpPr bwMode="auto">
                    <a:xfrm flipV="1">
                      <a:off x="2290" y="2725"/>
                      <a:ext cx="1406" cy="313"/>
                      <a:chOff x="2290" y="3030"/>
                      <a:chExt cx="1832" cy="408"/>
                    </a:xfrm>
                  </p:grpSpPr>
                  <p:sp>
                    <p:nvSpPr>
                      <p:cNvPr id="59" name="Freeform 34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2290" y="3030"/>
                        <a:ext cx="1832" cy="408"/>
                      </a:xfrm>
                      <a:custGeom>
                        <a:avLst/>
                        <a:gdLst>
                          <a:gd name="T0" fmla="*/ 1832 w 1832"/>
                          <a:gd name="T1" fmla="*/ 32 h 408"/>
                          <a:gd name="T2" fmla="*/ 1830 w 1832"/>
                          <a:gd name="T3" fmla="*/ 66 h 408"/>
                          <a:gd name="T4" fmla="*/ 1814 w 1832"/>
                          <a:gd name="T5" fmla="*/ 128 h 408"/>
                          <a:gd name="T6" fmla="*/ 1788 w 1832"/>
                          <a:gd name="T7" fmla="*/ 188 h 408"/>
                          <a:gd name="T8" fmla="*/ 1754 w 1832"/>
                          <a:gd name="T9" fmla="*/ 240 h 408"/>
                          <a:gd name="T10" fmla="*/ 1712 w 1832"/>
                          <a:gd name="T11" fmla="*/ 288 h 408"/>
                          <a:gd name="T12" fmla="*/ 1664 w 1832"/>
                          <a:gd name="T13" fmla="*/ 330 h 408"/>
                          <a:gd name="T14" fmla="*/ 1610 w 1832"/>
                          <a:gd name="T15" fmla="*/ 362 h 408"/>
                          <a:gd name="T16" fmla="*/ 1550 w 1832"/>
                          <a:gd name="T17" fmla="*/ 388 h 408"/>
                          <a:gd name="T18" fmla="*/ 1486 w 1832"/>
                          <a:gd name="T19" fmla="*/ 402 h 408"/>
                          <a:gd name="T20" fmla="*/ 1418 w 1832"/>
                          <a:gd name="T21" fmla="*/ 408 h 408"/>
                          <a:gd name="T22" fmla="*/ 0 w 1832"/>
                          <a:gd name="T23" fmla="*/ 408 h 408"/>
                          <a:gd name="T24" fmla="*/ 0 w 1832"/>
                          <a:gd name="T25" fmla="*/ 0 h 408"/>
                          <a:gd name="T26" fmla="*/ 1832 w 1832"/>
                          <a:gd name="T27" fmla="*/ 0 h 408"/>
                          <a:gd name="T28" fmla="*/ 1832 w 1832"/>
                          <a:gd name="T29" fmla="*/ 32 h 408"/>
                          <a:gd name="T30" fmla="*/ 1832 w 1832"/>
                          <a:gd name="T31" fmla="*/ 32 h 40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1832" h="408">
                            <a:moveTo>
                              <a:pt x="1832" y="32"/>
                            </a:moveTo>
                            <a:lnTo>
                              <a:pt x="1830" y="66"/>
                            </a:lnTo>
                            <a:lnTo>
                              <a:pt x="1814" y="128"/>
                            </a:lnTo>
                            <a:lnTo>
                              <a:pt x="1788" y="188"/>
                            </a:lnTo>
                            <a:lnTo>
                              <a:pt x="1754" y="240"/>
                            </a:lnTo>
                            <a:lnTo>
                              <a:pt x="1712" y="288"/>
                            </a:lnTo>
                            <a:lnTo>
                              <a:pt x="1664" y="330"/>
                            </a:lnTo>
                            <a:lnTo>
                              <a:pt x="1610" y="362"/>
                            </a:lnTo>
                            <a:lnTo>
                              <a:pt x="1550" y="388"/>
                            </a:lnTo>
                            <a:lnTo>
                              <a:pt x="1486" y="402"/>
                            </a:lnTo>
                            <a:lnTo>
                              <a:pt x="1418" y="408"/>
                            </a:lnTo>
                            <a:lnTo>
                              <a:pt x="0" y="408"/>
                            </a:lnTo>
                            <a:lnTo>
                              <a:pt x="0" y="0"/>
                            </a:lnTo>
                            <a:lnTo>
                              <a:pt x="1832" y="0"/>
                            </a:lnTo>
                            <a:lnTo>
                              <a:pt x="1832" y="32"/>
                            </a:lnTo>
                            <a:lnTo>
                              <a:pt x="1832" y="32"/>
                            </a:lnTo>
                            <a:close/>
                          </a:path>
                        </a:pathLst>
                      </a:custGeom>
                      <a:solidFill>
                        <a:srgbClr val="98B5B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DF5908"/>
                            </a:solidFill>
                            <a:prstDash val="solid"/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" name="Freeform 35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3810" y="3058"/>
                        <a:ext cx="288" cy="334"/>
                      </a:xfrm>
                      <a:custGeom>
                        <a:avLst/>
                        <a:gdLst>
                          <a:gd name="T0" fmla="*/ 288 w 288"/>
                          <a:gd name="T1" fmla="*/ 0 h 334"/>
                          <a:gd name="T2" fmla="*/ 284 w 288"/>
                          <a:gd name="T3" fmla="*/ 52 h 334"/>
                          <a:gd name="T4" fmla="*/ 272 w 288"/>
                          <a:gd name="T5" fmla="*/ 98 h 334"/>
                          <a:gd name="T6" fmla="*/ 254 w 288"/>
                          <a:gd name="T7" fmla="*/ 140 h 334"/>
                          <a:gd name="T8" fmla="*/ 230 w 288"/>
                          <a:gd name="T9" fmla="*/ 176 h 334"/>
                          <a:gd name="T10" fmla="*/ 204 w 288"/>
                          <a:gd name="T11" fmla="*/ 208 h 334"/>
                          <a:gd name="T12" fmla="*/ 174 w 288"/>
                          <a:gd name="T13" fmla="*/ 238 h 334"/>
                          <a:gd name="T14" fmla="*/ 144 w 288"/>
                          <a:gd name="T15" fmla="*/ 262 h 334"/>
                          <a:gd name="T16" fmla="*/ 112 w 288"/>
                          <a:gd name="T17" fmla="*/ 282 h 334"/>
                          <a:gd name="T18" fmla="*/ 84 w 288"/>
                          <a:gd name="T19" fmla="*/ 298 h 334"/>
                          <a:gd name="T20" fmla="*/ 56 w 288"/>
                          <a:gd name="T21" fmla="*/ 312 h 334"/>
                          <a:gd name="T22" fmla="*/ 34 w 288"/>
                          <a:gd name="T23" fmla="*/ 322 h 334"/>
                          <a:gd name="T24" fmla="*/ 16 w 288"/>
                          <a:gd name="T25" fmla="*/ 328 h 334"/>
                          <a:gd name="T26" fmla="*/ 4 w 288"/>
                          <a:gd name="T27" fmla="*/ 332 h 334"/>
                          <a:gd name="T28" fmla="*/ 0 w 288"/>
                          <a:gd name="T29" fmla="*/ 334 h 334"/>
                          <a:gd name="T30" fmla="*/ 4 w 288"/>
                          <a:gd name="T31" fmla="*/ 332 h 334"/>
                          <a:gd name="T32" fmla="*/ 16 w 288"/>
                          <a:gd name="T33" fmla="*/ 326 h 334"/>
                          <a:gd name="T34" fmla="*/ 34 w 288"/>
                          <a:gd name="T35" fmla="*/ 318 h 334"/>
                          <a:gd name="T36" fmla="*/ 56 w 288"/>
                          <a:gd name="T37" fmla="*/ 304 h 334"/>
                          <a:gd name="T38" fmla="*/ 84 w 288"/>
                          <a:gd name="T39" fmla="*/ 288 h 334"/>
                          <a:gd name="T40" fmla="*/ 112 w 288"/>
                          <a:gd name="T41" fmla="*/ 266 h 334"/>
                          <a:gd name="T42" fmla="*/ 142 w 288"/>
                          <a:gd name="T43" fmla="*/ 242 h 334"/>
                          <a:gd name="T44" fmla="*/ 170 w 288"/>
                          <a:gd name="T45" fmla="*/ 212 h 334"/>
                          <a:gd name="T46" fmla="*/ 196 w 288"/>
                          <a:gd name="T47" fmla="*/ 180 h 334"/>
                          <a:gd name="T48" fmla="*/ 220 w 288"/>
                          <a:gd name="T49" fmla="*/ 142 h 334"/>
                          <a:gd name="T50" fmla="*/ 238 w 288"/>
                          <a:gd name="T51" fmla="*/ 100 h 334"/>
                          <a:gd name="T52" fmla="*/ 250 w 288"/>
                          <a:gd name="T53" fmla="*/ 54 h 334"/>
                          <a:gd name="T54" fmla="*/ 254 w 288"/>
                          <a:gd name="T55" fmla="*/ 2 h 334"/>
                          <a:gd name="T56" fmla="*/ 288 w 288"/>
                          <a:gd name="T57" fmla="*/ 0 h 33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</a:cxnLst>
                        <a:rect l="0" t="0" r="r" b="b"/>
                        <a:pathLst>
                          <a:path w="288" h="334">
                            <a:moveTo>
                              <a:pt x="288" y="0"/>
                            </a:moveTo>
                            <a:lnTo>
                              <a:pt x="284" y="52"/>
                            </a:lnTo>
                            <a:lnTo>
                              <a:pt x="272" y="98"/>
                            </a:lnTo>
                            <a:lnTo>
                              <a:pt x="254" y="140"/>
                            </a:lnTo>
                            <a:lnTo>
                              <a:pt x="230" y="176"/>
                            </a:lnTo>
                            <a:lnTo>
                              <a:pt x="204" y="208"/>
                            </a:lnTo>
                            <a:lnTo>
                              <a:pt x="174" y="238"/>
                            </a:lnTo>
                            <a:lnTo>
                              <a:pt x="144" y="262"/>
                            </a:lnTo>
                            <a:lnTo>
                              <a:pt x="112" y="282"/>
                            </a:lnTo>
                            <a:lnTo>
                              <a:pt x="84" y="298"/>
                            </a:lnTo>
                            <a:lnTo>
                              <a:pt x="56" y="312"/>
                            </a:lnTo>
                            <a:lnTo>
                              <a:pt x="34" y="322"/>
                            </a:lnTo>
                            <a:lnTo>
                              <a:pt x="16" y="328"/>
                            </a:lnTo>
                            <a:lnTo>
                              <a:pt x="4" y="332"/>
                            </a:lnTo>
                            <a:lnTo>
                              <a:pt x="0" y="334"/>
                            </a:lnTo>
                            <a:lnTo>
                              <a:pt x="4" y="332"/>
                            </a:lnTo>
                            <a:lnTo>
                              <a:pt x="16" y="326"/>
                            </a:lnTo>
                            <a:lnTo>
                              <a:pt x="34" y="318"/>
                            </a:lnTo>
                            <a:lnTo>
                              <a:pt x="56" y="304"/>
                            </a:lnTo>
                            <a:lnTo>
                              <a:pt x="84" y="288"/>
                            </a:lnTo>
                            <a:lnTo>
                              <a:pt x="112" y="266"/>
                            </a:lnTo>
                            <a:lnTo>
                              <a:pt x="142" y="242"/>
                            </a:lnTo>
                            <a:lnTo>
                              <a:pt x="170" y="212"/>
                            </a:lnTo>
                            <a:lnTo>
                              <a:pt x="196" y="180"/>
                            </a:lnTo>
                            <a:lnTo>
                              <a:pt x="220" y="142"/>
                            </a:lnTo>
                            <a:lnTo>
                              <a:pt x="238" y="100"/>
                            </a:lnTo>
                            <a:lnTo>
                              <a:pt x="250" y="54"/>
                            </a:lnTo>
                            <a:lnTo>
                              <a:pt x="254" y="2"/>
                            </a:lnTo>
                            <a:lnTo>
                              <a:pt x="288" y="0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4900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FFFFFF"/>
                            </a:solidFill>
                            <a:prstDash val="solid"/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44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1581" y="1692"/>
                    <a:ext cx="799" cy="824"/>
                    <a:chOff x="2789" y="1625"/>
                    <a:chExt cx="907" cy="907"/>
                  </a:xfrm>
                </p:grpSpPr>
                <p:sp>
                  <p:nvSpPr>
                    <p:cNvPr id="47" name="Oval 3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789" y="1625"/>
                      <a:ext cx="907" cy="907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83A6A7">
                            <a:gamma/>
                            <a:tint val="0"/>
                            <a:invGamma/>
                          </a:srgbClr>
                        </a:gs>
                        <a:gs pos="50000">
                          <a:srgbClr val="83A6A7"/>
                        </a:gs>
                        <a:gs pos="100000">
                          <a:srgbClr val="83A6A7">
                            <a:gamma/>
                            <a:tint val="0"/>
                            <a:invGamma/>
                          </a:srgbClr>
                        </a:gs>
                      </a:gsLst>
                      <a:lin ang="27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bg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9250" dir="3267739" algn="ctr" rotWithShape="0">
                              <a:srgbClr val="808080">
                                <a:alpha val="50000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8" name="Oval 38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789" y="1625"/>
                      <a:ext cx="907" cy="907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83A6A7">
                            <a:alpha val="32001"/>
                          </a:srgbClr>
                        </a:gs>
                        <a:gs pos="100000">
                          <a:srgbClr val="83A6A7">
                            <a:gamma/>
                            <a:shade val="0"/>
                            <a:invGamma/>
                            <a:alpha val="89999"/>
                          </a:srgbClr>
                        </a:gs>
                      </a:gsLst>
                      <a:lin ang="27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bg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9250" dir="3267739" algn="ctr" rotWithShape="0">
                              <a:srgbClr val="808080">
                                <a:alpha val="50000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9" name="Oval 3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849" y="1684"/>
                      <a:ext cx="787" cy="788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83A6A7">
                            <a:gamma/>
                            <a:shade val="54118"/>
                            <a:invGamma/>
                          </a:srgbClr>
                        </a:gs>
                        <a:gs pos="50000">
                          <a:srgbClr val="83A6A7"/>
                        </a:gs>
                        <a:gs pos="100000">
                          <a:srgbClr val="83A6A7">
                            <a:gamma/>
                            <a:shade val="54118"/>
                            <a:invGamma/>
                          </a:srgbClr>
                        </a:gs>
                      </a:gsLst>
                      <a:lin ang="189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bg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9250" dir="3267739" algn="ctr" rotWithShape="0">
                              <a:srgbClr val="808080">
                                <a:alpha val="50000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0" name="Oval 4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849" y="1686"/>
                      <a:ext cx="787" cy="788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83A6A7">
                            <a:gamma/>
                            <a:shade val="63529"/>
                            <a:invGamma/>
                          </a:srgbClr>
                        </a:gs>
                        <a:gs pos="100000">
                          <a:srgbClr val="83A6A7">
                            <a:alpha val="0"/>
                          </a:srgbClr>
                        </a:gs>
                      </a:gsLst>
                      <a:lin ang="27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bg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9250" dir="3267739" algn="ctr" rotWithShape="0">
                              <a:srgbClr val="808080">
                                <a:alpha val="50000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" name="Oval 4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888" y="1724"/>
                      <a:ext cx="709" cy="70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bg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9250" dir="3267739" algn="ctr" rotWithShape="0">
                              <a:srgbClr val="808080">
                                <a:alpha val="50000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52" name="Group 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99" y="1735"/>
                      <a:ext cx="687" cy="688"/>
                      <a:chOff x="4166" y="1706"/>
                      <a:chExt cx="1252" cy="1252"/>
                    </a:xfrm>
                  </p:grpSpPr>
                  <p:sp>
                    <p:nvSpPr>
                      <p:cNvPr id="53" name="Oval 43"/>
                      <p:cNvSpPr>
                        <a:spLocks noChangeArrowheads="1"/>
                      </p:cNvSpPr>
                      <p:nvPr/>
                    </p:nvSpPr>
                    <p:spPr bwMode="gray">
                      <a:xfrm>
                        <a:off x="4166" y="1706"/>
                        <a:ext cx="1252" cy="1252"/>
                      </a:xfrm>
                      <a:prstGeom prst="ellipse">
                        <a:avLst/>
                      </a:prstGeom>
                      <a:gradFill rotWithShape="1">
                        <a:gsLst>
                          <a:gs pos="0">
                            <a:srgbClr val="D6E1E2">
                              <a:gamma/>
                              <a:shade val="46275"/>
                              <a:invGamma/>
                            </a:srgbClr>
                          </a:gs>
                          <a:gs pos="100000">
                            <a:srgbClr val="D6E1E2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eaVert"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4" name="Oval 44"/>
                      <p:cNvSpPr>
                        <a:spLocks noChangeArrowheads="1"/>
                      </p:cNvSpPr>
                      <p:nvPr/>
                    </p:nvSpPr>
                    <p:spPr bwMode="gray">
                      <a:xfrm>
                        <a:off x="4182" y="1713"/>
                        <a:ext cx="1222" cy="1221"/>
                      </a:xfrm>
                      <a:prstGeom prst="ellipse">
                        <a:avLst/>
                      </a:prstGeom>
                      <a:gradFill rotWithShape="1">
                        <a:gsLst>
                          <a:gs pos="0">
                            <a:srgbClr val="D6E1E2">
                              <a:alpha val="0"/>
                            </a:srgbClr>
                          </a:gs>
                          <a:gs pos="100000">
                            <a:srgbClr val="D6E1E2">
                              <a:gamma/>
                              <a:tint val="34902"/>
                              <a:invGamma/>
                            </a:srgb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eaVert"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5" name="Oval 45"/>
                      <p:cNvSpPr>
                        <a:spLocks noChangeArrowheads="1"/>
                      </p:cNvSpPr>
                      <p:nvPr/>
                    </p:nvSpPr>
                    <p:spPr bwMode="gray">
                      <a:xfrm>
                        <a:off x="4195" y="1725"/>
                        <a:ext cx="1162" cy="1141"/>
                      </a:xfrm>
                      <a:prstGeom prst="ellipse">
                        <a:avLst/>
                      </a:prstGeom>
                      <a:gradFill rotWithShape="1">
                        <a:gsLst>
                          <a:gs pos="0">
                            <a:srgbClr val="D6E1E2">
                              <a:gamma/>
                              <a:shade val="79216"/>
                              <a:invGamma/>
                            </a:srgbClr>
                          </a:gs>
                          <a:gs pos="100000">
                            <a:srgbClr val="D6E1E2">
                              <a:alpha val="48000"/>
                            </a:srgb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eaVert"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6" name="Oval 46"/>
                      <p:cNvSpPr>
                        <a:spLocks noChangeArrowheads="1"/>
                      </p:cNvSpPr>
                      <p:nvPr/>
                    </p:nvSpPr>
                    <p:spPr bwMode="gray">
                      <a:xfrm>
                        <a:off x="4263" y="1757"/>
                        <a:ext cx="1033" cy="926"/>
                      </a:xfrm>
                      <a:prstGeom prst="ellipse">
                        <a:avLst/>
                      </a:prstGeom>
                      <a:gradFill rotWithShape="1">
                        <a:gsLst>
                          <a:gs pos="0">
                            <a:srgbClr val="D6E1E2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D6E1E2">
                              <a:alpha val="38000"/>
                            </a:srgb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eaVert" wrap="none" anchor="ctr"/>
                      <a:lstStyle/>
                      <a:p>
                        <a:r>
                          <a:rPr lang="zh-CN" altLang="en-US" dirty="0" smtClean="0"/>
                          <a:t>销售</a:t>
                        </a:r>
                        <a:endParaRPr lang="zh-CN" altLang="en-US" dirty="0"/>
                      </a:p>
                    </p:txBody>
                  </p:sp>
                </p:grpSp>
              </p:grpSp>
              <p:sp>
                <p:nvSpPr>
                  <p:cNvPr id="45" name="Text Box 47"/>
                  <p:cNvSpPr txBox="1">
                    <a:spLocks noChangeArrowheads="1"/>
                  </p:cNvSpPr>
                  <p:nvPr/>
                </p:nvSpPr>
                <p:spPr bwMode="gray">
                  <a:xfrm rot="20172618">
                    <a:off x="2000" y="2452"/>
                    <a:ext cx="562" cy="15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>
                    <a:spAutoFit/>
                  </a:bodyPr>
                  <a:lstStyle/>
                  <a:p>
                    <a:pPr lvl="0"/>
                    <a:r>
                      <a:rPr lang="zh-CN" altLang="en-US" sz="1400" dirty="0" smtClean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新</a:t>
                    </a:r>
                    <a:r>
                      <a:rPr lang="zh-CN" altLang="en-US" sz="1400" dirty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老系统</a:t>
                    </a:r>
                    <a:r>
                      <a:rPr lang="zh-CN" altLang="en-US" sz="1600" b="1" dirty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数据</a:t>
                    </a:r>
                    <a:r>
                      <a:rPr lang="zh-CN" altLang="en-US" sz="1600" b="1" dirty="0" smtClean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整合</a:t>
                    </a:r>
                    <a:r>
                      <a:rPr lang="en-US" altLang="zh-CN" sz="1400" dirty="0" smtClean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,</a:t>
                    </a:r>
                    <a:endParaRPr lang="en-US" altLang="zh-CN" sz="1400" dirty="0">
                      <a:latin typeface="幼圆" panose="02010509060101010101" pitchFamily="49" charset="-122"/>
                      <a:ea typeface="幼圆" panose="02010509060101010101" pitchFamily="49" charset="-122"/>
                    </a:endParaRPr>
                  </a:p>
                  <a:p>
                    <a:pPr lvl="0"/>
                    <a:r>
                      <a:rPr lang="zh-CN" altLang="en-US" sz="1400" dirty="0" smtClean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数据</a:t>
                    </a:r>
                    <a:r>
                      <a:rPr lang="zh-CN" altLang="en-US" sz="1600" b="1" dirty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核查与</a:t>
                    </a:r>
                    <a:r>
                      <a:rPr lang="zh-CN" altLang="en-US" sz="1600" b="1" dirty="0" smtClean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修复</a:t>
                    </a:r>
                    <a:r>
                      <a:rPr lang="en-US" altLang="zh-CN" sz="1400" dirty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,</a:t>
                    </a:r>
                    <a:r>
                      <a:rPr lang="zh-CN" altLang="en-US" sz="1600" b="1" dirty="0" smtClean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模型修改</a:t>
                    </a:r>
                    <a:r>
                      <a:rPr lang="en-US" altLang="zh-CN" sz="1600" b="1" dirty="0" smtClean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,</a:t>
                    </a:r>
                  </a:p>
                  <a:p>
                    <a:pPr lvl="0"/>
                    <a:r>
                      <a:rPr lang="zh-CN" altLang="en-US" sz="1400" dirty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销售</a:t>
                    </a:r>
                    <a:r>
                      <a:rPr lang="zh-CN" altLang="en-US" sz="1400" dirty="0" smtClean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类</a:t>
                    </a:r>
                    <a:r>
                      <a:rPr lang="zh-CN" altLang="en-US" sz="1400" dirty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报表制作</a:t>
                    </a:r>
                  </a:p>
                </p:txBody>
              </p:sp>
              <p:sp>
                <p:nvSpPr>
                  <p:cNvPr id="46" name="Text Box 48"/>
                  <p:cNvSpPr txBox="1">
                    <a:spLocks noChangeArrowheads="1"/>
                  </p:cNvSpPr>
                  <p:nvPr/>
                </p:nvSpPr>
                <p:spPr bwMode="gray">
                  <a:xfrm rot="3925970">
                    <a:off x="2141" y="2643"/>
                    <a:ext cx="545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lvl="0"/>
                    <a:r>
                      <a:rPr lang="en-US" altLang="zh-CN" b="1" dirty="0"/>
                      <a:t>Phase </a:t>
                    </a:r>
                    <a:r>
                      <a:rPr lang="en-US" altLang="zh-CN" b="1" dirty="0" smtClean="0"/>
                      <a:t>I</a:t>
                    </a:r>
                    <a:endParaRPr lang="en-US" altLang="zh-CN" b="1" dirty="0"/>
                  </a:p>
                </p:txBody>
              </p:sp>
            </p:grpSp>
            <p:grpSp>
              <p:nvGrpSpPr>
                <p:cNvPr id="22" name="Group 28"/>
                <p:cNvGrpSpPr>
                  <a:grpSpLocks/>
                </p:cNvGrpSpPr>
                <p:nvPr/>
              </p:nvGrpSpPr>
              <p:grpSpPr bwMode="auto">
                <a:xfrm>
                  <a:off x="5015220" y="2310515"/>
                  <a:ext cx="2240899" cy="3925380"/>
                  <a:chOff x="1581" y="1692"/>
                  <a:chExt cx="1078" cy="2026"/>
                </a:xfrm>
              </p:grpSpPr>
              <p:grpSp>
                <p:nvGrpSpPr>
                  <p:cNvPr id="23" name="Group 29"/>
                  <p:cNvGrpSpPr>
                    <a:grpSpLocks/>
                  </p:cNvGrpSpPr>
                  <p:nvPr/>
                </p:nvGrpSpPr>
                <p:grpSpPr bwMode="auto">
                  <a:xfrm rot="3877067">
                    <a:off x="1673" y="2715"/>
                    <a:ext cx="1432" cy="541"/>
                    <a:chOff x="2290" y="2725"/>
                    <a:chExt cx="1832" cy="713"/>
                  </a:xfrm>
                </p:grpSpPr>
                <p:grpSp>
                  <p:nvGrpSpPr>
                    <p:cNvPr id="37" name="Group 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90" y="3030"/>
                      <a:ext cx="1832" cy="408"/>
                      <a:chOff x="2290" y="3030"/>
                      <a:chExt cx="1832" cy="408"/>
                    </a:xfrm>
                  </p:grpSpPr>
                  <p:sp>
                    <p:nvSpPr>
                      <p:cNvPr id="41" name="Freeform 31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2290" y="3030"/>
                        <a:ext cx="1832" cy="408"/>
                      </a:xfrm>
                      <a:custGeom>
                        <a:avLst/>
                        <a:gdLst>
                          <a:gd name="T0" fmla="*/ 1832 w 1832"/>
                          <a:gd name="T1" fmla="*/ 32 h 408"/>
                          <a:gd name="T2" fmla="*/ 1830 w 1832"/>
                          <a:gd name="T3" fmla="*/ 66 h 408"/>
                          <a:gd name="T4" fmla="*/ 1814 w 1832"/>
                          <a:gd name="T5" fmla="*/ 128 h 408"/>
                          <a:gd name="T6" fmla="*/ 1788 w 1832"/>
                          <a:gd name="T7" fmla="*/ 188 h 408"/>
                          <a:gd name="T8" fmla="*/ 1754 w 1832"/>
                          <a:gd name="T9" fmla="*/ 240 h 408"/>
                          <a:gd name="T10" fmla="*/ 1712 w 1832"/>
                          <a:gd name="T11" fmla="*/ 288 h 408"/>
                          <a:gd name="T12" fmla="*/ 1664 w 1832"/>
                          <a:gd name="T13" fmla="*/ 330 h 408"/>
                          <a:gd name="T14" fmla="*/ 1610 w 1832"/>
                          <a:gd name="T15" fmla="*/ 362 h 408"/>
                          <a:gd name="T16" fmla="*/ 1550 w 1832"/>
                          <a:gd name="T17" fmla="*/ 388 h 408"/>
                          <a:gd name="T18" fmla="*/ 1486 w 1832"/>
                          <a:gd name="T19" fmla="*/ 402 h 408"/>
                          <a:gd name="T20" fmla="*/ 1418 w 1832"/>
                          <a:gd name="T21" fmla="*/ 408 h 408"/>
                          <a:gd name="T22" fmla="*/ 0 w 1832"/>
                          <a:gd name="T23" fmla="*/ 408 h 408"/>
                          <a:gd name="T24" fmla="*/ 0 w 1832"/>
                          <a:gd name="T25" fmla="*/ 0 h 408"/>
                          <a:gd name="T26" fmla="*/ 1832 w 1832"/>
                          <a:gd name="T27" fmla="*/ 0 h 408"/>
                          <a:gd name="T28" fmla="*/ 1832 w 1832"/>
                          <a:gd name="T29" fmla="*/ 32 h 408"/>
                          <a:gd name="T30" fmla="*/ 1832 w 1832"/>
                          <a:gd name="T31" fmla="*/ 32 h 40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1832" h="408">
                            <a:moveTo>
                              <a:pt x="1832" y="32"/>
                            </a:moveTo>
                            <a:lnTo>
                              <a:pt x="1830" y="66"/>
                            </a:lnTo>
                            <a:lnTo>
                              <a:pt x="1814" y="128"/>
                            </a:lnTo>
                            <a:lnTo>
                              <a:pt x="1788" y="188"/>
                            </a:lnTo>
                            <a:lnTo>
                              <a:pt x="1754" y="240"/>
                            </a:lnTo>
                            <a:lnTo>
                              <a:pt x="1712" y="288"/>
                            </a:lnTo>
                            <a:lnTo>
                              <a:pt x="1664" y="330"/>
                            </a:lnTo>
                            <a:lnTo>
                              <a:pt x="1610" y="362"/>
                            </a:lnTo>
                            <a:lnTo>
                              <a:pt x="1550" y="388"/>
                            </a:lnTo>
                            <a:lnTo>
                              <a:pt x="1486" y="402"/>
                            </a:lnTo>
                            <a:lnTo>
                              <a:pt x="1418" y="408"/>
                            </a:lnTo>
                            <a:lnTo>
                              <a:pt x="0" y="408"/>
                            </a:lnTo>
                            <a:lnTo>
                              <a:pt x="0" y="0"/>
                            </a:lnTo>
                            <a:lnTo>
                              <a:pt x="1832" y="0"/>
                            </a:lnTo>
                            <a:lnTo>
                              <a:pt x="1832" y="32"/>
                            </a:lnTo>
                            <a:lnTo>
                              <a:pt x="1832" y="32"/>
                            </a:lnTo>
                            <a:close/>
                          </a:path>
                        </a:pathLst>
                      </a:custGeom>
                      <a:solidFill>
                        <a:srgbClr val="60878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DF5908"/>
                            </a:solidFill>
                            <a:prstDash val="solid"/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2" name="Freeform 32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3810" y="3058"/>
                        <a:ext cx="288" cy="334"/>
                      </a:xfrm>
                      <a:custGeom>
                        <a:avLst/>
                        <a:gdLst>
                          <a:gd name="T0" fmla="*/ 288 w 288"/>
                          <a:gd name="T1" fmla="*/ 0 h 334"/>
                          <a:gd name="T2" fmla="*/ 284 w 288"/>
                          <a:gd name="T3" fmla="*/ 52 h 334"/>
                          <a:gd name="T4" fmla="*/ 272 w 288"/>
                          <a:gd name="T5" fmla="*/ 98 h 334"/>
                          <a:gd name="T6" fmla="*/ 254 w 288"/>
                          <a:gd name="T7" fmla="*/ 140 h 334"/>
                          <a:gd name="T8" fmla="*/ 230 w 288"/>
                          <a:gd name="T9" fmla="*/ 176 h 334"/>
                          <a:gd name="T10" fmla="*/ 204 w 288"/>
                          <a:gd name="T11" fmla="*/ 208 h 334"/>
                          <a:gd name="T12" fmla="*/ 174 w 288"/>
                          <a:gd name="T13" fmla="*/ 238 h 334"/>
                          <a:gd name="T14" fmla="*/ 144 w 288"/>
                          <a:gd name="T15" fmla="*/ 262 h 334"/>
                          <a:gd name="T16" fmla="*/ 112 w 288"/>
                          <a:gd name="T17" fmla="*/ 282 h 334"/>
                          <a:gd name="T18" fmla="*/ 84 w 288"/>
                          <a:gd name="T19" fmla="*/ 298 h 334"/>
                          <a:gd name="T20" fmla="*/ 56 w 288"/>
                          <a:gd name="T21" fmla="*/ 312 h 334"/>
                          <a:gd name="T22" fmla="*/ 34 w 288"/>
                          <a:gd name="T23" fmla="*/ 322 h 334"/>
                          <a:gd name="T24" fmla="*/ 16 w 288"/>
                          <a:gd name="T25" fmla="*/ 328 h 334"/>
                          <a:gd name="T26" fmla="*/ 4 w 288"/>
                          <a:gd name="T27" fmla="*/ 332 h 334"/>
                          <a:gd name="T28" fmla="*/ 0 w 288"/>
                          <a:gd name="T29" fmla="*/ 334 h 334"/>
                          <a:gd name="T30" fmla="*/ 4 w 288"/>
                          <a:gd name="T31" fmla="*/ 332 h 334"/>
                          <a:gd name="T32" fmla="*/ 16 w 288"/>
                          <a:gd name="T33" fmla="*/ 326 h 334"/>
                          <a:gd name="T34" fmla="*/ 34 w 288"/>
                          <a:gd name="T35" fmla="*/ 318 h 334"/>
                          <a:gd name="T36" fmla="*/ 56 w 288"/>
                          <a:gd name="T37" fmla="*/ 304 h 334"/>
                          <a:gd name="T38" fmla="*/ 84 w 288"/>
                          <a:gd name="T39" fmla="*/ 288 h 334"/>
                          <a:gd name="T40" fmla="*/ 112 w 288"/>
                          <a:gd name="T41" fmla="*/ 266 h 334"/>
                          <a:gd name="T42" fmla="*/ 142 w 288"/>
                          <a:gd name="T43" fmla="*/ 242 h 334"/>
                          <a:gd name="T44" fmla="*/ 170 w 288"/>
                          <a:gd name="T45" fmla="*/ 212 h 334"/>
                          <a:gd name="T46" fmla="*/ 196 w 288"/>
                          <a:gd name="T47" fmla="*/ 180 h 334"/>
                          <a:gd name="T48" fmla="*/ 220 w 288"/>
                          <a:gd name="T49" fmla="*/ 142 h 334"/>
                          <a:gd name="T50" fmla="*/ 238 w 288"/>
                          <a:gd name="T51" fmla="*/ 100 h 334"/>
                          <a:gd name="T52" fmla="*/ 250 w 288"/>
                          <a:gd name="T53" fmla="*/ 54 h 334"/>
                          <a:gd name="T54" fmla="*/ 254 w 288"/>
                          <a:gd name="T55" fmla="*/ 2 h 334"/>
                          <a:gd name="T56" fmla="*/ 288 w 288"/>
                          <a:gd name="T57" fmla="*/ 0 h 33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</a:cxnLst>
                        <a:rect l="0" t="0" r="r" b="b"/>
                        <a:pathLst>
                          <a:path w="288" h="334">
                            <a:moveTo>
                              <a:pt x="288" y="0"/>
                            </a:moveTo>
                            <a:lnTo>
                              <a:pt x="284" y="52"/>
                            </a:lnTo>
                            <a:lnTo>
                              <a:pt x="272" y="98"/>
                            </a:lnTo>
                            <a:lnTo>
                              <a:pt x="254" y="140"/>
                            </a:lnTo>
                            <a:lnTo>
                              <a:pt x="230" y="176"/>
                            </a:lnTo>
                            <a:lnTo>
                              <a:pt x="204" y="208"/>
                            </a:lnTo>
                            <a:lnTo>
                              <a:pt x="174" y="238"/>
                            </a:lnTo>
                            <a:lnTo>
                              <a:pt x="144" y="262"/>
                            </a:lnTo>
                            <a:lnTo>
                              <a:pt x="112" y="282"/>
                            </a:lnTo>
                            <a:lnTo>
                              <a:pt x="84" y="298"/>
                            </a:lnTo>
                            <a:lnTo>
                              <a:pt x="56" y="312"/>
                            </a:lnTo>
                            <a:lnTo>
                              <a:pt x="34" y="322"/>
                            </a:lnTo>
                            <a:lnTo>
                              <a:pt x="16" y="328"/>
                            </a:lnTo>
                            <a:lnTo>
                              <a:pt x="4" y="332"/>
                            </a:lnTo>
                            <a:lnTo>
                              <a:pt x="0" y="334"/>
                            </a:lnTo>
                            <a:lnTo>
                              <a:pt x="4" y="332"/>
                            </a:lnTo>
                            <a:lnTo>
                              <a:pt x="16" y="326"/>
                            </a:lnTo>
                            <a:lnTo>
                              <a:pt x="34" y="318"/>
                            </a:lnTo>
                            <a:lnTo>
                              <a:pt x="56" y="304"/>
                            </a:lnTo>
                            <a:lnTo>
                              <a:pt x="84" y="288"/>
                            </a:lnTo>
                            <a:lnTo>
                              <a:pt x="112" y="266"/>
                            </a:lnTo>
                            <a:lnTo>
                              <a:pt x="142" y="242"/>
                            </a:lnTo>
                            <a:lnTo>
                              <a:pt x="170" y="212"/>
                            </a:lnTo>
                            <a:lnTo>
                              <a:pt x="196" y="180"/>
                            </a:lnTo>
                            <a:lnTo>
                              <a:pt x="220" y="142"/>
                            </a:lnTo>
                            <a:lnTo>
                              <a:pt x="238" y="100"/>
                            </a:lnTo>
                            <a:lnTo>
                              <a:pt x="250" y="54"/>
                            </a:lnTo>
                            <a:lnTo>
                              <a:pt x="254" y="2"/>
                            </a:lnTo>
                            <a:lnTo>
                              <a:pt x="288" y="0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4900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FFFFFF"/>
                            </a:solidFill>
                            <a:prstDash val="solid"/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8" name="Group 33"/>
                    <p:cNvGrpSpPr>
                      <a:grpSpLocks/>
                    </p:cNvGrpSpPr>
                    <p:nvPr/>
                  </p:nvGrpSpPr>
                  <p:grpSpPr bwMode="auto">
                    <a:xfrm flipV="1">
                      <a:off x="2290" y="2725"/>
                      <a:ext cx="1406" cy="313"/>
                      <a:chOff x="2290" y="3030"/>
                      <a:chExt cx="1832" cy="408"/>
                    </a:xfrm>
                  </p:grpSpPr>
                  <p:sp>
                    <p:nvSpPr>
                      <p:cNvPr id="39" name="Freeform 34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2290" y="3030"/>
                        <a:ext cx="1832" cy="408"/>
                      </a:xfrm>
                      <a:custGeom>
                        <a:avLst/>
                        <a:gdLst>
                          <a:gd name="T0" fmla="*/ 1832 w 1832"/>
                          <a:gd name="T1" fmla="*/ 32 h 408"/>
                          <a:gd name="T2" fmla="*/ 1830 w 1832"/>
                          <a:gd name="T3" fmla="*/ 66 h 408"/>
                          <a:gd name="T4" fmla="*/ 1814 w 1832"/>
                          <a:gd name="T5" fmla="*/ 128 h 408"/>
                          <a:gd name="T6" fmla="*/ 1788 w 1832"/>
                          <a:gd name="T7" fmla="*/ 188 h 408"/>
                          <a:gd name="T8" fmla="*/ 1754 w 1832"/>
                          <a:gd name="T9" fmla="*/ 240 h 408"/>
                          <a:gd name="T10" fmla="*/ 1712 w 1832"/>
                          <a:gd name="T11" fmla="*/ 288 h 408"/>
                          <a:gd name="T12" fmla="*/ 1664 w 1832"/>
                          <a:gd name="T13" fmla="*/ 330 h 408"/>
                          <a:gd name="T14" fmla="*/ 1610 w 1832"/>
                          <a:gd name="T15" fmla="*/ 362 h 408"/>
                          <a:gd name="T16" fmla="*/ 1550 w 1832"/>
                          <a:gd name="T17" fmla="*/ 388 h 408"/>
                          <a:gd name="T18" fmla="*/ 1486 w 1832"/>
                          <a:gd name="T19" fmla="*/ 402 h 408"/>
                          <a:gd name="T20" fmla="*/ 1418 w 1832"/>
                          <a:gd name="T21" fmla="*/ 408 h 408"/>
                          <a:gd name="T22" fmla="*/ 0 w 1832"/>
                          <a:gd name="T23" fmla="*/ 408 h 408"/>
                          <a:gd name="T24" fmla="*/ 0 w 1832"/>
                          <a:gd name="T25" fmla="*/ 0 h 408"/>
                          <a:gd name="T26" fmla="*/ 1832 w 1832"/>
                          <a:gd name="T27" fmla="*/ 0 h 408"/>
                          <a:gd name="T28" fmla="*/ 1832 w 1832"/>
                          <a:gd name="T29" fmla="*/ 32 h 408"/>
                          <a:gd name="T30" fmla="*/ 1832 w 1832"/>
                          <a:gd name="T31" fmla="*/ 32 h 40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1832" h="408">
                            <a:moveTo>
                              <a:pt x="1832" y="32"/>
                            </a:moveTo>
                            <a:lnTo>
                              <a:pt x="1830" y="66"/>
                            </a:lnTo>
                            <a:lnTo>
                              <a:pt x="1814" y="128"/>
                            </a:lnTo>
                            <a:lnTo>
                              <a:pt x="1788" y="188"/>
                            </a:lnTo>
                            <a:lnTo>
                              <a:pt x="1754" y="240"/>
                            </a:lnTo>
                            <a:lnTo>
                              <a:pt x="1712" y="288"/>
                            </a:lnTo>
                            <a:lnTo>
                              <a:pt x="1664" y="330"/>
                            </a:lnTo>
                            <a:lnTo>
                              <a:pt x="1610" y="362"/>
                            </a:lnTo>
                            <a:lnTo>
                              <a:pt x="1550" y="388"/>
                            </a:lnTo>
                            <a:lnTo>
                              <a:pt x="1486" y="402"/>
                            </a:lnTo>
                            <a:lnTo>
                              <a:pt x="1418" y="408"/>
                            </a:lnTo>
                            <a:lnTo>
                              <a:pt x="0" y="408"/>
                            </a:lnTo>
                            <a:lnTo>
                              <a:pt x="0" y="0"/>
                            </a:lnTo>
                            <a:lnTo>
                              <a:pt x="1832" y="0"/>
                            </a:lnTo>
                            <a:lnTo>
                              <a:pt x="1832" y="32"/>
                            </a:lnTo>
                            <a:lnTo>
                              <a:pt x="1832" y="32"/>
                            </a:lnTo>
                            <a:close/>
                          </a:path>
                        </a:pathLst>
                      </a:custGeom>
                      <a:solidFill>
                        <a:srgbClr val="98B5B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DF5908"/>
                            </a:solidFill>
                            <a:prstDash val="solid"/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0" name="Freeform 35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3810" y="3058"/>
                        <a:ext cx="288" cy="334"/>
                      </a:xfrm>
                      <a:custGeom>
                        <a:avLst/>
                        <a:gdLst>
                          <a:gd name="T0" fmla="*/ 288 w 288"/>
                          <a:gd name="T1" fmla="*/ 0 h 334"/>
                          <a:gd name="T2" fmla="*/ 284 w 288"/>
                          <a:gd name="T3" fmla="*/ 52 h 334"/>
                          <a:gd name="T4" fmla="*/ 272 w 288"/>
                          <a:gd name="T5" fmla="*/ 98 h 334"/>
                          <a:gd name="T6" fmla="*/ 254 w 288"/>
                          <a:gd name="T7" fmla="*/ 140 h 334"/>
                          <a:gd name="T8" fmla="*/ 230 w 288"/>
                          <a:gd name="T9" fmla="*/ 176 h 334"/>
                          <a:gd name="T10" fmla="*/ 204 w 288"/>
                          <a:gd name="T11" fmla="*/ 208 h 334"/>
                          <a:gd name="T12" fmla="*/ 174 w 288"/>
                          <a:gd name="T13" fmla="*/ 238 h 334"/>
                          <a:gd name="T14" fmla="*/ 144 w 288"/>
                          <a:gd name="T15" fmla="*/ 262 h 334"/>
                          <a:gd name="T16" fmla="*/ 112 w 288"/>
                          <a:gd name="T17" fmla="*/ 282 h 334"/>
                          <a:gd name="T18" fmla="*/ 84 w 288"/>
                          <a:gd name="T19" fmla="*/ 298 h 334"/>
                          <a:gd name="T20" fmla="*/ 56 w 288"/>
                          <a:gd name="T21" fmla="*/ 312 h 334"/>
                          <a:gd name="T22" fmla="*/ 34 w 288"/>
                          <a:gd name="T23" fmla="*/ 322 h 334"/>
                          <a:gd name="T24" fmla="*/ 16 w 288"/>
                          <a:gd name="T25" fmla="*/ 328 h 334"/>
                          <a:gd name="T26" fmla="*/ 4 w 288"/>
                          <a:gd name="T27" fmla="*/ 332 h 334"/>
                          <a:gd name="T28" fmla="*/ 0 w 288"/>
                          <a:gd name="T29" fmla="*/ 334 h 334"/>
                          <a:gd name="T30" fmla="*/ 4 w 288"/>
                          <a:gd name="T31" fmla="*/ 332 h 334"/>
                          <a:gd name="T32" fmla="*/ 16 w 288"/>
                          <a:gd name="T33" fmla="*/ 326 h 334"/>
                          <a:gd name="T34" fmla="*/ 34 w 288"/>
                          <a:gd name="T35" fmla="*/ 318 h 334"/>
                          <a:gd name="T36" fmla="*/ 56 w 288"/>
                          <a:gd name="T37" fmla="*/ 304 h 334"/>
                          <a:gd name="T38" fmla="*/ 84 w 288"/>
                          <a:gd name="T39" fmla="*/ 288 h 334"/>
                          <a:gd name="T40" fmla="*/ 112 w 288"/>
                          <a:gd name="T41" fmla="*/ 266 h 334"/>
                          <a:gd name="T42" fmla="*/ 142 w 288"/>
                          <a:gd name="T43" fmla="*/ 242 h 334"/>
                          <a:gd name="T44" fmla="*/ 170 w 288"/>
                          <a:gd name="T45" fmla="*/ 212 h 334"/>
                          <a:gd name="T46" fmla="*/ 196 w 288"/>
                          <a:gd name="T47" fmla="*/ 180 h 334"/>
                          <a:gd name="T48" fmla="*/ 220 w 288"/>
                          <a:gd name="T49" fmla="*/ 142 h 334"/>
                          <a:gd name="T50" fmla="*/ 238 w 288"/>
                          <a:gd name="T51" fmla="*/ 100 h 334"/>
                          <a:gd name="T52" fmla="*/ 250 w 288"/>
                          <a:gd name="T53" fmla="*/ 54 h 334"/>
                          <a:gd name="T54" fmla="*/ 254 w 288"/>
                          <a:gd name="T55" fmla="*/ 2 h 334"/>
                          <a:gd name="T56" fmla="*/ 288 w 288"/>
                          <a:gd name="T57" fmla="*/ 0 h 33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</a:cxnLst>
                        <a:rect l="0" t="0" r="r" b="b"/>
                        <a:pathLst>
                          <a:path w="288" h="334">
                            <a:moveTo>
                              <a:pt x="288" y="0"/>
                            </a:moveTo>
                            <a:lnTo>
                              <a:pt x="284" y="52"/>
                            </a:lnTo>
                            <a:lnTo>
                              <a:pt x="272" y="98"/>
                            </a:lnTo>
                            <a:lnTo>
                              <a:pt x="254" y="140"/>
                            </a:lnTo>
                            <a:lnTo>
                              <a:pt x="230" y="176"/>
                            </a:lnTo>
                            <a:lnTo>
                              <a:pt x="204" y="208"/>
                            </a:lnTo>
                            <a:lnTo>
                              <a:pt x="174" y="238"/>
                            </a:lnTo>
                            <a:lnTo>
                              <a:pt x="144" y="262"/>
                            </a:lnTo>
                            <a:lnTo>
                              <a:pt x="112" y="282"/>
                            </a:lnTo>
                            <a:lnTo>
                              <a:pt x="84" y="298"/>
                            </a:lnTo>
                            <a:lnTo>
                              <a:pt x="56" y="312"/>
                            </a:lnTo>
                            <a:lnTo>
                              <a:pt x="34" y="322"/>
                            </a:lnTo>
                            <a:lnTo>
                              <a:pt x="16" y="328"/>
                            </a:lnTo>
                            <a:lnTo>
                              <a:pt x="4" y="332"/>
                            </a:lnTo>
                            <a:lnTo>
                              <a:pt x="0" y="334"/>
                            </a:lnTo>
                            <a:lnTo>
                              <a:pt x="4" y="332"/>
                            </a:lnTo>
                            <a:lnTo>
                              <a:pt x="16" y="326"/>
                            </a:lnTo>
                            <a:lnTo>
                              <a:pt x="34" y="318"/>
                            </a:lnTo>
                            <a:lnTo>
                              <a:pt x="56" y="304"/>
                            </a:lnTo>
                            <a:lnTo>
                              <a:pt x="84" y="288"/>
                            </a:lnTo>
                            <a:lnTo>
                              <a:pt x="112" y="266"/>
                            </a:lnTo>
                            <a:lnTo>
                              <a:pt x="142" y="242"/>
                            </a:lnTo>
                            <a:lnTo>
                              <a:pt x="170" y="212"/>
                            </a:lnTo>
                            <a:lnTo>
                              <a:pt x="196" y="180"/>
                            </a:lnTo>
                            <a:lnTo>
                              <a:pt x="220" y="142"/>
                            </a:lnTo>
                            <a:lnTo>
                              <a:pt x="238" y="100"/>
                            </a:lnTo>
                            <a:lnTo>
                              <a:pt x="250" y="54"/>
                            </a:lnTo>
                            <a:lnTo>
                              <a:pt x="254" y="2"/>
                            </a:lnTo>
                            <a:lnTo>
                              <a:pt x="288" y="0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4900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FFFFFF"/>
                            </a:solidFill>
                            <a:prstDash val="solid"/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4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1581" y="1692"/>
                    <a:ext cx="799" cy="824"/>
                    <a:chOff x="2789" y="1625"/>
                    <a:chExt cx="907" cy="907"/>
                  </a:xfrm>
                </p:grpSpPr>
                <p:sp>
                  <p:nvSpPr>
                    <p:cNvPr id="27" name="Oval 3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789" y="1625"/>
                      <a:ext cx="907" cy="907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83A6A7">
                            <a:gamma/>
                            <a:tint val="0"/>
                            <a:invGamma/>
                          </a:srgbClr>
                        </a:gs>
                        <a:gs pos="50000">
                          <a:srgbClr val="83A6A7"/>
                        </a:gs>
                        <a:gs pos="100000">
                          <a:srgbClr val="83A6A7">
                            <a:gamma/>
                            <a:tint val="0"/>
                            <a:invGamma/>
                          </a:srgbClr>
                        </a:gs>
                      </a:gsLst>
                      <a:lin ang="27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bg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9250" dir="3267739" algn="ctr" rotWithShape="0">
                              <a:srgbClr val="808080">
                                <a:alpha val="50000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8" name="Oval 38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789" y="1625"/>
                      <a:ext cx="907" cy="907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83A6A7">
                            <a:alpha val="32001"/>
                          </a:srgbClr>
                        </a:gs>
                        <a:gs pos="100000">
                          <a:srgbClr val="83A6A7">
                            <a:gamma/>
                            <a:shade val="0"/>
                            <a:invGamma/>
                            <a:alpha val="89999"/>
                          </a:srgbClr>
                        </a:gs>
                      </a:gsLst>
                      <a:lin ang="27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bg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9250" dir="3267739" algn="ctr" rotWithShape="0">
                              <a:srgbClr val="808080">
                                <a:alpha val="50000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" name="Oval 3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849" y="1684"/>
                      <a:ext cx="787" cy="788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83A6A7">
                            <a:gamma/>
                            <a:shade val="54118"/>
                            <a:invGamma/>
                          </a:srgbClr>
                        </a:gs>
                        <a:gs pos="50000">
                          <a:srgbClr val="83A6A7"/>
                        </a:gs>
                        <a:gs pos="100000">
                          <a:srgbClr val="83A6A7">
                            <a:gamma/>
                            <a:shade val="54118"/>
                            <a:invGamma/>
                          </a:srgbClr>
                        </a:gs>
                      </a:gsLst>
                      <a:lin ang="189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bg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9250" dir="3267739" algn="ctr" rotWithShape="0">
                              <a:srgbClr val="808080">
                                <a:alpha val="50000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0" name="Oval 4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849" y="1686"/>
                      <a:ext cx="787" cy="788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83A6A7">
                            <a:gamma/>
                            <a:shade val="63529"/>
                            <a:invGamma/>
                          </a:srgbClr>
                        </a:gs>
                        <a:gs pos="100000">
                          <a:srgbClr val="83A6A7">
                            <a:alpha val="0"/>
                          </a:srgbClr>
                        </a:gs>
                      </a:gsLst>
                      <a:lin ang="27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bg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9250" dir="3267739" algn="ctr" rotWithShape="0">
                              <a:srgbClr val="808080">
                                <a:alpha val="50000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" name="Oval 4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888" y="1724"/>
                      <a:ext cx="709" cy="70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bg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9250" dir="3267739" algn="ctr" rotWithShape="0">
                              <a:srgbClr val="808080">
                                <a:alpha val="50000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2" name="Group 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99" y="1735"/>
                      <a:ext cx="687" cy="688"/>
                      <a:chOff x="4166" y="1706"/>
                      <a:chExt cx="1252" cy="1252"/>
                    </a:xfrm>
                  </p:grpSpPr>
                  <p:sp>
                    <p:nvSpPr>
                      <p:cNvPr id="33" name="Oval 43"/>
                      <p:cNvSpPr>
                        <a:spLocks noChangeArrowheads="1"/>
                      </p:cNvSpPr>
                      <p:nvPr/>
                    </p:nvSpPr>
                    <p:spPr bwMode="gray">
                      <a:xfrm>
                        <a:off x="4166" y="1706"/>
                        <a:ext cx="1252" cy="1252"/>
                      </a:xfrm>
                      <a:prstGeom prst="ellipse">
                        <a:avLst/>
                      </a:prstGeom>
                      <a:gradFill rotWithShape="1">
                        <a:gsLst>
                          <a:gs pos="0">
                            <a:srgbClr val="D6E1E2">
                              <a:gamma/>
                              <a:shade val="46275"/>
                              <a:invGamma/>
                            </a:srgbClr>
                          </a:gs>
                          <a:gs pos="100000">
                            <a:srgbClr val="D6E1E2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eaVert"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4" name="Oval 44"/>
                      <p:cNvSpPr>
                        <a:spLocks noChangeArrowheads="1"/>
                      </p:cNvSpPr>
                      <p:nvPr/>
                    </p:nvSpPr>
                    <p:spPr bwMode="gray">
                      <a:xfrm>
                        <a:off x="4182" y="1713"/>
                        <a:ext cx="1222" cy="1221"/>
                      </a:xfrm>
                      <a:prstGeom prst="ellipse">
                        <a:avLst/>
                      </a:prstGeom>
                      <a:gradFill rotWithShape="1">
                        <a:gsLst>
                          <a:gs pos="0">
                            <a:srgbClr val="D6E1E2">
                              <a:alpha val="0"/>
                            </a:srgbClr>
                          </a:gs>
                          <a:gs pos="100000">
                            <a:srgbClr val="D6E1E2">
                              <a:gamma/>
                              <a:tint val="34902"/>
                              <a:invGamma/>
                            </a:srgb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eaVert"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" name="Oval 45"/>
                      <p:cNvSpPr>
                        <a:spLocks noChangeArrowheads="1"/>
                      </p:cNvSpPr>
                      <p:nvPr/>
                    </p:nvSpPr>
                    <p:spPr bwMode="gray">
                      <a:xfrm>
                        <a:off x="4195" y="1725"/>
                        <a:ext cx="1162" cy="1141"/>
                      </a:xfrm>
                      <a:prstGeom prst="ellipse">
                        <a:avLst/>
                      </a:prstGeom>
                      <a:gradFill rotWithShape="1">
                        <a:gsLst>
                          <a:gs pos="0">
                            <a:srgbClr val="D6E1E2">
                              <a:gamma/>
                              <a:shade val="79216"/>
                              <a:invGamma/>
                            </a:srgbClr>
                          </a:gs>
                          <a:gs pos="100000">
                            <a:srgbClr val="D6E1E2">
                              <a:alpha val="48000"/>
                            </a:srgb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eaVert"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" name="Oval 46"/>
                      <p:cNvSpPr>
                        <a:spLocks noChangeArrowheads="1"/>
                      </p:cNvSpPr>
                      <p:nvPr/>
                    </p:nvSpPr>
                    <p:spPr bwMode="gray">
                      <a:xfrm>
                        <a:off x="4263" y="1848"/>
                        <a:ext cx="1033" cy="925"/>
                      </a:xfrm>
                      <a:prstGeom prst="ellipse">
                        <a:avLst/>
                      </a:prstGeom>
                      <a:gradFill rotWithShape="1">
                        <a:gsLst>
                          <a:gs pos="0">
                            <a:srgbClr val="D6E1E2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D6E1E2">
                              <a:alpha val="38000"/>
                            </a:srgb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eaVert" wrap="none" anchor="ctr"/>
                      <a:lstStyle/>
                      <a:p>
                        <a:r>
                          <a:rPr lang="zh-CN" altLang="en-US" sz="3200" b="1" dirty="0" smtClean="0">
                            <a:solidFill>
                              <a:srgbClr val="0070C0"/>
                            </a:solidFill>
                          </a:rPr>
                          <a:t>订单</a:t>
                        </a:r>
                        <a:endParaRPr lang="zh-CN" altLang="en-US" sz="3200" b="1" dirty="0">
                          <a:solidFill>
                            <a:srgbClr val="0070C0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25" name="Text Box 47"/>
                  <p:cNvSpPr txBox="1">
                    <a:spLocks noChangeArrowheads="1"/>
                  </p:cNvSpPr>
                  <p:nvPr/>
                </p:nvSpPr>
                <p:spPr bwMode="gray">
                  <a:xfrm rot="20172618">
                    <a:off x="2053" y="2454"/>
                    <a:ext cx="429" cy="126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>
                    <a:spAutoFit/>
                  </a:bodyPr>
                  <a:lstStyle/>
                  <a:p>
                    <a:pPr lvl="0"/>
                    <a:r>
                      <a:rPr lang="zh-CN" altLang="en-US" sz="1400" dirty="0" smtClean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新</a:t>
                    </a:r>
                    <a:r>
                      <a:rPr lang="zh-CN" altLang="en-US" sz="1400" dirty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老系统</a:t>
                    </a:r>
                    <a:r>
                      <a:rPr lang="zh-CN" altLang="en-US" sz="1600" b="1" dirty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数据</a:t>
                    </a:r>
                    <a:r>
                      <a:rPr lang="zh-CN" altLang="en-US" sz="1600" b="1" dirty="0" smtClean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整合</a:t>
                    </a:r>
                    <a:r>
                      <a:rPr lang="en-US" altLang="zh-CN" sz="1600" b="1" dirty="0" smtClean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,</a:t>
                    </a:r>
                    <a:endParaRPr lang="en-US" altLang="zh-CN" sz="1400" dirty="0">
                      <a:latin typeface="幼圆" panose="02010509060101010101" pitchFamily="49" charset="-122"/>
                      <a:ea typeface="幼圆" panose="02010509060101010101" pitchFamily="49" charset="-122"/>
                    </a:endParaRPr>
                  </a:p>
                  <a:p>
                    <a:pPr lvl="0"/>
                    <a:r>
                      <a:rPr lang="zh-CN" altLang="en-US" sz="1400" dirty="0" smtClean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数据</a:t>
                    </a:r>
                    <a:r>
                      <a:rPr lang="zh-CN" altLang="en-US" sz="1600" b="1" dirty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核查与</a:t>
                    </a:r>
                    <a:r>
                      <a:rPr lang="zh-CN" altLang="en-US" sz="1600" b="1" dirty="0" smtClean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修复</a:t>
                    </a:r>
                    <a:r>
                      <a:rPr lang="en-US" altLang="zh-CN" sz="1400" dirty="0" smtClean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,</a:t>
                    </a:r>
                    <a:r>
                      <a:rPr lang="zh-CN" altLang="en-US" sz="1600" b="1" dirty="0" smtClean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模型修改</a:t>
                    </a:r>
                    <a:r>
                      <a:rPr lang="en-US" altLang="zh-CN" sz="1400" dirty="0" smtClean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,</a:t>
                    </a:r>
                  </a:p>
                  <a:p>
                    <a:pPr lvl="0"/>
                    <a:r>
                      <a:rPr lang="zh-CN" altLang="en-US" sz="1400" dirty="0" smtClean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订单类</a:t>
                    </a:r>
                    <a:r>
                      <a:rPr lang="zh-CN" altLang="en-US" sz="1400" dirty="0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报表制作</a:t>
                    </a:r>
                  </a:p>
                </p:txBody>
              </p:sp>
              <p:sp>
                <p:nvSpPr>
                  <p:cNvPr id="26" name="Text Box 48"/>
                  <p:cNvSpPr txBox="1">
                    <a:spLocks noChangeArrowheads="1"/>
                  </p:cNvSpPr>
                  <p:nvPr/>
                </p:nvSpPr>
                <p:spPr bwMode="gray">
                  <a:xfrm rot="3925970">
                    <a:off x="2175" y="2671"/>
                    <a:ext cx="478" cy="1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lvl="0"/>
                    <a:r>
                      <a:rPr lang="en-US" altLang="zh-CN" b="1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Phase </a:t>
                    </a:r>
                    <a:r>
                      <a:rPr lang="en-US" altLang="zh-CN" b="1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II</a:t>
                    </a:r>
                    <a:endParaRPr lang="en-US" altLang="zh-CN" b="1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  <p:graphicFrame>
            <p:nvGraphicFramePr>
              <p:cNvPr id="16" name="图示 15"/>
              <p:cNvGraphicFramePr/>
              <p:nvPr>
                <p:extLst>
                  <p:ext uri="{D42A27DB-BD31-4B8C-83A1-F6EECF244321}">
                    <p14:modId xmlns:p14="http://schemas.microsoft.com/office/powerpoint/2010/main" val="2360317200"/>
                  </p:ext>
                </p:extLst>
              </p:nvPr>
            </p:nvGraphicFramePr>
            <p:xfrm>
              <a:off x="632701" y="5101806"/>
              <a:ext cx="1822394" cy="150104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p:grpSp>
        <p:sp>
          <p:nvSpPr>
            <p:cNvPr id="8" name="文本框 7"/>
            <p:cNvSpPr txBox="1"/>
            <p:nvPr/>
          </p:nvSpPr>
          <p:spPr>
            <a:xfrm>
              <a:off x="1828735" y="3275765"/>
              <a:ext cx="774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Analysis</a:t>
              </a:r>
              <a:endParaRPr lang="zh-CN" altLang="en-US" sz="14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650187" y="3279781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Sales</a:t>
              </a:r>
              <a:endParaRPr lang="zh-CN" altLang="en-US" sz="14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386270" y="3206529"/>
              <a:ext cx="1028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Ordering</a:t>
              </a:r>
              <a:endParaRPr lang="zh-CN" altLang="en-US" b="1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800781" y="3123510"/>
              <a:ext cx="882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Inventory</a:t>
              </a:r>
              <a:endParaRPr lang="zh-CN" altLang="en-US" sz="14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81949" y="3152961"/>
              <a:ext cx="678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Others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6419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zh-CN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第一阶段推广进度 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Phase I promotion review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368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10" name="图片 9" descr="www.tuweimei.comComp_5073797_1BiQIkaKbPl0GRtziUyuY4qzB5ajD395.jpg"/>
          <p:cNvPicPr>
            <a:picLocks noGrp="1" noChangeAspect="1"/>
          </p:cNvPicPr>
          <p:nvPr isPhoto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730" y="5211923"/>
            <a:ext cx="1624219" cy="162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564869777"/>
              </p:ext>
            </p:extLst>
          </p:nvPr>
        </p:nvGraphicFramePr>
        <p:xfrm>
          <a:off x="838200" y="1397000"/>
          <a:ext cx="10515600" cy="4283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902539" y="3739354"/>
            <a:ext cx="59472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TO-DO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IT </a:t>
            </a:r>
            <a:r>
              <a:rPr lang="zh-CN" altLang="en-US" dirty="0" smtClean="0"/>
              <a:t>组 </a:t>
            </a:r>
            <a:r>
              <a:rPr lang="en-US" altLang="zh-CN" dirty="0" smtClean="0"/>
              <a:t>IT TEAM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拜访试点人员</a:t>
            </a:r>
            <a:endParaRPr lang="en-US" altLang="zh-C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意见收集及整理</a:t>
            </a:r>
            <a:endParaRPr lang="en-US" altLang="zh-C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报表</a:t>
            </a:r>
            <a:r>
              <a:rPr lang="zh-CN" altLang="en-US" sz="1600" dirty="0" smtClean="0"/>
              <a:t>发布</a:t>
            </a:r>
            <a:endParaRPr lang="en-US" altLang="zh-CN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权限清单？？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BI </a:t>
            </a:r>
            <a:r>
              <a:rPr lang="zh-CN" altLang="en-US" dirty="0" smtClean="0"/>
              <a:t>组 </a:t>
            </a:r>
            <a:r>
              <a:rPr lang="en-US" altLang="zh-CN" dirty="0" smtClean="0"/>
              <a:t>BI TEAM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报表优化</a:t>
            </a:r>
            <a:endParaRPr lang="en-US" altLang="zh-CN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第一</a:t>
            </a:r>
            <a:r>
              <a:rPr lang="zh-CN" altLang="en-US" sz="1400" dirty="0" smtClean="0"/>
              <a:t>阶段简化手机版设计与创建</a:t>
            </a:r>
            <a:endParaRPr lang="en-US" altLang="zh-CN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按照收集来的意见与建议进行报表优化</a:t>
            </a:r>
            <a:endParaRPr lang="en-US" altLang="zh-CN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报表</a:t>
            </a:r>
            <a:r>
              <a:rPr lang="zh-CN" altLang="en-US" sz="1600" dirty="0" smtClean="0"/>
              <a:t>发布</a:t>
            </a:r>
            <a:endParaRPr lang="en-US" altLang="zh-CN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权限清单？？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0501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Phase II 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schedule review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368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10" name="图片 9" descr="www.tuweimei.comComp_5073797_1BiQIkaKbPl0GRtziUyuY4qzB5ajD395.jpg"/>
          <p:cNvPicPr>
            <a:picLocks noGrp="1" noChangeAspect="1"/>
          </p:cNvPicPr>
          <p:nvPr isPhoto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730" y="5211923"/>
            <a:ext cx="1624219" cy="162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6" name="组合 135"/>
          <p:cNvGrpSpPr/>
          <p:nvPr/>
        </p:nvGrpSpPr>
        <p:grpSpPr>
          <a:xfrm>
            <a:off x="838200" y="1864763"/>
            <a:ext cx="6426876" cy="3484138"/>
            <a:chOff x="742024" y="2015551"/>
            <a:chExt cx="6426876" cy="3484138"/>
          </a:xfrm>
        </p:grpSpPr>
        <p:sp>
          <p:nvSpPr>
            <p:cNvPr id="137" name="Arc 2"/>
            <p:cNvSpPr>
              <a:spLocks/>
            </p:cNvSpPr>
            <p:nvPr/>
          </p:nvSpPr>
          <p:spPr bwMode="auto">
            <a:xfrm>
              <a:off x="2319087" y="2325437"/>
              <a:ext cx="3222625" cy="2679700"/>
            </a:xfrm>
            <a:custGeom>
              <a:avLst/>
              <a:gdLst>
                <a:gd name="G0" fmla="+- 21600 0 0"/>
                <a:gd name="G1" fmla="+- 15533 0 0"/>
                <a:gd name="G2" fmla="+- 21600 0 0"/>
                <a:gd name="T0" fmla="*/ 36865 w 43200"/>
                <a:gd name="T1" fmla="*/ 251 h 37133"/>
                <a:gd name="T2" fmla="*/ 6591 w 43200"/>
                <a:gd name="T3" fmla="*/ 0 h 37133"/>
                <a:gd name="T4" fmla="*/ 21600 w 43200"/>
                <a:gd name="T5" fmla="*/ 15533 h 37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7133" fill="none" extrusionOk="0">
                  <a:moveTo>
                    <a:pt x="36865" y="250"/>
                  </a:moveTo>
                  <a:cubicBezTo>
                    <a:pt x="40920" y="4302"/>
                    <a:pt x="43200" y="9800"/>
                    <a:pt x="43200" y="15533"/>
                  </a:cubicBezTo>
                  <a:cubicBezTo>
                    <a:pt x="43200" y="27462"/>
                    <a:pt x="33529" y="37133"/>
                    <a:pt x="21600" y="37133"/>
                  </a:cubicBezTo>
                  <a:cubicBezTo>
                    <a:pt x="9670" y="37133"/>
                    <a:pt x="0" y="27462"/>
                    <a:pt x="0" y="15533"/>
                  </a:cubicBezTo>
                  <a:cubicBezTo>
                    <a:pt x="-1" y="9675"/>
                    <a:pt x="2378" y="4069"/>
                    <a:pt x="6590" y="-1"/>
                  </a:cubicBezTo>
                </a:path>
                <a:path w="43200" h="37133" stroke="0" extrusionOk="0">
                  <a:moveTo>
                    <a:pt x="36865" y="250"/>
                  </a:moveTo>
                  <a:cubicBezTo>
                    <a:pt x="40920" y="4302"/>
                    <a:pt x="43200" y="9800"/>
                    <a:pt x="43200" y="15533"/>
                  </a:cubicBezTo>
                  <a:cubicBezTo>
                    <a:pt x="43200" y="27462"/>
                    <a:pt x="33529" y="37133"/>
                    <a:pt x="21600" y="37133"/>
                  </a:cubicBezTo>
                  <a:cubicBezTo>
                    <a:pt x="9670" y="37133"/>
                    <a:pt x="0" y="27462"/>
                    <a:pt x="0" y="15533"/>
                  </a:cubicBezTo>
                  <a:cubicBezTo>
                    <a:pt x="-1" y="9675"/>
                    <a:pt x="2378" y="4069"/>
                    <a:pt x="6590" y="-1"/>
                  </a:cubicBezTo>
                  <a:lnTo>
                    <a:pt x="21600" y="15533"/>
                  </a:lnTo>
                  <a:close/>
                </a:path>
              </a:pathLst>
            </a:custGeom>
            <a:noFill/>
            <a:ln w="76200" cap="rnd">
              <a:gradFill>
                <a:gsLst>
                  <a:gs pos="0">
                    <a:schemeClr val="tx1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3000">
                    <a:schemeClr val="tx1">
                      <a:lumMod val="65000"/>
                      <a:lumOff val="35000"/>
                    </a:schemeClr>
                  </a:gs>
                  <a:gs pos="98000">
                    <a:schemeClr val="accent1">
                      <a:lumMod val="45000"/>
                      <a:lumOff val="55000"/>
                    </a:schemeClr>
                  </a:gs>
                  <a:gs pos="0">
                    <a:schemeClr val="accent1">
                      <a:lumMod val="30000"/>
                      <a:lumOff val="70000"/>
                    </a:schemeClr>
                  </a:gs>
                </a:gsLst>
                <a:lin ang="0" scaled="0"/>
              </a:gra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8" name="Freeform 3"/>
            <p:cNvSpPr>
              <a:spLocks/>
            </p:cNvSpPr>
            <p:nvPr/>
          </p:nvSpPr>
          <p:spPr bwMode="auto">
            <a:xfrm rot="1493062">
              <a:off x="3490269" y="4861713"/>
              <a:ext cx="194060" cy="240582"/>
            </a:xfrm>
            <a:custGeom>
              <a:avLst/>
              <a:gdLst>
                <a:gd name="T0" fmla="*/ 76 w 77"/>
                <a:gd name="T1" fmla="*/ 34 h 74"/>
                <a:gd name="T2" fmla="*/ 0 w 77"/>
                <a:gd name="T3" fmla="*/ 0 h 74"/>
                <a:gd name="T4" fmla="*/ 0 w 77"/>
                <a:gd name="T5" fmla="*/ 73 h 74"/>
                <a:gd name="T6" fmla="*/ 76 w 77"/>
                <a:gd name="T7" fmla="*/ 3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74">
                  <a:moveTo>
                    <a:pt x="76" y="34"/>
                  </a:moveTo>
                  <a:lnTo>
                    <a:pt x="0" y="0"/>
                  </a:lnTo>
                  <a:lnTo>
                    <a:pt x="0" y="73"/>
                  </a:lnTo>
                  <a:lnTo>
                    <a:pt x="76" y="34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9" name="Rectangle 4"/>
            <p:cNvSpPr>
              <a:spLocks noChangeArrowheads="1"/>
            </p:cNvSpPr>
            <p:nvPr/>
          </p:nvSpPr>
          <p:spPr bwMode="auto">
            <a:xfrm>
              <a:off x="742024" y="2074840"/>
              <a:ext cx="20549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01638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804863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206500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608138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0653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5225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9797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4369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4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订单时间接口分析与修改</a:t>
              </a:r>
              <a:endParaRPr lang="en-US" altLang="zh-CN" sz="1400" dirty="0" smtClean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r>
                <a:rPr lang="en-US" altLang="zh-CN" sz="1200" dirty="0" smtClean="0">
                  <a:latin typeface="+mn-lt"/>
                  <a:ea typeface="幼圆" panose="02010509060101010101" pitchFamily="49" charset="-122"/>
                </a:rPr>
                <a:t>Interface analysis </a:t>
              </a:r>
              <a:r>
                <a:rPr lang="en-US" altLang="zh-CN" sz="1200" dirty="0">
                  <a:latin typeface="+mn-lt"/>
                  <a:ea typeface="幼圆" panose="02010509060101010101" pitchFamily="49" charset="-122"/>
                </a:rPr>
                <a:t>&amp; modification</a:t>
              </a:r>
            </a:p>
          </p:txBody>
        </p:sp>
        <p:sp>
          <p:nvSpPr>
            <p:cNvPr id="140" name="Rectangle 5"/>
            <p:cNvSpPr>
              <a:spLocks noChangeArrowheads="1"/>
            </p:cNvSpPr>
            <p:nvPr/>
          </p:nvSpPr>
          <p:spPr bwMode="auto">
            <a:xfrm>
              <a:off x="1016931" y="3354481"/>
              <a:ext cx="145397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01638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804863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206500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608138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0653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5225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9797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4369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400" dirty="0">
                  <a:latin typeface="幼圆" panose="02010509060101010101" pitchFamily="49" charset="-122"/>
                  <a:ea typeface="幼圆" panose="02010509060101010101" pitchFamily="49" charset="-122"/>
                </a:rPr>
                <a:t>订单</a:t>
              </a:r>
              <a:r>
                <a:rPr lang="zh-CN" altLang="en-US" sz="14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数据整合</a:t>
              </a:r>
              <a:endParaRPr lang="en-US" altLang="zh-CN" sz="1400" dirty="0" smtClean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r>
                <a:rPr lang="en-US" altLang="zh-CN" sz="1200" dirty="0">
                  <a:latin typeface="+mn-lt"/>
                  <a:ea typeface="幼圆" panose="02010509060101010101" pitchFamily="49" charset="-122"/>
                </a:rPr>
                <a:t>Data </a:t>
              </a:r>
              <a:r>
                <a:rPr lang="en-US" altLang="zh-CN" sz="1200" dirty="0" smtClean="0">
                  <a:latin typeface="+mn-lt"/>
                  <a:ea typeface="幼圆" panose="02010509060101010101" pitchFamily="49" charset="-122"/>
                </a:rPr>
                <a:t>consolidation</a:t>
              </a:r>
              <a:endParaRPr lang="en-US" altLang="zh-CN" sz="1200" dirty="0">
                <a:latin typeface="+mn-lt"/>
                <a:ea typeface="幼圆" panose="02010509060101010101" pitchFamily="49" charset="-122"/>
              </a:endParaRPr>
            </a:p>
          </p:txBody>
        </p:sp>
        <p:sp>
          <p:nvSpPr>
            <p:cNvPr id="141" name="Rectangle 6"/>
            <p:cNvSpPr>
              <a:spLocks noChangeArrowheads="1"/>
            </p:cNvSpPr>
            <p:nvPr/>
          </p:nvSpPr>
          <p:spPr bwMode="auto">
            <a:xfrm>
              <a:off x="1016932" y="4060148"/>
              <a:ext cx="146491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01638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804863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206500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608138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0653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5225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9797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4369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400" dirty="0">
                  <a:latin typeface="幼圆" panose="02010509060101010101" pitchFamily="49" charset="-122"/>
                  <a:ea typeface="幼圆" panose="02010509060101010101" pitchFamily="49" charset="-122"/>
                </a:rPr>
                <a:t>数据核查与</a:t>
              </a:r>
              <a:r>
                <a:rPr lang="zh-CN" altLang="en-US" sz="14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修复</a:t>
              </a:r>
              <a:endParaRPr lang="en-US" altLang="zh-CN" sz="1400" dirty="0" smtClean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r>
                <a:rPr lang="en-US" altLang="zh-CN" sz="1200" dirty="0" smtClean="0">
                  <a:latin typeface="+mn-lt"/>
                  <a:ea typeface="幼圆" panose="02010509060101010101" pitchFamily="49" charset="-122"/>
                </a:rPr>
                <a:t>Data checking &amp; fixing</a:t>
              </a:r>
              <a:endParaRPr lang="en-US" altLang="zh-CN" sz="1200" dirty="0">
                <a:latin typeface="+mn-lt"/>
                <a:ea typeface="幼圆" panose="02010509060101010101" pitchFamily="49" charset="-122"/>
              </a:endParaRPr>
            </a:p>
          </p:txBody>
        </p:sp>
        <p:sp>
          <p:nvSpPr>
            <p:cNvPr id="142" name="Rectangle 7"/>
            <p:cNvSpPr>
              <a:spLocks noChangeArrowheads="1"/>
            </p:cNvSpPr>
            <p:nvPr/>
          </p:nvSpPr>
          <p:spPr bwMode="auto">
            <a:xfrm>
              <a:off x="2679214" y="5099579"/>
              <a:ext cx="195628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01638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804863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206500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608138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0653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5225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9797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4369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4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到货率模型创建</a:t>
              </a:r>
              <a:r>
                <a:rPr lang="zh-CN" altLang="en-US" sz="1400" dirty="0">
                  <a:latin typeface="幼圆" panose="02010509060101010101" pitchFamily="49" charset="-122"/>
                  <a:ea typeface="幼圆" panose="02010509060101010101" pitchFamily="49" charset="-122"/>
                </a:rPr>
                <a:t>与</a:t>
              </a:r>
              <a:r>
                <a:rPr lang="zh-CN" altLang="en-US" sz="14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修改</a:t>
              </a:r>
              <a:endParaRPr lang="en-US" altLang="zh-CN" sz="1400" dirty="0" smtClean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r>
                <a:rPr lang="en-US" altLang="zh-CN" sz="1200" dirty="0" smtClean="0">
                  <a:latin typeface="+mn-lt"/>
                  <a:ea typeface="幼圆" panose="02010509060101010101" pitchFamily="49" charset="-122"/>
                </a:rPr>
                <a:t>Model building &amp; fixing</a:t>
              </a:r>
              <a:endParaRPr lang="en-US" altLang="zh-CN" sz="1400" dirty="0">
                <a:latin typeface="+mn-lt"/>
                <a:ea typeface="幼圆" panose="02010509060101010101" pitchFamily="49" charset="-122"/>
              </a:endParaRPr>
            </a:p>
          </p:txBody>
        </p:sp>
        <p:sp>
          <p:nvSpPr>
            <p:cNvPr id="143" name="Rectangle 8"/>
            <p:cNvSpPr>
              <a:spLocks noChangeArrowheads="1"/>
            </p:cNvSpPr>
            <p:nvPr/>
          </p:nvSpPr>
          <p:spPr bwMode="auto">
            <a:xfrm>
              <a:off x="5410896" y="4324853"/>
              <a:ext cx="14478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01638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804863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206500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608138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0653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5225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9797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4369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400" dirty="0">
                  <a:latin typeface="幼圆" panose="02010509060101010101" pitchFamily="49" charset="-122"/>
                  <a:ea typeface="幼圆" panose="02010509060101010101" pitchFamily="49" charset="-122"/>
                </a:rPr>
                <a:t>报表</a:t>
              </a:r>
              <a:r>
                <a:rPr lang="zh-CN" altLang="en-US" sz="14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设计</a:t>
              </a:r>
              <a:endParaRPr lang="en-US" altLang="zh-CN" sz="1400" dirty="0" smtClean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r>
                <a:rPr lang="en-US" altLang="zh-CN" sz="1200" dirty="0" smtClean="0">
                  <a:latin typeface="+mn-lt"/>
                  <a:ea typeface="幼圆" panose="02010509060101010101" pitchFamily="49" charset="-122"/>
                </a:rPr>
                <a:t>Report design</a:t>
              </a:r>
              <a:endParaRPr lang="en-US" altLang="zh-CN" sz="1200" dirty="0">
                <a:latin typeface="+mn-lt"/>
                <a:ea typeface="幼圆" panose="02010509060101010101" pitchFamily="49" charset="-122"/>
              </a:endParaRPr>
            </a:p>
          </p:txBody>
        </p:sp>
        <p:sp>
          <p:nvSpPr>
            <p:cNvPr id="144" name="Rectangle 9"/>
            <p:cNvSpPr>
              <a:spLocks noChangeArrowheads="1"/>
            </p:cNvSpPr>
            <p:nvPr/>
          </p:nvSpPr>
          <p:spPr bwMode="auto">
            <a:xfrm>
              <a:off x="5675062" y="3258475"/>
              <a:ext cx="149383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01638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804863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206500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608138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0653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5225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9797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4369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400" dirty="0">
                  <a:latin typeface="幼圆" panose="02010509060101010101" pitchFamily="49" charset="-122"/>
                  <a:ea typeface="幼圆" panose="02010509060101010101" pitchFamily="49" charset="-122"/>
                </a:rPr>
                <a:t>报表字段</a:t>
              </a:r>
              <a:r>
                <a:rPr lang="zh-CN" altLang="en-US" sz="14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核查</a:t>
              </a:r>
              <a:endParaRPr lang="en-US" altLang="zh-CN" sz="1400" dirty="0" smtClean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r>
                <a:rPr lang="en-US" altLang="zh-CN" sz="1200" dirty="0" smtClean="0">
                  <a:latin typeface="+mn-lt"/>
                  <a:ea typeface="幼圆" panose="02010509060101010101" pitchFamily="49" charset="-122"/>
                </a:rPr>
                <a:t>Report checking</a:t>
              </a:r>
              <a:endParaRPr lang="en-US" altLang="zh-CN" sz="1200" dirty="0">
                <a:latin typeface="+mn-lt"/>
                <a:ea typeface="幼圆" panose="02010509060101010101" pitchFamily="49" charset="-122"/>
              </a:endParaRPr>
            </a:p>
          </p:txBody>
        </p:sp>
        <p:sp>
          <p:nvSpPr>
            <p:cNvPr id="145" name="Rectangle 10"/>
            <p:cNvSpPr>
              <a:spLocks noChangeArrowheads="1"/>
            </p:cNvSpPr>
            <p:nvPr/>
          </p:nvSpPr>
          <p:spPr bwMode="auto">
            <a:xfrm>
              <a:off x="5198562" y="2015551"/>
              <a:ext cx="150812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01638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804863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206500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608138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0653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5225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9797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4369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4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报表推广</a:t>
              </a:r>
              <a:endParaRPr lang="en-US" altLang="zh-CN" sz="1400" dirty="0" smtClean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r>
                <a:rPr lang="en-US" altLang="zh-CN" sz="1200" dirty="0" smtClean="0">
                  <a:latin typeface="+mn-lt"/>
                  <a:ea typeface="幼圆" panose="02010509060101010101" pitchFamily="49" charset="-122"/>
                </a:rPr>
                <a:t>Report Promotion</a:t>
              </a:r>
              <a:endParaRPr lang="en-US" altLang="zh-CN" sz="1200" dirty="0">
                <a:latin typeface="+mn-lt"/>
                <a:ea typeface="幼圆" panose="02010509060101010101" pitchFamily="49" charset="-122"/>
              </a:endParaRPr>
            </a:p>
          </p:txBody>
        </p:sp>
        <p:sp>
          <p:nvSpPr>
            <p:cNvPr id="146" name="Rectangle 11"/>
            <p:cNvSpPr>
              <a:spLocks noChangeArrowheads="1"/>
            </p:cNvSpPr>
            <p:nvPr/>
          </p:nvSpPr>
          <p:spPr bwMode="auto">
            <a:xfrm>
              <a:off x="2920750" y="2355600"/>
              <a:ext cx="12382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01638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804863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206500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608138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0653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5225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9797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4369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solidFill>
                    <a:schemeClr val="tx2"/>
                  </a:solidFill>
                </a:rPr>
                <a:t>1 </a:t>
              </a:r>
            </a:p>
          </p:txBody>
        </p:sp>
        <p:sp>
          <p:nvSpPr>
            <p:cNvPr id="147" name="Rectangle 12"/>
            <p:cNvSpPr>
              <a:spLocks noChangeArrowheads="1"/>
            </p:cNvSpPr>
            <p:nvPr/>
          </p:nvSpPr>
          <p:spPr bwMode="auto">
            <a:xfrm>
              <a:off x="2460222" y="3401762"/>
              <a:ext cx="122237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01638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804863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206500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608138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0653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5225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9797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4369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 dirty="0">
                  <a:solidFill>
                    <a:schemeClr val="tx2"/>
                  </a:solidFill>
                </a:rPr>
                <a:t>2 </a:t>
              </a:r>
            </a:p>
          </p:txBody>
        </p:sp>
        <p:sp>
          <p:nvSpPr>
            <p:cNvPr id="148" name="Rectangle 13"/>
            <p:cNvSpPr>
              <a:spLocks noChangeArrowheads="1"/>
            </p:cNvSpPr>
            <p:nvPr/>
          </p:nvSpPr>
          <p:spPr bwMode="auto">
            <a:xfrm>
              <a:off x="3603700" y="4615497"/>
              <a:ext cx="122238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01638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804863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206500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608138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0653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5225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9797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4369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 dirty="0">
                  <a:solidFill>
                    <a:schemeClr val="tx2"/>
                  </a:solidFill>
                </a:rPr>
                <a:t>4 </a:t>
              </a:r>
            </a:p>
          </p:txBody>
        </p:sp>
        <p:sp>
          <p:nvSpPr>
            <p:cNvPr id="149" name="Rectangle 14"/>
            <p:cNvSpPr>
              <a:spLocks noChangeArrowheads="1"/>
            </p:cNvSpPr>
            <p:nvPr/>
          </p:nvSpPr>
          <p:spPr bwMode="auto">
            <a:xfrm>
              <a:off x="5073149" y="4038500"/>
              <a:ext cx="125413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01638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804863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206500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608138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0653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5225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9797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4369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 dirty="0">
                  <a:solidFill>
                    <a:schemeClr val="tx2"/>
                  </a:solidFill>
                </a:rPr>
                <a:t>5 </a:t>
              </a:r>
            </a:p>
          </p:txBody>
        </p:sp>
        <p:sp>
          <p:nvSpPr>
            <p:cNvPr id="150" name="Rectangle 15"/>
            <p:cNvSpPr>
              <a:spLocks noChangeArrowheads="1"/>
            </p:cNvSpPr>
            <p:nvPr/>
          </p:nvSpPr>
          <p:spPr bwMode="auto">
            <a:xfrm>
              <a:off x="5327399" y="3252361"/>
              <a:ext cx="12382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01638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804863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206500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608138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0653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5225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9797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4369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 dirty="0">
                  <a:solidFill>
                    <a:schemeClr val="tx2"/>
                  </a:solidFill>
                </a:rPr>
                <a:t>6 </a:t>
              </a:r>
            </a:p>
          </p:txBody>
        </p:sp>
        <p:sp>
          <p:nvSpPr>
            <p:cNvPr id="151" name="Rectangle 16"/>
            <p:cNvSpPr>
              <a:spLocks noChangeArrowheads="1"/>
            </p:cNvSpPr>
            <p:nvPr/>
          </p:nvSpPr>
          <p:spPr bwMode="auto">
            <a:xfrm>
              <a:off x="5165805" y="2694457"/>
              <a:ext cx="1206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01638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804863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206500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608138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0653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5225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9797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4369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 dirty="0">
                  <a:solidFill>
                    <a:schemeClr val="tx2"/>
                  </a:solidFill>
                </a:rPr>
                <a:t>7 </a:t>
              </a:r>
            </a:p>
          </p:txBody>
        </p:sp>
        <p:sp>
          <p:nvSpPr>
            <p:cNvPr id="152" name="Rectangle 17"/>
            <p:cNvSpPr>
              <a:spLocks noChangeArrowheads="1"/>
            </p:cNvSpPr>
            <p:nvPr/>
          </p:nvSpPr>
          <p:spPr bwMode="auto">
            <a:xfrm>
              <a:off x="4922587" y="2415925"/>
              <a:ext cx="122238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01638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804863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206500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608138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0653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5225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9797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4369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solidFill>
                    <a:schemeClr val="tx2"/>
                  </a:solidFill>
                </a:rPr>
                <a:t>8 </a:t>
              </a:r>
            </a:p>
          </p:txBody>
        </p:sp>
        <p:sp>
          <p:nvSpPr>
            <p:cNvPr id="153" name="Rectangle 18"/>
            <p:cNvSpPr>
              <a:spLocks noChangeArrowheads="1"/>
            </p:cNvSpPr>
            <p:nvPr/>
          </p:nvSpPr>
          <p:spPr bwMode="auto">
            <a:xfrm>
              <a:off x="2609049" y="4031049"/>
              <a:ext cx="122237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01638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804863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206500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608138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0653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5225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9797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4369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 dirty="0">
                  <a:solidFill>
                    <a:schemeClr val="tx2"/>
                  </a:solidFill>
                </a:rPr>
                <a:t>3 </a:t>
              </a:r>
            </a:p>
          </p:txBody>
        </p:sp>
        <p:sp>
          <p:nvSpPr>
            <p:cNvPr id="154" name="Freeform 19"/>
            <p:cNvSpPr>
              <a:spLocks/>
            </p:cNvSpPr>
            <p:nvPr/>
          </p:nvSpPr>
          <p:spPr bwMode="auto">
            <a:xfrm rot="21437074">
              <a:off x="5077708" y="4298665"/>
              <a:ext cx="204188" cy="197318"/>
            </a:xfrm>
            <a:custGeom>
              <a:avLst/>
              <a:gdLst>
                <a:gd name="T0" fmla="*/ 73 w 74"/>
                <a:gd name="T1" fmla="*/ 0 h 84"/>
                <a:gd name="T2" fmla="*/ 0 w 74"/>
                <a:gd name="T3" fmla="*/ 39 h 84"/>
                <a:gd name="T4" fmla="*/ 59 w 74"/>
                <a:gd name="T5" fmla="*/ 83 h 84"/>
                <a:gd name="T6" fmla="*/ 73 w 74"/>
                <a:gd name="T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84">
                  <a:moveTo>
                    <a:pt x="73" y="0"/>
                  </a:moveTo>
                  <a:lnTo>
                    <a:pt x="0" y="39"/>
                  </a:lnTo>
                  <a:lnTo>
                    <a:pt x="59" y="83"/>
                  </a:lnTo>
                  <a:lnTo>
                    <a:pt x="73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" name="Freeform 20"/>
            <p:cNvSpPr>
              <a:spLocks/>
            </p:cNvSpPr>
            <p:nvPr/>
          </p:nvSpPr>
          <p:spPr bwMode="auto">
            <a:xfrm>
              <a:off x="5465734" y="3277937"/>
              <a:ext cx="180718" cy="176312"/>
            </a:xfrm>
            <a:custGeom>
              <a:avLst/>
              <a:gdLst>
                <a:gd name="T0" fmla="*/ 23 w 73"/>
                <a:gd name="T1" fmla="*/ 0 h 81"/>
                <a:gd name="T2" fmla="*/ 0 w 73"/>
                <a:gd name="T3" fmla="*/ 80 h 81"/>
                <a:gd name="T4" fmla="*/ 72 w 73"/>
                <a:gd name="T5" fmla="*/ 67 h 81"/>
                <a:gd name="T6" fmla="*/ 23 w 73"/>
                <a:gd name="T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81">
                  <a:moveTo>
                    <a:pt x="23" y="0"/>
                  </a:moveTo>
                  <a:lnTo>
                    <a:pt x="0" y="80"/>
                  </a:lnTo>
                  <a:lnTo>
                    <a:pt x="72" y="67"/>
                  </a:lnTo>
                  <a:lnTo>
                    <a:pt x="23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6" name="Freeform 21"/>
            <p:cNvSpPr>
              <a:spLocks/>
            </p:cNvSpPr>
            <p:nvPr/>
          </p:nvSpPr>
          <p:spPr bwMode="auto">
            <a:xfrm>
              <a:off x="5024187" y="2266700"/>
              <a:ext cx="119063" cy="125412"/>
            </a:xfrm>
            <a:custGeom>
              <a:avLst/>
              <a:gdLst>
                <a:gd name="T0" fmla="*/ 0 w 75"/>
                <a:gd name="T1" fmla="*/ 0 h 82"/>
                <a:gd name="T2" fmla="*/ 18 w 75"/>
                <a:gd name="T3" fmla="*/ 81 h 82"/>
                <a:gd name="T4" fmla="*/ 74 w 75"/>
                <a:gd name="T5" fmla="*/ 36 h 82"/>
                <a:gd name="T6" fmla="*/ 0 w 75"/>
                <a:gd name="T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82">
                  <a:moveTo>
                    <a:pt x="0" y="0"/>
                  </a:moveTo>
                  <a:lnTo>
                    <a:pt x="18" y="81"/>
                  </a:lnTo>
                  <a:lnTo>
                    <a:pt x="74" y="36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7" name="Freeform 22"/>
            <p:cNvSpPr>
              <a:spLocks/>
            </p:cNvSpPr>
            <p:nvPr/>
          </p:nvSpPr>
          <p:spPr bwMode="auto">
            <a:xfrm rot="395588">
              <a:off x="2732632" y="2208115"/>
              <a:ext cx="177040" cy="201733"/>
            </a:xfrm>
            <a:custGeom>
              <a:avLst/>
              <a:gdLst>
                <a:gd name="T0" fmla="*/ 0 w 75"/>
                <a:gd name="T1" fmla="*/ 81 h 82"/>
                <a:gd name="T2" fmla="*/ 74 w 75"/>
                <a:gd name="T3" fmla="*/ 42 h 82"/>
                <a:gd name="T4" fmla="*/ 15 w 75"/>
                <a:gd name="T5" fmla="*/ 0 h 82"/>
                <a:gd name="T6" fmla="*/ 0 w 75"/>
                <a:gd name="T7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82">
                  <a:moveTo>
                    <a:pt x="0" y="81"/>
                  </a:moveTo>
                  <a:lnTo>
                    <a:pt x="74" y="42"/>
                  </a:lnTo>
                  <a:lnTo>
                    <a:pt x="15" y="0"/>
                  </a:lnTo>
                  <a:lnTo>
                    <a:pt x="0" y="81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auto">
            <a:xfrm rot="7586795">
              <a:off x="2427201" y="4096619"/>
              <a:ext cx="230344" cy="170115"/>
            </a:xfrm>
            <a:custGeom>
              <a:avLst/>
              <a:gdLst>
                <a:gd name="T0" fmla="*/ 78 w 79"/>
                <a:gd name="T1" fmla="*/ 77 h 78"/>
                <a:gd name="T2" fmla="*/ 0 w 79"/>
                <a:gd name="T3" fmla="*/ 51 h 78"/>
                <a:gd name="T4" fmla="*/ 50 w 79"/>
                <a:gd name="T5" fmla="*/ 0 h 78"/>
                <a:gd name="T6" fmla="*/ 78 w 79"/>
                <a:gd name="T7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78">
                  <a:moveTo>
                    <a:pt x="78" y="77"/>
                  </a:moveTo>
                  <a:lnTo>
                    <a:pt x="0" y="51"/>
                  </a:lnTo>
                  <a:lnTo>
                    <a:pt x="50" y="0"/>
                  </a:lnTo>
                  <a:lnTo>
                    <a:pt x="78" y="77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" name="Freeform 20"/>
            <p:cNvSpPr>
              <a:spLocks/>
            </p:cNvSpPr>
            <p:nvPr/>
          </p:nvSpPr>
          <p:spPr bwMode="auto">
            <a:xfrm rot="20910631">
              <a:off x="5340396" y="2697691"/>
              <a:ext cx="147374" cy="155145"/>
            </a:xfrm>
            <a:custGeom>
              <a:avLst/>
              <a:gdLst>
                <a:gd name="T0" fmla="*/ 23 w 73"/>
                <a:gd name="T1" fmla="*/ 0 h 81"/>
                <a:gd name="T2" fmla="*/ 0 w 73"/>
                <a:gd name="T3" fmla="*/ 80 h 81"/>
                <a:gd name="T4" fmla="*/ 72 w 73"/>
                <a:gd name="T5" fmla="*/ 67 h 81"/>
                <a:gd name="T6" fmla="*/ 23 w 73"/>
                <a:gd name="T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81">
                  <a:moveTo>
                    <a:pt x="23" y="0"/>
                  </a:moveTo>
                  <a:lnTo>
                    <a:pt x="0" y="80"/>
                  </a:lnTo>
                  <a:lnTo>
                    <a:pt x="72" y="67"/>
                  </a:lnTo>
                  <a:lnTo>
                    <a:pt x="23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0" name="Rectangle 9"/>
            <p:cNvSpPr>
              <a:spLocks noChangeArrowheads="1"/>
            </p:cNvSpPr>
            <p:nvPr/>
          </p:nvSpPr>
          <p:spPr bwMode="auto">
            <a:xfrm>
              <a:off x="5567443" y="2594496"/>
              <a:ext cx="149383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01638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804863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206500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608138" algn="l" defTabSz="8048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0653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5225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9797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436938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400" dirty="0">
                  <a:latin typeface="幼圆" panose="02010509060101010101" pitchFamily="49" charset="-122"/>
                  <a:ea typeface="幼圆" panose="02010509060101010101" pitchFamily="49" charset="-122"/>
                </a:rPr>
                <a:t>报表</a:t>
              </a:r>
              <a:r>
                <a:rPr lang="zh-CN" altLang="en-US" sz="14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美化</a:t>
              </a:r>
              <a:endParaRPr lang="en-US" altLang="zh-CN" sz="1400" dirty="0" smtClean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r>
                <a:rPr lang="en-US" altLang="zh-CN" sz="1200" dirty="0" smtClean="0">
                  <a:latin typeface="+mn-lt"/>
                  <a:ea typeface="幼圆" panose="02010509060101010101" pitchFamily="49" charset="-122"/>
                </a:rPr>
                <a:t>UI </a:t>
              </a:r>
              <a:r>
                <a:rPr lang="en-US" altLang="zh-CN" sz="1200" dirty="0">
                  <a:latin typeface="+mn-lt"/>
                </a:rPr>
                <a:t>beautification</a:t>
              </a:r>
              <a:endParaRPr lang="en-US" altLang="zh-CN" sz="1200" dirty="0">
                <a:latin typeface="+mn-lt"/>
                <a:ea typeface="幼圆" panose="02010509060101010101" pitchFamily="49" charset="-122"/>
              </a:endParaRPr>
            </a:p>
          </p:txBody>
        </p:sp>
        <p:sp>
          <p:nvSpPr>
            <p:cNvPr id="161" name="Freeform 25"/>
            <p:cNvSpPr>
              <a:spLocks/>
            </p:cNvSpPr>
            <p:nvPr/>
          </p:nvSpPr>
          <p:spPr bwMode="auto">
            <a:xfrm rot="9812833">
              <a:off x="2227070" y="3365003"/>
              <a:ext cx="199605" cy="152072"/>
            </a:xfrm>
            <a:custGeom>
              <a:avLst/>
              <a:gdLst>
                <a:gd name="T0" fmla="*/ 78 w 79"/>
                <a:gd name="T1" fmla="*/ 77 h 78"/>
                <a:gd name="T2" fmla="*/ 0 w 79"/>
                <a:gd name="T3" fmla="*/ 51 h 78"/>
                <a:gd name="T4" fmla="*/ 50 w 79"/>
                <a:gd name="T5" fmla="*/ 0 h 78"/>
                <a:gd name="T6" fmla="*/ 78 w 79"/>
                <a:gd name="T7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78">
                  <a:moveTo>
                    <a:pt x="78" y="77"/>
                  </a:moveTo>
                  <a:lnTo>
                    <a:pt x="0" y="51"/>
                  </a:lnTo>
                  <a:lnTo>
                    <a:pt x="50" y="0"/>
                  </a:lnTo>
                  <a:lnTo>
                    <a:pt x="78" y="77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611" y="4854349"/>
            <a:ext cx="39338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2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www.tuweimei.comComp_5073797_1BiQIkaKbPl0GRtziUyuY4qzB5ajD395.jpg"/>
          <p:cNvPicPr>
            <a:picLocks noGrp="1" noChangeAspect="1"/>
          </p:cNvPicPr>
          <p:nvPr isPhoto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442" y="4986635"/>
            <a:ext cx="1849507" cy="184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TO-DO 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0676"/>
            <a:ext cx="10515600" cy="5168419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IT 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组 </a:t>
            </a:r>
            <a:r>
              <a:rPr lang="en-US" altLang="zh-CN" sz="240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IT team –DONE 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40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2014-6-26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）</a:t>
            </a:r>
            <a:endParaRPr lang="en-US" altLang="zh-CN" sz="2400" dirty="0" smtClean="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接口部分 </a:t>
            </a: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Interface part</a:t>
            </a:r>
          </a:p>
          <a:p>
            <a:pPr lvl="1"/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模型部分 </a:t>
            </a: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Model part</a:t>
            </a:r>
          </a:p>
          <a:p>
            <a:pPr lvl="1"/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展示部分 </a:t>
            </a: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Display part</a:t>
            </a:r>
          </a:p>
          <a:p>
            <a:r>
              <a:rPr lang="en-US" altLang="zh-CN" sz="240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BI 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组 </a:t>
            </a:r>
            <a:r>
              <a:rPr lang="en-US" altLang="zh-CN" sz="240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BI team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–DONE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40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2014-7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）</a:t>
            </a:r>
            <a:endParaRPr lang="en-US" altLang="zh-CN" sz="2400" dirty="0" smtClean="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zh-CN" altLang="en-US" sz="1600" dirty="0" smtClean="0"/>
              <a:t>报表设计 </a:t>
            </a:r>
            <a:r>
              <a:rPr lang="en-US" altLang="zh-CN" sz="1600" dirty="0" smtClean="0"/>
              <a:t>Report design</a:t>
            </a:r>
          </a:p>
          <a:p>
            <a:pPr lvl="2"/>
            <a:r>
              <a:rPr lang="zh-CN" altLang="en-US" sz="1600" dirty="0" smtClean="0"/>
              <a:t>设计文档 </a:t>
            </a:r>
            <a:endParaRPr lang="en-US" altLang="zh-CN" sz="1600" dirty="0" smtClean="0"/>
          </a:p>
          <a:p>
            <a:pPr lvl="2"/>
            <a:endParaRPr lang="en-US" altLang="zh-CN" sz="1600" dirty="0"/>
          </a:p>
          <a:p>
            <a:pPr lvl="2"/>
            <a:endParaRPr lang="en-US" altLang="zh-CN" sz="1600" dirty="0" smtClean="0"/>
          </a:p>
          <a:p>
            <a:pPr lvl="2"/>
            <a:endParaRPr lang="en-US" altLang="zh-CN" sz="1600" dirty="0"/>
          </a:p>
          <a:p>
            <a:pPr lvl="2"/>
            <a:r>
              <a:rPr lang="zh-CN" altLang="en-US" sz="1600" dirty="0" smtClean="0"/>
              <a:t>报表创建</a:t>
            </a:r>
            <a:endParaRPr lang="en-US" altLang="zh-CN" sz="1600" dirty="0" smtClean="0"/>
          </a:p>
          <a:p>
            <a:pPr lvl="1"/>
            <a:r>
              <a:rPr lang="zh-CN" altLang="en-US" sz="2000" dirty="0" smtClean="0"/>
              <a:t>报表美化 </a:t>
            </a:r>
            <a:r>
              <a:rPr lang="en-US" altLang="zh-CN" sz="2000" dirty="0" smtClean="0"/>
              <a:t>UI</a:t>
            </a:r>
          </a:p>
          <a:p>
            <a:r>
              <a:rPr lang="zh-CN" altLang="en-US" dirty="0" smtClean="0"/>
              <a:t>报表推广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权限清单？？</a:t>
            </a:r>
            <a:endParaRPr lang="en-US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913882"/>
              </p:ext>
            </p:extLst>
          </p:nvPr>
        </p:nvGraphicFramePr>
        <p:xfrm>
          <a:off x="4214193" y="3622324"/>
          <a:ext cx="536712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164"/>
                <a:gridCol w="1444487"/>
                <a:gridCol w="1749287"/>
                <a:gridCol w="1166191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设计报表数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预计完成时间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杨晓春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2014-6-30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周立鹏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2014-7-24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DONE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99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Phase III 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schedule review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368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10" name="图片 9" descr="www.tuweimei.comComp_5073797_1BiQIkaKbPl0GRtziUyuY4qzB5ajD395.jpg"/>
          <p:cNvPicPr>
            <a:picLocks noGrp="1" noChangeAspect="1"/>
          </p:cNvPicPr>
          <p:nvPr isPhoto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730" y="5211923"/>
            <a:ext cx="1624219" cy="162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838200" y="1911419"/>
            <a:ext cx="257242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01638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04863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6500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08138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653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225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97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369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历史库存接口分析与修改</a:t>
            </a:r>
            <a:endParaRPr lang="en-US" altLang="zh-CN" sz="14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 dirty="0">
                <a:latin typeface="+mn-lt"/>
                <a:ea typeface="幼圆" panose="02010509060101010101" pitchFamily="49" charset="-122"/>
              </a:rPr>
              <a:t>Interface analysis &amp; modification</a:t>
            </a:r>
          </a:p>
          <a:p>
            <a:endParaRPr lang="en-US" altLang="zh-CN" sz="1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9" name="Arc 2"/>
          <p:cNvSpPr>
            <a:spLocks/>
          </p:cNvSpPr>
          <p:nvPr/>
        </p:nvSpPr>
        <p:spPr bwMode="auto">
          <a:xfrm>
            <a:off x="2627988" y="2162016"/>
            <a:ext cx="3222625" cy="2679700"/>
          </a:xfrm>
          <a:custGeom>
            <a:avLst/>
            <a:gdLst>
              <a:gd name="G0" fmla="+- 21600 0 0"/>
              <a:gd name="G1" fmla="+- 15533 0 0"/>
              <a:gd name="G2" fmla="+- 21600 0 0"/>
              <a:gd name="T0" fmla="*/ 36865 w 43200"/>
              <a:gd name="T1" fmla="*/ 251 h 37133"/>
              <a:gd name="T2" fmla="*/ 6591 w 43200"/>
              <a:gd name="T3" fmla="*/ 0 h 37133"/>
              <a:gd name="T4" fmla="*/ 21600 w 43200"/>
              <a:gd name="T5" fmla="*/ 15533 h 37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7133" fill="none" extrusionOk="0">
                <a:moveTo>
                  <a:pt x="36865" y="250"/>
                </a:moveTo>
                <a:cubicBezTo>
                  <a:pt x="40920" y="4302"/>
                  <a:pt x="43200" y="9800"/>
                  <a:pt x="43200" y="15533"/>
                </a:cubicBezTo>
                <a:cubicBezTo>
                  <a:pt x="43200" y="27462"/>
                  <a:pt x="33529" y="37133"/>
                  <a:pt x="21600" y="37133"/>
                </a:cubicBezTo>
                <a:cubicBezTo>
                  <a:pt x="9670" y="37133"/>
                  <a:pt x="0" y="27462"/>
                  <a:pt x="0" y="15533"/>
                </a:cubicBezTo>
                <a:cubicBezTo>
                  <a:pt x="-1" y="9675"/>
                  <a:pt x="2378" y="4069"/>
                  <a:pt x="6590" y="-1"/>
                </a:cubicBezTo>
              </a:path>
              <a:path w="43200" h="37133" stroke="0" extrusionOk="0">
                <a:moveTo>
                  <a:pt x="36865" y="250"/>
                </a:moveTo>
                <a:cubicBezTo>
                  <a:pt x="40920" y="4302"/>
                  <a:pt x="43200" y="9800"/>
                  <a:pt x="43200" y="15533"/>
                </a:cubicBezTo>
                <a:cubicBezTo>
                  <a:pt x="43200" y="27462"/>
                  <a:pt x="33529" y="37133"/>
                  <a:pt x="21600" y="37133"/>
                </a:cubicBezTo>
                <a:cubicBezTo>
                  <a:pt x="9670" y="37133"/>
                  <a:pt x="0" y="27462"/>
                  <a:pt x="0" y="15533"/>
                </a:cubicBezTo>
                <a:cubicBezTo>
                  <a:pt x="-1" y="9675"/>
                  <a:pt x="2378" y="4069"/>
                  <a:pt x="6590" y="-1"/>
                </a:cubicBezTo>
                <a:lnTo>
                  <a:pt x="21600" y="15533"/>
                </a:lnTo>
                <a:close/>
              </a:path>
            </a:pathLst>
          </a:custGeom>
          <a:noFill/>
          <a:ln w="76200" cap="rnd" cmpd="dbl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lIns="0" tIns="0" rIns="0" bIns="0">
            <a:prstTxWarp prst="textArchDown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Freeform 3"/>
          <p:cNvSpPr>
            <a:spLocks/>
          </p:cNvSpPr>
          <p:nvPr/>
        </p:nvSpPr>
        <p:spPr bwMode="auto">
          <a:xfrm rot="19914819">
            <a:off x="4843802" y="4573862"/>
            <a:ext cx="194060" cy="240582"/>
          </a:xfrm>
          <a:custGeom>
            <a:avLst/>
            <a:gdLst>
              <a:gd name="T0" fmla="*/ 76 w 77"/>
              <a:gd name="T1" fmla="*/ 34 h 74"/>
              <a:gd name="T2" fmla="*/ 0 w 77"/>
              <a:gd name="T3" fmla="*/ 0 h 74"/>
              <a:gd name="T4" fmla="*/ 0 w 77"/>
              <a:gd name="T5" fmla="*/ 73 h 74"/>
              <a:gd name="T6" fmla="*/ 76 w 77"/>
              <a:gd name="T7" fmla="*/ 3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" h="74">
                <a:moveTo>
                  <a:pt x="76" y="34"/>
                </a:moveTo>
                <a:lnTo>
                  <a:pt x="0" y="0"/>
                </a:lnTo>
                <a:lnTo>
                  <a:pt x="0" y="73"/>
                </a:lnTo>
                <a:lnTo>
                  <a:pt x="76" y="34"/>
                </a:lnTo>
              </a:path>
            </a:pathLst>
          </a:custGeom>
          <a:solidFill>
            <a:schemeClr val="tx1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1299017" y="2649193"/>
            <a:ext cx="12195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01638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04863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6500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08138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653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225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97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369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库存</a:t>
            </a:r>
            <a:r>
              <a:rPr lang="zh-CN" altLang="en-US" sz="1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数据整合</a:t>
            </a:r>
            <a:endParaRPr lang="en-US" altLang="zh-CN" sz="14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 dirty="0">
                <a:latin typeface="+mn-lt"/>
                <a:ea typeface="幼圆" panose="02010509060101010101" pitchFamily="49" charset="-122"/>
              </a:rPr>
              <a:t>Data </a:t>
            </a:r>
            <a:r>
              <a:rPr lang="en-US" altLang="zh-CN" sz="1200" dirty="0" smtClean="0">
                <a:latin typeface="+mn-lt"/>
                <a:ea typeface="幼圆" panose="02010509060101010101" pitchFamily="49" charset="-122"/>
              </a:rPr>
              <a:t>consolidation</a:t>
            </a:r>
            <a:endParaRPr lang="en-US" altLang="zh-CN" sz="1200" dirty="0">
              <a:latin typeface="+mn-lt"/>
              <a:ea typeface="幼圆" panose="02010509060101010101" pitchFamily="49" charset="-122"/>
            </a:endParaRPr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927100" y="4111458"/>
            <a:ext cx="192851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01638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04863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6500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08138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653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225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97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369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商品、供应商库存数据</a:t>
            </a: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核查与</a:t>
            </a:r>
            <a:r>
              <a:rPr lang="zh-CN" altLang="en-US" sz="1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修复</a:t>
            </a:r>
            <a:endParaRPr lang="en-US" altLang="zh-CN" sz="14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 dirty="0">
                <a:latin typeface="+mn-lt"/>
                <a:ea typeface="幼圆" panose="02010509060101010101" pitchFamily="49" charset="-122"/>
              </a:rPr>
              <a:t>Data checking &amp; </a:t>
            </a:r>
            <a:r>
              <a:rPr lang="en-US" altLang="zh-CN" sz="1200" dirty="0" smtClean="0">
                <a:latin typeface="+mn-lt"/>
                <a:ea typeface="幼圆" panose="02010509060101010101" pitchFamily="49" charset="-122"/>
              </a:rPr>
              <a:t>fixing</a:t>
            </a:r>
            <a:endParaRPr lang="en-US" altLang="zh-CN" sz="1200" dirty="0">
              <a:latin typeface="+mn-lt"/>
              <a:ea typeface="幼圆" panose="02010509060101010101" pitchFamily="49" charset="-122"/>
            </a:endParaRPr>
          </a:p>
        </p:txBody>
      </p:sp>
      <p:sp>
        <p:nvSpPr>
          <p:cNvPr id="63" name="Rectangle 7"/>
          <p:cNvSpPr>
            <a:spLocks noChangeArrowheads="1"/>
          </p:cNvSpPr>
          <p:nvPr/>
        </p:nvSpPr>
        <p:spPr bwMode="auto">
          <a:xfrm>
            <a:off x="5019149" y="4811813"/>
            <a:ext cx="17676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01638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04863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6500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08138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653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225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97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369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周转模型修改</a:t>
            </a:r>
            <a:endParaRPr lang="en-US" altLang="zh-CN" sz="14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 dirty="0">
                <a:latin typeface="+mn-lt"/>
                <a:ea typeface="幼圆" panose="02010509060101010101" pitchFamily="49" charset="-122"/>
              </a:rPr>
              <a:t>Model building &amp; </a:t>
            </a:r>
            <a:r>
              <a:rPr lang="en-US" altLang="zh-CN" sz="1200" dirty="0" smtClean="0">
                <a:latin typeface="+mn-lt"/>
                <a:ea typeface="幼圆" panose="02010509060101010101" pitchFamily="49" charset="-122"/>
              </a:rPr>
              <a:t>fixing</a:t>
            </a:r>
            <a:endParaRPr lang="en-US" altLang="zh-CN" sz="1200" dirty="0">
              <a:latin typeface="+mn-lt"/>
              <a:ea typeface="幼圆" panose="02010509060101010101" pitchFamily="49" charset="-122"/>
            </a:endParaRPr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5719797" y="4161432"/>
            <a:ext cx="1447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01638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04863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6500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08138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653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225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97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369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报表</a:t>
            </a:r>
            <a:r>
              <a:rPr lang="zh-CN" altLang="en-US" sz="1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设计</a:t>
            </a:r>
            <a:endParaRPr lang="en-US" altLang="zh-CN" sz="14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 dirty="0">
                <a:latin typeface="+mn-lt"/>
                <a:ea typeface="幼圆" panose="02010509060101010101" pitchFamily="49" charset="-122"/>
              </a:rPr>
              <a:t>Report </a:t>
            </a:r>
            <a:r>
              <a:rPr lang="en-US" altLang="zh-CN" sz="1200" dirty="0" smtClean="0">
                <a:latin typeface="+mn-lt"/>
                <a:ea typeface="幼圆" panose="02010509060101010101" pitchFamily="49" charset="-122"/>
              </a:rPr>
              <a:t>design</a:t>
            </a:r>
            <a:endParaRPr lang="en-US" altLang="zh-CN" sz="1200" dirty="0">
              <a:latin typeface="+mn-lt"/>
              <a:ea typeface="幼圆" panose="02010509060101010101" pitchFamily="49" charset="-122"/>
            </a:endParaRPr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auto">
          <a:xfrm>
            <a:off x="5507463" y="1852130"/>
            <a:ext cx="1508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01638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04863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6500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08138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653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225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97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369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报表推广</a:t>
            </a:r>
            <a:endParaRPr lang="en-US" altLang="zh-CN" sz="14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 dirty="0">
                <a:latin typeface="+mn-lt"/>
                <a:ea typeface="幼圆" panose="02010509060101010101" pitchFamily="49" charset="-122"/>
              </a:rPr>
              <a:t>Report </a:t>
            </a:r>
            <a:r>
              <a:rPr lang="en-US" altLang="zh-CN" sz="1200" dirty="0" smtClean="0">
                <a:latin typeface="+mn-lt"/>
                <a:ea typeface="幼圆" panose="02010509060101010101" pitchFamily="49" charset="-122"/>
              </a:rPr>
              <a:t>Promotion</a:t>
            </a:r>
            <a:endParaRPr lang="en-US" altLang="zh-CN" sz="1200" dirty="0">
              <a:latin typeface="+mn-lt"/>
              <a:ea typeface="幼圆" panose="02010509060101010101" pitchFamily="49" charset="-122"/>
            </a:endParaRPr>
          </a:p>
        </p:txBody>
      </p:sp>
      <p:sp>
        <p:nvSpPr>
          <p:cNvPr id="66" name="Rectangle 11"/>
          <p:cNvSpPr>
            <a:spLocks noChangeArrowheads="1"/>
          </p:cNvSpPr>
          <p:nvPr/>
        </p:nvSpPr>
        <p:spPr bwMode="auto">
          <a:xfrm>
            <a:off x="3229651" y="2192179"/>
            <a:ext cx="1238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01638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04863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6500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08138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653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225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97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369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>
                <a:solidFill>
                  <a:schemeClr val="tx2"/>
                </a:solidFill>
              </a:rPr>
              <a:t>1 </a:t>
            </a:r>
          </a:p>
        </p:txBody>
      </p:sp>
      <p:sp>
        <p:nvSpPr>
          <p:cNvPr id="67" name="Rectangle 12"/>
          <p:cNvSpPr>
            <a:spLocks noChangeArrowheads="1"/>
          </p:cNvSpPr>
          <p:nvPr/>
        </p:nvSpPr>
        <p:spPr bwMode="auto">
          <a:xfrm>
            <a:off x="2878986" y="2732638"/>
            <a:ext cx="1222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01638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04863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6500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08138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653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225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97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369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>
                <a:solidFill>
                  <a:schemeClr val="tx2"/>
                </a:solidFill>
              </a:rPr>
              <a:t>2 </a:t>
            </a:r>
          </a:p>
        </p:txBody>
      </p:sp>
      <p:sp>
        <p:nvSpPr>
          <p:cNvPr id="68" name="Rectangle 13"/>
          <p:cNvSpPr>
            <a:spLocks noChangeArrowheads="1"/>
          </p:cNvSpPr>
          <p:nvPr/>
        </p:nvSpPr>
        <p:spPr bwMode="auto">
          <a:xfrm>
            <a:off x="4661849" y="4330385"/>
            <a:ext cx="1222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01638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04863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6500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08138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653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225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97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369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>
                <a:solidFill>
                  <a:schemeClr val="tx2"/>
                </a:solidFill>
              </a:rPr>
              <a:t>4 </a:t>
            </a:r>
          </a:p>
        </p:txBody>
      </p:sp>
      <p:sp>
        <p:nvSpPr>
          <p:cNvPr id="69" name="Rectangle 14"/>
          <p:cNvSpPr>
            <a:spLocks noChangeArrowheads="1"/>
          </p:cNvSpPr>
          <p:nvPr/>
        </p:nvSpPr>
        <p:spPr bwMode="auto">
          <a:xfrm>
            <a:off x="5382050" y="3875079"/>
            <a:ext cx="125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01638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04863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6500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08138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653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225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97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369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>
                <a:solidFill>
                  <a:schemeClr val="tx2"/>
                </a:solidFill>
              </a:rPr>
              <a:t>5 </a:t>
            </a:r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5636300" y="3088940"/>
            <a:ext cx="1238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01638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04863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6500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08138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653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225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97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369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>
                <a:solidFill>
                  <a:schemeClr val="tx2"/>
                </a:solidFill>
              </a:rPr>
              <a:t>6 </a:t>
            </a:r>
          </a:p>
        </p:txBody>
      </p:sp>
      <p:sp>
        <p:nvSpPr>
          <p:cNvPr id="71" name="Rectangle 16"/>
          <p:cNvSpPr>
            <a:spLocks noChangeArrowheads="1"/>
          </p:cNvSpPr>
          <p:nvPr/>
        </p:nvSpPr>
        <p:spPr bwMode="auto">
          <a:xfrm>
            <a:off x="5474706" y="2531036"/>
            <a:ext cx="120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01638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04863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6500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08138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653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225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97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369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>
                <a:solidFill>
                  <a:schemeClr val="tx2"/>
                </a:solidFill>
              </a:rPr>
              <a:t>7 </a:t>
            </a:r>
          </a:p>
        </p:txBody>
      </p:sp>
      <p:sp>
        <p:nvSpPr>
          <p:cNvPr id="72" name="Rectangle 17"/>
          <p:cNvSpPr>
            <a:spLocks noChangeArrowheads="1"/>
          </p:cNvSpPr>
          <p:nvPr/>
        </p:nvSpPr>
        <p:spPr bwMode="auto">
          <a:xfrm>
            <a:off x="5231488" y="2252504"/>
            <a:ext cx="1222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01638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04863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6500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08138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653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225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97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369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>
                <a:solidFill>
                  <a:schemeClr val="tx2"/>
                </a:solidFill>
              </a:rPr>
              <a:t>8 </a:t>
            </a:r>
          </a:p>
        </p:txBody>
      </p:sp>
      <p:sp>
        <p:nvSpPr>
          <p:cNvPr id="73" name="Rectangle 18"/>
          <p:cNvSpPr>
            <a:spLocks noChangeArrowheads="1"/>
          </p:cNvSpPr>
          <p:nvPr/>
        </p:nvSpPr>
        <p:spPr bwMode="auto">
          <a:xfrm>
            <a:off x="3001223" y="3896727"/>
            <a:ext cx="1222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01638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04863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6500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08138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653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225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97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369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>
                <a:solidFill>
                  <a:schemeClr val="tx2"/>
                </a:solidFill>
              </a:rPr>
              <a:t>3 </a:t>
            </a:r>
          </a:p>
        </p:txBody>
      </p:sp>
      <p:sp>
        <p:nvSpPr>
          <p:cNvPr id="74" name="Freeform 19"/>
          <p:cNvSpPr>
            <a:spLocks/>
          </p:cNvSpPr>
          <p:nvPr/>
        </p:nvSpPr>
        <p:spPr bwMode="auto">
          <a:xfrm rot="21437074">
            <a:off x="5386609" y="4135244"/>
            <a:ext cx="204188" cy="197318"/>
          </a:xfrm>
          <a:custGeom>
            <a:avLst/>
            <a:gdLst>
              <a:gd name="T0" fmla="*/ 73 w 74"/>
              <a:gd name="T1" fmla="*/ 0 h 84"/>
              <a:gd name="T2" fmla="*/ 0 w 74"/>
              <a:gd name="T3" fmla="*/ 39 h 84"/>
              <a:gd name="T4" fmla="*/ 59 w 74"/>
              <a:gd name="T5" fmla="*/ 83 h 84"/>
              <a:gd name="T6" fmla="*/ 73 w 74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84">
                <a:moveTo>
                  <a:pt x="73" y="0"/>
                </a:moveTo>
                <a:lnTo>
                  <a:pt x="0" y="39"/>
                </a:lnTo>
                <a:lnTo>
                  <a:pt x="59" y="83"/>
                </a:lnTo>
                <a:lnTo>
                  <a:pt x="73" y="0"/>
                </a:lnTo>
              </a:path>
            </a:pathLst>
          </a:custGeom>
          <a:solidFill>
            <a:schemeClr val="tx1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5" name="Freeform 20"/>
          <p:cNvSpPr>
            <a:spLocks/>
          </p:cNvSpPr>
          <p:nvPr/>
        </p:nvSpPr>
        <p:spPr bwMode="auto">
          <a:xfrm>
            <a:off x="5774635" y="3114516"/>
            <a:ext cx="180718" cy="176312"/>
          </a:xfrm>
          <a:custGeom>
            <a:avLst/>
            <a:gdLst>
              <a:gd name="T0" fmla="*/ 23 w 73"/>
              <a:gd name="T1" fmla="*/ 0 h 81"/>
              <a:gd name="T2" fmla="*/ 0 w 73"/>
              <a:gd name="T3" fmla="*/ 80 h 81"/>
              <a:gd name="T4" fmla="*/ 72 w 73"/>
              <a:gd name="T5" fmla="*/ 67 h 81"/>
              <a:gd name="T6" fmla="*/ 23 w 73"/>
              <a:gd name="T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3" h="81">
                <a:moveTo>
                  <a:pt x="23" y="0"/>
                </a:moveTo>
                <a:lnTo>
                  <a:pt x="0" y="80"/>
                </a:lnTo>
                <a:lnTo>
                  <a:pt x="72" y="67"/>
                </a:lnTo>
                <a:lnTo>
                  <a:pt x="23" y="0"/>
                </a:lnTo>
              </a:path>
            </a:pathLst>
          </a:custGeom>
          <a:solidFill>
            <a:schemeClr val="tx1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6" name="Freeform 21"/>
          <p:cNvSpPr>
            <a:spLocks/>
          </p:cNvSpPr>
          <p:nvPr/>
        </p:nvSpPr>
        <p:spPr bwMode="auto">
          <a:xfrm>
            <a:off x="5333088" y="2103279"/>
            <a:ext cx="119063" cy="125412"/>
          </a:xfrm>
          <a:custGeom>
            <a:avLst/>
            <a:gdLst>
              <a:gd name="T0" fmla="*/ 0 w 75"/>
              <a:gd name="T1" fmla="*/ 0 h 82"/>
              <a:gd name="T2" fmla="*/ 18 w 75"/>
              <a:gd name="T3" fmla="*/ 81 h 82"/>
              <a:gd name="T4" fmla="*/ 74 w 75"/>
              <a:gd name="T5" fmla="*/ 36 h 82"/>
              <a:gd name="T6" fmla="*/ 0 w 75"/>
              <a:gd name="T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" h="82">
                <a:moveTo>
                  <a:pt x="0" y="0"/>
                </a:moveTo>
                <a:lnTo>
                  <a:pt x="18" y="81"/>
                </a:lnTo>
                <a:lnTo>
                  <a:pt x="74" y="36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7" name="Freeform 22"/>
          <p:cNvSpPr>
            <a:spLocks/>
          </p:cNvSpPr>
          <p:nvPr/>
        </p:nvSpPr>
        <p:spPr bwMode="auto">
          <a:xfrm rot="395588">
            <a:off x="3041533" y="2044694"/>
            <a:ext cx="177040" cy="201733"/>
          </a:xfrm>
          <a:custGeom>
            <a:avLst/>
            <a:gdLst>
              <a:gd name="T0" fmla="*/ 0 w 75"/>
              <a:gd name="T1" fmla="*/ 81 h 82"/>
              <a:gd name="T2" fmla="*/ 74 w 75"/>
              <a:gd name="T3" fmla="*/ 42 h 82"/>
              <a:gd name="T4" fmla="*/ 15 w 75"/>
              <a:gd name="T5" fmla="*/ 0 h 82"/>
              <a:gd name="T6" fmla="*/ 0 w 75"/>
              <a:gd name="T7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" h="82">
                <a:moveTo>
                  <a:pt x="0" y="81"/>
                </a:moveTo>
                <a:lnTo>
                  <a:pt x="74" y="42"/>
                </a:lnTo>
                <a:lnTo>
                  <a:pt x="15" y="0"/>
                </a:lnTo>
                <a:lnTo>
                  <a:pt x="0" y="81"/>
                </a:lnTo>
              </a:path>
            </a:pathLst>
          </a:custGeom>
          <a:solidFill>
            <a:schemeClr val="tx1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8" name="Freeform 25"/>
          <p:cNvSpPr>
            <a:spLocks/>
          </p:cNvSpPr>
          <p:nvPr/>
        </p:nvSpPr>
        <p:spPr bwMode="auto">
          <a:xfrm rot="7586795">
            <a:off x="2856252" y="4184097"/>
            <a:ext cx="230344" cy="170115"/>
          </a:xfrm>
          <a:custGeom>
            <a:avLst/>
            <a:gdLst>
              <a:gd name="T0" fmla="*/ 78 w 79"/>
              <a:gd name="T1" fmla="*/ 77 h 78"/>
              <a:gd name="T2" fmla="*/ 0 w 79"/>
              <a:gd name="T3" fmla="*/ 51 h 78"/>
              <a:gd name="T4" fmla="*/ 50 w 79"/>
              <a:gd name="T5" fmla="*/ 0 h 78"/>
              <a:gd name="T6" fmla="*/ 78 w 79"/>
              <a:gd name="T7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" h="78">
                <a:moveTo>
                  <a:pt x="78" y="77"/>
                </a:moveTo>
                <a:lnTo>
                  <a:pt x="0" y="51"/>
                </a:lnTo>
                <a:lnTo>
                  <a:pt x="50" y="0"/>
                </a:lnTo>
                <a:lnTo>
                  <a:pt x="78" y="77"/>
                </a:lnTo>
              </a:path>
            </a:pathLst>
          </a:custGeom>
          <a:solidFill>
            <a:schemeClr val="tx1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9" name="Freeform 20"/>
          <p:cNvSpPr>
            <a:spLocks/>
          </p:cNvSpPr>
          <p:nvPr/>
        </p:nvSpPr>
        <p:spPr bwMode="auto">
          <a:xfrm rot="20910631">
            <a:off x="5649297" y="2534270"/>
            <a:ext cx="147374" cy="155145"/>
          </a:xfrm>
          <a:custGeom>
            <a:avLst/>
            <a:gdLst>
              <a:gd name="T0" fmla="*/ 23 w 73"/>
              <a:gd name="T1" fmla="*/ 0 h 81"/>
              <a:gd name="T2" fmla="*/ 0 w 73"/>
              <a:gd name="T3" fmla="*/ 80 h 81"/>
              <a:gd name="T4" fmla="*/ 72 w 73"/>
              <a:gd name="T5" fmla="*/ 67 h 81"/>
              <a:gd name="T6" fmla="*/ 23 w 73"/>
              <a:gd name="T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3" h="81">
                <a:moveTo>
                  <a:pt x="23" y="0"/>
                </a:moveTo>
                <a:lnTo>
                  <a:pt x="0" y="80"/>
                </a:lnTo>
                <a:lnTo>
                  <a:pt x="72" y="67"/>
                </a:lnTo>
                <a:lnTo>
                  <a:pt x="23" y="0"/>
                </a:lnTo>
              </a:path>
            </a:pathLst>
          </a:custGeom>
          <a:solidFill>
            <a:schemeClr val="tx1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80" name="Rectangle 9"/>
          <p:cNvSpPr>
            <a:spLocks noChangeArrowheads="1"/>
          </p:cNvSpPr>
          <p:nvPr/>
        </p:nvSpPr>
        <p:spPr bwMode="auto">
          <a:xfrm>
            <a:off x="5876344" y="2431075"/>
            <a:ext cx="14938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01638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04863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6500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08138" algn="l" defTabSz="804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653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225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97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36938" defTabSz="804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报表</a:t>
            </a:r>
            <a:r>
              <a:rPr lang="zh-CN" altLang="en-US" sz="1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美化</a:t>
            </a:r>
            <a:endParaRPr lang="en-US" altLang="zh-CN" sz="14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 dirty="0">
                <a:latin typeface="+mn-lt"/>
                <a:ea typeface="幼圆" panose="02010509060101010101" pitchFamily="49" charset="-122"/>
              </a:rPr>
              <a:t>UI </a:t>
            </a:r>
            <a:r>
              <a:rPr lang="en-US" altLang="zh-CN" sz="1200" dirty="0" smtClean="0">
                <a:latin typeface="+mn-lt"/>
              </a:rPr>
              <a:t>beautification</a:t>
            </a:r>
            <a:endParaRPr lang="en-US" altLang="zh-CN" sz="1200" dirty="0">
              <a:latin typeface="+mn-lt"/>
              <a:ea typeface="幼圆" panose="02010509060101010101" pitchFamily="49" charset="-122"/>
            </a:endParaRPr>
          </a:p>
        </p:txBody>
      </p:sp>
      <p:sp>
        <p:nvSpPr>
          <p:cNvPr id="81" name="Freeform 25"/>
          <p:cNvSpPr>
            <a:spLocks/>
          </p:cNvSpPr>
          <p:nvPr/>
        </p:nvSpPr>
        <p:spPr bwMode="auto">
          <a:xfrm rot="10488052">
            <a:off x="2607199" y="2723344"/>
            <a:ext cx="199605" cy="152072"/>
          </a:xfrm>
          <a:custGeom>
            <a:avLst/>
            <a:gdLst>
              <a:gd name="T0" fmla="*/ 78 w 79"/>
              <a:gd name="T1" fmla="*/ 77 h 78"/>
              <a:gd name="T2" fmla="*/ 0 w 79"/>
              <a:gd name="T3" fmla="*/ 51 h 78"/>
              <a:gd name="T4" fmla="*/ 50 w 79"/>
              <a:gd name="T5" fmla="*/ 0 h 78"/>
              <a:gd name="T6" fmla="*/ 78 w 79"/>
              <a:gd name="T7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" h="78">
                <a:moveTo>
                  <a:pt x="78" y="77"/>
                </a:moveTo>
                <a:lnTo>
                  <a:pt x="0" y="51"/>
                </a:lnTo>
                <a:lnTo>
                  <a:pt x="50" y="0"/>
                </a:lnTo>
                <a:lnTo>
                  <a:pt x="78" y="77"/>
                </a:lnTo>
              </a:path>
            </a:pathLst>
          </a:custGeom>
          <a:solidFill>
            <a:schemeClr val="tx1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300" y="5245866"/>
            <a:ext cx="4295406" cy="158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www.tuweimei.comComp_5073797_1BiQIkaKbPl0GRtziUyuY4qzB5ajD395.jpg"/>
          <p:cNvPicPr>
            <a:picLocks noGrp="1" noChangeAspect="1"/>
          </p:cNvPicPr>
          <p:nvPr isPhoto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442" y="4986635"/>
            <a:ext cx="1849507" cy="184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TO-DO 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0676"/>
            <a:ext cx="10515600" cy="5168419"/>
          </a:xfrm>
        </p:spPr>
        <p:txBody>
          <a:bodyPr>
            <a:noAutofit/>
          </a:bodyPr>
          <a:lstStyle/>
          <a:p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IT 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组 </a:t>
            </a: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IT team –PROCESS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2014-8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）</a:t>
            </a:r>
            <a:endParaRPr lang="en-US" altLang="zh-CN" sz="2000" dirty="0" smtClean="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zh-CN" altLang="en-US" sz="180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接口部分 </a:t>
            </a:r>
            <a:r>
              <a:rPr lang="en-US" altLang="zh-CN" sz="180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Interface part</a:t>
            </a:r>
          </a:p>
          <a:p>
            <a:pPr lvl="2"/>
            <a:r>
              <a:rPr lang="zh-CN" altLang="en-US" sz="140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历史库存数据接口</a:t>
            </a:r>
            <a:endParaRPr lang="en-US" altLang="zh-CN" sz="1400" dirty="0" smtClean="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数据</a:t>
            </a:r>
            <a:r>
              <a:rPr lang="zh-CN" altLang="en-US" sz="180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部分 </a:t>
            </a:r>
            <a:r>
              <a:rPr lang="en-US" altLang="zh-CN" sz="180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Data part</a:t>
            </a:r>
          </a:p>
          <a:p>
            <a:pPr lvl="2"/>
            <a:r>
              <a:rPr lang="zh-CN" altLang="en-US" sz="140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商品库存数据整合与核查 </a:t>
            </a:r>
            <a:r>
              <a:rPr lang="en-US" altLang="zh-CN" sz="140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Item inventory checking</a:t>
            </a:r>
          </a:p>
          <a:p>
            <a:pPr lvl="2"/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供应</a:t>
            </a:r>
            <a:r>
              <a:rPr lang="zh-CN" altLang="en-US" sz="140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商库存数据整合与核查 </a:t>
            </a:r>
            <a:r>
              <a:rPr lang="en-US" altLang="zh-CN" sz="140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Supplier inventory checking</a:t>
            </a:r>
          </a:p>
          <a:p>
            <a:pPr lvl="1"/>
            <a:r>
              <a:rPr lang="zh-CN" altLang="en-US" sz="180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展示部分 </a:t>
            </a:r>
            <a:r>
              <a:rPr lang="en-US" altLang="zh-CN" sz="180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Display part</a:t>
            </a:r>
          </a:p>
          <a:p>
            <a:pPr lvl="2"/>
            <a:r>
              <a:rPr lang="zh-CN" altLang="en-US" sz="140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用公式计算周转（不分经营属性）</a:t>
            </a:r>
            <a:endParaRPr lang="en-US" altLang="zh-CN" sz="1400" dirty="0" smtClean="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BI 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组 </a:t>
            </a: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BI team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–UNKNOWN 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（？？？？）</a:t>
            </a:r>
            <a:endParaRPr lang="en-US" altLang="zh-CN" sz="2000" dirty="0" smtClean="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zh-CN" altLang="en-US" sz="1800" dirty="0" smtClean="0"/>
              <a:t>报表设计 </a:t>
            </a:r>
            <a:r>
              <a:rPr lang="en-US" altLang="zh-CN" sz="1800" dirty="0" smtClean="0"/>
              <a:t>Report design</a:t>
            </a:r>
          </a:p>
          <a:p>
            <a:pPr lvl="2"/>
            <a:r>
              <a:rPr lang="zh-CN" altLang="en-US" sz="1400" dirty="0" smtClean="0"/>
              <a:t>设计文档 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报表创建</a:t>
            </a:r>
            <a:endParaRPr lang="en-US" altLang="zh-CN" sz="1400" dirty="0" smtClean="0"/>
          </a:p>
          <a:p>
            <a:pPr lvl="1"/>
            <a:r>
              <a:rPr lang="zh-CN" altLang="en-US" sz="1800" dirty="0" smtClean="0"/>
              <a:t>报表美化 </a:t>
            </a:r>
            <a:r>
              <a:rPr lang="en-US" altLang="zh-CN" sz="1800" dirty="0" smtClean="0"/>
              <a:t>UI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9165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www.tuweimei.comComp_2617236_BPvISGQisXhM9WKzeBqMe4IbGirAyl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99" y="1828801"/>
            <a:ext cx="6085943" cy="489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896751" y="1041009"/>
            <a:ext cx="4192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/>
              <a:t>Thank you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91703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</TotalTime>
  <Words>512</Words>
  <Application>Microsoft Office PowerPoint</Application>
  <PresentationFormat>宽屏</PresentationFormat>
  <Paragraphs>165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幼圆</vt:lpstr>
      <vt:lpstr>Arial</vt:lpstr>
      <vt:lpstr>Calibri</vt:lpstr>
      <vt:lpstr>Calibri Light</vt:lpstr>
      <vt:lpstr>Verdana</vt:lpstr>
      <vt:lpstr>Office 主题</vt:lpstr>
      <vt:lpstr>PowerPoint 演示文稿</vt:lpstr>
      <vt:lpstr>大纲 Agenda</vt:lpstr>
      <vt:lpstr>整体项目回顾 Project schedule review</vt:lpstr>
      <vt:lpstr>第一阶段推广进度 Phase I promotion review</vt:lpstr>
      <vt:lpstr>Phase II schedule review</vt:lpstr>
      <vt:lpstr>TO-DO list</vt:lpstr>
      <vt:lpstr>Phase III schedule review</vt:lpstr>
      <vt:lpstr>TO-DO list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Kingsley</dc:creator>
  <cp:lastModifiedBy>Kingsley Jin</cp:lastModifiedBy>
  <cp:revision>86</cp:revision>
  <dcterms:created xsi:type="dcterms:W3CDTF">2014-01-25T01:48:44Z</dcterms:created>
  <dcterms:modified xsi:type="dcterms:W3CDTF">2014-08-01T01:41:35Z</dcterms:modified>
</cp:coreProperties>
</file>