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8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Project\Analyst\report\RA&#27719;&#25253;_V0.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总体耗时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Sheet4!$A$2:$A$107</c:f>
              <c:numCache>
                <c:formatCode>m/d/yyyy</c:formatCode>
                <c:ptCount val="106"/>
                <c:pt idx="0">
                  <c:v>41957</c:v>
                </c:pt>
                <c:pt idx="1">
                  <c:v>41956</c:v>
                </c:pt>
                <c:pt idx="2">
                  <c:v>41955</c:v>
                </c:pt>
                <c:pt idx="3">
                  <c:v>41954</c:v>
                </c:pt>
                <c:pt idx="4">
                  <c:v>41953</c:v>
                </c:pt>
                <c:pt idx="5">
                  <c:v>41952</c:v>
                </c:pt>
                <c:pt idx="6">
                  <c:v>41951</c:v>
                </c:pt>
                <c:pt idx="7">
                  <c:v>41950</c:v>
                </c:pt>
                <c:pt idx="8">
                  <c:v>41949</c:v>
                </c:pt>
                <c:pt idx="9">
                  <c:v>41948</c:v>
                </c:pt>
                <c:pt idx="10">
                  <c:v>41947</c:v>
                </c:pt>
                <c:pt idx="11">
                  <c:v>41946</c:v>
                </c:pt>
                <c:pt idx="12">
                  <c:v>41945</c:v>
                </c:pt>
                <c:pt idx="13">
                  <c:v>41944</c:v>
                </c:pt>
                <c:pt idx="14">
                  <c:v>41943</c:v>
                </c:pt>
                <c:pt idx="15">
                  <c:v>41942</c:v>
                </c:pt>
                <c:pt idx="16">
                  <c:v>41941</c:v>
                </c:pt>
                <c:pt idx="17">
                  <c:v>41940</c:v>
                </c:pt>
                <c:pt idx="18">
                  <c:v>41939</c:v>
                </c:pt>
                <c:pt idx="19">
                  <c:v>41938</c:v>
                </c:pt>
                <c:pt idx="20">
                  <c:v>41937</c:v>
                </c:pt>
                <c:pt idx="21">
                  <c:v>41936</c:v>
                </c:pt>
                <c:pt idx="22">
                  <c:v>41935</c:v>
                </c:pt>
                <c:pt idx="23">
                  <c:v>41934</c:v>
                </c:pt>
                <c:pt idx="24">
                  <c:v>41933</c:v>
                </c:pt>
                <c:pt idx="25">
                  <c:v>41932</c:v>
                </c:pt>
                <c:pt idx="26">
                  <c:v>41931</c:v>
                </c:pt>
                <c:pt idx="27">
                  <c:v>41930</c:v>
                </c:pt>
                <c:pt idx="28">
                  <c:v>41929</c:v>
                </c:pt>
                <c:pt idx="29">
                  <c:v>41928</c:v>
                </c:pt>
                <c:pt idx="30">
                  <c:v>41927</c:v>
                </c:pt>
                <c:pt idx="31">
                  <c:v>41926</c:v>
                </c:pt>
                <c:pt idx="32">
                  <c:v>41925</c:v>
                </c:pt>
                <c:pt idx="33">
                  <c:v>41924</c:v>
                </c:pt>
                <c:pt idx="34">
                  <c:v>41923</c:v>
                </c:pt>
                <c:pt idx="35">
                  <c:v>41922</c:v>
                </c:pt>
                <c:pt idx="36">
                  <c:v>41921</c:v>
                </c:pt>
                <c:pt idx="37">
                  <c:v>41920</c:v>
                </c:pt>
                <c:pt idx="38">
                  <c:v>41919</c:v>
                </c:pt>
                <c:pt idx="39">
                  <c:v>41918</c:v>
                </c:pt>
                <c:pt idx="40">
                  <c:v>41917</c:v>
                </c:pt>
                <c:pt idx="41">
                  <c:v>41916</c:v>
                </c:pt>
                <c:pt idx="42">
                  <c:v>41915</c:v>
                </c:pt>
                <c:pt idx="43">
                  <c:v>41914</c:v>
                </c:pt>
                <c:pt idx="44">
                  <c:v>41913</c:v>
                </c:pt>
                <c:pt idx="45">
                  <c:v>41912</c:v>
                </c:pt>
                <c:pt idx="46">
                  <c:v>41911</c:v>
                </c:pt>
                <c:pt idx="47">
                  <c:v>41910</c:v>
                </c:pt>
                <c:pt idx="48">
                  <c:v>41909</c:v>
                </c:pt>
                <c:pt idx="49">
                  <c:v>41908</c:v>
                </c:pt>
                <c:pt idx="50">
                  <c:v>41907</c:v>
                </c:pt>
                <c:pt idx="51">
                  <c:v>41906</c:v>
                </c:pt>
                <c:pt idx="52">
                  <c:v>41905</c:v>
                </c:pt>
                <c:pt idx="53">
                  <c:v>41904</c:v>
                </c:pt>
                <c:pt idx="54">
                  <c:v>41903</c:v>
                </c:pt>
                <c:pt idx="55">
                  <c:v>41902</c:v>
                </c:pt>
                <c:pt idx="56">
                  <c:v>41901</c:v>
                </c:pt>
                <c:pt idx="57">
                  <c:v>41900</c:v>
                </c:pt>
                <c:pt idx="58">
                  <c:v>41899</c:v>
                </c:pt>
                <c:pt idx="59">
                  <c:v>41898</c:v>
                </c:pt>
                <c:pt idx="60">
                  <c:v>41897</c:v>
                </c:pt>
                <c:pt idx="61">
                  <c:v>41896</c:v>
                </c:pt>
                <c:pt idx="62">
                  <c:v>41895</c:v>
                </c:pt>
                <c:pt idx="63">
                  <c:v>41894</c:v>
                </c:pt>
                <c:pt idx="64">
                  <c:v>41893</c:v>
                </c:pt>
                <c:pt idx="65">
                  <c:v>41892</c:v>
                </c:pt>
                <c:pt idx="66">
                  <c:v>41891</c:v>
                </c:pt>
                <c:pt idx="67">
                  <c:v>41890</c:v>
                </c:pt>
                <c:pt idx="68">
                  <c:v>41889</c:v>
                </c:pt>
                <c:pt idx="69">
                  <c:v>41888</c:v>
                </c:pt>
                <c:pt idx="70">
                  <c:v>41887</c:v>
                </c:pt>
                <c:pt idx="71">
                  <c:v>41886</c:v>
                </c:pt>
                <c:pt idx="72">
                  <c:v>41885</c:v>
                </c:pt>
                <c:pt idx="73">
                  <c:v>41884</c:v>
                </c:pt>
                <c:pt idx="74">
                  <c:v>41883</c:v>
                </c:pt>
                <c:pt idx="75">
                  <c:v>41882</c:v>
                </c:pt>
                <c:pt idx="76">
                  <c:v>41881</c:v>
                </c:pt>
                <c:pt idx="77">
                  <c:v>41880</c:v>
                </c:pt>
                <c:pt idx="78">
                  <c:v>41879</c:v>
                </c:pt>
                <c:pt idx="79">
                  <c:v>41878</c:v>
                </c:pt>
                <c:pt idx="80">
                  <c:v>41877</c:v>
                </c:pt>
                <c:pt idx="81">
                  <c:v>41876</c:v>
                </c:pt>
                <c:pt idx="82">
                  <c:v>41875</c:v>
                </c:pt>
                <c:pt idx="83">
                  <c:v>41874</c:v>
                </c:pt>
                <c:pt idx="84">
                  <c:v>41873</c:v>
                </c:pt>
                <c:pt idx="85">
                  <c:v>41872</c:v>
                </c:pt>
                <c:pt idx="86">
                  <c:v>41871</c:v>
                </c:pt>
                <c:pt idx="87">
                  <c:v>41870</c:v>
                </c:pt>
                <c:pt idx="88">
                  <c:v>41869</c:v>
                </c:pt>
                <c:pt idx="89">
                  <c:v>41868</c:v>
                </c:pt>
                <c:pt idx="90">
                  <c:v>41867</c:v>
                </c:pt>
                <c:pt idx="91">
                  <c:v>41866</c:v>
                </c:pt>
                <c:pt idx="92">
                  <c:v>41865</c:v>
                </c:pt>
                <c:pt idx="93">
                  <c:v>41864</c:v>
                </c:pt>
                <c:pt idx="94">
                  <c:v>41863</c:v>
                </c:pt>
                <c:pt idx="95">
                  <c:v>41862</c:v>
                </c:pt>
                <c:pt idx="96">
                  <c:v>41861</c:v>
                </c:pt>
                <c:pt idx="97">
                  <c:v>41860</c:v>
                </c:pt>
                <c:pt idx="98">
                  <c:v>41859</c:v>
                </c:pt>
                <c:pt idx="99">
                  <c:v>41858</c:v>
                </c:pt>
                <c:pt idx="100">
                  <c:v>41857</c:v>
                </c:pt>
                <c:pt idx="101">
                  <c:v>41856</c:v>
                </c:pt>
                <c:pt idx="102">
                  <c:v>41855</c:v>
                </c:pt>
                <c:pt idx="103">
                  <c:v>41854</c:v>
                </c:pt>
                <c:pt idx="104">
                  <c:v>41853</c:v>
                </c:pt>
                <c:pt idx="105">
                  <c:v>41852</c:v>
                </c:pt>
              </c:numCache>
            </c:numRef>
          </c:cat>
          <c:val>
            <c:numRef>
              <c:f>Sheet4!$B$2:$B$107</c:f>
              <c:numCache>
                <c:formatCode>h:mm:ss</c:formatCode>
                <c:ptCount val="106"/>
                <c:pt idx="0">
                  <c:v>0.2280439814814815</c:v>
                </c:pt>
                <c:pt idx="1">
                  <c:v>0.21908564814814815</c:v>
                </c:pt>
                <c:pt idx="2">
                  <c:v>0.27815972222222224</c:v>
                </c:pt>
                <c:pt idx="3">
                  <c:v>0.43369212962962966</c:v>
                </c:pt>
                <c:pt idx="4">
                  <c:v>0.24248842592592593</c:v>
                </c:pt>
                <c:pt idx="5">
                  <c:v>0.18087962962962964</c:v>
                </c:pt>
                <c:pt idx="6">
                  <c:v>0.22288194444444445</c:v>
                </c:pt>
                <c:pt idx="7">
                  <c:v>0.40664351851851849</c:v>
                </c:pt>
                <c:pt idx="8">
                  <c:v>0.33381944444444445</c:v>
                </c:pt>
                <c:pt idx="9">
                  <c:v>0.57914351851851853</c:v>
                </c:pt>
                <c:pt idx="10">
                  <c:v>0.21016203703703704</c:v>
                </c:pt>
                <c:pt idx="11">
                  <c:v>0.17959490740740738</c:v>
                </c:pt>
                <c:pt idx="12">
                  <c:v>0.18221064814814814</c:v>
                </c:pt>
                <c:pt idx="13">
                  <c:v>0.23174768518518518</c:v>
                </c:pt>
                <c:pt idx="14">
                  <c:v>0.22472222222222224</c:v>
                </c:pt>
                <c:pt idx="15">
                  <c:v>0.19089120370370372</c:v>
                </c:pt>
                <c:pt idx="16">
                  <c:v>0.18667824074074071</c:v>
                </c:pt>
                <c:pt idx="17">
                  <c:v>0.21011574074074071</c:v>
                </c:pt>
                <c:pt idx="18">
                  <c:v>0.17682870370370371</c:v>
                </c:pt>
                <c:pt idx="19">
                  <c:v>0.17809027777777778</c:v>
                </c:pt>
                <c:pt idx="20">
                  <c:v>0.24498842592592593</c:v>
                </c:pt>
                <c:pt idx="21">
                  <c:v>0.16628472222222221</c:v>
                </c:pt>
                <c:pt idx="22">
                  <c:v>0.18333333333333335</c:v>
                </c:pt>
                <c:pt idx="23">
                  <c:v>0.19218749999999998</c:v>
                </c:pt>
                <c:pt idx="24">
                  <c:v>0.1867361111111111</c:v>
                </c:pt>
                <c:pt idx="25">
                  <c:v>0.20668981481481483</c:v>
                </c:pt>
                <c:pt idx="26">
                  <c:v>0.15894675925925925</c:v>
                </c:pt>
                <c:pt idx="27">
                  <c:v>0.1900462962962963</c:v>
                </c:pt>
                <c:pt idx="28">
                  <c:v>0.17989583333333334</c:v>
                </c:pt>
                <c:pt idx="29">
                  <c:v>0.16489583333333332</c:v>
                </c:pt>
                <c:pt idx="30">
                  <c:v>0.19620370370370369</c:v>
                </c:pt>
                <c:pt idx="31">
                  <c:v>0.17576388888888891</c:v>
                </c:pt>
                <c:pt idx="32">
                  <c:v>0.16372685185185185</c:v>
                </c:pt>
                <c:pt idx="33">
                  <c:v>0.17749999999999999</c:v>
                </c:pt>
                <c:pt idx="34">
                  <c:v>0.18460648148148148</c:v>
                </c:pt>
                <c:pt idx="35">
                  <c:v>0.18755787037037039</c:v>
                </c:pt>
                <c:pt idx="36">
                  <c:v>0.50921296296296303</c:v>
                </c:pt>
                <c:pt idx="37">
                  <c:v>0.16525462962962964</c:v>
                </c:pt>
                <c:pt idx="38">
                  <c:v>0.19642361111111109</c:v>
                </c:pt>
                <c:pt idx="39">
                  <c:v>0.1668287037037037</c:v>
                </c:pt>
                <c:pt idx="40">
                  <c:v>0.16640046296296296</c:v>
                </c:pt>
                <c:pt idx="41">
                  <c:v>0.19853009259259258</c:v>
                </c:pt>
                <c:pt idx="42">
                  <c:v>0.15974537037037037</c:v>
                </c:pt>
                <c:pt idx="43">
                  <c:v>0.18739583333333332</c:v>
                </c:pt>
                <c:pt idx="44">
                  <c:v>0.4824074074074074</c:v>
                </c:pt>
                <c:pt idx="45">
                  <c:v>0.23736111111111111</c:v>
                </c:pt>
                <c:pt idx="46">
                  <c:v>0.1882175925925926</c:v>
                </c:pt>
                <c:pt idx="47">
                  <c:v>0.15800925925925927</c:v>
                </c:pt>
                <c:pt idx="48">
                  <c:v>0.18740740740740738</c:v>
                </c:pt>
                <c:pt idx="49">
                  <c:v>0.17067129629629629</c:v>
                </c:pt>
                <c:pt idx="50">
                  <c:v>0.19081018518518519</c:v>
                </c:pt>
                <c:pt idx="51">
                  <c:v>0.17898148148148149</c:v>
                </c:pt>
                <c:pt idx="52">
                  <c:v>0.17575231481481482</c:v>
                </c:pt>
                <c:pt idx="53">
                  <c:v>0.16928240740740741</c:v>
                </c:pt>
                <c:pt idx="54">
                  <c:v>0.20140046296296296</c:v>
                </c:pt>
                <c:pt idx="55">
                  <c:v>0.2202314814814815</c:v>
                </c:pt>
                <c:pt idx="56">
                  <c:v>0.24982638888888889</c:v>
                </c:pt>
                <c:pt idx="57">
                  <c:v>0.42439814814814819</c:v>
                </c:pt>
                <c:pt idx="58">
                  <c:v>0.52309027777777783</c:v>
                </c:pt>
                <c:pt idx="59">
                  <c:v>0.51437500000000003</c:v>
                </c:pt>
                <c:pt idx="60">
                  <c:v>0.16739583333333333</c:v>
                </c:pt>
                <c:pt idx="61">
                  <c:v>0.1819212962962963</c:v>
                </c:pt>
                <c:pt idx="62">
                  <c:v>0.54673611111111109</c:v>
                </c:pt>
                <c:pt idx="63">
                  <c:v>0.17804398148148148</c:v>
                </c:pt>
                <c:pt idx="64">
                  <c:v>0.43434027777777778</c:v>
                </c:pt>
                <c:pt idx="65">
                  <c:v>0.72931712962962969</c:v>
                </c:pt>
                <c:pt idx="66">
                  <c:v>0.45005787037037037</c:v>
                </c:pt>
                <c:pt idx="67">
                  <c:v>0.27379629629629632</c:v>
                </c:pt>
                <c:pt idx="68">
                  <c:v>0.23693287037037036</c:v>
                </c:pt>
                <c:pt idx="69">
                  <c:v>0.24181712962962965</c:v>
                </c:pt>
                <c:pt idx="70">
                  <c:v>0.31253472222222223</c:v>
                </c:pt>
                <c:pt idx="71">
                  <c:v>0.87678240740740743</c:v>
                </c:pt>
                <c:pt idx="72">
                  <c:v>0.33089120370370367</c:v>
                </c:pt>
                <c:pt idx="73">
                  <c:v>0.58221064814814816</c:v>
                </c:pt>
                <c:pt idx="74">
                  <c:v>0.36681712962962965</c:v>
                </c:pt>
                <c:pt idx="75">
                  <c:v>0.30406250000000001</c:v>
                </c:pt>
                <c:pt idx="76">
                  <c:v>0.33094907407407409</c:v>
                </c:pt>
                <c:pt idx="77">
                  <c:v>0.3382175925925926</c:v>
                </c:pt>
                <c:pt idx="78">
                  <c:v>0.32791666666666669</c:v>
                </c:pt>
                <c:pt idx="79">
                  <c:v>0.33317129629629633</c:v>
                </c:pt>
                <c:pt idx="80">
                  <c:v>0.64557870370370374</c:v>
                </c:pt>
                <c:pt idx="81">
                  <c:v>0.30873842592592593</c:v>
                </c:pt>
                <c:pt idx="82">
                  <c:v>0.29795138888888889</c:v>
                </c:pt>
                <c:pt idx="83">
                  <c:v>0.31555555555555553</c:v>
                </c:pt>
                <c:pt idx="84">
                  <c:v>0.3064236111111111</c:v>
                </c:pt>
                <c:pt idx="85">
                  <c:v>0.3259259259259259</c:v>
                </c:pt>
                <c:pt idx="86">
                  <c:v>0.30178240740740742</c:v>
                </c:pt>
                <c:pt idx="87">
                  <c:v>0.31983796296296296</c:v>
                </c:pt>
                <c:pt idx="88">
                  <c:v>0.53034722222222219</c:v>
                </c:pt>
                <c:pt idx="89">
                  <c:v>0.50218750000000001</c:v>
                </c:pt>
                <c:pt idx="90">
                  <c:v>0.29667824074074073</c:v>
                </c:pt>
                <c:pt idx="91">
                  <c:v>0.32784722222222223</c:v>
                </c:pt>
                <c:pt idx="92">
                  <c:v>0.31896990740740744</c:v>
                </c:pt>
                <c:pt idx="93">
                  <c:v>0.31258101851851855</c:v>
                </c:pt>
                <c:pt idx="94">
                  <c:v>0.31479166666666664</c:v>
                </c:pt>
                <c:pt idx="95">
                  <c:v>0.31410879629629629</c:v>
                </c:pt>
                <c:pt idx="96">
                  <c:v>0.50847222222222221</c:v>
                </c:pt>
                <c:pt idx="97">
                  <c:v>0.30194444444444446</c:v>
                </c:pt>
                <c:pt idx="98">
                  <c:v>0.46895833333333337</c:v>
                </c:pt>
                <c:pt idx="99">
                  <c:v>0.30846064814814816</c:v>
                </c:pt>
                <c:pt idx="100">
                  <c:v>0.5081944444444445</c:v>
                </c:pt>
                <c:pt idx="101">
                  <c:v>0.33078703703703705</c:v>
                </c:pt>
                <c:pt idx="102">
                  <c:v>0.34319444444444441</c:v>
                </c:pt>
                <c:pt idx="103">
                  <c:v>0.28980324074074076</c:v>
                </c:pt>
                <c:pt idx="104">
                  <c:v>0.30555555555555552</c:v>
                </c:pt>
                <c:pt idx="105">
                  <c:v>0.50442129629629628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528848"/>
        <c:axId val="131529408"/>
      </c:lineChart>
      <c:dateAx>
        <c:axId val="131528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529408"/>
        <c:crosses val="autoZero"/>
        <c:auto val="1"/>
        <c:lblOffset val="100"/>
        <c:baseTimeUnit val="days"/>
      </c:dateAx>
      <c:valAx>
        <c:axId val="131529408"/>
        <c:scaling>
          <c:orientation val="minMax"/>
          <c:min val="0.1"/>
        </c:scaling>
        <c:delete val="0"/>
        <c:axPos val="l"/>
        <c:numFmt formatCode="h:mm:ss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52884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符继坤，莎莎接入做数据核对与机制的建立。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跟湘江沟通预算的时间点。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跟湘江沟通预算的时间点。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Excel________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4489" y="3429000"/>
            <a:ext cx="259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RA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汇报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RA</a:t>
            </a:r>
            <a:r>
              <a:rPr lang="zh-CN" altLang="en-US" dirty="0" smtClean="0"/>
              <a:t>整体进度</a:t>
            </a:r>
            <a:endParaRPr lang="en-US" altLang="zh-CN" dirty="0" smtClean="0"/>
          </a:p>
          <a:p>
            <a:r>
              <a:rPr lang="en-US" altLang="zh-CN" dirty="0" smtClean="0"/>
              <a:t>RA</a:t>
            </a:r>
            <a:r>
              <a:rPr lang="zh-CN" altLang="en-US" dirty="0" smtClean="0"/>
              <a:t>性能分析</a:t>
            </a:r>
            <a:endParaRPr lang="en-US" altLang="zh-CN" dirty="0" smtClean="0"/>
          </a:p>
          <a:p>
            <a:r>
              <a:rPr lang="en-US" altLang="zh-CN" dirty="0"/>
              <a:t>RA</a:t>
            </a:r>
            <a:r>
              <a:rPr lang="zh-CN" altLang="en-US" dirty="0"/>
              <a:t>管理报表项目进度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64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整体情况</a:t>
            </a:r>
            <a:endParaRPr lang="en-US" altLang="zh-CN" dirty="0"/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640" y="5068833"/>
            <a:ext cx="1767309" cy="17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8382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RA</a:t>
            </a:r>
            <a:r>
              <a:rPr lang="zh-CN" altLang="en-US" dirty="0" smtClean="0"/>
              <a:t>整体情况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TO-DO List </a:t>
            </a:r>
            <a:r>
              <a:rPr lang="en-US" altLang="zh-CN" dirty="0"/>
              <a:t> – </a:t>
            </a:r>
            <a:endParaRPr lang="en-US" altLang="zh-CN" sz="20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887281"/>
              </p:ext>
            </p:extLst>
          </p:nvPr>
        </p:nvGraphicFramePr>
        <p:xfrm>
          <a:off x="3042374" y="1457545"/>
          <a:ext cx="2200336" cy="7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包装程序外壳对象" showAsIcon="1" r:id="rId5" imgW="1918080" imgH="635040" progId="Package">
                  <p:embed/>
                </p:oleObj>
              </mc:Choice>
              <mc:Fallback>
                <p:oleObj name="包装程序外壳对象" showAsIcon="1" r:id="rId5" imgW="1918080" imgH="635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2374" y="1457545"/>
                        <a:ext cx="2200336" cy="72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35926"/>
              </p:ext>
            </p:extLst>
          </p:nvPr>
        </p:nvGraphicFramePr>
        <p:xfrm>
          <a:off x="3524381" y="2147352"/>
          <a:ext cx="1236321" cy="92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启用了宏的工作表" showAsIcon="1" r:id="rId7" imgW="914400" imgH="685800" progId="Excel.SheetMacroEnabled.12">
                  <p:embed/>
                </p:oleObj>
              </mc:Choice>
              <mc:Fallback>
                <p:oleObj name="启用了宏的工作表" showAsIcon="1" r:id="rId7" imgW="914400" imgH="6858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4381" y="2147352"/>
                        <a:ext cx="1236321" cy="92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48602"/>
              </p:ext>
            </p:extLst>
          </p:nvPr>
        </p:nvGraphicFramePr>
        <p:xfrm>
          <a:off x="1154736" y="2851195"/>
          <a:ext cx="9250903" cy="385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685"/>
                <a:gridCol w="2138788"/>
                <a:gridCol w="1056510"/>
                <a:gridCol w="695750"/>
                <a:gridCol w="5102170"/>
              </a:tblGrid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描述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预计完成时间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完成进度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备注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供应商分经营属性销售类数据修复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接口设计修改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设计文档缺失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BIEE</a:t>
                      </a:r>
                      <a:r>
                        <a:rPr lang="zh-CN" altLang="en-US" sz="1000" u="none" strike="noStrike">
                          <a:effectLst/>
                        </a:rPr>
                        <a:t>关联设计修改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设计文档缺失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模型表格优化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正在进行中</a:t>
                      </a:r>
                      <a:endParaRPr lang="zh-CN" altLang="en-US" sz="1000" b="0" i="0" u="none" strike="noStrike">
                        <a:solidFill>
                          <a:srgbClr val="833C0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历史数据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核对修复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总共</a:t>
                      </a:r>
                      <a:r>
                        <a:rPr lang="en-US" altLang="zh-CN" sz="1000" u="none" strike="noStrike" dirty="0">
                          <a:effectLst/>
                        </a:rPr>
                        <a:t>380</a:t>
                      </a:r>
                      <a:r>
                        <a:rPr lang="zh-CN" altLang="en-US" sz="1000" u="none" strike="noStrike" dirty="0">
                          <a:effectLst/>
                        </a:rPr>
                        <a:t>天的数据需要被修复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历史数据刷新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供应商分经营属性库存类数据修复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接口设计修改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设计文档缺失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BIEE</a:t>
                      </a:r>
                      <a:r>
                        <a:rPr lang="zh-CN" altLang="en-US" sz="1000" u="none" strike="noStrike">
                          <a:effectLst/>
                        </a:rPr>
                        <a:t>关联设计修改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设计文档缺失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模型表格优化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正在进行中</a:t>
                      </a:r>
                      <a:endParaRPr lang="zh-CN" altLang="en-US" sz="1000" b="0" i="0" u="none" strike="noStrike">
                        <a:solidFill>
                          <a:srgbClr val="833C0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历史数据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核对修复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还未开始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历史数据刷新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effectLst/>
                        </a:rPr>
                        <a:t>RMS</a:t>
                      </a:r>
                      <a:r>
                        <a:rPr lang="zh-CN" altLang="en-US" sz="900" u="none" strike="noStrike" dirty="0">
                          <a:effectLst/>
                        </a:rPr>
                        <a:t>中的历史数据从</a:t>
                      </a:r>
                      <a:r>
                        <a:rPr lang="en-US" altLang="zh-CN" sz="900" u="none" strike="noStrike" dirty="0">
                          <a:effectLst/>
                        </a:rPr>
                        <a:t>2014-10-11</a:t>
                      </a:r>
                      <a:r>
                        <a:rPr lang="zh-CN" altLang="en-US" sz="900" u="none" strike="noStrike" dirty="0">
                          <a:effectLst/>
                        </a:rPr>
                        <a:t>开始进行备份，则历史数据从</a:t>
                      </a:r>
                      <a:r>
                        <a:rPr lang="en-US" altLang="zh-CN" sz="900" u="none" strike="noStrike" dirty="0">
                          <a:effectLst/>
                        </a:rPr>
                        <a:t>2014-10-11</a:t>
                      </a:r>
                      <a:r>
                        <a:rPr lang="zh-CN" altLang="en-US" sz="900" u="none" strike="noStrike" dirty="0">
                          <a:effectLst/>
                        </a:rPr>
                        <a:t>之前的数据无法刷新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供应商库存核对机制的创建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正在进行中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供应商销售核对机制的创建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正在进行中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商品分经营属性销售类单品数据模型修复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r>
                        <a:rPr lang="zh-CN" altLang="en-US" sz="1000" u="none" strike="noStrike">
                          <a:effectLst/>
                        </a:rPr>
                        <a:t>月底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0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商品分经营属性库存类单品数据模型修复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r>
                        <a:rPr lang="zh-CN" altLang="en-US" sz="1000" u="none" strike="noStrike">
                          <a:effectLst/>
                        </a:rPr>
                        <a:t>月底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配送类相关指标口径的确认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退货类数据的核查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56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费用类数据的接入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方案设计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7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商品类别来客数的核对与修复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核查过</a:t>
                      </a: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个月份，</a:t>
                      </a:r>
                      <a:r>
                        <a:rPr lang="en-US" altLang="zh-CN" sz="1000" u="none" strike="noStrike" dirty="0">
                          <a:effectLst/>
                        </a:rPr>
                        <a:t>2013-12</a:t>
                      </a:r>
                      <a:r>
                        <a:rPr lang="zh-CN" altLang="en-US" sz="1000" u="none" strike="noStrike" dirty="0">
                          <a:effectLst/>
                        </a:rPr>
                        <a:t>中类来客数差异为</a:t>
                      </a:r>
                      <a:r>
                        <a:rPr lang="en-US" altLang="zh-CN" sz="1000" u="none" strike="noStrike" dirty="0">
                          <a:effectLst/>
                        </a:rPr>
                        <a:t>86</a:t>
                      </a:r>
                      <a:r>
                        <a:rPr lang="zh-CN" altLang="en-US" sz="1000" u="none" strike="noStrike" dirty="0">
                          <a:effectLst/>
                        </a:rPr>
                        <a:t>，</a:t>
                      </a:r>
                      <a:r>
                        <a:rPr lang="en-US" altLang="zh-CN" sz="1000" u="none" strike="noStrike" dirty="0">
                          <a:effectLst/>
                        </a:rPr>
                        <a:t>2014-05</a:t>
                      </a:r>
                      <a:r>
                        <a:rPr lang="zh-CN" altLang="en-US" sz="1000" u="none" strike="noStrike" dirty="0">
                          <a:effectLst/>
                        </a:rPr>
                        <a:t>中类来客数差异为</a:t>
                      </a:r>
                      <a:r>
                        <a:rPr lang="en-US" altLang="zh-CN" sz="1000" u="none" strike="noStrike" dirty="0">
                          <a:effectLst/>
                        </a:rPr>
                        <a:t>46</a:t>
                      </a:r>
                      <a:r>
                        <a:rPr lang="zh-CN" altLang="en-US" sz="1000" u="none" strike="noStrike" dirty="0">
                          <a:effectLst/>
                        </a:rPr>
                        <a:t>，</a:t>
                      </a:r>
                      <a:r>
                        <a:rPr lang="en-US" altLang="zh-CN" sz="1000" u="none" strike="noStrike" dirty="0">
                          <a:effectLst/>
                        </a:rPr>
                        <a:t>2014-10</a:t>
                      </a:r>
                      <a:r>
                        <a:rPr lang="zh-CN" altLang="en-US" sz="1000" u="none" strike="noStrike" dirty="0">
                          <a:effectLst/>
                        </a:rPr>
                        <a:t>种类差异为</a:t>
                      </a:r>
                      <a:r>
                        <a:rPr lang="en-US" altLang="zh-CN" sz="1000" u="none" strike="noStrike" dirty="0">
                          <a:effectLst/>
                        </a:rPr>
                        <a:t>250w+,</a:t>
                      </a:r>
                      <a:r>
                        <a:rPr lang="zh-CN" altLang="en-US" sz="1000" u="none" strike="noStrike" dirty="0">
                          <a:effectLst/>
                        </a:rPr>
                        <a:t>建议进一步核查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RA</a:t>
            </a:r>
            <a:r>
              <a:rPr lang="zh-CN" altLang="en-US" dirty="0"/>
              <a:t>性能分析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总体性能分析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查询性能分析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去重的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数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会导致查询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873" y="5139159"/>
            <a:ext cx="1822386" cy="1730415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63540"/>
              </p:ext>
            </p:extLst>
          </p:nvPr>
        </p:nvGraphicFramePr>
        <p:xfrm>
          <a:off x="838200" y="2023219"/>
          <a:ext cx="10515600" cy="210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18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RA</a:t>
            </a:r>
            <a:r>
              <a:rPr lang="zh-CN" altLang="en-US" dirty="0"/>
              <a:t>管理报表项目进度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管理报表制作进度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873" y="5139159"/>
            <a:ext cx="1822386" cy="173041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5266"/>
              </p:ext>
            </p:extLst>
          </p:nvPr>
        </p:nvGraphicFramePr>
        <p:xfrm>
          <a:off x="838200" y="2281154"/>
          <a:ext cx="9725527" cy="3121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091"/>
                <a:gridCol w="1782772"/>
                <a:gridCol w="1130538"/>
                <a:gridCol w="1072562"/>
                <a:gridCol w="1072562"/>
                <a:gridCol w="3667002"/>
              </a:tblGrid>
              <a:tr h="2872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Catalog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# Report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Process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Estime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销售类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阳历类商品销售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已完成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已经开放给用户使用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阳历类供应商销售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已完成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已经开放给用户使用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农历类商品销售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研究中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农历日期解决方案待定，技术难点还在攻克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订单类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商品直送到货率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已完成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已经开放给用户使用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供应商直送到货率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已完成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已经开放给用户使用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NBO</a:t>
                      </a:r>
                      <a:r>
                        <a:rPr lang="zh-CN" altLang="en-US" sz="900" u="none" strike="noStrike">
                          <a:effectLst/>
                        </a:rPr>
                        <a:t>商品到货率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RMS</a:t>
                      </a:r>
                      <a:r>
                        <a:rPr lang="zh-CN" altLang="en-US" sz="900" u="none" strike="noStrike">
                          <a:effectLst/>
                        </a:rPr>
                        <a:t>中的商品属性维护不到位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商品配送到货率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暂缓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口径确认中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供应商配送到货率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暂缓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口径确认中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周转类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分经营属性的商品类别周转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用户测试中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2014</a:t>
                      </a:r>
                      <a:r>
                        <a:rPr lang="zh-CN" altLang="en-US" sz="900" u="none" strike="noStrike">
                          <a:effectLst/>
                        </a:rPr>
                        <a:t>年</a:t>
                      </a:r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r>
                        <a:rPr lang="zh-CN" altLang="en-US" sz="900" u="none" strike="noStrike">
                          <a:effectLst/>
                        </a:rPr>
                        <a:t>月中旬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陈总反馈商品周转与海波龙数据不一致，苏锦鸿核查中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分经营数据的供应商周转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数据修复中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2014</a:t>
                      </a:r>
                      <a:r>
                        <a:rPr lang="zh-CN" altLang="en-US" sz="900" u="none" strike="noStrike">
                          <a:effectLst/>
                        </a:rPr>
                        <a:t>年</a:t>
                      </a:r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r>
                        <a:rPr lang="zh-CN" altLang="en-US" sz="900" u="none" strike="noStrike">
                          <a:effectLst/>
                        </a:rPr>
                        <a:t>月底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数据修复中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分经验数据的商品单品周转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暂缓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2014</a:t>
                      </a:r>
                      <a:r>
                        <a:rPr lang="zh-CN" altLang="en-US" sz="900" u="none" strike="noStrike">
                          <a:effectLst/>
                        </a:rPr>
                        <a:t>年</a:t>
                      </a:r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r>
                        <a:rPr lang="zh-CN" altLang="en-US" sz="900" u="none" strike="noStrike">
                          <a:effectLst/>
                        </a:rPr>
                        <a:t>月底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等待供应商周转制作完毕后启动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38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其他类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大家电类销售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暂缓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相关的</a:t>
                      </a:r>
                      <a:r>
                        <a:rPr lang="en-US" altLang="zh-CN" sz="900" u="none" strike="noStrike">
                          <a:effectLst/>
                        </a:rPr>
                        <a:t>VIEW</a:t>
                      </a:r>
                      <a:r>
                        <a:rPr lang="zh-CN" altLang="en-US" sz="900" u="none" strike="noStrike">
                          <a:effectLst/>
                        </a:rPr>
                        <a:t>已经创建完毕，等待接入</a:t>
                      </a:r>
                      <a:r>
                        <a:rPr lang="en-US" altLang="zh-CN" sz="900" u="none" strike="noStrike">
                          <a:effectLst/>
                        </a:rPr>
                        <a:t>RA</a:t>
                      </a:r>
                      <a:r>
                        <a:rPr lang="zh-CN" altLang="en-US" sz="900" u="none" strike="noStrike">
                          <a:effectLst/>
                        </a:rPr>
                        <a:t>模型中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6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费用类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整体模型缺失，需要搭建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6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商品渗透分析类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业务确定报表模型中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3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促销分析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业务确定报表模型中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RA</a:t>
            </a:r>
            <a:r>
              <a:rPr lang="zh-CN" altLang="en-US" dirty="0"/>
              <a:t>管理报表项目进度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虚拟门店进度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暂缓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873" y="5139159"/>
            <a:ext cx="1822386" cy="173041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98513"/>
              </p:ext>
            </p:extLst>
          </p:nvPr>
        </p:nvGraphicFramePr>
        <p:xfrm>
          <a:off x="1131971" y="2156578"/>
          <a:ext cx="8267701" cy="3604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296"/>
                <a:gridCol w="5263865"/>
                <a:gridCol w="940884"/>
                <a:gridCol w="829631"/>
                <a:gridCol w="890025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Response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Process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Estime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清理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中的场景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出具</a:t>
                      </a:r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中涉及门店所需要的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表格清单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出具</a:t>
                      </a:r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中手工导入门店数据的场景顺序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依据第二步出具的清单对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表格进行评估，包括对其他系统，其他表格的影响等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提供虚拟门店信息第一个版本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罗湘江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测试平台上面进行虚拟门店创建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创建</a:t>
                      </a:r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测试环境分别连接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测试环境与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测试环境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r>
                        <a:rPr lang="en-US" altLang="zh-CN" sz="1000" u="none" strike="noStrike">
                          <a:effectLst/>
                        </a:rPr>
                        <a:t>&amp;</a:t>
                      </a:r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测试平台上面测试虚拟门店的录入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测试库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ODI</a:t>
                      </a:r>
                      <a:r>
                        <a:rPr lang="zh-CN" altLang="en-US" sz="1000" u="none" strike="noStrike">
                          <a:effectLst/>
                        </a:rPr>
                        <a:t>测试平台上面测试虚拟门店的接入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测试库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的测试平台上删除虚拟门店测试数据第一个版本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的测试平台上重新跑门店接入程序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按照新开门店提供虚拟门店完整信息第二个版本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罗湘江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的测试平台上面创建虚拟门店第二个版本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的测试平台上面接入虚拟门店第二个版本信息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月底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BI</a:t>
                      </a:r>
                      <a:r>
                        <a:rPr lang="zh-CN" altLang="en-US" sz="1000" u="none" strike="noStrike">
                          <a:effectLst/>
                        </a:rPr>
                        <a:t>组提供虚拟门店与新开门店对应关系清单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罗湘江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根据</a:t>
                      </a:r>
                      <a:r>
                        <a:rPr lang="en-US" altLang="zh-CN" sz="1000" u="none" strike="noStrike">
                          <a:effectLst/>
                        </a:rPr>
                        <a:t>BI</a:t>
                      </a:r>
                      <a:r>
                        <a:rPr lang="zh-CN" altLang="en-US" sz="1000" u="none" strike="noStrike">
                          <a:effectLst/>
                        </a:rPr>
                        <a:t>组提供的对应关系清单进行门店数据修改设计方案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年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月底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的测试平台上面进行老数据刷新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年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月底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将</a:t>
                      </a:r>
                      <a:r>
                        <a:rPr lang="en-US" altLang="zh-CN" sz="1000" u="none" strike="noStrike">
                          <a:effectLst/>
                        </a:rPr>
                        <a:t>RMS</a:t>
                      </a:r>
                      <a:r>
                        <a:rPr lang="zh-CN" altLang="en-US" sz="1000" u="none" strike="noStrike">
                          <a:effectLst/>
                        </a:rPr>
                        <a:t>中的测试环境中的修改方案同步到正式环境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丁勇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将</a:t>
                      </a:r>
                      <a:r>
                        <a:rPr lang="en-US" altLang="zh-CN" sz="1000" u="none" strike="noStrike">
                          <a:effectLst/>
                        </a:rPr>
                        <a:t>RA</a:t>
                      </a:r>
                      <a:r>
                        <a:rPr lang="zh-CN" altLang="en-US" sz="1000" u="none" strike="noStrike">
                          <a:effectLst/>
                        </a:rPr>
                        <a:t>中的测试环境中的修改方案同步到正式环境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955</Words>
  <Application>Microsoft Office PowerPoint</Application>
  <PresentationFormat>宽屏</PresentationFormat>
  <Paragraphs>282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包装程序外壳对象</vt:lpstr>
      <vt:lpstr>启用了宏的工作表</vt:lpstr>
      <vt:lpstr>PowerPoint 演示文稿</vt:lpstr>
      <vt:lpstr>Agenda</vt:lpstr>
      <vt:lpstr>RA整体情况</vt:lpstr>
      <vt:lpstr>RA性能分析</vt:lpstr>
      <vt:lpstr>RA管理报表项目进度</vt:lpstr>
      <vt:lpstr>RA管理报表项目进度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Kingsley Jin</cp:lastModifiedBy>
  <cp:revision>73</cp:revision>
  <dcterms:created xsi:type="dcterms:W3CDTF">2014-01-25T01:48:44Z</dcterms:created>
  <dcterms:modified xsi:type="dcterms:W3CDTF">2014-11-18T07:44:08Z</dcterms:modified>
</cp:coreProperties>
</file>