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59" r:id="rId7"/>
    <p:sldId id="265" r:id="rId8"/>
    <p:sldId id="262" r:id="rId9"/>
    <p:sldId id="267" r:id="rId10"/>
    <p:sldId id="268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0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1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5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9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6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6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3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8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3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57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6203-932D-4D4A-B8F6-77A8597772A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8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52282" y="1004552"/>
            <a:ext cx="9221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区域变更</a:t>
            </a:r>
            <a:endParaRPr lang="en-US" altLang="zh-CN" sz="6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商品重分类</a:t>
            </a:r>
            <a:endParaRPr lang="en-US" altLang="zh-CN" sz="6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日常运维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4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商品</a:t>
            </a:r>
            <a:r>
              <a:rPr lang="zh-CN" altLang="en-US" dirty="0"/>
              <a:t>重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重</a:t>
            </a:r>
            <a:r>
              <a:rPr lang="zh-CN" altLang="en-US" dirty="0" smtClean="0"/>
              <a:t>分类日期不一致问题。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重</a:t>
            </a:r>
            <a:r>
              <a:rPr lang="zh-CN" altLang="en-US" dirty="0" smtClean="0"/>
              <a:t>分类对库存的影响。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01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4637" y="1690688"/>
            <a:ext cx="37338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smtClean="0">
                <a:latin typeface="+mj-lt"/>
                <a:cs typeface="Courier New" panose="02070309020205020404" pitchFamily="49" charset="0"/>
              </a:rPr>
              <a:t>SELECT </a:t>
            </a: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T.ROW_WID,</a:t>
            </a:r>
          </a:p>
          <a:p>
            <a:pPr marL="0" indent="0">
              <a:buNone/>
            </a:pP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       T.PROD_NUM,</a:t>
            </a:r>
          </a:p>
          <a:p>
            <a:pPr marL="0" indent="0">
              <a:buNone/>
            </a:pP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       T.SCD1_WID,</a:t>
            </a:r>
          </a:p>
          <a:p>
            <a:pPr marL="0" indent="0">
              <a:buNone/>
            </a:pP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       T.PROD_CAT5_AS_WAS,</a:t>
            </a:r>
          </a:p>
          <a:p>
            <a:pPr marL="0" indent="0">
              <a:buNone/>
            </a:pP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       T.EFFECTIVE_FROM_DT,</a:t>
            </a:r>
          </a:p>
          <a:p>
            <a:pPr marL="0" indent="0">
              <a:buNone/>
            </a:pP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       T.EFFECTIVE_TO_DT</a:t>
            </a:r>
          </a:p>
          <a:p>
            <a:pPr marL="0" indent="0">
              <a:buNone/>
            </a:pP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  FROM RADM.W_PRODUCT_D T</a:t>
            </a:r>
          </a:p>
          <a:p>
            <a:pPr marL="0" indent="0">
              <a:buNone/>
            </a:pP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 WHERE T.PROD_NUM = '103756003'</a:t>
            </a:r>
          </a:p>
          <a:p>
            <a:pPr marL="0" indent="0">
              <a:buNone/>
            </a:pP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 ORDER BY T.EFFECTIVE_FROM_DT;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0600" y="1720850"/>
            <a:ext cx="331946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+mj-lt"/>
                <a:cs typeface="Courier New" panose="02070309020205020404" pitchFamily="49" charset="0"/>
              </a:rPr>
              <a:t>SELECT T.ROW_WID,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+mj-lt"/>
                <a:cs typeface="Courier New" panose="02070309020205020404" pitchFamily="49" charset="0"/>
              </a:rPr>
              <a:t>       T.SCD1_WID,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+mj-lt"/>
                <a:cs typeface="Courier New" panose="02070309020205020404" pitchFamily="49" charset="0"/>
              </a:rPr>
              <a:t>       T.ORG_HIER9_NUM,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+mj-lt"/>
                <a:cs typeface="Courier New" panose="02070309020205020404" pitchFamily="49" charset="0"/>
              </a:rPr>
              <a:t>       T.ORG_HIER10_NUM,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+mj-lt"/>
                <a:cs typeface="Courier New" panose="02070309020205020404" pitchFamily="49" charset="0"/>
              </a:rPr>
              <a:t>       T.ORG_HIER11_NUM,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+mj-lt"/>
                <a:cs typeface="Courier New" panose="02070309020205020404" pitchFamily="49" charset="0"/>
              </a:rPr>
              <a:t>       T.ORG_HIER12_NUM,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+mj-lt"/>
                <a:cs typeface="Courier New" panose="02070309020205020404" pitchFamily="49" charset="0"/>
              </a:rPr>
              <a:t>       T.ORG_HIER13_NUM,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+mj-lt"/>
                <a:cs typeface="Courier New" panose="02070309020205020404" pitchFamily="49" charset="0"/>
              </a:rPr>
              <a:t>       T.LEVEL_NAME,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+mj-lt"/>
                <a:cs typeface="Courier New" panose="02070309020205020404" pitchFamily="49" charset="0"/>
              </a:rPr>
              <a:t>       T.EFFECTIVE_FROM_DT,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+mj-lt"/>
                <a:cs typeface="Courier New" panose="02070309020205020404" pitchFamily="49" charset="0"/>
              </a:rPr>
              <a:t>       T.EFFECTIVE_TO_DT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+mj-lt"/>
                <a:cs typeface="Courier New" panose="02070309020205020404" pitchFamily="49" charset="0"/>
              </a:rPr>
              <a:t>  FROM RADM.W_INT_ORG_DH 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+mj-lt"/>
                <a:cs typeface="Courier New" panose="02070309020205020404" pitchFamily="49" charset="0"/>
              </a:rPr>
              <a:t> WHERE T.LEVEL_NAME = 'LOCATION'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+mj-lt"/>
                <a:cs typeface="Courier New" panose="02070309020205020404" pitchFamily="49" charset="0"/>
              </a:rPr>
              <a:t> ORDER BY T.ORG_HIER9_NUM, T.EFFECTIVE_FROM_DT;</a:t>
            </a:r>
          </a:p>
        </p:txBody>
      </p:sp>
    </p:spTree>
    <p:extLst>
      <p:ext uri="{BB962C8B-B14F-4D97-AF65-F5344CB8AC3E}">
        <p14:creationId xmlns:p14="http://schemas.microsoft.com/office/powerpoint/2010/main" val="13571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</a:t>
            </a:r>
            <a:r>
              <a:rPr lang="zh-CN" altLang="en-US" dirty="0" smtClean="0"/>
              <a:t>日常运维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监控每日日结</a:t>
            </a:r>
            <a:r>
              <a:rPr lang="en-US" altLang="zh-CN" dirty="0" smtClean="0"/>
              <a:t>UC4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ksh</a:t>
            </a:r>
            <a:r>
              <a:rPr lang="zh-CN" altLang="en-US" dirty="0"/>
              <a:t>报</a:t>
            </a:r>
            <a:r>
              <a:rPr lang="zh-CN" altLang="en-US" dirty="0" smtClean="0"/>
              <a:t>错信息。</a:t>
            </a:r>
            <a:endParaRPr lang="en-US" altLang="zh-CN" dirty="0" smtClean="0"/>
          </a:p>
          <a:p>
            <a:r>
              <a:rPr lang="zh-CN" altLang="en-US" dirty="0" smtClean="0"/>
              <a:t>核对检查数据。</a:t>
            </a:r>
            <a:endParaRPr lang="en-US" altLang="zh-CN" dirty="0" smtClean="0"/>
          </a:p>
          <a:p>
            <a:r>
              <a:rPr lang="zh-CN" altLang="en-US" smtClean="0"/>
              <a:t>监控前段用户使用报表及数据库负载。</a:t>
            </a:r>
            <a:endParaRPr lang="en-US" altLang="zh-CN" dirty="0" smtClean="0"/>
          </a:p>
          <a:p>
            <a:r>
              <a:rPr lang="en-US" altLang="zh-CN" dirty="0" smtClean="0"/>
              <a:t>RA</a:t>
            </a:r>
            <a:r>
              <a:rPr lang="zh-CN" altLang="en-US" dirty="0" smtClean="0"/>
              <a:t>系统完善。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54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</a:t>
            </a:r>
            <a:r>
              <a:rPr lang="zh-CN" altLang="en-US" dirty="0" smtClean="0"/>
              <a:t>错信息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	Exception in thread "main" </a:t>
            </a:r>
            <a:r>
              <a:rPr lang="en-US" altLang="zh-CN" dirty="0" err="1"/>
              <a:t>java.lang.OutOfMemoryError</a:t>
            </a:r>
            <a:endParaRPr lang="en-US" altLang="zh-CN" dirty="0"/>
          </a:p>
          <a:p>
            <a:r>
              <a:rPr lang="en-US" altLang="zh-CN" dirty="0"/>
              <a:t>2	Exception in thread "main" </a:t>
            </a:r>
            <a:r>
              <a:rPr lang="en-US" altLang="zh-CN" dirty="0" err="1"/>
              <a:t>java.lang.OutOfMemoryError</a:t>
            </a:r>
            <a:r>
              <a:rPr lang="zh-CN" altLang="en-US" dirty="0"/>
              <a:t>，</a:t>
            </a:r>
            <a:r>
              <a:rPr lang="en-US" altLang="zh-CN" dirty="0" err="1"/>
              <a:t>java.lang.NullPointerException</a:t>
            </a:r>
            <a:r>
              <a:rPr lang="zh-CN" altLang="en-US" dirty="0"/>
              <a:t>，</a:t>
            </a:r>
            <a:r>
              <a:rPr lang="en-US" altLang="zh-CN" dirty="0" err="1"/>
              <a:t>java.sql.SQLException</a:t>
            </a:r>
            <a:r>
              <a:rPr lang="en-US" altLang="zh-CN" dirty="0"/>
              <a:t>: IO Error: Socket read timed out</a:t>
            </a:r>
          </a:p>
          <a:p>
            <a:r>
              <a:rPr lang="en-US" altLang="zh-CN" dirty="0"/>
              <a:t>3	ORA-00001: unique constraint (RADM.PK_BBG_RA_SLS_IT_DY_A) violated</a:t>
            </a:r>
          </a:p>
          <a:p>
            <a:r>
              <a:rPr lang="en-US" altLang="zh-CN" dirty="0"/>
              <a:t>4	ORA-01555: snapshot too old: rollback segment number 121 with name "_SYSSMU121_1452714755$" too small</a:t>
            </a:r>
          </a:p>
          <a:p>
            <a:r>
              <a:rPr lang="en-US" altLang="zh-CN" dirty="0"/>
              <a:t>5	ORA-01555: snapshot too old: rollback segment number 25 with name "_SYSSMU25_3463781890$" too small</a:t>
            </a:r>
          </a:p>
          <a:p>
            <a:r>
              <a:rPr lang="en-US" altLang="zh-CN" dirty="0"/>
              <a:t>6	ORA-01652: unable to extend temp segment by 12800 in tablespace RA_TEMP</a:t>
            </a:r>
          </a:p>
          <a:p>
            <a:r>
              <a:rPr lang="pt-BR" altLang="zh-CN" dirty="0"/>
              <a:t>7	ORA-08103: object no longer exists</a:t>
            </a:r>
          </a:p>
          <a:p>
            <a:r>
              <a:rPr lang="en-US" altLang="zh-CN" dirty="0"/>
              <a:t>8	ORA-12170: </a:t>
            </a:r>
            <a:r>
              <a:rPr lang="en-US" altLang="zh-CN" dirty="0" err="1"/>
              <a:t>TNS:Connect</a:t>
            </a:r>
            <a:r>
              <a:rPr lang="en-US" altLang="zh-CN" dirty="0"/>
              <a:t> timeout occurred</a:t>
            </a:r>
          </a:p>
          <a:p>
            <a:r>
              <a:rPr lang="en-US" altLang="zh-CN" dirty="0"/>
              <a:t>9	ORA-30926: unable to get a stable set of rows in the source tables</a:t>
            </a:r>
          </a:p>
          <a:p>
            <a:r>
              <a:rPr lang="en-US" altLang="zh-CN" dirty="0"/>
              <a:t>10	</a:t>
            </a:r>
            <a:r>
              <a:rPr lang="en-US" altLang="zh-CN" dirty="0" err="1"/>
              <a:t>PLP_RetailNetProfitFactTempLoad</a:t>
            </a:r>
            <a:r>
              <a:rPr lang="zh-CN" altLang="en-US" dirty="0"/>
              <a:t>接口执行</a:t>
            </a:r>
            <a:r>
              <a:rPr lang="en-US" altLang="zh-CN" dirty="0"/>
              <a:t>2</a:t>
            </a:r>
            <a:r>
              <a:rPr lang="zh-CN" altLang="en-US" dirty="0"/>
              <a:t>个小时仍然未完成</a:t>
            </a:r>
          </a:p>
          <a:p>
            <a:r>
              <a:rPr lang="en-US" altLang="zh-CN" dirty="0"/>
              <a:t>11	The connect is closed</a:t>
            </a:r>
          </a:p>
          <a:p>
            <a:r>
              <a:rPr lang="en-US" altLang="zh-CN" dirty="0"/>
              <a:t>12	</a:t>
            </a:r>
            <a:r>
              <a:rPr lang="en-US" altLang="zh-CN" dirty="0" err="1"/>
              <a:t>java.lang.Exception</a:t>
            </a:r>
            <a:r>
              <a:rPr lang="en-US" altLang="zh-CN" dirty="0"/>
              <a:t>: ODI-17506: Variable has no value: RA_BI.RA_SRC_BUSINESS_CURRENT_DT</a:t>
            </a:r>
          </a:p>
          <a:p>
            <a:r>
              <a:rPr lang="en-US" altLang="zh-CN" dirty="0"/>
              <a:t>13	</a:t>
            </a:r>
            <a:r>
              <a:rPr lang="en-US" altLang="zh-CN" dirty="0" err="1"/>
              <a:t>java.sql.SQLException</a:t>
            </a:r>
            <a:r>
              <a:rPr lang="en-US" altLang="zh-CN" dirty="0"/>
              <a:t>: IO Error: Socket read timed out</a:t>
            </a:r>
            <a:r>
              <a:rPr lang="zh-CN" altLang="en-US" dirty="0"/>
              <a:t>，</a:t>
            </a:r>
            <a:r>
              <a:rPr lang="en-US" altLang="zh-CN" dirty="0" err="1"/>
              <a:t>java.lang.NullPointerException</a:t>
            </a:r>
            <a:endParaRPr lang="en-US" altLang="zh-CN" dirty="0"/>
          </a:p>
          <a:p>
            <a:r>
              <a:rPr lang="en-US" altLang="zh-CN" dirty="0"/>
              <a:t>14	</a:t>
            </a:r>
            <a:r>
              <a:rPr lang="en-US" altLang="zh-CN" dirty="0" err="1"/>
              <a:t>java.sql.SQLRecoverableException</a:t>
            </a:r>
            <a:r>
              <a:rPr lang="en-US" altLang="zh-CN" dirty="0"/>
              <a:t>: IO Error: Socket read timed out</a:t>
            </a:r>
          </a:p>
          <a:p>
            <a:r>
              <a:rPr lang="en-US" altLang="zh-CN" dirty="0"/>
              <a:t>15	</a:t>
            </a:r>
            <a:r>
              <a:rPr lang="en-US" altLang="zh-CN" dirty="0" err="1"/>
              <a:t>java.sql.SQLRecoverableException</a:t>
            </a:r>
            <a:r>
              <a:rPr lang="en-US" altLang="zh-CN" dirty="0"/>
              <a:t>: No more data to read from socket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54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区域变更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7896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地点层级定义表：</a:t>
            </a:r>
            <a:r>
              <a:rPr lang="en-US" altLang="zh-CN" dirty="0" smtClean="0"/>
              <a:t> W_INT_ORG_DH</a:t>
            </a:r>
          </a:p>
          <a:p>
            <a:r>
              <a:rPr lang="en-US" altLang="zh-CN" dirty="0" smtClean="0"/>
              <a:t>W_INT_ORG_DH</a:t>
            </a:r>
            <a:r>
              <a:rPr lang="zh-CN" altLang="en-US" dirty="0" smtClean="0"/>
              <a:t>涉及区域变更字段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28632"/>
              </p:ext>
            </p:extLst>
          </p:nvPr>
        </p:nvGraphicFramePr>
        <p:xfrm>
          <a:off x="1130480" y="2445435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ROW_WID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表序列，主键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SCD1_WID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地点渐变维度代理键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ORG_HIER9_NUM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地点（</a:t>
                      </a:r>
                      <a:r>
                        <a:rPr lang="en-US" altLang="zh-CN" dirty="0" smtClean="0"/>
                        <a:t>LOCATION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ORG_HIER10_NUM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城市（</a:t>
                      </a:r>
                      <a:r>
                        <a:rPr lang="en-US" altLang="zh-CN" dirty="0" smtClean="0"/>
                        <a:t>DISTRICT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ORG_HIER11_NUM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区域（</a:t>
                      </a:r>
                      <a:r>
                        <a:rPr lang="en-US" altLang="zh-CN" dirty="0" smtClean="0"/>
                        <a:t>REGION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ORG_HIER12_NUM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省份（</a:t>
                      </a:r>
                      <a:r>
                        <a:rPr lang="en-US" altLang="zh-CN" dirty="0" smtClean="0"/>
                        <a:t>AREA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ORG_HIER13_NUM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业态（</a:t>
                      </a:r>
                      <a:r>
                        <a:rPr lang="en-US" altLang="zh-CN" dirty="0" smtClean="0"/>
                        <a:t>CHAIN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LEVEL_NAME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地点层级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EFFECTIVE_FROM</a:t>
                      </a:r>
                      <a:r>
                        <a:rPr lang="en-US" altLang="zh-CN" baseline="0" dirty="0" smtClean="0"/>
                        <a:t>_DT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维度记录有效起始日期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EFFECTIVE_TO_DT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维度记录有效截至日期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区域变更</a:t>
            </a:r>
            <a:r>
              <a:rPr lang="en-US" altLang="zh-CN" dirty="0" smtClean="0"/>
              <a:t>-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578745"/>
              </p:ext>
            </p:extLst>
          </p:nvPr>
        </p:nvGraphicFramePr>
        <p:xfrm>
          <a:off x="1041400" y="1690685"/>
          <a:ext cx="10109200" cy="4130568"/>
        </p:xfrm>
        <a:graphic>
          <a:graphicData uri="http://schemas.openxmlformats.org/drawingml/2006/table">
            <a:tbl>
              <a:tblPr/>
              <a:tblGrid>
                <a:gridCol w="584200"/>
                <a:gridCol w="660400"/>
                <a:gridCol w="1041400"/>
                <a:gridCol w="1117600"/>
                <a:gridCol w="1117600"/>
                <a:gridCol w="1117600"/>
                <a:gridCol w="1117600"/>
                <a:gridCol w="812800"/>
                <a:gridCol w="1346200"/>
                <a:gridCol w="1193800"/>
              </a:tblGrid>
              <a:tr h="688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ROW_WID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SCD1_WID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ORG_HIER9_NUM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ORG_HIER10_NUM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ORG_HIER11_NUM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ORG_HIER12_NUM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ORG_HIER13_NUM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LEVEL_NAME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EFFECTIVE_FROM_DT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EFFECTIVE_TO_DT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6884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120013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110003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2013/05/07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2015/05/05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6884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320011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120013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110003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2015/05/06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2016/11/13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6884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1000010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120013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110003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2016/11/14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2100/01/01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6884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120014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107002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2013/05/07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2015/05/05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6884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320012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120014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107002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2015/05/06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2100/01/01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7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区域变更</a:t>
            </a:r>
            <a:r>
              <a:rPr lang="en-US" altLang="zh-CN" dirty="0" smtClean="0"/>
              <a:t>-ODI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376478"/>
              </p:ext>
            </p:extLst>
          </p:nvPr>
        </p:nvGraphicFramePr>
        <p:xfrm>
          <a:off x="838200" y="1825625"/>
          <a:ext cx="10515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ROW_WID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SCD1_WID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ORG_HIER9_NUM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ORG_HIER10_NUM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ORG_HIER10_NUM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ORG_HIER10_NUM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ORG_HIER10_NUM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LEVEL_NAME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EFFECTIVE_FROM_DT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EFFECTIVE_TO_DT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2013/05/07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2100/01/01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841124"/>
              </p:ext>
            </p:extLst>
          </p:nvPr>
        </p:nvGraphicFramePr>
        <p:xfrm>
          <a:off x="838200" y="3526472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ROW_WID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SCD1_WID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ORG_HIER9_NUM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ORG_HIER10_NUM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ORG_HIER10_NUM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ORG_HIER10_NUM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ORG_HIER10_NUM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LEVEL_NAME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EFFECTIVE_FROM_DT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EFFECTIVE_TO_DT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2013/05/07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2015/05/05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2015/05/06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2100/01/01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10215563" y="2728913"/>
            <a:ext cx="12573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15563" y="3069808"/>
            <a:ext cx="125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2015/05/05</a:t>
            </a:r>
            <a:endParaRPr lang="zh-CN" altLang="en-US" sz="1600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9137" y="4800600"/>
            <a:ext cx="106346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区域变更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SDE_RetailOrganizationDimensionHierarchy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orghiersde.ksh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SIL_InternalOrganizationHierarchy</a:t>
            </a:r>
            <a:r>
              <a:rPr lang="en-US" altLang="zh-CN" dirty="0" smtClean="0"/>
              <a:t> (</a:t>
            </a:r>
            <a:r>
              <a:rPr lang="en-US" altLang="zh-CN" dirty="0" err="1"/>
              <a:t>orghiersil.ksh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1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商品重分类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商品维度表：</a:t>
            </a:r>
            <a:r>
              <a:rPr lang="en-US" altLang="zh-CN" dirty="0" smtClean="0"/>
              <a:t>W_PRODUCT_D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83163"/>
              </p:ext>
            </p:extLst>
          </p:nvPr>
        </p:nvGraphicFramePr>
        <p:xfrm>
          <a:off x="1130480" y="244543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ROW_WID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表序列，主键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商品编码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SCD1_WID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商品渐变维度代理键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PROD_CAT5_AS</a:t>
                      </a:r>
                      <a:r>
                        <a:rPr lang="en-US" altLang="zh-CN" baseline="0" dirty="0" smtClean="0"/>
                        <a:t>_WAS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商品类别信息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EFFECTIVE_FROM</a:t>
                      </a:r>
                      <a:r>
                        <a:rPr lang="en-US" altLang="zh-CN" baseline="0" dirty="0" smtClean="0"/>
                        <a:t>_DT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维度记录有效起始日期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EFFECTIVE_TO_DT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维度记录有效截至日期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2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商品重分类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0470" y="2422350"/>
            <a:ext cx="1060174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37686" y="2402478"/>
            <a:ext cx="1782417" cy="496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RADM.FS</a:t>
            </a:r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12190" y="2415719"/>
            <a:ext cx="1636643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Rabatcher.tmp</a:t>
            </a: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110644" y="2647637"/>
            <a:ext cx="1027042" cy="3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 flipV="1">
            <a:off x="4920103" y="2641006"/>
            <a:ext cx="1292087" cy="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975260" y="2409093"/>
            <a:ext cx="1636643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RADM.F</a:t>
            </a:r>
          </a:p>
        </p:txBody>
      </p:sp>
      <p:cxnSp>
        <p:nvCxnSpPr>
          <p:cNvPr id="10" name="直接箭头连接符 9"/>
          <p:cNvCxnSpPr>
            <a:stCxn id="6" idx="3"/>
            <a:endCxn id="9" idx="1"/>
          </p:cNvCxnSpPr>
          <p:nvPr/>
        </p:nvCxnSpPr>
        <p:spPr>
          <a:xfrm flipV="1">
            <a:off x="7848833" y="2634380"/>
            <a:ext cx="1126427" cy="6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68634" y="3330118"/>
            <a:ext cx="1636643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RADM.A</a:t>
            </a:r>
          </a:p>
        </p:txBody>
      </p:sp>
      <p:cxnSp>
        <p:nvCxnSpPr>
          <p:cNvPr id="12" name="肘形连接符 11"/>
          <p:cNvCxnSpPr>
            <a:stCxn id="6" idx="3"/>
            <a:endCxn id="11" idx="1"/>
          </p:cNvCxnSpPr>
          <p:nvPr/>
        </p:nvCxnSpPr>
        <p:spPr>
          <a:xfrm>
            <a:off x="7848833" y="2641006"/>
            <a:ext cx="1119801" cy="9143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04088" y="4774612"/>
            <a:ext cx="1060174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57565" y="4767984"/>
            <a:ext cx="1782417" cy="496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RADM.DS</a:t>
            </a:r>
          </a:p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218817" y="4781225"/>
            <a:ext cx="1636643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Rabatcher.tmp</a:t>
            </a:r>
          </a:p>
        </p:txBody>
      </p: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>
            <a:off x="2064262" y="4999899"/>
            <a:ext cx="1093303" cy="16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15" idx="1"/>
          </p:cNvCxnSpPr>
          <p:nvPr/>
        </p:nvCxnSpPr>
        <p:spPr>
          <a:xfrm flipV="1">
            <a:off x="4939982" y="5006512"/>
            <a:ext cx="1278835" cy="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862621" y="4774599"/>
            <a:ext cx="1636643" cy="45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RADM.D</a:t>
            </a:r>
          </a:p>
        </p:txBody>
      </p:sp>
      <p:cxnSp>
        <p:nvCxnSpPr>
          <p:cNvPr id="19" name="直接箭头连接符 18"/>
          <p:cNvCxnSpPr>
            <a:stCxn id="15" idx="3"/>
            <a:endCxn id="18" idx="1"/>
          </p:cNvCxnSpPr>
          <p:nvPr/>
        </p:nvCxnSpPr>
        <p:spPr>
          <a:xfrm flipV="1">
            <a:off x="7855460" y="4999886"/>
            <a:ext cx="1007161" cy="6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5"/>
          <p:cNvSpPr txBox="1"/>
          <p:nvPr/>
        </p:nvSpPr>
        <p:spPr>
          <a:xfrm>
            <a:off x="2388945" y="246210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SDE</a:t>
            </a:r>
            <a:endParaRPr lang="zh-CN" altLang="en-US" dirty="0"/>
          </a:p>
        </p:txBody>
      </p:sp>
      <p:sp>
        <p:nvSpPr>
          <p:cNvPr id="21" name="TextBox 36"/>
          <p:cNvSpPr txBox="1"/>
          <p:nvPr/>
        </p:nvSpPr>
        <p:spPr>
          <a:xfrm>
            <a:off x="2329311" y="481435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SDE</a:t>
            </a:r>
            <a:endParaRPr lang="zh-CN" altLang="en-US" dirty="0"/>
          </a:p>
        </p:txBody>
      </p:sp>
      <p:sp>
        <p:nvSpPr>
          <p:cNvPr id="22" name="TextBox 37"/>
          <p:cNvSpPr txBox="1"/>
          <p:nvPr/>
        </p:nvSpPr>
        <p:spPr>
          <a:xfrm>
            <a:off x="5417061" y="245547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SIL</a:t>
            </a:r>
            <a:endParaRPr lang="zh-CN" altLang="en-US" dirty="0"/>
          </a:p>
        </p:txBody>
      </p:sp>
      <p:sp>
        <p:nvSpPr>
          <p:cNvPr id="23" name="TextBox 38"/>
          <p:cNvSpPr txBox="1"/>
          <p:nvPr/>
        </p:nvSpPr>
        <p:spPr>
          <a:xfrm>
            <a:off x="5403810" y="482760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SIL</a:t>
            </a:r>
            <a:endParaRPr lang="zh-CN" altLang="en-US" dirty="0"/>
          </a:p>
        </p:txBody>
      </p:sp>
      <p:sp>
        <p:nvSpPr>
          <p:cNvPr id="24" name="TextBox 39"/>
          <p:cNvSpPr txBox="1"/>
          <p:nvPr/>
        </p:nvSpPr>
        <p:spPr>
          <a:xfrm>
            <a:off x="8431923" y="246209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SIL</a:t>
            </a:r>
            <a:endParaRPr lang="zh-CN" altLang="en-US" dirty="0"/>
          </a:p>
        </p:txBody>
      </p:sp>
      <p:sp>
        <p:nvSpPr>
          <p:cNvPr id="25" name="TextBox 47"/>
          <p:cNvSpPr txBox="1"/>
          <p:nvPr/>
        </p:nvSpPr>
        <p:spPr>
          <a:xfrm>
            <a:off x="8127097" y="482095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SIL</a:t>
            </a:r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8425299" y="335661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3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商品重分类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190692"/>
              </p:ext>
            </p:extLst>
          </p:nvPr>
        </p:nvGraphicFramePr>
        <p:xfrm>
          <a:off x="838200" y="1825625"/>
          <a:ext cx="10515606" cy="129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3"/>
                <a:gridCol w="1400175"/>
                <a:gridCol w="1257300"/>
                <a:gridCol w="2614612"/>
                <a:gridCol w="2000250"/>
                <a:gridCol w="203835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ROW_WID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PROD_NUM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SCD1_WID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PROD_CAT5_AS_WAS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EFFECTIVE_FROM_DT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EFFECTIVE_TO_DT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9609757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103756003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1481589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3~24~24~245~2451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2016/12/06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2017/01/10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10269203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103756003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1481589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3~24~24~242~2422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2017/01/11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2100/01/01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14425" y="3457576"/>
            <a:ext cx="672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ODI</a:t>
            </a:r>
            <a:r>
              <a:rPr lang="zh-CN" altLang="en-US" sz="2400" dirty="0" smtClean="0"/>
              <a:t>程序包：</a:t>
            </a:r>
            <a:r>
              <a:rPr lang="en-US" altLang="zh-CN" sz="2400" dirty="0" err="1" smtClean="0"/>
              <a:t>SIL_ItemDimension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Item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100055746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2017-01-12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92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商品</a:t>
            </a:r>
            <a:r>
              <a:rPr lang="zh-CN" altLang="en-US" dirty="0" smtClean="0"/>
              <a:t>重分类</a:t>
            </a:r>
            <a:r>
              <a:rPr lang="en-US" altLang="zh-CN" dirty="0" smtClean="0"/>
              <a:t>-</a:t>
            </a:r>
            <a:r>
              <a:rPr lang="zh-CN" altLang="en-US" dirty="0"/>
              <a:t>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目前</a:t>
            </a:r>
            <a:r>
              <a:rPr lang="en-US" altLang="zh-CN" dirty="0" smtClean="0"/>
              <a:t>RA</a:t>
            </a:r>
            <a:r>
              <a:rPr lang="zh-CN" altLang="en-US" dirty="0" smtClean="0"/>
              <a:t>针对单个商品的重分类，系统可以自动接入。但是变更的日期与</a:t>
            </a:r>
            <a:r>
              <a:rPr lang="en-US" altLang="zh-CN" dirty="0" smtClean="0"/>
              <a:t>RMS</a:t>
            </a:r>
            <a:r>
              <a:rPr lang="zh-CN" altLang="en-US" dirty="0" smtClean="0"/>
              <a:t>的日期会差异一天。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问题：</a:t>
            </a:r>
            <a:r>
              <a:rPr lang="en-US" altLang="zh-CN" dirty="0" err="1" smtClean="0"/>
              <a:t>reclass</a:t>
            </a:r>
            <a:r>
              <a:rPr lang="zh-CN" altLang="en-US" dirty="0" smtClean="0"/>
              <a:t>白天能否执行？多次执行？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未来</a:t>
            </a:r>
            <a:r>
              <a:rPr lang="zh-CN" altLang="en-US" dirty="0" smtClean="0"/>
              <a:t>大批量的重分类，目前</a:t>
            </a:r>
            <a:r>
              <a:rPr lang="en-US" altLang="zh-CN" dirty="0" smtClean="0"/>
              <a:t>RA</a:t>
            </a:r>
            <a:r>
              <a:rPr lang="zh-CN" altLang="en-US" dirty="0" smtClean="0"/>
              <a:t>是否支持？有哪些问题？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未来</a:t>
            </a:r>
            <a:r>
              <a:rPr lang="zh-CN" altLang="en-US" dirty="0" smtClean="0"/>
              <a:t>新建分类，扩张类别，缩减类别，类别编码体系的迭代，</a:t>
            </a:r>
            <a:r>
              <a:rPr lang="en-US" altLang="zh-CN" dirty="0" smtClean="0"/>
              <a:t>RMS,RA</a:t>
            </a:r>
            <a:r>
              <a:rPr lang="zh-CN" altLang="en-US" dirty="0" smtClean="0"/>
              <a:t>如何支持？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未来</a:t>
            </a:r>
            <a:r>
              <a:rPr lang="zh-CN" altLang="en-US" dirty="0" smtClean="0"/>
              <a:t>重分类的切换策略，一步到位？分步切换？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历史</a:t>
            </a:r>
            <a:r>
              <a:rPr lang="zh-CN" altLang="en-US" dirty="0" smtClean="0"/>
              <a:t>遗留商品是否也要重分类？垃圾箱类别（二年之内无业务数据的）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部分</a:t>
            </a:r>
            <a:r>
              <a:rPr lang="zh-CN" altLang="en-US" dirty="0" smtClean="0"/>
              <a:t>商品是否需要清理？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跨</a:t>
            </a:r>
            <a:r>
              <a:rPr lang="zh-CN" altLang="en-US" dirty="0" smtClean="0"/>
              <a:t>大类重分类？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一</a:t>
            </a:r>
            <a:r>
              <a:rPr lang="zh-CN" altLang="en-US" dirty="0" smtClean="0"/>
              <a:t>个大类拆分成二个大类。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管理</a:t>
            </a:r>
            <a:r>
              <a:rPr lang="zh-CN" altLang="en-US" dirty="0" smtClean="0"/>
              <a:t>报表的一致性和延续性，可比，同期。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切换</a:t>
            </a:r>
            <a:r>
              <a:rPr lang="zh-CN" altLang="en-US" dirty="0" smtClean="0"/>
              <a:t>前、切换中、切换后的方案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年</a:t>
            </a:r>
            <a:r>
              <a:rPr lang="zh-CN" altLang="en-US" dirty="0" smtClean="0"/>
              <a:t>中类别切换（中、小类），财务预算，市场部计划</a:t>
            </a:r>
            <a:r>
              <a:rPr lang="zh-CN" altLang="en-US" dirty="0" smtClean="0"/>
              <a:t>跟踪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00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639</Words>
  <Application>Microsoft Office PowerPoint</Application>
  <PresentationFormat>宽屏</PresentationFormat>
  <Paragraphs>259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Arial</vt:lpstr>
      <vt:lpstr>Calibri</vt:lpstr>
      <vt:lpstr>Calibri Light</vt:lpstr>
      <vt:lpstr>Courier New</vt:lpstr>
      <vt:lpstr>Office 主题</vt:lpstr>
      <vt:lpstr>PowerPoint 演示文稿</vt:lpstr>
      <vt:lpstr>1.区域变更</vt:lpstr>
      <vt:lpstr>1.区域变更-例子</vt:lpstr>
      <vt:lpstr>1.区域变更-ODI</vt:lpstr>
      <vt:lpstr>1.区域变更</vt:lpstr>
      <vt:lpstr>2.商品重分类</vt:lpstr>
      <vt:lpstr>2.商品重分类-数据流</vt:lpstr>
      <vt:lpstr>2.商品重分类</vt:lpstr>
      <vt:lpstr>2.商品重分类-场景</vt:lpstr>
      <vt:lpstr>2.商品重分类-问题</vt:lpstr>
      <vt:lpstr>SQL</vt:lpstr>
      <vt:lpstr>3.日常运维</vt:lpstr>
      <vt:lpstr>报错信息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杨进</dc:creator>
  <cp:lastModifiedBy>杨进</cp:lastModifiedBy>
  <cp:revision>74</cp:revision>
  <dcterms:created xsi:type="dcterms:W3CDTF">2017-04-07T06:54:09Z</dcterms:created>
  <dcterms:modified xsi:type="dcterms:W3CDTF">2017-04-11T09:31:47Z</dcterms:modified>
</cp:coreProperties>
</file>