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82" r:id="rId3"/>
    <p:sldId id="281" r:id="rId4"/>
    <p:sldId id="302" r:id="rId5"/>
    <p:sldId id="285" r:id="rId6"/>
    <p:sldId id="304" r:id="rId7"/>
    <p:sldId id="284" r:id="rId8"/>
    <p:sldId id="297" r:id="rId9"/>
    <p:sldId id="307" r:id="rId10"/>
    <p:sldId id="308" r:id="rId11"/>
    <p:sldId id="310" r:id="rId12"/>
    <p:sldId id="318" r:id="rId13"/>
    <p:sldId id="311" r:id="rId14"/>
    <p:sldId id="312" r:id="rId15"/>
    <p:sldId id="309" r:id="rId16"/>
    <p:sldId id="319" r:id="rId17"/>
    <p:sldId id="278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33"/>
    <a:srgbClr val="0033CC"/>
    <a:srgbClr val="FF9900"/>
    <a:srgbClr val="FF0000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6F7E8E9-E6EE-4BF6-BBBB-1243C6DDE47E}" type="datetimeFigureOut">
              <a:rPr lang="zh-CN" altLang="en-US"/>
              <a:pPr>
                <a:defRPr/>
              </a:pPr>
              <a:t>2013/10/25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C05C937-D080-4CD9-9115-9500769D00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203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9ADB-86DB-44D1-9C84-0C9AB8BF5C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3CC5A-78A0-428C-8B58-F5532059F0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B86E4-F688-4922-B76F-8ADB094126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CE656-F50D-47F4-B9E1-9E592C4129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38DCA-BDB8-4E29-9FEB-13511B7D5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9B053-0C2D-4486-AEB6-F900EBB7E5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212B4-B6EA-4C98-98BB-DEF0B8F5A0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10220-5F2D-4E88-A602-DE44019DFF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F2ECE-7CF2-4670-B89A-6774F733C4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0D31-92C6-4CF2-A506-B312FEA5B7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08F9C-39AB-4A38-B7B3-7550B8CA1A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9A5244B-713F-401E-83A6-A6B3DAFC78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9" descr="2.jpg"/>
          <p:cNvPicPr>
            <a:picLocks noChangeAspect="1"/>
          </p:cNvPicPr>
          <p:nvPr userDrawn="1"/>
        </p:nvPicPr>
        <p:blipFill>
          <a:blip r:embed="rId13" cstate="print"/>
          <a:srcRect b="1293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5"/>
          <p:cNvSpPr>
            <a:spLocks noChangeArrowheads="1"/>
          </p:cNvSpPr>
          <p:nvPr/>
        </p:nvSpPr>
        <p:spPr bwMode="auto">
          <a:xfrm>
            <a:off x="990600" y="4876800"/>
            <a:ext cx="71628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3600" dirty="0" smtClean="0">
                <a:ea typeface="黑体" pitchFamily="2" charset="-122"/>
              </a:rPr>
              <a:t>步步高</a:t>
            </a:r>
            <a:r>
              <a:rPr lang="en-US" altLang="zh-CN" sz="3600" dirty="0" smtClean="0">
                <a:ea typeface="黑体" pitchFamily="2" charset="-122"/>
              </a:rPr>
              <a:t>—</a:t>
            </a:r>
            <a:r>
              <a:rPr lang="zh-CN" altLang="en-US" sz="3600" dirty="0" smtClean="0">
                <a:ea typeface="黑体" pitchFamily="2" charset="-122"/>
              </a:rPr>
              <a:t>顾客忠诚度营销执行方案</a:t>
            </a:r>
            <a:r>
              <a:rPr lang="en-US" altLang="zh-CN" sz="3600" dirty="0" smtClean="0">
                <a:ea typeface="黑体" pitchFamily="2" charset="-122"/>
              </a:rPr>
              <a:t>             </a:t>
            </a:r>
            <a:endParaRPr lang="en-US" altLang="zh-CN" sz="3600" dirty="0">
              <a:ea typeface="黑体" pitchFamily="2" charset="-122"/>
            </a:endParaRPr>
          </a:p>
        </p:txBody>
      </p:sp>
      <p:pic>
        <p:nvPicPr>
          <p:cNvPr id="4100" name="Picture 5" descr="D:\Documents and Settings\印花换购\第二次\3 Cashier Tent Card 42x18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91440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000100" y="5572140"/>
            <a:ext cx="71628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ea typeface="黑体" pitchFamily="2" charset="-122"/>
              </a:rPr>
              <a:t>2013.9.30</a:t>
            </a:r>
            <a:endParaRPr lang="en-US" altLang="zh-CN" sz="2400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、印花促销操作说明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000100" y="1071546"/>
            <a:ext cx="7786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印花发放：</a:t>
            </a:r>
            <a:r>
              <a:rPr lang="en-US" altLang="zh-CN" sz="2000" b="1" dirty="0" smtClean="0"/>
              <a:t>         </a:t>
            </a:r>
            <a:endParaRPr lang="en-US" altLang="zh-CN" sz="2000" b="1" dirty="0"/>
          </a:p>
          <a:p>
            <a:r>
              <a:rPr lang="en-US" altLang="zh-CN" sz="2000" b="1" dirty="0"/>
              <a:t>         </a:t>
            </a:r>
            <a:endParaRPr lang="zh-CN" altLang="en-US" sz="2000" b="1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000100" y="1785926"/>
            <a:ext cx="750099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       </a:t>
            </a:r>
            <a:r>
              <a:rPr lang="zh-CN" altLang="en-US" sz="2000" dirty="0"/>
              <a:t>在印花促销时间段内，顾客消费如果达到印花发放条件，则收银小票会显示应发放印花枚数，收银员根据小票的枚数发放印花。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注</a:t>
            </a:r>
            <a:r>
              <a:rPr lang="zh-CN" altLang="en-US" sz="2000" dirty="0" smtClean="0">
                <a:solidFill>
                  <a:srgbClr val="FF0000"/>
                </a:solidFill>
              </a:rPr>
              <a:t>： 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、印花发放在收银台进行；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2</a:t>
            </a:r>
            <a:r>
              <a:rPr lang="zh-CN" altLang="en-US" sz="2000" dirty="0">
                <a:solidFill>
                  <a:srgbClr val="FF0000"/>
                </a:solidFill>
              </a:rPr>
              <a:t>、收银员严格按照小票应发枚数进行发放，禁止收银员扣押顾客的印花，将其占为己有，一经发现做内盗处理；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3</a:t>
            </a:r>
            <a:r>
              <a:rPr lang="zh-CN" altLang="en-US" sz="2000" dirty="0">
                <a:solidFill>
                  <a:srgbClr val="FF0000"/>
                </a:solidFill>
              </a:rPr>
              <a:t>、前台课在活动前，应对每位操作人员</a:t>
            </a:r>
            <a:r>
              <a:rPr lang="zh-CN" altLang="en-US" sz="2000" dirty="0" smtClean="0">
                <a:solidFill>
                  <a:srgbClr val="FF0000"/>
                </a:solidFill>
              </a:rPr>
              <a:t>进行严格培训</a:t>
            </a:r>
            <a:r>
              <a:rPr lang="zh-CN" altLang="en-US" sz="2000" dirty="0">
                <a:solidFill>
                  <a:srgbClr val="FF0000"/>
                </a:solidFill>
              </a:rPr>
              <a:t>，以便及时解答顾客的疑问；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        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、印花促销操作说明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786446" y="3071810"/>
            <a:ext cx="285752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每消费</a:t>
            </a:r>
            <a:r>
              <a:rPr lang="en-US" altLang="zh-CN" sz="2000" dirty="0" smtClean="0"/>
              <a:t>40</a:t>
            </a:r>
            <a:r>
              <a:rPr lang="zh-CN" altLang="en-US" sz="2000" dirty="0" smtClean="0"/>
              <a:t>元可以获得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枚印花，顾客消费</a:t>
            </a:r>
            <a:r>
              <a:rPr lang="en-US" altLang="zh-CN" sz="2000" dirty="0" smtClean="0"/>
              <a:t>193.7</a:t>
            </a:r>
            <a:r>
              <a:rPr lang="zh-CN" altLang="en-US" sz="2000" dirty="0" smtClean="0"/>
              <a:t>元，可获得印花</a:t>
            </a:r>
            <a:r>
              <a:rPr lang="en-US" altLang="zh-CN" sz="2000" dirty="0" smtClean="0"/>
              <a:t>193.7/40=4</a:t>
            </a:r>
            <a:r>
              <a:rPr lang="zh-CN" altLang="en-US" sz="2000" dirty="0" smtClean="0"/>
              <a:t>枚</a:t>
            </a:r>
            <a:endParaRPr lang="en-US" altLang="zh-CN" sz="2000" b="1" dirty="0"/>
          </a:p>
        </p:txBody>
      </p:sp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857256"/>
            <a:ext cx="3975014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云形标注 10"/>
          <p:cNvSpPr/>
          <p:nvPr/>
        </p:nvSpPr>
        <p:spPr>
          <a:xfrm>
            <a:off x="5429256" y="2500306"/>
            <a:ext cx="3429024" cy="2357454"/>
          </a:xfrm>
          <a:prstGeom prst="cloudCallout">
            <a:avLst>
              <a:gd name="adj1" fmla="val -126639"/>
              <a:gd name="adj2" fmla="val -401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85720" y="428604"/>
            <a:ext cx="7786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小票截图：不含另外奖励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、印花促销操作说明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786446" y="3071810"/>
            <a:ext cx="292895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每消费</a:t>
            </a:r>
            <a:r>
              <a:rPr lang="en-US" altLang="zh-CN" sz="2000" dirty="0" smtClean="0"/>
              <a:t>40</a:t>
            </a:r>
            <a:r>
              <a:rPr lang="zh-CN" altLang="en-US" sz="2000" dirty="0" smtClean="0"/>
              <a:t>元可以获得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枚印花，顾客消费</a:t>
            </a:r>
            <a:r>
              <a:rPr lang="en-US" altLang="zh-CN" sz="2000" dirty="0" smtClean="0"/>
              <a:t>193.7</a:t>
            </a:r>
            <a:r>
              <a:rPr lang="zh-CN" altLang="en-US" sz="2000" dirty="0" smtClean="0"/>
              <a:t>元，可获得印花</a:t>
            </a:r>
            <a:r>
              <a:rPr lang="en-US" altLang="zh-CN" sz="2000" dirty="0" smtClean="0"/>
              <a:t>193.7/40+1</a:t>
            </a:r>
            <a:r>
              <a:rPr lang="zh-CN" altLang="en-US" sz="2000" dirty="0" smtClean="0"/>
              <a:t>（额外商品奖励）</a:t>
            </a:r>
            <a:r>
              <a:rPr lang="en-US" altLang="zh-CN" sz="2000" dirty="0" smtClean="0"/>
              <a:t>=5</a:t>
            </a:r>
            <a:r>
              <a:rPr lang="zh-CN" altLang="en-US" sz="2000" dirty="0" smtClean="0"/>
              <a:t>枚</a:t>
            </a:r>
            <a:endParaRPr lang="en-US" altLang="zh-CN" sz="2000" b="1" dirty="0"/>
          </a:p>
        </p:txBody>
      </p:sp>
      <p:sp>
        <p:nvSpPr>
          <p:cNvPr id="11" name="云形标注 10"/>
          <p:cNvSpPr/>
          <p:nvPr/>
        </p:nvSpPr>
        <p:spPr>
          <a:xfrm>
            <a:off x="5429256" y="2500306"/>
            <a:ext cx="3429024" cy="2357454"/>
          </a:xfrm>
          <a:prstGeom prst="cloudCallout">
            <a:avLst>
              <a:gd name="adj1" fmla="val -126639"/>
              <a:gd name="adj2" fmla="val -401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85720" y="428604"/>
            <a:ext cx="7786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小票截图：会员不含另外</a:t>
            </a:r>
            <a:r>
              <a:rPr lang="zh-CN" altLang="en-US" sz="2000" b="1" dirty="0" smtClean="0"/>
              <a:t>奖励，但购买了额外商品则可以得到奖励</a:t>
            </a:r>
            <a:endParaRPr lang="en-US" altLang="zh-CN" sz="2000" b="1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928670"/>
            <a:ext cx="24765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、印花促销操作说明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00034" y="500042"/>
            <a:ext cx="7786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小票截图：含另外奖励</a:t>
            </a:r>
            <a:endParaRPr lang="en-US" altLang="zh-CN" sz="2000" b="1" dirty="0"/>
          </a:p>
        </p:txBody>
      </p:sp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857232"/>
            <a:ext cx="3857652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786446" y="3071810"/>
            <a:ext cx="28575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顾客消费</a:t>
            </a:r>
            <a:r>
              <a:rPr lang="en-US" altLang="zh-CN" sz="1600" dirty="0" smtClean="0"/>
              <a:t>111.2</a:t>
            </a:r>
            <a:r>
              <a:rPr lang="zh-CN" altLang="en-US" sz="1600" dirty="0" smtClean="0"/>
              <a:t>元，可获得印花枚数：</a:t>
            </a:r>
            <a:r>
              <a:rPr lang="en-US" altLang="zh-CN" sz="1600" dirty="0" smtClean="0"/>
              <a:t>111.2/40</a:t>
            </a:r>
            <a:r>
              <a:rPr lang="zh-CN" altLang="en-US" sz="1600" dirty="0" smtClean="0"/>
              <a:t>（消费</a:t>
            </a:r>
            <a:r>
              <a:rPr lang="en-US" altLang="zh-CN" sz="1600" dirty="0" smtClean="0"/>
              <a:t>40</a:t>
            </a:r>
            <a:r>
              <a:rPr lang="zh-CN" altLang="en-US" sz="1600" dirty="0" smtClean="0"/>
              <a:t>元送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枚）</a:t>
            </a:r>
            <a:r>
              <a:rPr lang="en-US" altLang="zh-CN" sz="1600" dirty="0" smtClean="0"/>
              <a:t>+71.2/60</a:t>
            </a:r>
            <a:r>
              <a:rPr lang="zh-CN" altLang="en-US" sz="1600" dirty="0" smtClean="0"/>
              <a:t>（思朗</a:t>
            </a:r>
            <a:r>
              <a:rPr lang="en-US" altLang="zh-CN" sz="1600" dirty="0" smtClean="0"/>
              <a:t>60</a:t>
            </a:r>
            <a:r>
              <a:rPr lang="zh-CN" altLang="en-US" sz="1600" dirty="0" smtClean="0"/>
              <a:t>元送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枚）</a:t>
            </a:r>
            <a:r>
              <a:rPr lang="en-US" altLang="zh-CN" sz="1600" dirty="0" smtClean="0"/>
              <a:t>=3</a:t>
            </a:r>
            <a:r>
              <a:rPr lang="zh-CN" altLang="en-US" sz="1600" dirty="0" smtClean="0"/>
              <a:t>枚</a:t>
            </a:r>
            <a:endParaRPr lang="en-US" altLang="zh-CN" sz="1600" b="1" dirty="0"/>
          </a:p>
        </p:txBody>
      </p:sp>
      <p:sp>
        <p:nvSpPr>
          <p:cNvPr id="9" name="云形标注 8"/>
          <p:cNvSpPr/>
          <p:nvPr/>
        </p:nvSpPr>
        <p:spPr>
          <a:xfrm>
            <a:off x="5429256" y="2500306"/>
            <a:ext cx="3429024" cy="2357454"/>
          </a:xfrm>
          <a:prstGeom prst="cloudCallout">
            <a:avLst>
              <a:gd name="adj1" fmla="val -133521"/>
              <a:gd name="adj2" fmla="val -3009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、印花促销操作说明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00034" y="500042"/>
            <a:ext cx="7786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小票截图：不参与商品</a:t>
            </a:r>
            <a:endParaRPr lang="en-US" altLang="zh-CN" sz="2000" b="1" dirty="0"/>
          </a:p>
        </p:txBody>
      </p:sp>
      <p:pic>
        <p:nvPicPr>
          <p:cNvPr id="9524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857232"/>
            <a:ext cx="3786214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5715008" y="3214686"/>
            <a:ext cx="28575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因为盐不参与印花促销，所以没有印花可赠送</a:t>
            </a:r>
            <a:endParaRPr lang="en-US" altLang="zh-CN" sz="2000" dirty="0"/>
          </a:p>
        </p:txBody>
      </p:sp>
      <p:sp>
        <p:nvSpPr>
          <p:cNvPr id="11" name="云形标注 10"/>
          <p:cNvSpPr/>
          <p:nvPr/>
        </p:nvSpPr>
        <p:spPr>
          <a:xfrm>
            <a:off x="5429256" y="2500306"/>
            <a:ext cx="3429024" cy="2357454"/>
          </a:xfrm>
          <a:prstGeom prst="cloudCallout">
            <a:avLst>
              <a:gd name="adj1" fmla="val -126639"/>
              <a:gd name="adj2" fmla="val -401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、印花促销操作说明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00034" y="500042"/>
            <a:ext cx="7786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印花换购</a:t>
            </a:r>
            <a:endParaRPr lang="en-US" altLang="zh-CN" sz="2000" b="1" dirty="0"/>
          </a:p>
          <a:p>
            <a:r>
              <a:rPr lang="en-US" altLang="zh-CN" sz="2000" dirty="0"/>
              <a:t>         </a:t>
            </a:r>
            <a:endParaRPr lang="zh-CN" altLang="en-US" sz="2000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714348" y="1928802"/>
            <a:ext cx="778674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      1</a:t>
            </a:r>
            <a:r>
              <a:rPr lang="zh-CN" altLang="en-US" sz="2000" dirty="0"/>
              <a:t>）总部将印花换购的商品明细发邮箱告知企划；</a:t>
            </a:r>
            <a:endParaRPr lang="en-US" altLang="zh-CN" sz="2000" dirty="0"/>
          </a:p>
          <a:p>
            <a:r>
              <a:rPr lang="en-US" altLang="zh-CN" sz="2000" dirty="0"/>
              <a:t>       2</a:t>
            </a:r>
            <a:r>
              <a:rPr lang="zh-CN" altLang="en-US" sz="2000" dirty="0"/>
              <a:t>）操作人员确定顾客是否会员、印花数量，顾客的需求，换购相应的商品；</a:t>
            </a:r>
            <a:endParaRPr lang="en-US" altLang="zh-CN" sz="2000" dirty="0"/>
          </a:p>
          <a:p>
            <a:r>
              <a:rPr lang="en-US" altLang="zh-CN" sz="2000" dirty="0"/>
              <a:t>       3</a:t>
            </a:r>
            <a:r>
              <a:rPr lang="zh-CN" altLang="en-US" sz="2000" dirty="0"/>
              <a:t>）将换购商品的指定商品编码，手工输入</a:t>
            </a:r>
            <a:r>
              <a:rPr lang="en-US" altLang="zh-CN" sz="2000" dirty="0"/>
              <a:t>POS</a:t>
            </a:r>
            <a:r>
              <a:rPr lang="zh-CN" altLang="en-US" sz="2000" dirty="0"/>
              <a:t>机，按</a:t>
            </a:r>
            <a:r>
              <a:rPr lang="en-US" altLang="zh-CN" sz="2000" dirty="0"/>
              <a:t>F9</a:t>
            </a:r>
            <a:r>
              <a:rPr lang="zh-CN" altLang="en-US" sz="2000" dirty="0"/>
              <a:t>（付款键）继续付款操作步骤</a:t>
            </a:r>
            <a:r>
              <a:rPr lang="zh-CN" altLang="en-US" sz="2000" dirty="0" smtClean="0"/>
              <a:t>；（印花换购的商品与普通促销的操作方法是一样的，收银的操作也没有任何变化）</a:t>
            </a:r>
            <a:endParaRPr lang="en-US" altLang="zh-CN" sz="2000" dirty="0"/>
          </a:p>
          <a:p>
            <a:r>
              <a:rPr lang="en-US" altLang="zh-CN" sz="2000" dirty="0"/>
              <a:t>        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、印花促销操作说明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57224" y="857232"/>
            <a:ext cx="7786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印花换购</a:t>
            </a:r>
            <a:endParaRPr lang="en-US" altLang="zh-CN" sz="2000" b="1" dirty="0"/>
          </a:p>
          <a:p>
            <a:r>
              <a:rPr lang="en-US" altLang="zh-CN" sz="2000" dirty="0"/>
              <a:t>         </a:t>
            </a:r>
            <a:endParaRPr lang="zh-CN" altLang="en-US" sz="2000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57224" y="1500174"/>
            <a:ext cx="778674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注</a:t>
            </a:r>
            <a:r>
              <a:rPr lang="zh-CN" altLang="en-US" sz="2000" dirty="0" smtClean="0">
                <a:solidFill>
                  <a:srgbClr val="FF0000"/>
                </a:solidFill>
              </a:rPr>
              <a:t>：  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、印花换购在服务台进行</a:t>
            </a:r>
            <a:r>
              <a:rPr lang="zh-CN" altLang="en-US" sz="2000" dirty="0" smtClean="0">
                <a:solidFill>
                  <a:srgbClr val="FF0000"/>
                </a:solidFill>
              </a:rPr>
              <a:t>；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2</a:t>
            </a:r>
            <a:r>
              <a:rPr lang="zh-CN" altLang="en-US" sz="2000" dirty="0">
                <a:solidFill>
                  <a:srgbClr val="FF0000"/>
                </a:solidFill>
              </a:rPr>
              <a:t>、换购商品编码请门店严格把关，非指定换购人员不能告知</a:t>
            </a:r>
            <a:r>
              <a:rPr lang="zh-CN" altLang="en-US" sz="2000" dirty="0" smtClean="0">
                <a:solidFill>
                  <a:srgbClr val="FF0000"/>
                </a:solidFill>
              </a:rPr>
              <a:t>；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 3</a:t>
            </a:r>
            <a:r>
              <a:rPr lang="zh-CN" altLang="en-US" sz="2000" dirty="0">
                <a:solidFill>
                  <a:srgbClr val="FF0000"/>
                </a:solidFill>
              </a:rPr>
              <a:t>、实收的印花数量必须与系统的印花数量一致，一经发现论内盗处理</a:t>
            </a:r>
            <a:r>
              <a:rPr lang="zh-CN" altLang="en-US" sz="2000" dirty="0" smtClean="0">
                <a:solidFill>
                  <a:srgbClr val="FF0000"/>
                </a:solidFill>
              </a:rPr>
              <a:t>；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      4</a:t>
            </a:r>
            <a:r>
              <a:rPr lang="zh-CN" altLang="en-US" sz="2000" dirty="0" smtClean="0">
                <a:solidFill>
                  <a:srgbClr val="FF0000"/>
                </a:solidFill>
              </a:rPr>
              <a:t>、参与了会员积分段折扣的商品，一律不予退货，如有质量问题，可进行换货处理；                                                               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        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9"/>
          <p:cNvSpPr>
            <a:spLocks/>
          </p:cNvSpPr>
          <p:nvPr/>
        </p:nvSpPr>
        <p:spPr bwMode="auto">
          <a:xfrm>
            <a:off x="503238" y="2263775"/>
            <a:ext cx="8183562" cy="2438400"/>
          </a:xfrm>
          <a:custGeom>
            <a:avLst/>
            <a:gdLst>
              <a:gd name="T0" fmla="*/ 8183562 w 8183563"/>
              <a:gd name="T1" fmla="*/ 1219200 h 2438400"/>
              <a:gd name="T2" fmla="*/ 4091783 w 8183563"/>
              <a:gd name="T3" fmla="*/ 2438400 h 2438400"/>
              <a:gd name="T4" fmla="*/ 0 w 8183563"/>
              <a:gd name="T5" fmla="*/ 1219200 h 2438400"/>
              <a:gd name="T6" fmla="*/ 4091783 w 8183563"/>
              <a:gd name="T7" fmla="*/ 0 h 24384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119033 w 8183563"/>
              <a:gd name="T13" fmla="*/ 119033 h 2438400"/>
              <a:gd name="T14" fmla="*/ 8064531 w 8183563"/>
              <a:gd name="T15" fmla="*/ 2319366 h 2438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83563" h="2438400">
                <a:moveTo>
                  <a:pt x="406408" y="0"/>
                </a:moveTo>
                <a:lnTo>
                  <a:pt x="8183563" y="0"/>
                </a:lnTo>
                <a:lnTo>
                  <a:pt x="8183563" y="2031992"/>
                </a:lnTo>
                <a:cubicBezTo>
                  <a:pt x="8183563" y="2256444"/>
                  <a:pt x="8001607" y="2438399"/>
                  <a:pt x="7777155" y="2438400"/>
                </a:cubicBezTo>
                <a:lnTo>
                  <a:pt x="0" y="2438400"/>
                </a:lnTo>
                <a:lnTo>
                  <a:pt x="0" y="406408"/>
                </a:lnTo>
                <a:cubicBezTo>
                  <a:pt x="0" y="181955"/>
                  <a:pt x="181955" y="0"/>
                  <a:pt x="406408" y="0"/>
                </a:cubicBezTo>
                <a:cubicBezTo>
                  <a:pt x="406408" y="0"/>
                  <a:pt x="406408" y="0"/>
                  <a:pt x="406408" y="0"/>
                </a:cubicBezTo>
                <a:close/>
              </a:path>
            </a:pathLst>
          </a:custGeom>
          <a:solidFill>
            <a:srgbClr val="FF99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solidFill>
                <a:schemeClr val="bg2">
                  <a:lumMod val="75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363" name="矩形 10"/>
          <p:cNvSpPr>
            <a:spLocks noChangeArrowheads="1"/>
          </p:cNvSpPr>
          <p:nvPr/>
        </p:nvSpPr>
        <p:spPr bwMode="auto">
          <a:xfrm>
            <a:off x="1387475" y="2981325"/>
            <a:ext cx="67341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6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一个团队  一起成功</a:t>
            </a:r>
            <a:endParaRPr lang="en-US" altLang="zh-CN" sz="6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4" name="矩形 11"/>
          <p:cNvSpPr>
            <a:spLocks noChangeArrowheads="1"/>
          </p:cNvSpPr>
          <p:nvPr/>
        </p:nvSpPr>
        <p:spPr bwMode="auto">
          <a:xfrm>
            <a:off x="2578100" y="4129088"/>
            <a:ext cx="40846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ONE TEAM  ONE  DREAM</a:t>
            </a:r>
          </a:p>
        </p:txBody>
      </p:sp>
      <p:grpSp>
        <p:nvGrpSpPr>
          <p:cNvPr id="15365" name="组合 2"/>
          <p:cNvGrpSpPr>
            <a:grpSpLocks/>
          </p:cNvGrpSpPr>
          <p:nvPr/>
        </p:nvGrpSpPr>
        <p:grpSpPr bwMode="auto">
          <a:xfrm>
            <a:off x="755650" y="1066800"/>
            <a:ext cx="7715250" cy="762000"/>
            <a:chOff x="857224" y="622300"/>
            <a:chExt cx="8003747" cy="790643"/>
          </a:xfrm>
        </p:grpSpPr>
        <p:pic>
          <p:nvPicPr>
            <p:cNvPr id="15366" name="图片 3" descr="2 副本副本.PNG"/>
            <p:cNvPicPr>
              <a:picLocks noChangeAspect="1"/>
            </p:cNvPicPr>
            <p:nvPr/>
          </p:nvPicPr>
          <p:blipFill>
            <a:blip r:embed="rId2" cstate="print"/>
            <a:srcRect l="9801" t="38216" r="59570" b="50908"/>
            <a:stretch>
              <a:fillRect/>
            </a:stretch>
          </p:blipFill>
          <p:spPr bwMode="auto">
            <a:xfrm>
              <a:off x="3429001" y="622300"/>
              <a:ext cx="2895600" cy="790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7" name="图片 4" descr="2 副本副本.PNG"/>
            <p:cNvPicPr>
              <a:picLocks noChangeAspect="1"/>
            </p:cNvPicPr>
            <p:nvPr/>
          </p:nvPicPr>
          <p:blipFill>
            <a:blip r:embed="rId3" cstate="print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8" name="图片 5" descr="2 副本副本.PNG"/>
            <p:cNvPicPr>
              <a:picLocks noChangeAspect="1"/>
            </p:cNvPicPr>
            <p:nvPr/>
          </p:nvPicPr>
          <p:blipFill>
            <a:blip r:embed="rId3" cstate="print"/>
            <a:srcRect l="9801" t="49091" r="59570" b="41022"/>
            <a:stretch>
              <a:fillRect/>
            </a:stretch>
          </p:blipFill>
          <p:spPr bwMode="auto">
            <a:xfrm>
              <a:off x="5791200" y="622300"/>
              <a:ext cx="306977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0" y="1447800"/>
            <a:ext cx="9144000" cy="22098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0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214678" y="1571612"/>
            <a:ext cx="1371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214678" y="2143116"/>
            <a:ext cx="4419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000" kern="0" dirty="0" smtClean="0">
                <a:solidFill>
                  <a:schemeClr val="bg1"/>
                </a:solidFill>
                <a:ea typeface="黑体" pitchFamily="2" charset="-122"/>
              </a:rPr>
              <a:t>第一部分：方案说明</a:t>
            </a:r>
            <a:endParaRPr lang="en-US" altLang="zh-CN" sz="2000" kern="0" dirty="0" smtClean="0">
              <a:solidFill>
                <a:schemeClr val="bg1"/>
              </a:solidFill>
              <a:ea typeface="黑体" pitchFamily="2" charset="-122"/>
            </a:endParaRPr>
          </a:p>
          <a:p>
            <a:pPr marL="342900" indent="-342900"/>
            <a:r>
              <a:rPr lang="zh-CN" altLang="en-US" sz="2000" kern="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第二部分：视觉布置</a:t>
            </a:r>
            <a:endParaRPr lang="en-US" altLang="zh-CN" sz="2000" kern="0" dirty="0" smtClean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  <a:p>
            <a:pPr marL="342900" indent="-342900"/>
            <a:r>
              <a:rPr lang="zh-CN" altLang="en-US" sz="2000" kern="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第三部分：陈列指导</a:t>
            </a:r>
            <a:endParaRPr lang="en-US" altLang="zh-CN" sz="2000" kern="0" dirty="0" smtClean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  <a:p>
            <a:pPr marL="342900" indent="-342900"/>
            <a:r>
              <a:rPr lang="zh-CN" altLang="en-US" sz="2000" kern="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第四部分：其他沟通</a:t>
            </a:r>
            <a:endParaRPr lang="zh-CN" altLang="en-US" sz="2000" dirty="0" smtClean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  <a:p>
            <a:endParaRPr lang="zh-CN" altLang="en-US" sz="2400" dirty="0" smtClean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  <a:p>
            <a:endParaRPr lang="zh-CN" altLang="en-US" sz="2400" kern="0" dirty="0">
              <a:solidFill>
                <a:schemeClr val="bg1"/>
              </a:solidFill>
              <a:ea typeface="黑体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宋体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宋体" charset="-122"/>
            </a:endParaRPr>
          </a:p>
        </p:txBody>
      </p:sp>
      <p:pic>
        <p:nvPicPr>
          <p:cNvPr id="4" name="Picture 3" descr="D:\Documents and Settings\CN09 Customer Service Counter Hanging Mobile (V4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3155594" cy="2209800"/>
          </a:xfrm>
          <a:prstGeom prst="rect">
            <a:avLst/>
          </a:prstGeom>
          <a:noFill/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86446" y="1571612"/>
            <a:ext cx="24288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catalogue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86446" y="2143116"/>
            <a:ext cx="4419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2000" kern="0" dirty="0" smtClean="0">
                <a:solidFill>
                  <a:schemeClr val="bg1"/>
                </a:solidFill>
                <a:ea typeface="黑体" pitchFamily="2" charset="-122"/>
              </a:rPr>
              <a:t>Part 1: Program description</a:t>
            </a:r>
          </a:p>
          <a:p>
            <a:pPr marL="342900" indent="-342900"/>
            <a:r>
              <a:rPr lang="en-US" altLang="zh-CN" sz="2000" kern="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Part 2:Visual Layout</a:t>
            </a:r>
          </a:p>
          <a:p>
            <a:pPr marL="342900" indent="-342900"/>
            <a:r>
              <a:rPr lang="en-US" altLang="zh-CN" sz="2000" kern="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Part 3:Display guidance</a:t>
            </a:r>
          </a:p>
          <a:p>
            <a:pPr marL="342900" indent="-342900"/>
            <a:r>
              <a:rPr lang="en-US" altLang="zh-CN" sz="2000" kern="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Part 4:Other communication</a:t>
            </a:r>
          </a:p>
          <a:p>
            <a:endParaRPr lang="en-US" altLang="zh-CN" sz="2000" dirty="0" smtClean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  <a:p>
            <a:endParaRPr lang="zh-CN" altLang="en-US" sz="2000" dirty="0" smtClean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  <a:p>
            <a:endParaRPr lang="zh-CN" altLang="en-US" sz="2400" kern="0" dirty="0">
              <a:solidFill>
                <a:schemeClr val="bg1"/>
              </a:solidFill>
              <a:ea typeface="黑体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宋体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0" y="1371600"/>
            <a:ext cx="9144000" cy="18288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057400" y="1828800"/>
            <a:ext cx="7162800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4400" dirty="0" smtClean="0">
                <a:solidFill>
                  <a:schemeClr val="bg1"/>
                </a:solidFill>
                <a:ea typeface="黑体" pitchFamily="2" charset="-122"/>
              </a:rPr>
              <a:t>第一部分：方案说明</a:t>
            </a:r>
            <a:endParaRPr lang="zh-CN" altLang="en-US" sz="4400" dirty="0">
              <a:solidFill>
                <a:schemeClr val="bg1"/>
              </a:solidFill>
              <a:ea typeface="黑体" pitchFamily="2" charset="-122"/>
            </a:endParaRPr>
          </a:p>
        </p:txBody>
      </p:sp>
      <p:pic>
        <p:nvPicPr>
          <p:cNvPr id="6" name="Picture 3" descr="D:\Documents and Settings\CN09 Customer Service Counter Hanging Mobile (V4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1"/>
            <a:ext cx="2611526" cy="18288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143240" y="2428868"/>
            <a:ext cx="4857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 Part 1: Program description</a:t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357158" y="571480"/>
            <a:ext cx="4714908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活动主题：法国刀具，印花换购</a:t>
            </a:r>
            <a:endParaRPr lang="en-US" altLang="zh-CN" sz="20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5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活动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5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-2014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5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活动内容：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顾客购物</a:t>
            </a:r>
            <a:r>
              <a:rPr lang="zh-CN" altLang="en-US" sz="25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满</a:t>
            </a:r>
            <a:r>
              <a:rPr lang="en-US" altLang="zh-CN" sz="25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25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获赠印花一枚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，多买多送；用规定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数量印花即可换购不同刀具。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40005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活动内容</a:t>
            </a:r>
            <a:endParaRPr lang="zh-CN" altLang="en-US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414908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 startAt="7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7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活动门店：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日后所开的新店不参与外，其余门店均参与；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6" descr="D:\Documents and Settings\印花换购\第三次\12 External Wall Poster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714356"/>
            <a:ext cx="350046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40005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+mj-lt"/>
                <a:ea typeface="黑体" pitchFamily="2" charset="-122"/>
                <a:cs typeface="+mj-cs"/>
              </a:rPr>
              <a:t>活动</a:t>
            </a:r>
            <a:r>
              <a:rPr lang="zh-CN" altLang="en-US" sz="2000" kern="0" dirty="0">
                <a:solidFill>
                  <a:schemeClr val="bg1"/>
                </a:solidFill>
                <a:latin typeface="+mj-lt"/>
                <a:ea typeface="黑体" pitchFamily="2" charset="-122"/>
                <a:cs typeface="+mj-cs"/>
              </a:rPr>
              <a:t>细则</a:t>
            </a:r>
          </a:p>
        </p:txBody>
      </p:sp>
      <p:sp>
        <p:nvSpPr>
          <p:cNvPr id="6" name="矩形 5"/>
          <p:cNvSpPr/>
          <p:nvPr/>
        </p:nvSpPr>
        <p:spPr>
          <a:xfrm>
            <a:off x="428596" y="71435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活动内容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7158" y="1285860"/>
            <a:ext cx="8429684" cy="78581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1500174"/>
            <a:ext cx="7643866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、完成交易后，凭小票在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收银台领取印花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7158" y="2143116"/>
            <a:ext cx="8429684" cy="78581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2357430"/>
            <a:ext cx="7643866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、集齐一定数量印花换购相对应刀具，兑换所付金额不再赠送印花；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57158" y="3000372"/>
            <a:ext cx="8429684" cy="78581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348" y="3214686"/>
            <a:ext cx="7643866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、换购时顾客需持印花在服务台换购，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印花复印无效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7158" y="3857628"/>
            <a:ext cx="8429684" cy="107157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4348" y="4071942"/>
            <a:ext cx="7643866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、已换购的刀具不可用来换取其他型号的刀具。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换购后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天内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，如刀具有质量问题，可更换同款刀具。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8596" y="5000636"/>
            <a:ext cx="8429684" cy="107157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5786" y="5214950"/>
            <a:ext cx="7643866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小票不累加，名烟名酒、租赁柜、大家电不参与活动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，换购商品数量有限，换完即止 ；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  印花</a:t>
            </a:r>
            <a:r>
              <a:rPr lang="zh-CN" altLang="en-US" sz="2000" dirty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收集卡</a:t>
            </a:r>
            <a:endParaRPr lang="en-US" altLang="zh-CN" sz="2000" dirty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5720" y="2214554"/>
            <a:ext cx="2000264" cy="78581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发放人员</a:t>
            </a:r>
            <a:endParaRPr lang="en-US" altLang="zh-CN" sz="22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收银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员</a:t>
            </a:r>
            <a:endParaRPr lang="zh-CN" altLang="en-US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71802" y="2214554"/>
            <a:ext cx="2357454" cy="78581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发放对象</a:t>
            </a:r>
            <a:endParaRPr lang="en-US" altLang="zh-CN" sz="22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完成交易顾客</a:t>
            </a:r>
            <a:endParaRPr lang="zh-CN" altLang="en-US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72198" y="2143116"/>
            <a:ext cx="2357454" cy="8572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发放流程</a:t>
            </a:r>
            <a:endParaRPr lang="en-US" altLang="zh-CN" sz="22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商品扫描</a:t>
            </a:r>
            <a:endParaRPr lang="zh-CN" altLang="en-US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57950" y="3714752"/>
            <a:ext cx="2071702" cy="8572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完成收银</a:t>
            </a:r>
            <a:endParaRPr lang="zh-CN" altLang="en-US" sz="2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5720" y="3714752"/>
            <a:ext cx="5205434" cy="9286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提交电脑小票给顾客，根据小票打印的印花数目派发印花，递交印花收集卡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份</a:t>
            </a:r>
            <a:endParaRPr lang="zh-CN" altLang="en-US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357422" y="2357430"/>
            <a:ext cx="653143" cy="4572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 rot="5400000">
            <a:off x="7117234" y="3098344"/>
            <a:ext cx="653143" cy="4572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500694" y="2357430"/>
            <a:ext cx="609599" cy="4572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357158" y="571480"/>
            <a:ext cx="85011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阶段印花收集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卡：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万份，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-12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，存放收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银台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服务台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下箭头 42"/>
          <p:cNvSpPr/>
          <p:nvPr/>
        </p:nvSpPr>
        <p:spPr>
          <a:xfrm>
            <a:off x="2786050" y="4714884"/>
            <a:ext cx="500066" cy="64294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85720" y="5357826"/>
            <a:ext cx="5857916" cy="9286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发放管理：</a:t>
            </a:r>
            <a:endParaRPr lang="en-US" altLang="zh-CN" sz="22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顾客拒收时收银员需为顾客做简易介绍</a:t>
            </a:r>
          </a:p>
        </p:txBody>
      </p:sp>
      <p:sp>
        <p:nvSpPr>
          <p:cNvPr id="27" name="右箭头 26"/>
          <p:cNvSpPr/>
          <p:nvPr/>
        </p:nvSpPr>
        <p:spPr>
          <a:xfrm flipH="1" flipV="1">
            <a:off x="5572132" y="3929066"/>
            <a:ext cx="609599" cy="4572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85720" y="1214422"/>
            <a:ext cx="85011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阶段印花收集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卡：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50-100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万份，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，存放收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银台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服务台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1371600"/>
            <a:ext cx="9144000" cy="1828801"/>
            <a:chOff x="0" y="1371600"/>
            <a:chExt cx="9144000" cy="1828801"/>
          </a:xfrm>
          <a:solidFill>
            <a:srgbClr val="FF9900"/>
          </a:solidFill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0" y="1371600"/>
              <a:ext cx="9144000" cy="1828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8" name="Picture 3" descr="D:\Documents and Settings\CN09 Customer Service Counter Hanging Mobile (V4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371601"/>
              <a:ext cx="2611526" cy="1828800"/>
            </a:xfrm>
            <a:prstGeom prst="rect">
              <a:avLst/>
            </a:prstGeom>
            <a:grpFill/>
          </p:spPr>
        </p:pic>
      </p:grp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214546" y="1857364"/>
            <a:ext cx="7162800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4400" dirty="0" smtClean="0">
                <a:solidFill>
                  <a:schemeClr val="bg1"/>
                </a:solidFill>
                <a:ea typeface="黑体" pitchFamily="2" charset="-122"/>
              </a:rPr>
              <a:t>第四部分：其他沟通</a:t>
            </a:r>
            <a:endParaRPr lang="zh-CN" altLang="en-US" sz="4400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14678" y="3214686"/>
            <a:ext cx="450059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2400" kern="0" dirty="0" smtClean="0">
                <a:ea typeface="黑体" pitchFamily="2" charset="-122"/>
              </a:rPr>
              <a:t>1、</a:t>
            </a:r>
            <a:r>
              <a:rPr lang="zh-CN" altLang="en-US" sz="2400" kern="0" dirty="0" smtClean="0">
                <a:ea typeface="黑体" pitchFamily="2" charset="-122"/>
              </a:rPr>
              <a:t>印花控制</a:t>
            </a:r>
            <a:endParaRPr lang="en-US" altLang="zh-CN" sz="2400" kern="0" dirty="0" smtClean="0">
              <a:ea typeface="黑体" pitchFamily="2" charset="-122"/>
            </a:endParaRPr>
          </a:p>
          <a:p>
            <a:pPr marL="342900" indent="-342900"/>
            <a:r>
              <a:rPr lang="en-US" altLang="zh-CN" sz="2400" kern="0" dirty="0" smtClean="0">
                <a:latin typeface="Arial" pitchFamily="34" charset="0"/>
                <a:ea typeface="黑体" pitchFamily="2" charset="-122"/>
              </a:rPr>
              <a:t>2、</a:t>
            </a:r>
            <a:r>
              <a:rPr lang="zh-CN" altLang="en-US" sz="2400" kern="0" dirty="0" smtClean="0">
                <a:latin typeface="Arial" pitchFamily="34" charset="0"/>
                <a:ea typeface="黑体" pitchFamily="2" charset="-122"/>
              </a:rPr>
              <a:t>补货和退货</a:t>
            </a:r>
            <a:endParaRPr lang="en-US" altLang="zh-CN" sz="2400" kern="0" dirty="0" smtClean="0">
              <a:ea typeface="黑体" pitchFamily="2" charset="-122"/>
            </a:endParaRPr>
          </a:p>
          <a:p>
            <a:pPr marL="342900" indent="-342900"/>
            <a:r>
              <a:rPr lang="en-US" altLang="zh-CN" sz="2400" kern="0" dirty="0" smtClean="0">
                <a:ea typeface="黑体" pitchFamily="2" charset="-122"/>
              </a:rPr>
              <a:t>3、</a:t>
            </a:r>
            <a:r>
              <a:rPr lang="zh-CN" altLang="en-US" sz="2400" kern="0" dirty="0" smtClean="0">
                <a:ea typeface="黑体" pitchFamily="2" charset="-122"/>
              </a:rPr>
              <a:t>关于结算</a:t>
            </a:r>
            <a:endParaRPr lang="en-US" altLang="zh-CN" sz="2400" kern="0" dirty="0" smtClean="0">
              <a:ea typeface="黑体" pitchFamily="2" charset="-122"/>
            </a:endParaRPr>
          </a:p>
          <a:p>
            <a:pPr marL="342900" indent="-342900"/>
            <a:r>
              <a:rPr lang="en-US" altLang="zh-CN" sz="2400" kern="0" dirty="0" smtClean="0">
                <a:ea typeface="黑体" pitchFamily="2" charset="-122"/>
              </a:rPr>
              <a:t>4</a:t>
            </a:r>
            <a:r>
              <a:rPr lang="zh-CN" altLang="en-US" sz="2400" kern="0" dirty="0" smtClean="0">
                <a:ea typeface="黑体" pitchFamily="2" charset="-122"/>
              </a:rPr>
              <a:t>、培训计划</a:t>
            </a:r>
            <a:endParaRPr lang="en-US" altLang="zh-CN" sz="2400" kern="0" dirty="0" smtClean="0">
              <a:ea typeface="黑体" pitchFamily="2" charset="-122"/>
            </a:endParaRPr>
          </a:p>
          <a:p>
            <a:pPr marL="342900" indent="-342900"/>
            <a:r>
              <a:rPr lang="en-US" altLang="zh-CN" sz="2400" kern="0" dirty="0" smtClean="0">
                <a:ea typeface="黑体" pitchFamily="2" charset="-122"/>
              </a:rPr>
              <a:t>5</a:t>
            </a:r>
            <a:r>
              <a:rPr lang="zh-CN" altLang="en-US" sz="2400" kern="0" dirty="0" smtClean="0">
                <a:ea typeface="黑体" pitchFamily="2" charset="-122"/>
              </a:rPr>
              <a:t>、操作说明</a:t>
            </a:r>
          </a:p>
          <a:p>
            <a:pPr marL="342900" indent="-342900"/>
            <a:endParaRPr lang="zh-CN" altLang="en-US" sz="2400" dirty="0" smtClean="0">
              <a:latin typeface="Arial" pitchFamily="34" charset="0"/>
              <a:ea typeface="黑体" pitchFamily="2" charset="-122"/>
            </a:endParaRPr>
          </a:p>
          <a:p>
            <a:endParaRPr lang="zh-CN" altLang="en-US" sz="2400" kern="0" dirty="0">
              <a:ea typeface="黑体" pitchFamily="2" charset="-122"/>
            </a:endParaRPr>
          </a:p>
          <a:p>
            <a:endParaRPr lang="en-US" altLang="zh-CN" sz="2400" dirty="0">
              <a:latin typeface="宋体" charset="-122"/>
            </a:endParaRPr>
          </a:p>
          <a:p>
            <a:endParaRPr lang="zh-CN" altLang="en-US" sz="2400" dirty="0">
              <a:latin typeface="宋体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05214" y="2376470"/>
            <a:ext cx="4017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Part 4:Other communication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、印花管控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7158" y="1500174"/>
            <a:ext cx="8429684" cy="78581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348" y="1714488"/>
            <a:ext cx="7643866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、印花等同于现金管理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收银员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每日需填写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印花每日发放登记表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》;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7158" y="2428868"/>
            <a:ext cx="8429684" cy="78581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48" y="2643182"/>
            <a:ext cx="7929618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、收银员下班后，将未发放完的印花、顾客不要或破损的印花交给前台经理；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7158" y="3357562"/>
            <a:ext cx="8429684" cy="100013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3571876"/>
            <a:ext cx="7929618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、前台经理、防损部及企划部必须不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定期检查收银员的印花发放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，尤其对顾客放弃印花部分的核实；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7158" y="4500570"/>
            <a:ext cx="8429684" cy="78581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4348" y="4714884"/>
            <a:ext cx="7929618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如出现印花丢失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，收银员应立即向收银经理或前台经理汇报。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</a:rPr>
              <a:t>、印花促销操作说明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57224" y="1142984"/>
            <a:ext cx="778674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/>
              <a:t>案例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dirty="0" smtClean="0"/>
              <a:t>A</a:t>
            </a:r>
            <a:r>
              <a:rPr lang="zh-CN" altLang="en-US" sz="2000" dirty="0"/>
              <a:t>、发放</a:t>
            </a:r>
            <a:r>
              <a:rPr lang="zh-CN" altLang="en-US" sz="2000" dirty="0" smtClean="0"/>
              <a:t>印花（时间段</a:t>
            </a:r>
            <a:r>
              <a:rPr lang="en-US" altLang="zh-CN" sz="2000" dirty="0" smtClean="0"/>
              <a:t>2013.10.31-2014.3.19 </a:t>
            </a:r>
            <a:r>
              <a:rPr lang="zh-CN" altLang="en-US" sz="2000" dirty="0" smtClean="0"/>
              <a:t>） ：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zh-CN" altLang="en-US" sz="2000" dirty="0" smtClean="0"/>
              <a:t>顾客</a:t>
            </a:r>
            <a:r>
              <a:rPr lang="zh-CN" altLang="en-US" sz="2000" dirty="0"/>
              <a:t>每消费</a:t>
            </a:r>
            <a:r>
              <a:rPr lang="en-US" altLang="zh-CN" sz="2000" dirty="0"/>
              <a:t>40</a:t>
            </a:r>
            <a:r>
              <a:rPr lang="zh-CN" altLang="en-US" sz="2000" dirty="0"/>
              <a:t>元可以获得一枚</a:t>
            </a:r>
            <a:r>
              <a:rPr lang="zh-CN" altLang="en-US" sz="2000" dirty="0" smtClean="0"/>
              <a:t>印花、多买多得（名烟名酒、盐、购物袋除外）；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购指定思朗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中华等品牌</a:t>
            </a:r>
            <a:r>
              <a:rPr lang="en-US" altLang="zh-CN" sz="2000" dirty="0" smtClean="0"/>
              <a:t>60</a:t>
            </a:r>
            <a:r>
              <a:rPr lang="zh-CN" altLang="en-US" sz="2000" dirty="0"/>
              <a:t>元可另外获得印花一</a:t>
            </a:r>
            <a:r>
              <a:rPr lang="zh-CN" altLang="en-US" sz="2000" dirty="0" smtClean="0"/>
              <a:t>枚、多买多得；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 smtClean="0"/>
              <a:t>        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4059</TotalTime>
  <Words>1048</Words>
  <Application>Microsoft Office PowerPoint</Application>
  <PresentationFormat>全屏显示(4:3)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Gao</dc:creator>
  <cp:lastModifiedBy>chenyan</cp:lastModifiedBy>
  <cp:revision>569</cp:revision>
  <cp:lastPrinted>1601-01-01T00:00:00Z</cp:lastPrinted>
  <dcterms:created xsi:type="dcterms:W3CDTF">1601-01-01T00:00:00Z</dcterms:created>
  <dcterms:modified xsi:type="dcterms:W3CDTF">2013-10-25T08:19:48Z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