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62" r:id="rId5"/>
    <p:sldId id="259" r:id="rId6"/>
    <p:sldId id="258" r:id="rId7"/>
    <p:sldId id="268" r:id="rId8"/>
    <p:sldId id="260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数据!$G$1</c:f>
              <c:strCache>
                <c:ptCount val="1"/>
                <c:pt idx="0">
                  <c:v>执行时间</c:v>
                </c:pt>
              </c:strCache>
            </c:strRef>
          </c:tx>
          <c:cat>
            <c:numRef>
              <c:f>数据!$B$2:$B$1000</c:f>
              <c:numCache>
                <c:formatCode>yyyy\/m\/d</c:formatCode>
                <c:ptCount val="999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 formatCode="yyyy/m/d">
                  <c:v>42438</c:v>
                </c:pt>
                <c:pt idx="69" formatCode="yyyy/m/d">
                  <c:v>42439</c:v>
                </c:pt>
                <c:pt idx="70" formatCode="yyyy/m/d">
                  <c:v>42440</c:v>
                </c:pt>
                <c:pt idx="71" formatCode="yyyy/m/d">
                  <c:v>42441</c:v>
                </c:pt>
                <c:pt idx="72" formatCode="yyyy/m/d">
                  <c:v>42442</c:v>
                </c:pt>
                <c:pt idx="73" formatCode="yyyy/m/d">
                  <c:v>42443</c:v>
                </c:pt>
                <c:pt idx="74" formatCode="yyyy/m/d">
                  <c:v>42444</c:v>
                </c:pt>
                <c:pt idx="75" formatCode="yyyy/m/d">
                  <c:v>42445</c:v>
                </c:pt>
                <c:pt idx="76" formatCode="yyyy/m/d">
                  <c:v>42446</c:v>
                </c:pt>
                <c:pt idx="77" formatCode="yyyy/m/d">
                  <c:v>42447</c:v>
                </c:pt>
                <c:pt idx="78" formatCode="yyyy/m/d">
                  <c:v>42448</c:v>
                </c:pt>
                <c:pt idx="79" formatCode="yyyy/m/d">
                  <c:v>42449</c:v>
                </c:pt>
                <c:pt idx="80" formatCode="yyyy/m/d">
                  <c:v>42450</c:v>
                </c:pt>
                <c:pt idx="81" formatCode="yyyy/m/d">
                  <c:v>42451</c:v>
                </c:pt>
                <c:pt idx="82" formatCode="yyyy/m/d">
                  <c:v>42452</c:v>
                </c:pt>
                <c:pt idx="83" formatCode="yyyy/m/d">
                  <c:v>42453</c:v>
                </c:pt>
                <c:pt idx="84" formatCode="yyyy/m/d">
                  <c:v>42454</c:v>
                </c:pt>
                <c:pt idx="85" formatCode="yyyy/m/d">
                  <c:v>42455</c:v>
                </c:pt>
                <c:pt idx="86" formatCode="yyyy/m/d">
                  <c:v>42456</c:v>
                </c:pt>
                <c:pt idx="87" formatCode="yyyy/m/d">
                  <c:v>42457</c:v>
                </c:pt>
                <c:pt idx="88" formatCode="yyyy/m/d">
                  <c:v>42458</c:v>
                </c:pt>
                <c:pt idx="89" formatCode="yyyy/m/d">
                  <c:v>42459</c:v>
                </c:pt>
              </c:numCache>
            </c:numRef>
          </c:cat>
          <c:val>
            <c:numRef>
              <c:f>数据!$G$2:$G$1000</c:f>
              <c:numCache>
                <c:formatCode>h:mm:ss</c:formatCode>
                <c:ptCount val="999"/>
                <c:pt idx="0">
                  <c:v>0.29829861111111111</c:v>
                </c:pt>
                <c:pt idx="1">
                  <c:v>0.39719907407407412</c:v>
                </c:pt>
                <c:pt idx="2">
                  <c:v>0.23009259259259265</c:v>
                </c:pt>
                <c:pt idx="3">
                  <c:v>0.22273148148148153</c:v>
                </c:pt>
                <c:pt idx="4">
                  <c:v>0.23421296296296301</c:v>
                </c:pt>
                <c:pt idx="5">
                  <c:v>0.24209490740740744</c:v>
                </c:pt>
                <c:pt idx="6">
                  <c:v>0.52052083333333343</c:v>
                </c:pt>
                <c:pt idx="7">
                  <c:v>0.61475694444444451</c:v>
                </c:pt>
                <c:pt idx="8">
                  <c:v>0.23175925925925925</c:v>
                </c:pt>
                <c:pt idx="9">
                  <c:v>0.25481481481481494</c:v>
                </c:pt>
                <c:pt idx="10">
                  <c:v>0.21978009259259268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0.22792824074074075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0.22238425925925925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0.21949074074074076</c:v>
                </c:pt>
                <c:pt idx="20">
                  <c:v>0.21997685185185192</c:v>
                </c:pt>
                <c:pt idx="21">
                  <c:v>0.36490740740740746</c:v>
                </c:pt>
                <c:pt idx="22">
                  <c:v>0.4656481481481482</c:v>
                </c:pt>
                <c:pt idx="23">
                  <c:v>0.26953703703703696</c:v>
                </c:pt>
                <c:pt idx="24">
                  <c:v>0.26351851851851854</c:v>
                </c:pt>
                <c:pt idx="25">
                  <c:v>0.24827546296296299</c:v>
                </c:pt>
                <c:pt idx="26">
                  <c:v>0.25923611111111106</c:v>
                </c:pt>
                <c:pt idx="27">
                  <c:v>0.26876157407407408</c:v>
                </c:pt>
                <c:pt idx="28">
                  <c:v>0.27417824074074082</c:v>
                </c:pt>
                <c:pt idx="29">
                  <c:v>0.25104166666666666</c:v>
                </c:pt>
                <c:pt idx="30">
                  <c:v>0.50946759259259267</c:v>
                </c:pt>
                <c:pt idx="31">
                  <c:v>0.22775462962962961</c:v>
                </c:pt>
                <c:pt idx="32">
                  <c:v>0.37570601851851854</c:v>
                </c:pt>
                <c:pt idx="33">
                  <c:v>0.26777777777777784</c:v>
                </c:pt>
                <c:pt idx="34">
                  <c:v>0.28750000000000009</c:v>
                </c:pt>
                <c:pt idx="35">
                  <c:v>0.30027777777777787</c:v>
                </c:pt>
                <c:pt idx="36">
                  <c:v>0.24828703703703708</c:v>
                </c:pt>
                <c:pt idx="37">
                  <c:v>0.42504629629629631</c:v>
                </c:pt>
                <c:pt idx="38">
                  <c:v>0.237337962962963</c:v>
                </c:pt>
                <c:pt idx="39">
                  <c:v>0.20751157407407406</c:v>
                </c:pt>
                <c:pt idx="40">
                  <c:v>0.21452546296296299</c:v>
                </c:pt>
                <c:pt idx="41">
                  <c:v>0.21273148148148155</c:v>
                </c:pt>
                <c:pt idx="42">
                  <c:v>0.2111226851851852</c:v>
                </c:pt>
                <c:pt idx="43">
                  <c:v>0.21685185185185188</c:v>
                </c:pt>
                <c:pt idx="44">
                  <c:v>0.2407870370370371</c:v>
                </c:pt>
                <c:pt idx="45">
                  <c:v>0.23208333333333336</c:v>
                </c:pt>
                <c:pt idx="46">
                  <c:v>0.22579861111111113</c:v>
                </c:pt>
                <c:pt idx="47">
                  <c:v>0.21421296296296302</c:v>
                </c:pt>
                <c:pt idx="48">
                  <c:v>0.2259953703703704</c:v>
                </c:pt>
                <c:pt idx="49">
                  <c:v>0.34456018518518522</c:v>
                </c:pt>
                <c:pt idx="50">
                  <c:v>0.37438657407407427</c:v>
                </c:pt>
                <c:pt idx="51">
                  <c:v>0.21756944444444451</c:v>
                </c:pt>
                <c:pt idx="52">
                  <c:v>0.20563657407407407</c:v>
                </c:pt>
                <c:pt idx="53">
                  <c:v>0.23829861111111111</c:v>
                </c:pt>
                <c:pt idx="54">
                  <c:v>0.21817129629629631</c:v>
                </c:pt>
                <c:pt idx="55">
                  <c:v>0.56269675925925922</c:v>
                </c:pt>
                <c:pt idx="56">
                  <c:v>0.24424768518518522</c:v>
                </c:pt>
                <c:pt idx="57">
                  <c:v>0.24199074074074078</c:v>
                </c:pt>
                <c:pt idx="58">
                  <c:v>0.2220138888888889</c:v>
                </c:pt>
                <c:pt idx="59">
                  <c:v>0.21483796296296301</c:v>
                </c:pt>
                <c:pt idx="60">
                  <c:v>0.21289351851851851</c:v>
                </c:pt>
                <c:pt idx="61">
                  <c:v>0.27587962962962975</c:v>
                </c:pt>
                <c:pt idx="62">
                  <c:v>0.20288194444444443</c:v>
                </c:pt>
                <c:pt idx="63">
                  <c:v>0.1821990740740741</c:v>
                </c:pt>
                <c:pt idx="64">
                  <c:v>0.16552083333333334</c:v>
                </c:pt>
                <c:pt idx="65">
                  <c:v>0.68721064814814825</c:v>
                </c:pt>
                <c:pt idx="66">
                  <c:v>0.18973379629629636</c:v>
                </c:pt>
                <c:pt idx="67">
                  <c:v>0.1831712962962963</c:v>
                </c:pt>
                <c:pt idx="68">
                  <c:v>0.2580439814814815</c:v>
                </c:pt>
                <c:pt idx="69">
                  <c:v>0.18442129629629636</c:v>
                </c:pt>
                <c:pt idx="70">
                  <c:v>0.26111111111111113</c:v>
                </c:pt>
                <c:pt idx="71">
                  <c:v>0.18706018518518525</c:v>
                </c:pt>
                <c:pt idx="72">
                  <c:v>0.20850694444444445</c:v>
                </c:pt>
                <c:pt idx="73">
                  <c:v>0.18848379629629636</c:v>
                </c:pt>
                <c:pt idx="74">
                  <c:v>0.17752314814814818</c:v>
                </c:pt>
                <c:pt idx="75">
                  <c:v>0.17950231481481485</c:v>
                </c:pt>
                <c:pt idx="76">
                  <c:v>0.20363425925925924</c:v>
                </c:pt>
                <c:pt idx="77">
                  <c:v>0.19010416666666666</c:v>
                </c:pt>
                <c:pt idx="78">
                  <c:v>0.24299768518518522</c:v>
                </c:pt>
                <c:pt idx="79">
                  <c:v>0.35136574074074084</c:v>
                </c:pt>
                <c:pt idx="80">
                  <c:v>0.21229166666666668</c:v>
                </c:pt>
                <c:pt idx="81">
                  <c:v>0.20296296296296301</c:v>
                </c:pt>
                <c:pt idx="82">
                  <c:v>0.17277777777777778</c:v>
                </c:pt>
                <c:pt idx="83">
                  <c:v>0.23633101851851851</c:v>
                </c:pt>
                <c:pt idx="84">
                  <c:v>0.39297453703703716</c:v>
                </c:pt>
                <c:pt idx="85">
                  <c:v>0.43106481481481496</c:v>
                </c:pt>
                <c:pt idx="86">
                  <c:v>0.2899074074074075</c:v>
                </c:pt>
                <c:pt idx="87">
                  <c:v>0.22045138888888891</c:v>
                </c:pt>
                <c:pt idx="88">
                  <c:v>0.18868055555555555</c:v>
                </c:pt>
                <c:pt idx="89">
                  <c:v>0.19527777777777777</c:v>
                </c:pt>
              </c:numCache>
            </c:numRef>
          </c:val>
        </c:ser>
        <c:marker val="1"/>
        <c:axId val="65795200"/>
        <c:axId val="65796736"/>
      </c:lineChart>
      <c:dateAx>
        <c:axId val="65795200"/>
        <c:scaling>
          <c:orientation val="minMax"/>
        </c:scaling>
        <c:axPos val="b"/>
        <c:numFmt formatCode="yyyy\/m\/d" sourceLinked="1"/>
        <c:tickLblPos val="nextTo"/>
        <c:crossAx val="65796736"/>
        <c:crosses val="autoZero"/>
        <c:auto val="1"/>
        <c:lblOffset val="100"/>
      </c:dateAx>
      <c:valAx>
        <c:axId val="65796736"/>
        <c:scaling>
          <c:orientation val="minMax"/>
        </c:scaling>
        <c:axPos val="l"/>
        <c:majorGridlines/>
        <c:numFmt formatCode="h:mm:ss" sourceLinked="1"/>
        <c:tickLblPos val="nextTo"/>
        <c:crossAx val="657952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</c:dLbls>
          <c:cat>
            <c:strRef>
              <c:f>RA使用率!$I$2:$I$3</c:f>
              <c:strCache>
                <c:ptCount val="2"/>
                <c:pt idx="0">
                  <c:v>6小时之内完成</c:v>
                </c:pt>
                <c:pt idx="1">
                  <c:v>超出6小时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60</c:v>
                </c:pt>
                <c:pt idx="1">
                  <c:v>30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</c:dLbls>
          <c:cat>
            <c:strRef>
              <c:f>RA使用率!$I$2:$I$3</c:f>
              <c:strCache>
                <c:ptCount val="2"/>
                <c:pt idx="0">
                  <c:v>6小时之内完成</c:v>
                </c:pt>
                <c:pt idx="1">
                  <c:v>超出6小时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60</c:v>
                </c:pt>
                <c:pt idx="1">
                  <c:v>30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报错信息!$B$1</c:f>
              <c:strCache>
                <c:ptCount val="1"/>
                <c:pt idx="0">
                  <c:v>次数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报错信息!$A$2:$A$4</c:f>
              <c:strCache>
                <c:ptCount val="3"/>
                <c:pt idx="0">
                  <c:v>RA临时表空间不够</c:v>
                </c:pt>
                <c:pt idx="1">
                  <c:v>Java内存溢出</c:v>
                </c:pt>
                <c:pt idx="2">
                  <c:v>其他</c:v>
                </c:pt>
              </c:strCache>
            </c:strRef>
          </c:cat>
          <c:val>
            <c:numRef>
              <c:f>报错信息!$B$2:$B$4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报错信息!$B$1</c:f>
              <c:strCache>
                <c:ptCount val="1"/>
                <c:pt idx="0">
                  <c:v>次数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报错信息!$A$2:$A$4</c:f>
              <c:strCache>
                <c:ptCount val="3"/>
                <c:pt idx="0">
                  <c:v>RA临时表空间不够</c:v>
                </c:pt>
                <c:pt idx="1">
                  <c:v>Java内存溢出</c:v>
                </c:pt>
                <c:pt idx="2">
                  <c:v>其他</c:v>
                </c:pt>
              </c:strCache>
            </c:strRef>
          </c:cat>
          <c:val>
            <c:numRef>
              <c:f>报错信息!$B$2:$B$4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5C37-F50D-4337-B44E-F4BD8C57ABEA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25F9-56AF-45C0-A4FD-76C5E9DBE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pPr/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620688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4" y="620688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2276872"/>
            <a:ext cx="99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609600" y="620688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8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9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3898" y="2203828"/>
            <a:ext cx="4043189" cy="757737"/>
          </a:xfrm>
        </p:spPr>
        <p:txBody>
          <a:bodyPr/>
          <a:lstStyle/>
          <a:p>
            <a:pPr algn="ctr"/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43952" y="3771331"/>
            <a:ext cx="3821374" cy="500418"/>
          </a:xfrm>
        </p:spPr>
        <p:txBody>
          <a:bodyPr/>
          <a:lstStyle/>
          <a:p>
            <a:pPr algn="ctr"/>
            <a:r>
              <a:rPr lang="en-US" altLang="zh-CN" dirty="0" smtClean="0"/>
              <a:t>2016-03-30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09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下二周工作计划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日结优化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购物篮分析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日常维护及需求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</a:t>
            </a:r>
            <a:r>
              <a:rPr kumimoji="0" lang="zh-CN" altLang="en-US" sz="3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培训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414" y="2421071"/>
            <a:ext cx="456472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671733" y="4149725"/>
            <a:ext cx="4607984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7701" y="2522220"/>
            <a:ext cx="74168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日结时长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8:00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之前完成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8:00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之后完成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4399128" cy="4482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完成时间点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4442" y="2985194"/>
          <a:ext cx="51740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009"/>
                <a:gridCol w="258700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8:00</a:t>
                      </a:r>
                      <a:r>
                        <a:rPr lang="zh-CN" altLang="en-US" dirty="0" smtClean="0"/>
                        <a:t>之前完成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8:00</a:t>
                      </a:r>
                      <a:r>
                        <a:rPr lang="zh-CN" altLang="en-US" dirty="0" smtClean="0"/>
                        <a:t>之后完成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09600" y="1700214"/>
          <a:ext cx="4699379" cy="4441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取消耗时长的表分析过程。</a:t>
            </a:r>
            <a:endParaRPr lang="en-US" altLang="zh-CN" dirty="0" smtClean="0"/>
          </a:p>
          <a:p>
            <a:r>
              <a:rPr lang="zh-CN" altLang="en-US" dirty="0" smtClean="0"/>
              <a:t>优化执行时间长的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zh-CN" altLang="en-US" dirty="0" smtClean="0"/>
              <a:t>优化日结步骤。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ODI</a:t>
            </a:r>
            <a:r>
              <a:rPr lang="zh-CN" altLang="en-US" dirty="0" smtClean="0">
                <a:solidFill>
                  <a:srgbClr val="FF0000"/>
                </a:solidFill>
              </a:rPr>
              <a:t>接口启用</a:t>
            </a:r>
            <a:r>
              <a:rPr lang="en-US" altLang="zh-CN" dirty="0" smtClean="0">
                <a:solidFill>
                  <a:srgbClr val="FF0000"/>
                </a:solidFill>
              </a:rPr>
              <a:t>PARALLEL。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6616685"/>
              </p:ext>
            </p:extLst>
          </p:nvPr>
        </p:nvGraphicFramePr>
        <p:xfrm>
          <a:off x="9017056" y="4399891"/>
          <a:ext cx="2703513" cy="454025"/>
        </p:xfrm>
        <a:graphic>
          <a:graphicData uri="http://schemas.openxmlformats.org/presentationml/2006/ole">
            <p:oleObj spid="_x0000_s2060" name="包装程序外壳对象" showAsIcon="1" r:id="rId3" imgW="2703600" imgH="453960" progId="Package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0538237"/>
              </p:ext>
            </p:extLst>
          </p:nvPr>
        </p:nvGraphicFramePr>
        <p:xfrm>
          <a:off x="9145157" y="3812648"/>
          <a:ext cx="2459038" cy="454025"/>
        </p:xfrm>
        <a:graphic>
          <a:graphicData uri="http://schemas.openxmlformats.org/presentationml/2006/ole">
            <p:oleObj spid="_x0000_s2061" name="包装程序外壳对象" showAsIcon="1" r:id="rId4" imgW="2459160" imgH="453960" progId="Package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8326999"/>
              </p:ext>
            </p:extLst>
          </p:nvPr>
        </p:nvGraphicFramePr>
        <p:xfrm>
          <a:off x="9094051" y="3225405"/>
          <a:ext cx="2549525" cy="454025"/>
        </p:xfrm>
        <a:graphic>
          <a:graphicData uri="http://schemas.openxmlformats.org/presentationml/2006/ole">
            <p:oleObj spid="_x0000_s2062" name="包装程序外壳对象" showAsIcon="1" r:id="rId5" imgW="2548800" imgH="453960" progId="Package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8488106"/>
              </p:ext>
            </p:extLst>
          </p:nvPr>
        </p:nvGraphicFramePr>
        <p:xfrm>
          <a:off x="9045633" y="2638162"/>
          <a:ext cx="2646363" cy="454025"/>
        </p:xfrm>
        <a:graphic>
          <a:graphicData uri="http://schemas.openxmlformats.org/presentationml/2006/ole">
            <p:oleObj spid="_x0000_s2063" name="包装程序外壳对象" showAsIcon="1" r:id="rId6" imgW="2646720" imgH="453960" progId="Package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0654776"/>
              </p:ext>
            </p:extLst>
          </p:nvPr>
        </p:nvGraphicFramePr>
        <p:xfrm>
          <a:off x="8976578" y="2050919"/>
          <a:ext cx="2784475" cy="454025"/>
        </p:xfrm>
        <a:graphic>
          <a:graphicData uri="http://schemas.openxmlformats.org/presentationml/2006/ole">
            <p:oleObj spid="_x0000_s2064" name="包装程序外壳对象" showAsIcon="1" r:id="rId7" imgW="2784960" imgH="4539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264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日结报错统计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299881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20997" y="2962739"/>
          <a:ext cx="4733689" cy="18139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15846"/>
                <a:gridCol w="1617843"/>
              </a:tblGrid>
              <a:tr h="45349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/>
                        <a:t>报错次数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/>
                        <a:t>RA</a:t>
                      </a:r>
                      <a:r>
                        <a:rPr lang="zh-CN" altLang="en-US" sz="2000" u="none" strike="noStrike" dirty="0"/>
                        <a:t>临时表空间不够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/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Java</a:t>
                      </a:r>
                      <a:r>
                        <a:rPr lang="zh-CN" altLang="en-US" sz="2000" u="none" strike="noStrike"/>
                        <a:t>内存溢出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/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/>
                        <a:t>其他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/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388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日结报错统计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299881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20997" y="2962739"/>
          <a:ext cx="4733689" cy="18139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15846"/>
                <a:gridCol w="1617843"/>
              </a:tblGrid>
              <a:tr h="45349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/>
                        <a:t>报错次数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/>
                        <a:t>RA</a:t>
                      </a:r>
                      <a:r>
                        <a:rPr lang="zh-CN" altLang="en-US" sz="2000" u="none" strike="noStrike" dirty="0"/>
                        <a:t>临时表空间不够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/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Java</a:t>
                      </a:r>
                      <a:r>
                        <a:rPr lang="zh-CN" altLang="en-US" sz="2000" u="none" strike="noStrike"/>
                        <a:t>内存溢出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/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/>
                        <a:t>其他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/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38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日结仍然存在的问题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UC4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ODI</a:t>
            </a:r>
            <a:r>
              <a:rPr lang="zh-CN" altLang="en-US" dirty="0" smtClean="0"/>
              <a:t>场景：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内存溢出。</a:t>
            </a:r>
            <a:endParaRPr lang="en-US" altLang="zh-CN" dirty="0" smtClean="0"/>
          </a:p>
          <a:p>
            <a:r>
              <a:rPr lang="pt-BR" altLang="zh-CN" dirty="0" smtClean="0"/>
              <a:t>ORA-08103: </a:t>
            </a:r>
            <a:r>
              <a:rPr lang="zh-CN" altLang="en-US" dirty="0" smtClean="0"/>
              <a:t>目标对象不存在</a:t>
            </a:r>
            <a:endParaRPr lang="pt-BR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大数据量业务运行时间超长。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866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上二周主要工作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日结优化：耗时排名，寻找优化点。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9101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部门零售类型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88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的销售数据修复。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购物篮分析开发。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培训。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软维工作汇报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软维工作汇报</Template>
  <TotalTime>1448</TotalTime>
  <Words>208</Words>
  <Application>Microsoft Office PowerPoint</Application>
  <PresentationFormat>自定义</PresentationFormat>
  <Paragraphs>64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软维工作汇报</vt:lpstr>
      <vt:lpstr>包装程序外壳对象</vt:lpstr>
      <vt:lpstr>RA工作汇报</vt:lpstr>
      <vt:lpstr>RA日结运行时间</vt:lpstr>
      <vt:lpstr>RA日结时长</vt:lpstr>
      <vt:lpstr>RA完成时间点</vt:lpstr>
      <vt:lpstr>RA优化内容</vt:lpstr>
      <vt:lpstr>RA日结报错统计</vt:lpstr>
      <vt:lpstr>RA日结报错统计</vt:lpstr>
      <vt:lpstr>RA日结仍然存在的问题</vt:lpstr>
      <vt:lpstr>上二周主要工作</vt:lpstr>
      <vt:lpstr>下二周工作计划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yangjin</cp:lastModifiedBy>
  <cp:revision>100</cp:revision>
  <dcterms:created xsi:type="dcterms:W3CDTF">2016-03-04T08:04:57Z</dcterms:created>
  <dcterms:modified xsi:type="dcterms:W3CDTF">2016-03-30T03:50:36Z</dcterms:modified>
</cp:coreProperties>
</file>