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ags/tag38.xml" ContentType="application/vnd.openxmlformats-officedocument.presentationml.tag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34.xml" ContentType="application/vnd.openxmlformats-officedocument.presentationml.tag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notesSlides/notesSlide7.xml" ContentType="application/vnd.openxmlformats-officedocument.presentationml.notesSlide+xml"/>
  <Override PartName="/ppt/tags/tag41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diagrams/colors4.xml" ContentType="application/vnd.openxmlformats-officedocument.drawingml.diagramColor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tags/tag7.xml" ContentType="application/vnd.openxmlformats-officedocument.presentationml.tags+xml"/>
  <Default Extension="bin" ContentType="application/vnd.openxmlformats-officedocument.oleObject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tags/tag3.xml" ContentType="application/vnd.openxmlformats-officedocument.presentationml.tags+xml"/>
  <Default Extension="emf" ContentType="image/x-emf"/>
  <Override PartName="/ppt/tags/tag39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Default Extension="vml" ContentType="application/vnd.openxmlformats-officedocument.vmlDrawing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notesSlides/notesSlide8.xml" ContentType="application/vnd.openxmlformats-officedocument.presentationml.notesSlide+xml"/>
  <Override PartName="/ppt/tags/tag44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diagrams/data3.xml" ContentType="application/vnd.openxmlformats-officedocument.drawingml.diagramData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tags/tag6.xml" ContentType="application/vnd.openxmlformats-officedocument.presentationml.tag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Default Extension="xls" ContentType="application/vnd.ms-exce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diagrams/layout3.xml" ContentType="application/vnd.openxmlformats-officedocument.drawingml.diagramLayout+xml"/>
  <Override PartName="/ppt/tags/tag43.xml" ContentType="application/vnd.openxmlformats-officedocument.presentationml.tags+xml"/>
  <Override PartName="/ppt/diagrams/data4.xml" ContentType="application/vnd.openxmlformats-officedocument.drawingml.diagramData+xml"/>
  <Override PartName="/ppt/tags/tag32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21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853" r:id="rId2"/>
  </p:sldMasterIdLst>
  <p:notesMasterIdLst>
    <p:notesMasterId r:id="rId21"/>
  </p:notesMasterIdLst>
  <p:handoutMasterIdLst>
    <p:handoutMasterId r:id="rId22"/>
  </p:handoutMasterIdLst>
  <p:sldIdLst>
    <p:sldId id="697" r:id="rId3"/>
    <p:sldId id="671" r:id="rId4"/>
    <p:sldId id="672" r:id="rId5"/>
    <p:sldId id="698" r:id="rId6"/>
    <p:sldId id="702" r:id="rId7"/>
    <p:sldId id="700" r:id="rId8"/>
    <p:sldId id="695" r:id="rId9"/>
    <p:sldId id="696" r:id="rId10"/>
    <p:sldId id="693" r:id="rId11"/>
    <p:sldId id="701" r:id="rId12"/>
    <p:sldId id="703" r:id="rId13"/>
    <p:sldId id="688" r:id="rId14"/>
    <p:sldId id="690" r:id="rId15"/>
    <p:sldId id="676" r:id="rId16"/>
    <p:sldId id="691" r:id="rId17"/>
    <p:sldId id="677" r:id="rId18"/>
    <p:sldId id="704" r:id="rId19"/>
    <p:sldId id="678" r:id="rId20"/>
  </p:sldIdLst>
  <p:sldSz cx="9144000" cy="6858000" type="screen4x3"/>
  <p:notesSz cx="6797675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CECFF"/>
    <a:srgbClr val="FF99FF"/>
    <a:srgbClr val="00CCFF"/>
    <a:srgbClr val="B1F31D"/>
    <a:srgbClr val="FAC916"/>
    <a:srgbClr val="FF3300"/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 autoAdjust="0"/>
    <p:restoredTop sz="94660" autoAdjust="0"/>
  </p:normalViewPr>
  <p:slideViewPr>
    <p:cSldViewPr snapToGrid="0">
      <p:cViewPr varScale="1">
        <p:scale>
          <a:sx n="70" d="100"/>
          <a:sy n="70" d="100"/>
        </p:scale>
        <p:origin x="-1386" y="-108"/>
      </p:cViewPr>
      <p:guideLst>
        <p:guide orient="horz" pos="3942"/>
        <p:guide pos="201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9555CF-7139-4F3D-9ABD-A031B16D1E76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226DD7-2981-46C6-B673-CB0DD913800D}">
      <dgm:prSet custT="1"/>
      <dgm:spPr/>
      <dgm:t>
        <a:bodyPr/>
        <a:lstStyle/>
        <a:p>
          <a:r>
            <a:rPr lang="en-US" altLang="zh-CN" sz="1800" b="1" dirty="0" smtClean="0">
              <a:solidFill>
                <a:srgbClr val="FF0000"/>
              </a:solidFill>
            </a:rPr>
            <a:t>1.Retek</a:t>
          </a:r>
          <a:r>
            <a:rPr lang="zh-CN" altLang="en-US" sz="1800" b="1" dirty="0" smtClean="0">
              <a:solidFill>
                <a:srgbClr val="FF0000"/>
              </a:solidFill>
            </a:rPr>
            <a:t>系统蓝图介绍</a:t>
          </a:r>
          <a:endParaRPr lang="zh-CN" altLang="en-US" sz="1800" b="1" dirty="0">
            <a:solidFill>
              <a:srgbClr val="FF0000"/>
            </a:solidFill>
          </a:endParaRPr>
        </a:p>
      </dgm:t>
    </dgm:pt>
    <dgm:pt modelId="{33D67508-290D-49C0-96CD-17E192DCD205}" type="parTrans" cxnId="{465C0973-D28F-4A82-8AF1-0D7B58E64B7C}">
      <dgm:prSet/>
      <dgm:spPr/>
      <dgm:t>
        <a:bodyPr/>
        <a:lstStyle/>
        <a:p>
          <a:endParaRPr lang="zh-CN" altLang="en-US"/>
        </a:p>
      </dgm:t>
    </dgm:pt>
    <dgm:pt modelId="{E60D304D-C73B-45B2-AAE7-4668BBD69AD7}" type="sibTrans" cxnId="{465C0973-D28F-4A82-8AF1-0D7B58E64B7C}">
      <dgm:prSet/>
      <dgm:spPr/>
      <dgm:t>
        <a:bodyPr/>
        <a:lstStyle/>
        <a:p>
          <a:endParaRPr lang="zh-CN" altLang="en-US"/>
        </a:p>
      </dgm:t>
    </dgm:pt>
    <dgm:pt modelId="{5F851F14-8006-41CD-BA4E-7D8F135A396D}">
      <dgm:prSet custT="1"/>
      <dgm:spPr/>
      <dgm:t>
        <a:bodyPr/>
        <a:lstStyle/>
        <a:p>
          <a:r>
            <a:rPr lang="en-US" altLang="zh-CN" sz="1800" b="1" dirty="0" smtClean="0">
              <a:solidFill>
                <a:schemeClr val="tx1"/>
              </a:solidFill>
            </a:rPr>
            <a:t>2.Retek2015</a:t>
          </a:r>
          <a:r>
            <a:rPr lang="zh-CN" altLang="en-US" sz="1800" b="1" dirty="0" smtClean="0">
              <a:solidFill>
                <a:schemeClr val="tx1"/>
              </a:solidFill>
            </a:rPr>
            <a:t>工作回顾</a:t>
          </a:r>
          <a:endParaRPr lang="zh-CN" altLang="en-US" sz="1800" b="1" dirty="0">
            <a:solidFill>
              <a:schemeClr val="tx1"/>
            </a:solidFill>
          </a:endParaRPr>
        </a:p>
      </dgm:t>
    </dgm:pt>
    <dgm:pt modelId="{6C8E6DEA-A287-4183-B1D5-3C021832A70B}" type="parTrans" cxnId="{DA9B129B-3F10-4E64-ACEE-918105CF98E4}">
      <dgm:prSet/>
      <dgm:spPr/>
      <dgm:t>
        <a:bodyPr/>
        <a:lstStyle/>
        <a:p>
          <a:endParaRPr lang="zh-CN" altLang="en-US"/>
        </a:p>
      </dgm:t>
    </dgm:pt>
    <dgm:pt modelId="{3736E89A-E289-4CEF-BB51-D324D6964665}" type="sibTrans" cxnId="{DA9B129B-3F10-4E64-ACEE-918105CF98E4}">
      <dgm:prSet/>
      <dgm:spPr/>
      <dgm:t>
        <a:bodyPr/>
        <a:lstStyle/>
        <a:p>
          <a:endParaRPr lang="zh-CN" altLang="en-US"/>
        </a:p>
      </dgm:t>
    </dgm:pt>
    <dgm:pt modelId="{CF1F21DE-E7B7-49FC-BA4E-9810BB9F1439}">
      <dgm:prSet custT="1"/>
      <dgm:spPr/>
      <dgm:t>
        <a:bodyPr/>
        <a:lstStyle/>
        <a:p>
          <a:r>
            <a:rPr lang="en-US" altLang="zh-CN" sz="1800" b="1" dirty="0" smtClean="0">
              <a:solidFill>
                <a:schemeClr val="tx1"/>
              </a:solidFill>
            </a:rPr>
            <a:t>3.Retek2016</a:t>
          </a:r>
          <a:r>
            <a:rPr lang="zh-CN" altLang="en-US" sz="1800" b="1" dirty="0" smtClean="0">
              <a:solidFill>
                <a:schemeClr val="tx1"/>
              </a:solidFill>
            </a:rPr>
            <a:t>应用规划</a:t>
          </a:r>
          <a:endParaRPr lang="zh-CN" altLang="en-US" sz="1800" b="1" dirty="0">
            <a:solidFill>
              <a:schemeClr val="tx1"/>
            </a:solidFill>
          </a:endParaRPr>
        </a:p>
      </dgm:t>
    </dgm:pt>
    <dgm:pt modelId="{A32A91F8-05BB-47AF-A2E9-E038FB461009}" type="parTrans" cxnId="{15CB80CB-D209-4FC1-A201-FBC7111EB4BF}">
      <dgm:prSet/>
      <dgm:spPr/>
      <dgm:t>
        <a:bodyPr/>
        <a:lstStyle/>
        <a:p>
          <a:endParaRPr lang="zh-CN" altLang="en-US"/>
        </a:p>
      </dgm:t>
    </dgm:pt>
    <dgm:pt modelId="{096A0958-BBEC-4B59-A8EB-8A8F383A7C36}" type="sibTrans" cxnId="{15CB80CB-D209-4FC1-A201-FBC7111EB4BF}">
      <dgm:prSet/>
      <dgm:spPr/>
      <dgm:t>
        <a:bodyPr/>
        <a:lstStyle/>
        <a:p>
          <a:endParaRPr lang="zh-CN" altLang="en-US"/>
        </a:p>
      </dgm:t>
    </dgm:pt>
    <dgm:pt modelId="{B9CDCDB5-4DE0-4527-BCC5-1A4309E78D5F}">
      <dgm:prSet custT="1"/>
      <dgm:spPr/>
      <dgm:t>
        <a:bodyPr/>
        <a:lstStyle/>
        <a:p>
          <a:r>
            <a:rPr lang="en-US" altLang="zh-CN" sz="1800" b="1" dirty="0" smtClean="0"/>
            <a:t>4.</a:t>
          </a:r>
          <a:r>
            <a:rPr lang="zh-CN" altLang="en-US" sz="1800" b="1" dirty="0" smtClean="0"/>
            <a:t>接受管理层指导和建议</a:t>
          </a:r>
          <a:endParaRPr lang="zh-CN" altLang="en-US" sz="1800" b="1" dirty="0"/>
        </a:p>
      </dgm:t>
    </dgm:pt>
    <dgm:pt modelId="{73FF2FE0-3379-4488-8B78-43666A90DFA4}" type="parTrans" cxnId="{7E050257-E491-42A0-97AB-FFBB8BF167E4}">
      <dgm:prSet/>
      <dgm:spPr/>
      <dgm:t>
        <a:bodyPr/>
        <a:lstStyle/>
        <a:p>
          <a:endParaRPr lang="zh-CN" altLang="en-US"/>
        </a:p>
      </dgm:t>
    </dgm:pt>
    <dgm:pt modelId="{4DED1FDA-0522-499B-A017-1D3F2C6AA6C1}" type="sibTrans" cxnId="{7E050257-E491-42A0-97AB-FFBB8BF167E4}">
      <dgm:prSet/>
      <dgm:spPr/>
      <dgm:t>
        <a:bodyPr/>
        <a:lstStyle/>
        <a:p>
          <a:endParaRPr lang="zh-CN" altLang="en-US"/>
        </a:p>
      </dgm:t>
    </dgm:pt>
    <dgm:pt modelId="{F02BF01D-8E96-4411-8413-7DFD149D6862}" type="pres">
      <dgm:prSet presAssocID="{789555CF-7139-4F3D-9ABD-A031B16D1E7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BCA71F2-4C18-495A-8399-A06670205527}" type="pres">
      <dgm:prSet presAssocID="{35226DD7-2981-46C6-B673-CB0DD913800D}" presName="parentLin" presStyleCnt="0"/>
      <dgm:spPr/>
    </dgm:pt>
    <dgm:pt modelId="{357CC02F-EA82-4BEE-94A6-AEB696126A0C}" type="pres">
      <dgm:prSet presAssocID="{35226DD7-2981-46C6-B673-CB0DD913800D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733AA8BE-4E70-40B3-A8AE-5A5C2D9EBF9D}" type="pres">
      <dgm:prSet presAssocID="{35226DD7-2981-46C6-B673-CB0DD913800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AEC070-B4D9-4891-960D-849635A18845}" type="pres">
      <dgm:prSet presAssocID="{35226DD7-2981-46C6-B673-CB0DD913800D}" presName="negativeSpace" presStyleCnt="0"/>
      <dgm:spPr/>
    </dgm:pt>
    <dgm:pt modelId="{9B2B36AF-317F-46E4-8C06-3E30A14604B6}" type="pres">
      <dgm:prSet presAssocID="{35226DD7-2981-46C6-B673-CB0DD913800D}" presName="childText" presStyleLbl="conFgAcc1" presStyleIdx="0" presStyleCnt="4">
        <dgm:presLayoutVars>
          <dgm:bulletEnabled val="1"/>
        </dgm:presLayoutVars>
      </dgm:prSet>
      <dgm:spPr/>
    </dgm:pt>
    <dgm:pt modelId="{387F2EDE-5F60-46DE-87D5-ADDE39BD1145}" type="pres">
      <dgm:prSet presAssocID="{E60D304D-C73B-45B2-AAE7-4668BBD69AD7}" presName="spaceBetweenRectangles" presStyleCnt="0"/>
      <dgm:spPr/>
    </dgm:pt>
    <dgm:pt modelId="{79EA1507-5FA0-4F5A-B3C5-6A5333A347F0}" type="pres">
      <dgm:prSet presAssocID="{5F851F14-8006-41CD-BA4E-7D8F135A396D}" presName="parentLin" presStyleCnt="0"/>
      <dgm:spPr/>
    </dgm:pt>
    <dgm:pt modelId="{7A381A01-696B-4AD3-AA5F-C50EB1B4AD4B}" type="pres">
      <dgm:prSet presAssocID="{5F851F14-8006-41CD-BA4E-7D8F135A396D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3EC67A58-360E-4616-B350-3984F4AEC953}" type="pres">
      <dgm:prSet presAssocID="{5F851F14-8006-41CD-BA4E-7D8F135A396D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AA01C3-A414-404B-BF84-2D6DE6E6EE1F}" type="pres">
      <dgm:prSet presAssocID="{5F851F14-8006-41CD-BA4E-7D8F135A396D}" presName="negativeSpace" presStyleCnt="0"/>
      <dgm:spPr/>
    </dgm:pt>
    <dgm:pt modelId="{3D3C34F3-7D8A-4C5D-8156-B2D91C8347A2}" type="pres">
      <dgm:prSet presAssocID="{5F851F14-8006-41CD-BA4E-7D8F135A396D}" presName="childText" presStyleLbl="conFgAcc1" presStyleIdx="1" presStyleCnt="4">
        <dgm:presLayoutVars>
          <dgm:bulletEnabled val="1"/>
        </dgm:presLayoutVars>
      </dgm:prSet>
      <dgm:spPr/>
    </dgm:pt>
    <dgm:pt modelId="{78B889C6-A6F1-4AD1-8607-88FAFFC21B04}" type="pres">
      <dgm:prSet presAssocID="{3736E89A-E289-4CEF-BB51-D324D6964665}" presName="spaceBetweenRectangles" presStyleCnt="0"/>
      <dgm:spPr/>
    </dgm:pt>
    <dgm:pt modelId="{6CE6D510-477C-4A0B-8E47-EA8A23CFEB86}" type="pres">
      <dgm:prSet presAssocID="{CF1F21DE-E7B7-49FC-BA4E-9810BB9F1439}" presName="parentLin" presStyleCnt="0"/>
      <dgm:spPr/>
    </dgm:pt>
    <dgm:pt modelId="{4C122AFA-0780-41F3-ACDF-D505FB3FA739}" type="pres">
      <dgm:prSet presAssocID="{CF1F21DE-E7B7-49FC-BA4E-9810BB9F1439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7C19E9A9-E7FD-49E5-8B0E-0DBD2D092439}" type="pres">
      <dgm:prSet presAssocID="{CF1F21DE-E7B7-49FC-BA4E-9810BB9F1439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6D85E0-0674-4BFD-967A-AE0B308F9449}" type="pres">
      <dgm:prSet presAssocID="{CF1F21DE-E7B7-49FC-BA4E-9810BB9F1439}" presName="negativeSpace" presStyleCnt="0"/>
      <dgm:spPr/>
    </dgm:pt>
    <dgm:pt modelId="{2C56FD0B-C517-4B16-8779-89E758FB62E8}" type="pres">
      <dgm:prSet presAssocID="{CF1F21DE-E7B7-49FC-BA4E-9810BB9F1439}" presName="childText" presStyleLbl="conFgAcc1" presStyleIdx="2" presStyleCnt="4">
        <dgm:presLayoutVars>
          <dgm:bulletEnabled val="1"/>
        </dgm:presLayoutVars>
      </dgm:prSet>
      <dgm:spPr/>
    </dgm:pt>
    <dgm:pt modelId="{FA190F4A-D590-4E97-B977-C4DDEC036293}" type="pres">
      <dgm:prSet presAssocID="{096A0958-BBEC-4B59-A8EB-8A8F383A7C36}" presName="spaceBetweenRectangles" presStyleCnt="0"/>
      <dgm:spPr/>
    </dgm:pt>
    <dgm:pt modelId="{E1A1759D-1A78-4386-AA31-C4A282BB9857}" type="pres">
      <dgm:prSet presAssocID="{B9CDCDB5-4DE0-4527-BCC5-1A4309E78D5F}" presName="parentLin" presStyleCnt="0"/>
      <dgm:spPr/>
    </dgm:pt>
    <dgm:pt modelId="{34EA9ACE-50F9-44EC-A928-234536768270}" type="pres">
      <dgm:prSet presAssocID="{B9CDCDB5-4DE0-4527-BCC5-1A4309E78D5F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97570D98-ACCB-4C1D-91E8-B1CE595EE46A}" type="pres">
      <dgm:prSet presAssocID="{B9CDCDB5-4DE0-4527-BCC5-1A4309E78D5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1EE9C3-E68E-4661-8A2D-DF7BD4FF9901}" type="pres">
      <dgm:prSet presAssocID="{B9CDCDB5-4DE0-4527-BCC5-1A4309E78D5F}" presName="negativeSpace" presStyleCnt="0"/>
      <dgm:spPr/>
    </dgm:pt>
    <dgm:pt modelId="{4D49CA57-4158-48E1-BFD5-2C039094AD71}" type="pres">
      <dgm:prSet presAssocID="{B9CDCDB5-4DE0-4527-BCC5-1A4309E78D5F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E3788FF-752F-46A2-996E-FFBA16995BB0}" type="presOf" srcId="{CF1F21DE-E7B7-49FC-BA4E-9810BB9F1439}" destId="{4C122AFA-0780-41F3-ACDF-D505FB3FA739}" srcOrd="0" destOrd="0" presId="urn:microsoft.com/office/officeart/2005/8/layout/list1"/>
    <dgm:cxn modelId="{D990A4FA-83C8-4411-AD14-404477EA1996}" type="presOf" srcId="{5F851F14-8006-41CD-BA4E-7D8F135A396D}" destId="{3EC67A58-360E-4616-B350-3984F4AEC953}" srcOrd="1" destOrd="0" presId="urn:microsoft.com/office/officeart/2005/8/layout/list1"/>
    <dgm:cxn modelId="{779BC729-6008-40EB-AC56-D19361232804}" type="presOf" srcId="{789555CF-7139-4F3D-9ABD-A031B16D1E76}" destId="{F02BF01D-8E96-4411-8413-7DFD149D6862}" srcOrd="0" destOrd="0" presId="urn:microsoft.com/office/officeart/2005/8/layout/list1"/>
    <dgm:cxn modelId="{36C7165E-30AE-4DCA-9D8D-B8DB6830E858}" type="presOf" srcId="{35226DD7-2981-46C6-B673-CB0DD913800D}" destId="{357CC02F-EA82-4BEE-94A6-AEB696126A0C}" srcOrd="0" destOrd="0" presId="urn:microsoft.com/office/officeart/2005/8/layout/list1"/>
    <dgm:cxn modelId="{E016E8BA-8BA8-47D0-B887-8E279FA77D5C}" type="presOf" srcId="{B9CDCDB5-4DE0-4527-BCC5-1A4309E78D5F}" destId="{97570D98-ACCB-4C1D-91E8-B1CE595EE46A}" srcOrd="1" destOrd="0" presId="urn:microsoft.com/office/officeart/2005/8/layout/list1"/>
    <dgm:cxn modelId="{71089601-3AF0-49DF-9776-99BA3B4A559B}" type="presOf" srcId="{35226DD7-2981-46C6-B673-CB0DD913800D}" destId="{733AA8BE-4E70-40B3-A8AE-5A5C2D9EBF9D}" srcOrd="1" destOrd="0" presId="urn:microsoft.com/office/officeart/2005/8/layout/list1"/>
    <dgm:cxn modelId="{DA9B129B-3F10-4E64-ACEE-918105CF98E4}" srcId="{789555CF-7139-4F3D-9ABD-A031B16D1E76}" destId="{5F851F14-8006-41CD-BA4E-7D8F135A396D}" srcOrd="1" destOrd="0" parTransId="{6C8E6DEA-A287-4183-B1D5-3C021832A70B}" sibTransId="{3736E89A-E289-4CEF-BB51-D324D6964665}"/>
    <dgm:cxn modelId="{1B18649E-87B5-4CE7-9AFA-4C2D52A3DBA7}" type="presOf" srcId="{5F851F14-8006-41CD-BA4E-7D8F135A396D}" destId="{7A381A01-696B-4AD3-AA5F-C50EB1B4AD4B}" srcOrd="0" destOrd="0" presId="urn:microsoft.com/office/officeart/2005/8/layout/list1"/>
    <dgm:cxn modelId="{15CB80CB-D209-4FC1-A201-FBC7111EB4BF}" srcId="{789555CF-7139-4F3D-9ABD-A031B16D1E76}" destId="{CF1F21DE-E7B7-49FC-BA4E-9810BB9F1439}" srcOrd="2" destOrd="0" parTransId="{A32A91F8-05BB-47AF-A2E9-E038FB461009}" sibTransId="{096A0958-BBEC-4B59-A8EB-8A8F383A7C36}"/>
    <dgm:cxn modelId="{465C0973-D28F-4A82-8AF1-0D7B58E64B7C}" srcId="{789555CF-7139-4F3D-9ABD-A031B16D1E76}" destId="{35226DD7-2981-46C6-B673-CB0DD913800D}" srcOrd="0" destOrd="0" parTransId="{33D67508-290D-49C0-96CD-17E192DCD205}" sibTransId="{E60D304D-C73B-45B2-AAE7-4668BBD69AD7}"/>
    <dgm:cxn modelId="{C79EDD9E-3D5F-4AE3-B276-27FFBFCFFCCC}" type="presOf" srcId="{CF1F21DE-E7B7-49FC-BA4E-9810BB9F1439}" destId="{7C19E9A9-E7FD-49E5-8B0E-0DBD2D092439}" srcOrd="1" destOrd="0" presId="urn:microsoft.com/office/officeart/2005/8/layout/list1"/>
    <dgm:cxn modelId="{AEF811F7-7404-4FA4-AB33-209A95329EE6}" type="presOf" srcId="{B9CDCDB5-4DE0-4527-BCC5-1A4309E78D5F}" destId="{34EA9ACE-50F9-44EC-A928-234536768270}" srcOrd="0" destOrd="0" presId="urn:microsoft.com/office/officeart/2005/8/layout/list1"/>
    <dgm:cxn modelId="{7E050257-E491-42A0-97AB-FFBB8BF167E4}" srcId="{789555CF-7139-4F3D-9ABD-A031B16D1E76}" destId="{B9CDCDB5-4DE0-4527-BCC5-1A4309E78D5F}" srcOrd="3" destOrd="0" parTransId="{73FF2FE0-3379-4488-8B78-43666A90DFA4}" sibTransId="{4DED1FDA-0522-499B-A017-1D3F2C6AA6C1}"/>
    <dgm:cxn modelId="{F0FA7A07-5064-492D-AF88-4B5361EA7D14}" type="presParOf" srcId="{F02BF01D-8E96-4411-8413-7DFD149D6862}" destId="{4BCA71F2-4C18-495A-8399-A06670205527}" srcOrd="0" destOrd="0" presId="urn:microsoft.com/office/officeart/2005/8/layout/list1"/>
    <dgm:cxn modelId="{6ACA1622-4207-40EF-9B84-0D95EB84C677}" type="presParOf" srcId="{4BCA71F2-4C18-495A-8399-A06670205527}" destId="{357CC02F-EA82-4BEE-94A6-AEB696126A0C}" srcOrd="0" destOrd="0" presId="urn:microsoft.com/office/officeart/2005/8/layout/list1"/>
    <dgm:cxn modelId="{35DC2D43-ECE6-4DD1-9140-96827EBC5687}" type="presParOf" srcId="{4BCA71F2-4C18-495A-8399-A06670205527}" destId="{733AA8BE-4E70-40B3-A8AE-5A5C2D9EBF9D}" srcOrd="1" destOrd="0" presId="urn:microsoft.com/office/officeart/2005/8/layout/list1"/>
    <dgm:cxn modelId="{BEC30BED-B8CE-4F3C-8BEE-889DC7B6F8B0}" type="presParOf" srcId="{F02BF01D-8E96-4411-8413-7DFD149D6862}" destId="{63AEC070-B4D9-4891-960D-849635A18845}" srcOrd="1" destOrd="0" presId="urn:microsoft.com/office/officeart/2005/8/layout/list1"/>
    <dgm:cxn modelId="{F6F576C7-0AC6-45E7-91E0-00B5ED9A5739}" type="presParOf" srcId="{F02BF01D-8E96-4411-8413-7DFD149D6862}" destId="{9B2B36AF-317F-46E4-8C06-3E30A14604B6}" srcOrd="2" destOrd="0" presId="urn:microsoft.com/office/officeart/2005/8/layout/list1"/>
    <dgm:cxn modelId="{43BBD7D2-B556-4702-A28E-8EBC49BBCAA3}" type="presParOf" srcId="{F02BF01D-8E96-4411-8413-7DFD149D6862}" destId="{387F2EDE-5F60-46DE-87D5-ADDE39BD1145}" srcOrd="3" destOrd="0" presId="urn:microsoft.com/office/officeart/2005/8/layout/list1"/>
    <dgm:cxn modelId="{DF4B4EE8-0695-459D-8CF4-7452F8D5D637}" type="presParOf" srcId="{F02BF01D-8E96-4411-8413-7DFD149D6862}" destId="{79EA1507-5FA0-4F5A-B3C5-6A5333A347F0}" srcOrd="4" destOrd="0" presId="urn:microsoft.com/office/officeart/2005/8/layout/list1"/>
    <dgm:cxn modelId="{31781E42-32FE-479F-80FD-BE47D2D59B55}" type="presParOf" srcId="{79EA1507-5FA0-4F5A-B3C5-6A5333A347F0}" destId="{7A381A01-696B-4AD3-AA5F-C50EB1B4AD4B}" srcOrd="0" destOrd="0" presId="urn:microsoft.com/office/officeart/2005/8/layout/list1"/>
    <dgm:cxn modelId="{C157778E-10F1-42A1-AB7A-64DA062C2B0F}" type="presParOf" srcId="{79EA1507-5FA0-4F5A-B3C5-6A5333A347F0}" destId="{3EC67A58-360E-4616-B350-3984F4AEC953}" srcOrd="1" destOrd="0" presId="urn:microsoft.com/office/officeart/2005/8/layout/list1"/>
    <dgm:cxn modelId="{361A32BF-C85B-4805-AE14-3F4FDD947654}" type="presParOf" srcId="{F02BF01D-8E96-4411-8413-7DFD149D6862}" destId="{A2AA01C3-A414-404B-BF84-2D6DE6E6EE1F}" srcOrd="5" destOrd="0" presId="urn:microsoft.com/office/officeart/2005/8/layout/list1"/>
    <dgm:cxn modelId="{702FD23E-204C-482D-A69D-1D85A64389FD}" type="presParOf" srcId="{F02BF01D-8E96-4411-8413-7DFD149D6862}" destId="{3D3C34F3-7D8A-4C5D-8156-B2D91C8347A2}" srcOrd="6" destOrd="0" presId="urn:microsoft.com/office/officeart/2005/8/layout/list1"/>
    <dgm:cxn modelId="{98A590AB-4815-4BDE-834B-25398610BA2B}" type="presParOf" srcId="{F02BF01D-8E96-4411-8413-7DFD149D6862}" destId="{78B889C6-A6F1-4AD1-8607-88FAFFC21B04}" srcOrd="7" destOrd="0" presId="urn:microsoft.com/office/officeart/2005/8/layout/list1"/>
    <dgm:cxn modelId="{A31BFF03-B42D-45D1-B316-B44C9FBD8F6E}" type="presParOf" srcId="{F02BF01D-8E96-4411-8413-7DFD149D6862}" destId="{6CE6D510-477C-4A0B-8E47-EA8A23CFEB86}" srcOrd="8" destOrd="0" presId="urn:microsoft.com/office/officeart/2005/8/layout/list1"/>
    <dgm:cxn modelId="{C8500249-B227-4543-B7DA-78AFCFC5BB99}" type="presParOf" srcId="{6CE6D510-477C-4A0B-8E47-EA8A23CFEB86}" destId="{4C122AFA-0780-41F3-ACDF-D505FB3FA739}" srcOrd="0" destOrd="0" presId="urn:microsoft.com/office/officeart/2005/8/layout/list1"/>
    <dgm:cxn modelId="{719CE946-1387-4467-B0B0-BA240BB747DC}" type="presParOf" srcId="{6CE6D510-477C-4A0B-8E47-EA8A23CFEB86}" destId="{7C19E9A9-E7FD-49E5-8B0E-0DBD2D092439}" srcOrd="1" destOrd="0" presId="urn:microsoft.com/office/officeart/2005/8/layout/list1"/>
    <dgm:cxn modelId="{25DD5A6D-2CD6-426A-B4D7-E242E9837E99}" type="presParOf" srcId="{F02BF01D-8E96-4411-8413-7DFD149D6862}" destId="{956D85E0-0674-4BFD-967A-AE0B308F9449}" srcOrd="9" destOrd="0" presId="urn:microsoft.com/office/officeart/2005/8/layout/list1"/>
    <dgm:cxn modelId="{8C811CE0-91DB-49EB-9F06-A3700EBD7397}" type="presParOf" srcId="{F02BF01D-8E96-4411-8413-7DFD149D6862}" destId="{2C56FD0B-C517-4B16-8779-89E758FB62E8}" srcOrd="10" destOrd="0" presId="urn:microsoft.com/office/officeart/2005/8/layout/list1"/>
    <dgm:cxn modelId="{41842492-99A2-432F-A040-ED346A5ED900}" type="presParOf" srcId="{F02BF01D-8E96-4411-8413-7DFD149D6862}" destId="{FA190F4A-D590-4E97-B977-C4DDEC036293}" srcOrd="11" destOrd="0" presId="urn:microsoft.com/office/officeart/2005/8/layout/list1"/>
    <dgm:cxn modelId="{7C9261B0-D5EF-46EA-8DAB-E91D6102E0E0}" type="presParOf" srcId="{F02BF01D-8E96-4411-8413-7DFD149D6862}" destId="{E1A1759D-1A78-4386-AA31-C4A282BB9857}" srcOrd="12" destOrd="0" presId="urn:microsoft.com/office/officeart/2005/8/layout/list1"/>
    <dgm:cxn modelId="{45E5C397-BA30-4F59-AE19-AFCFBE2D6641}" type="presParOf" srcId="{E1A1759D-1A78-4386-AA31-C4A282BB9857}" destId="{34EA9ACE-50F9-44EC-A928-234536768270}" srcOrd="0" destOrd="0" presId="urn:microsoft.com/office/officeart/2005/8/layout/list1"/>
    <dgm:cxn modelId="{EE26EC98-1F9A-4A0E-83E3-B42B73C24AEB}" type="presParOf" srcId="{E1A1759D-1A78-4386-AA31-C4A282BB9857}" destId="{97570D98-ACCB-4C1D-91E8-B1CE595EE46A}" srcOrd="1" destOrd="0" presId="urn:microsoft.com/office/officeart/2005/8/layout/list1"/>
    <dgm:cxn modelId="{BB8C7847-A8CC-443C-BE1F-B9156FFD459F}" type="presParOf" srcId="{F02BF01D-8E96-4411-8413-7DFD149D6862}" destId="{4D1EE9C3-E68E-4661-8A2D-DF7BD4FF9901}" srcOrd="13" destOrd="0" presId="urn:microsoft.com/office/officeart/2005/8/layout/list1"/>
    <dgm:cxn modelId="{30669D43-7A61-40D9-A7F9-975D935ADD51}" type="presParOf" srcId="{F02BF01D-8E96-4411-8413-7DFD149D6862}" destId="{4D49CA57-4158-48E1-BFD5-2C039094AD7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9555CF-7139-4F3D-9ABD-A031B16D1E76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226DD7-2981-46C6-B673-CB0DD913800D}">
      <dgm:prSet custT="1"/>
      <dgm:spPr/>
      <dgm:t>
        <a:bodyPr/>
        <a:lstStyle/>
        <a:p>
          <a:r>
            <a:rPr lang="en-US" altLang="zh-CN" sz="1800" b="1" dirty="0" smtClean="0">
              <a:solidFill>
                <a:schemeClr val="tx1"/>
              </a:solidFill>
            </a:rPr>
            <a:t>1.Retek</a:t>
          </a:r>
          <a:r>
            <a:rPr lang="zh-CN" altLang="en-US" sz="1800" b="1" dirty="0" smtClean="0">
              <a:solidFill>
                <a:schemeClr val="tx1"/>
              </a:solidFill>
            </a:rPr>
            <a:t>系统蓝图介绍</a:t>
          </a:r>
          <a:endParaRPr lang="zh-CN" altLang="en-US" sz="1800" b="1" dirty="0">
            <a:solidFill>
              <a:schemeClr val="tx1"/>
            </a:solidFill>
          </a:endParaRPr>
        </a:p>
      </dgm:t>
    </dgm:pt>
    <dgm:pt modelId="{33D67508-290D-49C0-96CD-17E192DCD205}" type="parTrans" cxnId="{465C0973-D28F-4A82-8AF1-0D7B58E64B7C}">
      <dgm:prSet/>
      <dgm:spPr/>
      <dgm:t>
        <a:bodyPr/>
        <a:lstStyle/>
        <a:p>
          <a:endParaRPr lang="zh-CN" altLang="en-US"/>
        </a:p>
      </dgm:t>
    </dgm:pt>
    <dgm:pt modelId="{E60D304D-C73B-45B2-AAE7-4668BBD69AD7}" type="sibTrans" cxnId="{465C0973-D28F-4A82-8AF1-0D7B58E64B7C}">
      <dgm:prSet/>
      <dgm:spPr/>
      <dgm:t>
        <a:bodyPr/>
        <a:lstStyle/>
        <a:p>
          <a:endParaRPr lang="zh-CN" altLang="en-US"/>
        </a:p>
      </dgm:t>
    </dgm:pt>
    <dgm:pt modelId="{5F851F14-8006-41CD-BA4E-7D8F135A396D}">
      <dgm:prSet custT="1"/>
      <dgm:spPr/>
      <dgm:t>
        <a:bodyPr/>
        <a:lstStyle/>
        <a:p>
          <a:r>
            <a:rPr lang="en-US" altLang="zh-CN" sz="1800" b="1" dirty="0" smtClean="0">
              <a:solidFill>
                <a:srgbClr val="FF0000"/>
              </a:solidFill>
            </a:rPr>
            <a:t>2.Retek2015</a:t>
          </a:r>
          <a:r>
            <a:rPr lang="zh-CN" altLang="en-US" sz="1800" b="1" dirty="0" smtClean="0">
              <a:solidFill>
                <a:srgbClr val="FF0000"/>
              </a:solidFill>
            </a:rPr>
            <a:t>工作回顾</a:t>
          </a:r>
          <a:endParaRPr lang="zh-CN" altLang="en-US" sz="1800" b="1" dirty="0">
            <a:solidFill>
              <a:srgbClr val="FF0000"/>
            </a:solidFill>
          </a:endParaRPr>
        </a:p>
      </dgm:t>
    </dgm:pt>
    <dgm:pt modelId="{6C8E6DEA-A287-4183-B1D5-3C021832A70B}" type="parTrans" cxnId="{DA9B129B-3F10-4E64-ACEE-918105CF98E4}">
      <dgm:prSet/>
      <dgm:spPr/>
      <dgm:t>
        <a:bodyPr/>
        <a:lstStyle/>
        <a:p>
          <a:endParaRPr lang="zh-CN" altLang="en-US"/>
        </a:p>
      </dgm:t>
    </dgm:pt>
    <dgm:pt modelId="{3736E89A-E289-4CEF-BB51-D324D6964665}" type="sibTrans" cxnId="{DA9B129B-3F10-4E64-ACEE-918105CF98E4}">
      <dgm:prSet/>
      <dgm:spPr/>
      <dgm:t>
        <a:bodyPr/>
        <a:lstStyle/>
        <a:p>
          <a:endParaRPr lang="zh-CN" altLang="en-US"/>
        </a:p>
      </dgm:t>
    </dgm:pt>
    <dgm:pt modelId="{CF1F21DE-E7B7-49FC-BA4E-9810BB9F1439}">
      <dgm:prSet custT="1"/>
      <dgm:spPr/>
      <dgm:t>
        <a:bodyPr/>
        <a:lstStyle/>
        <a:p>
          <a:r>
            <a:rPr lang="en-US" altLang="zh-CN" sz="1800" b="1" dirty="0" smtClean="0">
              <a:solidFill>
                <a:schemeClr val="tx1"/>
              </a:solidFill>
            </a:rPr>
            <a:t>3.Retek2016</a:t>
          </a:r>
          <a:r>
            <a:rPr lang="zh-CN" altLang="en-US" sz="1800" b="1" dirty="0" smtClean="0">
              <a:solidFill>
                <a:schemeClr val="tx1"/>
              </a:solidFill>
            </a:rPr>
            <a:t>应用规划</a:t>
          </a:r>
          <a:endParaRPr lang="zh-CN" altLang="en-US" sz="1800" b="1" dirty="0">
            <a:solidFill>
              <a:schemeClr val="tx1"/>
            </a:solidFill>
          </a:endParaRPr>
        </a:p>
      </dgm:t>
    </dgm:pt>
    <dgm:pt modelId="{A32A91F8-05BB-47AF-A2E9-E038FB461009}" type="parTrans" cxnId="{15CB80CB-D209-4FC1-A201-FBC7111EB4BF}">
      <dgm:prSet/>
      <dgm:spPr/>
      <dgm:t>
        <a:bodyPr/>
        <a:lstStyle/>
        <a:p>
          <a:endParaRPr lang="zh-CN" altLang="en-US"/>
        </a:p>
      </dgm:t>
    </dgm:pt>
    <dgm:pt modelId="{096A0958-BBEC-4B59-A8EB-8A8F383A7C36}" type="sibTrans" cxnId="{15CB80CB-D209-4FC1-A201-FBC7111EB4BF}">
      <dgm:prSet/>
      <dgm:spPr/>
      <dgm:t>
        <a:bodyPr/>
        <a:lstStyle/>
        <a:p>
          <a:endParaRPr lang="zh-CN" altLang="en-US"/>
        </a:p>
      </dgm:t>
    </dgm:pt>
    <dgm:pt modelId="{B9CDCDB5-4DE0-4527-BCC5-1A4309E78D5F}">
      <dgm:prSet custT="1"/>
      <dgm:spPr/>
      <dgm:t>
        <a:bodyPr/>
        <a:lstStyle/>
        <a:p>
          <a:r>
            <a:rPr lang="en-US" altLang="zh-CN" sz="1800" b="1" dirty="0" smtClean="0"/>
            <a:t>4.</a:t>
          </a:r>
          <a:r>
            <a:rPr lang="zh-CN" altLang="en-US" sz="1800" b="1" dirty="0" smtClean="0"/>
            <a:t>接受管理层指导和建议</a:t>
          </a:r>
          <a:endParaRPr lang="zh-CN" altLang="en-US" sz="1800" b="1" dirty="0"/>
        </a:p>
      </dgm:t>
    </dgm:pt>
    <dgm:pt modelId="{73FF2FE0-3379-4488-8B78-43666A90DFA4}" type="parTrans" cxnId="{7E050257-E491-42A0-97AB-FFBB8BF167E4}">
      <dgm:prSet/>
      <dgm:spPr/>
      <dgm:t>
        <a:bodyPr/>
        <a:lstStyle/>
        <a:p>
          <a:endParaRPr lang="zh-CN" altLang="en-US"/>
        </a:p>
      </dgm:t>
    </dgm:pt>
    <dgm:pt modelId="{4DED1FDA-0522-499B-A017-1D3F2C6AA6C1}" type="sibTrans" cxnId="{7E050257-E491-42A0-97AB-FFBB8BF167E4}">
      <dgm:prSet/>
      <dgm:spPr/>
      <dgm:t>
        <a:bodyPr/>
        <a:lstStyle/>
        <a:p>
          <a:endParaRPr lang="zh-CN" altLang="en-US"/>
        </a:p>
      </dgm:t>
    </dgm:pt>
    <dgm:pt modelId="{F02BF01D-8E96-4411-8413-7DFD149D6862}" type="pres">
      <dgm:prSet presAssocID="{789555CF-7139-4F3D-9ABD-A031B16D1E7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BCA71F2-4C18-495A-8399-A06670205527}" type="pres">
      <dgm:prSet presAssocID="{35226DD7-2981-46C6-B673-CB0DD913800D}" presName="parentLin" presStyleCnt="0"/>
      <dgm:spPr/>
    </dgm:pt>
    <dgm:pt modelId="{357CC02F-EA82-4BEE-94A6-AEB696126A0C}" type="pres">
      <dgm:prSet presAssocID="{35226DD7-2981-46C6-B673-CB0DD913800D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733AA8BE-4E70-40B3-A8AE-5A5C2D9EBF9D}" type="pres">
      <dgm:prSet presAssocID="{35226DD7-2981-46C6-B673-CB0DD913800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AEC070-B4D9-4891-960D-849635A18845}" type="pres">
      <dgm:prSet presAssocID="{35226DD7-2981-46C6-B673-CB0DD913800D}" presName="negativeSpace" presStyleCnt="0"/>
      <dgm:spPr/>
    </dgm:pt>
    <dgm:pt modelId="{9B2B36AF-317F-46E4-8C06-3E30A14604B6}" type="pres">
      <dgm:prSet presAssocID="{35226DD7-2981-46C6-B673-CB0DD913800D}" presName="childText" presStyleLbl="conFgAcc1" presStyleIdx="0" presStyleCnt="4">
        <dgm:presLayoutVars>
          <dgm:bulletEnabled val="1"/>
        </dgm:presLayoutVars>
      </dgm:prSet>
      <dgm:spPr/>
    </dgm:pt>
    <dgm:pt modelId="{387F2EDE-5F60-46DE-87D5-ADDE39BD1145}" type="pres">
      <dgm:prSet presAssocID="{E60D304D-C73B-45B2-AAE7-4668BBD69AD7}" presName="spaceBetweenRectangles" presStyleCnt="0"/>
      <dgm:spPr/>
    </dgm:pt>
    <dgm:pt modelId="{79EA1507-5FA0-4F5A-B3C5-6A5333A347F0}" type="pres">
      <dgm:prSet presAssocID="{5F851F14-8006-41CD-BA4E-7D8F135A396D}" presName="parentLin" presStyleCnt="0"/>
      <dgm:spPr/>
    </dgm:pt>
    <dgm:pt modelId="{7A381A01-696B-4AD3-AA5F-C50EB1B4AD4B}" type="pres">
      <dgm:prSet presAssocID="{5F851F14-8006-41CD-BA4E-7D8F135A396D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3EC67A58-360E-4616-B350-3984F4AEC953}" type="pres">
      <dgm:prSet presAssocID="{5F851F14-8006-41CD-BA4E-7D8F135A396D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AA01C3-A414-404B-BF84-2D6DE6E6EE1F}" type="pres">
      <dgm:prSet presAssocID="{5F851F14-8006-41CD-BA4E-7D8F135A396D}" presName="negativeSpace" presStyleCnt="0"/>
      <dgm:spPr/>
    </dgm:pt>
    <dgm:pt modelId="{3D3C34F3-7D8A-4C5D-8156-B2D91C8347A2}" type="pres">
      <dgm:prSet presAssocID="{5F851F14-8006-41CD-BA4E-7D8F135A396D}" presName="childText" presStyleLbl="conFgAcc1" presStyleIdx="1" presStyleCnt="4">
        <dgm:presLayoutVars>
          <dgm:bulletEnabled val="1"/>
        </dgm:presLayoutVars>
      </dgm:prSet>
      <dgm:spPr/>
    </dgm:pt>
    <dgm:pt modelId="{78B889C6-A6F1-4AD1-8607-88FAFFC21B04}" type="pres">
      <dgm:prSet presAssocID="{3736E89A-E289-4CEF-BB51-D324D6964665}" presName="spaceBetweenRectangles" presStyleCnt="0"/>
      <dgm:spPr/>
    </dgm:pt>
    <dgm:pt modelId="{6CE6D510-477C-4A0B-8E47-EA8A23CFEB86}" type="pres">
      <dgm:prSet presAssocID="{CF1F21DE-E7B7-49FC-BA4E-9810BB9F1439}" presName="parentLin" presStyleCnt="0"/>
      <dgm:spPr/>
    </dgm:pt>
    <dgm:pt modelId="{4C122AFA-0780-41F3-ACDF-D505FB3FA739}" type="pres">
      <dgm:prSet presAssocID="{CF1F21DE-E7B7-49FC-BA4E-9810BB9F1439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7C19E9A9-E7FD-49E5-8B0E-0DBD2D092439}" type="pres">
      <dgm:prSet presAssocID="{CF1F21DE-E7B7-49FC-BA4E-9810BB9F1439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6D85E0-0674-4BFD-967A-AE0B308F9449}" type="pres">
      <dgm:prSet presAssocID="{CF1F21DE-E7B7-49FC-BA4E-9810BB9F1439}" presName="negativeSpace" presStyleCnt="0"/>
      <dgm:spPr/>
    </dgm:pt>
    <dgm:pt modelId="{2C56FD0B-C517-4B16-8779-89E758FB62E8}" type="pres">
      <dgm:prSet presAssocID="{CF1F21DE-E7B7-49FC-BA4E-9810BB9F1439}" presName="childText" presStyleLbl="conFgAcc1" presStyleIdx="2" presStyleCnt="4">
        <dgm:presLayoutVars>
          <dgm:bulletEnabled val="1"/>
        </dgm:presLayoutVars>
      </dgm:prSet>
      <dgm:spPr/>
    </dgm:pt>
    <dgm:pt modelId="{FA190F4A-D590-4E97-B977-C4DDEC036293}" type="pres">
      <dgm:prSet presAssocID="{096A0958-BBEC-4B59-A8EB-8A8F383A7C36}" presName="spaceBetweenRectangles" presStyleCnt="0"/>
      <dgm:spPr/>
    </dgm:pt>
    <dgm:pt modelId="{E1A1759D-1A78-4386-AA31-C4A282BB9857}" type="pres">
      <dgm:prSet presAssocID="{B9CDCDB5-4DE0-4527-BCC5-1A4309E78D5F}" presName="parentLin" presStyleCnt="0"/>
      <dgm:spPr/>
    </dgm:pt>
    <dgm:pt modelId="{34EA9ACE-50F9-44EC-A928-234536768270}" type="pres">
      <dgm:prSet presAssocID="{B9CDCDB5-4DE0-4527-BCC5-1A4309E78D5F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97570D98-ACCB-4C1D-91E8-B1CE595EE46A}" type="pres">
      <dgm:prSet presAssocID="{B9CDCDB5-4DE0-4527-BCC5-1A4309E78D5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1EE9C3-E68E-4661-8A2D-DF7BD4FF9901}" type="pres">
      <dgm:prSet presAssocID="{B9CDCDB5-4DE0-4527-BCC5-1A4309E78D5F}" presName="negativeSpace" presStyleCnt="0"/>
      <dgm:spPr/>
    </dgm:pt>
    <dgm:pt modelId="{4D49CA57-4158-48E1-BFD5-2C039094AD71}" type="pres">
      <dgm:prSet presAssocID="{B9CDCDB5-4DE0-4527-BCC5-1A4309E78D5F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1FB3900-83F1-436A-9BF0-4DFA8C241673}" type="presOf" srcId="{5F851F14-8006-41CD-BA4E-7D8F135A396D}" destId="{7A381A01-696B-4AD3-AA5F-C50EB1B4AD4B}" srcOrd="0" destOrd="0" presId="urn:microsoft.com/office/officeart/2005/8/layout/list1"/>
    <dgm:cxn modelId="{DA9B129B-3F10-4E64-ACEE-918105CF98E4}" srcId="{789555CF-7139-4F3D-9ABD-A031B16D1E76}" destId="{5F851F14-8006-41CD-BA4E-7D8F135A396D}" srcOrd="1" destOrd="0" parTransId="{6C8E6DEA-A287-4183-B1D5-3C021832A70B}" sibTransId="{3736E89A-E289-4CEF-BB51-D324D6964665}"/>
    <dgm:cxn modelId="{5BAB8819-9469-4F6A-957C-B043ED45AA0C}" type="presOf" srcId="{CF1F21DE-E7B7-49FC-BA4E-9810BB9F1439}" destId="{7C19E9A9-E7FD-49E5-8B0E-0DBD2D092439}" srcOrd="1" destOrd="0" presId="urn:microsoft.com/office/officeart/2005/8/layout/list1"/>
    <dgm:cxn modelId="{79B62DB0-30C5-42C0-B8CA-BB3BB99DD910}" type="presOf" srcId="{B9CDCDB5-4DE0-4527-BCC5-1A4309E78D5F}" destId="{34EA9ACE-50F9-44EC-A928-234536768270}" srcOrd="0" destOrd="0" presId="urn:microsoft.com/office/officeart/2005/8/layout/list1"/>
    <dgm:cxn modelId="{FAFDA234-F14B-4614-A004-4A9DA4019798}" type="presOf" srcId="{789555CF-7139-4F3D-9ABD-A031B16D1E76}" destId="{F02BF01D-8E96-4411-8413-7DFD149D6862}" srcOrd="0" destOrd="0" presId="urn:microsoft.com/office/officeart/2005/8/layout/list1"/>
    <dgm:cxn modelId="{96BAF9E3-1FCF-4590-8F20-8696987262BF}" type="presOf" srcId="{B9CDCDB5-4DE0-4527-BCC5-1A4309E78D5F}" destId="{97570D98-ACCB-4C1D-91E8-B1CE595EE46A}" srcOrd="1" destOrd="0" presId="urn:microsoft.com/office/officeart/2005/8/layout/list1"/>
    <dgm:cxn modelId="{DAD4C83F-3D1E-402A-9596-3BEA2A4256DC}" type="presOf" srcId="{5F851F14-8006-41CD-BA4E-7D8F135A396D}" destId="{3EC67A58-360E-4616-B350-3984F4AEC953}" srcOrd="1" destOrd="0" presId="urn:microsoft.com/office/officeart/2005/8/layout/list1"/>
    <dgm:cxn modelId="{15CB80CB-D209-4FC1-A201-FBC7111EB4BF}" srcId="{789555CF-7139-4F3D-9ABD-A031B16D1E76}" destId="{CF1F21DE-E7B7-49FC-BA4E-9810BB9F1439}" srcOrd="2" destOrd="0" parTransId="{A32A91F8-05BB-47AF-A2E9-E038FB461009}" sibTransId="{096A0958-BBEC-4B59-A8EB-8A8F383A7C36}"/>
    <dgm:cxn modelId="{465C0973-D28F-4A82-8AF1-0D7B58E64B7C}" srcId="{789555CF-7139-4F3D-9ABD-A031B16D1E76}" destId="{35226DD7-2981-46C6-B673-CB0DD913800D}" srcOrd="0" destOrd="0" parTransId="{33D67508-290D-49C0-96CD-17E192DCD205}" sibTransId="{E60D304D-C73B-45B2-AAE7-4668BBD69AD7}"/>
    <dgm:cxn modelId="{5694835B-E35A-421A-882D-B41F882BA2F9}" type="presOf" srcId="{35226DD7-2981-46C6-B673-CB0DD913800D}" destId="{357CC02F-EA82-4BEE-94A6-AEB696126A0C}" srcOrd="0" destOrd="0" presId="urn:microsoft.com/office/officeart/2005/8/layout/list1"/>
    <dgm:cxn modelId="{8F4DA5CE-84F6-490A-809D-1B7CABA044A7}" type="presOf" srcId="{35226DD7-2981-46C6-B673-CB0DD913800D}" destId="{733AA8BE-4E70-40B3-A8AE-5A5C2D9EBF9D}" srcOrd="1" destOrd="0" presId="urn:microsoft.com/office/officeart/2005/8/layout/list1"/>
    <dgm:cxn modelId="{7E050257-E491-42A0-97AB-FFBB8BF167E4}" srcId="{789555CF-7139-4F3D-9ABD-A031B16D1E76}" destId="{B9CDCDB5-4DE0-4527-BCC5-1A4309E78D5F}" srcOrd="3" destOrd="0" parTransId="{73FF2FE0-3379-4488-8B78-43666A90DFA4}" sibTransId="{4DED1FDA-0522-499B-A017-1D3F2C6AA6C1}"/>
    <dgm:cxn modelId="{61A764DE-F581-4842-A568-2B4D2ADF4E09}" type="presOf" srcId="{CF1F21DE-E7B7-49FC-BA4E-9810BB9F1439}" destId="{4C122AFA-0780-41F3-ACDF-D505FB3FA739}" srcOrd="0" destOrd="0" presId="urn:microsoft.com/office/officeart/2005/8/layout/list1"/>
    <dgm:cxn modelId="{F62EB0C5-93C5-4958-AC35-237AFB49F930}" type="presParOf" srcId="{F02BF01D-8E96-4411-8413-7DFD149D6862}" destId="{4BCA71F2-4C18-495A-8399-A06670205527}" srcOrd="0" destOrd="0" presId="urn:microsoft.com/office/officeart/2005/8/layout/list1"/>
    <dgm:cxn modelId="{12B2028B-C533-413F-8F3D-152683CE3A9E}" type="presParOf" srcId="{4BCA71F2-4C18-495A-8399-A06670205527}" destId="{357CC02F-EA82-4BEE-94A6-AEB696126A0C}" srcOrd="0" destOrd="0" presId="urn:microsoft.com/office/officeart/2005/8/layout/list1"/>
    <dgm:cxn modelId="{828970FF-6374-4DC0-9AB9-364FE733E25C}" type="presParOf" srcId="{4BCA71F2-4C18-495A-8399-A06670205527}" destId="{733AA8BE-4E70-40B3-A8AE-5A5C2D9EBF9D}" srcOrd="1" destOrd="0" presId="urn:microsoft.com/office/officeart/2005/8/layout/list1"/>
    <dgm:cxn modelId="{C2308E77-B1A6-4D8B-A40F-0DB6CF2655FA}" type="presParOf" srcId="{F02BF01D-8E96-4411-8413-7DFD149D6862}" destId="{63AEC070-B4D9-4891-960D-849635A18845}" srcOrd="1" destOrd="0" presId="urn:microsoft.com/office/officeart/2005/8/layout/list1"/>
    <dgm:cxn modelId="{8AE7CA71-B8F2-4134-9ACA-DE6C54BAA21C}" type="presParOf" srcId="{F02BF01D-8E96-4411-8413-7DFD149D6862}" destId="{9B2B36AF-317F-46E4-8C06-3E30A14604B6}" srcOrd="2" destOrd="0" presId="urn:microsoft.com/office/officeart/2005/8/layout/list1"/>
    <dgm:cxn modelId="{2388C429-2C18-489A-8F69-5EBAC888AD30}" type="presParOf" srcId="{F02BF01D-8E96-4411-8413-7DFD149D6862}" destId="{387F2EDE-5F60-46DE-87D5-ADDE39BD1145}" srcOrd="3" destOrd="0" presId="urn:microsoft.com/office/officeart/2005/8/layout/list1"/>
    <dgm:cxn modelId="{CA44688A-91F2-4F8A-AF85-A0322DD7D523}" type="presParOf" srcId="{F02BF01D-8E96-4411-8413-7DFD149D6862}" destId="{79EA1507-5FA0-4F5A-B3C5-6A5333A347F0}" srcOrd="4" destOrd="0" presId="urn:microsoft.com/office/officeart/2005/8/layout/list1"/>
    <dgm:cxn modelId="{0FCD199A-5B73-4828-9FB3-5770130CD6C5}" type="presParOf" srcId="{79EA1507-5FA0-4F5A-B3C5-6A5333A347F0}" destId="{7A381A01-696B-4AD3-AA5F-C50EB1B4AD4B}" srcOrd="0" destOrd="0" presId="urn:microsoft.com/office/officeart/2005/8/layout/list1"/>
    <dgm:cxn modelId="{3C7F636C-DAD1-453B-AAFB-8A7EBC973DE3}" type="presParOf" srcId="{79EA1507-5FA0-4F5A-B3C5-6A5333A347F0}" destId="{3EC67A58-360E-4616-B350-3984F4AEC953}" srcOrd="1" destOrd="0" presId="urn:microsoft.com/office/officeart/2005/8/layout/list1"/>
    <dgm:cxn modelId="{A5FB2D63-86BD-4B67-96E4-88B181AA30FD}" type="presParOf" srcId="{F02BF01D-8E96-4411-8413-7DFD149D6862}" destId="{A2AA01C3-A414-404B-BF84-2D6DE6E6EE1F}" srcOrd="5" destOrd="0" presId="urn:microsoft.com/office/officeart/2005/8/layout/list1"/>
    <dgm:cxn modelId="{F5301BED-42AE-4021-90C3-D1D84A40A69D}" type="presParOf" srcId="{F02BF01D-8E96-4411-8413-7DFD149D6862}" destId="{3D3C34F3-7D8A-4C5D-8156-B2D91C8347A2}" srcOrd="6" destOrd="0" presId="urn:microsoft.com/office/officeart/2005/8/layout/list1"/>
    <dgm:cxn modelId="{9425B991-EE60-4D1C-B7B4-8613926A78F4}" type="presParOf" srcId="{F02BF01D-8E96-4411-8413-7DFD149D6862}" destId="{78B889C6-A6F1-4AD1-8607-88FAFFC21B04}" srcOrd="7" destOrd="0" presId="urn:microsoft.com/office/officeart/2005/8/layout/list1"/>
    <dgm:cxn modelId="{2BBEA70D-51CB-4CD1-9B26-207A4AC9BB1D}" type="presParOf" srcId="{F02BF01D-8E96-4411-8413-7DFD149D6862}" destId="{6CE6D510-477C-4A0B-8E47-EA8A23CFEB86}" srcOrd="8" destOrd="0" presId="urn:microsoft.com/office/officeart/2005/8/layout/list1"/>
    <dgm:cxn modelId="{852CC56A-529F-4560-8539-CCD8AD2A0729}" type="presParOf" srcId="{6CE6D510-477C-4A0B-8E47-EA8A23CFEB86}" destId="{4C122AFA-0780-41F3-ACDF-D505FB3FA739}" srcOrd="0" destOrd="0" presId="urn:microsoft.com/office/officeart/2005/8/layout/list1"/>
    <dgm:cxn modelId="{F1DC921C-8C19-4F81-B66B-E2A17202BA10}" type="presParOf" srcId="{6CE6D510-477C-4A0B-8E47-EA8A23CFEB86}" destId="{7C19E9A9-E7FD-49E5-8B0E-0DBD2D092439}" srcOrd="1" destOrd="0" presId="urn:microsoft.com/office/officeart/2005/8/layout/list1"/>
    <dgm:cxn modelId="{3C40769D-2A13-4AB7-BF3C-C2A817A06483}" type="presParOf" srcId="{F02BF01D-8E96-4411-8413-7DFD149D6862}" destId="{956D85E0-0674-4BFD-967A-AE0B308F9449}" srcOrd="9" destOrd="0" presId="urn:microsoft.com/office/officeart/2005/8/layout/list1"/>
    <dgm:cxn modelId="{6E2B2141-7496-4A29-A4C1-733E4AA97970}" type="presParOf" srcId="{F02BF01D-8E96-4411-8413-7DFD149D6862}" destId="{2C56FD0B-C517-4B16-8779-89E758FB62E8}" srcOrd="10" destOrd="0" presId="urn:microsoft.com/office/officeart/2005/8/layout/list1"/>
    <dgm:cxn modelId="{6F781C25-92F4-48C9-96FA-9D11404321DB}" type="presParOf" srcId="{F02BF01D-8E96-4411-8413-7DFD149D6862}" destId="{FA190F4A-D590-4E97-B977-C4DDEC036293}" srcOrd="11" destOrd="0" presId="urn:microsoft.com/office/officeart/2005/8/layout/list1"/>
    <dgm:cxn modelId="{05ED7AA3-0C7F-4960-9693-3EACA3A3DF47}" type="presParOf" srcId="{F02BF01D-8E96-4411-8413-7DFD149D6862}" destId="{E1A1759D-1A78-4386-AA31-C4A282BB9857}" srcOrd="12" destOrd="0" presId="urn:microsoft.com/office/officeart/2005/8/layout/list1"/>
    <dgm:cxn modelId="{C1EE731B-A517-4082-8A8C-953E7732C064}" type="presParOf" srcId="{E1A1759D-1A78-4386-AA31-C4A282BB9857}" destId="{34EA9ACE-50F9-44EC-A928-234536768270}" srcOrd="0" destOrd="0" presId="urn:microsoft.com/office/officeart/2005/8/layout/list1"/>
    <dgm:cxn modelId="{014488F2-DBA8-4369-B8DB-5F14B8E5D6B1}" type="presParOf" srcId="{E1A1759D-1A78-4386-AA31-C4A282BB9857}" destId="{97570D98-ACCB-4C1D-91E8-B1CE595EE46A}" srcOrd="1" destOrd="0" presId="urn:microsoft.com/office/officeart/2005/8/layout/list1"/>
    <dgm:cxn modelId="{F3D8372A-5586-474A-BBC6-3922AA02DD62}" type="presParOf" srcId="{F02BF01D-8E96-4411-8413-7DFD149D6862}" destId="{4D1EE9C3-E68E-4661-8A2D-DF7BD4FF9901}" srcOrd="13" destOrd="0" presId="urn:microsoft.com/office/officeart/2005/8/layout/list1"/>
    <dgm:cxn modelId="{EE09F2EA-32F6-49E1-A98C-5D9C76D25A01}" type="presParOf" srcId="{F02BF01D-8E96-4411-8413-7DFD149D6862}" destId="{4D49CA57-4158-48E1-BFD5-2C039094AD7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9555CF-7139-4F3D-9ABD-A031B16D1E76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226DD7-2981-46C6-B673-CB0DD913800D}">
      <dgm:prSet custT="1"/>
      <dgm:spPr/>
      <dgm:t>
        <a:bodyPr/>
        <a:lstStyle/>
        <a:p>
          <a:r>
            <a:rPr lang="en-US" altLang="zh-CN" sz="1800" b="1" dirty="0" smtClean="0">
              <a:solidFill>
                <a:schemeClr val="tx1"/>
              </a:solidFill>
            </a:rPr>
            <a:t>1.Retek</a:t>
          </a:r>
          <a:r>
            <a:rPr lang="zh-CN" altLang="en-US" sz="1800" b="1" dirty="0" smtClean="0">
              <a:solidFill>
                <a:schemeClr val="tx1"/>
              </a:solidFill>
            </a:rPr>
            <a:t>系统蓝图介绍</a:t>
          </a:r>
          <a:endParaRPr lang="zh-CN" altLang="en-US" sz="1800" b="1" dirty="0">
            <a:solidFill>
              <a:schemeClr val="tx1"/>
            </a:solidFill>
          </a:endParaRPr>
        </a:p>
      </dgm:t>
    </dgm:pt>
    <dgm:pt modelId="{33D67508-290D-49C0-96CD-17E192DCD205}" type="parTrans" cxnId="{465C0973-D28F-4A82-8AF1-0D7B58E64B7C}">
      <dgm:prSet/>
      <dgm:spPr/>
      <dgm:t>
        <a:bodyPr/>
        <a:lstStyle/>
        <a:p>
          <a:endParaRPr lang="zh-CN" altLang="en-US"/>
        </a:p>
      </dgm:t>
    </dgm:pt>
    <dgm:pt modelId="{E60D304D-C73B-45B2-AAE7-4668BBD69AD7}" type="sibTrans" cxnId="{465C0973-D28F-4A82-8AF1-0D7B58E64B7C}">
      <dgm:prSet/>
      <dgm:spPr/>
      <dgm:t>
        <a:bodyPr/>
        <a:lstStyle/>
        <a:p>
          <a:endParaRPr lang="zh-CN" altLang="en-US"/>
        </a:p>
      </dgm:t>
    </dgm:pt>
    <dgm:pt modelId="{5F851F14-8006-41CD-BA4E-7D8F135A396D}">
      <dgm:prSet custT="1"/>
      <dgm:spPr/>
      <dgm:t>
        <a:bodyPr/>
        <a:lstStyle/>
        <a:p>
          <a:r>
            <a:rPr lang="en-US" altLang="zh-CN" sz="1800" b="1" dirty="0" smtClean="0">
              <a:solidFill>
                <a:schemeClr val="tx1"/>
              </a:solidFill>
            </a:rPr>
            <a:t>2.Retek2015</a:t>
          </a:r>
          <a:r>
            <a:rPr lang="zh-CN" altLang="en-US" sz="1800" b="1" dirty="0" smtClean="0">
              <a:solidFill>
                <a:schemeClr val="tx1"/>
              </a:solidFill>
            </a:rPr>
            <a:t>工作回顾</a:t>
          </a:r>
          <a:endParaRPr lang="zh-CN" altLang="en-US" sz="1800" b="1" dirty="0">
            <a:solidFill>
              <a:schemeClr val="tx1"/>
            </a:solidFill>
          </a:endParaRPr>
        </a:p>
      </dgm:t>
    </dgm:pt>
    <dgm:pt modelId="{6C8E6DEA-A287-4183-B1D5-3C021832A70B}" type="parTrans" cxnId="{DA9B129B-3F10-4E64-ACEE-918105CF98E4}">
      <dgm:prSet/>
      <dgm:spPr/>
      <dgm:t>
        <a:bodyPr/>
        <a:lstStyle/>
        <a:p>
          <a:endParaRPr lang="zh-CN" altLang="en-US"/>
        </a:p>
      </dgm:t>
    </dgm:pt>
    <dgm:pt modelId="{3736E89A-E289-4CEF-BB51-D324D6964665}" type="sibTrans" cxnId="{DA9B129B-3F10-4E64-ACEE-918105CF98E4}">
      <dgm:prSet/>
      <dgm:spPr/>
      <dgm:t>
        <a:bodyPr/>
        <a:lstStyle/>
        <a:p>
          <a:endParaRPr lang="zh-CN" altLang="en-US"/>
        </a:p>
      </dgm:t>
    </dgm:pt>
    <dgm:pt modelId="{CF1F21DE-E7B7-49FC-BA4E-9810BB9F1439}">
      <dgm:prSet custT="1"/>
      <dgm:spPr/>
      <dgm:t>
        <a:bodyPr/>
        <a:lstStyle/>
        <a:p>
          <a:r>
            <a:rPr lang="en-US" altLang="zh-CN" sz="1800" b="1" dirty="0" smtClean="0">
              <a:solidFill>
                <a:srgbClr val="FF0000"/>
              </a:solidFill>
            </a:rPr>
            <a:t>3.Retek2016</a:t>
          </a:r>
          <a:r>
            <a:rPr lang="zh-CN" altLang="en-US" sz="1800" b="1" dirty="0" smtClean="0">
              <a:solidFill>
                <a:srgbClr val="FF0000"/>
              </a:solidFill>
            </a:rPr>
            <a:t>应用规划</a:t>
          </a:r>
          <a:endParaRPr lang="zh-CN" altLang="en-US" sz="1800" b="1" dirty="0">
            <a:solidFill>
              <a:srgbClr val="FF0000"/>
            </a:solidFill>
          </a:endParaRPr>
        </a:p>
      </dgm:t>
    </dgm:pt>
    <dgm:pt modelId="{A32A91F8-05BB-47AF-A2E9-E038FB461009}" type="parTrans" cxnId="{15CB80CB-D209-4FC1-A201-FBC7111EB4BF}">
      <dgm:prSet/>
      <dgm:spPr/>
      <dgm:t>
        <a:bodyPr/>
        <a:lstStyle/>
        <a:p>
          <a:endParaRPr lang="zh-CN" altLang="en-US"/>
        </a:p>
      </dgm:t>
    </dgm:pt>
    <dgm:pt modelId="{096A0958-BBEC-4B59-A8EB-8A8F383A7C36}" type="sibTrans" cxnId="{15CB80CB-D209-4FC1-A201-FBC7111EB4BF}">
      <dgm:prSet/>
      <dgm:spPr/>
      <dgm:t>
        <a:bodyPr/>
        <a:lstStyle/>
        <a:p>
          <a:endParaRPr lang="zh-CN" altLang="en-US"/>
        </a:p>
      </dgm:t>
    </dgm:pt>
    <dgm:pt modelId="{B9CDCDB5-4DE0-4527-BCC5-1A4309E78D5F}">
      <dgm:prSet custT="1"/>
      <dgm:spPr/>
      <dgm:t>
        <a:bodyPr/>
        <a:lstStyle/>
        <a:p>
          <a:r>
            <a:rPr lang="en-US" altLang="zh-CN" sz="1800" b="1" dirty="0" smtClean="0"/>
            <a:t>4.</a:t>
          </a:r>
          <a:r>
            <a:rPr lang="zh-CN" altLang="en-US" sz="1800" b="1" dirty="0" smtClean="0"/>
            <a:t>接受管理层指导和建议</a:t>
          </a:r>
          <a:endParaRPr lang="zh-CN" altLang="en-US" sz="1800" b="1" dirty="0"/>
        </a:p>
      </dgm:t>
    </dgm:pt>
    <dgm:pt modelId="{73FF2FE0-3379-4488-8B78-43666A90DFA4}" type="parTrans" cxnId="{7E050257-E491-42A0-97AB-FFBB8BF167E4}">
      <dgm:prSet/>
      <dgm:spPr/>
      <dgm:t>
        <a:bodyPr/>
        <a:lstStyle/>
        <a:p>
          <a:endParaRPr lang="zh-CN" altLang="en-US"/>
        </a:p>
      </dgm:t>
    </dgm:pt>
    <dgm:pt modelId="{4DED1FDA-0522-499B-A017-1D3F2C6AA6C1}" type="sibTrans" cxnId="{7E050257-E491-42A0-97AB-FFBB8BF167E4}">
      <dgm:prSet/>
      <dgm:spPr/>
      <dgm:t>
        <a:bodyPr/>
        <a:lstStyle/>
        <a:p>
          <a:endParaRPr lang="zh-CN" altLang="en-US"/>
        </a:p>
      </dgm:t>
    </dgm:pt>
    <dgm:pt modelId="{F02BF01D-8E96-4411-8413-7DFD149D6862}" type="pres">
      <dgm:prSet presAssocID="{789555CF-7139-4F3D-9ABD-A031B16D1E7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BCA71F2-4C18-495A-8399-A06670205527}" type="pres">
      <dgm:prSet presAssocID="{35226DD7-2981-46C6-B673-CB0DD913800D}" presName="parentLin" presStyleCnt="0"/>
      <dgm:spPr/>
    </dgm:pt>
    <dgm:pt modelId="{357CC02F-EA82-4BEE-94A6-AEB696126A0C}" type="pres">
      <dgm:prSet presAssocID="{35226DD7-2981-46C6-B673-CB0DD913800D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733AA8BE-4E70-40B3-A8AE-5A5C2D9EBF9D}" type="pres">
      <dgm:prSet presAssocID="{35226DD7-2981-46C6-B673-CB0DD913800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AEC070-B4D9-4891-960D-849635A18845}" type="pres">
      <dgm:prSet presAssocID="{35226DD7-2981-46C6-B673-CB0DD913800D}" presName="negativeSpace" presStyleCnt="0"/>
      <dgm:spPr/>
    </dgm:pt>
    <dgm:pt modelId="{9B2B36AF-317F-46E4-8C06-3E30A14604B6}" type="pres">
      <dgm:prSet presAssocID="{35226DD7-2981-46C6-B673-CB0DD913800D}" presName="childText" presStyleLbl="conFgAcc1" presStyleIdx="0" presStyleCnt="4">
        <dgm:presLayoutVars>
          <dgm:bulletEnabled val="1"/>
        </dgm:presLayoutVars>
      </dgm:prSet>
      <dgm:spPr/>
    </dgm:pt>
    <dgm:pt modelId="{387F2EDE-5F60-46DE-87D5-ADDE39BD1145}" type="pres">
      <dgm:prSet presAssocID="{E60D304D-C73B-45B2-AAE7-4668BBD69AD7}" presName="spaceBetweenRectangles" presStyleCnt="0"/>
      <dgm:spPr/>
    </dgm:pt>
    <dgm:pt modelId="{79EA1507-5FA0-4F5A-B3C5-6A5333A347F0}" type="pres">
      <dgm:prSet presAssocID="{5F851F14-8006-41CD-BA4E-7D8F135A396D}" presName="parentLin" presStyleCnt="0"/>
      <dgm:spPr/>
    </dgm:pt>
    <dgm:pt modelId="{7A381A01-696B-4AD3-AA5F-C50EB1B4AD4B}" type="pres">
      <dgm:prSet presAssocID="{5F851F14-8006-41CD-BA4E-7D8F135A396D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3EC67A58-360E-4616-B350-3984F4AEC953}" type="pres">
      <dgm:prSet presAssocID="{5F851F14-8006-41CD-BA4E-7D8F135A396D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AA01C3-A414-404B-BF84-2D6DE6E6EE1F}" type="pres">
      <dgm:prSet presAssocID="{5F851F14-8006-41CD-BA4E-7D8F135A396D}" presName="negativeSpace" presStyleCnt="0"/>
      <dgm:spPr/>
    </dgm:pt>
    <dgm:pt modelId="{3D3C34F3-7D8A-4C5D-8156-B2D91C8347A2}" type="pres">
      <dgm:prSet presAssocID="{5F851F14-8006-41CD-BA4E-7D8F135A396D}" presName="childText" presStyleLbl="conFgAcc1" presStyleIdx="1" presStyleCnt="4">
        <dgm:presLayoutVars>
          <dgm:bulletEnabled val="1"/>
        </dgm:presLayoutVars>
      </dgm:prSet>
      <dgm:spPr/>
    </dgm:pt>
    <dgm:pt modelId="{78B889C6-A6F1-4AD1-8607-88FAFFC21B04}" type="pres">
      <dgm:prSet presAssocID="{3736E89A-E289-4CEF-BB51-D324D6964665}" presName="spaceBetweenRectangles" presStyleCnt="0"/>
      <dgm:spPr/>
    </dgm:pt>
    <dgm:pt modelId="{6CE6D510-477C-4A0B-8E47-EA8A23CFEB86}" type="pres">
      <dgm:prSet presAssocID="{CF1F21DE-E7B7-49FC-BA4E-9810BB9F1439}" presName="parentLin" presStyleCnt="0"/>
      <dgm:spPr/>
    </dgm:pt>
    <dgm:pt modelId="{4C122AFA-0780-41F3-ACDF-D505FB3FA739}" type="pres">
      <dgm:prSet presAssocID="{CF1F21DE-E7B7-49FC-BA4E-9810BB9F1439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7C19E9A9-E7FD-49E5-8B0E-0DBD2D092439}" type="pres">
      <dgm:prSet presAssocID="{CF1F21DE-E7B7-49FC-BA4E-9810BB9F1439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6D85E0-0674-4BFD-967A-AE0B308F9449}" type="pres">
      <dgm:prSet presAssocID="{CF1F21DE-E7B7-49FC-BA4E-9810BB9F1439}" presName="negativeSpace" presStyleCnt="0"/>
      <dgm:spPr/>
    </dgm:pt>
    <dgm:pt modelId="{2C56FD0B-C517-4B16-8779-89E758FB62E8}" type="pres">
      <dgm:prSet presAssocID="{CF1F21DE-E7B7-49FC-BA4E-9810BB9F1439}" presName="childText" presStyleLbl="conFgAcc1" presStyleIdx="2" presStyleCnt="4">
        <dgm:presLayoutVars>
          <dgm:bulletEnabled val="1"/>
        </dgm:presLayoutVars>
      </dgm:prSet>
      <dgm:spPr/>
    </dgm:pt>
    <dgm:pt modelId="{FA190F4A-D590-4E97-B977-C4DDEC036293}" type="pres">
      <dgm:prSet presAssocID="{096A0958-BBEC-4B59-A8EB-8A8F383A7C36}" presName="spaceBetweenRectangles" presStyleCnt="0"/>
      <dgm:spPr/>
    </dgm:pt>
    <dgm:pt modelId="{E1A1759D-1A78-4386-AA31-C4A282BB9857}" type="pres">
      <dgm:prSet presAssocID="{B9CDCDB5-4DE0-4527-BCC5-1A4309E78D5F}" presName="parentLin" presStyleCnt="0"/>
      <dgm:spPr/>
    </dgm:pt>
    <dgm:pt modelId="{34EA9ACE-50F9-44EC-A928-234536768270}" type="pres">
      <dgm:prSet presAssocID="{B9CDCDB5-4DE0-4527-BCC5-1A4309E78D5F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97570D98-ACCB-4C1D-91E8-B1CE595EE46A}" type="pres">
      <dgm:prSet presAssocID="{B9CDCDB5-4DE0-4527-BCC5-1A4309E78D5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1EE9C3-E68E-4661-8A2D-DF7BD4FF9901}" type="pres">
      <dgm:prSet presAssocID="{B9CDCDB5-4DE0-4527-BCC5-1A4309E78D5F}" presName="negativeSpace" presStyleCnt="0"/>
      <dgm:spPr/>
    </dgm:pt>
    <dgm:pt modelId="{4D49CA57-4158-48E1-BFD5-2C039094AD71}" type="pres">
      <dgm:prSet presAssocID="{B9CDCDB5-4DE0-4527-BCC5-1A4309E78D5F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D4DF48C7-31A1-4823-8CD4-4E9E6C2321D1}" type="presOf" srcId="{35226DD7-2981-46C6-B673-CB0DD913800D}" destId="{733AA8BE-4E70-40B3-A8AE-5A5C2D9EBF9D}" srcOrd="1" destOrd="0" presId="urn:microsoft.com/office/officeart/2005/8/layout/list1"/>
    <dgm:cxn modelId="{7D23AAE0-74B4-4859-AB7D-5B2FFEB22BA6}" type="presOf" srcId="{B9CDCDB5-4DE0-4527-BCC5-1A4309E78D5F}" destId="{97570D98-ACCB-4C1D-91E8-B1CE595EE46A}" srcOrd="1" destOrd="0" presId="urn:microsoft.com/office/officeart/2005/8/layout/list1"/>
    <dgm:cxn modelId="{BBF4F3ED-55B3-4A00-9A74-9D137D786C37}" type="presOf" srcId="{789555CF-7139-4F3D-9ABD-A031B16D1E76}" destId="{F02BF01D-8E96-4411-8413-7DFD149D6862}" srcOrd="0" destOrd="0" presId="urn:microsoft.com/office/officeart/2005/8/layout/list1"/>
    <dgm:cxn modelId="{DB74D361-C233-44BE-83D9-21ED3FC8E86F}" type="presOf" srcId="{35226DD7-2981-46C6-B673-CB0DD913800D}" destId="{357CC02F-EA82-4BEE-94A6-AEB696126A0C}" srcOrd="0" destOrd="0" presId="urn:microsoft.com/office/officeart/2005/8/layout/list1"/>
    <dgm:cxn modelId="{DA9B129B-3F10-4E64-ACEE-918105CF98E4}" srcId="{789555CF-7139-4F3D-9ABD-A031B16D1E76}" destId="{5F851F14-8006-41CD-BA4E-7D8F135A396D}" srcOrd="1" destOrd="0" parTransId="{6C8E6DEA-A287-4183-B1D5-3C021832A70B}" sibTransId="{3736E89A-E289-4CEF-BB51-D324D6964665}"/>
    <dgm:cxn modelId="{1DC060DA-25E2-4CB3-BC66-21FC03141C92}" type="presOf" srcId="{CF1F21DE-E7B7-49FC-BA4E-9810BB9F1439}" destId="{7C19E9A9-E7FD-49E5-8B0E-0DBD2D092439}" srcOrd="1" destOrd="0" presId="urn:microsoft.com/office/officeart/2005/8/layout/list1"/>
    <dgm:cxn modelId="{495580DB-6F72-4C8A-AB0F-F840DAFA6ABB}" type="presOf" srcId="{5F851F14-8006-41CD-BA4E-7D8F135A396D}" destId="{7A381A01-696B-4AD3-AA5F-C50EB1B4AD4B}" srcOrd="0" destOrd="0" presId="urn:microsoft.com/office/officeart/2005/8/layout/list1"/>
    <dgm:cxn modelId="{15CB80CB-D209-4FC1-A201-FBC7111EB4BF}" srcId="{789555CF-7139-4F3D-9ABD-A031B16D1E76}" destId="{CF1F21DE-E7B7-49FC-BA4E-9810BB9F1439}" srcOrd="2" destOrd="0" parTransId="{A32A91F8-05BB-47AF-A2E9-E038FB461009}" sibTransId="{096A0958-BBEC-4B59-A8EB-8A8F383A7C36}"/>
    <dgm:cxn modelId="{7E3D8B1E-FE4D-4E64-B005-2D2738776029}" type="presOf" srcId="{5F851F14-8006-41CD-BA4E-7D8F135A396D}" destId="{3EC67A58-360E-4616-B350-3984F4AEC953}" srcOrd="1" destOrd="0" presId="urn:microsoft.com/office/officeart/2005/8/layout/list1"/>
    <dgm:cxn modelId="{57E43023-EA11-4701-A294-1802FCC8D11D}" type="presOf" srcId="{B9CDCDB5-4DE0-4527-BCC5-1A4309E78D5F}" destId="{34EA9ACE-50F9-44EC-A928-234536768270}" srcOrd="0" destOrd="0" presId="urn:microsoft.com/office/officeart/2005/8/layout/list1"/>
    <dgm:cxn modelId="{A2F26F2D-2EFF-4213-ADA5-2DBA8C235FC9}" type="presOf" srcId="{CF1F21DE-E7B7-49FC-BA4E-9810BB9F1439}" destId="{4C122AFA-0780-41F3-ACDF-D505FB3FA739}" srcOrd="0" destOrd="0" presId="urn:microsoft.com/office/officeart/2005/8/layout/list1"/>
    <dgm:cxn modelId="{465C0973-D28F-4A82-8AF1-0D7B58E64B7C}" srcId="{789555CF-7139-4F3D-9ABD-A031B16D1E76}" destId="{35226DD7-2981-46C6-B673-CB0DD913800D}" srcOrd="0" destOrd="0" parTransId="{33D67508-290D-49C0-96CD-17E192DCD205}" sibTransId="{E60D304D-C73B-45B2-AAE7-4668BBD69AD7}"/>
    <dgm:cxn modelId="{7E050257-E491-42A0-97AB-FFBB8BF167E4}" srcId="{789555CF-7139-4F3D-9ABD-A031B16D1E76}" destId="{B9CDCDB5-4DE0-4527-BCC5-1A4309E78D5F}" srcOrd="3" destOrd="0" parTransId="{73FF2FE0-3379-4488-8B78-43666A90DFA4}" sibTransId="{4DED1FDA-0522-499B-A017-1D3F2C6AA6C1}"/>
    <dgm:cxn modelId="{DB0A8517-9B11-46EF-B714-F5F54FA41416}" type="presParOf" srcId="{F02BF01D-8E96-4411-8413-7DFD149D6862}" destId="{4BCA71F2-4C18-495A-8399-A06670205527}" srcOrd="0" destOrd="0" presId="urn:microsoft.com/office/officeart/2005/8/layout/list1"/>
    <dgm:cxn modelId="{A12DA940-F605-4161-AA4B-BE62F26CAC3A}" type="presParOf" srcId="{4BCA71F2-4C18-495A-8399-A06670205527}" destId="{357CC02F-EA82-4BEE-94A6-AEB696126A0C}" srcOrd="0" destOrd="0" presId="urn:microsoft.com/office/officeart/2005/8/layout/list1"/>
    <dgm:cxn modelId="{E831AE6A-83F5-4C44-8A9D-D45E4230DCC7}" type="presParOf" srcId="{4BCA71F2-4C18-495A-8399-A06670205527}" destId="{733AA8BE-4E70-40B3-A8AE-5A5C2D9EBF9D}" srcOrd="1" destOrd="0" presId="urn:microsoft.com/office/officeart/2005/8/layout/list1"/>
    <dgm:cxn modelId="{B33AF0F1-E21D-4E33-8EEF-82919DE6BF79}" type="presParOf" srcId="{F02BF01D-8E96-4411-8413-7DFD149D6862}" destId="{63AEC070-B4D9-4891-960D-849635A18845}" srcOrd="1" destOrd="0" presId="urn:microsoft.com/office/officeart/2005/8/layout/list1"/>
    <dgm:cxn modelId="{9BEB2651-72D7-4CE6-9A96-65BC143441AD}" type="presParOf" srcId="{F02BF01D-8E96-4411-8413-7DFD149D6862}" destId="{9B2B36AF-317F-46E4-8C06-3E30A14604B6}" srcOrd="2" destOrd="0" presId="urn:microsoft.com/office/officeart/2005/8/layout/list1"/>
    <dgm:cxn modelId="{493658AD-8478-4A85-B6D3-5AFE5BAD14B7}" type="presParOf" srcId="{F02BF01D-8E96-4411-8413-7DFD149D6862}" destId="{387F2EDE-5F60-46DE-87D5-ADDE39BD1145}" srcOrd="3" destOrd="0" presId="urn:microsoft.com/office/officeart/2005/8/layout/list1"/>
    <dgm:cxn modelId="{C0AE1456-BA3D-43A5-9EB9-0776B51719AB}" type="presParOf" srcId="{F02BF01D-8E96-4411-8413-7DFD149D6862}" destId="{79EA1507-5FA0-4F5A-B3C5-6A5333A347F0}" srcOrd="4" destOrd="0" presId="urn:microsoft.com/office/officeart/2005/8/layout/list1"/>
    <dgm:cxn modelId="{5734514F-16CB-4FFD-B8A1-E6BC23188DB5}" type="presParOf" srcId="{79EA1507-5FA0-4F5A-B3C5-6A5333A347F0}" destId="{7A381A01-696B-4AD3-AA5F-C50EB1B4AD4B}" srcOrd="0" destOrd="0" presId="urn:microsoft.com/office/officeart/2005/8/layout/list1"/>
    <dgm:cxn modelId="{6E8FCBC5-20F3-4380-AC31-446644B376BA}" type="presParOf" srcId="{79EA1507-5FA0-4F5A-B3C5-6A5333A347F0}" destId="{3EC67A58-360E-4616-B350-3984F4AEC953}" srcOrd="1" destOrd="0" presId="urn:microsoft.com/office/officeart/2005/8/layout/list1"/>
    <dgm:cxn modelId="{8A8FB410-ABA4-4199-9405-F7C9C70552F9}" type="presParOf" srcId="{F02BF01D-8E96-4411-8413-7DFD149D6862}" destId="{A2AA01C3-A414-404B-BF84-2D6DE6E6EE1F}" srcOrd="5" destOrd="0" presId="urn:microsoft.com/office/officeart/2005/8/layout/list1"/>
    <dgm:cxn modelId="{60AB60E6-15D5-4705-9E3B-CCABDFE43E09}" type="presParOf" srcId="{F02BF01D-8E96-4411-8413-7DFD149D6862}" destId="{3D3C34F3-7D8A-4C5D-8156-B2D91C8347A2}" srcOrd="6" destOrd="0" presId="urn:microsoft.com/office/officeart/2005/8/layout/list1"/>
    <dgm:cxn modelId="{F687CCEF-B395-4E7E-A7BE-0C3F4927A589}" type="presParOf" srcId="{F02BF01D-8E96-4411-8413-7DFD149D6862}" destId="{78B889C6-A6F1-4AD1-8607-88FAFFC21B04}" srcOrd="7" destOrd="0" presId="urn:microsoft.com/office/officeart/2005/8/layout/list1"/>
    <dgm:cxn modelId="{ECCFA1FB-94E4-409C-8277-B0FA70CEF63C}" type="presParOf" srcId="{F02BF01D-8E96-4411-8413-7DFD149D6862}" destId="{6CE6D510-477C-4A0B-8E47-EA8A23CFEB86}" srcOrd="8" destOrd="0" presId="urn:microsoft.com/office/officeart/2005/8/layout/list1"/>
    <dgm:cxn modelId="{98BC161D-10E4-4319-8DFD-A60FD2FD1045}" type="presParOf" srcId="{6CE6D510-477C-4A0B-8E47-EA8A23CFEB86}" destId="{4C122AFA-0780-41F3-ACDF-D505FB3FA739}" srcOrd="0" destOrd="0" presId="urn:microsoft.com/office/officeart/2005/8/layout/list1"/>
    <dgm:cxn modelId="{369B843F-9240-4CDC-A7C3-80DD03E2EF3C}" type="presParOf" srcId="{6CE6D510-477C-4A0B-8E47-EA8A23CFEB86}" destId="{7C19E9A9-E7FD-49E5-8B0E-0DBD2D092439}" srcOrd="1" destOrd="0" presId="urn:microsoft.com/office/officeart/2005/8/layout/list1"/>
    <dgm:cxn modelId="{F3E98C4A-4648-4269-A6F8-09749118E4F6}" type="presParOf" srcId="{F02BF01D-8E96-4411-8413-7DFD149D6862}" destId="{956D85E0-0674-4BFD-967A-AE0B308F9449}" srcOrd="9" destOrd="0" presId="urn:microsoft.com/office/officeart/2005/8/layout/list1"/>
    <dgm:cxn modelId="{FCE42309-7EE5-4427-8E98-BAE18C94F53B}" type="presParOf" srcId="{F02BF01D-8E96-4411-8413-7DFD149D6862}" destId="{2C56FD0B-C517-4B16-8779-89E758FB62E8}" srcOrd="10" destOrd="0" presId="urn:microsoft.com/office/officeart/2005/8/layout/list1"/>
    <dgm:cxn modelId="{F33DE570-8B8C-4500-A7C3-A58B0FF36D01}" type="presParOf" srcId="{F02BF01D-8E96-4411-8413-7DFD149D6862}" destId="{FA190F4A-D590-4E97-B977-C4DDEC036293}" srcOrd="11" destOrd="0" presId="urn:microsoft.com/office/officeart/2005/8/layout/list1"/>
    <dgm:cxn modelId="{99FAF874-EE7F-4305-B40F-BB1B6508CF54}" type="presParOf" srcId="{F02BF01D-8E96-4411-8413-7DFD149D6862}" destId="{E1A1759D-1A78-4386-AA31-C4A282BB9857}" srcOrd="12" destOrd="0" presId="urn:microsoft.com/office/officeart/2005/8/layout/list1"/>
    <dgm:cxn modelId="{7FE29AFA-BECE-4D27-9F8D-F7D7B12C34AA}" type="presParOf" srcId="{E1A1759D-1A78-4386-AA31-C4A282BB9857}" destId="{34EA9ACE-50F9-44EC-A928-234536768270}" srcOrd="0" destOrd="0" presId="urn:microsoft.com/office/officeart/2005/8/layout/list1"/>
    <dgm:cxn modelId="{AC2A6C42-52A2-40C7-848E-42FB2DBE85CE}" type="presParOf" srcId="{E1A1759D-1A78-4386-AA31-C4A282BB9857}" destId="{97570D98-ACCB-4C1D-91E8-B1CE595EE46A}" srcOrd="1" destOrd="0" presId="urn:microsoft.com/office/officeart/2005/8/layout/list1"/>
    <dgm:cxn modelId="{3DC9762D-6C25-4732-8B42-E182BC04B2F6}" type="presParOf" srcId="{F02BF01D-8E96-4411-8413-7DFD149D6862}" destId="{4D1EE9C3-E68E-4661-8A2D-DF7BD4FF9901}" srcOrd="13" destOrd="0" presId="urn:microsoft.com/office/officeart/2005/8/layout/list1"/>
    <dgm:cxn modelId="{C4B8EDD8-8EF3-40AE-9CCC-AB5EBFC0E2E0}" type="presParOf" srcId="{F02BF01D-8E96-4411-8413-7DFD149D6862}" destId="{4D49CA57-4158-48E1-BFD5-2C039094AD7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89555CF-7139-4F3D-9ABD-A031B16D1E76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226DD7-2981-46C6-B673-CB0DD913800D}">
      <dgm:prSet custT="1"/>
      <dgm:spPr/>
      <dgm:t>
        <a:bodyPr/>
        <a:lstStyle/>
        <a:p>
          <a:r>
            <a:rPr lang="en-US" altLang="zh-CN" sz="1800" b="1" dirty="0" smtClean="0">
              <a:solidFill>
                <a:schemeClr val="tx1"/>
              </a:solidFill>
            </a:rPr>
            <a:t>1.Retek</a:t>
          </a:r>
          <a:r>
            <a:rPr lang="zh-CN" altLang="en-US" sz="1800" b="1" dirty="0" smtClean="0">
              <a:solidFill>
                <a:schemeClr val="tx1"/>
              </a:solidFill>
            </a:rPr>
            <a:t>系统蓝图介绍</a:t>
          </a:r>
          <a:endParaRPr lang="zh-CN" altLang="en-US" sz="1800" b="1" dirty="0">
            <a:solidFill>
              <a:schemeClr val="tx1"/>
            </a:solidFill>
          </a:endParaRPr>
        </a:p>
      </dgm:t>
    </dgm:pt>
    <dgm:pt modelId="{33D67508-290D-49C0-96CD-17E192DCD205}" type="parTrans" cxnId="{465C0973-D28F-4A82-8AF1-0D7B58E64B7C}">
      <dgm:prSet/>
      <dgm:spPr/>
      <dgm:t>
        <a:bodyPr/>
        <a:lstStyle/>
        <a:p>
          <a:endParaRPr lang="zh-CN" altLang="en-US"/>
        </a:p>
      </dgm:t>
    </dgm:pt>
    <dgm:pt modelId="{E60D304D-C73B-45B2-AAE7-4668BBD69AD7}" type="sibTrans" cxnId="{465C0973-D28F-4A82-8AF1-0D7B58E64B7C}">
      <dgm:prSet/>
      <dgm:spPr/>
      <dgm:t>
        <a:bodyPr/>
        <a:lstStyle/>
        <a:p>
          <a:endParaRPr lang="zh-CN" altLang="en-US"/>
        </a:p>
      </dgm:t>
    </dgm:pt>
    <dgm:pt modelId="{5F851F14-8006-41CD-BA4E-7D8F135A396D}">
      <dgm:prSet custT="1"/>
      <dgm:spPr/>
      <dgm:t>
        <a:bodyPr/>
        <a:lstStyle/>
        <a:p>
          <a:r>
            <a:rPr lang="en-US" altLang="zh-CN" sz="1800" b="1" dirty="0" smtClean="0">
              <a:solidFill>
                <a:schemeClr val="tx1"/>
              </a:solidFill>
            </a:rPr>
            <a:t>2.Retek2015</a:t>
          </a:r>
          <a:r>
            <a:rPr lang="zh-CN" altLang="en-US" sz="1800" b="1" dirty="0" smtClean="0">
              <a:solidFill>
                <a:schemeClr val="tx1"/>
              </a:solidFill>
            </a:rPr>
            <a:t>工作回顾</a:t>
          </a:r>
          <a:endParaRPr lang="zh-CN" altLang="en-US" sz="1800" b="1" dirty="0">
            <a:solidFill>
              <a:schemeClr val="tx1"/>
            </a:solidFill>
          </a:endParaRPr>
        </a:p>
      </dgm:t>
    </dgm:pt>
    <dgm:pt modelId="{6C8E6DEA-A287-4183-B1D5-3C021832A70B}" type="parTrans" cxnId="{DA9B129B-3F10-4E64-ACEE-918105CF98E4}">
      <dgm:prSet/>
      <dgm:spPr/>
      <dgm:t>
        <a:bodyPr/>
        <a:lstStyle/>
        <a:p>
          <a:endParaRPr lang="zh-CN" altLang="en-US"/>
        </a:p>
      </dgm:t>
    </dgm:pt>
    <dgm:pt modelId="{3736E89A-E289-4CEF-BB51-D324D6964665}" type="sibTrans" cxnId="{DA9B129B-3F10-4E64-ACEE-918105CF98E4}">
      <dgm:prSet/>
      <dgm:spPr/>
      <dgm:t>
        <a:bodyPr/>
        <a:lstStyle/>
        <a:p>
          <a:endParaRPr lang="zh-CN" altLang="en-US"/>
        </a:p>
      </dgm:t>
    </dgm:pt>
    <dgm:pt modelId="{CF1F21DE-E7B7-49FC-BA4E-9810BB9F1439}">
      <dgm:prSet custT="1"/>
      <dgm:spPr/>
      <dgm:t>
        <a:bodyPr/>
        <a:lstStyle/>
        <a:p>
          <a:r>
            <a:rPr lang="en-US" altLang="zh-CN" sz="1800" b="1" dirty="0" smtClean="0">
              <a:solidFill>
                <a:schemeClr val="tx1"/>
              </a:solidFill>
            </a:rPr>
            <a:t>3.Retek2016</a:t>
          </a:r>
          <a:r>
            <a:rPr lang="zh-CN" altLang="en-US" sz="1800" b="1" dirty="0" smtClean="0">
              <a:solidFill>
                <a:schemeClr val="tx1"/>
              </a:solidFill>
            </a:rPr>
            <a:t>应用规划</a:t>
          </a:r>
          <a:endParaRPr lang="zh-CN" altLang="en-US" sz="1800" b="1" dirty="0">
            <a:solidFill>
              <a:schemeClr val="tx1"/>
            </a:solidFill>
          </a:endParaRPr>
        </a:p>
      </dgm:t>
    </dgm:pt>
    <dgm:pt modelId="{A32A91F8-05BB-47AF-A2E9-E038FB461009}" type="parTrans" cxnId="{15CB80CB-D209-4FC1-A201-FBC7111EB4BF}">
      <dgm:prSet/>
      <dgm:spPr/>
      <dgm:t>
        <a:bodyPr/>
        <a:lstStyle/>
        <a:p>
          <a:endParaRPr lang="zh-CN" altLang="en-US"/>
        </a:p>
      </dgm:t>
    </dgm:pt>
    <dgm:pt modelId="{096A0958-BBEC-4B59-A8EB-8A8F383A7C36}" type="sibTrans" cxnId="{15CB80CB-D209-4FC1-A201-FBC7111EB4BF}">
      <dgm:prSet/>
      <dgm:spPr/>
      <dgm:t>
        <a:bodyPr/>
        <a:lstStyle/>
        <a:p>
          <a:endParaRPr lang="zh-CN" altLang="en-US"/>
        </a:p>
      </dgm:t>
    </dgm:pt>
    <dgm:pt modelId="{B9CDCDB5-4DE0-4527-BCC5-1A4309E78D5F}">
      <dgm:prSet custT="1"/>
      <dgm:spPr/>
      <dgm:t>
        <a:bodyPr/>
        <a:lstStyle/>
        <a:p>
          <a:r>
            <a:rPr lang="en-US" altLang="zh-CN" sz="1800" b="1" dirty="0" smtClean="0">
              <a:solidFill>
                <a:srgbClr val="FF0000"/>
              </a:solidFill>
            </a:rPr>
            <a:t>4.</a:t>
          </a:r>
          <a:r>
            <a:rPr lang="zh-CN" altLang="en-US" sz="1800" b="1" dirty="0" smtClean="0">
              <a:solidFill>
                <a:srgbClr val="FF0000"/>
              </a:solidFill>
            </a:rPr>
            <a:t>接受管理层指导和建议</a:t>
          </a:r>
          <a:endParaRPr lang="zh-CN" altLang="en-US" sz="1800" b="1" dirty="0">
            <a:solidFill>
              <a:srgbClr val="FF0000"/>
            </a:solidFill>
          </a:endParaRPr>
        </a:p>
      </dgm:t>
    </dgm:pt>
    <dgm:pt modelId="{73FF2FE0-3379-4488-8B78-43666A90DFA4}" type="parTrans" cxnId="{7E050257-E491-42A0-97AB-FFBB8BF167E4}">
      <dgm:prSet/>
      <dgm:spPr/>
      <dgm:t>
        <a:bodyPr/>
        <a:lstStyle/>
        <a:p>
          <a:endParaRPr lang="zh-CN" altLang="en-US"/>
        </a:p>
      </dgm:t>
    </dgm:pt>
    <dgm:pt modelId="{4DED1FDA-0522-499B-A017-1D3F2C6AA6C1}" type="sibTrans" cxnId="{7E050257-E491-42A0-97AB-FFBB8BF167E4}">
      <dgm:prSet/>
      <dgm:spPr/>
      <dgm:t>
        <a:bodyPr/>
        <a:lstStyle/>
        <a:p>
          <a:endParaRPr lang="zh-CN" altLang="en-US"/>
        </a:p>
      </dgm:t>
    </dgm:pt>
    <dgm:pt modelId="{F02BF01D-8E96-4411-8413-7DFD149D6862}" type="pres">
      <dgm:prSet presAssocID="{789555CF-7139-4F3D-9ABD-A031B16D1E7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BCA71F2-4C18-495A-8399-A06670205527}" type="pres">
      <dgm:prSet presAssocID="{35226DD7-2981-46C6-B673-CB0DD913800D}" presName="parentLin" presStyleCnt="0"/>
      <dgm:spPr/>
    </dgm:pt>
    <dgm:pt modelId="{357CC02F-EA82-4BEE-94A6-AEB696126A0C}" type="pres">
      <dgm:prSet presAssocID="{35226DD7-2981-46C6-B673-CB0DD913800D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733AA8BE-4E70-40B3-A8AE-5A5C2D9EBF9D}" type="pres">
      <dgm:prSet presAssocID="{35226DD7-2981-46C6-B673-CB0DD913800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AEC070-B4D9-4891-960D-849635A18845}" type="pres">
      <dgm:prSet presAssocID="{35226DD7-2981-46C6-B673-CB0DD913800D}" presName="negativeSpace" presStyleCnt="0"/>
      <dgm:spPr/>
    </dgm:pt>
    <dgm:pt modelId="{9B2B36AF-317F-46E4-8C06-3E30A14604B6}" type="pres">
      <dgm:prSet presAssocID="{35226DD7-2981-46C6-B673-CB0DD913800D}" presName="childText" presStyleLbl="conFgAcc1" presStyleIdx="0" presStyleCnt="4">
        <dgm:presLayoutVars>
          <dgm:bulletEnabled val="1"/>
        </dgm:presLayoutVars>
      </dgm:prSet>
      <dgm:spPr/>
    </dgm:pt>
    <dgm:pt modelId="{387F2EDE-5F60-46DE-87D5-ADDE39BD1145}" type="pres">
      <dgm:prSet presAssocID="{E60D304D-C73B-45B2-AAE7-4668BBD69AD7}" presName="spaceBetweenRectangles" presStyleCnt="0"/>
      <dgm:spPr/>
    </dgm:pt>
    <dgm:pt modelId="{79EA1507-5FA0-4F5A-B3C5-6A5333A347F0}" type="pres">
      <dgm:prSet presAssocID="{5F851F14-8006-41CD-BA4E-7D8F135A396D}" presName="parentLin" presStyleCnt="0"/>
      <dgm:spPr/>
    </dgm:pt>
    <dgm:pt modelId="{7A381A01-696B-4AD3-AA5F-C50EB1B4AD4B}" type="pres">
      <dgm:prSet presAssocID="{5F851F14-8006-41CD-BA4E-7D8F135A396D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3EC67A58-360E-4616-B350-3984F4AEC953}" type="pres">
      <dgm:prSet presAssocID="{5F851F14-8006-41CD-BA4E-7D8F135A396D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AA01C3-A414-404B-BF84-2D6DE6E6EE1F}" type="pres">
      <dgm:prSet presAssocID="{5F851F14-8006-41CD-BA4E-7D8F135A396D}" presName="negativeSpace" presStyleCnt="0"/>
      <dgm:spPr/>
    </dgm:pt>
    <dgm:pt modelId="{3D3C34F3-7D8A-4C5D-8156-B2D91C8347A2}" type="pres">
      <dgm:prSet presAssocID="{5F851F14-8006-41CD-BA4E-7D8F135A396D}" presName="childText" presStyleLbl="conFgAcc1" presStyleIdx="1" presStyleCnt="4">
        <dgm:presLayoutVars>
          <dgm:bulletEnabled val="1"/>
        </dgm:presLayoutVars>
      </dgm:prSet>
      <dgm:spPr/>
    </dgm:pt>
    <dgm:pt modelId="{78B889C6-A6F1-4AD1-8607-88FAFFC21B04}" type="pres">
      <dgm:prSet presAssocID="{3736E89A-E289-4CEF-BB51-D324D6964665}" presName="spaceBetweenRectangles" presStyleCnt="0"/>
      <dgm:spPr/>
    </dgm:pt>
    <dgm:pt modelId="{6CE6D510-477C-4A0B-8E47-EA8A23CFEB86}" type="pres">
      <dgm:prSet presAssocID="{CF1F21DE-E7B7-49FC-BA4E-9810BB9F1439}" presName="parentLin" presStyleCnt="0"/>
      <dgm:spPr/>
    </dgm:pt>
    <dgm:pt modelId="{4C122AFA-0780-41F3-ACDF-D505FB3FA739}" type="pres">
      <dgm:prSet presAssocID="{CF1F21DE-E7B7-49FC-BA4E-9810BB9F1439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7C19E9A9-E7FD-49E5-8B0E-0DBD2D092439}" type="pres">
      <dgm:prSet presAssocID="{CF1F21DE-E7B7-49FC-BA4E-9810BB9F1439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6D85E0-0674-4BFD-967A-AE0B308F9449}" type="pres">
      <dgm:prSet presAssocID="{CF1F21DE-E7B7-49FC-BA4E-9810BB9F1439}" presName="negativeSpace" presStyleCnt="0"/>
      <dgm:spPr/>
    </dgm:pt>
    <dgm:pt modelId="{2C56FD0B-C517-4B16-8779-89E758FB62E8}" type="pres">
      <dgm:prSet presAssocID="{CF1F21DE-E7B7-49FC-BA4E-9810BB9F1439}" presName="childText" presStyleLbl="conFgAcc1" presStyleIdx="2" presStyleCnt="4">
        <dgm:presLayoutVars>
          <dgm:bulletEnabled val="1"/>
        </dgm:presLayoutVars>
      </dgm:prSet>
      <dgm:spPr/>
    </dgm:pt>
    <dgm:pt modelId="{FA190F4A-D590-4E97-B977-C4DDEC036293}" type="pres">
      <dgm:prSet presAssocID="{096A0958-BBEC-4B59-A8EB-8A8F383A7C36}" presName="spaceBetweenRectangles" presStyleCnt="0"/>
      <dgm:spPr/>
    </dgm:pt>
    <dgm:pt modelId="{E1A1759D-1A78-4386-AA31-C4A282BB9857}" type="pres">
      <dgm:prSet presAssocID="{B9CDCDB5-4DE0-4527-BCC5-1A4309E78D5F}" presName="parentLin" presStyleCnt="0"/>
      <dgm:spPr/>
    </dgm:pt>
    <dgm:pt modelId="{34EA9ACE-50F9-44EC-A928-234536768270}" type="pres">
      <dgm:prSet presAssocID="{B9CDCDB5-4DE0-4527-BCC5-1A4309E78D5F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97570D98-ACCB-4C1D-91E8-B1CE595EE46A}" type="pres">
      <dgm:prSet presAssocID="{B9CDCDB5-4DE0-4527-BCC5-1A4309E78D5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1EE9C3-E68E-4661-8A2D-DF7BD4FF9901}" type="pres">
      <dgm:prSet presAssocID="{B9CDCDB5-4DE0-4527-BCC5-1A4309E78D5F}" presName="negativeSpace" presStyleCnt="0"/>
      <dgm:spPr/>
    </dgm:pt>
    <dgm:pt modelId="{4D49CA57-4158-48E1-BFD5-2C039094AD71}" type="pres">
      <dgm:prSet presAssocID="{B9CDCDB5-4DE0-4527-BCC5-1A4309E78D5F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CE9B4E9-50F4-4A6E-9F19-D06F251F483A}" type="presOf" srcId="{35226DD7-2981-46C6-B673-CB0DD913800D}" destId="{733AA8BE-4E70-40B3-A8AE-5A5C2D9EBF9D}" srcOrd="1" destOrd="0" presId="urn:microsoft.com/office/officeart/2005/8/layout/list1"/>
    <dgm:cxn modelId="{A3E051B3-B496-4860-BE25-EBC8620F4029}" type="presOf" srcId="{789555CF-7139-4F3D-9ABD-A031B16D1E76}" destId="{F02BF01D-8E96-4411-8413-7DFD149D6862}" srcOrd="0" destOrd="0" presId="urn:microsoft.com/office/officeart/2005/8/layout/list1"/>
    <dgm:cxn modelId="{DA9B129B-3F10-4E64-ACEE-918105CF98E4}" srcId="{789555CF-7139-4F3D-9ABD-A031B16D1E76}" destId="{5F851F14-8006-41CD-BA4E-7D8F135A396D}" srcOrd="1" destOrd="0" parTransId="{6C8E6DEA-A287-4183-B1D5-3C021832A70B}" sibTransId="{3736E89A-E289-4CEF-BB51-D324D6964665}"/>
    <dgm:cxn modelId="{0D5349FD-1053-4D24-8A80-33E611CDFBEB}" type="presOf" srcId="{B9CDCDB5-4DE0-4527-BCC5-1A4309E78D5F}" destId="{97570D98-ACCB-4C1D-91E8-B1CE595EE46A}" srcOrd="1" destOrd="0" presId="urn:microsoft.com/office/officeart/2005/8/layout/list1"/>
    <dgm:cxn modelId="{15CB80CB-D209-4FC1-A201-FBC7111EB4BF}" srcId="{789555CF-7139-4F3D-9ABD-A031B16D1E76}" destId="{CF1F21DE-E7B7-49FC-BA4E-9810BB9F1439}" srcOrd="2" destOrd="0" parTransId="{A32A91F8-05BB-47AF-A2E9-E038FB461009}" sibTransId="{096A0958-BBEC-4B59-A8EB-8A8F383A7C36}"/>
    <dgm:cxn modelId="{CBBEEC88-7078-4BBB-AF2B-37DB3AD4AFF6}" type="presOf" srcId="{CF1F21DE-E7B7-49FC-BA4E-9810BB9F1439}" destId="{7C19E9A9-E7FD-49E5-8B0E-0DBD2D092439}" srcOrd="1" destOrd="0" presId="urn:microsoft.com/office/officeart/2005/8/layout/list1"/>
    <dgm:cxn modelId="{6C287185-6FFA-4E02-BD70-7A4482239AC2}" type="presOf" srcId="{5F851F14-8006-41CD-BA4E-7D8F135A396D}" destId="{7A381A01-696B-4AD3-AA5F-C50EB1B4AD4B}" srcOrd="0" destOrd="0" presId="urn:microsoft.com/office/officeart/2005/8/layout/list1"/>
    <dgm:cxn modelId="{30E54C48-4486-4D67-B2A9-5F84EEFDA627}" type="presOf" srcId="{5F851F14-8006-41CD-BA4E-7D8F135A396D}" destId="{3EC67A58-360E-4616-B350-3984F4AEC953}" srcOrd="1" destOrd="0" presId="urn:microsoft.com/office/officeart/2005/8/layout/list1"/>
    <dgm:cxn modelId="{0A788C75-4A81-48F1-A108-244AB8298FFF}" type="presOf" srcId="{B9CDCDB5-4DE0-4527-BCC5-1A4309E78D5F}" destId="{34EA9ACE-50F9-44EC-A928-234536768270}" srcOrd="0" destOrd="0" presId="urn:microsoft.com/office/officeart/2005/8/layout/list1"/>
    <dgm:cxn modelId="{CAB9125B-C9C6-4A31-AF72-A5BDFBC949E3}" type="presOf" srcId="{CF1F21DE-E7B7-49FC-BA4E-9810BB9F1439}" destId="{4C122AFA-0780-41F3-ACDF-D505FB3FA739}" srcOrd="0" destOrd="0" presId="urn:microsoft.com/office/officeart/2005/8/layout/list1"/>
    <dgm:cxn modelId="{465C0973-D28F-4A82-8AF1-0D7B58E64B7C}" srcId="{789555CF-7139-4F3D-9ABD-A031B16D1E76}" destId="{35226DD7-2981-46C6-B673-CB0DD913800D}" srcOrd="0" destOrd="0" parTransId="{33D67508-290D-49C0-96CD-17E192DCD205}" sibTransId="{E60D304D-C73B-45B2-AAE7-4668BBD69AD7}"/>
    <dgm:cxn modelId="{8B23331C-16C5-4FA5-8A20-F30B3625C431}" type="presOf" srcId="{35226DD7-2981-46C6-B673-CB0DD913800D}" destId="{357CC02F-EA82-4BEE-94A6-AEB696126A0C}" srcOrd="0" destOrd="0" presId="urn:microsoft.com/office/officeart/2005/8/layout/list1"/>
    <dgm:cxn modelId="{7E050257-E491-42A0-97AB-FFBB8BF167E4}" srcId="{789555CF-7139-4F3D-9ABD-A031B16D1E76}" destId="{B9CDCDB5-4DE0-4527-BCC5-1A4309E78D5F}" srcOrd="3" destOrd="0" parTransId="{73FF2FE0-3379-4488-8B78-43666A90DFA4}" sibTransId="{4DED1FDA-0522-499B-A017-1D3F2C6AA6C1}"/>
    <dgm:cxn modelId="{6F775C53-8AF9-4052-A684-EF046ACD3BB7}" type="presParOf" srcId="{F02BF01D-8E96-4411-8413-7DFD149D6862}" destId="{4BCA71F2-4C18-495A-8399-A06670205527}" srcOrd="0" destOrd="0" presId="urn:microsoft.com/office/officeart/2005/8/layout/list1"/>
    <dgm:cxn modelId="{4BAA8917-1BF8-461D-B3E4-3163115AA2D1}" type="presParOf" srcId="{4BCA71F2-4C18-495A-8399-A06670205527}" destId="{357CC02F-EA82-4BEE-94A6-AEB696126A0C}" srcOrd="0" destOrd="0" presId="urn:microsoft.com/office/officeart/2005/8/layout/list1"/>
    <dgm:cxn modelId="{5C43F8DF-E70C-4832-B2A0-938D4535EACF}" type="presParOf" srcId="{4BCA71F2-4C18-495A-8399-A06670205527}" destId="{733AA8BE-4E70-40B3-A8AE-5A5C2D9EBF9D}" srcOrd="1" destOrd="0" presId="urn:microsoft.com/office/officeart/2005/8/layout/list1"/>
    <dgm:cxn modelId="{51987DEC-4608-4B92-9DDE-CE818AAB244D}" type="presParOf" srcId="{F02BF01D-8E96-4411-8413-7DFD149D6862}" destId="{63AEC070-B4D9-4891-960D-849635A18845}" srcOrd="1" destOrd="0" presId="urn:microsoft.com/office/officeart/2005/8/layout/list1"/>
    <dgm:cxn modelId="{05B5EC05-6CB6-4430-8193-7B990B59283D}" type="presParOf" srcId="{F02BF01D-8E96-4411-8413-7DFD149D6862}" destId="{9B2B36AF-317F-46E4-8C06-3E30A14604B6}" srcOrd="2" destOrd="0" presId="urn:microsoft.com/office/officeart/2005/8/layout/list1"/>
    <dgm:cxn modelId="{E0394632-ECA6-4EBB-80DA-6A9F51FF6194}" type="presParOf" srcId="{F02BF01D-8E96-4411-8413-7DFD149D6862}" destId="{387F2EDE-5F60-46DE-87D5-ADDE39BD1145}" srcOrd="3" destOrd="0" presId="urn:microsoft.com/office/officeart/2005/8/layout/list1"/>
    <dgm:cxn modelId="{EB210B19-2046-4940-A662-BC3E93B074A8}" type="presParOf" srcId="{F02BF01D-8E96-4411-8413-7DFD149D6862}" destId="{79EA1507-5FA0-4F5A-B3C5-6A5333A347F0}" srcOrd="4" destOrd="0" presId="urn:microsoft.com/office/officeart/2005/8/layout/list1"/>
    <dgm:cxn modelId="{762BF58B-4B62-4779-B56E-AD3A1F1A916F}" type="presParOf" srcId="{79EA1507-5FA0-4F5A-B3C5-6A5333A347F0}" destId="{7A381A01-696B-4AD3-AA5F-C50EB1B4AD4B}" srcOrd="0" destOrd="0" presId="urn:microsoft.com/office/officeart/2005/8/layout/list1"/>
    <dgm:cxn modelId="{91803AC3-57DF-43E0-99FB-B554E1CA8E0D}" type="presParOf" srcId="{79EA1507-5FA0-4F5A-B3C5-6A5333A347F0}" destId="{3EC67A58-360E-4616-B350-3984F4AEC953}" srcOrd="1" destOrd="0" presId="urn:microsoft.com/office/officeart/2005/8/layout/list1"/>
    <dgm:cxn modelId="{1E664845-4622-4D55-ACA2-70D9A74156C4}" type="presParOf" srcId="{F02BF01D-8E96-4411-8413-7DFD149D6862}" destId="{A2AA01C3-A414-404B-BF84-2D6DE6E6EE1F}" srcOrd="5" destOrd="0" presId="urn:microsoft.com/office/officeart/2005/8/layout/list1"/>
    <dgm:cxn modelId="{CED24761-C6C7-4453-A298-BC0F1941B523}" type="presParOf" srcId="{F02BF01D-8E96-4411-8413-7DFD149D6862}" destId="{3D3C34F3-7D8A-4C5D-8156-B2D91C8347A2}" srcOrd="6" destOrd="0" presId="urn:microsoft.com/office/officeart/2005/8/layout/list1"/>
    <dgm:cxn modelId="{280EBC49-D7F8-4FB7-8CC5-32F604D7B733}" type="presParOf" srcId="{F02BF01D-8E96-4411-8413-7DFD149D6862}" destId="{78B889C6-A6F1-4AD1-8607-88FAFFC21B04}" srcOrd="7" destOrd="0" presId="urn:microsoft.com/office/officeart/2005/8/layout/list1"/>
    <dgm:cxn modelId="{38903D7C-38D4-4D76-BE74-8F9B388B4539}" type="presParOf" srcId="{F02BF01D-8E96-4411-8413-7DFD149D6862}" destId="{6CE6D510-477C-4A0B-8E47-EA8A23CFEB86}" srcOrd="8" destOrd="0" presId="urn:microsoft.com/office/officeart/2005/8/layout/list1"/>
    <dgm:cxn modelId="{39044176-EA3B-4AD8-9220-8259DDBC5E0A}" type="presParOf" srcId="{6CE6D510-477C-4A0B-8E47-EA8A23CFEB86}" destId="{4C122AFA-0780-41F3-ACDF-D505FB3FA739}" srcOrd="0" destOrd="0" presId="urn:microsoft.com/office/officeart/2005/8/layout/list1"/>
    <dgm:cxn modelId="{1B2452EA-640F-4B93-9438-D092ABFB37EA}" type="presParOf" srcId="{6CE6D510-477C-4A0B-8E47-EA8A23CFEB86}" destId="{7C19E9A9-E7FD-49E5-8B0E-0DBD2D092439}" srcOrd="1" destOrd="0" presId="urn:microsoft.com/office/officeart/2005/8/layout/list1"/>
    <dgm:cxn modelId="{46747261-973E-4995-990E-541587079EC2}" type="presParOf" srcId="{F02BF01D-8E96-4411-8413-7DFD149D6862}" destId="{956D85E0-0674-4BFD-967A-AE0B308F9449}" srcOrd="9" destOrd="0" presId="urn:microsoft.com/office/officeart/2005/8/layout/list1"/>
    <dgm:cxn modelId="{75124C7D-F0EB-45AF-80C8-FCFB4D8F587F}" type="presParOf" srcId="{F02BF01D-8E96-4411-8413-7DFD149D6862}" destId="{2C56FD0B-C517-4B16-8779-89E758FB62E8}" srcOrd="10" destOrd="0" presId="urn:microsoft.com/office/officeart/2005/8/layout/list1"/>
    <dgm:cxn modelId="{8FDE96BA-2746-4EBB-ABDA-82EF83423A51}" type="presParOf" srcId="{F02BF01D-8E96-4411-8413-7DFD149D6862}" destId="{FA190F4A-D590-4E97-B977-C4DDEC036293}" srcOrd="11" destOrd="0" presId="urn:microsoft.com/office/officeart/2005/8/layout/list1"/>
    <dgm:cxn modelId="{86CCE0EF-E004-4B67-A8B5-C2F49B2FB017}" type="presParOf" srcId="{F02BF01D-8E96-4411-8413-7DFD149D6862}" destId="{E1A1759D-1A78-4386-AA31-C4A282BB9857}" srcOrd="12" destOrd="0" presId="urn:microsoft.com/office/officeart/2005/8/layout/list1"/>
    <dgm:cxn modelId="{17F28BCE-C14E-4E02-8B4F-0C00E46A086F}" type="presParOf" srcId="{E1A1759D-1A78-4386-AA31-C4A282BB9857}" destId="{34EA9ACE-50F9-44EC-A928-234536768270}" srcOrd="0" destOrd="0" presId="urn:microsoft.com/office/officeart/2005/8/layout/list1"/>
    <dgm:cxn modelId="{820DB9A6-4FB6-4C1B-999B-7394A0C59F9B}" type="presParOf" srcId="{E1A1759D-1A78-4386-AA31-C4A282BB9857}" destId="{97570D98-ACCB-4C1D-91E8-B1CE595EE46A}" srcOrd="1" destOrd="0" presId="urn:microsoft.com/office/officeart/2005/8/layout/list1"/>
    <dgm:cxn modelId="{1B03C197-AE90-4DD3-9391-3A4F74BB3AF2}" type="presParOf" srcId="{F02BF01D-8E96-4411-8413-7DFD149D6862}" destId="{4D1EE9C3-E68E-4661-8A2D-DF7BD4FF9901}" srcOrd="13" destOrd="0" presId="urn:microsoft.com/office/officeart/2005/8/layout/list1"/>
    <dgm:cxn modelId="{CE0581ED-8AE4-4BC5-88E3-49268B840FCF}" type="presParOf" srcId="{F02BF01D-8E96-4411-8413-7DFD149D6862}" destId="{4D49CA57-4158-48E1-BFD5-2C039094AD7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2B36AF-317F-46E4-8C06-3E30A14604B6}">
      <dsp:nvSpPr>
        <dsp:cNvPr id="0" name=""/>
        <dsp:cNvSpPr/>
      </dsp:nvSpPr>
      <dsp:spPr>
        <a:xfrm>
          <a:off x="0" y="420619"/>
          <a:ext cx="6726161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3AA8BE-4E70-40B3-A8AE-5A5C2D9EBF9D}">
      <dsp:nvSpPr>
        <dsp:cNvPr id="0" name=""/>
        <dsp:cNvSpPr/>
      </dsp:nvSpPr>
      <dsp:spPr>
        <a:xfrm>
          <a:off x="336308" y="66379"/>
          <a:ext cx="4708313" cy="7084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963" tIns="0" rIns="17796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solidFill>
                <a:srgbClr val="FF0000"/>
              </a:solidFill>
            </a:rPr>
            <a:t>1.Retek</a:t>
          </a:r>
          <a:r>
            <a:rPr lang="zh-CN" altLang="en-US" sz="1800" b="1" kern="1200" dirty="0" smtClean="0">
              <a:solidFill>
                <a:srgbClr val="FF0000"/>
              </a:solidFill>
            </a:rPr>
            <a:t>系统蓝图介绍</a:t>
          </a:r>
          <a:endParaRPr lang="zh-CN" altLang="en-US" sz="1800" b="1" kern="1200" dirty="0">
            <a:solidFill>
              <a:srgbClr val="FF0000"/>
            </a:solidFill>
          </a:endParaRPr>
        </a:p>
      </dsp:txBody>
      <dsp:txXfrm>
        <a:off x="370893" y="100964"/>
        <a:ext cx="4639143" cy="639309"/>
      </dsp:txXfrm>
    </dsp:sp>
    <dsp:sp modelId="{3D3C34F3-7D8A-4C5D-8156-B2D91C8347A2}">
      <dsp:nvSpPr>
        <dsp:cNvPr id="0" name=""/>
        <dsp:cNvSpPr/>
      </dsp:nvSpPr>
      <dsp:spPr>
        <a:xfrm>
          <a:off x="0" y="1509259"/>
          <a:ext cx="6726161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C67A58-360E-4616-B350-3984F4AEC953}">
      <dsp:nvSpPr>
        <dsp:cNvPr id="0" name=""/>
        <dsp:cNvSpPr/>
      </dsp:nvSpPr>
      <dsp:spPr>
        <a:xfrm>
          <a:off x="336308" y="1155019"/>
          <a:ext cx="4708313" cy="7084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963" tIns="0" rIns="17796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solidFill>
                <a:schemeClr val="tx1"/>
              </a:solidFill>
            </a:rPr>
            <a:t>2.Retek2015</a:t>
          </a:r>
          <a:r>
            <a:rPr lang="zh-CN" altLang="en-US" sz="1800" b="1" kern="1200" dirty="0" smtClean="0">
              <a:solidFill>
                <a:schemeClr val="tx1"/>
              </a:solidFill>
            </a:rPr>
            <a:t>工作回顾</a:t>
          </a:r>
          <a:endParaRPr lang="zh-CN" altLang="en-US" sz="1800" b="1" kern="1200" dirty="0">
            <a:solidFill>
              <a:schemeClr val="tx1"/>
            </a:solidFill>
          </a:endParaRPr>
        </a:p>
      </dsp:txBody>
      <dsp:txXfrm>
        <a:off x="370893" y="1189604"/>
        <a:ext cx="4639143" cy="639309"/>
      </dsp:txXfrm>
    </dsp:sp>
    <dsp:sp modelId="{2C56FD0B-C517-4B16-8779-89E758FB62E8}">
      <dsp:nvSpPr>
        <dsp:cNvPr id="0" name=""/>
        <dsp:cNvSpPr/>
      </dsp:nvSpPr>
      <dsp:spPr>
        <a:xfrm>
          <a:off x="0" y="2597899"/>
          <a:ext cx="6726161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9E9A9-E7FD-49E5-8B0E-0DBD2D092439}">
      <dsp:nvSpPr>
        <dsp:cNvPr id="0" name=""/>
        <dsp:cNvSpPr/>
      </dsp:nvSpPr>
      <dsp:spPr>
        <a:xfrm>
          <a:off x="336308" y="2243659"/>
          <a:ext cx="4708313" cy="7084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963" tIns="0" rIns="17796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solidFill>
                <a:schemeClr val="tx1"/>
              </a:solidFill>
            </a:rPr>
            <a:t>3.Retek2016</a:t>
          </a:r>
          <a:r>
            <a:rPr lang="zh-CN" altLang="en-US" sz="1800" b="1" kern="1200" dirty="0" smtClean="0">
              <a:solidFill>
                <a:schemeClr val="tx1"/>
              </a:solidFill>
            </a:rPr>
            <a:t>应用规划</a:t>
          </a:r>
          <a:endParaRPr lang="zh-CN" altLang="en-US" sz="1800" b="1" kern="1200" dirty="0">
            <a:solidFill>
              <a:schemeClr val="tx1"/>
            </a:solidFill>
          </a:endParaRPr>
        </a:p>
      </dsp:txBody>
      <dsp:txXfrm>
        <a:off x="370893" y="2278244"/>
        <a:ext cx="4639143" cy="639309"/>
      </dsp:txXfrm>
    </dsp:sp>
    <dsp:sp modelId="{4D49CA57-4158-48E1-BFD5-2C039094AD71}">
      <dsp:nvSpPr>
        <dsp:cNvPr id="0" name=""/>
        <dsp:cNvSpPr/>
      </dsp:nvSpPr>
      <dsp:spPr>
        <a:xfrm>
          <a:off x="0" y="3686538"/>
          <a:ext cx="6726161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570D98-ACCB-4C1D-91E8-B1CE595EE46A}">
      <dsp:nvSpPr>
        <dsp:cNvPr id="0" name=""/>
        <dsp:cNvSpPr/>
      </dsp:nvSpPr>
      <dsp:spPr>
        <a:xfrm>
          <a:off x="336308" y="3332298"/>
          <a:ext cx="4708313" cy="7084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963" tIns="0" rIns="17796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/>
            <a:t>4.</a:t>
          </a:r>
          <a:r>
            <a:rPr lang="zh-CN" altLang="en-US" sz="1800" b="1" kern="1200" dirty="0" smtClean="0"/>
            <a:t>接受管理层指导和建议</a:t>
          </a:r>
          <a:endParaRPr lang="zh-CN" altLang="en-US" sz="1800" b="1" kern="1200" dirty="0"/>
        </a:p>
      </dsp:txBody>
      <dsp:txXfrm>
        <a:off x="370893" y="3366883"/>
        <a:ext cx="4639143" cy="6393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2B36AF-317F-46E4-8C06-3E30A14604B6}">
      <dsp:nvSpPr>
        <dsp:cNvPr id="0" name=""/>
        <dsp:cNvSpPr/>
      </dsp:nvSpPr>
      <dsp:spPr>
        <a:xfrm>
          <a:off x="0" y="420619"/>
          <a:ext cx="6726161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3AA8BE-4E70-40B3-A8AE-5A5C2D9EBF9D}">
      <dsp:nvSpPr>
        <dsp:cNvPr id="0" name=""/>
        <dsp:cNvSpPr/>
      </dsp:nvSpPr>
      <dsp:spPr>
        <a:xfrm>
          <a:off x="336308" y="66379"/>
          <a:ext cx="4708313" cy="7084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963" tIns="0" rIns="17796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solidFill>
                <a:schemeClr val="tx1"/>
              </a:solidFill>
            </a:rPr>
            <a:t>1.Retek</a:t>
          </a:r>
          <a:r>
            <a:rPr lang="zh-CN" altLang="en-US" sz="1800" b="1" kern="1200" dirty="0" smtClean="0">
              <a:solidFill>
                <a:schemeClr val="tx1"/>
              </a:solidFill>
            </a:rPr>
            <a:t>系统蓝图介绍</a:t>
          </a:r>
          <a:endParaRPr lang="zh-CN" altLang="en-US" sz="1800" b="1" kern="1200" dirty="0">
            <a:solidFill>
              <a:schemeClr val="tx1"/>
            </a:solidFill>
          </a:endParaRPr>
        </a:p>
      </dsp:txBody>
      <dsp:txXfrm>
        <a:off x="370893" y="100964"/>
        <a:ext cx="4639143" cy="639309"/>
      </dsp:txXfrm>
    </dsp:sp>
    <dsp:sp modelId="{3D3C34F3-7D8A-4C5D-8156-B2D91C8347A2}">
      <dsp:nvSpPr>
        <dsp:cNvPr id="0" name=""/>
        <dsp:cNvSpPr/>
      </dsp:nvSpPr>
      <dsp:spPr>
        <a:xfrm>
          <a:off x="0" y="1509259"/>
          <a:ext cx="6726161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C67A58-360E-4616-B350-3984F4AEC953}">
      <dsp:nvSpPr>
        <dsp:cNvPr id="0" name=""/>
        <dsp:cNvSpPr/>
      </dsp:nvSpPr>
      <dsp:spPr>
        <a:xfrm>
          <a:off x="336308" y="1155019"/>
          <a:ext cx="4708313" cy="7084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963" tIns="0" rIns="17796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solidFill>
                <a:srgbClr val="FF0000"/>
              </a:solidFill>
            </a:rPr>
            <a:t>2.Retek2015</a:t>
          </a:r>
          <a:r>
            <a:rPr lang="zh-CN" altLang="en-US" sz="1800" b="1" kern="1200" dirty="0" smtClean="0">
              <a:solidFill>
                <a:srgbClr val="FF0000"/>
              </a:solidFill>
            </a:rPr>
            <a:t>工作回顾</a:t>
          </a:r>
          <a:endParaRPr lang="zh-CN" altLang="en-US" sz="1800" b="1" kern="1200" dirty="0">
            <a:solidFill>
              <a:srgbClr val="FF0000"/>
            </a:solidFill>
          </a:endParaRPr>
        </a:p>
      </dsp:txBody>
      <dsp:txXfrm>
        <a:off x="370893" y="1189604"/>
        <a:ext cx="4639143" cy="639309"/>
      </dsp:txXfrm>
    </dsp:sp>
    <dsp:sp modelId="{2C56FD0B-C517-4B16-8779-89E758FB62E8}">
      <dsp:nvSpPr>
        <dsp:cNvPr id="0" name=""/>
        <dsp:cNvSpPr/>
      </dsp:nvSpPr>
      <dsp:spPr>
        <a:xfrm>
          <a:off x="0" y="2597899"/>
          <a:ext cx="6726161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9E9A9-E7FD-49E5-8B0E-0DBD2D092439}">
      <dsp:nvSpPr>
        <dsp:cNvPr id="0" name=""/>
        <dsp:cNvSpPr/>
      </dsp:nvSpPr>
      <dsp:spPr>
        <a:xfrm>
          <a:off x="336308" y="2243659"/>
          <a:ext cx="4708313" cy="7084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963" tIns="0" rIns="17796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solidFill>
                <a:schemeClr val="tx1"/>
              </a:solidFill>
            </a:rPr>
            <a:t>3.Retek2016</a:t>
          </a:r>
          <a:r>
            <a:rPr lang="zh-CN" altLang="en-US" sz="1800" b="1" kern="1200" dirty="0" smtClean="0">
              <a:solidFill>
                <a:schemeClr val="tx1"/>
              </a:solidFill>
            </a:rPr>
            <a:t>应用规划</a:t>
          </a:r>
          <a:endParaRPr lang="zh-CN" altLang="en-US" sz="1800" b="1" kern="1200" dirty="0">
            <a:solidFill>
              <a:schemeClr val="tx1"/>
            </a:solidFill>
          </a:endParaRPr>
        </a:p>
      </dsp:txBody>
      <dsp:txXfrm>
        <a:off x="370893" y="2278244"/>
        <a:ext cx="4639143" cy="639309"/>
      </dsp:txXfrm>
    </dsp:sp>
    <dsp:sp modelId="{4D49CA57-4158-48E1-BFD5-2C039094AD71}">
      <dsp:nvSpPr>
        <dsp:cNvPr id="0" name=""/>
        <dsp:cNvSpPr/>
      </dsp:nvSpPr>
      <dsp:spPr>
        <a:xfrm>
          <a:off x="0" y="3686538"/>
          <a:ext cx="6726161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570D98-ACCB-4C1D-91E8-B1CE595EE46A}">
      <dsp:nvSpPr>
        <dsp:cNvPr id="0" name=""/>
        <dsp:cNvSpPr/>
      </dsp:nvSpPr>
      <dsp:spPr>
        <a:xfrm>
          <a:off x="336308" y="3332298"/>
          <a:ext cx="4708313" cy="7084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963" tIns="0" rIns="17796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/>
            <a:t>4.</a:t>
          </a:r>
          <a:r>
            <a:rPr lang="zh-CN" altLang="en-US" sz="1800" b="1" kern="1200" dirty="0" smtClean="0"/>
            <a:t>接受管理层指导和建议</a:t>
          </a:r>
          <a:endParaRPr lang="zh-CN" altLang="en-US" sz="1800" b="1" kern="1200" dirty="0"/>
        </a:p>
      </dsp:txBody>
      <dsp:txXfrm>
        <a:off x="370893" y="3366883"/>
        <a:ext cx="4639143" cy="6393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2B36AF-317F-46E4-8C06-3E30A14604B6}">
      <dsp:nvSpPr>
        <dsp:cNvPr id="0" name=""/>
        <dsp:cNvSpPr/>
      </dsp:nvSpPr>
      <dsp:spPr>
        <a:xfrm>
          <a:off x="0" y="420619"/>
          <a:ext cx="6726161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3AA8BE-4E70-40B3-A8AE-5A5C2D9EBF9D}">
      <dsp:nvSpPr>
        <dsp:cNvPr id="0" name=""/>
        <dsp:cNvSpPr/>
      </dsp:nvSpPr>
      <dsp:spPr>
        <a:xfrm>
          <a:off x="336308" y="66379"/>
          <a:ext cx="4708313" cy="7084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963" tIns="0" rIns="17796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solidFill>
                <a:schemeClr val="tx1"/>
              </a:solidFill>
            </a:rPr>
            <a:t>1.Retek</a:t>
          </a:r>
          <a:r>
            <a:rPr lang="zh-CN" altLang="en-US" sz="1800" b="1" kern="1200" dirty="0" smtClean="0">
              <a:solidFill>
                <a:schemeClr val="tx1"/>
              </a:solidFill>
            </a:rPr>
            <a:t>系统蓝图介绍</a:t>
          </a:r>
          <a:endParaRPr lang="zh-CN" altLang="en-US" sz="1800" b="1" kern="1200" dirty="0">
            <a:solidFill>
              <a:schemeClr val="tx1"/>
            </a:solidFill>
          </a:endParaRPr>
        </a:p>
      </dsp:txBody>
      <dsp:txXfrm>
        <a:off x="370893" y="100964"/>
        <a:ext cx="4639143" cy="639309"/>
      </dsp:txXfrm>
    </dsp:sp>
    <dsp:sp modelId="{3D3C34F3-7D8A-4C5D-8156-B2D91C8347A2}">
      <dsp:nvSpPr>
        <dsp:cNvPr id="0" name=""/>
        <dsp:cNvSpPr/>
      </dsp:nvSpPr>
      <dsp:spPr>
        <a:xfrm>
          <a:off x="0" y="1509259"/>
          <a:ext cx="6726161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C67A58-360E-4616-B350-3984F4AEC953}">
      <dsp:nvSpPr>
        <dsp:cNvPr id="0" name=""/>
        <dsp:cNvSpPr/>
      </dsp:nvSpPr>
      <dsp:spPr>
        <a:xfrm>
          <a:off x="336308" y="1155019"/>
          <a:ext cx="4708313" cy="7084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963" tIns="0" rIns="17796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solidFill>
                <a:schemeClr val="tx1"/>
              </a:solidFill>
            </a:rPr>
            <a:t>2.Retek2015</a:t>
          </a:r>
          <a:r>
            <a:rPr lang="zh-CN" altLang="en-US" sz="1800" b="1" kern="1200" dirty="0" smtClean="0">
              <a:solidFill>
                <a:schemeClr val="tx1"/>
              </a:solidFill>
            </a:rPr>
            <a:t>工作回顾</a:t>
          </a:r>
          <a:endParaRPr lang="zh-CN" altLang="en-US" sz="1800" b="1" kern="1200" dirty="0">
            <a:solidFill>
              <a:schemeClr val="tx1"/>
            </a:solidFill>
          </a:endParaRPr>
        </a:p>
      </dsp:txBody>
      <dsp:txXfrm>
        <a:off x="370893" y="1189604"/>
        <a:ext cx="4639143" cy="639309"/>
      </dsp:txXfrm>
    </dsp:sp>
    <dsp:sp modelId="{2C56FD0B-C517-4B16-8779-89E758FB62E8}">
      <dsp:nvSpPr>
        <dsp:cNvPr id="0" name=""/>
        <dsp:cNvSpPr/>
      </dsp:nvSpPr>
      <dsp:spPr>
        <a:xfrm>
          <a:off x="0" y="2597899"/>
          <a:ext cx="6726161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9E9A9-E7FD-49E5-8B0E-0DBD2D092439}">
      <dsp:nvSpPr>
        <dsp:cNvPr id="0" name=""/>
        <dsp:cNvSpPr/>
      </dsp:nvSpPr>
      <dsp:spPr>
        <a:xfrm>
          <a:off x="336308" y="2243659"/>
          <a:ext cx="4708313" cy="7084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963" tIns="0" rIns="17796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solidFill>
                <a:srgbClr val="FF0000"/>
              </a:solidFill>
            </a:rPr>
            <a:t>3.Retek2016</a:t>
          </a:r>
          <a:r>
            <a:rPr lang="zh-CN" altLang="en-US" sz="1800" b="1" kern="1200" dirty="0" smtClean="0">
              <a:solidFill>
                <a:srgbClr val="FF0000"/>
              </a:solidFill>
            </a:rPr>
            <a:t>应用规划</a:t>
          </a:r>
          <a:endParaRPr lang="zh-CN" altLang="en-US" sz="1800" b="1" kern="1200" dirty="0">
            <a:solidFill>
              <a:srgbClr val="FF0000"/>
            </a:solidFill>
          </a:endParaRPr>
        </a:p>
      </dsp:txBody>
      <dsp:txXfrm>
        <a:off x="370893" y="2278244"/>
        <a:ext cx="4639143" cy="639309"/>
      </dsp:txXfrm>
    </dsp:sp>
    <dsp:sp modelId="{4D49CA57-4158-48E1-BFD5-2C039094AD71}">
      <dsp:nvSpPr>
        <dsp:cNvPr id="0" name=""/>
        <dsp:cNvSpPr/>
      </dsp:nvSpPr>
      <dsp:spPr>
        <a:xfrm>
          <a:off x="0" y="3686538"/>
          <a:ext cx="6726161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570D98-ACCB-4C1D-91E8-B1CE595EE46A}">
      <dsp:nvSpPr>
        <dsp:cNvPr id="0" name=""/>
        <dsp:cNvSpPr/>
      </dsp:nvSpPr>
      <dsp:spPr>
        <a:xfrm>
          <a:off x="336308" y="3332298"/>
          <a:ext cx="4708313" cy="7084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963" tIns="0" rIns="17796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/>
            <a:t>4.</a:t>
          </a:r>
          <a:r>
            <a:rPr lang="zh-CN" altLang="en-US" sz="1800" b="1" kern="1200" dirty="0" smtClean="0"/>
            <a:t>接受管理层指导和建议</a:t>
          </a:r>
          <a:endParaRPr lang="zh-CN" altLang="en-US" sz="1800" b="1" kern="1200" dirty="0"/>
        </a:p>
      </dsp:txBody>
      <dsp:txXfrm>
        <a:off x="370893" y="3366883"/>
        <a:ext cx="4639143" cy="6393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2B36AF-317F-46E4-8C06-3E30A14604B6}">
      <dsp:nvSpPr>
        <dsp:cNvPr id="0" name=""/>
        <dsp:cNvSpPr/>
      </dsp:nvSpPr>
      <dsp:spPr>
        <a:xfrm>
          <a:off x="0" y="420619"/>
          <a:ext cx="6726161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3AA8BE-4E70-40B3-A8AE-5A5C2D9EBF9D}">
      <dsp:nvSpPr>
        <dsp:cNvPr id="0" name=""/>
        <dsp:cNvSpPr/>
      </dsp:nvSpPr>
      <dsp:spPr>
        <a:xfrm>
          <a:off x="336308" y="66379"/>
          <a:ext cx="4708313" cy="7084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963" tIns="0" rIns="17796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solidFill>
                <a:schemeClr val="tx1"/>
              </a:solidFill>
            </a:rPr>
            <a:t>1.Retek</a:t>
          </a:r>
          <a:r>
            <a:rPr lang="zh-CN" altLang="en-US" sz="1800" b="1" kern="1200" dirty="0" smtClean="0">
              <a:solidFill>
                <a:schemeClr val="tx1"/>
              </a:solidFill>
            </a:rPr>
            <a:t>系统蓝图介绍</a:t>
          </a:r>
          <a:endParaRPr lang="zh-CN" altLang="en-US" sz="1800" b="1" kern="1200" dirty="0">
            <a:solidFill>
              <a:schemeClr val="tx1"/>
            </a:solidFill>
          </a:endParaRPr>
        </a:p>
      </dsp:txBody>
      <dsp:txXfrm>
        <a:off x="370893" y="100964"/>
        <a:ext cx="4639143" cy="639309"/>
      </dsp:txXfrm>
    </dsp:sp>
    <dsp:sp modelId="{3D3C34F3-7D8A-4C5D-8156-B2D91C8347A2}">
      <dsp:nvSpPr>
        <dsp:cNvPr id="0" name=""/>
        <dsp:cNvSpPr/>
      </dsp:nvSpPr>
      <dsp:spPr>
        <a:xfrm>
          <a:off x="0" y="1509259"/>
          <a:ext cx="6726161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C67A58-360E-4616-B350-3984F4AEC953}">
      <dsp:nvSpPr>
        <dsp:cNvPr id="0" name=""/>
        <dsp:cNvSpPr/>
      </dsp:nvSpPr>
      <dsp:spPr>
        <a:xfrm>
          <a:off x="336308" y="1155019"/>
          <a:ext cx="4708313" cy="7084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963" tIns="0" rIns="17796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solidFill>
                <a:schemeClr val="tx1"/>
              </a:solidFill>
            </a:rPr>
            <a:t>2.Retek2015</a:t>
          </a:r>
          <a:r>
            <a:rPr lang="zh-CN" altLang="en-US" sz="1800" b="1" kern="1200" dirty="0" smtClean="0">
              <a:solidFill>
                <a:schemeClr val="tx1"/>
              </a:solidFill>
            </a:rPr>
            <a:t>工作回顾</a:t>
          </a:r>
          <a:endParaRPr lang="zh-CN" altLang="en-US" sz="1800" b="1" kern="1200" dirty="0">
            <a:solidFill>
              <a:schemeClr val="tx1"/>
            </a:solidFill>
          </a:endParaRPr>
        </a:p>
      </dsp:txBody>
      <dsp:txXfrm>
        <a:off x="370893" y="1189604"/>
        <a:ext cx="4639143" cy="639309"/>
      </dsp:txXfrm>
    </dsp:sp>
    <dsp:sp modelId="{2C56FD0B-C517-4B16-8779-89E758FB62E8}">
      <dsp:nvSpPr>
        <dsp:cNvPr id="0" name=""/>
        <dsp:cNvSpPr/>
      </dsp:nvSpPr>
      <dsp:spPr>
        <a:xfrm>
          <a:off x="0" y="2597899"/>
          <a:ext cx="6726161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9E9A9-E7FD-49E5-8B0E-0DBD2D092439}">
      <dsp:nvSpPr>
        <dsp:cNvPr id="0" name=""/>
        <dsp:cNvSpPr/>
      </dsp:nvSpPr>
      <dsp:spPr>
        <a:xfrm>
          <a:off x="336308" y="2243659"/>
          <a:ext cx="4708313" cy="7084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963" tIns="0" rIns="17796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solidFill>
                <a:schemeClr val="tx1"/>
              </a:solidFill>
            </a:rPr>
            <a:t>3.Retek2016</a:t>
          </a:r>
          <a:r>
            <a:rPr lang="zh-CN" altLang="en-US" sz="1800" b="1" kern="1200" dirty="0" smtClean="0">
              <a:solidFill>
                <a:schemeClr val="tx1"/>
              </a:solidFill>
            </a:rPr>
            <a:t>应用规划</a:t>
          </a:r>
          <a:endParaRPr lang="zh-CN" altLang="en-US" sz="1800" b="1" kern="1200" dirty="0">
            <a:solidFill>
              <a:schemeClr val="tx1"/>
            </a:solidFill>
          </a:endParaRPr>
        </a:p>
      </dsp:txBody>
      <dsp:txXfrm>
        <a:off x="370893" y="2278244"/>
        <a:ext cx="4639143" cy="639309"/>
      </dsp:txXfrm>
    </dsp:sp>
    <dsp:sp modelId="{4D49CA57-4158-48E1-BFD5-2C039094AD71}">
      <dsp:nvSpPr>
        <dsp:cNvPr id="0" name=""/>
        <dsp:cNvSpPr/>
      </dsp:nvSpPr>
      <dsp:spPr>
        <a:xfrm>
          <a:off x="0" y="3686538"/>
          <a:ext cx="6726161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570D98-ACCB-4C1D-91E8-B1CE595EE46A}">
      <dsp:nvSpPr>
        <dsp:cNvPr id="0" name=""/>
        <dsp:cNvSpPr/>
      </dsp:nvSpPr>
      <dsp:spPr>
        <a:xfrm>
          <a:off x="336308" y="3332298"/>
          <a:ext cx="4708313" cy="7084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963" tIns="0" rIns="17796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solidFill>
                <a:srgbClr val="FF0000"/>
              </a:solidFill>
            </a:rPr>
            <a:t>4.</a:t>
          </a:r>
          <a:r>
            <a:rPr lang="zh-CN" altLang="en-US" sz="1800" b="1" kern="1200" dirty="0" smtClean="0">
              <a:solidFill>
                <a:srgbClr val="FF0000"/>
              </a:solidFill>
            </a:rPr>
            <a:t>接受管理层指导和建议</a:t>
          </a:r>
          <a:endParaRPr lang="zh-CN" altLang="en-US" sz="1800" b="1" kern="1200" dirty="0">
            <a:solidFill>
              <a:srgbClr val="FF0000"/>
            </a:solidFill>
          </a:endParaRPr>
        </a:p>
      </dsp:txBody>
      <dsp:txXfrm>
        <a:off x="370893" y="3366883"/>
        <a:ext cx="4639143" cy="6393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A11B2-8A51-4D47-9E32-692DC92ADE7C}" type="datetimeFigureOut">
              <a:rPr lang="zh-CN" altLang="en-US" smtClean="0"/>
              <a:t>2015/12/31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A009F1-8179-4A52-AE37-980815286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4315" tIns="47158" rIns="94315" bIns="47158" anchor="t"/>
          <a:lstStyle>
            <a:lvl1pPr>
              <a:defRPr sz="1000" b="1" noProof="1">
                <a:ea typeface="宋体" charset="-122"/>
                <a:sym typeface="Arial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075" name="Rectangle 3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4315" tIns="47158" rIns="94315" bIns="47158" anchor="t"/>
          <a:lstStyle>
            <a:lvl1pPr algn="r">
              <a:defRPr sz="900" noProof="1">
                <a:ea typeface="宋体" charset="-122"/>
                <a:sym typeface="Arial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15988" y="744538"/>
            <a:ext cx="49657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/>
        </p:nvSpPr>
        <p:spPr bwMode="auto">
          <a:xfrm>
            <a:off x="679450" y="4714875"/>
            <a:ext cx="5437188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315" tIns="47158" rIns="94315" bIns="47158"/>
          <a:lstStyle/>
          <a:p>
            <a:pPr>
              <a:buFontTx/>
              <a:buNone/>
              <a:defRPr/>
            </a:pPr>
            <a:r>
              <a:rPr lang="en-US" altLang="zh-CN" sz="1200"/>
              <a:t>                                </a:t>
            </a:r>
          </a:p>
          <a:p>
            <a:pPr>
              <a:buFontTx/>
              <a:buNone/>
              <a:defRPr/>
            </a:pPr>
            <a:r>
              <a:rPr lang="en-US" altLang="zh-CN" sz="1200"/>
              <a:t>            </a:t>
            </a:r>
          </a:p>
          <a:p>
            <a:pPr>
              <a:buFontTx/>
              <a:buNone/>
              <a:defRPr/>
            </a:pPr>
            <a:r>
              <a:rPr lang="en-US" altLang="zh-CN" sz="1200"/>
              <a:t>           </a:t>
            </a:r>
          </a:p>
          <a:p>
            <a:pPr>
              <a:buFontTx/>
              <a:buNone/>
              <a:defRPr/>
            </a:pPr>
            <a:r>
              <a:rPr lang="en-US" altLang="zh-CN" sz="1200"/>
              <a:t>            </a:t>
            </a:r>
          </a:p>
          <a:p>
            <a:pPr>
              <a:buFontTx/>
              <a:buNone/>
              <a:defRPr/>
            </a:pPr>
            <a:r>
              <a:rPr lang="en-US" altLang="zh-CN" sz="1200"/>
              <a:t>           </a:t>
            </a:r>
          </a:p>
        </p:txBody>
      </p:sp>
      <p:sp>
        <p:nvSpPr>
          <p:cNvPr id="3078" name="Rectangle 6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4315" tIns="47158" rIns="94315" bIns="47158" anchor="b"/>
          <a:lstStyle>
            <a:lvl1pPr>
              <a:defRPr sz="900" noProof="1">
                <a:latin typeface="Arial" charset="0"/>
                <a:ea typeface="宋体" charset="-122"/>
                <a:cs typeface="+mn-ea"/>
                <a:sym typeface="Arial" charset="0"/>
              </a:defRPr>
            </a:lvl1pPr>
          </a:lstStyle>
          <a:p>
            <a:pPr>
              <a:defRPr/>
            </a:pPr>
            <a:r>
              <a:rPr lang="zh-CN" altLang="en-US"/>
              <a:t>IBM Confidential</a:t>
            </a:r>
            <a:endParaRPr lang="en-US" altLang="x-none"/>
          </a:p>
        </p:txBody>
      </p:sp>
      <p:sp>
        <p:nvSpPr>
          <p:cNvPr id="3079" name="Rectangle 7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4315" tIns="47158" rIns="94315" bIns="47158" numCol="1" anchor="b" anchorCtr="0" compatLnSpc="1">
            <a:prstTxWarp prst="textNoShape">
              <a:avLst/>
            </a:prstTxWarp>
          </a:bodyPr>
          <a:lstStyle>
            <a:lvl1pPr algn="r">
              <a:defRPr>
                <a:ea typeface="楷体_GB2312" pitchFamily="1" charset="-122"/>
              </a:defRPr>
            </a:lvl1pPr>
          </a:lstStyle>
          <a:p>
            <a:pPr>
              <a:defRPr/>
            </a:pPr>
            <a:fld id="{0B11D27B-9E4A-439A-8088-CA8796104328}" type="slidenum">
              <a:rPr lang="zh-CN" altLang="en-US"/>
              <a:pPr>
                <a:defRPr/>
              </a:pPr>
              <a:t>‹#›</a:t>
            </a:fld>
            <a:endParaRPr lang="en-US" sz="90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19473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lvl="1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lvl="2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lvl="3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lvl="4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lvl="5" indent="0">
      <a:defRPr sz="1200" kern="1200">
        <a:latin typeface="+mn-lt"/>
        <a:ea typeface="+mn-ea"/>
        <a:cs typeface="+mn-cs"/>
      </a:defRPr>
    </a:lvl6pPr>
    <a:lvl7pPr marL="2743200" lvl="6" indent="0">
      <a:defRPr sz="1200" kern="1200">
        <a:latin typeface="+mn-lt"/>
        <a:ea typeface="+mn-ea"/>
        <a:cs typeface="+mn-cs"/>
      </a:defRPr>
    </a:lvl7pPr>
    <a:lvl8pPr marL="3200400" lvl="7" indent="0">
      <a:defRPr sz="1200" kern="1200">
        <a:latin typeface="+mn-lt"/>
        <a:ea typeface="+mn-ea"/>
        <a:cs typeface="+mn-cs"/>
      </a:defRPr>
    </a:lvl8pPr>
    <a:lvl9pPr marL="3657600" lvl="8" indent="0">
      <a:defRPr sz="1200" kern="1200"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E9E58F-9D32-4A66-B7D4-F37F3A5411C9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C28509-A412-4EB5-8639-DEBD890E8D4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C28509-A412-4EB5-8639-DEBD890E8D4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C28509-A412-4EB5-8639-DEBD890E8D4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09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8151D46-6774-4681-BEDD-47B104517980}" type="slidenum">
              <a:rPr lang="zh-CN" altLang="en-US">
                <a:solidFill>
                  <a:srgbClr val="000000"/>
                </a:solidFill>
                <a:cs typeface="微软雅黑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zh-CN">
              <a:solidFill>
                <a:srgbClr val="000000"/>
              </a:solidFill>
              <a:cs typeface="微软雅黑"/>
            </a:endParaRPr>
          </a:p>
        </p:txBody>
      </p:sp>
      <p:sp>
        <p:nvSpPr>
          <p:cNvPr id="102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8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5710"/>
            <a:ext cx="5438775" cy="4466511"/>
          </a:xfrm>
          <a:prstGeom prst="rect">
            <a:avLst/>
          </a:prstGeo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09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8151D46-6774-4681-BEDD-47B104517980}" type="slidenum">
              <a:rPr lang="zh-CN" altLang="en-US">
                <a:solidFill>
                  <a:srgbClr val="000000"/>
                </a:solidFill>
                <a:cs typeface="微软雅黑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zh-CN">
              <a:solidFill>
                <a:srgbClr val="000000"/>
              </a:solidFill>
              <a:cs typeface="微软雅黑"/>
            </a:endParaRPr>
          </a:p>
        </p:txBody>
      </p:sp>
      <p:sp>
        <p:nvSpPr>
          <p:cNvPr id="102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8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5710"/>
            <a:ext cx="5438775" cy="4466511"/>
          </a:xfrm>
          <a:prstGeom prst="rect">
            <a:avLst/>
          </a:prstGeo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E024C-BB04-4FBD-8B18-B440298C43C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229377-6251-4433-9573-21F7EEFAB404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Rectangle 7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24C2F-670C-416F-8E1F-F07FB178FD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7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35C5B0-5FD6-4C77-8B96-1577651FFC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80988"/>
            <a:ext cx="2057400" cy="584517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80988"/>
            <a:ext cx="6052930" cy="584517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7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09722C-EC81-4DE7-B2C7-979A1DE2AA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EB93C-684E-4246-B69B-F7848FFF1101}" type="slidenum">
              <a:rPr lang="zh-CN" altLang="en-US"/>
              <a:pPr>
                <a:defRPr/>
              </a:pPr>
              <a:t>‹#›</a:t>
            </a:fld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6AA3B4-5F1F-435F-BB1F-3AD6F45C03AB}" type="slidenum">
              <a:rPr lang="zh-CN" altLang="en-US"/>
              <a:pPr>
                <a:defRPr/>
              </a:pPr>
              <a:t>‹#›</a:t>
            </a:fld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1E0D9-436C-4DA4-AA56-9DACD436F43E}" type="slidenum">
              <a:rPr lang="zh-CN" altLang="en-US"/>
              <a:pPr>
                <a:defRPr/>
              </a:pPr>
              <a:t>‹#›</a:t>
            </a:fld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1CEE3-136A-425C-A267-836C1F871137}" type="slidenum">
              <a:rPr lang="zh-CN" altLang="en-US"/>
              <a:pPr>
                <a:defRPr/>
              </a:pPr>
              <a:t>‹#›</a:t>
            </a:fld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7EC3B-8CD9-4BEF-B01D-8E5D994DAC46}" type="slidenum">
              <a:rPr lang="zh-CN" altLang="en-US"/>
              <a:pPr>
                <a:defRPr/>
              </a:pPr>
              <a:t>‹#›</a:t>
            </a:fld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13E20-E3CB-4278-BCD3-F1D99036FD7A}" type="slidenum">
              <a:rPr lang="zh-CN" altLang="en-US"/>
              <a:pPr>
                <a:defRPr/>
              </a:pPr>
              <a:t>‹#›</a:t>
            </a:fld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205C0A-A17A-4F5F-8EFF-7F1FDF6D50FD}" type="slidenum">
              <a:rPr lang="zh-CN" altLang="en-US"/>
              <a:pPr>
                <a:defRPr/>
              </a:pPr>
              <a:t>‹#›</a:t>
            </a:fld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05979F-D8B4-44B3-9463-D2AA16FDB8F2}" type="slidenum">
              <a:rPr lang="zh-CN" altLang="en-US"/>
              <a:pPr>
                <a:defRPr/>
              </a:pPr>
              <a:t>‹#›</a:t>
            </a:fld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7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9EAAF3-E7B3-448E-95AB-B389602710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A2431-CF28-47C9-9356-5A6141DEC9BA}" type="slidenum">
              <a:rPr lang="zh-CN" altLang="en-US"/>
              <a:pPr>
                <a:defRPr/>
              </a:pPr>
              <a:t>‹#›</a:t>
            </a:fld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838A1-757F-40C2-A95E-7AC46D0F80D2}" type="slidenum">
              <a:rPr lang="zh-CN" altLang="en-US"/>
              <a:pPr>
                <a:defRPr/>
              </a:pPr>
              <a:t>‹#›</a:t>
            </a:fld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06076-7860-4731-A0DF-C480730BD167}" type="slidenum">
              <a:rPr lang="zh-CN" altLang="en-US"/>
              <a:pPr>
                <a:defRPr/>
              </a:pPr>
              <a:t>‹#›</a:t>
            </a:fld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ED524B-E711-449A-9EA9-81518B0D75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82713"/>
            <a:ext cx="4032504" cy="47434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382713"/>
            <a:ext cx="4032504" cy="47434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7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8357E8-8459-4B23-8888-A09E5B620D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5E9AB5-3833-4C85-BA95-7364F5F6CB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Rectangle 7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3D424-F806-45AF-91C6-1332F09FAE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E2C3E-3B43-41C3-A990-31FE3FDF30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F5844-E1E4-4FEB-8F1A-C780618EA9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>
              <a:sym typeface="Arial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0FC035-5DA8-429A-B032-5605D8A2C6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4" descr="crop_of_DM04_12_2_blue"/>
          <p:cNvPicPr>
            <a:picLocks noChangeArrowheads="1"/>
          </p:cNvPicPr>
          <p:nvPr/>
        </p:nvPicPr>
        <p:blipFill>
          <a:blip r:embed="rId13"/>
          <a:srcRect t="54021" b="23769"/>
          <a:stretch>
            <a:fillRect/>
          </a:stretch>
        </p:blipFill>
        <p:spPr bwMode="auto">
          <a:xfrm>
            <a:off x="0" y="6475413"/>
            <a:ext cx="9144000" cy="393700"/>
          </a:xfrm>
          <a:prstGeom prst="rect">
            <a:avLst/>
          </a:prstGeom>
          <a:noFill/>
          <a:ln w="317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27" name="Picture 33" descr="crop_of_DM04_12_2_blue"/>
          <p:cNvPicPr>
            <a:picLocks noChangeAspect="1" noChangeArrowheads="1"/>
          </p:cNvPicPr>
          <p:nvPr/>
        </p:nvPicPr>
        <p:blipFill>
          <a:blip r:embed="rId13"/>
          <a:srcRect t="27010" b="52106"/>
          <a:stretch>
            <a:fillRect/>
          </a:stretch>
        </p:blipFill>
        <p:spPr bwMode="auto">
          <a:xfrm>
            <a:off x="1588" y="1588"/>
            <a:ext cx="9144000" cy="381000"/>
          </a:xfrm>
          <a:prstGeom prst="rect">
            <a:avLst/>
          </a:prstGeom>
          <a:noFill/>
          <a:ln w="317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028" name="Rectangle 7"/>
          <p:cNvSpPr>
            <a:spLocks noGrp="1"/>
          </p:cNvSpPr>
          <p:nvPr>
            <p:ph type="sldNum" sz="quarter" idx="4"/>
          </p:nvPr>
        </p:nvSpPr>
        <p:spPr>
          <a:xfrm>
            <a:off x="304800" y="6534150"/>
            <a:ext cx="1219200" cy="3238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44000" tIns="6840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DCC7756-481C-40EE-B425-9BB69ADF5A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29" name="Line 12"/>
          <p:cNvSpPr>
            <a:spLocks noChangeShapeType="1"/>
          </p:cNvSpPr>
          <p:nvPr/>
        </p:nvSpPr>
        <p:spPr bwMode="auto">
          <a:xfrm flipV="1">
            <a:off x="1524000" y="64770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Wingdings" pitchFamily="2" charset="2"/>
              <a:buNone/>
              <a:defRPr/>
            </a:pPr>
            <a:endParaRPr lang="zh-CN" altLang="zh-CN" sz="1800">
              <a:solidFill>
                <a:srgbClr val="000000"/>
              </a:solidFill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1030" name="Line 13"/>
          <p:cNvSpPr>
            <a:spLocks noChangeShapeType="1"/>
          </p:cNvSpPr>
          <p:nvPr/>
        </p:nvSpPr>
        <p:spPr bwMode="auto">
          <a:xfrm>
            <a:off x="1568450" y="381000"/>
            <a:ext cx="7575550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 wrap="none"/>
          <a:lstStyle/>
          <a:p>
            <a:pPr algn="ctr">
              <a:buFont typeface="Wingdings" pitchFamily="2" charset="2"/>
              <a:buNone/>
              <a:defRPr/>
            </a:pPr>
            <a:endParaRPr lang="zh-CN" altLang="zh-CN" sz="1800">
              <a:solidFill>
                <a:srgbClr val="000000"/>
              </a:solidFill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1031" name="Line 14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 wrap="none"/>
          <a:lstStyle/>
          <a:p>
            <a:pPr algn="ctr">
              <a:buFont typeface="Wingdings" pitchFamily="2" charset="2"/>
              <a:buNone/>
              <a:defRPr/>
            </a:pPr>
            <a:endParaRPr lang="zh-CN" altLang="zh-CN" sz="1800">
              <a:solidFill>
                <a:srgbClr val="000000"/>
              </a:solidFill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1032" name="Rectangle 2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80988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Arial" pitchFamily="34" charset="0"/>
              </a:rPr>
              <a:t>Header text</a:t>
            </a:r>
          </a:p>
        </p:txBody>
      </p:sp>
      <p:sp>
        <p:nvSpPr>
          <p:cNvPr id="1033" name="Rectangle 28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382713"/>
            <a:ext cx="8229600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Arial" pitchFamily="34" charset="0"/>
              </a:rPr>
              <a:t>Level One Text</a:t>
            </a:r>
          </a:p>
          <a:p>
            <a:pPr lvl="1"/>
            <a:r>
              <a:rPr lang="en-US" altLang="zh-CN" smtClean="0">
                <a:sym typeface="Arial" pitchFamily="34" charset="0"/>
              </a:rPr>
              <a:t>Level Two Text</a:t>
            </a:r>
          </a:p>
          <a:p>
            <a:pPr lvl="2"/>
            <a:r>
              <a:rPr lang="en-US" altLang="zh-CN" smtClean="0">
                <a:sym typeface="Arial" pitchFamily="34" charset="0"/>
              </a:rPr>
              <a:t>Level Three Text</a:t>
            </a:r>
          </a:p>
          <a:p>
            <a:pPr lvl="3"/>
            <a:r>
              <a:rPr lang="en-US" altLang="zh-CN" smtClean="0">
                <a:sym typeface="Arial" pitchFamily="34" charset="0"/>
              </a:rPr>
              <a:t>Level Four Text</a:t>
            </a:r>
          </a:p>
          <a:p>
            <a:pPr lvl="4"/>
            <a:r>
              <a:rPr lang="en-US" altLang="zh-CN" smtClean="0">
                <a:sym typeface="Arial" pitchFamily="34" charset="0"/>
              </a:rPr>
              <a:t>Level Five Text</a:t>
            </a:r>
          </a:p>
        </p:txBody>
      </p:sp>
      <p:sp>
        <p:nvSpPr>
          <p:cNvPr id="1034" name="Line 29"/>
          <p:cNvSpPr>
            <a:spLocks noChangeShapeType="1"/>
          </p:cNvSpPr>
          <p:nvPr/>
        </p:nvSpPr>
        <p:spPr bwMode="auto">
          <a:xfrm>
            <a:off x="457200" y="1119188"/>
            <a:ext cx="82296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algn="ctr">
              <a:buFont typeface="Wingdings" pitchFamily="2" charset="2"/>
              <a:buNone/>
              <a:defRPr/>
            </a:pPr>
            <a:endParaRPr lang="zh-CN" altLang="zh-CN" sz="1800">
              <a:solidFill>
                <a:srgbClr val="000000"/>
              </a:solidFill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1035" name="Line 31"/>
          <p:cNvSpPr>
            <a:spLocks noChangeShapeType="1"/>
          </p:cNvSpPr>
          <p:nvPr/>
        </p:nvSpPr>
        <p:spPr bwMode="auto">
          <a:xfrm flipV="1">
            <a:off x="1524000" y="155575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Wingdings" pitchFamily="2" charset="2"/>
              <a:buNone/>
              <a:defRPr/>
            </a:pPr>
            <a:endParaRPr lang="zh-CN" altLang="zh-CN" sz="1800">
              <a:solidFill>
                <a:srgbClr val="000000"/>
              </a:solidFill>
              <a:ea typeface="楷体_GB2312" pitchFamily="1" charset="-122"/>
              <a:sym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</p:sldLayoutIdLst>
  <p:transition/>
  <p:txStyles>
    <p:titleStyle>
      <a:lvl1pPr algn="l" defTabSz="0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accent1"/>
          </a:solidFill>
          <a:latin typeface="+mj-lt"/>
          <a:ea typeface="+mj-ea"/>
          <a:cs typeface="+mj-cs"/>
          <a:sym typeface="Arial" pitchFamily="34" charset="0"/>
        </a:defRPr>
      </a:lvl1pPr>
      <a:lvl2pPr algn="l" defTabSz="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itchFamily="34" charset="0"/>
          <a:ea typeface="宋体" pitchFamily="2" charset="-122"/>
          <a:sym typeface="Arial" pitchFamily="34" charset="0"/>
        </a:defRPr>
      </a:lvl2pPr>
      <a:lvl3pPr algn="l" defTabSz="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itchFamily="34" charset="0"/>
          <a:ea typeface="宋体" pitchFamily="2" charset="-122"/>
          <a:sym typeface="Arial" pitchFamily="34" charset="0"/>
        </a:defRPr>
      </a:lvl3pPr>
      <a:lvl4pPr algn="l" defTabSz="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itchFamily="34" charset="0"/>
          <a:ea typeface="宋体" pitchFamily="2" charset="-122"/>
          <a:sym typeface="Arial" pitchFamily="34" charset="0"/>
        </a:defRPr>
      </a:lvl4pPr>
      <a:lvl5pPr algn="l" defTabSz="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itchFamily="34" charset="0"/>
          <a:ea typeface="宋体" pitchFamily="2" charset="-122"/>
          <a:sym typeface="Arial" pitchFamily="34" charset="0"/>
        </a:defRPr>
      </a:lvl5pPr>
      <a:lvl6pPr marL="457200" algn="l" defTabSz="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itchFamily="34" charset="0"/>
          <a:ea typeface="宋体" pitchFamily="2" charset="-122"/>
          <a:sym typeface="Arial" pitchFamily="34" charset="0"/>
        </a:defRPr>
      </a:lvl6pPr>
      <a:lvl7pPr marL="914400" algn="l" defTabSz="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itchFamily="34" charset="0"/>
          <a:ea typeface="宋体" pitchFamily="2" charset="-122"/>
          <a:sym typeface="Arial" pitchFamily="34" charset="0"/>
        </a:defRPr>
      </a:lvl7pPr>
      <a:lvl8pPr marL="1371600" algn="l" defTabSz="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itchFamily="34" charset="0"/>
          <a:ea typeface="宋体" pitchFamily="2" charset="-122"/>
          <a:sym typeface="Arial" pitchFamily="34" charset="0"/>
        </a:defRPr>
      </a:lvl8pPr>
      <a:lvl9pPr marL="1828800" algn="l" defTabSz="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itchFamily="34" charset="0"/>
          <a:ea typeface="宋体" pitchFamily="2" charset="-122"/>
          <a:sym typeface="Arial" pitchFamily="34" charset="0"/>
        </a:defRPr>
      </a:lvl9pPr>
    </p:titleStyle>
    <p:bodyStyle>
      <a:lvl1pPr marL="192088" indent="-192088" algn="l" defTabSz="0" rtl="0" eaLnBrk="0" fontAlgn="base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463550" lvl="1" indent="-185738" algn="l" defTabSz="0" rtl="0" eaLnBrk="0" fontAlgn="base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宋体" pitchFamily="2" charset="-122"/>
        <a:buChar char="-"/>
        <a:defRPr sz="2800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768350" lvl="2" indent="-193675" algn="l" defTabSz="0" rtl="0" eaLnBrk="0" fontAlgn="base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052513" lvl="3" indent="-179388" algn="l" defTabSz="0" rtl="0" eaLnBrk="0" fontAlgn="base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宋体" pitchFamily="2" charset="-12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1381125" lvl="4" indent="-146050" algn="l" defTabSz="0" rtl="0" eaLnBrk="0" fontAlgn="base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2514600" lvl="5" indent="-228600" algn="l" defTabSz="0" eaLnBrk="0" fontAlgn="base" latinLnBrk="0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2971800" lvl="6" indent="-228600" algn="l" defTabSz="0" eaLnBrk="0" fontAlgn="base" latinLnBrk="0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429000" lvl="7" indent="-228600" algn="l" defTabSz="0" eaLnBrk="0" fontAlgn="base" latinLnBrk="0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3886200" lvl="8" indent="-228600" algn="l" defTabSz="0" eaLnBrk="0" fontAlgn="base" latinLnBrk="0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lvl1pPr lvl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altLang="en-US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altLang="en-US" smtClean="0">
                <a:sym typeface="Calibri" pitchFamily="34" charset="0"/>
              </a:rPr>
              <a:t>第五级</a:t>
            </a:r>
          </a:p>
        </p:txBody>
      </p:sp>
      <p:sp>
        <p:nvSpPr>
          <p:cNvPr id="2052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l">
              <a:defRPr sz="1200" noProof="1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05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ea typeface="楷体_GB2312" pitchFamily="1" charset="-122"/>
              </a:defRPr>
            </a:lvl1pPr>
          </a:lstStyle>
          <a:p>
            <a:pPr>
              <a:defRPr/>
            </a:pPr>
            <a:fld id="{4F6E6FED-9A08-4DBE-A3FA-0B9E3B955D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36" r:id="rId7"/>
    <p:sldLayoutId id="2147484037" r:id="rId8"/>
    <p:sldLayoutId id="2147484038" r:id="rId9"/>
    <p:sldLayoutId id="2147484039" r:id="rId10"/>
    <p:sldLayoutId id="214748404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  <a:sym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  <a:sym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  <a:sym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  <a:sym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  <a:sym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  <a:sym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  <a:sym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5pPr>
      <a:lvl6pPr marL="2514600" lvl="5" indent="-228600" algn="l" defTabSz="914400" eaLnBrk="1" fontAlgn="base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971800" lvl="6" indent="-228600" algn="l" defTabSz="914400" eaLnBrk="1" fontAlgn="base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429000" lvl="7" indent="-228600" algn="l" defTabSz="914400" eaLnBrk="1" fontAlgn="base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886200" lvl="8" indent="-228600" algn="l" defTabSz="914400" eaLnBrk="1" fontAlgn="base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lvl1pPr lvl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13" Type="http://schemas.openxmlformats.org/officeDocument/2006/relationships/slideLayout" Target="../slideLayouts/slideLayout2.xml"/><Relationship Id="rId18" Type="http://schemas.openxmlformats.org/officeDocument/2006/relationships/hyperlink" Target="http://us.fotolia.com/id/10484933" TargetMode="External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12" Type="http://schemas.openxmlformats.org/officeDocument/2006/relationships/tags" Target="../tags/tag48.xml"/><Relationship Id="rId17" Type="http://schemas.openxmlformats.org/officeDocument/2006/relationships/image" Target="../media/image9.jpeg"/><Relationship Id="rId2" Type="http://schemas.openxmlformats.org/officeDocument/2006/relationships/tags" Target="../tags/tag38.xml"/><Relationship Id="rId16" Type="http://schemas.openxmlformats.org/officeDocument/2006/relationships/hyperlink" Target="http://us.fotolia.com/id/25980428" TargetMode="External"/><Relationship Id="rId20" Type="http://schemas.openxmlformats.org/officeDocument/2006/relationships/image" Target="../media/image2.png"/><Relationship Id="rId1" Type="http://schemas.openxmlformats.org/officeDocument/2006/relationships/vmlDrawing" Target="../drawings/vmlDrawing4.vml"/><Relationship Id="rId6" Type="http://schemas.openxmlformats.org/officeDocument/2006/relationships/tags" Target="../tags/tag42.xml"/><Relationship Id="rId11" Type="http://schemas.openxmlformats.org/officeDocument/2006/relationships/tags" Target="../tags/tag47.xml"/><Relationship Id="rId5" Type="http://schemas.openxmlformats.org/officeDocument/2006/relationships/tags" Target="../tags/tag41.xml"/><Relationship Id="rId15" Type="http://schemas.openxmlformats.org/officeDocument/2006/relationships/image" Target="../media/image8.png"/><Relationship Id="rId10" Type="http://schemas.openxmlformats.org/officeDocument/2006/relationships/tags" Target="../tags/tag46.xml"/><Relationship Id="rId19" Type="http://schemas.openxmlformats.org/officeDocument/2006/relationships/image" Target="../media/image10.jpeg"/><Relationship Id="rId4" Type="http://schemas.openxmlformats.org/officeDocument/2006/relationships/tags" Target="../tags/tag40.xml"/><Relationship Id="rId9" Type="http://schemas.openxmlformats.org/officeDocument/2006/relationships/tags" Target="../tags/tag45.xml"/><Relationship Id="rId1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Microsoft_Office_Excel_97-2003____2.xls"/><Relationship Id="rId5" Type="http://schemas.openxmlformats.org/officeDocument/2006/relationships/oleObject" Target="../embeddings/Microsoft_Office_Excel_97-2003____1.xls"/><Relationship Id="rId4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26" Type="http://schemas.openxmlformats.org/officeDocument/2006/relationships/tags" Target="../tags/tag28.xml"/><Relationship Id="rId3" Type="http://schemas.openxmlformats.org/officeDocument/2006/relationships/tags" Target="../tags/tag5.xml"/><Relationship Id="rId21" Type="http://schemas.openxmlformats.org/officeDocument/2006/relationships/tags" Target="../tags/tag23.xml"/><Relationship Id="rId34" Type="http://schemas.openxmlformats.org/officeDocument/2006/relationships/slideLayout" Target="../slideLayouts/slideLayout2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5" Type="http://schemas.openxmlformats.org/officeDocument/2006/relationships/tags" Target="../tags/tag27.xml"/><Relationship Id="rId33" Type="http://schemas.openxmlformats.org/officeDocument/2006/relationships/tags" Target="../tags/tag35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0" Type="http://schemas.openxmlformats.org/officeDocument/2006/relationships/tags" Target="../tags/tag22.xml"/><Relationship Id="rId29" Type="http://schemas.openxmlformats.org/officeDocument/2006/relationships/tags" Target="../tags/tag31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24" Type="http://schemas.openxmlformats.org/officeDocument/2006/relationships/tags" Target="../tags/tag26.xml"/><Relationship Id="rId32" Type="http://schemas.openxmlformats.org/officeDocument/2006/relationships/tags" Target="../tags/tag34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23" Type="http://schemas.openxmlformats.org/officeDocument/2006/relationships/tags" Target="../tags/tag25.xml"/><Relationship Id="rId28" Type="http://schemas.openxmlformats.org/officeDocument/2006/relationships/tags" Target="../tags/tag30.xml"/><Relationship Id="rId10" Type="http://schemas.openxmlformats.org/officeDocument/2006/relationships/tags" Target="../tags/tag12.xml"/><Relationship Id="rId19" Type="http://schemas.openxmlformats.org/officeDocument/2006/relationships/tags" Target="../tags/tag21.xml"/><Relationship Id="rId31" Type="http://schemas.openxmlformats.org/officeDocument/2006/relationships/tags" Target="../tags/tag33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tags" Target="../tags/tag24.xml"/><Relationship Id="rId27" Type="http://schemas.openxmlformats.org/officeDocument/2006/relationships/tags" Target="../tags/tag29.xml"/><Relationship Id="rId30" Type="http://schemas.openxmlformats.org/officeDocument/2006/relationships/tags" Target="../tags/tag32.xml"/><Relationship Id="rId3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6859" y="334776"/>
            <a:ext cx="8229600" cy="838200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pic>
        <p:nvPicPr>
          <p:cNvPr id="4" name="图片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10437" y="0"/>
            <a:ext cx="1833563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xmlns="" val="3078502871"/>
              </p:ext>
            </p:extLst>
          </p:nvPr>
        </p:nvGraphicFramePr>
        <p:xfrm>
          <a:off x="1376748" y="1473280"/>
          <a:ext cx="6726162" cy="4357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报表和数据分析</a:t>
            </a:r>
            <a:endParaRPr lang="zh-CN" altLang="en-US" dirty="0"/>
          </a:p>
        </p:txBody>
      </p:sp>
      <p:sp>
        <p:nvSpPr>
          <p:cNvPr id="51" name="Rectangle 42"/>
          <p:cNvSpPr/>
          <p:nvPr/>
        </p:nvSpPr>
        <p:spPr>
          <a:xfrm>
            <a:off x="8027541" y="5969562"/>
            <a:ext cx="273293" cy="116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2"/>
            </a:solidFill>
          </a:ln>
        </p:spPr>
        <p:txBody>
          <a:bodyPr wrap="square" lIns="45720" rIns="45720" anchor="ctr">
            <a:noAutofit/>
          </a:bodyPr>
          <a:lstStyle/>
          <a:p>
            <a:pPr algn="ctr"/>
            <a:endParaRPr lang="en-US" altLang="en-US" sz="80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52" name="Rectangle 42"/>
          <p:cNvSpPr/>
          <p:nvPr/>
        </p:nvSpPr>
        <p:spPr>
          <a:xfrm>
            <a:off x="8032887" y="6147674"/>
            <a:ext cx="273293" cy="1169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square" lIns="45720" rIns="45720" anchor="ctr">
            <a:noAutofit/>
          </a:bodyPr>
          <a:lstStyle/>
          <a:p>
            <a:pPr algn="ctr"/>
            <a:endParaRPr lang="en-US" altLang="en-US" sz="800" dirty="0" smtClean="0">
              <a:solidFill>
                <a:prstClr val="black"/>
              </a:solidFill>
              <a:cs typeface="Arial"/>
            </a:endParaRPr>
          </a:p>
        </p:txBody>
      </p:sp>
      <p:sp>
        <p:nvSpPr>
          <p:cNvPr id="53" name="Rectangle 42"/>
          <p:cNvSpPr/>
          <p:nvPr/>
        </p:nvSpPr>
        <p:spPr>
          <a:xfrm>
            <a:off x="8026358" y="6324128"/>
            <a:ext cx="273293" cy="116967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lIns="45720" rIns="45720" anchor="ctr">
            <a:noAutofit/>
          </a:bodyPr>
          <a:lstStyle/>
          <a:p>
            <a:pPr algn="ctr"/>
            <a:endParaRPr lang="en-US" altLang="en-US" sz="800" dirty="0" smtClean="0">
              <a:solidFill>
                <a:prstClr val="black"/>
              </a:solidFill>
              <a:cs typeface="Aria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377795" y="5925609"/>
            <a:ext cx="64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未建设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389553" y="6120661"/>
            <a:ext cx="64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优化中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395849" y="6297114"/>
            <a:ext cx="64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已完成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968299" y="5783278"/>
            <a:ext cx="914408" cy="830997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图例</a:t>
            </a:r>
            <a:endParaRPr lang="en-US" altLang="zh-CN" sz="8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8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8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8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8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105189" y="1223159"/>
            <a:ext cx="5167455" cy="5037115"/>
            <a:chOff x="188314" y="1184877"/>
            <a:chExt cx="5286211" cy="5051648"/>
          </a:xfrm>
        </p:grpSpPr>
        <p:sp>
          <p:nvSpPr>
            <p:cNvPr id="4" name="Rounded Rectangle 29"/>
            <p:cNvSpPr/>
            <p:nvPr/>
          </p:nvSpPr>
          <p:spPr>
            <a:xfrm>
              <a:off x="188314" y="1184877"/>
              <a:ext cx="5286211" cy="5051648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effectLst>
              <a:glow rad="76200">
                <a:schemeClr val="bg1">
                  <a:lumMod val="50000"/>
                  <a:alpha val="89000"/>
                </a:schemeClr>
              </a:glo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B88472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Rectangle 32"/>
            <p:cNvSpPr/>
            <p:nvPr/>
          </p:nvSpPr>
          <p:spPr>
            <a:xfrm>
              <a:off x="312466" y="1588325"/>
              <a:ext cx="4948303" cy="113112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accent2">
                  <a:lumMod val="75000"/>
                </a:schemeClr>
              </a:solidFill>
            </a:ln>
          </p:spPr>
          <p:txBody>
            <a:bodyPr wrap="square" lIns="45720" rIns="45720" anchor="ctr">
              <a:noAutofit/>
            </a:bodyPr>
            <a:lstStyle/>
            <a:p>
              <a:pPr algn="ctr"/>
              <a:endParaRPr lang="zh-TW" altLang="en-US" sz="16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7" name="Rectangle 33"/>
            <p:cNvSpPr/>
            <p:nvPr/>
          </p:nvSpPr>
          <p:spPr>
            <a:xfrm>
              <a:off x="305878" y="2850077"/>
              <a:ext cx="4978641" cy="2493357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accent2">
                  <a:lumMod val="75000"/>
                </a:schemeClr>
              </a:solidFill>
            </a:ln>
          </p:spPr>
          <p:txBody>
            <a:bodyPr wrap="square" lIns="45720" rIns="45720" anchor="ctr">
              <a:noAutofit/>
            </a:bodyPr>
            <a:lstStyle/>
            <a:p>
              <a:pPr algn="ctr"/>
              <a:endParaRPr lang="zh-TW" altLang="en-US" sz="16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8" name="Rectangle 34"/>
            <p:cNvSpPr/>
            <p:nvPr/>
          </p:nvSpPr>
          <p:spPr>
            <a:xfrm>
              <a:off x="305878" y="5450115"/>
              <a:ext cx="4954891" cy="609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accent2">
                  <a:lumMod val="75000"/>
                </a:schemeClr>
              </a:solidFill>
            </a:ln>
          </p:spPr>
          <p:txBody>
            <a:bodyPr wrap="square" lIns="45720" rIns="45720" anchor="ctr">
              <a:noAutofit/>
            </a:bodyPr>
            <a:lstStyle/>
            <a:p>
              <a:pPr algn="ctr"/>
              <a:endParaRPr lang="zh-TW" altLang="en-US" sz="16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9" name="Rectangle 35"/>
            <p:cNvSpPr/>
            <p:nvPr/>
          </p:nvSpPr>
          <p:spPr>
            <a:xfrm>
              <a:off x="1150846" y="1207325"/>
              <a:ext cx="3301685" cy="3395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B88472">
                      <a:lumMod val="75000"/>
                    </a:srgbClr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报表</a:t>
              </a:r>
              <a:r>
                <a:rPr lang="en-US" altLang="zh-CN" b="1" dirty="0" smtClean="0">
                  <a:solidFill>
                    <a:srgbClr val="B88472">
                      <a:lumMod val="75000"/>
                    </a:srgbClr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/</a:t>
              </a:r>
              <a:r>
                <a:rPr lang="zh-CN" altLang="en-US" b="1" dirty="0" smtClean="0">
                  <a:solidFill>
                    <a:srgbClr val="B88472">
                      <a:lumMod val="75000"/>
                    </a:srgbClr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商务智能平台</a:t>
              </a:r>
              <a:endParaRPr lang="zh-TW" altLang="en-US" b="1" dirty="0">
                <a:solidFill>
                  <a:srgbClr val="B88472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10" name="Rectangle 36"/>
            <p:cNvSpPr/>
            <p:nvPr/>
          </p:nvSpPr>
          <p:spPr>
            <a:xfrm>
              <a:off x="371538" y="5474530"/>
              <a:ext cx="31508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400" b="1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计划</a:t>
              </a:r>
              <a:r>
                <a:rPr lang="en-US" altLang="zh-CN" sz="1400" b="1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/</a:t>
              </a:r>
              <a:r>
                <a:rPr lang="zh-CN" altLang="en-US" sz="1400" b="1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优化支持</a:t>
              </a:r>
              <a:endParaRPr lang="zh-TW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11" name="Rectangle 37"/>
            <p:cNvSpPr/>
            <p:nvPr/>
          </p:nvSpPr>
          <p:spPr>
            <a:xfrm>
              <a:off x="371538" y="1602846"/>
              <a:ext cx="446372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400" b="1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日常运营报表</a:t>
              </a:r>
            </a:p>
          </p:txBody>
        </p:sp>
        <p:sp>
          <p:nvSpPr>
            <p:cNvPr id="12" name="Rectangle 38"/>
            <p:cNvSpPr/>
            <p:nvPr/>
          </p:nvSpPr>
          <p:spPr>
            <a:xfrm>
              <a:off x="370530" y="2840809"/>
              <a:ext cx="446372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400" b="1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统计分析</a:t>
              </a:r>
              <a:endParaRPr lang="zh-TW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13" name="Rectangle 42"/>
            <p:cNvSpPr/>
            <p:nvPr/>
          </p:nvSpPr>
          <p:spPr>
            <a:xfrm>
              <a:off x="426195" y="4722719"/>
              <a:ext cx="1485900" cy="27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txBody>
            <a:bodyPr wrap="square" lIns="45720" rIns="45720" anchor="ctr"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配置预警分析</a:t>
              </a:r>
              <a:endParaRPr lang="en-US" altLang="en-US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14" name="Rectangle 46"/>
            <p:cNvSpPr/>
            <p:nvPr/>
          </p:nvSpPr>
          <p:spPr>
            <a:xfrm>
              <a:off x="1984392" y="3923758"/>
              <a:ext cx="1485900" cy="27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txBody>
            <a:bodyPr wrap="square" lIns="45720" rIns="45720" anchor="ctr"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库存周转分析</a:t>
              </a:r>
              <a:endParaRPr lang="en-US" altLang="en-US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15" name="Rectangle 49"/>
            <p:cNvSpPr/>
            <p:nvPr/>
          </p:nvSpPr>
          <p:spPr>
            <a:xfrm>
              <a:off x="1984392" y="3167052"/>
              <a:ext cx="1485900" cy="277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txBody>
            <a:bodyPr wrap="square" lIns="45720" rIns="45720" anchor="ctr"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到货率分析</a:t>
              </a:r>
              <a:endParaRPr lang="en-US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16" name="Rectangle 50"/>
            <p:cNvSpPr/>
            <p:nvPr/>
          </p:nvSpPr>
          <p:spPr>
            <a:xfrm>
              <a:off x="388425" y="3167052"/>
              <a:ext cx="1485900" cy="27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txBody>
            <a:bodyPr wrap="square" lIns="45720" rIns="45720" anchor="ctr"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商品销售分析</a:t>
              </a:r>
              <a:endParaRPr lang="zh-CN" altLang="en-US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17" name="Rectangle 51"/>
            <p:cNvSpPr/>
            <p:nvPr/>
          </p:nvSpPr>
          <p:spPr>
            <a:xfrm>
              <a:off x="1984392" y="3530468"/>
              <a:ext cx="1485900" cy="27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txBody>
            <a:bodyPr wrap="square" lIns="45720" rIns="45720" anchor="ctr"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损耗分析</a:t>
              </a:r>
              <a:endParaRPr lang="zh-CN" altLang="en-US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18" name="Rectangle 52"/>
            <p:cNvSpPr/>
            <p:nvPr/>
          </p:nvSpPr>
          <p:spPr>
            <a:xfrm>
              <a:off x="1984392" y="1911925"/>
              <a:ext cx="1485900" cy="27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txBody>
            <a:bodyPr wrap="square" lIns="45720" rIns="45720" anchor="ctr"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交易</a:t>
              </a:r>
              <a:r>
                <a:rPr lang="en-US" altLang="zh-CN" sz="12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/</a:t>
              </a:r>
              <a:r>
                <a:rPr lang="zh-CN" altLang="en-US" sz="12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事务报表</a:t>
              </a:r>
              <a:endParaRPr lang="en-US" altLang="en-US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19" name="Rectangle 53"/>
            <p:cNvSpPr/>
            <p:nvPr/>
          </p:nvSpPr>
          <p:spPr>
            <a:xfrm>
              <a:off x="3580358" y="1923800"/>
              <a:ext cx="1485900" cy="27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txBody>
            <a:bodyPr wrap="square" lIns="45720" rIns="45720" anchor="ctr"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门店营运报表</a:t>
              </a:r>
              <a:endParaRPr lang="en-US" altLang="en-US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20" name="Rectangle 40"/>
            <p:cNvSpPr/>
            <p:nvPr/>
          </p:nvSpPr>
          <p:spPr>
            <a:xfrm>
              <a:off x="388425" y="3923758"/>
              <a:ext cx="1485900" cy="27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txBody>
            <a:bodyPr wrap="square" lIns="45720" rIns="45720" anchor="ctr"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会员销售分析</a:t>
              </a:r>
              <a:endParaRPr lang="en-US" altLang="en-US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21" name="Rectangle 43"/>
            <p:cNvSpPr/>
            <p:nvPr/>
          </p:nvSpPr>
          <p:spPr>
            <a:xfrm>
              <a:off x="3580358" y="3530468"/>
              <a:ext cx="1485900" cy="27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txBody>
            <a:bodyPr wrap="square" lIns="45720" rIns="45720" anchor="ctr"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营运绩效分析</a:t>
              </a:r>
              <a:endParaRPr lang="en-US" altLang="en-US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22" name="Rectangle 45"/>
            <p:cNvSpPr/>
            <p:nvPr/>
          </p:nvSpPr>
          <p:spPr>
            <a:xfrm>
              <a:off x="388425" y="3545405"/>
              <a:ext cx="1485900" cy="27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txBody>
            <a:bodyPr wrap="square" lIns="45720" rIns="45720" anchor="ctr"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供应商销售分析</a:t>
              </a:r>
              <a:endParaRPr lang="en-US" altLang="en-US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27" name="Rectangle 69"/>
            <p:cNvSpPr/>
            <p:nvPr/>
          </p:nvSpPr>
          <p:spPr>
            <a:xfrm>
              <a:off x="1943667" y="3138684"/>
              <a:ext cx="1568450" cy="1463040"/>
            </a:xfrm>
            <a:prstGeom prst="rect">
              <a:avLst/>
            </a:prstGeom>
            <a:noFill/>
            <a:ln w="12700">
              <a:solidFill>
                <a:schemeClr val="accent5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Rectangle 70"/>
            <p:cNvSpPr/>
            <p:nvPr/>
          </p:nvSpPr>
          <p:spPr>
            <a:xfrm>
              <a:off x="3551741" y="3138683"/>
              <a:ext cx="1542036" cy="1463040"/>
            </a:xfrm>
            <a:prstGeom prst="rect">
              <a:avLst/>
            </a:prstGeom>
            <a:noFill/>
            <a:ln w="12700">
              <a:solidFill>
                <a:schemeClr val="accent5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Rectangle 72"/>
            <p:cNvSpPr/>
            <p:nvPr/>
          </p:nvSpPr>
          <p:spPr>
            <a:xfrm>
              <a:off x="345499" y="3114934"/>
              <a:ext cx="1568450" cy="1463040"/>
            </a:xfrm>
            <a:prstGeom prst="rect">
              <a:avLst/>
            </a:prstGeom>
            <a:noFill/>
            <a:ln w="12700">
              <a:solidFill>
                <a:schemeClr val="accent5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Rectangle 73"/>
            <p:cNvSpPr/>
            <p:nvPr/>
          </p:nvSpPr>
          <p:spPr>
            <a:xfrm>
              <a:off x="363951" y="4519801"/>
              <a:ext cx="4778066" cy="704088"/>
            </a:xfrm>
            <a:prstGeom prst="rect">
              <a:avLst/>
            </a:prstGeom>
            <a:noFill/>
            <a:ln w="12700">
              <a:solidFill>
                <a:schemeClr val="accent5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Rectangle 80"/>
            <p:cNvSpPr/>
            <p:nvPr/>
          </p:nvSpPr>
          <p:spPr>
            <a:xfrm>
              <a:off x="3590034" y="3177992"/>
              <a:ext cx="1485900" cy="27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txBody>
            <a:bodyPr wrap="square" lIns="45720" rIns="45720" anchor="ctr"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品类绩效分析</a:t>
              </a:r>
              <a:endParaRPr lang="en-US" altLang="en-US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33" name="Rectangle 89"/>
            <p:cNvSpPr/>
            <p:nvPr/>
          </p:nvSpPr>
          <p:spPr>
            <a:xfrm>
              <a:off x="1993738" y="4722624"/>
              <a:ext cx="1485900" cy="27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txBody>
            <a:bodyPr wrap="square" lIns="45720" rIns="45720" anchor="ctr"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门店异常业务分析</a:t>
              </a:r>
              <a:endParaRPr lang="en-US" altLang="en-US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34" name="Rectangle 90"/>
            <p:cNvSpPr/>
            <p:nvPr/>
          </p:nvSpPr>
          <p:spPr>
            <a:xfrm>
              <a:off x="3620659" y="4303769"/>
              <a:ext cx="1485900" cy="277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txBody>
            <a:bodyPr wrap="square" lIns="45720" rIns="45720" anchor="ctr"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供应商绩效分析</a:t>
              </a:r>
              <a:endParaRPr lang="en-US" altLang="en-US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35" name="Rectangle 92"/>
            <p:cNvSpPr/>
            <p:nvPr/>
          </p:nvSpPr>
          <p:spPr>
            <a:xfrm>
              <a:off x="3581459" y="3923758"/>
              <a:ext cx="1485900" cy="27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txBody>
            <a:bodyPr wrap="square" lIns="45720" rIns="45720" anchor="ctr"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消费金额段分析</a:t>
              </a:r>
              <a:endParaRPr lang="en-US" altLang="en-US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38" name="Rectangle 56"/>
            <p:cNvSpPr/>
            <p:nvPr/>
          </p:nvSpPr>
          <p:spPr>
            <a:xfrm>
              <a:off x="3605210" y="4717747"/>
              <a:ext cx="1485900" cy="27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2"/>
              </a:solidFill>
            </a:ln>
          </p:spPr>
          <p:txBody>
            <a:bodyPr wrap="square" lIns="45720" rIns="45720" anchor="ctr"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空间绩效分析</a:t>
              </a:r>
              <a:endParaRPr lang="en-US" altLang="en-US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41" name="Rectangle 58"/>
            <p:cNvSpPr/>
            <p:nvPr/>
          </p:nvSpPr>
          <p:spPr>
            <a:xfrm>
              <a:off x="388425" y="4302111"/>
              <a:ext cx="1485900" cy="27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txBody>
            <a:bodyPr wrap="square" lIns="45720" rIns="45720" anchor="ctr"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客单客流分析</a:t>
              </a:r>
              <a:endParaRPr lang="en-US" altLang="en-US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42" name="Rectangle 59"/>
            <p:cNvSpPr/>
            <p:nvPr/>
          </p:nvSpPr>
          <p:spPr>
            <a:xfrm>
              <a:off x="1983291" y="4302111"/>
              <a:ext cx="1485900" cy="27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txBody>
            <a:bodyPr wrap="square" lIns="45720" rIns="45720" anchor="ctr">
              <a:noAutofit/>
            </a:bodyPr>
            <a:lstStyle/>
            <a:p>
              <a:pPr algn="ctr"/>
              <a:r>
                <a:rPr lang="en-US" altLang="zh-CN" sz="12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IGA</a:t>
              </a:r>
              <a:r>
                <a:rPr lang="zh-CN" altLang="en-US" sz="12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报表分析</a:t>
              </a:r>
              <a:endParaRPr lang="en-US" altLang="en-US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43" name="Rectangle 61"/>
            <p:cNvSpPr/>
            <p:nvPr/>
          </p:nvSpPr>
          <p:spPr>
            <a:xfrm>
              <a:off x="388425" y="1923800"/>
              <a:ext cx="1485900" cy="27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txBody>
            <a:bodyPr wrap="square" lIns="45720" rIns="45720" anchor="ctr"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销售汇总报表</a:t>
              </a:r>
              <a:endParaRPr lang="zh-CN" altLang="en-US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47" name="Rectangle 67"/>
            <p:cNvSpPr/>
            <p:nvPr/>
          </p:nvSpPr>
          <p:spPr>
            <a:xfrm flipH="1">
              <a:off x="399481" y="2218569"/>
              <a:ext cx="4678934" cy="1476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en-US" altLang="zh-CN" sz="8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XL+RMS</a:t>
              </a:r>
              <a:endParaRPr lang="en-US" sz="8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48" name="Rectangle 67"/>
            <p:cNvSpPr/>
            <p:nvPr/>
          </p:nvSpPr>
          <p:spPr>
            <a:xfrm flipH="1">
              <a:off x="445825" y="5042741"/>
              <a:ext cx="4678934" cy="18288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en-US" altLang="zh-CN" sz="10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RMS</a:t>
              </a:r>
              <a:r>
                <a:rPr lang="zh-CN" altLang="en-US" sz="10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 </a:t>
              </a:r>
              <a:r>
                <a:rPr lang="en-US" altLang="zh-CN" sz="10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+</a:t>
              </a:r>
              <a:r>
                <a:rPr lang="zh-CN" altLang="en-US" sz="10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 </a:t>
              </a:r>
              <a:r>
                <a:rPr lang="en-US" altLang="zh-CN" sz="10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RA</a:t>
              </a:r>
              <a:endParaRPr lang="en-US" sz="1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49" name="Rectangle 42"/>
            <p:cNvSpPr/>
            <p:nvPr/>
          </p:nvSpPr>
          <p:spPr>
            <a:xfrm>
              <a:off x="1920470" y="5694494"/>
              <a:ext cx="1485900" cy="27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lIns="45720" rIns="45720" anchor="ctr"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预测分析</a:t>
              </a:r>
              <a:endParaRPr lang="en-US" altLang="en-US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50" name="Rectangle 42"/>
            <p:cNvSpPr/>
            <p:nvPr/>
          </p:nvSpPr>
          <p:spPr>
            <a:xfrm>
              <a:off x="3580995" y="5704394"/>
              <a:ext cx="1485900" cy="277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lIns="45720" rIns="45720" anchor="ctr"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关联分析</a:t>
              </a:r>
              <a:endParaRPr lang="en-US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59" name="Rectangle 67"/>
            <p:cNvSpPr/>
            <p:nvPr/>
          </p:nvSpPr>
          <p:spPr>
            <a:xfrm flipH="1">
              <a:off x="3958899" y="5907662"/>
              <a:ext cx="1052448" cy="148753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en-US" altLang="zh-CN" sz="10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Siebel</a:t>
              </a:r>
              <a:endParaRPr lang="en-US" sz="1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60" name="Rectangle 61"/>
            <p:cNvSpPr/>
            <p:nvPr/>
          </p:nvSpPr>
          <p:spPr>
            <a:xfrm>
              <a:off x="410199" y="2373075"/>
              <a:ext cx="4672439" cy="27512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2"/>
              </a:solidFill>
            </a:ln>
          </p:spPr>
          <p:txBody>
            <a:bodyPr wrap="square" lIns="45720" rIns="45720" anchor="ctr"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新品</a:t>
              </a:r>
              <a:r>
                <a:rPr lang="en-US" altLang="zh-CN" sz="12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/</a:t>
              </a:r>
              <a:r>
                <a:rPr lang="zh-CN" altLang="en-US" sz="12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订单全程跟踪</a:t>
              </a:r>
            </a:p>
          </p:txBody>
        </p:sp>
      </p:grpSp>
      <p:sp>
        <p:nvSpPr>
          <p:cNvPr id="106" name="右箭头 105"/>
          <p:cNvSpPr/>
          <p:nvPr/>
        </p:nvSpPr>
        <p:spPr>
          <a:xfrm>
            <a:off x="5676406" y="2755075"/>
            <a:ext cx="605641" cy="35626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右箭头 106"/>
          <p:cNvSpPr/>
          <p:nvPr/>
        </p:nvSpPr>
        <p:spPr>
          <a:xfrm>
            <a:off x="5686302" y="4273134"/>
            <a:ext cx="605641" cy="35626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6329548" y="1650671"/>
            <a:ext cx="2517569" cy="2031325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              报表覆盖度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已覆盖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 基本业务主题和需求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RMS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RA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XL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已覆盖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!2015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年完成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IGA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报表和家电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完善中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 供应商绩效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含补差数据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 和配送到货率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目前系统结合手工方式出具报表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363196" y="3726874"/>
            <a:ext cx="2517569" cy="2031325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              核心关注点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性能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 集成一体化的系统如何有效支撑大并发 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架构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 跨多系统端到端业务的数据跟踪和追溯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 已试点基于企业号的地查询系统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需要优化提升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数据挖掘与预测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7" name="图片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10437" y="0"/>
            <a:ext cx="1833563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6636060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6859" y="334776"/>
            <a:ext cx="8229600" cy="838200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pic>
        <p:nvPicPr>
          <p:cNvPr id="4" name="图片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10437" y="0"/>
            <a:ext cx="1833563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xmlns="" val="143503557"/>
              </p:ext>
            </p:extLst>
          </p:nvPr>
        </p:nvGraphicFramePr>
        <p:xfrm>
          <a:off x="1376748" y="1473280"/>
          <a:ext cx="6726162" cy="4357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33437358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926139" y="2522457"/>
            <a:ext cx="2907983" cy="2548280"/>
            <a:chOff x="2403639" y="2237457"/>
            <a:chExt cx="2907983" cy="2548280"/>
          </a:xfrm>
        </p:grpSpPr>
        <p:grpSp>
          <p:nvGrpSpPr>
            <p:cNvPr id="11" name="Group 27"/>
            <p:cNvGrpSpPr/>
            <p:nvPr/>
          </p:nvGrpSpPr>
          <p:grpSpPr>
            <a:xfrm>
              <a:off x="2403639" y="2237457"/>
              <a:ext cx="2809614" cy="2548280"/>
              <a:chOff x="1999306" y="1916832"/>
              <a:chExt cx="5185942" cy="4464496"/>
            </a:xfrm>
          </p:grpSpPr>
          <p:sp>
            <p:nvSpPr>
              <p:cNvPr id="3" name="Hexagon 2"/>
              <p:cNvSpPr/>
              <p:nvPr/>
            </p:nvSpPr>
            <p:spPr>
              <a:xfrm>
                <a:off x="3656856" y="3429000"/>
                <a:ext cx="1873574" cy="1418456"/>
              </a:xfrm>
              <a:prstGeom prst="hexagon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b="1" dirty="0" smtClean="0">
                    <a:latin typeface="黑体" pitchFamily="49" charset="-122"/>
                    <a:ea typeface="黑体" pitchFamily="49" charset="-122"/>
                  </a:rPr>
                  <a:t>优化指导原则</a:t>
                </a:r>
                <a:endParaRPr lang="en-US" altLang="zh-CN" sz="1000" b="1" dirty="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" name="Hexagon 3"/>
              <p:cNvSpPr/>
              <p:nvPr/>
            </p:nvSpPr>
            <p:spPr>
              <a:xfrm>
                <a:off x="3656856" y="4962872"/>
                <a:ext cx="1873574" cy="1418456"/>
              </a:xfrm>
              <a:prstGeom prst="hexagon">
                <a:avLst/>
              </a:pr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b="1" dirty="0" smtClean="0">
                    <a:solidFill>
                      <a:schemeClr val="tx1"/>
                    </a:solidFill>
                  </a:rPr>
                  <a:t>架构与运维</a:t>
                </a:r>
                <a:endParaRPr lang="en-US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Hexagon 4"/>
              <p:cNvSpPr/>
              <p:nvPr/>
            </p:nvSpPr>
            <p:spPr>
              <a:xfrm>
                <a:off x="5311674" y="4170784"/>
                <a:ext cx="1873574" cy="1418456"/>
              </a:xfrm>
              <a:prstGeom prst="hexagon">
                <a:avLst/>
              </a:pr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+mn-ea"/>
                </a:endParaRPr>
              </a:p>
            </p:txBody>
          </p:sp>
          <p:sp>
            <p:nvSpPr>
              <p:cNvPr id="6" name="Hexagon 5"/>
              <p:cNvSpPr/>
              <p:nvPr/>
            </p:nvSpPr>
            <p:spPr>
              <a:xfrm>
                <a:off x="1999306" y="4170784"/>
                <a:ext cx="1873574" cy="1418456"/>
              </a:xfrm>
              <a:prstGeom prst="hexagon">
                <a:avLst/>
              </a:pr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+mn-ea"/>
                </a:endParaRPr>
              </a:p>
            </p:txBody>
          </p:sp>
          <p:sp>
            <p:nvSpPr>
              <p:cNvPr id="7" name="Hexagon 6"/>
              <p:cNvSpPr/>
              <p:nvPr/>
            </p:nvSpPr>
            <p:spPr>
              <a:xfrm>
                <a:off x="1999306" y="2636912"/>
                <a:ext cx="1873574" cy="1418456"/>
              </a:xfrm>
              <a:prstGeom prst="hexagon">
                <a:avLst/>
              </a:pr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+mn-ea"/>
                </a:endParaRPr>
              </a:p>
            </p:txBody>
          </p:sp>
          <p:sp>
            <p:nvSpPr>
              <p:cNvPr id="8" name="Hexagon 7"/>
              <p:cNvSpPr/>
              <p:nvPr/>
            </p:nvSpPr>
            <p:spPr>
              <a:xfrm>
                <a:off x="5311674" y="2658616"/>
                <a:ext cx="1873574" cy="1418456"/>
              </a:xfrm>
              <a:prstGeom prst="hexagon">
                <a:avLst/>
              </a:pr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+mn-ea"/>
                </a:endParaRPr>
              </a:p>
            </p:txBody>
          </p:sp>
          <p:sp>
            <p:nvSpPr>
              <p:cNvPr id="9" name="Hexagon 8"/>
              <p:cNvSpPr/>
              <p:nvPr/>
            </p:nvSpPr>
            <p:spPr>
              <a:xfrm>
                <a:off x="3656856" y="1916832"/>
                <a:ext cx="1873574" cy="1418456"/>
              </a:xfrm>
              <a:prstGeom prst="hexagon">
                <a:avLst/>
              </a:pr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+mn-ea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032563" y="2235287"/>
                <a:ext cx="1020977" cy="970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00" b="1" dirty="0" smtClean="0">
                    <a:latin typeface="微软雅黑" pitchFamily="34" charset="-122"/>
                    <a:ea typeface="微软雅黑" pitchFamily="34" charset="-122"/>
                  </a:rPr>
                  <a:t>匹配业务策略</a:t>
                </a:r>
                <a:endParaRPr lang="en-US" sz="1000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601072" y="3068961"/>
                <a:ext cx="1296143" cy="431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547819" y="4670903"/>
                <a:ext cx="1308672" cy="431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 b="1" dirty="0" smtClean="0"/>
                  <a:t>规则明晰</a:t>
                </a:r>
                <a:endParaRPr lang="en-US" sz="1000" b="1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420844" y="4666735"/>
                <a:ext cx="1296145" cy="431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 b="1" dirty="0" smtClean="0"/>
                  <a:t>用户导向</a:t>
                </a:r>
                <a:endParaRPr lang="en-US" sz="1000" b="1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288705" y="3068961"/>
                <a:ext cx="1296145" cy="431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00" b="1" dirty="0" smtClean="0"/>
                  <a:t>合理投入</a:t>
                </a:r>
                <a:endParaRPr lang="en-US" sz="1000" b="1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4089573" y="2979483"/>
              <a:ext cx="1222049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000" b="1" dirty="0" smtClean="0"/>
                <a:t>流程可视</a:t>
              </a:r>
              <a:endParaRPr lang="en-US" sz="1000" b="1" dirty="0"/>
            </a:p>
          </p:txBody>
        </p:sp>
      </p:grp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457200" y="280988"/>
            <a:ext cx="8229600" cy="838200"/>
          </a:xfrm>
        </p:spPr>
        <p:txBody>
          <a:bodyPr/>
          <a:lstStyle/>
          <a:p>
            <a:r>
              <a:rPr lang="en-US" altLang="zh-CN" dirty="0" smtClean="0"/>
              <a:t>Retek2016</a:t>
            </a:r>
            <a:r>
              <a:rPr lang="zh-CN" altLang="en-US" dirty="0" smtClean="0"/>
              <a:t>应用规划指引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90237" y="1523255"/>
            <a:ext cx="2533670" cy="553998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166688" indent="-166688">
              <a:buFont typeface="Wingdings" pitchFamily="2" charset="2"/>
              <a:buChar char="§"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支撑新业务体拓展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 全球采购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合资超市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marL="166688" indent="-166688">
              <a:buFont typeface="Wingdings" pitchFamily="2" charset="2"/>
              <a:buChar char="§"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支持区域扩展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 外省区差异化需求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marL="166688" indent="-166688">
              <a:buFont typeface="Wingdings" pitchFamily="2" charset="2"/>
              <a:buChar char="§"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支持品类变革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 重分类等</a:t>
            </a: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Straight Connector 77"/>
          <p:cNvCxnSpPr/>
          <p:nvPr/>
        </p:nvCxnSpPr>
        <p:spPr>
          <a:xfrm rot="5400000">
            <a:off x="4153640" y="2308684"/>
            <a:ext cx="360000" cy="0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170980" y="3076943"/>
            <a:ext cx="2462381" cy="70788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166688" indent="-166688">
              <a:buFont typeface="Wingdings" pitchFamily="2" charset="2"/>
              <a:buChar char="§"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关键流程系统化梳理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为系统 改进提供输入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marL="166688" indent="-166688">
              <a:buFont typeface="Wingdings" pitchFamily="2" charset="2"/>
              <a:buChar char="§"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如订货全流程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新品引进全流程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返利计算修改入账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Straight Connector 77"/>
          <p:cNvCxnSpPr/>
          <p:nvPr/>
        </p:nvCxnSpPr>
        <p:spPr>
          <a:xfrm>
            <a:off x="5742915" y="3351709"/>
            <a:ext cx="360000" cy="0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77"/>
          <p:cNvCxnSpPr/>
          <p:nvPr/>
        </p:nvCxnSpPr>
        <p:spPr>
          <a:xfrm>
            <a:off x="5764690" y="4240359"/>
            <a:ext cx="360000" cy="0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180880" y="4013093"/>
            <a:ext cx="2462381" cy="400110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166688" indent="-166688">
              <a:buFont typeface="Wingdings" pitchFamily="2" charset="2"/>
              <a:buChar char="§"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明确核心规则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兼容例外管理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marL="166688" indent="-166688">
              <a:buFont typeface="Wingdings" pitchFamily="2" charset="2"/>
              <a:buChar char="§"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如新品费管理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个别门店转户</a:t>
            </a: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1882" y="3015550"/>
            <a:ext cx="2373103" cy="553998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166688" indent="-166688">
              <a:buFont typeface="Wingdings" pitchFamily="2" charset="2"/>
              <a:buChar char="§"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新业务体初期复用现有功能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marL="166688" indent="-166688">
              <a:buFont typeface="Wingdings" pitchFamily="2" charset="2"/>
              <a:buChar char="§"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明确业务目标和价值点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优化范围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166688" indent="-166688">
              <a:buFont typeface="Wingdings" pitchFamily="2" charset="2"/>
              <a:buChar char="§"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核心技术人才培养和保留</a:t>
            </a: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Straight Connector 77"/>
          <p:cNvCxnSpPr/>
          <p:nvPr/>
        </p:nvCxnSpPr>
        <p:spPr>
          <a:xfrm>
            <a:off x="2582050" y="3302232"/>
            <a:ext cx="360000" cy="0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77"/>
          <p:cNvCxnSpPr/>
          <p:nvPr/>
        </p:nvCxnSpPr>
        <p:spPr>
          <a:xfrm>
            <a:off x="2556325" y="4190882"/>
            <a:ext cx="360000" cy="0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9907" y="3856700"/>
            <a:ext cx="2373103" cy="70788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166688" indent="-166688">
              <a:buFont typeface="Wingdings" pitchFamily="2" charset="2"/>
              <a:buChar char="§"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需求场景化管理与定期优化评估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marL="166688" indent="-166688">
              <a:buFont typeface="Wingdings" pitchFamily="2" charset="2"/>
              <a:buChar char="§"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培训文档场景化变革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marL="166688" indent="-166688">
              <a:buFont typeface="Wingdings" pitchFamily="2" charset="2"/>
              <a:buChar char="§"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系统性能持续性优化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门店数量增多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用户增多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功能增多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4" name="Straight Connector 77"/>
          <p:cNvCxnSpPr/>
          <p:nvPr/>
        </p:nvCxnSpPr>
        <p:spPr>
          <a:xfrm rot="5400000">
            <a:off x="4139786" y="5251786"/>
            <a:ext cx="360000" cy="0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176379" y="5463884"/>
            <a:ext cx="2272406" cy="553998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166688" indent="-166688">
              <a:buFont typeface="Wingdings" pitchFamily="2" charset="2"/>
              <a:buChar char="§"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架构可持续扩展原则与运维可视化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marL="166688" indent="-166688">
              <a:buFont typeface="Wingdings" pitchFamily="2" charset="2"/>
              <a:buChar char="§"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门店服务在线监控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 核心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OLTP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查询读写分离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如价格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6" name="图片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10437" y="0"/>
            <a:ext cx="1833563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1288621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3783013" y="6681788"/>
            <a:ext cx="2311400" cy="176212"/>
          </a:xfrm>
          <a:prstGeom prst="rect">
            <a:avLst/>
          </a:prstGeom>
          <a:noFill/>
        </p:spPr>
        <p:txBody>
          <a:bodyPr/>
          <a:lstStyle/>
          <a:p>
            <a:pPr algn="l"/>
            <a:fld id="{78BF1D6A-FFBC-4DDE-826C-D04F9B6D7009}" type="slidenum">
              <a:rPr lang="zh-CN" altLang="en-US" b="1" smtClean="0"/>
              <a:pPr algn="l"/>
              <a:t>13</a:t>
            </a:fld>
            <a:endParaRPr lang="zh-CN" altLang="en-US" b="1" smtClean="0"/>
          </a:p>
        </p:txBody>
      </p:sp>
      <p:sp>
        <p:nvSpPr>
          <p:cNvPr id="11" name="Rectangle 21"/>
          <p:cNvSpPr/>
          <p:nvPr/>
        </p:nvSpPr>
        <p:spPr bwMode="auto">
          <a:xfrm>
            <a:off x="338138" y="4335013"/>
            <a:ext cx="5167312" cy="16271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spcBef>
                <a:spcPts val="500"/>
              </a:spcBef>
              <a:buClr>
                <a:schemeClr val="tx1"/>
              </a:buClr>
              <a:defRPr/>
            </a:pPr>
            <a:endParaRPr 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22"/>
          <p:cNvSpPr/>
          <p:nvPr/>
        </p:nvSpPr>
        <p:spPr bwMode="auto">
          <a:xfrm>
            <a:off x="5616575" y="3180900"/>
            <a:ext cx="3255963" cy="2781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spcBef>
                <a:spcPts val="500"/>
              </a:spcBef>
              <a:buClr>
                <a:schemeClr val="tx1"/>
              </a:buClr>
              <a:defRPr/>
            </a:pPr>
            <a:endParaRPr 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Rectangle 23"/>
          <p:cNvSpPr/>
          <p:nvPr/>
        </p:nvSpPr>
        <p:spPr bwMode="auto">
          <a:xfrm>
            <a:off x="3011488" y="1655313"/>
            <a:ext cx="5846762" cy="142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spcBef>
                <a:spcPts val="500"/>
              </a:spcBef>
              <a:buClr>
                <a:schemeClr val="tx1"/>
              </a:buClr>
              <a:defRPr/>
            </a:pPr>
            <a:endParaRPr 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24"/>
          <p:cNvSpPr/>
          <p:nvPr/>
        </p:nvSpPr>
        <p:spPr bwMode="auto">
          <a:xfrm>
            <a:off x="323850" y="1642613"/>
            <a:ext cx="2632075" cy="26273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spcBef>
                <a:spcPts val="500"/>
              </a:spcBef>
              <a:buClr>
                <a:schemeClr val="tx1"/>
              </a:buClr>
              <a:defRPr/>
            </a:pPr>
            <a:endParaRPr 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Freeform 3"/>
          <p:cNvSpPr>
            <a:spLocks/>
          </p:cNvSpPr>
          <p:nvPr/>
        </p:nvSpPr>
        <p:spPr bwMode="auto">
          <a:xfrm>
            <a:off x="2970213" y="1795013"/>
            <a:ext cx="2552700" cy="1341437"/>
          </a:xfrm>
          <a:custGeom>
            <a:avLst/>
            <a:gdLst>
              <a:gd name="T0" fmla="*/ 0 w 873"/>
              <a:gd name="T1" fmla="*/ 0 h 895"/>
              <a:gd name="T2" fmla="*/ 0 w 873"/>
              <a:gd name="T3" fmla="*/ 2147483647 h 895"/>
              <a:gd name="T4" fmla="*/ 2147483647 w 873"/>
              <a:gd name="T5" fmla="*/ 2147483647 h 895"/>
              <a:gd name="T6" fmla="*/ 0 60000 65536"/>
              <a:gd name="T7" fmla="*/ 0 60000 65536"/>
              <a:gd name="T8" fmla="*/ 0 60000 65536"/>
              <a:gd name="T9" fmla="*/ 0 w 873"/>
              <a:gd name="T10" fmla="*/ 0 h 895"/>
              <a:gd name="T11" fmla="*/ 873 w 873"/>
              <a:gd name="T12" fmla="*/ 895 h 8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3" h="895">
                <a:moveTo>
                  <a:pt x="0" y="0"/>
                </a:moveTo>
                <a:lnTo>
                  <a:pt x="0" y="895"/>
                </a:lnTo>
                <a:lnTo>
                  <a:pt x="873" y="895"/>
                </a:lnTo>
              </a:path>
            </a:pathLst>
          </a:custGeom>
          <a:noFill/>
          <a:ln w="12700">
            <a:solidFill>
              <a:srgbClr val="408CB3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Freeform 4"/>
          <p:cNvSpPr>
            <a:spLocks/>
          </p:cNvSpPr>
          <p:nvPr/>
        </p:nvSpPr>
        <p:spPr bwMode="auto">
          <a:xfrm rot="5400000">
            <a:off x="6521450" y="2176013"/>
            <a:ext cx="1127125" cy="3048000"/>
          </a:xfrm>
          <a:custGeom>
            <a:avLst/>
            <a:gdLst>
              <a:gd name="T0" fmla="*/ 0 w 873"/>
              <a:gd name="T1" fmla="*/ 0 h 895"/>
              <a:gd name="T2" fmla="*/ 0 w 873"/>
              <a:gd name="T3" fmla="*/ 2147483647 h 895"/>
              <a:gd name="T4" fmla="*/ 1702690531 w 873"/>
              <a:gd name="T5" fmla="*/ 2147483647 h 895"/>
              <a:gd name="T6" fmla="*/ 0 60000 65536"/>
              <a:gd name="T7" fmla="*/ 0 60000 65536"/>
              <a:gd name="T8" fmla="*/ 0 60000 65536"/>
              <a:gd name="T9" fmla="*/ 0 w 873"/>
              <a:gd name="T10" fmla="*/ 0 h 895"/>
              <a:gd name="T11" fmla="*/ 873 w 873"/>
              <a:gd name="T12" fmla="*/ 895 h 8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3" h="895">
                <a:moveTo>
                  <a:pt x="0" y="0"/>
                </a:moveTo>
                <a:lnTo>
                  <a:pt x="0" y="895"/>
                </a:lnTo>
                <a:lnTo>
                  <a:pt x="873" y="895"/>
                </a:lnTo>
              </a:path>
            </a:pathLst>
          </a:custGeom>
          <a:noFill/>
          <a:ln w="12700">
            <a:solidFill>
              <a:srgbClr val="408CB3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defRPr/>
            </a:pPr>
            <a:endParaRPr lang="zh-CN" altLang="en-US" sz="1400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 flipH="1" flipV="1">
            <a:off x="3008313" y="4308025"/>
            <a:ext cx="2552700" cy="1647825"/>
          </a:xfrm>
          <a:custGeom>
            <a:avLst/>
            <a:gdLst>
              <a:gd name="T0" fmla="*/ 0 w 873"/>
              <a:gd name="T1" fmla="*/ 0 h 895"/>
              <a:gd name="T2" fmla="*/ 0 w 873"/>
              <a:gd name="T3" fmla="*/ 2147483647 h 895"/>
              <a:gd name="T4" fmla="*/ 2147483647 w 873"/>
              <a:gd name="T5" fmla="*/ 2147483647 h 895"/>
              <a:gd name="T6" fmla="*/ 0 60000 65536"/>
              <a:gd name="T7" fmla="*/ 0 60000 65536"/>
              <a:gd name="T8" fmla="*/ 0 60000 65536"/>
              <a:gd name="T9" fmla="*/ 0 w 873"/>
              <a:gd name="T10" fmla="*/ 0 h 895"/>
              <a:gd name="T11" fmla="*/ 873 w 873"/>
              <a:gd name="T12" fmla="*/ 895 h 8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3" h="895">
                <a:moveTo>
                  <a:pt x="0" y="0"/>
                </a:moveTo>
                <a:lnTo>
                  <a:pt x="0" y="895"/>
                </a:lnTo>
                <a:lnTo>
                  <a:pt x="873" y="895"/>
                </a:lnTo>
              </a:path>
            </a:pathLst>
          </a:custGeom>
          <a:noFill/>
          <a:ln w="12700">
            <a:solidFill>
              <a:srgbClr val="408CB3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defRPr/>
            </a:pPr>
            <a:endParaRPr lang="zh-CN" altLang="en-US" sz="1400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3294063" y="3363463"/>
            <a:ext cx="1962150" cy="65246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>
            <a:solidFill>
              <a:srgbClr val="408CB3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5637213" y="3206300"/>
            <a:ext cx="271462" cy="25082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eaLnBrk="0" hangingPunct="0">
              <a:defRPr/>
            </a:pP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2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5180013" y="4381050"/>
            <a:ext cx="271462" cy="2524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eaLnBrk="0" hangingPunct="0"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4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2622550" y="3958775"/>
            <a:ext cx="271463" cy="25082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eaLnBrk="0" hangingPunct="0"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1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7184" name="Text Box 10"/>
          <p:cNvSpPr txBox="1">
            <a:spLocks noChangeArrowheads="1"/>
          </p:cNvSpPr>
          <p:nvPr/>
        </p:nvSpPr>
        <p:spPr bwMode="auto">
          <a:xfrm>
            <a:off x="5940425" y="3225350"/>
            <a:ext cx="1649413" cy="2889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u="sng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供应链管理</a:t>
            </a:r>
            <a:endParaRPr lang="en-US" altLang="zh-CN" sz="1600" b="1" u="sng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3079750" y="2814188"/>
            <a:ext cx="271463" cy="25082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eaLnBrk="0" hangingPunct="0"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3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3359150" y="3415850"/>
            <a:ext cx="1752600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1400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主  要  机  会  点</a:t>
            </a:r>
          </a:p>
        </p:txBody>
      </p: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4097338" y="3595238"/>
            <a:ext cx="1841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ker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7188" name="Text Box 16"/>
          <p:cNvSpPr txBox="1">
            <a:spLocks noChangeArrowheads="1"/>
          </p:cNvSpPr>
          <p:nvPr/>
        </p:nvSpPr>
        <p:spPr bwMode="auto">
          <a:xfrm>
            <a:off x="2987675" y="1642613"/>
            <a:ext cx="2403475" cy="2889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u="sng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价格和营销</a:t>
            </a:r>
            <a:endParaRPr lang="en-US" altLang="zh-CN" sz="1600" b="1" u="sng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Freeform 18"/>
          <p:cNvSpPr>
            <a:spLocks/>
          </p:cNvSpPr>
          <p:nvPr/>
        </p:nvSpPr>
        <p:spPr bwMode="auto">
          <a:xfrm rot="5400000" flipH="1" flipV="1">
            <a:off x="1143794" y="2437157"/>
            <a:ext cx="1062037" cy="2590800"/>
          </a:xfrm>
          <a:custGeom>
            <a:avLst/>
            <a:gdLst>
              <a:gd name="T0" fmla="*/ 0 w 873"/>
              <a:gd name="T1" fmla="*/ 0 h 895"/>
              <a:gd name="T2" fmla="*/ 0 w 873"/>
              <a:gd name="T3" fmla="*/ 2147483647 h 895"/>
              <a:gd name="T4" fmla="*/ 1509000933 w 873"/>
              <a:gd name="T5" fmla="*/ 2147483647 h 895"/>
              <a:gd name="T6" fmla="*/ 0 60000 65536"/>
              <a:gd name="T7" fmla="*/ 0 60000 65536"/>
              <a:gd name="T8" fmla="*/ 0 60000 65536"/>
              <a:gd name="T9" fmla="*/ 0 w 873"/>
              <a:gd name="T10" fmla="*/ 0 h 895"/>
              <a:gd name="T11" fmla="*/ 873 w 873"/>
              <a:gd name="T12" fmla="*/ 895 h 8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3" h="895">
                <a:moveTo>
                  <a:pt x="0" y="0"/>
                </a:moveTo>
                <a:lnTo>
                  <a:pt x="0" y="895"/>
                </a:lnTo>
                <a:lnTo>
                  <a:pt x="873" y="895"/>
                </a:lnTo>
              </a:path>
            </a:pathLst>
          </a:custGeom>
          <a:noFill/>
          <a:ln w="12700">
            <a:solidFill>
              <a:srgbClr val="408CB3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defRPr/>
            </a:pPr>
            <a:endParaRPr lang="zh-CN" altLang="en-US" sz="1400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90" name="TextBox 27"/>
          <p:cNvSpPr txBox="1">
            <a:spLocks noChangeArrowheads="1"/>
          </p:cNvSpPr>
          <p:nvPr/>
        </p:nvSpPr>
        <p:spPr bwMode="auto">
          <a:xfrm>
            <a:off x="3348038" y="1894138"/>
            <a:ext cx="5400675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19063" indent="-119063">
              <a:lnSpc>
                <a:spcPct val="130000"/>
              </a:lnSpc>
              <a:buFont typeface="Arial" charset="0"/>
              <a:buChar char="•"/>
            </a:pPr>
            <a:r>
              <a:rPr lang="zh-CN" altLang="en-US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价格策略的重新明晰化与优化调整</a:t>
            </a:r>
            <a:endParaRPr lang="en-US" altLang="zh-CN" sz="1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19063" indent="-119063">
              <a:lnSpc>
                <a:spcPct val="130000"/>
              </a:lnSpc>
              <a:buFont typeface="Arial" charset="0"/>
              <a:buChar char="•"/>
            </a:pP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价格</a:t>
            </a:r>
            <a:r>
              <a:rPr lang="zh-CN" altLang="en-US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类数据实现读写分离，实现大数据量查询而不影响业务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endParaRPr lang="en-US" altLang="zh-CN" sz="1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19063" indent="-119063">
              <a:lnSpc>
                <a:spcPct val="130000"/>
              </a:lnSpc>
              <a:buFont typeface="Arial" charset="0"/>
              <a:buChar char="•"/>
            </a:pP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优惠券活动</a:t>
            </a:r>
            <a:r>
              <a:rPr lang="en-US" altLang="zh-CN" sz="10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siebel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只支持会员顾客，非会员顾客券活动由第三方公司开展，扩展性差</a:t>
            </a:r>
            <a:endParaRPr lang="en-US" altLang="zh-CN" sz="1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19063" indent="-119063">
              <a:lnSpc>
                <a:spcPct val="130000"/>
              </a:lnSpc>
            </a:pPr>
            <a:endParaRPr lang="en-US" altLang="zh-CN" sz="1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91" name="TextBox 28"/>
          <p:cNvSpPr txBox="1">
            <a:spLocks noChangeArrowheads="1"/>
          </p:cNvSpPr>
          <p:nvPr/>
        </p:nvSpPr>
        <p:spPr bwMode="auto">
          <a:xfrm>
            <a:off x="5608125" y="3584688"/>
            <a:ext cx="3429000" cy="2292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19063" indent="-119063">
              <a:lnSpc>
                <a:spcPct val="130000"/>
              </a:lnSpc>
              <a:buFont typeface="Arial" charset="0"/>
              <a:buChar char="•"/>
            </a:pPr>
            <a:r>
              <a:rPr lang="en-US" altLang="zh-CN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VSS</a:t>
            </a:r>
            <a:r>
              <a:rPr lang="zh-CN" altLang="en-US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供应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链只提供信息展示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缺失</a:t>
            </a:r>
            <a:r>
              <a:rPr lang="zh-CN" altLang="en-US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供应商网上对账功能；</a:t>
            </a:r>
            <a:endParaRPr lang="en-US" altLang="zh-CN" sz="1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19063" indent="-119063">
              <a:lnSpc>
                <a:spcPct val="130000"/>
              </a:lnSpc>
              <a:buFont typeface="Arial" charset="0"/>
              <a:buChar char="•"/>
            </a:pPr>
            <a:r>
              <a:rPr lang="zh-CN" altLang="en-US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供应商财务结算单出具前需增加供应商在系统内确认费用流程</a:t>
            </a:r>
            <a:endParaRPr lang="en-US" altLang="zh-CN" sz="1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19063" indent="-119063">
              <a:lnSpc>
                <a:spcPct val="130000"/>
              </a:lnSpc>
              <a:buFont typeface="Arial" charset="0"/>
              <a:buChar char="•"/>
            </a:pPr>
            <a:r>
              <a:rPr lang="zh-CN" altLang="en-US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新老供应商交替，需要对现有供应商转户功能进行优化</a:t>
            </a:r>
            <a:endParaRPr lang="en-US" altLang="zh-CN" sz="1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19063" indent="-119063">
              <a:lnSpc>
                <a:spcPct val="130000"/>
              </a:lnSpc>
              <a:buFont typeface="Arial" charset="0"/>
              <a:buChar char="•"/>
            </a:pP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完善供应</a:t>
            </a:r>
            <a:r>
              <a:rPr lang="zh-CN" altLang="en-US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商绩效评估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如供应商返利与业务数据整合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1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19063" indent="-119063">
              <a:lnSpc>
                <a:spcPct val="130000"/>
              </a:lnSpc>
              <a:buFont typeface="Arial" charset="0"/>
              <a:buChar char="•"/>
            </a:pPr>
            <a:r>
              <a:rPr lang="en-US" altLang="zh-CN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EDI</a:t>
            </a:r>
            <a:r>
              <a:rPr lang="zh-CN" altLang="en-US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数据交互目前通过三方公司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endParaRPr lang="en-US" altLang="zh-CN" sz="1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19063" indent="-119063">
              <a:lnSpc>
                <a:spcPct val="130000"/>
              </a:lnSpc>
              <a:buFont typeface="Arial" charset="0"/>
              <a:buChar char="•"/>
            </a:pP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腾万里进口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入库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成本核算缺少系统支持</a:t>
            </a:r>
            <a:endParaRPr lang="en-US" altLang="zh-CN" sz="1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19063" indent="-119063">
              <a:lnSpc>
                <a:spcPct val="130000"/>
              </a:lnSpc>
              <a:buFont typeface="Arial" charset="0"/>
              <a:buChar char="•"/>
            </a:pP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好美市集临时启用城市超市后台系统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需要进行系统整合</a:t>
            </a:r>
            <a:endParaRPr lang="en-US" altLang="zh-CN" sz="1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19063" indent="-119063">
              <a:lnSpc>
                <a:spcPct val="130000"/>
              </a:lnSpc>
              <a:buFont typeface="Arial" charset="0"/>
              <a:buChar char="•"/>
            </a:pP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特陈系统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复杂促销补差系统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市调系统需要推广</a:t>
            </a:r>
            <a:endParaRPr lang="en-US" altLang="zh-CN" sz="1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19063" indent="-119063">
              <a:lnSpc>
                <a:spcPct val="130000"/>
              </a:lnSpc>
              <a:buFont typeface="Arial" charset="0"/>
              <a:buChar char="•"/>
            </a:pPr>
            <a:endParaRPr lang="en-US" altLang="zh-CN" sz="1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19063" indent="-119063">
              <a:lnSpc>
                <a:spcPct val="130000"/>
              </a:lnSpc>
              <a:buFont typeface="Arial" charset="0"/>
              <a:buChar char="•"/>
            </a:pP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92" name="Text Box 10"/>
          <p:cNvSpPr txBox="1">
            <a:spLocks noChangeArrowheads="1"/>
          </p:cNvSpPr>
          <p:nvPr/>
        </p:nvSpPr>
        <p:spPr bwMode="auto">
          <a:xfrm>
            <a:off x="468313" y="4306438"/>
            <a:ext cx="1647825" cy="2889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u="sng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门店运营</a:t>
            </a:r>
            <a:endParaRPr lang="en-US" altLang="zh-CN" sz="1600" b="1" u="sng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93" name="TextBox 30"/>
          <p:cNvSpPr txBox="1">
            <a:spLocks noChangeArrowheads="1"/>
          </p:cNvSpPr>
          <p:nvPr/>
        </p:nvSpPr>
        <p:spPr bwMode="auto">
          <a:xfrm>
            <a:off x="395288" y="4593775"/>
            <a:ext cx="4824412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19063" indent="-119063">
              <a:lnSpc>
                <a:spcPct val="130000"/>
              </a:lnSpc>
              <a:buFont typeface="Arial" charset="0"/>
              <a:buChar char="•"/>
            </a:pPr>
            <a:r>
              <a:rPr lang="zh-CN" altLang="en-US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订货</a:t>
            </a:r>
            <a:r>
              <a:rPr lang="en-US" altLang="zh-CN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多仓库订货模式，自动补货推广进行中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，需要全司级推广</a:t>
            </a:r>
            <a:endParaRPr lang="en-US" altLang="zh-CN" sz="1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19063" indent="-119063">
              <a:lnSpc>
                <a:spcPct val="130000"/>
              </a:lnSpc>
              <a:buFont typeface="Arial" charset="0"/>
              <a:buChar char="•"/>
            </a:pPr>
            <a:r>
              <a:rPr lang="zh-CN" altLang="en-US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退货</a:t>
            </a:r>
            <a:r>
              <a:rPr lang="en-US" altLang="zh-CN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退货单据未做单据有效期管理，占用门店退货预留及可用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库存</a:t>
            </a:r>
            <a:endParaRPr lang="en-US" altLang="zh-CN" sz="1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19063" indent="-119063">
              <a:lnSpc>
                <a:spcPct val="130000"/>
              </a:lnSpc>
              <a:buFont typeface="Arial" charset="0"/>
              <a:buChar char="•"/>
            </a:pP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多渠道零售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支持如京东到家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marL="119063" indent="-119063">
              <a:lnSpc>
                <a:spcPct val="130000"/>
              </a:lnSpc>
              <a:buFont typeface="Arial" charset="0"/>
              <a:buChar char="•"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移动化数据支持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94" name="Text Box 10"/>
          <p:cNvSpPr txBox="1">
            <a:spLocks noChangeArrowheads="1"/>
          </p:cNvSpPr>
          <p:nvPr/>
        </p:nvSpPr>
        <p:spPr bwMode="auto">
          <a:xfrm>
            <a:off x="550863" y="1807713"/>
            <a:ext cx="1649412" cy="2889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u="sng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商品管理</a:t>
            </a:r>
            <a:endParaRPr lang="en-US" altLang="zh-CN" sz="1600" b="1" u="sng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95" name="TextBox 32"/>
          <p:cNvSpPr txBox="1">
            <a:spLocks noChangeArrowheads="1"/>
          </p:cNvSpPr>
          <p:nvPr/>
        </p:nvSpPr>
        <p:spPr bwMode="auto">
          <a:xfrm>
            <a:off x="479425" y="2180775"/>
            <a:ext cx="2232025" cy="1352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19063" indent="-119063">
              <a:lnSpc>
                <a:spcPct val="130000"/>
              </a:lnSpc>
              <a:buFont typeface="Arial" charset="0"/>
              <a:buChar char="•"/>
            </a:pPr>
            <a:r>
              <a:rPr lang="zh-CN" altLang="en-US" sz="9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商品建档操作的高效与便利。</a:t>
            </a:r>
            <a:endParaRPr lang="en-US" altLang="zh-CN" sz="9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19063" indent="-119063">
              <a:lnSpc>
                <a:spcPct val="130000"/>
              </a:lnSpc>
              <a:buFont typeface="Arial" charset="0"/>
              <a:buChar char="•"/>
            </a:pP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很多联营商品采用柜组码管理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不利于扫码销售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数据分析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库存管控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  <a:p>
            <a:pPr marL="119063" indent="-119063">
              <a:lnSpc>
                <a:spcPct val="130000"/>
              </a:lnSpc>
              <a:buFont typeface="Arial" charset="0"/>
              <a:buChar char="•"/>
            </a:pP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现有商品分类粒度较粗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不利于选品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 需求分析等要求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  <a:p>
            <a:pPr marL="119063" indent="-119063">
              <a:lnSpc>
                <a:spcPct val="130000"/>
              </a:lnSpc>
              <a:buFont typeface="Arial" charset="0"/>
              <a:buChar char="•"/>
            </a:pP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按店群进行配置后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需要监控配置状态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  <a:p>
            <a:pPr marL="119063" indent="-119063">
              <a:lnSpc>
                <a:spcPct val="130000"/>
              </a:lnSpc>
              <a:buFont typeface="Arial" charset="0"/>
              <a:buChar char="•"/>
            </a:pP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……</a:t>
            </a:r>
            <a:endParaRPr 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457200" y="280988"/>
            <a:ext cx="8229600" cy="838200"/>
          </a:xfrm>
        </p:spPr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2016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应用规划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系统主要差异点介绍</a:t>
            </a:r>
          </a:p>
        </p:txBody>
      </p:sp>
      <p:pic>
        <p:nvPicPr>
          <p:cNvPr id="28" name="图片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10437" y="0"/>
            <a:ext cx="1833563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p:oleObj spid="_x0000_s6173" name="think-cell Slide" r:id="rId4" imgW="360" imgH="360" progId="">
              <p:embed/>
            </p:oleObj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06393637"/>
              </p:ext>
            </p:extLst>
          </p:nvPr>
        </p:nvGraphicFramePr>
        <p:xfrm>
          <a:off x="249380" y="1171375"/>
          <a:ext cx="8692743" cy="522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576"/>
                <a:gridCol w="670892"/>
                <a:gridCol w="901657"/>
                <a:gridCol w="2601379"/>
                <a:gridCol w="748146"/>
                <a:gridCol w="1957909"/>
                <a:gridCol w="136718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SN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分类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工作任务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预期目标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优先级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关键点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进度安排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商品管理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重分类试点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None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重选择大类开展商品分类扩展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None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高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商品分类数据一致性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已开始分类梳理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,6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月份前试点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联营单品管理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None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实现联营商品的单品化管理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None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中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明确负责人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,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组建项目团队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月份启动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,10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月份试点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品类计划实施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品类计划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,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有效选品参考 </a:t>
                      </a:r>
                    </a:p>
                    <a:p>
                      <a:pPr marL="228600" indent="-228600">
                        <a:buAutoNum type="arabicPeriod"/>
                      </a:pP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高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在项目启动前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,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明确业务目标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,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差异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已开始技术准备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,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和业务需求梳理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其他优化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配置监控优化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,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新品监控优化等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高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技术资源配套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2016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年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月到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10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供应链管理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zh-CN" altLang="en-US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VSS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对帐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在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VSS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系统上实现入库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,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费用等单据的确认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高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流程变革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月启动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,9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月上线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特陈系统推广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在系统特陈位和合同管理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,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并提供报表供稽核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高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加快基础数据梳理进度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已开发完成，需要制定数据梳理计划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复杂促销补差推广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在系统内制定规则单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,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计算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,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调整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,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传入财务系统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,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并提供监控报表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高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业务制定全司切换计划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已试点，根据试点情况进行相应优化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腾万里系统建设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月份实现一期上线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: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 进销存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,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客户管理以及费用分摊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高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时间和资源紧张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月上线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好美市集系统切换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实现门店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,ERP,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财务的切换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高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识别规则和流程差异点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月下旬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其他优化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EID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数据交互，供应商进销存报表等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中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月上线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标题 1"/>
          <p:cNvSpPr>
            <a:spLocks noGrp="1"/>
          </p:cNvSpPr>
          <p:nvPr>
            <p:ph type="title"/>
          </p:nvPr>
        </p:nvSpPr>
        <p:spPr>
          <a:xfrm>
            <a:off x="457200" y="280988"/>
            <a:ext cx="8229600" cy="838200"/>
          </a:xfrm>
        </p:spPr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2016Retek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优化计划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商品和供应链部分</a:t>
            </a:r>
          </a:p>
        </p:txBody>
      </p:sp>
      <p:pic>
        <p:nvPicPr>
          <p:cNvPr id="5" name="图片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10437" y="0"/>
            <a:ext cx="1833563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4004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p:oleObj spid="_x0000_s59407" name="think-cell Slide" r:id="rId4" imgW="360" imgH="360" progId="">
              <p:embed/>
            </p:oleObj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71441884"/>
              </p:ext>
            </p:extLst>
          </p:nvPr>
        </p:nvGraphicFramePr>
        <p:xfrm>
          <a:off x="225630" y="1183250"/>
          <a:ext cx="8763994" cy="522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462"/>
                <a:gridCol w="662903"/>
                <a:gridCol w="1067835"/>
                <a:gridCol w="3409079"/>
                <a:gridCol w="680804"/>
                <a:gridCol w="1392871"/>
                <a:gridCol w="10970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SN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分类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工作任务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预期目标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优先级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关键点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进度安排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运营管理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自动补货推广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None/>
                      </a:pP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2016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年实现全司推广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None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高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、业务配置梳理压力大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、系统性能优化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2016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年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移动应用查询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None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完善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,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推广移动查询系统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None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高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明确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KPI,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并以合适方式展现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2016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年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到家服务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None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支持到家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京东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?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云猴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业务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,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实现系统集成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None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中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明确运作模式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2016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年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价格和营销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价格策略优化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确定价格区域组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,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基于区域组定价和变价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,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并进行监控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高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2016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年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价格查询读写分离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采用读写分离模式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,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实现价格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OLTP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查询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,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缓解性能压力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中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数据建模难度较大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2016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年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10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数据分析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支持重分类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商品重分类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,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需要重新进行数据处理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高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1: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 业务分析数据的角度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: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 是采用新分类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?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老分类还是两者都要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2: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 停止经营商品的历史数据如何处理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?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2016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年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新品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订单全程跟踪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实现跨系统的数据整合，开发跟踪报表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中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性能压力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2016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年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供应商返利数据与业务数据整合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在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RA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业务数据分析系统中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,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进行数据建模和整合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高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2016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年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80988"/>
            <a:ext cx="8229600" cy="838200"/>
          </a:xfrm>
        </p:spPr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2016Retek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优化计划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运营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价格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数据分析</a:t>
            </a:r>
          </a:p>
        </p:txBody>
      </p:sp>
      <p:pic>
        <p:nvPicPr>
          <p:cNvPr id="5" name="图片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10437" y="0"/>
            <a:ext cx="1833563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4004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p:oleObj spid="_x0000_s7196" name="think-cell Slide" r:id="rId14" imgW="360" imgH="360" progId="">
              <p:embed/>
            </p:oleObj>
          </a:graphicData>
        </a:graphic>
      </p:graphicFrame>
      <p:sp>
        <p:nvSpPr>
          <p:cNvPr id="46" name="标题 1"/>
          <p:cNvSpPr>
            <a:spLocks noGrp="1"/>
          </p:cNvSpPr>
          <p:nvPr>
            <p:ph type="title"/>
          </p:nvPr>
        </p:nvSpPr>
        <p:spPr>
          <a:xfrm>
            <a:off x="457200" y="280988"/>
            <a:ext cx="8229600" cy="838200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系统优化关键要素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(CSF)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" name="Picture 4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5" cstate="email">
            <a:clrChange>
              <a:clrFrom>
                <a:srgbClr val="A3BB99"/>
              </a:clrFrom>
              <a:clrTo>
                <a:srgbClr val="A3BB99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gray">
          <a:xfrm>
            <a:off x="1427853" y="3639951"/>
            <a:ext cx="1447800" cy="88053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25" name="Picture 8" descr="3d man connecting a cable, isolated on white">
            <a:hlinkClick r:id="rId16"/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8419300" y="4708188"/>
            <a:ext cx="609600" cy="609601"/>
          </a:xfrm>
          <a:prstGeom prst="rect">
            <a:avLst/>
          </a:prstGeom>
          <a:noFill/>
        </p:spPr>
      </p:pic>
      <p:pic>
        <p:nvPicPr>
          <p:cNvPr id="32" name="Picture 6" descr="Glühlampe 10204">
            <a:hlinkClick r:id="rId18"/>
          </p:cNvPr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9" cstate="email"/>
          <a:srcRect/>
          <a:stretch>
            <a:fillRect/>
          </a:stretch>
        </p:blipFill>
        <p:spPr bwMode="auto">
          <a:xfrm>
            <a:off x="71250" y="4836292"/>
            <a:ext cx="381000" cy="381000"/>
          </a:xfrm>
          <a:prstGeom prst="rect">
            <a:avLst/>
          </a:prstGeom>
          <a:noFill/>
        </p:spPr>
      </p:pic>
      <p:sp>
        <p:nvSpPr>
          <p:cNvPr id="33" name="Freeform 51"/>
          <p:cNvSpPr/>
          <p:nvPr>
            <p:custDataLst>
              <p:tags r:id="rId6"/>
            </p:custDataLst>
          </p:nvPr>
        </p:nvSpPr>
        <p:spPr bwMode="auto">
          <a:xfrm>
            <a:off x="228758" y="5138758"/>
            <a:ext cx="8701485" cy="391628"/>
          </a:xfrm>
          <a:custGeom>
            <a:avLst/>
            <a:gdLst>
              <a:gd name="connsiteX0" fmla="*/ 0 w 8419605"/>
              <a:gd name="connsiteY0" fmla="*/ 71252 h 121263"/>
              <a:gd name="connsiteX1" fmla="*/ 118753 w 8419605"/>
              <a:gd name="connsiteY1" fmla="*/ 35626 h 121263"/>
              <a:gd name="connsiteX2" fmla="*/ 142504 w 8419605"/>
              <a:gd name="connsiteY2" fmla="*/ 0 h 121263"/>
              <a:gd name="connsiteX3" fmla="*/ 213756 w 8419605"/>
              <a:gd name="connsiteY3" fmla="*/ 47501 h 121263"/>
              <a:gd name="connsiteX4" fmla="*/ 285008 w 8419605"/>
              <a:gd name="connsiteY4" fmla="*/ 71252 h 121263"/>
              <a:gd name="connsiteX5" fmla="*/ 2006930 w 8419605"/>
              <a:gd name="connsiteY5" fmla="*/ 71252 h 121263"/>
              <a:gd name="connsiteX6" fmla="*/ 2161309 w 8419605"/>
              <a:gd name="connsiteY6" fmla="*/ 83127 h 121263"/>
              <a:gd name="connsiteX7" fmla="*/ 3895107 w 8419605"/>
              <a:gd name="connsiteY7" fmla="*/ 95003 h 121263"/>
              <a:gd name="connsiteX8" fmla="*/ 5177642 w 8419605"/>
              <a:gd name="connsiteY8" fmla="*/ 83127 h 121263"/>
              <a:gd name="connsiteX9" fmla="*/ 5260769 w 8419605"/>
              <a:gd name="connsiteY9" fmla="*/ 71252 h 121263"/>
              <a:gd name="connsiteX10" fmla="*/ 5676405 w 8419605"/>
              <a:gd name="connsiteY10" fmla="*/ 59377 h 121263"/>
              <a:gd name="connsiteX11" fmla="*/ 5890161 w 8419605"/>
              <a:gd name="connsiteY11" fmla="*/ 83127 h 121263"/>
              <a:gd name="connsiteX12" fmla="*/ 6709558 w 8419605"/>
              <a:gd name="connsiteY12" fmla="*/ 95003 h 121263"/>
              <a:gd name="connsiteX13" fmla="*/ 7137070 w 8419605"/>
              <a:gd name="connsiteY13" fmla="*/ 83127 h 121263"/>
              <a:gd name="connsiteX14" fmla="*/ 8122722 w 8419605"/>
              <a:gd name="connsiteY14" fmla="*/ 106878 h 121263"/>
              <a:gd name="connsiteX15" fmla="*/ 8158348 w 8419605"/>
              <a:gd name="connsiteY15" fmla="*/ 118753 h 121263"/>
              <a:gd name="connsiteX16" fmla="*/ 8419605 w 8419605"/>
              <a:gd name="connsiteY16" fmla="*/ 95003 h 121263"/>
              <a:gd name="connsiteX17" fmla="*/ 8383979 w 8419605"/>
              <a:gd name="connsiteY17" fmla="*/ 35626 h 121263"/>
              <a:gd name="connsiteX18" fmla="*/ 8348353 w 8419605"/>
              <a:gd name="connsiteY18" fmla="*/ 23751 h 121263"/>
              <a:gd name="connsiteX19" fmla="*/ 8324603 w 8419605"/>
              <a:gd name="connsiteY19" fmla="*/ 0 h 121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419605" h="121263">
                <a:moveTo>
                  <a:pt x="0" y="71252"/>
                </a:moveTo>
                <a:cubicBezTo>
                  <a:pt x="52325" y="63777"/>
                  <a:pt x="82749" y="71630"/>
                  <a:pt x="118753" y="35626"/>
                </a:cubicBezTo>
                <a:cubicBezTo>
                  <a:pt x="128845" y="25534"/>
                  <a:pt x="134587" y="11875"/>
                  <a:pt x="142504" y="0"/>
                </a:cubicBezTo>
                <a:cubicBezTo>
                  <a:pt x="166255" y="15834"/>
                  <a:pt x="186676" y="38474"/>
                  <a:pt x="213756" y="47501"/>
                </a:cubicBezTo>
                <a:lnTo>
                  <a:pt x="285008" y="71252"/>
                </a:lnTo>
                <a:cubicBezTo>
                  <a:pt x="955859" y="23335"/>
                  <a:pt x="513836" y="50515"/>
                  <a:pt x="2006930" y="71252"/>
                </a:cubicBezTo>
                <a:cubicBezTo>
                  <a:pt x="2058537" y="71969"/>
                  <a:pt x="2109701" y="82478"/>
                  <a:pt x="2161309" y="83127"/>
                </a:cubicBezTo>
                <a:lnTo>
                  <a:pt x="3895107" y="95003"/>
                </a:lnTo>
                <a:lnTo>
                  <a:pt x="5177642" y="83127"/>
                </a:lnTo>
                <a:cubicBezTo>
                  <a:pt x="5205628" y="82640"/>
                  <a:pt x="5232810" y="72583"/>
                  <a:pt x="5260769" y="71252"/>
                </a:cubicBezTo>
                <a:cubicBezTo>
                  <a:pt x="5399214" y="64660"/>
                  <a:pt x="5537860" y="63335"/>
                  <a:pt x="5676405" y="59377"/>
                </a:cubicBezTo>
                <a:cubicBezTo>
                  <a:pt x="5720421" y="64879"/>
                  <a:pt x="5852415" y="82171"/>
                  <a:pt x="5890161" y="83127"/>
                </a:cubicBezTo>
                <a:cubicBezTo>
                  <a:pt x="6163235" y="90040"/>
                  <a:pt x="6436426" y="91044"/>
                  <a:pt x="6709558" y="95003"/>
                </a:cubicBezTo>
                <a:cubicBezTo>
                  <a:pt x="6852062" y="91044"/>
                  <a:pt x="6994511" y="83127"/>
                  <a:pt x="7137070" y="83127"/>
                </a:cubicBezTo>
                <a:cubicBezTo>
                  <a:pt x="7701784" y="83127"/>
                  <a:pt x="7719601" y="86722"/>
                  <a:pt x="8122722" y="106878"/>
                </a:cubicBezTo>
                <a:cubicBezTo>
                  <a:pt x="8134597" y="110836"/>
                  <a:pt x="8145830" y="118753"/>
                  <a:pt x="8158348" y="118753"/>
                </a:cubicBezTo>
                <a:cubicBezTo>
                  <a:pt x="8337278" y="118753"/>
                  <a:pt x="8314565" y="121263"/>
                  <a:pt x="8419605" y="95003"/>
                </a:cubicBezTo>
                <a:cubicBezTo>
                  <a:pt x="8407730" y="75211"/>
                  <a:pt x="8400300" y="51947"/>
                  <a:pt x="8383979" y="35626"/>
                </a:cubicBezTo>
                <a:cubicBezTo>
                  <a:pt x="8375128" y="26775"/>
                  <a:pt x="8359087" y="30191"/>
                  <a:pt x="8348353" y="23751"/>
                </a:cubicBezTo>
                <a:cubicBezTo>
                  <a:pt x="8338752" y="17991"/>
                  <a:pt x="8332520" y="7917"/>
                  <a:pt x="8324603" y="0"/>
                </a:cubicBezTo>
              </a:path>
            </a:pathLst>
          </a:custGeom>
          <a:noFill/>
          <a:ln w="158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000000"/>
              </a:solidFill>
              <a:latin typeface="+mn-ea"/>
              <a:cs typeface="Arial"/>
            </a:endParaRPr>
          </a:p>
        </p:txBody>
      </p:sp>
      <p:sp>
        <p:nvSpPr>
          <p:cNvPr id="34" name="TextBox 33"/>
          <p:cNvSpPr txBox="1"/>
          <p:nvPr>
            <p:custDataLst>
              <p:tags r:id="rId7"/>
            </p:custDataLst>
          </p:nvPr>
        </p:nvSpPr>
        <p:spPr>
          <a:xfrm>
            <a:off x="-9487" y="2290368"/>
            <a:ext cx="1944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12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  <a:p>
            <a:pPr algn="ctr"/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怎么没开发完成</a:t>
            </a:r>
            <a:r>
              <a:rPr lang="en-US" altLang="zh-CN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?</a:t>
            </a:r>
          </a:p>
          <a:p>
            <a:pPr algn="ctr"/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操作不够便捷</a:t>
            </a:r>
            <a:r>
              <a:rPr lang="en-US" altLang="zh-CN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!</a:t>
            </a:r>
          </a:p>
          <a:p>
            <a:pPr algn="ctr"/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系统速度不快</a:t>
            </a:r>
            <a:endParaRPr lang="en-US" altLang="zh-CN" sz="12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  <a:p>
            <a:pPr algn="ctr"/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成本超支</a:t>
            </a:r>
            <a:endParaRPr lang="en-US" altLang="zh-CN" sz="12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  <a:p>
            <a:pPr algn="ctr"/>
            <a:r>
              <a:rPr lang="en-US" altLang="zh-CN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……</a:t>
            </a:r>
            <a:endParaRPr lang="en-US" altLang="zh-CN" sz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37" name="Oval Callout 76"/>
          <p:cNvSpPr/>
          <p:nvPr>
            <p:custDataLst>
              <p:tags r:id="rId8"/>
            </p:custDataLst>
          </p:nvPr>
        </p:nvSpPr>
        <p:spPr>
          <a:xfrm>
            <a:off x="333371" y="2125708"/>
            <a:ext cx="1210423" cy="1361403"/>
          </a:xfrm>
          <a:prstGeom prst="wedgeEllipseCallout">
            <a:avLst>
              <a:gd name="adj1" fmla="val 64001"/>
              <a:gd name="adj2" fmla="val 6189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n-ea"/>
              <a:cs typeface="Arial"/>
            </a:endParaRPr>
          </a:p>
        </p:txBody>
      </p:sp>
      <p:sp>
        <p:nvSpPr>
          <p:cNvPr id="40" name="Oval Callout 76"/>
          <p:cNvSpPr/>
          <p:nvPr>
            <p:custDataLst>
              <p:tags r:id="rId9"/>
            </p:custDataLst>
          </p:nvPr>
        </p:nvSpPr>
        <p:spPr>
          <a:xfrm flipH="1">
            <a:off x="2753069" y="2099983"/>
            <a:ext cx="928266" cy="1361403"/>
          </a:xfrm>
          <a:prstGeom prst="wedgeEllipseCallout">
            <a:avLst>
              <a:gd name="adj1" fmla="val 64001"/>
              <a:gd name="adj2" fmla="val 6189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n-ea"/>
              <a:cs typeface="Arial"/>
            </a:endParaRPr>
          </a:p>
        </p:txBody>
      </p:sp>
      <p:sp>
        <p:nvSpPr>
          <p:cNvPr id="41" name="TextBox 40"/>
          <p:cNvSpPr txBox="1"/>
          <p:nvPr>
            <p:custDataLst>
              <p:tags r:id="rId10"/>
            </p:custDataLst>
          </p:nvPr>
        </p:nvSpPr>
        <p:spPr>
          <a:xfrm>
            <a:off x="2280416" y="2347768"/>
            <a:ext cx="1944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12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  <a:p>
            <a:pPr algn="ctr"/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需求不明确</a:t>
            </a:r>
            <a:endParaRPr lang="en-US" altLang="zh-CN" sz="12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  <a:p>
            <a:pPr algn="ctr"/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技术人力不够</a:t>
            </a:r>
            <a:endParaRPr lang="en-US" altLang="zh-CN" sz="12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  <a:p>
            <a:pPr algn="ctr"/>
            <a:r>
              <a:rPr lang="en-US" altLang="zh-CN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……</a:t>
            </a:r>
            <a:endParaRPr lang="en-US" altLang="zh-CN" sz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42" name="Oval Callout 76"/>
          <p:cNvSpPr/>
          <p:nvPr>
            <p:custDataLst>
              <p:tags r:id="rId11"/>
            </p:custDataLst>
          </p:nvPr>
        </p:nvSpPr>
        <p:spPr>
          <a:xfrm rot="1883237">
            <a:off x="1904499" y="2040295"/>
            <a:ext cx="476540" cy="931794"/>
          </a:xfrm>
          <a:prstGeom prst="wedgeEllipseCallout">
            <a:avLst>
              <a:gd name="adj1" fmla="val 163457"/>
              <a:gd name="adj2" fmla="val 9490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n-ea"/>
              <a:cs typeface="Arial"/>
            </a:endParaRPr>
          </a:p>
        </p:txBody>
      </p:sp>
      <p:sp>
        <p:nvSpPr>
          <p:cNvPr id="43" name="TextBox 42"/>
          <p:cNvSpPr txBox="1"/>
          <p:nvPr>
            <p:custDataLst>
              <p:tags r:id="rId12"/>
            </p:custDataLst>
          </p:nvPr>
        </p:nvSpPr>
        <p:spPr>
          <a:xfrm>
            <a:off x="1114654" y="2155778"/>
            <a:ext cx="1944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1200" b="1" dirty="0" smtClean="0">
              <a:solidFill>
                <a:prstClr val="black"/>
              </a:solidFill>
              <a:latin typeface="+mn-ea"/>
              <a:cs typeface="Arial"/>
            </a:endParaRPr>
          </a:p>
          <a:p>
            <a:pPr algn="ctr"/>
            <a:endParaRPr lang="en-US" altLang="zh-CN" sz="1200" dirty="0" smtClean="0">
              <a:solidFill>
                <a:prstClr val="black"/>
              </a:solidFill>
              <a:latin typeface="+mn-ea"/>
              <a:cs typeface="Arial"/>
            </a:endParaRPr>
          </a:p>
          <a:p>
            <a:pPr algn="ctr"/>
            <a:r>
              <a:rPr lang="en-US" altLang="zh-CN" sz="1200" dirty="0" smtClean="0">
                <a:solidFill>
                  <a:prstClr val="black"/>
                </a:solidFill>
                <a:latin typeface="+mn-ea"/>
                <a:cs typeface="Arial"/>
              </a:rPr>
              <a:t>……</a:t>
            </a:r>
            <a:endParaRPr lang="en-US" altLang="zh-CN" sz="1200" dirty="0">
              <a:solidFill>
                <a:prstClr val="black"/>
              </a:solidFill>
              <a:latin typeface="+mn-ea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40030" y="1365662"/>
            <a:ext cx="1947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我们可能会遇到的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7" name="Group 138"/>
          <p:cNvGrpSpPr>
            <a:grpSpLocks/>
          </p:cNvGrpSpPr>
          <p:nvPr/>
        </p:nvGrpSpPr>
        <p:grpSpPr bwMode="auto">
          <a:xfrm>
            <a:off x="4714495" y="2129487"/>
            <a:ext cx="3705103" cy="2680007"/>
            <a:chOff x="900" y="1114"/>
            <a:chExt cx="4339" cy="2543"/>
          </a:xfrm>
        </p:grpSpPr>
        <p:sp>
          <p:nvSpPr>
            <p:cNvPr id="48" name="AutoShape 95"/>
            <p:cNvSpPr>
              <a:spLocks noChangeArrowheads="1"/>
            </p:cNvSpPr>
            <p:nvPr/>
          </p:nvSpPr>
          <p:spPr bwMode="gray">
            <a:xfrm>
              <a:off x="900" y="1309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2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AutoShape 96"/>
            <p:cNvSpPr>
              <a:spLocks noChangeArrowheads="1"/>
            </p:cNvSpPr>
            <p:nvPr/>
          </p:nvSpPr>
          <p:spPr bwMode="gray">
            <a:xfrm>
              <a:off x="921" y="1314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2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AutoShape 97"/>
            <p:cNvSpPr>
              <a:spLocks noChangeArrowheads="1"/>
            </p:cNvSpPr>
            <p:nvPr/>
          </p:nvSpPr>
          <p:spPr bwMode="gray">
            <a:xfrm>
              <a:off x="932" y="2614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3CA1E6">
                    <a:gamma/>
                    <a:tint val="51373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2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AutoShape 98"/>
            <p:cNvSpPr>
              <a:spLocks noChangeArrowheads="1"/>
            </p:cNvSpPr>
            <p:nvPr/>
          </p:nvSpPr>
          <p:spPr bwMode="gray">
            <a:xfrm>
              <a:off x="932" y="1328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gamma/>
                    <a:tint val="33333"/>
                    <a:invGamma/>
                  </a:srgbClr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2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AutoShape 99"/>
            <p:cNvSpPr>
              <a:spLocks noChangeArrowheads="1"/>
            </p:cNvSpPr>
            <p:nvPr/>
          </p:nvSpPr>
          <p:spPr bwMode="gray">
            <a:xfrm>
              <a:off x="904" y="3109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729EB4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2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AutoShape 100"/>
            <p:cNvSpPr>
              <a:spLocks noChangeArrowheads="1"/>
            </p:cNvSpPr>
            <p:nvPr/>
          </p:nvSpPr>
          <p:spPr bwMode="gray">
            <a:xfrm>
              <a:off x="932" y="3124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DAFD4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2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AutoShape 110"/>
            <p:cNvSpPr>
              <a:spLocks noChangeArrowheads="1"/>
            </p:cNvSpPr>
            <p:nvPr/>
          </p:nvSpPr>
          <p:spPr bwMode="gray">
            <a:xfrm>
              <a:off x="2388" y="1309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2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AutoShape 111"/>
            <p:cNvSpPr>
              <a:spLocks noChangeArrowheads="1"/>
            </p:cNvSpPr>
            <p:nvPr/>
          </p:nvSpPr>
          <p:spPr bwMode="gray">
            <a:xfrm>
              <a:off x="2409" y="1314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2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AutoShape 112"/>
            <p:cNvSpPr>
              <a:spLocks noChangeArrowheads="1"/>
            </p:cNvSpPr>
            <p:nvPr/>
          </p:nvSpPr>
          <p:spPr bwMode="gray">
            <a:xfrm>
              <a:off x="2420" y="2614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73E77E">
                    <a:gamma/>
                    <a:tint val="5451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2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AutoShape 113"/>
            <p:cNvSpPr>
              <a:spLocks noChangeArrowheads="1"/>
            </p:cNvSpPr>
            <p:nvPr/>
          </p:nvSpPr>
          <p:spPr bwMode="gray">
            <a:xfrm>
              <a:off x="2420" y="1328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>
                    <a:gamma/>
                    <a:tint val="33333"/>
                    <a:invGamma/>
                  </a:srgbClr>
                </a:gs>
                <a:gs pos="100000">
                  <a:srgbClr val="73E77E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2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AutoShape 121"/>
            <p:cNvSpPr>
              <a:spLocks noChangeArrowheads="1"/>
            </p:cNvSpPr>
            <p:nvPr/>
          </p:nvSpPr>
          <p:spPr bwMode="gray">
            <a:xfrm>
              <a:off x="2390" y="3109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58A4AE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2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AutoShape 122"/>
            <p:cNvSpPr>
              <a:spLocks noChangeArrowheads="1"/>
            </p:cNvSpPr>
            <p:nvPr/>
          </p:nvSpPr>
          <p:spPr bwMode="gray">
            <a:xfrm>
              <a:off x="2418" y="3124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2B2BB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2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AutoShape 124"/>
            <p:cNvSpPr>
              <a:spLocks noChangeArrowheads="1"/>
            </p:cNvSpPr>
            <p:nvPr/>
          </p:nvSpPr>
          <p:spPr bwMode="gray">
            <a:xfrm>
              <a:off x="3876" y="1309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2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AutoShape 125"/>
            <p:cNvSpPr>
              <a:spLocks noChangeArrowheads="1"/>
            </p:cNvSpPr>
            <p:nvPr/>
          </p:nvSpPr>
          <p:spPr bwMode="gray">
            <a:xfrm>
              <a:off x="3897" y="1314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2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" name="AutoShape 126"/>
            <p:cNvSpPr>
              <a:spLocks noChangeArrowheads="1"/>
            </p:cNvSpPr>
            <p:nvPr/>
          </p:nvSpPr>
          <p:spPr bwMode="gray">
            <a:xfrm>
              <a:off x="3908" y="2614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E9E065">
                    <a:gamma/>
                    <a:tint val="57647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2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AutoShape 127"/>
            <p:cNvSpPr>
              <a:spLocks noChangeArrowheads="1"/>
            </p:cNvSpPr>
            <p:nvPr/>
          </p:nvSpPr>
          <p:spPr bwMode="gray">
            <a:xfrm>
              <a:off x="3908" y="1328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>
                    <a:gamma/>
                    <a:tint val="33333"/>
                    <a:invGamma/>
                  </a:srgbClr>
                </a:gs>
                <a:gs pos="100000">
                  <a:srgbClr val="E9E06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2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" name="AutoShape 136"/>
            <p:cNvSpPr>
              <a:spLocks noChangeArrowheads="1"/>
            </p:cNvSpPr>
            <p:nvPr/>
          </p:nvSpPr>
          <p:spPr bwMode="gray">
            <a:xfrm>
              <a:off x="3872" y="3109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99BACC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2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AutoShape 137"/>
            <p:cNvSpPr>
              <a:spLocks noChangeArrowheads="1"/>
            </p:cNvSpPr>
            <p:nvPr/>
          </p:nvSpPr>
          <p:spPr bwMode="gray">
            <a:xfrm>
              <a:off x="3900" y="3124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8DAD4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20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8" name="Group 61"/>
            <p:cNvGrpSpPr>
              <a:grpSpLocks/>
            </p:cNvGrpSpPr>
            <p:nvPr/>
          </p:nvGrpSpPr>
          <p:grpSpPr bwMode="auto">
            <a:xfrm>
              <a:off x="1090" y="1117"/>
              <a:ext cx="1008" cy="395"/>
              <a:chOff x="1289" y="582"/>
              <a:chExt cx="668" cy="652"/>
            </a:xfrm>
          </p:grpSpPr>
          <p:sp>
            <p:nvSpPr>
              <p:cNvPr id="97" name="Oval 62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1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 sz="12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8" name="Oval 63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 sz="12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9" name="Oval 64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 sz="12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0" name="Oval 65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 sz="12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1" name="Oval 66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 sz="12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79" name="Text Box 67"/>
            <p:cNvSpPr txBox="1">
              <a:spLocks noChangeArrowheads="1"/>
            </p:cNvSpPr>
            <p:nvPr/>
          </p:nvSpPr>
          <p:spPr bwMode="gray">
            <a:xfrm>
              <a:off x="1086" y="1182"/>
              <a:ext cx="1010" cy="26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kumimoji="0" lang="zh-CN" altLang="en-US" sz="1200" b="1" dirty="0" smtClean="0">
                  <a:solidFill>
                    <a:srgbClr val="3366FF"/>
                  </a:solidFill>
                  <a:latin typeface="微软雅黑" pitchFamily="34" charset="-122"/>
                  <a:ea typeface="微软雅黑" pitchFamily="34" charset="-122"/>
                </a:rPr>
                <a:t>目标目标</a:t>
              </a:r>
              <a:endParaRPr kumimoji="0" lang="zh-CN" altLang="en-US" sz="1200" b="1" dirty="0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0" name="Text Box 68"/>
            <p:cNvSpPr txBox="1">
              <a:spLocks noChangeArrowheads="1"/>
            </p:cNvSpPr>
            <p:nvPr/>
          </p:nvSpPr>
          <p:spPr bwMode="gray">
            <a:xfrm>
              <a:off x="964" y="1774"/>
              <a:ext cx="1243" cy="1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>
                <a:buFont typeface="Arial" pitchFamily="34" charset="0"/>
                <a:buChar char="•"/>
              </a:pPr>
              <a:r>
                <a:rPr kumimoji="0" lang="zh-CN" altLang="en-US" sz="12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明确范围</a:t>
              </a:r>
              <a:r>
                <a:rPr kumimoji="0" lang="en-US" altLang="zh-CN" sz="12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-</a:t>
              </a:r>
              <a:r>
                <a:rPr kumimoji="0" lang="zh-CN" altLang="en-US" sz="10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买新房</a:t>
              </a:r>
              <a:r>
                <a:rPr kumimoji="0" lang="en-US" altLang="zh-CN" sz="10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VS</a:t>
              </a:r>
              <a:r>
                <a:rPr kumimoji="0" lang="zh-CN" altLang="en-US" sz="10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装修</a:t>
              </a:r>
              <a:endParaRPr kumimoji="0"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buFont typeface="Arial" pitchFamily="34" charset="0"/>
                <a:buChar char="•"/>
              </a:pPr>
              <a:r>
                <a:rPr lang="zh-CN" altLang="en-US" sz="12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明确规则</a:t>
              </a:r>
              <a:r>
                <a:rPr lang="en-US" altLang="zh-CN" sz="12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-</a:t>
              </a:r>
              <a:r>
                <a:rPr lang="zh-CN" altLang="en-US" sz="12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 场景导向</a:t>
              </a:r>
              <a:endParaRPr lang="en-US" altLang="zh-CN" sz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buFont typeface="Arial" pitchFamily="34" charset="0"/>
                <a:buChar char="•"/>
              </a:pPr>
              <a:r>
                <a:rPr kumimoji="0" lang="zh-CN" altLang="en-US" sz="12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明晰流程</a:t>
              </a:r>
              <a:r>
                <a:rPr kumimoji="0" lang="en-US" altLang="zh-CN" sz="12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-5W2H</a:t>
              </a:r>
              <a:endParaRPr kumimoji="0" lang="zh-CN" alt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" name="Text Box 73"/>
            <p:cNvSpPr txBox="1">
              <a:spLocks noChangeArrowheads="1"/>
            </p:cNvSpPr>
            <p:nvPr/>
          </p:nvSpPr>
          <p:spPr bwMode="gray">
            <a:xfrm>
              <a:off x="3939" y="1916"/>
              <a:ext cx="1296" cy="6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kumimoji="0" lang="en-US" altLang="zh-CN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0" lang="zh-CN" altLang="en-US" sz="12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持续评估</a:t>
              </a:r>
              <a:endParaRPr kumimoji="0" lang="en-US" altLang="zh-CN" sz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Font typeface="Arial" pitchFamily="34" charset="0"/>
                <a:buChar char="•"/>
              </a:pPr>
              <a:r>
                <a:rPr lang="zh-CN" altLang="en-US" sz="12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主动评估</a:t>
              </a:r>
              <a:endParaRPr lang="en-US" altLang="zh-CN" sz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Font typeface="Arial" pitchFamily="34" charset="0"/>
                <a:buChar char="•"/>
              </a:pPr>
              <a:r>
                <a:rPr lang="zh-CN" altLang="en-US" sz="12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实时反馈</a:t>
              </a:r>
              <a:endParaRPr kumimoji="0" lang="zh-CN" alt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" name="Text Box 78"/>
            <p:cNvSpPr txBox="1">
              <a:spLocks noChangeArrowheads="1"/>
            </p:cNvSpPr>
            <p:nvPr/>
          </p:nvSpPr>
          <p:spPr bwMode="gray">
            <a:xfrm>
              <a:off x="2426" y="1842"/>
              <a:ext cx="1271" cy="96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kumimoji="0" lang="zh-CN" altLang="en-US" sz="12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业务语言</a:t>
              </a:r>
              <a:r>
                <a:rPr kumimoji="0" lang="en-US" altLang="zh-CN" sz="12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VS</a:t>
              </a:r>
              <a:r>
                <a:rPr kumimoji="0" lang="zh-CN" altLang="en-US" sz="12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技术语言</a:t>
              </a:r>
              <a:endParaRPr kumimoji="0" lang="en-US" altLang="zh-CN" sz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Font typeface="Arial" pitchFamily="34" charset="0"/>
                <a:buChar char="•"/>
              </a:pPr>
              <a:r>
                <a:rPr lang="zh-CN" altLang="en-US" sz="12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风险识别及应对</a:t>
              </a:r>
              <a:endParaRPr kumimoji="0" lang="en-US" altLang="zh-CN" sz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Font typeface="Arial" pitchFamily="34" charset="0"/>
                <a:buChar char="•"/>
              </a:pPr>
              <a:endParaRPr kumimoji="0" lang="zh-CN" alt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83" name="Group 86"/>
            <p:cNvGrpSpPr>
              <a:grpSpLocks/>
            </p:cNvGrpSpPr>
            <p:nvPr/>
          </p:nvGrpSpPr>
          <p:grpSpPr bwMode="auto">
            <a:xfrm>
              <a:off x="4077" y="1114"/>
              <a:ext cx="1008" cy="395"/>
              <a:chOff x="1289" y="582"/>
              <a:chExt cx="668" cy="652"/>
            </a:xfrm>
          </p:grpSpPr>
          <p:sp>
            <p:nvSpPr>
              <p:cNvPr id="92" name="Oval 87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1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 sz="12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3" name="Oval 88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 sz="12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4" name="Oval 89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 sz="12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5" name="Oval 90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 sz="12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6" name="Oval 91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 sz="12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84" name="Text Box 92"/>
            <p:cNvSpPr txBox="1">
              <a:spLocks noChangeArrowheads="1"/>
            </p:cNvSpPr>
            <p:nvPr/>
          </p:nvSpPr>
          <p:spPr bwMode="gray">
            <a:xfrm>
              <a:off x="4022" y="1168"/>
              <a:ext cx="1134" cy="26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kumimoji="0" lang="zh-CN" altLang="en-US" sz="1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评估评估</a:t>
              </a:r>
              <a:endParaRPr kumimoji="0" lang="zh-CN" alt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85" name="Group 79"/>
            <p:cNvGrpSpPr>
              <a:grpSpLocks/>
            </p:cNvGrpSpPr>
            <p:nvPr/>
          </p:nvGrpSpPr>
          <p:grpSpPr bwMode="auto">
            <a:xfrm>
              <a:off x="2581" y="1126"/>
              <a:ext cx="1140" cy="395"/>
              <a:chOff x="1290" y="582"/>
              <a:chExt cx="756" cy="652"/>
            </a:xfrm>
          </p:grpSpPr>
          <p:sp>
            <p:nvSpPr>
              <p:cNvPr id="87" name="Oval 80"/>
              <p:cNvSpPr>
                <a:spLocks noChangeArrowheads="1"/>
              </p:cNvSpPr>
              <p:nvPr/>
            </p:nvSpPr>
            <p:spPr bwMode="gray">
              <a:xfrm>
                <a:off x="1290" y="582"/>
                <a:ext cx="668" cy="61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 sz="12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8" name="Oval 81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 sz="12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9" name="Oval 82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 sz="12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0" name="Oval 83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 sz="12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1" name="Oval 84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700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 sz="12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86" name="Text Box 85"/>
            <p:cNvSpPr txBox="1">
              <a:spLocks noChangeArrowheads="1"/>
            </p:cNvSpPr>
            <p:nvPr/>
          </p:nvSpPr>
          <p:spPr bwMode="gray">
            <a:xfrm>
              <a:off x="2527" y="1173"/>
              <a:ext cx="1252" cy="26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kumimoji="0" lang="zh-CN" altLang="en-US" sz="1200" b="1" dirty="0" smtClean="0">
                  <a:solidFill>
                    <a:srgbClr val="990000"/>
                  </a:solidFill>
                  <a:latin typeface="微软雅黑" pitchFamily="34" charset="-122"/>
                  <a:ea typeface="微软雅黑" pitchFamily="34" charset="-122"/>
                </a:rPr>
                <a:t>沟通沟通</a:t>
              </a:r>
              <a:endParaRPr kumimoji="0" lang="zh-CN" altLang="en-US" sz="1200" b="1" dirty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5496295" y="1316180"/>
            <a:ext cx="1947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我们可以做到的的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8" name="直接连接符 107"/>
          <p:cNvCxnSpPr/>
          <p:nvPr/>
        </p:nvCxnSpPr>
        <p:spPr>
          <a:xfrm rot="16200000" flipH="1">
            <a:off x="2202872" y="3271652"/>
            <a:ext cx="3871356" cy="1187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图片 16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10437" y="0"/>
            <a:ext cx="1833563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4004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6859" y="334776"/>
            <a:ext cx="8229600" cy="838200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pic>
        <p:nvPicPr>
          <p:cNvPr id="4" name="图片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10437" y="0"/>
            <a:ext cx="1833563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xmlns="" val="4113770610"/>
              </p:ext>
            </p:extLst>
          </p:nvPr>
        </p:nvGraphicFramePr>
        <p:xfrm>
          <a:off x="1376748" y="1473280"/>
          <a:ext cx="6726162" cy="4357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33437358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p:oleObj spid="_x0000_s8220" name="think-cell Slide" r:id="rId4" imgW="360" imgH="360" progId="">
              <p:embed/>
            </p:oleObj>
          </a:graphicData>
        </a:graphic>
      </p:graphicFrame>
      <p:sp>
        <p:nvSpPr>
          <p:cNvPr id="46" name="标题 1"/>
          <p:cNvSpPr>
            <a:spLocks noGrp="1"/>
          </p:cNvSpPr>
          <p:nvPr>
            <p:ph type="title"/>
          </p:nvPr>
        </p:nvSpPr>
        <p:spPr>
          <a:xfrm>
            <a:off x="457200" y="280988"/>
            <a:ext cx="8229600" cy="838200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管理层期望和指导</a:t>
            </a:r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728357" y="2269058"/>
          <a:ext cx="769124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488"/>
                <a:gridCol w="2027770"/>
                <a:gridCol w="2989178"/>
                <a:gridCol w="19228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SN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指导类别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指导建议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提出人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任务范围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任务优先级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defTabSz="9144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</a:pPr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</a:t>
                      </a:r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</a:pPr>
                      <a:r>
                        <a:rPr lang="zh-CN" altLang="en-US" sz="1600" kern="1200" baseline="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问题反馈</a:t>
                      </a:r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</a:pPr>
                      <a:endParaRPr lang="zh-CN" altLang="en-US" sz="1600" kern="1200" baseline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defTabSz="9144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</a:pPr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4</a:t>
                      </a:r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</a:pPr>
                      <a:r>
                        <a:rPr lang="zh-CN" altLang="en-US" sz="1600" kern="1200" baseline="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其他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</a:pPr>
                      <a:endParaRPr lang="zh-CN" altLang="en-US" sz="1600" kern="1200" baseline="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84290" y="5326771"/>
            <a:ext cx="790719" cy="1163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59536" y="1392069"/>
            <a:ext cx="5104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接受管理层对系统优化范围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优先级指导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接受管理层对存在问题的质询和建议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10437" y="0"/>
            <a:ext cx="1833563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4004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Retek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实施与优化简介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54837" y="1282885"/>
            <a:ext cx="8352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2012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年步步高选型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Oracle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Retek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软件，项目一期于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2013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年上线，项目二期处于准备阶段！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6" name="Picture 1"/>
          <p:cNvPicPr>
            <a:picLocks noChangeAspect="1" noChangeArrowheads="1"/>
          </p:cNvPicPr>
          <p:nvPr/>
        </p:nvPicPr>
        <p:blipFill>
          <a:blip r:embed="rId3" cstate="print">
            <a:lum bright="13000" contrast="-21000"/>
          </a:blip>
          <a:srcRect/>
          <a:stretch>
            <a:fillRect/>
          </a:stretch>
        </p:blipFill>
        <p:spPr bwMode="auto">
          <a:xfrm>
            <a:off x="68241" y="4433671"/>
            <a:ext cx="8707272" cy="1776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圆角矩形 46"/>
          <p:cNvSpPr/>
          <p:nvPr/>
        </p:nvSpPr>
        <p:spPr>
          <a:xfrm>
            <a:off x="2825086" y="4217183"/>
            <a:ext cx="5254388" cy="1937982"/>
          </a:xfrm>
          <a:prstGeom prst="roundRect">
            <a:avLst/>
          </a:prstGeom>
          <a:solidFill>
            <a:schemeClr val="accent1">
              <a:alpha val="18000"/>
            </a:schemeClr>
          </a:solidFill>
          <a:ln w="63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462817" y="4380957"/>
            <a:ext cx="2483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Retek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一期：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MOM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 商品管理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008718" y="4899594"/>
            <a:ext cx="1078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执行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317502" y="4983754"/>
            <a:ext cx="1078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分析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91896" y="5013321"/>
            <a:ext cx="1078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计划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902991" y="4233103"/>
            <a:ext cx="1853858" cy="1937982"/>
          </a:xfrm>
          <a:prstGeom prst="roundRect">
            <a:avLst/>
          </a:prstGeom>
          <a:solidFill>
            <a:srgbClr val="00B0F0">
              <a:alpha val="18000"/>
            </a:srgbClr>
          </a:solidFill>
          <a:ln w="63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903026" y="5734361"/>
            <a:ext cx="1799231" cy="311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二期项目：计划系统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1" name="直接连接符 60"/>
          <p:cNvCxnSpPr/>
          <p:nvPr/>
        </p:nvCxnSpPr>
        <p:spPr>
          <a:xfrm rot="5400000">
            <a:off x="3654965" y="3987749"/>
            <a:ext cx="360000" cy="1588"/>
          </a:xfrm>
          <a:prstGeom prst="line">
            <a:avLst/>
          </a:prstGeom>
          <a:ln w="38100">
            <a:solidFill>
              <a:schemeClr val="accent5">
                <a:lumMod val="75000"/>
                <a:alpha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rot="5400000">
            <a:off x="5144846" y="4003672"/>
            <a:ext cx="360000" cy="1588"/>
          </a:xfrm>
          <a:prstGeom prst="line">
            <a:avLst/>
          </a:prstGeom>
          <a:ln w="38100">
            <a:solidFill>
              <a:schemeClr val="accent5">
                <a:lumMod val="75000"/>
                <a:alpha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rot="5400000">
            <a:off x="6361772" y="4019594"/>
            <a:ext cx="360000" cy="1588"/>
          </a:xfrm>
          <a:prstGeom prst="line">
            <a:avLst/>
          </a:prstGeom>
          <a:ln w="38100">
            <a:solidFill>
              <a:schemeClr val="accent5">
                <a:lumMod val="75000"/>
                <a:alpha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38784" y="1725636"/>
            <a:ext cx="4008177" cy="20158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TextBox 16"/>
          <p:cNvSpPr txBox="1"/>
          <p:nvPr/>
        </p:nvSpPr>
        <p:spPr>
          <a:xfrm>
            <a:off x="204711" y="1801497"/>
            <a:ext cx="2661316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挑战：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系统性的优化和提升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n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计划执行相衔接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n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流程端到端可视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n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业务策略可匹配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n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业务场景化驱动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n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数据支持有效用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n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系统架构可扩展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" name="图片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10437" y="0"/>
            <a:ext cx="1833563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Retek</a:t>
            </a:r>
            <a:r>
              <a:rPr lang="zh-CN" altLang="en-US" dirty="0" smtClean="0"/>
              <a:t>核心应用蓝图</a:t>
            </a:r>
          </a:p>
        </p:txBody>
      </p:sp>
      <p:sp>
        <p:nvSpPr>
          <p:cNvPr id="48" name="圆角矩形 65"/>
          <p:cNvSpPr>
            <a:spLocks noChangeArrowheads="1"/>
          </p:cNvSpPr>
          <p:nvPr/>
        </p:nvSpPr>
        <p:spPr bwMode="auto">
          <a:xfrm>
            <a:off x="2520510" y="2926703"/>
            <a:ext cx="1980000" cy="2070000"/>
          </a:xfrm>
          <a:prstGeom prst="roundRect">
            <a:avLst>
              <a:gd name="adj" fmla="val 898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2075" tIns="92075" rIns="92075" bIns="92075" anchor="ctr" anchorCtr="1"/>
          <a:lstStyle/>
          <a:p>
            <a:pPr>
              <a:defRPr/>
            </a:pPr>
            <a:endParaRPr lang="zh-CN" altLang="en-US" sz="1400">
              <a:latin typeface="+mn-ea"/>
              <a:cs typeface="Arial"/>
            </a:endParaRPr>
          </a:p>
        </p:txBody>
      </p:sp>
      <p:sp>
        <p:nvSpPr>
          <p:cNvPr id="49" name="圆角矩形 18"/>
          <p:cNvSpPr>
            <a:spLocks noChangeArrowheads="1"/>
          </p:cNvSpPr>
          <p:nvPr/>
        </p:nvSpPr>
        <p:spPr bwMode="auto">
          <a:xfrm>
            <a:off x="352709" y="5169948"/>
            <a:ext cx="8409154" cy="807771"/>
          </a:xfrm>
          <a:prstGeom prst="roundRect">
            <a:avLst>
              <a:gd name="adj" fmla="val 18041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2075" tIns="92075" rIns="92075" bIns="92075" anchorCtr="1"/>
          <a:lstStyle/>
          <a:p>
            <a:pPr>
              <a:defRPr/>
            </a:pPr>
            <a:endParaRPr lang="en-US" altLang="zh-CN" sz="1200" dirty="0" smtClean="0">
              <a:latin typeface="+mn-ea"/>
              <a:cs typeface="Arial"/>
            </a:endParaRPr>
          </a:p>
        </p:txBody>
      </p:sp>
      <p:sp>
        <p:nvSpPr>
          <p:cNvPr id="54" name="TextBox 161"/>
          <p:cNvSpPr txBox="1">
            <a:spLocks noChangeArrowheads="1"/>
          </p:cNvSpPr>
          <p:nvPr/>
        </p:nvSpPr>
        <p:spPr bwMode="gray">
          <a:xfrm>
            <a:off x="2506862" y="2971154"/>
            <a:ext cx="1915013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buSzTx/>
              <a:buFontTx/>
              <a:buNone/>
              <a:defRPr sz="1200" b="0">
                <a:cs typeface="宋体"/>
              </a:defRPr>
            </a:lvl1pPr>
            <a:lvl2pPr marL="742950" indent="-285750" algn="ctr">
              <a:defRPr sz="1400">
                <a:latin typeface="Arial" charset="0"/>
                <a:ea typeface="ＭＳ Ｐゴシック" charset="0"/>
              </a:defRPr>
            </a:lvl2pPr>
            <a:lvl3pPr marL="1143000" indent="-228600" algn="ctr">
              <a:defRPr sz="1400">
                <a:latin typeface="Arial" charset="0"/>
                <a:ea typeface="ＭＳ Ｐゴシック" charset="0"/>
              </a:defRPr>
            </a:lvl3pPr>
            <a:lvl4pPr marL="1600200" indent="-228600" algn="ctr">
              <a:defRPr sz="1400">
                <a:latin typeface="Arial" charset="0"/>
                <a:ea typeface="ＭＳ Ｐゴシック" charset="0"/>
              </a:defRPr>
            </a:lvl4pPr>
            <a:lvl5pPr marL="2057400" indent="-228600" algn="ctr">
              <a:defRPr sz="1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zh-CN" altLang="en-US" dirty="0" smtClean="0">
                <a:latin typeface="+mn-ea"/>
                <a:ea typeface="宋体" pitchFamily="2" charset="-122"/>
                <a:cs typeface="Arial"/>
              </a:rPr>
              <a:t>供应</a:t>
            </a:r>
            <a:r>
              <a:rPr lang="zh-CN" altLang="en-US" dirty="0">
                <a:latin typeface="+mn-ea"/>
                <a:ea typeface="宋体" pitchFamily="2" charset="-122"/>
                <a:cs typeface="Arial"/>
              </a:rPr>
              <a:t>链</a:t>
            </a:r>
            <a:r>
              <a:rPr lang="zh-CN" altLang="en-US" dirty="0" smtClean="0">
                <a:latin typeface="+mn-ea"/>
                <a:ea typeface="宋体" pitchFamily="2" charset="-122"/>
                <a:cs typeface="Arial"/>
              </a:rPr>
              <a:t>管理</a:t>
            </a:r>
            <a:endParaRPr lang="en-US" dirty="0">
              <a:latin typeface="+mn-ea"/>
              <a:ea typeface="宋体" pitchFamily="2" charset="-122"/>
              <a:cs typeface="Arial"/>
            </a:endParaRPr>
          </a:p>
        </p:txBody>
      </p:sp>
      <p:grpSp>
        <p:nvGrpSpPr>
          <p:cNvPr id="5" name="Group 165"/>
          <p:cNvGrpSpPr>
            <a:grpSpLocks/>
          </p:cNvGrpSpPr>
          <p:nvPr/>
        </p:nvGrpSpPr>
        <p:grpSpPr bwMode="auto">
          <a:xfrm>
            <a:off x="2567187" y="4072044"/>
            <a:ext cx="900000" cy="298450"/>
            <a:chOff x="3603205" y="3617240"/>
            <a:chExt cx="1345803" cy="309726"/>
          </a:xfrm>
        </p:grpSpPr>
        <p:sp>
          <p:nvSpPr>
            <p:cNvPr id="133" name="圆角矩形 20"/>
            <p:cNvSpPr>
              <a:spLocks noChangeArrowheads="1"/>
            </p:cNvSpPr>
            <p:nvPr/>
          </p:nvSpPr>
          <p:spPr bwMode="auto">
            <a:xfrm>
              <a:off x="3612806" y="3617240"/>
              <a:ext cx="1321799" cy="30972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72000" rIns="72000" bIns="72000" anchor="ctr"/>
            <a:lstStyle/>
            <a:p>
              <a:pPr algn="ctr">
                <a:buFont typeface="Wingdings" charset="0"/>
                <a:buNone/>
                <a:defRPr/>
              </a:pPr>
              <a:endParaRPr lang="zh-CN" altLang="en-US" sz="800">
                <a:latin typeface="+mn-ea"/>
                <a:ea typeface="宋体" pitchFamily="2" charset="-122"/>
                <a:cs typeface="Arial"/>
              </a:endParaRPr>
            </a:p>
          </p:txBody>
        </p:sp>
        <p:sp>
          <p:nvSpPr>
            <p:cNvPr id="1086" name="TextBox 163"/>
            <p:cNvSpPr txBox="1">
              <a:spLocks noChangeArrowheads="1"/>
            </p:cNvSpPr>
            <p:nvPr/>
          </p:nvSpPr>
          <p:spPr bwMode="auto">
            <a:xfrm>
              <a:off x="3603205" y="3636629"/>
              <a:ext cx="1345803" cy="2558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1000" dirty="0" smtClean="0">
                  <a:latin typeface="宋体" charset="-122"/>
                  <a:cs typeface="Arial" charset="0"/>
                </a:rPr>
                <a:t>特陈管理</a:t>
              </a:r>
              <a:endParaRPr lang="zh-TW" altLang="en-US" sz="1000" dirty="0">
                <a:latin typeface="宋体" charset="-122"/>
                <a:cs typeface="Arial" charset="0"/>
              </a:endParaRPr>
            </a:p>
          </p:txBody>
        </p:sp>
      </p:grpSp>
      <p:sp>
        <p:nvSpPr>
          <p:cNvPr id="52" name="圆角矩形 13"/>
          <p:cNvSpPr>
            <a:spLocks noChangeArrowheads="1"/>
          </p:cNvSpPr>
          <p:nvPr/>
        </p:nvSpPr>
        <p:spPr bwMode="auto">
          <a:xfrm>
            <a:off x="355861" y="2925117"/>
            <a:ext cx="1980000" cy="2069964"/>
          </a:xfrm>
          <a:prstGeom prst="roundRect">
            <a:avLst>
              <a:gd name="adj" fmla="val 8984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2075" tIns="92075" rIns="92075" bIns="92075" anchor="ctr" anchorCtr="1"/>
          <a:lstStyle/>
          <a:p>
            <a:pPr>
              <a:defRPr/>
            </a:pPr>
            <a:endParaRPr lang="zh-CN" altLang="en-US" sz="1400">
              <a:latin typeface="+mn-ea"/>
              <a:cs typeface="Arial"/>
            </a:endParaRPr>
          </a:p>
        </p:txBody>
      </p:sp>
      <p:sp>
        <p:nvSpPr>
          <p:cNvPr id="53" name="TextBox 156"/>
          <p:cNvSpPr txBox="1">
            <a:spLocks noChangeArrowheads="1"/>
          </p:cNvSpPr>
          <p:nvPr/>
        </p:nvSpPr>
        <p:spPr bwMode="auto">
          <a:xfrm>
            <a:off x="524378" y="2943857"/>
            <a:ext cx="1550084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buSzTx/>
              <a:buFontTx/>
              <a:buNone/>
              <a:defRPr sz="1200" b="0">
                <a:cs typeface="宋体"/>
              </a:defRPr>
            </a:lvl1pPr>
            <a:lvl2pPr marL="742950" indent="-285750" algn="ctr">
              <a:defRPr sz="1400">
                <a:latin typeface="Arial" charset="0"/>
                <a:ea typeface="ＭＳ Ｐゴシック" charset="0"/>
              </a:defRPr>
            </a:lvl2pPr>
            <a:lvl3pPr marL="1143000" indent="-228600" algn="ctr">
              <a:defRPr sz="1400">
                <a:latin typeface="Arial" charset="0"/>
                <a:ea typeface="ＭＳ Ｐゴシック" charset="0"/>
              </a:defRPr>
            </a:lvl3pPr>
            <a:lvl4pPr marL="1600200" indent="-228600" algn="ctr">
              <a:defRPr sz="1400">
                <a:latin typeface="Arial" charset="0"/>
                <a:ea typeface="ＭＳ Ｐゴシック" charset="0"/>
              </a:defRPr>
            </a:lvl4pPr>
            <a:lvl5pPr marL="2057400" indent="-228600" algn="ctr">
              <a:defRPr sz="1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zh-TW" altLang="en-US" dirty="0" smtClean="0">
                <a:latin typeface="+mn-ea"/>
                <a:ea typeface="宋体" pitchFamily="2" charset="-122"/>
                <a:cs typeface="Arial"/>
              </a:rPr>
              <a:t>商品管理</a:t>
            </a:r>
            <a:endParaRPr lang="zh-TW" altLang="en-US" dirty="0">
              <a:latin typeface="+mn-ea"/>
              <a:ea typeface="宋体" pitchFamily="2" charset="-122"/>
              <a:cs typeface="Arial"/>
            </a:endParaRPr>
          </a:p>
        </p:txBody>
      </p:sp>
      <p:grpSp>
        <p:nvGrpSpPr>
          <p:cNvPr id="2" name="Group 24"/>
          <p:cNvGrpSpPr/>
          <p:nvPr/>
        </p:nvGrpSpPr>
        <p:grpSpPr>
          <a:xfrm>
            <a:off x="427856" y="3347858"/>
            <a:ext cx="1800000" cy="298080"/>
            <a:chOff x="704533" y="3617240"/>
            <a:chExt cx="2664296" cy="309726"/>
          </a:xfrm>
          <a:solidFill>
            <a:schemeClr val="bg1"/>
          </a:solidFill>
        </p:grpSpPr>
        <p:sp>
          <p:nvSpPr>
            <p:cNvPr id="62" name="圆角矩形 20"/>
            <p:cNvSpPr>
              <a:spLocks noChangeArrowheads="1"/>
            </p:cNvSpPr>
            <p:nvPr/>
          </p:nvSpPr>
          <p:spPr bwMode="auto">
            <a:xfrm>
              <a:off x="704533" y="3617240"/>
              <a:ext cx="2664296" cy="309726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72000" rIns="72000" bIns="72000" anchor="ctr"/>
            <a:lstStyle/>
            <a:p>
              <a:pPr algn="ctr">
                <a:buFont typeface="Wingdings" charset="0"/>
                <a:buNone/>
                <a:defRPr/>
              </a:pPr>
              <a:endParaRPr lang="zh-CN" altLang="en-US" sz="800">
                <a:latin typeface="+mn-ea"/>
                <a:ea typeface="宋体" pitchFamily="2" charset="-122"/>
                <a:cs typeface="Arial"/>
              </a:endParaRPr>
            </a:p>
          </p:txBody>
        </p:sp>
        <p:sp>
          <p:nvSpPr>
            <p:cNvPr id="63" name="TextBox 157"/>
            <p:cNvSpPr txBox="1">
              <a:spLocks noChangeArrowheads="1"/>
            </p:cNvSpPr>
            <p:nvPr/>
          </p:nvSpPr>
          <p:spPr bwMode="auto">
            <a:xfrm>
              <a:off x="854383" y="3681949"/>
              <a:ext cx="2332038" cy="223861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>
              <a:spAutoFit/>
            </a:bodyPr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0000"/>
                </a:lnSpc>
                <a:defRPr/>
              </a:pPr>
              <a:r>
                <a:rPr lang="zh-CN" altLang="en-US" sz="1000" dirty="0" smtClean="0">
                  <a:latin typeface="+mn-ea"/>
                  <a:ea typeface="+mn-ea"/>
                  <a:cs typeface="Arial"/>
                </a:rPr>
                <a:t>商品档案管理</a:t>
              </a:r>
              <a:endParaRPr lang="zh-CN" altLang="en-US" sz="1000" dirty="0">
                <a:latin typeface="+mn-ea"/>
                <a:ea typeface="+mn-ea"/>
                <a:cs typeface="Arial"/>
              </a:endParaRP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427298" y="3710929"/>
            <a:ext cx="1800000" cy="298450"/>
            <a:chOff x="704533" y="3980382"/>
            <a:chExt cx="2664296" cy="309726"/>
          </a:xfrm>
        </p:grpSpPr>
        <p:sp>
          <p:nvSpPr>
            <p:cNvPr id="65" name="圆角矩形 20"/>
            <p:cNvSpPr>
              <a:spLocks noChangeArrowheads="1"/>
            </p:cNvSpPr>
            <p:nvPr/>
          </p:nvSpPr>
          <p:spPr bwMode="auto">
            <a:xfrm>
              <a:off x="704533" y="3980382"/>
              <a:ext cx="2664296" cy="30972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72000" rIns="72000" bIns="72000" anchor="ctr"/>
            <a:lstStyle/>
            <a:p>
              <a:pPr algn="ctr">
                <a:buFont typeface="Wingdings" charset="0"/>
                <a:buNone/>
                <a:defRPr/>
              </a:pPr>
              <a:endParaRPr lang="zh-CN" altLang="en-US" sz="800">
                <a:latin typeface="+mn-ea"/>
                <a:ea typeface="宋体" pitchFamily="2" charset="-122"/>
                <a:cs typeface="Arial"/>
              </a:endParaRPr>
            </a:p>
          </p:txBody>
        </p:sp>
        <p:sp>
          <p:nvSpPr>
            <p:cNvPr id="66" name="TextBox 158"/>
            <p:cNvSpPr txBox="1">
              <a:spLocks noChangeArrowheads="1"/>
            </p:cNvSpPr>
            <p:nvPr/>
          </p:nvSpPr>
          <p:spPr bwMode="auto">
            <a:xfrm>
              <a:off x="814879" y="4031454"/>
              <a:ext cx="2486782" cy="2240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0000"/>
                </a:lnSpc>
                <a:defRPr/>
              </a:pPr>
              <a:r>
                <a:rPr lang="zh-CN" altLang="en-US" sz="1000" dirty="0" smtClean="0">
                  <a:latin typeface="+mn-ea"/>
                  <a:ea typeface="+mn-ea"/>
                  <a:cs typeface="Arial"/>
                </a:rPr>
                <a:t>联营商品管理</a:t>
              </a:r>
              <a:endParaRPr lang="zh-CN" altLang="en-US" sz="1000" dirty="0">
                <a:latin typeface="+mn-ea"/>
                <a:ea typeface="+mn-ea"/>
                <a:cs typeface="Arial"/>
              </a:endParaRP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439998" y="4066529"/>
            <a:ext cx="1800000" cy="298450"/>
            <a:chOff x="704533" y="3980382"/>
            <a:chExt cx="2664296" cy="309726"/>
          </a:xfrm>
        </p:grpSpPr>
        <p:sp>
          <p:nvSpPr>
            <p:cNvPr id="142" name="圆角矩形 20"/>
            <p:cNvSpPr>
              <a:spLocks noChangeArrowheads="1"/>
            </p:cNvSpPr>
            <p:nvPr/>
          </p:nvSpPr>
          <p:spPr bwMode="auto">
            <a:xfrm>
              <a:off x="704533" y="3980382"/>
              <a:ext cx="2664296" cy="30972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72000" rIns="72000" bIns="72000" anchor="ctr"/>
            <a:lstStyle/>
            <a:p>
              <a:pPr algn="ctr">
                <a:buFont typeface="Wingdings" charset="0"/>
                <a:buNone/>
                <a:defRPr/>
              </a:pPr>
              <a:endParaRPr lang="zh-CN" altLang="en-US" sz="800" dirty="0">
                <a:latin typeface="+mn-ea"/>
                <a:ea typeface="宋体" pitchFamily="2" charset="-122"/>
                <a:cs typeface="Arial"/>
              </a:endParaRPr>
            </a:p>
          </p:txBody>
        </p:sp>
        <p:sp>
          <p:nvSpPr>
            <p:cNvPr id="143" name="TextBox 158"/>
            <p:cNvSpPr txBox="1">
              <a:spLocks noChangeArrowheads="1"/>
            </p:cNvSpPr>
            <p:nvPr/>
          </p:nvSpPr>
          <p:spPr bwMode="auto">
            <a:xfrm>
              <a:off x="814879" y="4031454"/>
              <a:ext cx="2486782" cy="2240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0000"/>
                </a:lnSpc>
                <a:defRPr/>
              </a:pPr>
              <a:r>
                <a:rPr lang="zh-CN" altLang="en-US" sz="1000" dirty="0" smtClean="0">
                  <a:latin typeface="+mn-ea"/>
                  <a:ea typeface="+mn-ea"/>
                  <a:cs typeface="Arial"/>
                </a:rPr>
                <a:t>商品引进和配置管理</a:t>
              </a:r>
              <a:endParaRPr lang="zh-CN" altLang="en-US" sz="1000" dirty="0">
                <a:latin typeface="+mn-ea"/>
                <a:ea typeface="+mn-ea"/>
                <a:cs typeface="Arial"/>
              </a:endParaRPr>
            </a:p>
          </p:txBody>
        </p:sp>
      </p:grpSp>
      <p:grpSp>
        <p:nvGrpSpPr>
          <p:cNvPr id="11" name="Group 165"/>
          <p:cNvGrpSpPr>
            <a:grpSpLocks/>
          </p:cNvGrpSpPr>
          <p:nvPr/>
        </p:nvGrpSpPr>
        <p:grpSpPr bwMode="auto">
          <a:xfrm>
            <a:off x="2567187" y="3708461"/>
            <a:ext cx="900000" cy="298450"/>
            <a:chOff x="3603205" y="3617240"/>
            <a:chExt cx="1345803" cy="309726"/>
          </a:xfrm>
        </p:grpSpPr>
        <p:sp>
          <p:nvSpPr>
            <p:cNvPr id="148" name="圆角矩形 20"/>
            <p:cNvSpPr>
              <a:spLocks noChangeArrowheads="1"/>
            </p:cNvSpPr>
            <p:nvPr/>
          </p:nvSpPr>
          <p:spPr bwMode="auto">
            <a:xfrm>
              <a:off x="3612806" y="3617240"/>
              <a:ext cx="1321799" cy="30972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72000" rIns="72000" bIns="72000" anchor="ctr"/>
            <a:lstStyle/>
            <a:p>
              <a:pPr algn="ctr">
                <a:buFont typeface="Wingdings" charset="0"/>
                <a:buNone/>
                <a:defRPr/>
              </a:pPr>
              <a:endParaRPr lang="zh-CN" altLang="en-US" sz="800">
                <a:latin typeface="+mn-ea"/>
                <a:ea typeface="宋体" pitchFamily="2" charset="-122"/>
                <a:cs typeface="Arial"/>
              </a:endParaRPr>
            </a:p>
          </p:txBody>
        </p:sp>
        <p:sp>
          <p:nvSpPr>
            <p:cNvPr id="1080" name="TextBox 163"/>
            <p:cNvSpPr txBox="1">
              <a:spLocks noChangeArrowheads="1"/>
            </p:cNvSpPr>
            <p:nvPr/>
          </p:nvSpPr>
          <p:spPr bwMode="auto">
            <a:xfrm>
              <a:off x="3603205" y="3636629"/>
              <a:ext cx="1345803" cy="2558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1000" dirty="0" smtClean="0">
                  <a:latin typeface="宋体" charset="-122"/>
                  <a:cs typeface="Arial" charset="0"/>
                </a:rPr>
                <a:t>订货管理</a:t>
              </a:r>
              <a:endParaRPr lang="zh-TW" altLang="en-US" sz="1000" dirty="0">
                <a:latin typeface="宋体" charset="-122"/>
                <a:cs typeface="Arial" charset="0"/>
              </a:endParaRPr>
            </a:p>
          </p:txBody>
        </p:sp>
      </p:grpSp>
      <p:grpSp>
        <p:nvGrpSpPr>
          <p:cNvPr id="13" name="Group 190"/>
          <p:cNvGrpSpPr/>
          <p:nvPr/>
        </p:nvGrpSpPr>
        <p:grpSpPr>
          <a:xfrm>
            <a:off x="3546622" y="3335531"/>
            <a:ext cx="900000" cy="298080"/>
            <a:chOff x="4970762" y="3617240"/>
            <a:chExt cx="1324766" cy="309726"/>
          </a:xfrm>
          <a:solidFill>
            <a:schemeClr val="bg1"/>
          </a:solidFill>
        </p:grpSpPr>
        <p:sp>
          <p:nvSpPr>
            <p:cNvPr id="151" name="圆角矩形 20"/>
            <p:cNvSpPr>
              <a:spLocks noChangeArrowheads="1"/>
            </p:cNvSpPr>
            <p:nvPr/>
          </p:nvSpPr>
          <p:spPr bwMode="auto">
            <a:xfrm>
              <a:off x="4970762" y="3617240"/>
              <a:ext cx="1322787" cy="309726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72000" rIns="72000" bIns="72000" anchor="ctr"/>
            <a:lstStyle/>
            <a:p>
              <a:pPr algn="ctr">
                <a:buFont typeface="Wingdings" charset="0"/>
                <a:buNone/>
                <a:defRPr/>
              </a:pPr>
              <a:endParaRPr lang="zh-CN" altLang="en-US" sz="800">
                <a:latin typeface="+mn-ea"/>
                <a:ea typeface="宋体" pitchFamily="2" charset="-122"/>
                <a:cs typeface="Arial"/>
              </a:endParaRPr>
            </a:p>
          </p:txBody>
        </p:sp>
        <p:sp>
          <p:nvSpPr>
            <p:cNvPr id="152" name="TextBox 163"/>
            <p:cNvSpPr txBox="1">
              <a:spLocks noChangeArrowheads="1"/>
            </p:cNvSpPr>
            <p:nvPr/>
          </p:nvSpPr>
          <p:spPr bwMode="auto">
            <a:xfrm>
              <a:off x="5071421" y="3632919"/>
              <a:ext cx="1224107" cy="255841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>
              <a:spAutoFit/>
            </a:bodyPr>
            <a:lstStyle>
              <a:defPPr>
                <a:defRPr lang="zh-CN"/>
              </a:defPPr>
              <a:lvl1pPr algn="ctr">
                <a:spcBef>
                  <a:spcPct val="0"/>
                </a:spcBef>
                <a:defRPr sz="1000" b="1">
                  <a:latin typeface="+mn-ea"/>
                </a:defRPr>
              </a:lvl1pPr>
              <a:lvl2pPr marL="742950" indent="-285750" algn="ctr">
                <a:defRPr sz="1400">
                  <a:latin typeface="Arial" charset="0"/>
                  <a:ea typeface="ＭＳ Ｐゴシック" charset="0"/>
                </a:defRPr>
              </a:lvl2pPr>
              <a:lvl3pPr marL="1143000" indent="-228600" algn="ctr">
                <a:defRPr sz="1400">
                  <a:latin typeface="Arial" charset="0"/>
                  <a:ea typeface="ＭＳ Ｐゴシック" charset="0"/>
                </a:defRPr>
              </a:lvl3pPr>
              <a:lvl4pPr marL="1600200" indent="-228600" algn="ctr">
                <a:defRPr sz="1400">
                  <a:latin typeface="Arial" charset="0"/>
                  <a:ea typeface="ＭＳ Ｐゴシック" charset="0"/>
                </a:defRPr>
              </a:lvl4pPr>
              <a:lvl5pPr marL="2057400" indent="-228600" algn="ctr">
                <a:defRPr sz="1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zh-CN" altLang="en-US" b="0" dirty="0" smtClean="0">
                  <a:ea typeface="宋体" pitchFamily="2" charset="-122"/>
                  <a:cs typeface="Arial"/>
                </a:rPr>
                <a:t>返利管理</a:t>
              </a:r>
              <a:endParaRPr lang="zh-TW" altLang="en-US" b="0" dirty="0">
                <a:ea typeface="宋体" pitchFamily="2" charset="-122"/>
                <a:cs typeface="Arial"/>
              </a:endParaRPr>
            </a:p>
          </p:txBody>
        </p:sp>
      </p:grpSp>
      <p:grpSp>
        <p:nvGrpSpPr>
          <p:cNvPr id="14" name="Group 165"/>
          <p:cNvGrpSpPr>
            <a:grpSpLocks/>
          </p:cNvGrpSpPr>
          <p:nvPr/>
        </p:nvGrpSpPr>
        <p:grpSpPr bwMode="auto">
          <a:xfrm>
            <a:off x="3545839" y="3721161"/>
            <a:ext cx="900000" cy="298450"/>
            <a:chOff x="3603205" y="3617240"/>
            <a:chExt cx="1345803" cy="309726"/>
          </a:xfrm>
        </p:grpSpPr>
        <p:sp>
          <p:nvSpPr>
            <p:cNvPr id="154" name="圆角矩形 20"/>
            <p:cNvSpPr>
              <a:spLocks noChangeArrowheads="1"/>
            </p:cNvSpPr>
            <p:nvPr/>
          </p:nvSpPr>
          <p:spPr bwMode="auto">
            <a:xfrm>
              <a:off x="3612806" y="3617240"/>
              <a:ext cx="1321799" cy="30972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72000" rIns="72000" bIns="72000" anchor="ctr"/>
            <a:lstStyle/>
            <a:p>
              <a:pPr algn="ctr">
                <a:buFont typeface="Wingdings" charset="0"/>
                <a:buNone/>
                <a:defRPr/>
              </a:pPr>
              <a:endParaRPr lang="zh-CN" altLang="en-US" sz="800">
                <a:latin typeface="+mn-ea"/>
                <a:ea typeface="宋体" pitchFamily="2" charset="-122"/>
                <a:cs typeface="Arial"/>
              </a:endParaRPr>
            </a:p>
          </p:txBody>
        </p:sp>
        <p:sp>
          <p:nvSpPr>
            <p:cNvPr id="1078" name="TextBox 163"/>
            <p:cNvSpPr txBox="1">
              <a:spLocks noChangeArrowheads="1"/>
            </p:cNvSpPr>
            <p:nvPr/>
          </p:nvSpPr>
          <p:spPr bwMode="auto">
            <a:xfrm>
              <a:off x="3603205" y="3636626"/>
              <a:ext cx="1345803" cy="2558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1000" dirty="0" smtClean="0">
                  <a:latin typeface="宋体" charset="-122"/>
                  <a:cs typeface="Arial" charset="0"/>
                </a:rPr>
                <a:t>补配货管理</a:t>
              </a:r>
              <a:endParaRPr lang="zh-TW" altLang="en-US" sz="1000" dirty="0">
                <a:latin typeface="宋体" charset="-122"/>
                <a:cs typeface="Arial" charset="0"/>
              </a:endParaRPr>
            </a:p>
          </p:txBody>
        </p:sp>
      </p:grpSp>
      <p:grpSp>
        <p:nvGrpSpPr>
          <p:cNvPr id="15" name="Group 165"/>
          <p:cNvGrpSpPr>
            <a:grpSpLocks/>
          </p:cNvGrpSpPr>
          <p:nvPr/>
        </p:nvGrpSpPr>
        <p:grpSpPr bwMode="auto">
          <a:xfrm>
            <a:off x="3531243" y="4060623"/>
            <a:ext cx="900000" cy="298450"/>
            <a:chOff x="3603205" y="3617240"/>
            <a:chExt cx="1345803" cy="309726"/>
          </a:xfrm>
          <a:solidFill>
            <a:schemeClr val="accent3">
              <a:lumMod val="75000"/>
            </a:schemeClr>
          </a:solidFill>
        </p:grpSpPr>
        <p:sp>
          <p:nvSpPr>
            <p:cNvPr id="160" name="圆角矩形 20"/>
            <p:cNvSpPr>
              <a:spLocks noChangeArrowheads="1"/>
            </p:cNvSpPr>
            <p:nvPr/>
          </p:nvSpPr>
          <p:spPr bwMode="auto">
            <a:xfrm>
              <a:off x="3612806" y="3617240"/>
              <a:ext cx="1321799" cy="309726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72000" rIns="72000" bIns="72000" anchor="ctr"/>
            <a:lstStyle/>
            <a:p>
              <a:pPr algn="ctr">
                <a:buFont typeface="Wingdings" charset="0"/>
                <a:buNone/>
                <a:defRPr/>
              </a:pPr>
              <a:endParaRPr lang="zh-CN" altLang="en-US" sz="800">
                <a:latin typeface="+mn-ea"/>
                <a:ea typeface="宋体" pitchFamily="2" charset="-122"/>
                <a:cs typeface="Arial"/>
              </a:endParaRPr>
            </a:p>
          </p:txBody>
        </p:sp>
        <p:sp>
          <p:nvSpPr>
            <p:cNvPr id="1076" name="TextBox 163"/>
            <p:cNvSpPr txBox="1">
              <a:spLocks noChangeArrowheads="1"/>
            </p:cNvSpPr>
            <p:nvPr/>
          </p:nvSpPr>
          <p:spPr bwMode="auto">
            <a:xfrm>
              <a:off x="3603205" y="3636629"/>
              <a:ext cx="1345803" cy="25584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1000" dirty="0" smtClean="0">
                  <a:latin typeface="宋体" charset="-122"/>
                  <a:cs typeface="Arial" charset="0"/>
                </a:rPr>
                <a:t>进口管理</a:t>
              </a:r>
              <a:endParaRPr lang="zh-TW" altLang="en-US" sz="1000" dirty="0">
                <a:latin typeface="宋体" charset="-122"/>
                <a:cs typeface="Arial" charset="0"/>
              </a:endParaRPr>
            </a:p>
          </p:txBody>
        </p:sp>
      </p:grpSp>
      <p:grpSp>
        <p:nvGrpSpPr>
          <p:cNvPr id="18" name="Group 190"/>
          <p:cNvGrpSpPr/>
          <p:nvPr/>
        </p:nvGrpSpPr>
        <p:grpSpPr>
          <a:xfrm>
            <a:off x="2596214" y="3348231"/>
            <a:ext cx="900000" cy="298080"/>
            <a:chOff x="4970762" y="3617240"/>
            <a:chExt cx="1324766" cy="309726"/>
          </a:xfrm>
          <a:solidFill>
            <a:schemeClr val="bg1"/>
          </a:solidFill>
        </p:grpSpPr>
        <p:sp>
          <p:nvSpPr>
            <p:cNvPr id="178" name="圆角矩形 20"/>
            <p:cNvSpPr>
              <a:spLocks noChangeArrowheads="1"/>
            </p:cNvSpPr>
            <p:nvPr/>
          </p:nvSpPr>
          <p:spPr bwMode="auto">
            <a:xfrm>
              <a:off x="4970762" y="3617240"/>
              <a:ext cx="1322787" cy="309726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72000" rIns="72000" bIns="72000" anchor="ctr"/>
            <a:lstStyle/>
            <a:p>
              <a:pPr algn="ctr">
                <a:buFont typeface="Wingdings" charset="0"/>
                <a:buNone/>
                <a:defRPr/>
              </a:pPr>
              <a:endParaRPr lang="zh-CN" altLang="en-US" sz="800">
                <a:latin typeface="+mn-ea"/>
                <a:ea typeface="宋体" pitchFamily="2" charset="-122"/>
                <a:cs typeface="Arial"/>
              </a:endParaRPr>
            </a:p>
          </p:txBody>
        </p:sp>
        <p:sp>
          <p:nvSpPr>
            <p:cNvPr id="179" name="TextBox 163"/>
            <p:cNvSpPr txBox="1">
              <a:spLocks noChangeArrowheads="1"/>
            </p:cNvSpPr>
            <p:nvPr/>
          </p:nvSpPr>
          <p:spPr bwMode="auto">
            <a:xfrm>
              <a:off x="5071421" y="3632919"/>
              <a:ext cx="1224107" cy="255841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>
              <a:spAutoFit/>
            </a:bodyPr>
            <a:lstStyle>
              <a:defPPr>
                <a:defRPr lang="zh-CN"/>
              </a:defPPr>
              <a:lvl1pPr algn="ctr">
                <a:spcBef>
                  <a:spcPct val="0"/>
                </a:spcBef>
                <a:defRPr sz="1000" b="1">
                  <a:latin typeface="+mn-ea"/>
                </a:defRPr>
              </a:lvl1pPr>
              <a:lvl2pPr marL="742950" indent="-285750" algn="ctr">
                <a:defRPr sz="1400">
                  <a:latin typeface="Arial" charset="0"/>
                  <a:ea typeface="ＭＳ Ｐゴシック" charset="0"/>
                </a:defRPr>
              </a:lvl2pPr>
              <a:lvl3pPr marL="1143000" indent="-228600" algn="ctr">
                <a:defRPr sz="1400">
                  <a:latin typeface="Arial" charset="0"/>
                  <a:ea typeface="ＭＳ Ｐゴシック" charset="0"/>
                </a:defRPr>
              </a:lvl3pPr>
              <a:lvl4pPr marL="1600200" indent="-228600" algn="ctr">
                <a:defRPr sz="1400">
                  <a:latin typeface="Arial" charset="0"/>
                  <a:ea typeface="ＭＳ Ｐゴシック" charset="0"/>
                </a:defRPr>
              </a:lvl4pPr>
              <a:lvl5pPr marL="2057400" indent="-228600" algn="ctr">
                <a:defRPr sz="1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zh-CN" altLang="en-US" b="0" dirty="0" smtClean="0">
                  <a:ea typeface="宋体" pitchFamily="2" charset="-122"/>
                  <a:cs typeface="Arial"/>
                </a:rPr>
                <a:t>合同管理</a:t>
              </a:r>
              <a:endParaRPr lang="zh-TW" altLang="en-US" b="0" dirty="0">
                <a:ea typeface="宋体" pitchFamily="2" charset="-122"/>
                <a:cs typeface="Arial"/>
              </a:endParaRPr>
            </a:p>
          </p:txBody>
        </p:sp>
      </p:grpSp>
      <p:sp>
        <p:nvSpPr>
          <p:cNvPr id="74" name="圆角矩形 65"/>
          <p:cNvSpPr>
            <a:spLocks noChangeArrowheads="1"/>
          </p:cNvSpPr>
          <p:nvPr/>
        </p:nvSpPr>
        <p:spPr bwMode="auto">
          <a:xfrm>
            <a:off x="4651870" y="2915327"/>
            <a:ext cx="1980000" cy="2070000"/>
          </a:xfrm>
          <a:prstGeom prst="roundRect">
            <a:avLst>
              <a:gd name="adj" fmla="val 898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2075" tIns="92075" rIns="92075" bIns="92075" anchor="ctr" anchorCtr="1"/>
          <a:lstStyle/>
          <a:p>
            <a:pPr>
              <a:defRPr/>
            </a:pPr>
            <a:endParaRPr lang="zh-CN" altLang="en-US" sz="1400">
              <a:latin typeface="+mn-ea"/>
              <a:cs typeface="Arial"/>
            </a:endParaRPr>
          </a:p>
        </p:txBody>
      </p:sp>
      <p:sp>
        <p:nvSpPr>
          <p:cNvPr id="75" name="TextBox 161"/>
          <p:cNvSpPr txBox="1">
            <a:spLocks noChangeArrowheads="1"/>
          </p:cNvSpPr>
          <p:nvPr/>
        </p:nvSpPr>
        <p:spPr bwMode="gray">
          <a:xfrm>
            <a:off x="4651870" y="2987074"/>
            <a:ext cx="1915013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buSzTx/>
              <a:buFontTx/>
              <a:buNone/>
              <a:defRPr sz="1200" b="0">
                <a:cs typeface="宋体"/>
              </a:defRPr>
            </a:lvl1pPr>
            <a:lvl2pPr marL="742950" indent="-285750" algn="ctr">
              <a:defRPr sz="1400">
                <a:latin typeface="Arial" charset="0"/>
                <a:ea typeface="ＭＳ Ｐゴシック" charset="0"/>
              </a:defRPr>
            </a:lvl2pPr>
            <a:lvl3pPr marL="1143000" indent="-228600" algn="ctr">
              <a:defRPr sz="1400">
                <a:latin typeface="Arial" charset="0"/>
                <a:ea typeface="ＭＳ Ｐゴシック" charset="0"/>
              </a:defRPr>
            </a:lvl3pPr>
            <a:lvl4pPr marL="1600200" indent="-228600" algn="ctr">
              <a:defRPr sz="1400">
                <a:latin typeface="Arial" charset="0"/>
                <a:ea typeface="ＭＳ Ｐゴシック" charset="0"/>
              </a:defRPr>
            </a:lvl4pPr>
            <a:lvl5pPr marL="2057400" indent="-228600" algn="ctr">
              <a:defRPr sz="1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zh-CN" altLang="en-US" dirty="0" smtClean="0">
                <a:latin typeface="+mn-ea"/>
                <a:cs typeface="Arial"/>
              </a:rPr>
              <a:t>价格与营销</a:t>
            </a:r>
            <a:r>
              <a:rPr lang="zh-CN" altLang="en-US" dirty="0" smtClean="0">
                <a:latin typeface="+mn-ea"/>
                <a:ea typeface="宋体" pitchFamily="2" charset="-122"/>
                <a:cs typeface="Arial"/>
              </a:rPr>
              <a:t>管理</a:t>
            </a:r>
            <a:endParaRPr lang="en-US" dirty="0">
              <a:latin typeface="+mn-ea"/>
              <a:ea typeface="宋体" pitchFamily="2" charset="-122"/>
              <a:cs typeface="Arial"/>
            </a:endParaRPr>
          </a:p>
        </p:txBody>
      </p:sp>
      <p:grpSp>
        <p:nvGrpSpPr>
          <p:cNvPr id="79" name="Group 165"/>
          <p:cNvGrpSpPr>
            <a:grpSpLocks/>
          </p:cNvGrpSpPr>
          <p:nvPr/>
        </p:nvGrpSpPr>
        <p:grpSpPr bwMode="auto">
          <a:xfrm>
            <a:off x="4712195" y="3724381"/>
            <a:ext cx="900000" cy="298450"/>
            <a:chOff x="3603205" y="3617240"/>
            <a:chExt cx="1345803" cy="309726"/>
          </a:xfrm>
        </p:grpSpPr>
        <p:sp>
          <p:nvSpPr>
            <p:cNvPr id="80" name="圆角矩形 20"/>
            <p:cNvSpPr>
              <a:spLocks noChangeArrowheads="1"/>
            </p:cNvSpPr>
            <p:nvPr/>
          </p:nvSpPr>
          <p:spPr bwMode="auto">
            <a:xfrm>
              <a:off x="3612806" y="3617240"/>
              <a:ext cx="1321799" cy="30972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72000" rIns="72000" bIns="72000" anchor="ctr"/>
            <a:lstStyle/>
            <a:p>
              <a:pPr algn="ctr">
                <a:buFont typeface="Wingdings" charset="0"/>
                <a:buNone/>
                <a:defRPr/>
              </a:pPr>
              <a:endParaRPr lang="zh-CN" altLang="en-US" sz="800">
                <a:latin typeface="+mn-ea"/>
                <a:ea typeface="宋体" pitchFamily="2" charset="-122"/>
                <a:cs typeface="Arial"/>
              </a:endParaRPr>
            </a:p>
          </p:txBody>
        </p:sp>
        <p:sp>
          <p:nvSpPr>
            <p:cNvPr id="81" name="TextBox 163"/>
            <p:cNvSpPr txBox="1">
              <a:spLocks noChangeArrowheads="1"/>
            </p:cNvSpPr>
            <p:nvPr/>
          </p:nvSpPr>
          <p:spPr bwMode="auto">
            <a:xfrm>
              <a:off x="3603205" y="3636631"/>
              <a:ext cx="1345803" cy="255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1000" dirty="0" smtClean="0">
                  <a:latin typeface="宋体" charset="-122"/>
                  <a:cs typeface="Arial" charset="0"/>
                </a:rPr>
                <a:t>促销</a:t>
              </a:r>
              <a:endParaRPr lang="zh-TW" altLang="en-US" sz="1000" dirty="0">
                <a:latin typeface="宋体" charset="-122"/>
                <a:cs typeface="Arial" charset="0"/>
              </a:endParaRPr>
            </a:p>
          </p:txBody>
        </p:sp>
      </p:grpSp>
      <p:grpSp>
        <p:nvGrpSpPr>
          <p:cNvPr id="82" name="Group 190"/>
          <p:cNvGrpSpPr/>
          <p:nvPr/>
        </p:nvGrpSpPr>
        <p:grpSpPr>
          <a:xfrm>
            <a:off x="5691630" y="3351451"/>
            <a:ext cx="900000" cy="298080"/>
            <a:chOff x="4970762" y="3617240"/>
            <a:chExt cx="1324766" cy="309726"/>
          </a:xfrm>
          <a:solidFill>
            <a:schemeClr val="bg1"/>
          </a:solidFill>
        </p:grpSpPr>
        <p:sp>
          <p:nvSpPr>
            <p:cNvPr id="83" name="圆角矩形 20"/>
            <p:cNvSpPr>
              <a:spLocks noChangeArrowheads="1"/>
            </p:cNvSpPr>
            <p:nvPr/>
          </p:nvSpPr>
          <p:spPr bwMode="auto">
            <a:xfrm>
              <a:off x="4970762" y="3617240"/>
              <a:ext cx="1322787" cy="309726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72000" rIns="72000" bIns="72000" anchor="ctr"/>
            <a:lstStyle/>
            <a:p>
              <a:pPr algn="ctr">
                <a:buFont typeface="Wingdings" charset="0"/>
                <a:buNone/>
                <a:defRPr/>
              </a:pPr>
              <a:endParaRPr lang="zh-CN" altLang="en-US" sz="800">
                <a:latin typeface="+mn-ea"/>
                <a:ea typeface="宋体" pitchFamily="2" charset="-122"/>
                <a:cs typeface="Arial"/>
              </a:endParaRPr>
            </a:p>
          </p:txBody>
        </p:sp>
        <p:sp>
          <p:nvSpPr>
            <p:cNvPr id="84" name="TextBox 163"/>
            <p:cNvSpPr txBox="1">
              <a:spLocks noChangeArrowheads="1"/>
            </p:cNvSpPr>
            <p:nvPr/>
          </p:nvSpPr>
          <p:spPr bwMode="auto">
            <a:xfrm>
              <a:off x="5071421" y="3632920"/>
              <a:ext cx="1224107" cy="255841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>
              <a:spAutoFit/>
            </a:bodyPr>
            <a:lstStyle>
              <a:defPPr>
                <a:defRPr lang="zh-CN"/>
              </a:defPPr>
              <a:lvl1pPr algn="ctr">
                <a:spcBef>
                  <a:spcPct val="0"/>
                </a:spcBef>
                <a:defRPr sz="1000" b="1">
                  <a:latin typeface="+mn-ea"/>
                </a:defRPr>
              </a:lvl1pPr>
              <a:lvl2pPr marL="742950" indent="-285750" algn="ctr">
                <a:defRPr sz="1400">
                  <a:latin typeface="Arial" charset="0"/>
                  <a:ea typeface="ＭＳ Ｐゴシック" charset="0"/>
                </a:defRPr>
              </a:lvl2pPr>
              <a:lvl3pPr marL="1143000" indent="-228600" algn="ctr">
                <a:defRPr sz="1400">
                  <a:latin typeface="Arial" charset="0"/>
                  <a:ea typeface="ＭＳ Ｐゴシック" charset="0"/>
                </a:defRPr>
              </a:lvl3pPr>
              <a:lvl4pPr marL="1600200" indent="-228600" algn="ctr">
                <a:defRPr sz="1400">
                  <a:latin typeface="Arial" charset="0"/>
                  <a:ea typeface="ＭＳ Ｐゴシック" charset="0"/>
                </a:defRPr>
              </a:lvl4pPr>
              <a:lvl5pPr marL="2057400" indent="-228600" algn="ctr">
                <a:defRPr sz="1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zh-CN" altLang="en-US" b="0" dirty="0" smtClean="0">
                  <a:ea typeface="宋体" pitchFamily="2" charset="-122"/>
                  <a:cs typeface="Arial"/>
                </a:rPr>
                <a:t>常规变价</a:t>
              </a:r>
              <a:endParaRPr lang="zh-TW" altLang="en-US" b="0" dirty="0">
                <a:ea typeface="宋体" pitchFamily="2" charset="-122"/>
                <a:cs typeface="Arial"/>
              </a:endParaRPr>
            </a:p>
          </p:txBody>
        </p:sp>
      </p:grpSp>
      <p:sp>
        <p:nvSpPr>
          <p:cNvPr id="86" name="圆角矩形 20"/>
          <p:cNvSpPr>
            <a:spLocks noChangeArrowheads="1"/>
          </p:cNvSpPr>
          <p:nvPr/>
        </p:nvSpPr>
        <p:spPr bwMode="auto">
          <a:xfrm>
            <a:off x="5697267" y="3737081"/>
            <a:ext cx="900000" cy="2984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72000" tIns="72000" rIns="72000" bIns="72000" anchor="ctr"/>
          <a:lstStyle/>
          <a:p>
            <a:pPr algn="ctr">
              <a:buFont typeface="Wingdings" charset="0"/>
              <a:buNone/>
              <a:defRPr/>
            </a:pPr>
            <a:r>
              <a:rPr lang="zh-CN" altLang="en-US" sz="1000" dirty="0" smtClean="0">
                <a:latin typeface="+mn-ea"/>
                <a:ea typeface="宋体" pitchFamily="2" charset="-122"/>
                <a:cs typeface="Arial"/>
              </a:rPr>
              <a:t>出清</a:t>
            </a:r>
            <a:r>
              <a:rPr lang="en-US" altLang="zh-CN" sz="1000" dirty="0" smtClean="0">
                <a:latin typeface="+mn-ea"/>
                <a:ea typeface="宋体" pitchFamily="2" charset="-122"/>
                <a:cs typeface="Arial"/>
              </a:rPr>
              <a:t>/</a:t>
            </a:r>
            <a:r>
              <a:rPr lang="zh-CN" altLang="en-US" sz="1000" dirty="0" smtClean="0">
                <a:latin typeface="+mn-ea"/>
                <a:cs typeface="Arial"/>
              </a:rPr>
              <a:t>清仓</a:t>
            </a:r>
            <a:endParaRPr lang="zh-CN" altLang="en-US" sz="1000" dirty="0">
              <a:latin typeface="+mn-ea"/>
              <a:ea typeface="宋体" pitchFamily="2" charset="-122"/>
              <a:cs typeface="Arial"/>
            </a:endParaRPr>
          </a:p>
        </p:txBody>
      </p:sp>
      <p:grpSp>
        <p:nvGrpSpPr>
          <p:cNvPr id="91" name="Group 190"/>
          <p:cNvGrpSpPr/>
          <p:nvPr/>
        </p:nvGrpSpPr>
        <p:grpSpPr>
          <a:xfrm>
            <a:off x="4741222" y="3364151"/>
            <a:ext cx="900000" cy="298080"/>
            <a:chOff x="4970762" y="3617240"/>
            <a:chExt cx="1324766" cy="309726"/>
          </a:xfrm>
          <a:solidFill>
            <a:schemeClr val="bg1"/>
          </a:solidFill>
        </p:grpSpPr>
        <p:sp>
          <p:nvSpPr>
            <p:cNvPr id="92" name="圆角矩形 20"/>
            <p:cNvSpPr>
              <a:spLocks noChangeArrowheads="1"/>
            </p:cNvSpPr>
            <p:nvPr/>
          </p:nvSpPr>
          <p:spPr bwMode="auto">
            <a:xfrm>
              <a:off x="4970762" y="3617240"/>
              <a:ext cx="1322787" cy="309726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72000" rIns="72000" bIns="72000" anchor="ctr"/>
            <a:lstStyle/>
            <a:p>
              <a:pPr algn="ctr">
                <a:buFont typeface="Wingdings" charset="0"/>
                <a:buNone/>
                <a:defRPr/>
              </a:pPr>
              <a:endParaRPr lang="zh-CN" altLang="en-US" sz="800">
                <a:latin typeface="+mn-ea"/>
                <a:ea typeface="宋体" pitchFamily="2" charset="-122"/>
                <a:cs typeface="Arial"/>
              </a:endParaRPr>
            </a:p>
          </p:txBody>
        </p:sp>
        <p:sp>
          <p:nvSpPr>
            <p:cNvPr id="93" name="TextBox 163"/>
            <p:cNvSpPr txBox="1">
              <a:spLocks noChangeArrowheads="1"/>
            </p:cNvSpPr>
            <p:nvPr/>
          </p:nvSpPr>
          <p:spPr bwMode="auto">
            <a:xfrm>
              <a:off x="5071421" y="3632919"/>
              <a:ext cx="1224107" cy="255841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>
              <a:spAutoFit/>
            </a:bodyPr>
            <a:lstStyle>
              <a:defPPr>
                <a:defRPr lang="zh-CN"/>
              </a:defPPr>
              <a:lvl1pPr algn="ctr">
                <a:spcBef>
                  <a:spcPct val="0"/>
                </a:spcBef>
                <a:defRPr sz="1000" b="1">
                  <a:latin typeface="+mn-ea"/>
                </a:defRPr>
              </a:lvl1pPr>
              <a:lvl2pPr marL="742950" indent="-285750" algn="ctr">
                <a:defRPr sz="1400">
                  <a:latin typeface="Arial" charset="0"/>
                  <a:ea typeface="ＭＳ Ｐゴシック" charset="0"/>
                </a:defRPr>
              </a:lvl2pPr>
              <a:lvl3pPr marL="1143000" indent="-228600" algn="ctr">
                <a:defRPr sz="1400">
                  <a:latin typeface="Arial" charset="0"/>
                  <a:ea typeface="ＭＳ Ｐゴシック" charset="0"/>
                </a:defRPr>
              </a:lvl3pPr>
              <a:lvl4pPr marL="1600200" indent="-228600" algn="ctr">
                <a:defRPr sz="1400">
                  <a:latin typeface="Arial" charset="0"/>
                  <a:ea typeface="ＭＳ Ｐゴシック" charset="0"/>
                </a:defRPr>
              </a:lvl4pPr>
              <a:lvl5pPr marL="2057400" indent="-228600" algn="ctr">
                <a:defRPr sz="1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zh-CN" altLang="en-US" b="0" dirty="0" smtClean="0">
                  <a:ea typeface="宋体" pitchFamily="2" charset="-122"/>
                  <a:cs typeface="Arial"/>
                </a:rPr>
                <a:t>价格策略</a:t>
              </a:r>
              <a:endParaRPr lang="zh-TW" altLang="en-US" b="0" dirty="0">
                <a:ea typeface="宋体" pitchFamily="2" charset="-122"/>
                <a:cs typeface="Arial"/>
              </a:endParaRPr>
            </a:p>
          </p:txBody>
        </p:sp>
      </p:grpSp>
      <p:sp>
        <p:nvSpPr>
          <p:cNvPr id="94" name="圆角矩形 18"/>
          <p:cNvSpPr>
            <a:spLocks noChangeArrowheads="1"/>
          </p:cNvSpPr>
          <p:nvPr/>
        </p:nvSpPr>
        <p:spPr bwMode="auto">
          <a:xfrm>
            <a:off x="391220" y="2277284"/>
            <a:ext cx="8411586" cy="454398"/>
          </a:xfrm>
          <a:prstGeom prst="roundRect">
            <a:avLst>
              <a:gd name="adj" fmla="val 18041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2075" tIns="92075" rIns="92075" bIns="92075" anchor="ctr" anchorCtr="1"/>
          <a:lstStyle/>
          <a:p>
            <a:endParaRPr lang="zh-CN" altLang="en-US" sz="1400">
              <a:latin typeface="+mn-ea"/>
              <a:cs typeface="Arial"/>
            </a:endParaRPr>
          </a:p>
        </p:txBody>
      </p:sp>
      <p:sp>
        <p:nvSpPr>
          <p:cNvPr id="95" name="TextBox 176"/>
          <p:cNvSpPr txBox="1">
            <a:spLocks noChangeArrowheads="1"/>
          </p:cNvSpPr>
          <p:nvPr/>
        </p:nvSpPr>
        <p:spPr bwMode="auto">
          <a:xfrm>
            <a:off x="675184" y="2374860"/>
            <a:ext cx="14294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buSzTx/>
              <a:buFontTx/>
              <a:buNone/>
              <a:defRPr sz="1200" b="0">
                <a:cs typeface="宋体"/>
              </a:defRPr>
            </a:lvl1pPr>
            <a:lvl2pPr marL="742950" indent="-285750" algn="ctr">
              <a:defRPr sz="1400">
                <a:latin typeface="Arial" charset="0"/>
                <a:ea typeface="ＭＳ Ｐゴシック" charset="0"/>
              </a:defRPr>
            </a:lvl2pPr>
            <a:lvl3pPr marL="1143000" indent="-228600" algn="ctr">
              <a:defRPr sz="1400">
                <a:latin typeface="Arial" charset="0"/>
                <a:ea typeface="ＭＳ Ｐゴシック" charset="0"/>
              </a:defRPr>
            </a:lvl3pPr>
            <a:lvl4pPr marL="1600200" indent="-228600" algn="ctr">
              <a:defRPr sz="1400">
                <a:latin typeface="Arial" charset="0"/>
                <a:ea typeface="ＭＳ Ｐゴシック" charset="0"/>
              </a:defRPr>
            </a:lvl4pPr>
            <a:lvl5pPr marL="2057400" indent="-228600" algn="ctr">
              <a:defRPr sz="1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latin typeface="Arial" charset="0"/>
                <a:ea typeface="ＭＳ Ｐゴシック" charset="0"/>
              </a:defRPr>
            </a:lvl9pPr>
          </a:lstStyle>
          <a:p>
            <a:r>
              <a:rPr lang="zh-CN" altLang="en-US" dirty="0" smtClean="0">
                <a:latin typeface="+mn-ea"/>
                <a:cs typeface="Arial"/>
              </a:rPr>
              <a:t>计划与优化</a:t>
            </a:r>
            <a:endParaRPr lang="zh-TW" altLang="en-US" dirty="0">
              <a:latin typeface="+mn-ea"/>
              <a:cs typeface="Arial"/>
            </a:endParaRPr>
          </a:p>
        </p:txBody>
      </p:sp>
      <p:grpSp>
        <p:nvGrpSpPr>
          <p:cNvPr id="96" name="Group 13"/>
          <p:cNvGrpSpPr/>
          <p:nvPr/>
        </p:nvGrpSpPr>
        <p:grpSpPr>
          <a:xfrm>
            <a:off x="2187352" y="2358542"/>
            <a:ext cx="1449664" cy="297959"/>
            <a:chOff x="3577605" y="2336362"/>
            <a:chExt cx="1162998" cy="309600"/>
          </a:xfrm>
          <a:solidFill>
            <a:schemeClr val="accent3">
              <a:lumMod val="75000"/>
            </a:schemeClr>
          </a:solidFill>
        </p:grpSpPr>
        <p:sp>
          <p:nvSpPr>
            <p:cNvPr id="97" name="圆角矩形 48"/>
            <p:cNvSpPr>
              <a:spLocks noChangeArrowheads="1"/>
            </p:cNvSpPr>
            <p:nvPr/>
          </p:nvSpPr>
          <p:spPr bwMode="auto">
            <a:xfrm>
              <a:off x="3577605" y="2336362"/>
              <a:ext cx="1162998" cy="309600"/>
            </a:xfrm>
            <a:prstGeom prst="roundRect">
              <a:avLst>
                <a:gd name="adj" fmla="val 11185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72000" rIns="72000" bIns="72000" anchor="ctr"/>
            <a:lstStyle/>
            <a:p>
              <a:pPr algn="ctr"/>
              <a:endParaRPr lang="zh-CN" altLang="en-US" sz="800">
                <a:solidFill>
                  <a:srgbClr val="000000"/>
                </a:solidFill>
                <a:latin typeface="+mn-ea"/>
                <a:cs typeface="Arial"/>
              </a:endParaRPr>
            </a:p>
          </p:txBody>
        </p:sp>
        <p:sp>
          <p:nvSpPr>
            <p:cNvPr id="98" name="TextBox 159"/>
            <p:cNvSpPr txBox="1">
              <a:spLocks noChangeArrowheads="1"/>
            </p:cNvSpPr>
            <p:nvPr/>
          </p:nvSpPr>
          <p:spPr bwMode="auto">
            <a:xfrm>
              <a:off x="3659414" y="2368060"/>
              <a:ext cx="966828" cy="25584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1000" dirty="0" smtClean="0">
                  <a:solidFill>
                    <a:srgbClr val="000000"/>
                  </a:solidFill>
                  <a:latin typeface="+mn-ea"/>
                  <a:ea typeface="+mn-ea"/>
                  <a:cs typeface="Arial"/>
                </a:rPr>
                <a:t>商品财务计划</a:t>
              </a:r>
              <a:endParaRPr lang="zh-CN" altLang="en-US" sz="1000" dirty="0">
                <a:solidFill>
                  <a:srgbClr val="000000"/>
                </a:solidFill>
                <a:latin typeface="+mn-ea"/>
                <a:ea typeface="+mn-ea"/>
                <a:cs typeface="Arial"/>
              </a:endParaRPr>
            </a:p>
          </p:txBody>
        </p:sp>
      </p:grpSp>
      <p:grpSp>
        <p:nvGrpSpPr>
          <p:cNvPr id="99" name="Group 12"/>
          <p:cNvGrpSpPr/>
          <p:nvPr/>
        </p:nvGrpSpPr>
        <p:grpSpPr>
          <a:xfrm>
            <a:off x="3820890" y="2358542"/>
            <a:ext cx="1449663" cy="297959"/>
            <a:chOff x="4799930" y="2336362"/>
            <a:chExt cx="1162998" cy="309600"/>
          </a:xfrm>
          <a:solidFill>
            <a:schemeClr val="accent3">
              <a:lumMod val="75000"/>
            </a:schemeClr>
          </a:solidFill>
        </p:grpSpPr>
        <p:sp>
          <p:nvSpPr>
            <p:cNvPr id="100" name="圆角矩形 48"/>
            <p:cNvSpPr>
              <a:spLocks noChangeArrowheads="1"/>
            </p:cNvSpPr>
            <p:nvPr/>
          </p:nvSpPr>
          <p:spPr bwMode="auto">
            <a:xfrm>
              <a:off x="4799930" y="2336362"/>
              <a:ext cx="1162998" cy="309600"/>
            </a:xfrm>
            <a:prstGeom prst="roundRect">
              <a:avLst>
                <a:gd name="adj" fmla="val 11185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72000" rIns="72000" bIns="72000" anchor="ctr"/>
            <a:lstStyle/>
            <a:p>
              <a:pPr algn="ctr"/>
              <a:endParaRPr lang="zh-CN" altLang="en-US" sz="800">
                <a:latin typeface="+mn-ea"/>
                <a:cs typeface="Arial"/>
              </a:endParaRPr>
            </a:p>
          </p:txBody>
        </p:sp>
        <p:sp>
          <p:nvSpPr>
            <p:cNvPr id="101" name="TextBox 159"/>
            <p:cNvSpPr txBox="1">
              <a:spLocks noChangeArrowheads="1"/>
            </p:cNvSpPr>
            <p:nvPr/>
          </p:nvSpPr>
          <p:spPr bwMode="auto">
            <a:xfrm>
              <a:off x="4900764" y="2368060"/>
              <a:ext cx="944746" cy="25584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1000" dirty="0" smtClean="0">
                  <a:latin typeface="+mn-ea"/>
                  <a:ea typeface="+mn-ea"/>
                  <a:cs typeface="Arial"/>
                </a:rPr>
                <a:t>品类组合计划</a:t>
              </a:r>
              <a:endParaRPr lang="zh-CN" altLang="en-US" sz="1000" dirty="0">
                <a:latin typeface="+mn-ea"/>
                <a:ea typeface="+mn-ea"/>
                <a:cs typeface="Arial"/>
              </a:endParaRPr>
            </a:p>
          </p:txBody>
        </p:sp>
      </p:grpSp>
      <p:grpSp>
        <p:nvGrpSpPr>
          <p:cNvPr id="102" name="Group 11"/>
          <p:cNvGrpSpPr/>
          <p:nvPr/>
        </p:nvGrpSpPr>
        <p:grpSpPr>
          <a:xfrm>
            <a:off x="5454427" y="2358542"/>
            <a:ext cx="1449663" cy="297959"/>
            <a:chOff x="6022255" y="2336362"/>
            <a:chExt cx="1162998" cy="309600"/>
          </a:xfrm>
          <a:solidFill>
            <a:schemeClr val="accent3">
              <a:lumMod val="75000"/>
            </a:schemeClr>
          </a:solidFill>
        </p:grpSpPr>
        <p:sp>
          <p:nvSpPr>
            <p:cNvPr id="103" name="圆角矩形 48"/>
            <p:cNvSpPr>
              <a:spLocks noChangeArrowheads="1"/>
            </p:cNvSpPr>
            <p:nvPr/>
          </p:nvSpPr>
          <p:spPr bwMode="auto">
            <a:xfrm>
              <a:off x="6022255" y="2336362"/>
              <a:ext cx="1162998" cy="309600"/>
            </a:xfrm>
            <a:prstGeom prst="roundRect">
              <a:avLst>
                <a:gd name="adj" fmla="val 11185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72000" rIns="72000" bIns="72000" anchor="ctr"/>
            <a:lstStyle/>
            <a:p>
              <a:pPr algn="ctr"/>
              <a:endParaRPr lang="zh-CN" altLang="en-US" sz="800">
                <a:solidFill>
                  <a:srgbClr val="000000"/>
                </a:solidFill>
                <a:latin typeface="+mn-ea"/>
                <a:cs typeface="Arial"/>
              </a:endParaRPr>
            </a:p>
          </p:txBody>
        </p:sp>
        <p:sp>
          <p:nvSpPr>
            <p:cNvPr id="104" name="TextBox 159"/>
            <p:cNvSpPr txBox="1">
              <a:spLocks noChangeArrowheads="1"/>
            </p:cNvSpPr>
            <p:nvPr/>
          </p:nvSpPr>
          <p:spPr bwMode="auto">
            <a:xfrm>
              <a:off x="6138414" y="2368060"/>
              <a:ext cx="944746" cy="25584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1000" dirty="0" smtClean="0">
                  <a:solidFill>
                    <a:srgbClr val="000000"/>
                  </a:solidFill>
                  <a:latin typeface="+mn-ea"/>
                  <a:ea typeface="+mn-ea"/>
                  <a:cs typeface="Arial"/>
                </a:rPr>
                <a:t>预测管理</a:t>
              </a:r>
              <a:endParaRPr lang="zh-CN" altLang="en-US" sz="1000" dirty="0">
                <a:solidFill>
                  <a:srgbClr val="000000"/>
                </a:solidFill>
                <a:latin typeface="+mn-ea"/>
                <a:ea typeface="+mn-ea"/>
                <a:cs typeface="Arial"/>
              </a:endParaRPr>
            </a:p>
          </p:txBody>
        </p:sp>
      </p:grpSp>
      <p:sp>
        <p:nvSpPr>
          <p:cNvPr id="121" name="圆角矩形 13"/>
          <p:cNvSpPr>
            <a:spLocks noChangeArrowheads="1"/>
          </p:cNvSpPr>
          <p:nvPr/>
        </p:nvSpPr>
        <p:spPr bwMode="auto">
          <a:xfrm>
            <a:off x="6827285" y="2941037"/>
            <a:ext cx="1980000" cy="2070000"/>
          </a:xfrm>
          <a:prstGeom prst="roundRect">
            <a:avLst>
              <a:gd name="adj" fmla="val 8984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2075" tIns="92075" rIns="92075" bIns="92075" anchor="ctr" anchorCtr="1"/>
          <a:lstStyle/>
          <a:p>
            <a:pPr>
              <a:defRPr/>
            </a:pPr>
            <a:endParaRPr lang="zh-CN" altLang="en-US" sz="1400">
              <a:latin typeface="+mn-ea"/>
              <a:cs typeface="Arial"/>
            </a:endParaRPr>
          </a:p>
        </p:txBody>
      </p:sp>
      <p:sp>
        <p:nvSpPr>
          <p:cNvPr id="122" name="TextBox 156"/>
          <p:cNvSpPr txBox="1">
            <a:spLocks noChangeArrowheads="1"/>
          </p:cNvSpPr>
          <p:nvPr/>
        </p:nvSpPr>
        <p:spPr bwMode="auto">
          <a:xfrm>
            <a:off x="6995802" y="2961132"/>
            <a:ext cx="1550084" cy="29703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buSzTx/>
              <a:buFontTx/>
              <a:buNone/>
              <a:defRPr sz="1200" b="0">
                <a:cs typeface="宋体"/>
              </a:defRPr>
            </a:lvl1pPr>
            <a:lvl2pPr marL="742950" indent="-285750" algn="ctr">
              <a:defRPr sz="1400">
                <a:latin typeface="Arial" charset="0"/>
                <a:ea typeface="ＭＳ Ｐゴシック" charset="0"/>
              </a:defRPr>
            </a:lvl2pPr>
            <a:lvl3pPr marL="1143000" indent="-228600" algn="ctr">
              <a:defRPr sz="1400">
                <a:latin typeface="Arial" charset="0"/>
                <a:ea typeface="ＭＳ Ｐゴシック" charset="0"/>
              </a:defRPr>
            </a:lvl3pPr>
            <a:lvl4pPr marL="1600200" indent="-228600" algn="ctr">
              <a:defRPr sz="1400">
                <a:latin typeface="Arial" charset="0"/>
                <a:ea typeface="ＭＳ Ｐゴシック" charset="0"/>
              </a:defRPr>
            </a:lvl4pPr>
            <a:lvl5pPr marL="2057400" indent="-228600" algn="ctr">
              <a:defRPr sz="1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zh-CN" altLang="en-US" dirty="0" smtClean="0">
                <a:latin typeface="+mn-ea"/>
                <a:ea typeface="宋体" pitchFamily="2" charset="-122"/>
                <a:cs typeface="Arial"/>
              </a:rPr>
              <a:t>运营管理</a:t>
            </a:r>
            <a:endParaRPr lang="zh-TW" altLang="en-US" dirty="0">
              <a:latin typeface="+mn-ea"/>
              <a:ea typeface="宋体" pitchFamily="2" charset="-122"/>
              <a:cs typeface="Arial"/>
            </a:endParaRPr>
          </a:p>
        </p:txBody>
      </p:sp>
      <p:grpSp>
        <p:nvGrpSpPr>
          <p:cNvPr id="123" name="Group 24"/>
          <p:cNvGrpSpPr/>
          <p:nvPr/>
        </p:nvGrpSpPr>
        <p:grpSpPr>
          <a:xfrm>
            <a:off x="6899280" y="3353405"/>
            <a:ext cx="1800000" cy="319636"/>
            <a:chOff x="704533" y="3617240"/>
            <a:chExt cx="2664296" cy="309726"/>
          </a:xfrm>
          <a:solidFill>
            <a:schemeClr val="bg1"/>
          </a:solidFill>
        </p:grpSpPr>
        <p:sp>
          <p:nvSpPr>
            <p:cNvPr id="130" name="圆角矩形 20"/>
            <p:cNvSpPr>
              <a:spLocks noChangeArrowheads="1"/>
            </p:cNvSpPr>
            <p:nvPr/>
          </p:nvSpPr>
          <p:spPr bwMode="auto">
            <a:xfrm>
              <a:off x="704533" y="3617240"/>
              <a:ext cx="2664296" cy="309726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72000" rIns="72000" bIns="72000" anchor="ctr"/>
            <a:lstStyle/>
            <a:p>
              <a:pPr algn="ctr">
                <a:buFont typeface="Wingdings" charset="0"/>
                <a:buNone/>
                <a:defRPr/>
              </a:pPr>
              <a:endParaRPr lang="zh-CN" altLang="en-US" sz="800">
                <a:latin typeface="+mn-ea"/>
                <a:ea typeface="宋体" pitchFamily="2" charset="-122"/>
                <a:cs typeface="Arial"/>
              </a:endParaRPr>
            </a:p>
          </p:txBody>
        </p:sp>
        <p:sp>
          <p:nvSpPr>
            <p:cNvPr id="131" name="TextBox 157"/>
            <p:cNvSpPr txBox="1">
              <a:spLocks noChangeArrowheads="1"/>
            </p:cNvSpPr>
            <p:nvPr/>
          </p:nvSpPr>
          <p:spPr bwMode="auto">
            <a:xfrm>
              <a:off x="854383" y="3681949"/>
              <a:ext cx="2332038" cy="223861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>
              <a:spAutoFit/>
            </a:bodyPr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0000"/>
                </a:lnSpc>
                <a:defRPr/>
              </a:pPr>
              <a:r>
                <a:rPr lang="zh-CN" altLang="en-US" sz="1000" dirty="0" smtClean="0">
                  <a:latin typeface="+mn-ea"/>
                  <a:ea typeface="+mn-ea"/>
                  <a:cs typeface="Arial"/>
                </a:rPr>
                <a:t>门店订货</a:t>
              </a:r>
              <a:r>
                <a:rPr lang="en-US" altLang="zh-CN" sz="1000" dirty="0" smtClean="0">
                  <a:latin typeface="+mn-ea"/>
                  <a:ea typeface="+mn-ea"/>
                  <a:cs typeface="Arial"/>
                </a:rPr>
                <a:t>/</a:t>
              </a:r>
              <a:r>
                <a:rPr lang="zh-CN" altLang="en-US" sz="1000" dirty="0" smtClean="0">
                  <a:latin typeface="+mn-ea"/>
                  <a:ea typeface="+mn-ea"/>
                  <a:cs typeface="Arial"/>
                </a:rPr>
                <a:t>退货</a:t>
              </a:r>
              <a:endParaRPr lang="zh-CN" altLang="en-US" sz="1000" dirty="0">
                <a:latin typeface="+mn-ea"/>
                <a:ea typeface="+mn-ea"/>
                <a:cs typeface="Arial"/>
              </a:endParaRPr>
            </a:p>
          </p:txBody>
        </p:sp>
      </p:grpSp>
      <p:grpSp>
        <p:nvGrpSpPr>
          <p:cNvPr id="124" name="Group 25"/>
          <p:cNvGrpSpPr>
            <a:grpSpLocks/>
          </p:cNvGrpSpPr>
          <p:nvPr/>
        </p:nvGrpSpPr>
        <p:grpSpPr bwMode="auto">
          <a:xfrm>
            <a:off x="6754905" y="3729084"/>
            <a:ext cx="1037970" cy="320033"/>
            <a:chOff x="491663" y="3980382"/>
            <a:chExt cx="1536370" cy="309726"/>
          </a:xfrm>
        </p:grpSpPr>
        <p:sp>
          <p:nvSpPr>
            <p:cNvPr id="128" name="圆角矩形 20"/>
            <p:cNvSpPr>
              <a:spLocks noChangeArrowheads="1"/>
            </p:cNvSpPr>
            <p:nvPr/>
          </p:nvSpPr>
          <p:spPr bwMode="auto">
            <a:xfrm>
              <a:off x="704533" y="3980382"/>
              <a:ext cx="1278862" cy="30972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72000" rIns="72000" bIns="72000" anchor="ctr"/>
            <a:lstStyle/>
            <a:p>
              <a:pPr algn="ctr">
                <a:buFont typeface="Wingdings" charset="0"/>
                <a:buNone/>
                <a:defRPr/>
              </a:pPr>
              <a:endParaRPr lang="zh-CN" altLang="en-US" sz="800">
                <a:latin typeface="+mn-ea"/>
                <a:ea typeface="宋体" pitchFamily="2" charset="-122"/>
                <a:cs typeface="Arial"/>
              </a:endParaRPr>
            </a:p>
          </p:txBody>
        </p:sp>
        <p:sp>
          <p:nvSpPr>
            <p:cNvPr id="129" name="TextBox 158"/>
            <p:cNvSpPr txBox="1">
              <a:spLocks noChangeArrowheads="1"/>
            </p:cNvSpPr>
            <p:nvPr/>
          </p:nvSpPr>
          <p:spPr bwMode="auto">
            <a:xfrm>
              <a:off x="491663" y="4031454"/>
              <a:ext cx="1536370" cy="23114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0000"/>
                </a:lnSpc>
                <a:defRPr/>
              </a:pPr>
              <a:r>
                <a:rPr lang="zh-CN" altLang="en-US" sz="1000" dirty="0" smtClean="0">
                  <a:latin typeface="+mn-ea"/>
                  <a:ea typeface="+mn-ea"/>
                  <a:cs typeface="Arial"/>
                </a:rPr>
                <a:t>大宗管理</a:t>
              </a:r>
              <a:endParaRPr lang="zh-CN" altLang="en-US" sz="1000" dirty="0">
                <a:latin typeface="+mn-ea"/>
                <a:ea typeface="+mn-ea"/>
                <a:cs typeface="Arial"/>
              </a:endParaRPr>
            </a:p>
          </p:txBody>
        </p:sp>
      </p:grpSp>
      <p:grpSp>
        <p:nvGrpSpPr>
          <p:cNvPr id="125" name="Group 25"/>
          <p:cNvGrpSpPr>
            <a:grpSpLocks/>
          </p:cNvGrpSpPr>
          <p:nvPr/>
        </p:nvGrpSpPr>
        <p:grpSpPr bwMode="auto">
          <a:xfrm>
            <a:off x="6911422" y="4083104"/>
            <a:ext cx="900000" cy="320033"/>
            <a:chOff x="704533" y="3980382"/>
            <a:chExt cx="2664296" cy="309726"/>
          </a:xfrm>
        </p:grpSpPr>
        <p:sp>
          <p:nvSpPr>
            <p:cNvPr id="126" name="圆角矩形 20"/>
            <p:cNvSpPr>
              <a:spLocks noChangeArrowheads="1"/>
            </p:cNvSpPr>
            <p:nvPr/>
          </p:nvSpPr>
          <p:spPr bwMode="auto">
            <a:xfrm>
              <a:off x="704533" y="3980382"/>
              <a:ext cx="2664296" cy="30972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72000" rIns="72000" bIns="72000" anchor="ctr"/>
            <a:lstStyle/>
            <a:p>
              <a:pPr algn="ctr">
                <a:buFont typeface="Wingdings" charset="0"/>
                <a:buNone/>
                <a:defRPr/>
              </a:pPr>
              <a:endParaRPr lang="zh-CN" altLang="en-US" sz="800" dirty="0">
                <a:latin typeface="+mn-ea"/>
                <a:ea typeface="宋体" pitchFamily="2" charset="-122"/>
                <a:cs typeface="Arial"/>
              </a:endParaRPr>
            </a:p>
          </p:txBody>
        </p:sp>
        <p:sp>
          <p:nvSpPr>
            <p:cNvPr id="127" name="TextBox 158"/>
            <p:cNvSpPr txBox="1">
              <a:spLocks noChangeArrowheads="1"/>
            </p:cNvSpPr>
            <p:nvPr/>
          </p:nvSpPr>
          <p:spPr bwMode="auto">
            <a:xfrm>
              <a:off x="814879" y="4031454"/>
              <a:ext cx="2486781" cy="2240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0000"/>
                </a:lnSpc>
                <a:defRPr/>
              </a:pPr>
              <a:r>
                <a:rPr lang="zh-CN" altLang="en-US" sz="1000" dirty="0" smtClean="0">
                  <a:latin typeface="+mn-ea"/>
                  <a:ea typeface="+mn-ea"/>
                  <a:cs typeface="Arial"/>
                </a:rPr>
                <a:t>门店变价</a:t>
              </a:r>
              <a:r>
                <a:rPr lang="en-US" altLang="zh-CN" sz="1000" dirty="0" smtClean="0">
                  <a:latin typeface="+mn-ea"/>
                  <a:ea typeface="+mn-ea"/>
                  <a:cs typeface="Arial"/>
                </a:rPr>
                <a:t>/</a:t>
              </a:r>
              <a:r>
                <a:rPr lang="zh-CN" altLang="en-US" sz="1000" dirty="0" smtClean="0">
                  <a:latin typeface="+mn-ea"/>
                  <a:ea typeface="+mn-ea"/>
                  <a:cs typeface="Arial"/>
                </a:rPr>
                <a:t>促销</a:t>
              </a:r>
              <a:endParaRPr lang="zh-CN" altLang="en-US" sz="1000" dirty="0">
                <a:latin typeface="+mn-ea"/>
                <a:ea typeface="+mn-ea"/>
                <a:cs typeface="Arial"/>
              </a:endParaRPr>
            </a:p>
          </p:txBody>
        </p:sp>
      </p:grpSp>
      <p:sp>
        <p:nvSpPr>
          <p:cNvPr id="132" name="圆角矩形 20"/>
          <p:cNvSpPr>
            <a:spLocks noChangeArrowheads="1"/>
          </p:cNvSpPr>
          <p:nvPr/>
        </p:nvSpPr>
        <p:spPr bwMode="auto">
          <a:xfrm>
            <a:off x="430128" y="5370034"/>
            <a:ext cx="1188000" cy="2980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72000" tIns="72000" rIns="72000" bIns="72000" anchor="ctr"/>
          <a:lstStyle/>
          <a:p>
            <a:pPr algn="ctr">
              <a:buFont typeface="Wingdings" charset="0"/>
              <a:buNone/>
              <a:defRPr/>
            </a:pPr>
            <a:r>
              <a:rPr lang="zh-CN" altLang="en-US" sz="1000" dirty="0" smtClean="0">
                <a:latin typeface="+mn-ea"/>
                <a:ea typeface="宋体" pitchFamily="2" charset="-122"/>
                <a:cs typeface="Arial"/>
              </a:rPr>
              <a:t>商品分析</a:t>
            </a:r>
            <a:endParaRPr lang="zh-CN" altLang="en-US" sz="1000" dirty="0">
              <a:latin typeface="+mn-ea"/>
              <a:ea typeface="宋体" pitchFamily="2" charset="-122"/>
              <a:cs typeface="Arial"/>
            </a:endParaRPr>
          </a:p>
        </p:txBody>
      </p:sp>
      <p:sp>
        <p:nvSpPr>
          <p:cNvPr id="134" name="圆角矩形 20"/>
          <p:cNvSpPr>
            <a:spLocks noChangeArrowheads="1"/>
          </p:cNvSpPr>
          <p:nvPr/>
        </p:nvSpPr>
        <p:spPr bwMode="auto">
          <a:xfrm>
            <a:off x="1701664" y="5372306"/>
            <a:ext cx="1188000" cy="2980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72000" tIns="72000" rIns="72000" bIns="72000" anchor="ctr"/>
          <a:lstStyle/>
          <a:p>
            <a:pPr algn="ctr">
              <a:buFont typeface="Wingdings" charset="0"/>
              <a:buNone/>
              <a:defRPr/>
            </a:pPr>
            <a:r>
              <a:rPr lang="zh-CN" altLang="en-US" sz="1000" dirty="0" smtClean="0">
                <a:latin typeface="+mn-ea"/>
                <a:ea typeface="宋体" pitchFamily="2" charset="-122"/>
                <a:cs typeface="Arial"/>
              </a:rPr>
              <a:t>品类绩效</a:t>
            </a:r>
            <a:endParaRPr lang="zh-CN" altLang="en-US" sz="1000" dirty="0">
              <a:latin typeface="+mn-ea"/>
              <a:ea typeface="宋体" pitchFamily="2" charset="-122"/>
              <a:cs typeface="Arial"/>
            </a:endParaRPr>
          </a:p>
        </p:txBody>
      </p:sp>
      <p:sp>
        <p:nvSpPr>
          <p:cNvPr id="135" name="圆角矩形 20"/>
          <p:cNvSpPr>
            <a:spLocks noChangeArrowheads="1"/>
          </p:cNvSpPr>
          <p:nvPr/>
        </p:nvSpPr>
        <p:spPr bwMode="auto">
          <a:xfrm>
            <a:off x="5525376" y="5388226"/>
            <a:ext cx="1188000" cy="2980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72000" tIns="72000" rIns="72000" bIns="72000" anchor="ctr"/>
          <a:lstStyle/>
          <a:p>
            <a:pPr algn="ctr">
              <a:buFont typeface="Wingdings" charset="0"/>
              <a:buNone/>
              <a:defRPr/>
            </a:pPr>
            <a:r>
              <a:rPr lang="zh-CN" altLang="en-US" sz="1000" dirty="0" smtClean="0">
                <a:latin typeface="+mn-ea"/>
                <a:cs typeface="Arial"/>
              </a:rPr>
              <a:t>营运</a:t>
            </a:r>
            <a:r>
              <a:rPr lang="zh-CN" altLang="en-US" sz="1000" dirty="0" smtClean="0">
                <a:latin typeface="+mn-ea"/>
                <a:ea typeface="宋体" pitchFamily="2" charset="-122"/>
                <a:cs typeface="Arial"/>
              </a:rPr>
              <a:t>绩效</a:t>
            </a:r>
            <a:endParaRPr lang="zh-CN" altLang="en-US" sz="1000" dirty="0">
              <a:latin typeface="+mn-ea"/>
              <a:ea typeface="宋体" pitchFamily="2" charset="-122"/>
              <a:cs typeface="Arial"/>
            </a:endParaRPr>
          </a:p>
        </p:txBody>
      </p:sp>
      <p:sp>
        <p:nvSpPr>
          <p:cNvPr id="136" name="TextBox 176"/>
          <p:cNvSpPr txBox="1">
            <a:spLocks noChangeArrowheads="1"/>
          </p:cNvSpPr>
          <p:nvPr/>
        </p:nvSpPr>
        <p:spPr bwMode="auto">
          <a:xfrm>
            <a:off x="3707262" y="5133985"/>
            <a:ext cx="14294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buSzTx/>
              <a:buFontTx/>
              <a:buNone/>
              <a:defRPr sz="1200" b="0">
                <a:cs typeface="宋体"/>
              </a:defRPr>
            </a:lvl1pPr>
            <a:lvl2pPr marL="742950" indent="-285750" algn="ctr">
              <a:defRPr sz="1400">
                <a:latin typeface="Arial" charset="0"/>
                <a:ea typeface="ＭＳ Ｐゴシック" charset="0"/>
              </a:defRPr>
            </a:lvl2pPr>
            <a:lvl3pPr marL="1143000" indent="-228600" algn="ctr">
              <a:defRPr sz="1400">
                <a:latin typeface="Arial" charset="0"/>
                <a:ea typeface="ＭＳ Ｐゴシック" charset="0"/>
              </a:defRPr>
            </a:lvl3pPr>
            <a:lvl4pPr marL="1600200" indent="-228600" algn="ctr">
              <a:defRPr sz="1400">
                <a:latin typeface="Arial" charset="0"/>
                <a:ea typeface="ＭＳ Ｐゴシック" charset="0"/>
              </a:defRPr>
            </a:lvl4pPr>
            <a:lvl5pPr marL="2057400" indent="-228600" algn="ctr">
              <a:defRPr sz="1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latin typeface="Arial" charset="0"/>
                <a:ea typeface="ＭＳ Ｐゴシック" charset="0"/>
              </a:defRPr>
            </a:lvl9pPr>
          </a:lstStyle>
          <a:p>
            <a:r>
              <a:rPr lang="zh-CN" altLang="en-US" dirty="0" smtClean="0">
                <a:latin typeface="+mn-ea"/>
                <a:cs typeface="Arial"/>
              </a:rPr>
              <a:t>业务分析</a:t>
            </a:r>
            <a:endParaRPr lang="zh-TW" altLang="en-US" dirty="0">
              <a:latin typeface="+mn-ea"/>
              <a:cs typeface="Arial"/>
            </a:endParaRPr>
          </a:p>
        </p:txBody>
      </p:sp>
      <p:sp>
        <p:nvSpPr>
          <p:cNvPr id="137" name="圆角矩形 20"/>
          <p:cNvSpPr>
            <a:spLocks noChangeArrowheads="1"/>
          </p:cNvSpPr>
          <p:nvPr/>
        </p:nvSpPr>
        <p:spPr bwMode="auto">
          <a:xfrm>
            <a:off x="6810527" y="5390501"/>
            <a:ext cx="1188000" cy="2980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72000" tIns="72000" rIns="72000" bIns="72000" anchor="ctr"/>
          <a:lstStyle/>
          <a:p>
            <a:pPr algn="ctr">
              <a:buFont typeface="Wingdings" charset="0"/>
              <a:buNone/>
              <a:defRPr/>
            </a:pPr>
            <a:r>
              <a:rPr lang="zh-CN" altLang="en-US" sz="1000" dirty="0" smtClean="0">
                <a:latin typeface="+mn-ea"/>
                <a:ea typeface="宋体" pitchFamily="2" charset="-122"/>
                <a:cs typeface="Arial"/>
              </a:rPr>
              <a:t>客单客流</a:t>
            </a:r>
            <a:endParaRPr lang="zh-CN" altLang="en-US" sz="1000" dirty="0">
              <a:latin typeface="+mn-ea"/>
              <a:ea typeface="宋体" pitchFamily="2" charset="-122"/>
              <a:cs typeface="Arial"/>
            </a:endParaRPr>
          </a:p>
        </p:txBody>
      </p:sp>
      <p:grpSp>
        <p:nvGrpSpPr>
          <p:cNvPr id="138" name="Group 165"/>
          <p:cNvGrpSpPr>
            <a:grpSpLocks/>
          </p:cNvGrpSpPr>
          <p:nvPr/>
        </p:nvGrpSpPr>
        <p:grpSpPr bwMode="auto">
          <a:xfrm>
            <a:off x="2583107" y="4429165"/>
            <a:ext cx="900000" cy="298450"/>
            <a:chOff x="3603205" y="3617242"/>
            <a:chExt cx="2701206" cy="309726"/>
          </a:xfrm>
        </p:grpSpPr>
        <p:sp>
          <p:nvSpPr>
            <p:cNvPr id="139" name="圆角矩形 20"/>
            <p:cNvSpPr>
              <a:spLocks noChangeArrowheads="1"/>
            </p:cNvSpPr>
            <p:nvPr/>
          </p:nvSpPr>
          <p:spPr bwMode="auto">
            <a:xfrm>
              <a:off x="3612805" y="3617242"/>
              <a:ext cx="2691606" cy="30972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72000" rIns="72000" bIns="72000" anchor="ctr"/>
            <a:lstStyle/>
            <a:p>
              <a:pPr algn="ctr">
                <a:buFont typeface="Wingdings" charset="0"/>
                <a:buNone/>
                <a:defRPr/>
              </a:pPr>
              <a:endParaRPr lang="zh-CN" altLang="en-US" sz="800">
                <a:latin typeface="+mn-ea"/>
                <a:ea typeface="宋体" pitchFamily="2" charset="-122"/>
                <a:cs typeface="Arial"/>
              </a:endParaRPr>
            </a:p>
          </p:txBody>
        </p:sp>
        <p:sp>
          <p:nvSpPr>
            <p:cNvPr id="140" name="TextBox 163"/>
            <p:cNvSpPr txBox="1">
              <a:spLocks noChangeArrowheads="1"/>
            </p:cNvSpPr>
            <p:nvPr/>
          </p:nvSpPr>
          <p:spPr bwMode="auto">
            <a:xfrm>
              <a:off x="3603205" y="3636631"/>
              <a:ext cx="2545497" cy="255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000" dirty="0" smtClean="0">
                  <a:latin typeface="宋体" charset="-122"/>
                  <a:cs typeface="Arial" charset="0"/>
                </a:rPr>
                <a:t>库存帐管理</a:t>
              </a:r>
              <a:endParaRPr lang="zh-TW" altLang="en-US" sz="1000" dirty="0">
                <a:latin typeface="宋体" charset="-122"/>
                <a:cs typeface="Arial" charset="0"/>
              </a:endParaRPr>
            </a:p>
          </p:txBody>
        </p:sp>
      </p:grpSp>
      <p:sp>
        <p:nvSpPr>
          <p:cNvPr id="141" name="圆角矩形 20"/>
          <p:cNvSpPr>
            <a:spLocks noChangeArrowheads="1"/>
          </p:cNvSpPr>
          <p:nvPr/>
        </p:nvSpPr>
        <p:spPr bwMode="auto">
          <a:xfrm>
            <a:off x="7842706" y="4097617"/>
            <a:ext cx="900000" cy="2984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72000" tIns="72000" rIns="72000" bIns="72000" anchor="ctr"/>
          <a:lstStyle/>
          <a:p>
            <a:pPr algn="ctr">
              <a:buFont typeface="Wingdings" charset="0"/>
              <a:buNone/>
              <a:defRPr/>
            </a:pPr>
            <a:r>
              <a:rPr lang="zh-CN" altLang="en-US" sz="1000" dirty="0" smtClean="0">
                <a:latin typeface="+mn-ea"/>
                <a:ea typeface="宋体" pitchFamily="2" charset="-122"/>
                <a:cs typeface="Arial"/>
              </a:rPr>
              <a:t>市调管理</a:t>
            </a:r>
            <a:endParaRPr lang="zh-CN" altLang="en-US" sz="1000" dirty="0">
              <a:latin typeface="+mn-ea"/>
              <a:ea typeface="宋体" pitchFamily="2" charset="-122"/>
              <a:cs typeface="Arial"/>
            </a:endParaRPr>
          </a:p>
        </p:txBody>
      </p:sp>
      <p:sp>
        <p:nvSpPr>
          <p:cNvPr id="144" name="圆角矩形 20"/>
          <p:cNvSpPr>
            <a:spLocks noChangeArrowheads="1"/>
          </p:cNvSpPr>
          <p:nvPr/>
        </p:nvSpPr>
        <p:spPr bwMode="auto">
          <a:xfrm>
            <a:off x="7815410" y="3729121"/>
            <a:ext cx="864000" cy="2984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72000" tIns="72000" rIns="72000" bIns="72000" anchor="ctr"/>
          <a:lstStyle/>
          <a:p>
            <a:pPr algn="ctr">
              <a:buFont typeface="Wingdings" charset="0"/>
              <a:buNone/>
              <a:defRPr/>
            </a:pPr>
            <a:endParaRPr lang="zh-CN" altLang="en-US" sz="800">
              <a:latin typeface="+mn-ea"/>
              <a:ea typeface="宋体" pitchFamily="2" charset="-122"/>
              <a:cs typeface="Arial"/>
            </a:endParaRPr>
          </a:p>
        </p:txBody>
      </p:sp>
      <p:sp>
        <p:nvSpPr>
          <p:cNvPr id="147" name="TextBox 158"/>
          <p:cNvSpPr txBox="1">
            <a:spLocks noChangeArrowheads="1"/>
          </p:cNvSpPr>
          <p:nvPr/>
        </p:nvSpPr>
        <p:spPr bwMode="auto">
          <a:xfrm>
            <a:off x="7698889" y="3791982"/>
            <a:ext cx="1037970" cy="2227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ctr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zh-CN" altLang="en-US" sz="1000" dirty="0" smtClean="0">
                <a:latin typeface="+mn-ea"/>
                <a:ea typeface="+mn-ea"/>
                <a:cs typeface="Arial"/>
              </a:rPr>
              <a:t>外借管理</a:t>
            </a:r>
            <a:endParaRPr lang="zh-CN" altLang="en-US" sz="1000" dirty="0">
              <a:latin typeface="+mn-ea"/>
              <a:ea typeface="+mn-ea"/>
              <a:cs typeface="Arial"/>
            </a:endParaRPr>
          </a:p>
        </p:txBody>
      </p:sp>
      <p:sp>
        <p:nvSpPr>
          <p:cNvPr id="149" name="圆角矩形 20"/>
          <p:cNvSpPr>
            <a:spLocks noChangeArrowheads="1"/>
          </p:cNvSpPr>
          <p:nvPr/>
        </p:nvSpPr>
        <p:spPr bwMode="auto">
          <a:xfrm>
            <a:off x="3000496" y="5374578"/>
            <a:ext cx="1188000" cy="2980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72000" tIns="72000" rIns="72000" bIns="72000" anchor="ctr"/>
          <a:lstStyle/>
          <a:p>
            <a:pPr algn="ctr">
              <a:buFont typeface="Wingdings" charset="0"/>
              <a:buNone/>
              <a:defRPr/>
            </a:pPr>
            <a:r>
              <a:rPr lang="zh-CN" altLang="en-US" sz="1000" dirty="0" smtClean="0">
                <a:latin typeface="+mn-ea"/>
                <a:ea typeface="宋体" pitchFamily="2" charset="-122"/>
                <a:cs typeface="Arial"/>
              </a:rPr>
              <a:t>供应商绩效</a:t>
            </a:r>
            <a:endParaRPr lang="zh-CN" altLang="en-US" sz="1000" dirty="0">
              <a:latin typeface="+mn-ea"/>
              <a:ea typeface="宋体" pitchFamily="2" charset="-122"/>
              <a:cs typeface="Arial"/>
            </a:endParaRPr>
          </a:p>
        </p:txBody>
      </p:sp>
      <p:grpSp>
        <p:nvGrpSpPr>
          <p:cNvPr id="150" name="Group 165"/>
          <p:cNvGrpSpPr>
            <a:grpSpLocks/>
          </p:cNvGrpSpPr>
          <p:nvPr/>
        </p:nvGrpSpPr>
        <p:grpSpPr bwMode="auto">
          <a:xfrm>
            <a:off x="4728115" y="4067853"/>
            <a:ext cx="900000" cy="298450"/>
            <a:chOff x="3603205" y="3617240"/>
            <a:chExt cx="1345803" cy="309726"/>
          </a:xfrm>
        </p:grpSpPr>
        <p:sp>
          <p:nvSpPr>
            <p:cNvPr id="153" name="圆角矩形 20"/>
            <p:cNvSpPr>
              <a:spLocks noChangeArrowheads="1"/>
            </p:cNvSpPr>
            <p:nvPr/>
          </p:nvSpPr>
          <p:spPr bwMode="auto">
            <a:xfrm>
              <a:off x="3612806" y="3617240"/>
              <a:ext cx="1321799" cy="30972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72000" rIns="72000" bIns="72000" anchor="ctr"/>
            <a:lstStyle/>
            <a:p>
              <a:pPr algn="ctr">
                <a:buFont typeface="Wingdings" charset="0"/>
                <a:buNone/>
                <a:defRPr/>
              </a:pPr>
              <a:endParaRPr lang="zh-CN" altLang="en-US" sz="800">
                <a:latin typeface="+mn-ea"/>
                <a:ea typeface="宋体" pitchFamily="2" charset="-122"/>
                <a:cs typeface="Arial"/>
              </a:endParaRPr>
            </a:p>
          </p:txBody>
        </p:sp>
        <p:sp>
          <p:nvSpPr>
            <p:cNvPr id="155" name="TextBox 163"/>
            <p:cNvSpPr txBox="1">
              <a:spLocks noChangeArrowheads="1"/>
            </p:cNvSpPr>
            <p:nvPr/>
          </p:nvSpPr>
          <p:spPr bwMode="auto">
            <a:xfrm>
              <a:off x="3603205" y="3636631"/>
              <a:ext cx="1345803" cy="255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1000" dirty="0" smtClean="0">
                  <a:latin typeface="宋体" charset="-122"/>
                  <a:cs typeface="Arial" charset="0"/>
                </a:rPr>
                <a:t>促销补差</a:t>
              </a:r>
              <a:endParaRPr lang="zh-TW" altLang="en-US" sz="1000" dirty="0">
                <a:latin typeface="宋体" charset="-122"/>
                <a:cs typeface="Arial" charset="0"/>
              </a:endParaRPr>
            </a:p>
          </p:txBody>
        </p:sp>
      </p:grpSp>
      <p:grpSp>
        <p:nvGrpSpPr>
          <p:cNvPr id="158" name="组合 157"/>
          <p:cNvGrpSpPr/>
          <p:nvPr/>
        </p:nvGrpSpPr>
        <p:grpSpPr>
          <a:xfrm>
            <a:off x="586858" y="4776718"/>
            <a:ext cx="545909" cy="246221"/>
            <a:chOff x="464026" y="4667534"/>
            <a:chExt cx="545909" cy="246221"/>
          </a:xfrm>
        </p:grpSpPr>
        <p:sp>
          <p:nvSpPr>
            <p:cNvPr id="156" name="左中括号 155"/>
            <p:cNvSpPr/>
            <p:nvPr/>
          </p:nvSpPr>
          <p:spPr>
            <a:xfrm rot="5400000">
              <a:off x="600504" y="4544710"/>
              <a:ext cx="191066" cy="464021"/>
            </a:xfrm>
            <a:prstGeom prst="leftBracket">
              <a:avLst/>
            </a:prstGeom>
            <a:solidFill>
              <a:srgbClr val="FF0000">
                <a:alpha val="15000"/>
              </a:srgb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477673" y="4667534"/>
              <a:ext cx="5322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>
                  <a:latin typeface="微软雅黑" pitchFamily="34" charset="-122"/>
                  <a:ea typeface="微软雅黑" pitchFamily="34" charset="-122"/>
                </a:rPr>
                <a:t>超市</a:t>
              </a:r>
              <a:endParaRPr lang="zh-CN" altLang="en-US" sz="10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9" name="组合 158"/>
          <p:cNvGrpSpPr/>
          <p:nvPr/>
        </p:nvGrpSpPr>
        <p:grpSpPr>
          <a:xfrm>
            <a:off x="1080458" y="4765342"/>
            <a:ext cx="545909" cy="215444"/>
            <a:chOff x="464026" y="4667534"/>
            <a:chExt cx="545909" cy="215444"/>
          </a:xfrm>
        </p:grpSpPr>
        <p:sp>
          <p:nvSpPr>
            <p:cNvPr id="161" name="左中括号 160"/>
            <p:cNvSpPr/>
            <p:nvPr/>
          </p:nvSpPr>
          <p:spPr>
            <a:xfrm rot="5400000">
              <a:off x="600504" y="4544710"/>
              <a:ext cx="191066" cy="464021"/>
            </a:xfrm>
            <a:prstGeom prst="leftBracket">
              <a:avLst/>
            </a:prstGeom>
            <a:solidFill>
              <a:srgbClr val="FF0000">
                <a:alpha val="15000"/>
              </a:srgb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477673" y="4667534"/>
              <a:ext cx="5322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 smtClean="0">
                  <a:latin typeface="微软雅黑" pitchFamily="34" charset="-122"/>
                  <a:ea typeface="微软雅黑" pitchFamily="34" charset="-122"/>
                </a:rPr>
                <a:t>小家电</a:t>
              </a:r>
              <a:endParaRPr lang="zh-CN" altLang="en-US" sz="8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3" name="组合 162"/>
          <p:cNvGrpSpPr/>
          <p:nvPr/>
        </p:nvGrpSpPr>
        <p:grpSpPr>
          <a:xfrm>
            <a:off x="1587706" y="4767614"/>
            <a:ext cx="545909" cy="246221"/>
            <a:chOff x="464026" y="4667534"/>
            <a:chExt cx="545909" cy="246221"/>
          </a:xfrm>
        </p:grpSpPr>
        <p:sp>
          <p:nvSpPr>
            <p:cNvPr id="164" name="左中括号 163"/>
            <p:cNvSpPr/>
            <p:nvPr/>
          </p:nvSpPr>
          <p:spPr>
            <a:xfrm rot="5400000">
              <a:off x="600504" y="4544710"/>
              <a:ext cx="191066" cy="464021"/>
            </a:xfrm>
            <a:prstGeom prst="leftBracket">
              <a:avLst/>
            </a:prstGeom>
            <a:solidFill>
              <a:srgbClr val="FF0000">
                <a:alpha val="15000"/>
              </a:srgb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477673" y="4667534"/>
              <a:ext cx="5322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>
                  <a:latin typeface="微软雅黑" pitchFamily="34" charset="-122"/>
                  <a:ea typeface="微软雅黑" pitchFamily="34" charset="-122"/>
                </a:rPr>
                <a:t>电商</a:t>
              </a:r>
              <a:endParaRPr lang="zh-CN" altLang="en-US" sz="10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6" name="组合 165"/>
          <p:cNvGrpSpPr/>
          <p:nvPr/>
        </p:nvGrpSpPr>
        <p:grpSpPr>
          <a:xfrm>
            <a:off x="2718218" y="4778990"/>
            <a:ext cx="545909" cy="246221"/>
            <a:chOff x="464026" y="4667534"/>
            <a:chExt cx="545909" cy="246221"/>
          </a:xfrm>
        </p:grpSpPr>
        <p:sp>
          <p:nvSpPr>
            <p:cNvPr id="167" name="左中括号 166"/>
            <p:cNvSpPr/>
            <p:nvPr/>
          </p:nvSpPr>
          <p:spPr>
            <a:xfrm rot="5400000">
              <a:off x="600504" y="4544710"/>
              <a:ext cx="191066" cy="464021"/>
            </a:xfrm>
            <a:prstGeom prst="leftBracket">
              <a:avLst/>
            </a:prstGeom>
            <a:solidFill>
              <a:srgbClr val="FF0000">
                <a:alpha val="15000"/>
              </a:srgb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477673" y="4667534"/>
              <a:ext cx="5322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>
                  <a:latin typeface="微软雅黑" pitchFamily="34" charset="-122"/>
                  <a:ea typeface="微软雅黑" pitchFamily="34" charset="-122"/>
                </a:rPr>
                <a:t>超市</a:t>
              </a:r>
              <a:endParaRPr lang="zh-CN" altLang="en-US" sz="10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9" name="组合 168"/>
          <p:cNvGrpSpPr/>
          <p:nvPr/>
        </p:nvGrpSpPr>
        <p:grpSpPr>
          <a:xfrm>
            <a:off x="3211818" y="4767614"/>
            <a:ext cx="545909" cy="215444"/>
            <a:chOff x="464026" y="4667534"/>
            <a:chExt cx="545909" cy="215444"/>
          </a:xfrm>
        </p:grpSpPr>
        <p:sp>
          <p:nvSpPr>
            <p:cNvPr id="170" name="左中括号 169"/>
            <p:cNvSpPr/>
            <p:nvPr/>
          </p:nvSpPr>
          <p:spPr>
            <a:xfrm rot="5400000">
              <a:off x="600504" y="4544710"/>
              <a:ext cx="191066" cy="464021"/>
            </a:xfrm>
            <a:prstGeom prst="leftBracket">
              <a:avLst/>
            </a:prstGeom>
            <a:solidFill>
              <a:srgbClr val="FF0000">
                <a:alpha val="15000"/>
              </a:srgb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477673" y="4667534"/>
              <a:ext cx="5322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 smtClean="0">
                  <a:latin typeface="微软雅黑" pitchFamily="34" charset="-122"/>
                  <a:ea typeface="微软雅黑" pitchFamily="34" charset="-122"/>
                </a:rPr>
                <a:t>小家电</a:t>
              </a:r>
              <a:endParaRPr lang="zh-CN" altLang="en-US" sz="8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4" name="组合 173"/>
          <p:cNvGrpSpPr/>
          <p:nvPr/>
        </p:nvGrpSpPr>
        <p:grpSpPr>
          <a:xfrm>
            <a:off x="3719066" y="4769886"/>
            <a:ext cx="545909" cy="246221"/>
            <a:chOff x="464026" y="4667534"/>
            <a:chExt cx="545909" cy="246221"/>
          </a:xfrm>
        </p:grpSpPr>
        <p:sp>
          <p:nvSpPr>
            <p:cNvPr id="177" name="左中括号 176"/>
            <p:cNvSpPr/>
            <p:nvPr/>
          </p:nvSpPr>
          <p:spPr>
            <a:xfrm rot="5400000">
              <a:off x="600504" y="4544710"/>
              <a:ext cx="191066" cy="464021"/>
            </a:xfrm>
            <a:prstGeom prst="leftBracket">
              <a:avLst/>
            </a:prstGeom>
            <a:solidFill>
              <a:srgbClr val="FF0000">
                <a:alpha val="15000"/>
              </a:srgb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477673" y="4667534"/>
              <a:ext cx="5322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>
                  <a:latin typeface="微软雅黑" pitchFamily="34" charset="-122"/>
                  <a:ea typeface="微软雅黑" pitchFamily="34" charset="-122"/>
                </a:rPr>
                <a:t>电商</a:t>
              </a:r>
              <a:endParaRPr lang="zh-CN" altLang="en-US" sz="10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1" name="组合 180"/>
          <p:cNvGrpSpPr/>
          <p:nvPr/>
        </p:nvGrpSpPr>
        <p:grpSpPr>
          <a:xfrm>
            <a:off x="4945114" y="4767614"/>
            <a:ext cx="545909" cy="246221"/>
            <a:chOff x="464026" y="4667534"/>
            <a:chExt cx="545909" cy="246221"/>
          </a:xfrm>
        </p:grpSpPr>
        <p:sp>
          <p:nvSpPr>
            <p:cNvPr id="182" name="左中括号 181"/>
            <p:cNvSpPr/>
            <p:nvPr/>
          </p:nvSpPr>
          <p:spPr>
            <a:xfrm rot="5400000">
              <a:off x="600504" y="4544710"/>
              <a:ext cx="191066" cy="464021"/>
            </a:xfrm>
            <a:prstGeom prst="leftBracket">
              <a:avLst/>
            </a:prstGeom>
            <a:solidFill>
              <a:srgbClr val="FF0000">
                <a:alpha val="15000"/>
              </a:srgb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477673" y="4667534"/>
              <a:ext cx="5322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>
                  <a:latin typeface="微软雅黑" pitchFamily="34" charset="-122"/>
                  <a:ea typeface="微软雅黑" pitchFamily="34" charset="-122"/>
                </a:rPr>
                <a:t>超市</a:t>
              </a:r>
              <a:endParaRPr lang="zh-CN" altLang="en-US" sz="10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4" name="组合 183"/>
          <p:cNvGrpSpPr/>
          <p:nvPr/>
        </p:nvGrpSpPr>
        <p:grpSpPr>
          <a:xfrm>
            <a:off x="5479658" y="4769886"/>
            <a:ext cx="545909" cy="215444"/>
            <a:chOff x="464026" y="4667534"/>
            <a:chExt cx="545909" cy="215444"/>
          </a:xfrm>
        </p:grpSpPr>
        <p:sp>
          <p:nvSpPr>
            <p:cNvPr id="185" name="左中括号 184"/>
            <p:cNvSpPr/>
            <p:nvPr/>
          </p:nvSpPr>
          <p:spPr>
            <a:xfrm rot="5400000">
              <a:off x="600504" y="4544710"/>
              <a:ext cx="191066" cy="464021"/>
            </a:xfrm>
            <a:prstGeom prst="leftBracket">
              <a:avLst/>
            </a:prstGeom>
            <a:solidFill>
              <a:srgbClr val="FF0000">
                <a:alpha val="15000"/>
              </a:srgb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477673" y="4667534"/>
              <a:ext cx="5322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 smtClean="0">
                  <a:latin typeface="微软雅黑" pitchFamily="34" charset="-122"/>
                  <a:ea typeface="微软雅黑" pitchFamily="34" charset="-122"/>
                </a:rPr>
                <a:t>小家电</a:t>
              </a:r>
              <a:endParaRPr lang="zh-CN" altLang="en-US" sz="8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7" name="组合 186"/>
          <p:cNvGrpSpPr/>
          <p:nvPr/>
        </p:nvGrpSpPr>
        <p:grpSpPr>
          <a:xfrm>
            <a:off x="6899050" y="4783534"/>
            <a:ext cx="545909" cy="246221"/>
            <a:chOff x="464026" y="4667534"/>
            <a:chExt cx="545909" cy="246221"/>
          </a:xfrm>
        </p:grpSpPr>
        <p:sp>
          <p:nvSpPr>
            <p:cNvPr id="188" name="左中括号 187"/>
            <p:cNvSpPr/>
            <p:nvPr/>
          </p:nvSpPr>
          <p:spPr>
            <a:xfrm rot="5400000">
              <a:off x="600504" y="4544710"/>
              <a:ext cx="191066" cy="464021"/>
            </a:xfrm>
            <a:prstGeom prst="leftBracket">
              <a:avLst/>
            </a:prstGeom>
            <a:solidFill>
              <a:srgbClr val="FF0000">
                <a:alpha val="15000"/>
              </a:srgb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477673" y="4667534"/>
              <a:ext cx="5322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>
                  <a:latin typeface="微软雅黑" pitchFamily="34" charset="-122"/>
                  <a:ea typeface="微软雅黑" pitchFamily="34" charset="-122"/>
                </a:rPr>
                <a:t>超市</a:t>
              </a:r>
              <a:endParaRPr lang="zh-CN" altLang="en-US" sz="10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94" name="组合 193"/>
          <p:cNvGrpSpPr/>
          <p:nvPr/>
        </p:nvGrpSpPr>
        <p:grpSpPr>
          <a:xfrm>
            <a:off x="7433594" y="4785806"/>
            <a:ext cx="545909" cy="215444"/>
            <a:chOff x="464026" y="4667534"/>
            <a:chExt cx="545909" cy="215444"/>
          </a:xfrm>
        </p:grpSpPr>
        <p:sp>
          <p:nvSpPr>
            <p:cNvPr id="197" name="左中括号 196"/>
            <p:cNvSpPr/>
            <p:nvPr/>
          </p:nvSpPr>
          <p:spPr>
            <a:xfrm rot="5400000">
              <a:off x="600504" y="4544710"/>
              <a:ext cx="191066" cy="464021"/>
            </a:xfrm>
            <a:prstGeom prst="leftBracket">
              <a:avLst/>
            </a:prstGeom>
            <a:solidFill>
              <a:srgbClr val="FF0000">
                <a:alpha val="15000"/>
              </a:srgb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477673" y="4667534"/>
              <a:ext cx="5322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 smtClean="0">
                  <a:latin typeface="微软雅黑" pitchFamily="34" charset="-122"/>
                  <a:ea typeface="微软雅黑" pitchFamily="34" charset="-122"/>
                </a:rPr>
                <a:t>小家电</a:t>
              </a:r>
              <a:endParaRPr lang="zh-CN" altLang="en-US" sz="8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3" name="组合 202"/>
          <p:cNvGrpSpPr/>
          <p:nvPr/>
        </p:nvGrpSpPr>
        <p:grpSpPr>
          <a:xfrm>
            <a:off x="4019322" y="5738894"/>
            <a:ext cx="545909" cy="246221"/>
            <a:chOff x="464026" y="4667534"/>
            <a:chExt cx="545909" cy="246221"/>
          </a:xfrm>
        </p:grpSpPr>
        <p:sp>
          <p:nvSpPr>
            <p:cNvPr id="208" name="左中括号 207"/>
            <p:cNvSpPr/>
            <p:nvPr/>
          </p:nvSpPr>
          <p:spPr>
            <a:xfrm rot="5400000">
              <a:off x="600504" y="4544710"/>
              <a:ext cx="191066" cy="464021"/>
            </a:xfrm>
            <a:prstGeom prst="leftBracket">
              <a:avLst/>
            </a:prstGeom>
            <a:solidFill>
              <a:srgbClr val="FF0000">
                <a:alpha val="15000"/>
              </a:srgb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477673" y="4667534"/>
              <a:ext cx="5322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>
                  <a:latin typeface="微软雅黑" pitchFamily="34" charset="-122"/>
                  <a:ea typeface="微软雅黑" pitchFamily="34" charset="-122"/>
                </a:rPr>
                <a:t>超市</a:t>
              </a:r>
              <a:endParaRPr lang="zh-CN" altLang="en-US" sz="10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0" name="组合 209"/>
          <p:cNvGrpSpPr/>
          <p:nvPr/>
        </p:nvGrpSpPr>
        <p:grpSpPr>
          <a:xfrm>
            <a:off x="4553866" y="5741166"/>
            <a:ext cx="545909" cy="246221"/>
            <a:chOff x="464026" y="4667534"/>
            <a:chExt cx="545909" cy="246221"/>
          </a:xfrm>
        </p:grpSpPr>
        <p:sp>
          <p:nvSpPr>
            <p:cNvPr id="211" name="左中括号 210"/>
            <p:cNvSpPr/>
            <p:nvPr/>
          </p:nvSpPr>
          <p:spPr>
            <a:xfrm rot="5400000">
              <a:off x="600504" y="4544710"/>
              <a:ext cx="191066" cy="464021"/>
            </a:xfrm>
            <a:prstGeom prst="leftBracket">
              <a:avLst/>
            </a:prstGeom>
            <a:solidFill>
              <a:srgbClr val="FF0000">
                <a:alpha val="15000"/>
              </a:srgb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477673" y="4667534"/>
              <a:ext cx="5322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>
                  <a:latin typeface="微软雅黑" pitchFamily="34" charset="-122"/>
                  <a:ea typeface="微软雅黑" pitchFamily="34" charset="-122"/>
                </a:rPr>
                <a:t>家电</a:t>
              </a:r>
              <a:endParaRPr lang="zh-CN" altLang="en-US" sz="10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3" name="Group 12"/>
          <p:cNvGrpSpPr/>
          <p:nvPr/>
        </p:nvGrpSpPr>
        <p:grpSpPr>
          <a:xfrm>
            <a:off x="7317008" y="6236784"/>
            <a:ext cx="370800" cy="118800"/>
            <a:chOff x="4799930" y="2336362"/>
            <a:chExt cx="1162998" cy="309600"/>
          </a:xfrm>
          <a:solidFill>
            <a:schemeClr val="accent3">
              <a:lumMod val="75000"/>
            </a:schemeClr>
          </a:solidFill>
        </p:grpSpPr>
        <p:sp>
          <p:nvSpPr>
            <p:cNvPr id="214" name="圆角矩形 48"/>
            <p:cNvSpPr>
              <a:spLocks noChangeArrowheads="1"/>
            </p:cNvSpPr>
            <p:nvPr/>
          </p:nvSpPr>
          <p:spPr bwMode="auto">
            <a:xfrm>
              <a:off x="4799930" y="2336362"/>
              <a:ext cx="1162998" cy="309600"/>
            </a:xfrm>
            <a:prstGeom prst="roundRect">
              <a:avLst>
                <a:gd name="adj" fmla="val 11185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72000" rIns="72000" bIns="72000" anchor="ctr"/>
            <a:lstStyle/>
            <a:p>
              <a:pPr algn="ctr"/>
              <a:endParaRPr lang="zh-CN" altLang="en-US" sz="800">
                <a:latin typeface="+mn-ea"/>
                <a:cs typeface="Arial"/>
              </a:endParaRPr>
            </a:p>
          </p:txBody>
        </p:sp>
        <p:sp>
          <p:nvSpPr>
            <p:cNvPr id="215" name="TextBox 159"/>
            <p:cNvSpPr txBox="1">
              <a:spLocks noChangeArrowheads="1"/>
            </p:cNvSpPr>
            <p:nvPr/>
          </p:nvSpPr>
          <p:spPr bwMode="auto">
            <a:xfrm>
              <a:off x="4900764" y="2368060"/>
              <a:ext cx="944746" cy="25584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zh-CN" altLang="en-US" sz="1000" dirty="0">
                <a:latin typeface="+mn-ea"/>
                <a:ea typeface="+mn-ea"/>
                <a:cs typeface="Arial"/>
              </a:endParaRPr>
            </a:p>
          </p:txBody>
        </p:sp>
      </p:grpSp>
      <p:sp>
        <p:nvSpPr>
          <p:cNvPr id="216" name="TextBox 215"/>
          <p:cNvSpPr txBox="1"/>
          <p:nvPr/>
        </p:nvSpPr>
        <p:spPr>
          <a:xfrm>
            <a:off x="7779239" y="6155141"/>
            <a:ext cx="996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未实施</a:t>
            </a:r>
            <a:endParaRPr lang="zh-CN" altLang="en-US" sz="1200" dirty="0"/>
          </a:p>
        </p:txBody>
      </p:sp>
      <p:grpSp>
        <p:nvGrpSpPr>
          <p:cNvPr id="217" name="Group 24"/>
          <p:cNvGrpSpPr/>
          <p:nvPr/>
        </p:nvGrpSpPr>
        <p:grpSpPr>
          <a:xfrm>
            <a:off x="416480" y="4428322"/>
            <a:ext cx="1800000" cy="298080"/>
            <a:chOff x="704533" y="3617240"/>
            <a:chExt cx="2664296" cy="309726"/>
          </a:xfrm>
          <a:solidFill>
            <a:schemeClr val="bg1"/>
          </a:solidFill>
        </p:grpSpPr>
        <p:sp>
          <p:nvSpPr>
            <p:cNvPr id="218" name="圆角矩形 20"/>
            <p:cNvSpPr>
              <a:spLocks noChangeArrowheads="1"/>
            </p:cNvSpPr>
            <p:nvPr/>
          </p:nvSpPr>
          <p:spPr bwMode="auto">
            <a:xfrm>
              <a:off x="704533" y="3617240"/>
              <a:ext cx="2664296" cy="309726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72000" rIns="72000" bIns="72000" anchor="ctr"/>
            <a:lstStyle/>
            <a:p>
              <a:pPr algn="ctr">
                <a:buFont typeface="Wingdings" charset="0"/>
                <a:buNone/>
                <a:defRPr/>
              </a:pPr>
              <a:endParaRPr lang="zh-CN" altLang="en-US" sz="800">
                <a:latin typeface="+mn-ea"/>
                <a:ea typeface="宋体" pitchFamily="2" charset="-122"/>
                <a:cs typeface="Arial"/>
              </a:endParaRPr>
            </a:p>
          </p:txBody>
        </p:sp>
        <p:sp>
          <p:nvSpPr>
            <p:cNvPr id="219" name="TextBox 157"/>
            <p:cNvSpPr txBox="1">
              <a:spLocks noChangeArrowheads="1"/>
            </p:cNvSpPr>
            <p:nvPr/>
          </p:nvSpPr>
          <p:spPr bwMode="auto">
            <a:xfrm>
              <a:off x="854383" y="3681949"/>
              <a:ext cx="2332038" cy="223861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>
              <a:spAutoFit/>
            </a:bodyPr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0000"/>
                </a:lnSpc>
                <a:defRPr/>
              </a:pPr>
              <a:r>
                <a:rPr lang="zh-CN" altLang="en-US" sz="1000" dirty="0" smtClean="0">
                  <a:latin typeface="+mn-ea"/>
                  <a:ea typeface="+mn-ea"/>
                  <a:cs typeface="Arial"/>
                </a:rPr>
                <a:t>商品类别管理</a:t>
              </a:r>
              <a:endParaRPr lang="zh-CN" altLang="en-US" sz="1000" dirty="0">
                <a:latin typeface="+mn-ea"/>
                <a:ea typeface="+mn-ea"/>
                <a:cs typeface="Arial"/>
              </a:endParaRPr>
            </a:p>
          </p:txBody>
        </p:sp>
      </p:grpSp>
      <p:grpSp>
        <p:nvGrpSpPr>
          <p:cNvPr id="220" name="Group 165"/>
          <p:cNvGrpSpPr>
            <a:grpSpLocks/>
          </p:cNvGrpSpPr>
          <p:nvPr/>
        </p:nvGrpSpPr>
        <p:grpSpPr bwMode="auto">
          <a:xfrm>
            <a:off x="3527091" y="4431437"/>
            <a:ext cx="900000" cy="298450"/>
            <a:chOff x="3603205" y="3617242"/>
            <a:chExt cx="2701206" cy="309726"/>
          </a:xfrm>
        </p:grpSpPr>
        <p:sp>
          <p:nvSpPr>
            <p:cNvPr id="221" name="圆角矩形 20"/>
            <p:cNvSpPr>
              <a:spLocks noChangeArrowheads="1"/>
            </p:cNvSpPr>
            <p:nvPr/>
          </p:nvSpPr>
          <p:spPr bwMode="auto">
            <a:xfrm>
              <a:off x="3612805" y="3617242"/>
              <a:ext cx="2691606" cy="30972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72000" rIns="72000" bIns="72000" anchor="ctr"/>
            <a:lstStyle/>
            <a:p>
              <a:pPr algn="ctr">
                <a:buFont typeface="Wingdings" charset="0"/>
                <a:buNone/>
                <a:defRPr/>
              </a:pPr>
              <a:endParaRPr lang="zh-CN" altLang="en-US" sz="800">
                <a:latin typeface="+mn-ea"/>
                <a:ea typeface="宋体" pitchFamily="2" charset="-122"/>
                <a:cs typeface="Arial"/>
              </a:endParaRPr>
            </a:p>
          </p:txBody>
        </p:sp>
        <p:sp>
          <p:nvSpPr>
            <p:cNvPr id="222" name="TextBox 163"/>
            <p:cNvSpPr txBox="1">
              <a:spLocks noChangeArrowheads="1"/>
            </p:cNvSpPr>
            <p:nvPr/>
          </p:nvSpPr>
          <p:spPr bwMode="auto">
            <a:xfrm>
              <a:off x="3603205" y="3636633"/>
              <a:ext cx="2545496" cy="255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000" dirty="0" smtClean="0">
                  <a:latin typeface="宋体" charset="-122"/>
                  <a:cs typeface="Arial" charset="0"/>
                </a:rPr>
                <a:t>仓间调拨</a:t>
              </a:r>
              <a:endParaRPr lang="zh-TW" altLang="en-US" sz="1000" dirty="0">
                <a:latin typeface="宋体" charset="-122"/>
                <a:cs typeface="Arial" charset="0"/>
              </a:endParaRPr>
            </a:p>
          </p:txBody>
        </p:sp>
      </p:grpSp>
      <p:grpSp>
        <p:nvGrpSpPr>
          <p:cNvPr id="223" name="Group 25"/>
          <p:cNvGrpSpPr>
            <a:grpSpLocks/>
          </p:cNvGrpSpPr>
          <p:nvPr/>
        </p:nvGrpSpPr>
        <p:grpSpPr bwMode="auto">
          <a:xfrm>
            <a:off x="6913694" y="4453872"/>
            <a:ext cx="900000" cy="320033"/>
            <a:chOff x="704533" y="3980382"/>
            <a:chExt cx="2664296" cy="309726"/>
          </a:xfrm>
        </p:grpSpPr>
        <p:sp>
          <p:nvSpPr>
            <p:cNvPr id="224" name="圆角矩形 20"/>
            <p:cNvSpPr>
              <a:spLocks noChangeArrowheads="1"/>
            </p:cNvSpPr>
            <p:nvPr/>
          </p:nvSpPr>
          <p:spPr bwMode="auto">
            <a:xfrm>
              <a:off x="704533" y="3980382"/>
              <a:ext cx="2664296" cy="30972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72000" rIns="72000" bIns="72000" anchor="ctr"/>
            <a:lstStyle/>
            <a:p>
              <a:pPr algn="ctr">
                <a:buFont typeface="Wingdings" charset="0"/>
                <a:buNone/>
                <a:defRPr/>
              </a:pPr>
              <a:endParaRPr lang="zh-CN" altLang="en-US" sz="800" dirty="0">
                <a:latin typeface="+mn-ea"/>
                <a:ea typeface="宋体" pitchFamily="2" charset="-122"/>
                <a:cs typeface="Arial"/>
              </a:endParaRPr>
            </a:p>
          </p:txBody>
        </p:sp>
        <p:sp>
          <p:nvSpPr>
            <p:cNvPr id="225" name="TextBox 158"/>
            <p:cNvSpPr txBox="1">
              <a:spLocks noChangeArrowheads="1"/>
            </p:cNvSpPr>
            <p:nvPr/>
          </p:nvSpPr>
          <p:spPr bwMode="auto">
            <a:xfrm>
              <a:off x="814879" y="4031454"/>
              <a:ext cx="2486780" cy="20850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0000"/>
                </a:lnSpc>
                <a:defRPr/>
              </a:pPr>
              <a:r>
                <a:rPr lang="zh-CN" altLang="en-US" sz="1000" dirty="0" smtClean="0">
                  <a:latin typeface="+mn-ea"/>
                  <a:ea typeface="+mn-ea"/>
                  <a:cs typeface="Arial"/>
                </a:rPr>
                <a:t>店间调拨</a:t>
              </a:r>
              <a:endParaRPr lang="zh-CN" altLang="en-US" sz="1000" dirty="0">
                <a:latin typeface="+mn-ea"/>
                <a:ea typeface="+mn-ea"/>
                <a:cs typeface="Arial"/>
              </a:endParaRPr>
            </a:p>
          </p:txBody>
        </p:sp>
      </p:grpSp>
      <p:grpSp>
        <p:nvGrpSpPr>
          <p:cNvPr id="226" name="Group 25"/>
          <p:cNvGrpSpPr>
            <a:grpSpLocks/>
          </p:cNvGrpSpPr>
          <p:nvPr/>
        </p:nvGrpSpPr>
        <p:grpSpPr bwMode="auto">
          <a:xfrm>
            <a:off x="7857678" y="4456144"/>
            <a:ext cx="900000" cy="320033"/>
            <a:chOff x="704533" y="3980382"/>
            <a:chExt cx="2664296" cy="309726"/>
          </a:xfrm>
        </p:grpSpPr>
        <p:sp>
          <p:nvSpPr>
            <p:cNvPr id="227" name="圆角矩形 20"/>
            <p:cNvSpPr>
              <a:spLocks noChangeArrowheads="1"/>
            </p:cNvSpPr>
            <p:nvPr/>
          </p:nvSpPr>
          <p:spPr bwMode="auto">
            <a:xfrm>
              <a:off x="704533" y="3980382"/>
              <a:ext cx="2664296" cy="30972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72000" rIns="72000" bIns="72000" anchor="ctr"/>
            <a:lstStyle/>
            <a:p>
              <a:pPr algn="ctr">
                <a:buFont typeface="Wingdings" charset="0"/>
                <a:buNone/>
                <a:defRPr/>
              </a:pPr>
              <a:endParaRPr lang="zh-CN" altLang="en-US" sz="800" dirty="0">
                <a:latin typeface="+mn-ea"/>
                <a:ea typeface="宋体" pitchFamily="2" charset="-122"/>
                <a:cs typeface="Arial"/>
              </a:endParaRPr>
            </a:p>
          </p:txBody>
        </p:sp>
        <p:sp>
          <p:nvSpPr>
            <p:cNvPr id="228" name="TextBox 158"/>
            <p:cNvSpPr txBox="1">
              <a:spLocks noChangeArrowheads="1"/>
            </p:cNvSpPr>
            <p:nvPr/>
          </p:nvSpPr>
          <p:spPr bwMode="auto">
            <a:xfrm>
              <a:off x="814879" y="4031454"/>
              <a:ext cx="2486780" cy="20850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0000"/>
                </a:lnSpc>
                <a:defRPr/>
              </a:pPr>
              <a:r>
                <a:rPr lang="zh-CN" altLang="en-US" sz="1000" dirty="0" smtClean="0">
                  <a:latin typeface="+mn-ea"/>
                  <a:ea typeface="+mn-ea"/>
                  <a:cs typeface="Arial"/>
                </a:rPr>
                <a:t>店内调拨</a:t>
              </a:r>
              <a:endParaRPr lang="zh-CN" altLang="en-US" sz="1000" dirty="0">
                <a:latin typeface="+mn-ea"/>
                <a:ea typeface="+mn-ea"/>
                <a:cs typeface="Arial"/>
              </a:endParaRPr>
            </a:p>
          </p:txBody>
        </p:sp>
      </p:grpSp>
      <p:sp>
        <p:nvSpPr>
          <p:cNvPr id="229" name="圆角矩形 20"/>
          <p:cNvSpPr>
            <a:spLocks noChangeArrowheads="1"/>
          </p:cNvSpPr>
          <p:nvPr/>
        </p:nvSpPr>
        <p:spPr bwMode="auto">
          <a:xfrm>
            <a:off x="4258384" y="5390498"/>
            <a:ext cx="1188000" cy="2980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72000" tIns="72000" rIns="72000" bIns="72000" anchor="ctr"/>
          <a:lstStyle/>
          <a:p>
            <a:pPr algn="ctr">
              <a:buFont typeface="Wingdings" charset="0"/>
              <a:buNone/>
              <a:defRPr/>
            </a:pPr>
            <a:r>
              <a:rPr lang="zh-CN" altLang="en-US" sz="1000" dirty="0" smtClean="0">
                <a:latin typeface="+mn-ea"/>
                <a:ea typeface="宋体" pitchFamily="2" charset="-122"/>
                <a:cs typeface="Arial"/>
              </a:rPr>
              <a:t>库存分析</a:t>
            </a:r>
            <a:endParaRPr lang="zh-CN" altLang="en-US" sz="1000" dirty="0">
              <a:latin typeface="+mn-ea"/>
              <a:ea typeface="宋体" pitchFamily="2" charset="-122"/>
              <a:cs typeface="Arial"/>
            </a:endParaRPr>
          </a:p>
        </p:txBody>
      </p:sp>
      <p:sp>
        <p:nvSpPr>
          <p:cNvPr id="145" name="AcnSubjectTitle_ID_39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395289" y="1248701"/>
            <a:ext cx="831198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Retek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核心功能涵盖商品，供应链，价格与营销，门店管理和数据分析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>
              <a:buFont typeface="Wingdings" pitchFamily="2" charset="2"/>
              <a:buChar char="n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 主要为超市和小家电业务提供服务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 其中，商品主档，合同，数据分析涵盖多个事业部。规划将好美市集业务支持和全球联采业务也纳入整体应用蓝图</a:t>
            </a:r>
            <a:endParaRPr lang="zh-HK" altLang="en-US" dirty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pic>
        <p:nvPicPr>
          <p:cNvPr id="146" name="图片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10437" y="0"/>
            <a:ext cx="1833563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371202" y="2422566"/>
            <a:ext cx="3000396" cy="1418215"/>
          </a:xfrm>
          <a:prstGeom prst="roundRect">
            <a:avLst/>
          </a:prstGeom>
          <a:solidFill>
            <a:schemeClr val="accent2">
              <a:lumMod val="75000"/>
              <a:alpha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670602" y="2982250"/>
            <a:ext cx="986400" cy="349200"/>
          </a:xfrm>
          <a:prstGeom prst="roundRect">
            <a:avLst/>
          </a:prstGeom>
          <a:solidFill>
            <a:schemeClr val="accent2">
              <a:lumMod val="75000"/>
              <a:alpha val="38000"/>
            </a:schemeClr>
          </a:solidFill>
          <a:ln w="12700"/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RMS</a:t>
            </a:r>
            <a:endParaRPr lang="zh-CN" altLang="en-US" sz="1400" b="1" dirty="0"/>
          </a:p>
        </p:txBody>
      </p:sp>
      <p:sp>
        <p:nvSpPr>
          <p:cNvPr id="5" name="圆角矩形 4"/>
          <p:cNvSpPr/>
          <p:nvPr/>
        </p:nvSpPr>
        <p:spPr>
          <a:xfrm>
            <a:off x="3670602" y="3410878"/>
            <a:ext cx="986400" cy="349200"/>
          </a:xfrm>
          <a:prstGeom prst="roundRect">
            <a:avLst/>
          </a:prstGeom>
          <a:solidFill>
            <a:schemeClr val="accent2">
              <a:lumMod val="75000"/>
              <a:alpha val="38000"/>
            </a:schemeClr>
          </a:solidFill>
          <a:ln w="12700"/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RPM</a:t>
            </a:r>
            <a:endParaRPr lang="zh-CN" altLang="en-US" sz="1400" b="1" dirty="0"/>
          </a:p>
        </p:txBody>
      </p:sp>
      <p:sp>
        <p:nvSpPr>
          <p:cNvPr id="6" name="圆角矩形 5"/>
          <p:cNvSpPr/>
          <p:nvPr/>
        </p:nvSpPr>
        <p:spPr>
          <a:xfrm>
            <a:off x="4944611" y="3391198"/>
            <a:ext cx="986400" cy="349200"/>
          </a:xfrm>
          <a:prstGeom prst="roundRect">
            <a:avLst/>
          </a:prstGeom>
          <a:solidFill>
            <a:schemeClr val="accent2">
              <a:lumMod val="75000"/>
              <a:alpha val="38000"/>
            </a:schemeClr>
          </a:solidFill>
          <a:ln w="12700"/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RA</a:t>
            </a:r>
            <a:endParaRPr lang="zh-CN" altLang="en-US" sz="1400" b="1" dirty="0"/>
          </a:p>
        </p:txBody>
      </p:sp>
      <p:sp>
        <p:nvSpPr>
          <p:cNvPr id="7" name="流程图: 过程 6"/>
          <p:cNvSpPr/>
          <p:nvPr/>
        </p:nvSpPr>
        <p:spPr bwMode="auto">
          <a:xfrm>
            <a:off x="2646532" y="4536002"/>
            <a:ext cx="2786081" cy="1187904"/>
          </a:xfrm>
          <a:prstGeom prst="flowChartProcess">
            <a:avLst/>
          </a:prstGeom>
          <a:solidFill>
            <a:srgbClr val="002060">
              <a:alpha val="17000"/>
            </a:srgb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其他业务系统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660965" y="4859858"/>
            <a:ext cx="1152512" cy="39052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2700"/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电商系统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4099229" y="4859858"/>
            <a:ext cx="1219198" cy="39052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2700"/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生鲜配送系统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2665717" y="5250382"/>
            <a:ext cx="1147760" cy="39052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2700"/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PC</a:t>
            </a:r>
            <a:r>
              <a:rPr lang="zh-CN" altLang="en-US" sz="1200" b="1" dirty="0">
                <a:solidFill>
                  <a:schemeClr val="tx1"/>
                </a:solidFill>
              </a:rPr>
              <a:t>加工系统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4099229" y="5250382"/>
            <a:ext cx="1219198" cy="39052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2700"/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金力系统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466530" y="2524404"/>
            <a:ext cx="2847277" cy="39052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RETEK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系统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流程图: 过程 12"/>
          <p:cNvSpPr/>
          <p:nvPr/>
        </p:nvSpPr>
        <p:spPr bwMode="auto">
          <a:xfrm>
            <a:off x="7044076" y="2439318"/>
            <a:ext cx="1269996" cy="1357322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>
              <a:defRPr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财务系统</a:t>
            </a: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115514" y="2796508"/>
            <a:ext cx="1143008" cy="39052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2700"/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EBS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系统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7115514" y="3225136"/>
            <a:ext cx="1143008" cy="39052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2700"/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海波龙系统</a:t>
            </a:r>
          </a:p>
        </p:txBody>
      </p:sp>
      <p:sp>
        <p:nvSpPr>
          <p:cNvPr id="16" name="流程图: 过程 15"/>
          <p:cNvSpPr/>
          <p:nvPr/>
        </p:nvSpPr>
        <p:spPr bwMode="auto">
          <a:xfrm>
            <a:off x="5742304" y="4511020"/>
            <a:ext cx="1285884" cy="1214446"/>
          </a:xfrm>
          <a:prstGeom prst="flowChartProcess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物流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813742" y="4796772"/>
            <a:ext cx="1143008" cy="39052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2700"/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MA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系统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813742" y="5225400"/>
            <a:ext cx="1143008" cy="39052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2700"/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TMS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系统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9" name="流程图: 过程 18"/>
          <p:cNvSpPr/>
          <p:nvPr/>
        </p:nvSpPr>
        <p:spPr bwMode="auto">
          <a:xfrm>
            <a:off x="313016" y="3225136"/>
            <a:ext cx="1285884" cy="1357322"/>
          </a:xfrm>
          <a:prstGeom prst="flowChartProcess">
            <a:avLst/>
          </a:prstGeom>
          <a:solidFill>
            <a:srgbClr val="FF99FF">
              <a:alpha val="50000"/>
            </a:srgb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门店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84454" y="3582326"/>
            <a:ext cx="1143008" cy="39052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2700"/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祥龙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系统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84454" y="4010954"/>
            <a:ext cx="1143008" cy="39052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2700"/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POS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系统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1956091" y="3153698"/>
            <a:ext cx="928694" cy="4556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POS</a:t>
            </a: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总线</a:t>
            </a:r>
            <a:endParaRPr lang="en-US" altLang="zh-CN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en-US" altLang="zh-CN" sz="105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MQ/FTP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上下箭头 22"/>
          <p:cNvSpPr/>
          <p:nvPr/>
        </p:nvSpPr>
        <p:spPr bwMode="auto">
          <a:xfrm flipH="1">
            <a:off x="4170668" y="3939517"/>
            <a:ext cx="45719" cy="500066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4242106" y="4010954"/>
            <a:ext cx="857256" cy="35719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MQ/FTP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上下箭头 24"/>
          <p:cNvSpPr/>
          <p:nvPr/>
        </p:nvSpPr>
        <p:spPr bwMode="auto">
          <a:xfrm flipH="1">
            <a:off x="6125213" y="3939516"/>
            <a:ext cx="45719" cy="500066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6170932" y="4010954"/>
            <a:ext cx="571504" cy="35719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5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F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TP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6385246" y="3082260"/>
            <a:ext cx="714380" cy="35719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DBLINK</a:t>
            </a:r>
          </a:p>
          <a:p>
            <a:pPr algn="ctr">
              <a:defRPr/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FTP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上下箭头 27"/>
          <p:cNvSpPr/>
          <p:nvPr/>
        </p:nvSpPr>
        <p:spPr bwMode="auto">
          <a:xfrm rot="5400000" flipH="1">
            <a:off x="6683857" y="3010822"/>
            <a:ext cx="45719" cy="500066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上下箭头 28"/>
          <p:cNvSpPr/>
          <p:nvPr/>
        </p:nvSpPr>
        <p:spPr bwMode="auto">
          <a:xfrm rot="16200000" flipH="1">
            <a:off x="3099098" y="3153698"/>
            <a:ext cx="71438" cy="500066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1956090" y="2198020"/>
            <a:ext cx="900113" cy="45561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SIEBEL</a:t>
            </a:r>
            <a:r>
              <a:rPr lang="zh-CN" altLang="en-US" sz="1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会员</a:t>
            </a:r>
          </a:p>
        </p:txBody>
      </p:sp>
      <p:sp>
        <p:nvSpPr>
          <p:cNvPr id="31" name="上下箭头 30"/>
          <p:cNvSpPr/>
          <p:nvPr/>
        </p:nvSpPr>
        <p:spPr bwMode="auto">
          <a:xfrm flipH="1">
            <a:off x="2384718" y="2653632"/>
            <a:ext cx="71438" cy="500066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上下箭头 31"/>
          <p:cNvSpPr/>
          <p:nvPr/>
        </p:nvSpPr>
        <p:spPr bwMode="auto">
          <a:xfrm rot="16200000" flipH="1">
            <a:off x="1706057" y="3189416"/>
            <a:ext cx="71437" cy="428628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流程图: 过程 32"/>
          <p:cNvSpPr/>
          <p:nvPr/>
        </p:nvSpPr>
        <p:spPr bwMode="auto">
          <a:xfrm>
            <a:off x="313016" y="1867814"/>
            <a:ext cx="1285884" cy="928694"/>
          </a:xfrm>
          <a:prstGeom prst="flowChartProcess">
            <a:avLst/>
          </a:prstGeom>
          <a:ln>
            <a:prstDash val="dashDot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384454" y="1939252"/>
            <a:ext cx="1143008" cy="39052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prstDash val="dashDot"/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知而行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系统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384454" y="2367880"/>
            <a:ext cx="1143008" cy="39052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prstDash val="dashDot"/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微信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系统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6" name="上下箭头 35"/>
          <p:cNvSpPr/>
          <p:nvPr/>
        </p:nvSpPr>
        <p:spPr bwMode="auto">
          <a:xfrm flipH="1">
            <a:off x="955958" y="2725070"/>
            <a:ext cx="71438" cy="500066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流程图: 过程 36"/>
          <p:cNvSpPr/>
          <p:nvPr/>
        </p:nvSpPr>
        <p:spPr bwMode="auto">
          <a:xfrm>
            <a:off x="3599164" y="1367748"/>
            <a:ext cx="2428892" cy="714380"/>
          </a:xfrm>
          <a:prstGeom prst="flowChartProcess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供应链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3670602" y="1653500"/>
            <a:ext cx="1143008" cy="39052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2700"/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GDSN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系统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4813610" y="1653500"/>
            <a:ext cx="1143008" cy="39052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2700"/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VSS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系统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上下箭头 39"/>
          <p:cNvSpPr/>
          <p:nvPr/>
        </p:nvSpPr>
        <p:spPr bwMode="auto">
          <a:xfrm>
            <a:off x="4787890" y="2082128"/>
            <a:ext cx="45719" cy="357190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4813610" y="2153566"/>
            <a:ext cx="571504" cy="35719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5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F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TP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标题 1"/>
          <p:cNvSpPr>
            <a:spLocks noGrp="1"/>
          </p:cNvSpPr>
          <p:nvPr>
            <p:ph type="title"/>
          </p:nvPr>
        </p:nvSpPr>
        <p:spPr>
          <a:xfrm>
            <a:off x="457200" y="280988"/>
            <a:ext cx="8229600" cy="838200"/>
          </a:xfrm>
        </p:spPr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Retek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系统集成架构图</a:t>
            </a:r>
          </a:p>
        </p:txBody>
      </p:sp>
      <p:sp>
        <p:nvSpPr>
          <p:cNvPr id="44" name="圆角矩形 43"/>
          <p:cNvSpPr/>
          <p:nvPr/>
        </p:nvSpPr>
        <p:spPr>
          <a:xfrm>
            <a:off x="4927377" y="2992150"/>
            <a:ext cx="986400" cy="349200"/>
          </a:xfrm>
          <a:prstGeom prst="roundRect">
            <a:avLst/>
          </a:prstGeom>
          <a:solidFill>
            <a:schemeClr val="accent2">
              <a:lumMod val="75000"/>
              <a:alpha val="38000"/>
            </a:schemeClr>
          </a:solidFill>
          <a:ln w="12700"/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/>
              <a:t>ReSA</a:t>
            </a:r>
            <a:endParaRPr lang="zh-CN" alt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1884" y="5664520"/>
            <a:ext cx="3942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注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1: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 系统集成方式主要是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FTP(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文件级别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2: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Retek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每晚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点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早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点进行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RMS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批处理作业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3: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 端到端流程跨多个系统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6" name="图片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10437" y="0"/>
            <a:ext cx="1833563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6859" y="334776"/>
            <a:ext cx="8229600" cy="838200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pic>
        <p:nvPicPr>
          <p:cNvPr id="4" name="图片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10437" y="0"/>
            <a:ext cx="1833563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xmlns="" val="4049691512"/>
              </p:ext>
            </p:extLst>
          </p:nvPr>
        </p:nvGraphicFramePr>
        <p:xfrm>
          <a:off x="1376748" y="1473280"/>
          <a:ext cx="6726162" cy="4357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29047959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Retek2015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优化总览</a:t>
            </a:r>
          </a:p>
        </p:txBody>
      </p:sp>
      <p:sp>
        <p:nvSpPr>
          <p:cNvPr id="1029" name="AcnSubjectTitle_ID_39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395288" y="1166813"/>
            <a:ext cx="85693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zh-CN" altLang="en-US" sz="1000" b="1" dirty="0">
                <a:latin typeface="微软雅黑" pitchFamily="34" charset="-122"/>
                <a:ea typeface="微软雅黑" pitchFamily="34" charset="-122"/>
                <a:cs typeface="Arial" charset="0"/>
              </a:rPr>
              <a:t>基于业务调研，资料收集、功能覆盖度对比等方式对应用系统现状进行了全面评估，当前应用系统能够基本满足现有业务需求，但在以下几个方面需要跟进并制定相应提升计划。</a:t>
            </a:r>
            <a:endParaRPr lang="zh-HK" altLang="en-US" sz="1000" b="1" dirty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graphicFrame>
        <p:nvGraphicFramePr>
          <p:cNvPr id="1026" name="Chart 5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045979743"/>
              </p:ext>
            </p:extLst>
          </p:nvPr>
        </p:nvGraphicFramePr>
        <p:xfrm>
          <a:off x="-231775" y="1865313"/>
          <a:ext cx="3198813" cy="2119312"/>
        </p:xfrm>
        <a:graphic>
          <a:graphicData uri="http://schemas.openxmlformats.org/presentationml/2006/ole">
            <p:oleObj spid="_x0000_s60428" r:id="rId5" imgW="3200677" imgH="2121592" progId="Excel.Sheet.8">
              <p:embed/>
            </p:oleObj>
          </a:graphicData>
        </a:graphic>
      </p:graphicFrame>
      <p:graphicFrame>
        <p:nvGraphicFramePr>
          <p:cNvPr id="1027" name="Chart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991666299"/>
              </p:ext>
            </p:extLst>
          </p:nvPr>
        </p:nvGraphicFramePr>
        <p:xfrm>
          <a:off x="-374650" y="4025900"/>
          <a:ext cx="3268663" cy="2190750"/>
        </p:xfrm>
        <a:graphic>
          <a:graphicData uri="http://schemas.openxmlformats.org/presentationml/2006/ole">
            <p:oleObj spid="_x0000_s60429" r:id="rId6" imgW="3273836" imgH="2194750" progId="Excel.Sheet.8">
              <p:embed/>
            </p:oleObj>
          </a:graphicData>
        </a:graphic>
      </p:graphicFrame>
      <p:sp>
        <p:nvSpPr>
          <p:cNvPr id="8" name="Rectangle 51"/>
          <p:cNvSpPr/>
          <p:nvPr/>
        </p:nvSpPr>
        <p:spPr>
          <a:xfrm>
            <a:off x="357188" y="1500188"/>
            <a:ext cx="2016125" cy="287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功能性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评估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审计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52"/>
          <p:cNvSpPr/>
          <p:nvPr/>
        </p:nvSpPr>
        <p:spPr>
          <a:xfrm>
            <a:off x="323850" y="3789363"/>
            <a:ext cx="2016125" cy="287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技术性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评估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审计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Isosceles Triangle 56"/>
          <p:cNvSpPr/>
          <p:nvPr/>
        </p:nvSpPr>
        <p:spPr>
          <a:xfrm rot="5400000">
            <a:off x="1367631" y="3609182"/>
            <a:ext cx="2735263" cy="2159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ounded Rectangle 57"/>
          <p:cNvSpPr/>
          <p:nvPr/>
        </p:nvSpPr>
        <p:spPr>
          <a:xfrm>
            <a:off x="2916238" y="1543050"/>
            <a:ext cx="6165850" cy="288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00" b="1" dirty="0">
                <a:latin typeface="微软雅黑" pitchFamily="34" charset="-122"/>
                <a:ea typeface="微软雅黑" pitchFamily="34" charset="-122"/>
              </a:rPr>
              <a:t>优化项目点</a:t>
            </a:r>
            <a:endParaRPr lang="en-US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圆角矩形 65"/>
          <p:cNvSpPr>
            <a:spLocks noChangeArrowheads="1"/>
          </p:cNvSpPr>
          <p:nvPr/>
        </p:nvSpPr>
        <p:spPr bwMode="auto">
          <a:xfrm>
            <a:off x="6000750" y="1930400"/>
            <a:ext cx="2792413" cy="1928813"/>
          </a:xfrm>
          <a:prstGeom prst="roundRect">
            <a:avLst>
              <a:gd name="adj" fmla="val 898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2075" tIns="92075" rIns="92075" bIns="92075" anchor="ctr" anchorCtr="1"/>
          <a:lstStyle/>
          <a:p>
            <a:pPr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49" name="圆角矩形 18"/>
          <p:cNvSpPr>
            <a:spLocks noChangeArrowheads="1"/>
          </p:cNvSpPr>
          <p:nvPr/>
        </p:nvSpPr>
        <p:spPr bwMode="auto">
          <a:xfrm>
            <a:off x="3000375" y="5429250"/>
            <a:ext cx="5786438" cy="969963"/>
          </a:xfrm>
          <a:prstGeom prst="roundRect">
            <a:avLst>
              <a:gd name="adj" fmla="val 18041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2075" tIns="92075" rIns="92075" bIns="92075" anchorCtr="1"/>
          <a:lstStyle/>
          <a:p>
            <a:pPr>
              <a:defRPr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Arial"/>
              </a:rPr>
              <a:t>数据分析</a:t>
            </a:r>
            <a:endParaRPr lang="zh-CN" altLang="en-US" sz="1200" dirty="0"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52" name="圆角矩形 13"/>
          <p:cNvSpPr>
            <a:spLocks noChangeArrowheads="1"/>
          </p:cNvSpPr>
          <p:nvPr/>
        </p:nvSpPr>
        <p:spPr bwMode="auto">
          <a:xfrm>
            <a:off x="3071813" y="1928813"/>
            <a:ext cx="2792412" cy="1930400"/>
          </a:xfrm>
          <a:prstGeom prst="roundRect">
            <a:avLst>
              <a:gd name="adj" fmla="val 8984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2075" tIns="92075" rIns="92075" bIns="92075" anchor="ctr" anchorCtr="1"/>
          <a:lstStyle/>
          <a:p>
            <a:pPr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53" name="TextBox 156"/>
          <p:cNvSpPr txBox="1">
            <a:spLocks noChangeArrowheads="1"/>
          </p:cNvSpPr>
          <p:nvPr/>
        </p:nvSpPr>
        <p:spPr bwMode="auto">
          <a:xfrm>
            <a:off x="3008313" y="1974850"/>
            <a:ext cx="2792412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buSzTx/>
              <a:buFontTx/>
              <a:buNone/>
              <a:defRPr sz="1200" b="0">
                <a:cs typeface="宋体"/>
              </a:defRPr>
            </a:lvl1pPr>
            <a:lvl2pPr marL="742950" indent="-285750" algn="ctr">
              <a:defRPr sz="1400">
                <a:latin typeface="Arial" charset="0"/>
                <a:ea typeface="ＭＳ Ｐゴシック" charset="0"/>
              </a:defRPr>
            </a:lvl2pPr>
            <a:lvl3pPr marL="1143000" indent="-228600" algn="ctr">
              <a:defRPr sz="1400">
                <a:latin typeface="Arial" charset="0"/>
                <a:ea typeface="ＭＳ Ｐゴシック" charset="0"/>
              </a:defRPr>
            </a:lvl3pPr>
            <a:lvl4pPr marL="1600200" indent="-228600" algn="ctr">
              <a:defRPr sz="1400">
                <a:latin typeface="Arial" charset="0"/>
                <a:ea typeface="ＭＳ Ｐゴシック" charset="0"/>
              </a:defRPr>
            </a:lvl4pPr>
            <a:lvl5pPr marL="2057400" indent="-228600" algn="ctr">
              <a:defRPr sz="1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zh-TW" altLang="en-US" dirty="0" smtClean="0">
                <a:latin typeface="微软雅黑" pitchFamily="34" charset="-122"/>
                <a:ea typeface="微软雅黑" pitchFamily="34" charset="-122"/>
                <a:cs typeface="Arial"/>
              </a:rPr>
              <a:t>商品管理</a:t>
            </a:r>
            <a:endParaRPr lang="zh-TW" altLang="en-US" dirty="0"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54" name="TextBox 161"/>
          <p:cNvSpPr txBox="1">
            <a:spLocks noChangeArrowheads="1"/>
          </p:cNvSpPr>
          <p:nvPr/>
        </p:nvSpPr>
        <p:spPr bwMode="gray">
          <a:xfrm>
            <a:off x="6000750" y="1974850"/>
            <a:ext cx="2792413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buSzTx/>
              <a:buFontTx/>
              <a:buNone/>
              <a:defRPr sz="1200" b="0">
                <a:cs typeface="宋体"/>
              </a:defRPr>
            </a:lvl1pPr>
            <a:lvl2pPr marL="742950" indent="-285750" algn="ctr">
              <a:defRPr sz="1400">
                <a:latin typeface="Arial" charset="0"/>
                <a:ea typeface="ＭＳ Ｐゴシック" charset="0"/>
              </a:defRPr>
            </a:lvl2pPr>
            <a:lvl3pPr marL="1143000" indent="-228600" algn="ctr">
              <a:defRPr sz="1400">
                <a:latin typeface="Arial" charset="0"/>
                <a:ea typeface="ＭＳ Ｐゴシック" charset="0"/>
              </a:defRPr>
            </a:lvl3pPr>
            <a:lvl4pPr marL="1600200" indent="-228600" algn="ctr">
              <a:defRPr sz="1400">
                <a:latin typeface="Arial" charset="0"/>
                <a:ea typeface="ＭＳ Ｐゴシック" charset="0"/>
              </a:defRPr>
            </a:lvl4pPr>
            <a:lvl5pPr marL="2057400" indent="-228600" algn="ctr">
              <a:defRPr sz="1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/>
              </a:rPr>
              <a:t>供应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/>
              </a:rPr>
              <a:t>链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/>
              </a:rPr>
              <a:t>管理</a:t>
            </a:r>
            <a:endParaRPr lang="en-US" dirty="0"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55" name="圆角矩形 89"/>
          <p:cNvSpPr>
            <a:spLocks noChangeArrowheads="1"/>
          </p:cNvSpPr>
          <p:nvPr/>
        </p:nvSpPr>
        <p:spPr bwMode="auto">
          <a:xfrm>
            <a:off x="3073400" y="3886200"/>
            <a:ext cx="2794000" cy="1500188"/>
          </a:xfrm>
          <a:prstGeom prst="roundRect">
            <a:avLst>
              <a:gd name="adj" fmla="val 10006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2075" tIns="92075" rIns="92075" bIns="92075" anchor="ctr" anchorCtr="1"/>
          <a:lstStyle/>
          <a:p>
            <a:pPr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58" name="TextBox 161"/>
          <p:cNvSpPr txBox="1">
            <a:spLocks noChangeArrowheads="1"/>
          </p:cNvSpPr>
          <p:nvPr/>
        </p:nvSpPr>
        <p:spPr bwMode="gray">
          <a:xfrm>
            <a:off x="3060700" y="3862070"/>
            <a:ext cx="2792413" cy="27781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buSzTx/>
              <a:buFontTx/>
              <a:buNone/>
              <a:defRPr sz="1200" b="0">
                <a:cs typeface="宋体"/>
              </a:defRPr>
            </a:lvl1pPr>
            <a:lvl2pPr marL="742950" indent="-285750" algn="ctr">
              <a:defRPr sz="1400">
                <a:latin typeface="Arial" charset="0"/>
                <a:ea typeface="ＭＳ Ｐゴシック" charset="0"/>
              </a:defRPr>
            </a:lvl2pPr>
            <a:lvl3pPr marL="1143000" indent="-228600" algn="ctr">
              <a:defRPr sz="1400">
                <a:latin typeface="Arial" charset="0"/>
                <a:ea typeface="ＭＳ Ｐゴシック" charset="0"/>
              </a:defRPr>
            </a:lvl3pPr>
            <a:lvl4pPr marL="1600200" indent="-228600" algn="ctr">
              <a:defRPr sz="1400">
                <a:latin typeface="Arial" charset="0"/>
                <a:ea typeface="ＭＳ Ｐゴシック" charset="0"/>
              </a:defRPr>
            </a:lvl4pPr>
            <a:lvl5pPr marL="2057400" indent="-228600" algn="ctr">
              <a:defRPr sz="1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/>
              </a:rPr>
              <a:t>门店运营管理</a:t>
            </a:r>
            <a:endParaRPr lang="en-US" dirty="0"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grpSp>
        <p:nvGrpSpPr>
          <p:cNvPr id="2" name="Group 24"/>
          <p:cNvGrpSpPr/>
          <p:nvPr/>
        </p:nvGrpSpPr>
        <p:grpSpPr>
          <a:xfrm>
            <a:off x="3143808" y="2351554"/>
            <a:ext cx="2644545" cy="298080"/>
            <a:chOff x="704533" y="3617240"/>
            <a:chExt cx="2664296" cy="309726"/>
          </a:xfrm>
          <a:solidFill>
            <a:schemeClr val="bg1"/>
          </a:solidFill>
        </p:grpSpPr>
        <p:sp>
          <p:nvSpPr>
            <p:cNvPr id="62" name="圆角矩形 20"/>
            <p:cNvSpPr>
              <a:spLocks noChangeArrowheads="1"/>
            </p:cNvSpPr>
            <p:nvPr/>
          </p:nvSpPr>
          <p:spPr bwMode="auto">
            <a:xfrm>
              <a:off x="704533" y="3617240"/>
              <a:ext cx="2664296" cy="309726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72000" rIns="72000" bIns="72000" anchor="ctr"/>
            <a:lstStyle/>
            <a:p>
              <a:pPr algn="ctr">
                <a:buFont typeface="Wingdings" charset="0"/>
                <a:buNone/>
                <a:defRPr/>
              </a:pPr>
              <a:endParaRPr lang="zh-CN" altLang="en-US" sz="800"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63" name="TextBox 157"/>
            <p:cNvSpPr txBox="1">
              <a:spLocks noChangeArrowheads="1"/>
            </p:cNvSpPr>
            <p:nvPr/>
          </p:nvSpPr>
          <p:spPr bwMode="auto">
            <a:xfrm>
              <a:off x="854383" y="3681949"/>
              <a:ext cx="2332038" cy="223861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>
              <a:spAutoFit/>
            </a:bodyPr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0000"/>
                </a:lnSpc>
                <a:defRPr/>
              </a:pPr>
              <a:r>
                <a:rPr lang="zh-CN" altLang="en-US" sz="1000" dirty="0" smtClean="0">
                  <a:latin typeface="微软雅黑" pitchFamily="34" charset="-122"/>
                  <a:ea typeface="微软雅黑" pitchFamily="34" charset="-122"/>
                  <a:cs typeface="Arial"/>
                </a:rPr>
                <a:t>商品主档共享（</a:t>
              </a:r>
              <a:r>
                <a:rPr lang="en-US" altLang="zh-CN" sz="1000" dirty="0" smtClean="0">
                  <a:latin typeface="微软雅黑" pitchFamily="34" charset="-122"/>
                  <a:ea typeface="微软雅黑" pitchFamily="34" charset="-122"/>
                  <a:cs typeface="Arial"/>
                </a:rPr>
                <a:t>B2B/</a:t>
              </a:r>
              <a:r>
                <a:rPr lang="zh-CN" altLang="en-US" sz="1000" dirty="0" smtClean="0">
                  <a:latin typeface="微软雅黑" pitchFamily="34" charset="-122"/>
                  <a:ea typeface="微软雅黑" pitchFamily="34" charset="-122"/>
                  <a:cs typeface="Arial"/>
                </a:rPr>
                <a:t>面包</a:t>
              </a:r>
              <a:r>
                <a:rPr lang="en-US" altLang="zh-CN" sz="1000" dirty="0" smtClean="0">
                  <a:latin typeface="微软雅黑" pitchFamily="34" charset="-122"/>
                  <a:ea typeface="微软雅黑" pitchFamily="34" charset="-122"/>
                  <a:cs typeface="Arial"/>
                </a:rPr>
                <a:t>/</a:t>
              </a:r>
              <a:r>
                <a:rPr lang="zh-CN" altLang="en-US" sz="1000" dirty="0" smtClean="0">
                  <a:latin typeface="微软雅黑" pitchFamily="34" charset="-122"/>
                  <a:ea typeface="微软雅黑" pitchFamily="34" charset="-122"/>
                  <a:cs typeface="Arial"/>
                </a:rPr>
                <a:t>鲜品味）</a:t>
              </a:r>
              <a:endParaRPr lang="zh-CN" altLang="en-US" sz="1000" dirty="0"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3143250" y="2714625"/>
            <a:ext cx="2644775" cy="298450"/>
            <a:chOff x="704533" y="3980382"/>
            <a:chExt cx="2664296" cy="309726"/>
          </a:xfrm>
        </p:grpSpPr>
        <p:sp>
          <p:nvSpPr>
            <p:cNvPr id="65" name="圆角矩形 20"/>
            <p:cNvSpPr>
              <a:spLocks noChangeArrowheads="1"/>
            </p:cNvSpPr>
            <p:nvPr/>
          </p:nvSpPr>
          <p:spPr bwMode="auto">
            <a:xfrm>
              <a:off x="704533" y="3980382"/>
              <a:ext cx="2664296" cy="30972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72000" rIns="72000" bIns="72000" anchor="ctr"/>
            <a:lstStyle/>
            <a:p>
              <a:pPr algn="ctr">
                <a:buFont typeface="Wingdings" charset="0"/>
                <a:buNone/>
                <a:defRPr/>
              </a:pPr>
              <a:endParaRPr lang="zh-CN" altLang="en-US" sz="800"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66" name="TextBox 158"/>
            <p:cNvSpPr txBox="1">
              <a:spLocks noChangeArrowheads="1"/>
            </p:cNvSpPr>
            <p:nvPr/>
          </p:nvSpPr>
          <p:spPr bwMode="auto">
            <a:xfrm>
              <a:off x="814879" y="4031454"/>
              <a:ext cx="2486782" cy="2240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0000"/>
                </a:lnSpc>
                <a:defRPr/>
              </a:pPr>
              <a:r>
                <a:rPr lang="zh-CN" altLang="en-US" sz="1000" dirty="0" smtClean="0">
                  <a:latin typeface="微软雅黑" pitchFamily="34" charset="-122"/>
                  <a:ea typeface="微软雅黑" pitchFamily="34" charset="-122"/>
                  <a:cs typeface="Arial"/>
                </a:rPr>
                <a:t>商品配置校验（新店</a:t>
              </a:r>
              <a:r>
                <a:rPr lang="en-US" altLang="zh-CN" sz="1000" dirty="0" smtClean="0">
                  <a:latin typeface="微软雅黑" pitchFamily="34" charset="-122"/>
                  <a:ea typeface="微软雅黑" pitchFamily="34" charset="-122"/>
                  <a:cs typeface="Arial"/>
                </a:rPr>
                <a:t>/</a:t>
              </a:r>
              <a:r>
                <a:rPr lang="zh-CN" altLang="en-US" sz="1000" dirty="0" smtClean="0">
                  <a:latin typeface="微软雅黑" pitchFamily="34" charset="-122"/>
                  <a:ea typeface="微软雅黑" pitchFamily="34" charset="-122"/>
                  <a:cs typeface="Arial"/>
                </a:rPr>
                <a:t>改造门店</a:t>
              </a:r>
              <a:r>
                <a:rPr lang="en-US" altLang="zh-CN" sz="1000" dirty="0" smtClean="0">
                  <a:latin typeface="微软雅黑" pitchFamily="34" charset="-122"/>
                  <a:ea typeface="微软雅黑" pitchFamily="34" charset="-122"/>
                  <a:cs typeface="Arial"/>
                </a:rPr>
                <a:t>/D</a:t>
              </a:r>
              <a:r>
                <a:rPr lang="zh-CN" altLang="en-US" sz="1000" dirty="0" smtClean="0">
                  <a:latin typeface="微软雅黑" pitchFamily="34" charset="-122"/>
                  <a:ea typeface="微软雅黑" pitchFamily="34" charset="-122"/>
                  <a:cs typeface="Arial"/>
                </a:rPr>
                <a:t>型门店）</a:t>
              </a:r>
              <a:endParaRPr lang="zh-CN" altLang="en-US" sz="1000" dirty="0"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132138" y="4133533"/>
            <a:ext cx="2644775" cy="298450"/>
            <a:chOff x="6537176" y="3617240"/>
            <a:chExt cx="2664296" cy="309727"/>
          </a:xfrm>
        </p:grpSpPr>
        <p:sp>
          <p:nvSpPr>
            <p:cNvPr id="71" name="圆角矩形 20"/>
            <p:cNvSpPr>
              <a:spLocks noChangeArrowheads="1"/>
            </p:cNvSpPr>
            <p:nvPr/>
          </p:nvSpPr>
          <p:spPr bwMode="auto">
            <a:xfrm>
              <a:off x="6537176" y="3617240"/>
              <a:ext cx="2664296" cy="30972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72000" rIns="72000" bIns="72000" anchor="ctr"/>
            <a:lstStyle/>
            <a:p>
              <a:pPr algn="ctr">
                <a:buFont typeface="Wingdings" charset="0"/>
                <a:buNone/>
                <a:defRPr/>
              </a:pPr>
              <a:endParaRPr lang="zh-CN" altLang="en-US" sz="800"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72" name="TextBox 174"/>
            <p:cNvSpPr txBox="1">
              <a:spLocks noChangeArrowheads="1"/>
            </p:cNvSpPr>
            <p:nvPr/>
          </p:nvSpPr>
          <p:spPr bwMode="auto">
            <a:xfrm>
              <a:off x="6727803" y="3658427"/>
              <a:ext cx="2331659" cy="25700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zh-CN" altLang="en-US" sz="1000" dirty="0" smtClean="0">
                  <a:latin typeface="微软雅黑" pitchFamily="34" charset="-122"/>
                  <a:ea typeface="微软雅黑" pitchFamily="34" charset="-122"/>
                  <a:cs typeface="Arial"/>
                </a:rPr>
                <a:t>重点商品盘点</a:t>
              </a:r>
              <a:endParaRPr lang="zh-CN" altLang="en-US" sz="1000" dirty="0"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</p:grpSp>
      <p:grpSp>
        <p:nvGrpSpPr>
          <p:cNvPr id="5" name="Group 165"/>
          <p:cNvGrpSpPr>
            <a:grpSpLocks/>
          </p:cNvGrpSpPr>
          <p:nvPr/>
        </p:nvGrpSpPr>
        <p:grpSpPr bwMode="auto">
          <a:xfrm>
            <a:off x="6061075" y="2996248"/>
            <a:ext cx="1278000" cy="298450"/>
            <a:chOff x="3603205" y="3617240"/>
            <a:chExt cx="1345803" cy="309726"/>
          </a:xfrm>
        </p:grpSpPr>
        <p:sp>
          <p:nvSpPr>
            <p:cNvPr id="133" name="圆角矩形 20"/>
            <p:cNvSpPr>
              <a:spLocks noChangeArrowheads="1"/>
            </p:cNvSpPr>
            <p:nvPr/>
          </p:nvSpPr>
          <p:spPr bwMode="auto">
            <a:xfrm>
              <a:off x="3612806" y="3617240"/>
              <a:ext cx="1321799" cy="30972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72000" rIns="72000" bIns="72000" anchor="ctr"/>
            <a:lstStyle/>
            <a:p>
              <a:pPr algn="ctr">
                <a:buFont typeface="Wingdings" charset="0"/>
                <a:buNone/>
                <a:defRPr/>
              </a:pPr>
              <a:endParaRPr lang="zh-CN" altLang="en-US" sz="800"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1086" name="TextBox 163"/>
            <p:cNvSpPr txBox="1">
              <a:spLocks noChangeArrowheads="1"/>
            </p:cNvSpPr>
            <p:nvPr/>
          </p:nvSpPr>
          <p:spPr bwMode="auto">
            <a:xfrm>
              <a:off x="3603205" y="3636629"/>
              <a:ext cx="1345803" cy="2558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1000" dirty="0">
                  <a:latin typeface="微软雅黑" pitchFamily="34" charset="-122"/>
                  <a:ea typeface="微软雅黑" pitchFamily="34" charset="-122"/>
                  <a:cs typeface="Arial" charset="0"/>
                </a:rPr>
                <a:t>供应</a:t>
              </a:r>
              <a:r>
                <a:rPr lang="zh-CN" altLang="en-US" sz="1000" dirty="0" smtClean="0">
                  <a:latin typeface="微软雅黑" pitchFamily="34" charset="-122"/>
                  <a:ea typeface="微软雅黑" pitchFamily="34" charset="-122"/>
                  <a:cs typeface="Arial" charset="0"/>
                </a:rPr>
                <a:t>商转户</a:t>
              </a:r>
              <a:endParaRPr lang="zh-TW" altLang="en-US" sz="1000" dirty="0"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3155949" y="3070225"/>
            <a:ext cx="1260000" cy="291783"/>
            <a:chOff x="704533" y="3980382"/>
            <a:chExt cx="2664296" cy="309726"/>
          </a:xfrm>
        </p:grpSpPr>
        <p:sp>
          <p:nvSpPr>
            <p:cNvPr id="142" name="圆角矩形 20"/>
            <p:cNvSpPr>
              <a:spLocks noChangeArrowheads="1"/>
            </p:cNvSpPr>
            <p:nvPr/>
          </p:nvSpPr>
          <p:spPr bwMode="auto">
            <a:xfrm>
              <a:off x="704533" y="3980382"/>
              <a:ext cx="2664296" cy="30972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72000" rIns="72000" bIns="72000" anchor="ctr"/>
            <a:lstStyle/>
            <a:p>
              <a:pPr algn="ctr">
                <a:buFont typeface="Wingdings" charset="0"/>
                <a:buNone/>
                <a:defRPr/>
              </a:pPr>
              <a:endParaRPr lang="zh-CN" altLang="en-US" sz="800" dirty="0"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143" name="TextBox 158"/>
            <p:cNvSpPr txBox="1">
              <a:spLocks noChangeArrowheads="1"/>
            </p:cNvSpPr>
            <p:nvPr/>
          </p:nvSpPr>
          <p:spPr bwMode="auto">
            <a:xfrm>
              <a:off x="814879" y="4031454"/>
              <a:ext cx="2486782" cy="2240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0000"/>
                </a:lnSpc>
                <a:defRPr/>
              </a:pPr>
              <a:r>
                <a:rPr lang="zh-CN" altLang="en-US" sz="1000" dirty="0" smtClean="0">
                  <a:latin typeface="微软雅黑" pitchFamily="34" charset="-122"/>
                  <a:ea typeface="微软雅黑" pitchFamily="34" charset="-122"/>
                  <a:cs typeface="Arial"/>
                </a:rPr>
                <a:t>新品销售跟踪</a:t>
              </a:r>
              <a:endParaRPr lang="zh-CN" altLang="en-US" sz="1000" dirty="0"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</p:grpSp>
      <p:sp>
        <p:nvSpPr>
          <p:cNvPr id="145" name="圆角矩形 20"/>
          <p:cNvSpPr>
            <a:spLocks noChangeArrowheads="1"/>
          </p:cNvSpPr>
          <p:nvPr/>
        </p:nvSpPr>
        <p:spPr bwMode="auto">
          <a:xfrm>
            <a:off x="3159031" y="3430588"/>
            <a:ext cx="1260000" cy="286544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72000" tIns="72000" rIns="72000" bIns="72000" anchor="ctr"/>
          <a:lstStyle/>
          <a:p>
            <a:pPr algn="ctr">
              <a:buFont typeface="Wingdings" charset="0"/>
              <a:buNone/>
              <a:defRPr/>
            </a:pPr>
            <a:endParaRPr lang="zh-CN" altLang="en-US" sz="800"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146" name="TextBox 158"/>
          <p:cNvSpPr txBox="1">
            <a:spLocks noChangeArrowheads="1"/>
          </p:cNvSpPr>
          <p:nvPr/>
        </p:nvSpPr>
        <p:spPr bwMode="auto">
          <a:xfrm>
            <a:off x="3211216" y="3489711"/>
            <a:ext cx="1176050" cy="21544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algn="ctr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  <a:cs typeface="Arial"/>
              </a:rPr>
              <a:t>商品重分类</a:t>
            </a:r>
            <a:endParaRPr lang="zh-CN" altLang="en-US" sz="1000" dirty="0"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grpSp>
        <p:nvGrpSpPr>
          <p:cNvPr id="11" name="Group 165"/>
          <p:cNvGrpSpPr>
            <a:grpSpLocks/>
          </p:cNvGrpSpPr>
          <p:nvPr/>
        </p:nvGrpSpPr>
        <p:grpSpPr bwMode="auto">
          <a:xfrm>
            <a:off x="6061075" y="2610485"/>
            <a:ext cx="1278000" cy="298450"/>
            <a:chOff x="3603205" y="3617240"/>
            <a:chExt cx="1345803" cy="309726"/>
          </a:xfrm>
        </p:grpSpPr>
        <p:sp>
          <p:nvSpPr>
            <p:cNvPr id="148" name="圆角矩形 20"/>
            <p:cNvSpPr>
              <a:spLocks noChangeArrowheads="1"/>
            </p:cNvSpPr>
            <p:nvPr/>
          </p:nvSpPr>
          <p:spPr bwMode="auto">
            <a:xfrm>
              <a:off x="3612806" y="3617240"/>
              <a:ext cx="1321799" cy="30972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72000" rIns="72000" bIns="72000" anchor="ctr"/>
            <a:lstStyle/>
            <a:p>
              <a:pPr algn="ctr">
                <a:buFont typeface="Wingdings" charset="0"/>
                <a:buNone/>
                <a:defRPr/>
              </a:pPr>
              <a:endParaRPr lang="zh-CN" altLang="en-US" sz="800"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1080" name="TextBox 163"/>
            <p:cNvSpPr txBox="1">
              <a:spLocks noChangeArrowheads="1"/>
            </p:cNvSpPr>
            <p:nvPr/>
          </p:nvSpPr>
          <p:spPr bwMode="auto">
            <a:xfrm>
              <a:off x="3603205" y="3636629"/>
              <a:ext cx="1345803" cy="2558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1000" dirty="0" smtClean="0">
                  <a:latin typeface="微软雅黑" pitchFamily="34" charset="-122"/>
                  <a:ea typeface="微软雅黑" pitchFamily="34" charset="-122"/>
                  <a:cs typeface="Arial" charset="0"/>
                </a:rPr>
                <a:t>合同界面优化</a:t>
              </a:r>
              <a:endParaRPr lang="zh-TW" altLang="en-US" sz="1000" dirty="0"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</p:grpSp>
      <p:sp>
        <p:nvSpPr>
          <p:cNvPr id="151" name="圆角矩形 20"/>
          <p:cNvSpPr>
            <a:spLocks noChangeArrowheads="1"/>
          </p:cNvSpPr>
          <p:nvPr/>
        </p:nvSpPr>
        <p:spPr bwMode="auto">
          <a:xfrm>
            <a:off x="7412553" y="2247787"/>
            <a:ext cx="1276091" cy="2980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72000" tIns="72000" rIns="72000" bIns="72000" anchor="ctr"/>
          <a:lstStyle/>
          <a:p>
            <a:pPr algn="ctr">
              <a:buFont typeface="Wingdings" charset="0"/>
              <a:buNone/>
              <a:defRPr/>
            </a:pPr>
            <a:endParaRPr lang="zh-CN" altLang="en-US" sz="800"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152" name="TextBox 163"/>
          <p:cNvSpPr txBox="1">
            <a:spLocks noChangeArrowheads="1"/>
          </p:cNvSpPr>
          <p:nvPr/>
        </p:nvSpPr>
        <p:spPr bwMode="auto">
          <a:xfrm>
            <a:off x="7470890" y="2264449"/>
            <a:ext cx="1180895" cy="23083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>
            <a:sp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defRPr sz="1000" b="1">
                <a:latin typeface="+mn-ea"/>
              </a:defRPr>
            </a:lvl1pPr>
            <a:lvl2pPr marL="742950" indent="-285750" algn="ctr">
              <a:defRPr sz="1400">
                <a:latin typeface="Arial" charset="0"/>
                <a:ea typeface="ＭＳ Ｐゴシック" charset="0"/>
              </a:defRPr>
            </a:lvl2pPr>
            <a:lvl3pPr marL="1143000" indent="-228600" algn="ctr">
              <a:defRPr sz="1400">
                <a:latin typeface="Arial" charset="0"/>
                <a:ea typeface="ＭＳ Ｐゴシック" charset="0"/>
              </a:defRPr>
            </a:lvl3pPr>
            <a:lvl4pPr marL="1600200" indent="-228600" algn="ctr">
              <a:defRPr sz="1400">
                <a:latin typeface="Arial" charset="0"/>
                <a:ea typeface="ＭＳ Ｐゴシック" charset="0"/>
              </a:defRPr>
            </a:lvl4pPr>
            <a:lvl5pPr marL="2057400" indent="-228600" algn="ctr">
              <a:defRPr sz="1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zh-CN" altLang="en-US" sz="900" b="0" dirty="0">
                <a:latin typeface="微软雅黑" pitchFamily="34" charset="-122"/>
                <a:ea typeface="微软雅黑" pitchFamily="34" charset="-122"/>
                <a:cs typeface="Arial"/>
              </a:rPr>
              <a:t>供应</a:t>
            </a:r>
            <a:r>
              <a:rPr lang="zh-CN" altLang="en-US" sz="900" b="0" dirty="0" smtClean="0">
                <a:latin typeface="微软雅黑" pitchFamily="34" charset="-122"/>
                <a:ea typeface="微软雅黑" pitchFamily="34" charset="-122"/>
                <a:cs typeface="Arial"/>
              </a:rPr>
              <a:t>商库存进价调整</a:t>
            </a:r>
            <a:endParaRPr lang="zh-TW" altLang="en-US" sz="900" b="0" dirty="0"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grpSp>
        <p:nvGrpSpPr>
          <p:cNvPr id="14" name="Group 165"/>
          <p:cNvGrpSpPr>
            <a:grpSpLocks/>
          </p:cNvGrpSpPr>
          <p:nvPr/>
        </p:nvGrpSpPr>
        <p:grpSpPr bwMode="auto">
          <a:xfrm>
            <a:off x="7421469" y="2623185"/>
            <a:ext cx="1278000" cy="298450"/>
            <a:chOff x="3603205" y="3617240"/>
            <a:chExt cx="1345803" cy="309726"/>
          </a:xfrm>
        </p:grpSpPr>
        <p:sp>
          <p:nvSpPr>
            <p:cNvPr id="154" name="圆角矩形 20"/>
            <p:cNvSpPr>
              <a:spLocks noChangeArrowheads="1"/>
            </p:cNvSpPr>
            <p:nvPr/>
          </p:nvSpPr>
          <p:spPr bwMode="auto">
            <a:xfrm>
              <a:off x="3612806" y="3617240"/>
              <a:ext cx="1321799" cy="30972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72000" rIns="72000" bIns="72000" anchor="ctr"/>
            <a:lstStyle/>
            <a:p>
              <a:pPr algn="ctr">
                <a:buFont typeface="Wingdings" charset="0"/>
                <a:buNone/>
                <a:defRPr/>
              </a:pPr>
              <a:endParaRPr lang="zh-CN" altLang="en-US" sz="800"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1078" name="TextBox 163"/>
            <p:cNvSpPr txBox="1">
              <a:spLocks noChangeArrowheads="1"/>
            </p:cNvSpPr>
            <p:nvPr/>
          </p:nvSpPr>
          <p:spPr bwMode="auto">
            <a:xfrm>
              <a:off x="3603205" y="3636626"/>
              <a:ext cx="1345803" cy="2558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1000" dirty="0" smtClean="0">
                  <a:latin typeface="微软雅黑" pitchFamily="34" charset="-122"/>
                  <a:ea typeface="微软雅黑" pitchFamily="34" charset="-122"/>
                  <a:cs typeface="Arial" charset="0"/>
                </a:rPr>
                <a:t>仓间调拨</a:t>
              </a:r>
              <a:endParaRPr lang="zh-TW" altLang="en-US" sz="1000" dirty="0"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</p:grpSp>
      <p:grpSp>
        <p:nvGrpSpPr>
          <p:cNvPr id="15" name="Group 165"/>
          <p:cNvGrpSpPr>
            <a:grpSpLocks/>
          </p:cNvGrpSpPr>
          <p:nvPr/>
        </p:nvGrpSpPr>
        <p:grpSpPr bwMode="auto">
          <a:xfrm>
            <a:off x="7420722" y="2989263"/>
            <a:ext cx="1278000" cy="298450"/>
            <a:chOff x="3603205" y="3617240"/>
            <a:chExt cx="1345803" cy="309726"/>
          </a:xfrm>
        </p:grpSpPr>
        <p:sp>
          <p:nvSpPr>
            <p:cNvPr id="160" name="圆角矩形 20"/>
            <p:cNvSpPr>
              <a:spLocks noChangeArrowheads="1"/>
            </p:cNvSpPr>
            <p:nvPr/>
          </p:nvSpPr>
          <p:spPr bwMode="auto">
            <a:xfrm>
              <a:off x="3612806" y="3617240"/>
              <a:ext cx="1321799" cy="30972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72000" rIns="72000" bIns="72000" anchor="ctr"/>
            <a:lstStyle/>
            <a:p>
              <a:pPr algn="ctr">
                <a:buFont typeface="Wingdings" charset="0"/>
                <a:buNone/>
                <a:defRPr/>
              </a:pPr>
              <a:endParaRPr lang="zh-CN" altLang="en-US" sz="800"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1076" name="TextBox 163"/>
            <p:cNvSpPr txBox="1">
              <a:spLocks noChangeArrowheads="1"/>
            </p:cNvSpPr>
            <p:nvPr/>
          </p:nvSpPr>
          <p:spPr bwMode="auto">
            <a:xfrm>
              <a:off x="3603205" y="3636629"/>
              <a:ext cx="1345803" cy="2558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1000" dirty="0" smtClean="0">
                  <a:latin typeface="微软雅黑" pitchFamily="34" charset="-122"/>
                  <a:ea typeface="微软雅黑" pitchFamily="34" charset="-122"/>
                  <a:cs typeface="Arial" charset="0"/>
                </a:rPr>
                <a:t>联营</a:t>
              </a:r>
              <a:r>
                <a:rPr lang="en-US" altLang="zh-CN" sz="1000" dirty="0" smtClean="0">
                  <a:latin typeface="微软雅黑" pitchFamily="34" charset="-122"/>
                  <a:ea typeface="微软雅黑" pitchFamily="34" charset="-122"/>
                  <a:cs typeface="Arial" charset="0"/>
                </a:rPr>
                <a:t>VIP</a:t>
              </a:r>
              <a:r>
                <a:rPr lang="zh-CN" altLang="en-US" sz="1000" dirty="0" smtClean="0">
                  <a:latin typeface="微软雅黑" pitchFamily="34" charset="-122"/>
                  <a:ea typeface="微软雅黑" pitchFamily="34" charset="-122"/>
                  <a:cs typeface="Arial" charset="0"/>
                </a:rPr>
                <a:t>服务费</a:t>
              </a:r>
              <a:endParaRPr lang="zh-TW" altLang="en-US" sz="1000" dirty="0"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3144838" y="4476433"/>
            <a:ext cx="2644775" cy="298450"/>
            <a:chOff x="6537176" y="3617240"/>
            <a:chExt cx="2664296" cy="309727"/>
          </a:xfrm>
        </p:grpSpPr>
        <p:sp>
          <p:nvSpPr>
            <p:cNvPr id="172" name="圆角矩形 20"/>
            <p:cNvSpPr>
              <a:spLocks noChangeArrowheads="1"/>
            </p:cNvSpPr>
            <p:nvPr/>
          </p:nvSpPr>
          <p:spPr bwMode="auto">
            <a:xfrm>
              <a:off x="6537176" y="3617240"/>
              <a:ext cx="2664296" cy="30972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72000" rIns="72000" bIns="72000" anchor="ctr"/>
            <a:lstStyle/>
            <a:p>
              <a:pPr algn="ctr">
                <a:buFont typeface="Wingdings" charset="0"/>
                <a:buNone/>
                <a:defRPr/>
              </a:pPr>
              <a:endParaRPr lang="zh-CN" altLang="en-US" sz="800"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173" name="TextBox 174"/>
            <p:cNvSpPr txBox="1">
              <a:spLocks noChangeArrowheads="1"/>
            </p:cNvSpPr>
            <p:nvPr/>
          </p:nvSpPr>
          <p:spPr bwMode="auto">
            <a:xfrm>
              <a:off x="6697098" y="3658427"/>
              <a:ext cx="2331659" cy="25700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zh-CN" altLang="en-US" sz="1000" dirty="0" smtClean="0">
                  <a:latin typeface="微软雅黑" pitchFamily="34" charset="-122"/>
                  <a:ea typeface="微软雅黑" pitchFamily="34" charset="-122"/>
                  <a:cs typeface="Arial"/>
                </a:rPr>
                <a:t>年节商品预估</a:t>
              </a:r>
              <a:endParaRPr lang="zh-CN" altLang="en-US" sz="1000" dirty="0"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</p:grp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3157539" y="4806633"/>
            <a:ext cx="1229728" cy="305984"/>
            <a:chOff x="6537176" y="3617240"/>
            <a:chExt cx="2664296" cy="309727"/>
          </a:xfrm>
        </p:grpSpPr>
        <p:sp>
          <p:nvSpPr>
            <p:cNvPr id="175" name="圆角矩形 20"/>
            <p:cNvSpPr>
              <a:spLocks noChangeArrowheads="1"/>
            </p:cNvSpPr>
            <p:nvPr/>
          </p:nvSpPr>
          <p:spPr bwMode="auto">
            <a:xfrm>
              <a:off x="6537176" y="3617240"/>
              <a:ext cx="2664296" cy="30972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72000" rIns="72000" bIns="72000" anchor="ctr"/>
            <a:lstStyle/>
            <a:p>
              <a:pPr algn="ctr">
                <a:buFont typeface="Wingdings" charset="0"/>
                <a:buNone/>
                <a:defRPr/>
              </a:pPr>
              <a:endParaRPr lang="zh-CN" altLang="en-US" sz="800"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176" name="TextBox 174"/>
            <p:cNvSpPr txBox="1">
              <a:spLocks noChangeArrowheads="1"/>
            </p:cNvSpPr>
            <p:nvPr/>
          </p:nvSpPr>
          <p:spPr bwMode="auto">
            <a:xfrm>
              <a:off x="6697098" y="3658427"/>
              <a:ext cx="2331659" cy="25700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zh-CN" altLang="en-US" sz="1000" dirty="0" smtClean="0">
                  <a:latin typeface="微软雅黑" pitchFamily="34" charset="-122"/>
                  <a:ea typeface="微软雅黑" pitchFamily="34" charset="-122"/>
                  <a:cs typeface="Arial"/>
                </a:rPr>
                <a:t>自动补货</a:t>
              </a:r>
              <a:endParaRPr lang="zh-CN" altLang="en-US" sz="1000" dirty="0"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</p:grpSp>
      <p:sp>
        <p:nvSpPr>
          <p:cNvPr id="178" name="圆角矩形 20"/>
          <p:cNvSpPr>
            <a:spLocks noChangeArrowheads="1"/>
          </p:cNvSpPr>
          <p:nvPr/>
        </p:nvSpPr>
        <p:spPr bwMode="auto">
          <a:xfrm>
            <a:off x="6049761" y="2236737"/>
            <a:ext cx="1276091" cy="29808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72000" tIns="72000" rIns="72000" bIns="72000" anchor="ctr"/>
          <a:lstStyle/>
          <a:p>
            <a:pPr algn="ctr">
              <a:buFont typeface="Wingdings" charset="0"/>
              <a:buNone/>
              <a:defRPr/>
            </a:pPr>
            <a:endParaRPr lang="zh-CN" altLang="en-US" sz="800"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179" name="TextBox 163"/>
          <p:cNvSpPr txBox="1">
            <a:spLocks noChangeArrowheads="1"/>
          </p:cNvSpPr>
          <p:nvPr/>
        </p:nvSpPr>
        <p:spPr bwMode="auto">
          <a:xfrm>
            <a:off x="6146867" y="2275576"/>
            <a:ext cx="1180894" cy="24622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defRPr sz="1000" b="1">
                <a:latin typeface="+mn-ea"/>
              </a:defRPr>
            </a:lvl1pPr>
            <a:lvl2pPr marL="742950" indent="-285750" algn="ctr">
              <a:defRPr sz="1400">
                <a:latin typeface="Arial" charset="0"/>
                <a:ea typeface="ＭＳ Ｐゴシック" charset="0"/>
              </a:defRPr>
            </a:lvl2pPr>
            <a:lvl3pPr marL="1143000" indent="-228600" algn="ctr">
              <a:defRPr sz="1400">
                <a:latin typeface="Arial" charset="0"/>
                <a:ea typeface="ＭＳ Ｐゴシック" charset="0"/>
              </a:defRPr>
            </a:lvl3pPr>
            <a:lvl4pPr marL="1600200" indent="-228600" algn="ctr">
              <a:defRPr sz="1400">
                <a:latin typeface="Arial" charset="0"/>
                <a:ea typeface="ＭＳ Ｐゴシック" charset="0"/>
              </a:defRPr>
            </a:lvl4pPr>
            <a:lvl5pPr marL="2057400" indent="-228600" algn="ctr">
              <a:defRPr sz="1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zh-CN" altLang="en-US" b="0" dirty="0" smtClean="0">
                <a:latin typeface="微软雅黑" pitchFamily="34" charset="-122"/>
                <a:ea typeface="微软雅黑" pitchFamily="34" charset="-122"/>
                <a:cs typeface="Arial"/>
              </a:rPr>
              <a:t>供应商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  <a:cs typeface="Arial"/>
              </a:rPr>
              <a:t>进销存</a:t>
            </a:r>
            <a:endParaRPr lang="zh-TW" altLang="en-US" b="0" dirty="0"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189" name="圆角矩形 89"/>
          <p:cNvSpPr>
            <a:spLocks noChangeArrowheads="1"/>
          </p:cNvSpPr>
          <p:nvPr/>
        </p:nvSpPr>
        <p:spPr bwMode="auto">
          <a:xfrm>
            <a:off x="6002338" y="3886200"/>
            <a:ext cx="2794000" cy="1500188"/>
          </a:xfrm>
          <a:prstGeom prst="roundRect">
            <a:avLst>
              <a:gd name="adj" fmla="val 10006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2075" tIns="92075" rIns="92075" bIns="92075" anchor="ctr" anchorCtr="1"/>
          <a:lstStyle/>
          <a:p>
            <a:pPr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190" name="TextBox 161"/>
          <p:cNvSpPr txBox="1">
            <a:spLocks noChangeArrowheads="1"/>
          </p:cNvSpPr>
          <p:nvPr/>
        </p:nvSpPr>
        <p:spPr bwMode="gray">
          <a:xfrm>
            <a:off x="5989638" y="3930650"/>
            <a:ext cx="2792412" cy="27781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buSzTx/>
              <a:buFontTx/>
              <a:buNone/>
              <a:defRPr sz="1200" b="0">
                <a:cs typeface="宋体"/>
              </a:defRPr>
            </a:lvl1pPr>
            <a:lvl2pPr marL="742950" indent="-285750" algn="ctr">
              <a:defRPr sz="1400">
                <a:latin typeface="Arial" charset="0"/>
                <a:ea typeface="ＭＳ Ｐゴシック" charset="0"/>
              </a:defRPr>
            </a:lvl2pPr>
            <a:lvl3pPr marL="1143000" indent="-228600" algn="ctr">
              <a:defRPr sz="1400">
                <a:latin typeface="Arial" charset="0"/>
                <a:ea typeface="ＭＳ Ｐゴシック" charset="0"/>
              </a:defRPr>
            </a:lvl3pPr>
            <a:lvl4pPr marL="1600200" indent="-228600" algn="ctr">
              <a:defRPr sz="1400">
                <a:latin typeface="Arial" charset="0"/>
                <a:ea typeface="ＭＳ Ｐゴシック" charset="0"/>
              </a:defRPr>
            </a:lvl4pPr>
            <a:lvl5pPr marL="2057400" indent="-228600" algn="ctr">
              <a:defRPr sz="1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/>
              </a:rPr>
              <a:t>营销管理</a:t>
            </a:r>
            <a:endParaRPr lang="en-US" dirty="0"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grpSp>
        <p:nvGrpSpPr>
          <p:cNvPr id="19" name="Group 15"/>
          <p:cNvGrpSpPr>
            <a:grpSpLocks/>
          </p:cNvGrpSpPr>
          <p:nvPr/>
        </p:nvGrpSpPr>
        <p:grpSpPr bwMode="auto">
          <a:xfrm>
            <a:off x="6061075" y="4171633"/>
            <a:ext cx="2644775" cy="298450"/>
            <a:chOff x="6537176" y="3617240"/>
            <a:chExt cx="2664296" cy="309727"/>
          </a:xfrm>
        </p:grpSpPr>
        <p:sp>
          <p:nvSpPr>
            <p:cNvPr id="192" name="圆角矩形 20"/>
            <p:cNvSpPr>
              <a:spLocks noChangeArrowheads="1"/>
            </p:cNvSpPr>
            <p:nvPr/>
          </p:nvSpPr>
          <p:spPr bwMode="auto">
            <a:xfrm>
              <a:off x="6537176" y="3617240"/>
              <a:ext cx="2664296" cy="30972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72000" rIns="72000" bIns="72000" anchor="ctr"/>
            <a:lstStyle/>
            <a:p>
              <a:pPr algn="ctr">
                <a:buFont typeface="Wingdings" charset="0"/>
                <a:buNone/>
                <a:defRPr/>
              </a:pPr>
              <a:endParaRPr lang="zh-CN" altLang="en-US" sz="800"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193" name="TextBox 174"/>
            <p:cNvSpPr txBox="1">
              <a:spLocks noChangeArrowheads="1"/>
            </p:cNvSpPr>
            <p:nvPr/>
          </p:nvSpPr>
          <p:spPr bwMode="auto">
            <a:xfrm>
              <a:off x="6697098" y="3658427"/>
              <a:ext cx="2331659" cy="25700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zh-CN" altLang="en-US" sz="1000" dirty="0" smtClean="0">
                  <a:latin typeface="微软雅黑" pitchFamily="34" charset="-122"/>
                  <a:ea typeface="微软雅黑" pitchFamily="34" charset="-122"/>
                  <a:cs typeface="Arial"/>
                </a:rPr>
                <a:t>复杂促销补差</a:t>
              </a:r>
              <a:endParaRPr lang="zh-CN" altLang="en-US" sz="1000" dirty="0"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</p:grpSp>
      <p:grpSp>
        <p:nvGrpSpPr>
          <p:cNvPr id="20" name="Group 15"/>
          <p:cNvGrpSpPr>
            <a:grpSpLocks/>
          </p:cNvGrpSpPr>
          <p:nvPr/>
        </p:nvGrpSpPr>
        <p:grpSpPr bwMode="auto">
          <a:xfrm>
            <a:off x="6073775" y="4499293"/>
            <a:ext cx="2644775" cy="298450"/>
            <a:chOff x="6537176" y="3617240"/>
            <a:chExt cx="2664296" cy="309727"/>
          </a:xfrm>
        </p:grpSpPr>
        <p:sp>
          <p:nvSpPr>
            <p:cNvPr id="195" name="圆角矩形 20"/>
            <p:cNvSpPr>
              <a:spLocks noChangeArrowheads="1"/>
            </p:cNvSpPr>
            <p:nvPr/>
          </p:nvSpPr>
          <p:spPr bwMode="auto">
            <a:xfrm>
              <a:off x="6537176" y="3617240"/>
              <a:ext cx="2664296" cy="30972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72000" rIns="72000" bIns="72000" anchor="ctr"/>
            <a:lstStyle/>
            <a:p>
              <a:pPr algn="ctr">
                <a:buFont typeface="Wingdings" charset="0"/>
                <a:buNone/>
                <a:defRPr/>
              </a:pPr>
              <a:endParaRPr lang="zh-CN" altLang="en-US" sz="800"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196" name="TextBox 174"/>
            <p:cNvSpPr txBox="1">
              <a:spLocks noChangeArrowheads="1"/>
            </p:cNvSpPr>
            <p:nvPr/>
          </p:nvSpPr>
          <p:spPr bwMode="auto">
            <a:xfrm>
              <a:off x="6697098" y="3658427"/>
              <a:ext cx="2331659" cy="25700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endParaRPr lang="zh-CN" altLang="en-US" sz="1000" dirty="0"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</p:grpSp>
      <p:sp>
        <p:nvSpPr>
          <p:cNvPr id="198" name="圆角矩形 20"/>
          <p:cNvSpPr>
            <a:spLocks noChangeArrowheads="1"/>
          </p:cNvSpPr>
          <p:nvPr/>
        </p:nvSpPr>
        <p:spPr bwMode="auto">
          <a:xfrm>
            <a:off x="6079172" y="4826000"/>
            <a:ext cx="2644775" cy="29845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72000" tIns="72000" rIns="72000" bIns="72000" anchor="ctr"/>
          <a:lstStyle/>
          <a:p>
            <a:pPr algn="ctr">
              <a:buFont typeface="Wingdings" charset="0"/>
              <a:buNone/>
              <a:defRPr/>
            </a:pPr>
            <a:endParaRPr lang="zh-CN" altLang="en-US" sz="800"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199" name="TextBox 174"/>
          <p:cNvSpPr txBox="1">
            <a:spLocks noChangeArrowheads="1"/>
          </p:cNvSpPr>
          <p:nvPr/>
        </p:nvSpPr>
        <p:spPr bwMode="auto">
          <a:xfrm>
            <a:off x="6237922" y="4865687"/>
            <a:ext cx="2314575" cy="2476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algn="ctr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  <a:cs typeface="Arial"/>
              </a:rPr>
              <a:t>区域组价格优化</a:t>
            </a:r>
            <a:endParaRPr lang="zh-CN" altLang="en-US" sz="1000" dirty="0"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111" name="圆角矩形 20"/>
          <p:cNvSpPr>
            <a:spLocks noChangeArrowheads="1"/>
          </p:cNvSpPr>
          <p:nvPr/>
        </p:nvSpPr>
        <p:spPr bwMode="auto">
          <a:xfrm>
            <a:off x="7631446" y="5139810"/>
            <a:ext cx="1098609" cy="298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72000" tIns="72000" rIns="72000" bIns="72000" anchor="ctr"/>
          <a:lstStyle/>
          <a:p>
            <a:pPr algn="ctr">
              <a:buFont typeface="Wingdings" charset="0"/>
              <a:buNone/>
              <a:defRPr/>
            </a:pPr>
            <a:endParaRPr lang="zh-CN" altLang="en-US" sz="800"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200" name="圆角矩形 20"/>
          <p:cNvSpPr>
            <a:spLocks noChangeArrowheads="1"/>
          </p:cNvSpPr>
          <p:nvPr/>
        </p:nvSpPr>
        <p:spPr bwMode="auto">
          <a:xfrm>
            <a:off x="3143250" y="5786438"/>
            <a:ext cx="1714500" cy="2270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72000" tIns="72000" rIns="72000" bIns="72000" anchor="ctr"/>
          <a:lstStyle/>
          <a:p>
            <a:pPr algn="ctr">
              <a:buFont typeface="Wingdings" charset="0"/>
              <a:buNone/>
              <a:defRPr/>
            </a:pPr>
            <a:endParaRPr lang="zh-CN" altLang="en-US" sz="800"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201" name="TextBox 174"/>
          <p:cNvSpPr txBox="1">
            <a:spLocks noChangeArrowheads="1"/>
          </p:cNvSpPr>
          <p:nvPr/>
        </p:nvSpPr>
        <p:spPr bwMode="auto">
          <a:xfrm>
            <a:off x="3230563" y="5772991"/>
            <a:ext cx="1627187" cy="24606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algn="ctr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  <a:cs typeface="Arial"/>
              </a:rPr>
              <a:t>商品状态及配置跟踪</a:t>
            </a:r>
            <a:endParaRPr lang="zh-CN" altLang="en-US" sz="1000" dirty="0"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204" name="圆角矩形 20"/>
          <p:cNvSpPr>
            <a:spLocks noChangeArrowheads="1"/>
          </p:cNvSpPr>
          <p:nvPr/>
        </p:nvSpPr>
        <p:spPr bwMode="auto">
          <a:xfrm>
            <a:off x="4949824" y="6024096"/>
            <a:ext cx="1713600" cy="2270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72000" tIns="72000" rIns="72000" bIns="72000" anchor="ctr"/>
          <a:lstStyle/>
          <a:p>
            <a:pPr algn="ctr">
              <a:buFont typeface="Wingdings" charset="0"/>
              <a:buNone/>
              <a:defRPr/>
            </a:pPr>
            <a:endParaRPr lang="zh-CN" altLang="en-US" sz="800"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206" name="圆角矩形 20"/>
          <p:cNvSpPr>
            <a:spLocks noChangeArrowheads="1"/>
          </p:cNvSpPr>
          <p:nvPr/>
        </p:nvSpPr>
        <p:spPr bwMode="auto">
          <a:xfrm>
            <a:off x="6766090" y="5750275"/>
            <a:ext cx="1714500" cy="2270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72000" tIns="72000" rIns="72000" bIns="72000" anchor="ctr"/>
          <a:lstStyle/>
          <a:p>
            <a:pPr algn="ctr">
              <a:buFont typeface="Wingdings" charset="0"/>
              <a:buNone/>
              <a:defRPr/>
            </a:pPr>
            <a:endParaRPr lang="zh-CN" altLang="en-US" sz="800"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207" name="TextBox 174"/>
          <p:cNvSpPr txBox="1">
            <a:spLocks noChangeArrowheads="1"/>
          </p:cNvSpPr>
          <p:nvPr/>
        </p:nvSpPr>
        <p:spPr bwMode="auto">
          <a:xfrm>
            <a:off x="6766090" y="5752367"/>
            <a:ext cx="1627188" cy="24606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algn="ctr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  <a:cs typeface="Arial"/>
              </a:rPr>
              <a:t>家电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  <a:cs typeface="Arial"/>
              </a:rPr>
              <a:t>BI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  <a:cs typeface="Arial"/>
              </a:rPr>
              <a:t>系统建设</a:t>
            </a:r>
            <a:endParaRPr lang="zh-CN" altLang="en-US" sz="1000" dirty="0"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77" name="圆角矩形 20"/>
          <p:cNvSpPr>
            <a:spLocks noChangeArrowheads="1"/>
          </p:cNvSpPr>
          <p:nvPr/>
        </p:nvSpPr>
        <p:spPr bwMode="auto">
          <a:xfrm>
            <a:off x="6058538" y="3373883"/>
            <a:ext cx="1255205" cy="29845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72000" tIns="72000" rIns="72000" bIns="72000" anchor="ctr"/>
          <a:lstStyle/>
          <a:p>
            <a:pPr algn="ctr">
              <a:buFont typeface="Wingdings" charset="0"/>
              <a:buNone/>
              <a:defRPr/>
            </a:pPr>
            <a:endParaRPr lang="zh-CN" altLang="en-US" sz="800"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78" name="TextBox 163"/>
          <p:cNvSpPr txBox="1">
            <a:spLocks noChangeArrowheads="1"/>
          </p:cNvSpPr>
          <p:nvPr/>
        </p:nvSpPr>
        <p:spPr bwMode="auto">
          <a:xfrm>
            <a:off x="6049421" y="3354466"/>
            <a:ext cx="1278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900" dirty="0">
                <a:latin typeface="微软雅黑" pitchFamily="34" charset="-122"/>
                <a:ea typeface="微软雅黑" pitchFamily="34" charset="-122"/>
                <a:cs typeface="Arial" charset="0"/>
              </a:rPr>
              <a:t>自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采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/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虚拟供应商补差管理</a:t>
            </a:r>
            <a:endParaRPr lang="zh-TW" altLang="en-US" sz="900" dirty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grpSp>
        <p:nvGrpSpPr>
          <p:cNvPr id="79" name="Group 165"/>
          <p:cNvGrpSpPr>
            <a:grpSpLocks/>
          </p:cNvGrpSpPr>
          <p:nvPr/>
        </p:nvGrpSpPr>
        <p:grpSpPr bwMode="auto">
          <a:xfrm>
            <a:off x="7422515" y="3370263"/>
            <a:ext cx="1278000" cy="298450"/>
            <a:chOff x="3603205" y="3617240"/>
            <a:chExt cx="1345803" cy="309726"/>
          </a:xfrm>
        </p:grpSpPr>
        <p:sp>
          <p:nvSpPr>
            <p:cNvPr id="80" name="圆角矩形 20"/>
            <p:cNvSpPr>
              <a:spLocks noChangeArrowheads="1"/>
            </p:cNvSpPr>
            <p:nvPr/>
          </p:nvSpPr>
          <p:spPr bwMode="auto">
            <a:xfrm>
              <a:off x="3612806" y="3617240"/>
              <a:ext cx="1321799" cy="30972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72000" rIns="72000" bIns="72000" anchor="ctr"/>
            <a:lstStyle/>
            <a:p>
              <a:pPr algn="ctr">
                <a:buFont typeface="Wingdings" charset="0"/>
                <a:buNone/>
                <a:defRPr/>
              </a:pPr>
              <a:endParaRPr lang="zh-CN" altLang="en-US" sz="800"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81" name="TextBox 163"/>
            <p:cNvSpPr txBox="1">
              <a:spLocks noChangeArrowheads="1"/>
            </p:cNvSpPr>
            <p:nvPr/>
          </p:nvSpPr>
          <p:spPr bwMode="auto">
            <a:xfrm>
              <a:off x="3603205" y="3636629"/>
              <a:ext cx="1345803" cy="2558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zh-TW" altLang="en-US" sz="1000" dirty="0"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</p:grpSp>
      <p:sp>
        <p:nvSpPr>
          <p:cNvPr id="82" name="圆角矩形 20"/>
          <p:cNvSpPr>
            <a:spLocks noChangeArrowheads="1"/>
          </p:cNvSpPr>
          <p:nvPr/>
        </p:nvSpPr>
        <p:spPr bwMode="auto">
          <a:xfrm>
            <a:off x="3165159" y="5141913"/>
            <a:ext cx="1219026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72000" tIns="72000" rIns="72000" bIns="72000" anchor="ctr"/>
          <a:lstStyle/>
          <a:p>
            <a:pPr algn="ctr">
              <a:buFont typeface="Wingdings" charset="0"/>
              <a:buNone/>
              <a:defRPr/>
            </a:pPr>
            <a:endParaRPr lang="zh-CN" altLang="en-US" sz="800"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83" name="TextBox 174"/>
          <p:cNvSpPr txBox="1">
            <a:spLocks noChangeArrowheads="1"/>
          </p:cNvSpPr>
          <p:nvPr/>
        </p:nvSpPr>
        <p:spPr bwMode="auto">
          <a:xfrm>
            <a:off x="3191751" y="5168154"/>
            <a:ext cx="1267667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ctr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  <a:cs typeface="Arial"/>
              </a:rPr>
              <a:t>商品外借</a:t>
            </a:r>
            <a:endParaRPr lang="zh-CN" altLang="en-US" sz="1000" dirty="0"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84" name="圆角矩形 20"/>
          <p:cNvSpPr>
            <a:spLocks noChangeArrowheads="1"/>
          </p:cNvSpPr>
          <p:nvPr/>
        </p:nvSpPr>
        <p:spPr bwMode="auto">
          <a:xfrm>
            <a:off x="4706912" y="5118158"/>
            <a:ext cx="1101643" cy="30939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72000" tIns="72000" rIns="72000" bIns="72000" anchor="ctr"/>
          <a:lstStyle/>
          <a:p>
            <a:pPr algn="ctr">
              <a:buFont typeface="Wingdings" charset="0"/>
              <a:buNone/>
              <a:defRPr/>
            </a:pPr>
            <a:endParaRPr lang="zh-CN" altLang="en-US" sz="800"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85" name="TextBox 174"/>
          <p:cNvSpPr txBox="1">
            <a:spLocks noChangeArrowheads="1"/>
          </p:cNvSpPr>
          <p:nvPr/>
        </p:nvSpPr>
        <p:spPr bwMode="auto">
          <a:xfrm>
            <a:off x="4669942" y="5140694"/>
            <a:ext cx="1128979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ctr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zh-CN" altLang="en-US" sz="1000" dirty="0">
                <a:latin typeface="微软雅黑" pitchFamily="34" charset="-122"/>
                <a:ea typeface="微软雅黑" pitchFamily="34" charset="-122"/>
                <a:cs typeface="Arial"/>
              </a:rPr>
              <a:t>特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  <a:cs typeface="Arial"/>
              </a:rPr>
              <a:t>陈管理系统</a:t>
            </a:r>
            <a:endParaRPr lang="zh-CN" altLang="en-US" sz="1000" dirty="0"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86" name="TextBox 174"/>
          <p:cNvSpPr txBox="1">
            <a:spLocks noChangeArrowheads="1"/>
          </p:cNvSpPr>
          <p:nvPr/>
        </p:nvSpPr>
        <p:spPr bwMode="auto">
          <a:xfrm>
            <a:off x="6232525" y="4538980"/>
            <a:ext cx="2314575" cy="2476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algn="ctr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  <a:cs typeface="Arial"/>
              </a:rPr>
              <a:t>负毛利管控</a:t>
            </a:r>
            <a:endParaRPr lang="zh-CN" altLang="en-US" sz="1000" dirty="0"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87" name="TextBox 163"/>
          <p:cNvSpPr txBox="1">
            <a:spLocks noChangeArrowheads="1"/>
          </p:cNvSpPr>
          <p:nvPr/>
        </p:nvSpPr>
        <p:spPr bwMode="auto">
          <a:xfrm>
            <a:off x="7405822" y="3390186"/>
            <a:ext cx="12780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低温奶进仓</a:t>
            </a:r>
            <a:endParaRPr lang="zh-TW" altLang="en-US" sz="900" dirty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89" name="圆角矩形 20"/>
          <p:cNvSpPr>
            <a:spLocks noChangeArrowheads="1"/>
          </p:cNvSpPr>
          <p:nvPr/>
        </p:nvSpPr>
        <p:spPr bwMode="auto">
          <a:xfrm>
            <a:off x="6086792" y="5153660"/>
            <a:ext cx="1133404" cy="298450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72000" tIns="72000" rIns="72000" bIns="72000" anchor="ctr"/>
          <a:lstStyle/>
          <a:p>
            <a:pPr algn="ctr">
              <a:buFont typeface="Wingdings" charset="0"/>
              <a:buNone/>
              <a:defRPr/>
            </a:pPr>
            <a:endParaRPr lang="zh-CN" altLang="en-US" sz="800"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90" name="TextBox 174"/>
          <p:cNvSpPr txBox="1">
            <a:spLocks noChangeArrowheads="1"/>
          </p:cNvSpPr>
          <p:nvPr/>
        </p:nvSpPr>
        <p:spPr bwMode="auto">
          <a:xfrm>
            <a:off x="6036072" y="5205222"/>
            <a:ext cx="1250997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ctr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  <a:cs typeface="Arial"/>
              </a:rPr>
              <a:t>价格策略</a:t>
            </a:r>
            <a:endParaRPr lang="zh-CN" altLang="en-US" sz="1000" dirty="0"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92" name="圆角矩形 20"/>
          <p:cNvSpPr>
            <a:spLocks noChangeArrowheads="1"/>
          </p:cNvSpPr>
          <p:nvPr/>
        </p:nvSpPr>
        <p:spPr bwMode="auto">
          <a:xfrm>
            <a:off x="2104812" y="5968097"/>
            <a:ext cx="128727" cy="94921"/>
          </a:xfrm>
          <a:prstGeom prst="roundRect">
            <a:avLst>
              <a:gd name="adj" fmla="val 16667"/>
            </a:avLst>
          </a:prstGeom>
          <a:solidFill>
            <a:schemeClr val="accent3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72000" tIns="72000" rIns="72000" bIns="72000" anchor="ctr"/>
          <a:lstStyle/>
          <a:p>
            <a:pPr algn="ctr">
              <a:buFont typeface="Wingdings" charset="0"/>
              <a:buNone/>
              <a:defRPr/>
            </a:pPr>
            <a:endParaRPr lang="zh-CN" altLang="en-US" sz="800"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grpSp>
        <p:nvGrpSpPr>
          <p:cNvPr id="94" name="Group 25"/>
          <p:cNvGrpSpPr>
            <a:grpSpLocks/>
          </p:cNvGrpSpPr>
          <p:nvPr/>
        </p:nvGrpSpPr>
        <p:grpSpPr bwMode="auto">
          <a:xfrm>
            <a:off x="4540501" y="3061252"/>
            <a:ext cx="1260000" cy="338294"/>
            <a:chOff x="704533" y="3980382"/>
            <a:chExt cx="2664296" cy="359098"/>
          </a:xfrm>
        </p:grpSpPr>
        <p:sp>
          <p:nvSpPr>
            <p:cNvPr id="95" name="圆角矩形 20"/>
            <p:cNvSpPr>
              <a:spLocks noChangeArrowheads="1"/>
            </p:cNvSpPr>
            <p:nvPr/>
          </p:nvSpPr>
          <p:spPr bwMode="auto">
            <a:xfrm>
              <a:off x="704533" y="3980382"/>
              <a:ext cx="2664296" cy="30972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72000" rIns="72000" bIns="72000" anchor="ctr"/>
            <a:lstStyle/>
            <a:p>
              <a:pPr algn="ctr">
                <a:buFont typeface="Wingdings" charset="0"/>
                <a:buNone/>
                <a:defRPr/>
              </a:pPr>
              <a:endParaRPr lang="zh-CN" altLang="en-US" sz="800" dirty="0"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96" name="TextBox 158"/>
            <p:cNvSpPr txBox="1">
              <a:spLocks noChangeArrowheads="1"/>
            </p:cNvSpPr>
            <p:nvPr/>
          </p:nvSpPr>
          <p:spPr bwMode="auto">
            <a:xfrm>
              <a:off x="814879" y="4006243"/>
              <a:ext cx="2486782" cy="33323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0"/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0000"/>
                </a:lnSpc>
                <a:defRPr/>
              </a:pPr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  <a:cs typeface="Arial"/>
                </a:rPr>
                <a:t>合同及商品状态联动优化</a:t>
              </a:r>
              <a:endParaRPr lang="zh-CN" altLang="en-US" sz="900" dirty="0"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</p:grpSp>
      <p:sp>
        <p:nvSpPr>
          <p:cNvPr id="103" name="圆角矩形 20"/>
          <p:cNvSpPr>
            <a:spLocks noChangeArrowheads="1"/>
          </p:cNvSpPr>
          <p:nvPr/>
        </p:nvSpPr>
        <p:spPr bwMode="auto">
          <a:xfrm>
            <a:off x="3155888" y="6033838"/>
            <a:ext cx="1714500" cy="2270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72000" tIns="72000" rIns="72000" bIns="72000" anchor="ctr"/>
          <a:lstStyle/>
          <a:p>
            <a:pPr algn="ctr">
              <a:buFont typeface="Wingdings" charset="0"/>
              <a:buNone/>
              <a:defRPr/>
            </a:pPr>
            <a:endParaRPr lang="zh-CN" altLang="en-US" sz="800"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97" name="圆角矩形 20"/>
          <p:cNvSpPr>
            <a:spLocks noChangeArrowheads="1"/>
          </p:cNvSpPr>
          <p:nvPr/>
        </p:nvSpPr>
        <p:spPr bwMode="auto">
          <a:xfrm>
            <a:off x="4535108" y="3435071"/>
            <a:ext cx="1260000" cy="286544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72000" tIns="72000" rIns="72000" bIns="72000" anchor="ctr"/>
          <a:lstStyle/>
          <a:p>
            <a:pPr algn="ctr">
              <a:buFont typeface="Wingdings" charset="0"/>
              <a:buNone/>
              <a:defRPr/>
            </a:pPr>
            <a:endParaRPr lang="zh-CN" altLang="en-US" sz="800"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98" name="TextBox 158"/>
          <p:cNvSpPr txBox="1">
            <a:spLocks noChangeArrowheads="1"/>
          </p:cNvSpPr>
          <p:nvPr/>
        </p:nvSpPr>
        <p:spPr bwMode="auto">
          <a:xfrm>
            <a:off x="4594784" y="3477836"/>
            <a:ext cx="1036079" cy="21544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algn="ctr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  <a:cs typeface="Arial"/>
              </a:rPr>
              <a:t>联营单品管理</a:t>
            </a:r>
            <a:endParaRPr lang="zh-CN" altLang="en-US" sz="1000" dirty="0"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99" name="TextBox 174"/>
          <p:cNvSpPr txBox="1">
            <a:spLocks noChangeArrowheads="1"/>
          </p:cNvSpPr>
          <p:nvPr/>
        </p:nvSpPr>
        <p:spPr bwMode="auto">
          <a:xfrm>
            <a:off x="5214563" y="6039347"/>
            <a:ext cx="1247071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ctr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  <a:cs typeface="Arial"/>
              </a:rPr>
              <a:t>IGA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  <a:cs typeface="Arial"/>
              </a:rPr>
              <a:t>报表</a:t>
            </a:r>
            <a:endParaRPr lang="zh-CN" altLang="en-US" sz="1000" dirty="0"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100" name="TextBox 174"/>
          <p:cNvSpPr txBox="1">
            <a:spLocks noChangeArrowheads="1"/>
          </p:cNvSpPr>
          <p:nvPr/>
        </p:nvSpPr>
        <p:spPr bwMode="auto">
          <a:xfrm>
            <a:off x="3323588" y="6032266"/>
            <a:ext cx="1401821" cy="24606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ctr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  <a:cs typeface="Arial"/>
              </a:rPr>
              <a:t>BI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  <a:cs typeface="Arial"/>
              </a:rPr>
              <a:t>系统性能优化</a:t>
            </a:r>
            <a:endParaRPr lang="zh-CN" altLang="en-US" sz="1000" dirty="0"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104" name="圆角矩形 20"/>
          <p:cNvSpPr>
            <a:spLocks noChangeArrowheads="1"/>
          </p:cNvSpPr>
          <p:nvPr/>
        </p:nvSpPr>
        <p:spPr bwMode="auto">
          <a:xfrm>
            <a:off x="6786360" y="5999105"/>
            <a:ext cx="1713600" cy="23771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72000" tIns="72000" rIns="72000" bIns="72000" anchor="ctr"/>
          <a:lstStyle/>
          <a:p>
            <a:pPr algn="ctr">
              <a:buFont typeface="Wingdings" charset="0"/>
              <a:buNone/>
              <a:defRPr/>
            </a:pPr>
            <a:endParaRPr lang="zh-CN" altLang="en-US" sz="800"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105" name="TextBox 174"/>
          <p:cNvSpPr txBox="1">
            <a:spLocks noChangeArrowheads="1"/>
          </p:cNvSpPr>
          <p:nvPr/>
        </p:nvSpPr>
        <p:spPr bwMode="auto">
          <a:xfrm>
            <a:off x="6980381" y="5994565"/>
            <a:ext cx="1247071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ctr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zh-CN" altLang="en-US" sz="1000" dirty="0">
                <a:latin typeface="微软雅黑" pitchFamily="34" charset="-122"/>
                <a:ea typeface="微软雅黑" pitchFamily="34" charset="-122"/>
                <a:cs typeface="Arial"/>
              </a:rPr>
              <a:t>客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  <a:cs typeface="Arial"/>
              </a:rPr>
              <a:t>单客流</a:t>
            </a:r>
            <a:endParaRPr lang="zh-CN" altLang="en-US" sz="1000" dirty="0"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106" name="圆角矩形 20"/>
          <p:cNvSpPr>
            <a:spLocks noChangeArrowheads="1"/>
          </p:cNvSpPr>
          <p:nvPr/>
        </p:nvSpPr>
        <p:spPr bwMode="auto">
          <a:xfrm>
            <a:off x="4976018" y="5752367"/>
            <a:ext cx="1713600" cy="2270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72000" tIns="72000" rIns="72000" bIns="72000" anchor="ctr"/>
          <a:lstStyle/>
          <a:p>
            <a:pPr algn="ctr">
              <a:buFont typeface="Wingdings" charset="0"/>
              <a:buNone/>
              <a:defRPr/>
            </a:pPr>
            <a:endParaRPr lang="zh-CN" altLang="en-US" sz="800"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108" name="TextBox 174"/>
          <p:cNvSpPr txBox="1">
            <a:spLocks noChangeArrowheads="1"/>
          </p:cNvSpPr>
          <p:nvPr/>
        </p:nvSpPr>
        <p:spPr bwMode="auto">
          <a:xfrm>
            <a:off x="5368938" y="5757442"/>
            <a:ext cx="904676" cy="24568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ctr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  <a:cs typeface="Arial"/>
              </a:rPr>
              <a:t>订退货跟踪</a:t>
            </a:r>
            <a:endParaRPr lang="zh-CN" altLang="en-US" sz="1000" dirty="0"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113" name="TextBox 174"/>
          <p:cNvSpPr txBox="1">
            <a:spLocks noChangeArrowheads="1"/>
          </p:cNvSpPr>
          <p:nvPr/>
        </p:nvSpPr>
        <p:spPr bwMode="auto">
          <a:xfrm>
            <a:off x="7565972" y="5191372"/>
            <a:ext cx="1250997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ctr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  <a:cs typeface="Arial"/>
              </a:rPr>
              <a:t>DM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  <a:cs typeface="Arial"/>
              </a:rPr>
              <a:t>预估系统优化</a:t>
            </a:r>
            <a:endParaRPr lang="zh-CN" altLang="en-US" sz="1000" dirty="0"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116" name="圆角矩形 20"/>
          <p:cNvSpPr>
            <a:spLocks noChangeArrowheads="1"/>
          </p:cNvSpPr>
          <p:nvPr/>
        </p:nvSpPr>
        <p:spPr bwMode="auto">
          <a:xfrm>
            <a:off x="4703326" y="4804658"/>
            <a:ext cx="1101600" cy="305984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72000" tIns="72000" rIns="72000" bIns="72000" anchor="ctr"/>
          <a:lstStyle/>
          <a:p>
            <a:pPr algn="ctr">
              <a:buFont typeface="Wingdings" charset="0"/>
              <a:buNone/>
              <a:defRPr/>
            </a:pPr>
            <a:endParaRPr lang="zh-CN" altLang="en-US" sz="800"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117" name="TextBox 174"/>
          <p:cNvSpPr txBox="1">
            <a:spLocks noChangeArrowheads="1"/>
          </p:cNvSpPr>
          <p:nvPr/>
        </p:nvSpPr>
        <p:spPr bwMode="auto">
          <a:xfrm>
            <a:off x="4769449" y="4821597"/>
            <a:ext cx="964065" cy="24622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algn="ctr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  <a:cs typeface="Arial"/>
              </a:rPr>
              <a:t>门店移动查询</a:t>
            </a:r>
            <a:endParaRPr lang="zh-CN" altLang="en-US" sz="1000" dirty="0"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118" name="圆角矩形 20"/>
          <p:cNvSpPr>
            <a:spLocks noChangeArrowheads="1"/>
          </p:cNvSpPr>
          <p:nvPr/>
        </p:nvSpPr>
        <p:spPr bwMode="auto">
          <a:xfrm>
            <a:off x="2103496" y="6158797"/>
            <a:ext cx="129600" cy="9360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72000" tIns="72000" rIns="72000" bIns="72000" anchor="ctr"/>
          <a:lstStyle/>
          <a:p>
            <a:pPr algn="ctr">
              <a:buFont typeface="Wingdings" charset="0"/>
              <a:buNone/>
              <a:defRPr/>
            </a:pPr>
            <a:endParaRPr lang="zh-CN" altLang="en-US" sz="800"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121" name="圆角矩形 20"/>
          <p:cNvSpPr>
            <a:spLocks noChangeArrowheads="1"/>
          </p:cNvSpPr>
          <p:nvPr/>
        </p:nvSpPr>
        <p:spPr bwMode="auto">
          <a:xfrm>
            <a:off x="2107542" y="6341784"/>
            <a:ext cx="129600" cy="93600"/>
          </a:xfrm>
          <a:prstGeom prst="roundRect">
            <a:avLst>
              <a:gd name="adj" fmla="val 16667"/>
            </a:avLst>
          </a:prstGeom>
          <a:solidFill>
            <a:schemeClr val="accent6">
              <a:lumMod val="50000"/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72000" tIns="72000" rIns="72000" bIns="72000" anchor="ctr"/>
          <a:lstStyle/>
          <a:p>
            <a:pPr algn="ctr">
              <a:buFont typeface="Wingdings" charset="0"/>
              <a:buNone/>
              <a:defRPr/>
            </a:pPr>
            <a:endParaRPr lang="zh-CN" altLang="en-US" sz="800"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28999" y="5921600"/>
            <a:ext cx="6432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 smtClean="0"/>
              <a:t>已上线</a:t>
            </a:r>
            <a:endParaRPr lang="zh-CN" altLang="en-US" sz="800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2220674" y="6121500"/>
            <a:ext cx="9258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 smtClean="0"/>
              <a:t>已开发未上线</a:t>
            </a:r>
            <a:endParaRPr lang="zh-CN" altLang="en-US" sz="8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2527024" y="6299625"/>
            <a:ext cx="6432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 smtClean="0"/>
              <a:t>未完成</a:t>
            </a:r>
            <a:endParaRPr lang="zh-CN" altLang="en-US" sz="800" b="1" dirty="0"/>
          </a:p>
        </p:txBody>
      </p:sp>
      <p:sp>
        <p:nvSpPr>
          <p:cNvPr id="25" name="矩形 24"/>
          <p:cNvSpPr/>
          <p:nvPr/>
        </p:nvSpPr>
        <p:spPr>
          <a:xfrm>
            <a:off x="1959429" y="5750275"/>
            <a:ext cx="1048884" cy="71729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284643" y="5717897"/>
            <a:ext cx="679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/>
              <a:t>图例</a:t>
            </a:r>
            <a:endParaRPr lang="zh-CN" altLang="en-US" sz="1050" b="1" dirty="0"/>
          </a:p>
        </p:txBody>
      </p:sp>
      <p:pic>
        <p:nvPicPr>
          <p:cNvPr id="107" name="图片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10437" y="0"/>
            <a:ext cx="1833563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31715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55649687"/>
              </p:ext>
            </p:extLst>
          </p:nvPr>
        </p:nvGraphicFramePr>
        <p:xfrm>
          <a:off x="273134" y="922869"/>
          <a:ext cx="8716479" cy="509792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36892"/>
                <a:gridCol w="335757"/>
                <a:gridCol w="335757"/>
                <a:gridCol w="335757"/>
                <a:gridCol w="335757"/>
                <a:gridCol w="576051"/>
                <a:gridCol w="5760508"/>
              </a:tblGrid>
              <a:tr h="331276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业务</a:t>
                      </a:r>
                      <a:endParaRPr lang="en-US" altLang="zh-CN" sz="14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能力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" pitchFamily="34" charset="-122"/>
                          <a:ea typeface="微软雅黑" pitchFamily="34" charset="-122"/>
                        </a:rPr>
                        <a:t>现有系统支持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 smtClean="0">
                        <a:latin typeface="+mn-ea"/>
                        <a:ea typeface="+mn-ea"/>
                      </a:endParaRPr>
                    </a:p>
                  </a:txBody>
                  <a:tcPr marL="99060" marR="9906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marL="99060" marR="9906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marL="99060" marR="9906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完成进度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主要改进关注点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48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en-US" sz="11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RMS</a:t>
                      </a:r>
                      <a:endParaRPr lang="en-US" altLang="en-US" sz="1100" b="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8441" marR="8441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DA7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en-US" sz="11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RPM</a:t>
                      </a:r>
                      <a:endParaRPr lang="en-US" altLang="en-US" sz="1100" b="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8441" marR="8441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DA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RA</a:t>
                      </a:r>
                      <a:endParaRPr lang="en-US" altLang="zh-CN" sz="11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441" marR="8441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DA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其他</a:t>
                      </a:r>
                      <a:endParaRPr 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441" marR="8441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DA7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53049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b="1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商品管理</a:t>
                      </a:r>
                      <a:endParaRPr lang="zh-CN" altLang="en-US" sz="1200" b="1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itchFamily="34" charset="-122"/>
                          <a:ea typeface="微软雅黑" pitchFamily="34" charset="-122"/>
                        </a:rPr>
                        <a:t>-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  <a:endParaRPr lang="zh-CN" altLang="en-US" sz="11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lvl="1" indent="-169863">
                        <a:spcBef>
                          <a:spcPct val="40000"/>
                        </a:spcBef>
                        <a:buFontTx/>
                        <a:buChar char="•"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  <a:cs typeface="Arial" charset="0"/>
                        </a:rPr>
                        <a:t>商品主档管理：实现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  <a:cs typeface="Arial" charset="0"/>
                        </a:rPr>
                        <a:t>B2B/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  <a:cs typeface="Arial" charset="0"/>
                        </a:rPr>
                        <a:t>面包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  <a:cs typeface="Arial" charset="0"/>
                        </a:rPr>
                        <a:t>/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  <a:cs typeface="Arial" charset="0"/>
                        </a:rPr>
                        <a:t>鲜品味商品主档共享；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  <a:cs typeface="Arial" charset="0"/>
                      </a:endParaRPr>
                    </a:p>
                    <a:p>
                      <a:pPr marL="171450" lvl="1" indent="-169863">
                        <a:spcBef>
                          <a:spcPct val="40000"/>
                        </a:spcBef>
                        <a:buFontTx/>
                        <a:buChar char="•"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  <a:cs typeface="Arial" charset="0"/>
                        </a:rPr>
                        <a:t>商品配置校验：新店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  <a:cs typeface="Arial" charset="0"/>
                        </a:rPr>
                        <a:t>/D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  <a:cs typeface="Arial" charset="0"/>
                        </a:rPr>
                        <a:t>型门店商品档案下发基础资料校验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  <a:cs typeface="Arial" charset="0"/>
                      </a:endParaRPr>
                    </a:p>
                    <a:p>
                      <a:pPr marL="171450" lvl="1" indent="-169863">
                        <a:spcBef>
                          <a:spcPct val="40000"/>
                        </a:spcBef>
                        <a:buFontTx/>
                        <a:buChar char="•"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  <a:cs typeface="Arial" charset="0"/>
                        </a:rPr>
                        <a:t>合同与商品联动：合同状态与商品状态同步变更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  <a:cs typeface="Arial" charset="0"/>
                      </a:endParaRPr>
                    </a:p>
                    <a:p>
                      <a:pPr marL="171450" lvl="1" indent="-169863">
                        <a:spcBef>
                          <a:spcPct val="40000"/>
                        </a:spcBef>
                        <a:buFontTx/>
                        <a:buChar char="•"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  <a:cs typeface="Arial" charset="0"/>
                        </a:rPr>
                        <a:t>新品销售跟踪：新品库存及销售的可视化跟踪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  <a:cs typeface="Arial" charset="0"/>
                      </a:endParaRPr>
                    </a:p>
                    <a:p>
                      <a:pPr marL="171450" marR="0" lvl="1" indent="-169863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lang="zh-CN" altLang="en-US" sz="1200" b="1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 charset="0"/>
                        </a:rPr>
                        <a:t>商品重分类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  <a:cs typeface="Arial" charset="0"/>
                        </a:rPr>
                        <a:t>：因应市场变化，类别结构需要重构，商品需归属到相应类别，目前处于分析设计阶段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  <a:cs typeface="Arial" charset="0"/>
                      </a:endParaRPr>
                    </a:p>
                  </a:txBody>
                  <a:tcPr marR="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3128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b="1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供应链优化</a:t>
                      </a:r>
                      <a:endParaRPr lang="zh-CN" altLang="en-US" sz="1200" b="1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  <a:endParaRPr lang="zh-CN" altLang="en-US" sz="11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itchFamily="34" charset="-122"/>
                          <a:ea typeface="微软雅黑" pitchFamily="34" charset="-122"/>
                        </a:rPr>
                        <a:t>-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lvl="1" indent="-169863">
                        <a:spcBef>
                          <a:spcPct val="40000"/>
                        </a:spcBef>
                        <a:buFontTx/>
                        <a:buChar char="•"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  <a:cs typeface="Arial" charset="0"/>
                        </a:rPr>
                        <a:t>供应商库存进价调整：因应市场变化需要及时调整供应商库存成本，保证公司利益最大化，优化系统支持及时调整供应商库存进价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  <a:cs typeface="Arial" charset="0"/>
                      </a:endParaRPr>
                    </a:p>
                    <a:p>
                      <a:pPr marL="171450" marR="0" lvl="1" indent="-169863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  <a:cs typeface="Arial" charset="0"/>
                        </a:rPr>
                        <a:t>供应商转户：优化供应链，减少实物流转造成的不必要人、财、物的损耗，系统内已开发功能支持供应商库存转换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  <a:cs typeface="Arial" charset="0"/>
                      </a:endParaRPr>
                    </a:p>
                    <a:p>
                      <a:pPr marL="171450" marR="0" lvl="1" indent="-169863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  <a:cs typeface="Arial" charset="0"/>
                        </a:rPr>
                        <a:t>联营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  <a:cs typeface="Arial" charset="0"/>
                        </a:rPr>
                        <a:t>VIP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  <a:cs typeface="Arial" charset="0"/>
                        </a:rPr>
                        <a:t>服务费：扩展系统功能，已完成联营供应商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  <a:cs typeface="Arial" charset="0"/>
                        </a:rPr>
                        <a:t>VIP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  <a:cs typeface="Arial" charset="0"/>
                        </a:rPr>
                        <a:t>服务费签订及计算功能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  <a:cs typeface="Arial" charset="0"/>
                      </a:endParaRPr>
                    </a:p>
                    <a:p>
                      <a:pPr marL="171450" lvl="1" indent="-169863">
                        <a:spcBef>
                          <a:spcPct val="40000"/>
                        </a:spcBef>
                        <a:buFontTx/>
                        <a:buChar char="•"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  <a:cs typeface="Arial" charset="0"/>
                        </a:rPr>
                        <a:t>合同功能优化：增强合同预警提示，如闭店门店仍然存在于合同范围内，费用代码异常提示等；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  <a:cs typeface="Arial" charset="0"/>
                      </a:endParaRPr>
                    </a:p>
                    <a:p>
                      <a:pPr marL="171450" lvl="1" indent="-169863">
                        <a:spcBef>
                          <a:spcPct val="40000"/>
                        </a:spcBef>
                        <a:buFontTx/>
                        <a:buChar char="•"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  <a:cs typeface="Arial" charset="0"/>
                        </a:rPr>
                        <a:t>仓间调拨：减轻总仓压力，提高门店到货率，加强外区支持，系统内开发完成仓库间库存调剂功能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  <a:cs typeface="Arial" charset="0"/>
                      </a:endParaRPr>
                    </a:p>
                    <a:p>
                      <a:pPr marL="171450" lvl="1" indent="-169863">
                        <a:spcBef>
                          <a:spcPct val="40000"/>
                        </a:spcBef>
                        <a:buFontTx/>
                        <a:buChar char="•"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  <a:cs typeface="Arial" charset="0"/>
                        </a:rPr>
                        <a:t>大直通集单优化：支持低温奶进仓，优化供应链，提升竞争力；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  <a:cs typeface="Arial" charset="0"/>
                      </a:endParaRPr>
                    </a:p>
                    <a:p>
                      <a:pPr marL="171450" marR="0" lvl="1" indent="-169863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lang="zh-CN" altLang="en-US" sz="1200" b="1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 charset="0"/>
                        </a:rPr>
                        <a:t>供应商进销存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  <a:cs typeface="Arial" charset="0"/>
                        </a:rPr>
                        <a:t>：目前已具备供应商库存、销售报表，需要优化批次库存逻辑以提供进销存报表，已开发完成，待测试</a:t>
                      </a:r>
                      <a:endParaRPr kumimoji="0" lang="en-US" altLang="zh-CN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R="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130" name="Group 37"/>
          <p:cNvGrpSpPr>
            <a:grpSpLocks/>
          </p:cNvGrpSpPr>
          <p:nvPr/>
        </p:nvGrpSpPr>
        <p:grpSpPr bwMode="auto">
          <a:xfrm>
            <a:off x="5538741" y="6155699"/>
            <a:ext cx="3192402" cy="161930"/>
            <a:chOff x="5868470" y="6507333"/>
            <a:chExt cx="3457401" cy="162027"/>
          </a:xfrm>
        </p:grpSpPr>
        <p:sp>
          <p:nvSpPr>
            <p:cNvPr id="131" name="Rectangle 16"/>
            <p:cNvSpPr>
              <a:spLocks noChangeAspect="1" noChangeArrowheads="1"/>
            </p:cNvSpPr>
            <p:nvPr/>
          </p:nvSpPr>
          <p:spPr bwMode="auto">
            <a:xfrm>
              <a:off x="6222381" y="6511359"/>
              <a:ext cx="138885" cy="15398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优</a:t>
              </a:r>
            </a:p>
          </p:txBody>
        </p:sp>
        <p:sp>
          <p:nvSpPr>
            <p:cNvPr id="132" name="Rectangle 18"/>
            <p:cNvSpPr>
              <a:spLocks noChangeAspect="1" noChangeArrowheads="1"/>
            </p:cNvSpPr>
            <p:nvPr/>
          </p:nvSpPr>
          <p:spPr bwMode="auto">
            <a:xfrm>
              <a:off x="7565005" y="6511359"/>
              <a:ext cx="138885" cy="15398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中</a:t>
              </a:r>
            </a:p>
          </p:txBody>
        </p:sp>
        <p:sp>
          <p:nvSpPr>
            <p:cNvPr id="133" name="Rectangle 19"/>
            <p:cNvSpPr>
              <a:spLocks noChangeAspect="1" noChangeArrowheads="1"/>
            </p:cNvSpPr>
            <p:nvPr/>
          </p:nvSpPr>
          <p:spPr bwMode="auto">
            <a:xfrm flipH="1">
              <a:off x="8236316" y="6511359"/>
              <a:ext cx="138885" cy="15398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差</a:t>
              </a:r>
            </a:p>
          </p:txBody>
        </p:sp>
        <p:sp>
          <p:nvSpPr>
            <p:cNvPr id="134" name="Rectangle 20"/>
            <p:cNvSpPr>
              <a:spLocks noChangeAspect="1" noChangeArrowheads="1"/>
            </p:cNvSpPr>
            <p:nvPr/>
          </p:nvSpPr>
          <p:spPr bwMode="auto">
            <a:xfrm>
              <a:off x="8909215" y="6511359"/>
              <a:ext cx="416656" cy="15398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完全无</a:t>
              </a:r>
            </a:p>
          </p:txBody>
        </p:sp>
        <p:sp>
          <p:nvSpPr>
            <p:cNvPr id="135" name="Rectangle 21"/>
            <p:cNvSpPr>
              <a:spLocks noChangeAspect="1" noChangeArrowheads="1"/>
            </p:cNvSpPr>
            <p:nvPr/>
          </p:nvSpPr>
          <p:spPr bwMode="auto">
            <a:xfrm>
              <a:off x="6893692" y="6511359"/>
              <a:ext cx="138885" cy="15398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良</a:t>
              </a:r>
            </a:p>
          </p:txBody>
        </p:sp>
        <p:sp>
          <p:nvSpPr>
            <p:cNvPr id="136" name="椭圆 46"/>
            <p:cNvSpPr/>
            <p:nvPr/>
          </p:nvSpPr>
          <p:spPr>
            <a:xfrm>
              <a:off x="8555309" y="6507338"/>
              <a:ext cx="161877" cy="162022"/>
            </a:xfrm>
            <a:prstGeom prst="ellipse">
              <a:avLst/>
            </a:prstGeom>
            <a:solidFill>
              <a:schemeClr val="bg1"/>
            </a:solidFill>
            <a:ln w="6350" cmpd="sng">
              <a:solidFill>
                <a:srgbClr val="727CA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137" name="组合 47"/>
            <p:cNvGrpSpPr>
              <a:grpSpLocks noChangeAspect="1"/>
            </p:cNvGrpSpPr>
            <p:nvPr/>
          </p:nvGrpSpPr>
          <p:grpSpPr bwMode="auto">
            <a:xfrm>
              <a:off x="7883995" y="6507337"/>
              <a:ext cx="161877" cy="162022"/>
              <a:chOff x="4847292" y="3322637"/>
              <a:chExt cx="212562" cy="212754"/>
            </a:xfrm>
          </p:grpSpPr>
          <p:sp>
            <p:nvSpPr>
              <p:cNvPr id="147" name="椭圆 48"/>
              <p:cNvSpPr/>
              <p:nvPr/>
            </p:nvSpPr>
            <p:spPr>
              <a:xfrm>
                <a:off x="4847292" y="3322637"/>
                <a:ext cx="212562" cy="212754"/>
              </a:xfrm>
              <a:prstGeom prst="ellipse">
                <a:avLst/>
              </a:prstGeom>
              <a:solidFill>
                <a:schemeClr val="bg1"/>
              </a:solidFill>
              <a:ln w="6350" cmpd="sng">
                <a:solidFill>
                  <a:srgbClr val="727CA3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8" name="弧形 49"/>
              <p:cNvSpPr/>
              <p:nvPr/>
            </p:nvSpPr>
            <p:spPr>
              <a:xfrm>
                <a:off x="4847292" y="3322637"/>
                <a:ext cx="212562" cy="212754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rgbClr val="727CA3"/>
              </a:solidFill>
              <a:ln>
                <a:solidFill>
                  <a:srgbClr val="727CA3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8" name="组合 50"/>
            <p:cNvGrpSpPr>
              <a:grpSpLocks noChangeAspect="1"/>
            </p:cNvGrpSpPr>
            <p:nvPr/>
          </p:nvGrpSpPr>
          <p:grpSpPr bwMode="auto">
            <a:xfrm>
              <a:off x="7211099" y="6507333"/>
              <a:ext cx="163465" cy="162022"/>
              <a:chOff x="4845662" y="3322613"/>
              <a:chExt cx="214647" cy="212754"/>
            </a:xfrm>
          </p:grpSpPr>
          <p:sp>
            <p:nvSpPr>
              <p:cNvPr id="145" name="椭圆 51"/>
              <p:cNvSpPr/>
              <p:nvPr/>
            </p:nvSpPr>
            <p:spPr>
              <a:xfrm>
                <a:off x="4845662" y="3322613"/>
                <a:ext cx="214647" cy="212754"/>
              </a:xfrm>
              <a:prstGeom prst="ellipse">
                <a:avLst/>
              </a:prstGeom>
              <a:solidFill>
                <a:schemeClr val="bg1"/>
              </a:solidFill>
              <a:ln w="6350" cmpd="sng">
                <a:solidFill>
                  <a:srgbClr val="727CA3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弧形 52"/>
              <p:cNvSpPr/>
              <p:nvPr/>
            </p:nvSpPr>
            <p:spPr>
              <a:xfrm>
                <a:off x="4845662" y="3322613"/>
                <a:ext cx="214647" cy="21275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rgbClr val="727CA3"/>
              </a:solidFill>
              <a:ln>
                <a:solidFill>
                  <a:srgbClr val="727CA3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9" name="组合 53"/>
            <p:cNvGrpSpPr>
              <a:grpSpLocks noChangeAspect="1"/>
            </p:cNvGrpSpPr>
            <p:nvPr/>
          </p:nvGrpSpPr>
          <p:grpSpPr bwMode="auto">
            <a:xfrm>
              <a:off x="6539782" y="6507337"/>
              <a:ext cx="161877" cy="162022"/>
              <a:chOff x="4846127" y="3322637"/>
              <a:chExt cx="212562" cy="212754"/>
            </a:xfrm>
          </p:grpSpPr>
          <p:sp>
            <p:nvSpPr>
              <p:cNvPr id="143" name="椭圆 54"/>
              <p:cNvSpPr/>
              <p:nvPr/>
            </p:nvSpPr>
            <p:spPr>
              <a:xfrm>
                <a:off x="4846127" y="3322637"/>
                <a:ext cx="212562" cy="212754"/>
              </a:xfrm>
              <a:prstGeom prst="ellipse">
                <a:avLst/>
              </a:prstGeom>
              <a:solidFill>
                <a:schemeClr val="bg1"/>
              </a:solidFill>
              <a:ln w="6350" cmpd="sng">
                <a:solidFill>
                  <a:srgbClr val="727CA3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4" name="弧形 55"/>
              <p:cNvSpPr/>
              <p:nvPr/>
            </p:nvSpPr>
            <p:spPr>
              <a:xfrm>
                <a:off x="4846127" y="3322637"/>
                <a:ext cx="212562" cy="212754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rgbClr val="727CA3"/>
              </a:solidFill>
              <a:ln>
                <a:solidFill>
                  <a:srgbClr val="727CA3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0" name="组合 56"/>
            <p:cNvGrpSpPr>
              <a:grpSpLocks noChangeAspect="1"/>
            </p:cNvGrpSpPr>
            <p:nvPr/>
          </p:nvGrpSpPr>
          <p:grpSpPr bwMode="auto">
            <a:xfrm>
              <a:off x="5868470" y="6507337"/>
              <a:ext cx="161877" cy="162022"/>
              <a:chOff x="4846580" y="3322637"/>
              <a:chExt cx="212562" cy="212754"/>
            </a:xfrm>
          </p:grpSpPr>
          <p:sp>
            <p:nvSpPr>
              <p:cNvPr id="141" name="椭圆 57"/>
              <p:cNvSpPr/>
              <p:nvPr/>
            </p:nvSpPr>
            <p:spPr>
              <a:xfrm>
                <a:off x="4846580" y="3322637"/>
                <a:ext cx="212562" cy="212754"/>
              </a:xfrm>
              <a:prstGeom prst="ellipse">
                <a:avLst/>
              </a:prstGeom>
              <a:solidFill>
                <a:schemeClr val="bg1"/>
              </a:solidFill>
              <a:ln w="63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2" name="弧形 58"/>
              <p:cNvSpPr/>
              <p:nvPr/>
            </p:nvSpPr>
            <p:spPr>
              <a:xfrm>
                <a:off x="4846580" y="3322637"/>
                <a:ext cx="212562" cy="212754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rgbClr val="727CA3"/>
              </a:solidFill>
              <a:ln>
                <a:solidFill>
                  <a:srgbClr val="727CA3"/>
                </a:solidFill>
                <a:headEnd type="none"/>
                <a:tailEnd type="non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49" name="Rectangle 16"/>
          <p:cNvSpPr>
            <a:spLocks noChangeAspect="1" noChangeArrowheads="1"/>
          </p:cNvSpPr>
          <p:nvPr/>
        </p:nvSpPr>
        <p:spPr bwMode="auto">
          <a:xfrm>
            <a:off x="4729723" y="6166833"/>
            <a:ext cx="641201" cy="153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完成进</a:t>
            </a:r>
            <a:r>
              <a:rPr lang="zh-CN" altLang="en-US" sz="10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度：</a:t>
            </a:r>
            <a:endParaRPr lang="zh-CN" altLang="en-US" sz="1000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2200" y="7863"/>
            <a:ext cx="8229600" cy="838200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优化任务介绍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商品管理和供应链管理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0" name="组合 53"/>
          <p:cNvGrpSpPr>
            <a:grpSpLocks/>
          </p:cNvGrpSpPr>
          <p:nvPr/>
        </p:nvGrpSpPr>
        <p:grpSpPr bwMode="auto">
          <a:xfrm>
            <a:off x="2831455" y="2257660"/>
            <a:ext cx="236339" cy="267913"/>
            <a:chOff x="4846580" y="3312766"/>
            <a:chExt cx="212787" cy="222596"/>
          </a:xfrm>
        </p:grpSpPr>
        <p:sp>
          <p:nvSpPr>
            <p:cNvPr id="198" name="椭圆 54"/>
            <p:cNvSpPr/>
            <p:nvPr/>
          </p:nvSpPr>
          <p:spPr>
            <a:xfrm>
              <a:off x="4846582" y="3312766"/>
              <a:ext cx="212785" cy="212724"/>
            </a:xfrm>
            <a:prstGeom prst="ellipse">
              <a:avLst/>
            </a:prstGeom>
            <a:solidFill>
              <a:schemeClr val="bg1"/>
            </a:solidFill>
            <a:ln w="6350" cmpd="sng">
              <a:solidFill>
                <a:srgbClr val="727CA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9" name="弧形 55"/>
            <p:cNvSpPr/>
            <p:nvPr/>
          </p:nvSpPr>
          <p:spPr>
            <a:xfrm>
              <a:off x="4846580" y="3322637"/>
              <a:ext cx="212785" cy="212725"/>
            </a:xfrm>
            <a:prstGeom prst="arc">
              <a:avLst>
                <a:gd name="adj1" fmla="val 16200000"/>
                <a:gd name="adj2" fmla="val 10800000"/>
              </a:avLst>
            </a:prstGeom>
            <a:solidFill>
              <a:srgbClr val="727CA3"/>
            </a:solidFill>
            <a:ln>
              <a:solidFill>
                <a:srgbClr val="727CA3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00" name="组合 53"/>
          <p:cNvGrpSpPr>
            <a:grpSpLocks/>
          </p:cNvGrpSpPr>
          <p:nvPr/>
        </p:nvGrpSpPr>
        <p:grpSpPr bwMode="auto">
          <a:xfrm>
            <a:off x="2831457" y="4810852"/>
            <a:ext cx="236337" cy="256032"/>
            <a:chOff x="4846580" y="3322637"/>
            <a:chExt cx="212785" cy="212725"/>
          </a:xfrm>
        </p:grpSpPr>
        <p:sp>
          <p:nvSpPr>
            <p:cNvPr id="201" name="椭圆 54"/>
            <p:cNvSpPr/>
            <p:nvPr/>
          </p:nvSpPr>
          <p:spPr>
            <a:xfrm>
              <a:off x="4846580" y="3322637"/>
              <a:ext cx="212785" cy="212725"/>
            </a:xfrm>
            <a:prstGeom prst="ellipse">
              <a:avLst/>
            </a:prstGeom>
            <a:solidFill>
              <a:schemeClr val="bg1"/>
            </a:solidFill>
            <a:ln w="6350" cmpd="sng">
              <a:solidFill>
                <a:srgbClr val="727CA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2" name="弧形 55"/>
            <p:cNvSpPr/>
            <p:nvPr/>
          </p:nvSpPr>
          <p:spPr>
            <a:xfrm>
              <a:off x="4846580" y="3322637"/>
              <a:ext cx="212785" cy="212725"/>
            </a:xfrm>
            <a:prstGeom prst="arc">
              <a:avLst>
                <a:gd name="adj1" fmla="val 16200000"/>
                <a:gd name="adj2" fmla="val 10800000"/>
              </a:avLst>
            </a:prstGeom>
            <a:solidFill>
              <a:srgbClr val="727CA3"/>
            </a:solidFill>
            <a:ln>
              <a:solidFill>
                <a:srgbClr val="727CA3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</p:grpSp>
      <p:pic>
        <p:nvPicPr>
          <p:cNvPr id="30" name="图片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10437" y="0"/>
            <a:ext cx="1833563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15539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102127620"/>
              </p:ext>
            </p:extLst>
          </p:nvPr>
        </p:nvGraphicFramePr>
        <p:xfrm>
          <a:off x="94999" y="827872"/>
          <a:ext cx="8942123" cy="543177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63733"/>
                <a:gridCol w="344449"/>
                <a:gridCol w="344449"/>
                <a:gridCol w="344449"/>
                <a:gridCol w="344449"/>
                <a:gridCol w="590964"/>
                <a:gridCol w="5909630"/>
              </a:tblGrid>
              <a:tr h="300417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业务</a:t>
                      </a:r>
                      <a:endParaRPr lang="en-US" altLang="zh-CN" sz="14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能力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" pitchFamily="34" charset="-122"/>
                          <a:ea typeface="微软雅黑" pitchFamily="34" charset="-122"/>
                        </a:rPr>
                        <a:t>现有系统支持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 smtClean="0">
                        <a:latin typeface="+mn-ea"/>
                        <a:ea typeface="+mn-ea"/>
                      </a:endParaRPr>
                    </a:p>
                  </a:txBody>
                  <a:tcPr marL="99060" marR="9906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marL="99060" marR="9906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marL="99060" marR="9906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完成进度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主要改进关注点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64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en-US" sz="11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RMS</a:t>
                      </a:r>
                      <a:endParaRPr lang="en-US" altLang="en-US" sz="1100" b="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8441" marR="8441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DA7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en-US" sz="11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RPM</a:t>
                      </a:r>
                      <a:endParaRPr lang="en-US" altLang="en-US" sz="1100" b="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8441" marR="8441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DA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RA</a:t>
                      </a:r>
                      <a:endParaRPr lang="en-US" altLang="zh-CN" sz="11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441" marR="8441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DA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其他</a:t>
                      </a:r>
                      <a:endParaRPr 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441" marR="8441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DA7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5322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b="1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价格及营销管理优化</a:t>
                      </a:r>
                      <a:endParaRPr lang="zh-CN" altLang="en-US" sz="1200" b="1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  <a:endParaRPr lang="zh-CN" altLang="en-US" sz="11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lvl="1" indent="-169863">
                        <a:spcBef>
                          <a:spcPct val="40000"/>
                        </a:spcBef>
                        <a:buFontTx/>
                        <a:buChar char="•"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  <a:cs typeface="Arial" charset="0"/>
                        </a:rPr>
                        <a:t>复杂促销补差：补差手工操作风险大，无法对账，缺乏凭据，系统已开发完成补差规则于补差计算一体化，解放人工计算及录入，业务应用中。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  <a:cs typeface="Arial" charset="0"/>
                      </a:endParaRPr>
                    </a:p>
                    <a:p>
                      <a:pPr marL="171450" lvl="1" indent="-169863">
                        <a:spcBef>
                          <a:spcPct val="40000"/>
                        </a:spcBef>
                        <a:buFontTx/>
                        <a:buChar char="•"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  <a:cs typeface="Arial" charset="0"/>
                        </a:rPr>
                        <a:t>负毛利控管：人工变价随意，造成公司不必要的毛利损失，系统已完成变价调整幅度管控，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  <a:cs typeface="Arial" charset="0"/>
                        </a:rPr>
                        <a:t>NBB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  <a:cs typeface="Arial" charset="0"/>
                        </a:rPr>
                        <a:t>变价毛利率控制在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  <a:cs typeface="Arial" charset="0"/>
                        </a:rPr>
                        <a:t>-5%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  <a:cs typeface="Arial" charset="0"/>
                        </a:rPr>
                        <a:t>，已完成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  <a:cs typeface="Arial" charset="0"/>
                      </a:endParaRPr>
                    </a:p>
                    <a:p>
                      <a:pPr marL="171450" marR="0" lvl="1" indent="-169863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  <a:cs typeface="Arial" charset="0"/>
                        </a:rPr>
                        <a:t>DM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  <a:cs typeface="Arial" charset="0"/>
                        </a:rPr>
                        <a:t>预估系统优化：门店预估上报精准度提升，营运中心审批预估数量，已完成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  <a:cs typeface="Arial" charset="0"/>
                      </a:endParaRPr>
                    </a:p>
                    <a:p>
                      <a:pPr marL="171450" lvl="1" indent="-169863">
                        <a:spcBef>
                          <a:spcPct val="40000"/>
                        </a:spcBef>
                        <a:buFontTx/>
                        <a:buChar char="•"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  <a:cs typeface="Arial" charset="0"/>
                        </a:rPr>
                        <a:t>区域组价格：按区域组变价，变更区域价格操作便利性提升，系统开发已完成，业务测试中。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  <a:cs typeface="Arial" charset="0"/>
                      </a:endParaRPr>
                    </a:p>
                    <a:p>
                      <a:pPr marL="171450" lvl="1" indent="-169863">
                        <a:spcBef>
                          <a:spcPct val="40000"/>
                        </a:spcBef>
                        <a:buFontTx/>
                        <a:buChar char="•"/>
                      </a:pPr>
                      <a:r>
                        <a:rPr lang="zh-CN" altLang="en-US" sz="1200" b="1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 charset="0"/>
                        </a:rPr>
                        <a:t>价格策略：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 charset="0"/>
                        </a:rPr>
                        <a:t>基于品类和门店竞争情况，设置价格区域组，并按照区域组进行价格管控</a:t>
                      </a:r>
                      <a:endParaRPr lang="en-US" altLang="zh-CN" sz="1200" b="0" dirty="0" smtClean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  <a:cs typeface="Arial" charset="0"/>
                      </a:endParaRPr>
                    </a:p>
                  </a:txBody>
                  <a:tcPr marR="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7656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b="1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门店运营管理</a:t>
                      </a:r>
                      <a:endParaRPr lang="zh-CN" altLang="en-US" sz="1200" b="1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  <a:endParaRPr lang="zh-CN" altLang="en-US" sz="11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itchFamily="34" charset="-122"/>
                          <a:ea typeface="微软雅黑" pitchFamily="34" charset="-122"/>
                        </a:rPr>
                        <a:t>-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lvl="1" indent="-169863">
                        <a:spcBef>
                          <a:spcPct val="40000"/>
                        </a:spcBef>
                        <a:buFontTx/>
                        <a:buChar char="•"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  <a:cs typeface="Arial" charset="0"/>
                        </a:rPr>
                        <a:t>重点商品盘点：稽核商品运营管理，降低损耗率，系统已开发完成针对重点商品盘点功能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  <a:cs typeface="Arial" charset="0"/>
                      </a:endParaRPr>
                    </a:p>
                    <a:p>
                      <a:pPr marL="171450" lvl="1" indent="-169863">
                        <a:spcBef>
                          <a:spcPct val="40000"/>
                        </a:spcBef>
                        <a:buFontTx/>
                        <a:buChar char="•"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  <a:cs typeface="Arial" charset="0"/>
                        </a:rPr>
                        <a:t>年节商品预估：加强年节商品控管，控制周转，针对年节商品进行预估、收货及销售跟踪，系统已完成该项开发，业务应用中。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  <a:cs typeface="Arial" charset="0"/>
                      </a:endParaRPr>
                    </a:p>
                    <a:p>
                      <a:pPr marL="171450" lvl="1" indent="-169863">
                        <a:spcBef>
                          <a:spcPct val="40000"/>
                        </a:spcBef>
                        <a:buFontTx/>
                        <a:buChar char="•"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  <a:cs typeface="Arial" charset="0"/>
                        </a:rPr>
                        <a:t>自动补货：为减少缺货，提升周转，降低损耗，库存管理部试点自动补货，目前覆盖湘潭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  <a:cs typeface="Arial" charset="0"/>
                        </a:rPr>
                        <a:t>22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  <a:cs typeface="Arial" charset="0"/>
                        </a:rPr>
                        <a:t>家门店（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  <a:cs typeface="Arial" charset="0"/>
                        </a:rPr>
                        <a:t>21-29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  <a:cs typeface="Arial" charset="0"/>
                        </a:rPr>
                        <a:t>大类）。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  <a:cs typeface="Arial" charset="0"/>
                      </a:endParaRPr>
                    </a:p>
                    <a:p>
                      <a:pPr marL="171450" lvl="1" indent="-169863">
                        <a:spcBef>
                          <a:spcPct val="40000"/>
                        </a:spcBef>
                        <a:buFontTx/>
                        <a:buChar char="•"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  <a:cs typeface="Arial" charset="0"/>
                        </a:rPr>
                        <a:t>门店移动查询：基于微信企业号，开发实时数据和业绩移动查询，方便业务人员及时了解业务数据，已推广超市门店店长全司推广试用。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  <a:cs typeface="Arial" charset="0"/>
                      </a:endParaRPr>
                    </a:p>
                    <a:p>
                      <a:pPr marL="171450" lvl="1" indent="-169863">
                        <a:spcBef>
                          <a:spcPct val="40000"/>
                        </a:spcBef>
                        <a:buFontTx/>
                        <a:buChar char="•"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  <a:cs typeface="Arial" charset="0"/>
                        </a:rPr>
                        <a:t>商品外借：系统内管理商品外借业务，并提供报表供稽核，单据系统化，跟踪可视化，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  <a:cs typeface="Arial" charset="0"/>
                        </a:rPr>
                        <a:t>4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  <a:cs typeface="Arial" charset="0"/>
                        </a:rPr>
                        <a:t>月份已完成推广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  <a:cs typeface="Arial" charset="0"/>
                      </a:endParaRPr>
                    </a:p>
                    <a:p>
                      <a:pPr marL="171450" lvl="1" indent="-169863">
                        <a:spcBef>
                          <a:spcPct val="40000"/>
                        </a:spcBef>
                        <a:buFontTx/>
                        <a:buChar char="•"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  <a:cs typeface="Arial" charset="0"/>
                        </a:rPr>
                        <a:t>特殊陈列管理：针对门店陈列资源有效管控，实现资源与合同的系统管理，目前功能开发完成，业务数据梳理中。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  <a:cs typeface="Arial" charset="0"/>
                      </a:endParaRPr>
                    </a:p>
                    <a:p>
                      <a:pPr marL="171450" lvl="1" indent="-169863">
                        <a:spcBef>
                          <a:spcPct val="40000"/>
                        </a:spcBef>
                        <a:buFontTx/>
                        <a:buChar char="•"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  <a:cs typeface="Arial" charset="0"/>
                        </a:rPr>
                        <a:t>市调管理：系统已开发完成并上线</a:t>
                      </a:r>
                      <a:endParaRPr kumimoji="0" lang="en-US" altLang="zh-CN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R="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130" name="Group 37"/>
          <p:cNvGrpSpPr>
            <a:grpSpLocks/>
          </p:cNvGrpSpPr>
          <p:nvPr/>
        </p:nvGrpSpPr>
        <p:grpSpPr bwMode="auto">
          <a:xfrm>
            <a:off x="5538741" y="6310074"/>
            <a:ext cx="3192402" cy="161930"/>
            <a:chOff x="5868470" y="6507333"/>
            <a:chExt cx="3457401" cy="162027"/>
          </a:xfrm>
        </p:grpSpPr>
        <p:sp>
          <p:nvSpPr>
            <p:cNvPr id="131" name="Rectangle 16"/>
            <p:cNvSpPr>
              <a:spLocks noChangeAspect="1" noChangeArrowheads="1"/>
            </p:cNvSpPr>
            <p:nvPr/>
          </p:nvSpPr>
          <p:spPr bwMode="auto">
            <a:xfrm>
              <a:off x="6222381" y="6511359"/>
              <a:ext cx="138885" cy="15398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优</a:t>
              </a:r>
            </a:p>
          </p:txBody>
        </p:sp>
        <p:sp>
          <p:nvSpPr>
            <p:cNvPr id="132" name="Rectangle 18"/>
            <p:cNvSpPr>
              <a:spLocks noChangeAspect="1" noChangeArrowheads="1"/>
            </p:cNvSpPr>
            <p:nvPr/>
          </p:nvSpPr>
          <p:spPr bwMode="auto">
            <a:xfrm>
              <a:off x="7565005" y="6511359"/>
              <a:ext cx="138885" cy="15398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中</a:t>
              </a:r>
            </a:p>
          </p:txBody>
        </p:sp>
        <p:sp>
          <p:nvSpPr>
            <p:cNvPr id="133" name="Rectangle 19"/>
            <p:cNvSpPr>
              <a:spLocks noChangeAspect="1" noChangeArrowheads="1"/>
            </p:cNvSpPr>
            <p:nvPr/>
          </p:nvSpPr>
          <p:spPr bwMode="auto">
            <a:xfrm flipH="1">
              <a:off x="8236316" y="6511359"/>
              <a:ext cx="138885" cy="15398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差</a:t>
              </a:r>
            </a:p>
          </p:txBody>
        </p:sp>
        <p:sp>
          <p:nvSpPr>
            <p:cNvPr id="134" name="Rectangle 20"/>
            <p:cNvSpPr>
              <a:spLocks noChangeAspect="1" noChangeArrowheads="1"/>
            </p:cNvSpPr>
            <p:nvPr/>
          </p:nvSpPr>
          <p:spPr bwMode="auto">
            <a:xfrm>
              <a:off x="8909215" y="6511359"/>
              <a:ext cx="416656" cy="15398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完全无</a:t>
              </a:r>
            </a:p>
          </p:txBody>
        </p:sp>
        <p:sp>
          <p:nvSpPr>
            <p:cNvPr id="135" name="Rectangle 21"/>
            <p:cNvSpPr>
              <a:spLocks noChangeAspect="1" noChangeArrowheads="1"/>
            </p:cNvSpPr>
            <p:nvPr/>
          </p:nvSpPr>
          <p:spPr bwMode="auto">
            <a:xfrm>
              <a:off x="6893692" y="6511359"/>
              <a:ext cx="138885" cy="15398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良</a:t>
              </a:r>
            </a:p>
          </p:txBody>
        </p:sp>
        <p:sp>
          <p:nvSpPr>
            <p:cNvPr id="136" name="椭圆 46"/>
            <p:cNvSpPr/>
            <p:nvPr/>
          </p:nvSpPr>
          <p:spPr>
            <a:xfrm>
              <a:off x="8555309" y="6507338"/>
              <a:ext cx="161877" cy="162022"/>
            </a:xfrm>
            <a:prstGeom prst="ellipse">
              <a:avLst/>
            </a:prstGeom>
            <a:solidFill>
              <a:schemeClr val="bg1"/>
            </a:solidFill>
            <a:ln w="6350" cmpd="sng">
              <a:solidFill>
                <a:srgbClr val="727CA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137" name="组合 47"/>
            <p:cNvGrpSpPr>
              <a:grpSpLocks noChangeAspect="1"/>
            </p:cNvGrpSpPr>
            <p:nvPr/>
          </p:nvGrpSpPr>
          <p:grpSpPr bwMode="auto">
            <a:xfrm>
              <a:off x="7883995" y="6507337"/>
              <a:ext cx="161877" cy="162022"/>
              <a:chOff x="4847292" y="3322637"/>
              <a:chExt cx="212562" cy="212754"/>
            </a:xfrm>
          </p:grpSpPr>
          <p:sp>
            <p:nvSpPr>
              <p:cNvPr id="147" name="椭圆 48"/>
              <p:cNvSpPr/>
              <p:nvPr/>
            </p:nvSpPr>
            <p:spPr>
              <a:xfrm>
                <a:off x="4847292" y="3322637"/>
                <a:ext cx="212562" cy="212754"/>
              </a:xfrm>
              <a:prstGeom prst="ellipse">
                <a:avLst/>
              </a:prstGeom>
              <a:solidFill>
                <a:schemeClr val="bg1"/>
              </a:solidFill>
              <a:ln w="6350" cmpd="sng">
                <a:solidFill>
                  <a:srgbClr val="727CA3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8" name="弧形 49"/>
              <p:cNvSpPr/>
              <p:nvPr/>
            </p:nvSpPr>
            <p:spPr>
              <a:xfrm>
                <a:off x="4847292" y="3322637"/>
                <a:ext cx="212562" cy="212754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rgbClr val="727CA3"/>
              </a:solidFill>
              <a:ln>
                <a:solidFill>
                  <a:srgbClr val="727CA3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8" name="组合 50"/>
            <p:cNvGrpSpPr>
              <a:grpSpLocks noChangeAspect="1"/>
            </p:cNvGrpSpPr>
            <p:nvPr/>
          </p:nvGrpSpPr>
          <p:grpSpPr bwMode="auto">
            <a:xfrm>
              <a:off x="7211099" y="6507333"/>
              <a:ext cx="163465" cy="162022"/>
              <a:chOff x="4845662" y="3322613"/>
              <a:chExt cx="214647" cy="212754"/>
            </a:xfrm>
          </p:grpSpPr>
          <p:sp>
            <p:nvSpPr>
              <p:cNvPr id="145" name="椭圆 51"/>
              <p:cNvSpPr/>
              <p:nvPr/>
            </p:nvSpPr>
            <p:spPr>
              <a:xfrm>
                <a:off x="4845662" y="3322613"/>
                <a:ext cx="214647" cy="212754"/>
              </a:xfrm>
              <a:prstGeom prst="ellipse">
                <a:avLst/>
              </a:prstGeom>
              <a:solidFill>
                <a:schemeClr val="bg1"/>
              </a:solidFill>
              <a:ln w="6350" cmpd="sng">
                <a:solidFill>
                  <a:srgbClr val="727CA3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弧形 52"/>
              <p:cNvSpPr/>
              <p:nvPr/>
            </p:nvSpPr>
            <p:spPr>
              <a:xfrm>
                <a:off x="4845662" y="3322613"/>
                <a:ext cx="214647" cy="21275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rgbClr val="727CA3"/>
              </a:solidFill>
              <a:ln>
                <a:solidFill>
                  <a:srgbClr val="727CA3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9" name="组合 53"/>
            <p:cNvGrpSpPr>
              <a:grpSpLocks noChangeAspect="1"/>
            </p:cNvGrpSpPr>
            <p:nvPr/>
          </p:nvGrpSpPr>
          <p:grpSpPr bwMode="auto">
            <a:xfrm>
              <a:off x="6539782" y="6507337"/>
              <a:ext cx="161877" cy="162022"/>
              <a:chOff x="4846127" y="3322637"/>
              <a:chExt cx="212562" cy="212754"/>
            </a:xfrm>
          </p:grpSpPr>
          <p:sp>
            <p:nvSpPr>
              <p:cNvPr id="143" name="椭圆 54"/>
              <p:cNvSpPr/>
              <p:nvPr/>
            </p:nvSpPr>
            <p:spPr>
              <a:xfrm>
                <a:off x="4846127" y="3322637"/>
                <a:ext cx="212562" cy="212754"/>
              </a:xfrm>
              <a:prstGeom prst="ellipse">
                <a:avLst/>
              </a:prstGeom>
              <a:solidFill>
                <a:schemeClr val="bg1"/>
              </a:solidFill>
              <a:ln w="6350" cmpd="sng">
                <a:solidFill>
                  <a:srgbClr val="727CA3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4" name="弧形 55"/>
              <p:cNvSpPr/>
              <p:nvPr/>
            </p:nvSpPr>
            <p:spPr>
              <a:xfrm>
                <a:off x="4846127" y="3322637"/>
                <a:ext cx="212562" cy="212754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rgbClr val="727CA3"/>
              </a:solidFill>
              <a:ln>
                <a:solidFill>
                  <a:srgbClr val="727CA3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0" name="组合 56"/>
            <p:cNvGrpSpPr>
              <a:grpSpLocks noChangeAspect="1"/>
            </p:cNvGrpSpPr>
            <p:nvPr/>
          </p:nvGrpSpPr>
          <p:grpSpPr bwMode="auto">
            <a:xfrm>
              <a:off x="5868470" y="6507337"/>
              <a:ext cx="161877" cy="162022"/>
              <a:chOff x="4846580" y="3322637"/>
              <a:chExt cx="212562" cy="212754"/>
            </a:xfrm>
          </p:grpSpPr>
          <p:sp>
            <p:nvSpPr>
              <p:cNvPr id="141" name="椭圆 57"/>
              <p:cNvSpPr/>
              <p:nvPr/>
            </p:nvSpPr>
            <p:spPr>
              <a:xfrm>
                <a:off x="4846580" y="3322637"/>
                <a:ext cx="212562" cy="212754"/>
              </a:xfrm>
              <a:prstGeom prst="ellipse">
                <a:avLst/>
              </a:prstGeom>
              <a:solidFill>
                <a:schemeClr val="bg1"/>
              </a:solidFill>
              <a:ln w="63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2" name="弧形 58"/>
              <p:cNvSpPr/>
              <p:nvPr/>
            </p:nvSpPr>
            <p:spPr>
              <a:xfrm>
                <a:off x="4846580" y="3322637"/>
                <a:ext cx="212562" cy="212754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rgbClr val="727CA3"/>
              </a:solidFill>
              <a:ln>
                <a:solidFill>
                  <a:srgbClr val="727CA3"/>
                </a:solidFill>
                <a:headEnd type="none"/>
                <a:tailEnd type="non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49" name="Rectangle 16"/>
          <p:cNvSpPr>
            <a:spLocks noChangeAspect="1" noChangeArrowheads="1"/>
          </p:cNvSpPr>
          <p:nvPr/>
        </p:nvSpPr>
        <p:spPr bwMode="auto">
          <a:xfrm>
            <a:off x="4729723" y="6321208"/>
            <a:ext cx="641201" cy="153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完成进</a:t>
            </a:r>
            <a:r>
              <a:rPr lang="zh-CN" altLang="en-US" sz="10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度：</a:t>
            </a:r>
            <a:endParaRPr lang="zh-CN" altLang="en-US" sz="1000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100" name="组合 53"/>
          <p:cNvGrpSpPr>
            <a:grpSpLocks/>
          </p:cNvGrpSpPr>
          <p:nvPr/>
        </p:nvGrpSpPr>
        <p:grpSpPr bwMode="auto">
          <a:xfrm>
            <a:off x="2783955" y="2257660"/>
            <a:ext cx="236339" cy="267913"/>
            <a:chOff x="4846580" y="3312766"/>
            <a:chExt cx="212787" cy="222596"/>
          </a:xfrm>
        </p:grpSpPr>
        <p:sp>
          <p:nvSpPr>
            <p:cNvPr id="198" name="椭圆 54"/>
            <p:cNvSpPr/>
            <p:nvPr/>
          </p:nvSpPr>
          <p:spPr>
            <a:xfrm>
              <a:off x="4846582" y="3312766"/>
              <a:ext cx="212785" cy="212724"/>
            </a:xfrm>
            <a:prstGeom prst="ellipse">
              <a:avLst/>
            </a:prstGeom>
            <a:solidFill>
              <a:schemeClr val="bg1"/>
            </a:solidFill>
            <a:ln w="6350" cmpd="sng">
              <a:solidFill>
                <a:srgbClr val="727CA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9" name="弧形 55"/>
            <p:cNvSpPr/>
            <p:nvPr/>
          </p:nvSpPr>
          <p:spPr>
            <a:xfrm>
              <a:off x="4846580" y="3322637"/>
              <a:ext cx="212785" cy="212725"/>
            </a:xfrm>
            <a:prstGeom prst="arc">
              <a:avLst>
                <a:gd name="adj1" fmla="val 16200000"/>
                <a:gd name="adj2" fmla="val 10800000"/>
              </a:avLst>
            </a:prstGeom>
            <a:solidFill>
              <a:srgbClr val="727CA3"/>
            </a:solidFill>
            <a:ln>
              <a:solidFill>
                <a:srgbClr val="727CA3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00" name="组合 53"/>
          <p:cNvGrpSpPr>
            <a:grpSpLocks/>
          </p:cNvGrpSpPr>
          <p:nvPr/>
        </p:nvGrpSpPr>
        <p:grpSpPr bwMode="auto">
          <a:xfrm>
            <a:off x="2831457" y="4810852"/>
            <a:ext cx="236337" cy="256032"/>
            <a:chOff x="4846580" y="3322637"/>
            <a:chExt cx="212785" cy="212725"/>
          </a:xfrm>
        </p:grpSpPr>
        <p:sp>
          <p:nvSpPr>
            <p:cNvPr id="201" name="椭圆 54"/>
            <p:cNvSpPr/>
            <p:nvPr/>
          </p:nvSpPr>
          <p:spPr>
            <a:xfrm>
              <a:off x="4846580" y="3322637"/>
              <a:ext cx="212785" cy="212725"/>
            </a:xfrm>
            <a:prstGeom prst="ellipse">
              <a:avLst/>
            </a:prstGeom>
            <a:solidFill>
              <a:schemeClr val="bg1"/>
            </a:solidFill>
            <a:ln w="6350" cmpd="sng">
              <a:solidFill>
                <a:srgbClr val="727CA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2" name="弧形 55"/>
            <p:cNvSpPr/>
            <p:nvPr/>
          </p:nvSpPr>
          <p:spPr>
            <a:xfrm>
              <a:off x="4846580" y="3322637"/>
              <a:ext cx="212785" cy="212725"/>
            </a:xfrm>
            <a:prstGeom prst="arc">
              <a:avLst>
                <a:gd name="adj1" fmla="val 16200000"/>
                <a:gd name="adj2" fmla="val 10800000"/>
              </a:avLst>
            </a:prstGeom>
            <a:solidFill>
              <a:srgbClr val="727CA3"/>
            </a:solidFill>
            <a:ln>
              <a:solidFill>
                <a:srgbClr val="727CA3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31" name="标题 1"/>
          <p:cNvSpPr>
            <a:spLocks noGrp="1"/>
          </p:cNvSpPr>
          <p:nvPr>
            <p:ph type="title"/>
          </p:nvPr>
        </p:nvSpPr>
        <p:spPr>
          <a:xfrm>
            <a:off x="362200" y="7863"/>
            <a:ext cx="8229600" cy="838200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优化任务介绍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价格及营运管理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" name="图片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10437" y="0"/>
            <a:ext cx="1833563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870601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优化任务介绍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数据分析优化路径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Line 29" descr="© INSCALE GmbH, 21.06.2010"/>
          <p:cNvSpPr>
            <a:spLocks noChangeShapeType="1"/>
          </p:cNvSpPr>
          <p:nvPr/>
        </p:nvSpPr>
        <p:spPr bwMode="gray">
          <a:xfrm>
            <a:off x="4540250" y="3962400"/>
            <a:ext cx="3632200" cy="0"/>
          </a:xfrm>
          <a:prstGeom prst="line">
            <a:avLst/>
          </a:prstGeom>
          <a:noFill/>
          <a:ln w="19050">
            <a:solidFill>
              <a:srgbClr val="86828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 Box 31"/>
          <p:cNvSpPr txBox="1">
            <a:spLocks noChangeArrowheads="1"/>
          </p:cNvSpPr>
          <p:nvPr/>
        </p:nvSpPr>
        <p:spPr bwMode="gray">
          <a:xfrm>
            <a:off x="5079025" y="3439180"/>
            <a:ext cx="27241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7800" indent="-177800" defTabSz="801688">
              <a:spcBef>
                <a:spcPct val="20000"/>
              </a:spcBef>
            </a:pPr>
            <a:r>
              <a:rPr lang="zh-CN" altLang="en-US" sz="1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微软雅黑" pitchFamily="34" charset="-122"/>
                <a:ea typeface="微软雅黑" pitchFamily="34" charset="-122"/>
              </a:rPr>
              <a:t>抽象业务</a:t>
            </a:r>
            <a:r>
              <a:rPr lang="en-US" altLang="zh-CN" sz="1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微软雅黑" pitchFamily="34" charset="-122"/>
                <a:ea typeface="微软雅黑" pitchFamily="34" charset="-122"/>
              </a:rPr>
              <a:t>数据建模建设</a:t>
            </a:r>
            <a:r>
              <a:rPr lang="en-US" altLang="zh-CN" sz="1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微软雅黑" pitchFamily="34" charset="-122"/>
                <a:ea typeface="微软雅黑" pitchFamily="34" charset="-122"/>
              </a:rPr>
              <a:t>BI</a:t>
            </a:r>
            <a:r>
              <a:rPr lang="zh-CN" altLang="en-US" sz="1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微软雅黑" pitchFamily="34" charset="-122"/>
                <a:ea typeface="微软雅黑" pitchFamily="34" charset="-122"/>
              </a:rPr>
              <a:t>平台工作，制定管理报表体系</a:t>
            </a:r>
            <a:endParaRPr lang="en-GB" altLang="zh-CN" sz="1400" dirty="0">
              <a:solidFill>
                <a:prstClr val="black">
                  <a:lumMod val="95000"/>
                  <a:lumOff val="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Line 30" descr="© INSCALE GmbH, 21.06.2010"/>
          <p:cNvSpPr>
            <a:spLocks noChangeShapeType="1"/>
          </p:cNvSpPr>
          <p:nvPr/>
        </p:nvSpPr>
        <p:spPr bwMode="gray">
          <a:xfrm flipV="1">
            <a:off x="4550570" y="5257800"/>
            <a:ext cx="2878931" cy="0"/>
          </a:xfrm>
          <a:prstGeom prst="line">
            <a:avLst/>
          </a:prstGeom>
          <a:noFill/>
          <a:ln w="19050">
            <a:solidFill>
              <a:srgbClr val="86828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 Box 32"/>
          <p:cNvSpPr txBox="1">
            <a:spLocks noChangeArrowheads="1"/>
          </p:cNvSpPr>
          <p:nvPr/>
        </p:nvSpPr>
        <p:spPr bwMode="gray">
          <a:xfrm>
            <a:off x="4527805" y="4831275"/>
            <a:ext cx="35474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7800" indent="-177800" algn="r" defTabSz="801688">
              <a:spcBef>
                <a:spcPct val="20000"/>
              </a:spcBef>
            </a:pPr>
            <a:r>
              <a:rPr lang="zh-CN" altLang="en-US" sz="1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微软雅黑" pitchFamily="34" charset="-122"/>
                <a:ea typeface="微软雅黑" pitchFamily="34" charset="-122"/>
              </a:rPr>
              <a:t>基于系统架构，建设运营报表体系和工具</a:t>
            </a:r>
            <a:endParaRPr lang="en-GB" altLang="zh-CN" sz="1400" dirty="0">
              <a:solidFill>
                <a:prstClr val="black">
                  <a:lumMod val="95000"/>
                  <a:lumOff val="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Line 27" descr="© INSCALE GmbH, 21.06.2010"/>
          <p:cNvSpPr>
            <a:spLocks noChangeShapeType="1"/>
          </p:cNvSpPr>
          <p:nvPr/>
        </p:nvSpPr>
        <p:spPr bwMode="gray">
          <a:xfrm>
            <a:off x="4457125" y="2743199"/>
            <a:ext cx="4603750" cy="45719"/>
          </a:xfrm>
          <a:prstGeom prst="line">
            <a:avLst/>
          </a:prstGeom>
          <a:noFill/>
          <a:ln w="19050">
            <a:solidFill>
              <a:srgbClr val="86828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 sz="160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 Box 28"/>
          <p:cNvSpPr txBox="1">
            <a:spLocks noChangeArrowheads="1"/>
          </p:cNvSpPr>
          <p:nvPr/>
        </p:nvSpPr>
        <p:spPr bwMode="gray">
          <a:xfrm>
            <a:off x="5923278" y="2219980"/>
            <a:ext cx="263300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77800" indent="-177800" algn="r" defTabSz="801688">
              <a:spcBef>
                <a:spcPct val="20000"/>
              </a:spcBef>
            </a:pPr>
            <a:r>
              <a:rPr lang="zh-CN" altLang="en-US" sz="1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通过专业化工具或者建模实现预测和数据精准分析</a:t>
            </a:r>
            <a:endParaRPr lang="en-GB" altLang="zh-CN" sz="1400" dirty="0">
              <a:solidFill>
                <a:prstClr val="black">
                  <a:lumMod val="95000"/>
                  <a:lumOff val="5000"/>
                </a:prstClr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grpSp>
        <p:nvGrpSpPr>
          <p:cNvPr id="10" name="Group 76"/>
          <p:cNvGrpSpPr/>
          <p:nvPr/>
        </p:nvGrpSpPr>
        <p:grpSpPr>
          <a:xfrm>
            <a:off x="247650" y="1655332"/>
            <a:ext cx="4127500" cy="4364468"/>
            <a:chOff x="152400" y="1375791"/>
            <a:chExt cx="4643470" cy="5125043"/>
          </a:xfrm>
        </p:grpSpPr>
        <p:sp>
          <p:nvSpPr>
            <p:cNvPr id="11" name="Rounded Rectangle 86"/>
            <p:cNvSpPr/>
            <p:nvPr>
              <p:custDataLst>
                <p:tags r:id="rId1"/>
              </p:custDataLst>
            </p:nvPr>
          </p:nvSpPr>
          <p:spPr bwMode="auto">
            <a:xfrm>
              <a:off x="152400" y="1643050"/>
              <a:ext cx="4643470" cy="4857784"/>
            </a:xfrm>
            <a:prstGeom prst="roundRect">
              <a:avLst>
                <a:gd name="adj" fmla="val 2073"/>
              </a:avLst>
            </a:prstGeom>
            <a:solidFill>
              <a:schemeClr val="bg1"/>
            </a:solidFill>
            <a:ln w="6350" algn="ctr">
              <a:solidFill>
                <a:schemeClr val="bg2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72000" tIns="36000" rIns="72000"/>
            <a:lstStyle/>
            <a:p>
              <a:pPr marL="177800" indent="-177800">
                <a:spcBef>
                  <a:spcPct val="50000"/>
                </a:spcBef>
              </a:pPr>
              <a:endParaRPr 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2" name="Right Arrow 27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 rot="18425659">
              <a:off x="9988" y="3489193"/>
              <a:ext cx="4519826" cy="727283"/>
            </a:xfrm>
            <a:prstGeom prst="rightArrow">
              <a:avLst>
                <a:gd name="adj1" fmla="val 50000"/>
                <a:gd name="adj2" fmla="val 71589"/>
              </a:avLst>
            </a:prstGeom>
            <a:solidFill>
              <a:schemeClr val="bg1">
                <a:lumMod val="95000"/>
              </a:schemeClr>
            </a:solidFill>
            <a:ln w="31750" algn="ctr">
              <a:noFill/>
              <a:round/>
              <a:headEnd/>
              <a:tailEnd/>
            </a:ln>
          </p:spPr>
          <p:txBody>
            <a:bodyPr vert="eaVert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grpSp>
          <p:nvGrpSpPr>
            <p:cNvPr id="13" name="Group 62"/>
            <p:cNvGrpSpPr/>
            <p:nvPr>
              <p:custDataLst>
                <p:tags r:id="rId3"/>
              </p:custDataLst>
            </p:nvPr>
          </p:nvGrpSpPr>
          <p:grpSpPr>
            <a:xfrm>
              <a:off x="697596" y="2461623"/>
              <a:ext cx="3365633" cy="2858483"/>
              <a:chOff x="750878" y="2461622"/>
              <a:chExt cx="3727450" cy="2858483"/>
            </a:xfrm>
          </p:grpSpPr>
          <p:cxnSp>
            <p:nvCxnSpPr>
              <p:cNvPr id="44" name="Straight Connector 16"/>
              <p:cNvCxnSpPr>
                <a:cxnSpLocks noChangeShapeType="1"/>
              </p:cNvCxnSpPr>
              <p:nvPr/>
            </p:nvCxnSpPr>
            <p:spPr bwMode="auto">
              <a:xfrm>
                <a:off x="750878" y="3890070"/>
                <a:ext cx="3706813" cy="1587"/>
              </a:xfrm>
              <a:prstGeom prst="line">
                <a:avLst/>
              </a:prstGeom>
              <a:noFill/>
              <a:ln w="28575" algn="ctr">
                <a:solidFill>
                  <a:srgbClr val="A6A6A6"/>
                </a:solidFill>
                <a:round/>
                <a:headEnd/>
                <a:tailEnd/>
              </a:ln>
            </p:spPr>
          </p:cxnSp>
          <p:cxnSp>
            <p:nvCxnSpPr>
              <p:cNvPr id="45" name="Straight Connector 20"/>
              <p:cNvCxnSpPr>
                <a:cxnSpLocks noChangeShapeType="1"/>
              </p:cNvCxnSpPr>
              <p:nvPr/>
            </p:nvCxnSpPr>
            <p:spPr bwMode="auto">
              <a:xfrm>
                <a:off x="761991" y="4366748"/>
                <a:ext cx="3705225" cy="0"/>
              </a:xfrm>
              <a:prstGeom prst="line">
                <a:avLst/>
              </a:prstGeom>
              <a:noFill/>
              <a:ln w="12700" algn="ctr">
                <a:solidFill>
                  <a:srgbClr val="A6A6A6"/>
                </a:solidFill>
                <a:round/>
                <a:headEnd/>
                <a:tailEnd/>
              </a:ln>
            </p:spPr>
          </p:cxnSp>
          <p:cxnSp>
            <p:nvCxnSpPr>
              <p:cNvPr id="46" name="Straight Connector 21"/>
              <p:cNvCxnSpPr>
                <a:cxnSpLocks noChangeShapeType="1"/>
              </p:cNvCxnSpPr>
              <p:nvPr/>
            </p:nvCxnSpPr>
            <p:spPr bwMode="auto">
              <a:xfrm>
                <a:off x="761991" y="4841839"/>
                <a:ext cx="3705225" cy="1588"/>
              </a:xfrm>
              <a:prstGeom prst="line">
                <a:avLst/>
              </a:prstGeom>
              <a:noFill/>
              <a:ln w="12700" algn="ctr">
                <a:solidFill>
                  <a:srgbClr val="A6A6A6"/>
                </a:solidFill>
                <a:round/>
                <a:headEnd/>
                <a:tailEnd/>
              </a:ln>
            </p:spPr>
          </p:cxnSp>
          <p:cxnSp>
            <p:nvCxnSpPr>
              <p:cNvPr id="47" name="Straight Connector 22"/>
              <p:cNvCxnSpPr>
                <a:cxnSpLocks noChangeShapeType="1"/>
              </p:cNvCxnSpPr>
              <p:nvPr/>
            </p:nvCxnSpPr>
            <p:spPr bwMode="auto">
              <a:xfrm>
                <a:off x="769928" y="5318518"/>
                <a:ext cx="3708400" cy="1587"/>
              </a:xfrm>
              <a:prstGeom prst="line">
                <a:avLst/>
              </a:prstGeom>
              <a:noFill/>
              <a:ln w="12700" algn="ctr">
                <a:solidFill>
                  <a:srgbClr val="A6A6A6"/>
                </a:solidFill>
                <a:round/>
                <a:headEnd/>
                <a:tailEnd/>
              </a:ln>
            </p:spPr>
          </p:cxnSp>
          <p:cxnSp>
            <p:nvCxnSpPr>
              <p:cNvPr id="48" name="Straight Connector 24"/>
              <p:cNvCxnSpPr>
                <a:cxnSpLocks noChangeShapeType="1"/>
              </p:cNvCxnSpPr>
              <p:nvPr/>
            </p:nvCxnSpPr>
            <p:spPr bwMode="auto">
              <a:xfrm>
                <a:off x="761991" y="2461622"/>
                <a:ext cx="3705225" cy="0"/>
              </a:xfrm>
              <a:prstGeom prst="line">
                <a:avLst/>
              </a:prstGeom>
              <a:noFill/>
              <a:ln w="12700" algn="ctr">
                <a:solidFill>
                  <a:srgbClr val="A6A6A6"/>
                </a:solidFill>
                <a:round/>
                <a:headEnd/>
                <a:tailEnd/>
              </a:ln>
            </p:spPr>
          </p:cxnSp>
          <p:cxnSp>
            <p:nvCxnSpPr>
              <p:cNvPr id="49" name="Straight Connector 25"/>
              <p:cNvCxnSpPr>
                <a:cxnSpLocks noChangeShapeType="1"/>
              </p:cNvCxnSpPr>
              <p:nvPr/>
            </p:nvCxnSpPr>
            <p:spPr bwMode="auto">
              <a:xfrm>
                <a:off x="761991" y="2936713"/>
                <a:ext cx="3705225" cy="1587"/>
              </a:xfrm>
              <a:prstGeom prst="line">
                <a:avLst/>
              </a:prstGeom>
              <a:noFill/>
              <a:ln w="12700" algn="ctr">
                <a:solidFill>
                  <a:srgbClr val="A6A6A6"/>
                </a:solidFill>
                <a:round/>
                <a:headEnd/>
                <a:tailEnd/>
              </a:ln>
            </p:spPr>
          </p:cxnSp>
          <p:cxnSp>
            <p:nvCxnSpPr>
              <p:cNvPr id="50" name="Straight Connector 26"/>
              <p:cNvCxnSpPr>
                <a:cxnSpLocks noChangeShapeType="1"/>
              </p:cNvCxnSpPr>
              <p:nvPr/>
            </p:nvCxnSpPr>
            <p:spPr bwMode="auto">
              <a:xfrm>
                <a:off x="769928" y="3413391"/>
                <a:ext cx="3708400" cy="1588"/>
              </a:xfrm>
              <a:prstGeom prst="line">
                <a:avLst/>
              </a:prstGeom>
              <a:noFill/>
              <a:ln w="12700" algn="ctr">
                <a:solidFill>
                  <a:srgbClr val="A6A6A6"/>
                </a:solidFill>
                <a:round/>
                <a:headEnd/>
                <a:tailEnd/>
              </a:ln>
            </p:spPr>
          </p:cxnSp>
        </p:grpSp>
        <p:sp>
          <p:nvSpPr>
            <p:cNvPr id="14" name="TextBox 13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 rot="16200000">
              <a:off x="-1453929" y="3678296"/>
              <a:ext cx="3548061" cy="277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竞争优势</a:t>
              </a:r>
              <a:endParaRPr lang="en-US" sz="1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15" name="TextBox 14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757790" y="5806745"/>
              <a:ext cx="3620161" cy="289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智能的复杂度</a:t>
              </a:r>
              <a:endParaRPr lang="en-US" sz="1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16" name="TextBox 28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625366" y="2086759"/>
              <a:ext cx="1479021" cy="289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 b="1" dirty="0" smtClean="0">
                  <a:solidFill>
                    <a:srgbClr val="A60D1F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优化</a:t>
              </a:r>
              <a:endParaRPr lang="en-US" sz="1000" b="1" dirty="0">
                <a:solidFill>
                  <a:srgbClr val="A60D1F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17" name="TextBox 29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625366" y="2598709"/>
              <a:ext cx="1850496" cy="289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 b="1" dirty="0" smtClean="0">
                  <a:solidFill>
                    <a:srgbClr val="FF6600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预测建模</a:t>
              </a:r>
              <a:endParaRPr lang="en-US" sz="1000" b="1" dirty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18" name="TextBox 30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646003" y="3100631"/>
              <a:ext cx="1270915" cy="289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 b="1" dirty="0" smtClean="0">
                  <a:solidFill>
                    <a:srgbClr val="FF6600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预测</a:t>
              </a:r>
              <a:r>
                <a:rPr lang="en-US" sz="1000" b="1" dirty="0" smtClean="0">
                  <a:solidFill>
                    <a:srgbClr val="FF6600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/</a:t>
              </a:r>
              <a:r>
                <a:rPr lang="zh-CN" altLang="en-US" sz="1000" b="1" dirty="0" smtClean="0">
                  <a:solidFill>
                    <a:srgbClr val="FF6600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外推</a:t>
              </a:r>
              <a:endParaRPr lang="en-US" sz="1000" b="1" dirty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19" name="TextBox 31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633964" y="3514714"/>
              <a:ext cx="1979480" cy="289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 b="1" dirty="0" smtClean="0">
                  <a:solidFill>
                    <a:srgbClr val="FF6600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统计分析</a:t>
              </a:r>
              <a:endParaRPr lang="en-US" sz="1000" b="1" dirty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20" name="TextBox 32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627086" y="3990964"/>
              <a:ext cx="1482460" cy="289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 b="1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报警</a:t>
              </a:r>
              <a:endParaRPr lang="en-US" sz="10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21" name="TextBox 33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628804" y="4442609"/>
              <a:ext cx="1891770" cy="289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询问</a:t>
              </a:r>
              <a:r>
                <a:rPr lang="en-US" sz="1000" b="1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/</a:t>
              </a:r>
              <a:r>
                <a:rPr lang="zh-CN" altLang="en-US" sz="1000" b="1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钻取</a:t>
              </a:r>
              <a:endParaRPr lang="en-US" sz="10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22" name="TextBox 34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628805" y="4899015"/>
              <a:ext cx="1480740" cy="289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 b="1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临时报表</a:t>
              </a:r>
              <a:endParaRPr lang="en-US" sz="1000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23" name="TextBox 35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628804" y="5393341"/>
              <a:ext cx="1802342" cy="289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 b="1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标准报告</a:t>
              </a:r>
              <a:endParaRPr lang="en-US" sz="1000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24" name="TextBox 36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432867" y="2008635"/>
              <a:ext cx="1742156" cy="271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 smtClean="0">
                  <a:solidFill>
                    <a:srgbClr val="A60D1F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“</a:t>
              </a:r>
              <a:r>
                <a:rPr lang="zh-CN" altLang="en-US" sz="900" dirty="0" smtClean="0">
                  <a:solidFill>
                    <a:srgbClr val="A60D1F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最好情况是什么</a:t>
              </a:r>
              <a:r>
                <a:rPr lang="en-US" sz="900" dirty="0" smtClean="0">
                  <a:solidFill>
                    <a:srgbClr val="A60D1F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?”</a:t>
              </a:r>
              <a:endParaRPr lang="en-US" sz="900" dirty="0">
                <a:solidFill>
                  <a:srgbClr val="A60D1F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25" name="TextBox 37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436306" y="2483724"/>
              <a:ext cx="1742156" cy="271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 smtClean="0">
                  <a:solidFill>
                    <a:srgbClr val="FF6600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“</a:t>
              </a:r>
              <a:r>
                <a:rPr lang="zh-CN" altLang="en-US" sz="900" dirty="0" smtClean="0">
                  <a:solidFill>
                    <a:srgbClr val="FF6600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下一步会发生什么</a:t>
              </a:r>
              <a:r>
                <a:rPr lang="en-US" sz="900" dirty="0" smtClean="0">
                  <a:solidFill>
                    <a:srgbClr val="FF6600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?”</a:t>
              </a:r>
              <a:endParaRPr lang="en-US" sz="900" dirty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26" name="TextBox 38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2438024" y="2964623"/>
              <a:ext cx="1742156" cy="433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 smtClean="0">
                  <a:solidFill>
                    <a:srgbClr val="FF6600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“</a:t>
              </a:r>
              <a:r>
                <a:rPr lang="zh-CN" altLang="en-US" sz="900" dirty="0" smtClean="0">
                  <a:solidFill>
                    <a:srgbClr val="FF6600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如果这些趋势继续会怎样</a:t>
              </a:r>
              <a:r>
                <a:rPr lang="en-US" sz="900" dirty="0" smtClean="0">
                  <a:solidFill>
                    <a:srgbClr val="FF6600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?”</a:t>
              </a:r>
              <a:endParaRPr lang="en-US" sz="900" dirty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27" name="TextBox 39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439747" y="3437082"/>
              <a:ext cx="1742156" cy="433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“</a:t>
              </a:r>
              <a:r>
                <a:rPr lang="zh-CN" altLang="en-US" sz="900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为什么会出现这种情况</a:t>
              </a:r>
              <a:r>
                <a:rPr lang="en-US" sz="900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?”</a:t>
              </a:r>
              <a:endParaRPr lang="en-US" sz="9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28" name="TextBox 40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2443185" y="3995422"/>
              <a:ext cx="1742156" cy="271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“</a:t>
              </a:r>
              <a:r>
                <a:rPr lang="zh-CN" altLang="en-US" sz="900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需要怎样的行动”</a:t>
              </a:r>
              <a:endParaRPr lang="en-US" sz="9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29" name="TextBox 41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431146" y="4440196"/>
              <a:ext cx="1742156" cy="271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“</a:t>
              </a:r>
              <a:r>
                <a:rPr lang="zh-CN" altLang="en-US" sz="900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到底问题是什么</a:t>
              </a:r>
              <a:r>
                <a:rPr lang="en-US" sz="900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”</a:t>
              </a:r>
              <a:endParaRPr lang="en-US" sz="9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30" name="TextBox 42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2432867" y="4979691"/>
              <a:ext cx="1742156" cy="271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“</a:t>
              </a:r>
              <a:r>
                <a:rPr lang="zh-CN" altLang="en-US" sz="9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多少，多频繁，哪里</a:t>
              </a:r>
              <a:r>
                <a:rPr lang="en-US" altLang="zh-CN" sz="9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”</a:t>
              </a:r>
              <a:endParaRPr 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31" name="TextBox 43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2432867" y="5424465"/>
              <a:ext cx="1742157" cy="271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9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“</a:t>
              </a:r>
              <a:r>
                <a:rPr lang="zh-CN" altLang="en-US" sz="9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发生了什么事”</a:t>
              </a:r>
              <a:endParaRPr 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32" name="TextBox 8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 rot="5400000">
              <a:off x="3931376" y="2499205"/>
              <a:ext cx="1230312" cy="285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50" b="1" dirty="0" smtClean="0">
                  <a:solidFill>
                    <a:srgbClr val="A60D1F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行动</a:t>
              </a:r>
              <a:r>
                <a:rPr lang="en-US" altLang="zh-CN" sz="1050" b="1" dirty="0" smtClean="0">
                  <a:solidFill>
                    <a:srgbClr val="A60D1F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/</a:t>
              </a:r>
              <a:r>
                <a:rPr lang="zh-CN" altLang="en-US" sz="1050" b="1" dirty="0" smtClean="0">
                  <a:solidFill>
                    <a:srgbClr val="A60D1F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计划</a:t>
              </a:r>
              <a:endParaRPr lang="en-US" sz="1050" b="1" dirty="0">
                <a:solidFill>
                  <a:srgbClr val="A60D1F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33" name="Rectangle 48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458545" y="5744814"/>
              <a:ext cx="722313" cy="184150"/>
            </a:xfrm>
            <a:prstGeom prst="rect">
              <a:avLst/>
            </a:prstGeom>
            <a:solidFill>
              <a:schemeClr val="bg1"/>
            </a:solidFill>
            <a:ln w="12700" algn="ctr">
              <a:noFill/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Rectangle 49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 rot="-5400000">
              <a:off x="178948" y="5376713"/>
              <a:ext cx="739775" cy="180578"/>
            </a:xfrm>
            <a:prstGeom prst="rect">
              <a:avLst/>
            </a:prstGeom>
            <a:solidFill>
              <a:schemeClr val="bg1"/>
            </a:solidFill>
            <a:ln w="12700" algn="ctr">
              <a:noFill/>
              <a:miter lim="800000"/>
              <a:headEnd/>
              <a:tailEnd/>
            </a:ln>
          </p:spPr>
          <p:txBody>
            <a:bodyPr vert="eaVert" wrap="none" lIns="90488" tIns="44450" rIns="90488" bIns="44450" anchor="ctr"/>
            <a:lstStyle/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5" name="Straight Arrow Connector 12"/>
            <p:cNvCxnSpPr>
              <a:cxnSpLocks noChangeShapeType="1"/>
            </p:cNvCxnSpPr>
            <p:nvPr>
              <p:custDataLst>
                <p:tags r:id="rId25"/>
              </p:custDataLst>
            </p:nvPr>
          </p:nvCxnSpPr>
          <p:spPr bwMode="auto">
            <a:xfrm flipV="1">
              <a:off x="627085" y="5743226"/>
              <a:ext cx="3510000" cy="1270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" name="Straight Arrow Connector 5"/>
            <p:cNvCxnSpPr>
              <a:cxnSpLocks noChangeShapeType="1"/>
            </p:cNvCxnSpPr>
            <p:nvPr>
              <p:custDataLst>
                <p:tags r:id="rId26"/>
              </p:custDataLst>
            </p:nvPr>
          </p:nvCxnSpPr>
          <p:spPr bwMode="auto">
            <a:xfrm rot="16200000" flipV="1">
              <a:off x="-1287373" y="3857740"/>
              <a:ext cx="3810000" cy="859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7" name="Text Box 43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2009788" y="1375791"/>
              <a:ext cx="811527" cy="15179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90488" tIns="0" rIns="90488" bIns="0" anchor="b">
              <a:spAutoFit/>
            </a:bodyPr>
            <a:lstStyle/>
            <a:p>
              <a:pPr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5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分析定义</a:t>
              </a:r>
              <a:endParaRPr lang="en-US" sz="105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 Box 45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98892" y="6121594"/>
              <a:ext cx="4251299" cy="30780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 lIns="90488" tIns="44450" rIns="90488" bIns="44450" anchor="b">
              <a:spAutoFit/>
            </a:bodyPr>
            <a:lstStyle/>
            <a:p>
              <a:pPr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Source: Competing on Analytics: The New Science of Winning (Davenport / Harris</a:t>
              </a:r>
              <a:r>
                <a:rPr lang="en-US" sz="7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) </a:t>
              </a:r>
              <a:r>
                <a:rPr lang="en-US" sz="7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	</a:t>
              </a:r>
            </a:p>
          </p:txBody>
        </p:sp>
        <p:sp>
          <p:nvSpPr>
            <p:cNvPr id="39" name="TextBox 8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 rot="5400000">
              <a:off x="3951220" y="5136335"/>
              <a:ext cx="1190626" cy="285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50" b="1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感知</a:t>
              </a:r>
              <a:endParaRPr lang="en-US" sz="1050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40" name="Text Box 8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3201613" y="2295380"/>
              <a:ext cx="1006085" cy="178898"/>
            </a:xfrm>
            <a:prstGeom prst="rect">
              <a:avLst/>
            </a:prstGeom>
            <a:solidFill>
              <a:srgbClr val="A60D1F"/>
            </a:solidFill>
            <a:ln w="31750" algn="ctr">
              <a:noFill/>
              <a:miter lim="800000"/>
              <a:headEnd/>
              <a:tailEnd/>
            </a:ln>
          </p:spPr>
          <p:txBody>
            <a:bodyPr wrap="square" lIns="36000" tIns="0" rIns="36000" bIns="0">
              <a:spAutoFit/>
            </a:bodyPr>
            <a:lstStyle/>
            <a:p>
              <a:pPr algn="ctr" fontAlgn="base">
                <a:lnSpc>
                  <a:spcPct val="110000"/>
                </a:lnSpc>
                <a:spcBef>
                  <a:spcPct val="100000"/>
                </a:spcBef>
                <a:spcAft>
                  <a:spcPct val="0"/>
                </a:spcAft>
              </a:pPr>
              <a:r>
                <a:rPr lang="zh-CN" altLang="en-US" sz="900" b="1" i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现在要做什么？</a:t>
              </a:r>
              <a:endParaRPr lang="en-US" sz="900" b="1" i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41" name="Text Box 8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3201613" y="3261694"/>
              <a:ext cx="1006085" cy="178898"/>
            </a:xfrm>
            <a:prstGeom prst="rect">
              <a:avLst/>
            </a:prstGeom>
            <a:solidFill>
              <a:srgbClr val="FF6600"/>
            </a:solidFill>
            <a:ln w="31750" algn="ctr">
              <a:noFill/>
              <a:miter lim="800000"/>
              <a:headEnd/>
              <a:tailEnd/>
            </a:ln>
          </p:spPr>
          <p:txBody>
            <a:bodyPr wrap="square" lIns="36000" tIns="0" rIns="36000" bIns="0">
              <a:spAutoFit/>
            </a:bodyPr>
            <a:lstStyle/>
            <a:p>
              <a:pPr algn="ctr" fontAlgn="base">
                <a:lnSpc>
                  <a:spcPct val="110000"/>
                </a:lnSpc>
                <a:spcBef>
                  <a:spcPct val="100000"/>
                </a:spcBef>
                <a:spcAft>
                  <a:spcPct val="0"/>
                </a:spcAft>
              </a:pPr>
              <a:r>
                <a:rPr lang="zh-CN" altLang="en-US" sz="900" b="1" i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然后会怎样</a:t>
              </a:r>
              <a:r>
                <a:rPr lang="en-US" sz="900" b="1" i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?</a:t>
              </a:r>
              <a:endParaRPr lang="en-US" sz="900" b="1" i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42" name="Text Box 8"/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201613" y="4668702"/>
              <a:ext cx="1006086" cy="198776"/>
            </a:xfrm>
            <a:prstGeom prst="rect">
              <a:avLst/>
            </a:prstGeom>
            <a:solidFill>
              <a:srgbClr val="FFC000"/>
            </a:solidFill>
            <a:ln w="31750" algn="ctr">
              <a:noFill/>
              <a:miter lim="800000"/>
              <a:headEnd/>
              <a:tailEnd/>
            </a:ln>
          </p:spPr>
          <p:txBody>
            <a:bodyPr wrap="square" lIns="36000" tIns="0" rIns="36000" bIns="0">
              <a:spAutoFit/>
            </a:bodyPr>
            <a:lstStyle/>
            <a:p>
              <a:pPr algn="ctr" fontAlgn="base">
                <a:lnSpc>
                  <a:spcPct val="110000"/>
                </a:lnSpc>
                <a:spcBef>
                  <a:spcPct val="100000"/>
                </a:spcBef>
                <a:spcAft>
                  <a:spcPct val="0"/>
                </a:spcAft>
              </a:pPr>
              <a:r>
                <a:rPr lang="zh-CN" altLang="en-US" sz="1000" b="1" i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发生了什么</a:t>
              </a:r>
              <a:r>
                <a:rPr lang="en-US" sz="1000" b="1" i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?</a:t>
              </a:r>
              <a:endParaRPr lang="en-US" sz="1000" b="1" i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43" name="TextBox 8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 rot="5400000">
              <a:off x="3872661" y="3863786"/>
              <a:ext cx="1230312" cy="285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50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判断</a:t>
              </a:r>
              <a:endParaRPr lang="en-US" sz="105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</p:grpSp>
      <p:pic>
        <p:nvPicPr>
          <p:cNvPr id="51" name="图片 16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10437" y="0"/>
            <a:ext cx="1833563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ubjectTitle"/>
  <p:tag name="DATE" val="2011/9/19 5:05:5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jFXoipw0SPaA1hMO7ZP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qvZWMcbdk6kp9d5BgCUF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3gKRY30ZU61eF_cg21a.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wt9rCUg7U6RHUtoHCyz8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93528CfEi6o7MIt8ltq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iFPwqg9LUK0zzVygKcpt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p53MQaMJE6gRTl5Yq7ii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kGu_ItrPkebI4HKcAHAB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07UkAoA6UmAvcNfwsx5n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R2DY.Wy8kyk4EM.D1ri8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ubjectTitle"/>
  <p:tag name="DATE" val="2011/9/19 5:05:5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KX216ko60OdRbxTUsnJx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q5O7VpS6EG50R5xgC6i7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l_0Isf_kEywwH5R5jxY1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6ftmFN_2kORvt9wMKj6B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elF9NN.yUSQtgDtMPN0n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Zu.HW5OUqdpyWyCDdu1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zsM5Am97kiccDTUUuVok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pOPjWxWW0CW3GQ_TEsG7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1wVZcDoRUieY4loHoWJp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Gf3TGo0urgvGLtmSZc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5XUzc7kvUeA66idy9dxm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TbGoXglLEOsJR_kWOMjl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i6AySDbBUGcBh_AffATf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YuHJHrlPkiwkASD7aVwY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0PlyveRokSxPY7IinGHW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vRwuDGfvEi2t3T_.9FDF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elF9NN.yUSQtgDtMPN0n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O4L4MS9EKNcewtI4bX_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.PLrbaUhESHzi3O6tDPX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f.YMJNTZ0qmbQ8.nHL9W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E2dnXQzDUeUuxSbJ3tAf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TCEed1bOkqmk1Z1zCHGn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5OOfq9OFUupxydswXO.i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pBntrNLpU.Ix73maus4j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pBntrNLpU.Ix73maus4j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5OOfq9OFUupxydswXO.i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pBntrNLpU.Ix73maus4j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5OOfq9OFUupxydswXO.i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PrDmJ2nS0mhxwqVY5csm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5gzamRaDEOdmARW8sfbc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EvL776zwUOIBCaLF8OWA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qLkCR3pOkmfhLiuf2_Ic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7.HEaswOES3Vc6sAWIBRw"/>
</p:tagLst>
</file>

<file path=ppt/theme/theme1.xml><?xml version="1.0" encoding="utf-8"?>
<a:theme xmlns:a="http://schemas.openxmlformats.org/drawingml/2006/main" name="L1&amp;L2 流程">
  <a:themeElements>
    <a:clrScheme name="">
      <a:dk1>
        <a:srgbClr val="000000"/>
      </a:dk1>
      <a:lt1>
        <a:srgbClr val="FFFFFF"/>
      </a:lt1>
      <a:dk2>
        <a:srgbClr val="061DC8"/>
      </a:dk2>
      <a:lt2>
        <a:srgbClr val="727272"/>
      </a:lt2>
      <a:accent1>
        <a:srgbClr val="7889FB"/>
      </a:accent1>
      <a:accent2>
        <a:srgbClr val="C7CDFD"/>
      </a:accent2>
      <a:accent3>
        <a:srgbClr val="FFFFFF"/>
      </a:accent3>
      <a:accent4>
        <a:srgbClr val="000000"/>
      </a:accent4>
      <a:accent5>
        <a:srgbClr val="BEC4FD"/>
      </a:accent5>
      <a:accent6>
        <a:srgbClr val="B2B8E3"/>
      </a:accent6>
      <a:hlink>
        <a:srgbClr val="669900"/>
      </a:hlink>
      <a:folHlink>
        <a:srgbClr val="8CC8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</TotalTime>
  <Words>2831</Words>
  <Application>Microsoft Office PowerPoint</Application>
  <PresentationFormat>全屏显示(4:3)</PresentationFormat>
  <Paragraphs>545</Paragraphs>
  <Slides>18</Slides>
  <Notes>8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L1&amp;L2 流程</vt:lpstr>
      <vt:lpstr>自定义设计方案</vt:lpstr>
      <vt:lpstr>Microsoft Office Excel 97-2003 工作表</vt:lpstr>
      <vt:lpstr>think-cell Slide</vt:lpstr>
      <vt:lpstr>目录</vt:lpstr>
      <vt:lpstr>Retek实施与优化简介</vt:lpstr>
      <vt:lpstr>Retek核心应用蓝图</vt:lpstr>
      <vt:lpstr>Retek系统集成架构图</vt:lpstr>
      <vt:lpstr>目录</vt:lpstr>
      <vt:lpstr>4 Retek2015优化总览</vt:lpstr>
      <vt:lpstr>优化任务介绍- 商品管理和供应链管理</vt:lpstr>
      <vt:lpstr>优化任务介绍- 价格及营运管理</vt:lpstr>
      <vt:lpstr>优化任务介绍 - 数据分析优化路径</vt:lpstr>
      <vt:lpstr>报表和数据分析</vt:lpstr>
      <vt:lpstr>目录</vt:lpstr>
      <vt:lpstr>Retek2016应用规划指引</vt:lpstr>
      <vt:lpstr>2016应用规划 – 系统主要差异点介绍</vt:lpstr>
      <vt:lpstr>2016Retek优化计划 – 商品和供应链部分</vt:lpstr>
      <vt:lpstr>2016Retek优化计划 – 运营,价格,数据分析</vt:lpstr>
      <vt:lpstr>系统优化关键要素(CSF)</vt:lpstr>
      <vt:lpstr>目录</vt:lpstr>
      <vt:lpstr>管理层期望和指导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2016年重点项目汇报         应用部</dc:title>
  <dc:creator>Ken</dc:creator>
  <cp:lastModifiedBy>Ken</cp:lastModifiedBy>
  <cp:revision>162</cp:revision>
  <dcterms:modified xsi:type="dcterms:W3CDTF">2015-12-31T03:40:47Z</dcterms:modified>
</cp:coreProperties>
</file>