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85"/>
  </p:handoutMasterIdLst>
  <p:sldIdLst>
    <p:sldId id="315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432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431" r:id="rId28"/>
    <p:sldId id="286" r:id="rId29"/>
    <p:sldId id="287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430" r:id="rId53"/>
    <p:sldId id="313" r:id="rId54"/>
    <p:sldId id="318" r:id="rId55"/>
    <p:sldId id="327" r:id="rId56"/>
    <p:sldId id="328" r:id="rId57"/>
    <p:sldId id="342" r:id="rId58"/>
    <p:sldId id="346" r:id="rId59"/>
    <p:sldId id="347" r:id="rId60"/>
    <p:sldId id="375" r:id="rId61"/>
    <p:sldId id="376" r:id="rId62"/>
    <p:sldId id="377" r:id="rId63"/>
    <p:sldId id="378" r:id="rId64"/>
    <p:sldId id="345" r:id="rId65"/>
    <p:sldId id="390" r:id="rId66"/>
    <p:sldId id="391" r:id="rId67"/>
    <p:sldId id="392" r:id="rId68"/>
    <p:sldId id="396" r:id="rId69"/>
    <p:sldId id="398" r:id="rId70"/>
    <p:sldId id="399" r:id="rId71"/>
    <p:sldId id="408" r:id="rId72"/>
    <p:sldId id="409" r:id="rId73"/>
    <p:sldId id="410" r:id="rId74"/>
    <p:sldId id="411" r:id="rId75"/>
    <p:sldId id="412" r:id="rId76"/>
    <p:sldId id="421" r:id="rId77"/>
    <p:sldId id="422" r:id="rId78"/>
    <p:sldId id="423" r:id="rId79"/>
    <p:sldId id="424" r:id="rId80"/>
    <p:sldId id="425" r:id="rId81"/>
    <p:sldId id="429" r:id="rId82"/>
    <p:sldId id="269" r:id="rId83"/>
    <p:sldId id="314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66" autoAdjust="0"/>
    <p:restoredTop sz="90929"/>
  </p:normalViewPr>
  <p:slideViewPr>
    <p:cSldViewPr>
      <p:cViewPr varScale="1">
        <p:scale>
          <a:sx n="64" d="100"/>
          <a:sy n="64" d="100"/>
        </p:scale>
        <p:origin x="-1620" y="-9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90"/>
    </p:cViewPr>
  </p:sorterViewPr>
  <p:notesViewPr>
    <p:cSldViewPr>
      <p:cViewPr varScale="1">
        <p:scale>
          <a:sx n="37" d="100"/>
          <a:sy n="37" d="100"/>
        </p:scale>
        <p:origin x="-1584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80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580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80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DAFEBA9-1AE2-4516-966D-FC1258B9F32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8E09524-0058-42F8-8269-62CCEC2E970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DBC1A6-C9B6-4738-A5A3-F61C554FAA5B}" type="slidenum">
              <a:rPr lang="en-US" altLang="zh-CN"/>
            </a:fld>
            <a:endParaRPr lang="en-US" altLang="zh-CN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98D8FE-FE03-45E4-9220-E336B07BFF05}" type="slidenum">
              <a:rPr lang="en-US" altLang="zh-CN"/>
            </a:fld>
            <a:endParaRPr lang="en-US" altLang="zh-CN"/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38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3884613" y="635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3884613" y="867410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0" y="86741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8" name="Rectangle 14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955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7613" cy="4105275"/>
          </a:xfrm>
        </p:spPr>
        <p:txBody>
          <a:bodyPr lIns="93663" tIns="47625" rIns="93663" bIns="47625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AE3457-3156-4E28-90DD-3A89CAC313EE}" type="slidenum">
              <a:rPr lang="en-US" altLang="zh-CN"/>
            </a:fld>
            <a:endParaRPr lang="en-US" altLang="zh-CN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38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3884613" y="635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3884613" y="867410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0" y="86741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6" name="Rectangle 14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9764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7613" cy="4105275"/>
          </a:xfrm>
        </p:spPr>
        <p:txBody>
          <a:bodyPr lIns="93663" tIns="47625" rIns="93663" bIns="47625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29A206-E263-4B99-8DEC-C5360B87C0A9}" type="slidenum">
              <a:rPr lang="en-US" altLang="zh-CN"/>
            </a:fld>
            <a:endParaRPr lang="en-US" altLang="zh-CN"/>
          </a:p>
        </p:txBody>
      </p:sp>
      <p:sp>
        <p:nvSpPr>
          <p:cNvPr id="201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91FEC40-A602-4275-BE2E-B6527FF16F3D}" type="slidenum">
              <a:rPr lang="en-US" altLang="zh-CN"/>
            </a:fld>
            <a:endParaRPr lang="en-US" altLang="zh-CN"/>
          </a:p>
        </p:txBody>
      </p:sp>
      <p:sp>
        <p:nvSpPr>
          <p:cNvPr id="203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E27BB6-2983-45C9-8F05-A801A809EA41}" type="slidenum">
              <a:rPr lang="en-US" altLang="zh-CN"/>
            </a:fld>
            <a:endParaRPr lang="en-US" altLang="zh-CN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58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26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24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8" name="Rectangle 14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05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4800"/>
          </a:xfrm>
        </p:spPr>
        <p:txBody>
          <a:bodyPr lIns="95250" tIns="49213" rIns="95250" bIns="49213"/>
          <a:lstStyle/>
          <a:p>
            <a:pPr defTabSz="984250"/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4EE266-DC6E-4C62-B503-005A449E64A7}" type="slidenum">
              <a:rPr lang="en-US" altLang="zh-CN"/>
            </a:fld>
            <a:endParaRPr lang="en-US" altLang="zh-CN"/>
          </a:p>
        </p:txBody>
      </p:sp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56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24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9" name="Rectangle 17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0" name="Rectangle 18"/>
          <p:cNvSpPr>
            <a:spLocks noChangeArrowheads="1"/>
          </p:cNvSpPr>
          <p:nvPr/>
        </p:nvSpPr>
        <p:spPr bwMode="auto">
          <a:xfrm>
            <a:off x="3883025" y="0"/>
            <a:ext cx="2974975" cy="454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1" name="Rectangle 19"/>
          <p:cNvSpPr>
            <a:spLocks noChangeArrowheads="1"/>
          </p:cNvSpPr>
          <p:nvPr/>
        </p:nvSpPr>
        <p:spPr bwMode="auto">
          <a:xfrm>
            <a:off x="3883025" y="8685213"/>
            <a:ext cx="2974975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25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92" name="Rectangle 20"/>
          <p:cNvSpPr>
            <a:spLocks noChangeArrowheads="1"/>
          </p:cNvSpPr>
          <p:nvPr/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3" name="Rectangle 21"/>
          <p:cNvSpPr>
            <a:spLocks noChangeArrowheads="1"/>
          </p:cNvSpPr>
          <p:nvPr/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4" name="Rectangle 2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0789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4800"/>
          </a:xfrm>
        </p:spPr>
        <p:txBody>
          <a:bodyPr lIns="95250" tIns="49213" rIns="95250" bIns="49213"/>
          <a:lstStyle/>
          <a:p>
            <a:pPr defTabSz="984250"/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B8BF6E-B4E4-4A03-971C-D707B24E71FC}" type="slidenum">
              <a:rPr lang="en-US" altLang="zh-CN"/>
            </a:fld>
            <a:endParaRPr lang="en-US" altLang="zh-CN"/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38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3884613" y="635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3884613" y="867410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0" y="86741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4" name="Rectangle 14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0993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7613" cy="4105275"/>
          </a:xfrm>
        </p:spPr>
        <p:txBody>
          <a:bodyPr lIns="93663" tIns="47625" rIns="93663" bIns="47625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E58280-BF53-49C1-B052-65EA895D99E6}" type="slidenum">
              <a:rPr lang="en-US" altLang="zh-CN"/>
            </a:fld>
            <a:endParaRPr lang="en-US" altLang="zh-CN"/>
          </a:p>
        </p:txBody>
      </p:sp>
      <p:sp>
        <p:nvSpPr>
          <p:cNvPr id="211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4800"/>
          </a:xfrm>
        </p:spPr>
        <p:txBody>
          <a:bodyPr lIns="93663" tIns="47625" rIns="93663" bIns="47625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F3F760-E131-42C9-BD06-6041AA98898C}" type="slidenum">
              <a:rPr lang="en-US" altLang="zh-CN"/>
            </a:fld>
            <a:endParaRPr lang="en-US" altLang="zh-CN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38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3884613" y="635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3884613" y="867410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50" tIns="0" rIns="19050" bIns="0" anchor="b"/>
          <a:lstStyle/>
          <a:p>
            <a:pPr algn="r" defTabSz="949325"/>
            <a:r>
              <a:rPr lang="en-US" altLang="zh-CN" sz="1000" i="1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0" y="86741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0" name="Rectangle 14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140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7613" cy="4105275"/>
          </a:xfrm>
        </p:spPr>
        <p:txBody>
          <a:bodyPr lIns="93663" tIns="47625" rIns="93663" bIns="47625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11EF23-66F1-4645-ABB6-57CA3A96A585}" type="slidenum">
              <a:rPr lang="en-US" altLang="zh-CN"/>
            </a:fld>
            <a:endParaRPr lang="en-US" altLang="zh-CN"/>
          </a:p>
        </p:txBody>
      </p:sp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0D80E0-D678-4419-9E2F-5A9EDB48DEE6}" type="slidenum">
              <a:rPr lang="en-US" altLang="zh-CN"/>
            </a:fld>
            <a:endParaRPr lang="en-US" altLang="zh-CN"/>
          </a:p>
        </p:txBody>
      </p:sp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55ADB3-A41C-4886-BC34-C51F9F455536}" type="slidenum">
              <a:rPr lang="en-US" altLang="zh-CN"/>
            </a:fld>
            <a:endParaRPr lang="en-US" altLang="zh-CN"/>
          </a:p>
        </p:txBody>
      </p:sp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6B28C1-A9DA-4628-9F80-839B46E63BE3}" type="slidenum">
              <a:rPr lang="en-US" altLang="zh-CN"/>
            </a:fld>
            <a:endParaRPr lang="en-US" altLang="zh-CN"/>
          </a:p>
        </p:txBody>
      </p:sp>
      <p:sp>
        <p:nvSpPr>
          <p:cNvPr id="400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A72116-D078-4F09-9AF7-5D446865486E}" type="slidenum">
              <a:rPr lang="en-US" altLang="zh-CN"/>
            </a:fld>
            <a:endParaRPr lang="en-US" altLang="zh-CN"/>
          </a:p>
        </p:txBody>
      </p:sp>
      <p:sp>
        <p:nvSpPr>
          <p:cNvPr id="199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9BC38D-3D9C-4EFF-85F2-BBBB8E53C837}" type="slidenum">
              <a:rPr lang="en-US" altLang="zh-CN"/>
            </a:fld>
            <a:endParaRPr lang="en-US" altLang="zh-CN"/>
          </a:p>
        </p:txBody>
      </p:sp>
      <p:sp>
        <p:nvSpPr>
          <p:cNvPr id="2570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>
            <a:solidFill>
              <a:schemeClr val="tx1"/>
            </a:solidFill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 lIns="92075" tIns="47625" rIns="92075" bIns="47625"/>
          <a:lstStyle/>
          <a:p>
            <a:pPr defTabSz="955675"/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62A936-549F-4551-8681-35C975BA8E35}" type="slidenum">
              <a:rPr lang="en-US" altLang="zh-CN"/>
            </a:fld>
            <a:endParaRPr lang="en-US" altLang="zh-CN"/>
          </a:p>
        </p:txBody>
      </p:sp>
      <p:sp>
        <p:nvSpPr>
          <p:cNvPr id="180226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9AD6C4-4A01-43D8-AB6A-D32D12D36499}" type="slidenum">
              <a:rPr lang="en-US" altLang="zh-CN"/>
            </a:fld>
            <a:endParaRPr lang="en-US" altLang="zh-CN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EAB8F49-2E12-405B-A376-E495CF92D50B}" type="slidenum">
              <a:rPr lang="en-US" altLang="zh-CN"/>
            </a:fld>
            <a:endParaRPr lang="en-US" altLang="zh-CN"/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7790CE-7FFB-4051-997A-E50A1DBE50D7}" type="slidenum">
              <a:rPr lang="en-US" altLang="zh-CN"/>
            </a:fld>
            <a:endParaRPr lang="en-US" altLang="zh-CN"/>
          </a:p>
        </p:txBody>
      </p:sp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E69701-8319-4CB1-991C-8AE87568B66B}" type="slidenum">
              <a:rPr lang="en-US" altLang="zh-CN"/>
            </a:fld>
            <a:endParaRPr lang="en-US" altLang="zh-CN"/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783B02-03EB-4AC0-9A6C-54D109C54B6C}" type="slidenum">
              <a:rPr lang="en-US" altLang="zh-CN"/>
            </a:fld>
            <a:endParaRPr lang="en-US" altLang="zh-CN"/>
          </a:p>
        </p:txBody>
      </p:sp>
      <p:sp>
        <p:nvSpPr>
          <p:cNvPr id="405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AA7121-3AAB-48D9-8B10-1F46D6D50B85}" type="slidenum">
              <a:rPr lang="en-US" altLang="zh-CN"/>
            </a:fld>
            <a:endParaRPr lang="en-US" altLang="zh-CN"/>
          </a:p>
        </p:txBody>
      </p:sp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301625"/>
            <a:ext cx="1962150" cy="5527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1625"/>
            <a:ext cx="5734050" cy="5527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1625"/>
            <a:ext cx="7467600" cy="1069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752600"/>
            <a:ext cx="7848600" cy="40767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076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01625"/>
            <a:ext cx="7467600" cy="1069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9365" name="Picture 5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172200"/>
            <a:ext cx="9194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66" name="Picture 6" descr="Oracle_Retail_clr_rgb.bmp                                      0003D1FBMacintosh HD                   BE5F72AE: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4788" y="5597525"/>
            <a:ext cx="1066800" cy="517525"/>
          </a:xfrm>
          <a:prstGeom prst="rect">
            <a:avLst/>
          </a:prstGeom>
          <a:noFill/>
        </p:spPr>
      </p:pic>
      <p:sp>
        <p:nvSpPr>
          <p:cNvPr id="399367" name="Rectangle 7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9368" name="Picture 8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172200"/>
            <a:ext cx="9194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69" name="Picture 9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04788" y="5597525"/>
            <a:ext cx="1066800" cy="517525"/>
          </a:xfrm>
          <a:prstGeom prst="rect">
            <a:avLst/>
          </a:prstGeom>
          <a:noFill/>
        </p:spPr>
      </p:pic>
      <p:pic>
        <p:nvPicPr>
          <p:cNvPr id="399370" name="Picture 10" descr="Small Red Squar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VOYTEK.ARKITA@oracle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55775" y="2787650"/>
            <a:ext cx="5630863" cy="128111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AutoShape 2"/>
          <p:cNvSpPr>
            <a:spLocks noChangeArrowheads="1"/>
          </p:cNvSpPr>
          <p:nvPr/>
        </p:nvSpPr>
        <p:spPr bwMode="auto">
          <a:xfrm>
            <a:off x="611188" y="798513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Total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83" name="AutoShape 3"/>
          <p:cNvSpPr>
            <a:spLocks noChangeArrowheads="1"/>
          </p:cNvSpPr>
          <p:nvPr/>
        </p:nvSpPr>
        <p:spPr bwMode="auto">
          <a:xfrm>
            <a:off x="611188" y="2382838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Class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84" name="AutoShape 4"/>
          <p:cNvSpPr>
            <a:spLocks noChangeArrowheads="1"/>
          </p:cNvSpPr>
          <p:nvPr/>
        </p:nvSpPr>
        <p:spPr bwMode="auto">
          <a:xfrm>
            <a:off x="611188" y="1590675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“Department”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85" name="AutoShape 5"/>
          <p:cNvSpPr>
            <a:spLocks noChangeArrowheads="1"/>
          </p:cNvSpPr>
          <p:nvPr/>
        </p:nvSpPr>
        <p:spPr bwMode="auto">
          <a:xfrm>
            <a:off x="611188" y="3173413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Category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86" name="AutoShape 6"/>
          <p:cNvSpPr>
            <a:spLocks noChangeArrowheads="1"/>
          </p:cNvSpPr>
          <p:nvPr/>
        </p:nvSpPr>
        <p:spPr bwMode="auto">
          <a:xfrm>
            <a:off x="611188" y="4038600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Group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87" name="AutoShape 7"/>
          <p:cNvSpPr>
            <a:spLocks noChangeArrowheads="1"/>
          </p:cNvSpPr>
          <p:nvPr/>
        </p:nvSpPr>
        <p:spPr bwMode="auto">
          <a:xfrm>
            <a:off x="611188" y="4902200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SKU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88" name="AutoShape 8"/>
          <p:cNvSpPr>
            <a:spLocks noChangeArrowheads="1"/>
          </p:cNvSpPr>
          <p:nvPr/>
        </p:nvSpPr>
        <p:spPr bwMode="auto">
          <a:xfrm>
            <a:off x="3348038" y="1590675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State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89" name="AutoShape 9"/>
          <p:cNvSpPr>
            <a:spLocks noChangeArrowheads="1"/>
          </p:cNvSpPr>
          <p:nvPr/>
        </p:nvSpPr>
        <p:spPr bwMode="auto">
          <a:xfrm>
            <a:off x="3348038" y="798513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“Country”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90" name="AutoShape 10"/>
          <p:cNvSpPr>
            <a:spLocks noChangeArrowheads="1"/>
          </p:cNvSpPr>
          <p:nvPr/>
        </p:nvSpPr>
        <p:spPr bwMode="auto">
          <a:xfrm>
            <a:off x="3348038" y="2381250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Store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91" name="AutoShape 11"/>
          <p:cNvSpPr>
            <a:spLocks noChangeArrowheads="1"/>
          </p:cNvSpPr>
          <p:nvPr/>
        </p:nvSpPr>
        <p:spPr bwMode="auto">
          <a:xfrm>
            <a:off x="6084888" y="798513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Year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92" name="AutoShape 12"/>
          <p:cNvSpPr>
            <a:spLocks noChangeArrowheads="1"/>
          </p:cNvSpPr>
          <p:nvPr/>
        </p:nvSpPr>
        <p:spPr bwMode="auto">
          <a:xfrm>
            <a:off x="6084888" y="3173413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Month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93" name="AutoShape 13"/>
          <p:cNvSpPr>
            <a:spLocks noChangeArrowheads="1"/>
          </p:cNvSpPr>
          <p:nvPr/>
        </p:nvSpPr>
        <p:spPr bwMode="auto">
          <a:xfrm>
            <a:off x="6084888" y="1590675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“Season / Half”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94" name="AutoShape 14"/>
          <p:cNvSpPr>
            <a:spLocks noChangeArrowheads="1"/>
          </p:cNvSpPr>
          <p:nvPr/>
        </p:nvSpPr>
        <p:spPr bwMode="auto">
          <a:xfrm>
            <a:off x="6084888" y="3963988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Week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95" name="Text Box 15"/>
          <p:cNvSpPr txBox="1">
            <a:spLocks noChangeArrowheads="1"/>
          </p:cNvSpPr>
          <p:nvPr/>
        </p:nvSpPr>
        <p:spPr bwMode="auto">
          <a:xfrm>
            <a:off x="2411413" y="5876925"/>
            <a:ext cx="388778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latin typeface="Arial" charset="0"/>
                <a:ea typeface="宋体" charset="-122"/>
                <a:cs typeface="Arial" charset="0"/>
              </a:rPr>
              <a:t>May include Alternate Hierarchies (yet to be defined)</a:t>
            </a:r>
            <a:endParaRPr lang="en-AU" sz="1200">
              <a:latin typeface="Arial" charset="0"/>
              <a:cs typeface="Arial" charset="0"/>
            </a:endParaRPr>
          </a:p>
        </p:txBody>
      </p:sp>
      <p:sp>
        <p:nvSpPr>
          <p:cNvPr id="404496" name="AutoShape 16"/>
          <p:cNvSpPr>
            <a:spLocks noChangeArrowheads="1"/>
          </p:cNvSpPr>
          <p:nvPr/>
        </p:nvSpPr>
        <p:spPr bwMode="auto">
          <a:xfrm>
            <a:off x="6084888" y="2382838"/>
            <a:ext cx="20875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800">
                <a:latin typeface="Arial" charset="0"/>
                <a:ea typeface="宋体" charset="-122"/>
                <a:cs typeface="Arial" charset="0"/>
              </a:rPr>
              <a:t>“Quarter”</a:t>
            </a:r>
            <a:endParaRPr lang="en-AU" sz="1800">
              <a:latin typeface="Arial" charset="0"/>
              <a:cs typeface="Arial" charset="0"/>
            </a:endParaRPr>
          </a:p>
        </p:txBody>
      </p:sp>
      <p:sp>
        <p:nvSpPr>
          <p:cNvPr id="404497" name="Text Box 17"/>
          <p:cNvSpPr txBox="1">
            <a:spLocks noChangeArrowheads="1"/>
          </p:cNvSpPr>
          <p:nvPr/>
        </p:nvSpPr>
        <p:spPr bwMode="auto">
          <a:xfrm>
            <a:off x="2346325" y="42863"/>
            <a:ext cx="1587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Hierarchies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334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 : </a:t>
            </a:r>
            <a:r>
              <a:rPr lang="en-US" altLang="zh-CN" sz="3200" b="1">
                <a:latin typeface="Arial" charset="0"/>
                <a:ea typeface="宋体" charset="-122"/>
              </a:rPr>
              <a:t>Overcoming Data Sparsity</a:t>
            </a:r>
            <a:endParaRPr lang="en-US" altLang="zh-CN" sz="3200" b="1">
              <a:latin typeface="Arial" charset="0"/>
              <a:ea typeface="宋体" charset="-122"/>
            </a:endParaRP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685800" y="19050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Sparsity = Noisy, Muddled, Sporadic.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POS data is typically sparse: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Item / Store / Day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Item / Store / Week</a:t>
            </a:r>
            <a:endParaRPr lang="en-US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3" name="Picture 3" descr="sourcefinal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088" y="1562100"/>
            <a:ext cx="2222500" cy="2155825"/>
          </a:xfrm>
          <a:prstGeom prst="rect">
            <a:avLst/>
          </a:prstGeom>
          <a:noFill/>
        </p:spPr>
      </p:pic>
      <p:pic>
        <p:nvPicPr>
          <p:cNvPr id="194564" name="Picture 4" descr="sourcefin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2468563" cy="2500313"/>
          </a:xfrm>
          <a:prstGeom prst="rect">
            <a:avLst/>
          </a:prstGeom>
          <a:noFill/>
        </p:spPr>
      </p:pic>
      <p:pic>
        <p:nvPicPr>
          <p:cNvPr id="194565" name="Picture 5" descr="sourcefina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2743200"/>
            <a:ext cx="2978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743200" y="1371600"/>
            <a:ext cx="5973763" cy="825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Trebuchet MS" pitchFamily="34" charset="0"/>
                <a:ea typeface="宋体" charset="-122"/>
              </a:rPr>
              <a:t>Source Level Forecast provides the ability to overcome data sparsity at a base level, until meaningful trends or patterns are more evident</a:t>
            </a:r>
            <a:endParaRPr lang="en-US" altLang="zh-CN" sz="1600">
              <a:latin typeface="Trebuchet MS" pitchFamily="34" charset="0"/>
              <a:ea typeface="宋体" charset="-122"/>
            </a:endParaRPr>
          </a:p>
        </p:txBody>
      </p:sp>
      <p:cxnSp>
        <p:nvCxnSpPr>
          <p:cNvPr id="194568" name="AutoShape 8"/>
          <p:cNvCxnSpPr>
            <a:cxnSpLocks noChangeShapeType="1"/>
          </p:cNvCxnSpPr>
          <p:nvPr/>
        </p:nvCxnSpPr>
        <p:spPr bwMode="auto">
          <a:xfrm rot="16200000" flipH="1">
            <a:off x="4458494" y="4382294"/>
            <a:ext cx="623887" cy="1431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194569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609600"/>
          </a:xfrm>
          <a:noFill/>
        </p:spPr>
        <p:txBody>
          <a:bodyPr lIns="91440" tIns="45720" rIns="91440" bIns="45720"/>
          <a:lstStyle/>
          <a:p>
            <a:pPr algn="l"/>
            <a:r>
              <a:rPr lang="en-US" altLang="zh-CN">
                <a:ea typeface="宋体" charset="-122"/>
              </a:rPr>
              <a:t>Forecasting Challenges : </a:t>
            </a:r>
            <a:r>
              <a:rPr lang="en-US" altLang="zh-CN" sz="3200">
                <a:ea typeface="宋体" charset="-122"/>
              </a:rPr>
              <a:t>Overcoming Data Sparsity</a:t>
            </a:r>
            <a:endParaRPr lang="en-US" altLang="zh-CN" sz="3200">
              <a:ea typeface="宋体" charset="-122"/>
            </a:endParaRPr>
          </a:p>
        </p:txBody>
      </p:sp>
      <p:cxnSp>
        <p:nvCxnSpPr>
          <p:cNvPr id="194571" name="AutoShape 11"/>
          <p:cNvCxnSpPr>
            <a:cxnSpLocks noChangeShapeType="1"/>
          </p:cNvCxnSpPr>
          <p:nvPr/>
        </p:nvCxnSpPr>
        <p:spPr bwMode="auto">
          <a:xfrm rot="16200000" flipH="1">
            <a:off x="1639094" y="3329781"/>
            <a:ext cx="623888" cy="1431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391400" cy="3581400"/>
          </a:xfrm>
          <a:noFill/>
        </p:spPr>
        <p:txBody>
          <a:bodyPr/>
          <a:lstStyle/>
          <a:p>
            <a:r>
              <a:rPr lang="en-US" altLang="zh-CN" sz="2000" b="1">
                <a:ea typeface="宋体" charset="-122"/>
              </a:rPr>
              <a:t>Source Level Forecasts</a:t>
            </a:r>
            <a:r>
              <a:rPr lang="en-US" altLang="zh-CN" sz="2000">
                <a:ea typeface="宋体" charset="-122"/>
              </a:rPr>
              <a:t> are the levels to which</a:t>
            </a:r>
            <a:endParaRPr lang="en-US" altLang="zh-CN" sz="20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charset="-122"/>
              </a:rPr>
              <a:t>data is aggregated, and from which a forecast is</a:t>
            </a:r>
            <a:endParaRPr lang="en-US" altLang="zh-CN" sz="20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charset="-122"/>
              </a:rPr>
              <a:t>generated. Examples: </a:t>
            </a:r>
            <a:endParaRPr lang="en-US" altLang="zh-CN" sz="2000" b="1">
              <a:ea typeface="宋体" charset="-122"/>
            </a:endParaRPr>
          </a:p>
          <a:p>
            <a:pPr lvl="2"/>
            <a:r>
              <a:rPr lang="en-US" altLang="zh-CN" sz="1800" b="1">
                <a:ea typeface="宋体" charset="-122"/>
              </a:rPr>
              <a:t>SKU &gt; Chain &gt; Week</a:t>
            </a:r>
            <a:endParaRPr lang="en-US" altLang="zh-CN" sz="1800" b="1">
              <a:ea typeface="宋体" charset="-122"/>
            </a:endParaRPr>
          </a:p>
          <a:p>
            <a:pPr lvl="2"/>
            <a:r>
              <a:rPr lang="en-US" altLang="zh-CN" sz="1800" b="1">
                <a:ea typeface="宋体" charset="-122"/>
              </a:rPr>
              <a:t>Subclass &gt; Chain &gt; Week</a:t>
            </a:r>
            <a:endParaRPr lang="en-US" altLang="zh-CN" sz="1800" b="1">
              <a:ea typeface="宋体" charset="-122"/>
            </a:endParaRPr>
          </a:p>
          <a:p>
            <a:pPr lvl="2"/>
            <a:r>
              <a:rPr lang="en-US" altLang="zh-CN" sz="1800" b="1">
                <a:ea typeface="宋体" charset="-122"/>
              </a:rPr>
              <a:t>Category &gt; Chain &gt; Week</a:t>
            </a:r>
            <a:endParaRPr lang="en-US" altLang="zh-CN" sz="1800" b="1">
              <a:ea typeface="宋体" charset="-122"/>
            </a:endParaRPr>
          </a:p>
          <a:p>
            <a:r>
              <a:rPr lang="en-US" altLang="zh-CN" sz="2000" b="1">
                <a:ea typeface="宋体" charset="-122"/>
              </a:rPr>
              <a:t>TGG Source Level</a:t>
            </a:r>
            <a:endParaRPr lang="en-US" altLang="zh-CN" sz="2000" b="1">
              <a:ea typeface="宋体" charset="-122"/>
            </a:endParaRPr>
          </a:p>
          <a:p>
            <a:pPr lvl="2"/>
            <a:r>
              <a:rPr lang="en-US" altLang="zh-CN" sz="1800" b="1">
                <a:ea typeface="宋体" charset="-122"/>
              </a:rPr>
              <a:t>Store &gt; Category &gt; Week</a:t>
            </a:r>
            <a:endParaRPr lang="en-US" altLang="zh-CN" sz="1800" b="1">
              <a:ea typeface="宋体" charset="-122"/>
            </a:endParaRPr>
          </a:p>
          <a:p>
            <a:pPr lvl="2"/>
            <a:r>
              <a:rPr lang="en-US" altLang="zh-CN" sz="1800" b="1">
                <a:ea typeface="宋体" charset="-122"/>
              </a:rPr>
              <a:t>Store &gt; Group &gt; Week</a:t>
            </a:r>
            <a:endParaRPr lang="en-US" altLang="zh-CN" sz="1800" b="1">
              <a:ea typeface="宋体" charset="-122"/>
            </a:endParaRPr>
          </a:p>
          <a:p>
            <a:pPr lvl="2"/>
            <a:r>
              <a:rPr lang="en-US" altLang="zh-CN" sz="1800" b="1">
                <a:ea typeface="宋体" charset="-122"/>
              </a:rPr>
              <a:t>Store &gt; SKU (core) &gt; Week</a:t>
            </a:r>
            <a:endParaRPr lang="en-US" altLang="zh-CN" sz="1800" b="1">
              <a:ea typeface="宋体" charset="-122"/>
            </a:endParaRPr>
          </a:p>
          <a:p>
            <a:pPr lvl="2"/>
            <a:endParaRPr lang="en-US" altLang="zh-CN" sz="1800">
              <a:ea typeface="宋体" charset="-122"/>
            </a:endParaRPr>
          </a:p>
          <a:p>
            <a:pPr lvl="2"/>
            <a:endParaRPr lang="en-US" altLang="zh-CN" sz="1800">
              <a:ea typeface="宋体" charset="-122"/>
            </a:endParaRPr>
          </a:p>
          <a:p>
            <a:endParaRPr lang="en-US" altLang="zh-CN" sz="2000">
              <a:ea typeface="宋体" charset="-122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53800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65000"/>
            </a:pP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Final Level vs. Source Level Forecasting</a:t>
            </a:r>
            <a:endParaRPr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7886700" cy="609600"/>
          </a:xfrm>
          <a:noFill/>
        </p:spPr>
        <p:txBody>
          <a:bodyPr lIns="91440" tIns="45720" rIns="91440" bIns="45720"/>
          <a:lstStyle/>
          <a:p>
            <a:pPr algn="l"/>
            <a:r>
              <a:rPr lang="en-US" altLang="zh-CN">
                <a:ea typeface="宋体" charset="-122"/>
              </a:rPr>
              <a:t>Forecasting Challenges : </a:t>
            </a:r>
            <a:r>
              <a:rPr lang="en-US" altLang="zh-CN" sz="3200">
                <a:ea typeface="宋体" charset="-122"/>
              </a:rPr>
              <a:t>Overcoming Data Sparsity</a:t>
            </a:r>
            <a:endParaRPr lang="en-US" altLang="zh-CN" sz="320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3" name="Rectangle 9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7886700" cy="609600"/>
          </a:xfrm>
          <a:noFill/>
        </p:spPr>
        <p:txBody>
          <a:bodyPr lIns="91440" tIns="45720" rIns="91440" bIns="45720"/>
          <a:lstStyle/>
          <a:p>
            <a:pPr algn="l"/>
            <a:r>
              <a:rPr lang="en-US" altLang="zh-CN">
                <a:ea typeface="宋体" charset="-122"/>
              </a:rPr>
              <a:t>Forecasting Challenges : </a:t>
            </a:r>
            <a:r>
              <a:rPr lang="en-US" altLang="zh-CN" sz="3200">
                <a:ea typeface="宋体" charset="-122"/>
              </a:rPr>
              <a:t>Overcoming Data Sparsity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20071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331075" cy="4846638"/>
          </a:xfrm>
          <a:noFill/>
        </p:spPr>
        <p:txBody>
          <a:bodyPr/>
          <a:lstStyle/>
          <a:p>
            <a:pPr>
              <a:buFontTx/>
              <a:buNone/>
            </a:pPr>
            <a:endParaRPr lang="en-US" altLang="zh-CN" sz="24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 b="1">
                <a:ea typeface="宋体" charset="-122"/>
              </a:rPr>
              <a:t>Final Level Forecasts</a:t>
            </a:r>
            <a:r>
              <a:rPr lang="en-US" altLang="zh-CN" sz="2400">
                <a:ea typeface="宋体" charset="-122"/>
              </a:rPr>
              <a:t> are the levels to which the</a:t>
            </a:r>
            <a:endParaRPr lang="en-US" altLang="zh-CN" sz="24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charset="-122"/>
              </a:rPr>
              <a:t>source forecasts are spread. Examples:</a:t>
            </a:r>
            <a:endParaRPr lang="en-US" altLang="zh-CN" sz="600">
              <a:ea typeface="宋体" charset="-122"/>
            </a:endParaRPr>
          </a:p>
          <a:p>
            <a:pPr lvl="2"/>
            <a:r>
              <a:rPr lang="en-US" altLang="zh-CN" sz="2000">
                <a:ea typeface="宋体" charset="-122"/>
              </a:rPr>
              <a:t>Sku &gt; Store &gt; Week</a:t>
            </a:r>
            <a:endParaRPr lang="en-US" altLang="zh-CN" sz="2000">
              <a:ea typeface="宋体" charset="-122"/>
            </a:endParaRPr>
          </a:p>
          <a:p>
            <a:pPr lvl="2"/>
            <a:r>
              <a:rPr lang="en-US" altLang="zh-CN" sz="2000">
                <a:ea typeface="宋体" charset="-122"/>
              </a:rPr>
              <a:t>Sku &gt; Store &gt; Day</a:t>
            </a:r>
            <a:endParaRPr lang="en-US" altLang="zh-CN" sz="20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charset="-122"/>
              </a:rPr>
              <a:t>Spreading the data from a Source level to a Final </a:t>
            </a:r>
            <a:endParaRPr lang="en-US" altLang="zh-CN" sz="24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charset="-122"/>
              </a:rPr>
              <a:t>level is a helpful forecasting technique that helps </a:t>
            </a:r>
            <a:endParaRPr lang="en-US" altLang="zh-CN" sz="24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charset="-122"/>
              </a:rPr>
              <a:t>provide more accurate forecasts when data at the </a:t>
            </a:r>
            <a:endParaRPr lang="en-US" altLang="zh-CN" sz="24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charset="-122"/>
              </a:rPr>
              <a:t>lowest levels is sparse and/or “noisy.”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685800" y="1600200"/>
            <a:ext cx="5867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65000"/>
            </a:pP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Final Level vs. Source Level Forecasting cont.</a:t>
            </a:r>
            <a:endParaRPr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609600" y="1295400"/>
            <a:ext cx="5867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65000"/>
            </a:pP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Final Level vs. Source Level Forecasting cont.</a:t>
            </a:r>
            <a:endParaRPr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855663" y="348615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0   1   0   4   0   0   0   1   1   1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846138" y="3944938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0   1   1   2   2   2   0   0   1   1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825500" y="440055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1   1   0   0   0   0   0   0   0   1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67" name="Text Box 15"/>
          <p:cNvSpPr txBox="1">
            <a:spLocks noChangeArrowheads="1"/>
          </p:cNvSpPr>
          <p:nvPr/>
        </p:nvSpPr>
        <p:spPr bwMode="auto">
          <a:xfrm>
            <a:off x="827088" y="4856163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0   1   0   1   1   0   1   0   0   1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830263" y="531495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1   1   0   0   0   0   0   0   0   8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835025" y="2360613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2   5   1   7   3   2   1   1   2   12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207963" y="2805113"/>
            <a:ext cx="3813175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latin typeface="Arial Narrow" pitchFamily="34" charset="0"/>
                <a:ea typeface="宋体" charset="-122"/>
              </a:rPr>
              <a:t>1 . Item level data is sparse, erratic. Data is aggregated to a higher level.</a:t>
            </a:r>
            <a:endParaRPr lang="en-US" altLang="zh-CN" sz="1400">
              <a:latin typeface="Arial Narrow" pitchFamily="34" charset="0"/>
              <a:ea typeface="宋体" charset="-122"/>
            </a:endParaRP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196850" y="1660525"/>
            <a:ext cx="3813175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latin typeface="Arial Narrow" pitchFamily="34" charset="0"/>
                <a:ea typeface="宋体" charset="-122"/>
              </a:rPr>
              <a:t>2 . Data is ‘smoother’, and better suited for an accurate forecast.</a:t>
            </a:r>
            <a:endParaRPr lang="en-US" altLang="zh-CN" sz="1400">
              <a:latin typeface="Arial Narrow" pitchFamily="34" charset="0"/>
              <a:ea typeface="宋体" charset="-122"/>
            </a:endParaRP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5106988" y="1698625"/>
            <a:ext cx="3813175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latin typeface="Arial Narrow" pitchFamily="34" charset="0"/>
                <a:ea typeface="宋体" charset="-122"/>
              </a:rPr>
              <a:t>3 . Forecast is generated, based on recent demand.</a:t>
            </a:r>
            <a:endParaRPr lang="en-US" altLang="zh-CN" sz="1400">
              <a:latin typeface="Arial Narrow" pitchFamily="34" charset="0"/>
              <a:ea typeface="宋体" charset="-122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216650" y="350520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2   1   1   0   0   0   0   1   1   0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6207125" y="396240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2   1   1   1   0   2   0   0   1   1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6186488" y="441960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0   0   0   1   0   0   0   0   0   1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188075" y="487680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2   1   1   0   1   0   1   0   0   0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191250" y="533400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2   1   0   0   1   0   0   0   0   0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196013" y="2378075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8   4   3   2   2   2   1   1   2   2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2786" name="Text Box 34"/>
          <p:cNvSpPr txBox="1">
            <a:spLocks noChangeArrowheads="1"/>
          </p:cNvSpPr>
          <p:nvPr/>
        </p:nvSpPr>
        <p:spPr bwMode="auto">
          <a:xfrm>
            <a:off x="5059363" y="2816225"/>
            <a:ext cx="3813175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latin typeface="Arial Narrow" pitchFamily="34" charset="0"/>
                <a:ea typeface="宋体" charset="-122"/>
              </a:rPr>
              <a:t>4. The source level forecast is spread back to the final level using a “ratio profile”.</a:t>
            </a:r>
            <a:endParaRPr lang="en-US" altLang="zh-CN" sz="1400">
              <a:latin typeface="Arial Narrow" pitchFamily="34" charset="0"/>
              <a:ea typeface="宋体" charset="-122"/>
            </a:endParaRPr>
          </a:p>
        </p:txBody>
      </p:sp>
      <p:sp>
        <p:nvSpPr>
          <p:cNvPr id="202787" name="AutoShape 35"/>
          <p:cNvSpPr>
            <a:spLocks noChangeArrowheads="1"/>
          </p:cNvSpPr>
          <p:nvPr/>
        </p:nvSpPr>
        <p:spPr bwMode="auto">
          <a:xfrm>
            <a:off x="3308350" y="3513138"/>
            <a:ext cx="428625" cy="1704975"/>
          </a:xfrm>
          <a:prstGeom prst="upArrow">
            <a:avLst>
              <a:gd name="adj1" fmla="val 50000"/>
              <a:gd name="adj2" fmla="val 99444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 algn="ctr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88" name="AutoShape 36"/>
          <p:cNvSpPr>
            <a:spLocks noChangeArrowheads="1"/>
          </p:cNvSpPr>
          <p:nvPr/>
        </p:nvSpPr>
        <p:spPr bwMode="auto">
          <a:xfrm>
            <a:off x="3911600" y="2360613"/>
            <a:ext cx="1157288" cy="255587"/>
          </a:xfrm>
          <a:prstGeom prst="rightArrow">
            <a:avLst>
              <a:gd name="adj1" fmla="val 50000"/>
              <a:gd name="adj2" fmla="val 113199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 algn="ctr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89" name="AutoShape 37"/>
          <p:cNvSpPr>
            <a:spLocks noChangeArrowheads="1"/>
          </p:cNvSpPr>
          <p:nvPr/>
        </p:nvSpPr>
        <p:spPr bwMode="auto">
          <a:xfrm>
            <a:off x="4943475" y="3605213"/>
            <a:ext cx="406400" cy="1668462"/>
          </a:xfrm>
          <a:prstGeom prst="downArrow">
            <a:avLst>
              <a:gd name="adj1" fmla="val 50000"/>
              <a:gd name="adj2" fmla="val 102637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 algn="ctr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2" name="Rectangle 40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7886700" cy="609600"/>
          </a:xfrm>
          <a:noFill/>
        </p:spPr>
        <p:txBody>
          <a:bodyPr lIns="91440" tIns="45720" rIns="91440" bIns="45720"/>
          <a:lstStyle/>
          <a:p>
            <a:pPr algn="l"/>
            <a:r>
              <a:rPr lang="en-US" altLang="zh-CN">
                <a:ea typeface="宋体" charset="-122"/>
              </a:rPr>
              <a:t>Forecasting Challenges : </a:t>
            </a:r>
            <a:r>
              <a:rPr lang="en-US" altLang="zh-CN" sz="3200">
                <a:ea typeface="宋体" charset="-122"/>
              </a:rPr>
              <a:t>Overcoming Data Sparsity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5638800" y="3429000"/>
            <a:ext cx="304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a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5638800" y="3890963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b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5638800" y="4359275"/>
            <a:ext cx="304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c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5638800" y="4821238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d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5638800" y="5278438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e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304800" y="3429000"/>
            <a:ext cx="304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a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800" name="Text Box 48"/>
          <p:cNvSpPr txBox="1">
            <a:spLocks noChangeArrowheads="1"/>
          </p:cNvSpPr>
          <p:nvPr/>
        </p:nvSpPr>
        <p:spPr bwMode="auto">
          <a:xfrm>
            <a:off x="304800" y="3890963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b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801" name="Text Box 49"/>
          <p:cNvSpPr txBox="1">
            <a:spLocks noChangeArrowheads="1"/>
          </p:cNvSpPr>
          <p:nvPr/>
        </p:nvSpPr>
        <p:spPr bwMode="auto">
          <a:xfrm>
            <a:off x="304800" y="4359275"/>
            <a:ext cx="304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c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802" name="Text Box 50"/>
          <p:cNvSpPr txBox="1">
            <a:spLocks noChangeArrowheads="1"/>
          </p:cNvSpPr>
          <p:nvPr/>
        </p:nvSpPr>
        <p:spPr bwMode="auto">
          <a:xfrm>
            <a:off x="304800" y="4821238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d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803" name="Text Box 51"/>
          <p:cNvSpPr txBox="1">
            <a:spLocks noChangeArrowheads="1"/>
          </p:cNvSpPr>
          <p:nvPr/>
        </p:nvSpPr>
        <p:spPr bwMode="auto">
          <a:xfrm>
            <a:off x="304800" y="5278438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e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2804" name="Text Box 52"/>
          <p:cNvSpPr txBox="1">
            <a:spLocks noChangeArrowheads="1"/>
          </p:cNvSpPr>
          <p:nvPr/>
        </p:nvSpPr>
        <p:spPr bwMode="auto">
          <a:xfrm>
            <a:off x="5638800" y="2362200"/>
            <a:ext cx="304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X</a:t>
            </a:r>
            <a:endParaRPr lang="en-US" altLang="zh-CN" sz="1600" b="1">
              <a:latin typeface="Arial" charset="0"/>
              <a:ea typeface="宋体" charset="-122"/>
            </a:endParaRPr>
          </a:p>
        </p:txBody>
      </p:sp>
      <p:sp>
        <p:nvSpPr>
          <p:cNvPr id="202805" name="Text Box 53"/>
          <p:cNvSpPr txBox="1">
            <a:spLocks noChangeArrowheads="1"/>
          </p:cNvSpPr>
          <p:nvPr/>
        </p:nvSpPr>
        <p:spPr bwMode="auto">
          <a:xfrm>
            <a:off x="304800" y="2362200"/>
            <a:ext cx="304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X</a:t>
            </a:r>
            <a:endParaRPr lang="en-US" altLang="zh-CN" sz="16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6" name="Text Box 56"/>
          <p:cNvSpPr txBox="1">
            <a:spLocks noChangeArrowheads="1"/>
          </p:cNvSpPr>
          <p:nvPr/>
        </p:nvSpPr>
        <p:spPr bwMode="auto">
          <a:xfrm>
            <a:off x="609600" y="1371600"/>
            <a:ext cx="5867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65000"/>
            </a:pP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Final Level vs. Source Level Forecasting cont.</a:t>
            </a:r>
            <a:endParaRPr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4857" name="Text Box 57"/>
          <p:cNvSpPr txBox="1">
            <a:spLocks noChangeArrowheads="1"/>
          </p:cNvSpPr>
          <p:nvPr/>
        </p:nvSpPr>
        <p:spPr bwMode="auto">
          <a:xfrm>
            <a:off x="5105400" y="1895475"/>
            <a:ext cx="3813175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latin typeface="Arial Narrow" pitchFamily="34" charset="0"/>
                <a:ea typeface="宋体" charset="-122"/>
              </a:rPr>
              <a:t>3 . Forecast is generated, based on recent demand.</a:t>
            </a:r>
            <a:endParaRPr lang="en-US" altLang="zh-CN" sz="1400">
              <a:latin typeface="Arial Narrow" pitchFamily="34" charset="0"/>
              <a:ea typeface="宋体" charset="-122"/>
            </a:endParaRPr>
          </a:p>
        </p:txBody>
      </p:sp>
      <p:sp>
        <p:nvSpPr>
          <p:cNvPr id="204863" name="Text Box 63"/>
          <p:cNvSpPr txBox="1">
            <a:spLocks noChangeArrowheads="1"/>
          </p:cNvSpPr>
          <p:nvPr/>
        </p:nvSpPr>
        <p:spPr bwMode="auto">
          <a:xfrm>
            <a:off x="6216650" y="3605213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2   1   1   0   0   0   0   1   1   0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4864" name="Text Box 64"/>
          <p:cNvSpPr txBox="1">
            <a:spLocks noChangeArrowheads="1"/>
          </p:cNvSpPr>
          <p:nvPr/>
        </p:nvSpPr>
        <p:spPr bwMode="auto">
          <a:xfrm>
            <a:off x="6207125" y="4044950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2   1   1   1   0   2   0   0   1   1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4865" name="Text Box 65"/>
          <p:cNvSpPr txBox="1">
            <a:spLocks noChangeArrowheads="1"/>
          </p:cNvSpPr>
          <p:nvPr/>
        </p:nvSpPr>
        <p:spPr bwMode="auto">
          <a:xfrm>
            <a:off x="6186488" y="4494213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0   0   0   1   0   0   0   0   0   1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4866" name="Text Box 66"/>
          <p:cNvSpPr txBox="1">
            <a:spLocks noChangeArrowheads="1"/>
          </p:cNvSpPr>
          <p:nvPr/>
        </p:nvSpPr>
        <p:spPr bwMode="auto">
          <a:xfrm>
            <a:off x="6188075" y="4992688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2   1   1   0   1   0   1   0   0   0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4867" name="Text Box 67"/>
          <p:cNvSpPr txBox="1">
            <a:spLocks noChangeArrowheads="1"/>
          </p:cNvSpPr>
          <p:nvPr/>
        </p:nvSpPr>
        <p:spPr bwMode="auto">
          <a:xfrm>
            <a:off x="6191250" y="5513388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2   1   0   0   1   0   0   0   0   0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4869" name="Text Box 69"/>
          <p:cNvSpPr txBox="1">
            <a:spLocks noChangeArrowheads="1"/>
          </p:cNvSpPr>
          <p:nvPr/>
        </p:nvSpPr>
        <p:spPr bwMode="auto">
          <a:xfrm>
            <a:off x="6196013" y="2481263"/>
            <a:ext cx="2384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  <a:ea typeface="宋体" charset="-122"/>
              </a:rPr>
              <a:t>8   4   3   2   2   2   1   1   2   2  </a:t>
            </a:r>
            <a:endParaRPr lang="en-US" altLang="zh-CN" sz="1400">
              <a:latin typeface="Times New Roman" pitchFamily="18" charset="0"/>
              <a:ea typeface="宋体" charset="-122"/>
            </a:endParaRPr>
          </a:p>
        </p:txBody>
      </p:sp>
      <p:sp>
        <p:nvSpPr>
          <p:cNvPr id="204870" name="Text Box 70"/>
          <p:cNvSpPr txBox="1">
            <a:spLocks noChangeArrowheads="1"/>
          </p:cNvSpPr>
          <p:nvPr/>
        </p:nvSpPr>
        <p:spPr bwMode="auto">
          <a:xfrm>
            <a:off x="5059363" y="2955925"/>
            <a:ext cx="3813175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latin typeface="Arial Narrow" pitchFamily="34" charset="0"/>
                <a:ea typeface="宋体" charset="-122"/>
              </a:rPr>
              <a:t>4. The source level forecast is spread back to the final level using a “ratio profile”.</a:t>
            </a:r>
            <a:endParaRPr lang="en-US" altLang="zh-CN" sz="1400">
              <a:latin typeface="Arial Narrow" pitchFamily="34" charset="0"/>
              <a:ea typeface="宋体" charset="-122"/>
            </a:endParaRPr>
          </a:p>
        </p:txBody>
      </p:sp>
      <p:sp>
        <p:nvSpPr>
          <p:cNvPr id="204871" name="AutoShape 71"/>
          <p:cNvSpPr>
            <a:spLocks noChangeArrowheads="1"/>
          </p:cNvSpPr>
          <p:nvPr/>
        </p:nvSpPr>
        <p:spPr bwMode="auto">
          <a:xfrm>
            <a:off x="4943475" y="3813175"/>
            <a:ext cx="406400" cy="1809750"/>
          </a:xfrm>
          <a:prstGeom prst="downArrow">
            <a:avLst>
              <a:gd name="adj1" fmla="val 50000"/>
              <a:gd name="adj2" fmla="val 111328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 algn="ctr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3" name="Text Box 73"/>
          <p:cNvSpPr txBox="1">
            <a:spLocks noChangeArrowheads="1"/>
          </p:cNvSpPr>
          <p:nvPr/>
        </p:nvSpPr>
        <p:spPr bwMode="auto">
          <a:xfrm>
            <a:off x="153988" y="1873250"/>
            <a:ext cx="4400550" cy="3562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1800">
                <a:latin typeface="Arial" charset="0"/>
                <a:ea typeface="宋体" charset="-122"/>
              </a:rPr>
              <a:t>	Source Level Forecasts are spread using a ratio profile or “Curve”.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1800">
                <a:latin typeface="Arial" charset="0"/>
                <a:ea typeface="宋体" charset="-122"/>
              </a:rPr>
              <a:t>	These profiles are available to RDF in one of three ways: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1400">
                <a:latin typeface="Arial" charset="0"/>
                <a:ea typeface="宋体" charset="-122"/>
              </a:rPr>
              <a:t>The Interim forecast (creates a dynamic profile % based on a comparison of an interim final level forecast and the source forecast).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1400">
                <a:latin typeface="Arial" charset="0"/>
                <a:ea typeface="宋体" charset="-122"/>
              </a:rPr>
              <a:t>Profiles are loaded from external system.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1400">
                <a:latin typeface="Arial" charset="0"/>
                <a:ea typeface="宋体" charset="-122"/>
              </a:rPr>
              <a:t>Custom Profiles levels are set up during configuration.  Custom profiles can be accessed and manipulated through Curve.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cxnSp>
        <p:nvCxnSpPr>
          <p:cNvPr id="204874" name="AutoShape 74"/>
          <p:cNvCxnSpPr>
            <a:cxnSpLocks noChangeShapeType="1"/>
            <a:stCxn id="204873" idx="3"/>
            <a:endCxn id="204870" idx="1"/>
          </p:cNvCxnSpPr>
          <p:nvPr/>
        </p:nvCxnSpPr>
        <p:spPr bwMode="auto">
          <a:xfrm flipV="1">
            <a:off x="4554538" y="3219450"/>
            <a:ext cx="504825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sp>
        <p:nvSpPr>
          <p:cNvPr id="204876" name="Rectangle 76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7886700" cy="609600"/>
          </a:xfrm>
          <a:noFill/>
        </p:spPr>
        <p:txBody>
          <a:bodyPr lIns="91440" tIns="45720" rIns="91440" bIns="45720"/>
          <a:lstStyle/>
          <a:p>
            <a:pPr algn="l"/>
            <a:r>
              <a:rPr lang="en-US" altLang="zh-CN">
                <a:ea typeface="宋体" charset="-122"/>
              </a:rPr>
              <a:t>Forecasting Challenges : </a:t>
            </a:r>
            <a:r>
              <a:rPr lang="en-US" altLang="zh-CN" sz="3200">
                <a:ea typeface="宋体" charset="-122"/>
              </a:rPr>
              <a:t>Overcoming Data Sparsity</a:t>
            </a:r>
            <a:endParaRPr lang="en-US" altLang="zh-CN" sz="3200">
              <a:ea typeface="宋体" charset="-122"/>
            </a:endParaRPr>
          </a:p>
        </p:txBody>
      </p:sp>
      <p:sp>
        <p:nvSpPr>
          <p:cNvPr id="204877" name="Text Box 77"/>
          <p:cNvSpPr txBox="1">
            <a:spLocks noChangeArrowheads="1"/>
          </p:cNvSpPr>
          <p:nvPr/>
        </p:nvSpPr>
        <p:spPr bwMode="auto">
          <a:xfrm>
            <a:off x="5638800" y="3581400"/>
            <a:ext cx="304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a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4878" name="Text Box 78"/>
          <p:cNvSpPr txBox="1">
            <a:spLocks noChangeArrowheads="1"/>
          </p:cNvSpPr>
          <p:nvPr/>
        </p:nvSpPr>
        <p:spPr bwMode="auto">
          <a:xfrm>
            <a:off x="5638800" y="4043363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b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4879" name="Text Box 79"/>
          <p:cNvSpPr txBox="1">
            <a:spLocks noChangeArrowheads="1"/>
          </p:cNvSpPr>
          <p:nvPr/>
        </p:nvSpPr>
        <p:spPr bwMode="auto">
          <a:xfrm>
            <a:off x="5638800" y="4511675"/>
            <a:ext cx="304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c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4880" name="Text Box 80"/>
          <p:cNvSpPr txBox="1">
            <a:spLocks noChangeArrowheads="1"/>
          </p:cNvSpPr>
          <p:nvPr/>
        </p:nvSpPr>
        <p:spPr bwMode="auto">
          <a:xfrm>
            <a:off x="5638800" y="4973638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d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4881" name="Text Box 81"/>
          <p:cNvSpPr txBox="1">
            <a:spLocks noChangeArrowheads="1"/>
          </p:cNvSpPr>
          <p:nvPr/>
        </p:nvSpPr>
        <p:spPr bwMode="auto">
          <a:xfrm>
            <a:off x="5638800" y="5430838"/>
            <a:ext cx="304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Arial" charset="0"/>
                <a:ea typeface="宋体" charset="-122"/>
              </a:rPr>
              <a:t>e</a:t>
            </a:r>
            <a:endParaRPr lang="en-US" altLang="zh-CN" sz="1700" b="1">
              <a:latin typeface="Arial" charset="0"/>
              <a:ea typeface="宋体" charset="-122"/>
            </a:endParaRPr>
          </a:p>
        </p:txBody>
      </p:sp>
      <p:sp>
        <p:nvSpPr>
          <p:cNvPr id="204882" name="Text Box 82"/>
          <p:cNvSpPr txBox="1">
            <a:spLocks noChangeArrowheads="1"/>
          </p:cNvSpPr>
          <p:nvPr/>
        </p:nvSpPr>
        <p:spPr bwMode="auto">
          <a:xfrm>
            <a:off x="5638800" y="2514600"/>
            <a:ext cx="304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X</a:t>
            </a:r>
            <a:endParaRPr lang="en-US" altLang="zh-CN" sz="16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685800" y="1371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Selecting the best forecast method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06879" name="Rectangle 31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06885" name="Text Box 37"/>
          <p:cNvSpPr txBox="1">
            <a:spLocks noChangeArrowheads="1"/>
          </p:cNvSpPr>
          <p:nvPr/>
        </p:nvSpPr>
        <p:spPr bwMode="auto">
          <a:xfrm>
            <a:off x="2590800" y="20923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Simple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86" name="Text Box 38"/>
          <p:cNvSpPr txBox="1">
            <a:spLocks noChangeArrowheads="1"/>
          </p:cNvSpPr>
          <p:nvPr/>
        </p:nvSpPr>
        <p:spPr bwMode="auto">
          <a:xfrm>
            <a:off x="2590800" y="25495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Intermittent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87" name="Text Box 39"/>
          <p:cNvSpPr txBox="1">
            <a:spLocks noChangeArrowheads="1"/>
          </p:cNvSpPr>
          <p:nvPr/>
        </p:nvSpPr>
        <p:spPr bwMode="auto">
          <a:xfrm>
            <a:off x="2590800" y="30067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Trend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88" name="Text Box 40"/>
          <p:cNvSpPr txBox="1">
            <a:spLocks noChangeArrowheads="1"/>
          </p:cNvSpPr>
          <p:nvPr/>
        </p:nvSpPr>
        <p:spPr bwMode="auto">
          <a:xfrm>
            <a:off x="2590800" y="34639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Additive Seasonal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2590800" y="3921125"/>
            <a:ext cx="3276600" cy="5905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Multiplicative Seasonal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2590800" y="4683125"/>
            <a:ext cx="3276600" cy="3460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shade val="49804"/>
                  <a:invGamma/>
                </a:srgbClr>
              </a:gs>
            </a:gsLst>
            <a:lin ang="2700000" scaled="1"/>
          </a:gradFill>
          <a:ln w="12700" algn="ctr">
            <a:solidFill>
              <a:srgbClr val="6699FF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Bayesian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2590800" y="5140325"/>
            <a:ext cx="3276600" cy="346075"/>
          </a:xfrm>
          <a:prstGeom prst="rect">
            <a:avLst/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 algn="ctr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Causal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92" name="Text Box 44"/>
          <p:cNvSpPr txBox="1">
            <a:spLocks noChangeArrowheads="1"/>
          </p:cNvSpPr>
          <p:nvPr/>
        </p:nvSpPr>
        <p:spPr bwMode="auto">
          <a:xfrm>
            <a:off x="6553200" y="3082925"/>
            <a:ext cx="9144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Auto ES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cxnSp>
        <p:nvCxnSpPr>
          <p:cNvPr id="206893" name="AutoShape 45"/>
          <p:cNvCxnSpPr>
            <a:cxnSpLocks noChangeShapeType="1"/>
            <a:stCxn id="206892" idx="1"/>
            <a:endCxn id="206885" idx="3"/>
          </p:cNvCxnSpPr>
          <p:nvPr/>
        </p:nvCxnSpPr>
        <p:spPr bwMode="auto">
          <a:xfrm flipH="1" flipV="1">
            <a:off x="5867400" y="2249488"/>
            <a:ext cx="685800" cy="1006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6894" name="AutoShape 46"/>
          <p:cNvCxnSpPr>
            <a:cxnSpLocks noChangeShapeType="1"/>
            <a:stCxn id="206892" idx="1"/>
            <a:endCxn id="206886" idx="3"/>
          </p:cNvCxnSpPr>
          <p:nvPr/>
        </p:nvCxnSpPr>
        <p:spPr bwMode="auto">
          <a:xfrm flipH="1" flipV="1">
            <a:off x="5867400" y="2706688"/>
            <a:ext cx="6858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6895" name="AutoShape 47"/>
          <p:cNvCxnSpPr>
            <a:cxnSpLocks noChangeShapeType="1"/>
            <a:stCxn id="206892" idx="1"/>
            <a:endCxn id="206887" idx="3"/>
          </p:cNvCxnSpPr>
          <p:nvPr/>
        </p:nvCxnSpPr>
        <p:spPr bwMode="auto">
          <a:xfrm flipH="1" flipV="1">
            <a:off x="5867400" y="3163888"/>
            <a:ext cx="685800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6896" name="AutoShape 48"/>
          <p:cNvCxnSpPr>
            <a:cxnSpLocks noChangeShapeType="1"/>
            <a:stCxn id="206892" idx="1"/>
            <a:endCxn id="206888" idx="3"/>
          </p:cNvCxnSpPr>
          <p:nvPr/>
        </p:nvCxnSpPr>
        <p:spPr bwMode="auto">
          <a:xfrm flipH="1">
            <a:off x="5867400" y="3255963"/>
            <a:ext cx="6858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6897" name="AutoShape 49"/>
          <p:cNvCxnSpPr>
            <a:cxnSpLocks noChangeShapeType="1"/>
            <a:stCxn id="206892" idx="1"/>
            <a:endCxn id="206889" idx="3"/>
          </p:cNvCxnSpPr>
          <p:nvPr/>
        </p:nvCxnSpPr>
        <p:spPr bwMode="auto">
          <a:xfrm flipH="1">
            <a:off x="5867400" y="3255963"/>
            <a:ext cx="685800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06898" name="Text Box 50"/>
          <p:cNvSpPr txBox="1">
            <a:spLocks noChangeArrowheads="1"/>
          </p:cNvSpPr>
          <p:nvPr/>
        </p:nvSpPr>
        <p:spPr bwMode="auto">
          <a:xfrm>
            <a:off x="2590800" y="20923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Simple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899" name="Text Box 51"/>
          <p:cNvSpPr txBox="1">
            <a:spLocks noChangeArrowheads="1"/>
          </p:cNvSpPr>
          <p:nvPr/>
        </p:nvSpPr>
        <p:spPr bwMode="auto">
          <a:xfrm>
            <a:off x="2590800" y="25495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Intermittent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900" name="Text Box 52"/>
          <p:cNvSpPr txBox="1">
            <a:spLocks noChangeArrowheads="1"/>
          </p:cNvSpPr>
          <p:nvPr/>
        </p:nvSpPr>
        <p:spPr bwMode="auto">
          <a:xfrm>
            <a:off x="2590800" y="30067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Trend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06901" name="Text Box 53"/>
          <p:cNvSpPr txBox="1">
            <a:spLocks noChangeArrowheads="1"/>
          </p:cNvSpPr>
          <p:nvPr/>
        </p:nvSpPr>
        <p:spPr bwMode="auto">
          <a:xfrm>
            <a:off x="2590800" y="34639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Additive Seasonal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743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Selecting the best forecast method</a:t>
            </a:r>
            <a:endParaRPr lang="en-US" altLang="zh-CN">
              <a:ea typeface="宋体" charset="-122"/>
            </a:endParaRP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5486400" y="2743200"/>
            <a:ext cx="3200400" cy="204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latin typeface="Trebuchet MS" pitchFamily="34" charset="0"/>
                <a:ea typeface="宋体" charset="-122"/>
              </a:rPr>
              <a:t>ES stands for Exponential Smoothing.</a:t>
            </a:r>
            <a:endParaRPr lang="en-US" altLang="zh-CN" sz="1600">
              <a:latin typeface="Trebuchet MS" pitchFamily="34" charset="0"/>
              <a:ea typeface="宋体" charset="-122"/>
            </a:endParaRPr>
          </a:p>
          <a:p>
            <a:endParaRPr lang="en-US" altLang="zh-CN" sz="1600">
              <a:latin typeface="Trebuchet MS" pitchFamily="34" charset="0"/>
              <a:ea typeface="宋体" charset="-122"/>
            </a:endParaRPr>
          </a:p>
          <a:p>
            <a:r>
              <a:rPr lang="en-US" altLang="zh-CN" sz="1600">
                <a:latin typeface="Trebuchet MS" pitchFamily="34" charset="0"/>
                <a:ea typeface="宋体" charset="-122"/>
              </a:rPr>
              <a:t>Exponential Smoothing allows RDF to consider long historical horizons, but to still weight more recent history with more relevance.</a:t>
            </a:r>
            <a:endParaRPr lang="en-US" altLang="zh-CN" sz="1600">
              <a:latin typeface="Trebuchet MS" pitchFamily="34" charset="0"/>
              <a:ea typeface="宋体" charset="-122"/>
            </a:endParaRPr>
          </a:p>
        </p:txBody>
      </p:sp>
      <p:sp>
        <p:nvSpPr>
          <p:cNvPr id="208915" name="Rectangle 19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grpSp>
        <p:nvGrpSpPr>
          <p:cNvPr id="208969" name="Group 73"/>
          <p:cNvGrpSpPr/>
          <p:nvPr/>
        </p:nvGrpSpPr>
        <p:grpSpPr bwMode="auto">
          <a:xfrm>
            <a:off x="457200" y="2611438"/>
            <a:ext cx="4876800" cy="2036762"/>
            <a:chOff x="288" y="1645"/>
            <a:chExt cx="3072" cy="1283"/>
          </a:xfrm>
        </p:grpSpPr>
        <p:sp>
          <p:nvSpPr>
            <p:cNvPr id="208952" name="Text Box 56"/>
            <p:cNvSpPr txBox="1">
              <a:spLocks noChangeArrowheads="1"/>
            </p:cNvSpPr>
            <p:nvPr/>
          </p:nvSpPr>
          <p:spPr bwMode="auto">
            <a:xfrm>
              <a:off x="288" y="164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Simple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53" name="Text Box 57"/>
            <p:cNvSpPr txBox="1">
              <a:spLocks noChangeArrowheads="1"/>
            </p:cNvSpPr>
            <p:nvPr/>
          </p:nvSpPr>
          <p:spPr bwMode="auto">
            <a:xfrm>
              <a:off x="288" y="1818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Intermittent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54" name="Text Box 58"/>
            <p:cNvSpPr txBox="1">
              <a:spLocks noChangeArrowheads="1"/>
            </p:cNvSpPr>
            <p:nvPr/>
          </p:nvSpPr>
          <p:spPr bwMode="auto">
            <a:xfrm>
              <a:off x="288" y="1991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Trend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55" name="Text Box 59"/>
            <p:cNvSpPr txBox="1">
              <a:spLocks noChangeArrowheads="1"/>
            </p:cNvSpPr>
            <p:nvPr/>
          </p:nvSpPr>
          <p:spPr bwMode="auto">
            <a:xfrm>
              <a:off x="288" y="216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Additive Seasonal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56" name="Text Box 60"/>
            <p:cNvSpPr txBox="1">
              <a:spLocks noChangeArrowheads="1"/>
            </p:cNvSpPr>
            <p:nvPr/>
          </p:nvSpPr>
          <p:spPr bwMode="auto">
            <a:xfrm>
              <a:off x="288" y="2339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Multiplicative Seasonal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57" name="Text Box 61"/>
            <p:cNvSpPr txBox="1">
              <a:spLocks noChangeArrowheads="1"/>
            </p:cNvSpPr>
            <p:nvPr/>
          </p:nvSpPr>
          <p:spPr bwMode="auto">
            <a:xfrm>
              <a:off x="288" y="2580"/>
              <a:ext cx="2064" cy="179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9804"/>
                    <a:invGamma/>
                  </a:srgbClr>
                </a:gs>
              </a:gsLst>
              <a:lin ang="2700000" scaled="1"/>
            </a:gradFill>
            <a:ln w="12700" algn="ctr">
              <a:solidFill>
                <a:srgbClr val="6699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Bayesian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58" name="Text Box 62"/>
            <p:cNvSpPr txBox="1">
              <a:spLocks noChangeArrowheads="1"/>
            </p:cNvSpPr>
            <p:nvPr/>
          </p:nvSpPr>
          <p:spPr bwMode="auto">
            <a:xfrm>
              <a:off x="288" y="2749"/>
              <a:ext cx="2064" cy="179"/>
            </a:xfrm>
            <a:prstGeom prst="rect">
              <a:avLst/>
            </a:prstGeom>
            <a:gradFill rotWithShape="0">
              <a:gsLst>
                <a:gs pos="0">
                  <a:srgbClr val="F6970A"/>
                </a:gs>
                <a:gs pos="100000">
                  <a:srgbClr val="F6970A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 algn="ctr">
              <a:solidFill>
                <a:srgbClr val="F6970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Causal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59" name="Text Box 63"/>
            <p:cNvSpPr txBox="1">
              <a:spLocks noChangeArrowheads="1"/>
            </p:cNvSpPr>
            <p:nvPr/>
          </p:nvSpPr>
          <p:spPr bwMode="auto">
            <a:xfrm>
              <a:off x="2784" y="2021"/>
              <a:ext cx="576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Auto ES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cxnSp>
          <p:nvCxnSpPr>
            <p:cNvPr id="208960" name="AutoShape 64"/>
            <p:cNvCxnSpPr>
              <a:cxnSpLocks noChangeShapeType="1"/>
              <a:stCxn id="208959" idx="1"/>
              <a:endCxn id="208952" idx="3"/>
            </p:cNvCxnSpPr>
            <p:nvPr/>
          </p:nvCxnSpPr>
          <p:spPr bwMode="auto">
            <a:xfrm flipH="1" flipV="1">
              <a:off x="2352" y="1711"/>
              <a:ext cx="432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8961" name="AutoShape 65"/>
            <p:cNvCxnSpPr>
              <a:cxnSpLocks noChangeShapeType="1"/>
              <a:stCxn id="208959" idx="1"/>
              <a:endCxn id="208953" idx="3"/>
            </p:cNvCxnSpPr>
            <p:nvPr/>
          </p:nvCxnSpPr>
          <p:spPr bwMode="auto">
            <a:xfrm flipH="1" flipV="1">
              <a:off x="2352" y="1884"/>
              <a:ext cx="432" cy="2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8962" name="AutoShape 66"/>
            <p:cNvCxnSpPr>
              <a:cxnSpLocks noChangeShapeType="1"/>
              <a:stCxn id="208959" idx="1"/>
              <a:endCxn id="208954" idx="3"/>
            </p:cNvCxnSpPr>
            <p:nvPr/>
          </p:nvCxnSpPr>
          <p:spPr bwMode="auto">
            <a:xfrm flipH="1" flipV="1">
              <a:off x="2352" y="2058"/>
              <a:ext cx="432" cy="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8963" name="AutoShape 67"/>
            <p:cNvCxnSpPr>
              <a:cxnSpLocks noChangeShapeType="1"/>
              <a:stCxn id="208959" idx="1"/>
              <a:endCxn id="208955" idx="3"/>
            </p:cNvCxnSpPr>
            <p:nvPr/>
          </p:nvCxnSpPr>
          <p:spPr bwMode="auto">
            <a:xfrm flipH="1">
              <a:off x="2352" y="2087"/>
              <a:ext cx="432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8964" name="AutoShape 68"/>
            <p:cNvCxnSpPr>
              <a:cxnSpLocks noChangeShapeType="1"/>
              <a:stCxn id="208959" idx="1"/>
              <a:endCxn id="208956" idx="3"/>
            </p:cNvCxnSpPr>
            <p:nvPr/>
          </p:nvCxnSpPr>
          <p:spPr bwMode="auto">
            <a:xfrm flipH="1">
              <a:off x="2352" y="2087"/>
              <a:ext cx="432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08965" name="Text Box 69"/>
            <p:cNvSpPr txBox="1">
              <a:spLocks noChangeArrowheads="1"/>
            </p:cNvSpPr>
            <p:nvPr/>
          </p:nvSpPr>
          <p:spPr bwMode="auto">
            <a:xfrm>
              <a:off x="288" y="164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Simple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66" name="Text Box 70"/>
            <p:cNvSpPr txBox="1">
              <a:spLocks noChangeArrowheads="1"/>
            </p:cNvSpPr>
            <p:nvPr/>
          </p:nvSpPr>
          <p:spPr bwMode="auto">
            <a:xfrm>
              <a:off x="288" y="1818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Intermittent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67" name="Text Box 71"/>
            <p:cNvSpPr txBox="1">
              <a:spLocks noChangeArrowheads="1"/>
            </p:cNvSpPr>
            <p:nvPr/>
          </p:nvSpPr>
          <p:spPr bwMode="auto">
            <a:xfrm>
              <a:off x="288" y="1991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Trend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08968" name="Text Box 72"/>
            <p:cNvSpPr txBox="1">
              <a:spLocks noChangeArrowheads="1"/>
            </p:cNvSpPr>
            <p:nvPr/>
          </p:nvSpPr>
          <p:spPr bwMode="auto">
            <a:xfrm>
              <a:off x="288" y="216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Additive Seasonal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09" name="Rectangle 16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743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Selecting the best forecast method</a:t>
            </a:r>
            <a:endParaRPr lang="en-US" altLang="zh-CN">
              <a:ea typeface="宋体" charset="-122"/>
            </a:endParaRPr>
          </a:p>
        </p:txBody>
      </p:sp>
      <p:sp>
        <p:nvSpPr>
          <p:cNvPr id="211124" name="Rectangle 180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11125" name="Text Box 181"/>
          <p:cNvSpPr txBox="1">
            <a:spLocks noChangeArrowheads="1"/>
          </p:cNvSpPr>
          <p:nvPr/>
        </p:nvSpPr>
        <p:spPr bwMode="auto">
          <a:xfrm>
            <a:off x="5486400" y="2133600"/>
            <a:ext cx="3429000" cy="3514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latin typeface="Arial" charset="0"/>
                <a:ea typeface="宋体" charset="-122"/>
              </a:rPr>
              <a:t>The ES forecasting family seeks to quantify:</a:t>
            </a:r>
            <a:endParaRPr lang="en-US" altLang="zh-CN" sz="1600">
              <a:latin typeface="Arial" charset="0"/>
              <a:ea typeface="宋体" charset="-122"/>
            </a:endParaRPr>
          </a:p>
          <a:p>
            <a:pPr lvl="1">
              <a:buFontTx/>
              <a:buChar char="-"/>
            </a:pPr>
            <a:r>
              <a:rPr lang="en-US" altLang="zh-CN" sz="1600">
                <a:latin typeface="Arial" charset="0"/>
                <a:ea typeface="宋体" charset="-122"/>
              </a:rPr>
              <a:t> Level</a:t>
            </a:r>
            <a:endParaRPr lang="en-US" altLang="zh-CN" sz="1600">
              <a:latin typeface="Arial" charset="0"/>
              <a:ea typeface="宋体" charset="-122"/>
            </a:endParaRPr>
          </a:p>
          <a:p>
            <a:pPr lvl="1">
              <a:buFontTx/>
              <a:buChar char="-"/>
            </a:pPr>
            <a:r>
              <a:rPr lang="en-US" altLang="zh-CN" sz="1600">
                <a:latin typeface="Arial" charset="0"/>
                <a:ea typeface="宋体" charset="-122"/>
              </a:rPr>
              <a:t> Trend</a:t>
            </a:r>
            <a:endParaRPr lang="en-US" altLang="zh-CN" sz="1600">
              <a:latin typeface="Arial" charset="0"/>
              <a:ea typeface="宋体" charset="-122"/>
            </a:endParaRPr>
          </a:p>
          <a:p>
            <a:pPr lvl="1">
              <a:buFontTx/>
              <a:buChar char="-"/>
            </a:pPr>
            <a:r>
              <a:rPr lang="en-US" altLang="zh-CN" sz="1600">
                <a:latin typeface="Arial" charset="0"/>
                <a:ea typeface="宋体" charset="-122"/>
              </a:rPr>
              <a:t> Seasonality</a:t>
            </a:r>
            <a:endParaRPr lang="en-US" altLang="zh-CN" sz="1600">
              <a:latin typeface="Arial" charset="0"/>
              <a:ea typeface="宋体" charset="-122"/>
            </a:endParaRPr>
          </a:p>
          <a:p>
            <a:pPr>
              <a:buFontTx/>
              <a:buChar char="-"/>
            </a:pPr>
            <a:endParaRPr lang="en-US" altLang="zh-CN" sz="1600">
              <a:latin typeface="Arial" charset="0"/>
              <a:ea typeface="宋体" charset="-122"/>
            </a:endParaRPr>
          </a:p>
          <a:p>
            <a:r>
              <a:rPr lang="en-US" altLang="zh-CN" sz="1600">
                <a:latin typeface="Arial" charset="0"/>
                <a:ea typeface="宋体" charset="-122"/>
              </a:rPr>
              <a:t>AutoES competes the forecasting methods against each other, and selects the method that yields the best fit considering the data available.</a:t>
            </a:r>
            <a:endParaRPr lang="en-US" altLang="zh-CN" sz="1600">
              <a:latin typeface="Arial" charset="0"/>
              <a:ea typeface="宋体" charset="-122"/>
            </a:endParaRPr>
          </a:p>
          <a:p>
            <a:endParaRPr lang="en-US" altLang="zh-CN" sz="1600">
              <a:latin typeface="Arial" charset="0"/>
              <a:ea typeface="宋体" charset="-122"/>
            </a:endParaRPr>
          </a:p>
          <a:p>
            <a:endParaRPr lang="en-US" altLang="zh-CN" sz="160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endParaRPr lang="en-US" altLang="zh-CN" sz="1600">
              <a:latin typeface="Arial" charset="0"/>
              <a:ea typeface="宋体" charset="-122"/>
            </a:endParaRPr>
          </a:p>
        </p:txBody>
      </p:sp>
      <p:grpSp>
        <p:nvGrpSpPr>
          <p:cNvPr id="211144" name="Group 200"/>
          <p:cNvGrpSpPr/>
          <p:nvPr/>
        </p:nvGrpSpPr>
        <p:grpSpPr bwMode="auto">
          <a:xfrm>
            <a:off x="457200" y="2611438"/>
            <a:ext cx="4876800" cy="2036762"/>
            <a:chOff x="288" y="1645"/>
            <a:chExt cx="3072" cy="1283"/>
          </a:xfrm>
        </p:grpSpPr>
        <p:sp>
          <p:nvSpPr>
            <p:cNvPr id="211145" name="Text Box 201"/>
            <p:cNvSpPr txBox="1">
              <a:spLocks noChangeArrowheads="1"/>
            </p:cNvSpPr>
            <p:nvPr/>
          </p:nvSpPr>
          <p:spPr bwMode="auto">
            <a:xfrm>
              <a:off x="288" y="164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Simple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46" name="Text Box 202"/>
            <p:cNvSpPr txBox="1">
              <a:spLocks noChangeArrowheads="1"/>
            </p:cNvSpPr>
            <p:nvPr/>
          </p:nvSpPr>
          <p:spPr bwMode="auto">
            <a:xfrm>
              <a:off x="288" y="1818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Intermittent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47" name="Text Box 203"/>
            <p:cNvSpPr txBox="1">
              <a:spLocks noChangeArrowheads="1"/>
            </p:cNvSpPr>
            <p:nvPr/>
          </p:nvSpPr>
          <p:spPr bwMode="auto">
            <a:xfrm>
              <a:off x="288" y="1991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Trend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48" name="Text Box 204"/>
            <p:cNvSpPr txBox="1">
              <a:spLocks noChangeArrowheads="1"/>
            </p:cNvSpPr>
            <p:nvPr/>
          </p:nvSpPr>
          <p:spPr bwMode="auto">
            <a:xfrm>
              <a:off x="288" y="216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Additive Seasonal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49" name="Text Box 205"/>
            <p:cNvSpPr txBox="1">
              <a:spLocks noChangeArrowheads="1"/>
            </p:cNvSpPr>
            <p:nvPr/>
          </p:nvSpPr>
          <p:spPr bwMode="auto">
            <a:xfrm>
              <a:off x="288" y="2339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Multiplicative Seasonal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50" name="Text Box 206"/>
            <p:cNvSpPr txBox="1">
              <a:spLocks noChangeArrowheads="1"/>
            </p:cNvSpPr>
            <p:nvPr/>
          </p:nvSpPr>
          <p:spPr bwMode="auto">
            <a:xfrm>
              <a:off x="288" y="2580"/>
              <a:ext cx="2064" cy="179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9804"/>
                    <a:invGamma/>
                  </a:srgbClr>
                </a:gs>
              </a:gsLst>
              <a:lin ang="2700000" scaled="1"/>
            </a:gradFill>
            <a:ln w="12700" algn="ctr">
              <a:solidFill>
                <a:srgbClr val="6699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Bayesian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51" name="Text Box 207"/>
            <p:cNvSpPr txBox="1">
              <a:spLocks noChangeArrowheads="1"/>
            </p:cNvSpPr>
            <p:nvPr/>
          </p:nvSpPr>
          <p:spPr bwMode="auto">
            <a:xfrm>
              <a:off x="288" y="2749"/>
              <a:ext cx="2064" cy="179"/>
            </a:xfrm>
            <a:prstGeom prst="rect">
              <a:avLst/>
            </a:prstGeom>
            <a:gradFill rotWithShape="0">
              <a:gsLst>
                <a:gs pos="0">
                  <a:srgbClr val="F6970A"/>
                </a:gs>
                <a:gs pos="100000">
                  <a:srgbClr val="F6970A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 algn="ctr">
              <a:solidFill>
                <a:srgbClr val="F6970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Causal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52" name="Text Box 208"/>
            <p:cNvSpPr txBox="1">
              <a:spLocks noChangeArrowheads="1"/>
            </p:cNvSpPr>
            <p:nvPr/>
          </p:nvSpPr>
          <p:spPr bwMode="auto">
            <a:xfrm>
              <a:off x="2784" y="2021"/>
              <a:ext cx="576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Auto ES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cxnSp>
          <p:nvCxnSpPr>
            <p:cNvPr id="211153" name="AutoShape 209"/>
            <p:cNvCxnSpPr>
              <a:cxnSpLocks noChangeShapeType="1"/>
              <a:stCxn id="211152" idx="1"/>
              <a:endCxn id="211145" idx="3"/>
            </p:cNvCxnSpPr>
            <p:nvPr/>
          </p:nvCxnSpPr>
          <p:spPr bwMode="auto">
            <a:xfrm flipH="1" flipV="1">
              <a:off x="2352" y="1711"/>
              <a:ext cx="432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1154" name="AutoShape 210"/>
            <p:cNvCxnSpPr>
              <a:cxnSpLocks noChangeShapeType="1"/>
              <a:stCxn id="211152" idx="1"/>
              <a:endCxn id="211146" idx="3"/>
            </p:cNvCxnSpPr>
            <p:nvPr/>
          </p:nvCxnSpPr>
          <p:spPr bwMode="auto">
            <a:xfrm flipH="1" flipV="1">
              <a:off x="2352" y="1884"/>
              <a:ext cx="432" cy="2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1155" name="AutoShape 211"/>
            <p:cNvCxnSpPr>
              <a:cxnSpLocks noChangeShapeType="1"/>
              <a:stCxn id="211152" idx="1"/>
              <a:endCxn id="211147" idx="3"/>
            </p:cNvCxnSpPr>
            <p:nvPr/>
          </p:nvCxnSpPr>
          <p:spPr bwMode="auto">
            <a:xfrm flipH="1" flipV="1">
              <a:off x="2352" y="2058"/>
              <a:ext cx="432" cy="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1156" name="AutoShape 212"/>
            <p:cNvCxnSpPr>
              <a:cxnSpLocks noChangeShapeType="1"/>
              <a:stCxn id="211152" idx="1"/>
              <a:endCxn id="211148" idx="3"/>
            </p:cNvCxnSpPr>
            <p:nvPr/>
          </p:nvCxnSpPr>
          <p:spPr bwMode="auto">
            <a:xfrm flipH="1">
              <a:off x="2352" y="2087"/>
              <a:ext cx="432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1157" name="AutoShape 213"/>
            <p:cNvCxnSpPr>
              <a:cxnSpLocks noChangeShapeType="1"/>
              <a:stCxn id="211152" idx="1"/>
              <a:endCxn id="211149" idx="3"/>
            </p:cNvCxnSpPr>
            <p:nvPr/>
          </p:nvCxnSpPr>
          <p:spPr bwMode="auto">
            <a:xfrm flipH="1">
              <a:off x="2352" y="2087"/>
              <a:ext cx="432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11158" name="Text Box 214"/>
            <p:cNvSpPr txBox="1">
              <a:spLocks noChangeArrowheads="1"/>
            </p:cNvSpPr>
            <p:nvPr/>
          </p:nvSpPr>
          <p:spPr bwMode="auto">
            <a:xfrm>
              <a:off x="288" y="164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Simple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59" name="Text Box 215"/>
            <p:cNvSpPr txBox="1">
              <a:spLocks noChangeArrowheads="1"/>
            </p:cNvSpPr>
            <p:nvPr/>
          </p:nvSpPr>
          <p:spPr bwMode="auto">
            <a:xfrm>
              <a:off x="288" y="1818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Intermittent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60" name="Text Box 216"/>
            <p:cNvSpPr txBox="1">
              <a:spLocks noChangeArrowheads="1"/>
            </p:cNvSpPr>
            <p:nvPr/>
          </p:nvSpPr>
          <p:spPr bwMode="auto">
            <a:xfrm>
              <a:off x="288" y="1991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Trend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11161" name="Text Box 217"/>
            <p:cNvSpPr txBox="1">
              <a:spLocks noChangeArrowheads="1"/>
            </p:cNvSpPr>
            <p:nvPr/>
          </p:nvSpPr>
          <p:spPr bwMode="auto">
            <a:xfrm>
              <a:off x="288" y="2165"/>
              <a:ext cx="2064" cy="17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Trebuchet MS" pitchFamily="34" charset="0"/>
                  <a:ea typeface="宋体" charset="-122"/>
                </a:rPr>
                <a:t>Additive Seasonal Exp. Smoothing</a:t>
              </a:r>
              <a:endPara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1066800" y="2133600"/>
            <a:ext cx="7315200" cy="3322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zh-CN" sz="4400" b="1">
                <a:latin typeface="Arial" charset="0"/>
                <a:ea typeface="宋体" charset="-122"/>
                <a:cs typeface="Times New Roman" pitchFamily="18" charset="0"/>
              </a:rPr>
              <a:t>Voytek Arkita </a:t>
            </a:r>
            <a:endParaRPr lang="en-US" altLang="zh-CN" sz="3600">
              <a:latin typeface="Arial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3200">
                <a:latin typeface="Arial" charset="0"/>
                <a:ea typeface="宋体" charset="-122"/>
                <a:cs typeface="Times New Roman" pitchFamily="18" charset="0"/>
              </a:rPr>
              <a:t>Principal Consultant</a:t>
            </a:r>
            <a:endParaRPr lang="en-US" altLang="zh-CN" sz="3200">
              <a:latin typeface="Arial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3200">
                <a:latin typeface="Arial" charset="0"/>
                <a:ea typeface="宋体" charset="-122"/>
                <a:cs typeface="Times New Roman" pitchFamily="18" charset="0"/>
                <a:hlinkClick r:id="rId1"/>
              </a:rPr>
              <a:t>VOYTEK.ARKITA@oracle.com</a:t>
            </a:r>
            <a:endParaRPr lang="en-US" altLang="zh-CN" sz="3200">
              <a:latin typeface="Arial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3200">
                <a:latin typeface="Arial" charset="0"/>
                <a:ea typeface="宋体" charset="-122"/>
                <a:cs typeface="Times New Roman" pitchFamily="18" charset="0"/>
              </a:rPr>
              <a:t>+61406081710</a:t>
            </a:r>
            <a:endParaRPr lang="en-US" altLang="zh-CN" sz="3200">
              <a:latin typeface="Arial" charset="0"/>
              <a:ea typeface="宋体" charset="-122"/>
              <a:cs typeface="Times New Roman" pitchFamily="18" charset="0"/>
            </a:endParaRPr>
          </a:p>
          <a:p>
            <a:endParaRPr lang="en-US" altLang="zh-CN" sz="3600">
              <a:latin typeface="Arial" charset="0"/>
              <a:ea typeface="宋体" charset="-122"/>
              <a:cs typeface="Times New Roman" pitchFamily="18" charset="0"/>
            </a:endParaRPr>
          </a:p>
          <a:p>
            <a:endParaRPr lang="en-US" altLang="zh-CN" sz="360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743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Causal Forecasting: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Causal Forecasting provides the ability to quantify the effects that promotional variables have on the baseline consumer demand.</a:t>
            </a:r>
            <a:endParaRPr lang="en-US" altLang="zh-CN" sz="2000">
              <a:ea typeface="宋体" charset="-122"/>
            </a:endParaRPr>
          </a:p>
        </p:txBody>
      </p:sp>
      <p:pic>
        <p:nvPicPr>
          <p:cNvPr id="212996" name="Picture 4" descr="causa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9538" y="3048000"/>
            <a:ext cx="639286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Bayesian Forecasting</a:t>
            </a:r>
            <a:endParaRPr lang="en-US" altLang="zh-CN" sz="6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Bayesian forecasting provides the ability to “marry” an established forecast with actual consumer sales.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Example: Within week re-forecast at day level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pic>
        <p:nvPicPr>
          <p:cNvPr id="215048" name="Picture 8" descr="bayesia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3127375"/>
            <a:ext cx="68580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1905000" y="2895600"/>
            <a:ext cx="57943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Trebuchet MS" pitchFamily="34" charset="0"/>
                <a:ea typeface="宋体" charset="-122"/>
              </a:rPr>
              <a:t>A plan is used in conjunction with a demand forecast…</a:t>
            </a:r>
            <a:endParaRPr lang="en-US" altLang="zh-CN" sz="1800">
              <a:latin typeface="Trebuchet MS" pitchFamily="34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Forecasting new products and locations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pic>
        <p:nvPicPr>
          <p:cNvPr id="217094" name="Picture 6" descr="store_openi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62400" y="2133600"/>
            <a:ext cx="1089025" cy="1036638"/>
          </a:xfrm>
          <a:prstGeom prst="rect">
            <a:avLst/>
          </a:prstGeom>
          <a:noFill/>
        </p:spPr>
      </p:pic>
      <p:pic>
        <p:nvPicPr>
          <p:cNvPr id="217095" name="Picture 7" descr="OldNavyTam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133600"/>
            <a:ext cx="2335213" cy="2073275"/>
          </a:xfrm>
          <a:prstGeom prst="rect">
            <a:avLst/>
          </a:prstGeom>
          <a:noFill/>
        </p:spPr>
      </p:pic>
      <p:pic>
        <p:nvPicPr>
          <p:cNvPr id="217096" name="Picture 8" descr="OldNavyMiam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2346325" cy="2082800"/>
          </a:xfrm>
          <a:prstGeom prst="rect">
            <a:avLst/>
          </a:prstGeom>
          <a:noFill/>
        </p:spPr>
      </p:pic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1066800" y="4648200"/>
            <a:ext cx="7056438" cy="925513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Arial" charset="0"/>
                <a:ea typeface="宋体" charset="-122"/>
              </a:rPr>
              <a:t>Solutions:  RDF allows the system to use data from a similar “sister” store for forecasting purposes until the New Store has enough historical data for an accurate forecast. </a:t>
            </a:r>
            <a:endParaRPr lang="en-US" altLang="zh-CN" sz="18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217098" name="AutoShape 10"/>
          <p:cNvSpPr>
            <a:spLocks noChangeArrowheads="1"/>
          </p:cNvSpPr>
          <p:nvPr/>
        </p:nvSpPr>
        <p:spPr bwMode="auto">
          <a:xfrm>
            <a:off x="3733800" y="3124200"/>
            <a:ext cx="1935163" cy="1190625"/>
          </a:xfrm>
          <a:prstGeom prst="rightArrow">
            <a:avLst>
              <a:gd name="adj1" fmla="val 50000"/>
              <a:gd name="adj2" fmla="val 406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3810000" y="3505200"/>
            <a:ext cx="1539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Pct val="65000"/>
            </a:pPr>
            <a:r>
              <a:rPr lang="en-US" altLang="zh-CN" sz="1200" b="1">
                <a:solidFill>
                  <a:schemeClr val="bg1"/>
                </a:solidFill>
                <a:latin typeface="Arial" charset="0"/>
                <a:ea typeface="宋体" charset="-122"/>
              </a:rPr>
              <a:t>Miami Forecast History</a:t>
            </a:r>
            <a:endParaRPr lang="en-US" altLang="zh-CN" sz="1200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743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Automated exception reporting</a:t>
            </a:r>
            <a:endParaRPr lang="en-US" altLang="zh-CN">
              <a:ea typeface="宋体" charset="-122"/>
            </a:endParaRPr>
          </a:p>
          <a:p>
            <a:pPr lvl="1">
              <a:buClr>
                <a:schemeClr val="accent1"/>
              </a:buClr>
            </a:pPr>
            <a:r>
              <a:rPr lang="en-US" altLang="zh-CN">
                <a:ea typeface="宋体" charset="-122"/>
              </a:rPr>
              <a:t>200 stores x 5000 active item x 13 week horizon = 13,000,000 forecast values.</a:t>
            </a:r>
            <a:endParaRPr lang="en-US" altLang="zh-CN">
              <a:ea typeface="宋体" charset="-122"/>
            </a:endParaRPr>
          </a:p>
          <a:p>
            <a:pPr lvl="1">
              <a:buClr>
                <a:schemeClr val="accent1"/>
              </a:buClr>
            </a:pPr>
            <a:r>
              <a:rPr lang="en-US" altLang="zh-CN">
                <a:ea typeface="宋体" charset="-122"/>
              </a:rPr>
              <a:t>Exception Reporting is critical.</a:t>
            </a:r>
            <a:endParaRPr lang="en-US" altLang="zh-CN">
              <a:ea typeface="宋体" charset="-122"/>
            </a:endParaRPr>
          </a:p>
        </p:txBody>
      </p:sp>
      <p:pic>
        <p:nvPicPr>
          <p:cNvPr id="218121" name="Picture 9" descr="Alert_Manager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3200400"/>
            <a:ext cx="5668963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Forecasting Challenges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6765925" y="3471863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6096000" y="3276600"/>
            <a:ext cx="2749550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Example: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Super User: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Category and Group 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alerts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Category Planner: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SKU alerts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0" name="Picture 20" descr="RDF_Enterprise_Flow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371600"/>
            <a:ext cx="8534400" cy="4203700"/>
          </a:xfrm>
          <a:prstGeom prst="rect">
            <a:avLst/>
          </a:prstGeom>
          <a:noFill/>
        </p:spPr>
      </p:pic>
      <p:sp>
        <p:nvSpPr>
          <p:cNvPr id="225301" name="Rectangle 21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Demand Forecasting and the Oracle Enterprise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25302" name="Rectangle 22"/>
          <p:cNvSpPr>
            <a:spLocks noChangeArrowheads="1"/>
          </p:cNvSpPr>
          <p:nvPr/>
        </p:nvSpPr>
        <p:spPr bwMode="auto">
          <a:xfrm>
            <a:off x="533400" y="3352800"/>
            <a:ext cx="1066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03" name="Rectangle 23"/>
          <p:cNvSpPr>
            <a:spLocks noChangeArrowheads="1"/>
          </p:cNvSpPr>
          <p:nvPr/>
        </p:nvSpPr>
        <p:spPr bwMode="auto">
          <a:xfrm>
            <a:off x="1600200" y="3429000"/>
            <a:ext cx="917575" cy="4714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AutoShape 2"/>
          <p:cNvSpPr/>
          <p:nvPr/>
        </p:nvSpPr>
        <p:spPr bwMode="auto">
          <a:xfrm>
            <a:off x="7620000" y="1208088"/>
            <a:ext cx="1452563" cy="514350"/>
          </a:xfrm>
          <a:prstGeom prst="borderCallout1">
            <a:avLst>
              <a:gd name="adj1" fmla="val 22222"/>
              <a:gd name="adj2" fmla="val -5245"/>
              <a:gd name="adj3" fmla="val 129630"/>
              <a:gd name="adj4" fmla="val -19565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/>
            <a:r>
              <a:rPr lang="en-US" altLang="zh-CN" sz="1000" b="1">
                <a:latin typeface="Arial" charset="0"/>
                <a:ea typeface="宋体" charset="-122"/>
              </a:rPr>
              <a:t>Batch process can be executed on a weekly or daily basis</a:t>
            </a:r>
            <a:endParaRPr lang="en-US" altLang="zh-CN" sz="1000" b="1">
              <a:latin typeface="Arial" charset="0"/>
              <a:ea typeface="宋体" charset="-122"/>
            </a:endParaRPr>
          </a:p>
        </p:txBody>
      </p:sp>
      <p:sp>
        <p:nvSpPr>
          <p:cNvPr id="401411" name="AutoShape 3"/>
          <p:cNvSpPr>
            <a:spLocks noChangeArrowheads="1"/>
          </p:cNvSpPr>
          <p:nvPr/>
        </p:nvSpPr>
        <p:spPr bwMode="auto">
          <a:xfrm>
            <a:off x="5867400" y="2949575"/>
            <a:ext cx="1277938" cy="2762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Arial" charset="0"/>
                <a:ea typeface="宋体" charset="-122"/>
              </a:rPr>
              <a:t>Promo Sales</a:t>
            </a:r>
            <a:endParaRPr lang="en-US" altLang="zh-CN" sz="1200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401412" name="AutoShape 4"/>
          <p:cNvSpPr>
            <a:spLocks noChangeArrowheads="1"/>
          </p:cNvSpPr>
          <p:nvPr/>
        </p:nvSpPr>
        <p:spPr bwMode="auto">
          <a:xfrm>
            <a:off x="5867400" y="2465388"/>
            <a:ext cx="1277938" cy="2762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Arial" charset="0"/>
                <a:ea typeface="宋体" charset="-122"/>
              </a:rPr>
              <a:t>Reg. Sales</a:t>
            </a:r>
            <a:endParaRPr lang="en-US" altLang="zh-CN" sz="1200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401413" name="AutoShape 5"/>
          <p:cNvSpPr>
            <a:spLocks noChangeArrowheads="1"/>
          </p:cNvSpPr>
          <p:nvPr/>
        </p:nvSpPr>
        <p:spPr bwMode="auto">
          <a:xfrm>
            <a:off x="5867400" y="3365500"/>
            <a:ext cx="1277938" cy="2762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Arial" charset="0"/>
                <a:ea typeface="宋体" charset="-122"/>
              </a:rPr>
              <a:t>Clearance Sales</a:t>
            </a:r>
            <a:endParaRPr lang="en-US" altLang="zh-CN" sz="1200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7239000" y="2014538"/>
            <a:ext cx="1447800" cy="277812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Arial" charset="0"/>
                <a:ea typeface="宋体" charset="-122"/>
              </a:rPr>
              <a:t>Org. Hierarchy</a:t>
            </a:r>
            <a:endParaRPr lang="en-US" altLang="zh-CN" sz="1200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401415" name="AutoShape 7"/>
          <p:cNvSpPr>
            <a:spLocks noChangeArrowheads="1"/>
          </p:cNvSpPr>
          <p:nvPr/>
        </p:nvSpPr>
        <p:spPr bwMode="auto">
          <a:xfrm>
            <a:off x="7239000" y="2465388"/>
            <a:ext cx="1447800" cy="2762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Arial" charset="0"/>
                <a:ea typeface="宋体" charset="-122"/>
              </a:rPr>
              <a:t>Product Hierarchy</a:t>
            </a:r>
            <a:endParaRPr lang="en-US" altLang="zh-CN" sz="1200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401416" name="AutoShape 8"/>
          <p:cNvCxnSpPr>
            <a:cxnSpLocks noChangeShapeType="1"/>
            <a:endCxn id="401414" idx="5"/>
          </p:cNvCxnSpPr>
          <p:nvPr/>
        </p:nvCxnSpPr>
        <p:spPr bwMode="auto">
          <a:xfrm>
            <a:off x="4111625" y="2154238"/>
            <a:ext cx="3162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01417" name="Line 9"/>
          <p:cNvSpPr>
            <a:spLocks noChangeShapeType="1"/>
          </p:cNvSpPr>
          <p:nvPr/>
        </p:nvSpPr>
        <p:spPr bwMode="auto">
          <a:xfrm>
            <a:off x="4114800" y="26035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1418" name="Line 10"/>
          <p:cNvSpPr>
            <a:spLocks noChangeShapeType="1"/>
          </p:cNvSpPr>
          <p:nvPr/>
        </p:nvSpPr>
        <p:spPr bwMode="auto">
          <a:xfrm>
            <a:off x="7848600" y="2292350"/>
            <a:ext cx="0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1419" name="Line 11"/>
          <p:cNvSpPr>
            <a:spLocks noChangeShapeType="1"/>
          </p:cNvSpPr>
          <p:nvPr/>
        </p:nvSpPr>
        <p:spPr bwMode="auto">
          <a:xfrm>
            <a:off x="7848600" y="2741613"/>
            <a:ext cx="0" cy="114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1420" name="Line 12"/>
          <p:cNvSpPr>
            <a:spLocks noChangeShapeType="1"/>
          </p:cNvSpPr>
          <p:nvPr/>
        </p:nvSpPr>
        <p:spPr bwMode="auto">
          <a:xfrm>
            <a:off x="6553200" y="27416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>
            <a:off x="6553200" y="3225800"/>
            <a:ext cx="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1422" name="AutoShape 14"/>
          <p:cNvSpPr>
            <a:spLocks noChangeArrowheads="1"/>
          </p:cNvSpPr>
          <p:nvPr/>
        </p:nvSpPr>
        <p:spPr bwMode="auto">
          <a:xfrm>
            <a:off x="2362200" y="4183063"/>
            <a:ext cx="1676400" cy="693737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Arial" charset="0"/>
                <a:ea typeface="宋体" charset="-122"/>
              </a:rPr>
              <a:t>Approved Forecast</a:t>
            </a:r>
            <a:endParaRPr lang="en-US" altLang="zh-CN" sz="1200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4419600" y="1738313"/>
            <a:ext cx="2819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Arial" charset="0"/>
                <a:ea typeface="宋体" charset="-122"/>
              </a:rPr>
              <a:t>Exported during batch process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401424" name="Line 16"/>
          <p:cNvSpPr>
            <a:spLocks noChangeShapeType="1"/>
          </p:cNvSpPr>
          <p:nvPr/>
        </p:nvSpPr>
        <p:spPr bwMode="auto">
          <a:xfrm>
            <a:off x="6553200" y="3641725"/>
            <a:ext cx="11430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1425" name="Text Box 17"/>
          <p:cNvSpPr txBox="1">
            <a:spLocks noChangeArrowheads="1"/>
          </p:cNvSpPr>
          <p:nvPr/>
        </p:nvSpPr>
        <p:spPr bwMode="auto">
          <a:xfrm>
            <a:off x="4419600" y="4679950"/>
            <a:ext cx="1447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Arial" charset="0"/>
                <a:ea typeface="宋体" charset="-122"/>
              </a:rPr>
              <a:t>Forecast export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401426" name="AutoShape 18"/>
          <p:cNvSpPr/>
          <p:nvPr/>
        </p:nvSpPr>
        <p:spPr bwMode="auto">
          <a:xfrm>
            <a:off x="4572000" y="3103563"/>
            <a:ext cx="914400" cy="706437"/>
          </a:xfrm>
          <a:prstGeom prst="borderCallout1">
            <a:avLst>
              <a:gd name="adj1" fmla="val 16181"/>
              <a:gd name="adj2" fmla="val 108333"/>
              <a:gd name="adj3" fmla="val 449"/>
              <a:gd name="adj4" fmla="val 134898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/>
            <a:r>
              <a:rPr lang="en-US" altLang="zh-CN" sz="1000" b="1">
                <a:latin typeface="Arial" charset="0"/>
                <a:ea typeface="宋体" charset="-122"/>
              </a:rPr>
              <a:t>Sales loaded on a Weekly or Daily level</a:t>
            </a:r>
            <a:endParaRPr lang="en-US" altLang="zh-CN" sz="1000" b="1">
              <a:latin typeface="Arial" charset="0"/>
              <a:ea typeface="宋体" charset="-122"/>
            </a:endParaRPr>
          </a:p>
        </p:txBody>
      </p:sp>
      <p:sp>
        <p:nvSpPr>
          <p:cNvPr id="401427" name="AutoShape 19"/>
          <p:cNvSpPr/>
          <p:nvPr/>
        </p:nvSpPr>
        <p:spPr bwMode="auto">
          <a:xfrm>
            <a:off x="3124200" y="5172075"/>
            <a:ext cx="1676400" cy="695325"/>
          </a:xfrm>
          <a:prstGeom prst="borderCallout2">
            <a:avLst>
              <a:gd name="adj1" fmla="val 16440"/>
              <a:gd name="adj2" fmla="val 104546"/>
              <a:gd name="adj3" fmla="val 16440"/>
              <a:gd name="adj4" fmla="val 110509"/>
              <a:gd name="adj5" fmla="val -27625"/>
              <a:gd name="adj6" fmla="val 1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/>
            <a:r>
              <a:rPr lang="en-US" altLang="zh-CN" sz="1000" b="1">
                <a:latin typeface="Arial" charset="0"/>
                <a:ea typeface="宋体" charset="-122"/>
              </a:rPr>
              <a:t>Forecast can be exported daily, weekly, monthly, or upon request.</a:t>
            </a:r>
            <a:endParaRPr lang="en-US" altLang="zh-CN" sz="1000" b="1">
              <a:latin typeface="Arial" charset="0"/>
              <a:ea typeface="宋体" charset="-122"/>
            </a:endParaRPr>
          </a:p>
        </p:txBody>
      </p: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Interface overview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pic>
        <p:nvPicPr>
          <p:cNvPr id="401429" name="Picture 2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09825" y="1322388"/>
            <a:ext cx="1582738" cy="1801812"/>
          </a:xfrm>
          <a:prstGeom prst="rect">
            <a:avLst/>
          </a:prstGeom>
          <a:noFill/>
        </p:spPr>
      </p:pic>
      <p:sp>
        <p:nvSpPr>
          <p:cNvPr id="401430" name="Text Box 22"/>
          <p:cNvSpPr txBox="1">
            <a:spLocks noChangeArrowheads="1"/>
          </p:cNvSpPr>
          <p:nvPr/>
        </p:nvSpPr>
        <p:spPr bwMode="auto">
          <a:xfrm>
            <a:off x="2514600" y="20574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charset="0"/>
                <a:ea typeface="宋体" charset="-122"/>
              </a:rPr>
              <a:t>BI/DW</a:t>
            </a:r>
            <a:endParaRPr lang="en-US" altLang="zh-CN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pic>
        <p:nvPicPr>
          <p:cNvPr id="401431" name="Picture 2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75463" y="3913188"/>
            <a:ext cx="1582737" cy="1801812"/>
          </a:xfrm>
          <a:prstGeom prst="rect">
            <a:avLst/>
          </a:prstGeom>
          <a:noFill/>
        </p:spPr>
      </p:pic>
      <p:sp>
        <p:nvSpPr>
          <p:cNvPr id="401432" name="Text Box 24"/>
          <p:cNvSpPr txBox="1">
            <a:spLocks noChangeArrowheads="1"/>
          </p:cNvSpPr>
          <p:nvPr/>
        </p:nvSpPr>
        <p:spPr bwMode="auto">
          <a:xfrm>
            <a:off x="7315200" y="4648200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charset="0"/>
                <a:ea typeface="宋体" charset="-122"/>
              </a:rPr>
              <a:t>RDF</a:t>
            </a:r>
            <a:endParaRPr lang="en-US" altLang="zh-CN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401433" name="Line 25"/>
          <p:cNvSpPr>
            <a:spLocks noChangeShapeType="1"/>
          </p:cNvSpPr>
          <p:nvPr/>
        </p:nvSpPr>
        <p:spPr bwMode="auto">
          <a:xfrm flipH="1">
            <a:off x="40386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401434" name="AutoShape 26"/>
          <p:cNvCxnSpPr>
            <a:cxnSpLocks noChangeShapeType="1"/>
            <a:stCxn id="401422" idx="6"/>
            <a:endCxn id="0" idx="2"/>
          </p:cNvCxnSpPr>
          <p:nvPr/>
        </p:nvCxnSpPr>
        <p:spPr bwMode="auto">
          <a:xfrm flipV="1">
            <a:off x="3200400" y="3124200"/>
            <a:ext cx="1588" cy="1058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pic>
        <p:nvPicPr>
          <p:cNvPr id="401435" name="Picture 2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3505200"/>
            <a:ext cx="1582738" cy="1801813"/>
          </a:xfrm>
          <a:prstGeom prst="rect">
            <a:avLst/>
          </a:prstGeom>
          <a:noFill/>
        </p:spPr>
      </p:pic>
      <p:sp>
        <p:nvSpPr>
          <p:cNvPr id="401436" name="Text Box 28"/>
          <p:cNvSpPr txBox="1">
            <a:spLocks noChangeArrowheads="1"/>
          </p:cNvSpPr>
          <p:nvPr/>
        </p:nvSpPr>
        <p:spPr bwMode="auto">
          <a:xfrm>
            <a:off x="5334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charset="0"/>
                <a:ea typeface="宋体" charset="-122"/>
              </a:rPr>
              <a:t>MFP</a:t>
            </a:r>
            <a:endParaRPr lang="en-US" altLang="zh-CN" b="1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401437" name="Line 29"/>
          <p:cNvSpPr>
            <a:spLocks noChangeShapeType="1"/>
          </p:cNvSpPr>
          <p:nvPr/>
        </p:nvSpPr>
        <p:spPr bwMode="auto">
          <a:xfrm flipH="1">
            <a:off x="18288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92" name="Group 64"/>
          <p:cNvGrpSpPr/>
          <p:nvPr/>
        </p:nvGrpSpPr>
        <p:grpSpPr bwMode="auto">
          <a:xfrm>
            <a:off x="457200" y="1382713"/>
            <a:ext cx="8686800" cy="4103687"/>
            <a:chOff x="240" y="768"/>
            <a:chExt cx="5472" cy="2759"/>
          </a:xfrm>
        </p:grpSpPr>
        <p:sp>
          <p:nvSpPr>
            <p:cNvPr id="227348" name="Rectangle 20"/>
            <p:cNvSpPr>
              <a:spLocks noChangeArrowheads="1"/>
            </p:cNvSpPr>
            <p:nvPr/>
          </p:nvSpPr>
          <p:spPr bwMode="auto">
            <a:xfrm>
              <a:off x="336" y="768"/>
              <a:ext cx="960" cy="7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9" name="Text Box 21"/>
            <p:cNvSpPr txBox="1">
              <a:spLocks noChangeArrowheads="1"/>
            </p:cNvSpPr>
            <p:nvPr/>
          </p:nvSpPr>
          <p:spPr bwMode="auto">
            <a:xfrm>
              <a:off x="384" y="949"/>
              <a:ext cx="816" cy="3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Preprocess Data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50" name="Rectangle 22"/>
            <p:cNvSpPr>
              <a:spLocks noChangeArrowheads="1"/>
            </p:cNvSpPr>
            <p:nvPr/>
          </p:nvSpPr>
          <p:spPr bwMode="auto">
            <a:xfrm>
              <a:off x="1488" y="1808"/>
              <a:ext cx="912" cy="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1" name="Text Box 23"/>
            <p:cNvSpPr txBox="1">
              <a:spLocks noChangeArrowheads="1"/>
            </p:cNvSpPr>
            <p:nvPr/>
          </p:nvSpPr>
          <p:spPr bwMode="auto">
            <a:xfrm>
              <a:off x="1536" y="1989"/>
              <a:ext cx="816" cy="3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Forecast Simulation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52" name="Rectangle 24"/>
            <p:cNvSpPr>
              <a:spLocks noChangeArrowheads="1"/>
            </p:cNvSpPr>
            <p:nvPr/>
          </p:nvSpPr>
          <p:spPr bwMode="auto">
            <a:xfrm>
              <a:off x="1488" y="2803"/>
              <a:ext cx="912" cy="7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3" name="Text Box 25"/>
            <p:cNvSpPr txBox="1">
              <a:spLocks noChangeArrowheads="1"/>
            </p:cNvSpPr>
            <p:nvPr/>
          </p:nvSpPr>
          <p:spPr bwMode="auto">
            <a:xfrm>
              <a:off x="1536" y="2894"/>
              <a:ext cx="816" cy="4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Forecast Accuracy Analysis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54" name="Rectangle 26"/>
            <p:cNvSpPr>
              <a:spLocks noChangeArrowheads="1"/>
            </p:cNvSpPr>
            <p:nvPr/>
          </p:nvSpPr>
          <p:spPr bwMode="auto">
            <a:xfrm>
              <a:off x="1488" y="768"/>
              <a:ext cx="912" cy="7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5" name="Text Box 27"/>
            <p:cNvSpPr txBox="1">
              <a:spLocks noChangeArrowheads="1"/>
            </p:cNvSpPr>
            <p:nvPr/>
          </p:nvSpPr>
          <p:spPr bwMode="auto">
            <a:xfrm>
              <a:off x="1536" y="904"/>
              <a:ext cx="816" cy="3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Set Forecast Defaults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56" name="Rectangle 28"/>
            <p:cNvSpPr>
              <a:spLocks noChangeArrowheads="1"/>
            </p:cNvSpPr>
            <p:nvPr/>
          </p:nvSpPr>
          <p:spPr bwMode="auto">
            <a:xfrm>
              <a:off x="2784" y="768"/>
              <a:ext cx="960" cy="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7" name="Text Box 29"/>
            <p:cNvSpPr txBox="1">
              <a:spLocks noChangeArrowheads="1"/>
            </p:cNvSpPr>
            <p:nvPr/>
          </p:nvSpPr>
          <p:spPr bwMode="auto">
            <a:xfrm>
              <a:off x="2880" y="858"/>
              <a:ext cx="816" cy="6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Override Defaults by Product / Location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784" y="1808"/>
              <a:ext cx="960" cy="76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9" name="Text Box 31"/>
            <p:cNvSpPr txBox="1">
              <a:spLocks noChangeArrowheads="1"/>
            </p:cNvSpPr>
            <p:nvPr/>
          </p:nvSpPr>
          <p:spPr bwMode="auto">
            <a:xfrm>
              <a:off x="2832" y="1899"/>
              <a:ext cx="816" cy="6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Review Exceptions and Approve Forecast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60" name="AutoShape 32"/>
            <p:cNvSpPr>
              <a:spLocks noChangeArrowheads="1"/>
            </p:cNvSpPr>
            <p:nvPr/>
          </p:nvSpPr>
          <p:spPr bwMode="auto">
            <a:xfrm>
              <a:off x="4176" y="1853"/>
              <a:ext cx="768" cy="769"/>
            </a:xfrm>
            <a:prstGeom prst="diamond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1" name="Oval 33"/>
            <p:cNvSpPr>
              <a:spLocks noChangeArrowheads="1"/>
            </p:cNvSpPr>
            <p:nvPr/>
          </p:nvSpPr>
          <p:spPr bwMode="auto">
            <a:xfrm>
              <a:off x="4224" y="994"/>
              <a:ext cx="672" cy="58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2" name="Oval 34"/>
            <p:cNvSpPr>
              <a:spLocks noChangeArrowheads="1"/>
            </p:cNvSpPr>
            <p:nvPr/>
          </p:nvSpPr>
          <p:spPr bwMode="auto">
            <a:xfrm>
              <a:off x="4224" y="2939"/>
              <a:ext cx="672" cy="58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3" name="Text Box 35"/>
            <p:cNvSpPr txBox="1">
              <a:spLocks noChangeArrowheads="1"/>
            </p:cNvSpPr>
            <p:nvPr/>
          </p:nvSpPr>
          <p:spPr bwMode="auto">
            <a:xfrm>
              <a:off x="4176" y="1130"/>
              <a:ext cx="816" cy="3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>
                  <a:latin typeface="Trebuchet MS" pitchFamily="34" charset="0"/>
                  <a:ea typeface="宋体" charset="-122"/>
                </a:rPr>
                <a:t>Generate Forecast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64" name="Text Box 36"/>
            <p:cNvSpPr txBox="1">
              <a:spLocks noChangeArrowheads="1"/>
            </p:cNvSpPr>
            <p:nvPr/>
          </p:nvSpPr>
          <p:spPr bwMode="auto">
            <a:xfrm>
              <a:off x="4176" y="2125"/>
              <a:ext cx="816" cy="3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>
                  <a:latin typeface="Trebuchet MS" pitchFamily="34" charset="0"/>
                  <a:ea typeface="宋体" charset="-122"/>
                </a:rPr>
                <a:t>Approve by Alert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65" name="Text Box 37"/>
            <p:cNvSpPr txBox="1">
              <a:spLocks noChangeArrowheads="1"/>
            </p:cNvSpPr>
            <p:nvPr/>
          </p:nvSpPr>
          <p:spPr bwMode="auto">
            <a:xfrm>
              <a:off x="4224" y="3076"/>
              <a:ext cx="720" cy="3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>
                  <a:latin typeface="Trebuchet MS" pitchFamily="34" charset="0"/>
                  <a:ea typeface="宋体" charset="-122"/>
                </a:rPr>
                <a:t>Export Forecast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cxnSp>
          <p:nvCxnSpPr>
            <p:cNvPr id="227366" name="AutoShape 38"/>
            <p:cNvCxnSpPr>
              <a:cxnSpLocks noChangeShapeType="1"/>
              <a:endCxn id="227356" idx="2"/>
            </p:cNvCxnSpPr>
            <p:nvPr/>
          </p:nvCxnSpPr>
          <p:spPr bwMode="auto">
            <a:xfrm rot="16200000">
              <a:off x="3128" y="1673"/>
              <a:ext cx="2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27367" name="AutoShape 39"/>
            <p:cNvCxnSpPr>
              <a:cxnSpLocks noChangeShapeType="1"/>
              <a:stCxn id="227350" idx="3"/>
            </p:cNvCxnSpPr>
            <p:nvPr/>
          </p:nvCxnSpPr>
          <p:spPr bwMode="auto">
            <a:xfrm flipV="1">
              <a:off x="2400" y="1674"/>
              <a:ext cx="864" cy="474"/>
            </a:xfrm>
            <a:prstGeom prst="bentConnector3">
              <a:avLst>
                <a:gd name="adj1" fmla="val 33449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</p:cxnSp>
        <p:sp>
          <p:nvSpPr>
            <p:cNvPr id="227368" name="Line 40"/>
            <p:cNvSpPr>
              <a:spLocks noChangeShapeType="1"/>
            </p:cNvSpPr>
            <p:nvPr/>
          </p:nvSpPr>
          <p:spPr bwMode="auto">
            <a:xfrm>
              <a:off x="2400" y="316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9" name="Line 41"/>
            <p:cNvSpPr>
              <a:spLocks noChangeShapeType="1"/>
            </p:cNvSpPr>
            <p:nvPr/>
          </p:nvSpPr>
          <p:spPr bwMode="auto">
            <a:xfrm flipV="1">
              <a:off x="2688" y="2125"/>
              <a:ext cx="0" cy="1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7370" name="AutoShape 42"/>
            <p:cNvCxnSpPr>
              <a:cxnSpLocks noChangeShapeType="1"/>
              <a:stCxn id="227354" idx="3"/>
              <a:endCxn id="227356" idx="1"/>
            </p:cNvCxnSpPr>
            <p:nvPr/>
          </p:nvCxnSpPr>
          <p:spPr bwMode="auto">
            <a:xfrm>
              <a:off x="2400" y="1130"/>
              <a:ext cx="384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27371" name="AutoShape 43"/>
            <p:cNvCxnSpPr>
              <a:cxnSpLocks noChangeShapeType="1"/>
              <a:stCxn id="227348" idx="3"/>
              <a:endCxn id="227354" idx="1"/>
            </p:cNvCxnSpPr>
            <p:nvPr/>
          </p:nvCxnSpPr>
          <p:spPr bwMode="auto">
            <a:xfrm>
              <a:off x="1296" y="1130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27372" name="AutoShape 44"/>
            <p:cNvCxnSpPr>
              <a:cxnSpLocks noChangeShapeType="1"/>
              <a:stCxn id="227356" idx="3"/>
              <a:endCxn id="227363" idx="1"/>
            </p:cNvCxnSpPr>
            <p:nvPr/>
          </p:nvCxnSpPr>
          <p:spPr bwMode="auto">
            <a:xfrm>
              <a:off x="3744" y="1152"/>
              <a:ext cx="432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27373" name="AutoShape 45"/>
            <p:cNvCxnSpPr>
              <a:cxnSpLocks noChangeShapeType="1"/>
              <a:stCxn id="227361" idx="4"/>
              <a:endCxn id="227360" idx="0"/>
            </p:cNvCxnSpPr>
            <p:nvPr/>
          </p:nvCxnSpPr>
          <p:spPr bwMode="auto">
            <a:xfrm>
              <a:off x="4560" y="1587"/>
              <a:ext cx="0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27374" name="AutoShape 46"/>
            <p:cNvCxnSpPr>
              <a:cxnSpLocks noChangeShapeType="1"/>
              <a:endCxn id="227362" idx="0"/>
            </p:cNvCxnSpPr>
            <p:nvPr/>
          </p:nvCxnSpPr>
          <p:spPr bwMode="auto">
            <a:xfrm>
              <a:off x="4560" y="2803"/>
              <a:ext cx="0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27375" name="AutoShape 47"/>
            <p:cNvCxnSpPr>
              <a:cxnSpLocks noChangeShapeType="1"/>
            </p:cNvCxnSpPr>
            <p:nvPr/>
          </p:nvCxnSpPr>
          <p:spPr bwMode="auto">
            <a:xfrm flipH="1" flipV="1">
              <a:off x="3744" y="2215"/>
              <a:ext cx="240" cy="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27376" name="AutoShape 48"/>
            <p:cNvCxnSpPr>
              <a:cxnSpLocks noChangeShapeType="1"/>
              <a:stCxn id="227361" idx="5"/>
              <a:endCxn id="227365" idx="3"/>
            </p:cNvCxnSpPr>
            <p:nvPr/>
          </p:nvCxnSpPr>
          <p:spPr bwMode="auto">
            <a:xfrm rot="16200000" flipH="1">
              <a:off x="4016" y="2283"/>
              <a:ext cx="1709" cy="146"/>
            </a:xfrm>
            <a:prstGeom prst="bentConnector4">
              <a:avLst>
                <a:gd name="adj1" fmla="val 657"/>
                <a:gd name="adj2" fmla="val 19863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</p:cxnSp>
        <p:sp>
          <p:nvSpPr>
            <p:cNvPr id="227377" name="Text Box 49"/>
            <p:cNvSpPr txBox="1">
              <a:spLocks noChangeArrowheads="1"/>
            </p:cNvSpPr>
            <p:nvPr/>
          </p:nvSpPr>
          <p:spPr bwMode="auto">
            <a:xfrm>
              <a:off x="3947" y="2170"/>
              <a:ext cx="229" cy="18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No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78" name="Text Box 50"/>
            <p:cNvSpPr txBox="1">
              <a:spLocks noChangeArrowheads="1"/>
            </p:cNvSpPr>
            <p:nvPr/>
          </p:nvSpPr>
          <p:spPr bwMode="auto">
            <a:xfrm>
              <a:off x="4416" y="2622"/>
              <a:ext cx="262" cy="18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Yes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40" y="2147"/>
              <a:ext cx="1056" cy="13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0" name="Rectangle 52"/>
            <p:cNvSpPr>
              <a:spLocks noChangeArrowheads="1"/>
            </p:cNvSpPr>
            <p:nvPr/>
          </p:nvSpPr>
          <p:spPr bwMode="auto">
            <a:xfrm>
              <a:off x="288" y="2238"/>
              <a:ext cx="192" cy="1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1" name="Rectangle 53"/>
            <p:cNvSpPr>
              <a:spLocks noChangeArrowheads="1"/>
            </p:cNvSpPr>
            <p:nvPr/>
          </p:nvSpPr>
          <p:spPr bwMode="auto">
            <a:xfrm>
              <a:off x="288" y="2645"/>
              <a:ext cx="192" cy="1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2" name="Oval 54"/>
            <p:cNvSpPr>
              <a:spLocks noChangeArrowheads="1"/>
            </p:cNvSpPr>
            <p:nvPr/>
          </p:nvSpPr>
          <p:spPr bwMode="auto">
            <a:xfrm>
              <a:off x="288" y="3007"/>
              <a:ext cx="192" cy="18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3" name="Text Box 55"/>
            <p:cNvSpPr txBox="1">
              <a:spLocks noChangeArrowheads="1"/>
            </p:cNvSpPr>
            <p:nvPr/>
          </p:nvSpPr>
          <p:spPr bwMode="auto">
            <a:xfrm>
              <a:off x="528" y="2192"/>
              <a:ext cx="672" cy="3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Trebuchet MS" pitchFamily="34" charset="0"/>
                  <a:ea typeface="宋体" charset="-122"/>
                </a:rPr>
                <a:t>= Weekly / Daily Tasks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84" name="Text Box 56"/>
            <p:cNvSpPr txBox="1">
              <a:spLocks noChangeArrowheads="1"/>
            </p:cNvSpPr>
            <p:nvPr/>
          </p:nvSpPr>
          <p:spPr bwMode="auto">
            <a:xfrm>
              <a:off x="528" y="2645"/>
              <a:ext cx="720" cy="18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Trebuchet MS" pitchFamily="34" charset="0"/>
                  <a:ea typeface="宋体" charset="-122"/>
                </a:rPr>
                <a:t>= Ad hoc Task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85" name="Text Box 57"/>
            <p:cNvSpPr txBox="1">
              <a:spLocks noChangeArrowheads="1"/>
            </p:cNvSpPr>
            <p:nvPr/>
          </p:nvSpPr>
          <p:spPr bwMode="auto">
            <a:xfrm>
              <a:off x="528" y="3007"/>
              <a:ext cx="672" cy="3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Trebuchet MS" pitchFamily="34" charset="0"/>
                  <a:ea typeface="宋体" charset="-122"/>
                </a:rPr>
                <a:t>= Automated Task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27386" name="Text Box 58"/>
            <p:cNvSpPr txBox="1">
              <a:spLocks noChangeArrowheads="1"/>
            </p:cNvSpPr>
            <p:nvPr/>
          </p:nvSpPr>
          <p:spPr bwMode="auto">
            <a:xfrm>
              <a:off x="5136" y="1538"/>
              <a:ext cx="576" cy="3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Trebuchet MS" pitchFamily="34" charset="0"/>
                  <a:ea typeface="宋体" charset="-122"/>
                </a:rPr>
                <a:t>Automatic Approval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cxnSp>
          <p:nvCxnSpPr>
            <p:cNvPr id="227387" name="AutoShape 59"/>
            <p:cNvCxnSpPr>
              <a:cxnSpLocks noChangeShapeType="1"/>
              <a:stCxn id="227358" idx="2"/>
              <a:endCxn id="227365" idx="1"/>
            </p:cNvCxnSpPr>
            <p:nvPr/>
          </p:nvCxnSpPr>
          <p:spPr bwMode="auto">
            <a:xfrm>
              <a:off x="3264" y="2582"/>
              <a:ext cx="960" cy="6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227389" name="Rectangle 61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Primary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72" name="Picture 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62650" y="1260475"/>
            <a:ext cx="1047750" cy="949325"/>
          </a:xfrm>
          <a:prstGeom prst="rect">
            <a:avLst/>
          </a:prstGeom>
          <a:noFill/>
        </p:spPr>
      </p:pic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36575" y="1447800"/>
            <a:ext cx="7845425" cy="1493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Trebuchet MS" pitchFamily="34" charset="0"/>
                <a:ea typeface="宋体" charset="-122"/>
              </a:rPr>
              <a:t>Who are the potential users of RDF?</a:t>
            </a:r>
            <a:endParaRPr lang="en-US" altLang="zh-CN">
              <a:latin typeface="Trebuchet MS" pitchFamily="34" charset="0"/>
              <a:ea typeface="宋体" charset="-122"/>
            </a:endParaRPr>
          </a:p>
          <a:p>
            <a:endParaRPr lang="en-US" altLang="zh-CN" sz="2800">
              <a:latin typeface="Trebuchet MS" pitchFamily="34" charset="0"/>
              <a:ea typeface="宋体" charset="-122"/>
            </a:endParaRPr>
          </a:p>
          <a:p>
            <a:r>
              <a:rPr lang="en-US" altLang="zh-CN" sz="2000">
                <a:latin typeface="Trebuchet MS" pitchFamily="34" charset="0"/>
                <a:ea typeface="宋体" charset="-122"/>
              </a:rPr>
              <a:t>Although every client may elect to map RDF process tasks differently, this is a generic grouping of tasks for three user types:</a:t>
            </a:r>
            <a:endParaRPr lang="en-US" altLang="zh-CN" sz="2000">
              <a:latin typeface="Trebuchet MS" pitchFamily="34" charset="0"/>
              <a:ea typeface="宋体" charset="-122"/>
            </a:endParaRPr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457200" y="3048000"/>
            <a:ext cx="2971800" cy="264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Super Users: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Set Default Forecast Parameters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Override Forecast Parameters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Manipulate Alert Thresholds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Modify Sales History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Review forecast exceptions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Modify User Def Hierarchies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Forecast Scorecard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Interactive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Approve Forecasts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High Level Alerts Category/Group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28375" name="Text Box 23"/>
          <p:cNvSpPr txBox="1">
            <a:spLocks noChangeArrowheads="1"/>
          </p:cNvSpPr>
          <p:nvPr/>
        </p:nvSpPr>
        <p:spPr bwMode="auto">
          <a:xfrm>
            <a:off x="3276600" y="3276600"/>
            <a:ext cx="2971800" cy="179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Category Planner: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Override Forecast Parameters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Modify Sales History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Review forecast exceptions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Modify User Def Hierarchies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Approve Forecasts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Low Level Alerts SKU level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28376" name="Text Box 24"/>
          <p:cNvSpPr txBox="1">
            <a:spLocks noChangeArrowheads="1"/>
          </p:cNvSpPr>
          <p:nvPr/>
        </p:nvSpPr>
        <p:spPr bwMode="auto">
          <a:xfrm>
            <a:off x="6019800" y="3200400"/>
            <a:ext cx="2971800" cy="2219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IT Admin: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Create Users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Create Passwords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Workbook Security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Domain Management: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Batch Runs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Data Load</a:t>
            </a:r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endParaRPr lang="en-US" altLang="zh-CN" sz="1400">
              <a:latin typeface="Trebuchet MS" pitchFamily="34" charset="0"/>
              <a:ea typeface="宋体" charset="-122"/>
            </a:endParaRPr>
          </a:p>
          <a:p>
            <a:pPr algn="ctr"/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28377" name="Rectangle 2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Primary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44" name="Text Box 20"/>
          <p:cNvSpPr txBox="1">
            <a:spLocks noChangeArrowheads="1"/>
          </p:cNvSpPr>
          <p:nvPr/>
        </p:nvSpPr>
        <p:spPr bwMode="auto">
          <a:xfrm>
            <a:off x="1219200" y="2286000"/>
            <a:ext cx="6781800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0">
                <a:latin typeface="Arial" charset="0"/>
                <a:ea typeface="宋体" charset="-122"/>
              </a:rPr>
              <a:t>Module 2</a:t>
            </a:r>
            <a:endParaRPr lang="en-US" altLang="zh-CN" sz="1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685800" y="22860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Topics for Module 2: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Preprocessing Overview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Automated Preprocessing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Manual Sales Adjustments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32469" name="Rectangle 21"/>
          <p:cNvSpPr>
            <a:spLocks noGrp="1" noChangeArrowheads="1"/>
          </p:cNvSpPr>
          <p:nvPr>
            <p:ph type="title"/>
          </p:nvPr>
        </p:nvSpPr>
        <p:spPr>
          <a:xfrm>
            <a:off x="647700" y="914400"/>
            <a:ext cx="6896100" cy="609600"/>
          </a:xfrm>
          <a:noFill/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Module 2 – Preparing Data for Forecasting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524000" y="2133600"/>
            <a:ext cx="6096000" cy="2043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sz="4800" b="1">
                <a:latin typeface="Arial" charset="0"/>
                <a:ea typeface="宋体" charset="-122"/>
                <a:cs typeface="Times New Roman" pitchFamily="18" charset="0"/>
              </a:rPr>
              <a:t>RDF Training</a:t>
            </a:r>
            <a:br>
              <a:rPr lang="en-US" altLang="zh-CN" sz="4800" b="1">
                <a:latin typeface="Arial" charset="0"/>
                <a:ea typeface="宋体" charset="-122"/>
                <a:cs typeface="Times New Roman" pitchFamily="18" charset="0"/>
              </a:rPr>
            </a:br>
            <a:r>
              <a:rPr lang="en-US" altLang="zh-CN" sz="4000">
                <a:latin typeface="Arial" charset="0"/>
                <a:ea typeface="宋体" charset="-122"/>
                <a:cs typeface="Times New Roman" pitchFamily="18" charset="0"/>
              </a:rPr>
              <a:t>General Overview</a:t>
            </a:r>
            <a:endParaRPr lang="en-US" altLang="zh-CN" sz="4000">
              <a:latin typeface="Arial" charset="0"/>
              <a:ea typeface="宋体" charset="-122"/>
              <a:cs typeface="Times New Roman" pitchFamily="18" charset="0"/>
            </a:endParaRPr>
          </a:p>
          <a:p>
            <a:endParaRPr lang="en-US" altLang="zh-CN" sz="400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92" name="Rectangle 20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33494" name="Rectangle 22"/>
          <p:cNvSpPr>
            <a:spLocks noChangeArrowheads="1"/>
          </p:cNvSpPr>
          <p:nvPr/>
        </p:nvSpPr>
        <p:spPr bwMode="auto">
          <a:xfrm>
            <a:off x="2362200" y="31242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2438400" y="34290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3496" name="Rectangle 24"/>
          <p:cNvSpPr>
            <a:spLocks noChangeArrowheads="1"/>
          </p:cNvSpPr>
          <p:nvPr/>
        </p:nvSpPr>
        <p:spPr bwMode="auto">
          <a:xfrm>
            <a:off x="2362200" y="4800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438400" y="4953000"/>
            <a:ext cx="12954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Accuracy Analysis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3498" name="Rectangle 26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3500" name="Rectangle 28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3502" name="Rectangle 30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03" name="Text Box 31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3504" name="AutoShape 32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05" name="Oval 33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06" name="Oval 34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07" name="Text Box 35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33508" name="Text Box 36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33509" name="Text Box 37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33510" name="AutoShape 38"/>
          <p:cNvCxnSpPr>
            <a:cxnSpLocks noChangeShapeType="1"/>
            <a:endCxn id="233500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3511" name="AutoShape 39"/>
          <p:cNvCxnSpPr>
            <a:cxnSpLocks noChangeShapeType="1"/>
            <a:stCxn id="233494" idx="3"/>
          </p:cNvCxnSpPr>
          <p:nvPr/>
        </p:nvCxnSpPr>
        <p:spPr bwMode="auto">
          <a:xfrm flipV="1">
            <a:off x="3810000" y="2895600"/>
            <a:ext cx="1371600" cy="800100"/>
          </a:xfrm>
          <a:prstGeom prst="bentConnector3">
            <a:avLst>
              <a:gd name="adj1" fmla="val 33449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33512" name="Line 40"/>
          <p:cNvSpPr>
            <a:spLocks noChangeShapeType="1"/>
          </p:cNvSpPr>
          <p:nvPr/>
        </p:nvSpPr>
        <p:spPr bwMode="auto">
          <a:xfrm>
            <a:off x="3810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3513" name="Line 41"/>
          <p:cNvSpPr>
            <a:spLocks noChangeShapeType="1"/>
          </p:cNvSpPr>
          <p:nvPr/>
        </p:nvSpPr>
        <p:spPr bwMode="auto">
          <a:xfrm flipV="1">
            <a:off x="42672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33514" name="AutoShape 42"/>
          <p:cNvCxnSpPr>
            <a:cxnSpLocks noChangeShapeType="1"/>
            <a:stCxn id="233498" idx="3"/>
            <a:endCxn id="233500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3515" name="AutoShape 43"/>
          <p:cNvCxnSpPr>
            <a:cxnSpLocks noChangeShapeType="1"/>
            <a:stCxn id="233492" idx="3"/>
            <a:endCxn id="233498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3516" name="AutoShape 44"/>
          <p:cNvCxnSpPr>
            <a:cxnSpLocks noChangeShapeType="1"/>
            <a:stCxn id="233500" idx="3"/>
            <a:endCxn id="233507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3517" name="AutoShape 45"/>
          <p:cNvCxnSpPr>
            <a:cxnSpLocks noChangeShapeType="1"/>
            <a:stCxn id="233505" idx="4"/>
            <a:endCxn id="233504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3518" name="AutoShape 46"/>
          <p:cNvCxnSpPr>
            <a:cxnSpLocks noChangeShapeType="1"/>
            <a:endCxn id="233506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3519" name="AutoShape 47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3520" name="AutoShape 48"/>
          <p:cNvCxnSpPr>
            <a:cxnSpLocks noChangeShapeType="1"/>
            <a:stCxn id="233505" idx="5"/>
            <a:endCxn id="233509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33521" name="Text Box 49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33522" name="Text Box 50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33523" name="Rectangle 51"/>
          <p:cNvSpPr>
            <a:spLocks noChangeArrowheads="1"/>
          </p:cNvSpPr>
          <p:nvPr/>
        </p:nvSpPr>
        <p:spPr bwMode="auto">
          <a:xfrm>
            <a:off x="381000" y="32766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24" name="Rectangle 52"/>
          <p:cNvSpPr>
            <a:spLocks noChangeArrowheads="1"/>
          </p:cNvSpPr>
          <p:nvPr/>
        </p:nvSpPr>
        <p:spPr bwMode="auto">
          <a:xfrm>
            <a:off x="457200" y="34290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25" name="Rectangle 53"/>
          <p:cNvSpPr>
            <a:spLocks noChangeArrowheads="1"/>
          </p:cNvSpPr>
          <p:nvPr/>
        </p:nvSpPr>
        <p:spPr bwMode="auto">
          <a:xfrm>
            <a:off x="457200" y="41148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26" name="Oval 54"/>
          <p:cNvSpPr>
            <a:spLocks noChangeArrowheads="1"/>
          </p:cNvSpPr>
          <p:nvPr/>
        </p:nvSpPr>
        <p:spPr bwMode="auto">
          <a:xfrm>
            <a:off x="457200" y="47244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83820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838200" y="41148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33529" name="Text Box 57"/>
          <p:cNvSpPr txBox="1">
            <a:spLocks noChangeArrowheads="1"/>
          </p:cNvSpPr>
          <p:nvPr/>
        </p:nvSpPr>
        <p:spPr bwMode="auto">
          <a:xfrm>
            <a:off x="838200" y="47244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33530" name="Text Box 58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33531" name="AutoShape 59"/>
          <p:cNvCxnSpPr>
            <a:cxnSpLocks noChangeShapeType="1"/>
            <a:stCxn id="233502" idx="2"/>
            <a:endCxn id="233509" idx="1"/>
          </p:cNvCxnSpPr>
          <p:nvPr/>
        </p:nvCxnSpPr>
        <p:spPr bwMode="auto">
          <a:xfrm>
            <a:off x="5181600" y="4427538"/>
            <a:ext cx="1524000" cy="105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33533" name="Rectangle 61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8115300" cy="609600"/>
          </a:xfrm>
          <a:noFill/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Preprocessing Data in the RDF Workflow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16" name="Rectangle 20"/>
          <p:cNvSpPr>
            <a:spLocks noChangeArrowheads="1"/>
          </p:cNvSpPr>
          <p:nvPr/>
        </p:nvSpPr>
        <p:spPr bwMode="auto">
          <a:xfrm>
            <a:off x="685800" y="1981200"/>
            <a:ext cx="4191000" cy="342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2000">
                <a:latin typeface="Arial" charset="0"/>
                <a:ea typeface="宋体" charset="-122"/>
              </a:rPr>
              <a:t> “Garbage In = Garbage Out”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 Accuracy of forecast is directly tied to the quality and integrity of data on which the forecast is based.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 Preprocessing “smoothes” data in one of two ways: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1216025" lvl="3" indent="-304800"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1800">
                <a:latin typeface="Arial" charset="0"/>
                <a:ea typeface="宋体" charset="-122"/>
              </a:rPr>
              <a:t>Automated Preprocessing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1216025" lvl="3" indent="-304800"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1800">
                <a:latin typeface="Arial" charset="0"/>
                <a:ea typeface="宋体" charset="-122"/>
              </a:rPr>
              <a:t>Manual Adjustment of Sales History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pic>
        <p:nvPicPr>
          <p:cNvPr id="234517" name="Picture 2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29200" y="2286000"/>
            <a:ext cx="37846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518" name="Rectangle 22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Preparing Data for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34519" name="Rectangle 23"/>
          <p:cNvSpPr>
            <a:spLocks noChangeArrowheads="1"/>
          </p:cNvSpPr>
          <p:nvPr/>
        </p:nvSpPr>
        <p:spPr bwMode="auto">
          <a:xfrm>
            <a:off x="685800" y="1143000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Automated Preprocessing: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685800" y="1219200"/>
            <a:ext cx="7696200" cy="342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Automated Preprocessing: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zh-CN" sz="1600">
              <a:latin typeface="Arial" charset="0"/>
              <a:ea typeface="宋体" charset="-122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There are a number of preprocessing approaches:</a:t>
            </a:r>
            <a:endParaRPr lang="en-US" altLang="zh-CN" sz="1600">
              <a:latin typeface="Arial" charset="0"/>
              <a:ea typeface="宋体" charset="-122"/>
            </a:endParaRPr>
          </a:p>
          <a:p>
            <a:pPr marL="495300" lvl="1" indent="-3810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1600" b="1">
                <a:latin typeface="Arial" charset="0"/>
                <a:ea typeface="宋体" charset="-122"/>
              </a:rPr>
              <a:t>Smooth over identified points only (multiple methods)</a:t>
            </a:r>
            <a:endParaRPr lang="en-US" altLang="zh-CN" sz="1600" b="1">
              <a:latin typeface="Arial" charset="0"/>
              <a:ea typeface="宋体" charset="-122"/>
            </a:endParaRPr>
          </a:p>
          <a:p>
            <a:pPr marL="789305" lvl="2" indent="-3810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400" i="1">
                <a:latin typeface="Arial" charset="0"/>
                <a:ea typeface="宋体" charset="-122"/>
              </a:rPr>
              <a:t>Identify Promotions for Historical Baseline</a:t>
            </a:r>
            <a:endParaRPr lang="en-US" altLang="zh-CN" sz="1400" i="1">
              <a:latin typeface="Arial" charset="0"/>
              <a:ea typeface="宋体" charset="-122"/>
            </a:endParaRPr>
          </a:p>
          <a:p>
            <a:pPr marL="789305" lvl="2" indent="-3810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400" i="1">
                <a:latin typeface="Arial" charset="0"/>
                <a:ea typeface="宋体" charset="-122"/>
              </a:rPr>
              <a:t>Stock outs for Lost Sales Calculations </a:t>
            </a:r>
            <a:endParaRPr lang="en-US" altLang="zh-CN" sz="1400" i="1">
              <a:latin typeface="Arial" charset="0"/>
              <a:ea typeface="宋体" charset="-122"/>
            </a:endParaRPr>
          </a:p>
          <a:p>
            <a:pPr marL="789305" lvl="2" indent="-3810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None/>
            </a:pPr>
            <a:endParaRPr lang="en-US" altLang="zh-CN" sz="1400" i="1">
              <a:latin typeface="Arial" charset="0"/>
              <a:ea typeface="宋体" charset="-122"/>
            </a:endParaRPr>
          </a:p>
          <a:p>
            <a:pPr marL="495300" lvl="1" indent="-3810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1600" b="1">
                <a:latin typeface="Arial" charset="0"/>
                <a:ea typeface="宋体" charset="-122"/>
              </a:rPr>
              <a:t>Smooth over all points (multiple methods)</a:t>
            </a:r>
            <a:endParaRPr lang="en-US" altLang="zh-CN" sz="1600" b="1">
              <a:latin typeface="Arial" charset="0"/>
              <a:ea typeface="宋体" charset="-122"/>
            </a:endParaRPr>
          </a:p>
          <a:p>
            <a:pPr marL="789305" lvl="2" indent="-3810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400" i="1">
                <a:latin typeface="Arial" charset="0"/>
                <a:ea typeface="宋体" charset="-122"/>
              </a:rPr>
              <a:t>Lost Sales Calculations</a:t>
            </a:r>
            <a:endParaRPr lang="en-US" altLang="zh-CN" sz="1400" i="1">
              <a:latin typeface="Arial" charset="0"/>
              <a:ea typeface="宋体" charset="-122"/>
            </a:endParaRPr>
          </a:p>
          <a:p>
            <a:pPr marL="789305" lvl="2" indent="-3810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None/>
            </a:pPr>
            <a:endParaRPr lang="en-US" altLang="zh-CN" sz="1300" b="1">
              <a:latin typeface="Arial" charset="0"/>
              <a:ea typeface="宋体" charset="-122"/>
            </a:endParaRPr>
          </a:p>
          <a:p>
            <a:pPr marL="495300" lvl="1" indent="-3810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1600" b="1">
                <a:latin typeface="Arial" charset="0"/>
                <a:ea typeface="宋体" charset="-122"/>
              </a:rPr>
              <a:t>Forecast Sigma Method</a:t>
            </a:r>
            <a:endParaRPr lang="en-US" altLang="zh-CN" sz="1600" b="1">
              <a:latin typeface="Arial" charset="0"/>
              <a:ea typeface="宋体" charset="-122"/>
            </a:endParaRPr>
          </a:p>
          <a:p>
            <a:pPr marL="789305" lvl="2" indent="-3810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300" i="1">
                <a:latin typeface="Arial" charset="0"/>
                <a:ea typeface="宋体" charset="-122"/>
              </a:rPr>
              <a:t>Uses deviation from Approved or Fitted Forecast.</a:t>
            </a:r>
            <a:endParaRPr lang="en-US" altLang="zh-CN" sz="1300" i="1">
              <a:latin typeface="Arial" charset="0"/>
              <a:ea typeface="宋体" charset="-122"/>
            </a:endParaRPr>
          </a:p>
          <a:p>
            <a:pPr marL="789305" lvl="2" indent="-3810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300" i="1">
                <a:latin typeface="Arial" charset="0"/>
                <a:ea typeface="宋体" charset="-122"/>
              </a:rPr>
              <a:t>Removes outliers that cannot be explained</a:t>
            </a:r>
            <a:endParaRPr lang="en-US" altLang="zh-CN" sz="1300" i="1">
              <a:latin typeface="Arial" charset="0"/>
              <a:ea typeface="宋体" charset="-122"/>
            </a:endParaRPr>
          </a:p>
        </p:txBody>
      </p:sp>
      <p:pic>
        <p:nvPicPr>
          <p:cNvPr id="235542" name="Picture 22" descr="g2fdxyu2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42188" y="4800600"/>
            <a:ext cx="811212" cy="914400"/>
          </a:xfrm>
          <a:prstGeom prst="rect">
            <a:avLst/>
          </a:prstGeom>
          <a:noFill/>
        </p:spPr>
      </p:pic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Preparing Data for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64" name="Rectangle 20"/>
          <p:cNvSpPr>
            <a:spLocks noChangeArrowheads="1"/>
          </p:cNvSpPr>
          <p:nvPr/>
        </p:nvSpPr>
        <p:spPr bwMode="auto">
          <a:xfrm>
            <a:off x="685800" y="11430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Automated Preprocessing: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pic>
        <p:nvPicPr>
          <p:cNvPr id="236565" name="Picture 21" descr="Preprocess-Ex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1752600"/>
            <a:ext cx="6216650" cy="1262063"/>
          </a:xfrm>
          <a:prstGeom prst="rect">
            <a:avLst/>
          </a:prstGeom>
          <a:noFill/>
        </p:spPr>
      </p:pic>
      <p:pic>
        <p:nvPicPr>
          <p:cNvPr id="236566" name="Picture 22" descr="Preprocess-Ex1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581400"/>
            <a:ext cx="6297613" cy="2252663"/>
          </a:xfrm>
          <a:prstGeom prst="rect">
            <a:avLst/>
          </a:prstGeom>
          <a:noFill/>
        </p:spPr>
      </p:pic>
      <p:sp>
        <p:nvSpPr>
          <p:cNvPr id="236567" name="Line 23"/>
          <p:cNvSpPr>
            <a:spLocks noChangeShapeType="1"/>
          </p:cNvSpPr>
          <p:nvPr/>
        </p:nvSpPr>
        <p:spPr bwMode="auto">
          <a:xfrm>
            <a:off x="43434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3760788" y="2971800"/>
            <a:ext cx="14065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400">
                <a:latin typeface="Trebuchet MS" pitchFamily="34" charset="0"/>
                <a:ea typeface="宋体" charset="-122"/>
              </a:rPr>
              <a:t>Preprocessing…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6569" name="Rectangle 2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Preparing Data for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36570" name="Text Box 26"/>
          <p:cNvSpPr txBox="1">
            <a:spLocks noChangeArrowheads="1"/>
          </p:cNvSpPr>
          <p:nvPr/>
        </p:nvSpPr>
        <p:spPr bwMode="auto">
          <a:xfrm>
            <a:off x="1600200" y="5835650"/>
            <a:ext cx="6477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i="1">
                <a:ea typeface="宋体" charset="-122"/>
              </a:rPr>
              <a:t>* </a:t>
            </a:r>
            <a:r>
              <a:rPr lang="en-US" altLang="zh-CN" sz="1300" i="1">
                <a:latin typeface="Arial" charset="0"/>
                <a:ea typeface="宋体" charset="-122"/>
              </a:rPr>
              <a:t>Out of Stock Indicator will be a manual input for TGG.</a:t>
            </a:r>
            <a:endParaRPr lang="en-US" altLang="zh-CN" sz="1300" i="1">
              <a:latin typeface="Arial" charset="0"/>
              <a:ea typeface="宋体" charset="-122"/>
            </a:endParaRPr>
          </a:p>
        </p:txBody>
      </p:sp>
      <p:sp>
        <p:nvSpPr>
          <p:cNvPr id="236571" name="Text Box 27"/>
          <p:cNvSpPr txBox="1">
            <a:spLocks noChangeArrowheads="1"/>
          </p:cNvSpPr>
          <p:nvPr/>
        </p:nvSpPr>
        <p:spPr bwMode="auto">
          <a:xfrm>
            <a:off x="1371600" y="4343400"/>
            <a:ext cx="228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i="1">
                <a:ea typeface="宋体" charset="-122"/>
              </a:rPr>
              <a:t>*</a:t>
            </a:r>
            <a:endParaRPr lang="en-US" altLang="zh-CN" sz="1300" i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88" name="Picture 20" descr="Preprocess-Ex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3038" y="1752600"/>
            <a:ext cx="6453187" cy="1381125"/>
          </a:xfrm>
          <a:prstGeom prst="rect">
            <a:avLst/>
          </a:prstGeom>
          <a:noFill/>
        </p:spPr>
      </p:pic>
      <p:pic>
        <p:nvPicPr>
          <p:cNvPr id="237589" name="Picture 21" descr="Preprocess-Ex2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3554413"/>
            <a:ext cx="6224587" cy="2236787"/>
          </a:xfrm>
          <a:prstGeom prst="rect">
            <a:avLst/>
          </a:prstGeom>
          <a:noFill/>
        </p:spPr>
      </p:pic>
      <p:sp>
        <p:nvSpPr>
          <p:cNvPr id="237590" name="Line 22"/>
          <p:cNvSpPr>
            <a:spLocks noChangeShapeType="1"/>
          </p:cNvSpPr>
          <p:nvPr/>
        </p:nvSpPr>
        <p:spPr bwMode="auto">
          <a:xfrm>
            <a:off x="43434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3698875" y="2971800"/>
            <a:ext cx="14065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400">
                <a:latin typeface="Trebuchet MS" pitchFamily="34" charset="0"/>
                <a:ea typeface="宋体" charset="-122"/>
              </a:rPr>
              <a:t>Preprocessing…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685800" y="12192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Automated Preprocessing: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Preparing Data for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37594" name="Text Box 26"/>
          <p:cNvSpPr txBox="1">
            <a:spLocks noChangeArrowheads="1"/>
          </p:cNvSpPr>
          <p:nvPr/>
        </p:nvSpPr>
        <p:spPr bwMode="auto">
          <a:xfrm>
            <a:off x="1447800" y="5791200"/>
            <a:ext cx="6477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i="1">
                <a:ea typeface="宋体" charset="-122"/>
              </a:rPr>
              <a:t>* </a:t>
            </a:r>
            <a:r>
              <a:rPr lang="en-US" altLang="zh-CN" sz="1300" i="1">
                <a:latin typeface="Arial" charset="0"/>
                <a:ea typeface="宋体" charset="-122"/>
              </a:rPr>
              <a:t>Out of Stock Indicator will be a manual input for TGG.</a:t>
            </a:r>
            <a:endParaRPr lang="en-US" altLang="zh-CN" sz="1300" i="1">
              <a:latin typeface="Arial" charset="0"/>
              <a:ea typeface="宋体" charset="-122"/>
            </a:endParaRPr>
          </a:p>
        </p:txBody>
      </p:sp>
      <p:sp>
        <p:nvSpPr>
          <p:cNvPr id="237595" name="Text Box 27"/>
          <p:cNvSpPr txBox="1">
            <a:spLocks noChangeArrowheads="1"/>
          </p:cNvSpPr>
          <p:nvPr/>
        </p:nvSpPr>
        <p:spPr bwMode="auto">
          <a:xfrm>
            <a:off x="1219200" y="4267200"/>
            <a:ext cx="228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i="1">
                <a:ea typeface="宋体" charset="-122"/>
              </a:rPr>
              <a:t>*</a:t>
            </a:r>
            <a:endParaRPr lang="en-US" altLang="zh-CN" sz="1300" i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12" name="Rectangle 20"/>
          <p:cNvSpPr>
            <a:spLocks noChangeArrowheads="1"/>
          </p:cNvSpPr>
          <p:nvPr/>
        </p:nvSpPr>
        <p:spPr bwMode="auto">
          <a:xfrm>
            <a:off x="685800" y="1371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Manual Adjustment of Sales History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 Potential Reasons:</a:t>
            </a:r>
            <a:endParaRPr lang="en-US" altLang="zh-CN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200">
                <a:latin typeface="Arial" charset="0"/>
                <a:ea typeface="宋体" charset="-122"/>
              </a:rPr>
              <a:t> Fake History is needed</a:t>
            </a:r>
            <a:endParaRPr lang="en-US" altLang="zh-CN" sz="22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200">
                <a:latin typeface="Arial" charset="0"/>
                <a:ea typeface="宋体" charset="-122"/>
              </a:rPr>
              <a:t> Smoothing spikes or dips in pos data</a:t>
            </a:r>
            <a:endParaRPr lang="en-US" altLang="zh-CN" sz="22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200">
                <a:latin typeface="Arial" charset="0"/>
                <a:ea typeface="宋体" charset="-122"/>
              </a:rPr>
              <a:t> Manually creating a lift effect</a:t>
            </a:r>
            <a:endParaRPr lang="en-US" altLang="zh-CN" sz="22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</a:pPr>
            <a:endParaRPr lang="en-US" altLang="zh-CN" sz="2200">
              <a:latin typeface="Arial" charset="0"/>
              <a:ea typeface="宋体" charset="-122"/>
            </a:endParaRPr>
          </a:p>
        </p:txBody>
      </p:sp>
      <p:pic>
        <p:nvPicPr>
          <p:cNvPr id="238614" name="Picture 22" descr="g2fdxyu2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67600" y="4724400"/>
            <a:ext cx="811213" cy="914400"/>
          </a:xfrm>
          <a:prstGeom prst="rect">
            <a:avLst/>
          </a:prstGeom>
          <a:noFill/>
        </p:spPr>
      </p:pic>
      <p:sp>
        <p:nvSpPr>
          <p:cNvPr id="238615" name="Rectangle 23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Preparing Data for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36" name="Picture 20" descr="weeklysalesadjus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2743200"/>
            <a:ext cx="5791200" cy="2033588"/>
          </a:xfrm>
          <a:prstGeom prst="rect">
            <a:avLst/>
          </a:prstGeom>
          <a:noFill/>
        </p:spPr>
      </p:pic>
      <p:sp>
        <p:nvSpPr>
          <p:cNvPr id="239637" name="Rectangle 21"/>
          <p:cNvSpPr>
            <a:spLocks noChangeArrowheads="1"/>
          </p:cNvSpPr>
          <p:nvPr/>
        </p:nvSpPr>
        <p:spPr bwMode="auto">
          <a:xfrm>
            <a:off x="2286000" y="4114800"/>
            <a:ext cx="2667000" cy="457200"/>
          </a:xfrm>
          <a:prstGeom prst="rect">
            <a:avLst/>
          </a:prstGeom>
          <a:noFill/>
          <a:ln w="15875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8" name="Rectangle 22"/>
          <p:cNvSpPr>
            <a:spLocks noChangeArrowheads="1"/>
          </p:cNvSpPr>
          <p:nvPr/>
        </p:nvSpPr>
        <p:spPr bwMode="auto">
          <a:xfrm>
            <a:off x="2286000" y="3581400"/>
            <a:ext cx="1981200" cy="533400"/>
          </a:xfrm>
          <a:prstGeom prst="rect">
            <a:avLst/>
          </a:prstGeom>
          <a:noFill/>
          <a:ln w="15875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9" name="Text Box 23"/>
          <p:cNvSpPr txBox="1">
            <a:spLocks noChangeArrowheads="1"/>
          </p:cNvSpPr>
          <p:nvPr/>
        </p:nvSpPr>
        <p:spPr bwMode="auto">
          <a:xfrm>
            <a:off x="609600" y="3048000"/>
            <a:ext cx="1295400" cy="746125"/>
          </a:xfrm>
          <a:prstGeom prst="rect">
            <a:avLst/>
          </a:prstGeom>
          <a:noFill/>
          <a:ln w="1587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Non-Writeable Measures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39640" name="Text Box 24"/>
          <p:cNvSpPr txBox="1">
            <a:spLocks noChangeArrowheads="1"/>
          </p:cNvSpPr>
          <p:nvPr/>
        </p:nvSpPr>
        <p:spPr bwMode="auto">
          <a:xfrm>
            <a:off x="685800" y="4648200"/>
            <a:ext cx="1295400" cy="533400"/>
          </a:xfrm>
          <a:prstGeom prst="rect">
            <a:avLst/>
          </a:prstGeom>
          <a:noFill/>
          <a:ln w="1587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Writeable Measures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cxnSp>
        <p:nvCxnSpPr>
          <p:cNvPr id="239641" name="AutoShape 25"/>
          <p:cNvCxnSpPr>
            <a:cxnSpLocks noChangeShapeType="1"/>
            <a:stCxn id="239639" idx="3"/>
            <a:endCxn id="0" idx="1"/>
          </p:cNvCxnSpPr>
          <p:nvPr/>
        </p:nvCxnSpPr>
        <p:spPr bwMode="auto">
          <a:xfrm>
            <a:off x="1912938" y="3421063"/>
            <a:ext cx="3730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39642" name="AutoShape 26"/>
          <p:cNvCxnSpPr>
            <a:cxnSpLocks noChangeShapeType="1"/>
            <a:stCxn id="239640" idx="3"/>
            <a:endCxn id="239637" idx="1"/>
          </p:cNvCxnSpPr>
          <p:nvPr/>
        </p:nvCxnSpPr>
        <p:spPr bwMode="auto">
          <a:xfrm flipV="1">
            <a:off x="1989138" y="4343400"/>
            <a:ext cx="2889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685800" y="1371600"/>
            <a:ext cx="77724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Manual Adjustment of Sales History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Preparing Data for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39645" name="Rectangle 29"/>
          <p:cNvSpPr>
            <a:spLocks noChangeArrowheads="1"/>
          </p:cNvSpPr>
          <p:nvPr/>
        </p:nvSpPr>
        <p:spPr bwMode="auto">
          <a:xfrm>
            <a:off x="1371600" y="19050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 </a:t>
            </a:r>
            <a:r>
              <a:rPr lang="en-US" altLang="zh-CN" sz="1800">
                <a:latin typeface="Arial" charset="0"/>
                <a:ea typeface="宋体" charset="-122"/>
              </a:rPr>
              <a:t>Example of a Weekly Sales Adjustment Worksheet.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84" name="Text Box 20"/>
          <p:cNvSpPr txBox="1">
            <a:spLocks noChangeArrowheads="1"/>
          </p:cNvSpPr>
          <p:nvPr/>
        </p:nvSpPr>
        <p:spPr bwMode="auto">
          <a:xfrm>
            <a:off x="1219200" y="2286000"/>
            <a:ext cx="6781800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0">
                <a:latin typeface="Arial" charset="0"/>
                <a:ea typeface="宋体" charset="-122"/>
              </a:rPr>
              <a:t>Module 3</a:t>
            </a:r>
            <a:endParaRPr lang="en-US" altLang="zh-CN" sz="1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685800" y="22860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Topics for Module 3: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Forecast Methods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Review, build, and adjust Forecast Administration Parameters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Review, build, and adjust Forecast Maintenance Parameters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Review, build, and adjust Like Item / Sister Store Parameters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42709" name="Rectangle 21"/>
          <p:cNvSpPr>
            <a:spLocks noGrp="1" noChangeArrowheads="1"/>
          </p:cNvSpPr>
          <p:nvPr>
            <p:ph type="title"/>
          </p:nvPr>
        </p:nvSpPr>
        <p:spPr>
          <a:xfrm>
            <a:off x="647700" y="914400"/>
            <a:ext cx="6896100" cy="609600"/>
          </a:xfrm>
          <a:noFill/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Module 3 – Setting Forecast Parameters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33" name="Text Box 21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43734" name="Rectangle 22"/>
          <p:cNvSpPr>
            <a:spLocks noChangeArrowheads="1"/>
          </p:cNvSpPr>
          <p:nvPr/>
        </p:nvSpPr>
        <p:spPr bwMode="auto">
          <a:xfrm>
            <a:off x="2362200" y="31242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2438400" y="34290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43736" name="Rectangle 24"/>
          <p:cNvSpPr>
            <a:spLocks noChangeArrowheads="1"/>
          </p:cNvSpPr>
          <p:nvPr/>
        </p:nvSpPr>
        <p:spPr bwMode="auto">
          <a:xfrm>
            <a:off x="2362200" y="4800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37" name="Text Box 25"/>
          <p:cNvSpPr txBox="1">
            <a:spLocks noChangeArrowheads="1"/>
          </p:cNvSpPr>
          <p:nvPr/>
        </p:nvSpPr>
        <p:spPr bwMode="auto">
          <a:xfrm>
            <a:off x="2438400" y="4953000"/>
            <a:ext cx="12954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Accuracy Analysis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43738" name="Rectangle 26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9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3739" name="Text Box 27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3740" name="Rectangle 28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41" name="Text Box 29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43742" name="Rectangle 30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43" name="Text Box 31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43744" name="AutoShape 32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45" name="Oval 33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46" name="Oval 34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47" name="Text Box 35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43748" name="Text Box 36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43749" name="Text Box 37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43750" name="AutoShape 38"/>
          <p:cNvCxnSpPr>
            <a:cxnSpLocks noChangeShapeType="1"/>
            <a:endCxn id="243740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43751" name="AutoShape 39"/>
          <p:cNvCxnSpPr>
            <a:cxnSpLocks noChangeShapeType="1"/>
            <a:stCxn id="243734" idx="3"/>
          </p:cNvCxnSpPr>
          <p:nvPr/>
        </p:nvCxnSpPr>
        <p:spPr bwMode="auto">
          <a:xfrm flipV="1">
            <a:off x="3810000" y="2895600"/>
            <a:ext cx="1371600" cy="800100"/>
          </a:xfrm>
          <a:prstGeom prst="bentConnector3">
            <a:avLst>
              <a:gd name="adj1" fmla="val 33449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43752" name="Line 40"/>
          <p:cNvSpPr>
            <a:spLocks noChangeShapeType="1"/>
          </p:cNvSpPr>
          <p:nvPr/>
        </p:nvSpPr>
        <p:spPr bwMode="auto">
          <a:xfrm>
            <a:off x="3810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3753" name="Line 41"/>
          <p:cNvSpPr>
            <a:spLocks noChangeShapeType="1"/>
          </p:cNvSpPr>
          <p:nvPr/>
        </p:nvSpPr>
        <p:spPr bwMode="auto">
          <a:xfrm flipV="1">
            <a:off x="42672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43754" name="AutoShape 42"/>
          <p:cNvCxnSpPr>
            <a:cxnSpLocks noChangeShapeType="1"/>
            <a:stCxn id="243738" idx="3"/>
            <a:endCxn id="243740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43755" name="AutoShape 43"/>
          <p:cNvCxnSpPr>
            <a:cxnSpLocks noChangeShapeType="1"/>
            <a:stCxn id="243732" idx="3"/>
            <a:endCxn id="243738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43756" name="AutoShape 44"/>
          <p:cNvCxnSpPr>
            <a:cxnSpLocks noChangeShapeType="1"/>
            <a:stCxn id="243740" idx="3"/>
            <a:endCxn id="243747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43757" name="AutoShape 45"/>
          <p:cNvCxnSpPr>
            <a:cxnSpLocks noChangeShapeType="1"/>
            <a:stCxn id="243745" idx="4"/>
            <a:endCxn id="243744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43758" name="AutoShape 46"/>
          <p:cNvCxnSpPr>
            <a:cxnSpLocks noChangeShapeType="1"/>
            <a:endCxn id="243746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43759" name="AutoShape 47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43760" name="AutoShape 48"/>
          <p:cNvCxnSpPr>
            <a:cxnSpLocks noChangeShapeType="1"/>
            <a:stCxn id="243745" idx="5"/>
            <a:endCxn id="243749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43761" name="Text Box 49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43762" name="Text Box 50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43763" name="Rectangle 51"/>
          <p:cNvSpPr>
            <a:spLocks noChangeArrowheads="1"/>
          </p:cNvSpPr>
          <p:nvPr/>
        </p:nvSpPr>
        <p:spPr bwMode="auto">
          <a:xfrm>
            <a:off x="381000" y="32766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64" name="Rectangle 52"/>
          <p:cNvSpPr>
            <a:spLocks noChangeArrowheads="1"/>
          </p:cNvSpPr>
          <p:nvPr/>
        </p:nvSpPr>
        <p:spPr bwMode="auto">
          <a:xfrm>
            <a:off x="457200" y="34290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65" name="Rectangle 53"/>
          <p:cNvSpPr>
            <a:spLocks noChangeArrowheads="1"/>
          </p:cNvSpPr>
          <p:nvPr/>
        </p:nvSpPr>
        <p:spPr bwMode="auto">
          <a:xfrm>
            <a:off x="457200" y="41148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66" name="Oval 54"/>
          <p:cNvSpPr>
            <a:spLocks noChangeArrowheads="1"/>
          </p:cNvSpPr>
          <p:nvPr/>
        </p:nvSpPr>
        <p:spPr bwMode="auto">
          <a:xfrm>
            <a:off x="457200" y="47244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67" name="Text Box 55"/>
          <p:cNvSpPr txBox="1">
            <a:spLocks noChangeArrowheads="1"/>
          </p:cNvSpPr>
          <p:nvPr/>
        </p:nvSpPr>
        <p:spPr bwMode="auto">
          <a:xfrm>
            <a:off x="83820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43768" name="Text Box 56"/>
          <p:cNvSpPr txBox="1">
            <a:spLocks noChangeArrowheads="1"/>
          </p:cNvSpPr>
          <p:nvPr/>
        </p:nvSpPr>
        <p:spPr bwMode="auto">
          <a:xfrm>
            <a:off x="838200" y="41148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43769" name="Text Box 57"/>
          <p:cNvSpPr txBox="1">
            <a:spLocks noChangeArrowheads="1"/>
          </p:cNvSpPr>
          <p:nvPr/>
        </p:nvSpPr>
        <p:spPr bwMode="auto">
          <a:xfrm>
            <a:off x="838200" y="47244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43770" name="Text Box 58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43771" name="AutoShape 59"/>
          <p:cNvCxnSpPr>
            <a:cxnSpLocks noChangeShapeType="1"/>
            <a:stCxn id="243742" idx="2"/>
            <a:endCxn id="243749" idx="1"/>
          </p:cNvCxnSpPr>
          <p:nvPr/>
        </p:nvCxnSpPr>
        <p:spPr bwMode="auto">
          <a:xfrm>
            <a:off x="5181600" y="4427538"/>
            <a:ext cx="1524000" cy="105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43772" name="Rectangle 60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8115300" cy="609600"/>
          </a:xfrm>
          <a:noFill/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Setting Forecast Defaults in the RDF Workflow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219200" y="2286000"/>
            <a:ext cx="6781800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0">
                <a:latin typeface="Arial" charset="0"/>
                <a:ea typeface="宋体" charset="-122"/>
              </a:rPr>
              <a:t>Module 1</a:t>
            </a:r>
            <a:endParaRPr lang="en-US" altLang="zh-CN" sz="1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Forecast Administration Workbook: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 The Forecast Administration Workbook is used to set up the default forecasting parameters across the whole domain.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 The parameters will need to be set for both final level forecast settings and source level settings.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Setting Forecast Parameters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685800" y="1371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Forecast Administration Workbook: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Forecasting Methods: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Setting Forecast Parameters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45796" name="Text Box 36"/>
          <p:cNvSpPr txBox="1">
            <a:spLocks noChangeArrowheads="1"/>
          </p:cNvSpPr>
          <p:nvPr/>
        </p:nvSpPr>
        <p:spPr bwMode="auto">
          <a:xfrm>
            <a:off x="2590800" y="23971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Simple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797" name="Text Box 37"/>
          <p:cNvSpPr txBox="1">
            <a:spLocks noChangeArrowheads="1"/>
          </p:cNvSpPr>
          <p:nvPr/>
        </p:nvSpPr>
        <p:spPr bwMode="auto">
          <a:xfrm>
            <a:off x="2590800" y="28543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Intermittent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798" name="Text Box 38"/>
          <p:cNvSpPr txBox="1">
            <a:spLocks noChangeArrowheads="1"/>
          </p:cNvSpPr>
          <p:nvPr/>
        </p:nvSpPr>
        <p:spPr bwMode="auto">
          <a:xfrm>
            <a:off x="2590800" y="33115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Trend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799" name="Text Box 39"/>
          <p:cNvSpPr txBox="1">
            <a:spLocks noChangeArrowheads="1"/>
          </p:cNvSpPr>
          <p:nvPr/>
        </p:nvSpPr>
        <p:spPr bwMode="auto">
          <a:xfrm>
            <a:off x="2590800" y="3768725"/>
            <a:ext cx="3276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Additive Seasonal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800" name="Text Box 40"/>
          <p:cNvSpPr txBox="1">
            <a:spLocks noChangeArrowheads="1"/>
          </p:cNvSpPr>
          <p:nvPr/>
        </p:nvSpPr>
        <p:spPr bwMode="auto">
          <a:xfrm>
            <a:off x="2590800" y="4225925"/>
            <a:ext cx="3276600" cy="5905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Multiplicative Seasonal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801" name="Text Box 41"/>
          <p:cNvSpPr txBox="1">
            <a:spLocks noChangeArrowheads="1"/>
          </p:cNvSpPr>
          <p:nvPr/>
        </p:nvSpPr>
        <p:spPr bwMode="auto">
          <a:xfrm>
            <a:off x="2590800" y="4987925"/>
            <a:ext cx="3276600" cy="3460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shade val="49804"/>
                  <a:invGamma/>
                </a:srgbClr>
              </a:gs>
            </a:gsLst>
            <a:lin ang="2700000" scaled="1"/>
          </a:gradFill>
          <a:ln w="12700" algn="ctr">
            <a:solidFill>
              <a:srgbClr val="6699FF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Bayesian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802" name="Text Box 42"/>
          <p:cNvSpPr txBox="1">
            <a:spLocks noChangeArrowheads="1"/>
          </p:cNvSpPr>
          <p:nvPr/>
        </p:nvSpPr>
        <p:spPr bwMode="auto">
          <a:xfrm>
            <a:off x="2590800" y="5445125"/>
            <a:ext cx="3276600" cy="346075"/>
          </a:xfrm>
          <a:prstGeom prst="rect">
            <a:avLst/>
          </a:prstGeom>
          <a:gradFill rotWithShape="0">
            <a:gsLst>
              <a:gs pos="0">
                <a:srgbClr val="F6970A"/>
              </a:gs>
              <a:gs pos="100000">
                <a:srgbClr val="F6970A">
                  <a:gamma/>
                  <a:shade val="0"/>
                  <a:invGamma/>
                </a:srgbClr>
              </a:gs>
            </a:gsLst>
            <a:lin ang="2700000" scaled="1"/>
          </a:gradFill>
          <a:ln w="12700" algn="ctr">
            <a:solidFill>
              <a:srgbClr val="F6970A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Causal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803" name="Text Box 43"/>
          <p:cNvSpPr txBox="1">
            <a:spLocks noChangeArrowheads="1"/>
          </p:cNvSpPr>
          <p:nvPr/>
        </p:nvSpPr>
        <p:spPr bwMode="auto">
          <a:xfrm>
            <a:off x="6553200" y="3387725"/>
            <a:ext cx="9144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Auto ES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cxnSp>
        <p:nvCxnSpPr>
          <p:cNvPr id="245804" name="AutoShape 44"/>
          <p:cNvCxnSpPr>
            <a:cxnSpLocks noChangeShapeType="1"/>
            <a:stCxn id="245803" idx="1"/>
            <a:endCxn id="245796" idx="3"/>
          </p:cNvCxnSpPr>
          <p:nvPr/>
        </p:nvCxnSpPr>
        <p:spPr bwMode="auto">
          <a:xfrm flipH="1" flipV="1">
            <a:off x="5867400" y="2554288"/>
            <a:ext cx="685800" cy="1006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5805" name="AutoShape 45"/>
          <p:cNvCxnSpPr>
            <a:cxnSpLocks noChangeShapeType="1"/>
            <a:stCxn id="245803" idx="1"/>
            <a:endCxn id="245797" idx="3"/>
          </p:cNvCxnSpPr>
          <p:nvPr/>
        </p:nvCxnSpPr>
        <p:spPr bwMode="auto">
          <a:xfrm flipH="1" flipV="1">
            <a:off x="5867400" y="3011488"/>
            <a:ext cx="6858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5806" name="AutoShape 46"/>
          <p:cNvCxnSpPr>
            <a:cxnSpLocks noChangeShapeType="1"/>
            <a:stCxn id="245803" idx="1"/>
            <a:endCxn id="245798" idx="3"/>
          </p:cNvCxnSpPr>
          <p:nvPr/>
        </p:nvCxnSpPr>
        <p:spPr bwMode="auto">
          <a:xfrm flipH="1" flipV="1">
            <a:off x="5867400" y="3468688"/>
            <a:ext cx="685800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5807" name="AutoShape 47"/>
          <p:cNvCxnSpPr>
            <a:cxnSpLocks noChangeShapeType="1"/>
            <a:stCxn id="245803" idx="1"/>
            <a:endCxn id="245799" idx="3"/>
          </p:cNvCxnSpPr>
          <p:nvPr/>
        </p:nvCxnSpPr>
        <p:spPr bwMode="auto">
          <a:xfrm flipH="1">
            <a:off x="5867400" y="3560763"/>
            <a:ext cx="6858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5808" name="AutoShape 48"/>
          <p:cNvCxnSpPr>
            <a:cxnSpLocks noChangeShapeType="1"/>
            <a:stCxn id="245803" idx="1"/>
            <a:endCxn id="245800" idx="3"/>
          </p:cNvCxnSpPr>
          <p:nvPr/>
        </p:nvCxnSpPr>
        <p:spPr bwMode="auto">
          <a:xfrm flipH="1">
            <a:off x="5867400" y="3560763"/>
            <a:ext cx="685800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45809" name="Text Box 49"/>
          <p:cNvSpPr txBox="1">
            <a:spLocks noChangeArrowheads="1"/>
          </p:cNvSpPr>
          <p:nvPr/>
        </p:nvSpPr>
        <p:spPr bwMode="auto">
          <a:xfrm>
            <a:off x="2590800" y="23971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Simple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810" name="Text Box 50"/>
          <p:cNvSpPr txBox="1">
            <a:spLocks noChangeArrowheads="1"/>
          </p:cNvSpPr>
          <p:nvPr/>
        </p:nvSpPr>
        <p:spPr bwMode="auto">
          <a:xfrm>
            <a:off x="2590800" y="28543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Intermittent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811" name="Text Box 51"/>
          <p:cNvSpPr txBox="1">
            <a:spLocks noChangeArrowheads="1"/>
          </p:cNvSpPr>
          <p:nvPr/>
        </p:nvSpPr>
        <p:spPr bwMode="auto">
          <a:xfrm>
            <a:off x="2590800" y="33115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Trend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45812" name="Text Box 52"/>
          <p:cNvSpPr txBox="1">
            <a:spLocks noChangeArrowheads="1"/>
          </p:cNvSpPr>
          <p:nvPr/>
        </p:nvSpPr>
        <p:spPr bwMode="auto">
          <a:xfrm>
            <a:off x="2590800" y="3768725"/>
            <a:ext cx="3276600" cy="3460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0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Additive Seasonal Exp. Smoothing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1123950" y="1430338"/>
            <a:ext cx="6069013" cy="4541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Exponential Smoothing Family: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Auto ES: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Simple ES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Simple / Intermittent ES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Trend ES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Seasonal ES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1600200" lvl="3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 i="1">
                <a:latin typeface="Arial" charset="0"/>
                <a:ea typeface="宋体" charset="-122"/>
              </a:rPr>
              <a:t>Multiplicative Seasonal</a:t>
            </a:r>
            <a:endParaRPr lang="en-US" altLang="zh-CN" sz="1800" i="1">
              <a:latin typeface="Arial" charset="0"/>
              <a:ea typeface="宋体" charset="-122"/>
            </a:endParaRPr>
          </a:p>
          <a:p>
            <a:pPr marL="1600200" lvl="3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 i="1">
                <a:latin typeface="Arial" charset="0"/>
                <a:ea typeface="宋体" charset="-122"/>
              </a:rPr>
              <a:t>Additive Seasonal</a:t>
            </a:r>
            <a:endParaRPr lang="en-US" altLang="zh-CN" sz="1800" i="1">
              <a:latin typeface="Arial" charset="0"/>
              <a:ea typeface="宋体" charset="-122"/>
            </a:endParaRPr>
          </a:p>
          <a:p>
            <a:pPr marL="1600200" lvl="3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 i="1">
                <a:latin typeface="Arial" charset="0"/>
                <a:ea typeface="宋体" charset="-122"/>
              </a:rPr>
              <a:t>Seasonal Regression</a:t>
            </a:r>
            <a:endParaRPr lang="en-US" altLang="zh-CN" sz="1800" i="1">
              <a:latin typeface="Arial" charset="0"/>
              <a:ea typeface="宋体" charset="-122"/>
            </a:endParaRPr>
          </a:p>
          <a:p>
            <a:pPr marL="1600200" lvl="3" indent="-22860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endParaRPr lang="en-US" altLang="zh-CN" sz="1800" i="1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Bayesian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Like Sku / Sister Store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Causal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Average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None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685800" y="1295400"/>
            <a:ext cx="7412038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Simple ES, Simple / Intermittent ES: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1066800" y="1828800"/>
            <a:ext cx="6934200" cy="154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The Simple ES method will result in a forecast that only quantifies the LEVEL of the historical time series.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Simple / Intermittent ES will produce a Simple ES forecast in the event that there are zeroes in the historical time series.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pic>
        <p:nvPicPr>
          <p:cNvPr id="247819" name="Picture 11" descr="simple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500438"/>
            <a:ext cx="396240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1" name="Rectangle 29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48862" name="Rectangle 30"/>
          <p:cNvSpPr>
            <a:spLocks noChangeArrowheads="1"/>
          </p:cNvSpPr>
          <p:nvPr/>
        </p:nvSpPr>
        <p:spPr bwMode="auto">
          <a:xfrm>
            <a:off x="696913" y="1447800"/>
            <a:ext cx="7412037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Trend ES: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48863" name="Rectangle 31"/>
          <p:cNvSpPr>
            <a:spLocks noChangeArrowheads="1"/>
          </p:cNvSpPr>
          <p:nvPr/>
        </p:nvSpPr>
        <p:spPr bwMode="auto">
          <a:xfrm>
            <a:off x="1066800" y="1884363"/>
            <a:ext cx="6570663" cy="935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The Trend ES method will result in a forecast that quantifies both the LEVEL and TREND of the historical time series.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pic>
        <p:nvPicPr>
          <p:cNvPr id="248864" name="Picture 32" descr="trend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3276600"/>
            <a:ext cx="39624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81" name="Rectangle 25"/>
          <p:cNvSpPr>
            <a:spLocks noChangeArrowheads="1"/>
          </p:cNvSpPr>
          <p:nvPr/>
        </p:nvSpPr>
        <p:spPr bwMode="auto">
          <a:xfrm>
            <a:off x="696913" y="1066800"/>
            <a:ext cx="7412037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Seasonal ES: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49882" name="Rectangle 26"/>
          <p:cNvSpPr>
            <a:spLocks noChangeArrowheads="1"/>
          </p:cNvSpPr>
          <p:nvPr/>
        </p:nvSpPr>
        <p:spPr bwMode="auto">
          <a:xfrm>
            <a:off x="1049338" y="1524000"/>
            <a:ext cx="7180262" cy="154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The Seasonal ES method will result in a forecast that quantifies both the LEVEL and TREND and SEASONALITY of the historical time series.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The Seasonal ES method can consider Multiplicative seasonality (where seasonality has multiplicative effects), Additive (where seasonality has zeroes in the history), or Season Regression.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pic>
        <p:nvPicPr>
          <p:cNvPr id="249883" name="Picture 27" descr="seas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505200"/>
            <a:ext cx="4591050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884" name="Rectangle 28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07" name="Rectangle 1051"/>
          <p:cNvSpPr>
            <a:spLocks noChangeArrowheads="1"/>
          </p:cNvSpPr>
          <p:nvPr/>
        </p:nvSpPr>
        <p:spPr bwMode="auto">
          <a:xfrm>
            <a:off x="696913" y="1371600"/>
            <a:ext cx="7412037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Auto ES: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50908" name="Rectangle 1052"/>
          <p:cNvSpPr>
            <a:spLocks noChangeArrowheads="1"/>
          </p:cNvSpPr>
          <p:nvPr/>
        </p:nvSpPr>
        <p:spPr bwMode="auto">
          <a:xfrm>
            <a:off x="990600" y="1828800"/>
            <a:ext cx="7391400" cy="2770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A primary goal for a demand forecasting solution is automation.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Auto ES is a proprietary forecasting algorithm that competes the varying ES methods against each other for goodness of fit.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50909" name="Rectangle 1053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696913" y="1143000"/>
            <a:ext cx="7412037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Bayesian Forecasting: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51937" name="Rectangle 33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51938" name="Rectangle 34"/>
          <p:cNvSpPr>
            <a:spLocks noChangeArrowheads="1"/>
          </p:cNvSpPr>
          <p:nvPr/>
        </p:nvSpPr>
        <p:spPr bwMode="auto">
          <a:xfrm>
            <a:off x="609600" y="3810000"/>
            <a:ext cx="777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Bayesian Forecasting Formula Demo</a:t>
            </a:r>
            <a:endParaRPr lang="en-US" altLang="zh-CN" sz="6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57" name="Rectangle 29"/>
          <p:cNvSpPr>
            <a:spLocks noChangeArrowheads="1"/>
          </p:cNvSpPr>
          <p:nvPr/>
        </p:nvSpPr>
        <p:spPr bwMode="auto">
          <a:xfrm>
            <a:off x="696913" y="1371600"/>
            <a:ext cx="7412037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Like Sku / Sister Store: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52958" name="Rectangle 30"/>
          <p:cNvSpPr>
            <a:spLocks noChangeArrowheads="1"/>
          </p:cNvSpPr>
          <p:nvPr/>
        </p:nvSpPr>
        <p:spPr bwMode="auto">
          <a:xfrm>
            <a:off x="1012825" y="1905000"/>
            <a:ext cx="7064375" cy="2770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Used to generate for forecasts for new items based on an existing item’s history.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Used to create forecasts for a whole store, or item at a store, based off another store’s history.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52959" name="Rectangle 31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pic>
        <p:nvPicPr>
          <p:cNvPr id="252960" name="Picture 3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38600" y="4359275"/>
            <a:ext cx="1676400" cy="1127125"/>
          </a:xfrm>
          <a:prstGeom prst="rect">
            <a:avLst/>
          </a:prstGeom>
          <a:noFill/>
        </p:spPr>
      </p:pic>
      <p:pic>
        <p:nvPicPr>
          <p:cNvPr id="252962" name="Picture 3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0" y="4130675"/>
            <a:ext cx="1676400" cy="1127125"/>
          </a:xfrm>
          <a:prstGeom prst="rect">
            <a:avLst/>
          </a:prstGeom>
          <a:noFill/>
        </p:spPr>
      </p:pic>
      <p:sp>
        <p:nvSpPr>
          <p:cNvPr id="252963" name="AutoShape 35"/>
          <p:cNvSpPr>
            <a:spLocks noChangeArrowheads="1"/>
          </p:cNvSpPr>
          <p:nvPr/>
        </p:nvSpPr>
        <p:spPr bwMode="auto">
          <a:xfrm>
            <a:off x="4724400" y="3292475"/>
            <a:ext cx="1905000" cy="838200"/>
          </a:xfrm>
          <a:prstGeom prst="curvedDownArrow">
            <a:avLst>
              <a:gd name="adj1" fmla="val 35248"/>
              <a:gd name="adj2" fmla="val 84701"/>
              <a:gd name="adj3" fmla="val 80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83" name="Rectangle 31"/>
          <p:cNvSpPr>
            <a:spLocks noChangeArrowheads="1"/>
          </p:cNvSpPr>
          <p:nvPr/>
        </p:nvSpPr>
        <p:spPr bwMode="auto">
          <a:xfrm>
            <a:off x="696913" y="1219200"/>
            <a:ext cx="7412037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Causal Forecasting: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53984" name="Rectangle 32"/>
          <p:cNvSpPr>
            <a:spLocks noChangeArrowheads="1"/>
          </p:cNvSpPr>
          <p:nvPr/>
        </p:nvSpPr>
        <p:spPr bwMode="auto">
          <a:xfrm>
            <a:off x="1012825" y="1752600"/>
            <a:ext cx="7064375" cy="2770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Causal Forecasting quantifies the lift effect (positive, negative, or </a:t>
            </a:r>
            <a:r>
              <a:rPr lang="en-US" altLang="zh-CN" sz="2000">
                <a:latin typeface="Arial" charset="0"/>
                <a:ea typeface="宋体" charset="-122"/>
              </a:rPr>
              <a:t>neutral</a:t>
            </a:r>
            <a:r>
              <a:rPr lang="en-US" altLang="zh-CN" sz="1800">
                <a:latin typeface="Arial" charset="0"/>
                <a:ea typeface="宋体" charset="-122"/>
              </a:rPr>
              <a:t>) of a given causal variable on the time series.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This lift effect can be used to calculate the lift effect on the forecast where the same causal variable exists.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pic>
        <p:nvPicPr>
          <p:cNvPr id="253985" name="Picture 33" descr="causa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9538" y="3200400"/>
            <a:ext cx="639286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86" name="Rectangle 34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53987" name="Text Box 35"/>
          <p:cNvSpPr txBox="1">
            <a:spLocks noChangeArrowheads="1"/>
          </p:cNvSpPr>
          <p:nvPr/>
        </p:nvSpPr>
        <p:spPr bwMode="auto">
          <a:xfrm>
            <a:off x="6918325" y="2862263"/>
            <a:ext cx="1539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62" name="Rectangle 14"/>
          <p:cNvSpPr>
            <a:spLocks noGrp="1" noChangeArrowheads="1"/>
          </p:cNvSpPr>
          <p:nvPr>
            <p:ph type="title"/>
          </p:nvPr>
        </p:nvSpPr>
        <p:spPr>
          <a:xfrm>
            <a:off x="800100" y="609600"/>
            <a:ext cx="6896100" cy="914400"/>
          </a:xfrm>
          <a:noFill/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Module 1 – Introduction to Demand Forecasting</a:t>
            </a:r>
            <a:endParaRPr lang="en-US" altLang="zh-CN">
              <a:ea typeface="宋体" charset="-122"/>
            </a:endParaRP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685800" y="2133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Goals for Module 1: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Review Demand Forecast concepts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Review Demand Forecasting challenges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Review Demand Forecasting architecture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None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4388" cy="1069975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TGG Promotions</a:t>
            </a: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3600">
              <a:ea typeface="宋体" charset="-122"/>
            </a:endParaRPr>
          </a:p>
          <a:p>
            <a:pPr lvl="1">
              <a:buFont typeface="Times" pitchFamily="18" charset="0"/>
              <a:buNone/>
            </a:pPr>
            <a:endParaRPr lang="en-A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1371600"/>
            <a:ext cx="7537450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Causals are used to generate promotional forecasts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High level causals will be used for a simple configuration for example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100">
                <a:latin typeface="Arial" charset="0"/>
                <a:ea typeface="宋体" charset="-122"/>
              </a:rPr>
              <a:t>Base catalogues</a:t>
            </a:r>
            <a:endParaRPr lang="en-US" altLang="zh-CN" sz="21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100">
                <a:latin typeface="Arial" charset="0"/>
                <a:ea typeface="宋体" charset="-122"/>
              </a:rPr>
              <a:t>CTA</a:t>
            </a:r>
            <a:endParaRPr lang="en-US" altLang="zh-CN" sz="21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100">
                <a:latin typeface="Arial" charset="0"/>
                <a:ea typeface="宋体" charset="-122"/>
              </a:rPr>
              <a:t>Media</a:t>
            </a:r>
            <a:endParaRPr lang="en-US" altLang="zh-CN" sz="21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100">
                <a:latin typeface="Arial" charset="0"/>
                <a:ea typeface="宋体" charset="-122"/>
              </a:rPr>
              <a:t>To be confirmed: Interest Free and VIP Nights</a:t>
            </a:r>
            <a:endParaRPr lang="en-US" altLang="zh-CN" sz="21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100">
                <a:latin typeface="Arial" charset="0"/>
                <a:ea typeface="宋体" charset="-122"/>
              </a:rPr>
              <a:t>Others/placeholder</a:t>
            </a:r>
            <a:endParaRPr lang="en-US" altLang="zh-CN" sz="21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Causals are dependent on historical availability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Causals will be applied to Core and K SKUs</a:t>
            </a:r>
            <a:endParaRPr lang="en-AU" sz="200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696913" y="1371600"/>
            <a:ext cx="7412037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Average: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54993" name="Rectangle 17"/>
          <p:cNvSpPr>
            <a:spLocks noChangeArrowheads="1"/>
          </p:cNvSpPr>
          <p:nvPr/>
        </p:nvSpPr>
        <p:spPr bwMode="auto">
          <a:xfrm>
            <a:off x="1103313" y="1905000"/>
            <a:ext cx="7064375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Based the forecast on the average level of the time series.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54994" name="Rectangle 18"/>
          <p:cNvSpPr>
            <a:spLocks noChangeArrowheads="1"/>
          </p:cNvSpPr>
          <p:nvPr/>
        </p:nvSpPr>
        <p:spPr bwMode="auto">
          <a:xfrm>
            <a:off x="744538" y="2879725"/>
            <a:ext cx="7702550" cy="560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None: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54995" name="Rectangle 19"/>
          <p:cNvSpPr>
            <a:spLocks noChangeArrowheads="1"/>
          </p:cNvSpPr>
          <p:nvPr/>
        </p:nvSpPr>
        <p:spPr bwMode="auto">
          <a:xfrm>
            <a:off x="1150938" y="3413125"/>
            <a:ext cx="7064375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Forecasting can be turned ‘off’ for those items that no longer need forecasts generated.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RDF Forecasting Methods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685800" y="1371600"/>
            <a:ext cx="7391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Forecast Administration Workbook: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Demo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Setting Forecast Parameters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2362200" y="31242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2438400" y="34290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362200" y="4800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2438400" y="4953000"/>
            <a:ext cx="12954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Accuracy Analysis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72400" name="AutoShape 16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1" name="Oval 17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2" name="Oval 18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3" name="Text Box 19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72406" name="AutoShape 22"/>
          <p:cNvCxnSpPr>
            <a:cxnSpLocks noChangeShapeType="1"/>
            <a:endCxn id="272396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72407" name="AutoShape 23"/>
          <p:cNvCxnSpPr>
            <a:cxnSpLocks noChangeShapeType="1"/>
            <a:stCxn id="272390" idx="3"/>
          </p:cNvCxnSpPr>
          <p:nvPr/>
        </p:nvCxnSpPr>
        <p:spPr bwMode="auto">
          <a:xfrm flipV="1">
            <a:off x="3810000" y="2895600"/>
            <a:ext cx="1371600" cy="800100"/>
          </a:xfrm>
          <a:prstGeom prst="bentConnector3">
            <a:avLst>
              <a:gd name="adj1" fmla="val 33449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72408" name="Line 24"/>
          <p:cNvSpPr>
            <a:spLocks noChangeShapeType="1"/>
          </p:cNvSpPr>
          <p:nvPr/>
        </p:nvSpPr>
        <p:spPr bwMode="auto">
          <a:xfrm>
            <a:off x="3810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2409" name="Line 25"/>
          <p:cNvSpPr>
            <a:spLocks noChangeShapeType="1"/>
          </p:cNvSpPr>
          <p:nvPr/>
        </p:nvSpPr>
        <p:spPr bwMode="auto">
          <a:xfrm flipV="1">
            <a:off x="42672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72410" name="AutoShape 26"/>
          <p:cNvCxnSpPr>
            <a:cxnSpLocks noChangeShapeType="1"/>
            <a:stCxn id="272394" idx="3"/>
            <a:endCxn id="272396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72411" name="AutoShape 27"/>
          <p:cNvCxnSpPr>
            <a:cxnSpLocks noChangeShapeType="1"/>
            <a:stCxn id="272388" idx="3"/>
            <a:endCxn id="272394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72412" name="AutoShape 28"/>
          <p:cNvCxnSpPr>
            <a:cxnSpLocks noChangeShapeType="1"/>
            <a:stCxn id="272396" idx="3"/>
            <a:endCxn id="272403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72413" name="AutoShape 29"/>
          <p:cNvCxnSpPr>
            <a:cxnSpLocks noChangeShapeType="1"/>
            <a:stCxn id="272401" idx="4"/>
            <a:endCxn id="272400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72414" name="AutoShape 30"/>
          <p:cNvCxnSpPr>
            <a:cxnSpLocks noChangeShapeType="1"/>
            <a:endCxn id="272402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72415" name="AutoShape 31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72416" name="AutoShape 32"/>
          <p:cNvCxnSpPr>
            <a:cxnSpLocks noChangeShapeType="1"/>
            <a:stCxn id="272401" idx="5"/>
            <a:endCxn id="272405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72417" name="Text Box 33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72418" name="Text Box 34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72419" name="Rectangle 35"/>
          <p:cNvSpPr>
            <a:spLocks noChangeArrowheads="1"/>
          </p:cNvSpPr>
          <p:nvPr/>
        </p:nvSpPr>
        <p:spPr bwMode="auto">
          <a:xfrm>
            <a:off x="381000" y="32766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457200" y="34290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457200" y="41148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22" name="Oval 38"/>
          <p:cNvSpPr>
            <a:spLocks noChangeArrowheads="1"/>
          </p:cNvSpPr>
          <p:nvPr/>
        </p:nvSpPr>
        <p:spPr bwMode="auto">
          <a:xfrm>
            <a:off x="457200" y="47244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83820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838200" y="41148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838200" y="47244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72426" name="Text Box 42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72427" name="AutoShape 43"/>
          <p:cNvCxnSpPr>
            <a:cxnSpLocks noChangeShapeType="1"/>
            <a:stCxn id="272398" idx="2"/>
            <a:endCxn id="272405" idx="1"/>
          </p:cNvCxnSpPr>
          <p:nvPr/>
        </p:nvCxnSpPr>
        <p:spPr bwMode="auto">
          <a:xfrm>
            <a:off x="5181600" y="4427538"/>
            <a:ext cx="1524000" cy="105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72428" name="Rectangle 44"/>
          <p:cNvSpPr>
            <a:spLocks noChangeArrowheads="1"/>
          </p:cNvSpPr>
          <p:nvPr/>
        </p:nvSpPr>
        <p:spPr bwMode="auto">
          <a:xfrm>
            <a:off x="647700" y="457200"/>
            <a:ext cx="81153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Overriding Forecast Defaults in the RDF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685800" y="1371600"/>
            <a:ext cx="7772400" cy="3886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Workbooks used to override default settings: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 The </a:t>
            </a:r>
            <a:r>
              <a:rPr lang="en-US" altLang="zh-CN" sz="1800" b="1">
                <a:latin typeface="Arial" charset="0"/>
                <a:ea typeface="宋体" charset="-122"/>
              </a:rPr>
              <a:t>Forecast Maintenance</a:t>
            </a:r>
            <a:r>
              <a:rPr lang="en-US" altLang="zh-CN" sz="1800">
                <a:latin typeface="Arial" charset="0"/>
                <a:ea typeface="宋体" charset="-122"/>
              </a:rPr>
              <a:t> Workbook is used to override default forecasting parameters.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endParaRPr lang="en-US" altLang="zh-CN" sz="1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 The </a:t>
            </a:r>
            <a:r>
              <a:rPr lang="en-US" altLang="zh-CN" sz="1800" b="1">
                <a:latin typeface="Arial" charset="0"/>
                <a:ea typeface="宋体" charset="-122"/>
              </a:rPr>
              <a:t>Like Item / Sister Store</a:t>
            </a:r>
            <a:r>
              <a:rPr lang="en-US" altLang="zh-CN" sz="1800">
                <a:latin typeface="Arial" charset="0"/>
                <a:ea typeface="宋体" charset="-122"/>
              </a:rPr>
              <a:t> Worksheet is used to set up forecasts for new items, like items, new stores, etc.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Setting Forecast Parameters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90600" y="4724400"/>
            <a:ext cx="1250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" charset="0"/>
                <a:ea typeface="宋体" charset="-122"/>
              </a:rPr>
              <a:t>DEMO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1219200" y="2286000"/>
            <a:ext cx="6781800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0">
                <a:latin typeface="Arial" charset="0"/>
                <a:ea typeface="宋体" charset="-122"/>
              </a:rPr>
              <a:t>Module 4</a:t>
            </a:r>
            <a:endParaRPr lang="en-US" altLang="zh-CN" sz="1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DEMO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647700" y="914400"/>
            <a:ext cx="68961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Module 4 – Generating and Approving a Forecast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2362200" y="31242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2362200" y="4800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2438400" y="4953000"/>
            <a:ext cx="12954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Accuracy Analysis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92878" name="AutoShape 14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92884" name="AutoShape 20"/>
          <p:cNvCxnSpPr>
            <a:cxnSpLocks noChangeShapeType="1"/>
            <a:endCxn id="292874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92885" name="AutoShape 21"/>
          <p:cNvCxnSpPr>
            <a:cxnSpLocks noChangeShapeType="1"/>
            <a:stCxn id="292868" idx="3"/>
          </p:cNvCxnSpPr>
          <p:nvPr/>
        </p:nvCxnSpPr>
        <p:spPr bwMode="auto">
          <a:xfrm flipV="1">
            <a:off x="3810000" y="2895600"/>
            <a:ext cx="1371600" cy="800100"/>
          </a:xfrm>
          <a:prstGeom prst="bentConnector3">
            <a:avLst>
              <a:gd name="adj1" fmla="val 33449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3810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42672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92888" name="AutoShape 24"/>
          <p:cNvCxnSpPr>
            <a:cxnSpLocks noChangeShapeType="1"/>
            <a:stCxn id="292872" idx="3"/>
            <a:endCxn id="292874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92889" name="AutoShape 25"/>
          <p:cNvCxnSpPr>
            <a:cxnSpLocks noChangeShapeType="1"/>
            <a:stCxn id="292866" idx="3"/>
            <a:endCxn id="292872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92890" name="AutoShape 26"/>
          <p:cNvCxnSpPr>
            <a:cxnSpLocks noChangeShapeType="1"/>
            <a:stCxn id="292874" idx="3"/>
            <a:endCxn id="292881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92891" name="AutoShape 27"/>
          <p:cNvCxnSpPr>
            <a:cxnSpLocks noChangeShapeType="1"/>
            <a:stCxn id="292879" idx="4"/>
            <a:endCxn id="292878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92892" name="AutoShape 28"/>
          <p:cNvCxnSpPr>
            <a:cxnSpLocks noChangeShapeType="1"/>
            <a:endCxn id="292880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92893" name="AutoShape 29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92894" name="AutoShape 30"/>
          <p:cNvCxnSpPr>
            <a:cxnSpLocks noChangeShapeType="1"/>
            <a:stCxn id="292879" idx="5"/>
            <a:endCxn id="292883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92896" name="Text Box 32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92897" name="Rectangle 33"/>
          <p:cNvSpPr>
            <a:spLocks noChangeArrowheads="1"/>
          </p:cNvSpPr>
          <p:nvPr/>
        </p:nvSpPr>
        <p:spPr bwMode="auto">
          <a:xfrm>
            <a:off x="381000" y="32766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8" name="Rectangle 34"/>
          <p:cNvSpPr>
            <a:spLocks noChangeArrowheads="1"/>
          </p:cNvSpPr>
          <p:nvPr/>
        </p:nvSpPr>
        <p:spPr bwMode="auto">
          <a:xfrm>
            <a:off x="457200" y="34290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9" name="Rectangle 35"/>
          <p:cNvSpPr>
            <a:spLocks noChangeArrowheads="1"/>
          </p:cNvSpPr>
          <p:nvPr/>
        </p:nvSpPr>
        <p:spPr bwMode="auto">
          <a:xfrm>
            <a:off x="457200" y="41148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>
            <a:off x="457200" y="47244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83820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92902" name="Text Box 38"/>
          <p:cNvSpPr txBox="1">
            <a:spLocks noChangeArrowheads="1"/>
          </p:cNvSpPr>
          <p:nvPr/>
        </p:nvSpPr>
        <p:spPr bwMode="auto">
          <a:xfrm>
            <a:off x="838200" y="41148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838200" y="47244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292904" name="Text Box 40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292905" name="AutoShape 41"/>
          <p:cNvCxnSpPr>
            <a:cxnSpLocks noChangeShapeType="1"/>
            <a:stCxn id="292876" idx="2"/>
            <a:endCxn id="292883" idx="1"/>
          </p:cNvCxnSpPr>
          <p:nvPr/>
        </p:nvCxnSpPr>
        <p:spPr bwMode="auto">
          <a:xfrm>
            <a:off x="5181600" y="4427538"/>
            <a:ext cx="1524000" cy="105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92906" name="Rectangle 42"/>
          <p:cNvSpPr>
            <a:spLocks noChangeArrowheads="1"/>
          </p:cNvSpPr>
          <p:nvPr/>
        </p:nvSpPr>
        <p:spPr bwMode="auto">
          <a:xfrm>
            <a:off x="647700" y="457200"/>
            <a:ext cx="81153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Generating and Approving the Forecast in the RDF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1219200" y="2286000"/>
            <a:ext cx="6781800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0">
                <a:latin typeface="Arial" charset="0"/>
                <a:ea typeface="宋体" charset="-122"/>
              </a:rPr>
              <a:t>Module 5</a:t>
            </a:r>
            <a:endParaRPr lang="en-US" altLang="zh-CN" sz="1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685800" y="2133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Goals for Module 5: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Forecast Analysis Tools in RDF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Review, build, and execute an Interactive Forecast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Review, build, and analyze a Forecast Scorecard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647700" y="914400"/>
            <a:ext cx="80391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Module 5 – Forecast Analysis Tools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743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ea typeface="宋体" charset="-122"/>
              </a:rPr>
              <a:t>Oracle Demand Forecasting is a statistical </a:t>
            </a: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ea typeface="宋体" charset="-122"/>
              </a:rPr>
              <a:t>forecasting solution that generates extremely</a:t>
            </a: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ea typeface="宋体" charset="-122"/>
              </a:rPr>
              <a:t>accurate forecasts of demand as automatically</a:t>
            </a: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ea typeface="宋体" charset="-122"/>
              </a:rPr>
              <a:t>as possible by using a variety of predictive</a:t>
            </a: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ea typeface="宋体" charset="-122"/>
              </a:rPr>
              <a:t>techniques.</a:t>
            </a:r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350838" y="2117725"/>
            <a:ext cx="8428037" cy="197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>
                <a:latin typeface="Arial" charset="0"/>
                <a:ea typeface="宋体" charset="-122"/>
                <a:cs typeface="Arial" charset="0"/>
              </a:rPr>
              <a:t>	</a:t>
            </a:r>
            <a:endParaRPr lang="en-US" altLang="zh-CN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2288" name="Rectangle 16"/>
          <p:cNvSpPr>
            <a:spLocks noGrp="1" noChangeArrowheads="1"/>
          </p:cNvSpPr>
          <p:nvPr>
            <p:ph type="title"/>
          </p:nvPr>
        </p:nvSpPr>
        <p:spPr>
          <a:xfrm>
            <a:off x="723900" y="381000"/>
            <a:ext cx="6896100" cy="609600"/>
          </a:xfrm>
          <a:noFill/>
        </p:spPr>
        <p:txBody>
          <a:bodyPr/>
          <a:lstStyle/>
          <a:p>
            <a:pPr algn="l"/>
            <a:r>
              <a:rPr lang="en-US" altLang="zh-CN" sz="3600">
                <a:ea typeface="宋体" charset="-122"/>
              </a:rPr>
              <a:t>What is Demand Forecasting?</a:t>
            </a:r>
            <a:endParaRPr lang="en-US" altLang="zh-CN" sz="360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362200" y="3124200"/>
            <a:ext cx="1447800" cy="11430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2362200" y="4800600"/>
            <a:ext cx="1447800" cy="12192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2438400" y="4953000"/>
            <a:ext cx="12954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Forecast Accuracy Analysis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07214" name="AutoShape 14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5" name="Oval 15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6" name="Oval 16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07218" name="Text Box 18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307220" name="AutoShape 20"/>
          <p:cNvCxnSpPr>
            <a:cxnSpLocks noChangeShapeType="1"/>
            <a:endCxn id="307210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07221" name="AutoShape 21"/>
          <p:cNvCxnSpPr>
            <a:cxnSpLocks noChangeShapeType="1"/>
            <a:stCxn id="307204" idx="3"/>
          </p:cNvCxnSpPr>
          <p:nvPr/>
        </p:nvCxnSpPr>
        <p:spPr bwMode="auto">
          <a:xfrm flipV="1">
            <a:off x="3810000" y="2895600"/>
            <a:ext cx="1371600" cy="800100"/>
          </a:xfrm>
          <a:prstGeom prst="bentConnector3">
            <a:avLst>
              <a:gd name="adj1" fmla="val 33449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307222" name="Line 22"/>
          <p:cNvSpPr>
            <a:spLocks noChangeShapeType="1"/>
          </p:cNvSpPr>
          <p:nvPr/>
        </p:nvSpPr>
        <p:spPr bwMode="auto">
          <a:xfrm>
            <a:off x="3810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3" name="Line 23"/>
          <p:cNvSpPr>
            <a:spLocks noChangeShapeType="1"/>
          </p:cNvSpPr>
          <p:nvPr/>
        </p:nvSpPr>
        <p:spPr bwMode="auto">
          <a:xfrm flipV="1">
            <a:off x="42672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307224" name="AutoShape 24"/>
          <p:cNvCxnSpPr>
            <a:cxnSpLocks noChangeShapeType="1"/>
            <a:stCxn id="307208" idx="3"/>
            <a:endCxn id="307210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07225" name="AutoShape 25"/>
          <p:cNvCxnSpPr>
            <a:cxnSpLocks noChangeShapeType="1"/>
            <a:stCxn id="307202" idx="3"/>
            <a:endCxn id="307208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07226" name="AutoShape 26"/>
          <p:cNvCxnSpPr>
            <a:cxnSpLocks noChangeShapeType="1"/>
            <a:stCxn id="307210" idx="3"/>
            <a:endCxn id="307217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07227" name="AutoShape 27"/>
          <p:cNvCxnSpPr>
            <a:cxnSpLocks noChangeShapeType="1"/>
            <a:stCxn id="307215" idx="4"/>
            <a:endCxn id="307214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07228" name="AutoShape 28"/>
          <p:cNvCxnSpPr>
            <a:cxnSpLocks noChangeShapeType="1"/>
            <a:endCxn id="307216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07229" name="AutoShape 29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07230" name="AutoShape 30"/>
          <p:cNvCxnSpPr>
            <a:cxnSpLocks noChangeShapeType="1"/>
            <a:stCxn id="307215" idx="5"/>
            <a:endCxn id="307219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307231" name="Text Box 31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07232" name="Text Box 32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07233" name="Rectangle 33"/>
          <p:cNvSpPr>
            <a:spLocks noChangeArrowheads="1"/>
          </p:cNvSpPr>
          <p:nvPr/>
        </p:nvSpPr>
        <p:spPr bwMode="auto">
          <a:xfrm>
            <a:off x="381000" y="32766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4" name="Rectangle 34"/>
          <p:cNvSpPr>
            <a:spLocks noChangeArrowheads="1"/>
          </p:cNvSpPr>
          <p:nvPr/>
        </p:nvSpPr>
        <p:spPr bwMode="auto">
          <a:xfrm>
            <a:off x="457200" y="34290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5" name="Rectangle 35"/>
          <p:cNvSpPr>
            <a:spLocks noChangeArrowheads="1"/>
          </p:cNvSpPr>
          <p:nvPr/>
        </p:nvSpPr>
        <p:spPr bwMode="auto">
          <a:xfrm>
            <a:off x="457200" y="41148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6" name="Oval 36"/>
          <p:cNvSpPr>
            <a:spLocks noChangeArrowheads="1"/>
          </p:cNvSpPr>
          <p:nvPr/>
        </p:nvSpPr>
        <p:spPr bwMode="auto">
          <a:xfrm>
            <a:off x="457200" y="47244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7" name="Text Box 37"/>
          <p:cNvSpPr txBox="1">
            <a:spLocks noChangeArrowheads="1"/>
          </p:cNvSpPr>
          <p:nvPr/>
        </p:nvSpPr>
        <p:spPr bwMode="auto">
          <a:xfrm>
            <a:off x="83820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07238" name="Text Box 38"/>
          <p:cNvSpPr txBox="1">
            <a:spLocks noChangeArrowheads="1"/>
          </p:cNvSpPr>
          <p:nvPr/>
        </p:nvSpPr>
        <p:spPr bwMode="auto">
          <a:xfrm>
            <a:off x="838200" y="41148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07239" name="Text Box 39"/>
          <p:cNvSpPr txBox="1">
            <a:spLocks noChangeArrowheads="1"/>
          </p:cNvSpPr>
          <p:nvPr/>
        </p:nvSpPr>
        <p:spPr bwMode="auto">
          <a:xfrm>
            <a:off x="838200" y="47244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07240" name="Text Box 40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307241" name="AutoShape 41"/>
          <p:cNvCxnSpPr>
            <a:cxnSpLocks noChangeShapeType="1"/>
            <a:stCxn id="307212" idx="2"/>
            <a:endCxn id="307219" idx="1"/>
          </p:cNvCxnSpPr>
          <p:nvPr/>
        </p:nvCxnSpPr>
        <p:spPr bwMode="auto">
          <a:xfrm>
            <a:off x="5181600" y="4427538"/>
            <a:ext cx="1524000" cy="105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07242" name="Rectangle 42"/>
          <p:cNvSpPr>
            <a:spLocks noChangeArrowheads="1"/>
          </p:cNvSpPr>
          <p:nvPr/>
        </p:nvSpPr>
        <p:spPr bwMode="auto">
          <a:xfrm>
            <a:off x="647700" y="457200"/>
            <a:ext cx="81153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Preprocessing Data in the RDF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685800" y="1371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Overview: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RDF provides two analysis workbooks:</a:t>
            </a:r>
            <a:endParaRPr lang="en-US" altLang="zh-CN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Interactive Forecasting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1800">
                <a:latin typeface="Arial" charset="0"/>
                <a:ea typeface="宋体" charset="-122"/>
              </a:rPr>
              <a:t>Forecast Scorecard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 Analysis Tools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2057400" y="4800600"/>
            <a:ext cx="1250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" charset="0"/>
                <a:ea typeface="宋体" charset="-122"/>
              </a:rPr>
              <a:t>DEMO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18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Forecast Scorecard: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Actuals vs. Forecasts Worksheet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  <p:grpSp>
        <p:nvGrpSpPr>
          <p:cNvPr id="276493" name="Group 13"/>
          <p:cNvGrpSpPr/>
          <p:nvPr/>
        </p:nvGrpSpPr>
        <p:grpSpPr bwMode="auto">
          <a:xfrm>
            <a:off x="927100" y="2514600"/>
            <a:ext cx="7073900" cy="3463925"/>
            <a:chOff x="384" y="1584"/>
            <a:chExt cx="4456" cy="2472"/>
          </a:xfrm>
        </p:grpSpPr>
        <p:pic>
          <p:nvPicPr>
            <p:cNvPr id="276482" name="Picture 2" descr="FSC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20" y="1584"/>
              <a:ext cx="4120" cy="2472"/>
            </a:xfrm>
            <a:prstGeom prst="rect">
              <a:avLst/>
            </a:prstGeom>
            <a:noFill/>
          </p:spPr>
        </p:pic>
        <p:sp>
          <p:nvSpPr>
            <p:cNvPr id="276484" name="Text Box 4"/>
            <p:cNvSpPr txBox="1">
              <a:spLocks noChangeArrowheads="1"/>
            </p:cNvSpPr>
            <p:nvPr/>
          </p:nvSpPr>
          <p:spPr bwMode="auto">
            <a:xfrm>
              <a:off x="480" y="2736"/>
              <a:ext cx="166" cy="1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0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76485" name="Text Box 5"/>
            <p:cNvSpPr txBox="1">
              <a:spLocks noChangeArrowheads="1"/>
            </p:cNvSpPr>
            <p:nvPr/>
          </p:nvSpPr>
          <p:spPr bwMode="auto">
            <a:xfrm>
              <a:off x="384" y="2496"/>
              <a:ext cx="266" cy="1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+10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76486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266" cy="1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+20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76487" name="Text Box 7"/>
            <p:cNvSpPr txBox="1">
              <a:spLocks noChangeArrowheads="1"/>
            </p:cNvSpPr>
            <p:nvPr/>
          </p:nvSpPr>
          <p:spPr bwMode="auto">
            <a:xfrm>
              <a:off x="384" y="2016"/>
              <a:ext cx="266" cy="1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+30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76488" name="Text Box 8"/>
            <p:cNvSpPr txBox="1">
              <a:spLocks noChangeArrowheads="1"/>
            </p:cNvSpPr>
            <p:nvPr/>
          </p:nvSpPr>
          <p:spPr bwMode="auto">
            <a:xfrm>
              <a:off x="399" y="3408"/>
              <a:ext cx="251" cy="1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-30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99" y="3168"/>
              <a:ext cx="251" cy="1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-20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399" y="2928"/>
              <a:ext cx="251" cy="1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-10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2304" y="1680"/>
              <a:ext cx="2448" cy="46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1200">
                  <a:latin typeface="Trebuchet MS" pitchFamily="34" charset="0"/>
                  <a:ea typeface="宋体" charset="-122"/>
                </a:rPr>
                <a:t>Over time, if analysis and ongoing maintenance is give to RDF, this measure of error should continue to reduce.</a:t>
              </a:r>
              <a:endParaRPr lang="en-US" altLang="zh-CN" sz="1200">
                <a:latin typeface="Trebuchet MS" pitchFamily="34" charset="0"/>
                <a:ea typeface="宋体" charset="-122"/>
              </a:endParaRPr>
            </a:p>
          </p:txBody>
        </p:sp>
      </p:grp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 Analysis Tools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 Box 1026"/>
          <p:cNvSpPr txBox="1">
            <a:spLocks noChangeArrowheads="1"/>
          </p:cNvSpPr>
          <p:nvPr/>
        </p:nvSpPr>
        <p:spPr bwMode="auto">
          <a:xfrm>
            <a:off x="1219200" y="2286000"/>
            <a:ext cx="6781800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0">
                <a:latin typeface="Arial" charset="0"/>
                <a:ea typeface="宋体" charset="-122"/>
              </a:rPr>
              <a:t>Module 6</a:t>
            </a:r>
            <a:endParaRPr lang="en-US" altLang="zh-CN" sz="1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685800" y="2133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Goals for Module 6: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Promotional Forecast Concepts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and build a Promotion Planner Workbook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and build a Promotion Maintenance Workbook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and configure a Causal Forecast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647700" y="914400"/>
            <a:ext cx="80391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Module 6 – 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98" name="Rectangle 1066"/>
          <p:cNvSpPr>
            <a:spLocks noChangeArrowheads="1"/>
          </p:cNvSpPr>
          <p:nvPr/>
        </p:nvSpPr>
        <p:spPr bwMode="auto">
          <a:xfrm>
            <a:off x="647700" y="457200"/>
            <a:ext cx="81153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Using Promote in the RDF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352345" name="Rectangle 1113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46" name="Text Box 1114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52347" name="Rectangle 1115"/>
          <p:cNvSpPr>
            <a:spLocks noChangeArrowheads="1"/>
          </p:cNvSpPr>
          <p:nvPr/>
        </p:nvSpPr>
        <p:spPr bwMode="auto">
          <a:xfrm>
            <a:off x="2362200" y="42672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48" name="Text Box 1116"/>
          <p:cNvSpPr txBox="1">
            <a:spLocks noChangeArrowheads="1"/>
          </p:cNvSpPr>
          <p:nvPr/>
        </p:nvSpPr>
        <p:spPr bwMode="auto">
          <a:xfrm>
            <a:off x="2438400" y="4343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52349" name="Rectangle 1117"/>
          <p:cNvSpPr>
            <a:spLocks noChangeArrowheads="1"/>
          </p:cNvSpPr>
          <p:nvPr/>
        </p:nvSpPr>
        <p:spPr bwMode="auto">
          <a:xfrm>
            <a:off x="2362200" y="51816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50" name="Text Box 1118"/>
          <p:cNvSpPr txBox="1">
            <a:spLocks noChangeArrowheads="1"/>
          </p:cNvSpPr>
          <p:nvPr/>
        </p:nvSpPr>
        <p:spPr bwMode="auto">
          <a:xfrm>
            <a:off x="2438400" y="5213350"/>
            <a:ext cx="12954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Accuracy Analysis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52351" name="Rectangle 1119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9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2352" name="Text Box 1120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52353" name="Rectangle 1121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54" name="Text Box 1122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52355" name="Rectangle 1123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56" name="Text Box 1124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52357" name="AutoShape 1125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58" name="Oval 1126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59" name="Oval 1127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60" name="Text Box 1128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52361" name="Text Box 1129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52362" name="Text Box 1130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352363" name="AutoShape 1131"/>
          <p:cNvCxnSpPr>
            <a:cxnSpLocks noChangeShapeType="1"/>
            <a:endCxn id="352353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52364" name="AutoShape 1132"/>
          <p:cNvCxnSpPr>
            <a:cxnSpLocks noChangeShapeType="1"/>
            <a:stCxn id="352347" idx="3"/>
            <a:endCxn id="352355" idx="0"/>
          </p:cNvCxnSpPr>
          <p:nvPr/>
        </p:nvCxnSpPr>
        <p:spPr bwMode="auto">
          <a:xfrm flipV="1">
            <a:off x="3810000" y="3116263"/>
            <a:ext cx="1371600" cy="1531937"/>
          </a:xfrm>
          <a:prstGeom prst="bentConnector4">
            <a:avLst>
              <a:gd name="adj1" fmla="val 33333"/>
              <a:gd name="adj2" fmla="val 114403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352365" name="Line 1133"/>
          <p:cNvSpPr>
            <a:spLocks noChangeShapeType="1"/>
          </p:cNvSpPr>
          <p:nvPr/>
        </p:nvSpPr>
        <p:spPr bwMode="auto">
          <a:xfrm>
            <a:off x="3810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2366" name="Line 1134"/>
          <p:cNvSpPr>
            <a:spLocks noChangeShapeType="1"/>
          </p:cNvSpPr>
          <p:nvPr/>
        </p:nvSpPr>
        <p:spPr bwMode="auto">
          <a:xfrm flipV="1">
            <a:off x="42672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352367" name="AutoShape 1135"/>
          <p:cNvCxnSpPr>
            <a:cxnSpLocks noChangeShapeType="1"/>
            <a:stCxn id="352351" idx="3"/>
            <a:endCxn id="352353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52368" name="AutoShape 1136"/>
          <p:cNvCxnSpPr>
            <a:cxnSpLocks noChangeShapeType="1"/>
            <a:stCxn id="352345" idx="3"/>
            <a:endCxn id="352351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52369" name="AutoShape 1137"/>
          <p:cNvCxnSpPr>
            <a:cxnSpLocks noChangeShapeType="1"/>
            <a:stCxn id="352353" idx="3"/>
            <a:endCxn id="352360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52370" name="AutoShape 1138"/>
          <p:cNvCxnSpPr>
            <a:cxnSpLocks noChangeShapeType="1"/>
            <a:stCxn id="352358" idx="4"/>
            <a:endCxn id="352357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52371" name="AutoShape 1139"/>
          <p:cNvCxnSpPr>
            <a:cxnSpLocks noChangeShapeType="1"/>
            <a:endCxn id="352359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52372" name="AutoShape 1140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52373" name="AutoShape 1141"/>
          <p:cNvCxnSpPr>
            <a:cxnSpLocks noChangeShapeType="1"/>
            <a:stCxn id="352358" idx="5"/>
            <a:endCxn id="352362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352374" name="Text Box 1142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52375" name="Text Box 1143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52376" name="Rectangle 1144"/>
          <p:cNvSpPr>
            <a:spLocks noChangeArrowheads="1"/>
          </p:cNvSpPr>
          <p:nvPr/>
        </p:nvSpPr>
        <p:spPr bwMode="auto">
          <a:xfrm>
            <a:off x="381000" y="32766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77" name="Rectangle 1145"/>
          <p:cNvSpPr>
            <a:spLocks noChangeArrowheads="1"/>
          </p:cNvSpPr>
          <p:nvPr/>
        </p:nvSpPr>
        <p:spPr bwMode="auto">
          <a:xfrm>
            <a:off x="457200" y="34290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78" name="Rectangle 1146"/>
          <p:cNvSpPr>
            <a:spLocks noChangeArrowheads="1"/>
          </p:cNvSpPr>
          <p:nvPr/>
        </p:nvSpPr>
        <p:spPr bwMode="auto">
          <a:xfrm>
            <a:off x="457200" y="41148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79" name="Oval 1147"/>
          <p:cNvSpPr>
            <a:spLocks noChangeArrowheads="1"/>
          </p:cNvSpPr>
          <p:nvPr/>
        </p:nvSpPr>
        <p:spPr bwMode="auto">
          <a:xfrm>
            <a:off x="457200" y="47244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80" name="Text Box 1148"/>
          <p:cNvSpPr txBox="1">
            <a:spLocks noChangeArrowheads="1"/>
          </p:cNvSpPr>
          <p:nvPr/>
        </p:nvSpPr>
        <p:spPr bwMode="auto">
          <a:xfrm>
            <a:off x="83820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52381" name="Text Box 1149"/>
          <p:cNvSpPr txBox="1">
            <a:spLocks noChangeArrowheads="1"/>
          </p:cNvSpPr>
          <p:nvPr/>
        </p:nvSpPr>
        <p:spPr bwMode="auto">
          <a:xfrm>
            <a:off x="838200" y="41148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52382" name="Text Box 1150"/>
          <p:cNvSpPr txBox="1">
            <a:spLocks noChangeArrowheads="1"/>
          </p:cNvSpPr>
          <p:nvPr/>
        </p:nvSpPr>
        <p:spPr bwMode="auto">
          <a:xfrm>
            <a:off x="838200" y="47244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52383" name="Text Box 1151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352384" name="AutoShape 1152"/>
          <p:cNvCxnSpPr>
            <a:cxnSpLocks noChangeShapeType="1"/>
            <a:stCxn id="352355" idx="2"/>
            <a:endCxn id="352362" idx="1"/>
          </p:cNvCxnSpPr>
          <p:nvPr/>
        </p:nvCxnSpPr>
        <p:spPr bwMode="auto">
          <a:xfrm>
            <a:off x="5181600" y="4427538"/>
            <a:ext cx="1524000" cy="105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52385" name="Rectangle 1153"/>
          <p:cNvSpPr>
            <a:spLocks noChangeArrowheads="1"/>
          </p:cNvSpPr>
          <p:nvPr/>
        </p:nvSpPr>
        <p:spPr bwMode="auto">
          <a:xfrm>
            <a:off x="2362200" y="2743200"/>
            <a:ext cx="1524000" cy="609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86" name="Rectangle 1154"/>
          <p:cNvSpPr>
            <a:spLocks noChangeArrowheads="1"/>
          </p:cNvSpPr>
          <p:nvPr/>
        </p:nvSpPr>
        <p:spPr bwMode="auto">
          <a:xfrm>
            <a:off x="2362200" y="3505200"/>
            <a:ext cx="1524000" cy="609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87" name="Text Box 1155"/>
          <p:cNvSpPr txBox="1">
            <a:spLocks noChangeArrowheads="1"/>
          </p:cNvSpPr>
          <p:nvPr/>
        </p:nvSpPr>
        <p:spPr bwMode="auto">
          <a:xfrm>
            <a:off x="2438400" y="2819400"/>
            <a:ext cx="12192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Promotional Planning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52388" name="Text Box 1156"/>
          <p:cNvSpPr txBox="1">
            <a:spLocks noChangeArrowheads="1"/>
          </p:cNvSpPr>
          <p:nvPr/>
        </p:nvSpPr>
        <p:spPr bwMode="auto">
          <a:xfrm>
            <a:off x="2438400" y="3521075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Causal Maintenance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52389" name="Line 1157"/>
          <p:cNvSpPr>
            <a:spLocks noChangeShapeType="1"/>
          </p:cNvSpPr>
          <p:nvPr/>
        </p:nvSpPr>
        <p:spPr bwMode="auto">
          <a:xfrm>
            <a:off x="38862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2390" name="Line 1158"/>
          <p:cNvSpPr>
            <a:spLocks noChangeShapeType="1"/>
          </p:cNvSpPr>
          <p:nvPr/>
        </p:nvSpPr>
        <p:spPr bwMode="auto">
          <a:xfrm>
            <a:off x="38862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685800" y="1371600"/>
            <a:ext cx="81534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Overview: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Promotional Forecasting Terminology and Workflow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685800" y="2438400"/>
            <a:ext cx="7848600" cy="527050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1400">
                <a:latin typeface="Arial" charset="0"/>
                <a:ea typeface="宋体" charset="-122"/>
              </a:rPr>
              <a:t>Promote creates a seasonal model for the historical time series, and compares it against actual sales.  Where known causal events are indicated, the lift effect is quantified.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pic>
        <p:nvPicPr>
          <p:cNvPr id="34816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46263" y="3055938"/>
            <a:ext cx="5392737" cy="2963862"/>
          </a:xfrm>
          <a:prstGeom prst="rect">
            <a:avLst/>
          </a:prstGeom>
          <a:noFill/>
        </p:spPr>
      </p:pic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304800" y="3276600"/>
            <a:ext cx="1347788" cy="1308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Example:</a:t>
            </a:r>
            <a:endParaRPr lang="en-US" altLang="zh-CN">
              <a:ea typeface="宋体" charset="-122"/>
            </a:endParaRPr>
          </a:p>
          <a:p>
            <a:r>
              <a:rPr lang="en-US" altLang="zh-CN" sz="1400">
                <a:ea typeface="宋体" charset="-122"/>
              </a:rPr>
              <a:t>CTA</a:t>
            </a:r>
            <a:endParaRPr lang="en-US" altLang="zh-CN" sz="1400">
              <a:ea typeface="宋体" charset="-122"/>
            </a:endParaRPr>
          </a:p>
          <a:p>
            <a:r>
              <a:rPr lang="en-US" altLang="zh-CN" sz="1400">
                <a:ea typeface="宋体" charset="-122"/>
              </a:rPr>
              <a:t>Media</a:t>
            </a:r>
            <a:endParaRPr lang="en-US" altLang="zh-CN" sz="1400">
              <a:ea typeface="宋体" charset="-122"/>
            </a:endParaRPr>
          </a:p>
          <a:p>
            <a:r>
              <a:rPr lang="en-US" altLang="zh-CN" sz="1400">
                <a:ea typeface="宋体" charset="-122"/>
              </a:rPr>
              <a:t>VIP</a:t>
            </a:r>
            <a:endParaRPr lang="en-US" altLang="zh-CN" sz="1400">
              <a:ea typeface="宋体" charset="-122"/>
            </a:endParaRPr>
          </a:p>
          <a:p>
            <a:r>
              <a:rPr lang="en-US" altLang="zh-CN" sz="1400">
                <a:ea typeface="宋体" charset="-122"/>
              </a:rPr>
              <a:t>Local</a:t>
            </a:r>
            <a:endParaRPr lang="en-US" altLang="zh-CN" sz="1400">
              <a:ea typeface="宋体" charset="-122"/>
            </a:endParaRP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2438400" y="3429000"/>
            <a:ext cx="13716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400">
                <a:ea typeface="宋体" charset="-122"/>
              </a:rPr>
              <a:t>CTA</a:t>
            </a:r>
            <a:endParaRPr lang="en-US" altLang="zh-CN" sz="1400">
              <a:ea typeface="宋体" charset="-122"/>
            </a:endParaRPr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4495800" y="3124200"/>
            <a:ext cx="13716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400">
                <a:ea typeface="宋体" charset="-122"/>
              </a:rPr>
              <a:t>Media</a:t>
            </a:r>
            <a:endParaRPr lang="en-US" altLang="zh-CN" sz="140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685800" y="1371600"/>
            <a:ext cx="80772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Overview: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Promotional Forecasting Terminology and Workflow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85800" y="2438400"/>
            <a:ext cx="7848600" cy="527050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1400">
                <a:latin typeface="Arial" charset="0"/>
                <a:ea typeface="宋体" charset="-122"/>
              </a:rPr>
              <a:t>Where the same causal indicator is encountered in the forecast horizon, Promote will apply the correlating lift effect to the appropriate point in the time series.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grpSp>
        <p:nvGrpSpPr>
          <p:cNvPr id="346121" name="Group 9"/>
          <p:cNvGrpSpPr/>
          <p:nvPr/>
        </p:nvGrpSpPr>
        <p:grpSpPr bwMode="auto">
          <a:xfrm>
            <a:off x="977900" y="2971800"/>
            <a:ext cx="7404100" cy="2678113"/>
            <a:chOff x="616" y="2017"/>
            <a:chExt cx="4664" cy="1573"/>
          </a:xfrm>
        </p:grpSpPr>
        <p:pic>
          <p:nvPicPr>
            <p:cNvPr id="346118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6" y="2017"/>
              <a:ext cx="4664" cy="1573"/>
            </a:xfrm>
            <a:prstGeom prst="rect">
              <a:avLst/>
            </a:prstGeom>
            <a:noFill/>
          </p:spPr>
        </p:pic>
        <p:sp>
          <p:nvSpPr>
            <p:cNvPr id="346119" name="Text Box 7"/>
            <p:cNvSpPr txBox="1">
              <a:spLocks noChangeArrowheads="1"/>
            </p:cNvSpPr>
            <p:nvPr/>
          </p:nvSpPr>
          <p:spPr bwMode="auto">
            <a:xfrm>
              <a:off x="1248" y="3139"/>
              <a:ext cx="768" cy="1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Arial" charset="0"/>
                  <a:ea typeface="宋体" charset="-122"/>
                </a:rPr>
                <a:t>Sales History</a:t>
              </a:r>
              <a:endParaRPr lang="en-US" altLang="zh-CN" sz="1200" b="1">
                <a:latin typeface="Arial" charset="0"/>
                <a:ea typeface="宋体" charset="-122"/>
              </a:endParaRPr>
            </a:p>
          </p:txBody>
        </p:sp>
        <p:sp>
          <p:nvSpPr>
            <p:cNvPr id="346120" name="Text Box 8"/>
            <p:cNvSpPr txBox="1">
              <a:spLocks noChangeArrowheads="1"/>
            </p:cNvSpPr>
            <p:nvPr/>
          </p:nvSpPr>
          <p:spPr bwMode="auto">
            <a:xfrm>
              <a:off x="3792" y="3139"/>
              <a:ext cx="768" cy="1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Arial" charset="0"/>
                  <a:ea typeface="宋体" charset="-122"/>
                </a:rPr>
                <a:t>Forecast</a:t>
              </a:r>
              <a:endParaRPr lang="en-US" altLang="zh-CN" sz="1200" b="1">
                <a:latin typeface="Arial" charset="0"/>
                <a:ea typeface="宋体" charset="-122"/>
              </a:endParaRPr>
            </a:p>
          </p:txBody>
        </p:sp>
      </p:grp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1219200" y="3276600"/>
            <a:ext cx="1371600" cy="60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400">
                <a:ea typeface="宋体" charset="-122"/>
              </a:rPr>
              <a:t>CTA</a:t>
            </a:r>
            <a:endParaRPr lang="en-US" altLang="zh-CN" sz="1400">
              <a:ea typeface="宋体" charset="-122"/>
            </a:endParaRPr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6096000" y="3352800"/>
            <a:ext cx="1371600" cy="60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400">
                <a:ea typeface="宋体" charset="-122"/>
              </a:rPr>
              <a:t>CTA</a:t>
            </a:r>
            <a:endParaRPr lang="en-US" altLang="zh-CN" sz="1400">
              <a:ea typeface="宋体" charset="-122"/>
            </a:endParaRP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2590800" y="3276600"/>
            <a:ext cx="13716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400">
                <a:ea typeface="宋体" charset="-122"/>
              </a:rPr>
              <a:t>Media</a:t>
            </a:r>
            <a:endParaRPr lang="en-US" altLang="zh-CN" sz="140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Overview: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Promote Workbooks and Wizards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1752600" y="4495800"/>
            <a:ext cx="1250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" charset="0"/>
                <a:ea typeface="宋体" charset="-122"/>
              </a:rPr>
              <a:t>DEMO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85800" y="1371600"/>
            <a:ext cx="75438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Promotion Maintenance Workbook: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Final PromoEffects Worksheet Measures: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  <p:pic>
        <p:nvPicPr>
          <p:cNvPr id="355333" name="Picture 5" descr="Automati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2362200"/>
            <a:ext cx="5237163" cy="3740150"/>
          </a:xfrm>
          <a:prstGeom prst="rect">
            <a:avLst/>
          </a:prstGeom>
          <a:noFill/>
        </p:spPr>
      </p:pic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1" name="Rectangle 31"/>
          <p:cNvSpPr>
            <a:spLocks noGrp="1" noChangeArrowheads="1"/>
          </p:cNvSpPr>
          <p:nvPr>
            <p:ph type="title"/>
          </p:nvPr>
        </p:nvSpPr>
        <p:spPr>
          <a:xfrm>
            <a:off x="723900" y="381000"/>
            <a:ext cx="6896100" cy="609600"/>
          </a:xfrm>
          <a:noFill/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Forecasting Overview</a:t>
            </a:r>
            <a:endParaRPr lang="en-US" altLang="zh-CN">
              <a:ea typeface="宋体" charset="-122"/>
            </a:endParaRPr>
          </a:p>
        </p:txBody>
      </p:sp>
      <p:sp>
        <p:nvSpPr>
          <p:cNvPr id="18435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47038" cy="49212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ea typeface="宋体" charset="-122"/>
              </a:rPr>
              <a:t>Problem:</a:t>
            </a:r>
            <a:r>
              <a:rPr lang="en-US" altLang="zh-CN">
                <a:ea typeface="宋体" charset="-122"/>
              </a:rPr>
              <a:t> Reactive Replenishment</a:t>
            </a:r>
            <a:endParaRPr lang="en-US" altLang="zh-CN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When demand and supply are not lined up: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Experience lost sales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Excessive inventory</a:t>
            </a:r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b="1">
                <a:ea typeface="宋体" charset="-122"/>
              </a:rPr>
              <a:t>Solution:</a:t>
            </a:r>
            <a:r>
              <a:rPr lang="en-US" altLang="zh-CN">
                <a:ea typeface="宋体" charset="-122"/>
              </a:rPr>
              <a:t> Predictive Replenishment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Reduce lost sales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Reduce excessive inventory </a:t>
            </a:r>
            <a:endParaRPr lang="en-US" altLang="zh-CN">
              <a:ea typeface="宋体" charset="-122"/>
            </a:endParaRPr>
          </a:p>
          <a:p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685800" y="1371600"/>
            <a:ext cx="75438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Promotion Maintenance Workbook: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Final PromoEffects Worksheet Measures: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  <p:pic>
        <p:nvPicPr>
          <p:cNvPr id="356355" name="Picture 3" descr="Forced_I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2438400"/>
            <a:ext cx="5162550" cy="3687763"/>
          </a:xfrm>
          <a:prstGeom prst="rect">
            <a:avLst/>
          </a:prstGeom>
          <a:noFill/>
        </p:spPr>
      </p:pic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378" name="Picture 2" descr="Override_Al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36725" y="2362200"/>
            <a:ext cx="5273675" cy="3767138"/>
          </a:xfrm>
          <a:prstGeom prst="rect">
            <a:avLst/>
          </a:prstGeom>
          <a:noFill/>
        </p:spPr>
      </p:pic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685800" y="1371600"/>
            <a:ext cx="75438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Promotion Maintenance Workbook: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Final PromoEffects Worksheet Measures: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685800" y="1371600"/>
            <a:ext cx="75438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Promotion Maintenance Workbook: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Final PromoEffects Worksheet Measures: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  <p:pic>
        <p:nvPicPr>
          <p:cNvPr id="358403" name="Picture 3" descr="Override_Futur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2355850"/>
            <a:ext cx="5237163" cy="3740150"/>
          </a:xfrm>
          <a:prstGeom prst="rect">
            <a:avLst/>
          </a:prstGeom>
          <a:noFill/>
        </p:spPr>
      </p:pic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685800" y="1371600"/>
            <a:ext cx="75438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Promotion Maintenance Workbook: 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Final PromoEffects Worksheet Measures: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000">
              <a:latin typeface="Arial" charset="0"/>
              <a:ea typeface="宋体" charset="-122"/>
            </a:endParaRPr>
          </a:p>
        </p:txBody>
      </p:sp>
      <p:pic>
        <p:nvPicPr>
          <p:cNvPr id="359427" name="Picture 3" descr="Override_High_Leve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2286000"/>
            <a:ext cx="4479925" cy="3838575"/>
          </a:xfrm>
          <a:prstGeom prst="rect">
            <a:avLst/>
          </a:prstGeom>
          <a:noFill/>
        </p:spPr>
      </p:pic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Promotional Forecasting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026"/>
          <p:cNvSpPr txBox="1">
            <a:spLocks noChangeArrowheads="1"/>
          </p:cNvSpPr>
          <p:nvPr/>
        </p:nvSpPr>
        <p:spPr bwMode="auto">
          <a:xfrm>
            <a:off x="1219200" y="2286000"/>
            <a:ext cx="6781800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0">
                <a:latin typeface="Arial" charset="0"/>
                <a:ea typeface="宋体" charset="-122"/>
              </a:rPr>
              <a:t>Module 7</a:t>
            </a:r>
            <a:endParaRPr lang="en-US" altLang="zh-CN" sz="12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1026"/>
          <p:cNvSpPr>
            <a:spLocks noChangeArrowheads="1"/>
          </p:cNvSpPr>
          <p:nvPr/>
        </p:nvSpPr>
        <p:spPr bwMode="auto">
          <a:xfrm>
            <a:off x="685800" y="2133600"/>
            <a:ext cx="7772400" cy="274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>
                <a:latin typeface="Arial" charset="0"/>
                <a:ea typeface="宋体" charset="-122"/>
              </a:rPr>
              <a:t>Goals for Module 7: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Profile Generation Concepts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and build Profile Administration Workbook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and build Profile Maintenance Workbook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Review and build Profile Approval Workbook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62499" name="Rectangle 1027"/>
          <p:cNvSpPr>
            <a:spLocks noChangeArrowheads="1"/>
          </p:cNvSpPr>
          <p:nvPr/>
        </p:nvSpPr>
        <p:spPr bwMode="auto">
          <a:xfrm>
            <a:off x="647700" y="914400"/>
            <a:ext cx="80391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Module 7 – Profile Generation using Curve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15" name="Rectangle 43"/>
          <p:cNvSpPr>
            <a:spLocks noChangeArrowheads="1"/>
          </p:cNvSpPr>
          <p:nvPr/>
        </p:nvSpPr>
        <p:spPr bwMode="auto">
          <a:xfrm>
            <a:off x="647700" y="457200"/>
            <a:ext cx="81153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Using Curve in the RDF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7" name="Text Box 45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18" name="Rectangle 46"/>
          <p:cNvSpPr>
            <a:spLocks noChangeArrowheads="1"/>
          </p:cNvSpPr>
          <p:nvPr/>
        </p:nvSpPr>
        <p:spPr bwMode="auto">
          <a:xfrm>
            <a:off x="2362200" y="42672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9" name="Text Box 47"/>
          <p:cNvSpPr txBox="1">
            <a:spLocks noChangeArrowheads="1"/>
          </p:cNvSpPr>
          <p:nvPr/>
        </p:nvSpPr>
        <p:spPr bwMode="auto">
          <a:xfrm>
            <a:off x="2438400" y="4343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20" name="Rectangle 48"/>
          <p:cNvSpPr>
            <a:spLocks noChangeArrowheads="1"/>
          </p:cNvSpPr>
          <p:nvPr/>
        </p:nvSpPr>
        <p:spPr bwMode="auto">
          <a:xfrm>
            <a:off x="2362200" y="51816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1" name="Text Box 49"/>
          <p:cNvSpPr txBox="1">
            <a:spLocks noChangeArrowheads="1"/>
          </p:cNvSpPr>
          <p:nvPr/>
        </p:nvSpPr>
        <p:spPr bwMode="auto">
          <a:xfrm>
            <a:off x="2438400" y="5213350"/>
            <a:ext cx="12954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Accuracy Analysis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22" name="Rectangle 50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9600">
              <a:latin typeface="Arial" charset="0"/>
            </a:endParaRPr>
          </a:p>
        </p:txBody>
      </p:sp>
      <p:sp>
        <p:nvSpPr>
          <p:cNvPr id="361523" name="Text Box 51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24" name="Rectangle 52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5" name="Text Box 53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26" name="Rectangle 54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7" name="Text Box 55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28" name="AutoShape 56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9" name="Oval 57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0" name="Oval 58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1" name="Text Box 59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61532" name="Text Box 60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61533" name="Text Box 61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361534" name="AutoShape 62"/>
          <p:cNvCxnSpPr>
            <a:cxnSpLocks noChangeShapeType="1"/>
            <a:endCxn id="361524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61535" name="AutoShape 63"/>
          <p:cNvCxnSpPr>
            <a:cxnSpLocks noChangeShapeType="1"/>
            <a:stCxn id="361518" idx="3"/>
            <a:endCxn id="361526" idx="0"/>
          </p:cNvCxnSpPr>
          <p:nvPr/>
        </p:nvCxnSpPr>
        <p:spPr bwMode="auto">
          <a:xfrm flipV="1">
            <a:off x="3810000" y="3116263"/>
            <a:ext cx="1371600" cy="1531937"/>
          </a:xfrm>
          <a:prstGeom prst="bentConnector4">
            <a:avLst>
              <a:gd name="adj1" fmla="val 33333"/>
              <a:gd name="adj2" fmla="val 114403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361536" name="Line 64"/>
          <p:cNvSpPr>
            <a:spLocks noChangeShapeType="1"/>
          </p:cNvSpPr>
          <p:nvPr/>
        </p:nvSpPr>
        <p:spPr bwMode="auto">
          <a:xfrm>
            <a:off x="3810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1537" name="Line 65"/>
          <p:cNvSpPr>
            <a:spLocks noChangeShapeType="1"/>
          </p:cNvSpPr>
          <p:nvPr/>
        </p:nvSpPr>
        <p:spPr bwMode="auto">
          <a:xfrm flipV="1">
            <a:off x="42672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361538" name="AutoShape 66"/>
          <p:cNvCxnSpPr>
            <a:cxnSpLocks noChangeShapeType="1"/>
            <a:stCxn id="361522" idx="3"/>
            <a:endCxn id="361524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61539" name="AutoShape 67"/>
          <p:cNvCxnSpPr>
            <a:cxnSpLocks noChangeShapeType="1"/>
            <a:stCxn id="361516" idx="3"/>
            <a:endCxn id="361522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61540" name="AutoShape 68"/>
          <p:cNvCxnSpPr>
            <a:cxnSpLocks noChangeShapeType="1"/>
            <a:stCxn id="361524" idx="3"/>
            <a:endCxn id="361531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61541" name="AutoShape 69"/>
          <p:cNvCxnSpPr>
            <a:cxnSpLocks noChangeShapeType="1"/>
            <a:stCxn id="361529" idx="4"/>
            <a:endCxn id="361528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61542" name="AutoShape 70"/>
          <p:cNvCxnSpPr>
            <a:cxnSpLocks noChangeShapeType="1"/>
            <a:endCxn id="361530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61543" name="AutoShape 71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61544" name="AutoShape 72"/>
          <p:cNvCxnSpPr>
            <a:cxnSpLocks noChangeShapeType="1"/>
            <a:stCxn id="361529" idx="5"/>
            <a:endCxn id="361533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361545" name="Text Box 73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61546" name="Text Box 74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61547" name="Rectangle 75"/>
          <p:cNvSpPr>
            <a:spLocks noChangeArrowheads="1"/>
          </p:cNvSpPr>
          <p:nvPr/>
        </p:nvSpPr>
        <p:spPr bwMode="auto">
          <a:xfrm>
            <a:off x="381000" y="32766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48" name="Rectangle 76"/>
          <p:cNvSpPr>
            <a:spLocks noChangeArrowheads="1"/>
          </p:cNvSpPr>
          <p:nvPr/>
        </p:nvSpPr>
        <p:spPr bwMode="auto">
          <a:xfrm>
            <a:off x="457200" y="34290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49" name="Rectangle 77"/>
          <p:cNvSpPr>
            <a:spLocks noChangeArrowheads="1"/>
          </p:cNvSpPr>
          <p:nvPr/>
        </p:nvSpPr>
        <p:spPr bwMode="auto">
          <a:xfrm>
            <a:off x="457200" y="41148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50" name="Oval 78"/>
          <p:cNvSpPr>
            <a:spLocks noChangeArrowheads="1"/>
          </p:cNvSpPr>
          <p:nvPr/>
        </p:nvSpPr>
        <p:spPr bwMode="auto">
          <a:xfrm>
            <a:off x="457200" y="47244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51" name="Text Box 79"/>
          <p:cNvSpPr txBox="1">
            <a:spLocks noChangeArrowheads="1"/>
          </p:cNvSpPr>
          <p:nvPr/>
        </p:nvSpPr>
        <p:spPr bwMode="auto">
          <a:xfrm>
            <a:off x="83820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61552" name="Text Box 80"/>
          <p:cNvSpPr txBox="1">
            <a:spLocks noChangeArrowheads="1"/>
          </p:cNvSpPr>
          <p:nvPr/>
        </p:nvSpPr>
        <p:spPr bwMode="auto">
          <a:xfrm>
            <a:off x="838200" y="41148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61553" name="Text Box 81"/>
          <p:cNvSpPr txBox="1">
            <a:spLocks noChangeArrowheads="1"/>
          </p:cNvSpPr>
          <p:nvPr/>
        </p:nvSpPr>
        <p:spPr bwMode="auto">
          <a:xfrm>
            <a:off x="838200" y="47244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61554" name="Text Box 82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cxnSp>
        <p:nvCxnSpPr>
          <p:cNvPr id="361555" name="AutoShape 83"/>
          <p:cNvCxnSpPr>
            <a:cxnSpLocks noChangeShapeType="1"/>
            <a:stCxn id="361526" idx="2"/>
            <a:endCxn id="361533" idx="1"/>
          </p:cNvCxnSpPr>
          <p:nvPr/>
        </p:nvCxnSpPr>
        <p:spPr bwMode="auto">
          <a:xfrm>
            <a:off x="5181600" y="4427538"/>
            <a:ext cx="1524000" cy="105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61556" name="Rectangle 84"/>
          <p:cNvSpPr>
            <a:spLocks noChangeArrowheads="1"/>
          </p:cNvSpPr>
          <p:nvPr/>
        </p:nvSpPr>
        <p:spPr bwMode="auto">
          <a:xfrm>
            <a:off x="2362200" y="2743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57" name="Rectangle 85"/>
          <p:cNvSpPr>
            <a:spLocks noChangeArrowheads="1"/>
          </p:cNvSpPr>
          <p:nvPr/>
        </p:nvSpPr>
        <p:spPr bwMode="auto">
          <a:xfrm>
            <a:off x="2362200" y="3505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58" name="Text Box 86"/>
          <p:cNvSpPr txBox="1">
            <a:spLocks noChangeArrowheads="1"/>
          </p:cNvSpPr>
          <p:nvPr/>
        </p:nvSpPr>
        <p:spPr bwMode="auto">
          <a:xfrm>
            <a:off x="2438400" y="2819400"/>
            <a:ext cx="12192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Promotional Planning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59" name="Text Box 87"/>
          <p:cNvSpPr txBox="1">
            <a:spLocks noChangeArrowheads="1"/>
          </p:cNvSpPr>
          <p:nvPr/>
        </p:nvSpPr>
        <p:spPr bwMode="auto">
          <a:xfrm>
            <a:off x="2438400" y="3521075"/>
            <a:ext cx="1295400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Causal Maintenance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61560" name="Line 88"/>
          <p:cNvSpPr>
            <a:spLocks noChangeShapeType="1"/>
          </p:cNvSpPr>
          <p:nvPr/>
        </p:nvSpPr>
        <p:spPr bwMode="auto">
          <a:xfrm>
            <a:off x="38862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1561" name="Line 89"/>
          <p:cNvSpPr>
            <a:spLocks noChangeShapeType="1"/>
          </p:cNvSpPr>
          <p:nvPr/>
        </p:nvSpPr>
        <p:spPr bwMode="auto">
          <a:xfrm>
            <a:off x="38862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1562" name="AutoShape 90"/>
          <p:cNvSpPr>
            <a:spLocks noChangeArrowheads="1"/>
          </p:cNvSpPr>
          <p:nvPr/>
        </p:nvSpPr>
        <p:spPr bwMode="auto">
          <a:xfrm>
            <a:off x="6248400" y="1066800"/>
            <a:ext cx="19812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63" name="Text Box 91"/>
          <p:cNvSpPr txBox="1">
            <a:spLocks noChangeArrowheads="1"/>
          </p:cNvSpPr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Curve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cxnSp>
        <p:nvCxnSpPr>
          <p:cNvPr id="361564" name="AutoShape 92"/>
          <p:cNvCxnSpPr>
            <a:cxnSpLocks noChangeShapeType="1"/>
            <a:stCxn id="361562" idx="1"/>
          </p:cNvCxnSpPr>
          <p:nvPr/>
        </p:nvCxnSpPr>
        <p:spPr bwMode="auto">
          <a:xfrm rot="10800000" flipV="1">
            <a:off x="4114800" y="1219200"/>
            <a:ext cx="21336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533400" y="1371600"/>
            <a:ext cx="15240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D6E6BA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Preprocess Data</a:t>
            </a:r>
            <a:endParaRPr lang="en-US" altLang="zh-CN" sz="14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2362200" y="42672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2438400" y="4359275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Forecast Simulation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2362200" y="5181600"/>
            <a:ext cx="1447800" cy="838200"/>
          </a:xfrm>
          <a:prstGeom prst="rect">
            <a:avLst/>
          </a:prstGeom>
          <a:noFill/>
          <a:ln w="9525">
            <a:solidFill>
              <a:srgbClr val="D6E6BA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2438400" y="5257800"/>
            <a:ext cx="1295400" cy="669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Forecast Accuracy</a:t>
            </a:r>
            <a:r>
              <a:rPr lang="en-US" altLang="zh-CN" sz="1400">
                <a:latin typeface="Trebuchet MS" pitchFamily="34" charset="0"/>
                <a:ea typeface="宋体" charset="-122"/>
              </a:rPr>
              <a:t> </a:t>
            </a:r>
            <a:r>
              <a:rPr lang="en-US" altLang="zh-CN" sz="12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Analysis</a:t>
            </a:r>
            <a:endParaRPr lang="en-US" altLang="zh-CN" sz="12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2362200" y="1371600"/>
            <a:ext cx="1447800" cy="1219200"/>
          </a:xfrm>
          <a:prstGeom prst="rect">
            <a:avLst/>
          </a:prstGeom>
          <a:noFill/>
          <a:ln w="9525">
            <a:solidFill>
              <a:srgbClr val="D6E6BA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b="1" u="sng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2438400" y="1600200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Set Forecast Defaults</a:t>
            </a:r>
            <a:endParaRPr lang="en-US" altLang="zh-CN" sz="14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4419600" y="1371600"/>
            <a:ext cx="1524000" cy="1295400"/>
          </a:xfrm>
          <a:prstGeom prst="rect">
            <a:avLst/>
          </a:prstGeom>
          <a:noFill/>
          <a:ln w="9525">
            <a:solidFill>
              <a:srgbClr val="D6E6BA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4572000" y="15240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Override Defaults by Product / Location</a:t>
            </a:r>
            <a:endParaRPr lang="en-US" altLang="zh-CN" sz="14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419600" y="3124200"/>
            <a:ext cx="15240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4495800" y="3276600"/>
            <a:ext cx="1295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Trebuchet MS" pitchFamily="34" charset="0"/>
                <a:ea typeface="宋体" charset="-122"/>
              </a:rPr>
              <a:t>Review Exceptions and Approve Forecast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71728" name="AutoShape 16"/>
          <p:cNvSpPr>
            <a:spLocks noChangeArrowheads="1"/>
          </p:cNvSpPr>
          <p:nvPr/>
        </p:nvSpPr>
        <p:spPr bwMode="auto">
          <a:xfrm>
            <a:off x="6629400" y="3200400"/>
            <a:ext cx="1219200" cy="1295400"/>
          </a:xfrm>
          <a:prstGeom prst="diamond">
            <a:avLst/>
          </a:prstGeom>
          <a:noFill/>
          <a:ln w="15875">
            <a:solidFill>
              <a:srgbClr val="D6E6BA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29" name="Oval 17"/>
          <p:cNvSpPr>
            <a:spLocks noChangeArrowheads="1"/>
          </p:cNvSpPr>
          <p:nvPr/>
        </p:nvSpPr>
        <p:spPr bwMode="auto">
          <a:xfrm>
            <a:off x="6705600" y="1752600"/>
            <a:ext cx="1066800" cy="990600"/>
          </a:xfrm>
          <a:prstGeom prst="ellipse">
            <a:avLst/>
          </a:prstGeom>
          <a:noFill/>
          <a:ln w="15875">
            <a:solidFill>
              <a:srgbClr val="D6E6BA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30" name="Oval 18"/>
          <p:cNvSpPr>
            <a:spLocks noChangeArrowheads="1"/>
          </p:cNvSpPr>
          <p:nvPr/>
        </p:nvSpPr>
        <p:spPr bwMode="auto">
          <a:xfrm>
            <a:off x="6705600" y="5029200"/>
            <a:ext cx="1066800" cy="990600"/>
          </a:xfrm>
          <a:prstGeom prst="ellipse">
            <a:avLst/>
          </a:prstGeom>
          <a:noFill/>
          <a:ln w="15875">
            <a:solidFill>
              <a:srgbClr val="D6E6BA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66294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Generate Forecast</a:t>
            </a:r>
            <a:endParaRPr lang="en-US" altLang="zh-CN" sz="12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66294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Approve by Alert</a:t>
            </a:r>
            <a:endParaRPr lang="en-US" altLang="zh-CN" sz="12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6705600" y="52578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Export Forecast</a:t>
            </a:r>
            <a:endParaRPr lang="en-US" altLang="zh-CN" sz="12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cxnSp>
        <p:nvCxnSpPr>
          <p:cNvPr id="371734" name="AutoShape 22"/>
          <p:cNvCxnSpPr>
            <a:cxnSpLocks noChangeShapeType="1"/>
            <a:endCxn id="371724" idx="2"/>
          </p:cNvCxnSpPr>
          <p:nvPr/>
        </p:nvCxnSpPr>
        <p:spPr bwMode="auto">
          <a:xfrm rot="16200000">
            <a:off x="4953000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71735" name="AutoShape 23"/>
          <p:cNvCxnSpPr>
            <a:cxnSpLocks noChangeShapeType="1"/>
            <a:stCxn id="371722" idx="3"/>
            <a:endCxn id="371724" idx="1"/>
          </p:cNvCxnSpPr>
          <p:nvPr/>
        </p:nvCxnSpPr>
        <p:spPr bwMode="auto">
          <a:xfrm>
            <a:off x="3810000" y="1981200"/>
            <a:ext cx="609600" cy="38100"/>
          </a:xfrm>
          <a:prstGeom prst="straightConnector1">
            <a:avLst/>
          </a:prstGeom>
          <a:noFill/>
          <a:ln w="9525">
            <a:solidFill>
              <a:srgbClr val="D6E6BA"/>
            </a:solidFill>
            <a:round/>
            <a:tailEnd type="triangle" w="med" len="med"/>
          </a:ln>
          <a:effectLst/>
        </p:spPr>
      </p:cxnSp>
      <p:cxnSp>
        <p:nvCxnSpPr>
          <p:cNvPr id="371736" name="AutoShape 24"/>
          <p:cNvCxnSpPr>
            <a:cxnSpLocks noChangeShapeType="1"/>
            <a:stCxn id="371716" idx="3"/>
            <a:endCxn id="371722" idx="1"/>
          </p:cNvCxnSpPr>
          <p:nvPr/>
        </p:nvCxnSpPr>
        <p:spPr bwMode="auto">
          <a:xfrm>
            <a:off x="2057400" y="1981200"/>
            <a:ext cx="304800" cy="0"/>
          </a:xfrm>
          <a:prstGeom prst="straightConnector1">
            <a:avLst/>
          </a:prstGeom>
          <a:noFill/>
          <a:ln w="9525">
            <a:solidFill>
              <a:srgbClr val="D6E6BA"/>
            </a:solidFill>
            <a:round/>
            <a:tailEnd type="triangle" w="med" len="med"/>
          </a:ln>
          <a:effectLst/>
        </p:spPr>
      </p:cxnSp>
      <p:cxnSp>
        <p:nvCxnSpPr>
          <p:cNvPr id="371737" name="AutoShape 25"/>
          <p:cNvCxnSpPr>
            <a:cxnSpLocks noChangeShapeType="1"/>
            <a:stCxn id="371724" idx="3"/>
            <a:endCxn id="371731" idx="1"/>
          </p:cNvCxnSpPr>
          <p:nvPr/>
        </p:nvCxnSpPr>
        <p:spPr bwMode="auto">
          <a:xfrm>
            <a:off x="5943600" y="2019300"/>
            <a:ext cx="685800" cy="190500"/>
          </a:xfrm>
          <a:prstGeom prst="straightConnector1">
            <a:avLst/>
          </a:prstGeom>
          <a:noFill/>
          <a:ln w="9525">
            <a:solidFill>
              <a:srgbClr val="D6E6BA"/>
            </a:solidFill>
            <a:round/>
            <a:tailEnd type="triangle" w="med" len="med"/>
          </a:ln>
          <a:effectLst/>
        </p:spPr>
      </p:cxnSp>
      <p:cxnSp>
        <p:nvCxnSpPr>
          <p:cNvPr id="371738" name="AutoShape 26"/>
          <p:cNvCxnSpPr>
            <a:cxnSpLocks noChangeShapeType="1"/>
            <a:stCxn id="371729" idx="4"/>
            <a:endCxn id="371728" idx="0"/>
          </p:cNvCxnSpPr>
          <p:nvPr/>
        </p:nvCxnSpPr>
        <p:spPr bwMode="auto">
          <a:xfrm>
            <a:off x="7239000" y="2751138"/>
            <a:ext cx="0" cy="441325"/>
          </a:xfrm>
          <a:prstGeom prst="straightConnector1">
            <a:avLst/>
          </a:prstGeom>
          <a:noFill/>
          <a:ln w="9525">
            <a:solidFill>
              <a:srgbClr val="D6E6BA"/>
            </a:solidFill>
            <a:round/>
            <a:tailEnd type="triangle" w="med" len="med"/>
          </a:ln>
          <a:effectLst/>
        </p:spPr>
      </p:cxnSp>
      <p:cxnSp>
        <p:nvCxnSpPr>
          <p:cNvPr id="371739" name="AutoShape 27"/>
          <p:cNvCxnSpPr>
            <a:cxnSpLocks noChangeShapeType="1"/>
            <a:endCxn id="371730" idx="0"/>
          </p:cNvCxnSpPr>
          <p:nvPr/>
        </p:nvCxnSpPr>
        <p:spPr bwMode="auto">
          <a:xfrm>
            <a:off x="7239000" y="4800600"/>
            <a:ext cx="0" cy="220663"/>
          </a:xfrm>
          <a:prstGeom prst="straightConnector1">
            <a:avLst/>
          </a:prstGeom>
          <a:noFill/>
          <a:ln w="9525">
            <a:solidFill>
              <a:srgbClr val="D6E6BA"/>
            </a:solidFill>
            <a:round/>
            <a:tailEnd type="triangle" w="med" len="med"/>
          </a:ln>
          <a:effectLst/>
        </p:spPr>
      </p:cxnSp>
      <p:cxnSp>
        <p:nvCxnSpPr>
          <p:cNvPr id="371740" name="AutoShape 28"/>
          <p:cNvCxnSpPr>
            <a:cxnSpLocks noChangeShapeType="1"/>
          </p:cNvCxnSpPr>
          <p:nvPr/>
        </p:nvCxnSpPr>
        <p:spPr bwMode="auto">
          <a:xfrm flipH="1" flipV="1">
            <a:off x="5943600" y="3810000"/>
            <a:ext cx="38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71741" name="AutoShape 29"/>
          <p:cNvCxnSpPr>
            <a:cxnSpLocks noChangeShapeType="1"/>
            <a:stCxn id="371729" idx="5"/>
            <a:endCxn id="371733" idx="3"/>
          </p:cNvCxnSpPr>
          <p:nvPr/>
        </p:nvCxnSpPr>
        <p:spPr bwMode="auto">
          <a:xfrm rot="16200000" flipH="1">
            <a:off x="6292850" y="3930650"/>
            <a:ext cx="2879725" cy="231775"/>
          </a:xfrm>
          <a:prstGeom prst="bentConnector4">
            <a:avLst>
              <a:gd name="adj1" fmla="val 657"/>
              <a:gd name="adj2" fmla="val 198630"/>
            </a:avLst>
          </a:prstGeom>
          <a:noFill/>
          <a:ln w="9525">
            <a:solidFill>
              <a:srgbClr val="D6E6BA"/>
            </a:solidFill>
            <a:miter lim="800000"/>
            <a:tailEnd type="triangle" w="med" len="med"/>
          </a:ln>
          <a:effectLst/>
        </p:spPr>
      </p:cxn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6265863" y="3733800"/>
            <a:ext cx="363537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Trebuchet MS" pitchFamily="34" charset="0"/>
                <a:ea typeface="宋体" charset="-122"/>
              </a:rPr>
              <a:t>No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7010400" y="4495800"/>
            <a:ext cx="415925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Yes</a:t>
            </a:r>
            <a:endParaRPr lang="en-US" altLang="zh-CN" sz="12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44" name="Rectangle 32"/>
          <p:cNvSpPr>
            <a:spLocks noChangeArrowheads="1"/>
          </p:cNvSpPr>
          <p:nvPr/>
        </p:nvSpPr>
        <p:spPr bwMode="auto">
          <a:xfrm>
            <a:off x="381000" y="3429000"/>
            <a:ext cx="1676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45" name="Rectangle 33"/>
          <p:cNvSpPr>
            <a:spLocks noChangeArrowheads="1"/>
          </p:cNvSpPr>
          <p:nvPr/>
        </p:nvSpPr>
        <p:spPr bwMode="auto">
          <a:xfrm>
            <a:off x="457200" y="35814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46" name="Rectangle 34"/>
          <p:cNvSpPr>
            <a:spLocks noChangeArrowheads="1"/>
          </p:cNvSpPr>
          <p:nvPr/>
        </p:nvSpPr>
        <p:spPr bwMode="auto">
          <a:xfrm>
            <a:off x="457200" y="4267200"/>
            <a:ext cx="304800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47" name="Oval 35"/>
          <p:cNvSpPr>
            <a:spLocks noChangeArrowheads="1"/>
          </p:cNvSpPr>
          <p:nvPr/>
        </p:nvSpPr>
        <p:spPr bwMode="auto">
          <a:xfrm>
            <a:off x="457200" y="48768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838200" y="35052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Weekly / Daily Tasks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838200" y="4267200"/>
            <a:ext cx="1143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Ad hoc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838200" y="48768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rebuchet MS" pitchFamily="34" charset="0"/>
                <a:ea typeface="宋体" charset="-122"/>
              </a:rPr>
              <a:t>= Automated Task</a:t>
            </a:r>
            <a:endParaRPr lang="en-US" altLang="zh-CN" sz="1200">
              <a:latin typeface="Trebuchet MS" pitchFamily="34" charset="0"/>
              <a:ea typeface="宋体" charset="-122"/>
            </a:endParaRP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81534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D6E6BA"/>
                </a:solidFill>
                <a:latin typeface="Trebuchet MS" pitchFamily="34" charset="0"/>
                <a:ea typeface="宋体" charset="-122"/>
              </a:rPr>
              <a:t>Automatic Approval</a:t>
            </a:r>
            <a:endParaRPr lang="en-US" altLang="zh-CN" sz="1200">
              <a:solidFill>
                <a:srgbClr val="D6E6BA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52" name="Rectangle 40"/>
          <p:cNvSpPr>
            <a:spLocks noChangeArrowheads="1"/>
          </p:cNvSpPr>
          <p:nvPr/>
        </p:nvSpPr>
        <p:spPr bwMode="auto">
          <a:xfrm>
            <a:off x="2362200" y="2743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53" name="Rectangle 41"/>
          <p:cNvSpPr>
            <a:spLocks noChangeArrowheads="1"/>
          </p:cNvSpPr>
          <p:nvPr/>
        </p:nvSpPr>
        <p:spPr bwMode="auto">
          <a:xfrm>
            <a:off x="2362200" y="3505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438400" y="2819400"/>
            <a:ext cx="12192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Promotional Planning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438400" y="3521075"/>
            <a:ext cx="1295400" cy="51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Trebuchet MS" pitchFamily="34" charset="0"/>
                <a:ea typeface="宋体" charset="-122"/>
              </a:rPr>
              <a:t>Causal Maintenance</a:t>
            </a:r>
            <a:endParaRPr lang="en-US" altLang="zh-CN" sz="1400">
              <a:latin typeface="Trebuchet MS" pitchFamily="34" charset="0"/>
              <a:ea typeface="宋体" charset="-122"/>
            </a:endParaRPr>
          </a:p>
        </p:txBody>
      </p:sp>
      <p:sp>
        <p:nvSpPr>
          <p:cNvPr id="371756" name="Rectangle 44"/>
          <p:cNvSpPr>
            <a:spLocks noChangeArrowheads="1"/>
          </p:cNvSpPr>
          <p:nvPr/>
        </p:nvSpPr>
        <p:spPr bwMode="auto">
          <a:xfrm>
            <a:off x="5105400" y="2895600"/>
            <a:ext cx="152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71757" name="AutoShape 45"/>
          <p:cNvCxnSpPr>
            <a:cxnSpLocks noChangeShapeType="1"/>
            <a:stCxn id="371753" idx="3"/>
            <a:endCxn id="371756" idx="1"/>
          </p:cNvCxnSpPr>
          <p:nvPr/>
        </p:nvCxnSpPr>
        <p:spPr bwMode="auto">
          <a:xfrm flipV="1">
            <a:off x="3886200" y="2933700"/>
            <a:ext cx="1219200" cy="876300"/>
          </a:xfrm>
          <a:prstGeom prst="bentConnector3">
            <a:avLst>
              <a:gd name="adj1" fmla="val 33463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371758" name="AutoShape 46"/>
          <p:cNvCxnSpPr>
            <a:cxnSpLocks noChangeShapeType="1"/>
            <a:stCxn id="371718" idx="3"/>
            <a:endCxn id="371756" idx="1"/>
          </p:cNvCxnSpPr>
          <p:nvPr/>
        </p:nvCxnSpPr>
        <p:spPr bwMode="auto">
          <a:xfrm flipV="1">
            <a:off x="3810000" y="2933700"/>
            <a:ext cx="1295400" cy="1714500"/>
          </a:xfrm>
          <a:prstGeom prst="bentConnector3">
            <a:avLst>
              <a:gd name="adj1" fmla="val 3737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371759" name="AutoShape 47"/>
          <p:cNvCxnSpPr>
            <a:cxnSpLocks noChangeShapeType="1"/>
            <a:stCxn id="371720" idx="3"/>
            <a:endCxn id="371756" idx="1"/>
          </p:cNvCxnSpPr>
          <p:nvPr/>
        </p:nvCxnSpPr>
        <p:spPr bwMode="auto">
          <a:xfrm flipV="1">
            <a:off x="3810000" y="2933700"/>
            <a:ext cx="1295400" cy="2667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371760" name="AutoShape 48"/>
          <p:cNvCxnSpPr>
            <a:cxnSpLocks noChangeShapeType="1"/>
            <a:stCxn id="371752" idx="3"/>
            <a:endCxn id="371756" idx="1"/>
          </p:cNvCxnSpPr>
          <p:nvPr/>
        </p:nvCxnSpPr>
        <p:spPr bwMode="auto">
          <a:xfrm flipV="1">
            <a:off x="3886200" y="2933700"/>
            <a:ext cx="1219200" cy="114300"/>
          </a:xfrm>
          <a:prstGeom prst="bentConnector3">
            <a:avLst>
              <a:gd name="adj1" fmla="val 33722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371761" name="AutoShape 49"/>
          <p:cNvSpPr>
            <a:spLocks noChangeArrowheads="1"/>
          </p:cNvSpPr>
          <p:nvPr/>
        </p:nvSpPr>
        <p:spPr bwMode="auto">
          <a:xfrm>
            <a:off x="6248400" y="1066800"/>
            <a:ext cx="19812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62" name="Text Box 50"/>
          <p:cNvSpPr txBox="1">
            <a:spLocks noChangeArrowheads="1"/>
          </p:cNvSpPr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Trebuchet MS" pitchFamily="34" charset="0"/>
                <a:ea typeface="宋体" charset="-122"/>
              </a:rPr>
              <a:t>Curve</a:t>
            </a:r>
            <a:endParaRPr lang="en-US" altLang="zh-CN" sz="1400">
              <a:solidFill>
                <a:schemeClr val="bg1"/>
              </a:solidFill>
              <a:latin typeface="Trebuchet MS" pitchFamily="34" charset="0"/>
              <a:ea typeface="宋体" charset="-122"/>
            </a:endParaRPr>
          </a:p>
        </p:txBody>
      </p:sp>
      <p:sp>
        <p:nvSpPr>
          <p:cNvPr id="371763" name="Rectangle 51"/>
          <p:cNvSpPr>
            <a:spLocks noChangeArrowheads="1"/>
          </p:cNvSpPr>
          <p:nvPr/>
        </p:nvSpPr>
        <p:spPr bwMode="auto">
          <a:xfrm>
            <a:off x="4038600" y="1981200"/>
            <a:ext cx="152400" cy="76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71764" name="AutoShape 52"/>
          <p:cNvCxnSpPr>
            <a:cxnSpLocks noChangeShapeType="1"/>
            <a:stCxn id="371761" idx="1"/>
            <a:endCxn id="371763" idx="0"/>
          </p:cNvCxnSpPr>
          <p:nvPr/>
        </p:nvCxnSpPr>
        <p:spPr bwMode="auto">
          <a:xfrm rot="10800000" flipV="1">
            <a:off x="4114800" y="1219200"/>
            <a:ext cx="2133600" cy="762000"/>
          </a:xfrm>
          <a:prstGeom prst="bentConnector2">
            <a:avLst/>
          </a:prstGeom>
          <a:noFill/>
          <a:ln w="9525">
            <a:solidFill>
              <a:srgbClr val="D6E6BA"/>
            </a:solidFill>
            <a:miter lim="800000"/>
            <a:tailEnd type="triangle" w="med" len="med"/>
          </a:ln>
          <a:effectLst/>
        </p:spPr>
      </p:cxnSp>
      <p:grpSp>
        <p:nvGrpSpPr>
          <p:cNvPr id="371780" name="Group 68"/>
          <p:cNvGrpSpPr/>
          <p:nvPr/>
        </p:nvGrpSpPr>
        <p:grpSpPr bwMode="auto">
          <a:xfrm>
            <a:off x="1371600" y="2057400"/>
            <a:ext cx="5638800" cy="3581400"/>
            <a:chOff x="864" y="1296"/>
            <a:chExt cx="3552" cy="2640"/>
          </a:xfrm>
        </p:grpSpPr>
        <p:sp>
          <p:nvSpPr>
            <p:cNvPr id="371765" name="AutoShape 53"/>
            <p:cNvSpPr/>
            <p:nvPr/>
          </p:nvSpPr>
          <p:spPr bwMode="auto">
            <a:xfrm>
              <a:off x="864" y="1296"/>
              <a:ext cx="3552" cy="2640"/>
            </a:xfrm>
            <a:prstGeom prst="borderCallout2">
              <a:avLst>
                <a:gd name="adj1" fmla="val 2727"/>
                <a:gd name="adj2" fmla="val 101352"/>
                <a:gd name="adj3" fmla="val 2727"/>
                <a:gd name="adj4" fmla="val 103546"/>
                <a:gd name="adj5" fmla="val -16551"/>
                <a:gd name="adj6" fmla="val 10577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zh-CN" b="1" u="sng">
                <a:latin typeface="Trebuchet MS" pitchFamily="34" charset="0"/>
              </a:endParaRPr>
            </a:p>
          </p:txBody>
        </p:sp>
        <p:sp>
          <p:nvSpPr>
            <p:cNvPr id="371766" name="Rectangle 54"/>
            <p:cNvSpPr>
              <a:spLocks noChangeArrowheads="1"/>
            </p:cNvSpPr>
            <p:nvPr/>
          </p:nvSpPr>
          <p:spPr bwMode="auto">
            <a:xfrm>
              <a:off x="1008" y="2208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67" name="Rectangle 55"/>
            <p:cNvSpPr>
              <a:spLocks noChangeArrowheads="1"/>
            </p:cNvSpPr>
            <p:nvPr/>
          </p:nvSpPr>
          <p:spPr bwMode="auto">
            <a:xfrm>
              <a:off x="1872" y="2208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68" name="Rectangle 56"/>
            <p:cNvSpPr>
              <a:spLocks noChangeArrowheads="1"/>
            </p:cNvSpPr>
            <p:nvPr/>
          </p:nvSpPr>
          <p:spPr bwMode="auto">
            <a:xfrm>
              <a:off x="2688" y="2208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69" name="Rectangle 57"/>
            <p:cNvSpPr>
              <a:spLocks noChangeArrowheads="1"/>
            </p:cNvSpPr>
            <p:nvPr/>
          </p:nvSpPr>
          <p:spPr bwMode="auto">
            <a:xfrm>
              <a:off x="3552" y="2208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70" name="Text Box 58"/>
            <p:cNvSpPr txBox="1">
              <a:spLocks noChangeArrowheads="1"/>
            </p:cNvSpPr>
            <p:nvPr/>
          </p:nvSpPr>
          <p:spPr bwMode="auto">
            <a:xfrm>
              <a:off x="960" y="2352"/>
              <a:ext cx="816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Configure Profile Admin.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371771" name="Text Box 59"/>
            <p:cNvSpPr txBox="1">
              <a:spLocks noChangeArrowheads="1"/>
            </p:cNvSpPr>
            <p:nvPr/>
          </p:nvSpPr>
          <p:spPr bwMode="auto">
            <a:xfrm>
              <a:off x="1824" y="2352"/>
              <a:ext cx="816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Configure Profile  Maintenance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371772" name="Text Box 60"/>
            <p:cNvSpPr txBox="1">
              <a:spLocks noChangeArrowheads="1"/>
            </p:cNvSpPr>
            <p:nvPr/>
          </p:nvSpPr>
          <p:spPr bwMode="auto">
            <a:xfrm>
              <a:off x="2736" y="2352"/>
              <a:ext cx="624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Run Profile Batch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371773" name="Text Box 61"/>
            <p:cNvSpPr txBox="1">
              <a:spLocks noChangeArrowheads="1"/>
            </p:cNvSpPr>
            <p:nvPr/>
          </p:nvSpPr>
          <p:spPr bwMode="auto">
            <a:xfrm>
              <a:off x="3600" y="2304"/>
              <a:ext cx="624" cy="6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rebuchet MS" pitchFamily="34" charset="0"/>
                  <a:ea typeface="宋体" charset="-122"/>
                </a:rPr>
                <a:t>Adjust and Approve Profile</a:t>
              </a:r>
              <a:endParaRPr lang="en-US" altLang="zh-CN" sz="14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371774" name="Text Box 62"/>
            <p:cNvSpPr txBox="1">
              <a:spLocks noChangeArrowheads="1"/>
            </p:cNvSpPr>
            <p:nvPr/>
          </p:nvSpPr>
          <p:spPr bwMode="auto">
            <a:xfrm>
              <a:off x="1008" y="1488"/>
              <a:ext cx="3264" cy="5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latin typeface="Trebuchet MS" pitchFamily="34" charset="0"/>
                  <a:ea typeface="宋体" charset="-122"/>
                </a:rPr>
                <a:t>Profile Generation and Maintenance Workflow</a:t>
              </a:r>
              <a:endParaRPr lang="en-US" altLang="zh-CN" sz="2000">
                <a:latin typeface="Trebuchet MS" pitchFamily="34" charset="0"/>
                <a:ea typeface="宋体" charset="-122"/>
              </a:endParaRPr>
            </a:p>
          </p:txBody>
        </p:sp>
        <p:cxnSp>
          <p:nvCxnSpPr>
            <p:cNvPr id="371775" name="AutoShape 63"/>
            <p:cNvCxnSpPr>
              <a:cxnSpLocks noChangeShapeType="1"/>
              <a:stCxn id="371766" idx="3"/>
              <a:endCxn id="371767" idx="1"/>
            </p:cNvCxnSpPr>
            <p:nvPr/>
          </p:nvCxnSpPr>
          <p:spPr bwMode="auto">
            <a:xfrm>
              <a:off x="1728" y="26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71776" name="AutoShape 64"/>
            <p:cNvCxnSpPr>
              <a:cxnSpLocks noChangeShapeType="1"/>
              <a:stCxn id="371767" idx="3"/>
              <a:endCxn id="371768" idx="1"/>
            </p:cNvCxnSpPr>
            <p:nvPr/>
          </p:nvCxnSpPr>
          <p:spPr bwMode="auto">
            <a:xfrm>
              <a:off x="2592" y="26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71777" name="AutoShape 65"/>
            <p:cNvCxnSpPr>
              <a:cxnSpLocks noChangeShapeType="1"/>
              <a:stCxn id="371768" idx="3"/>
              <a:endCxn id="371769" idx="1"/>
            </p:cNvCxnSpPr>
            <p:nvPr/>
          </p:nvCxnSpPr>
          <p:spPr bwMode="auto">
            <a:xfrm>
              <a:off x="3408" y="26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sp>
          <p:nvSpPr>
            <p:cNvPr id="371778" name="Line 66"/>
            <p:cNvSpPr>
              <a:spLocks noChangeShapeType="1"/>
            </p:cNvSpPr>
            <p:nvPr/>
          </p:nvSpPr>
          <p:spPr bwMode="auto">
            <a:xfrm flipV="1">
              <a:off x="3888" y="1392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79" name="Rectangle 67"/>
          <p:cNvSpPr>
            <a:spLocks noChangeArrowheads="1"/>
          </p:cNvSpPr>
          <p:nvPr/>
        </p:nvSpPr>
        <p:spPr bwMode="auto">
          <a:xfrm>
            <a:off x="647700" y="457200"/>
            <a:ext cx="81153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Using Curve in the RDF Workflow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Example of profiles: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Category -&gt; SKU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Group -&gt; SKU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Week -&gt; Day</a:t>
            </a: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zh-CN" sz="2800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>
                <a:latin typeface="Arial" charset="0"/>
                <a:ea typeface="宋体" charset="-122"/>
              </a:rPr>
              <a:t>DEMO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Profile Generation using Curve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1027"/>
          <p:cNvSpPr>
            <a:spLocks noChangeArrowheads="1"/>
          </p:cNvSpPr>
          <p:nvPr/>
        </p:nvSpPr>
        <p:spPr bwMode="auto">
          <a:xfrm>
            <a:off x="685800" y="1143000"/>
            <a:ext cx="7772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Profile Generation Techniques: </a:t>
            </a:r>
            <a:endParaRPr lang="en-US" altLang="zh-CN">
              <a:latin typeface="Arial" charset="0"/>
              <a:ea typeface="宋体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>
                <a:latin typeface="Arial" charset="0"/>
                <a:ea typeface="宋体" charset="-122"/>
              </a:rPr>
              <a:t>Adjusting the training window.</a:t>
            </a:r>
            <a:endParaRPr lang="en-US" altLang="zh-CN">
              <a:latin typeface="Arial" charset="0"/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600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In some cases, not all historical information available should be considered for the profile.</a:t>
            </a:r>
            <a:endParaRPr lang="en-US" altLang="zh-CN" sz="2000" b="1" u="sng">
              <a:latin typeface="Arial" charset="0"/>
              <a:ea typeface="宋体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Times" pitchFamily="18" charset="0"/>
              <a:buChar char="•"/>
            </a:pPr>
            <a:r>
              <a:rPr lang="en-US" altLang="zh-CN" sz="2000">
                <a:latin typeface="Arial" charset="0"/>
                <a:ea typeface="宋体" charset="-122"/>
              </a:rPr>
              <a:t>Example:  When creating a Summer Color Profile, the training window should only consider those dates that comprise a summer season.</a:t>
            </a:r>
            <a:endParaRPr lang="en-US" altLang="zh-CN" sz="2000">
              <a:latin typeface="Arial" charset="0"/>
              <a:ea typeface="宋体" charset="-122"/>
            </a:endParaRPr>
          </a:p>
        </p:txBody>
      </p:sp>
      <p:grpSp>
        <p:nvGrpSpPr>
          <p:cNvPr id="388103" name="Group 1031"/>
          <p:cNvGrpSpPr/>
          <p:nvPr/>
        </p:nvGrpSpPr>
        <p:grpSpPr bwMode="auto">
          <a:xfrm>
            <a:off x="1676400" y="3703638"/>
            <a:ext cx="5334000" cy="2468562"/>
            <a:chOff x="1056" y="2304"/>
            <a:chExt cx="3360" cy="2016"/>
          </a:xfrm>
        </p:grpSpPr>
        <p:pic>
          <p:nvPicPr>
            <p:cNvPr id="388098" name="Picture 1026" descr="trainingwindo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56" y="2304"/>
              <a:ext cx="3360" cy="2016"/>
            </a:xfrm>
            <a:prstGeom prst="rect">
              <a:avLst/>
            </a:prstGeom>
            <a:noFill/>
          </p:spPr>
        </p:pic>
        <p:sp>
          <p:nvSpPr>
            <p:cNvPr id="388100" name="Text Box 1028"/>
            <p:cNvSpPr txBox="1">
              <a:spLocks noChangeArrowheads="1"/>
            </p:cNvSpPr>
            <p:nvPr/>
          </p:nvSpPr>
          <p:spPr bwMode="auto">
            <a:xfrm>
              <a:off x="2160" y="3840"/>
              <a:ext cx="1194" cy="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>
                  <a:latin typeface="Trebuchet MS" pitchFamily="34" charset="0"/>
                  <a:ea typeface="宋体" charset="-122"/>
                </a:rPr>
                <a:t>Training Window</a:t>
              </a:r>
              <a:endParaRPr lang="en-US" altLang="zh-CN" sz="1800">
                <a:latin typeface="Trebuchet MS" pitchFamily="34" charset="0"/>
                <a:ea typeface="宋体" charset="-122"/>
              </a:endParaRPr>
            </a:p>
          </p:txBody>
        </p:sp>
        <p:sp>
          <p:nvSpPr>
            <p:cNvPr id="388101" name="AutoShape 1029"/>
            <p:cNvSpPr>
              <a:spLocks noChangeArrowheads="1"/>
            </p:cNvSpPr>
            <p:nvPr/>
          </p:nvSpPr>
          <p:spPr bwMode="auto">
            <a:xfrm>
              <a:off x="2688" y="3456"/>
              <a:ext cx="240" cy="384"/>
            </a:xfrm>
            <a:prstGeom prst="upArrow">
              <a:avLst>
                <a:gd name="adj1" fmla="val 50000"/>
                <a:gd name="adj2" fmla="val 40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8102" name="Rectangle 1030"/>
          <p:cNvSpPr>
            <a:spLocks noChangeArrowheads="1"/>
          </p:cNvSpPr>
          <p:nvPr/>
        </p:nvSpPr>
        <p:spPr bwMode="auto">
          <a:xfrm>
            <a:off x="609600" y="457200"/>
            <a:ext cx="8001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Profile Generation using Curve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3" name="Picture 5" descr="overview 08_0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8163" y="990600"/>
            <a:ext cx="7615237" cy="4691063"/>
          </a:xfrm>
          <a:prstGeom prst="rect">
            <a:avLst/>
          </a:prstGeom>
          <a:noFill/>
        </p:spPr>
      </p:pic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23900" y="304800"/>
            <a:ext cx="68961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 Overview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invGray">
          <a:xfrm>
            <a:off x="3810000" y="2667000"/>
            <a:ext cx="3314700" cy="3468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7700" b="1" i="1">
                <a:solidFill>
                  <a:schemeClr val="bg2"/>
                </a:solidFill>
                <a:ea typeface="宋体" charset="-122"/>
                <a:cs typeface="Times New Roman" pitchFamily="18" charset="0"/>
              </a:rPr>
              <a:t>A</a:t>
            </a:r>
            <a:endParaRPr lang="en-US" altLang="zh-CN" sz="27700" b="1" i="1">
              <a:solidFill>
                <a:schemeClr val="bg2"/>
              </a:solidFill>
              <a:ea typeface="宋体" charset="-122"/>
              <a:cs typeface="Times New Roman" pitchFamily="18" charset="0"/>
            </a:endParaRP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invGray">
          <a:xfrm>
            <a:off x="1600200" y="533400"/>
            <a:ext cx="3314700" cy="3468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7700" b="1" i="1">
                <a:solidFill>
                  <a:schemeClr val="bg2"/>
                </a:solidFill>
                <a:ea typeface="宋体" charset="-122"/>
                <a:cs typeface="Times New Roman" pitchFamily="18" charset="0"/>
              </a:rPr>
              <a:t>Q</a:t>
            </a:r>
            <a:endParaRPr lang="en-US" altLang="zh-CN" sz="27700" b="1" i="1">
              <a:solidFill>
                <a:schemeClr val="bg2"/>
              </a:solidFill>
              <a:ea typeface="宋体" charset="-122"/>
              <a:cs typeface="Times New Roman" pitchFamily="18" charset="0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invGray">
          <a:xfrm>
            <a:off x="2914650" y="1828800"/>
            <a:ext cx="3314700" cy="3468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7700" b="1" i="1">
                <a:solidFill>
                  <a:schemeClr val="accent1"/>
                </a:solidFill>
                <a:ea typeface="宋体" charset="-122"/>
                <a:cs typeface="Times New Roman" pitchFamily="18" charset="0"/>
              </a:rPr>
              <a:t>&amp;</a:t>
            </a:r>
            <a:endParaRPr lang="en-US" altLang="zh-CN" sz="27700" b="1" i="1">
              <a:solidFill>
                <a:schemeClr val="accent1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55775" y="2787650"/>
            <a:ext cx="5630863" cy="128111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21" name="Picture 5" descr="overview0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3575" y="990600"/>
            <a:ext cx="7642225" cy="4689475"/>
          </a:xfrm>
          <a:prstGeom prst="rect">
            <a:avLst/>
          </a:prstGeom>
          <a:noFill/>
        </p:spPr>
      </p:pic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723900" y="304800"/>
            <a:ext cx="68961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/>
          <a:lstStyle/>
          <a:p>
            <a:pPr eaLnBrk="1" hangingPunct="1"/>
            <a:r>
              <a:rPr lang="en-US" altLang="zh-CN" sz="4000" b="1">
                <a:latin typeface="Arial" charset="0"/>
                <a:ea typeface="宋体" charset="-122"/>
              </a:rPr>
              <a:t>Forecast Overview</a:t>
            </a:r>
            <a:endParaRPr lang="en-US" altLang="zh-CN" sz="40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000 retail_pres_05_wht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FFFF66"/>
      </a:accent2>
      <a:accent3>
        <a:srgbClr val="FFFFFF"/>
      </a:accent3>
      <a:accent4>
        <a:srgbClr val="000000"/>
      </a:accent4>
      <a:accent5>
        <a:srgbClr val="FEAAAA"/>
      </a:accent5>
      <a:accent6>
        <a:srgbClr val="E7E75C"/>
      </a:accent6>
      <a:hlink>
        <a:srgbClr val="009688"/>
      </a:hlink>
      <a:folHlink>
        <a:srgbClr val="4D4D4D"/>
      </a:folHlink>
    </a:clrScheme>
    <a:fontScheme name="000 retail_pres_05_w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000 retail_pres_05_w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 retail_pres_05_wh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 retail_pres_05_wh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 retail_pres_05_wh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 retail_pres_05_wh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 retail_pres_05_wh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 retail_pres_05_wh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 retail_pres_05_wh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 retail_pres_05_wh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 retail_pres_05_wh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 retail_pres_05_wh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 retail_pres_05_wh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 retail_pres_05_wht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FF0000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1A1A1"/>
        </a:accent6>
        <a:hlink>
          <a:srgbClr val="0066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Settings\lguy\Application Data\Microsoft\Templates\000 retail_pres_05_wht.pot</Template>
  <TotalTime>0</TotalTime>
  <Words>17641</Words>
  <Application>Kingsoft Office WPP</Application>
  <PresentationFormat>全屏显示(4:3)</PresentationFormat>
  <Paragraphs>1142</Paragraphs>
  <Slides>81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000 retail_pres_05_wht</vt:lpstr>
      <vt:lpstr>PowerPoint 演示文稿</vt:lpstr>
      <vt:lpstr>PowerPoint 演示文稿</vt:lpstr>
      <vt:lpstr>PowerPoint 演示文稿</vt:lpstr>
      <vt:lpstr>PowerPoint 演示文稿</vt:lpstr>
      <vt:lpstr>Module 1 – Introduction to Demand Forecasting</vt:lpstr>
      <vt:lpstr>What is Demand Forecasting?</vt:lpstr>
      <vt:lpstr>Forecasting Overview</vt:lpstr>
      <vt:lpstr>PowerPoint 演示文稿</vt:lpstr>
      <vt:lpstr>PowerPoint 演示文稿</vt:lpstr>
      <vt:lpstr>PowerPoint 演示文稿</vt:lpstr>
      <vt:lpstr>PowerPoint 演示文稿</vt:lpstr>
      <vt:lpstr>Forecasting Challenges : Overcoming Data Sparsity</vt:lpstr>
      <vt:lpstr>Forecasting Challenges : Overcoming Data Sparsity</vt:lpstr>
      <vt:lpstr>Forecasting Challenges : Overcoming Data Sparsity</vt:lpstr>
      <vt:lpstr>Forecasting Challenges : Overcoming Data Sparsity</vt:lpstr>
      <vt:lpstr>Forecasting Challenges : Overcoming Data Sparsity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Module 2 – Preparing Data for Forecasting</vt:lpstr>
      <vt:lpstr>Preprocessing Data in the RDF Workflow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Module 3 – Setting Forecast Parameters</vt:lpstr>
      <vt:lpstr>Setting Forecast Defaults in the RDF Workflow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TGG Promotions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yao liang</cp:lastModifiedBy>
  <cp:revision>95</cp:revision>
  <dcterms:created xsi:type="dcterms:W3CDTF">2004-09-08T23:34:00Z</dcterms:created>
  <dcterms:modified xsi:type="dcterms:W3CDTF">2016-03-02T02:26:06Z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