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853" r:id="rId2"/>
  </p:sldMasterIdLst>
  <p:notesMasterIdLst>
    <p:notesMasterId r:id="rId13"/>
  </p:notesMasterIdLst>
  <p:sldIdLst>
    <p:sldId id="669" r:id="rId3"/>
    <p:sldId id="653" r:id="rId4"/>
    <p:sldId id="678" r:id="rId5"/>
    <p:sldId id="679" r:id="rId6"/>
    <p:sldId id="680" r:id="rId7"/>
    <p:sldId id="670" r:id="rId8"/>
    <p:sldId id="682" r:id="rId9"/>
    <p:sldId id="683" r:id="rId10"/>
    <p:sldId id="684" r:id="rId11"/>
    <p:sldId id="685" r:id="rId12"/>
  </p:sldIdLst>
  <p:sldSz cx="9144000" cy="6858000" type="screen4x3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>
    <a:srgbClr val="ADDB7B"/>
    <a:srgbClr val="FAC916"/>
    <a:srgbClr val="6CCA6C"/>
    <a:srgbClr val="00CC66"/>
    <a:srgbClr val="B1F31D"/>
    <a:srgbClr val="00CCFF"/>
    <a:srgbClr val="FF3300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4660" autoAdjust="0"/>
  </p:normalViewPr>
  <p:slideViewPr>
    <p:cSldViewPr snapToGrid="0">
      <p:cViewPr varScale="1">
        <p:scale>
          <a:sx n="63" d="100"/>
          <a:sy n="63" d="100"/>
        </p:scale>
        <p:origin x="-1518" y="-96"/>
      </p:cViewPr>
      <p:guideLst>
        <p:guide orient="horz" pos="3882"/>
        <p:guide pos="19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3025" cy="737330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4315" tIns="47158" rIns="94315" bIns="47158" anchor="t"/>
          <a:lstStyle>
            <a:lvl1pPr>
              <a:buFont typeface="Arial" pitchFamily="34" charset="0"/>
              <a:buNone/>
              <a:defRPr sz="1000" b="1" noProof="1">
                <a:latin typeface="Arial" pitchFamily="34" charset="0"/>
                <a:ea typeface="宋体" charset="-122"/>
                <a:sym typeface="Arial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075" name="Rectangle 3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4315" tIns="47158" rIns="94315" bIns="47158" anchor="t"/>
          <a:lstStyle>
            <a:lvl1pPr algn="r">
              <a:buFont typeface="Arial" pitchFamily="34" charset="0"/>
              <a:buNone/>
              <a:defRPr sz="900" noProof="1">
                <a:latin typeface="Arial" pitchFamily="34" charset="0"/>
                <a:ea typeface="宋体" charset="-122"/>
                <a:sym typeface="Arial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679450" y="4714875"/>
            <a:ext cx="5437188" cy="4465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4315" tIns="47158" rIns="94315" bIns="47158"/>
          <a:lstStyle/>
          <a:p>
            <a:pPr>
              <a:buFontTx/>
              <a:buNone/>
              <a:defRPr/>
            </a:pPr>
            <a:r>
              <a:rPr lang="en-US" altLang="zh-CN" sz="1200">
                <a:latin typeface="Arial" pitchFamily="34" charset="0"/>
              </a:rPr>
              <a:t>                                </a:t>
            </a:r>
          </a:p>
          <a:p>
            <a:pPr>
              <a:buFontTx/>
              <a:buNone/>
              <a:defRPr/>
            </a:pPr>
            <a:r>
              <a:rPr lang="en-US" altLang="zh-CN" sz="1200">
                <a:latin typeface="Arial" pitchFamily="34" charset="0"/>
              </a:rPr>
              <a:t>            </a:t>
            </a:r>
          </a:p>
          <a:p>
            <a:pPr>
              <a:buFontTx/>
              <a:buNone/>
              <a:defRPr/>
            </a:pPr>
            <a:r>
              <a:rPr lang="en-US" altLang="zh-CN" sz="1200">
                <a:latin typeface="Arial" pitchFamily="34" charset="0"/>
              </a:rPr>
              <a:t>           </a:t>
            </a:r>
          </a:p>
          <a:p>
            <a:pPr>
              <a:buFontTx/>
              <a:buNone/>
              <a:defRPr/>
            </a:pPr>
            <a:r>
              <a:rPr lang="en-US" altLang="zh-CN" sz="1200">
                <a:latin typeface="Arial" pitchFamily="34" charset="0"/>
              </a:rPr>
              <a:t>            </a:t>
            </a:r>
          </a:p>
          <a:p>
            <a:pPr>
              <a:buFontTx/>
              <a:buNone/>
              <a:defRPr/>
            </a:pPr>
            <a:r>
              <a:rPr lang="en-US" altLang="zh-CN" sz="1200">
                <a:latin typeface="Arial" pitchFamily="34" charset="0"/>
              </a:rPr>
              <a:t>           </a:t>
            </a:r>
          </a:p>
        </p:txBody>
      </p:sp>
      <p:sp>
        <p:nvSpPr>
          <p:cNvPr id="3078" name="Rectangle 6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4315" tIns="47158" rIns="94315" bIns="47158" anchor="b"/>
          <a:lstStyle>
            <a:lvl1pPr>
              <a:buFont typeface="Arial" pitchFamily="34" charset="0"/>
              <a:buNone/>
              <a:defRPr sz="900" noProof="1">
                <a:latin typeface="Arial" charset="0"/>
                <a:ea typeface="宋体" charset="-122"/>
                <a:cs typeface="+mn-ea"/>
                <a:sym typeface="Arial" charset="0"/>
              </a:defRPr>
            </a:lvl1pPr>
          </a:lstStyle>
          <a:p>
            <a:pPr>
              <a:defRPr/>
            </a:pPr>
            <a:r>
              <a:rPr lang="zh-CN" altLang="en-US"/>
              <a:t>IBM Confidential</a:t>
            </a:r>
            <a:endParaRPr lang="en-US" altLang="x-none"/>
          </a:p>
        </p:txBody>
      </p:sp>
      <p:sp>
        <p:nvSpPr>
          <p:cNvPr id="3079" name="Rectangle 7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4315" tIns="47158" rIns="94315" bIns="47158" numCol="1" anchor="b" anchorCtr="0" compatLnSpc="1">
            <a:prstTxWarp prst="textNoShape">
              <a:avLst/>
            </a:prstTxWarp>
          </a:bodyPr>
          <a:lstStyle>
            <a:lvl1pPr algn="r"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FFEA78FA-226C-4393-9139-A8199D2E8EC8}" type="slidenum">
              <a:rPr lang="zh-CN" altLang="en-US"/>
              <a:pPr>
                <a:defRPr/>
              </a:pPr>
              <a:t>‹#›</a:t>
            </a:fld>
            <a:endParaRPr lang="en-US" altLang="zh-CN" sz="900">
              <a:sym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>
      <a:defRPr sz="1200" kern="1200">
        <a:latin typeface="+mn-lt"/>
        <a:ea typeface="+mn-ea"/>
        <a:cs typeface="+mn-cs"/>
      </a:defRPr>
    </a:lvl6pPr>
    <a:lvl7pPr marL="2743200" lvl="6" indent="0">
      <a:defRPr sz="1200" kern="1200">
        <a:latin typeface="+mn-lt"/>
        <a:ea typeface="+mn-ea"/>
        <a:cs typeface="+mn-cs"/>
      </a:defRPr>
    </a:lvl7pPr>
    <a:lvl8pPr marL="3200400" lvl="7" indent="0">
      <a:defRPr sz="1200" kern="1200">
        <a:latin typeface="+mn-lt"/>
        <a:ea typeface="+mn-ea"/>
        <a:cs typeface="+mn-cs"/>
      </a:defRPr>
    </a:lvl8pPr>
    <a:lvl9pPr marL="3657600" lvl="8" indent="0">
      <a:defRPr sz="1200" kern="1200"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EA509-8FEC-4A97-88D0-DB60907D9D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C3769-D6F9-40C1-9952-CC4FC4C044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80988"/>
            <a:ext cx="2057400" cy="58451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80988"/>
            <a:ext cx="6052930" cy="58451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A3BB0-A47C-434D-AFE9-879D12D953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DD814-B85F-4601-BF9B-807ECC3498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F4767-192F-4947-B2B7-A6DD0B9FC9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123D6-3373-4B37-A58D-0B5B80AFA8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96952-79B6-4035-9B05-45FB56B14B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C256B-98DA-429A-AE25-0429CA4D20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BC773-8CDD-47CA-9E25-907E923F20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9FCE0-3FA9-4E9B-8C21-BF8E7976DB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E5DE1-A6FF-4D78-ACE0-5B67F5D78B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C4A90-13FF-4AF7-9D0C-3704D0C344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790C3-18EE-4450-BB53-471C2867B1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28144-8714-4BE2-AF43-078EBBA3F0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7FB5C-3A7E-46E7-B8F1-1BA645ACE0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1498F-4711-4C15-9C45-F35563E043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82713"/>
            <a:ext cx="4032504" cy="47434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382713"/>
            <a:ext cx="4032504" cy="47434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43715-8B1A-43FC-8CAA-E654937F31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3E0A9-1754-476F-843F-6E04A82BF6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FB6C8-EB57-40F9-B5C8-208E9C9712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CB3C5-6E0A-47D9-B7D9-54B8C6B64A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198D6-89C8-4341-9B2C-581BEE788A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Arial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D8F52E-70EB-44FF-8584-FAA70CD358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4" descr="crop_of_DM04_12_2_blue"/>
          <p:cNvPicPr>
            <a:picLocks noChangeArrowheads="1"/>
          </p:cNvPicPr>
          <p:nvPr/>
        </p:nvPicPr>
        <p:blipFill>
          <a:blip r:embed="rId13"/>
          <a:srcRect t="54021" b="23769"/>
          <a:stretch>
            <a:fillRect/>
          </a:stretch>
        </p:blipFill>
        <p:spPr bwMode="auto">
          <a:xfrm>
            <a:off x="0" y="6475413"/>
            <a:ext cx="9144000" cy="393700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075" name="Picture 33" descr="crop_of_DM04_12_2_blue"/>
          <p:cNvPicPr>
            <a:picLocks noChangeAspect="1" noChangeArrowheads="1"/>
          </p:cNvPicPr>
          <p:nvPr/>
        </p:nvPicPr>
        <p:blipFill>
          <a:blip r:embed="rId13"/>
          <a:srcRect t="27010" b="52106"/>
          <a:stretch>
            <a:fillRect/>
          </a:stretch>
        </p:blipFill>
        <p:spPr bwMode="auto">
          <a:xfrm>
            <a:off x="1588" y="1588"/>
            <a:ext cx="9144000" cy="381000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028" name="Rectangle 7"/>
          <p:cNvSpPr>
            <a:spLocks noGrp="1"/>
          </p:cNvSpPr>
          <p:nvPr>
            <p:ph type="sldNum" sz="quarter" idx="4"/>
          </p:nvPr>
        </p:nvSpPr>
        <p:spPr>
          <a:xfrm>
            <a:off x="304800" y="6534150"/>
            <a:ext cx="1219200" cy="3238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44000" tIns="6840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0BA8B6E-ACFE-47CF-BF9C-543EC2A6FF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 flipV="1">
            <a:off x="1524000" y="64770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</p:spPr>
        <p:txBody>
          <a:bodyPr/>
          <a:lstStyle/>
          <a:p>
            <a:pPr algn="ctr">
              <a:buFont typeface="Wingdings" pitchFamily="2" charset="2"/>
              <a:buNone/>
              <a:defRPr/>
            </a:pPr>
            <a:endParaRPr lang="zh-CN" altLang="zh-CN" sz="1800">
              <a:solidFill>
                <a:srgbClr val="000000"/>
              </a:solidFill>
              <a:ea typeface="楷体_GB2312" pitchFamily="49" charset="-122"/>
              <a:sym typeface="Arial" charset="0"/>
            </a:endParaRPr>
          </a:p>
        </p:txBody>
      </p:sp>
      <p:sp>
        <p:nvSpPr>
          <p:cNvPr id="1030" name="Line 13"/>
          <p:cNvSpPr>
            <a:spLocks noChangeShapeType="1"/>
          </p:cNvSpPr>
          <p:nvPr/>
        </p:nvSpPr>
        <p:spPr bwMode="auto">
          <a:xfrm>
            <a:off x="1568450" y="381000"/>
            <a:ext cx="757555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zh-CN" sz="1800">
              <a:solidFill>
                <a:srgbClr val="000000"/>
              </a:solidFill>
              <a:ea typeface="楷体_GB2312" pitchFamily="49" charset="-122"/>
              <a:sym typeface="Arial" charset="0"/>
            </a:endParaRPr>
          </a:p>
        </p:txBody>
      </p:sp>
      <p:sp>
        <p:nvSpPr>
          <p:cNvPr id="1031" name="Line 14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zh-CN" sz="1800">
              <a:solidFill>
                <a:srgbClr val="000000"/>
              </a:solidFill>
              <a:ea typeface="楷体_GB2312" pitchFamily="49" charset="-122"/>
              <a:sym typeface="Arial" charset="0"/>
            </a:endParaRPr>
          </a:p>
        </p:txBody>
      </p:sp>
      <p:sp>
        <p:nvSpPr>
          <p:cNvPr id="3080" name="Rectangle 2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80988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Arial" charset="0"/>
              </a:rPr>
              <a:t>Header text</a:t>
            </a:r>
          </a:p>
        </p:txBody>
      </p:sp>
      <p:sp>
        <p:nvSpPr>
          <p:cNvPr id="3081" name="Rectangle 28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382713"/>
            <a:ext cx="82296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Arial" charset="0"/>
              </a:rPr>
              <a:t>Level One Text</a:t>
            </a:r>
          </a:p>
          <a:p>
            <a:pPr lvl="1"/>
            <a:r>
              <a:rPr lang="en-US" altLang="zh-CN" smtClean="0">
                <a:sym typeface="Arial" charset="0"/>
              </a:rPr>
              <a:t>Level Two Text</a:t>
            </a:r>
          </a:p>
          <a:p>
            <a:pPr lvl="2"/>
            <a:r>
              <a:rPr lang="en-US" altLang="zh-CN" smtClean="0">
                <a:sym typeface="Arial" charset="0"/>
              </a:rPr>
              <a:t>Level Three Text</a:t>
            </a:r>
          </a:p>
          <a:p>
            <a:pPr lvl="3"/>
            <a:r>
              <a:rPr lang="en-US" altLang="zh-CN" smtClean="0">
                <a:sym typeface="Arial" charset="0"/>
              </a:rPr>
              <a:t>Level Four Text</a:t>
            </a:r>
          </a:p>
          <a:p>
            <a:pPr lvl="4"/>
            <a:r>
              <a:rPr lang="en-US" altLang="zh-CN" smtClean="0">
                <a:sym typeface="Arial" charset="0"/>
              </a:rPr>
              <a:t>Level Five Text</a:t>
            </a:r>
          </a:p>
        </p:txBody>
      </p:sp>
      <p:sp>
        <p:nvSpPr>
          <p:cNvPr id="1034" name="Line 29"/>
          <p:cNvSpPr>
            <a:spLocks noChangeShapeType="1"/>
          </p:cNvSpPr>
          <p:nvPr/>
        </p:nvSpPr>
        <p:spPr bwMode="auto">
          <a:xfrm>
            <a:off x="457200" y="1119188"/>
            <a:ext cx="8229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zh-CN" sz="1800">
              <a:solidFill>
                <a:srgbClr val="000000"/>
              </a:solidFill>
              <a:ea typeface="楷体_GB2312" pitchFamily="49" charset="-122"/>
              <a:sym typeface="Arial" charset="0"/>
            </a:endParaRPr>
          </a:p>
        </p:txBody>
      </p:sp>
      <p:sp>
        <p:nvSpPr>
          <p:cNvPr id="1035" name="Line 31"/>
          <p:cNvSpPr>
            <a:spLocks noChangeShapeType="1"/>
          </p:cNvSpPr>
          <p:nvPr/>
        </p:nvSpPr>
        <p:spPr bwMode="auto">
          <a:xfrm flipV="1">
            <a:off x="1524000" y="155575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</p:spPr>
        <p:txBody>
          <a:bodyPr/>
          <a:lstStyle/>
          <a:p>
            <a:pPr algn="ctr">
              <a:buFont typeface="Wingdings" pitchFamily="2" charset="2"/>
              <a:buNone/>
              <a:defRPr/>
            </a:pPr>
            <a:endParaRPr lang="zh-CN" altLang="zh-CN" sz="1800">
              <a:solidFill>
                <a:srgbClr val="000000"/>
              </a:solidFill>
              <a:ea typeface="楷体_GB2312" pitchFamily="49" charset="-122"/>
              <a:sym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transition/>
  <p:txStyles>
    <p:titleStyle>
      <a:lvl1pPr algn="l" defTabSz="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accent1"/>
          </a:solidFill>
          <a:latin typeface="+mj-lt"/>
          <a:ea typeface="+mj-ea"/>
          <a:cs typeface="+mj-cs"/>
          <a:sym typeface="Arial" charset="0"/>
        </a:defRPr>
      </a:lvl1pPr>
      <a:lvl2pPr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charset="0"/>
        </a:defRPr>
      </a:lvl2pPr>
      <a:lvl3pPr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charset="0"/>
        </a:defRPr>
      </a:lvl3pPr>
      <a:lvl4pPr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charset="0"/>
        </a:defRPr>
      </a:lvl4pPr>
      <a:lvl5pPr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charset="0"/>
        </a:defRPr>
      </a:lvl5pPr>
      <a:lvl6pPr marL="457200"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914400"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371600"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828800"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192088" indent="-192088" algn="l" defTabSz="0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463550" lvl="1" indent="-185738" algn="l" defTabSz="0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宋体" pitchFamily="2" charset="-122"/>
        <a:buChar char="-"/>
        <a:defRPr sz="2800" kern="1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768350" lvl="2" indent="-193675" algn="l" defTabSz="0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052513" lvl="3" indent="-179388" algn="l" defTabSz="0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宋体" pitchFamily="2" charset="-12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1381125" lvl="4" indent="-146050" algn="l" defTabSz="0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514600" lvl="5" indent="-228600" algn="l" defTabSz="0" eaLnBrk="0" fontAlgn="base" latinLnBrk="0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971800" lvl="6" indent="-228600" algn="l" defTabSz="0" eaLnBrk="0" fontAlgn="base" latinLnBrk="0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429000" lvl="7" indent="-228600" algn="l" defTabSz="0" eaLnBrk="0" fontAlgn="base" latinLnBrk="0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886200" lvl="8" indent="-228600" algn="l" defTabSz="0" eaLnBrk="0" fontAlgn="base" latinLnBrk="0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lvl1pPr lvl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4099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itchFamily="34" charset="0"/>
              </a:rPr>
              <a:t>第五级</a:t>
            </a:r>
          </a:p>
        </p:txBody>
      </p:sp>
      <p:sp>
        <p:nvSpPr>
          <p:cNvPr id="205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l">
              <a:buFont typeface="Arial" pitchFamily="34" charset="0"/>
              <a:buNone/>
              <a:defRPr sz="1200" noProof="1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05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fld id="{EFE510FA-A61E-4CD8-BEFC-2AB56785F2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  <p:sldLayoutId id="21474840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lvl="5" indent="-228600" algn="l" defTabSz="914400" eaLnBrk="1" fontAlgn="base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6pPr>
      <a:lvl7pPr marL="2971800" lvl="6" indent="-228600" algn="l" defTabSz="914400" eaLnBrk="1" fontAlgn="base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7pPr>
      <a:lvl8pPr marL="3429000" lvl="7" indent="-228600" algn="l" defTabSz="914400" eaLnBrk="1" fontAlgn="base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8pPr>
      <a:lvl9pPr marL="3886200" lvl="8" indent="-228600" algn="l" defTabSz="914400" eaLnBrk="1" fontAlgn="base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9pPr>
    </p:bodyStyle>
    <p:otherStyle>
      <a:lvl1pPr lvl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62" descr="road copy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4813" y="1579563"/>
            <a:ext cx="3657600" cy="369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63"/>
          <p:cNvSpPr>
            <a:spLocks noChangeArrowheads="1"/>
          </p:cNvSpPr>
          <p:nvPr/>
        </p:nvSpPr>
        <p:spPr bwMode="auto">
          <a:xfrm>
            <a:off x="7315200" y="3451225"/>
            <a:ext cx="1828800" cy="1814513"/>
          </a:xfrm>
          <a:prstGeom prst="rect">
            <a:avLst/>
          </a:prstGeom>
          <a:gradFill rotWithShape="0">
            <a:gsLst>
              <a:gs pos="0">
                <a:srgbClr val="7889FB"/>
              </a:gs>
              <a:gs pos="100000">
                <a:srgbClr val="00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endParaRPr lang="zh-CN" altLang="zh-CN">
              <a:solidFill>
                <a:srgbClr val="000000"/>
              </a:solidFill>
              <a:ea typeface="楷体_GB2312" pitchFamily="49" charset="-122"/>
              <a:sym typeface="Arial" charset="0"/>
            </a:endParaRPr>
          </a:p>
        </p:txBody>
      </p:sp>
      <p:sp>
        <p:nvSpPr>
          <p:cNvPr id="16388" name="Line 65"/>
          <p:cNvSpPr>
            <a:spLocks noChangeShapeType="1"/>
          </p:cNvSpPr>
          <p:nvPr/>
        </p:nvSpPr>
        <p:spPr bwMode="auto">
          <a:xfrm>
            <a:off x="5810250" y="3444875"/>
            <a:ext cx="3328988" cy="0"/>
          </a:xfrm>
          <a:prstGeom prst="line">
            <a:avLst/>
          </a:prstGeom>
          <a:noFill/>
          <a:ln w="19050">
            <a:solidFill>
              <a:srgbClr val="D9D9D9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6389" name="Line 66"/>
          <p:cNvSpPr>
            <a:spLocks noChangeShapeType="1"/>
          </p:cNvSpPr>
          <p:nvPr/>
        </p:nvSpPr>
        <p:spPr bwMode="auto">
          <a:xfrm rot="-5400000">
            <a:off x="5487988" y="3433763"/>
            <a:ext cx="3651250" cy="0"/>
          </a:xfrm>
          <a:prstGeom prst="line">
            <a:avLst/>
          </a:prstGeom>
          <a:noFill/>
          <a:ln w="19050">
            <a:solidFill>
              <a:srgbClr val="EAEAEA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6390" name="Rectangle 67"/>
          <p:cNvSpPr>
            <a:spLocks noChangeArrowheads="1"/>
          </p:cNvSpPr>
          <p:nvPr/>
        </p:nvSpPr>
        <p:spPr bwMode="auto">
          <a:xfrm>
            <a:off x="0" y="5257800"/>
            <a:ext cx="91440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6391" name="Rectangle 68"/>
          <p:cNvSpPr>
            <a:spLocks noChangeArrowheads="1"/>
          </p:cNvSpPr>
          <p:nvPr/>
        </p:nvSpPr>
        <p:spPr bwMode="auto">
          <a:xfrm>
            <a:off x="0" y="0"/>
            <a:ext cx="91440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endParaRPr lang="zh-CN" altLang="zh-CN">
              <a:solidFill>
                <a:srgbClr val="000000"/>
              </a:solidFill>
              <a:ea typeface="楷体_GB2312" pitchFamily="49" charset="-122"/>
              <a:sym typeface="Arial" charset="0"/>
            </a:endParaRPr>
          </a:p>
        </p:txBody>
      </p:sp>
      <p:sp>
        <p:nvSpPr>
          <p:cNvPr id="16392" name="Rectangle 70"/>
          <p:cNvSpPr>
            <a:spLocks noChangeArrowheads="1"/>
          </p:cNvSpPr>
          <p:nvPr/>
        </p:nvSpPr>
        <p:spPr bwMode="auto">
          <a:xfrm>
            <a:off x="1905000" y="1219200"/>
            <a:ext cx="5138738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" tIns="18288" rIns="18288" bIns="18288" anchor="ctr"/>
          <a:lstStyle/>
          <a:p>
            <a:pPr marL="1588" indent="-1588">
              <a:lnSpc>
                <a:spcPct val="98000"/>
              </a:lnSpc>
              <a:spcBef>
                <a:spcPct val="20000"/>
              </a:spcBef>
            </a:pPr>
            <a:endParaRPr lang="zh-CN" altLang="zh-CN" sz="1700" b="1">
              <a:solidFill>
                <a:schemeClr val="bg1"/>
              </a:solidFill>
            </a:endParaRPr>
          </a:p>
        </p:txBody>
      </p:sp>
      <p:sp>
        <p:nvSpPr>
          <p:cNvPr id="16394" name="Line 73"/>
          <p:cNvSpPr>
            <a:spLocks noChangeShapeType="1"/>
          </p:cNvSpPr>
          <p:nvPr/>
        </p:nvSpPr>
        <p:spPr bwMode="auto">
          <a:xfrm>
            <a:off x="0" y="1600200"/>
            <a:ext cx="91440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5" name="Line 75"/>
          <p:cNvSpPr>
            <a:spLocks noChangeShapeType="1"/>
          </p:cNvSpPr>
          <p:nvPr/>
        </p:nvSpPr>
        <p:spPr bwMode="auto">
          <a:xfrm>
            <a:off x="0" y="1587500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6" name="Line 76"/>
          <p:cNvSpPr>
            <a:spLocks noChangeShapeType="1"/>
          </p:cNvSpPr>
          <p:nvPr/>
        </p:nvSpPr>
        <p:spPr bwMode="auto">
          <a:xfrm flipV="1">
            <a:off x="1828800" y="1206500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6398" name="图片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" y="955675"/>
            <a:ext cx="1833563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9" name="Text Box 2"/>
          <p:cNvSpPr>
            <a:spLocks noChangeArrowheads="1"/>
          </p:cNvSpPr>
          <p:nvPr/>
        </p:nvSpPr>
        <p:spPr bwMode="auto">
          <a:xfrm>
            <a:off x="398463" y="225425"/>
            <a:ext cx="79470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77800" indent="-177800">
              <a:lnSpc>
                <a:spcPct val="95000"/>
              </a:lnSpc>
            </a:pPr>
            <a:endParaRPr lang="zh-CN" altLang="zh-CN" sz="180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4113" name="Rectangle 9"/>
          <p:cNvSpPr>
            <a:spLocks noGrp="1"/>
          </p:cNvSpPr>
          <p:nvPr>
            <p:ph type="ctrTitle"/>
          </p:nvPr>
        </p:nvSpPr>
        <p:spPr>
          <a:xfrm>
            <a:off x="406400" y="2005013"/>
            <a:ext cx="6007100" cy="2247900"/>
          </a:xfrm>
        </p:spPr>
        <p:txBody>
          <a:bodyPr anchor="t"/>
          <a:lstStyle/>
          <a:p>
            <a:pPr algn="l" eaLnBrk="1" hangingPunct="1">
              <a:defRPr/>
            </a:pPr>
            <a:r>
              <a:rPr lang="zh-CN" altLang="en-US" sz="25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Arial" pitchFamily="34" charset="0"/>
              </a:rPr>
              <a:t>步步高业务移动应用</a:t>
            </a:r>
            <a:r>
              <a:rPr lang="en-US" altLang="zh-CN" sz="25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Arial" pitchFamily="34" charset="0"/>
              </a:rPr>
              <a:t/>
            </a:r>
            <a:br>
              <a:rPr lang="en-US" altLang="zh-CN" sz="25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Arial" pitchFamily="34" charset="0"/>
              </a:rPr>
            </a:br>
            <a:r>
              <a:rPr lang="zh-CN" altLang="en-US" sz="2900" dirty="0" smtClean="0">
                <a:solidFill>
                  <a:srgbClr val="000099"/>
                </a:solidFill>
                <a:latin typeface="楷体_GB2312" pitchFamily="1" charset="-122"/>
                <a:ea typeface="楷体_GB2312" pitchFamily="1" charset="-122"/>
                <a:sym typeface="Arial" pitchFamily="34" charset="0"/>
              </a:rPr>
              <a:t/>
            </a:r>
            <a:br>
              <a:rPr lang="zh-CN" altLang="en-US" sz="2900" dirty="0" smtClean="0">
                <a:solidFill>
                  <a:srgbClr val="000099"/>
                </a:solidFill>
                <a:latin typeface="楷体_GB2312" pitchFamily="1" charset="-122"/>
                <a:ea typeface="楷体_GB2312" pitchFamily="1" charset="-122"/>
                <a:sym typeface="Arial" pitchFamily="34" charset="0"/>
              </a:rPr>
            </a:br>
            <a:r>
              <a:rPr lang="zh-CN" altLang="en-US" sz="2500" dirty="0" smtClean="0">
                <a:latin typeface="楷体_GB2312" pitchFamily="1" charset="-122"/>
                <a:ea typeface="楷体_GB2312" pitchFamily="1" charset="-122"/>
                <a:sym typeface="Arial" pitchFamily="34" charset="0"/>
              </a:rPr>
              <a:t/>
            </a:r>
            <a:br>
              <a:rPr lang="zh-CN" altLang="en-US" sz="2500" dirty="0" smtClean="0">
                <a:latin typeface="楷体_GB2312" pitchFamily="1" charset="-122"/>
                <a:ea typeface="楷体_GB2312" pitchFamily="1" charset="-122"/>
                <a:sym typeface="Arial" pitchFamily="34" charset="0"/>
              </a:rPr>
            </a:br>
            <a:r>
              <a:rPr lang="zh-CN" altLang="en-US" sz="25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Arial" pitchFamily="34" charset="0"/>
              </a:rPr>
              <a:t>      </a:t>
            </a:r>
            <a:r>
              <a:rPr lang="en-US" altLang="zh-CN" sz="25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Arial" pitchFamily="34" charset="0"/>
              </a:rPr>
              <a:t>2016.01</a:t>
            </a:r>
            <a:r>
              <a:rPr lang="zh-CN" altLang="en-US" sz="2500" dirty="0" smtClean="0">
                <a:latin typeface="楷体_GB2312" pitchFamily="1" charset="-122"/>
                <a:ea typeface="楷体_GB2312" pitchFamily="1" charset="-122"/>
                <a:sym typeface="Arial" pitchFamily="34" charset="0"/>
              </a:rPr>
              <a:t/>
            </a:r>
            <a:br>
              <a:rPr lang="zh-CN" altLang="en-US" sz="2500" dirty="0" smtClean="0">
                <a:latin typeface="楷体_GB2312" pitchFamily="1" charset="-122"/>
                <a:ea typeface="楷体_GB2312" pitchFamily="1" charset="-122"/>
                <a:sym typeface="Arial" pitchFamily="34" charset="0"/>
              </a:rPr>
            </a:br>
            <a:r>
              <a:rPr lang="zh-CN" altLang="en-US" sz="2500" dirty="0" smtClean="0">
                <a:latin typeface="楷体_GB2312" pitchFamily="1" charset="-122"/>
                <a:ea typeface="楷体_GB2312" pitchFamily="1" charset="-122"/>
                <a:sym typeface="Arial" pitchFamily="34" charset="0"/>
              </a:rPr>
              <a:t/>
            </a:r>
            <a:br>
              <a:rPr lang="zh-CN" altLang="en-US" sz="2500" dirty="0" smtClean="0">
                <a:latin typeface="楷体_GB2312" pitchFamily="1" charset="-122"/>
                <a:ea typeface="楷体_GB2312" pitchFamily="1" charset="-122"/>
                <a:sym typeface="Arial" pitchFamily="34" charset="0"/>
              </a:rPr>
            </a:br>
            <a:endParaRPr lang="zh-CN" altLang="en-US" sz="2500" dirty="0" smtClean="0">
              <a:latin typeface="楷体_GB2312" pitchFamily="1" charset="-122"/>
              <a:ea typeface="楷体_GB2312" pitchFamily="1" charset="-122"/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  <a:cs typeface="+mn-cs"/>
                <a:sym typeface="Calibri" pitchFamily="34" charset="0"/>
              </a:rPr>
              <a:t>下一步工作关键点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文本框 1"/>
          <p:cNvSpPr txBox="1">
            <a:spLocks noChangeArrowheads="1"/>
          </p:cNvSpPr>
          <p:nvPr/>
        </p:nvSpPr>
        <p:spPr bwMode="auto">
          <a:xfrm>
            <a:off x="496888" y="511175"/>
            <a:ext cx="12682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  <a:sym typeface="Calibri" pitchFamily="34" charset="0"/>
              </a:rPr>
              <a:t>1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  <a:sym typeface="Calibri" pitchFamily="34" charset="0"/>
              </a:rPr>
              <a:t>、概述</a:t>
            </a:r>
            <a:endParaRPr lang="zh-CN" altLang="en-US" sz="2400" b="1" dirty="0">
              <a:solidFill>
                <a:srgbClr val="C00000"/>
              </a:solidFill>
              <a:latin typeface="黑体" pitchFamily="2" charset="-122"/>
              <a:ea typeface="黑体" pitchFamily="2" charset="-122"/>
              <a:sym typeface="Calibri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2920" y="1828800"/>
            <a:ext cx="8138160" cy="1200329"/>
          </a:xfrm>
          <a:prstGeom prst="rect">
            <a:avLst/>
          </a:prstGeom>
          <a:solidFill>
            <a:srgbClr val="00CC66">
              <a:alpha val="49020"/>
            </a:srgb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altLang="zh-CN" sz="1800" b="1" dirty="0" smtClean="0">
                <a:latin typeface="华文仿宋" pitchFamily="2" charset="-122"/>
                <a:ea typeface="华文仿宋" pitchFamily="2" charset="-122"/>
              </a:rPr>
              <a:t>1</a:t>
            </a:r>
            <a:r>
              <a:rPr lang="en-US" altLang="zh-CN" sz="1800" b="1" dirty="0" smtClean="0">
                <a:latin typeface="华文仿宋" pitchFamily="2" charset="-122"/>
                <a:ea typeface="华文仿宋" pitchFamily="2" charset="-122"/>
              </a:rPr>
              <a:t>.</a:t>
            </a: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利用移动手段，为营运（门店、区域、总部）提供运营管理支持</a:t>
            </a:r>
            <a:endParaRPr lang="en-US" altLang="zh-CN" sz="1800" b="1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en-US" altLang="zh-CN" sz="1800" b="1" dirty="0" smtClean="0">
                <a:latin typeface="华文仿宋" pitchFamily="2" charset="-122"/>
                <a:ea typeface="华文仿宋" pitchFamily="2" charset="-122"/>
              </a:rPr>
              <a:t>2</a:t>
            </a:r>
            <a:r>
              <a:rPr lang="en-US" altLang="zh-CN" sz="1800" b="1" dirty="0" smtClean="0">
                <a:latin typeface="华文仿宋" pitchFamily="2" charset="-122"/>
                <a:ea typeface="华文仿宋" pitchFamily="2" charset="-122"/>
              </a:rPr>
              <a:t>.</a:t>
            </a: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将异常预警等数据，推送到移动端，方便跟踪监控</a:t>
            </a:r>
            <a:endParaRPr lang="en-US" altLang="zh-CN" sz="1800" b="1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en-US" altLang="zh-CN" sz="1800" b="1" dirty="0" smtClean="0">
                <a:latin typeface="华文仿宋" pitchFamily="2" charset="-122"/>
                <a:ea typeface="华文仿宋" pitchFamily="2" charset="-122"/>
              </a:rPr>
              <a:t>3.</a:t>
            </a: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提供数据查询，方便掌握经营实时数据</a:t>
            </a:r>
            <a:endParaRPr lang="en-US" altLang="zh-CN" sz="1800" b="1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en-US" altLang="zh-CN" sz="1800" b="1" dirty="0" smtClean="0">
                <a:latin typeface="华文仿宋" pitchFamily="2" charset="-122"/>
                <a:ea typeface="华文仿宋" pitchFamily="2" charset="-122"/>
              </a:rPr>
              <a:t>4.</a:t>
            </a:r>
            <a:endParaRPr lang="zh-CN" altLang="en-US" sz="1800" b="1" dirty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" name="文本框 1"/>
          <p:cNvSpPr txBox="1">
            <a:spLocks noChangeArrowheads="1"/>
          </p:cNvSpPr>
          <p:nvPr/>
        </p:nvSpPr>
        <p:spPr bwMode="auto">
          <a:xfrm>
            <a:off x="481648" y="1257935"/>
            <a:ext cx="7008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黑体" pitchFamily="2" charset="-122"/>
                <a:ea typeface="黑体" pitchFamily="2" charset="-122"/>
                <a:sym typeface="Calibri" pitchFamily="34" charset="0"/>
              </a:rPr>
              <a:t>概述</a:t>
            </a:r>
            <a:endParaRPr lang="zh-CN" altLang="en-US" sz="2000" b="1" dirty="0">
              <a:latin typeface="黑体" pitchFamily="2" charset="-122"/>
              <a:ea typeface="黑体" pitchFamily="2" charset="-122"/>
              <a:sym typeface="Calibri" pitchFamily="34" charset="0"/>
            </a:endParaRPr>
          </a:p>
        </p:txBody>
      </p:sp>
      <p:sp>
        <p:nvSpPr>
          <p:cNvPr id="8" name="文本框 1"/>
          <p:cNvSpPr txBox="1">
            <a:spLocks noChangeArrowheads="1"/>
          </p:cNvSpPr>
          <p:nvPr/>
        </p:nvSpPr>
        <p:spPr bwMode="auto">
          <a:xfrm>
            <a:off x="481648" y="4275455"/>
            <a:ext cx="7008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黑体" pitchFamily="2" charset="-122"/>
                <a:ea typeface="黑体" pitchFamily="2" charset="-122"/>
                <a:sym typeface="Calibri" pitchFamily="34" charset="0"/>
              </a:rPr>
              <a:t>策略</a:t>
            </a:r>
            <a:endParaRPr lang="zh-CN" altLang="en-US" sz="2000" b="1" dirty="0">
              <a:latin typeface="黑体" pitchFamily="2" charset="-122"/>
              <a:ea typeface="黑体" pitchFamily="2" charset="-122"/>
              <a:sym typeface="Calibri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3880" y="4892040"/>
            <a:ext cx="8138160" cy="646331"/>
          </a:xfrm>
          <a:prstGeom prst="rect">
            <a:avLst/>
          </a:prstGeom>
          <a:solidFill>
            <a:srgbClr val="00CC66">
              <a:alpha val="49020"/>
            </a:srgb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altLang="zh-CN" sz="1800" b="1" dirty="0" smtClean="0">
                <a:latin typeface="华文仿宋" pitchFamily="2" charset="-122"/>
                <a:ea typeface="华文仿宋" pitchFamily="2" charset="-122"/>
              </a:rPr>
              <a:t>1.</a:t>
            </a: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采用试错、分步迭代开发与实施方式</a:t>
            </a:r>
            <a:endParaRPr lang="en-US" altLang="zh-CN" sz="1800" b="1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en-US" altLang="zh-CN" sz="1800" b="1" dirty="0" smtClean="0">
                <a:latin typeface="华文仿宋" pitchFamily="2" charset="-122"/>
                <a:ea typeface="华文仿宋" pitchFamily="2" charset="-122"/>
              </a:rPr>
              <a:t>2</a:t>
            </a:r>
            <a:r>
              <a:rPr lang="en-US" altLang="zh-CN" sz="1800" b="1" dirty="0" smtClean="0">
                <a:latin typeface="华文仿宋" pitchFamily="2" charset="-122"/>
                <a:ea typeface="华文仿宋" pitchFamily="2" charset="-122"/>
              </a:rPr>
              <a:t>.</a:t>
            </a: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借助微信等公共平台，实现最小投入</a:t>
            </a:r>
            <a:endParaRPr lang="zh-CN" altLang="en-US" sz="1800" b="1" dirty="0">
              <a:latin typeface="华文仿宋" pitchFamily="2" charset="-122"/>
              <a:ea typeface="华文仿宋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496888" y="511175"/>
            <a:ext cx="18870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  <a:sym typeface="Calibri" pitchFamily="34" charset="0"/>
              </a:rPr>
              <a:t>2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  <a:sym typeface="Calibri" pitchFamily="34" charset="0"/>
              </a:rPr>
              <a:t>、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  <a:sym typeface="Calibri" pitchFamily="34" charset="0"/>
              </a:rPr>
              <a:t>框架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  <a:sym typeface="Calibri" pitchFamily="34" charset="0"/>
              </a:rPr>
              <a:t>规划</a:t>
            </a:r>
            <a:endParaRPr lang="zh-CN" altLang="en-US" sz="2400" b="1" dirty="0">
              <a:solidFill>
                <a:srgbClr val="C00000"/>
              </a:solidFill>
              <a:latin typeface="黑体" pitchFamily="2" charset="-122"/>
              <a:ea typeface="黑体" pitchFamily="2" charset="-122"/>
              <a:sym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" y="1364624"/>
            <a:ext cx="5195704" cy="386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5974080" y="1493520"/>
            <a:ext cx="2910840" cy="4801314"/>
          </a:xfrm>
          <a:prstGeom prst="rect">
            <a:avLst/>
          </a:prstGeom>
          <a:solidFill>
            <a:srgbClr val="FAC916">
              <a:alpha val="49020"/>
            </a:srgb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权限组织</a:t>
            </a:r>
            <a:endParaRPr lang="en-US" altLang="zh-CN" sz="1800" b="1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按照总部、区域、门店三级划分，赋予不同权限</a:t>
            </a:r>
            <a:endParaRPr lang="en-US" altLang="zh-CN" sz="1800" b="1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门店级权限下发门店</a:t>
            </a:r>
            <a:endParaRPr lang="en-US" altLang="zh-CN" sz="1800" b="1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微信企业号为统一入口</a:t>
            </a:r>
            <a:endParaRPr lang="en-US" altLang="zh-CN" sz="1800" b="1" dirty="0" smtClean="0">
              <a:latin typeface="华文仿宋" pitchFamily="2" charset="-122"/>
              <a:ea typeface="华文仿宋" pitchFamily="2" charset="-122"/>
            </a:endParaRPr>
          </a:p>
          <a:p>
            <a:endParaRPr lang="en-US" altLang="zh-CN" sz="1800" b="1" dirty="0" smtClean="0">
              <a:latin typeface="华文仿宋" pitchFamily="2" charset="-122"/>
              <a:ea typeface="华文仿宋" pitchFamily="2" charset="-122"/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数据安全</a:t>
            </a:r>
            <a:endParaRPr lang="en-US" altLang="zh-CN" sz="1800" b="1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部分数据采用定时推送方式（汇总、预警）</a:t>
            </a:r>
            <a:endParaRPr lang="en-US" altLang="zh-CN" sz="1800" b="1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后台数据获取，除祥龙外，采用推送方式</a:t>
            </a:r>
            <a:endParaRPr lang="en-US" altLang="zh-CN" sz="1800" b="1" dirty="0" smtClean="0">
              <a:latin typeface="华文仿宋" pitchFamily="2" charset="-122"/>
              <a:ea typeface="华文仿宋" pitchFamily="2" charset="-122"/>
            </a:endParaRPr>
          </a:p>
          <a:p>
            <a:endParaRPr lang="en-US" altLang="zh-CN" sz="1800" b="1" dirty="0" smtClean="0">
              <a:latin typeface="华文仿宋" pitchFamily="2" charset="-122"/>
              <a:ea typeface="华文仿宋" pitchFamily="2" charset="-122"/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开发框架</a:t>
            </a:r>
            <a:endParaRPr lang="en-US" altLang="zh-CN" sz="1800" b="1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采用</a:t>
            </a: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可扩充式模块架构开发</a:t>
            </a:r>
          </a:p>
          <a:p>
            <a:endParaRPr lang="en-US" altLang="zh-CN" sz="1800" b="1" dirty="0" smtClean="0">
              <a:latin typeface="华文仿宋" pitchFamily="2" charset="-122"/>
              <a:ea typeface="华文仿宋" pitchFamily="2" charset="-122"/>
            </a:endParaRPr>
          </a:p>
          <a:p>
            <a:endParaRPr lang="zh-CN" altLang="en-US" sz="1800" b="1" dirty="0">
              <a:latin typeface="华文仿宋" pitchFamily="2" charset="-122"/>
              <a:ea typeface="华文仿宋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8229600" cy="52482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  <a:sym typeface="Calibri" pitchFamily="34" charset="0"/>
              </a:rPr>
              <a:t>系统架构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39840" y="1402081"/>
            <a:ext cx="2743200" cy="5078313"/>
          </a:xfrm>
          <a:prstGeom prst="rect">
            <a:avLst/>
          </a:prstGeom>
          <a:solidFill>
            <a:srgbClr val="FAC916">
              <a:alpha val="49020"/>
            </a:srgb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altLang="zh-CN" sz="1800" b="1" dirty="0" smtClean="0">
                <a:latin typeface="华文仿宋" pitchFamily="2" charset="-122"/>
                <a:ea typeface="华文仿宋" pitchFamily="2" charset="-122"/>
              </a:rPr>
              <a:t>1.</a:t>
            </a: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规划中，利用</a:t>
            </a:r>
            <a:r>
              <a:rPr lang="en-US" altLang="zh-CN" sz="1800" b="1" dirty="0" smtClean="0">
                <a:latin typeface="华文仿宋" pitchFamily="2" charset="-122"/>
                <a:ea typeface="华文仿宋" pitchFamily="2" charset="-122"/>
              </a:rPr>
              <a:t>CND</a:t>
            </a: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，页面做部分缓存</a:t>
            </a:r>
            <a:endParaRPr lang="en-US" altLang="zh-CN" sz="1800" b="1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en-US" altLang="zh-CN" sz="1800" b="1" dirty="0" smtClean="0">
                <a:latin typeface="华文仿宋" pitchFamily="2" charset="-122"/>
                <a:ea typeface="华文仿宋" pitchFamily="2" charset="-122"/>
              </a:rPr>
              <a:t>2.</a:t>
            </a: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注册申请流程分离，部署到阿里云，避免网络影响到微信平台的</a:t>
            </a: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交互</a:t>
            </a:r>
            <a:endParaRPr lang="en-US" altLang="zh-CN" sz="1800" b="1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en-US" altLang="zh-CN" sz="1800" b="1" dirty="0" smtClean="0">
                <a:latin typeface="华文仿宋" pitchFamily="2" charset="-122"/>
                <a:ea typeface="华文仿宋" pitchFamily="2" charset="-122"/>
              </a:rPr>
              <a:t>3.</a:t>
            </a: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移动应用中间平台，包括系统管理、权限管理、用户管理</a:t>
            </a:r>
            <a:endParaRPr lang="en-US" altLang="zh-CN" sz="1800" b="1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en-US" altLang="zh-CN" sz="1800" b="1" dirty="0" smtClean="0">
                <a:latin typeface="华文仿宋" pitchFamily="2" charset="-122"/>
                <a:ea typeface="华文仿宋" pitchFamily="2" charset="-122"/>
              </a:rPr>
              <a:t>4.</a:t>
            </a: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存储</a:t>
            </a:r>
            <a:r>
              <a:rPr lang="en-US" altLang="zh-CN" sz="1800" b="1" dirty="0" smtClean="0">
                <a:latin typeface="华文仿宋" pitchFamily="2" charset="-122"/>
                <a:ea typeface="华文仿宋" pitchFamily="2" charset="-122"/>
              </a:rPr>
              <a:t>RMS</a:t>
            </a: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b="1" dirty="0" smtClean="0">
                <a:latin typeface="华文仿宋" pitchFamily="2" charset="-122"/>
                <a:ea typeface="华文仿宋" pitchFamily="2" charset="-122"/>
              </a:rPr>
              <a:t>RA</a:t>
            </a: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的日结数据</a:t>
            </a:r>
            <a:endParaRPr lang="en-US" altLang="zh-CN" sz="1800" b="1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en-US" altLang="zh-CN" sz="1800" b="1" dirty="0" smtClean="0">
                <a:latin typeface="华文仿宋" pitchFamily="2" charset="-122"/>
                <a:ea typeface="华文仿宋" pitchFamily="2" charset="-122"/>
              </a:rPr>
              <a:t>5.</a:t>
            </a: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由中间平台调度，门店数据查询时直连各门店</a:t>
            </a:r>
            <a:endParaRPr lang="en-US" altLang="zh-CN" sz="1800" b="1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en-US" altLang="zh-CN" sz="1800" b="1" dirty="0" smtClean="0">
                <a:latin typeface="华文仿宋" pitchFamily="2" charset="-122"/>
                <a:ea typeface="华文仿宋" pitchFamily="2" charset="-122"/>
              </a:rPr>
              <a:t>6.</a:t>
            </a: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推送</a:t>
            </a:r>
            <a:r>
              <a:rPr lang="en-US" altLang="zh-CN" sz="1800" b="1" dirty="0" smtClean="0">
                <a:latin typeface="华文仿宋" pitchFamily="2" charset="-122"/>
                <a:ea typeface="华文仿宋" pitchFamily="2" charset="-122"/>
              </a:rPr>
              <a:t>RMS</a:t>
            </a: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数据到移动应用</a:t>
            </a:r>
            <a:r>
              <a:rPr lang="en-US" altLang="zh-CN" sz="1800" b="1" dirty="0" smtClean="0">
                <a:latin typeface="华文仿宋" pitchFamily="2" charset="-122"/>
                <a:ea typeface="华文仿宋" pitchFamily="2" charset="-122"/>
              </a:rPr>
              <a:t>DB</a:t>
            </a: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中</a:t>
            </a:r>
            <a:endParaRPr lang="en-US" altLang="zh-CN" sz="1800" b="1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en-US" altLang="zh-CN" sz="1800" b="1" dirty="0" smtClean="0">
                <a:latin typeface="华文仿宋" pitchFamily="2" charset="-122"/>
                <a:ea typeface="华文仿宋" pitchFamily="2" charset="-122"/>
              </a:rPr>
              <a:t>7.</a:t>
            </a: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抓取</a:t>
            </a:r>
            <a:r>
              <a:rPr lang="en-US" altLang="zh-CN" sz="1800" b="1" dirty="0" smtClean="0">
                <a:latin typeface="华文仿宋" pitchFamily="2" charset="-122"/>
                <a:ea typeface="华文仿宋" pitchFamily="2" charset="-122"/>
              </a:rPr>
              <a:t>RA</a:t>
            </a: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数据，存储到移动应用</a:t>
            </a:r>
            <a:r>
              <a:rPr lang="en-US" altLang="zh-CN" sz="1800" b="1" dirty="0" smtClean="0">
                <a:latin typeface="华文仿宋" pitchFamily="2" charset="-122"/>
                <a:ea typeface="华文仿宋" pitchFamily="2" charset="-122"/>
              </a:rPr>
              <a:t>DB</a:t>
            </a:r>
          </a:p>
          <a:p>
            <a:r>
              <a:rPr lang="en-US" altLang="zh-CN" sz="1800" b="1" dirty="0" smtClean="0">
                <a:latin typeface="华文仿宋" pitchFamily="2" charset="-122"/>
                <a:ea typeface="华文仿宋" pitchFamily="2" charset="-122"/>
              </a:rPr>
              <a:t>8.</a:t>
            </a: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规划与</a:t>
            </a:r>
            <a:r>
              <a:rPr lang="en-US" altLang="zh-CN" sz="1800" b="1" dirty="0" smtClean="0">
                <a:latin typeface="华文仿宋" pitchFamily="2" charset="-122"/>
                <a:ea typeface="华文仿宋" pitchFamily="2" charset="-122"/>
              </a:rPr>
              <a:t>PS</a:t>
            </a: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系统同步账号</a:t>
            </a:r>
            <a:endParaRPr lang="en-US" altLang="zh-CN" sz="1800" b="1" dirty="0" smtClean="0">
              <a:latin typeface="华文仿宋" pitchFamily="2" charset="-122"/>
              <a:ea typeface="华文仿宋" pitchFamily="2" charset="-122"/>
            </a:endParaRPr>
          </a:p>
          <a:p>
            <a:endParaRPr lang="zh-CN" altLang="en-US" sz="1800" b="1" dirty="0">
              <a:latin typeface="华文仿宋" pitchFamily="2" charset="-122"/>
              <a:ea typeface="华文仿宋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1" y="1224705"/>
            <a:ext cx="5874068" cy="348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  <a:cs typeface="+mn-cs"/>
                <a:sym typeface="Calibri" pitchFamily="34" charset="0"/>
              </a:rPr>
              <a:t>注册</a:t>
            </a:r>
            <a:r>
              <a:rPr lang="en-US" altLang="zh-CN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  <a:cs typeface="+mn-cs"/>
                <a:sym typeface="Calibri" pitchFamily="34" charset="0"/>
              </a:rPr>
              <a:t>&amp;</a:t>
            </a: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  <a:cs typeface="+mn-cs"/>
                <a:sym typeface="Calibri" pitchFamily="34" charset="0"/>
              </a:rPr>
              <a:t>权限管理流程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088"/>
            <a:ext cx="1856277" cy="461665"/>
          </a:xfr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</a:pP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  <a:cs typeface="+mn-cs"/>
                <a:sym typeface="Calibri" pitchFamily="34" charset="0"/>
              </a:rPr>
              <a:t>门店功能</a:t>
            </a: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  <a:cs typeface="+mn-cs"/>
                <a:sym typeface="Calibri" pitchFamily="34" charset="0"/>
              </a:rPr>
              <a:t>规划</a:t>
            </a:r>
          </a:p>
        </p:txBody>
      </p:sp>
      <p:sp>
        <p:nvSpPr>
          <p:cNvPr id="5" name="矩形 4"/>
          <p:cNvSpPr/>
          <p:nvPr/>
        </p:nvSpPr>
        <p:spPr>
          <a:xfrm>
            <a:off x="1082040" y="1127761"/>
            <a:ext cx="2727960" cy="4832092"/>
          </a:xfrm>
          <a:prstGeom prst="rect">
            <a:avLst/>
          </a:prstGeom>
          <a:solidFill>
            <a:srgbClr val="ADDB7B">
              <a:alpha val="49020"/>
            </a:srgb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1400" b="1" dirty="0" smtClean="0">
                <a:latin typeface="华文仿宋" pitchFamily="2" charset="-122"/>
                <a:ea typeface="华文仿宋" pitchFamily="2" charset="-122"/>
              </a:rPr>
              <a:t>商品查询</a:t>
            </a:r>
            <a:endParaRPr lang="en-US" altLang="zh-CN" sz="1400" b="1" dirty="0" smtClean="0">
              <a:latin typeface="华文仿宋" pitchFamily="2" charset="-122"/>
              <a:ea typeface="华文仿宋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400" b="1" dirty="0" smtClean="0">
                <a:latin typeface="华文仿宋" pitchFamily="2" charset="-122"/>
                <a:ea typeface="华文仿宋" pitchFamily="2" charset="-122"/>
              </a:rPr>
              <a:t>销售数据</a:t>
            </a:r>
            <a:endParaRPr lang="en-US" altLang="zh-CN" sz="1400" b="1" dirty="0" smtClean="0">
              <a:latin typeface="华文仿宋" pitchFamily="2" charset="-122"/>
              <a:ea typeface="华文仿宋" pitchFamily="2" charset="-122"/>
            </a:endParaRPr>
          </a:p>
          <a:p>
            <a:pPr lvl="2"/>
            <a:r>
              <a:rPr lang="zh-CN" altLang="en-US" sz="1400" b="1" dirty="0" smtClean="0">
                <a:latin typeface="华文仿宋" pitchFamily="2" charset="-122"/>
                <a:ea typeface="华文仿宋" pitchFamily="2" charset="-122"/>
              </a:rPr>
              <a:t>大</a:t>
            </a:r>
            <a:r>
              <a:rPr lang="zh-CN" altLang="en-US" sz="1400" b="1" dirty="0" smtClean="0">
                <a:latin typeface="华文仿宋" pitchFamily="2" charset="-122"/>
                <a:ea typeface="华文仿宋" pitchFamily="2" charset="-122"/>
              </a:rPr>
              <a:t>类销售</a:t>
            </a:r>
            <a:endParaRPr lang="en-US" altLang="zh-CN" sz="1400" b="1" dirty="0" smtClean="0">
              <a:latin typeface="华文仿宋" pitchFamily="2" charset="-122"/>
              <a:ea typeface="华文仿宋" pitchFamily="2" charset="-122"/>
            </a:endParaRPr>
          </a:p>
          <a:p>
            <a:pPr lvl="2"/>
            <a:r>
              <a:rPr lang="zh-CN" altLang="en-US" sz="1400" b="1" dirty="0" smtClean="0">
                <a:latin typeface="华文仿宋" pitchFamily="2" charset="-122"/>
                <a:ea typeface="华文仿宋" pitchFamily="2" charset="-122"/>
              </a:rPr>
              <a:t>时段销售</a:t>
            </a:r>
            <a:endParaRPr lang="en-US" altLang="zh-CN" sz="1400" b="1" dirty="0" smtClean="0">
              <a:latin typeface="华文仿宋" pitchFamily="2" charset="-122"/>
              <a:ea typeface="华文仿宋" pitchFamily="2" charset="-122"/>
            </a:endParaRPr>
          </a:p>
          <a:p>
            <a:pPr lvl="2"/>
            <a:r>
              <a:rPr lang="zh-CN" altLang="en-US" sz="1400" b="1" dirty="0" smtClean="0">
                <a:latin typeface="华文仿宋" pitchFamily="2" charset="-122"/>
                <a:ea typeface="华文仿宋" pitchFamily="2" charset="-122"/>
              </a:rPr>
              <a:t>销售结构</a:t>
            </a:r>
            <a:endParaRPr lang="en-US" altLang="zh-CN" sz="1400" b="1" dirty="0" smtClean="0">
              <a:latin typeface="华文仿宋" pitchFamily="2" charset="-122"/>
              <a:ea typeface="华文仿宋" pitchFamily="2" charset="-122"/>
            </a:endParaRPr>
          </a:p>
          <a:p>
            <a:pPr lvl="2"/>
            <a:r>
              <a:rPr lang="zh-CN" altLang="en-US" sz="1400" b="1" dirty="0" smtClean="0">
                <a:latin typeface="华文仿宋" pitchFamily="2" charset="-122"/>
                <a:ea typeface="华文仿宋" pitchFamily="2" charset="-122"/>
              </a:rPr>
              <a:t>销售汇总</a:t>
            </a:r>
            <a:r>
              <a:rPr lang="en-US" altLang="zh-CN" sz="1400" b="1" dirty="0" smtClean="0">
                <a:latin typeface="华文仿宋" pitchFamily="2" charset="-122"/>
                <a:ea typeface="华文仿宋" pitchFamily="2" charset="-122"/>
              </a:rPr>
              <a:t>	</a:t>
            </a:r>
            <a:endParaRPr lang="en-US" altLang="zh-CN" sz="1400" b="1" dirty="0" smtClean="0">
              <a:latin typeface="华文仿宋" pitchFamily="2" charset="-122"/>
              <a:ea typeface="华文仿宋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400" b="1" dirty="0" smtClean="0">
                <a:latin typeface="华文仿宋" pitchFamily="2" charset="-122"/>
                <a:ea typeface="华文仿宋" pitchFamily="2" charset="-122"/>
              </a:rPr>
              <a:t>库存查询</a:t>
            </a:r>
            <a:endParaRPr lang="en-US" altLang="zh-CN" sz="1400" b="1" dirty="0" smtClean="0">
              <a:latin typeface="华文仿宋" pitchFamily="2" charset="-122"/>
              <a:ea typeface="华文仿宋" pitchFamily="2" charset="-122"/>
            </a:endParaRPr>
          </a:p>
          <a:p>
            <a:pPr lvl="2"/>
            <a:r>
              <a:rPr lang="zh-CN" altLang="en-US" sz="1400" b="1" dirty="0" smtClean="0">
                <a:latin typeface="华文仿宋" pitchFamily="2" charset="-122"/>
                <a:ea typeface="华文仿宋" pitchFamily="2" charset="-122"/>
              </a:rPr>
              <a:t>大</a:t>
            </a:r>
            <a:r>
              <a:rPr lang="zh-CN" altLang="en-US" sz="1400" b="1" dirty="0" smtClean="0">
                <a:latin typeface="华文仿宋" pitchFamily="2" charset="-122"/>
                <a:ea typeface="华文仿宋" pitchFamily="2" charset="-122"/>
              </a:rPr>
              <a:t>类金额</a:t>
            </a:r>
            <a:endParaRPr lang="en-US" altLang="zh-CN" sz="1400" b="1" dirty="0" smtClean="0">
              <a:latin typeface="华文仿宋" pitchFamily="2" charset="-122"/>
              <a:ea typeface="华文仿宋" pitchFamily="2" charset="-122"/>
            </a:endParaRPr>
          </a:p>
          <a:p>
            <a:pPr lvl="2"/>
            <a:r>
              <a:rPr lang="zh-CN" altLang="en-US" sz="1400" b="1" dirty="0" smtClean="0">
                <a:latin typeface="华文仿宋" pitchFamily="2" charset="-122"/>
                <a:ea typeface="华文仿宋" pitchFamily="2" charset="-122"/>
              </a:rPr>
              <a:t>大</a:t>
            </a:r>
            <a:r>
              <a:rPr lang="zh-CN" altLang="en-US" sz="1400" b="1" dirty="0" smtClean="0">
                <a:latin typeface="华文仿宋" pitchFamily="2" charset="-122"/>
                <a:ea typeface="华文仿宋" pitchFamily="2" charset="-122"/>
              </a:rPr>
              <a:t>类周转</a:t>
            </a:r>
            <a:endParaRPr lang="en-US" altLang="zh-CN" sz="1400" b="1" dirty="0" smtClean="0">
              <a:latin typeface="华文仿宋" pitchFamily="2" charset="-122"/>
              <a:ea typeface="华文仿宋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400" b="1" dirty="0" smtClean="0">
                <a:latin typeface="华文仿宋" pitchFamily="2" charset="-122"/>
                <a:ea typeface="华文仿宋" pitchFamily="2" charset="-122"/>
              </a:rPr>
              <a:t>业绩查询</a:t>
            </a:r>
            <a:endParaRPr lang="en-US" altLang="zh-CN" sz="1400" b="1" dirty="0" smtClean="0">
              <a:latin typeface="华文仿宋" pitchFamily="2" charset="-122"/>
              <a:ea typeface="华文仿宋" pitchFamily="2" charset="-122"/>
            </a:endParaRPr>
          </a:p>
          <a:p>
            <a:pPr lvl="2"/>
            <a:r>
              <a:rPr lang="zh-CN" altLang="en-US" sz="1400" b="1" dirty="0" smtClean="0">
                <a:latin typeface="华文仿宋" pitchFamily="2" charset="-122"/>
                <a:ea typeface="华文仿宋" pitchFamily="2" charset="-122"/>
              </a:rPr>
              <a:t>类别日报表</a:t>
            </a:r>
            <a:endParaRPr lang="en-US" altLang="zh-CN" sz="1400" b="1" dirty="0" smtClean="0">
              <a:latin typeface="华文仿宋" pitchFamily="2" charset="-122"/>
              <a:ea typeface="华文仿宋" pitchFamily="2" charset="-122"/>
            </a:endParaRPr>
          </a:p>
          <a:p>
            <a:pPr lvl="2"/>
            <a:r>
              <a:rPr lang="zh-CN" altLang="en-US" sz="1400" b="1" dirty="0" smtClean="0">
                <a:latin typeface="华文仿宋" pitchFamily="2" charset="-122"/>
                <a:ea typeface="华文仿宋" pitchFamily="2" charset="-122"/>
              </a:rPr>
              <a:t>大</a:t>
            </a:r>
            <a:r>
              <a:rPr lang="zh-CN" altLang="en-US" sz="1400" b="1" dirty="0" smtClean="0">
                <a:latin typeface="华文仿宋" pitchFamily="2" charset="-122"/>
                <a:ea typeface="华文仿宋" pitchFamily="2" charset="-122"/>
              </a:rPr>
              <a:t>类销售构成</a:t>
            </a:r>
            <a:endParaRPr lang="en-US" altLang="zh-CN" sz="1400" b="1" dirty="0" smtClean="0">
              <a:latin typeface="华文仿宋" pitchFamily="2" charset="-122"/>
              <a:ea typeface="华文仿宋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400" b="1" dirty="0" smtClean="0">
                <a:latin typeface="华文仿宋" pitchFamily="2" charset="-122"/>
                <a:ea typeface="华文仿宋" pitchFamily="2" charset="-122"/>
              </a:rPr>
              <a:t>交易汇总</a:t>
            </a:r>
            <a:endParaRPr lang="en-US" altLang="zh-CN" sz="1400" b="1" dirty="0" smtClean="0">
              <a:latin typeface="华文仿宋" pitchFamily="2" charset="-122"/>
              <a:ea typeface="华文仿宋" pitchFamily="2" charset="-122"/>
            </a:endParaRPr>
          </a:p>
          <a:p>
            <a:pPr lvl="2"/>
            <a:r>
              <a:rPr lang="zh-CN" altLang="en-US" sz="1400" b="1" dirty="0" smtClean="0">
                <a:latin typeface="华文仿宋" pitchFamily="2" charset="-122"/>
                <a:ea typeface="华文仿宋" pitchFamily="2" charset="-122"/>
              </a:rPr>
              <a:t>出</a:t>
            </a:r>
            <a:r>
              <a:rPr lang="zh-CN" altLang="en-US" sz="1400" b="1" dirty="0" smtClean="0">
                <a:latin typeface="华文仿宋" pitchFamily="2" charset="-122"/>
                <a:ea typeface="华文仿宋" pitchFamily="2" charset="-122"/>
              </a:rPr>
              <a:t>清汇总</a:t>
            </a:r>
            <a:endParaRPr lang="en-US" altLang="zh-CN" sz="1400" b="1" dirty="0" smtClean="0">
              <a:latin typeface="华文仿宋" pitchFamily="2" charset="-122"/>
              <a:ea typeface="华文仿宋" pitchFamily="2" charset="-122"/>
            </a:endParaRPr>
          </a:p>
          <a:p>
            <a:pPr lvl="2"/>
            <a:r>
              <a:rPr lang="zh-CN" altLang="en-US" sz="1400" b="1" dirty="0" smtClean="0">
                <a:latin typeface="华文仿宋" pitchFamily="2" charset="-122"/>
                <a:ea typeface="华文仿宋" pitchFamily="2" charset="-122"/>
              </a:rPr>
              <a:t>折价汇总</a:t>
            </a:r>
            <a:endParaRPr lang="en-US" altLang="zh-CN" sz="1400" b="1" dirty="0" smtClean="0">
              <a:latin typeface="华文仿宋" pitchFamily="2" charset="-122"/>
              <a:ea typeface="华文仿宋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400" b="1" dirty="0" smtClean="0">
                <a:latin typeface="华文仿宋" pitchFamily="2" charset="-122"/>
                <a:ea typeface="华文仿宋" pitchFamily="2" charset="-122"/>
              </a:rPr>
              <a:t>异常报表</a:t>
            </a:r>
            <a:endParaRPr lang="en-US" altLang="zh-CN" sz="1400" b="1" dirty="0" smtClean="0">
              <a:latin typeface="华文仿宋" pitchFamily="2" charset="-122"/>
              <a:ea typeface="华文仿宋" pitchFamily="2" charset="-122"/>
            </a:endParaRPr>
          </a:p>
          <a:p>
            <a:pPr lvl="2"/>
            <a:r>
              <a:rPr lang="zh-CN" altLang="en-US" sz="1400" b="1" dirty="0" smtClean="0">
                <a:latin typeface="华文仿宋" pitchFamily="2" charset="-122"/>
                <a:ea typeface="华文仿宋" pitchFamily="2" charset="-122"/>
              </a:rPr>
              <a:t>无动销</a:t>
            </a:r>
            <a:endParaRPr lang="en-US" altLang="zh-CN" sz="1400" b="1" dirty="0" smtClean="0">
              <a:latin typeface="华文仿宋" pitchFamily="2" charset="-122"/>
              <a:ea typeface="华文仿宋" pitchFamily="2" charset="-122"/>
            </a:endParaRPr>
          </a:p>
          <a:p>
            <a:pPr lvl="2"/>
            <a:r>
              <a:rPr lang="zh-CN" altLang="en-US" sz="1400" b="1" dirty="0" smtClean="0">
                <a:latin typeface="华文仿宋" pitchFamily="2" charset="-122"/>
                <a:ea typeface="华文仿宋" pitchFamily="2" charset="-122"/>
              </a:rPr>
              <a:t>负毛利</a:t>
            </a:r>
            <a:endParaRPr lang="en-US" altLang="zh-CN" sz="1400" b="1" dirty="0" smtClean="0">
              <a:latin typeface="华文仿宋" pitchFamily="2" charset="-122"/>
              <a:ea typeface="华文仿宋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400" b="1" dirty="0" smtClean="0">
                <a:latin typeface="华文仿宋" pitchFamily="2" charset="-122"/>
                <a:ea typeface="华文仿宋" pitchFamily="2" charset="-122"/>
              </a:rPr>
              <a:t>销售分析</a:t>
            </a:r>
            <a:endParaRPr lang="en-US" altLang="zh-CN" sz="1400" b="1" dirty="0" smtClean="0">
              <a:latin typeface="华文仿宋" pitchFamily="2" charset="-122"/>
              <a:ea typeface="华文仿宋" pitchFamily="2" charset="-122"/>
            </a:endParaRPr>
          </a:p>
          <a:p>
            <a:pPr lvl="2"/>
            <a:endParaRPr lang="en-US" altLang="zh-CN" sz="1400" b="1" dirty="0" smtClean="0">
              <a:latin typeface="华文仿宋" pitchFamily="2" charset="-122"/>
              <a:ea typeface="华文仿宋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400" b="1" dirty="0" smtClean="0">
                <a:latin typeface="华文仿宋" pitchFamily="2" charset="-122"/>
                <a:ea typeface="华文仿宋" pitchFamily="2" charset="-122"/>
              </a:rPr>
              <a:t>库存分析</a:t>
            </a:r>
            <a:endParaRPr lang="en-US" altLang="zh-CN" sz="1400" b="1" dirty="0" smtClean="0">
              <a:latin typeface="华文仿宋" pitchFamily="2" charset="-122"/>
              <a:ea typeface="华文仿宋" pitchFamily="2" charset="-122"/>
            </a:endParaRPr>
          </a:p>
          <a:p>
            <a:endParaRPr lang="zh-CN" altLang="en-US" sz="1400" b="1" dirty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548640" y="1767840"/>
            <a:ext cx="243840" cy="40386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  <a:cs typeface="+mn-cs"/>
                <a:sym typeface="Calibri" pitchFamily="34" charset="0"/>
              </a:rPr>
              <a:t>区域功能规划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  <a:cs typeface="+mn-cs"/>
                <a:sym typeface="Calibri" pitchFamily="34" charset="0"/>
              </a:rPr>
              <a:t>总部功能规划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  <a:cs typeface="+mn-cs"/>
                <a:sym typeface="Calibri" pitchFamily="34" charset="0"/>
              </a:rPr>
              <a:t>工作计划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L1&amp;L2 流程">
  <a:themeElements>
    <a:clrScheme name="">
      <a:dk1>
        <a:srgbClr val="000000"/>
      </a:dk1>
      <a:lt1>
        <a:srgbClr val="FFFFFF"/>
      </a:lt1>
      <a:dk2>
        <a:srgbClr val="061DC8"/>
      </a:dk2>
      <a:lt2>
        <a:srgbClr val="727272"/>
      </a:lt2>
      <a:accent1>
        <a:srgbClr val="7889FB"/>
      </a:accent1>
      <a:accent2>
        <a:srgbClr val="C7CDFD"/>
      </a:accent2>
      <a:accent3>
        <a:srgbClr val="FFFFFF"/>
      </a:accent3>
      <a:accent4>
        <a:srgbClr val="000000"/>
      </a:accent4>
      <a:accent5>
        <a:srgbClr val="BEC4FD"/>
      </a:accent5>
      <a:accent6>
        <a:srgbClr val="B2B8E3"/>
      </a:accent6>
      <a:hlink>
        <a:srgbClr val="669900"/>
      </a:hlink>
      <a:folHlink>
        <a:srgbClr val="8CC8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4305</TotalTime>
  <Pages>0</Pages>
  <Words>296</Words>
  <Characters>0</Characters>
  <Application>WPS Office</Application>
  <DocSecurity>0</DocSecurity>
  <PresentationFormat>全屏显示(4:3)</PresentationFormat>
  <Lines>0</Lines>
  <Paragraphs>58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L1&amp;L2 流程</vt:lpstr>
      <vt:lpstr>自定义设计方案</vt:lpstr>
      <vt:lpstr>步步高业务移动应用         2016.01  </vt:lpstr>
      <vt:lpstr>幻灯片 2</vt:lpstr>
      <vt:lpstr>幻灯片 3</vt:lpstr>
      <vt:lpstr>系统架构</vt:lpstr>
      <vt:lpstr>注册&amp;权限管理流程</vt:lpstr>
      <vt:lpstr>门店功能规划</vt:lpstr>
      <vt:lpstr>区域功能规划</vt:lpstr>
      <vt:lpstr>总部功能规划</vt:lpstr>
      <vt:lpstr>工作计划</vt:lpstr>
      <vt:lpstr>下一步工作关键点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2016年重点项目汇报         应用部</dc:title>
  <dc:creator>BBGORA</dc:creator>
  <cp:lastModifiedBy>hedehui</cp:lastModifiedBy>
  <cp:revision>294</cp:revision>
  <dcterms:created xsi:type="dcterms:W3CDTF">2015-12-24T13:26:01Z</dcterms:created>
  <dcterms:modified xsi:type="dcterms:W3CDTF">2016-01-25T09:29:31Z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