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853" r:id="rId2"/>
  </p:sldMasterIdLst>
  <p:notesMasterIdLst>
    <p:notesMasterId r:id="rId12"/>
  </p:notesMasterIdLst>
  <p:sldIdLst>
    <p:sldId id="669" r:id="rId3"/>
    <p:sldId id="653" r:id="rId4"/>
    <p:sldId id="678" r:id="rId5"/>
    <p:sldId id="679" r:id="rId6"/>
    <p:sldId id="670" r:id="rId7"/>
    <p:sldId id="682" r:id="rId8"/>
    <p:sldId id="683" r:id="rId9"/>
    <p:sldId id="684" r:id="rId10"/>
    <p:sldId id="685" r:id="rId11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ADDB7B"/>
    <a:srgbClr val="FAC916"/>
    <a:srgbClr val="6CCA6C"/>
    <a:srgbClr val="00CC66"/>
    <a:srgbClr val="B1F31D"/>
    <a:srgbClr val="00CCFF"/>
    <a:srgbClr val="FF330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-1158" y="174"/>
      </p:cViewPr>
      <p:guideLst>
        <p:guide orient="horz" pos="3882"/>
        <p:guide pos="19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3025" cy="73733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t"/>
          <a:lstStyle>
            <a:lvl1pPr>
              <a:buFont typeface="Arial" pitchFamily="34" charset="0"/>
              <a:buNone/>
              <a:defRPr sz="1000" b="1" noProof="1">
                <a:latin typeface="Arial" pitchFamily="34" charset="0"/>
                <a:ea typeface="宋体" charset="-122"/>
                <a:sym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t"/>
          <a:lstStyle>
            <a:lvl1pPr algn="r">
              <a:buFont typeface="Arial" pitchFamily="34" charset="0"/>
              <a:buNone/>
              <a:defRPr sz="900" noProof="1">
                <a:latin typeface="Arial" pitchFamily="34" charset="0"/>
                <a:ea typeface="宋体" charset="-122"/>
                <a:sym typeface="Arial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4315" tIns="47158" rIns="94315" bIns="47158"/>
          <a:lstStyle/>
          <a:p>
            <a:pPr>
              <a:buFontTx/>
              <a:buNone/>
              <a:defRPr/>
            </a:pPr>
            <a:r>
              <a:rPr lang="en-US" altLang="zh-CN" sz="1200">
                <a:latin typeface="Arial" pitchFamily="34" charset="0"/>
              </a:rPr>
              <a:t>                                </a:t>
            </a:r>
          </a:p>
          <a:p>
            <a:pPr>
              <a:buFontTx/>
              <a:buNone/>
              <a:defRPr/>
            </a:pPr>
            <a:r>
              <a:rPr lang="en-US" altLang="zh-CN" sz="1200">
                <a:latin typeface="Arial" pitchFamily="34" charset="0"/>
              </a:rPr>
              <a:t>            </a:t>
            </a:r>
          </a:p>
          <a:p>
            <a:pPr>
              <a:buFontTx/>
              <a:buNone/>
              <a:defRPr/>
            </a:pPr>
            <a:r>
              <a:rPr lang="en-US" altLang="zh-CN" sz="1200">
                <a:latin typeface="Arial" pitchFamily="34" charset="0"/>
              </a:rPr>
              <a:t>           </a:t>
            </a:r>
          </a:p>
          <a:p>
            <a:pPr>
              <a:buFontTx/>
              <a:buNone/>
              <a:defRPr/>
            </a:pPr>
            <a:r>
              <a:rPr lang="en-US" altLang="zh-CN" sz="1200">
                <a:latin typeface="Arial" pitchFamily="34" charset="0"/>
              </a:rPr>
              <a:t>            </a:t>
            </a:r>
          </a:p>
          <a:p>
            <a:pPr>
              <a:buFontTx/>
              <a:buNone/>
              <a:defRPr/>
            </a:pPr>
            <a:r>
              <a:rPr lang="en-US" altLang="zh-CN" sz="1200">
                <a:latin typeface="Arial" pitchFamily="34" charset="0"/>
              </a:rPr>
              <a:t>           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anchor="b"/>
          <a:lstStyle>
            <a:lvl1pPr>
              <a:buFont typeface="Arial" pitchFamily="34" charset="0"/>
              <a:buNone/>
              <a:defRPr sz="900" noProof="1">
                <a:latin typeface="Arial" charset="0"/>
                <a:ea typeface="宋体" charset="-122"/>
                <a:cs typeface="+mn-ea"/>
                <a:sym typeface="Arial" charset="0"/>
              </a:defRPr>
            </a:lvl1pPr>
          </a:lstStyle>
          <a:p>
            <a:pPr>
              <a:defRPr/>
            </a:pPr>
            <a:r>
              <a:rPr lang="zh-CN" altLang="en-US"/>
              <a:t>IBM Confidential</a:t>
            </a:r>
            <a:endParaRPr lang="en-US" altLang="x-none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315" tIns="47158" rIns="94315" bIns="47158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FFEA78FA-226C-4393-9139-A8199D2E8EC8}" type="slidenum">
              <a:rPr lang="zh-CN" altLang="en-US"/>
              <a:pPr>
                <a:defRPr/>
              </a:pPr>
              <a:t>‹#›</a:t>
            </a:fld>
            <a:endParaRPr lang="en-US" altLang="zh-CN" sz="900"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EA509-8FEC-4A97-88D0-DB60907D9D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C3769-D6F9-40C1-9952-CC4FC4C044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80988"/>
            <a:ext cx="2057400" cy="58451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80988"/>
            <a:ext cx="6052930" cy="58451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A3BB0-A47C-434D-AFE9-879D12D953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DD814-B85F-4601-BF9B-807ECC3498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F4767-192F-4947-B2B7-A6DD0B9FC9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123D6-3373-4B37-A58D-0B5B80AFA8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96952-79B6-4035-9B05-45FB56B14B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C256B-98DA-429A-AE25-0429CA4D20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BC773-8CDD-47CA-9E25-907E923F20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9FCE0-3FA9-4E9B-8C21-BF8E7976DB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E5DE1-A6FF-4D78-ACE0-5B67F5D78B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C4A90-13FF-4AF7-9D0C-3704D0C344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790C3-18EE-4450-BB53-471C2867B1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28144-8714-4BE2-AF43-078EBBA3F0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7FB5C-3A7E-46E7-B8F1-1BA645ACE0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1498F-4711-4C15-9C45-F35563E043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2713"/>
            <a:ext cx="4032504" cy="47434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82713"/>
            <a:ext cx="4032504" cy="47434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3715-8B1A-43FC-8CAA-E654937F31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3E0A9-1754-476F-843F-6E04A82BF6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FB6C8-EB57-40F9-B5C8-208E9C9712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CB3C5-6E0A-47D9-B7D9-54B8C6B64A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198D6-89C8-4341-9B2C-581BEE788A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8F52E-70EB-44FF-8584-FAA70CD358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4" descr="crop_of_DM04_12_2_blue"/>
          <p:cNvPicPr>
            <a:picLocks noChangeArrowheads="1"/>
          </p:cNvPicPr>
          <p:nvPr/>
        </p:nvPicPr>
        <p:blipFill>
          <a:blip r:embed="rId13"/>
          <a:srcRect t="54021" b="23769"/>
          <a:stretch>
            <a:fillRect/>
          </a:stretch>
        </p:blipFill>
        <p:spPr bwMode="auto">
          <a:xfrm>
            <a:off x="0" y="6475413"/>
            <a:ext cx="9144000" cy="3937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5" name="Picture 33" descr="crop_of_DM04_12_2_blue"/>
          <p:cNvPicPr>
            <a:picLocks noChangeAspect="1" noChangeArrowheads="1"/>
          </p:cNvPicPr>
          <p:nvPr/>
        </p:nvPicPr>
        <p:blipFill>
          <a:blip r:embed="rId13"/>
          <a:srcRect t="27010" b="52106"/>
          <a:stretch>
            <a:fillRect/>
          </a:stretch>
        </p:blipFill>
        <p:spPr bwMode="auto">
          <a:xfrm>
            <a:off x="1588" y="1588"/>
            <a:ext cx="9144000" cy="3810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28" name="Rectangle 7"/>
          <p:cNvSpPr>
            <a:spLocks noGrp="1"/>
          </p:cNvSpPr>
          <p:nvPr>
            <p:ph type="sldNum" sz="quarter" idx="4"/>
          </p:nvPr>
        </p:nvSpPr>
        <p:spPr>
          <a:xfrm>
            <a:off x="304800" y="6534150"/>
            <a:ext cx="1219200" cy="3238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44000" tIns="6840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BA8B6E-ACFE-47CF-BF9C-543EC2A6FF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 flipV="1">
            <a:off x="1524000" y="6477000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49" charset="-122"/>
              <a:sym typeface="Arial" charset="0"/>
            </a:endParaRPr>
          </a:p>
        </p:txBody>
      </p:sp>
      <p:sp>
        <p:nvSpPr>
          <p:cNvPr id="1030" name="Line 13"/>
          <p:cNvSpPr>
            <a:spLocks noChangeShapeType="1"/>
          </p:cNvSpPr>
          <p:nvPr/>
        </p:nvSpPr>
        <p:spPr bwMode="auto">
          <a:xfrm>
            <a:off x="1568450" y="381000"/>
            <a:ext cx="757555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49" charset="-122"/>
              <a:sym typeface="Arial" charset="0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49" charset="-122"/>
              <a:sym typeface="Arial" charset="0"/>
            </a:endParaRPr>
          </a:p>
        </p:txBody>
      </p:sp>
      <p:sp>
        <p:nvSpPr>
          <p:cNvPr id="3080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8098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charset="0"/>
              </a:rPr>
              <a:t>Header text</a:t>
            </a:r>
          </a:p>
        </p:txBody>
      </p:sp>
      <p:sp>
        <p:nvSpPr>
          <p:cNvPr id="3081" name="Rectangle 28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382713"/>
            <a:ext cx="82296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charset="0"/>
              </a:rPr>
              <a:t>Level One Text</a:t>
            </a:r>
          </a:p>
          <a:p>
            <a:pPr lvl="1"/>
            <a:r>
              <a:rPr lang="en-US" altLang="zh-CN" smtClean="0">
                <a:sym typeface="Arial" charset="0"/>
              </a:rPr>
              <a:t>Level Two Text</a:t>
            </a:r>
          </a:p>
          <a:p>
            <a:pPr lvl="2"/>
            <a:r>
              <a:rPr lang="en-US" altLang="zh-CN" smtClean="0">
                <a:sym typeface="Arial" charset="0"/>
              </a:rPr>
              <a:t>Level Three Text</a:t>
            </a:r>
          </a:p>
          <a:p>
            <a:pPr lvl="3"/>
            <a:r>
              <a:rPr lang="en-US" altLang="zh-CN" smtClean="0">
                <a:sym typeface="Arial" charset="0"/>
              </a:rPr>
              <a:t>Level Four Text</a:t>
            </a:r>
          </a:p>
          <a:p>
            <a:pPr lvl="4"/>
            <a:r>
              <a:rPr lang="en-US" altLang="zh-CN" smtClean="0">
                <a:sym typeface="Arial" charset="0"/>
              </a:rPr>
              <a:t>Level Five Text</a:t>
            </a:r>
          </a:p>
        </p:txBody>
      </p:sp>
      <p:sp>
        <p:nvSpPr>
          <p:cNvPr id="1034" name="Line 29"/>
          <p:cNvSpPr>
            <a:spLocks noChangeShapeType="1"/>
          </p:cNvSpPr>
          <p:nvPr/>
        </p:nvSpPr>
        <p:spPr bwMode="auto">
          <a:xfrm>
            <a:off x="457200" y="1119188"/>
            <a:ext cx="8229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49" charset="-122"/>
              <a:sym typeface="Arial" charset="0"/>
            </a:endParaRPr>
          </a:p>
        </p:txBody>
      </p:sp>
      <p:sp>
        <p:nvSpPr>
          <p:cNvPr id="1035" name="Line 31"/>
          <p:cNvSpPr>
            <a:spLocks noChangeShapeType="1"/>
          </p:cNvSpPr>
          <p:nvPr/>
        </p:nvSpPr>
        <p:spPr bwMode="auto">
          <a:xfrm flipV="1">
            <a:off x="1524000" y="155575"/>
            <a:ext cx="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endParaRPr lang="zh-CN" altLang="zh-CN" sz="1800">
              <a:solidFill>
                <a:srgbClr val="000000"/>
              </a:solidFill>
              <a:ea typeface="楷体_GB2312" pitchFamily="49" charset="-122"/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ransition/>
  <p:txStyles>
    <p:titleStyle>
      <a:lvl1pPr algn="l" defTabSz="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+mj-lt"/>
          <a:ea typeface="+mj-ea"/>
          <a:cs typeface="+mj-cs"/>
          <a:sym typeface="Arial" charset="0"/>
        </a:defRPr>
      </a:lvl1pPr>
      <a:lvl2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charset="0"/>
        </a:defRPr>
      </a:lvl2pPr>
      <a:lvl3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charset="0"/>
        </a:defRPr>
      </a:lvl3pPr>
      <a:lvl4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charset="0"/>
        </a:defRPr>
      </a:lvl4pPr>
      <a:lvl5pPr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charset="0"/>
        </a:defRPr>
      </a:lvl5pPr>
      <a:lvl6pPr marL="4572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l" defTabSz="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192088" indent="-19208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463550" lvl="1" indent="-18573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itchFamily="2" charset="-122"/>
        <a:buChar char="-"/>
        <a:defRPr sz="28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768350" lvl="2" indent="-193675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052513" lvl="3" indent="-179388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宋体" pitchFamily="2" charset="-12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381125" lvl="4" indent="-146050" algn="l" defTabSz="0" rtl="0" eaLnBrk="0" fontAlgn="base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14600" lvl="5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71800" lvl="6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29000" lvl="7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86200" lvl="8" indent="-228600" algn="l" defTabSz="0" eaLnBrk="0" fontAlgn="base" latinLnBrk="0" hangingPunct="0">
        <a:lnSpc>
          <a:spcPct val="104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buFont typeface="Arial" pitchFamily="34" charset="0"/>
              <a:buNone/>
              <a:defRPr sz="1200" noProof="1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EFE510FA-A61E-4CD8-BEFC-2AB56785F2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2" descr="road copy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4813" y="1579563"/>
            <a:ext cx="3657600" cy="36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63"/>
          <p:cNvSpPr>
            <a:spLocks noChangeArrowheads="1"/>
          </p:cNvSpPr>
          <p:nvPr/>
        </p:nvSpPr>
        <p:spPr bwMode="auto">
          <a:xfrm>
            <a:off x="7315200" y="3451225"/>
            <a:ext cx="1828800" cy="1814513"/>
          </a:xfrm>
          <a:prstGeom prst="rect">
            <a:avLst/>
          </a:prstGeom>
          <a:gradFill rotWithShape="0">
            <a:gsLst>
              <a:gs pos="0">
                <a:srgbClr val="7889FB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>
              <a:solidFill>
                <a:srgbClr val="000000"/>
              </a:solidFill>
              <a:ea typeface="楷体_GB2312" pitchFamily="49" charset="-122"/>
              <a:sym typeface="Arial" charset="0"/>
            </a:endParaRPr>
          </a:p>
        </p:txBody>
      </p:sp>
      <p:sp>
        <p:nvSpPr>
          <p:cNvPr id="16388" name="Line 65"/>
          <p:cNvSpPr>
            <a:spLocks noChangeShapeType="1"/>
          </p:cNvSpPr>
          <p:nvPr/>
        </p:nvSpPr>
        <p:spPr bwMode="auto">
          <a:xfrm>
            <a:off x="5810250" y="3444875"/>
            <a:ext cx="3328988" cy="0"/>
          </a:xfrm>
          <a:prstGeom prst="line">
            <a:avLst/>
          </a:prstGeom>
          <a:noFill/>
          <a:ln w="19050">
            <a:solidFill>
              <a:srgbClr val="D9D9D9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9" name="Line 66"/>
          <p:cNvSpPr>
            <a:spLocks noChangeShapeType="1"/>
          </p:cNvSpPr>
          <p:nvPr/>
        </p:nvSpPr>
        <p:spPr bwMode="auto">
          <a:xfrm rot="-5400000">
            <a:off x="5487988" y="3433763"/>
            <a:ext cx="3651250" cy="0"/>
          </a:xfrm>
          <a:prstGeom prst="line">
            <a:avLst/>
          </a:prstGeom>
          <a:noFill/>
          <a:ln w="19050">
            <a:solidFill>
              <a:srgbClr val="EAEAEA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0" name="Rectangle 67"/>
          <p:cNvSpPr>
            <a:spLocks noChangeArrowheads="1"/>
          </p:cNvSpPr>
          <p:nvPr/>
        </p:nvSpPr>
        <p:spPr bwMode="auto">
          <a:xfrm>
            <a:off x="0" y="525780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6391" name="Rectangle 68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endParaRPr lang="zh-CN" altLang="zh-CN">
              <a:solidFill>
                <a:srgbClr val="000000"/>
              </a:solidFill>
              <a:ea typeface="楷体_GB2312" pitchFamily="49" charset="-122"/>
              <a:sym typeface="Arial" charset="0"/>
            </a:endParaRPr>
          </a:p>
        </p:txBody>
      </p:sp>
      <p:sp>
        <p:nvSpPr>
          <p:cNvPr id="16392" name="Rectangle 70"/>
          <p:cNvSpPr>
            <a:spLocks noChangeArrowheads="1"/>
          </p:cNvSpPr>
          <p:nvPr/>
        </p:nvSpPr>
        <p:spPr bwMode="auto">
          <a:xfrm>
            <a:off x="1905000" y="1219200"/>
            <a:ext cx="513873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18288" rIns="18288" bIns="18288" anchor="ctr"/>
          <a:lstStyle/>
          <a:p>
            <a:pPr marL="1588" indent="-1588">
              <a:lnSpc>
                <a:spcPct val="98000"/>
              </a:lnSpc>
              <a:spcBef>
                <a:spcPct val="20000"/>
              </a:spcBef>
            </a:pPr>
            <a:endParaRPr lang="zh-CN" altLang="zh-CN" sz="1700" b="1">
              <a:solidFill>
                <a:schemeClr val="bg1"/>
              </a:solidFill>
            </a:endParaRPr>
          </a:p>
        </p:txBody>
      </p:sp>
      <p:sp>
        <p:nvSpPr>
          <p:cNvPr id="16394" name="Line 73"/>
          <p:cNvSpPr>
            <a:spLocks noChangeShapeType="1"/>
          </p:cNvSpPr>
          <p:nvPr/>
        </p:nvSpPr>
        <p:spPr bwMode="auto">
          <a:xfrm>
            <a:off x="0" y="1600200"/>
            <a:ext cx="9144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5" name="Line 75"/>
          <p:cNvSpPr>
            <a:spLocks noChangeShapeType="1"/>
          </p:cNvSpPr>
          <p:nvPr/>
        </p:nvSpPr>
        <p:spPr bwMode="auto">
          <a:xfrm>
            <a:off x="0" y="15875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6" name="Line 76"/>
          <p:cNvSpPr>
            <a:spLocks noChangeShapeType="1"/>
          </p:cNvSpPr>
          <p:nvPr/>
        </p:nvSpPr>
        <p:spPr bwMode="auto">
          <a:xfrm flipV="1">
            <a:off x="1828800" y="12065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6398" name="图片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" y="955675"/>
            <a:ext cx="183356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9" name="Text Box 2"/>
          <p:cNvSpPr>
            <a:spLocks noChangeArrowheads="1"/>
          </p:cNvSpPr>
          <p:nvPr/>
        </p:nvSpPr>
        <p:spPr bwMode="auto">
          <a:xfrm>
            <a:off x="398463" y="225425"/>
            <a:ext cx="79470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77800" indent="-177800">
              <a:lnSpc>
                <a:spcPct val="95000"/>
              </a:lnSpc>
            </a:pPr>
            <a:endParaRPr lang="zh-CN" altLang="zh-CN" sz="18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113" name="Rectangle 9"/>
          <p:cNvSpPr>
            <a:spLocks noGrp="1"/>
          </p:cNvSpPr>
          <p:nvPr>
            <p:ph type="ctrTitle"/>
          </p:nvPr>
        </p:nvSpPr>
        <p:spPr>
          <a:xfrm>
            <a:off x="406400" y="2005013"/>
            <a:ext cx="6007100" cy="2247900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zh-CN" altLang="en-US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Arial" pitchFamily="34" charset="0"/>
              </a:rPr>
              <a:t>步步高业务移动应用</a:t>
            </a:r>
            <a: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Arial" pitchFamily="34" charset="0"/>
              </a:rPr>
              <a:t/>
            </a:r>
            <a:b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Arial" pitchFamily="34" charset="0"/>
              </a:rPr>
            </a:br>
            <a:r>
              <a:rPr lang="zh-CN" altLang="en-US" sz="2900" dirty="0" smtClean="0">
                <a:solidFill>
                  <a:srgbClr val="000099"/>
                </a:solidFill>
                <a:latin typeface="楷体_GB2312" pitchFamily="1" charset="-122"/>
                <a:ea typeface="楷体_GB2312" pitchFamily="1" charset="-122"/>
                <a:sym typeface="Arial" pitchFamily="34" charset="0"/>
              </a:rPr>
              <a:t/>
            </a:r>
            <a:br>
              <a:rPr lang="zh-CN" altLang="en-US" sz="2900" dirty="0" smtClean="0">
                <a:solidFill>
                  <a:srgbClr val="000099"/>
                </a:solidFill>
                <a:latin typeface="楷体_GB2312" pitchFamily="1" charset="-122"/>
                <a:ea typeface="楷体_GB2312" pitchFamily="1" charset="-122"/>
                <a:sym typeface="Arial" pitchFamily="34" charset="0"/>
              </a:rPr>
            </a:br>
            <a:r>
              <a:rPr lang="zh-CN" altLang="en-US" sz="2500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/>
            </a:r>
            <a:br>
              <a:rPr lang="zh-CN" altLang="en-US" sz="2500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</a:br>
            <a:r>
              <a:rPr lang="zh-CN" altLang="en-US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Arial" pitchFamily="34" charset="0"/>
              </a:rPr>
              <a:t>      </a:t>
            </a:r>
            <a:r>
              <a:rPr lang="en-US" altLang="zh-CN" sz="25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Arial" pitchFamily="34" charset="0"/>
              </a:rPr>
              <a:t>2016.01</a:t>
            </a:r>
            <a:r>
              <a:rPr lang="zh-CN" altLang="en-US" sz="2500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/>
            </a:r>
            <a:br>
              <a:rPr lang="zh-CN" altLang="en-US" sz="2500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</a:br>
            <a:r>
              <a:rPr lang="zh-CN" altLang="en-US" sz="2500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  <a:t/>
            </a:r>
            <a:br>
              <a:rPr lang="zh-CN" altLang="en-US" sz="2500" dirty="0" smtClean="0">
                <a:latin typeface="楷体_GB2312" pitchFamily="1" charset="-122"/>
                <a:ea typeface="楷体_GB2312" pitchFamily="1" charset="-122"/>
                <a:sym typeface="Arial" pitchFamily="34" charset="0"/>
              </a:rPr>
            </a:br>
            <a:endParaRPr lang="zh-CN" altLang="en-US" sz="2500" dirty="0" smtClean="0">
              <a:latin typeface="楷体_GB2312" pitchFamily="1" charset="-122"/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框 1"/>
          <p:cNvSpPr txBox="1">
            <a:spLocks noChangeArrowheads="1"/>
          </p:cNvSpPr>
          <p:nvPr/>
        </p:nvSpPr>
        <p:spPr bwMode="auto">
          <a:xfrm>
            <a:off x="496888" y="511175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、概述</a:t>
            </a:r>
            <a:endParaRPr lang="zh-CN" altLang="en-US" sz="2400" b="1" dirty="0">
              <a:solidFill>
                <a:srgbClr val="C00000"/>
              </a:solidFill>
              <a:latin typeface="黑体" pitchFamily="2" charset="-122"/>
              <a:ea typeface="黑体" pitchFamily="2" charset="-122"/>
              <a:sym typeface="Calibri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2920" y="1828800"/>
            <a:ext cx="8138160" cy="1200329"/>
          </a:xfrm>
          <a:prstGeom prst="rect">
            <a:avLst/>
          </a:prstGeom>
          <a:solidFill>
            <a:srgbClr val="00CC66">
              <a:alpha val="49020"/>
            </a:srgb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1.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利用移动手段，为营运（门店、区域、总部）提供运营管理支持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2.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将异常预警等数据，推送到移动端，方便跟踪监控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3.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提供数据查询，方便掌握经营实时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数据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4.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提供简单分析功能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481648" y="1257935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黑体" pitchFamily="2" charset="-122"/>
                <a:ea typeface="黑体" pitchFamily="2" charset="-122"/>
                <a:sym typeface="Calibri" pitchFamily="34" charset="0"/>
              </a:rPr>
              <a:t>概述</a:t>
            </a:r>
            <a:endParaRPr lang="zh-CN" altLang="en-US" sz="2000" b="1" dirty="0">
              <a:latin typeface="黑体" pitchFamily="2" charset="-122"/>
              <a:ea typeface="黑体" pitchFamily="2" charset="-122"/>
              <a:sym typeface="Calibri" pitchFamily="34" charset="0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32448" y="3576955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黑体" pitchFamily="2" charset="-122"/>
                <a:ea typeface="黑体" pitchFamily="2" charset="-122"/>
                <a:sym typeface="Calibri" pitchFamily="34" charset="0"/>
              </a:rPr>
              <a:t>策略</a:t>
            </a:r>
            <a:endParaRPr lang="zh-CN" altLang="en-US" sz="2000" b="1" dirty="0">
              <a:latin typeface="黑体" pitchFamily="2" charset="-122"/>
              <a:ea typeface="黑体" pitchFamily="2" charset="-122"/>
              <a:sym typeface="Calibri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5780" y="4142740"/>
            <a:ext cx="8138160" cy="1477328"/>
          </a:xfrm>
          <a:prstGeom prst="rect">
            <a:avLst/>
          </a:prstGeom>
          <a:solidFill>
            <a:srgbClr val="00CC66">
              <a:alpha val="49020"/>
            </a:srgb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1.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采用试错、分步迭代开发与实施方式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2.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借助微信等公共平台，实现最小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投入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3.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尽量简化用户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操作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4.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考虑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移动端界面展示容量</a:t>
            </a: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5.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性能优先</a:t>
            </a:r>
            <a:endParaRPr lang="zh-CN" altLang="en-US" sz="1800" b="1" dirty="0">
              <a:latin typeface="华文仿宋" pitchFamily="2" charset="-122"/>
              <a:ea typeface="华文仿宋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496888" y="511175"/>
            <a:ext cx="18870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、框架规划</a:t>
            </a:r>
            <a:endParaRPr lang="zh-CN" altLang="en-US" sz="2400" b="1" dirty="0">
              <a:solidFill>
                <a:srgbClr val="C00000"/>
              </a:solidFill>
              <a:latin typeface="黑体" pitchFamily="2" charset="-122"/>
              <a:ea typeface="黑体" pitchFamily="2" charset="-122"/>
              <a:sym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" y="1364624"/>
            <a:ext cx="5195704" cy="386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974080" y="1493520"/>
            <a:ext cx="2910840" cy="4801314"/>
          </a:xfrm>
          <a:prstGeom prst="rect">
            <a:avLst/>
          </a:prstGeom>
          <a:solidFill>
            <a:srgbClr val="FAC916">
              <a:alpha val="49020"/>
            </a:srgb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权限组织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按照总部、区域、门店三级划分，赋予不同权限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门店级权限下发门店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微信企业号为统一入口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数据安全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部分数据采用定时推送方式（汇总、预警）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后台数据获取，除祥龙外，采用推送方式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pPr>
              <a:buFont typeface="Wingdings" pitchFamily="2" charset="2"/>
              <a:buChar char="u"/>
            </a:pP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开发框架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采用可扩充式模块架构开发</a:t>
            </a:r>
          </a:p>
          <a:p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endParaRPr lang="zh-CN" altLang="en-US" sz="1800" b="1" dirty="0">
              <a:latin typeface="华文仿宋" pitchFamily="2" charset="-122"/>
              <a:ea typeface="华文仿宋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8229600" cy="52482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3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、系统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架构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39840" y="1402081"/>
            <a:ext cx="2743200" cy="5078313"/>
          </a:xfrm>
          <a:prstGeom prst="rect">
            <a:avLst/>
          </a:prstGeom>
          <a:solidFill>
            <a:srgbClr val="FAC916">
              <a:alpha val="49020"/>
            </a:srgb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1.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规划中，利用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CDN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页面做部分缓存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2.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注册申请流程分离，部署到阿里云，避免网络影响到微信平台的交互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3.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移动应用中间平台，包括系统管理、权限管理、用户管理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4.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存储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RMS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，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RA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的日结数据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5.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由中间平台调度，门店数据查询时直连各门店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6.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推送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RMS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数据到移动应用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DB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中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7.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抓取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RA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数据，存储到移动应用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DB</a:t>
            </a:r>
          </a:p>
          <a:p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8.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规划与</a:t>
            </a:r>
            <a:r>
              <a:rPr lang="en-US" altLang="zh-CN" sz="1800" b="1" dirty="0" smtClean="0">
                <a:latin typeface="华文仿宋" pitchFamily="2" charset="-122"/>
                <a:ea typeface="华文仿宋" pitchFamily="2" charset="-122"/>
              </a:rPr>
              <a:t>PS</a:t>
            </a:r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系统同步账号</a:t>
            </a:r>
            <a:endParaRPr lang="en-US" altLang="zh-CN" sz="1800" b="1" dirty="0" smtClean="0">
              <a:latin typeface="华文仿宋" pitchFamily="2" charset="-122"/>
              <a:ea typeface="华文仿宋" pitchFamily="2" charset="-122"/>
            </a:endParaRPr>
          </a:p>
          <a:p>
            <a:endParaRPr lang="zh-CN" altLang="en-US" sz="1800" b="1" dirty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521" y="2101005"/>
            <a:ext cx="5874068" cy="348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71780" y="1374140"/>
            <a:ext cx="3462020" cy="369332"/>
          </a:xfrm>
          <a:prstGeom prst="rect">
            <a:avLst/>
          </a:prstGeom>
          <a:solidFill>
            <a:srgbClr val="00CC66">
              <a:alpha val="49020"/>
            </a:srgb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latin typeface="华文仿宋" pitchFamily="2" charset="-122"/>
                <a:ea typeface="华文仿宋" pitchFamily="2" charset="-122"/>
              </a:rPr>
              <a:t>注册方便、一键登录、统一入口</a:t>
            </a:r>
            <a:endParaRPr lang="zh-CN" altLang="en-US" sz="1800" b="1" dirty="0">
              <a:latin typeface="华文仿宋" pitchFamily="2" charset="-122"/>
              <a:ea typeface="华文仿宋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088"/>
            <a:ext cx="2321148" cy="461665"/>
          </a:xfr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</a:pPr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4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、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店功能规划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94360" y="1417312"/>
          <a:ext cx="7848601" cy="3908115"/>
        </p:xfrm>
        <a:graphic>
          <a:graphicData uri="http://schemas.openxmlformats.org/drawingml/2006/table">
            <a:tbl>
              <a:tblPr/>
              <a:tblGrid>
                <a:gridCol w="414904"/>
                <a:gridCol w="1002416"/>
                <a:gridCol w="1252220"/>
                <a:gridCol w="863600"/>
                <a:gridCol w="4315461"/>
              </a:tblGrid>
              <a:tr h="231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sn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类型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内容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状态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314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商品查询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直接扫描条码查询单品销售、前四日销售、月销售、库存、价格、状态等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4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销售数据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大类销售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按照大类汇总当日销售，可输入日期查询历史销售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4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时段销售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当日时段销售，可输入日期查询历史时段销售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4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销售结构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分销售方式（促销、正常），可输入日期查询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4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销售汇总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输入日期，对比今日和历史日期销售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4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库存查询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大类金额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按大类汇总库存金额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4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大类周转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4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业绩查询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类别日报表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4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大类销售构成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4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交易汇总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出清汇总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4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折价汇总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4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chemeClr val="tx1"/>
                          </a:solidFill>
                          <a:latin typeface="仿宋" pitchFamily="49" charset="-122"/>
                          <a:ea typeface="仿宋" pitchFamily="49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仿宋" pitchFamily="49" charset="-122"/>
                          <a:ea typeface="仿宋" pitchFamily="49" charset="-122"/>
                        </a:rPr>
                        <a:t>异常报表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仿宋" pitchFamily="49" charset="-122"/>
                          <a:ea typeface="仿宋" pitchFamily="49" charset="-122"/>
                        </a:rPr>
                        <a:t>无动销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仿宋" pitchFamily="49" charset="-122"/>
                          <a:ea typeface="仿宋" pitchFamily="49" charset="-122"/>
                        </a:rPr>
                        <a:t>下一阶段重点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2314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chemeClr val="tx1"/>
                          </a:solidFill>
                          <a:latin typeface="仿宋" pitchFamily="49" charset="-122"/>
                          <a:ea typeface="仿宋" pitchFamily="49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仿宋" pitchFamily="49" charset="-122"/>
                          <a:ea typeface="仿宋" pitchFamily="49" charset="-122"/>
                        </a:rPr>
                        <a:t>负毛利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2314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销售分析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45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库存分析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、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区域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功能规划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20701" y="1549398"/>
          <a:ext cx="7619998" cy="3225804"/>
        </p:xfrm>
        <a:graphic>
          <a:graphicData uri="http://schemas.openxmlformats.org/drawingml/2006/table">
            <a:tbl>
              <a:tblPr/>
              <a:tblGrid>
                <a:gridCol w="480391"/>
                <a:gridCol w="877956"/>
                <a:gridCol w="1143552"/>
                <a:gridCol w="673100"/>
                <a:gridCol w="4444999"/>
              </a:tblGrid>
              <a:tr h="2688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sn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类型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内容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状态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688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业绩查询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销售类型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输入日期，按类型汇总该日期销售、客流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门店销售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输入日期，按门店汇总该区域该日期销售、客流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大类销售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输入日期，按门店汇总各门店该日期销售、客流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时段销售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输入日期，按时段汇总该区域该日期销售、客流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实时销售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区域内门店实时销售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实时大类销售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区域内实时大类销售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实时时段销售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区域内实时时段销售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库存查询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门店库存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大类库存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交易汇总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出清汇总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881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折价汇总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6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、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总部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功能规划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4199" y="1371602"/>
          <a:ext cx="7772401" cy="3404835"/>
        </p:xfrm>
        <a:graphic>
          <a:graphicData uri="http://schemas.openxmlformats.org/drawingml/2006/table">
            <a:tbl>
              <a:tblPr/>
              <a:tblGrid>
                <a:gridCol w="372242"/>
                <a:gridCol w="804042"/>
                <a:gridCol w="1173217"/>
                <a:gridCol w="866666"/>
                <a:gridCol w="4556234"/>
              </a:tblGrid>
              <a:tr h="228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sn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类型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内容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状态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备注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业绩查询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业绩查询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按大类汇总全司销售，可查询历史日期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2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时段销售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按时段汇总全司销售，可查询历史日期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3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零售类型销售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按区域、类型（正常、促销）汇总全司销售，可查询历史日期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4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区域销售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按区域汇总全司销售，可查询历史日期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5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品类业绩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按品类（非食、杂货等）汇总全司销售，可查询历史日期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6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实时区域销售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截止点击时间，按区域汇总全司当日销售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7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实时时段销售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截止点击时间，按时段汇总全司当日销售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8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实时大类销售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已上线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截止点击时间，按大类汇总全司当日销售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9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营销类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促销查询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10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优惠券查询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按门店、电子券类型汇总电子券使用情况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11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供应链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大类库存查询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12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订单查询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订单节点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13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退货查询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规划中</a:t>
                      </a: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7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、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工作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计划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4199" y="1371602"/>
          <a:ext cx="7772401" cy="423939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92101"/>
                <a:gridCol w="952500"/>
                <a:gridCol w="2971800"/>
                <a:gridCol w="850900"/>
                <a:gridCol w="2705100"/>
              </a:tblGrid>
              <a:tr h="228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err="1">
                          <a:latin typeface="仿宋" pitchFamily="49" charset="-122"/>
                          <a:ea typeface="仿宋" pitchFamily="49" charset="-122"/>
                        </a:rPr>
                        <a:t>sn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工作任务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latin typeface="仿宋" pitchFamily="49" charset="-122"/>
                          <a:ea typeface="仿宋" pitchFamily="49" charset="-122"/>
                        </a:rPr>
                        <a:t>内容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开始时间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latin typeface="仿宋" pitchFamily="49" charset="-122"/>
                          <a:ea typeface="仿宋" pitchFamily="49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项目启动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内部讨论，项目开始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2015-9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技术框架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平台试错、测试等，技术特点讨论，确定技术平台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2015-11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Jqmobi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框架和微信企业号结合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功能框架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确定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级框架，各模块独立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2015-10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数据框架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确定多数据源，连接方式测试等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2015-11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第一期开发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开发第一期确定的功能，主要为用户管理、注册管理、权限管理、经营数据（销售）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2015-12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测试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2015-12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边开发边测试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latin typeface="仿宋" pitchFamily="49" charset="-122"/>
                          <a:ea typeface="仿宋" pitchFamily="49" charset="-122"/>
                        </a:rPr>
                        <a:t>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推广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推广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&amp;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培训到门店店长、区域、总部营运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2015-12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截止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2016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年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月，已有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213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用户使用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第二期开发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主要包括注册优化、权限分级、库存数据、异常预警等功能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2015-2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第三期开发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以分析为主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latin typeface="仿宋" pitchFamily="49" charset="-122"/>
                          <a:ea typeface="仿宋" pitchFamily="49" charset="-122"/>
                        </a:rPr>
                        <a:t>11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13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5476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8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、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下一步</a:t>
            </a:r>
            <a:r>
              <a:rPr lang="zh-CN" altLang="en-US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n-cs"/>
                <a:sym typeface="Calibri" pitchFamily="34" charset="0"/>
              </a:rPr>
              <a:t>工作关键点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4199" y="1371602"/>
          <a:ext cx="7772401" cy="31977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72242"/>
                <a:gridCol w="1240659"/>
                <a:gridCol w="2184400"/>
                <a:gridCol w="723900"/>
                <a:gridCol w="3251200"/>
              </a:tblGrid>
              <a:tr h="228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 err="1">
                          <a:latin typeface="仿宋" pitchFamily="49" charset="-122"/>
                          <a:ea typeface="仿宋" pitchFamily="49" charset="-122"/>
                        </a:rPr>
                        <a:t>sn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工作任务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latin typeface="仿宋" pitchFamily="49" charset="-122"/>
                          <a:ea typeface="仿宋" pitchFamily="49" charset="-122"/>
                        </a:rPr>
                        <a:t>内容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负责人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u="none" strike="noStrike" dirty="0">
                          <a:latin typeface="仿宋" pitchFamily="49" charset="-122"/>
                          <a:ea typeface="仿宋" pitchFamily="49" charset="-122"/>
                        </a:rPr>
                        <a:t>备注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门店权限下发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1.</a:t>
                      </a:r>
                      <a:r>
                        <a:rPr lang="zh-CN" altLang="en-US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门店组权限模块开发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李超军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每门店限定</a:t>
                      </a:r>
                      <a:r>
                        <a:rPr lang="en-US" altLang="zh-CN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8</a:t>
                      </a:r>
                      <a:r>
                        <a:rPr lang="zh-CN" altLang="en-US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个有效账号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2.</a:t>
                      </a:r>
                      <a:r>
                        <a:rPr lang="zh-CN" altLang="en-US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门店管理账号创建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陈易辉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库存数据提取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1.</a:t>
                      </a:r>
                      <a:r>
                        <a:rPr lang="zh-CN" altLang="en-US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门店库存相关数据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王勇昱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2.</a:t>
                      </a:r>
                      <a:r>
                        <a:rPr lang="zh-CN" altLang="en-US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区域数据汇总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王勇昱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3.</a:t>
                      </a:r>
                      <a:r>
                        <a:rPr lang="zh-CN" altLang="en-US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总部库存相关数据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杨进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4.</a:t>
                      </a:r>
                      <a:r>
                        <a:rPr lang="zh-CN" altLang="en-US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报表开发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李超军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前台界面，功能模块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latin typeface="仿宋" pitchFamily="49" charset="-122"/>
                          <a:ea typeface="仿宋" pitchFamily="49" charset="-122"/>
                        </a:rPr>
                        <a:t>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latin typeface="仿宋" pitchFamily="49" charset="-122"/>
                          <a:ea typeface="仿宋" pitchFamily="49" charset="-122"/>
                        </a:rPr>
                        <a:t>异常报表设计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异常报表讨论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包括门店、区域、总部；数据、单据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2.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报表设计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推送数据、报表展示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文档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&amp;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培训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1.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门店注册申请培训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王强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2.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操作文档补充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仿宋" pitchFamily="49" charset="-122"/>
                          <a:ea typeface="仿宋" pitchFamily="49" charset="-122"/>
                        </a:rPr>
                        <a:t>陈易辉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latin typeface="仿宋" pitchFamily="49" charset="-122"/>
                          <a:ea typeface="仿宋" pitchFamily="49" charset="-122"/>
                        </a:rPr>
                        <a:t>11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12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  <a:tr h="228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>
                          <a:latin typeface="仿宋" pitchFamily="49" charset="-122"/>
                          <a:ea typeface="仿宋" pitchFamily="49" charset="-122"/>
                        </a:rPr>
                        <a:t>13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仿宋" pitchFamily="49" charset="-122"/>
                        <a:ea typeface="仿宋" pitchFamily="49" charset="-122"/>
                      </a:endParaRPr>
                    </a:p>
                  </a:txBody>
                  <a:tcPr marL="8759" marR="8759" marT="8759" marB="0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L1&amp;L2 流程">
  <a:themeElements>
    <a:clrScheme name="">
      <a:dk1>
        <a:srgbClr val="000000"/>
      </a:dk1>
      <a:lt1>
        <a:srgbClr val="FFFFFF"/>
      </a:lt1>
      <a:dk2>
        <a:srgbClr val="061DC8"/>
      </a:dk2>
      <a:lt2>
        <a:srgbClr val="727272"/>
      </a:lt2>
      <a:accent1>
        <a:srgbClr val="7889FB"/>
      </a:accent1>
      <a:accent2>
        <a:srgbClr val="C7CDFD"/>
      </a:accent2>
      <a:accent3>
        <a:srgbClr val="FFFFFF"/>
      </a:accent3>
      <a:accent4>
        <a:srgbClr val="000000"/>
      </a:accent4>
      <a:accent5>
        <a:srgbClr val="BEC4FD"/>
      </a:accent5>
      <a:accent6>
        <a:srgbClr val="B2B8E3"/>
      </a:accent6>
      <a:hlink>
        <a:srgbClr val="669900"/>
      </a:hlink>
      <a:folHlink>
        <a:srgbClr val="8CC8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4587</TotalTime>
  <Pages>0</Pages>
  <Words>1135</Words>
  <Characters>0</Characters>
  <Application>WPS Office</Application>
  <DocSecurity>0</DocSecurity>
  <PresentationFormat>全屏显示(4:3)</PresentationFormat>
  <Lines>0</Lines>
  <Paragraphs>297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L1&amp;L2 流程</vt:lpstr>
      <vt:lpstr>自定义设计方案</vt:lpstr>
      <vt:lpstr>步步高业务移动应用         2016.01  </vt:lpstr>
      <vt:lpstr>幻灯片 2</vt:lpstr>
      <vt:lpstr>幻灯片 3</vt:lpstr>
      <vt:lpstr>3、系统架构</vt:lpstr>
      <vt:lpstr>4、门店功能规划</vt:lpstr>
      <vt:lpstr>5、区域功能规划</vt:lpstr>
      <vt:lpstr>6、总部功能规划</vt:lpstr>
      <vt:lpstr>7、工作计划</vt:lpstr>
      <vt:lpstr>8、下一步工作关键点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2016年重点项目汇报         应用部</dc:title>
  <dc:creator>BBGORA</dc:creator>
  <cp:lastModifiedBy>hedehui</cp:lastModifiedBy>
  <cp:revision>322</cp:revision>
  <dcterms:created xsi:type="dcterms:W3CDTF">2015-12-24T13:26:01Z</dcterms:created>
  <dcterms:modified xsi:type="dcterms:W3CDTF">2016-01-26T06:10:18Z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