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53" r:id="rId2"/>
  </p:sldMasterIdLst>
  <p:notesMasterIdLst>
    <p:notesMasterId r:id="rId12"/>
  </p:notesMasterIdLst>
  <p:sldIdLst>
    <p:sldId id="708" r:id="rId3"/>
    <p:sldId id="709" r:id="rId4"/>
    <p:sldId id="710" r:id="rId5"/>
    <p:sldId id="716" r:id="rId6"/>
    <p:sldId id="711" r:id="rId7"/>
    <p:sldId id="714" r:id="rId8"/>
    <p:sldId id="712" r:id="rId9"/>
    <p:sldId id="715" r:id="rId10"/>
    <p:sldId id="713" r:id="rId11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66FF"/>
    <a:srgbClr val="FF3300"/>
    <a:srgbClr val="CCECFF"/>
    <a:srgbClr val="FAC916"/>
    <a:srgbClr val="FF99FF"/>
    <a:srgbClr val="00CCFF"/>
    <a:srgbClr val="B1F31D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6456" autoAdjust="0"/>
  </p:normalViewPr>
  <p:slideViewPr>
    <p:cSldViewPr snapToGrid="0">
      <p:cViewPr varScale="1">
        <p:scale>
          <a:sx n="60" d="100"/>
          <a:sy n="60" d="100"/>
        </p:scale>
        <p:origin x="-1656" y="-96"/>
      </p:cViewPr>
      <p:guideLst>
        <p:guide orient="horz" pos="3942"/>
        <p:guide pos="20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>
              <a:defRPr sz="1000" b="1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 algn="r">
              <a:defRPr sz="900" noProof="1"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15" tIns="47158" rIns="94315" bIns="47158"/>
          <a:lstStyle/>
          <a:p>
            <a:pPr>
              <a:buFontTx/>
              <a:buNone/>
              <a:defRPr/>
            </a:pPr>
            <a:r>
              <a:rPr lang="en-US" altLang="zh-CN" sz="1200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/>
              <a:t>           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b"/>
          <a:lstStyle>
            <a:lvl1pPr>
              <a:defRPr sz="900" noProof="1">
                <a:latin typeface="Arial" charset="0"/>
                <a:ea typeface="宋体" charset="-122"/>
                <a:cs typeface="+mn-ea"/>
                <a:sym typeface="Arial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楷体_GB2312" pitchFamily="1" charset="-122"/>
              </a:defRPr>
            </a:lvl1pPr>
          </a:lstStyle>
          <a:p>
            <a:pPr>
              <a:defRPr/>
            </a:pPr>
            <a:fld id="{0B11D27B-9E4A-439A-8088-CA8796104328}" type="slidenum">
              <a:rPr lang="zh-CN" altLang="en-US"/>
              <a:pPr>
                <a:defRPr/>
              </a:pPr>
              <a:t>‹#›</a:t>
            </a:fld>
            <a:endParaRPr lang="en-US" sz="900">
              <a:sym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1947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3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1D27B-9E4A-439A-8088-CA8796104328}" type="slidenum">
              <a:rPr lang="zh-CN" altLang="en-US" smtClean="0"/>
              <a:pPr>
                <a:defRPr/>
              </a:pPr>
              <a:t>5</a:t>
            </a:fld>
            <a:endParaRPr lang="en-US" sz="900">
              <a:sym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24C2F-670C-416F-8E1F-F07FB178F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C5B0-5FD6-4C77-8B96-1577651FF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80988"/>
            <a:ext cx="2057400" cy="58451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0988"/>
            <a:ext cx="6052930" cy="58451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722C-EC81-4DE7-B2C7-979A1DE2A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B93C-684E-4246-B69B-F7848FFF1101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AA3B4-5F1F-435F-BB1F-3AD6F45C03AB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1E0D9-436C-4DA4-AA56-9DACD436F43E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1CEE3-136A-425C-A267-836C1F87113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7EC3B-8CD9-4BEF-B01D-8E5D994DAC46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3E20-E3CB-4278-BCD3-F1D99036FD7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05C0A-A17A-4F5F-8EFF-7F1FDF6D50FD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979F-D8B4-44B3-9463-D2AA16FDB8F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AAF3-E7B3-448E-95AB-B38960271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A2431-CF28-47C9-9356-5A6141DEC9BA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38A1-757F-40C2-A95E-7AC46D0F80D2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06076-7860-4731-A0DF-C480730BD16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524B-E711-449A-9EA9-81518B0D7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357E8-8459-4B23-8888-A09E5B620D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9AB5-3833-4C85-BA95-7364F5F6C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D424-F806-45AF-91C6-1332F09FAE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2C3E-3B43-41C3-A990-31FE3FDF30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5844-E1E4-4FEB-8F1A-C780618EA9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C035-5DA8-429A-B032-5605D8A2C6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rop_of_DM04_12_2_blue"/>
          <p:cNvPicPr>
            <a:picLocks noChangeArrowheads="1"/>
          </p:cNvPicPr>
          <p:nvPr/>
        </p:nvPicPr>
        <p:blipFill>
          <a:blip r:embed="rId13" cstate="print"/>
          <a:srcRect t="54021" b="23769"/>
          <a:stretch>
            <a:fillRect/>
          </a:stretch>
        </p:blipFill>
        <p:spPr bwMode="auto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3" descr="crop_of_DM04_12_2_blue"/>
          <p:cNvPicPr>
            <a:picLocks noChangeAspect="1" noChangeArrowheads="1"/>
          </p:cNvPicPr>
          <p:nvPr/>
        </p:nvPicPr>
        <p:blipFill>
          <a:blip r:embed="rId13" cstate="print"/>
          <a:srcRect t="27010" b="52106"/>
          <a:stretch>
            <a:fillRect/>
          </a:stretch>
        </p:blipFill>
        <p:spPr bwMode="auto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8" name="Rectangle 7"/>
          <p:cNvSpPr>
            <a:spLocks noGrp="1"/>
          </p:cNvSpPr>
          <p:nvPr>
            <p:ph type="sldNum" sz="quarter" idx="4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CC7756-481C-40EE-B425-9BB69ADF5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1568450" y="381000"/>
            <a:ext cx="75755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2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09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Header text</a:t>
            </a:r>
          </a:p>
        </p:txBody>
      </p:sp>
      <p:sp>
        <p:nvSpPr>
          <p:cNvPr id="1033" name="Rectangle 2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82713"/>
            <a:ext cx="8229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itchFamily="34" charset="0"/>
              </a:rPr>
              <a:t>Level One Text</a:t>
            </a:r>
          </a:p>
          <a:p>
            <a:pPr lvl="1"/>
            <a:r>
              <a:rPr lang="en-US" altLang="zh-CN" smtClean="0">
                <a:sym typeface="Arial" pitchFamily="34" charset="0"/>
              </a:rPr>
              <a:t>Level Two Text</a:t>
            </a:r>
          </a:p>
          <a:p>
            <a:pPr lvl="2"/>
            <a:r>
              <a:rPr lang="en-US" altLang="zh-CN" smtClean="0">
                <a:sym typeface="Arial" pitchFamily="34" charset="0"/>
              </a:rPr>
              <a:t>Level Three Text</a:t>
            </a:r>
          </a:p>
          <a:p>
            <a:pPr lvl="3"/>
            <a:r>
              <a:rPr lang="en-US" altLang="zh-CN" smtClean="0">
                <a:sym typeface="Arial" pitchFamily="34" charset="0"/>
              </a:rPr>
              <a:t>Level Four Text</a:t>
            </a:r>
          </a:p>
          <a:p>
            <a:pPr lvl="4"/>
            <a:r>
              <a:rPr lang="en-US" altLang="zh-CN" smtClean="0">
                <a:sym typeface="Arial" pitchFamily="34" charset="0"/>
              </a:rPr>
              <a:t>Level Five Text</a:t>
            </a:r>
          </a:p>
        </p:txBody>
      </p:sp>
      <p:sp>
        <p:nvSpPr>
          <p:cNvPr id="1034" name="Line 29"/>
          <p:cNvSpPr>
            <a:spLocks noChangeShapeType="1"/>
          </p:cNvSpPr>
          <p:nvPr/>
        </p:nvSpPr>
        <p:spPr bwMode="auto">
          <a:xfrm>
            <a:off x="457200" y="1119188"/>
            <a:ext cx="822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5" name="Line 31"/>
          <p:cNvSpPr>
            <a:spLocks noChangeShapeType="1"/>
          </p:cNvSpPr>
          <p:nvPr/>
        </p:nvSpPr>
        <p:spPr bwMode="auto">
          <a:xfrm flipV="1">
            <a:off x="1524000" y="15557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1" charset="-122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192088" indent="-1920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63550" lvl="1" indent="-18573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768350" lvl="2" indent="-193675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052513" lvl="3" indent="-1793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381125" lvl="4" indent="-146050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lvl="5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itchFamily="1" charset="-122"/>
              </a:defRPr>
            </a:lvl1pPr>
          </a:lstStyle>
          <a:p>
            <a:pPr>
              <a:defRPr/>
            </a:pPr>
            <a:fld id="{4F6E6FED-9A08-4DBE-A3FA-0B9E3B955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2" descr="road cop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3" y="1579563"/>
            <a:ext cx="365760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63"/>
          <p:cNvSpPr>
            <a:spLocks noChangeArrowheads="1"/>
          </p:cNvSpPr>
          <p:nvPr/>
        </p:nvSpPr>
        <p:spPr bwMode="auto">
          <a:xfrm>
            <a:off x="7315200" y="3451225"/>
            <a:ext cx="1828800" cy="1814513"/>
          </a:xfrm>
          <a:prstGeom prst="rect">
            <a:avLst/>
          </a:prstGeom>
          <a:gradFill rotWithShape="0">
            <a:gsLst>
              <a:gs pos="0">
                <a:srgbClr val="7889FB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88" name="Line 65"/>
          <p:cNvSpPr>
            <a:spLocks noChangeShapeType="1"/>
          </p:cNvSpPr>
          <p:nvPr/>
        </p:nvSpPr>
        <p:spPr bwMode="auto">
          <a:xfrm>
            <a:off x="5810250" y="3444875"/>
            <a:ext cx="3328988" cy="0"/>
          </a:xfrm>
          <a:prstGeom prst="line">
            <a:avLst/>
          </a:prstGeom>
          <a:noFill/>
          <a:ln w="190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Line 66"/>
          <p:cNvSpPr>
            <a:spLocks noChangeShapeType="1"/>
          </p:cNvSpPr>
          <p:nvPr/>
        </p:nvSpPr>
        <p:spPr bwMode="auto">
          <a:xfrm rot="-5400000">
            <a:off x="5487988" y="3433763"/>
            <a:ext cx="3651250" cy="0"/>
          </a:xfrm>
          <a:prstGeom prst="line">
            <a:avLst/>
          </a:prstGeom>
          <a:noFill/>
          <a:ln w="19050">
            <a:solidFill>
              <a:srgbClr val="EAEAEA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Rectangle 67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391" name="Rectangle 68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pitchFamily="34" charset="0"/>
            </a:endParaRPr>
          </a:p>
        </p:txBody>
      </p:sp>
      <p:sp>
        <p:nvSpPr>
          <p:cNvPr id="16392" name="Rectangle 70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 anchor="ctr"/>
          <a:lstStyle/>
          <a:p>
            <a:pPr marL="1588" indent="-1588">
              <a:lnSpc>
                <a:spcPct val="98000"/>
              </a:lnSpc>
              <a:spcBef>
                <a:spcPct val="20000"/>
              </a:spcBef>
            </a:pPr>
            <a:endParaRPr lang="zh-CN" altLang="zh-CN" sz="1700" b="1">
              <a:solidFill>
                <a:schemeClr val="bg1"/>
              </a:solidFill>
            </a:endParaRPr>
          </a:p>
        </p:txBody>
      </p:sp>
      <p:sp>
        <p:nvSpPr>
          <p:cNvPr id="16394" name="Line 73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75"/>
          <p:cNvSpPr>
            <a:spLocks noChangeShapeType="1"/>
          </p:cNvSpPr>
          <p:nvPr/>
        </p:nvSpPr>
        <p:spPr bwMode="auto">
          <a:xfrm>
            <a:off x="0" y="15875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76"/>
          <p:cNvSpPr>
            <a:spLocks noChangeShapeType="1"/>
          </p:cNvSpPr>
          <p:nvPr/>
        </p:nvSpPr>
        <p:spPr bwMode="auto">
          <a:xfrm flipV="1">
            <a:off x="2557463" y="12065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77"/>
          <p:cNvSpPr>
            <a:spLocks noChangeShapeType="1"/>
          </p:cNvSpPr>
          <p:nvPr/>
        </p:nvSpPr>
        <p:spPr bwMode="auto">
          <a:xfrm>
            <a:off x="2614613" y="4337050"/>
            <a:ext cx="0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8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437" y="0"/>
            <a:ext cx="18335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Text Box 2"/>
          <p:cNvSpPr>
            <a:spLocks noChangeArrowheads="1"/>
          </p:cNvSpPr>
          <p:nvPr/>
        </p:nvSpPr>
        <p:spPr bwMode="auto">
          <a:xfrm>
            <a:off x="398463" y="225425"/>
            <a:ext cx="7947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indent="-177800">
              <a:lnSpc>
                <a:spcPct val="95000"/>
              </a:lnSpc>
            </a:pPr>
            <a:endParaRPr lang="zh-CN" altLang="zh-CN" sz="18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113" name="Rectangle 9"/>
          <p:cNvSpPr>
            <a:spLocks noGrp="1"/>
          </p:cNvSpPr>
          <p:nvPr>
            <p:ph type="ctrTitle"/>
          </p:nvPr>
        </p:nvSpPr>
        <p:spPr>
          <a:xfrm>
            <a:off x="406400" y="2005013"/>
            <a:ext cx="6007100" cy="22479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京东到家数据分析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/>
            </a:r>
            <a:b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               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2016.09</a:t>
            </a: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</a:rPr>
            </a:br>
            <a:endParaRPr lang="zh-CN" altLang="en-US" sz="2500" dirty="0" smtClean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351194"/>
            <a:ext cx="9143999" cy="269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经营门店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在四川成都科华店（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120209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），湖南长沙东塘店（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120036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）成功上线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基本概况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科华店上线时间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899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销单品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416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0" eaLnBrk="0" hangingPunct="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东塘店上线时间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22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日，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14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个大类，上架商品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957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动销单品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500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支；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0" marR="0" lvl="0" indent="0" algn="l" defTabSz="0" rtl="0" eaLnBrk="0" fontAlgn="base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6741528"/>
              </p:ext>
            </p:extLst>
          </p:nvPr>
        </p:nvGraphicFramePr>
        <p:xfrm>
          <a:off x="319538" y="4045058"/>
          <a:ext cx="850492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707"/>
                <a:gridCol w="936780"/>
                <a:gridCol w="1987144"/>
                <a:gridCol w="871667"/>
                <a:gridCol w="1695787"/>
                <a:gridCol w="1161550"/>
                <a:gridCol w="1261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区域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门店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大类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单品数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上线时间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会员销售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(9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总销售        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(9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成都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科华店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120209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12.15.17.27.29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899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12227.2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长沙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东塘店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120036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12.14.15.16.17.19.21.22.23.24.25.26.27.29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957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10271.3</a:t>
                      </a:r>
                      <a:r>
                        <a:rPr lang="zh-CN" altLang="en-US" dirty="0" smtClean="0"/>
                        <a:t>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37778.45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62097" y="1970690"/>
            <a:ext cx="2885089" cy="160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可否分析一下无动销商品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大类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有什么特点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如果可以单独一个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对目前的选品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原则 进行概要描述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为什么科华会员销售为空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基础交易数据分析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79" y="1382713"/>
            <a:ext cx="8818535" cy="4743450"/>
          </a:xfrm>
        </p:spPr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基础交易分析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日单数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购物时段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类别分析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毛利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取消订单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备注：会员订单总数不包含会员取消订单数，顾客总数不包含取消订单的顾客人数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5885165"/>
              </p:ext>
            </p:extLst>
          </p:nvPr>
        </p:nvGraphicFramePr>
        <p:xfrm>
          <a:off x="340963" y="2363507"/>
          <a:ext cx="850856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30"/>
                <a:gridCol w="635431"/>
                <a:gridCol w="588935"/>
                <a:gridCol w="738538"/>
                <a:gridCol w="784353"/>
                <a:gridCol w="770858"/>
                <a:gridCol w="627905"/>
                <a:gridCol w="627458"/>
                <a:gridCol w="553060"/>
                <a:gridCol w="548715"/>
                <a:gridCol w="541914"/>
                <a:gridCol w="621126"/>
                <a:gridCol w="834843"/>
              </a:tblGrid>
              <a:tr h="9376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日会员客单数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会员客单价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累计会员销售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累计销售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累计会员客单数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取消订单数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会员订单总数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顾客总数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BBG</a:t>
                      </a:r>
                      <a:r>
                        <a:rPr lang="zh-CN" altLang="en-US" dirty="0" smtClean="0"/>
                        <a:t>会员数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单品数动销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购物频次大于两次人数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东塘店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长沙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35.17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37778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574221" y="488731"/>
            <a:ext cx="2885089" cy="160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补充一个 客单数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0689" y="2995448"/>
            <a:ext cx="2885089" cy="160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购物频次分析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会员购物频次分析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线上购买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2713"/>
            <a:ext cx="8229600" cy="90328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步步高会员性别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年龄分析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占比分析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交易笔数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总金额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客单价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平均购物频次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最高购物频次，购买时间段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8750806"/>
              </p:ext>
            </p:extLst>
          </p:nvPr>
        </p:nvGraphicFramePr>
        <p:xfrm>
          <a:off x="656095" y="2156417"/>
          <a:ext cx="7728487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64"/>
                <a:gridCol w="1403954"/>
                <a:gridCol w="1282235"/>
                <a:gridCol w="918357"/>
                <a:gridCol w="987666"/>
                <a:gridCol w="1964211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会员分析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非会员占比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会员占比</a:t>
                      </a:r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男性会员占比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女性会员占比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时间：</a:t>
                      </a:r>
                      <a:r>
                        <a:rPr lang="en-US" altLang="zh-CN" dirty="0" smtClean="0"/>
                        <a:t>2016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长沙东塘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63.64%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36.36%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63.74%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-9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6975965"/>
              </p:ext>
            </p:extLst>
          </p:nvPr>
        </p:nvGraphicFramePr>
        <p:xfrm>
          <a:off x="697424" y="4510006"/>
          <a:ext cx="7857638" cy="153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978"/>
                <a:gridCol w="1280332"/>
                <a:gridCol w="1280332"/>
                <a:gridCol w="1280332"/>
                <a:gridCol w="1280332"/>
                <a:gridCol w="1280332"/>
              </a:tblGrid>
              <a:tr h="419488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年龄分析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r>
                        <a:rPr lang="zh-CN" altLang="en-US" dirty="0" smtClean="0"/>
                        <a:t>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r>
                        <a:rPr lang="zh-CN" altLang="en-US" dirty="0" smtClean="0"/>
                        <a:t>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r>
                        <a:rPr lang="zh-CN" altLang="en-US" dirty="0" smtClean="0"/>
                        <a:t>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资料不完整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长沙东塘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21.37%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31.67%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4497" y="2459420"/>
            <a:ext cx="4808482" cy="242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活动会员和非活动会员比例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有效的会员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手机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身份证有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顾客确认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非激活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手机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身份证资料不全 </a:t>
            </a:r>
            <a:r>
              <a:rPr lang="en-US" altLang="zh-CN" dirty="0" smtClean="0">
                <a:solidFill>
                  <a:srgbClr val="FF0000"/>
                </a:solidFill>
              </a:rPr>
              <a:t>–</a:t>
            </a:r>
            <a:r>
              <a:rPr lang="zh-CN" altLang="en-US" dirty="0" smtClean="0">
                <a:solidFill>
                  <a:srgbClr val="FF0000"/>
                </a:solidFill>
              </a:rPr>
              <a:t>不能使用积分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年龄结构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80-90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RFM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会员购物分析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线下购买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1702" y="1367215"/>
            <a:ext cx="8229600" cy="474345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会员线下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RFM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包括会员最近一次购物时间分析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会员购物频次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会员购物客单价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会员标签分析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Sibel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或者根据购物历史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日倒推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天会员线上消费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7326051"/>
              </p:ext>
            </p:extLst>
          </p:nvPr>
        </p:nvGraphicFramePr>
        <p:xfrm>
          <a:off x="371960" y="2495229"/>
          <a:ext cx="8601559" cy="2991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3268"/>
                <a:gridCol w="1630338"/>
                <a:gridCol w="1748293"/>
                <a:gridCol w="1658317"/>
                <a:gridCol w="1441343"/>
              </a:tblGrid>
              <a:tr h="57343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实体店购买行为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截至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会员消费人数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会员交易次数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交易</a:t>
                      </a:r>
                      <a:r>
                        <a:rPr lang="zh-CN" altLang="en-US" sz="18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金额（元）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</a:t>
                      </a:r>
                      <a:r>
                        <a:rPr lang="zh-CN" altLang="en-US" sz="18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单价（元）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734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天内线下购买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16157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734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天内线下购买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22759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697423"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191</a:t>
                      </a:r>
                      <a:r>
                        <a:rPr lang="zh-CN" altLang="en-US" sz="18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天内线下购买</a:t>
                      </a:r>
                      <a:endParaRPr lang="zh-CN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57570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57343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192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69780" y="1686910"/>
            <a:ext cx="2885089" cy="1608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 一个月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 一到三个月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3:</a:t>
            </a:r>
            <a:r>
              <a:rPr lang="zh-CN" altLang="en-US" dirty="0" smtClean="0">
                <a:solidFill>
                  <a:srgbClr val="FF0000"/>
                </a:solidFill>
              </a:rPr>
              <a:t> 三个月到半年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4:</a:t>
            </a:r>
            <a:r>
              <a:rPr lang="zh-CN" altLang="en-US" dirty="0" smtClean="0">
                <a:solidFill>
                  <a:srgbClr val="FF0000"/>
                </a:solidFill>
              </a:rPr>
              <a:t>半年以上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线上取消订单分析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" y="4156790"/>
            <a:ext cx="4461641" cy="205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9" y="1450429"/>
            <a:ext cx="4398575" cy="259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12" y="3479741"/>
            <a:ext cx="281715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36483" y="1261241"/>
            <a:ext cx="4824248" cy="5171090"/>
          </a:xfrm>
          <a:prstGeom prst="roundRect">
            <a:avLst/>
          </a:prstGeom>
          <a:solidFill>
            <a:schemeClr val="accent1">
              <a:alpha val="12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17476" y="1813034"/>
            <a:ext cx="288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线上共取消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186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其中会员占比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4335517" y="1860331"/>
            <a:ext cx="882869" cy="1324303"/>
          </a:xfrm>
          <a:prstGeom prst="rightBrace">
            <a:avLst>
              <a:gd name="adj1" fmla="val 8333"/>
              <a:gd name="adj2" fmla="val 50001"/>
            </a:avLst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形状 12"/>
          <p:cNvCxnSpPr>
            <a:stCxn id="11" idx="1"/>
            <a:endCxn id="6" idx="0"/>
          </p:cNvCxnSpPr>
          <p:nvPr/>
        </p:nvCxnSpPr>
        <p:spPr>
          <a:xfrm rot="10800000" flipH="1" flipV="1">
            <a:off x="5218386" y="2522495"/>
            <a:ext cx="2075604" cy="957245"/>
          </a:xfrm>
          <a:prstGeom prst="bentConnector4">
            <a:avLst>
              <a:gd name="adj1" fmla="val -1899"/>
              <a:gd name="adj2" fmla="val 84586"/>
            </a:avLst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90441" y="6519446"/>
            <a:ext cx="2853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日东塘店数据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线上顾客行为分析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放入购物车单品数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订单单品数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付款单品数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单品浏览次数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&amp;L2 流程">
  <a:themeElements>
    <a:clrScheme name="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2B8E3"/>
      </a:accent6>
      <a:hlink>
        <a:srgbClr val="669900"/>
      </a:hlink>
      <a:folHlink>
        <a:srgbClr val="8CC8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655</Words>
  <Application>Microsoft Office PowerPoint</Application>
  <PresentationFormat>全屏显示(4:3)</PresentationFormat>
  <Paragraphs>154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L1&amp;L2 流程</vt:lpstr>
      <vt:lpstr>自定义设计方案</vt:lpstr>
      <vt:lpstr>京东到家数据分析                   2016.09 </vt:lpstr>
      <vt:lpstr>背景介绍</vt:lpstr>
      <vt:lpstr>基础交易数据分析</vt:lpstr>
      <vt:lpstr>幻灯片 4</vt:lpstr>
      <vt:lpstr>会员购物分析-线上购买</vt:lpstr>
      <vt:lpstr>会员购物分析-线下购买</vt:lpstr>
      <vt:lpstr>线上取消订单分析</vt:lpstr>
      <vt:lpstr>线上顾客行为分析</vt:lpstr>
      <vt:lpstr>启示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2016年重点项目汇报         应用部</dc:title>
  <dc:creator>Ken</dc:creator>
  <cp:lastModifiedBy>Ken</cp:lastModifiedBy>
  <cp:revision>355</cp:revision>
  <dcterms:modified xsi:type="dcterms:W3CDTF">2016-09-18T04:27:56Z</dcterms:modified>
</cp:coreProperties>
</file>