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853" r:id="rId2"/>
  </p:sldMasterIdLst>
  <p:notesMasterIdLst>
    <p:notesMasterId r:id="rId18"/>
  </p:notesMasterIdLst>
  <p:sldIdLst>
    <p:sldId id="708" r:id="rId3"/>
    <p:sldId id="709" r:id="rId4"/>
    <p:sldId id="710" r:id="rId5"/>
    <p:sldId id="729" r:id="rId6"/>
    <p:sldId id="718" r:id="rId7"/>
    <p:sldId id="716" r:id="rId8"/>
    <p:sldId id="711" r:id="rId9"/>
    <p:sldId id="728" r:id="rId10"/>
    <p:sldId id="727" r:id="rId11"/>
    <p:sldId id="714" r:id="rId12"/>
    <p:sldId id="723" r:id="rId13"/>
    <p:sldId id="722" r:id="rId14"/>
    <p:sldId id="712" r:id="rId15"/>
    <p:sldId id="715" r:id="rId16"/>
    <p:sldId id="713" r:id="rId17"/>
  </p:sldIdLst>
  <p:sldSz cx="9144000" cy="6858000" type="screen4x3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ECFF"/>
    <a:srgbClr val="6666FF"/>
    <a:srgbClr val="FF3300"/>
    <a:srgbClr val="FAC916"/>
    <a:srgbClr val="FF99FF"/>
    <a:srgbClr val="00CCFF"/>
    <a:srgbClr val="B1F31D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86456" autoAdjust="0"/>
  </p:normalViewPr>
  <p:slideViewPr>
    <p:cSldViewPr snapToGrid="0">
      <p:cViewPr varScale="1">
        <p:scale>
          <a:sx n="57" d="100"/>
          <a:sy n="57" d="100"/>
        </p:scale>
        <p:origin x="-1662" y="-78"/>
      </p:cViewPr>
      <p:guideLst>
        <p:guide orient="horz" pos="3942"/>
        <p:guide pos="201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4315" tIns="47158" rIns="94315" bIns="47158" anchor="t"/>
          <a:lstStyle>
            <a:lvl1pPr>
              <a:defRPr sz="1000" b="1" noProof="1">
                <a:ea typeface="宋体" charset="-122"/>
                <a:sym typeface="Arial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075" name="Rectangle 3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4315" tIns="47158" rIns="94315" bIns="47158" anchor="t"/>
          <a:lstStyle>
            <a:lvl1pPr algn="r">
              <a:defRPr sz="900" noProof="1">
                <a:ea typeface="宋体" charset="-122"/>
                <a:sym typeface="Arial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679450" y="4714875"/>
            <a:ext cx="5437188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315" tIns="47158" rIns="94315" bIns="47158"/>
          <a:lstStyle/>
          <a:p>
            <a:pPr>
              <a:buFontTx/>
              <a:buNone/>
              <a:defRPr/>
            </a:pPr>
            <a:r>
              <a:rPr lang="en-US" altLang="zh-CN" sz="1200"/>
              <a:t>                                </a:t>
            </a:r>
          </a:p>
          <a:p>
            <a:pPr>
              <a:buFontTx/>
              <a:buNone/>
              <a:defRPr/>
            </a:pPr>
            <a:r>
              <a:rPr lang="en-US" altLang="zh-CN" sz="1200"/>
              <a:t>            </a:t>
            </a:r>
          </a:p>
          <a:p>
            <a:pPr>
              <a:buFontTx/>
              <a:buNone/>
              <a:defRPr/>
            </a:pPr>
            <a:r>
              <a:rPr lang="en-US" altLang="zh-CN" sz="1200"/>
              <a:t>           </a:t>
            </a:r>
          </a:p>
          <a:p>
            <a:pPr>
              <a:buFontTx/>
              <a:buNone/>
              <a:defRPr/>
            </a:pPr>
            <a:r>
              <a:rPr lang="en-US" altLang="zh-CN" sz="1200"/>
              <a:t>            </a:t>
            </a:r>
          </a:p>
          <a:p>
            <a:pPr>
              <a:buFontTx/>
              <a:buNone/>
              <a:defRPr/>
            </a:pPr>
            <a:r>
              <a:rPr lang="en-US" altLang="zh-CN" sz="1200"/>
              <a:t>           </a:t>
            </a:r>
          </a:p>
        </p:txBody>
      </p:sp>
      <p:sp>
        <p:nvSpPr>
          <p:cNvPr id="3078" name="Rectangle 6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4315" tIns="47158" rIns="94315" bIns="47158" anchor="b"/>
          <a:lstStyle>
            <a:lvl1pPr>
              <a:defRPr sz="900" noProof="1">
                <a:latin typeface="Arial" charset="0"/>
                <a:ea typeface="宋体" charset="-122"/>
                <a:cs typeface="+mn-ea"/>
                <a:sym typeface="Arial" charset="0"/>
              </a:defRPr>
            </a:lvl1pPr>
          </a:lstStyle>
          <a:p>
            <a:pPr>
              <a:defRPr/>
            </a:pPr>
            <a:r>
              <a:rPr lang="zh-CN" altLang="en-US"/>
              <a:t>IBM Confidential</a:t>
            </a:r>
            <a:endParaRPr lang="en-US" altLang="x-none"/>
          </a:p>
        </p:txBody>
      </p:sp>
      <p:sp>
        <p:nvSpPr>
          <p:cNvPr id="3079" name="Rectangle 7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4315" tIns="47158" rIns="94315" bIns="47158" numCol="1" anchor="b" anchorCtr="0" compatLnSpc="1">
            <a:prstTxWarp prst="textNoShape">
              <a:avLst/>
            </a:prstTxWarp>
          </a:bodyPr>
          <a:lstStyle>
            <a:lvl1pPr algn="r">
              <a:defRPr>
                <a:ea typeface="楷体_GB2312" pitchFamily="1" charset="-122"/>
              </a:defRPr>
            </a:lvl1pPr>
          </a:lstStyle>
          <a:p>
            <a:pPr>
              <a:defRPr/>
            </a:pPr>
            <a:fld id="{0B11D27B-9E4A-439A-8088-CA8796104328}" type="slidenum">
              <a:rPr lang="zh-CN" altLang="en-US"/>
              <a:pPr>
                <a:defRPr/>
              </a:pPr>
              <a:t>‹#›</a:t>
            </a:fld>
            <a:endParaRPr lang="en-US" sz="90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19473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>
      <a:defRPr sz="1200" kern="1200">
        <a:latin typeface="+mn-lt"/>
        <a:ea typeface="+mn-ea"/>
        <a:cs typeface="+mn-cs"/>
      </a:defRPr>
    </a:lvl6pPr>
    <a:lvl7pPr marL="2743200" lvl="6" indent="0">
      <a:defRPr sz="1200" kern="1200">
        <a:latin typeface="+mn-lt"/>
        <a:ea typeface="+mn-ea"/>
        <a:cs typeface="+mn-cs"/>
      </a:defRPr>
    </a:lvl7pPr>
    <a:lvl8pPr marL="3200400" lvl="7" indent="0">
      <a:defRPr sz="1200" kern="1200">
        <a:latin typeface="+mn-lt"/>
        <a:ea typeface="+mn-ea"/>
        <a:cs typeface="+mn-cs"/>
      </a:defRPr>
    </a:lvl8pPr>
    <a:lvl9pPr marL="3657600" lvl="8" indent="0">
      <a:defRPr sz="1200" kern="1200"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rgbClr val="FF0000"/>
                </a:solidFill>
              </a:rPr>
              <a:t>1:</a:t>
            </a:r>
            <a:r>
              <a:rPr lang="zh-CN" altLang="en-US" dirty="0" smtClean="0">
                <a:solidFill>
                  <a:srgbClr val="FF0000"/>
                </a:solidFill>
              </a:rPr>
              <a:t> 可否分析一下无动销商品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大类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有什么特点</a:t>
            </a:r>
            <a:r>
              <a:rPr lang="en-US" altLang="zh-CN" dirty="0" smtClean="0">
                <a:solidFill>
                  <a:srgbClr val="FF0000"/>
                </a:solidFill>
              </a:rPr>
              <a:t>—</a:t>
            </a:r>
            <a:r>
              <a:rPr lang="zh-CN" altLang="en-US" dirty="0" smtClean="0">
                <a:solidFill>
                  <a:srgbClr val="FF0000"/>
                </a:solidFill>
              </a:rPr>
              <a:t>如果可以单独一个</a:t>
            </a:r>
            <a:r>
              <a:rPr lang="en-US" altLang="zh-CN" dirty="0" smtClean="0">
                <a:solidFill>
                  <a:srgbClr val="FF0000"/>
                </a:solidFill>
              </a:rPr>
              <a:t>PPT</a:t>
            </a:r>
          </a:p>
          <a:p>
            <a:pPr algn="l"/>
            <a:r>
              <a:rPr lang="en-US" altLang="zh-CN" dirty="0" smtClean="0">
                <a:solidFill>
                  <a:srgbClr val="FF0000"/>
                </a:solidFill>
              </a:rPr>
              <a:t>2:</a:t>
            </a:r>
            <a:r>
              <a:rPr lang="zh-CN" altLang="en-US" dirty="0" smtClean="0">
                <a:solidFill>
                  <a:srgbClr val="FF0000"/>
                </a:solidFill>
              </a:rPr>
              <a:t> 对目前的选品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原则 进行概要描述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dirty="0" smtClean="0">
                <a:solidFill>
                  <a:srgbClr val="FF0000"/>
                </a:solidFill>
              </a:rPr>
              <a:t>3:</a:t>
            </a:r>
            <a:r>
              <a:rPr lang="zh-CN" altLang="en-US" dirty="0" smtClean="0">
                <a:solidFill>
                  <a:srgbClr val="FF0000"/>
                </a:solidFill>
              </a:rPr>
              <a:t> 为什么科华会员销售为空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11D27B-9E4A-439A-8088-CA8796104328}" type="slidenum">
              <a:rPr lang="zh-CN" altLang="en-US" smtClean="0"/>
              <a:pPr>
                <a:defRPr/>
              </a:pPr>
              <a:t>2</a:t>
            </a:fld>
            <a:endParaRPr lang="en-US" sz="900">
              <a:sym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11D27B-9E4A-439A-8088-CA8796104328}" type="slidenum">
              <a:rPr lang="zh-CN" altLang="en-US" smtClean="0"/>
              <a:pPr>
                <a:defRPr/>
              </a:pPr>
              <a:t>3</a:t>
            </a:fld>
            <a:endParaRPr lang="en-US" sz="900">
              <a:sym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11D27B-9E4A-439A-8088-CA8796104328}" type="slidenum">
              <a:rPr lang="zh-CN" altLang="en-US" smtClean="0"/>
              <a:pPr>
                <a:defRPr/>
              </a:pPr>
              <a:t>4</a:t>
            </a:fld>
            <a:endParaRPr lang="en-US" sz="900">
              <a:sym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rgbClr val="FF0000"/>
                </a:solidFill>
              </a:rPr>
              <a:t>1:</a:t>
            </a:r>
            <a:r>
              <a:rPr lang="zh-CN" altLang="en-US" dirty="0" smtClean="0">
                <a:solidFill>
                  <a:srgbClr val="FF0000"/>
                </a:solidFill>
              </a:rPr>
              <a:t> 可否分析一下无动销商品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大类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有什么特点</a:t>
            </a:r>
            <a:r>
              <a:rPr lang="en-US" altLang="zh-CN" dirty="0" smtClean="0">
                <a:solidFill>
                  <a:srgbClr val="FF0000"/>
                </a:solidFill>
              </a:rPr>
              <a:t>—</a:t>
            </a:r>
            <a:r>
              <a:rPr lang="zh-CN" altLang="en-US" dirty="0" smtClean="0">
                <a:solidFill>
                  <a:srgbClr val="FF0000"/>
                </a:solidFill>
              </a:rPr>
              <a:t>如果可以单独一个</a:t>
            </a:r>
            <a:r>
              <a:rPr lang="en-US" altLang="zh-CN" dirty="0" smtClean="0">
                <a:solidFill>
                  <a:srgbClr val="FF0000"/>
                </a:solidFill>
              </a:rPr>
              <a:t>PPT</a:t>
            </a:r>
          </a:p>
          <a:p>
            <a:pPr algn="l"/>
            <a:r>
              <a:rPr lang="en-US" altLang="zh-CN" dirty="0" smtClean="0">
                <a:solidFill>
                  <a:srgbClr val="FF0000"/>
                </a:solidFill>
              </a:rPr>
              <a:t>2:</a:t>
            </a:r>
            <a:r>
              <a:rPr lang="zh-CN" altLang="en-US" dirty="0" smtClean="0">
                <a:solidFill>
                  <a:srgbClr val="FF0000"/>
                </a:solidFill>
              </a:rPr>
              <a:t> 对目前的选品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原则 进行概要描述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dirty="0" smtClean="0">
                <a:solidFill>
                  <a:srgbClr val="FF0000"/>
                </a:solidFill>
              </a:rPr>
              <a:t>3:</a:t>
            </a:r>
            <a:r>
              <a:rPr lang="zh-CN" altLang="en-US" dirty="0" smtClean="0">
                <a:solidFill>
                  <a:srgbClr val="FF0000"/>
                </a:solidFill>
              </a:rPr>
              <a:t> 为什么科华会员销售为空</a:t>
            </a:r>
          </a:p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11D27B-9E4A-439A-8088-CA8796104328}" type="slidenum">
              <a:rPr lang="zh-CN" altLang="en-US" smtClean="0"/>
              <a:pPr>
                <a:defRPr/>
              </a:pPr>
              <a:t>5</a:t>
            </a:fld>
            <a:endParaRPr lang="en-US" sz="900">
              <a:sym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rgbClr val="FF0000"/>
                </a:solidFill>
              </a:rPr>
              <a:t>1:</a:t>
            </a:r>
            <a:r>
              <a:rPr lang="zh-CN" altLang="en-US" dirty="0" smtClean="0">
                <a:solidFill>
                  <a:srgbClr val="FF0000"/>
                </a:solidFill>
              </a:rPr>
              <a:t> 购物频次分析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dirty="0" smtClean="0">
                <a:solidFill>
                  <a:srgbClr val="FF0000"/>
                </a:solidFill>
              </a:rPr>
              <a:t>2:</a:t>
            </a:r>
            <a:r>
              <a:rPr lang="zh-CN" altLang="en-US" dirty="0" smtClean="0">
                <a:solidFill>
                  <a:srgbClr val="FF0000"/>
                </a:solidFill>
              </a:rPr>
              <a:t> 会员购物频次分析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11D27B-9E4A-439A-8088-CA8796104328}" type="slidenum">
              <a:rPr lang="zh-CN" altLang="en-US" smtClean="0"/>
              <a:pPr>
                <a:defRPr/>
              </a:pPr>
              <a:t>6</a:t>
            </a:fld>
            <a:endParaRPr lang="en-US" sz="900">
              <a:sym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11D27B-9E4A-439A-8088-CA8796104328}" type="slidenum">
              <a:rPr lang="zh-CN" altLang="en-US" smtClean="0"/>
              <a:pPr>
                <a:defRPr/>
              </a:pPr>
              <a:t>7</a:t>
            </a:fld>
            <a:endParaRPr lang="en-US" sz="900">
              <a:sym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11D27B-9E4A-439A-8088-CA8796104328}" type="slidenum">
              <a:rPr lang="zh-CN" altLang="en-US" smtClean="0"/>
              <a:pPr>
                <a:defRPr/>
              </a:pPr>
              <a:t>8</a:t>
            </a:fld>
            <a:endParaRPr lang="en-US" sz="900">
              <a:sym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24C2F-670C-416F-8E1F-F07FB178FD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5C5B0-5FD6-4C77-8B96-1577651FFC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80988"/>
            <a:ext cx="2057400" cy="58451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80988"/>
            <a:ext cx="6052930" cy="58451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9722C-EC81-4DE7-B2C7-979A1DE2AA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EB93C-684E-4246-B69B-F7848FFF1101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AA3B4-5F1F-435F-BB1F-3AD6F45C03AB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1E0D9-436C-4DA4-AA56-9DACD436F43E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1CEE3-136A-425C-A267-836C1F871137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7EC3B-8CD9-4BEF-B01D-8E5D994DAC46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13E20-E3CB-4278-BCD3-F1D99036FD7A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05C0A-A17A-4F5F-8EFF-7F1FDF6D50FD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5979F-D8B4-44B3-9463-D2AA16FDB8F2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EAAF3-E7B3-448E-95AB-B389602710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A2431-CF28-47C9-9356-5A6141DEC9BA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838A1-757F-40C2-A95E-7AC46D0F80D2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06076-7860-4731-A0DF-C480730BD167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D524B-E711-449A-9EA9-81518B0D75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82713"/>
            <a:ext cx="4032504" cy="47434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382713"/>
            <a:ext cx="4032504" cy="47434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357E8-8459-4B23-8888-A09E5B620D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E9AB5-3833-4C85-BA95-7364F5F6CB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3D424-F806-45AF-91C6-1332F09FAE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E2C3E-3B43-41C3-A990-31FE3FDF30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F5844-E1E4-4FEB-8F1A-C780618EA9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Arial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FC035-5DA8-429A-B032-5605D8A2C6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4" descr="crop_of_DM04_12_2_blue"/>
          <p:cNvPicPr>
            <a:picLocks noChangeArrowheads="1"/>
          </p:cNvPicPr>
          <p:nvPr/>
        </p:nvPicPr>
        <p:blipFill>
          <a:blip r:embed="rId13" cstate="print"/>
          <a:srcRect t="54021" b="23769"/>
          <a:stretch>
            <a:fillRect/>
          </a:stretch>
        </p:blipFill>
        <p:spPr bwMode="auto">
          <a:xfrm>
            <a:off x="0" y="6475413"/>
            <a:ext cx="9144000" cy="393700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7" name="Picture 33" descr="crop_of_DM04_12_2_blue"/>
          <p:cNvPicPr>
            <a:picLocks noChangeAspect="1" noChangeArrowheads="1"/>
          </p:cNvPicPr>
          <p:nvPr/>
        </p:nvPicPr>
        <p:blipFill>
          <a:blip r:embed="rId13" cstate="print"/>
          <a:srcRect t="27010" b="52106"/>
          <a:stretch>
            <a:fillRect/>
          </a:stretch>
        </p:blipFill>
        <p:spPr bwMode="auto">
          <a:xfrm>
            <a:off x="1588" y="1588"/>
            <a:ext cx="9144000" cy="381000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28" name="Rectangle 7"/>
          <p:cNvSpPr>
            <a:spLocks noGrp="1"/>
          </p:cNvSpPr>
          <p:nvPr>
            <p:ph type="sldNum" sz="quarter" idx="4"/>
          </p:nvPr>
        </p:nvSpPr>
        <p:spPr>
          <a:xfrm>
            <a:off x="304800" y="6534150"/>
            <a:ext cx="1219200" cy="3238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44000" tIns="6840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DCC7756-481C-40EE-B425-9BB69ADF5A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 flipV="1">
            <a:off x="1524000" y="64770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Wingdings" pitchFamily="2" charset="2"/>
              <a:buNone/>
              <a:defRPr/>
            </a:pPr>
            <a:endParaRPr lang="zh-CN" altLang="zh-CN" sz="1800">
              <a:solidFill>
                <a:srgbClr val="000000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030" name="Line 13"/>
          <p:cNvSpPr>
            <a:spLocks noChangeShapeType="1"/>
          </p:cNvSpPr>
          <p:nvPr/>
        </p:nvSpPr>
        <p:spPr bwMode="auto">
          <a:xfrm>
            <a:off x="1568450" y="381000"/>
            <a:ext cx="757555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zh-CN" sz="1800">
              <a:solidFill>
                <a:srgbClr val="000000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031" name="Line 14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zh-CN" sz="1800">
              <a:solidFill>
                <a:srgbClr val="000000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032" name="Rectangle 2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80988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Arial" pitchFamily="34" charset="0"/>
              </a:rPr>
              <a:t>Header text</a:t>
            </a:r>
          </a:p>
        </p:txBody>
      </p:sp>
      <p:sp>
        <p:nvSpPr>
          <p:cNvPr id="1033" name="Rectangle 28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82713"/>
            <a:ext cx="82296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Arial" pitchFamily="34" charset="0"/>
              </a:rPr>
              <a:t>Level One Text</a:t>
            </a:r>
          </a:p>
          <a:p>
            <a:pPr lvl="1"/>
            <a:r>
              <a:rPr lang="en-US" altLang="zh-CN" smtClean="0">
                <a:sym typeface="Arial" pitchFamily="34" charset="0"/>
              </a:rPr>
              <a:t>Level Two Text</a:t>
            </a:r>
          </a:p>
          <a:p>
            <a:pPr lvl="2"/>
            <a:r>
              <a:rPr lang="en-US" altLang="zh-CN" smtClean="0">
                <a:sym typeface="Arial" pitchFamily="34" charset="0"/>
              </a:rPr>
              <a:t>Level Three Text</a:t>
            </a:r>
          </a:p>
          <a:p>
            <a:pPr lvl="3"/>
            <a:r>
              <a:rPr lang="en-US" altLang="zh-CN" smtClean="0">
                <a:sym typeface="Arial" pitchFamily="34" charset="0"/>
              </a:rPr>
              <a:t>Level Four Text</a:t>
            </a:r>
          </a:p>
          <a:p>
            <a:pPr lvl="4"/>
            <a:r>
              <a:rPr lang="en-US" altLang="zh-CN" smtClean="0">
                <a:sym typeface="Arial" pitchFamily="34" charset="0"/>
              </a:rPr>
              <a:t>Level Five Text</a:t>
            </a:r>
          </a:p>
        </p:txBody>
      </p:sp>
      <p:sp>
        <p:nvSpPr>
          <p:cNvPr id="1034" name="Line 29"/>
          <p:cNvSpPr>
            <a:spLocks noChangeShapeType="1"/>
          </p:cNvSpPr>
          <p:nvPr/>
        </p:nvSpPr>
        <p:spPr bwMode="auto">
          <a:xfrm>
            <a:off x="457200" y="1119188"/>
            <a:ext cx="8229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zh-CN" sz="1800">
              <a:solidFill>
                <a:srgbClr val="000000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035" name="Line 31"/>
          <p:cNvSpPr>
            <a:spLocks noChangeShapeType="1"/>
          </p:cNvSpPr>
          <p:nvPr/>
        </p:nvSpPr>
        <p:spPr bwMode="auto">
          <a:xfrm flipV="1">
            <a:off x="1524000" y="155575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Wingdings" pitchFamily="2" charset="2"/>
              <a:buNone/>
              <a:defRPr/>
            </a:pPr>
            <a:endParaRPr lang="zh-CN" altLang="zh-CN" sz="1800">
              <a:solidFill>
                <a:srgbClr val="000000"/>
              </a:solidFill>
              <a:ea typeface="楷体_GB2312" pitchFamily="1" charset="-122"/>
              <a:sym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</p:sldLayoutIdLst>
  <p:transition/>
  <p:txStyles>
    <p:titleStyle>
      <a:lvl1pPr algn="l" defTabSz="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accent1"/>
          </a:solidFill>
          <a:latin typeface="+mj-lt"/>
          <a:ea typeface="+mj-ea"/>
          <a:cs typeface="+mj-cs"/>
          <a:sym typeface="Arial" pitchFamily="34" charset="0"/>
        </a:defRPr>
      </a:lvl1pPr>
      <a:lvl2pPr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pitchFamily="34" charset="0"/>
        </a:defRPr>
      </a:lvl2pPr>
      <a:lvl3pPr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pitchFamily="34" charset="0"/>
        </a:defRPr>
      </a:lvl3pPr>
      <a:lvl4pPr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pitchFamily="34" charset="0"/>
        </a:defRPr>
      </a:lvl4pPr>
      <a:lvl5pPr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pitchFamily="34" charset="0"/>
        </a:defRPr>
      </a:lvl5pPr>
      <a:lvl6pPr marL="457200"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914400"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371600"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828800"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192088" indent="-192088" algn="l" defTabSz="0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463550" lvl="1" indent="-185738" algn="l" defTabSz="0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宋体" pitchFamily="2" charset="-122"/>
        <a:buChar char="-"/>
        <a:defRPr sz="28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768350" lvl="2" indent="-193675" algn="l" defTabSz="0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052513" lvl="3" indent="-179388" algn="l" defTabSz="0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宋体" pitchFamily="2" charset="-12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1381125" lvl="4" indent="-146050" algn="l" defTabSz="0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514600" lvl="5" indent="-228600" algn="l" defTabSz="0" eaLnBrk="0" fontAlgn="base" latinLnBrk="0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971800" lvl="6" indent="-228600" algn="l" defTabSz="0" eaLnBrk="0" fontAlgn="base" latinLnBrk="0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429000" lvl="7" indent="-228600" algn="l" defTabSz="0" eaLnBrk="0" fontAlgn="base" latinLnBrk="0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886200" lvl="8" indent="-228600" algn="l" defTabSz="0" eaLnBrk="0" fontAlgn="base" latinLnBrk="0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lvl1pPr lvl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itchFamily="34" charset="0"/>
              </a:rPr>
              <a:t>第五级</a:t>
            </a:r>
          </a:p>
        </p:txBody>
      </p:sp>
      <p:sp>
        <p:nvSpPr>
          <p:cNvPr id="205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l">
              <a:defRPr sz="1200" noProof="1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05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楷体_GB2312" pitchFamily="1" charset="-122"/>
              </a:defRPr>
            </a:lvl1pPr>
          </a:lstStyle>
          <a:p>
            <a:pPr>
              <a:defRPr/>
            </a:pPr>
            <a:fld id="{4F6E6FED-9A08-4DBE-A3FA-0B9E3B955D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lvl="5" indent="-228600" algn="l" defTabSz="914400" eaLnBrk="1" fontAlgn="base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971800" lvl="6" indent="-228600" algn="l" defTabSz="914400" eaLnBrk="1" fontAlgn="base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429000" lvl="7" indent="-228600" algn="l" defTabSz="914400" eaLnBrk="1" fontAlgn="base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886200" lvl="8" indent="-228600" algn="l" defTabSz="914400" eaLnBrk="1" fontAlgn="base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lvl1pPr lvl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62" descr="road copy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4813" y="1579563"/>
            <a:ext cx="3657600" cy="369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63"/>
          <p:cNvSpPr>
            <a:spLocks noChangeArrowheads="1"/>
          </p:cNvSpPr>
          <p:nvPr/>
        </p:nvSpPr>
        <p:spPr bwMode="auto">
          <a:xfrm>
            <a:off x="7315200" y="3451225"/>
            <a:ext cx="1828800" cy="1814513"/>
          </a:xfrm>
          <a:prstGeom prst="rect">
            <a:avLst/>
          </a:prstGeom>
          <a:gradFill rotWithShape="0">
            <a:gsLst>
              <a:gs pos="0">
                <a:srgbClr val="7889FB"/>
              </a:gs>
              <a:gs pos="100000">
                <a:srgbClr val="00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endParaRPr lang="zh-CN" altLang="zh-CN">
              <a:solidFill>
                <a:srgbClr val="000000"/>
              </a:solidFill>
              <a:ea typeface="楷体_GB2312" pitchFamily="49" charset="-122"/>
              <a:sym typeface="Arial" pitchFamily="34" charset="0"/>
            </a:endParaRPr>
          </a:p>
        </p:txBody>
      </p:sp>
      <p:sp>
        <p:nvSpPr>
          <p:cNvPr id="16388" name="Line 65"/>
          <p:cNvSpPr>
            <a:spLocks noChangeShapeType="1"/>
          </p:cNvSpPr>
          <p:nvPr/>
        </p:nvSpPr>
        <p:spPr bwMode="auto">
          <a:xfrm>
            <a:off x="5810250" y="3444875"/>
            <a:ext cx="3328988" cy="0"/>
          </a:xfrm>
          <a:prstGeom prst="line">
            <a:avLst/>
          </a:prstGeom>
          <a:noFill/>
          <a:ln w="19050">
            <a:solidFill>
              <a:srgbClr val="D9D9D9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6389" name="Line 66"/>
          <p:cNvSpPr>
            <a:spLocks noChangeShapeType="1"/>
          </p:cNvSpPr>
          <p:nvPr/>
        </p:nvSpPr>
        <p:spPr bwMode="auto">
          <a:xfrm rot="-5400000">
            <a:off x="5487988" y="3433763"/>
            <a:ext cx="3651250" cy="0"/>
          </a:xfrm>
          <a:prstGeom prst="line">
            <a:avLst/>
          </a:prstGeom>
          <a:noFill/>
          <a:ln w="19050">
            <a:solidFill>
              <a:srgbClr val="EAEAEA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6390" name="Rectangle 67"/>
          <p:cNvSpPr>
            <a:spLocks noChangeArrowheads="1"/>
          </p:cNvSpPr>
          <p:nvPr/>
        </p:nvSpPr>
        <p:spPr bwMode="auto">
          <a:xfrm>
            <a:off x="0" y="5257800"/>
            <a:ext cx="91440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6391" name="Rectangle 68"/>
          <p:cNvSpPr>
            <a:spLocks noChangeArrowheads="1"/>
          </p:cNvSpPr>
          <p:nvPr/>
        </p:nvSpPr>
        <p:spPr bwMode="auto">
          <a:xfrm>
            <a:off x="0" y="0"/>
            <a:ext cx="91440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endParaRPr lang="zh-CN" altLang="zh-CN">
              <a:solidFill>
                <a:srgbClr val="000000"/>
              </a:solidFill>
              <a:ea typeface="楷体_GB2312" pitchFamily="49" charset="-122"/>
              <a:sym typeface="Arial" pitchFamily="34" charset="0"/>
            </a:endParaRPr>
          </a:p>
        </p:txBody>
      </p:sp>
      <p:sp>
        <p:nvSpPr>
          <p:cNvPr id="16392" name="Rectangle 70"/>
          <p:cNvSpPr>
            <a:spLocks noChangeArrowheads="1"/>
          </p:cNvSpPr>
          <p:nvPr/>
        </p:nvSpPr>
        <p:spPr bwMode="auto">
          <a:xfrm>
            <a:off x="1905000" y="1219200"/>
            <a:ext cx="5138738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" tIns="18288" rIns="18288" bIns="18288" anchor="ctr"/>
          <a:lstStyle/>
          <a:p>
            <a:pPr marL="1588" indent="-1588">
              <a:lnSpc>
                <a:spcPct val="98000"/>
              </a:lnSpc>
              <a:spcBef>
                <a:spcPct val="20000"/>
              </a:spcBef>
            </a:pPr>
            <a:endParaRPr lang="zh-CN" altLang="zh-CN" sz="1700" b="1">
              <a:solidFill>
                <a:schemeClr val="bg1"/>
              </a:solidFill>
            </a:endParaRPr>
          </a:p>
        </p:txBody>
      </p:sp>
      <p:sp>
        <p:nvSpPr>
          <p:cNvPr id="16394" name="Line 73"/>
          <p:cNvSpPr>
            <a:spLocks noChangeShapeType="1"/>
          </p:cNvSpPr>
          <p:nvPr/>
        </p:nvSpPr>
        <p:spPr bwMode="auto">
          <a:xfrm>
            <a:off x="0" y="1600200"/>
            <a:ext cx="91440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5" name="Line 75"/>
          <p:cNvSpPr>
            <a:spLocks noChangeShapeType="1"/>
          </p:cNvSpPr>
          <p:nvPr/>
        </p:nvSpPr>
        <p:spPr bwMode="auto">
          <a:xfrm>
            <a:off x="0" y="1587500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6" name="Line 76"/>
          <p:cNvSpPr>
            <a:spLocks noChangeShapeType="1"/>
          </p:cNvSpPr>
          <p:nvPr/>
        </p:nvSpPr>
        <p:spPr bwMode="auto">
          <a:xfrm flipV="1">
            <a:off x="2557463" y="1206500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7" name="Line 77"/>
          <p:cNvSpPr>
            <a:spLocks noChangeShapeType="1"/>
          </p:cNvSpPr>
          <p:nvPr/>
        </p:nvSpPr>
        <p:spPr bwMode="auto">
          <a:xfrm>
            <a:off x="2614613" y="4337050"/>
            <a:ext cx="0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6398" name="图片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0437" y="0"/>
            <a:ext cx="1833563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9" name="Text Box 2"/>
          <p:cNvSpPr>
            <a:spLocks noChangeArrowheads="1"/>
          </p:cNvSpPr>
          <p:nvPr/>
        </p:nvSpPr>
        <p:spPr bwMode="auto">
          <a:xfrm>
            <a:off x="398463" y="225425"/>
            <a:ext cx="79470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77800" indent="-177800">
              <a:lnSpc>
                <a:spcPct val="95000"/>
              </a:lnSpc>
            </a:pPr>
            <a:endParaRPr lang="zh-CN" altLang="zh-CN" sz="180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4113" name="Rectangle 9"/>
          <p:cNvSpPr>
            <a:spLocks noGrp="1"/>
          </p:cNvSpPr>
          <p:nvPr>
            <p:ph type="ctrTitle"/>
          </p:nvPr>
        </p:nvSpPr>
        <p:spPr>
          <a:xfrm>
            <a:off x="406400" y="2005013"/>
            <a:ext cx="6007100" cy="2247900"/>
          </a:xfrm>
        </p:spPr>
        <p:txBody>
          <a:bodyPr anchor="t"/>
          <a:lstStyle/>
          <a:p>
            <a:pPr algn="l" eaLnBrk="1" hangingPunct="1">
              <a:defRPr/>
            </a:pPr>
            <a:r>
              <a:rPr lang="zh-CN" altLang="en-US" sz="25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</a:rPr>
              <a:t>京东到家数据分析</a:t>
            </a:r>
            <a:r>
              <a:rPr lang="en-US" altLang="zh-CN" sz="25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</a:rPr>
              <a:t/>
            </a:r>
            <a:br>
              <a:rPr lang="en-US" altLang="zh-CN" sz="25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</a:rPr>
            </a:br>
            <a:r>
              <a:rPr lang="zh-CN" altLang="en-US" sz="2900" dirty="0" smtClean="0">
                <a:solidFill>
                  <a:srgbClr val="000099"/>
                </a:solidFill>
                <a:latin typeface="楷体_GB2312" pitchFamily="1" charset="-122"/>
                <a:ea typeface="楷体_GB2312" pitchFamily="1" charset="-122"/>
              </a:rPr>
              <a:t/>
            </a:r>
            <a:br>
              <a:rPr lang="zh-CN" altLang="en-US" sz="2900" dirty="0" smtClean="0">
                <a:solidFill>
                  <a:srgbClr val="000099"/>
                </a:solidFill>
                <a:latin typeface="楷体_GB2312" pitchFamily="1" charset="-122"/>
                <a:ea typeface="楷体_GB2312" pitchFamily="1" charset="-122"/>
              </a:rPr>
            </a:br>
            <a:r>
              <a:rPr lang="zh-CN" altLang="en-US" sz="2500" dirty="0" smtClean="0">
                <a:latin typeface="楷体_GB2312" pitchFamily="1" charset="-122"/>
                <a:ea typeface="楷体_GB2312" pitchFamily="1" charset="-122"/>
              </a:rPr>
              <a:t/>
            </a:r>
            <a:br>
              <a:rPr lang="zh-CN" altLang="en-US" sz="2500" dirty="0" smtClean="0">
                <a:latin typeface="楷体_GB2312" pitchFamily="1" charset="-122"/>
                <a:ea typeface="楷体_GB2312" pitchFamily="1" charset="-122"/>
              </a:rPr>
            </a:br>
            <a:r>
              <a:rPr lang="zh-CN" altLang="en-US" sz="25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</a:rPr>
              <a:t>                </a:t>
            </a:r>
            <a:r>
              <a:rPr lang="en-US" altLang="zh-CN" sz="25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</a:rPr>
              <a:t>2016.09</a:t>
            </a:r>
            <a:r>
              <a:rPr lang="zh-CN" altLang="en-US" sz="2500" dirty="0" smtClean="0">
                <a:latin typeface="楷体_GB2312" pitchFamily="1" charset="-122"/>
                <a:ea typeface="楷体_GB2312" pitchFamily="1" charset="-122"/>
              </a:rPr>
              <a:t/>
            </a:r>
            <a:br>
              <a:rPr lang="zh-CN" altLang="en-US" sz="2500" dirty="0" smtClean="0">
                <a:latin typeface="楷体_GB2312" pitchFamily="1" charset="-122"/>
                <a:ea typeface="楷体_GB2312" pitchFamily="1" charset="-122"/>
              </a:rPr>
            </a:br>
            <a:endParaRPr lang="zh-CN" altLang="en-US" sz="2500" dirty="0" smtClean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会员购物分析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线下购买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41702" y="1367215"/>
            <a:ext cx="8229600" cy="4743450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会员线下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RFM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模型分析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包括会员最近一次购物时间分析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一个月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会员购物频次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会员购物客单价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会员标签分析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现有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Sibel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标签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或者根据购物历史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备注：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日倒推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天会员线上消费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94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次。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645115" y="710517"/>
            <a:ext cx="2885089" cy="1608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1:</a:t>
            </a:r>
            <a:r>
              <a:rPr lang="zh-CN" altLang="en-US" dirty="0" smtClean="0">
                <a:solidFill>
                  <a:srgbClr val="FF0000"/>
                </a:solidFill>
              </a:rPr>
              <a:t> 一个月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2:</a:t>
            </a:r>
            <a:r>
              <a:rPr lang="zh-CN" altLang="en-US" dirty="0" smtClean="0">
                <a:solidFill>
                  <a:srgbClr val="FF0000"/>
                </a:solidFill>
              </a:rPr>
              <a:t> 一到三个月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3:</a:t>
            </a:r>
            <a:r>
              <a:rPr lang="zh-CN" altLang="en-US" dirty="0" smtClean="0">
                <a:solidFill>
                  <a:srgbClr val="FF0000"/>
                </a:solidFill>
              </a:rPr>
              <a:t> 三个月到半年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4:</a:t>
            </a:r>
            <a:r>
              <a:rPr lang="zh-CN" altLang="en-US" dirty="0" smtClean="0">
                <a:solidFill>
                  <a:srgbClr val="FF0000"/>
                </a:solidFill>
              </a:rPr>
              <a:t>半年以上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63898685"/>
              </p:ext>
            </p:extLst>
          </p:nvPr>
        </p:nvGraphicFramePr>
        <p:xfrm>
          <a:off x="635429" y="2986088"/>
          <a:ext cx="7857642" cy="2345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0834"/>
                <a:gridCol w="1520834"/>
                <a:gridCol w="1520834"/>
                <a:gridCol w="1774306"/>
                <a:gridCol w="1520834"/>
              </a:tblGrid>
              <a:tr h="4690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项目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会员消费人数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会员交易次数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交易金额（元）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客单价（元）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6906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一个月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4012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118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6906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一到三个月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6567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100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6906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三个月到半年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12890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128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6906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半年以上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226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30625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136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90</a:t>
            </a:r>
            <a:r>
              <a:rPr lang="zh-CN" altLang="en-US" dirty="0" smtClean="0"/>
              <a:t>后线下会员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533862" y="717197"/>
            <a:ext cx="2885089" cy="1608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1:</a:t>
            </a:r>
            <a:r>
              <a:rPr lang="zh-CN" altLang="en-US" dirty="0" smtClean="0">
                <a:solidFill>
                  <a:srgbClr val="FF0000"/>
                </a:solidFill>
              </a:rPr>
              <a:t> 购物频次分析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2:</a:t>
            </a:r>
            <a:r>
              <a:rPr lang="zh-CN" altLang="en-US" dirty="0" smtClean="0">
                <a:solidFill>
                  <a:srgbClr val="FF0000"/>
                </a:solidFill>
              </a:rPr>
              <a:t> 会员购物频次分析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07487397"/>
              </p:ext>
            </p:extLst>
          </p:nvPr>
        </p:nvGraphicFramePr>
        <p:xfrm>
          <a:off x="511441" y="1239860"/>
          <a:ext cx="8167609" cy="50524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011"/>
                <a:gridCol w="2161529"/>
                <a:gridCol w="1287017"/>
                <a:gridCol w="891012"/>
                <a:gridCol w="1287017"/>
                <a:gridCol w="1716023"/>
              </a:tblGrid>
              <a:tr h="29720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会员线下消费总额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会员消费人数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笔数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客单价（元）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未到线下消费人数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720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</a:rPr>
                        <a:t>个月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4012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118.00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720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1-3</a:t>
                      </a:r>
                      <a:r>
                        <a:rPr lang="zh-CN" altLang="en-US" sz="1100" u="none" strike="noStrike">
                          <a:effectLst/>
                        </a:rPr>
                        <a:t>个月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6567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99.50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720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1-6</a:t>
                      </a:r>
                      <a:r>
                        <a:rPr lang="zh-CN" altLang="en-US" sz="1100" u="none" strike="noStrike">
                          <a:effectLst/>
                        </a:rPr>
                        <a:t>个月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12890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127.62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720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1-12</a:t>
                      </a:r>
                      <a:r>
                        <a:rPr lang="zh-CN" altLang="en-US" sz="1100" u="none" strike="noStrike">
                          <a:effectLst/>
                        </a:rPr>
                        <a:t>个月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30625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135.51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720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720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80</a:t>
                      </a:r>
                      <a:r>
                        <a:rPr lang="zh-CN" altLang="en-US" sz="1100" u="none" strike="noStrike">
                          <a:effectLst/>
                        </a:rPr>
                        <a:t>后会员线下消费总额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会员消费人数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笔数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客单价（元）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未到线下消费人数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720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</a:rPr>
                        <a:t>个月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15502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156.59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720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1-3</a:t>
                      </a:r>
                      <a:r>
                        <a:rPr lang="zh-CN" altLang="en-US" sz="1100" u="none" strike="noStrike">
                          <a:effectLst/>
                        </a:rPr>
                        <a:t>个月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40228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171.91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720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1-6</a:t>
                      </a:r>
                      <a:r>
                        <a:rPr lang="zh-CN" altLang="en-US" sz="1100" u="none" strike="noStrike">
                          <a:effectLst/>
                        </a:rPr>
                        <a:t>个月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84506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173.52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720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1-12</a:t>
                      </a:r>
                      <a:r>
                        <a:rPr lang="zh-CN" altLang="en-US" sz="1100" u="none" strike="noStrike">
                          <a:effectLst/>
                        </a:rPr>
                        <a:t>个月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210224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1125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186.87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720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720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90</a:t>
                      </a:r>
                      <a:r>
                        <a:rPr lang="zh-CN" altLang="en-US" sz="1100" u="none" strike="noStrike">
                          <a:effectLst/>
                        </a:rPr>
                        <a:t>后会员线下消费总额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会员消费人数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笔数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客单价（元）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未到线下消费人数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720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</a:rPr>
                        <a:t>个月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720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1-3</a:t>
                      </a:r>
                      <a:r>
                        <a:rPr lang="zh-CN" altLang="en-US" sz="1100" u="none" strike="noStrike">
                          <a:effectLst/>
                        </a:rPr>
                        <a:t>个月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1916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383.20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720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1-6</a:t>
                      </a:r>
                      <a:r>
                        <a:rPr lang="zh-CN" altLang="en-US" sz="1100" u="none" strike="noStrike">
                          <a:effectLst/>
                        </a:rPr>
                        <a:t>个月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4485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213.57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720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1-12</a:t>
                      </a:r>
                      <a:r>
                        <a:rPr lang="zh-CN" altLang="en-US" sz="1100" u="none" strike="noStrike">
                          <a:effectLst/>
                        </a:rPr>
                        <a:t>个月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12784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224.28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37745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90</a:t>
            </a:r>
            <a:r>
              <a:rPr lang="zh-CN" altLang="en-US" dirty="0" smtClean="0"/>
              <a:t>后线下会员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08478886"/>
              </p:ext>
            </p:extLst>
          </p:nvPr>
        </p:nvGraphicFramePr>
        <p:xfrm>
          <a:off x="457200" y="1382713"/>
          <a:ext cx="5006767" cy="2268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713"/>
                <a:gridCol w="972223"/>
                <a:gridCol w="898358"/>
                <a:gridCol w="1026695"/>
                <a:gridCol w="1058778"/>
              </a:tblGrid>
              <a:tr h="319214">
                <a:tc gridSpan="5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5451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验证会员数量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激活会员占比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待验证会员数量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非激活会员占比</a:t>
                      </a:r>
                      <a:endParaRPr lang="zh-CN" altLang="en-US" dirty="0"/>
                    </a:p>
                  </a:txBody>
                  <a:tcPr/>
                </a:tc>
              </a:tr>
              <a:tr h="127855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长沙东塘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259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79.21%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20.79%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64942" y="4819973"/>
            <a:ext cx="5114448" cy="962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defRPr/>
            </a:pPr>
            <a:r>
              <a:rPr lang="zh-CN" altLang="en-US" dirty="0" smtClean="0"/>
              <a:t>说明：</a:t>
            </a:r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激活</a:t>
            </a:r>
            <a:r>
              <a:rPr lang="en-US" altLang="zh-CN" dirty="0"/>
              <a:t>:</a:t>
            </a:r>
            <a:r>
              <a:rPr lang="zh-CN" altLang="en-US" dirty="0"/>
              <a:t>有效的会员</a:t>
            </a:r>
            <a:r>
              <a:rPr lang="en-US" altLang="zh-CN" dirty="0"/>
              <a:t>,</a:t>
            </a:r>
            <a:r>
              <a:rPr lang="zh-CN" altLang="en-US" dirty="0"/>
              <a:t>手机</a:t>
            </a:r>
            <a:r>
              <a:rPr lang="en-US" altLang="zh-CN" dirty="0"/>
              <a:t>+</a:t>
            </a:r>
            <a:r>
              <a:rPr lang="zh-CN" altLang="en-US" dirty="0"/>
              <a:t>身份证有</a:t>
            </a:r>
            <a:r>
              <a:rPr lang="en-US" altLang="zh-CN" dirty="0"/>
              <a:t>,</a:t>
            </a:r>
            <a:r>
              <a:rPr lang="zh-CN" altLang="en-US" dirty="0"/>
              <a:t>顾客确认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非激活</a:t>
            </a:r>
            <a:r>
              <a:rPr lang="en-US" altLang="zh-CN" dirty="0"/>
              <a:t>:</a:t>
            </a:r>
            <a:r>
              <a:rPr lang="zh-CN" altLang="en-US" dirty="0"/>
              <a:t> 手机</a:t>
            </a:r>
            <a:r>
              <a:rPr lang="en-US" altLang="zh-CN" dirty="0"/>
              <a:t>,</a:t>
            </a:r>
            <a:r>
              <a:rPr lang="zh-CN" altLang="en-US" dirty="0"/>
              <a:t>身份证资料 不全 </a:t>
            </a:r>
            <a:r>
              <a:rPr lang="en-US" altLang="zh-CN" dirty="0"/>
              <a:t>–</a:t>
            </a:r>
            <a:r>
              <a:rPr lang="zh-CN" altLang="en-US" dirty="0"/>
              <a:t>不使用积分</a:t>
            </a:r>
            <a:r>
              <a:rPr lang="en-US" altLang="zh-CN" dirty="0"/>
              <a:t>,</a:t>
            </a:r>
            <a:r>
              <a:rPr lang="zh-CN" altLang="en-US" dirty="0"/>
              <a:t>券。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无冻结会员和无注销会员</a:t>
            </a:r>
            <a:endParaRPr lang="en-US" altLang="zh-C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90123" y="1230232"/>
            <a:ext cx="4833937" cy="245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40886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线上取消订单分析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4138" y="4156790"/>
            <a:ext cx="4461641" cy="205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439" y="1450429"/>
            <a:ext cx="4398575" cy="2599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85412" y="3479741"/>
            <a:ext cx="2817155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圆角矩形 8"/>
          <p:cNvSpPr/>
          <p:nvPr/>
        </p:nvSpPr>
        <p:spPr>
          <a:xfrm>
            <a:off x="236483" y="1261241"/>
            <a:ext cx="4824248" cy="5171090"/>
          </a:xfrm>
          <a:prstGeom prst="roundRect">
            <a:avLst/>
          </a:prstGeom>
          <a:solidFill>
            <a:schemeClr val="accent1">
              <a:alpha val="12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817476" y="1813034"/>
            <a:ext cx="2885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线上共取消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186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其中会员占比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右大括号 10"/>
          <p:cNvSpPr/>
          <p:nvPr/>
        </p:nvSpPr>
        <p:spPr>
          <a:xfrm>
            <a:off x="4335517" y="1860331"/>
            <a:ext cx="882869" cy="1324303"/>
          </a:xfrm>
          <a:prstGeom prst="rightBrace">
            <a:avLst>
              <a:gd name="adj1" fmla="val 8333"/>
              <a:gd name="adj2" fmla="val 50001"/>
            </a:avLst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形状 12"/>
          <p:cNvCxnSpPr>
            <a:stCxn id="11" idx="1"/>
            <a:endCxn id="6" idx="0"/>
          </p:cNvCxnSpPr>
          <p:nvPr/>
        </p:nvCxnSpPr>
        <p:spPr>
          <a:xfrm rot="10800000" flipH="1" flipV="1">
            <a:off x="5218386" y="2522495"/>
            <a:ext cx="2075604" cy="957245"/>
          </a:xfrm>
          <a:prstGeom prst="bentConnector4">
            <a:avLst>
              <a:gd name="adj1" fmla="val -1899"/>
              <a:gd name="adj2" fmla="val 84586"/>
            </a:avLst>
          </a:prstGeom>
          <a:ln>
            <a:solidFill>
              <a:srgbClr val="FF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90441" y="6519446"/>
            <a:ext cx="2853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截至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11</a:t>
            </a:r>
            <a:r>
              <a:rPr lang="zh-CN" altLang="en-US" dirty="0" smtClean="0"/>
              <a:t>日东塘店数据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线上顾客行为分析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浏览单品数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放入购物车单品数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订单单品数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付款单品数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单品浏览次数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背景介绍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94468" y="1351194"/>
            <a:ext cx="8849531" cy="179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0" rtl="0" eaLnBrk="0" fontAlgn="base" latinLnBrk="0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经营门店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: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 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0" marR="0" lvl="0" indent="0" algn="l" defTabSz="0" rtl="0" eaLnBrk="0" fontAlgn="base" latinLnBrk="0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四川成都科华店（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120209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），湖南长沙东塘店（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120036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）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0" marR="0" lvl="0" indent="0" algn="l" defTabSz="0" rtl="0" eaLnBrk="0" fontAlgn="base" latinLnBrk="0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基本概况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: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 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0" marR="0" lvl="0" indent="0" algn="l" defTabSz="0" rtl="0" eaLnBrk="0" fontAlgn="base" latinLnBrk="0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科华店上线时间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2016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年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7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27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日，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5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个大类，上架商品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899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支；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动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销单品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416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支；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defTabSz="0" eaLnBrk="0" hangingPunct="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东塘店上线时间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2016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年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8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22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日，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14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个大类，上架商品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957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支；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动销单品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528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支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；</a:t>
            </a:r>
            <a:endParaRPr lang="en-US" altLang="zh-CN" sz="1800" dirty="0"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0" marR="0" lvl="0" indent="0" algn="l" defTabSz="0" rtl="0" eaLnBrk="0" fontAlgn="base" latinLnBrk="0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10090207"/>
              </p:ext>
            </p:extLst>
          </p:nvPr>
        </p:nvGraphicFramePr>
        <p:xfrm>
          <a:off x="472693" y="3422139"/>
          <a:ext cx="8229600" cy="17697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7373"/>
                <a:gridCol w="865430"/>
                <a:gridCol w="2606999"/>
                <a:gridCol w="665018"/>
                <a:gridCol w="1022324"/>
                <a:gridCol w="1015768"/>
                <a:gridCol w="1626688"/>
              </a:tblGrid>
              <a:tr h="5899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区域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门店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大类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单品数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上线时间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会员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销售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总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销售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5899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成都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科华店</a:t>
                      </a:r>
                      <a:r>
                        <a:rPr lang="en-US" altLang="zh-CN" sz="1600" u="none" strike="noStrike">
                          <a:effectLst/>
                        </a:rPr>
                        <a:t>120209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</a:rPr>
                        <a:t>12.15.17.27.29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899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</a:rPr>
                        <a:t>7</a:t>
                      </a:r>
                      <a:r>
                        <a:rPr lang="zh-CN" altLang="en-US" sz="1600" u="none" strike="noStrike" dirty="0">
                          <a:effectLst/>
                        </a:rPr>
                        <a:t>月</a:t>
                      </a:r>
                      <a:r>
                        <a:rPr lang="en-US" altLang="zh-CN" sz="1600" u="none" strike="noStrike" dirty="0">
                          <a:effectLst/>
                        </a:rPr>
                        <a:t>27</a:t>
                      </a:r>
                      <a:r>
                        <a:rPr lang="zh-CN" altLang="en-US" sz="1600" u="none" strike="noStrike" dirty="0">
                          <a:effectLst/>
                        </a:rPr>
                        <a:t>日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801.5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12227.2</a:t>
                      </a:r>
                      <a:r>
                        <a:rPr lang="zh-CN" altLang="en-US" sz="1600" u="none" strike="noStrike">
                          <a:effectLst/>
                        </a:rPr>
                        <a:t>元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99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长沙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东塘店</a:t>
                      </a:r>
                      <a:r>
                        <a:rPr lang="en-US" altLang="zh-CN" sz="1600" u="none" strike="noStrike">
                          <a:effectLst/>
                        </a:rPr>
                        <a:t>120036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</a:rPr>
                        <a:t>12.14.15.16.17.19.21.22.23.24.25.26.27.29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957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</a:rPr>
                        <a:t>8</a:t>
                      </a:r>
                      <a:r>
                        <a:rPr lang="zh-CN" altLang="en-US" sz="1600" u="none" strike="noStrike" dirty="0">
                          <a:effectLst/>
                        </a:rPr>
                        <a:t>月</a:t>
                      </a:r>
                      <a:r>
                        <a:rPr lang="en-US" altLang="zh-CN" sz="1600" u="none" strike="noStrike" dirty="0">
                          <a:effectLst/>
                        </a:rPr>
                        <a:t>22</a:t>
                      </a:r>
                      <a:r>
                        <a:rPr lang="zh-CN" altLang="en-US" sz="1600" u="none" strike="noStrike" dirty="0">
                          <a:effectLst/>
                        </a:rPr>
                        <a:t>日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10271.3</a:t>
                      </a:r>
                      <a:r>
                        <a:rPr lang="zh-CN" altLang="en-US" sz="1600" u="none" strike="noStrike">
                          <a:effectLst/>
                        </a:rPr>
                        <a:t>元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37778.45</a:t>
                      </a:r>
                      <a:r>
                        <a:rPr lang="zh-CN" altLang="en-US" sz="1600" u="none" strike="noStrike" dirty="0">
                          <a:effectLst/>
                        </a:rPr>
                        <a:t>元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016" marR="8016" marT="80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64942" y="5424407"/>
            <a:ext cx="8586060" cy="358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0" rtl="0" eaLnBrk="0" fontAlgn="base" latinLnBrk="0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说明</a:t>
            </a:r>
            <a:r>
              <a:rPr lang="zh-CN" altLang="en-US" i="1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：数据截止日期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2016</a:t>
            </a:r>
            <a:r>
              <a:rPr lang="zh-CN" altLang="en-US" i="1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年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9</a:t>
            </a:r>
            <a:r>
              <a:rPr lang="zh-CN" altLang="en-US" i="1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月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11</a:t>
            </a:r>
            <a:r>
              <a:rPr lang="zh-CN" altLang="en-US" i="1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日</a:t>
            </a:r>
            <a:endParaRPr kumimoji="0" lang="zh-CN" altLang="en-US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基础交易数据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979" y="1239865"/>
            <a:ext cx="8818535" cy="3936569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基础交易分析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日单数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客单价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购物时段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类别分析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取消订单；以下以东塘店为例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8325742"/>
              </p:ext>
            </p:extLst>
          </p:nvPr>
        </p:nvGraphicFramePr>
        <p:xfrm>
          <a:off x="249380" y="2124981"/>
          <a:ext cx="8708643" cy="2842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7672"/>
                <a:gridCol w="937672"/>
                <a:gridCol w="937672"/>
                <a:gridCol w="1163407"/>
                <a:gridCol w="937672"/>
                <a:gridCol w="937672"/>
                <a:gridCol w="937672"/>
                <a:gridCol w="937672"/>
                <a:gridCol w="981532"/>
              </a:tblGrid>
              <a:tr h="282727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effectLst/>
                        </a:rPr>
                        <a:t>基础交易数据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250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总销售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有效客单数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顾客总数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客单价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会员销售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会员订单数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BBG</a:t>
                      </a:r>
                      <a:r>
                        <a:rPr lang="zh-CN" altLang="en-US" sz="1600" u="none" strike="noStrike">
                          <a:effectLst/>
                        </a:rPr>
                        <a:t>线上会员数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会员客单价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日均会员客单数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214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37778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1039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754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36.36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10271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292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327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35.17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0168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单品数动销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频次大于</a:t>
                      </a:r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r>
                        <a:rPr lang="zh-CN" altLang="en-US" sz="1600" u="none" strike="noStrike">
                          <a:effectLst/>
                        </a:rPr>
                        <a:t>次人数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频次大于</a:t>
                      </a:r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r>
                        <a:rPr lang="zh-CN" altLang="en-US" sz="1600" u="none" strike="noStrike">
                          <a:effectLst/>
                        </a:rPr>
                        <a:t>次人数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频次大于</a:t>
                      </a:r>
                      <a:r>
                        <a:rPr lang="en-US" altLang="zh-CN" sz="1600" u="none" strike="noStrike" dirty="0">
                          <a:effectLst/>
                        </a:rPr>
                        <a:t>5</a:t>
                      </a:r>
                      <a:r>
                        <a:rPr lang="zh-CN" altLang="en-US" sz="1600" u="none" strike="noStrike" dirty="0">
                          <a:effectLst/>
                        </a:rPr>
                        <a:t>次人数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取消订单金额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取消订单数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平均拣货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时间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最高日销售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（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8-27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effectLst/>
                        </a:rPr>
                        <a:t> 最高</a:t>
                      </a:r>
                      <a:r>
                        <a:rPr lang="zh-CN" altLang="en-US" sz="1600" u="none" strike="noStrike" dirty="0">
                          <a:effectLst/>
                        </a:rPr>
                        <a:t>日交易笔数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（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8-27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4952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528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</a:rPr>
                        <a:t>131</a:t>
                      </a:r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95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5348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144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zh-CN" altLang="en-US" sz="16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分钟</a:t>
                      </a:r>
                      <a:endParaRPr lang="zh-CN" altLang="en-US" sz="1600" b="0" i="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4337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125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265716" y="5151764"/>
            <a:ext cx="7598123" cy="1130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defRPr/>
            </a:pPr>
            <a:r>
              <a:rPr lang="zh-CN" altLang="en-US" i="1" dirty="0" smtClean="0"/>
              <a:t>说明：平均拣货时间中，剔除隔天完成拣货数据进行统计</a:t>
            </a:r>
            <a:endParaRPr lang="en-US" altLang="zh-CN" i="1" dirty="0" smtClean="0"/>
          </a:p>
          <a:p>
            <a:pPr>
              <a:buClr>
                <a:srgbClr val="000000"/>
              </a:buClr>
              <a:defRPr/>
            </a:pPr>
            <a:r>
              <a:rPr lang="en-US" altLang="zh-CN" i="1" dirty="0" smtClean="0"/>
              <a:t>           1</a:t>
            </a:r>
            <a:r>
              <a:rPr lang="zh-CN" altLang="en-US" i="1" dirty="0" smtClean="0"/>
              <a:t>、</a:t>
            </a:r>
            <a:r>
              <a:rPr lang="en-US" altLang="zh-CN" i="1" dirty="0" smtClean="0"/>
              <a:t>45</a:t>
            </a:r>
            <a:r>
              <a:rPr lang="zh-CN" altLang="en-US" i="1" dirty="0" smtClean="0"/>
              <a:t>分钟以内拣货完成</a:t>
            </a:r>
            <a:r>
              <a:rPr lang="en-US" altLang="zh-CN" i="1" dirty="0" smtClean="0"/>
              <a:t>999</a:t>
            </a:r>
            <a:r>
              <a:rPr lang="zh-CN" altLang="en-US" i="1" dirty="0" smtClean="0"/>
              <a:t>笔，占比</a:t>
            </a:r>
            <a:r>
              <a:rPr lang="en-US" altLang="zh-CN" i="1" dirty="0" smtClean="0"/>
              <a:t>76.26%</a:t>
            </a:r>
          </a:p>
          <a:p>
            <a:pPr>
              <a:buClr>
                <a:srgbClr val="000000"/>
              </a:buClr>
              <a:defRPr/>
            </a:pPr>
            <a:r>
              <a:rPr lang="en-US" altLang="zh-CN" i="1" dirty="0"/>
              <a:t> </a:t>
            </a:r>
            <a:r>
              <a:rPr lang="en-US" altLang="zh-CN" i="1" dirty="0" smtClean="0"/>
              <a:t>          2</a:t>
            </a:r>
            <a:r>
              <a:rPr lang="zh-CN" altLang="en-US" i="1" dirty="0" smtClean="0"/>
              <a:t>、</a:t>
            </a:r>
            <a:r>
              <a:rPr lang="en-US" altLang="zh-CN" i="1" dirty="0" smtClean="0"/>
              <a:t>45</a:t>
            </a:r>
            <a:r>
              <a:rPr lang="zh-CN" altLang="en-US" i="1" dirty="0" smtClean="0"/>
              <a:t>分钟</a:t>
            </a:r>
            <a:r>
              <a:rPr lang="en-US" altLang="zh-CN" i="1" dirty="0" smtClean="0"/>
              <a:t>-90</a:t>
            </a:r>
            <a:r>
              <a:rPr lang="zh-CN" altLang="en-US" i="1" dirty="0" smtClean="0"/>
              <a:t>分钟拣货完成</a:t>
            </a:r>
            <a:r>
              <a:rPr lang="en-US" altLang="zh-CN" i="1" dirty="0" smtClean="0"/>
              <a:t>102</a:t>
            </a:r>
            <a:r>
              <a:rPr lang="zh-CN" altLang="en-US" i="1" dirty="0" smtClean="0"/>
              <a:t>笔，占比</a:t>
            </a:r>
            <a:r>
              <a:rPr lang="en-US" altLang="zh-CN" i="1" dirty="0" smtClean="0"/>
              <a:t>7.79%</a:t>
            </a:r>
          </a:p>
          <a:p>
            <a:pPr>
              <a:buClr>
                <a:srgbClr val="000000"/>
              </a:buClr>
              <a:defRPr/>
            </a:pPr>
            <a:r>
              <a:rPr lang="en-US" altLang="zh-CN" i="1" dirty="0"/>
              <a:t> </a:t>
            </a:r>
            <a:r>
              <a:rPr lang="en-US" altLang="zh-CN" i="1" dirty="0" smtClean="0"/>
              <a:t>          3</a:t>
            </a:r>
            <a:r>
              <a:rPr lang="zh-CN" altLang="en-US" i="1" dirty="0" smtClean="0"/>
              <a:t>、</a:t>
            </a:r>
            <a:r>
              <a:rPr lang="en-US" altLang="zh-CN" i="1" dirty="0" smtClean="0"/>
              <a:t>.90</a:t>
            </a:r>
            <a:r>
              <a:rPr lang="zh-CN" altLang="en-US" i="1" dirty="0" smtClean="0"/>
              <a:t>分钟以上拣货完成</a:t>
            </a:r>
            <a:r>
              <a:rPr lang="en-US" altLang="zh-CN" i="1" dirty="0" smtClean="0"/>
              <a:t>61</a:t>
            </a:r>
            <a:r>
              <a:rPr lang="zh-CN" altLang="en-US" i="1" dirty="0" smtClean="0"/>
              <a:t>笔，占比</a:t>
            </a:r>
            <a:r>
              <a:rPr lang="en-US" altLang="zh-CN" i="1" dirty="0" smtClean="0"/>
              <a:t>4.66%</a:t>
            </a:r>
          </a:p>
          <a:p>
            <a:pPr>
              <a:buClr>
                <a:srgbClr val="000000"/>
              </a:buClr>
              <a:defRPr/>
            </a:pPr>
            <a:r>
              <a:rPr lang="en-US" altLang="zh-CN" i="1" dirty="0"/>
              <a:t> </a:t>
            </a:r>
            <a:r>
              <a:rPr lang="en-US" altLang="zh-CN" i="1" dirty="0" smtClean="0"/>
              <a:t>          4</a:t>
            </a:r>
            <a:r>
              <a:rPr lang="zh-CN" altLang="en-US" i="1" dirty="0" smtClean="0"/>
              <a:t>、超过一天拣货</a:t>
            </a:r>
            <a:r>
              <a:rPr lang="en-US" altLang="zh-CN" i="1" dirty="0" smtClean="0"/>
              <a:t>148</a:t>
            </a:r>
            <a:r>
              <a:rPr lang="zh-CN" altLang="en-US" i="1" dirty="0" smtClean="0"/>
              <a:t>笔，占</a:t>
            </a:r>
            <a:r>
              <a:rPr lang="en-US" altLang="zh-CN" i="1" dirty="0" smtClean="0"/>
              <a:t>11.30%</a:t>
            </a:r>
          </a:p>
          <a:p>
            <a:pPr>
              <a:buClr>
                <a:srgbClr val="000000"/>
              </a:buClr>
              <a:defRPr/>
            </a:pPr>
            <a:r>
              <a:rPr lang="en-US" altLang="zh-CN" i="1" dirty="0"/>
              <a:t> </a:t>
            </a:r>
            <a:r>
              <a:rPr lang="en-US" altLang="zh-CN" i="1" dirty="0" smtClean="0"/>
              <a:t>           </a:t>
            </a:r>
            <a:endParaRPr lang="en-US" altLang="zh-CN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基础交易数据</a:t>
            </a:r>
            <a:r>
              <a:rPr lang="en-US" altLang="zh-CN" dirty="0" smtClean="0"/>
              <a:t>-</a:t>
            </a:r>
            <a:r>
              <a:rPr lang="zh-CN" altLang="en-US" dirty="0" smtClean="0"/>
              <a:t>购物时段数据统计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979" y="1382713"/>
            <a:ext cx="8818535" cy="4491145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94599481"/>
              </p:ext>
            </p:extLst>
          </p:nvPr>
        </p:nvGraphicFramePr>
        <p:xfrm>
          <a:off x="325464" y="1202105"/>
          <a:ext cx="8307093" cy="4234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7105"/>
                <a:gridCol w="747105"/>
                <a:gridCol w="1280751"/>
                <a:gridCol w="1280751"/>
                <a:gridCol w="747105"/>
                <a:gridCol w="942774"/>
                <a:gridCol w="1280751"/>
                <a:gridCol w="1280751"/>
              </a:tblGrid>
              <a:tr h="32572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购物时段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购物时段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57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时段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笔数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金额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占比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时段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笔数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金额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占比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57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439.23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1.16%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2979.16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7.89%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257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75.16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0.20%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3698.13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9.79%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7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02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65.5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0.17%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3541.53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9.37%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257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0.16%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4053.49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10.73%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7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07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304.6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0.81%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99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3731.78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9.88%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257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387.5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1.03%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3649.13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9.66%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7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09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1315.4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3.48%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834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2.21%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257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2034.86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5.39%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1120.93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2.97%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7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3339.79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8.84%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585.86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1.55%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257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2867.21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7.59%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393.3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1.04%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7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2300.89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6.09%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 bwMode="auto">
          <a:xfrm>
            <a:off x="298966" y="5602789"/>
            <a:ext cx="8429398" cy="84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defRPr/>
            </a:pPr>
            <a:r>
              <a:rPr lang="zh-CN" altLang="en-US" i="1" dirty="0" smtClean="0"/>
              <a:t>说明：</a:t>
            </a:r>
            <a:r>
              <a:rPr lang="en-US" altLang="zh-CN" i="1" dirty="0" smtClean="0"/>
              <a:t>3-6</a:t>
            </a:r>
            <a:r>
              <a:rPr lang="zh-CN" altLang="en-US" i="1" dirty="0" smtClean="0"/>
              <a:t>点无订单；门店工作时间（</a:t>
            </a:r>
            <a:r>
              <a:rPr lang="en-US" altLang="zh-CN" i="1" dirty="0" smtClean="0"/>
              <a:t>8-22</a:t>
            </a:r>
            <a:r>
              <a:rPr lang="zh-CN" altLang="en-US" i="1" dirty="0" smtClean="0"/>
              <a:t>点</a:t>
            </a:r>
            <a:r>
              <a:rPr lang="en-US" altLang="zh-CN" i="1" dirty="0" smtClean="0"/>
              <a:t>)</a:t>
            </a:r>
            <a:r>
              <a:rPr lang="zh-CN" altLang="en-US" i="1" dirty="0" smtClean="0"/>
              <a:t>订单总数</a:t>
            </a:r>
            <a:r>
              <a:rPr lang="en-US" altLang="zh-CN" i="1" dirty="0" smtClean="0"/>
              <a:t>1001</a:t>
            </a:r>
            <a:r>
              <a:rPr lang="zh-CN" altLang="en-US" i="1" dirty="0" smtClean="0"/>
              <a:t>笔，门店高峰期（</a:t>
            </a:r>
            <a:r>
              <a:rPr lang="en-US" altLang="zh-CN" i="1" dirty="0" smtClean="0"/>
              <a:t>9-11:</a:t>
            </a:r>
            <a:r>
              <a:rPr lang="zh-CN" altLang="en-US" i="1" dirty="0" smtClean="0"/>
              <a:t>订单数</a:t>
            </a:r>
            <a:r>
              <a:rPr lang="en-US" altLang="zh-CN" i="1" dirty="0" smtClean="0"/>
              <a:t>177</a:t>
            </a:r>
            <a:r>
              <a:rPr lang="zh-CN" altLang="en-US" i="1" dirty="0" smtClean="0"/>
              <a:t>笔，金额</a:t>
            </a:r>
            <a:r>
              <a:rPr lang="en-US" altLang="zh-CN" i="1" dirty="0" smtClean="0"/>
              <a:t>6690</a:t>
            </a:r>
            <a:r>
              <a:rPr lang="zh-CN" altLang="en-US" i="1" dirty="0" smtClean="0"/>
              <a:t>，</a:t>
            </a:r>
            <a:r>
              <a:rPr lang="zh-CN" altLang="en-US" i="1" dirty="0" smtClean="0">
                <a:solidFill>
                  <a:srgbClr val="FF0000"/>
                </a:solidFill>
              </a:rPr>
              <a:t>占比</a:t>
            </a:r>
            <a:r>
              <a:rPr lang="en-US" altLang="zh-CN" i="1" dirty="0" smtClean="0">
                <a:solidFill>
                  <a:srgbClr val="FF0000"/>
                </a:solidFill>
              </a:rPr>
              <a:t>17.71%</a:t>
            </a:r>
            <a:r>
              <a:rPr lang="zh-CN" altLang="en-US" i="1" dirty="0" smtClean="0"/>
              <a:t>；</a:t>
            </a:r>
            <a:r>
              <a:rPr lang="en-US" altLang="zh-CN" i="1" dirty="0" smtClean="0"/>
              <a:t>12-14</a:t>
            </a:r>
            <a:r>
              <a:rPr lang="zh-CN" altLang="en-US" i="1" dirty="0" smtClean="0"/>
              <a:t>订单数</a:t>
            </a:r>
            <a:r>
              <a:rPr lang="en-US" altLang="zh-CN" i="1" dirty="0" smtClean="0"/>
              <a:t>227</a:t>
            </a:r>
            <a:r>
              <a:rPr lang="zh-CN" altLang="en-US" i="1" dirty="0" smtClean="0"/>
              <a:t>笔，金额</a:t>
            </a:r>
            <a:r>
              <a:rPr lang="en-US" altLang="zh-CN" i="1" dirty="0" smtClean="0"/>
              <a:t>9544</a:t>
            </a:r>
            <a:r>
              <a:rPr lang="zh-CN" altLang="en-US" i="1" dirty="0" smtClean="0">
                <a:solidFill>
                  <a:srgbClr val="FF0000"/>
                </a:solidFill>
              </a:rPr>
              <a:t>占比</a:t>
            </a:r>
            <a:r>
              <a:rPr lang="en-US" altLang="zh-CN" i="1" dirty="0" smtClean="0">
                <a:solidFill>
                  <a:srgbClr val="FF0000"/>
                </a:solidFill>
              </a:rPr>
              <a:t>21.57%</a:t>
            </a:r>
            <a:r>
              <a:rPr lang="zh-CN" altLang="en-US" i="1" dirty="0" smtClean="0"/>
              <a:t>；</a:t>
            </a:r>
            <a:r>
              <a:rPr lang="en-US" altLang="zh-CN" i="1" dirty="0" smtClean="0"/>
              <a:t>15-17</a:t>
            </a:r>
            <a:r>
              <a:rPr lang="zh-CN" altLang="en-US" i="1" dirty="0" smtClean="0"/>
              <a:t>订单数</a:t>
            </a:r>
            <a:r>
              <a:rPr lang="en-US" altLang="zh-CN" i="1" dirty="0" smtClean="0"/>
              <a:t>312</a:t>
            </a:r>
            <a:r>
              <a:rPr lang="zh-CN" altLang="en-US" i="1" dirty="0" smtClean="0"/>
              <a:t>笔，金额</a:t>
            </a:r>
            <a:r>
              <a:rPr lang="en-US" altLang="zh-CN" i="1" dirty="0" smtClean="0"/>
              <a:t>11293</a:t>
            </a:r>
            <a:r>
              <a:rPr lang="zh-CN" altLang="en-US" i="1" dirty="0" smtClean="0">
                <a:solidFill>
                  <a:srgbClr val="FF0000"/>
                </a:solidFill>
              </a:rPr>
              <a:t>占比</a:t>
            </a:r>
            <a:r>
              <a:rPr lang="en-US" altLang="zh-CN" i="1" dirty="0" smtClean="0">
                <a:solidFill>
                  <a:srgbClr val="FF0000"/>
                </a:solidFill>
              </a:rPr>
              <a:t>29.89%</a:t>
            </a:r>
            <a:r>
              <a:rPr lang="zh-CN" altLang="en-US" i="1" dirty="0" smtClean="0"/>
              <a:t>；</a:t>
            </a:r>
            <a:r>
              <a:rPr lang="en-US" altLang="zh-CN" i="1" dirty="0" smtClean="0"/>
              <a:t>18-20</a:t>
            </a:r>
            <a:r>
              <a:rPr lang="zh-CN" altLang="en-US" i="1" dirty="0" smtClean="0"/>
              <a:t>订单数</a:t>
            </a:r>
            <a:r>
              <a:rPr lang="en-US" altLang="zh-CN" i="1" dirty="0" smtClean="0"/>
              <a:t>228</a:t>
            </a:r>
            <a:r>
              <a:rPr lang="zh-CN" altLang="en-US" i="1" dirty="0" smtClean="0"/>
              <a:t>笔，金额</a:t>
            </a:r>
            <a:r>
              <a:rPr lang="en-US" altLang="zh-CN" i="1" dirty="0" smtClean="0"/>
              <a:t>8214.91</a:t>
            </a:r>
            <a:r>
              <a:rPr lang="zh-CN" altLang="en-US" i="1" dirty="0" smtClean="0">
                <a:solidFill>
                  <a:srgbClr val="FF0000"/>
                </a:solidFill>
              </a:rPr>
              <a:t>占比</a:t>
            </a:r>
            <a:r>
              <a:rPr lang="en-US" altLang="zh-CN" i="1" dirty="0" smtClean="0">
                <a:solidFill>
                  <a:srgbClr val="FF0000"/>
                </a:solidFill>
              </a:rPr>
              <a:t>21.75%</a:t>
            </a:r>
            <a:r>
              <a:rPr lang="zh-CN" altLang="en-US" i="1" dirty="0" smtClean="0"/>
              <a:t>）</a:t>
            </a:r>
            <a:endParaRPr lang="en-US" altLang="zh-CN" i="1" dirty="0"/>
          </a:p>
        </p:txBody>
      </p:sp>
    </p:spTree>
    <p:extLst>
      <p:ext uri="{BB962C8B-B14F-4D97-AF65-F5344CB8AC3E}">
        <p14:creationId xmlns:p14="http://schemas.microsoft.com/office/powerpoint/2010/main" xmlns="" val="944014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230" y="220837"/>
            <a:ext cx="8229600" cy="647068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商品基本概况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东塘店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选品原则？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" y="838779"/>
            <a:ext cx="9143999" cy="1029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0" rtl="0" eaLnBrk="0" fontAlgn="base" latinLnBrk="0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defTabSz="0" eaLnBrk="0" hangingPunct="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采购按类别甄选商品制定上线计划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，共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14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个大类，上架商品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957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支；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动销单品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528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支；无动销商品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429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支。动销商品占比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55.17%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，无动销商品占比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44.83%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。（日期截止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9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月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17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日）</a:t>
            </a:r>
            <a:endParaRPr lang="en-US" altLang="zh-CN" sz="1800" dirty="0"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0" marR="0" lvl="0" indent="0" algn="l" defTabSz="0" rtl="0" eaLnBrk="0" fontAlgn="base" latinLnBrk="0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21</a:t>
            </a:r>
            <a:r>
              <a:rPr kumimoji="0" lang="zh-CN" alt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，</a:t>
            </a:r>
            <a:r>
              <a:rPr kumimoji="0" lang="en-US" altLang="zh-CN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23</a:t>
            </a:r>
            <a:r>
              <a:rPr kumimoji="0" lang="zh-CN" alt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，</a:t>
            </a:r>
            <a:r>
              <a:rPr kumimoji="0" lang="en-US" altLang="zh-CN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25</a:t>
            </a:r>
            <a:r>
              <a:rPr lang="zh-CN" altLang="en-US" sz="2000" u="sng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，</a:t>
            </a:r>
            <a:r>
              <a:rPr lang="en-US" altLang="zh-CN" sz="2000" u="sng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26</a:t>
            </a:r>
            <a:r>
              <a:rPr lang="zh-CN" altLang="en-US" sz="2000" u="sng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，</a:t>
            </a:r>
            <a:r>
              <a:rPr lang="en-US" altLang="zh-CN" sz="2000" u="sng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27</a:t>
            </a:r>
            <a:r>
              <a:rPr lang="zh-CN" altLang="en-US" sz="2000" u="sng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，</a:t>
            </a:r>
            <a:r>
              <a:rPr lang="en-US" altLang="zh-CN" sz="2000" u="sng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29</a:t>
            </a:r>
            <a:r>
              <a:rPr lang="zh-CN" altLang="en-US" sz="2000" u="sng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共</a:t>
            </a:r>
            <a:r>
              <a:rPr lang="en-US" altLang="zh-CN" sz="2000" u="sng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6</a:t>
            </a:r>
            <a:r>
              <a:rPr lang="zh-CN" altLang="en-US" sz="2000" u="sng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个类别合计销售占比</a:t>
            </a:r>
            <a:r>
              <a:rPr lang="en-US" altLang="zh-CN" sz="2000" u="sng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96%</a:t>
            </a:r>
            <a:r>
              <a:rPr lang="zh-CN" altLang="en-US" sz="2000" u="sng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，</a:t>
            </a:r>
            <a:r>
              <a:rPr lang="en-US" altLang="zh-CN" sz="2000" u="sng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29</a:t>
            </a:r>
            <a:r>
              <a:rPr lang="zh-CN" altLang="en-US" sz="2000" u="sng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大类占比</a:t>
            </a:r>
            <a:r>
              <a:rPr lang="en-US" altLang="zh-CN" sz="2000" u="sng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48.26%</a:t>
            </a:r>
            <a:r>
              <a:rPr lang="zh-CN" altLang="en-US" sz="2000" u="sng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，</a:t>
            </a:r>
            <a:r>
              <a:rPr lang="en-US" altLang="zh-CN" sz="2000" u="sng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27</a:t>
            </a:r>
            <a:r>
              <a:rPr lang="zh-CN" altLang="en-US" sz="2000" u="sng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大类占比</a:t>
            </a:r>
            <a:r>
              <a:rPr lang="en-US" altLang="zh-CN" sz="2000" u="sng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11.33%</a:t>
            </a:r>
            <a:r>
              <a:rPr lang="zh-CN" altLang="en-US" sz="2000" u="sng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，</a:t>
            </a:r>
            <a:r>
              <a:rPr lang="en-US" altLang="zh-CN" sz="2000" u="sng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21</a:t>
            </a:r>
            <a:r>
              <a:rPr lang="zh-CN" altLang="en-US" sz="2000" u="sng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大类占比</a:t>
            </a:r>
            <a:r>
              <a:rPr lang="en-US" altLang="zh-CN" sz="2000" u="sng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11.18%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74439888"/>
              </p:ext>
            </p:extLst>
          </p:nvPr>
        </p:nvGraphicFramePr>
        <p:xfrm>
          <a:off x="66500" y="2611056"/>
          <a:ext cx="8942522" cy="38798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4849"/>
                <a:gridCol w="465692"/>
                <a:gridCol w="523524"/>
                <a:gridCol w="502217"/>
                <a:gridCol w="547874"/>
                <a:gridCol w="620924"/>
                <a:gridCol w="620924"/>
                <a:gridCol w="693974"/>
                <a:gridCol w="693974"/>
                <a:gridCol w="486999"/>
                <a:gridCol w="596574"/>
                <a:gridCol w="547874"/>
                <a:gridCol w="547874"/>
                <a:gridCol w="572225"/>
                <a:gridCol w="767024"/>
              </a:tblGrid>
              <a:tr h="6221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类别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12</a:t>
                      </a:r>
                      <a:r>
                        <a:rPr lang="zh-CN" altLang="en-US" sz="1400" u="none" strike="noStrike">
                          <a:effectLst/>
                        </a:rPr>
                        <a:t>家庭用品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14</a:t>
                      </a:r>
                      <a:r>
                        <a:rPr lang="zh-CN" altLang="en-US" sz="1400" u="none" strike="noStrike">
                          <a:effectLst/>
                        </a:rPr>
                        <a:t>休闲用品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15DIY</a:t>
                      </a:r>
                      <a:r>
                        <a:rPr lang="zh-CN" altLang="en-US" sz="1400" u="none" strike="noStrike">
                          <a:effectLst/>
                        </a:rPr>
                        <a:t>课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16</a:t>
                      </a:r>
                      <a:r>
                        <a:rPr lang="zh-CN" altLang="en-US" sz="1400" u="none" strike="noStrike">
                          <a:effectLst/>
                        </a:rPr>
                        <a:t>床上用品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17</a:t>
                      </a:r>
                      <a:r>
                        <a:rPr lang="zh-CN" altLang="en-US" sz="1400" u="none" strike="noStrike">
                          <a:effectLst/>
                        </a:rPr>
                        <a:t>纺织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19</a:t>
                      </a:r>
                      <a:r>
                        <a:rPr lang="zh-CN" altLang="en-US" sz="1400" u="none" strike="noStrike">
                          <a:effectLst/>
                        </a:rPr>
                        <a:t>鞋类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21</a:t>
                      </a:r>
                      <a:r>
                        <a:rPr lang="zh-CN" altLang="en-US" sz="1400" u="none" strike="noStrike" dirty="0">
                          <a:effectLst/>
                        </a:rPr>
                        <a:t>饮料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22</a:t>
                      </a:r>
                      <a:r>
                        <a:rPr lang="zh-CN" altLang="en-US" sz="1400" u="none" strike="noStrike">
                          <a:effectLst/>
                        </a:rPr>
                        <a:t>烟酒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23</a:t>
                      </a:r>
                      <a:r>
                        <a:rPr lang="zh-CN" altLang="en-US" sz="1400" u="none" strike="noStrike">
                          <a:effectLst/>
                        </a:rPr>
                        <a:t>休闲食品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24</a:t>
                      </a:r>
                      <a:r>
                        <a:rPr lang="zh-CN" altLang="en-US" sz="1400" u="none" strike="noStrike">
                          <a:effectLst/>
                        </a:rPr>
                        <a:t>冲调饮品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25</a:t>
                      </a:r>
                      <a:r>
                        <a:rPr lang="zh-CN" altLang="en-US" sz="1400" u="none" strike="noStrike" dirty="0">
                          <a:effectLst/>
                        </a:rPr>
                        <a:t>粮油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26</a:t>
                      </a:r>
                      <a:r>
                        <a:rPr lang="zh-CN" altLang="en-US" sz="1400" u="none" strike="noStrike">
                          <a:effectLst/>
                        </a:rPr>
                        <a:t>粮油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27</a:t>
                      </a:r>
                      <a:r>
                        <a:rPr lang="zh-CN" altLang="en-US" sz="1400" u="none" strike="noStrike">
                          <a:effectLst/>
                        </a:rPr>
                        <a:t>冷冻冷藏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29</a:t>
                      </a:r>
                      <a:r>
                        <a:rPr lang="zh-CN" altLang="en-US" sz="1400" u="none" strike="noStrike" dirty="0">
                          <a:effectLst/>
                        </a:rPr>
                        <a:t>日化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144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无动销商品数量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48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48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56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49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42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72</a:t>
                      </a:r>
                      <a:endParaRPr lang="en-US" altLang="zh-CN" sz="14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959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无动销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商品占</a:t>
                      </a:r>
                      <a:r>
                        <a:rPr lang="zh-CN" altLang="en-US" sz="1400" u="none" strike="noStrike" dirty="0">
                          <a:effectLst/>
                        </a:rPr>
                        <a:t>比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1.57%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0.10%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1.25%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0.42%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5.02%</a:t>
                      </a:r>
                      <a:endParaRPr lang="en-US" altLang="zh-CN" sz="14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0.52%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5.02%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5.85%</a:t>
                      </a:r>
                      <a:endParaRPr lang="en-US" altLang="zh-CN" sz="14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5.12%</a:t>
                      </a:r>
                      <a:endParaRPr lang="en-US" altLang="zh-CN" sz="14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3.13%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3.13%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1.78%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4.39%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7.52%</a:t>
                      </a:r>
                      <a:endParaRPr lang="en-US" altLang="zh-CN" sz="14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70959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动销商品数量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 </a:t>
                      </a:r>
                      <a:endParaRPr lang="en-US" altLang="zh-CN" sz="14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 </a:t>
                      </a:r>
                      <a:endParaRPr lang="en-US" altLang="zh-CN" sz="14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97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19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85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16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50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41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61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146 </a:t>
                      </a:r>
                      <a:endParaRPr lang="en-US" altLang="zh-CN" sz="14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3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 smtClean="0">
                          <a:effectLst/>
                        </a:rPr>
                        <a:t>销售</a:t>
                      </a:r>
                      <a:r>
                        <a:rPr lang="zh-CN" altLang="en-US" sz="1400" u="none" strike="noStrike" dirty="0">
                          <a:effectLst/>
                        </a:rPr>
                        <a:t>金额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229.5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209.5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118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199.2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6609.8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944.8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5481.3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808.9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6495.7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2801.4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6699.4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28539.7</a:t>
                      </a:r>
                      <a:endParaRPr lang="en-US" altLang="zh-CN" sz="14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6263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动销商品销售占比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0.39%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0.00%</a:t>
                      </a:r>
                      <a:endParaRPr lang="en-US" altLang="zh-CN" sz="14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0.35%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0.00%</a:t>
                      </a:r>
                      <a:endParaRPr lang="en-US" altLang="zh-CN" sz="14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0.20%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0.34%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11.18%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1.60%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9.27%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1.37%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10.98%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4.74%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11.33%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48.26%</a:t>
                      </a:r>
                      <a:endParaRPr lang="en-US" altLang="zh-CN" sz="14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8409" marR="8409" marT="8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21563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线上购物频次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7583608"/>
              </p:ext>
            </p:extLst>
          </p:nvPr>
        </p:nvGraphicFramePr>
        <p:xfrm>
          <a:off x="526943" y="1286362"/>
          <a:ext cx="8198604" cy="4033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9114"/>
                <a:gridCol w="1058860"/>
                <a:gridCol w="1028608"/>
                <a:gridCol w="1089114"/>
                <a:gridCol w="786582"/>
                <a:gridCol w="1573163"/>
                <a:gridCol w="1573163"/>
              </a:tblGrid>
              <a:tr h="3667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重复频次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会员线上购物频次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整体线上购物频次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会员笔数占比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会员金额占比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67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笔数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金额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笔数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金额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67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r>
                        <a:rPr lang="zh-CN" altLang="en-US" sz="1600" u="none" strike="noStrike">
                          <a:effectLst/>
                        </a:rPr>
                        <a:t>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2910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212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8136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38.67%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35.76%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7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r>
                        <a:rPr lang="zh-CN" altLang="en-US" sz="1600" u="none" strike="noStrike">
                          <a:effectLst/>
                        </a:rPr>
                        <a:t>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190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6970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557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21225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34.11%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32.83%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7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r>
                        <a:rPr lang="zh-CN" altLang="en-US" sz="1600" u="none" strike="noStrike">
                          <a:effectLst/>
                        </a:rPr>
                        <a:t>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5380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184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12654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37.44%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36.89%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7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</a:t>
                      </a:r>
                      <a:r>
                        <a:rPr lang="zh-CN" altLang="en-US" sz="1600" u="none" strike="noStrike">
                          <a:effectLst/>
                        </a:rPr>
                        <a:t>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1846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3331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47.06%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46.23%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7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</a:t>
                      </a:r>
                      <a:r>
                        <a:rPr lang="zh-CN" altLang="en-US" sz="1600" u="none" strike="noStrike">
                          <a:effectLst/>
                        </a:rPr>
                        <a:t>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458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950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28.57%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16.00%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7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</a:t>
                      </a:r>
                      <a:r>
                        <a:rPr lang="zh-CN" altLang="en-US" sz="1600" u="none" strike="noStrike">
                          <a:effectLst/>
                        </a:rPr>
                        <a:t>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535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7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</a:t>
                      </a:r>
                      <a:r>
                        <a:rPr lang="zh-CN" altLang="en-US" sz="1600" u="none" strike="noStrike">
                          <a:effectLst/>
                        </a:rPr>
                        <a:t>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190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190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7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</a:t>
                      </a:r>
                      <a:r>
                        <a:rPr lang="zh-CN" altLang="en-US" sz="1600" u="none" strike="noStrike">
                          <a:effectLst/>
                        </a:rPr>
                        <a:t>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423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423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51.30%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7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</a:t>
                      </a:r>
                      <a:r>
                        <a:rPr lang="zh-CN" altLang="en-US" sz="1600" u="none" strike="noStrike">
                          <a:effectLst/>
                        </a:rPr>
                        <a:t>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281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281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0.00%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0.00%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311" y="223180"/>
            <a:ext cx="8229600" cy="838200"/>
          </a:xfrm>
        </p:spPr>
        <p:txBody>
          <a:bodyPr/>
          <a:lstStyle/>
          <a:p>
            <a:r>
              <a:rPr lang="zh-CN" altLang="en-US" dirty="0" smtClean="0"/>
              <a:t>会员购物分析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线上购买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6779" y="1061380"/>
            <a:ext cx="8229600" cy="903287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步步高会员性别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年龄分析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占比分析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人数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交易笔数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总金额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客单价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平均购物频次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最高购物频次，购买时间段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492426" y="820748"/>
            <a:ext cx="4808482" cy="2427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1:</a:t>
            </a:r>
            <a:r>
              <a:rPr lang="zh-CN" altLang="en-US" dirty="0" smtClean="0">
                <a:solidFill>
                  <a:srgbClr val="FF0000"/>
                </a:solidFill>
              </a:rPr>
              <a:t> 活动会员和非活动会员比例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定义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激活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有效的会员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手机</a:t>
            </a:r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身份证有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顾客确认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非激活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 手机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身份证资料不全 </a:t>
            </a:r>
            <a:r>
              <a:rPr lang="en-US" altLang="zh-CN" dirty="0" smtClean="0">
                <a:solidFill>
                  <a:srgbClr val="FF0000"/>
                </a:solidFill>
              </a:rPr>
              <a:t>–</a:t>
            </a:r>
            <a:r>
              <a:rPr lang="zh-CN" altLang="en-US" dirty="0" smtClean="0">
                <a:solidFill>
                  <a:srgbClr val="FF0000"/>
                </a:solidFill>
              </a:rPr>
              <a:t>不能使用积分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券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2:</a:t>
            </a:r>
            <a:r>
              <a:rPr lang="zh-CN" altLang="en-US" dirty="0" smtClean="0">
                <a:solidFill>
                  <a:srgbClr val="FF0000"/>
                </a:solidFill>
              </a:rPr>
              <a:t> 年龄结构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80-90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RFM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82815675"/>
              </p:ext>
            </p:extLst>
          </p:nvPr>
        </p:nvGraphicFramePr>
        <p:xfrm>
          <a:off x="673769" y="5293194"/>
          <a:ext cx="7988967" cy="15648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3941"/>
                <a:gridCol w="1283941"/>
                <a:gridCol w="1283941"/>
                <a:gridCol w="1283941"/>
                <a:gridCol w="1283941"/>
                <a:gridCol w="1569262"/>
              </a:tblGrid>
              <a:tr h="2286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年龄分析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714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项目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90</a:t>
                      </a:r>
                      <a:r>
                        <a:rPr lang="zh-CN" altLang="en-US" sz="1600" u="none" strike="noStrike" dirty="0">
                          <a:effectLst/>
                        </a:rPr>
                        <a:t>后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80</a:t>
                      </a:r>
                      <a:r>
                        <a:rPr lang="zh-CN" altLang="en-US" sz="1600" u="none" strike="noStrike">
                          <a:effectLst/>
                        </a:rPr>
                        <a:t>后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70</a:t>
                      </a:r>
                      <a:r>
                        <a:rPr lang="zh-CN" altLang="en-US" sz="1600" u="none" strike="noStrike" dirty="0">
                          <a:effectLst/>
                        </a:rPr>
                        <a:t>后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60</a:t>
                      </a:r>
                      <a:r>
                        <a:rPr lang="zh-CN" altLang="en-US" sz="1600" u="none" strike="noStrike">
                          <a:effectLst/>
                        </a:rPr>
                        <a:t>后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非激活会员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43714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长沙东塘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12.21%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21.37%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20.61%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14.12%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31.67%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43714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人数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40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70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67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46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104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48839961"/>
              </p:ext>
            </p:extLst>
          </p:nvPr>
        </p:nvGraphicFramePr>
        <p:xfrm>
          <a:off x="689810" y="3878674"/>
          <a:ext cx="8117307" cy="11567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5769"/>
                <a:gridCol w="2705769"/>
                <a:gridCol w="2705769"/>
              </a:tblGrid>
              <a:tr h="39665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性别分析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项目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男性会员占比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女性会员占比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占比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36.25%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63.74%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9549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人数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118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209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95963154"/>
              </p:ext>
            </p:extLst>
          </p:nvPr>
        </p:nvGraphicFramePr>
        <p:xfrm>
          <a:off x="669424" y="1719915"/>
          <a:ext cx="8362281" cy="1969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2702"/>
                <a:gridCol w="963149"/>
                <a:gridCol w="811384"/>
                <a:gridCol w="867519"/>
                <a:gridCol w="1192011"/>
                <a:gridCol w="3625516"/>
              </a:tblGrid>
              <a:tr h="64435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线上会员总数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活动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会员人数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非活动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会员人数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活动会员占比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非活动会员占比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定义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8685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327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260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79.51%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20.49%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激活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有效的会员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手机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身份证有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顾客确认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非激活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手机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身份证资料不全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不能使用积分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券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311" y="223180"/>
            <a:ext cx="8229600" cy="838200"/>
          </a:xfrm>
        </p:spPr>
        <p:txBody>
          <a:bodyPr/>
          <a:lstStyle/>
          <a:p>
            <a:r>
              <a:rPr lang="zh-CN" altLang="en-US" dirty="0" smtClean="0"/>
              <a:t>会员购物分析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线上购买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6779" y="1061380"/>
            <a:ext cx="8229600" cy="903287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步步高会员性别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年龄分析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占比分析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人数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交易笔数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总金额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客单价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平均购物频次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最高购物频次，购买时间段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914911" y="1334096"/>
            <a:ext cx="4808482" cy="2427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1:</a:t>
            </a:r>
            <a:r>
              <a:rPr lang="zh-CN" altLang="en-US" dirty="0" smtClean="0">
                <a:solidFill>
                  <a:srgbClr val="FF0000"/>
                </a:solidFill>
              </a:rPr>
              <a:t> 活动会员和非活动会员比例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定义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激活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有效的会员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手机</a:t>
            </a:r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身份证有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顾客确认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非激活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 手机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身份证资料不全 </a:t>
            </a:r>
            <a:r>
              <a:rPr lang="en-US" altLang="zh-CN" dirty="0" smtClean="0">
                <a:solidFill>
                  <a:srgbClr val="FF0000"/>
                </a:solidFill>
              </a:rPr>
              <a:t>–</a:t>
            </a:r>
            <a:r>
              <a:rPr lang="zh-CN" altLang="en-US" dirty="0" smtClean="0">
                <a:solidFill>
                  <a:srgbClr val="FF0000"/>
                </a:solidFill>
              </a:rPr>
              <a:t>不能使用积分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券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2:</a:t>
            </a:r>
            <a:r>
              <a:rPr lang="zh-CN" altLang="en-US" dirty="0" smtClean="0">
                <a:solidFill>
                  <a:srgbClr val="FF0000"/>
                </a:solidFill>
              </a:rPr>
              <a:t> 年龄结构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80-90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RFM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52031945"/>
              </p:ext>
            </p:extLst>
          </p:nvPr>
        </p:nvGraphicFramePr>
        <p:xfrm>
          <a:off x="426452" y="1880521"/>
          <a:ext cx="7931482" cy="15524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5361"/>
                <a:gridCol w="1440190"/>
                <a:gridCol w="1440190"/>
                <a:gridCol w="1085361"/>
                <a:gridCol w="1440190"/>
                <a:gridCol w="1440190"/>
              </a:tblGrid>
              <a:tr h="25547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购买人数占比分析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交易笔数占比分析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547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门店购买人数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门店会员购买人数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会员购买人数占比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门店交易笔数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门店会员交易笔数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会员交易笔数占比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79980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754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196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25.99%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1039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292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28.10%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48622915"/>
              </p:ext>
            </p:extLst>
          </p:nvPr>
        </p:nvGraphicFramePr>
        <p:xfrm>
          <a:off x="452700" y="3761986"/>
          <a:ext cx="7905238" cy="18368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6747"/>
                <a:gridCol w="920406"/>
                <a:gridCol w="1155031"/>
                <a:gridCol w="1054982"/>
                <a:gridCol w="883614"/>
                <a:gridCol w="670030"/>
                <a:gridCol w="1038544"/>
                <a:gridCol w="1325884"/>
              </a:tblGrid>
              <a:tr h="462964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 smtClean="0">
                          <a:effectLst/>
                        </a:rPr>
                        <a:t>总金额分析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186" marR="8186" marT="8186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1089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订单笔数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186" marR="8186" marT="81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订单总金额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186" marR="8186" marT="81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会员订单笔数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186" marR="8186" marT="81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会员订单金额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186" marR="8186" marT="81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 smtClean="0">
                          <a:effectLst/>
                        </a:rPr>
                        <a:t>客</a:t>
                      </a:r>
                      <a:r>
                        <a:rPr lang="zh-CN" altLang="en-US" sz="1600" u="none" strike="noStrike" dirty="0">
                          <a:effectLst/>
                        </a:rPr>
                        <a:t>单价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186" marR="8186" marT="81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会员客单价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186" marR="8186" marT="81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会员订单占比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186" marR="8186" marT="81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会员订单金额占比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186" marR="8186" marT="8186" marB="0" anchor="b"/>
                </a:tc>
              </a:tr>
              <a:tr h="46296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3795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186" marR="8186" marT="81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37778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186" marR="8186" marT="81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987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186" marR="8186" marT="81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10271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186" marR="8186" marT="81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36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186" marR="8186" marT="81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35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186" marR="8186" marT="81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26.01%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186" marR="8186" marT="81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27.19%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186" marR="8186" marT="8186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1118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线上步步高会员线下购物频次                                                                        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60719589"/>
              </p:ext>
            </p:extLst>
          </p:nvPr>
        </p:nvGraphicFramePr>
        <p:xfrm>
          <a:off x="457200" y="1382713"/>
          <a:ext cx="8229603" cy="46494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6274"/>
                <a:gridCol w="866274"/>
                <a:gridCol w="952901"/>
                <a:gridCol w="866274"/>
                <a:gridCol w="866274"/>
                <a:gridCol w="1039529"/>
                <a:gridCol w="866274"/>
                <a:gridCol w="866274"/>
                <a:gridCol w="1039529"/>
              </a:tblGrid>
              <a:tr h="41872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三个月之内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六个月之内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十二个月之内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622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会员人数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交易次数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销售金额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会员人数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交易次数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销售金额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会员人数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交易次数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销售金额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18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12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66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6567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13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101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12890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20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266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30625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18726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872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2014 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年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2015 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年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2016 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年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87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会员人数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交易次数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销售金额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会员人数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交易次数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销售金额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会员人数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交易次数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销售金额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18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11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150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23498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277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31725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15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172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21964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18726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872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RA</a:t>
                      </a:r>
                      <a:r>
                        <a:rPr lang="zh-CN" altLang="en-US" sz="1600" u="none" strike="noStrike">
                          <a:effectLst/>
                        </a:rPr>
                        <a:t>全部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 gridSpan="6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187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会员人数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交易次数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销售金额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gridSpan="6"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18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26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599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77187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gridSpan="6"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9874741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L1&amp;L2 流程">
  <a:themeElements>
    <a:clrScheme name="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2B8E3"/>
      </a:accent6>
      <a:hlink>
        <a:srgbClr val="669900"/>
      </a:hlink>
      <a:folHlink>
        <a:srgbClr val="8CC8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5467</TotalTime>
  <Words>1922</Words>
  <Application>Microsoft Office PowerPoint</Application>
  <PresentationFormat>全屏显示(4:3)</PresentationFormat>
  <Paragraphs>680</Paragraphs>
  <Slides>15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L1&amp;L2 流程</vt:lpstr>
      <vt:lpstr>自定义设计方案</vt:lpstr>
      <vt:lpstr>京东到家数据分析                   2016.09 </vt:lpstr>
      <vt:lpstr>背景介绍</vt:lpstr>
      <vt:lpstr>基础交易数据</vt:lpstr>
      <vt:lpstr>基础交易数据-购物时段数据统计</vt:lpstr>
      <vt:lpstr>商品基本概况-东塘店—选品原则？</vt:lpstr>
      <vt:lpstr>线上购物频次</vt:lpstr>
      <vt:lpstr>会员购物分析-线上购买</vt:lpstr>
      <vt:lpstr>会员购物分析-线上购买</vt:lpstr>
      <vt:lpstr>线上步步高会员线下购物频次                                                                        </vt:lpstr>
      <vt:lpstr>会员购物分析-线下购买</vt:lpstr>
      <vt:lpstr>80，90后线下会员</vt:lpstr>
      <vt:lpstr>90后线下会员</vt:lpstr>
      <vt:lpstr>线上取消订单分析</vt:lpstr>
      <vt:lpstr>线上顾客行为分析</vt:lpstr>
      <vt:lpstr>启示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2016年重点项目汇报         应用部</dc:title>
  <dc:creator>Ken</dc:creator>
  <cp:lastModifiedBy>hedehui</cp:lastModifiedBy>
  <cp:revision>486</cp:revision>
  <dcterms:modified xsi:type="dcterms:W3CDTF">2016-09-20T03:27:50Z</dcterms:modified>
</cp:coreProperties>
</file>