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54" r:id="rId2"/>
    <p:sldId id="355" r:id="rId3"/>
    <p:sldId id="356" r:id="rId4"/>
    <p:sldId id="357" r:id="rId5"/>
    <p:sldId id="358" r:id="rId6"/>
    <p:sldId id="359" r:id="rId7"/>
    <p:sldId id="360" r:id="rId8"/>
    <p:sldId id="390" r:id="rId9"/>
    <p:sldId id="391"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92" r:id="rId32"/>
    <p:sldId id="383" r:id="rId33"/>
    <p:sldId id="384" r:id="rId34"/>
    <p:sldId id="385" r:id="rId35"/>
    <p:sldId id="386" r:id="rId36"/>
    <p:sldId id="387" r:id="rId37"/>
    <p:sldId id="388" r:id="rId38"/>
    <p:sldId id="38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156ACA"/>
    <a:srgbClr val="59EA09"/>
    <a:srgbClr val="15CECA"/>
    <a:srgbClr val="12CDD3"/>
    <a:srgbClr val="10D7AB"/>
    <a:srgbClr val="E2F504"/>
    <a:srgbClr val="707276"/>
    <a:srgbClr val="664998"/>
    <a:srgbClr val="1727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31" autoAdjust="0"/>
    <p:restoredTop sz="94660"/>
  </p:normalViewPr>
  <p:slideViewPr>
    <p:cSldViewPr>
      <p:cViewPr varScale="1">
        <p:scale>
          <a:sx n="109" d="100"/>
          <a:sy n="109" d="100"/>
        </p:scale>
        <p:origin x="-276" y="-90"/>
      </p:cViewPr>
      <p:guideLst>
        <p:guide orient="horz" pos="2160"/>
        <p:guide pos="2880"/>
      </p:guideLst>
    </p:cSldViewPr>
  </p:slideViewPr>
  <p:notesTextViewPr>
    <p:cViewPr>
      <p:scale>
        <a:sx n="1" d="1"/>
        <a:sy n="1" d="1"/>
      </p:scale>
      <p:origin x="0" y="0"/>
    </p:cViewPr>
  </p:notesTextViewPr>
  <p:sorterViewPr>
    <p:cViewPr>
      <p:scale>
        <a:sx n="100" d="100"/>
        <a:sy n="100" d="100"/>
      </p:scale>
      <p:origin x="0" y="8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773551263353886E-2"/>
          <c:y val="8.7923730121970037E-2"/>
          <c:w val="0.82947623137331783"/>
          <c:h val="0.83165910143585065"/>
        </c:manualLayout>
      </c:layout>
      <c:barChart>
        <c:barDir val="col"/>
        <c:grouping val="stacked"/>
        <c:varyColors val="0"/>
        <c:ser>
          <c:idx val="0"/>
          <c:order val="0"/>
          <c:tx>
            <c:strRef>
              <c:f>Sheet1!$A$2</c:f>
              <c:strCache>
                <c:ptCount val="1"/>
                <c:pt idx="0">
                  <c:v>Modern Trade</c:v>
                </c:pt>
              </c:strCache>
            </c:strRef>
          </c:tx>
          <c:spPr>
            <a:solidFill>
              <a:schemeClr val="accent1"/>
            </a:solidFill>
          </c:spPr>
          <c:invertIfNegative val="0"/>
          <c:dLbls>
            <c:dLbl>
              <c:idx val="0"/>
              <c:layout>
                <c:manualLayout>
                  <c:x val="3.0328522428278988E-3"/>
                  <c:y val="-1.5666117551045081E-2"/>
                </c:manualLayout>
              </c:layout>
              <c:dLblPos val="ctr"/>
              <c:showLegendKey val="0"/>
              <c:showVal val="1"/>
              <c:showCatName val="0"/>
              <c:showSerName val="0"/>
              <c:showPercent val="0"/>
              <c:showBubbleSize val="0"/>
            </c:dLbl>
            <c:dLbl>
              <c:idx val="1"/>
              <c:layout>
                <c:manualLayout>
                  <c:x val="3.1177503099338402E-3"/>
                  <c:y val="-1.7070295790490977E-2"/>
                </c:manualLayout>
              </c:layout>
              <c:dLblPos val="ctr"/>
              <c:showLegendKey val="0"/>
              <c:showVal val="1"/>
              <c:showCatName val="0"/>
              <c:showSerName val="0"/>
              <c:showPercent val="0"/>
              <c:showBubbleSize val="0"/>
            </c:dLbl>
            <c:dLbl>
              <c:idx val="2"/>
              <c:layout>
                <c:manualLayout>
                  <c:x val="6.2355006198676812E-3"/>
                  <c:y val="-1.5433704589743184E-2"/>
                </c:manualLayout>
              </c:layout>
              <c:dLblPos val="ctr"/>
              <c:showLegendKey val="0"/>
              <c:showVal val="1"/>
              <c:showCatName val="0"/>
              <c:showSerName val="0"/>
              <c:showPercent val="0"/>
              <c:showBubbleSize val="0"/>
            </c:dLbl>
            <c:dLbl>
              <c:idx val="4"/>
              <c:delete val="1"/>
            </c:dLbl>
            <c:numFmt formatCode="#,##0_);[Red]\(#,##0\)" sourceLinked="0"/>
            <c:spPr>
              <a:noFill/>
            </c:spPr>
            <c:txPr>
              <a:bodyPr/>
              <a:lstStyle/>
              <a:p>
                <a:pPr>
                  <a:defRPr b="0">
                    <a:solidFill>
                      <a:schemeClr val="bg1"/>
                    </a:solidFill>
                  </a:defRPr>
                </a:pPr>
                <a:endParaRPr lang="zh-CN"/>
              </a:p>
            </c:txPr>
            <c:dLblPos val="inEnd"/>
            <c:showLegendKey val="0"/>
            <c:showVal val="1"/>
            <c:showCatName val="0"/>
            <c:showSerName val="0"/>
            <c:showPercent val="0"/>
            <c:showBubbleSize val="0"/>
            <c:showLeaderLines val="0"/>
          </c:dLbls>
          <c:cat>
            <c:numRef>
              <c:f>Sheet1!$B$1:$D$1</c:f>
              <c:numCache>
                <c:formatCode>General</c:formatCode>
                <c:ptCount val="3"/>
                <c:pt idx="0">
                  <c:v>2012</c:v>
                </c:pt>
                <c:pt idx="1">
                  <c:v>2013</c:v>
                </c:pt>
                <c:pt idx="2">
                  <c:v>2014</c:v>
                </c:pt>
              </c:numCache>
            </c:numRef>
          </c:cat>
          <c:val>
            <c:numRef>
              <c:f>Sheet1!$B$2:$D$2</c:f>
              <c:numCache>
                <c:formatCode>_ * #,##0_ ;_ * \-#,##0_ ;_ * "-"??_ ;_ @_ </c:formatCode>
                <c:ptCount val="3"/>
                <c:pt idx="0">
                  <c:v>171842.57286270414</c:v>
                </c:pt>
                <c:pt idx="1">
                  <c:v>190446.23618708603</c:v>
                </c:pt>
                <c:pt idx="2">
                  <c:v>210619.78823101599</c:v>
                </c:pt>
              </c:numCache>
            </c:numRef>
          </c:val>
        </c:ser>
        <c:ser>
          <c:idx val="1"/>
          <c:order val="1"/>
          <c:tx>
            <c:strRef>
              <c:f>Sheet1!#REF!</c:f>
              <c:strCache>
                <c:ptCount val="1"/>
                <c:pt idx="0">
                  <c:v>#REF!</c:v>
                </c:pt>
              </c:strCache>
            </c:strRef>
          </c:tx>
          <c:spPr>
            <a:solidFill>
              <a:schemeClr val="accent2"/>
            </a:solidFill>
          </c:spPr>
          <c:invertIfNegative val="0"/>
          <c:cat>
            <c:numRef>
              <c:f>Sheet1!$B$1:$D$1</c:f>
              <c:numCache>
                <c:formatCode>General</c:formatCode>
                <c:ptCount val="3"/>
                <c:pt idx="0">
                  <c:v>2012</c:v>
                </c:pt>
                <c:pt idx="1">
                  <c:v>2013</c:v>
                </c:pt>
                <c:pt idx="2">
                  <c:v>2014</c:v>
                </c:pt>
              </c:numCache>
            </c:numRef>
          </c:cat>
          <c:val>
            <c:numRef>
              <c:f>Sheet1!#REF!</c:f>
              <c:numCache>
                <c:formatCode>General</c:formatCode>
                <c:ptCount val="1"/>
                <c:pt idx="0">
                  <c:v>1</c:v>
                </c:pt>
              </c:numCache>
            </c:numRef>
          </c:val>
        </c:ser>
        <c:ser>
          <c:idx val="2"/>
          <c:order val="2"/>
          <c:tx>
            <c:strRef>
              <c:f>Sheet1!$A$3</c:f>
              <c:strCache>
                <c:ptCount val="1"/>
                <c:pt idx="0">
                  <c:v>Grocery</c:v>
                </c:pt>
              </c:strCache>
            </c:strRef>
          </c:tx>
          <c:spPr>
            <a:solidFill>
              <a:schemeClr val="accent2"/>
            </a:solidFill>
          </c:spPr>
          <c:invertIfNegative val="0"/>
          <c:dLbls>
            <c:txPr>
              <a:bodyPr/>
              <a:lstStyle/>
              <a:p>
                <a:pPr>
                  <a:defRPr b="0">
                    <a:solidFill>
                      <a:schemeClr val="bg1"/>
                    </a:solidFill>
                  </a:defRPr>
                </a:pPr>
                <a:endParaRPr lang="zh-CN"/>
              </a:p>
            </c:txPr>
            <c:showLegendKey val="0"/>
            <c:showVal val="1"/>
            <c:showCatName val="0"/>
            <c:showSerName val="0"/>
            <c:showPercent val="0"/>
            <c:showBubbleSize val="0"/>
            <c:showLeaderLines val="0"/>
          </c:dLbls>
          <c:cat>
            <c:numRef>
              <c:f>Sheet1!$B$1:$D$1</c:f>
              <c:numCache>
                <c:formatCode>General</c:formatCode>
                <c:ptCount val="3"/>
                <c:pt idx="0">
                  <c:v>2012</c:v>
                </c:pt>
                <c:pt idx="1">
                  <c:v>2013</c:v>
                </c:pt>
                <c:pt idx="2">
                  <c:v>2014</c:v>
                </c:pt>
              </c:numCache>
            </c:numRef>
          </c:cat>
          <c:val>
            <c:numRef>
              <c:f>Sheet1!$B$3:$D$3</c:f>
              <c:numCache>
                <c:formatCode>_ * #,##0_ ;_ * \-#,##0_ ;_ * "-"??_ ;_ @_ </c:formatCode>
                <c:ptCount val="3"/>
                <c:pt idx="0">
                  <c:v>2144767.8181073549</c:v>
                </c:pt>
                <c:pt idx="1">
                  <c:v>2215593.8455513939</c:v>
                </c:pt>
                <c:pt idx="2">
                  <c:v>2287361.6173744192</c:v>
                </c:pt>
              </c:numCache>
            </c:numRef>
          </c:val>
        </c:ser>
        <c:ser>
          <c:idx val="3"/>
          <c:order val="3"/>
          <c:tx>
            <c:strRef>
              <c:f>Sheet1!$A$4</c:f>
              <c:strCache>
                <c:ptCount val="1"/>
                <c:pt idx="0">
                  <c:v>Other</c:v>
                </c:pt>
              </c:strCache>
            </c:strRef>
          </c:tx>
          <c:spPr>
            <a:solidFill>
              <a:schemeClr val="accent3"/>
            </a:solidFill>
          </c:spPr>
          <c:invertIfNegative val="0"/>
          <c:dLbls>
            <c:txPr>
              <a:bodyPr/>
              <a:lstStyle/>
              <a:p>
                <a:pPr>
                  <a:defRPr b="0">
                    <a:solidFill>
                      <a:schemeClr val="bg1"/>
                    </a:solidFill>
                  </a:defRPr>
                </a:pPr>
                <a:endParaRPr lang="zh-CN"/>
              </a:p>
            </c:txPr>
            <c:showLegendKey val="0"/>
            <c:showVal val="1"/>
            <c:showCatName val="0"/>
            <c:showSerName val="0"/>
            <c:showPercent val="0"/>
            <c:showBubbleSize val="0"/>
            <c:showLeaderLines val="0"/>
          </c:dLbls>
          <c:cat>
            <c:numRef>
              <c:f>Sheet1!$B$1:$D$1</c:f>
              <c:numCache>
                <c:formatCode>General</c:formatCode>
                <c:ptCount val="3"/>
                <c:pt idx="0">
                  <c:v>2012</c:v>
                </c:pt>
                <c:pt idx="1">
                  <c:v>2013</c:v>
                </c:pt>
                <c:pt idx="2">
                  <c:v>2014</c:v>
                </c:pt>
              </c:numCache>
            </c:numRef>
          </c:cat>
          <c:val>
            <c:numRef>
              <c:f>Sheet1!$B$4:$D$4</c:f>
              <c:numCache>
                <c:formatCode>_ * #,##0_ ;_ * \-#,##0_ ;_ * "-"??_ ;_ @_ </c:formatCode>
                <c:ptCount val="3"/>
                <c:pt idx="0">
                  <c:v>688975.57021000842</c:v>
                </c:pt>
                <c:pt idx="1">
                  <c:v>690598.74607927143</c:v>
                </c:pt>
                <c:pt idx="2">
                  <c:v>707053.28966341296</c:v>
                </c:pt>
              </c:numCache>
            </c:numRef>
          </c:val>
        </c:ser>
        <c:dLbls>
          <c:showLegendKey val="0"/>
          <c:showVal val="0"/>
          <c:showCatName val="0"/>
          <c:showSerName val="0"/>
          <c:showPercent val="0"/>
          <c:showBubbleSize val="0"/>
        </c:dLbls>
        <c:gapWidth val="54"/>
        <c:overlap val="100"/>
        <c:axId val="33239040"/>
        <c:axId val="33240576"/>
      </c:barChart>
      <c:catAx>
        <c:axId val="33239040"/>
        <c:scaling>
          <c:orientation val="minMax"/>
        </c:scaling>
        <c:delete val="0"/>
        <c:axPos val="b"/>
        <c:numFmt formatCode="General" sourceLinked="1"/>
        <c:majorTickMark val="none"/>
        <c:minorTickMark val="none"/>
        <c:tickLblPos val="nextTo"/>
        <c:spPr>
          <a:ln w="98425" cmpd="sng">
            <a:noFill/>
          </a:ln>
        </c:spPr>
        <c:crossAx val="33240576"/>
        <c:crosses val="autoZero"/>
        <c:auto val="1"/>
        <c:lblAlgn val="ctr"/>
        <c:lblOffset val="100"/>
        <c:noMultiLvlLbl val="0"/>
      </c:catAx>
      <c:valAx>
        <c:axId val="33240576"/>
        <c:scaling>
          <c:orientation val="minMax"/>
        </c:scaling>
        <c:delete val="0"/>
        <c:axPos val="l"/>
        <c:numFmt formatCode="_ * #,##0_ ;_ * \-#,##0_ ;_ * &quot;-&quot;??_ ;_ @_ " sourceLinked="1"/>
        <c:majorTickMark val="out"/>
        <c:minorTickMark val="none"/>
        <c:tickLblPos val="nextTo"/>
        <c:spPr>
          <a:noFill/>
          <a:ln>
            <a:solidFill>
              <a:srgbClr val="000000"/>
            </a:solidFill>
          </a:ln>
        </c:spPr>
        <c:txPr>
          <a:bodyPr/>
          <a:lstStyle/>
          <a:p>
            <a:pPr>
              <a:defRPr sz="900"/>
            </a:pPr>
            <a:endParaRPr lang="zh-CN"/>
          </a:p>
        </c:txPr>
        <c:crossAx val="33239040"/>
        <c:crosses val="autoZero"/>
        <c:crossBetween val="between"/>
      </c:valAx>
    </c:plotArea>
    <c:plotVisOnly val="1"/>
    <c:dispBlanksAs val="gap"/>
    <c:showDLblsOverMax val="0"/>
  </c:chart>
  <c:spPr>
    <a:ln>
      <a:noFill/>
    </a:ln>
  </c:spPr>
  <c:txPr>
    <a:bodyPr/>
    <a:lstStyle/>
    <a:p>
      <a:pPr>
        <a:defRPr sz="1200" baseline="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773551263353886E-2"/>
          <c:y val="8.7923730121970037E-2"/>
          <c:w val="0.73673946376299504"/>
          <c:h val="0.83165910143585065"/>
        </c:manualLayout>
      </c:layout>
      <c:barChart>
        <c:barDir val="col"/>
        <c:grouping val="stacked"/>
        <c:varyColors val="0"/>
        <c:ser>
          <c:idx val="0"/>
          <c:order val="0"/>
          <c:tx>
            <c:strRef>
              <c:f>Sheet1!$A$2</c:f>
              <c:strCache>
                <c:ptCount val="1"/>
                <c:pt idx="0">
                  <c:v>Modern Trade</c:v>
                </c:pt>
              </c:strCache>
            </c:strRef>
          </c:tx>
          <c:spPr>
            <a:solidFill>
              <a:schemeClr val="accent1"/>
            </a:solidFill>
          </c:spPr>
          <c:invertIfNegative val="0"/>
          <c:dLbls>
            <c:dLbl>
              <c:idx val="0"/>
              <c:layout>
                <c:manualLayout>
                  <c:x val="3.0328522428278988E-3"/>
                  <c:y val="-1.5666117551045081E-2"/>
                </c:manualLayout>
              </c:layout>
              <c:dLblPos val="ctr"/>
              <c:showLegendKey val="0"/>
              <c:showVal val="1"/>
              <c:showCatName val="0"/>
              <c:showSerName val="0"/>
              <c:showPercent val="0"/>
              <c:showBubbleSize val="0"/>
            </c:dLbl>
            <c:dLbl>
              <c:idx val="1"/>
              <c:layout>
                <c:manualLayout>
                  <c:x val="3.1177503099338402E-3"/>
                  <c:y val="-1.7070295790490977E-2"/>
                </c:manualLayout>
              </c:layout>
              <c:dLblPos val="ctr"/>
              <c:showLegendKey val="0"/>
              <c:showVal val="1"/>
              <c:showCatName val="0"/>
              <c:showSerName val="0"/>
              <c:showPercent val="0"/>
              <c:showBubbleSize val="0"/>
            </c:dLbl>
            <c:dLbl>
              <c:idx val="2"/>
              <c:layout>
                <c:manualLayout>
                  <c:x val="6.2355006198676812E-3"/>
                  <c:y val="-1.5433704589743184E-2"/>
                </c:manualLayout>
              </c:layout>
              <c:dLblPos val="ctr"/>
              <c:showLegendKey val="0"/>
              <c:showVal val="1"/>
              <c:showCatName val="0"/>
              <c:showSerName val="0"/>
              <c:showPercent val="0"/>
              <c:showBubbleSize val="0"/>
            </c:dLbl>
            <c:dLbl>
              <c:idx val="4"/>
              <c:delete val="1"/>
            </c:dLbl>
            <c:numFmt formatCode="0%" sourceLinked="0"/>
            <c:txPr>
              <a:bodyPr/>
              <a:lstStyle/>
              <a:p>
                <a:pPr>
                  <a:defRPr>
                    <a:solidFill>
                      <a:schemeClr val="bg1"/>
                    </a:solidFill>
                  </a:defRPr>
                </a:pPr>
                <a:endParaRPr lang="zh-CN"/>
              </a:p>
            </c:txPr>
            <c:dLblPos val="inEnd"/>
            <c:showLegendKey val="0"/>
            <c:showVal val="1"/>
            <c:showCatName val="0"/>
            <c:showSerName val="0"/>
            <c:showPercent val="0"/>
            <c:showBubbleSize val="0"/>
            <c:showLeaderLines val="0"/>
          </c:dLbls>
          <c:cat>
            <c:numRef>
              <c:f>Sheet1!$B$1:$D$1</c:f>
              <c:numCache>
                <c:formatCode>General</c:formatCode>
                <c:ptCount val="3"/>
                <c:pt idx="0">
                  <c:v>2012</c:v>
                </c:pt>
                <c:pt idx="1">
                  <c:v>2013</c:v>
                </c:pt>
                <c:pt idx="2">
                  <c:v>2014</c:v>
                </c:pt>
              </c:numCache>
            </c:numRef>
          </c:cat>
          <c:val>
            <c:numRef>
              <c:f>Sheet1!$B$2:$D$2</c:f>
              <c:numCache>
                <c:formatCode>0%</c:formatCode>
                <c:ptCount val="3"/>
                <c:pt idx="0">
                  <c:v>5.7174521981895716E-2</c:v>
                </c:pt>
                <c:pt idx="1">
                  <c:v>6.1500872397460604E-2</c:v>
                </c:pt>
                <c:pt idx="2">
                  <c:v>6.5715351002407149E-2</c:v>
                </c:pt>
              </c:numCache>
            </c:numRef>
          </c:val>
        </c:ser>
        <c:ser>
          <c:idx val="1"/>
          <c:order val="1"/>
          <c:tx>
            <c:strRef>
              <c:f>Sheet1!$A$3</c:f>
              <c:strCache>
                <c:ptCount val="1"/>
                <c:pt idx="0">
                  <c:v>Grocery</c:v>
                </c:pt>
              </c:strCache>
            </c:strRef>
          </c:tx>
          <c:spPr>
            <a:solidFill>
              <a:schemeClr val="accent2"/>
            </a:solidFill>
          </c:spPr>
          <c:invertIfNegative val="0"/>
          <c:dLbls>
            <c:dLbl>
              <c:idx val="0"/>
              <c:layout>
                <c:manualLayout>
                  <c:x val="-6.4051257144614841E-3"/>
                  <c:y val="-2.3032629558541268E-2"/>
                </c:manualLayout>
              </c:layout>
              <c:showLegendKey val="0"/>
              <c:showVal val="1"/>
              <c:showCatName val="0"/>
              <c:showSerName val="0"/>
              <c:showPercent val="0"/>
              <c:showBubbleSize val="0"/>
            </c:dLbl>
            <c:dLbl>
              <c:idx val="1"/>
              <c:layout>
                <c:manualLayout>
                  <c:x val="0"/>
                  <c:y val="-1.9193857965451058E-2"/>
                </c:manualLayout>
              </c:layout>
              <c:showLegendKey val="0"/>
              <c:showVal val="1"/>
              <c:showCatName val="0"/>
              <c:showSerName val="0"/>
              <c:showPercent val="0"/>
              <c:showBubbleSize val="0"/>
            </c:dLbl>
            <c:dLbl>
              <c:idx val="2"/>
              <c:layout>
                <c:manualLayout>
                  <c:x val="3.2025628572307577E-3"/>
                  <c:y val="-1.5355086372360844E-2"/>
                </c:manualLayout>
              </c:layout>
              <c:showLegendKey val="0"/>
              <c:showVal val="1"/>
              <c:showCatName val="0"/>
              <c:showSerName val="0"/>
              <c:showPercent val="0"/>
              <c:showBubbleSize val="0"/>
            </c:dLbl>
            <c:txPr>
              <a:bodyPr/>
              <a:lstStyle/>
              <a:p>
                <a:pPr>
                  <a:defRPr>
                    <a:solidFill>
                      <a:schemeClr val="bg1"/>
                    </a:solidFill>
                  </a:defRPr>
                </a:pPr>
                <a:endParaRPr lang="zh-CN"/>
              </a:p>
            </c:txPr>
            <c:showLegendKey val="0"/>
            <c:showVal val="1"/>
            <c:showCatName val="0"/>
            <c:showSerName val="0"/>
            <c:showPercent val="0"/>
            <c:showBubbleSize val="0"/>
            <c:showLeaderLines val="0"/>
          </c:dLbls>
          <c:cat>
            <c:numRef>
              <c:f>Sheet1!$B$1:$D$1</c:f>
              <c:numCache>
                <c:formatCode>General</c:formatCode>
                <c:ptCount val="3"/>
                <c:pt idx="0">
                  <c:v>2012</c:v>
                </c:pt>
                <c:pt idx="1">
                  <c:v>2013</c:v>
                </c:pt>
                <c:pt idx="2">
                  <c:v>2014</c:v>
                </c:pt>
              </c:numCache>
            </c:numRef>
          </c:cat>
          <c:val>
            <c:numRef>
              <c:f>Sheet1!$B$3:$D$3</c:f>
              <c:numCache>
                <c:formatCode>0%</c:formatCode>
                <c:ptCount val="3"/>
                <c:pt idx="0">
                  <c:v>0.71359371730048071</c:v>
                </c:pt>
                <c:pt idx="1">
                  <c:v>0.71548346449166333</c:v>
                </c:pt>
                <c:pt idx="2">
                  <c:v>0.71367769774745049</c:v>
                </c:pt>
              </c:numCache>
            </c:numRef>
          </c:val>
        </c:ser>
        <c:ser>
          <c:idx val="2"/>
          <c:order val="2"/>
          <c:tx>
            <c:strRef>
              <c:f>Sheet1!$A$4</c:f>
              <c:strCache>
                <c:ptCount val="1"/>
                <c:pt idx="0">
                  <c:v>Other</c:v>
                </c:pt>
              </c:strCache>
            </c:strRef>
          </c:tx>
          <c:spPr>
            <a:solidFill>
              <a:schemeClr val="accent3"/>
            </a:solidFill>
          </c:spPr>
          <c:invertIfNegative val="0"/>
          <c:dLbls>
            <c:txPr>
              <a:bodyPr/>
              <a:lstStyle/>
              <a:p>
                <a:pPr>
                  <a:defRPr>
                    <a:solidFill>
                      <a:schemeClr val="bg1"/>
                    </a:solidFill>
                  </a:defRPr>
                </a:pPr>
                <a:endParaRPr lang="zh-CN"/>
              </a:p>
            </c:txPr>
            <c:showLegendKey val="0"/>
            <c:showVal val="1"/>
            <c:showCatName val="0"/>
            <c:showSerName val="0"/>
            <c:showPercent val="0"/>
            <c:showBubbleSize val="0"/>
            <c:showLeaderLines val="0"/>
          </c:dLbls>
          <c:cat>
            <c:numRef>
              <c:f>Sheet1!$B$1:$D$1</c:f>
              <c:numCache>
                <c:formatCode>General</c:formatCode>
                <c:ptCount val="3"/>
                <c:pt idx="0">
                  <c:v>2012</c:v>
                </c:pt>
                <c:pt idx="1">
                  <c:v>2013</c:v>
                </c:pt>
                <c:pt idx="2">
                  <c:v>2014</c:v>
                </c:pt>
              </c:numCache>
            </c:numRef>
          </c:cat>
          <c:val>
            <c:numRef>
              <c:f>Sheet1!$B$4:$D$4</c:f>
              <c:numCache>
                <c:formatCode>0%</c:formatCode>
                <c:ptCount val="3"/>
                <c:pt idx="0">
                  <c:v>0.22923176071762355</c:v>
                </c:pt>
                <c:pt idx="1">
                  <c:v>0.22301566311087601</c:v>
                </c:pt>
                <c:pt idx="2">
                  <c:v>0.22060695125014235</c:v>
                </c:pt>
              </c:numCache>
            </c:numRef>
          </c:val>
        </c:ser>
        <c:ser>
          <c:idx val="3"/>
          <c:order val="3"/>
          <c:tx>
            <c:strRef>
              <c:f>Sheet1!$A$5</c:f>
              <c:strCache>
                <c:ptCount val="1"/>
              </c:strCache>
            </c:strRef>
          </c:tx>
          <c:spPr>
            <a:solidFill>
              <a:srgbClr val="35A147"/>
            </a:solidFill>
          </c:spPr>
          <c:invertIfNegative val="0"/>
          <c:dLbls>
            <c:txPr>
              <a:bodyPr/>
              <a:lstStyle/>
              <a:p>
                <a:pPr>
                  <a:defRPr>
                    <a:solidFill>
                      <a:schemeClr val="bg1"/>
                    </a:solidFill>
                  </a:defRPr>
                </a:pPr>
                <a:endParaRPr lang="zh-CN"/>
              </a:p>
            </c:txPr>
            <c:showLegendKey val="0"/>
            <c:showVal val="1"/>
            <c:showCatName val="0"/>
            <c:showSerName val="0"/>
            <c:showPercent val="0"/>
            <c:showBubbleSize val="0"/>
            <c:showLeaderLines val="0"/>
          </c:dLbls>
          <c:cat>
            <c:numRef>
              <c:f>Sheet1!$B$1:$D$1</c:f>
              <c:numCache>
                <c:formatCode>General</c:formatCode>
                <c:ptCount val="3"/>
                <c:pt idx="0">
                  <c:v>2012</c:v>
                </c:pt>
                <c:pt idx="1">
                  <c:v>2013</c:v>
                </c:pt>
                <c:pt idx="2">
                  <c:v>2014</c:v>
                </c:pt>
              </c:numCache>
            </c:numRef>
          </c:cat>
          <c:val>
            <c:numRef>
              <c:f>Sheet1!$B$5:$D$5</c:f>
              <c:numCache>
                <c:formatCode>General</c:formatCode>
                <c:ptCount val="3"/>
              </c:numCache>
            </c:numRef>
          </c:val>
        </c:ser>
        <c:dLbls>
          <c:showLegendKey val="0"/>
          <c:showVal val="0"/>
          <c:showCatName val="0"/>
          <c:showSerName val="0"/>
          <c:showPercent val="0"/>
          <c:showBubbleSize val="0"/>
        </c:dLbls>
        <c:gapWidth val="54"/>
        <c:overlap val="100"/>
        <c:axId val="33780480"/>
        <c:axId val="33782016"/>
      </c:barChart>
      <c:catAx>
        <c:axId val="33780480"/>
        <c:scaling>
          <c:orientation val="minMax"/>
        </c:scaling>
        <c:delete val="0"/>
        <c:axPos val="b"/>
        <c:numFmt formatCode="General" sourceLinked="1"/>
        <c:majorTickMark val="none"/>
        <c:minorTickMark val="none"/>
        <c:tickLblPos val="nextTo"/>
        <c:spPr>
          <a:ln w="98425" cmpd="sng">
            <a:noFill/>
          </a:ln>
        </c:spPr>
        <c:crossAx val="33782016"/>
        <c:crosses val="autoZero"/>
        <c:auto val="1"/>
        <c:lblAlgn val="ctr"/>
        <c:lblOffset val="100"/>
        <c:noMultiLvlLbl val="0"/>
      </c:catAx>
      <c:valAx>
        <c:axId val="33782016"/>
        <c:scaling>
          <c:orientation val="minMax"/>
          <c:max val="1"/>
        </c:scaling>
        <c:delete val="0"/>
        <c:axPos val="l"/>
        <c:numFmt formatCode="0%" sourceLinked="1"/>
        <c:majorTickMark val="out"/>
        <c:minorTickMark val="none"/>
        <c:tickLblPos val="nextTo"/>
        <c:spPr>
          <a:noFill/>
          <a:ln>
            <a:solidFill>
              <a:srgbClr val="000000"/>
            </a:solidFill>
          </a:ln>
        </c:spPr>
        <c:crossAx val="33780480"/>
        <c:crosses val="autoZero"/>
        <c:crossBetween val="between"/>
      </c:valAx>
    </c:plotArea>
    <c:plotVisOnly val="1"/>
    <c:dispBlanksAs val="gap"/>
    <c:showDLblsOverMax val="0"/>
  </c:chart>
  <c:txPr>
    <a:bodyPr/>
    <a:lstStyle/>
    <a:p>
      <a:pPr>
        <a:defRPr sz="1200" b="0" baseline="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459891074603837"/>
          <c:y val="8.4084815693623721E-2"/>
          <c:w val="0.73673946376299504"/>
          <c:h val="0.83165910143585065"/>
        </c:manualLayout>
      </c:layout>
      <c:barChart>
        <c:barDir val="col"/>
        <c:grouping val="stacked"/>
        <c:varyColors val="0"/>
        <c:ser>
          <c:idx val="0"/>
          <c:order val="0"/>
          <c:tx>
            <c:strRef>
              <c:f>Sheet1!$A$2</c:f>
              <c:strCache>
                <c:ptCount val="1"/>
                <c:pt idx="0">
                  <c:v>Modern Trade</c:v>
                </c:pt>
              </c:strCache>
            </c:strRef>
          </c:tx>
          <c:spPr>
            <a:solidFill>
              <a:schemeClr val="accent1"/>
            </a:solidFill>
          </c:spPr>
          <c:invertIfNegative val="0"/>
          <c:dLbls>
            <c:dLbl>
              <c:idx val="0"/>
              <c:layout>
                <c:manualLayout>
                  <c:x val="3.0328522428278988E-3"/>
                  <c:y val="-1.5666117551045081E-2"/>
                </c:manualLayout>
              </c:layout>
              <c:dLblPos val="ctr"/>
              <c:showLegendKey val="0"/>
              <c:showVal val="1"/>
              <c:showCatName val="0"/>
              <c:showSerName val="0"/>
              <c:showPercent val="0"/>
              <c:showBubbleSize val="0"/>
            </c:dLbl>
            <c:dLbl>
              <c:idx val="1"/>
              <c:layout>
                <c:manualLayout>
                  <c:x val="3.1177503099338402E-3"/>
                  <c:y val="-1.7070295790490977E-2"/>
                </c:manualLayout>
              </c:layout>
              <c:dLblPos val="ctr"/>
              <c:showLegendKey val="0"/>
              <c:showVal val="1"/>
              <c:showCatName val="0"/>
              <c:showSerName val="0"/>
              <c:showPercent val="0"/>
              <c:showBubbleSize val="0"/>
            </c:dLbl>
            <c:dLbl>
              <c:idx val="2"/>
              <c:layout>
                <c:manualLayout>
                  <c:x val="6.2355006198676812E-3"/>
                  <c:y val="-1.5433704589743184E-2"/>
                </c:manualLayout>
              </c:layout>
              <c:dLblPos val="ctr"/>
              <c:showLegendKey val="0"/>
              <c:showVal val="1"/>
              <c:showCatName val="0"/>
              <c:showSerName val="0"/>
              <c:showPercent val="0"/>
              <c:showBubbleSize val="0"/>
            </c:dLbl>
            <c:dLbl>
              <c:idx val="4"/>
              <c:delete val="1"/>
            </c:dLbl>
            <c:numFmt formatCode="0%" sourceLinked="0"/>
            <c:dLblPos val="inEnd"/>
            <c:showLegendKey val="0"/>
            <c:showVal val="1"/>
            <c:showCatName val="0"/>
            <c:showSerName val="0"/>
            <c:showPercent val="0"/>
            <c:showBubbleSize val="0"/>
            <c:showLeaderLines val="0"/>
          </c:dLbls>
          <c:cat>
            <c:numRef>
              <c:f>Sheet1!$B$1:$B$1</c:f>
              <c:numCache>
                <c:formatCode>General</c:formatCode>
                <c:ptCount val="1"/>
                <c:pt idx="0">
                  <c:v>2014</c:v>
                </c:pt>
              </c:numCache>
            </c:numRef>
          </c:cat>
          <c:val>
            <c:numRef>
              <c:f>Sheet1!$B$2:$B$2</c:f>
              <c:numCache>
                <c:formatCode>0%</c:formatCode>
                <c:ptCount val="1"/>
                <c:pt idx="0">
                  <c:v>0.48526751812442837</c:v>
                </c:pt>
              </c:numCache>
            </c:numRef>
          </c:val>
        </c:ser>
        <c:ser>
          <c:idx val="1"/>
          <c:order val="1"/>
          <c:tx>
            <c:strRef>
              <c:f>Sheet1!$A$3</c:f>
              <c:strCache>
                <c:ptCount val="1"/>
                <c:pt idx="0">
                  <c:v>Grocery</c:v>
                </c:pt>
              </c:strCache>
            </c:strRef>
          </c:tx>
          <c:spPr>
            <a:solidFill>
              <a:schemeClr val="accent2"/>
            </a:solidFill>
          </c:spPr>
          <c:invertIfNegative val="0"/>
          <c:dLbls>
            <c:dLbl>
              <c:idx val="0"/>
              <c:layout>
                <c:manualLayout>
                  <c:x val="-6.4051257144614841E-3"/>
                  <c:y val="-2.3032629558541268E-2"/>
                </c:manualLayout>
              </c:layout>
              <c:showLegendKey val="0"/>
              <c:showVal val="1"/>
              <c:showCatName val="0"/>
              <c:showSerName val="0"/>
              <c:showPercent val="0"/>
              <c:showBubbleSize val="0"/>
            </c:dLbl>
            <c:dLbl>
              <c:idx val="1"/>
              <c:layout>
                <c:manualLayout>
                  <c:x val="0"/>
                  <c:y val="-1.9193857965451058E-2"/>
                </c:manualLayout>
              </c:layout>
              <c:showLegendKey val="0"/>
              <c:showVal val="1"/>
              <c:showCatName val="0"/>
              <c:showSerName val="0"/>
              <c:showPercent val="0"/>
              <c:showBubbleSize val="0"/>
            </c:dLbl>
            <c:dLbl>
              <c:idx val="2"/>
              <c:layout>
                <c:manualLayout>
                  <c:x val="3.2025628572307577E-3"/>
                  <c:y val="-1.5355086372360844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numRef>
              <c:f>Sheet1!$B$1:$B$1</c:f>
              <c:numCache>
                <c:formatCode>General</c:formatCode>
                <c:ptCount val="1"/>
                <c:pt idx="0">
                  <c:v>2014</c:v>
                </c:pt>
              </c:numCache>
            </c:numRef>
          </c:cat>
          <c:val>
            <c:numRef>
              <c:f>Sheet1!$B$3:$B$3</c:f>
              <c:numCache>
                <c:formatCode>0%</c:formatCode>
                <c:ptCount val="1"/>
                <c:pt idx="0">
                  <c:v>0.41713037670207476</c:v>
                </c:pt>
              </c:numCache>
            </c:numRef>
          </c:val>
        </c:ser>
        <c:ser>
          <c:idx val="2"/>
          <c:order val="2"/>
          <c:tx>
            <c:strRef>
              <c:f>Sheet1!$A$4</c:f>
              <c:strCache>
                <c:ptCount val="1"/>
                <c:pt idx="0">
                  <c:v>Other</c:v>
                </c:pt>
              </c:strCache>
            </c:strRef>
          </c:tx>
          <c:spPr>
            <a:solidFill>
              <a:schemeClr val="accent3"/>
            </a:solidFill>
          </c:spPr>
          <c:invertIfNegative val="0"/>
          <c:dLbls>
            <c:showLegendKey val="0"/>
            <c:showVal val="1"/>
            <c:showCatName val="0"/>
            <c:showSerName val="0"/>
            <c:showPercent val="0"/>
            <c:showBubbleSize val="0"/>
            <c:showLeaderLines val="0"/>
          </c:dLbls>
          <c:cat>
            <c:numRef>
              <c:f>Sheet1!$B$1:$B$1</c:f>
              <c:numCache>
                <c:formatCode>General</c:formatCode>
                <c:ptCount val="1"/>
                <c:pt idx="0">
                  <c:v>2014</c:v>
                </c:pt>
              </c:numCache>
            </c:numRef>
          </c:cat>
          <c:val>
            <c:numRef>
              <c:f>Sheet1!$B$4:$B$4</c:f>
              <c:numCache>
                <c:formatCode>0%</c:formatCode>
                <c:ptCount val="1"/>
                <c:pt idx="0">
                  <c:v>9.7602105173496892E-2</c:v>
                </c:pt>
              </c:numCache>
            </c:numRef>
          </c:val>
        </c:ser>
        <c:ser>
          <c:idx val="3"/>
          <c:order val="3"/>
          <c:tx>
            <c:strRef>
              <c:f>Sheet1!$A$5</c:f>
              <c:strCache>
                <c:ptCount val="1"/>
              </c:strCache>
            </c:strRef>
          </c:tx>
          <c:spPr>
            <a:solidFill>
              <a:srgbClr val="35A147"/>
            </a:solidFill>
          </c:spPr>
          <c:invertIfNegative val="0"/>
          <c:dLbls>
            <c:showLegendKey val="0"/>
            <c:showVal val="1"/>
            <c:showCatName val="0"/>
            <c:showSerName val="0"/>
            <c:showPercent val="0"/>
            <c:showBubbleSize val="0"/>
            <c:showLeaderLines val="0"/>
          </c:dLbls>
          <c:cat>
            <c:numRef>
              <c:f>Sheet1!$B$1:$B$1</c:f>
              <c:numCache>
                <c:formatCode>General</c:formatCode>
                <c:ptCount val="1"/>
                <c:pt idx="0">
                  <c:v>2014</c:v>
                </c:pt>
              </c:numCache>
            </c:numRef>
          </c:cat>
          <c:val>
            <c:numRef>
              <c:f>Sheet1!$B$5:$B$5</c:f>
              <c:numCache>
                <c:formatCode>0%</c:formatCode>
                <c:ptCount val="1"/>
              </c:numCache>
            </c:numRef>
          </c:val>
        </c:ser>
        <c:dLbls>
          <c:showLegendKey val="0"/>
          <c:showVal val="0"/>
          <c:showCatName val="0"/>
          <c:showSerName val="0"/>
          <c:showPercent val="0"/>
          <c:showBubbleSize val="0"/>
        </c:dLbls>
        <c:gapWidth val="54"/>
        <c:overlap val="100"/>
        <c:axId val="33464320"/>
        <c:axId val="33465856"/>
      </c:barChart>
      <c:catAx>
        <c:axId val="33464320"/>
        <c:scaling>
          <c:orientation val="minMax"/>
        </c:scaling>
        <c:delete val="0"/>
        <c:axPos val="b"/>
        <c:numFmt formatCode="General" sourceLinked="1"/>
        <c:majorTickMark val="none"/>
        <c:minorTickMark val="none"/>
        <c:tickLblPos val="nextTo"/>
        <c:spPr>
          <a:ln w="98425" cmpd="sng">
            <a:noFill/>
          </a:ln>
        </c:spPr>
        <c:txPr>
          <a:bodyPr/>
          <a:lstStyle/>
          <a:p>
            <a:pPr>
              <a:defRPr sz="1200">
                <a:solidFill>
                  <a:schemeClr val="tx1"/>
                </a:solidFill>
              </a:defRPr>
            </a:pPr>
            <a:endParaRPr lang="zh-CN"/>
          </a:p>
        </c:txPr>
        <c:crossAx val="33465856"/>
        <c:crosses val="autoZero"/>
        <c:auto val="1"/>
        <c:lblAlgn val="ctr"/>
        <c:lblOffset val="100"/>
        <c:noMultiLvlLbl val="0"/>
      </c:catAx>
      <c:valAx>
        <c:axId val="33465856"/>
        <c:scaling>
          <c:orientation val="minMax"/>
          <c:max val="1"/>
        </c:scaling>
        <c:delete val="1"/>
        <c:axPos val="l"/>
        <c:numFmt formatCode="0%" sourceLinked="1"/>
        <c:majorTickMark val="out"/>
        <c:minorTickMark val="none"/>
        <c:tickLblPos val="none"/>
        <c:crossAx val="33464320"/>
        <c:crosses val="autoZero"/>
        <c:crossBetween val="between"/>
      </c:valAx>
    </c:plotArea>
    <c:plotVisOnly val="1"/>
    <c:dispBlanksAs val="gap"/>
    <c:showDLblsOverMax val="0"/>
  </c:chart>
  <c:txPr>
    <a:bodyPr/>
    <a:lstStyle/>
    <a:p>
      <a:pPr>
        <a:defRPr sz="1100" b="0" baseline="0">
          <a:solidFill>
            <a:schemeClr val="bg1"/>
          </a:solidFill>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773551263353886E-2"/>
          <c:y val="8.7923730121970037E-2"/>
          <c:w val="0.82947623137331783"/>
          <c:h val="0.83165910143585065"/>
        </c:manualLayout>
      </c:layout>
      <c:barChart>
        <c:barDir val="col"/>
        <c:grouping val="stacked"/>
        <c:varyColors val="0"/>
        <c:ser>
          <c:idx val="0"/>
          <c:order val="0"/>
          <c:tx>
            <c:strRef>
              <c:f>Sheet1!$A$2</c:f>
              <c:strCache>
                <c:ptCount val="1"/>
                <c:pt idx="0">
                  <c:v>Hypermarket</c:v>
                </c:pt>
              </c:strCache>
            </c:strRef>
          </c:tx>
          <c:spPr>
            <a:solidFill>
              <a:schemeClr val="accent1"/>
            </a:solidFill>
          </c:spPr>
          <c:invertIfNegative val="0"/>
          <c:dLbls>
            <c:dLbl>
              <c:idx val="0"/>
              <c:layout>
                <c:manualLayout>
                  <c:x val="3.0328522428278988E-3"/>
                  <c:y val="-1.5666117551045081E-2"/>
                </c:manualLayout>
              </c:layout>
              <c:dLblPos val="ctr"/>
              <c:showLegendKey val="0"/>
              <c:showVal val="1"/>
              <c:showCatName val="0"/>
              <c:showSerName val="0"/>
              <c:showPercent val="0"/>
              <c:showBubbleSize val="0"/>
            </c:dLbl>
            <c:dLbl>
              <c:idx val="1"/>
              <c:layout>
                <c:manualLayout>
                  <c:x val="3.1177503099338402E-3"/>
                  <c:y val="-1.7070295790490977E-2"/>
                </c:manualLayout>
              </c:layout>
              <c:dLblPos val="ctr"/>
              <c:showLegendKey val="0"/>
              <c:showVal val="1"/>
              <c:showCatName val="0"/>
              <c:showSerName val="0"/>
              <c:showPercent val="0"/>
              <c:showBubbleSize val="0"/>
            </c:dLbl>
            <c:dLbl>
              <c:idx val="2"/>
              <c:layout>
                <c:manualLayout>
                  <c:x val="6.2355006198676812E-3"/>
                  <c:y val="-1.5433704589743184E-2"/>
                </c:manualLayout>
              </c:layout>
              <c:dLblPos val="ctr"/>
              <c:showLegendKey val="0"/>
              <c:showVal val="1"/>
              <c:showCatName val="0"/>
              <c:showSerName val="0"/>
              <c:showPercent val="0"/>
              <c:showBubbleSize val="0"/>
            </c:dLbl>
            <c:dLbl>
              <c:idx val="4"/>
              <c:delete val="1"/>
            </c:dLbl>
            <c:numFmt formatCode="#,##0_);[Red]\(#,##0\)" sourceLinked="0"/>
            <c:spPr>
              <a:noFill/>
            </c:spPr>
            <c:txPr>
              <a:bodyPr/>
              <a:lstStyle/>
              <a:p>
                <a:pPr>
                  <a:defRPr b="0">
                    <a:solidFill>
                      <a:schemeClr val="bg1"/>
                    </a:solidFill>
                  </a:defRPr>
                </a:pPr>
                <a:endParaRPr lang="zh-CN"/>
              </a:p>
            </c:txPr>
            <c:dLblPos val="inEnd"/>
            <c:showLegendKey val="0"/>
            <c:showVal val="1"/>
            <c:showCatName val="0"/>
            <c:showSerName val="0"/>
            <c:showPercent val="0"/>
            <c:showBubbleSize val="0"/>
            <c:showLeaderLines val="0"/>
          </c:dLbls>
          <c:cat>
            <c:numRef>
              <c:f>Sheet1!$B$1:$E$1</c:f>
              <c:numCache>
                <c:formatCode>General</c:formatCode>
                <c:ptCount val="3"/>
                <c:pt idx="0">
                  <c:v>2012</c:v>
                </c:pt>
                <c:pt idx="1">
                  <c:v>2013</c:v>
                </c:pt>
                <c:pt idx="2">
                  <c:v>2014</c:v>
                </c:pt>
              </c:numCache>
            </c:numRef>
          </c:cat>
          <c:val>
            <c:numRef>
              <c:f>Sheet1!$B$2:$E$2</c:f>
              <c:numCache>
                <c:formatCode>_ * #,##0_ ;_ * \-#,##0_ ;_ * "-"??_ ;_ @_ </c:formatCode>
                <c:ptCount val="3"/>
                <c:pt idx="0">
                  <c:v>2676.7845484619215</c:v>
                </c:pt>
                <c:pt idx="1">
                  <c:v>2802.8847044836198</c:v>
                </c:pt>
                <c:pt idx="2">
                  <c:v>2910.7184065781175</c:v>
                </c:pt>
              </c:numCache>
            </c:numRef>
          </c:val>
        </c:ser>
        <c:ser>
          <c:idx val="1"/>
          <c:order val="1"/>
          <c:tx>
            <c:strRef>
              <c:f>Sheet1!$A$3</c:f>
              <c:strCache>
                <c:ptCount val="1"/>
                <c:pt idx="0">
                  <c:v>Supermarket</c:v>
                </c:pt>
              </c:strCache>
            </c:strRef>
          </c:tx>
          <c:spPr>
            <a:solidFill>
              <a:schemeClr val="accent2"/>
            </a:solidFill>
          </c:spPr>
          <c:invertIfNegative val="0"/>
          <c:dLbls>
            <c:dLbl>
              <c:idx val="0"/>
              <c:layout>
                <c:manualLayout>
                  <c:x val="-6.4051257144614841E-3"/>
                  <c:y val="-2.3032629558541268E-2"/>
                </c:manualLayout>
              </c:layout>
              <c:showLegendKey val="0"/>
              <c:showVal val="1"/>
              <c:showCatName val="0"/>
              <c:showSerName val="0"/>
              <c:showPercent val="0"/>
              <c:showBubbleSize val="0"/>
            </c:dLbl>
            <c:dLbl>
              <c:idx val="1"/>
              <c:layout>
                <c:manualLayout>
                  <c:x val="0"/>
                  <c:y val="-1.9193857965451058E-2"/>
                </c:manualLayout>
              </c:layout>
              <c:showLegendKey val="0"/>
              <c:showVal val="1"/>
              <c:showCatName val="0"/>
              <c:showSerName val="0"/>
              <c:showPercent val="0"/>
              <c:showBubbleSize val="0"/>
            </c:dLbl>
            <c:dLbl>
              <c:idx val="2"/>
              <c:layout>
                <c:manualLayout>
                  <c:x val="3.2025628572307577E-3"/>
                  <c:y val="-1.5355086372360844E-2"/>
                </c:manualLayout>
              </c:layout>
              <c:showLegendKey val="0"/>
              <c:showVal val="1"/>
              <c:showCatName val="0"/>
              <c:showSerName val="0"/>
              <c:showPercent val="0"/>
              <c:showBubbleSize val="0"/>
            </c:dLbl>
            <c:txPr>
              <a:bodyPr/>
              <a:lstStyle/>
              <a:p>
                <a:pPr>
                  <a:defRPr b="0">
                    <a:solidFill>
                      <a:schemeClr val="bg1"/>
                    </a:solidFill>
                  </a:defRPr>
                </a:pPr>
                <a:endParaRPr lang="zh-CN"/>
              </a:p>
            </c:txPr>
            <c:showLegendKey val="0"/>
            <c:showVal val="1"/>
            <c:showCatName val="0"/>
            <c:showSerName val="0"/>
            <c:showPercent val="0"/>
            <c:showBubbleSize val="0"/>
            <c:showLeaderLines val="0"/>
          </c:dLbls>
          <c:cat>
            <c:numRef>
              <c:f>Sheet1!$B$1:$E$1</c:f>
              <c:numCache>
                <c:formatCode>General</c:formatCode>
                <c:ptCount val="3"/>
                <c:pt idx="0">
                  <c:v>2012</c:v>
                </c:pt>
                <c:pt idx="1">
                  <c:v>2013</c:v>
                </c:pt>
                <c:pt idx="2">
                  <c:v>2014</c:v>
                </c:pt>
              </c:numCache>
            </c:numRef>
          </c:cat>
          <c:val>
            <c:numRef>
              <c:f>Sheet1!$B$3:$E$3</c:f>
              <c:numCache>
                <c:formatCode>_ * #,##0_ ;_ * \-#,##0_ ;_ * "-"??_ ;_ @_ </c:formatCode>
                <c:ptCount val="3"/>
                <c:pt idx="0">
                  <c:v>13947.345234538681</c:v>
                </c:pt>
                <c:pt idx="1">
                  <c:v>15222.541436128253</c:v>
                </c:pt>
                <c:pt idx="2">
                  <c:v>16864.259499169297</c:v>
                </c:pt>
              </c:numCache>
            </c:numRef>
          </c:val>
        </c:ser>
        <c:ser>
          <c:idx val="2"/>
          <c:order val="2"/>
          <c:tx>
            <c:strRef>
              <c:f>Sheet1!$A$4</c:f>
              <c:strCache>
                <c:ptCount val="1"/>
                <c:pt idx="0">
                  <c:v>Minimarket</c:v>
                </c:pt>
              </c:strCache>
            </c:strRef>
          </c:tx>
          <c:spPr>
            <a:solidFill>
              <a:schemeClr val="accent3"/>
            </a:solidFill>
          </c:spPr>
          <c:invertIfNegative val="0"/>
          <c:dLbls>
            <c:txPr>
              <a:bodyPr/>
              <a:lstStyle/>
              <a:p>
                <a:pPr>
                  <a:defRPr b="0">
                    <a:solidFill>
                      <a:schemeClr val="bg1"/>
                    </a:solidFill>
                  </a:defRPr>
                </a:pPr>
                <a:endParaRPr lang="zh-CN"/>
              </a:p>
            </c:txPr>
            <c:showLegendKey val="0"/>
            <c:showVal val="1"/>
            <c:showCatName val="0"/>
            <c:showSerName val="0"/>
            <c:showPercent val="0"/>
            <c:showBubbleSize val="0"/>
            <c:showLeaderLines val="0"/>
          </c:dLbls>
          <c:cat>
            <c:numRef>
              <c:f>Sheet1!$B$1:$E$1</c:f>
              <c:numCache>
                <c:formatCode>General</c:formatCode>
                <c:ptCount val="3"/>
                <c:pt idx="0">
                  <c:v>2012</c:v>
                </c:pt>
                <c:pt idx="1">
                  <c:v>2013</c:v>
                </c:pt>
                <c:pt idx="2">
                  <c:v>2014</c:v>
                </c:pt>
              </c:numCache>
            </c:numRef>
          </c:cat>
          <c:val>
            <c:numRef>
              <c:f>Sheet1!$B$4:$E$4</c:f>
              <c:numCache>
                <c:formatCode>_ * #,##0_ ;_ * \-#,##0_ ;_ * "-"??_ ;_ @_ </c:formatCode>
                <c:ptCount val="3"/>
                <c:pt idx="0">
                  <c:v>124355.88338431044</c:v>
                </c:pt>
                <c:pt idx="1">
                  <c:v>136357.74719644056</c:v>
                </c:pt>
                <c:pt idx="2">
                  <c:v>150905.98972980038</c:v>
                </c:pt>
              </c:numCache>
            </c:numRef>
          </c:val>
        </c:ser>
        <c:ser>
          <c:idx val="3"/>
          <c:order val="3"/>
          <c:tx>
            <c:strRef>
              <c:f>Sheet1!$A$5</c:f>
              <c:strCache>
                <c:ptCount val="1"/>
                <c:pt idx="0">
                  <c:v>CVS</c:v>
                </c:pt>
              </c:strCache>
            </c:strRef>
          </c:tx>
          <c:spPr>
            <a:solidFill>
              <a:srgbClr val="35A147"/>
            </a:solidFill>
          </c:spPr>
          <c:invertIfNegative val="0"/>
          <c:dLbls>
            <c:txPr>
              <a:bodyPr/>
              <a:lstStyle/>
              <a:p>
                <a:pPr>
                  <a:defRPr b="0">
                    <a:solidFill>
                      <a:schemeClr val="bg1"/>
                    </a:solidFill>
                  </a:defRPr>
                </a:pPr>
                <a:endParaRPr lang="zh-CN"/>
              </a:p>
            </c:txPr>
            <c:showLegendKey val="0"/>
            <c:showVal val="1"/>
            <c:showCatName val="0"/>
            <c:showSerName val="0"/>
            <c:showPercent val="0"/>
            <c:showBubbleSize val="0"/>
            <c:showLeaderLines val="0"/>
          </c:dLbls>
          <c:cat>
            <c:numRef>
              <c:f>Sheet1!$B$1:$E$1</c:f>
              <c:numCache>
                <c:formatCode>General</c:formatCode>
                <c:ptCount val="3"/>
                <c:pt idx="0">
                  <c:v>2012</c:v>
                </c:pt>
                <c:pt idx="1">
                  <c:v>2013</c:v>
                </c:pt>
                <c:pt idx="2">
                  <c:v>2014</c:v>
                </c:pt>
              </c:numCache>
            </c:numRef>
          </c:cat>
          <c:val>
            <c:numRef>
              <c:f>Sheet1!$B$5:$E$5</c:f>
              <c:numCache>
                <c:formatCode>_ * #,##0_ ;_ * \-#,##0_ ;_ * "-"??_ ;_ @_ </c:formatCode>
                <c:ptCount val="3"/>
                <c:pt idx="0">
                  <c:v>30862.559695393102</c:v>
                </c:pt>
                <c:pt idx="1">
                  <c:v>36063.062850033602</c:v>
                </c:pt>
                <c:pt idx="2">
                  <c:v>39938.820595468191</c:v>
                </c:pt>
              </c:numCache>
            </c:numRef>
          </c:val>
        </c:ser>
        <c:dLbls>
          <c:showLegendKey val="0"/>
          <c:showVal val="0"/>
          <c:showCatName val="0"/>
          <c:showSerName val="0"/>
          <c:showPercent val="0"/>
          <c:showBubbleSize val="0"/>
        </c:dLbls>
        <c:gapWidth val="54"/>
        <c:overlap val="100"/>
        <c:axId val="32634368"/>
        <c:axId val="32635904"/>
      </c:barChart>
      <c:catAx>
        <c:axId val="32634368"/>
        <c:scaling>
          <c:orientation val="minMax"/>
        </c:scaling>
        <c:delete val="0"/>
        <c:axPos val="b"/>
        <c:numFmt formatCode="General" sourceLinked="1"/>
        <c:majorTickMark val="none"/>
        <c:minorTickMark val="none"/>
        <c:tickLblPos val="nextTo"/>
        <c:spPr>
          <a:ln w="98425" cmpd="sng">
            <a:noFill/>
          </a:ln>
        </c:spPr>
        <c:crossAx val="32635904"/>
        <c:crosses val="autoZero"/>
        <c:auto val="1"/>
        <c:lblAlgn val="ctr"/>
        <c:lblOffset val="100"/>
        <c:noMultiLvlLbl val="0"/>
      </c:catAx>
      <c:valAx>
        <c:axId val="32635904"/>
        <c:scaling>
          <c:orientation val="minMax"/>
        </c:scaling>
        <c:delete val="0"/>
        <c:axPos val="l"/>
        <c:numFmt formatCode="_ * #,##0_ ;_ * \-#,##0_ ;_ * &quot;-&quot;??_ ;_ @_ " sourceLinked="1"/>
        <c:majorTickMark val="out"/>
        <c:minorTickMark val="none"/>
        <c:tickLblPos val="nextTo"/>
        <c:spPr>
          <a:noFill/>
          <a:ln>
            <a:solidFill>
              <a:srgbClr val="000000"/>
            </a:solidFill>
          </a:ln>
        </c:spPr>
        <c:txPr>
          <a:bodyPr/>
          <a:lstStyle/>
          <a:p>
            <a:pPr>
              <a:defRPr sz="900"/>
            </a:pPr>
            <a:endParaRPr lang="zh-CN"/>
          </a:p>
        </c:txPr>
        <c:crossAx val="32634368"/>
        <c:crosses val="autoZero"/>
        <c:crossBetween val="between"/>
      </c:valAx>
    </c:plotArea>
    <c:plotVisOnly val="1"/>
    <c:dispBlanksAs val="gap"/>
    <c:showDLblsOverMax val="0"/>
  </c:chart>
  <c:spPr>
    <a:ln>
      <a:noFill/>
    </a:ln>
  </c:spPr>
  <c:txPr>
    <a:bodyPr/>
    <a:lstStyle/>
    <a:p>
      <a:pPr>
        <a:defRPr sz="1200" baseline="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773551263353886E-2"/>
          <c:y val="8.7923730121970037E-2"/>
          <c:w val="0.73673946376299504"/>
          <c:h val="0.83165910143585065"/>
        </c:manualLayout>
      </c:layout>
      <c:barChart>
        <c:barDir val="col"/>
        <c:grouping val="stacked"/>
        <c:varyColors val="0"/>
        <c:ser>
          <c:idx val="0"/>
          <c:order val="0"/>
          <c:tx>
            <c:strRef>
              <c:f>Sheet1!$A$2</c:f>
              <c:strCache>
                <c:ptCount val="1"/>
                <c:pt idx="0">
                  <c:v>Hypermarket</c:v>
                </c:pt>
              </c:strCache>
            </c:strRef>
          </c:tx>
          <c:spPr>
            <a:solidFill>
              <a:schemeClr val="accent1"/>
            </a:solidFill>
          </c:spPr>
          <c:invertIfNegative val="0"/>
          <c:dLbls>
            <c:dLbl>
              <c:idx val="0"/>
              <c:layout>
                <c:manualLayout>
                  <c:x val="3.0328522428278988E-3"/>
                  <c:y val="-1.5666117551045081E-2"/>
                </c:manualLayout>
              </c:layout>
              <c:dLblPos val="ctr"/>
              <c:showLegendKey val="0"/>
              <c:showVal val="1"/>
              <c:showCatName val="0"/>
              <c:showSerName val="0"/>
              <c:showPercent val="0"/>
              <c:showBubbleSize val="0"/>
            </c:dLbl>
            <c:dLbl>
              <c:idx val="1"/>
              <c:layout>
                <c:manualLayout>
                  <c:x val="3.1177503099338402E-3"/>
                  <c:y val="-1.7070295790490977E-2"/>
                </c:manualLayout>
              </c:layout>
              <c:dLblPos val="ctr"/>
              <c:showLegendKey val="0"/>
              <c:showVal val="1"/>
              <c:showCatName val="0"/>
              <c:showSerName val="0"/>
              <c:showPercent val="0"/>
              <c:showBubbleSize val="0"/>
            </c:dLbl>
            <c:dLbl>
              <c:idx val="2"/>
              <c:layout>
                <c:manualLayout>
                  <c:x val="6.2355006198676812E-3"/>
                  <c:y val="-1.5433704589743184E-2"/>
                </c:manualLayout>
              </c:layout>
              <c:dLblPos val="ctr"/>
              <c:showLegendKey val="0"/>
              <c:showVal val="1"/>
              <c:showCatName val="0"/>
              <c:showSerName val="0"/>
              <c:showPercent val="0"/>
              <c:showBubbleSize val="0"/>
            </c:dLbl>
            <c:dLbl>
              <c:idx val="4"/>
              <c:delete val="1"/>
            </c:dLbl>
            <c:numFmt formatCode="0%" sourceLinked="0"/>
            <c:txPr>
              <a:bodyPr/>
              <a:lstStyle/>
              <a:p>
                <a:pPr>
                  <a:defRPr>
                    <a:solidFill>
                      <a:schemeClr val="bg1"/>
                    </a:solidFill>
                  </a:defRPr>
                </a:pPr>
                <a:endParaRPr lang="zh-CN"/>
              </a:p>
            </c:txPr>
            <c:dLblPos val="inEnd"/>
            <c:showLegendKey val="0"/>
            <c:showVal val="1"/>
            <c:showCatName val="0"/>
            <c:showSerName val="0"/>
            <c:showPercent val="0"/>
            <c:showBubbleSize val="0"/>
            <c:showLeaderLines val="0"/>
          </c:dLbls>
          <c:cat>
            <c:numRef>
              <c:f>Sheet1!$B$1:$E$1</c:f>
              <c:numCache>
                <c:formatCode>General</c:formatCode>
                <c:ptCount val="3"/>
                <c:pt idx="0">
                  <c:v>2012</c:v>
                </c:pt>
                <c:pt idx="1">
                  <c:v>2013</c:v>
                </c:pt>
                <c:pt idx="2">
                  <c:v>2014</c:v>
                </c:pt>
              </c:numCache>
            </c:numRef>
          </c:cat>
          <c:val>
            <c:numRef>
              <c:f>Sheet1!$B$2:$E$2</c:f>
              <c:numCache>
                <c:formatCode>0%</c:formatCode>
                <c:ptCount val="3"/>
                <c:pt idx="0">
                  <c:v>1.5578173099864411E-2</c:v>
                </c:pt>
                <c:pt idx="1">
                  <c:v>1.4717459166429463E-2</c:v>
                </c:pt>
                <c:pt idx="2">
                  <c:v>1.3819776532039469E-2</c:v>
                </c:pt>
              </c:numCache>
            </c:numRef>
          </c:val>
        </c:ser>
        <c:ser>
          <c:idx val="1"/>
          <c:order val="1"/>
          <c:tx>
            <c:strRef>
              <c:f>Sheet1!$A$3</c:f>
              <c:strCache>
                <c:ptCount val="1"/>
                <c:pt idx="0">
                  <c:v>Supermarket</c:v>
                </c:pt>
              </c:strCache>
            </c:strRef>
          </c:tx>
          <c:spPr>
            <a:solidFill>
              <a:schemeClr val="accent2"/>
            </a:solidFill>
          </c:spPr>
          <c:invertIfNegative val="0"/>
          <c:dLbls>
            <c:dLbl>
              <c:idx val="0"/>
              <c:layout>
                <c:manualLayout>
                  <c:x val="-6.4051257144614841E-3"/>
                  <c:y val="-2.3032629558541268E-2"/>
                </c:manualLayout>
              </c:layout>
              <c:showLegendKey val="0"/>
              <c:showVal val="1"/>
              <c:showCatName val="0"/>
              <c:showSerName val="0"/>
              <c:showPercent val="0"/>
              <c:showBubbleSize val="0"/>
            </c:dLbl>
            <c:dLbl>
              <c:idx val="1"/>
              <c:layout>
                <c:manualLayout>
                  <c:x val="0"/>
                  <c:y val="-1.9193857965451058E-2"/>
                </c:manualLayout>
              </c:layout>
              <c:showLegendKey val="0"/>
              <c:showVal val="1"/>
              <c:showCatName val="0"/>
              <c:showSerName val="0"/>
              <c:showPercent val="0"/>
              <c:showBubbleSize val="0"/>
            </c:dLbl>
            <c:dLbl>
              <c:idx val="2"/>
              <c:layout>
                <c:manualLayout>
                  <c:x val="3.2025628572307577E-3"/>
                  <c:y val="-1.5355086372360844E-2"/>
                </c:manualLayout>
              </c:layout>
              <c:showLegendKey val="0"/>
              <c:showVal val="1"/>
              <c:showCatName val="0"/>
              <c:showSerName val="0"/>
              <c:showPercent val="0"/>
              <c:showBubbleSize val="0"/>
            </c:dLbl>
            <c:txPr>
              <a:bodyPr/>
              <a:lstStyle/>
              <a:p>
                <a:pPr>
                  <a:defRPr>
                    <a:solidFill>
                      <a:schemeClr val="bg1"/>
                    </a:solidFill>
                  </a:defRPr>
                </a:pPr>
                <a:endParaRPr lang="zh-CN"/>
              </a:p>
            </c:txPr>
            <c:showLegendKey val="0"/>
            <c:showVal val="1"/>
            <c:showCatName val="0"/>
            <c:showSerName val="0"/>
            <c:showPercent val="0"/>
            <c:showBubbleSize val="0"/>
            <c:showLeaderLines val="0"/>
          </c:dLbls>
          <c:cat>
            <c:numRef>
              <c:f>Sheet1!$B$1:$E$1</c:f>
              <c:numCache>
                <c:formatCode>General</c:formatCode>
                <c:ptCount val="3"/>
                <c:pt idx="0">
                  <c:v>2012</c:v>
                </c:pt>
                <c:pt idx="1">
                  <c:v>2013</c:v>
                </c:pt>
                <c:pt idx="2">
                  <c:v>2014</c:v>
                </c:pt>
              </c:numCache>
            </c:numRef>
          </c:cat>
          <c:val>
            <c:numRef>
              <c:f>Sheet1!$B$3:$E$3</c:f>
              <c:numCache>
                <c:formatCode>0%</c:formatCode>
                <c:ptCount val="3"/>
                <c:pt idx="0">
                  <c:v>8.1161292575199454E-2</c:v>
                </c:pt>
                <c:pt idx="1">
                  <c:v>7.9930912476392002E-2</c:v>
                </c:pt>
                <c:pt idx="2">
                  <c:v>8.006968215480266E-2</c:v>
                </c:pt>
              </c:numCache>
            </c:numRef>
          </c:val>
        </c:ser>
        <c:ser>
          <c:idx val="2"/>
          <c:order val="2"/>
          <c:tx>
            <c:strRef>
              <c:f>Sheet1!$A$4</c:f>
              <c:strCache>
                <c:ptCount val="1"/>
                <c:pt idx="0">
                  <c:v>Minimarket</c:v>
                </c:pt>
              </c:strCache>
            </c:strRef>
          </c:tx>
          <c:spPr>
            <a:solidFill>
              <a:schemeClr val="accent3"/>
            </a:solidFill>
          </c:spPr>
          <c:invertIfNegative val="0"/>
          <c:dLbls>
            <c:txPr>
              <a:bodyPr/>
              <a:lstStyle/>
              <a:p>
                <a:pPr>
                  <a:defRPr>
                    <a:solidFill>
                      <a:schemeClr val="bg1"/>
                    </a:solidFill>
                  </a:defRPr>
                </a:pPr>
                <a:endParaRPr lang="zh-CN"/>
              </a:p>
            </c:txPr>
            <c:showLegendKey val="0"/>
            <c:showVal val="1"/>
            <c:showCatName val="0"/>
            <c:showSerName val="0"/>
            <c:showPercent val="0"/>
            <c:showBubbleSize val="0"/>
            <c:showLeaderLines val="0"/>
          </c:dLbls>
          <c:cat>
            <c:numRef>
              <c:f>Sheet1!$B$1:$E$1</c:f>
              <c:numCache>
                <c:formatCode>General</c:formatCode>
                <c:ptCount val="3"/>
                <c:pt idx="0">
                  <c:v>2012</c:v>
                </c:pt>
                <c:pt idx="1">
                  <c:v>2013</c:v>
                </c:pt>
                <c:pt idx="2">
                  <c:v>2014</c:v>
                </c:pt>
              </c:numCache>
            </c:numRef>
          </c:cat>
          <c:val>
            <c:numRef>
              <c:f>Sheet1!$B$4:$E$4</c:f>
              <c:numCache>
                <c:formatCode>0%</c:formatCode>
                <c:ptCount val="3"/>
                <c:pt idx="0">
                  <c:v>0.72366055061887891</c:v>
                </c:pt>
                <c:pt idx="1">
                  <c:v>0.71599076950246832</c:v>
                </c:pt>
                <c:pt idx="2">
                  <c:v>0.71648533595656649</c:v>
                </c:pt>
              </c:numCache>
            </c:numRef>
          </c:val>
        </c:ser>
        <c:ser>
          <c:idx val="3"/>
          <c:order val="3"/>
          <c:tx>
            <c:strRef>
              <c:f>Sheet1!$A$5</c:f>
              <c:strCache>
                <c:ptCount val="1"/>
                <c:pt idx="0">
                  <c:v>CVS</c:v>
                </c:pt>
              </c:strCache>
            </c:strRef>
          </c:tx>
          <c:spPr>
            <a:solidFill>
              <a:srgbClr val="35A147"/>
            </a:solidFill>
          </c:spPr>
          <c:invertIfNegative val="0"/>
          <c:dLbls>
            <c:txPr>
              <a:bodyPr/>
              <a:lstStyle/>
              <a:p>
                <a:pPr>
                  <a:defRPr>
                    <a:solidFill>
                      <a:schemeClr val="bg1"/>
                    </a:solidFill>
                  </a:defRPr>
                </a:pPr>
                <a:endParaRPr lang="zh-CN"/>
              </a:p>
            </c:txPr>
            <c:showLegendKey val="0"/>
            <c:showVal val="1"/>
            <c:showCatName val="0"/>
            <c:showSerName val="0"/>
            <c:showPercent val="0"/>
            <c:showBubbleSize val="0"/>
            <c:showLeaderLines val="0"/>
          </c:dLbls>
          <c:cat>
            <c:numRef>
              <c:f>Sheet1!$B$1:$E$1</c:f>
              <c:numCache>
                <c:formatCode>General</c:formatCode>
                <c:ptCount val="3"/>
                <c:pt idx="0">
                  <c:v>2012</c:v>
                </c:pt>
                <c:pt idx="1">
                  <c:v>2013</c:v>
                </c:pt>
                <c:pt idx="2">
                  <c:v>2014</c:v>
                </c:pt>
              </c:numCache>
            </c:numRef>
          </c:cat>
          <c:val>
            <c:numRef>
              <c:f>Sheet1!$B$5:$E$5</c:f>
              <c:numCache>
                <c:formatCode>0%</c:formatCode>
                <c:ptCount val="3"/>
                <c:pt idx="0">
                  <c:v>0.17959998370605729</c:v>
                </c:pt>
                <c:pt idx="1">
                  <c:v>0.18936085885471021</c:v>
                </c:pt>
                <c:pt idx="2">
                  <c:v>0.18962520535659136</c:v>
                </c:pt>
              </c:numCache>
            </c:numRef>
          </c:val>
        </c:ser>
        <c:dLbls>
          <c:showLegendKey val="0"/>
          <c:showVal val="0"/>
          <c:showCatName val="0"/>
          <c:showSerName val="0"/>
          <c:showPercent val="0"/>
          <c:showBubbleSize val="0"/>
        </c:dLbls>
        <c:gapWidth val="54"/>
        <c:overlap val="100"/>
        <c:axId val="32758016"/>
        <c:axId val="32772096"/>
      </c:barChart>
      <c:catAx>
        <c:axId val="32758016"/>
        <c:scaling>
          <c:orientation val="minMax"/>
        </c:scaling>
        <c:delete val="0"/>
        <c:axPos val="b"/>
        <c:numFmt formatCode="General" sourceLinked="1"/>
        <c:majorTickMark val="none"/>
        <c:minorTickMark val="none"/>
        <c:tickLblPos val="nextTo"/>
        <c:spPr>
          <a:ln w="98425" cmpd="sng">
            <a:noFill/>
          </a:ln>
        </c:spPr>
        <c:crossAx val="32772096"/>
        <c:crosses val="autoZero"/>
        <c:auto val="1"/>
        <c:lblAlgn val="ctr"/>
        <c:lblOffset val="100"/>
        <c:noMultiLvlLbl val="0"/>
      </c:catAx>
      <c:valAx>
        <c:axId val="32772096"/>
        <c:scaling>
          <c:orientation val="minMax"/>
          <c:max val="1"/>
        </c:scaling>
        <c:delete val="0"/>
        <c:axPos val="l"/>
        <c:numFmt formatCode="0%" sourceLinked="1"/>
        <c:majorTickMark val="out"/>
        <c:minorTickMark val="none"/>
        <c:tickLblPos val="nextTo"/>
        <c:spPr>
          <a:noFill/>
          <a:ln>
            <a:solidFill>
              <a:srgbClr val="000000"/>
            </a:solidFill>
          </a:ln>
        </c:spPr>
        <c:crossAx val="32758016"/>
        <c:crosses val="autoZero"/>
        <c:crossBetween val="between"/>
      </c:valAx>
    </c:plotArea>
    <c:plotVisOnly val="1"/>
    <c:dispBlanksAs val="gap"/>
    <c:showDLblsOverMax val="0"/>
  </c:chart>
  <c:txPr>
    <a:bodyPr/>
    <a:lstStyle/>
    <a:p>
      <a:pPr>
        <a:defRPr sz="1200" b="0" baseline="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459891074603837"/>
          <c:y val="8.4084815693623721E-2"/>
          <c:w val="0.73673946376299504"/>
          <c:h val="0.83165910143585065"/>
        </c:manualLayout>
      </c:layout>
      <c:barChart>
        <c:barDir val="col"/>
        <c:grouping val="stacked"/>
        <c:varyColors val="0"/>
        <c:ser>
          <c:idx val="0"/>
          <c:order val="0"/>
          <c:tx>
            <c:strRef>
              <c:f>Sheet1!$A$2</c:f>
              <c:strCache>
                <c:ptCount val="1"/>
                <c:pt idx="0">
                  <c:v>Hypermarket</c:v>
                </c:pt>
              </c:strCache>
            </c:strRef>
          </c:tx>
          <c:spPr>
            <a:solidFill>
              <a:schemeClr val="accent1"/>
            </a:solidFill>
          </c:spPr>
          <c:invertIfNegative val="0"/>
          <c:dLbls>
            <c:dLbl>
              <c:idx val="0"/>
              <c:layout>
                <c:manualLayout>
                  <c:x val="3.0328522428278988E-3"/>
                  <c:y val="-1.5666117551045081E-2"/>
                </c:manualLayout>
              </c:layout>
              <c:dLblPos val="ctr"/>
              <c:showLegendKey val="0"/>
              <c:showVal val="1"/>
              <c:showCatName val="0"/>
              <c:showSerName val="0"/>
              <c:showPercent val="0"/>
              <c:showBubbleSize val="0"/>
            </c:dLbl>
            <c:dLbl>
              <c:idx val="1"/>
              <c:layout>
                <c:manualLayout>
                  <c:x val="3.1177503099338402E-3"/>
                  <c:y val="-1.7070295790490977E-2"/>
                </c:manualLayout>
              </c:layout>
              <c:dLblPos val="ctr"/>
              <c:showLegendKey val="0"/>
              <c:showVal val="1"/>
              <c:showCatName val="0"/>
              <c:showSerName val="0"/>
              <c:showPercent val="0"/>
              <c:showBubbleSize val="0"/>
            </c:dLbl>
            <c:dLbl>
              <c:idx val="2"/>
              <c:layout>
                <c:manualLayout>
                  <c:x val="6.2355006198676812E-3"/>
                  <c:y val="-1.5433704589743184E-2"/>
                </c:manualLayout>
              </c:layout>
              <c:dLblPos val="ctr"/>
              <c:showLegendKey val="0"/>
              <c:showVal val="1"/>
              <c:showCatName val="0"/>
              <c:showSerName val="0"/>
              <c:showPercent val="0"/>
              <c:showBubbleSize val="0"/>
            </c:dLbl>
            <c:dLbl>
              <c:idx val="4"/>
              <c:delete val="1"/>
            </c:dLbl>
            <c:numFmt formatCode="0%" sourceLinked="0"/>
            <c:dLblPos val="inEnd"/>
            <c:showLegendKey val="0"/>
            <c:showVal val="1"/>
            <c:showCatName val="0"/>
            <c:showSerName val="0"/>
            <c:showPercent val="0"/>
            <c:showBubbleSize val="0"/>
            <c:showLeaderLines val="0"/>
          </c:dLbls>
          <c:cat>
            <c:numRef>
              <c:f>Sheet1!$B$1:$B$1</c:f>
              <c:numCache>
                <c:formatCode>General</c:formatCode>
                <c:ptCount val="1"/>
                <c:pt idx="0">
                  <c:v>2014</c:v>
                </c:pt>
              </c:numCache>
            </c:numRef>
          </c:cat>
          <c:val>
            <c:numRef>
              <c:f>Sheet1!$B$2:$B$2</c:f>
              <c:numCache>
                <c:formatCode>0%</c:formatCode>
                <c:ptCount val="1"/>
                <c:pt idx="0">
                  <c:v>0.2413913262563584</c:v>
                </c:pt>
              </c:numCache>
            </c:numRef>
          </c:val>
        </c:ser>
        <c:ser>
          <c:idx val="1"/>
          <c:order val="1"/>
          <c:tx>
            <c:strRef>
              <c:f>Sheet1!$A$3</c:f>
              <c:strCache>
                <c:ptCount val="1"/>
                <c:pt idx="0">
                  <c:v>Supermarket</c:v>
                </c:pt>
              </c:strCache>
            </c:strRef>
          </c:tx>
          <c:spPr>
            <a:solidFill>
              <a:schemeClr val="accent2"/>
            </a:solidFill>
          </c:spPr>
          <c:invertIfNegative val="0"/>
          <c:dLbls>
            <c:dLbl>
              <c:idx val="0"/>
              <c:layout>
                <c:manualLayout>
                  <c:x val="-6.4051257144614841E-3"/>
                  <c:y val="-2.3032629558541268E-2"/>
                </c:manualLayout>
              </c:layout>
              <c:showLegendKey val="0"/>
              <c:showVal val="1"/>
              <c:showCatName val="0"/>
              <c:showSerName val="0"/>
              <c:showPercent val="0"/>
              <c:showBubbleSize val="0"/>
            </c:dLbl>
            <c:dLbl>
              <c:idx val="1"/>
              <c:layout>
                <c:manualLayout>
                  <c:x val="0"/>
                  <c:y val="-1.9193857965451058E-2"/>
                </c:manualLayout>
              </c:layout>
              <c:showLegendKey val="0"/>
              <c:showVal val="1"/>
              <c:showCatName val="0"/>
              <c:showSerName val="0"/>
              <c:showPercent val="0"/>
              <c:showBubbleSize val="0"/>
            </c:dLbl>
            <c:dLbl>
              <c:idx val="2"/>
              <c:layout>
                <c:manualLayout>
                  <c:x val="3.2025628572307577E-3"/>
                  <c:y val="-1.5355086372360844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numRef>
              <c:f>Sheet1!$B$1:$B$1</c:f>
              <c:numCache>
                <c:formatCode>General</c:formatCode>
                <c:ptCount val="1"/>
                <c:pt idx="0">
                  <c:v>2014</c:v>
                </c:pt>
              </c:numCache>
            </c:numRef>
          </c:cat>
          <c:val>
            <c:numRef>
              <c:f>Sheet1!$B$3:$B$3</c:f>
              <c:numCache>
                <c:formatCode>0%</c:formatCode>
                <c:ptCount val="1"/>
                <c:pt idx="0">
                  <c:v>0.35500322600235107</c:v>
                </c:pt>
              </c:numCache>
            </c:numRef>
          </c:val>
        </c:ser>
        <c:ser>
          <c:idx val="2"/>
          <c:order val="2"/>
          <c:tx>
            <c:strRef>
              <c:f>Sheet1!$A$4</c:f>
              <c:strCache>
                <c:ptCount val="1"/>
                <c:pt idx="0">
                  <c:v>Minimarket</c:v>
                </c:pt>
              </c:strCache>
            </c:strRef>
          </c:tx>
          <c:spPr>
            <a:solidFill>
              <a:schemeClr val="accent3"/>
            </a:solidFill>
          </c:spPr>
          <c:invertIfNegative val="0"/>
          <c:dLbls>
            <c:showLegendKey val="0"/>
            <c:showVal val="1"/>
            <c:showCatName val="0"/>
            <c:showSerName val="0"/>
            <c:showPercent val="0"/>
            <c:showBubbleSize val="0"/>
            <c:showLeaderLines val="0"/>
          </c:dLbls>
          <c:cat>
            <c:numRef>
              <c:f>Sheet1!$B$1:$B$1</c:f>
              <c:numCache>
                <c:formatCode>General</c:formatCode>
                <c:ptCount val="1"/>
                <c:pt idx="0">
                  <c:v>2014</c:v>
                </c:pt>
              </c:numCache>
            </c:numRef>
          </c:cat>
          <c:val>
            <c:numRef>
              <c:f>Sheet1!$B$4:$B$4</c:f>
              <c:numCache>
                <c:formatCode>0%</c:formatCode>
                <c:ptCount val="1"/>
                <c:pt idx="0">
                  <c:v>0.33606138586732803</c:v>
                </c:pt>
              </c:numCache>
            </c:numRef>
          </c:val>
        </c:ser>
        <c:ser>
          <c:idx val="3"/>
          <c:order val="3"/>
          <c:tx>
            <c:strRef>
              <c:f>Sheet1!$A$5</c:f>
              <c:strCache>
                <c:ptCount val="1"/>
                <c:pt idx="0">
                  <c:v>CVS</c:v>
                </c:pt>
              </c:strCache>
            </c:strRef>
          </c:tx>
          <c:spPr>
            <a:solidFill>
              <a:srgbClr val="35A147"/>
            </a:solidFill>
          </c:spPr>
          <c:invertIfNegative val="0"/>
          <c:dLbls>
            <c:showLegendKey val="0"/>
            <c:showVal val="1"/>
            <c:showCatName val="0"/>
            <c:showSerName val="0"/>
            <c:showPercent val="0"/>
            <c:showBubbleSize val="0"/>
            <c:showLeaderLines val="0"/>
          </c:dLbls>
          <c:cat>
            <c:numRef>
              <c:f>Sheet1!$B$1:$B$1</c:f>
              <c:numCache>
                <c:formatCode>General</c:formatCode>
                <c:ptCount val="1"/>
                <c:pt idx="0">
                  <c:v>2014</c:v>
                </c:pt>
              </c:numCache>
            </c:numRef>
          </c:cat>
          <c:val>
            <c:numRef>
              <c:f>Sheet1!$B$5:$B$5</c:f>
              <c:numCache>
                <c:formatCode>0%</c:formatCode>
                <c:ptCount val="1"/>
                <c:pt idx="0">
                  <c:v>6.7544061873962474E-2</c:v>
                </c:pt>
              </c:numCache>
            </c:numRef>
          </c:val>
        </c:ser>
        <c:dLbls>
          <c:showLegendKey val="0"/>
          <c:showVal val="0"/>
          <c:showCatName val="0"/>
          <c:showSerName val="0"/>
          <c:showPercent val="0"/>
          <c:showBubbleSize val="0"/>
        </c:dLbls>
        <c:gapWidth val="54"/>
        <c:overlap val="100"/>
        <c:axId val="32816128"/>
        <c:axId val="33620736"/>
      </c:barChart>
      <c:catAx>
        <c:axId val="32816128"/>
        <c:scaling>
          <c:orientation val="minMax"/>
        </c:scaling>
        <c:delete val="0"/>
        <c:axPos val="b"/>
        <c:numFmt formatCode="General" sourceLinked="1"/>
        <c:majorTickMark val="none"/>
        <c:minorTickMark val="none"/>
        <c:tickLblPos val="nextTo"/>
        <c:spPr>
          <a:ln w="98425" cmpd="sng">
            <a:noFill/>
          </a:ln>
        </c:spPr>
        <c:txPr>
          <a:bodyPr/>
          <a:lstStyle/>
          <a:p>
            <a:pPr>
              <a:defRPr sz="1200">
                <a:solidFill>
                  <a:schemeClr val="tx1"/>
                </a:solidFill>
              </a:defRPr>
            </a:pPr>
            <a:endParaRPr lang="zh-CN"/>
          </a:p>
        </c:txPr>
        <c:crossAx val="33620736"/>
        <c:crosses val="autoZero"/>
        <c:auto val="1"/>
        <c:lblAlgn val="ctr"/>
        <c:lblOffset val="100"/>
        <c:noMultiLvlLbl val="0"/>
      </c:catAx>
      <c:valAx>
        <c:axId val="33620736"/>
        <c:scaling>
          <c:orientation val="minMax"/>
          <c:max val="1"/>
        </c:scaling>
        <c:delete val="1"/>
        <c:axPos val="l"/>
        <c:numFmt formatCode="0%" sourceLinked="1"/>
        <c:majorTickMark val="out"/>
        <c:minorTickMark val="none"/>
        <c:tickLblPos val="none"/>
        <c:crossAx val="32816128"/>
        <c:crosses val="autoZero"/>
        <c:crossBetween val="between"/>
      </c:valAx>
    </c:plotArea>
    <c:plotVisOnly val="1"/>
    <c:dispBlanksAs val="gap"/>
    <c:showDLblsOverMax val="0"/>
  </c:chart>
  <c:txPr>
    <a:bodyPr/>
    <a:lstStyle/>
    <a:p>
      <a:pPr>
        <a:defRPr sz="1100" b="0" baseline="0">
          <a:solidFill>
            <a:schemeClr val="bg1"/>
          </a:solidFill>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86B1FA-2E6E-4A87-BA2B-123102461E05}" type="datetimeFigureOut">
              <a:rPr lang="en-US" smtClean="0"/>
              <a:t>12/31/2015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1317E-0700-425C-BC76-963D237787E4}" type="slidenum">
              <a:rPr lang="en-US" smtClean="0"/>
              <a:t>‹#›</a:t>
            </a:fld>
            <a:endParaRPr lang="en-US"/>
          </a:p>
        </p:txBody>
      </p:sp>
    </p:spTree>
    <p:extLst>
      <p:ext uri="{BB962C8B-B14F-4D97-AF65-F5344CB8AC3E}">
        <p14:creationId xmlns:p14="http://schemas.microsoft.com/office/powerpoint/2010/main" val="283596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国内生产总值</a:t>
            </a:r>
            <a:r>
              <a:rPr lang="en-US" altLang="zh-CN" smtClean="0"/>
              <a:t>(Gross Domestic Product,</a:t>
            </a:r>
            <a:r>
              <a:rPr lang="zh-CN" altLang="en-US" smtClean="0"/>
              <a:t>简称</a:t>
            </a:r>
            <a:r>
              <a:rPr lang="en-US" altLang="zh-CN" smtClean="0"/>
              <a:t>GDP)</a:t>
            </a:r>
            <a:r>
              <a:rPr lang="zh-CN" altLang="en-US" smtClean="0"/>
              <a:t>国内生产总值是指在一定时期内</a:t>
            </a:r>
            <a:r>
              <a:rPr lang="en-US" altLang="zh-CN" smtClean="0"/>
              <a:t>(</a:t>
            </a:r>
            <a:r>
              <a:rPr lang="zh-CN" altLang="en-US" smtClean="0"/>
              <a:t>一个季度或一年</a:t>
            </a:r>
            <a:r>
              <a:rPr lang="en-US" altLang="zh-CN" smtClean="0"/>
              <a:t>)</a:t>
            </a:r>
            <a:r>
              <a:rPr lang="zh-CN" altLang="en-US" smtClean="0"/>
              <a:t>，一个国家或地区的经济中所生产出的全部最终产品和劳务的价值，常被公认为衡量国家经济状况的最佳指标。它不但可反映一个国家的经济表现，更可以反映一国的国力与财富。一般来说，国内生产总值共有四个不同的组成部分，其中包括消费、私人投资、政府支出和净出口额。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7275D9AF-E407-4A24-81D6-0B6A15F27661}" type="slidenum">
              <a:rPr lang="zh-CN" altLang="en-US" sz="1200" b="0" smtClean="0">
                <a:solidFill>
                  <a:schemeClr val="tx1"/>
                </a:solidFill>
              </a:rPr>
              <a:pPr eaLnBrk="1" hangingPunct="1"/>
              <a:t>30</a:t>
            </a:fld>
            <a:endParaRPr lang="en-US" altLang="zh-CN"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462ED95E-ECF4-40FD-9B85-FF1B4D79E483}" type="slidenum">
              <a:rPr lang="zh-CN" altLang="en-US" sz="1200" b="0" smtClean="0">
                <a:solidFill>
                  <a:schemeClr val="tx1"/>
                </a:solidFill>
              </a:rPr>
              <a:pPr eaLnBrk="1" hangingPunct="1"/>
              <a:t>31</a:t>
            </a:fld>
            <a:endParaRPr lang="en-US" altLang="zh-CN"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235612F6-6D71-4FBF-AD32-3B2B3EEBA1EC}" type="slidenum">
              <a:rPr lang="zh-CN" altLang="en-US" sz="1200" b="0" smtClean="0">
                <a:solidFill>
                  <a:schemeClr val="tx1"/>
                </a:solidFill>
              </a:rPr>
              <a:pPr eaLnBrk="1" hangingPunct="1"/>
              <a:t>36</a:t>
            </a:fld>
            <a:endParaRPr lang="en-US" altLang="zh-CN"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937277A7-BD84-451E-9240-D53628888FC2}" type="slidenum">
              <a:rPr lang="zh-CN" altLang="en-US" sz="1200" b="0" smtClean="0">
                <a:solidFill>
                  <a:schemeClr val="tx1"/>
                </a:solidFill>
              </a:rPr>
              <a:pPr eaLnBrk="1" hangingPunct="1"/>
              <a:t>37</a:t>
            </a:fld>
            <a:endParaRPr lang="en-US" altLang="zh-CN"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mtClean="0"/>
              <a:t>retail sales of consumer goods</a:t>
            </a:r>
          </a:p>
          <a:p>
            <a:pPr eaLnBrk="1" hangingPunct="1">
              <a:lnSpc>
                <a:spcPct val="90000"/>
              </a:lnSpc>
            </a:pPr>
            <a:r>
              <a:rPr lang="zh-CN" altLang="en-US" smtClean="0"/>
              <a:t>社会消费品零售总额</a:t>
            </a:r>
            <a:endParaRPr lang="en-US" altLang="zh-CN" smtClean="0"/>
          </a:p>
          <a:p>
            <a:pPr eaLnBrk="1" hangingPunct="1">
              <a:lnSpc>
                <a:spcPct val="90000"/>
              </a:lnSpc>
            </a:pPr>
            <a:endParaRPr lang="en-US" altLang="zh-CN" smtClean="0"/>
          </a:p>
          <a:p>
            <a:pPr eaLnBrk="1" hangingPunct="1">
              <a:lnSpc>
                <a:spcPct val="90000"/>
              </a:lnSpc>
            </a:pPr>
            <a:r>
              <a:rPr lang="zh-CN" altLang="en-US" smtClean="0"/>
              <a:t>社会消费品零售总额</a:t>
            </a:r>
            <a:r>
              <a:rPr lang="en-US" altLang="zh-CN" smtClean="0"/>
              <a:t>  </a:t>
            </a:r>
            <a:r>
              <a:rPr lang="zh-CN" altLang="en-US" smtClean="0"/>
              <a:t>指国民经济各行业直接售给城乡居民和社会集团的消费品总额。它是反映各行业通过多种商品流通渠道向居民和社会集团供应的生活消费品总量，是研究国内零售市场变动情况、反映经济景气程度的重要指标。</a:t>
            </a:r>
            <a:endParaRPr lang="en-US" altLang="zh-CN" smtClean="0"/>
          </a:p>
          <a:p>
            <a:pPr eaLnBrk="1" hangingPunct="1">
              <a:lnSpc>
                <a:spcPct val="90000"/>
              </a:lnSpc>
            </a:pPr>
            <a:r>
              <a:rPr lang="en-US" altLang="zh-CN" smtClean="0"/>
              <a:t>    </a:t>
            </a:r>
          </a:p>
          <a:p>
            <a:pPr eaLnBrk="1" hangingPunct="1">
              <a:lnSpc>
                <a:spcPct val="90000"/>
              </a:lnSpc>
            </a:pPr>
            <a:r>
              <a:rPr lang="zh-CN" altLang="en-US" smtClean="0"/>
              <a:t>　　社会消费品零售总额包括：</a:t>
            </a:r>
            <a:r>
              <a:rPr lang="en-US" altLang="zh-CN" smtClean="0"/>
              <a:t>⑴</a:t>
            </a:r>
            <a:r>
              <a:rPr lang="zh-CN" altLang="en-US" smtClean="0"/>
              <a:t>售给城乡居民作为生活用的商品和修建房屋用的建筑材料；</a:t>
            </a:r>
            <a:r>
              <a:rPr lang="en-US" altLang="zh-CN" smtClean="0"/>
              <a:t>⑵</a:t>
            </a:r>
            <a:r>
              <a:rPr lang="zh-CN" altLang="en-US" smtClean="0"/>
              <a:t>售给社会集团的各种办公用品和公用消费品；</a:t>
            </a:r>
            <a:r>
              <a:rPr lang="en-US" altLang="zh-CN" smtClean="0"/>
              <a:t>⑶</a:t>
            </a:r>
            <a:r>
              <a:rPr lang="zh-CN" altLang="en-US" smtClean="0"/>
              <a:t>售给机关、团体、学校、部队、企业、事业单位的职工食堂和旅店</a:t>
            </a:r>
            <a:r>
              <a:rPr lang="en-US" altLang="zh-CN" smtClean="0"/>
              <a:t>(</a:t>
            </a:r>
            <a:r>
              <a:rPr lang="zh-CN" altLang="en-US" smtClean="0"/>
              <a:t>招待所</a:t>
            </a:r>
            <a:r>
              <a:rPr lang="en-US" altLang="zh-CN" smtClean="0"/>
              <a:t>)</a:t>
            </a:r>
            <a:r>
              <a:rPr lang="zh-CN" altLang="en-US" smtClean="0"/>
              <a:t>附设专门供本店旅客食用，不对外营业的食堂的各种食品、燃料；企业、单位和国营农场直接售给本单位职工和职工食堂的自己生产的产品；</a:t>
            </a:r>
            <a:r>
              <a:rPr lang="en-US" altLang="zh-CN" smtClean="0"/>
              <a:t>⑷</a:t>
            </a:r>
            <a:r>
              <a:rPr lang="zh-CN" altLang="en-US" smtClean="0"/>
              <a:t>售给部队干部、战士生活用的粮食、副食品、衣着品、日用品、燃料；</a:t>
            </a:r>
            <a:r>
              <a:rPr lang="en-US" altLang="zh-CN" smtClean="0"/>
              <a:t>⑸</a:t>
            </a:r>
            <a:r>
              <a:rPr lang="zh-CN" altLang="en-US" smtClean="0"/>
              <a:t>售给来华的外国人、华侨、港澳台同胞的消费品；</a:t>
            </a:r>
            <a:r>
              <a:rPr lang="en-US" altLang="zh-CN" smtClean="0"/>
              <a:t>⑹</a:t>
            </a:r>
            <a:r>
              <a:rPr lang="zh-CN" altLang="en-US" smtClean="0"/>
              <a:t>居民自费购买的中、西药品、中药材及医疗用品；</a:t>
            </a:r>
            <a:r>
              <a:rPr lang="en-US" altLang="zh-CN" smtClean="0"/>
              <a:t>⑺</a:t>
            </a:r>
            <a:r>
              <a:rPr lang="zh-CN" altLang="en-US" smtClean="0"/>
              <a:t>报社、出版社直接售给居民和社会集团的报纸、图书、杂志，集邮公司出售的新、旧纪念邮票、特种邮票、首日封、集邮册、集邮工具等；</a:t>
            </a:r>
            <a:r>
              <a:rPr lang="en-US" altLang="zh-CN" smtClean="0"/>
              <a:t>⑻</a:t>
            </a:r>
            <a:r>
              <a:rPr lang="zh-CN" altLang="en-US" smtClean="0"/>
              <a:t>旧货寄售商店自购、自销部分的商品；</a:t>
            </a:r>
            <a:r>
              <a:rPr lang="en-US" altLang="zh-CN" smtClean="0"/>
              <a:t>⑼</a:t>
            </a:r>
            <a:r>
              <a:rPr lang="zh-CN" altLang="en-US" smtClean="0"/>
              <a:t>煤气公司、液化石油气站售给居民和社会集团的煤气灶具和罐装液化石油气；</a:t>
            </a:r>
            <a:r>
              <a:rPr lang="en-US" altLang="zh-CN" smtClean="0"/>
              <a:t>⑽</a:t>
            </a:r>
            <a:r>
              <a:rPr lang="zh-CN" altLang="en-US" smtClean="0"/>
              <a:t>农民售给非农业居民和社会集团的商品。不包括售给国民经济各部门企业、事业单位</a:t>
            </a:r>
            <a:r>
              <a:rPr lang="en-US" altLang="zh-CN" smtClean="0"/>
              <a:t>(</a:t>
            </a:r>
            <a:r>
              <a:rPr lang="zh-CN" altLang="en-US" smtClean="0"/>
              <a:t>包括国有经济的农场</a:t>
            </a:r>
            <a:r>
              <a:rPr lang="en-US" altLang="zh-CN" smtClean="0"/>
              <a:t>)</a:t>
            </a:r>
            <a:r>
              <a:rPr lang="zh-CN" altLang="en-US" smtClean="0"/>
              <a:t>生产经营用的各种原材料、燃料、设备、工具等和售给批发零售贸易业、餐饮业作为转卖用的商品，旧货寄售商店受托寄售卖出的商品，服务业的营业收入，邮局出售邮票的收入，自来水、电力、煤气生产</a:t>
            </a:r>
            <a:r>
              <a:rPr lang="en-US" altLang="zh-CN" smtClean="0"/>
              <a:t>(</a:t>
            </a:r>
            <a:r>
              <a:rPr lang="zh-CN" altLang="en-US" smtClean="0"/>
              <a:t>供应</a:t>
            </a:r>
            <a:r>
              <a:rPr lang="en-US" altLang="zh-CN" smtClean="0"/>
              <a:t>)</a:t>
            </a:r>
            <a:r>
              <a:rPr lang="zh-CN" altLang="en-US" smtClean="0"/>
              <a:t>单位的产品供应收入，也不包括农民之间的商品销售。</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781DAFE2-0F06-4F1E-B869-5A86CB5CB841}" type="slidenum">
              <a:rPr lang="zh-CN" altLang="en-US" sz="1200" b="0" smtClean="0">
                <a:solidFill>
                  <a:schemeClr val="tx1"/>
                </a:solidFill>
              </a:rPr>
              <a:pPr eaLnBrk="1" hangingPunct="1"/>
              <a:t>10</a:t>
            </a:fld>
            <a:endParaRPr lang="en-US" altLang="zh-CN" sz="1200" b="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22AFC938-7FB6-4AF0-A025-8B06EA5B4BEA}" type="slidenum">
              <a:rPr lang="zh-CN" altLang="en-US" sz="1200" b="0" smtClean="0">
                <a:solidFill>
                  <a:schemeClr val="tx1"/>
                </a:solidFill>
              </a:rPr>
              <a:pPr eaLnBrk="1" hangingPunct="1"/>
              <a:t>11</a:t>
            </a:fld>
            <a:endParaRPr lang="en-US" altLang="zh-CN"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7FCB580E-45FB-436A-A8C9-FEF448E9321F}" type="slidenum">
              <a:rPr lang="zh-CN" altLang="en-US" sz="1200" b="0" smtClean="0">
                <a:solidFill>
                  <a:schemeClr val="tx1"/>
                </a:solidFill>
              </a:rPr>
              <a:pPr eaLnBrk="1" hangingPunct="1"/>
              <a:t>19</a:t>
            </a:fld>
            <a:endParaRPr lang="en-US" altLang="zh-CN"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3852" y="8685256"/>
            <a:ext cx="2972547" cy="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nchor="b"/>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eaLnBrk="1" hangingPunct="1"/>
            <a:fld id="{DEB7F8E7-2FC3-4C47-96E4-6B6CDAC8A5A3}" type="slidenum">
              <a:rPr lang="zh-CN" altLang="en-US" sz="1200" b="0">
                <a:solidFill>
                  <a:schemeClr val="tx1"/>
                </a:solidFill>
              </a:rPr>
              <a:pPr algn="r" eaLnBrk="1" hangingPunct="1"/>
              <a:t>21</a:t>
            </a:fld>
            <a:endParaRPr lang="en-US" altLang="zh-CN" sz="1200" b="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3852" y="8685256"/>
            <a:ext cx="2972547" cy="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nchor="b"/>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eaLnBrk="1" hangingPunct="1"/>
            <a:fld id="{C4E20B10-B059-42AA-A7FD-EFD72D00DBD9}" type="slidenum">
              <a:rPr lang="zh-CN" altLang="en-US" sz="1200" b="0">
                <a:solidFill>
                  <a:schemeClr val="tx1"/>
                </a:solidFill>
              </a:rPr>
              <a:pPr algn="r" eaLnBrk="1" hangingPunct="1"/>
              <a:t>22</a:t>
            </a:fld>
            <a:endParaRPr lang="en-US" altLang="zh-CN" sz="1200" b="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3852" y="8685256"/>
            <a:ext cx="2972547" cy="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nchor="b"/>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eaLnBrk="1" hangingPunct="1"/>
            <a:fld id="{D43A531C-3BCF-48AD-A24C-574ADA5399E8}" type="slidenum">
              <a:rPr lang="zh-CN" altLang="en-US" sz="1200" b="0">
                <a:solidFill>
                  <a:schemeClr val="tx1"/>
                </a:solidFill>
              </a:rPr>
              <a:pPr algn="r" eaLnBrk="1" hangingPunct="1"/>
              <a:t>23</a:t>
            </a:fld>
            <a:endParaRPr lang="en-US" altLang="zh-CN" sz="1200" b="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3852" y="8685256"/>
            <a:ext cx="2972547" cy="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nchor="b"/>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eaLnBrk="1" hangingPunct="1"/>
            <a:fld id="{64EF901B-DA55-4EF9-BE6E-D75822770122}" type="slidenum">
              <a:rPr lang="zh-CN" altLang="en-US" sz="1200" b="0">
                <a:solidFill>
                  <a:schemeClr val="tx1"/>
                </a:solidFill>
              </a:rPr>
              <a:pPr algn="r" eaLnBrk="1" hangingPunct="1"/>
              <a:t>24</a:t>
            </a:fld>
            <a:endParaRPr lang="en-US" altLang="zh-CN" sz="1200" b="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3" name="Picture 12" descr="PPT-White-Cover-Graphic.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276600" y="2835276"/>
            <a:ext cx="5667603" cy="1310218"/>
          </a:xfrm>
        </p:spPr>
        <p:txBody>
          <a:bodyPr wrap="square" tIns="0" bIns="0">
            <a:noAutofit/>
          </a:bodyPr>
          <a:lstStyle>
            <a:lvl1pPr algn="r">
              <a:lnSpc>
                <a:spcPct val="80000"/>
              </a:lnSpc>
              <a:tabLst>
                <a:tab pos="508000" algn="l"/>
              </a:tabLst>
              <a:defRPr sz="4500" b="0" cap="all" baseline="0">
                <a:solidFill>
                  <a:srgbClr val="009DD9"/>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3276600" y="4154504"/>
            <a:ext cx="5667603" cy="569896"/>
          </a:xfrm>
        </p:spPr>
        <p:txBody>
          <a:bodyPr wrap="square" tIns="0" bIns="0"/>
          <a:lstStyle>
            <a:lvl1pPr marL="0" indent="0" algn="r">
              <a:lnSpc>
                <a:spcPct val="100000"/>
              </a:lnSpc>
              <a:buNone/>
              <a:defRPr sz="20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Placeholder 2"/>
          <p:cNvSpPr>
            <a:spLocks noGrp="1"/>
          </p:cNvSpPr>
          <p:nvPr>
            <p:ph type="body" idx="17"/>
          </p:nvPr>
        </p:nvSpPr>
        <p:spPr>
          <a:xfrm>
            <a:off x="6040439" y="5998464"/>
            <a:ext cx="2891063" cy="697394"/>
          </a:xfrm>
        </p:spPr>
        <p:txBody>
          <a:bodyPr wrap="square" anchor="b" anchorCtr="0"/>
          <a:lstStyle>
            <a:lvl1pPr marL="0" indent="0" algn="r">
              <a:lnSpc>
                <a:spcPct val="100000"/>
              </a:lnSpc>
              <a:spcBef>
                <a:spcPts val="0"/>
              </a:spcBef>
              <a:buNone/>
              <a:defRPr sz="1200" b="0">
                <a:solidFill>
                  <a:srgbClr val="5F5F5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0" name="Picture 9" descr="Nielsen_S.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13582" y="2438469"/>
            <a:ext cx="889600" cy="314589"/>
          </a:xfrm>
          <a:prstGeom prst="rect">
            <a:avLst/>
          </a:prstGeom>
        </p:spPr>
      </p:pic>
    </p:spTree>
    <p:extLst>
      <p:ext uri="{BB962C8B-B14F-4D97-AF65-F5344CB8AC3E}">
        <p14:creationId xmlns:p14="http://schemas.microsoft.com/office/powerpoint/2010/main" val="28443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only 3">
    <p:spTree>
      <p:nvGrpSpPr>
        <p:cNvPr id="1" name=""/>
        <p:cNvGrpSpPr/>
        <p:nvPr/>
      </p:nvGrpSpPr>
      <p:grpSpPr>
        <a:xfrm>
          <a:off x="0" y="0"/>
          <a:ext cx="0" cy="0"/>
          <a:chOff x="0" y="0"/>
          <a:chExt cx="0" cy="0"/>
        </a:xfrm>
      </p:grpSpPr>
      <p:pic>
        <p:nvPicPr>
          <p:cNvPr id="12" name="Picture 11" descr="PPT-Blank-Templa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p:nvSpPr>
        <p:spPr bwMode="gray">
          <a:xfrm rot="16200000">
            <a:off x="-1078030" y="5582967"/>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©2013 The Nielsen Company. Confidential and proprietary.</a:t>
            </a:r>
            <a:endParaRPr lang="en-US" sz="600" dirty="0">
              <a:solidFill>
                <a:srgbClr val="5F5F5F"/>
              </a:solidFill>
              <a:latin typeface="Calibri"/>
              <a:cs typeface="Calibri"/>
            </a:endParaRPr>
          </a:p>
        </p:txBody>
      </p:sp>
      <p:sp>
        <p:nvSpPr>
          <p:cNvPr id="9" name="Title 8"/>
          <p:cNvSpPr>
            <a:spLocks noGrp="1"/>
          </p:cNvSpPr>
          <p:nvPr>
            <p:ph type="title" hasCustomPrompt="1"/>
          </p:nvPr>
        </p:nvSpPr>
        <p:spPr>
          <a:xfrm>
            <a:off x="594360" y="676656"/>
            <a:ext cx="8166672" cy="571500"/>
          </a:xfrm>
        </p:spPr>
        <p:txBody>
          <a:bodyPr wrap="square">
            <a:noAutofit/>
          </a:bodyPr>
          <a:lstStyle>
            <a:lvl1pPr>
              <a:defRPr baseline="0">
                <a:solidFill>
                  <a:srgbClr val="009DD9"/>
                </a:solidFill>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594360" y="1280160"/>
            <a:ext cx="8160322"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2"/>
          <p:cNvSpPr>
            <a:spLocks noGrp="1"/>
          </p:cNvSpPr>
          <p:nvPr>
            <p:ph type="body" idx="15"/>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009DD9"/>
                </a:solidFill>
              </a:rPr>
              <a:pPr algn="ctr" defTabSz="914400">
                <a:spcBef>
                  <a:spcPts val="0"/>
                </a:spcBef>
              </a:pPr>
              <a:t>‹#›</a:t>
            </a:fld>
            <a:endParaRPr lang="en-US" sz="900" b="0" dirty="0">
              <a:solidFill>
                <a:srgbClr val="009DD9"/>
              </a:solidFill>
            </a:endParaRPr>
          </a:p>
        </p:txBody>
      </p:sp>
    </p:spTree>
    <p:extLst>
      <p:ext uri="{BB962C8B-B14F-4D97-AF65-F5344CB8AC3E}">
        <p14:creationId xmlns:p14="http://schemas.microsoft.com/office/powerpoint/2010/main" val="28650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der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979453" y="3181946"/>
            <a:ext cx="6978810" cy="585216"/>
          </a:xfrm>
        </p:spPr>
        <p:txBody>
          <a:bodyPr wrap="square" anchor="t">
            <a:normAutofit/>
          </a:bodyPr>
          <a:lstStyle>
            <a:lvl1pPr algn="ctr">
              <a:defRPr sz="3200" b="0" cap="all"/>
            </a:lvl1pPr>
          </a:lstStyle>
          <a:p>
            <a:r>
              <a:rPr lang="en-US" smtClean="0"/>
              <a:t>Click to edit Master title style</a:t>
            </a:r>
            <a:endParaRPr lang="en-US" dirty="0"/>
          </a:p>
        </p:txBody>
      </p:sp>
    </p:spTree>
    <p:extLst>
      <p:ext uri="{BB962C8B-B14F-4D97-AF65-F5344CB8AC3E}">
        <p14:creationId xmlns:p14="http://schemas.microsoft.com/office/powerpoint/2010/main" val="219341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7" name="Rectangle 3"/>
          <p:cNvSpPr>
            <a:spLocks noGrp="1" noChangeArrowheads="1"/>
          </p:cNvSpPr>
          <p:nvPr>
            <p:ph type="ctrTitle"/>
          </p:nvPr>
        </p:nvSpPr>
        <p:spPr>
          <a:xfrm>
            <a:off x="1982788" y="3179763"/>
            <a:ext cx="6973887" cy="585787"/>
          </a:xfrm>
        </p:spPr>
        <p:txBody>
          <a:bodyPr anchor="t"/>
          <a:lstStyle>
            <a:lvl1pPr algn="ctr">
              <a:defRPr sz="3200"/>
            </a:lvl1pPr>
          </a:lstStyle>
          <a:p>
            <a:pPr lvl="0"/>
            <a:r>
              <a:rPr lang="en-US" altLang="zh-CN" noProof="0" smtClean="0"/>
              <a:t>Click to edit Master title style</a:t>
            </a:r>
            <a:endParaRPr lang="en-US" noProof="0" smtClean="0"/>
          </a:p>
        </p:txBody>
      </p:sp>
      <p:sp>
        <p:nvSpPr>
          <p:cNvPr id="333832" name="Rectangle 8"/>
          <p:cNvSpPr>
            <a:spLocks noGrp="1" noChangeArrowheads="1"/>
          </p:cNvSpPr>
          <p:nvPr>
            <p:ph type="subTitle" sz="quarter" idx="1"/>
          </p:nvPr>
        </p:nvSpPr>
        <p:spPr>
          <a:xfrm>
            <a:off x="2266950" y="3886200"/>
            <a:ext cx="6400800" cy="1752600"/>
          </a:xfrm>
        </p:spPr>
        <p:txBody>
          <a:bodyPr/>
          <a:lstStyle>
            <a:lvl1pPr marL="0" indent="0" algn="ctr">
              <a:buFontTx/>
              <a:buNone/>
              <a:defRPr sz="2000">
                <a:solidFill>
                  <a:srgbClr val="FFFFFF"/>
                </a:solidFill>
              </a:defRPr>
            </a:lvl1pPr>
          </a:lstStyle>
          <a:p>
            <a:pPr lvl="0"/>
            <a:r>
              <a:rPr lang="en-US" altLang="zh-CN" noProof="0" smtClean="0"/>
              <a:t>Click to edit Master subtitle style</a:t>
            </a:r>
            <a:endParaRPr lang="en-US" noProof="0" smtClean="0"/>
          </a:p>
        </p:txBody>
      </p:sp>
    </p:spTree>
    <p:extLst>
      <p:ext uri="{BB962C8B-B14F-4D97-AF65-F5344CB8AC3E}">
        <p14:creationId xmlns:p14="http://schemas.microsoft.com/office/powerpoint/2010/main" val="82388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94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Tree>
    <p:extLst>
      <p:ext uri="{BB962C8B-B14F-4D97-AF65-F5344CB8AC3E}">
        <p14:creationId xmlns:p14="http://schemas.microsoft.com/office/powerpoint/2010/main" val="318097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1" name="Rectangle 10"/>
          <p:cNvSpPr/>
          <p:nvPr/>
        </p:nvSpPr>
        <p:spPr bwMode="gray">
          <a:xfrm rot="16200000">
            <a:off x="-1078031" y="1091630"/>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©2013 The Nielsen Company. Confidential and proprietary.</a:t>
            </a:r>
            <a:endParaRPr lang="en-US" sz="600" dirty="0">
              <a:solidFill>
                <a:srgbClr val="5F5F5F"/>
              </a:solidFill>
              <a:latin typeface="Calibri"/>
              <a:cs typeface="Calibri"/>
            </a:endParaRPr>
          </a:p>
        </p:txBody>
      </p:sp>
      <p:sp>
        <p:nvSpPr>
          <p:cNvPr id="2" name="Title Placeholder 1"/>
          <p:cNvSpPr>
            <a:spLocks noGrp="1"/>
          </p:cNvSpPr>
          <p:nvPr>
            <p:ph type="title"/>
          </p:nvPr>
        </p:nvSpPr>
        <p:spPr>
          <a:xfrm>
            <a:off x="594360" y="676656"/>
            <a:ext cx="8165465" cy="571500"/>
          </a:xfrm>
          <a:prstGeom prst="rect">
            <a:avLst/>
          </a:prstGeom>
        </p:spPr>
        <p:txBody>
          <a:bodyPr vert="horz" wrap="square" lIns="91440" tIns="0" rIns="9144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020824"/>
            <a:ext cx="8165466" cy="407822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009DD9"/>
                </a:solidFill>
              </a:rPr>
              <a:pPr algn="ctr" defTabSz="914400">
                <a:spcBef>
                  <a:spcPts val="0"/>
                </a:spcBef>
              </a:pPr>
              <a:t>‹#›</a:t>
            </a:fld>
            <a:endParaRPr lang="en-US" sz="900" b="0" dirty="0">
              <a:solidFill>
                <a:srgbClr val="009DD9"/>
              </a:solidFill>
            </a:endParaRPr>
          </a:p>
        </p:txBody>
      </p:sp>
    </p:spTree>
    <p:extLst>
      <p:ext uri="{BB962C8B-B14F-4D97-AF65-F5344CB8AC3E}">
        <p14:creationId xmlns:p14="http://schemas.microsoft.com/office/powerpoint/2010/main" val="455964450"/>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75" r:id="rId3"/>
    <p:sldLayoutId id="2147483676" r:id="rId4"/>
    <p:sldLayoutId id="2147483677" r:id="rId5"/>
    <p:sldLayoutId id="2147483678" r:id="rId6"/>
  </p:sldLayoutIdLst>
  <p:txStyles>
    <p:titleStyle>
      <a:lvl1pPr algn="l" defTabSz="457200" rtl="0" eaLnBrk="1" latinLnBrk="0" hangingPunct="1">
        <a:spcBef>
          <a:spcPct val="0"/>
        </a:spcBef>
        <a:buNone/>
        <a:defRPr sz="3000" kern="1200" cap="all" baseline="0">
          <a:solidFill>
            <a:srgbClr val="009DD9"/>
          </a:solidFill>
          <a:latin typeface="+mj-lt"/>
          <a:ea typeface="+mj-ea"/>
          <a:cs typeface="+mj-cs"/>
        </a:defRPr>
      </a:lvl1pPr>
    </p:titleStyle>
    <p:bodyStyle>
      <a:lvl1pPr marL="457200" indent="-457200" algn="l" defTabSz="457200" rtl="0" eaLnBrk="1" latinLnBrk="0" hangingPunct="1">
        <a:lnSpc>
          <a:spcPct val="100000"/>
        </a:lnSpc>
        <a:spcBef>
          <a:spcPts val="800"/>
        </a:spcBef>
        <a:buClr>
          <a:srgbClr val="5F5F5F"/>
        </a:buClr>
        <a:buFont typeface="Arial"/>
        <a:buChar char="•"/>
        <a:defRPr sz="1800" kern="1200" baseline="0">
          <a:solidFill>
            <a:srgbClr val="5F5F5F"/>
          </a:solidFill>
          <a:latin typeface="+mn-lt"/>
          <a:ea typeface="+mn-ea"/>
          <a:cs typeface="+mn-cs"/>
        </a:defRPr>
      </a:lvl1pPr>
      <a:lvl2pPr marL="908050" indent="-457200" algn="l" defTabSz="457200" rtl="0" eaLnBrk="1" latinLnBrk="0" hangingPunct="1">
        <a:lnSpc>
          <a:spcPct val="100000"/>
        </a:lnSpc>
        <a:spcBef>
          <a:spcPts val="800"/>
        </a:spcBef>
        <a:buClr>
          <a:srgbClr val="5F5F5F"/>
        </a:buClr>
        <a:buFont typeface="Arial" pitchFamily="34" charset="0"/>
        <a:buChar char="•"/>
        <a:defRPr sz="1600" kern="1200" baseline="0">
          <a:solidFill>
            <a:srgbClr val="5F5F5F"/>
          </a:solidFill>
          <a:latin typeface="+mn-lt"/>
          <a:ea typeface="+mn-ea"/>
          <a:cs typeface="+mn-cs"/>
        </a:defRPr>
      </a:lvl2pPr>
      <a:lvl3pPr marL="1371600" indent="-457200" algn="l" defTabSz="457200" rtl="0" eaLnBrk="1" latinLnBrk="0" hangingPunct="1">
        <a:lnSpc>
          <a:spcPct val="100000"/>
        </a:lnSpc>
        <a:spcBef>
          <a:spcPts val="700"/>
        </a:spcBef>
        <a:buClr>
          <a:srgbClr val="5F5F5F"/>
        </a:buClr>
        <a:buFont typeface="Arial"/>
        <a:buChar char="•"/>
        <a:defRPr sz="1400" kern="1200" baseline="0">
          <a:solidFill>
            <a:srgbClr val="5F5F5F"/>
          </a:solidFill>
          <a:latin typeface="+mn-lt"/>
          <a:ea typeface="+mn-ea"/>
          <a:cs typeface="+mn-cs"/>
        </a:defRPr>
      </a:lvl3pPr>
      <a:lvl4pPr marL="1825625" indent="-454025" algn="l" defTabSz="457200" rtl="0" eaLnBrk="1" latinLnBrk="0" hangingPunct="1">
        <a:lnSpc>
          <a:spcPct val="100000"/>
        </a:lnSpc>
        <a:spcBef>
          <a:spcPts val="700"/>
        </a:spcBef>
        <a:buClr>
          <a:srgbClr val="5F5F5F"/>
        </a:buClr>
        <a:buFont typeface="Arial" pitchFamily="34" charset="0"/>
        <a:buChar char="•"/>
        <a:defRPr sz="1200" kern="1200" baseline="0">
          <a:solidFill>
            <a:srgbClr val="5F5F5F"/>
          </a:solidFill>
          <a:latin typeface="+mn-lt"/>
          <a:ea typeface="+mn-ea"/>
          <a:cs typeface="+mn-cs"/>
        </a:defRPr>
      </a:lvl4pPr>
      <a:lvl5pPr marL="2286000" indent="-457200" algn="l" defTabSz="457200" rtl="0" eaLnBrk="1" latinLnBrk="0" hangingPunct="1">
        <a:lnSpc>
          <a:spcPct val="100000"/>
        </a:lnSpc>
        <a:spcBef>
          <a:spcPts val="700"/>
        </a:spcBef>
        <a:buClr>
          <a:srgbClr val="5F5F5F"/>
        </a:buClr>
        <a:buFont typeface="Arial" pitchFamily="34" charset="0"/>
        <a:buChar char="•"/>
        <a:defRPr sz="1200" kern="1200" baseline="0">
          <a:solidFill>
            <a:srgbClr val="5F5F5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Microsoft_Excel_97-2003_Worksheet6.xls"/></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3.emf"/><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package" Target="../embeddings/Microsoft_Excel_Worksheet7.xlsx"/><Relationship Id="rId5" Type="http://schemas.openxmlformats.org/officeDocument/2006/relationships/image" Target="../media/image22.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25.emf"/><Relationship Id="rId5" Type="http://schemas.openxmlformats.org/officeDocument/2006/relationships/package" Target="../embeddings/Microsoft_Excel_Worksheet8.xlsx"/><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16.vml"/><Relationship Id="rId5" Type="http://schemas.openxmlformats.org/officeDocument/2006/relationships/image" Target="../media/image26.emf"/><Relationship Id="rId4" Type="http://schemas.openxmlformats.org/officeDocument/2006/relationships/package" Target="../embeddings/Microsoft_Excel_Worksheet9.xls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7.vml"/><Relationship Id="rId5" Type="http://schemas.openxmlformats.org/officeDocument/2006/relationships/image" Target="../media/image27.emf"/><Relationship Id="rId4" Type="http://schemas.openxmlformats.org/officeDocument/2006/relationships/package" Target="../embeddings/Microsoft_Excel_Worksheet10.xlsx"/></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18.vml"/><Relationship Id="rId5" Type="http://schemas.openxmlformats.org/officeDocument/2006/relationships/image" Target="../media/image28.emf"/><Relationship Id="rId4" Type="http://schemas.openxmlformats.org/officeDocument/2006/relationships/package" Target="../embeddings/Microsoft_Excel_Worksheet11.xlsx"/></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19.vml"/><Relationship Id="rId5" Type="http://schemas.openxmlformats.org/officeDocument/2006/relationships/image" Target="../media/image29.emf"/><Relationship Id="rId4" Type="http://schemas.openxmlformats.org/officeDocument/2006/relationships/package" Target="../embeddings/Microsoft_Excel_Worksheet12.xlsx"/></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31.emf"/><Relationship Id="rId5" Type="http://schemas.openxmlformats.org/officeDocument/2006/relationships/package" Target="../embeddings/Microsoft_Excel_Worksheet14.xlsx"/><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32.emf"/></Relationships>
</file>

<file path=ppt/slides/_rels/slide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Microsoft_Excel_97-2003_Worksheet1.xls"/></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22.vml"/><Relationship Id="rId5" Type="http://schemas.openxmlformats.org/officeDocument/2006/relationships/image" Target="../media/image33.e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3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36.emf"/><Relationship Id="rId5" Type="http://schemas.openxmlformats.org/officeDocument/2006/relationships/oleObject" Target="../embeddings/oleObject13.bin"/><Relationship Id="rId4" Type="http://schemas.openxmlformats.org/officeDocument/2006/relationships/image" Target="../media/image3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image" Target="../media/image39.emf"/><Relationship Id="rId5" Type="http://schemas.openxmlformats.org/officeDocument/2006/relationships/oleObject" Target="../embeddings/oleObject16.bin"/><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27.vml"/><Relationship Id="rId5" Type="http://schemas.openxmlformats.org/officeDocument/2006/relationships/image" Target="../media/image40.emf"/><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28.vml"/><Relationship Id="rId5" Type="http://schemas.openxmlformats.org/officeDocument/2006/relationships/image" Target="../media/image41.emf"/><Relationship Id="rId4"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Microsoft_Excel_97-2003_Worksheet2.xls"/></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xcel_97-2003_Worksheet5.xls"/><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5"/>
          <p:cNvSpPr txBox="1">
            <a:spLocks noChangeArrowheads="1"/>
          </p:cNvSpPr>
          <p:nvPr/>
        </p:nvSpPr>
        <p:spPr bwMode="auto">
          <a:xfrm>
            <a:off x="0" y="6643688"/>
            <a:ext cx="4846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spcBef>
                <a:spcPct val="50000"/>
              </a:spcBef>
            </a:pPr>
            <a:r>
              <a:rPr lang="en-US" altLang="zh-TW" sz="800" b="0">
                <a:solidFill>
                  <a:srgbClr val="FFFFFF"/>
                </a:solidFill>
                <a:ea typeface="PMingLiU" pitchFamily="18" charset="-120"/>
                <a:cs typeface="楷体_GB2312" pitchFamily="49" charset="-122"/>
              </a:rPr>
              <a:t>Confidential &amp; Proprietary Copyright © 2010 The Nielsen Company</a:t>
            </a:r>
          </a:p>
        </p:txBody>
      </p:sp>
      <p:sp>
        <p:nvSpPr>
          <p:cNvPr id="11267" name="Rectangle 2"/>
          <p:cNvSpPr>
            <a:spLocks noChangeArrowheads="1"/>
          </p:cNvSpPr>
          <p:nvPr/>
        </p:nvSpPr>
        <p:spPr bwMode="auto">
          <a:xfrm>
            <a:off x="4486275" y="2397125"/>
            <a:ext cx="45370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defTabSz="777875">
              <a:lnSpc>
                <a:spcPct val="90000"/>
              </a:lnSpc>
              <a:spcBef>
                <a:spcPct val="20000"/>
              </a:spcBef>
            </a:pPr>
            <a:r>
              <a:rPr lang="en-US" altLang="zh-CN" sz="2800" dirty="0">
                <a:solidFill>
                  <a:srgbClr val="0099FF"/>
                </a:solidFill>
                <a:ea typeface="宋体" pitchFamily="2" charset="-122"/>
                <a:cs typeface="Arial" pitchFamily="34" charset="0"/>
              </a:rPr>
              <a:t>Cross-category Overview </a:t>
            </a:r>
            <a:br>
              <a:rPr lang="en-US" altLang="zh-CN" sz="2800" dirty="0">
                <a:solidFill>
                  <a:srgbClr val="0099FF"/>
                </a:solidFill>
                <a:ea typeface="宋体" pitchFamily="2" charset="-122"/>
                <a:cs typeface="Arial" pitchFamily="34" charset="0"/>
              </a:rPr>
            </a:br>
            <a:r>
              <a:rPr lang="en-US" altLang="zh-CN" sz="2800" dirty="0" smtClean="0">
                <a:solidFill>
                  <a:srgbClr val="0099FF"/>
                </a:solidFill>
                <a:ea typeface="宋体" pitchFamily="2" charset="-122"/>
                <a:cs typeface="Arial" pitchFamily="34" charset="0"/>
              </a:rPr>
              <a:t>Nov </a:t>
            </a:r>
            <a:r>
              <a:rPr lang="en-US" altLang="zh-CN" sz="2800" dirty="0">
                <a:solidFill>
                  <a:srgbClr val="0099FF"/>
                </a:solidFill>
                <a:ea typeface="宋体" pitchFamily="2" charset="-122"/>
                <a:cs typeface="Arial" pitchFamily="34" charset="0"/>
              </a:rPr>
              <a:t>2015 </a:t>
            </a:r>
            <a:r>
              <a:rPr lang="zh-CN" altLang="en-US" sz="2800" dirty="0">
                <a:solidFill>
                  <a:srgbClr val="0099FF"/>
                </a:solidFill>
                <a:ea typeface="宋体" pitchFamily="2" charset="-122"/>
                <a:cs typeface="Arial" pitchFamily="34" charset="0"/>
              </a:rPr>
              <a:t/>
            </a:r>
            <a:br>
              <a:rPr lang="zh-CN" altLang="en-US" sz="2800" dirty="0">
                <a:solidFill>
                  <a:srgbClr val="0099FF"/>
                </a:solidFill>
                <a:ea typeface="宋体" pitchFamily="2" charset="-122"/>
                <a:cs typeface="Arial" pitchFamily="34" charset="0"/>
              </a:rPr>
            </a:br>
            <a:r>
              <a:rPr lang="zh-CN" altLang="en-US" sz="2800" dirty="0">
                <a:solidFill>
                  <a:srgbClr val="0099FF"/>
                </a:solidFill>
                <a:ea typeface="宋体" pitchFamily="2" charset="-122"/>
                <a:cs typeface="Arial" pitchFamily="34" charset="0"/>
              </a:rPr>
              <a:t>品类回顾</a:t>
            </a:r>
            <a:br>
              <a:rPr lang="zh-CN" altLang="en-US" sz="2800" dirty="0">
                <a:solidFill>
                  <a:srgbClr val="0099FF"/>
                </a:solidFill>
                <a:ea typeface="宋体" pitchFamily="2" charset="-122"/>
                <a:cs typeface="Arial" pitchFamily="34" charset="0"/>
              </a:rPr>
            </a:br>
            <a:r>
              <a:rPr lang="en-US" altLang="zh-CN" sz="2800" dirty="0">
                <a:solidFill>
                  <a:srgbClr val="0099FF"/>
                </a:solidFill>
                <a:ea typeface="宋体" pitchFamily="2" charset="-122"/>
                <a:cs typeface="Arial" pitchFamily="34" charset="0"/>
              </a:rPr>
              <a:t>2015 </a:t>
            </a:r>
            <a:r>
              <a:rPr lang="zh-CN" altLang="en-US" sz="2800" dirty="0">
                <a:solidFill>
                  <a:srgbClr val="0099FF"/>
                </a:solidFill>
                <a:ea typeface="宋体" pitchFamily="2" charset="-122"/>
                <a:cs typeface="Arial" pitchFamily="34" charset="0"/>
              </a:rPr>
              <a:t>年 </a:t>
            </a:r>
            <a:r>
              <a:rPr lang="en-US" altLang="zh-CN" sz="2800" dirty="0" smtClean="0">
                <a:solidFill>
                  <a:srgbClr val="0099FF"/>
                </a:solidFill>
                <a:ea typeface="宋体" pitchFamily="2" charset="-122"/>
                <a:cs typeface="Arial" pitchFamily="34" charset="0"/>
              </a:rPr>
              <a:t>11</a:t>
            </a:r>
            <a:r>
              <a:rPr lang="zh-CN" altLang="en-US" sz="2800" dirty="0" smtClean="0">
                <a:solidFill>
                  <a:srgbClr val="0099FF"/>
                </a:solidFill>
                <a:ea typeface="宋体" pitchFamily="2" charset="-122"/>
                <a:cs typeface="Arial" pitchFamily="34" charset="0"/>
              </a:rPr>
              <a:t>月</a:t>
            </a:r>
            <a:endParaRPr lang="zh-CN" altLang="en-US" sz="2800" dirty="0">
              <a:solidFill>
                <a:srgbClr val="0099FF"/>
              </a:solidFill>
              <a:ea typeface="宋体" pitchFamily="2" charset="-122"/>
              <a:cs typeface="Arial" pitchFamily="34" charset="0"/>
            </a:endParaRPr>
          </a:p>
        </p:txBody>
      </p:sp>
      <p:pic>
        <p:nvPicPr>
          <p:cNvPr id="11268" name="Picture 3" descr="Nielsen_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8" y="6315075"/>
            <a:ext cx="10604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4"/>
          <p:cNvSpPr txBox="1">
            <a:spLocks noChangeArrowheads="1"/>
          </p:cNvSpPr>
          <p:nvPr/>
        </p:nvSpPr>
        <p:spPr bwMode="auto">
          <a:xfrm>
            <a:off x="4486275" y="6488113"/>
            <a:ext cx="43021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sz="1300" b="1">
                <a:solidFill>
                  <a:srgbClr val="FF6600"/>
                </a:solidFill>
                <a:latin typeface="Arial" pitchFamily="34" charset="0"/>
                <a:ea typeface="楷体_GB2312" pitchFamily="49" charset="-122"/>
              </a:defRPr>
            </a:lvl1pPr>
            <a:lvl2pPr marL="742950" indent="-285750" defTabSz="457200" eaLnBrk="0" hangingPunct="0">
              <a:defRPr sz="1300" b="1">
                <a:solidFill>
                  <a:srgbClr val="FF6600"/>
                </a:solidFill>
                <a:latin typeface="Arial" pitchFamily="34" charset="0"/>
                <a:ea typeface="楷体_GB2312" pitchFamily="49" charset="-122"/>
              </a:defRPr>
            </a:lvl2pPr>
            <a:lvl3pPr marL="1143000" indent="-228600" defTabSz="457200" eaLnBrk="0" hangingPunct="0">
              <a:defRPr sz="1300" b="1">
                <a:solidFill>
                  <a:srgbClr val="FF6600"/>
                </a:solidFill>
                <a:latin typeface="Arial" pitchFamily="34" charset="0"/>
                <a:ea typeface="楷体_GB2312" pitchFamily="49" charset="-122"/>
              </a:defRPr>
            </a:lvl3pPr>
            <a:lvl4pPr marL="1600200" indent="-228600" defTabSz="457200" eaLnBrk="0" hangingPunct="0">
              <a:defRPr sz="1300" b="1">
                <a:solidFill>
                  <a:srgbClr val="FF6600"/>
                </a:solidFill>
                <a:latin typeface="Arial" pitchFamily="34" charset="0"/>
                <a:ea typeface="楷体_GB2312" pitchFamily="49" charset="-122"/>
              </a:defRPr>
            </a:lvl4pPr>
            <a:lvl5pPr marL="2057400" indent="-228600" defTabSz="457200" eaLnBrk="0" hangingPunct="0">
              <a:defRPr sz="1300" b="1">
                <a:solidFill>
                  <a:srgbClr val="FF6600"/>
                </a:solidFill>
                <a:latin typeface="Arial" pitchFamily="34" charset="0"/>
                <a:ea typeface="楷体_GB2312" pitchFamily="49" charset="-122"/>
              </a:defRPr>
            </a:lvl5pPr>
            <a:lvl6pPr marL="25146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a:spcAft>
                <a:spcPts val="300"/>
              </a:spcAft>
            </a:pPr>
            <a:r>
              <a:rPr lang="en-US" altLang="zh-CN" sz="800" b="0">
                <a:solidFill>
                  <a:schemeClr val="bg1"/>
                </a:solidFill>
                <a:ea typeface="MS PGothic" pitchFamily="34" charset="-128"/>
                <a:cs typeface="楷体_GB2312" pitchFamily="49" charset="-122"/>
              </a:rPr>
              <a:t>Copyright © 2012 The Nielsen Company. Confidential and proprietary.</a:t>
            </a:r>
          </a:p>
        </p:txBody>
      </p:sp>
    </p:spTree>
    <p:extLst>
      <p:ext uri="{BB962C8B-B14F-4D97-AF65-F5344CB8AC3E}">
        <p14:creationId xmlns:p14="http://schemas.microsoft.com/office/powerpoint/2010/main" val="200391126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572000" y="6629400"/>
            <a:ext cx="430212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sz="1300" b="1">
                <a:solidFill>
                  <a:srgbClr val="FF6600"/>
                </a:solidFill>
                <a:latin typeface="Arial" pitchFamily="34" charset="0"/>
                <a:ea typeface="楷体_GB2312" pitchFamily="49" charset="-122"/>
              </a:defRPr>
            </a:lvl1pPr>
            <a:lvl2pPr marL="742950" indent="-285750" defTabSz="457200" eaLnBrk="0" hangingPunct="0">
              <a:defRPr sz="1300" b="1">
                <a:solidFill>
                  <a:srgbClr val="FF6600"/>
                </a:solidFill>
                <a:latin typeface="Arial" pitchFamily="34" charset="0"/>
                <a:ea typeface="楷体_GB2312" pitchFamily="49" charset="-122"/>
              </a:defRPr>
            </a:lvl2pPr>
            <a:lvl3pPr marL="1143000" indent="-228600" defTabSz="457200" eaLnBrk="0" hangingPunct="0">
              <a:defRPr sz="1300" b="1">
                <a:solidFill>
                  <a:srgbClr val="FF6600"/>
                </a:solidFill>
                <a:latin typeface="Arial" pitchFamily="34" charset="0"/>
                <a:ea typeface="楷体_GB2312" pitchFamily="49" charset="-122"/>
              </a:defRPr>
            </a:lvl3pPr>
            <a:lvl4pPr marL="1600200" indent="-228600" defTabSz="457200" eaLnBrk="0" hangingPunct="0">
              <a:defRPr sz="1300" b="1">
                <a:solidFill>
                  <a:srgbClr val="FF6600"/>
                </a:solidFill>
                <a:latin typeface="Arial" pitchFamily="34" charset="0"/>
                <a:ea typeface="楷体_GB2312" pitchFamily="49" charset="-122"/>
              </a:defRPr>
            </a:lvl4pPr>
            <a:lvl5pPr marL="2057400" indent="-228600" defTabSz="457200" eaLnBrk="0" hangingPunct="0">
              <a:defRPr sz="1300" b="1">
                <a:solidFill>
                  <a:srgbClr val="FF6600"/>
                </a:solidFill>
                <a:latin typeface="Arial" pitchFamily="34" charset="0"/>
                <a:ea typeface="楷体_GB2312" pitchFamily="49" charset="-122"/>
              </a:defRPr>
            </a:lvl5pPr>
            <a:lvl6pPr marL="25146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a:spcAft>
                <a:spcPts val="300"/>
              </a:spcAft>
            </a:pPr>
            <a:r>
              <a:rPr lang="en-US" altLang="zh-CN" sz="800" b="0">
                <a:solidFill>
                  <a:schemeClr val="bg1"/>
                </a:solidFill>
                <a:ea typeface="MS PGothic" pitchFamily="34" charset="-128"/>
                <a:cs typeface="楷体_GB2312" pitchFamily="49" charset="-122"/>
              </a:rPr>
              <a:t>Copyright © 2010 The Nielsen Company. Confidential and proprietary.</a:t>
            </a:r>
          </a:p>
        </p:txBody>
      </p:sp>
      <p:pic>
        <p:nvPicPr>
          <p:cNvPr id="20483" name="Picture 3" descr="Nielsen_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6238875"/>
            <a:ext cx="10604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4"/>
          <p:cNvSpPr>
            <a:spLocks noChangeArrowheads="1"/>
          </p:cNvSpPr>
          <p:nvPr/>
        </p:nvSpPr>
        <p:spPr bwMode="auto">
          <a:xfrm>
            <a:off x="1668463" y="2606675"/>
            <a:ext cx="7456487"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6" tIns="45713" rIns="91426" bIns="45713"/>
          <a:lstStyle/>
          <a:p>
            <a:pPr algn="r" eaLnBrk="0" hangingPunct="0"/>
            <a:r>
              <a:rPr lang="en-US" altLang="zh-CN" sz="2400" dirty="0">
                <a:solidFill>
                  <a:srgbClr val="0099FF"/>
                </a:solidFill>
                <a:ea typeface="宋体" pitchFamily="2" charset="-122"/>
                <a:cs typeface="Arial" pitchFamily="34" charset="0"/>
              </a:rPr>
              <a:t>Retail Index(RI2014)</a:t>
            </a:r>
          </a:p>
          <a:p>
            <a:pPr algn="r" eaLnBrk="0" hangingPunct="0"/>
            <a:r>
              <a:rPr lang="en-US" altLang="zh-CN" sz="2400" dirty="0">
                <a:solidFill>
                  <a:srgbClr val="0099FF"/>
                </a:solidFill>
                <a:ea typeface="宋体" pitchFamily="2" charset="-122"/>
                <a:cs typeface="Arial" pitchFamily="34" charset="0"/>
              </a:rPr>
              <a:t>Cross-category Overview </a:t>
            </a:r>
            <a:r>
              <a:rPr lang="en-US" altLang="zh-CN" sz="2400" dirty="0" smtClean="0">
                <a:solidFill>
                  <a:srgbClr val="0099FF"/>
                </a:solidFill>
                <a:ea typeface="宋体" pitchFamily="2" charset="-122"/>
                <a:cs typeface="Arial" pitchFamily="34" charset="0"/>
              </a:rPr>
              <a:t>Oct </a:t>
            </a:r>
            <a:r>
              <a:rPr lang="en-US" altLang="zh-CN" sz="2400" dirty="0">
                <a:solidFill>
                  <a:srgbClr val="0099FF"/>
                </a:solidFill>
                <a:ea typeface="宋体" pitchFamily="2" charset="-122"/>
                <a:cs typeface="Arial" pitchFamily="34" charset="0"/>
              </a:rPr>
              <a:t>2015</a:t>
            </a:r>
          </a:p>
          <a:p>
            <a:pPr algn="r" eaLnBrk="0" hangingPunct="0"/>
            <a:r>
              <a:rPr lang="zh-CN" altLang="en-US" sz="2400" dirty="0">
                <a:solidFill>
                  <a:srgbClr val="0099FF"/>
                </a:solidFill>
                <a:ea typeface="宋体" pitchFamily="2" charset="-122"/>
                <a:cs typeface="Arial" pitchFamily="34" charset="0"/>
              </a:rPr>
              <a:t>品类回顾</a:t>
            </a:r>
            <a:r>
              <a:rPr lang="en-US" altLang="zh-CN" sz="2400" dirty="0">
                <a:solidFill>
                  <a:srgbClr val="0099FF"/>
                </a:solidFill>
                <a:ea typeface="宋体" pitchFamily="2" charset="-122"/>
                <a:cs typeface="Arial" pitchFamily="34" charset="0"/>
              </a:rPr>
              <a:t>2015</a:t>
            </a:r>
            <a:r>
              <a:rPr lang="zh-CN" altLang="en-US" sz="2400" dirty="0" smtClean="0">
                <a:solidFill>
                  <a:srgbClr val="0099FF"/>
                </a:solidFill>
                <a:ea typeface="宋体" pitchFamily="2" charset="-122"/>
                <a:cs typeface="Arial" pitchFamily="34" charset="0"/>
              </a:rPr>
              <a:t>年</a:t>
            </a:r>
            <a:r>
              <a:rPr lang="en-US" altLang="zh-CN" sz="2400" dirty="0" smtClean="0">
                <a:solidFill>
                  <a:srgbClr val="0099FF"/>
                </a:solidFill>
                <a:ea typeface="宋体" pitchFamily="2" charset="-122"/>
                <a:cs typeface="Arial" pitchFamily="34" charset="0"/>
              </a:rPr>
              <a:t>11</a:t>
            </a:r>
            <a:r>
              <a:rPr lang="zh-CN" altLang="en-US" sz="2400" dirty="0" smtClean="0">
                <a:solidFill>
                  <a:srgbClr val="0099FF"/>
                </a:solidFill>
                <a:ea typeface="宋体" pitchFamily="2" charset="-122"/>
                <a:cs typeface="Arial" pitchFamily="34" charset="0"/>
              </a:rPr>
              <a:t>月</a:t>
            </a:r>
            <a:endParaRPr lang="zh-CN" altLang="en-US" sz="2400" dirty="0">
              <a:solidFill>
                <a:srgbClr val="0099FF"/>
              </a:solidFill>
              <a:ea typeface="宋体" pitchFamily="2" charset="-122"/>
              <a:cs typeface="Arial" pitchFamily="34" charset="0"/>
            </a:endParaRPr>
          </a:p>
          <a:p>
            <a:pPr algn="r" eaLnBrk="0" hangingPunct="0"/>
            <a:r>
              <a:rPr lang="zh-CN" altLang="en-US" sz="2400" dirty="0">
                <a:solidFill>
                  <a:srgbClr val="0099FF"/>
                </a:solidFill>
                <a:ea typeface="宋体" pitchFamily="2" charset="-122"/>
                <a:cs typeface="Arial" pitchFamily="34" charset="0"/>
              </a:rPr>
              <a:t> </a:t>
            </a:r>
            <a:br>
              <a:rPr lang="zh-CN" altLang="en-US" sz="2400" dirty="0">
                <a:solidFill>
                  <a:srgbClr val="0099FF"/>
                </a:solidFill>
                <a:ea typeface="宋体" pitchFamily="2" charset="-122"/>
                <a:cs typeface="Arial" pitchFamily="34" charset="0"/>
              </a:rPr>
            </a:br>
            <a:endParaRPr lang="zh-CN" altLang="en-US" sz="2400" dirty="0">
              <a:solidFill>
                <a:srgbClr val="0099FF"/>
              </a:solidFill>
              <a:ea typeface="宋体" pitchFamily="2" charset="-122"/>
              <a:cs typeface="Arial" pitchFamily="34" charset="0"/>
            </a:endParaRPr>
          </a:p>
        </p:txBody>
      </p:sp>
    </p:spTree>
    <p:extLst>
      <p:ext uri="{BB962C8B-B14F-4D97-AF65-F5344CB8AC3E}">
        <p14:creationId xmlns:p14="http://schemas.microsoft.com/office/powerpoint/2010/main" val="73171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27025" y="42863"/>
            <a:ext cx="8759825" cy="801687"/>
          </a:xfrm>
        </p:spPr>
        <p:txBody>
          <a:bodyPr/>
          <a:lstStyle/>
          <a:p>
            <a:pPr eaLnBrk="1" hangingPunct="1"/>
            <a:r>
              <a:rPr lang="en-US" altLang="en-US" sz="2200" b="1" smtClean="0">
                <a:latin typeface="Arial" pitchFamily="34" charset="0"/>
                <a:ea typeface="宋体" pitchFamily="2" charset="-122"/>
                <a:cs typeface="Arial" pitchFamily="34" charset="0"/>
              </a:rPr>
              <a:t>China Cross Category Information</a:t>
            </a:r>
            <a:br>
              <a:rPr lang="en-US" altLang="en-US" sz="2200" b="1" smtClean="0">
                <a:latin typeface="Arial" pitchFamily="34" charset="0"/>
                <a:ea typeface="宋体" pitchFamily="2" charset="-122"/>
                <a:cs typeface="Arial" pitchFamily="34" charset="0"/>
              </a:rPr>
            </a:br>
            <a:r>
              <a:rPr lang="en-US" altLang="en-US" sz="2200" b="1" smtClean="0">
                <a:latin typeface="Arial" pitchFamily="34" charset="0"/>
                <a:ea typeface="宋体" pitchFamily="2" charset="-122"/>
                <a:cs typeface="Arial" pitchFamily="34" charset="0"/>
              </a:rPr>
              <a:t>66 Nielsen defined Categories   66 </a:t>
            </a:r>
            <a:r>
              <a:rPr lang="zh-CN" altLang="en-US" sz="2200" b="1" smtClean="0">
                <a:latin typeface="Arial" pitchFamily="34" charset="0"/>
                <a:ea typeface="宋体" pitchFamily="2" charset="-122"/>
                <a:cs typeface="Arial" pitchFamily="34" charset="0"/>
              </a:rPr>
              <a:t>尼尔森产品定义</a:t>
            </a:r>
            <a:r>
              <a:rPr lang="en-US" altLang="en-US" sz="2200" b="1" smtClean="0">
                <a:latin typeface="Arial" pitchFamily="34" charset="0"/>
                <a:ea typeface="宋体" pitchFamily="2" charset="-122"/>
                <a:cs typeface="Arial" pitchFamily="34" charset="0"/>
              </a:rPr>
              <a:t> </a:t>
            </a:r>
            <a:endParaRPr lang="zh-CN" altLang="en-US" sz="2200" b="1" smtClean="0">
              <a:latin typeface="Arial" pitchFamily="34" charset="0"/>
              <a:ea typeface="宋体" pitchFamily="2" charset="-122"/>
              <a:cs typeface="Arial" pitchFamily="34" charset="0"/>
            </a:endParaRPr>
          </a:p>
        </p:txBody>
      </p:sp>
      <p:sp>
        <p:nvSpPr>
          <p:cNvPr id="21507" name="Text Box 3"/>
          <p:cNvSpPr txBox="1">
            <a:spLocks noChangeArrowheads="1"/>
          </p:cNvSpPr>
          <p:nvPr/>
        </p:nvSpPr>
        <p:spPr bwMode="auto">
          <a:xfrm>
            <a:off x="704850" y="6565900"/>
            <a:ext cx="7400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r>
              <a:rPr lang="en-US" altLang="zh-CN" sz="1000" i="1">
                <a:solidFill>
                  <a:schemeClr val="bg2"/>
                </a:solidFill>
                <a:ea typeface="宋体" pitchFamily="2" charset="-122"/>
                <a:cs typeface="楷体_GB2312" pitchFamily="49" charset="-122"/>
              </a:rPr>
              <a:t>Note: Categories in blue are Baby Products	</a:t>
            </a:r>
            <a:r>
              <a:rPr lang="zh-CN" altLang="en-US" sz="1000" i="1">
                <a:solidFill>
                  <a:schemeClr val="bg2"/>
                </a:solidFill>
                <a:ea typeface="宋体" pitchFamily="2" charset="-122"/>
                <a:cs typeface="楷体_GB2312" pitchFamily="49" charset="-122"/>
              </a:rPr>
              <a:t>注意：蓝色标注为婴儿产品</a:t>
            </a:r>
            <a:endParaRPr lang="en-US" altLang="zh-CN" sz="1000" i="1">
              <a:solidFill>
                <a:schemeClr val="bg2"/>
              </a:solidFill>
              <a:ea typeface="宋体" pitchFamily="2" charset="-122"/>
              <a:cs typeface="楷体_GB2312" pitchFamily="49" charset="-122"/>
            </a:endParaRPr>
          </a:p>
        </p:txBody>
      </p:sp>
      <p:graphicFrame>
        <p:nvGraphicFramePr>
          <p:cNvPr id="21508" name="Object 1"/>
          <p:cNvGraphicFramePr>
            <a:graphicFrameLocks noChangeAspect="1"/>
          </p:cNvGraphicFramePr>
          <p:nvPr/>
        </p:nvGraphicFramePr>
        <p:xfrm>
          <a:off x="425450" y="955675"/>
          <a:ext cx="8577263" cy="5734050"/>
        </p:xfrm>
        <a:graphic>
          <a:graphicData uri="http://schemas.openxmlformats.org/presentationml/2006/ole">
            <mc:AlternateContent xmlns:mc="http://schemas.openxmlformats.org/markup-compatibility/2006">
              <mc:Choice xmlns:v="urn:schemas-microsoft-com:vml" Requires="v">
                <p:oleObj spid="_x0000_s6283" name="Worksheet" r:id="rId4" imgW="10848992" imgH="7857997" progId="Excel.Sheet.8">
                  <p:embed/>
                </p:oleObj>
              </mc:Choice>
              <mc:Fallback>
                <p:oleObj name="Worksheet" r:id="rId4" imgW="10848992" imgH="7857997"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50" y="955675"/>
                        <a:ext cx="857726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37611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2862263" y="5708650"/>
            <a:ext cx="463391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lnSpc>
                <a:spcPct val="120000"/>
              </a:lnSpc>
            </a:pPr>
            <a:r>
              <a:rPr lang="en-US" altLang="zh-CN" sz="1200" b="0">
                <a:solidFill>
                  <a:schemeClr val="bg2"/>
                </a:solidFill>
                <a:ea typeface="宋体" pitchFamily="2" charset="-122"/>
                <a:cs typeface="楷体_GB2312" pitchFamily="49" charset="-122"/>
              </a:rPr>
              <a:t>Source: Nielsen Retail Index (Monthly Update)</a:t>
            </a:r>
          </a:p>
          <a:p>
            <a:pPr eaLnBrk="1" hangingPunct="1">
              <a:lnSpc>
                <a:spcPct val="120000"/>
              </a:lnSpc>
            </a:pPr>
            <a:r>
              <a:rPr lang="zh-CN" altLang="en-US" sz="1200" b="0">
                <a:solidFill>
                  <a:schemeClr val="bg2"/>
                </a:solidFill>
                <a:ea typeface="宋体" pitchFamily="2" charset="-122"/>
                <a:cs typeface="楷体_GB2312" pitchFamily="49" charset="-122"/>
              </a:rPr>
              <a:t>数据来源：尼尔森零售跟踪调查（月度更新）</a:t>
            </a:r>
          </a:p>
        </p:txBody>
      </p:sp>
      <p:graphicFrame>
        <p:nvGraphicFramePr>
          <p:cNvPr id="22531" name="Object 3"/>
          <p:cNvGraphicFramePr>
            <a:graphicFrameLocks noChangeAspect="1"/>
          </p:cNvGraphicFramePr>
          <p:nvPr>
            <p:extLst>
              <p:ext uri="{D42A27DB-BD31-4B8C-83A1-F6EECF244321}">
                <p14:modId xmlns:p14="http://schemas.microsoft.com/office/powerpoint/2010/main" val="570923935"/>
              </p:ext>
            </p:extLst>
          </p:nvPr>
        </p:nvGraphicFramePr>
        <p:xfrm>
          <a:off x="446088" y="1279525"/>
          <a:ext cx="8312150" cy="4325938"/>
        </p:xfrm>
        <a:graphic>
          <a:graphicData uri="http://schemas.openxmlformats.org/presentationml/2006/ole">
            <mc:AlternateContent xmlns:mc="http://schemas.openxmlformats.org/markup-compatibility/2006">
              <mc:Choice xmlns:v="urn:schemas-microsoft-com:vml" Requires="v">
                <p:oleObj spid="_x0000_s7323"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t="12674" b="14063"/>
                      <a:stretch>
                        <a:fillRect/>
                      </a:stretch>
                    </p:blipFill>
                    <p:spPr bwMode="auto">
                      <a:xfrm>
                        <a:off x="446088" y="1279525"/>
                        <a:ext cx="831215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 name="Rectangle 4"/>
          <p:cNvSpPr>
            <a:spLocks noGrp="1" noChangeArrowheads="1"/>
          </p:cNvSpPr>
          <p:nvPr>
            <p:ph type="title" idx="4294967295"/>
          </p:nvPr>
        </p:nvSpPr>
        <p:spPr>
          <a:xfrm>
            <a:off x="320675" y="300038"/>
            <a:ext cx="8823325" cy="801687"/>
          </a:xfrm>
        </p:spPr>
        <p:txBody>
          <a:bodyPr/>
          <a:lstStyle/>
          <a:p>
            <a:pPr eaLnBrk="1" hangingPunct="1"/>
            <a:r>
              <a:rPr lang="en-US" altLang="zh-CN" sz="2200" b="1" smtClean="0">
                <a:latin typeface="Arial" pitchFamily="34" charset="0"/>
                <a:ea typeface="宋体" pitchFamily="2" charset="-122"/>
                <a:cs typeface="Arial" pitchFamily="34" charset="0"/>
              </a:rPr>
              <a:t>Food, Non-Food MAT Value Growth Rate in National Total</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全国 食品类和非食品类 </a:t>
            </a:r>
            <a:r>
              <a:rPr lang="en-US" altLang="zh-CN" sz="2200" b="1" smtClean="0">
                <a:latin typeface="Arial" pitchFamily="34" charset="0"/>
                <a:ea typeface="宋体" pitchFamily="2" charset="-122"/>
                <a:cs typeface="Arial" pitchFamily="34" charset="0"/>
              </a:rPr>
              <a:t>MAT</a:t>
            </a:r>
            <a:r>
              <a:rPr lang="zh-CN" altLang="en-US" sz="2200" b="1" smtClean="0">
                <a:latin typeface="Arial" pitchFamily="34" charset="0"/>
                <a:ea typeface="宋体" pitchFamily="2" charset="-122"/>
                <a:cs typeface="Arial" pitchFamily="34" charset="0"/>
              </a:rPr>
              <a:t>销售额增长率</a:t>
            </a:r>
            <a:endParaRPr lang="zh-TW" altLang="en-US" sz="2200" b="1" smtClean="0">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734093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14"/>
          <p:cNvGraphicFramePr>
            <a:graphicFrameLocks noGrp="1" noChangeAspect="1"/>
          </p:cNvGraphicFramePr>
          <p:nvPr>
            <p:ph idx="4294967295"/>
            <p:extLst>
              <p:ext uri="{D42A27DB-BD31-4B8C-83A1-F6EECF244321}">
                <p14:modId xmlns:p14="http://schemas.microsoft.com/office/powerpoint/2010/main" val="2753850098"/>
              </p:ext>
            </p:extLst>
          </p:nvPr>
        </p:nvGraphicFramePr>
        <p:xfrm>
          <a:off x="630238" y="939800"/>
          <a:ext cx="8134350" cy="5713413"/>
        </p:xfrm>
        <a:graphic>
          <a:graphicData uri="http://schemas.openxmlformats.org/presentationml/2006/ole">
            <mc:AlternateContent xmlns:mc="http://schemas.openxmlformats.org/markup-compatibility/2006">
              <mc:Choice xmlns:v="urn:schemas-microsoft-com:vml" Requires="v">
                <p:oleObj spid="_x0000_s8347" name="Nielsen Report" r:id="rId3" imgW="14760000" imgH="10368000" progId="WSPReport.Document">
                  <p:embed/>
                </p:oleObj>
              </mc:Choice>
              <mc:Fallback>
                <p:oleObj name="Nielsen Report" r:id="rId3" imgW="14760000" imgH="10368000" progId="WSPReport.Document">
                  <p:embed/>
                  <p:pic>
                    <p:nvPicPr>
                      <p:cNvPr id="0" name=""/>
                      <p:cNvPicPr>
                        <a:picLocks noGrp="1" noChangeAspect="1" noChangeArrowheads="1"/>
                      </p:cNvPicPr>
                      <p:nvPr/>
                    </p:nvPicPr>
                    <p:blipFill>
                      <a:blip r:embed="rId4"/>
                      <a:srcRect/>
                      <a:stretch>
                        <a:fillRect/>
                      </a:stretch>
                    </p:blipFill>
                    <p:spPr bwMode="auto">
                      <a:xfrm>
                        <a:off x="630238" y="939800"/>
                        <a:ext cx="8134350" cy="571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555" name="Rectangle 3"/>
          <p:cNvSpPr>
            <a:spLocks noGrp="1" noChangeArrowheads="1"/>
          </p:cNvSpPr>
          <p:nvPr>
            <p:ph type="title" idx="4294967295"/>
          </p:nvPr>
        </p:nvSpPr>
        <p:spPr>
          <a:xfrm>
            <a:off x="250825" y="477838"/>
            <a:ext cx="8893175" cy="801687"/>
          </a:xfrm>
        </p:spPr>
        <p:txBody>
          <a:bodyPr/>
          <a:lstStyle/>
          <a:p>
            <a:pPr eaLnBrk="1" hangingPunct="1"/>
            <a:r>
              <a:rPr lang="en-US" altLang="zh-CN" sz="2200" b="1" smtClean="0">
                <a:latin typeface="Arial" pitchFamily="34" charset="0"/>
                <a:ea typeface="宋体" pitchFamily="2" charset="-122"/>
                <a:cs typeface="Arial" pitchFamily="34" charset="0"/>
              </a:rPr>
              <a:t>Food, Non-Food Quarterly Value Growth Rate </a:t>
            </a:r>
            <a:br>
              <a:rPr lang="en-US" altLang="zh-CN" sz="2200" b="1" smtClean="0">
                <a:latin typeface="Arial" pitchFamily="34" charset="0"/>
                <a:ea typeface="宋体" pitchFamily="2" charset="-122"/>
                <a:cs typeface="Arial" pitchFamily="34" charset="0"/>
              </a:rPr>
            </a:br>
            <a:r>
              <a:rPr lang="en-US" altLang="zh-CN" sz="2200" b="1" smtClean="0">
                <a:latin typeface="Arial" pitchFamily="34" charset="0"/>
                <a:ea typeface="宋体" pitchFamily="2" charset="-122"/>
                <a:cs typeface="Arial" pitchFamily="34" charset="0"/>
              </a:rPr>
              <a:t>in National Total</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全国 食品类和非食品类 季度销售额增长率</a:t>
            </a:r>
            <a:endParaRPr lang="zh-TW" altLang="en-US" sz="2200" b="1" smtClean="0">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24049203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14"/>
          <p:cNvGraphicFramePr>
            <a:graphicFrameLocks noChangeAspect="1"/>
          </p:cNvGraphicFramePr>
          <p:nvPr>
            <p:extLst>
              <p:ext uri="{D42A27DB-BD31-4B8C-83A1-F6EECF244321}">
                <p14:modId xmlns:p14="http://schemas.microsoft.com/office/powerpoint/2010/main" val="2013447838"/>
              </p:ext>
            </p:extLst>
          </p:nvPr>
        </p:nvGraphicFramePr>
        <p:xfrm>
          <a:off x="385763" y="898525"/>
          <a:ext cx="8475662" cy="5991225"/>
        </p:xfrm>
        <a:graphic>
          <a:graphicData uri="http://schemas.openxmlformats.org/presentationml/2006/ole">
            <mc:AlternateContent xmlns:mc="http://schemas.openxmlformats.org/markup-compatibility/2006">
              <mc:Choice xmlns:v="urn:schemas-microsoft-com:vml" Requires="v">
                <p:oleObj spid="_x0000_s9370"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a:stretch>
                        <a:fillRect/>
                      </a:stretch>
                    </p:blipFill>
                    <p:spPr bwMode="auto">
                      <a:xfrm>
                        <a:off x="385763" y="898525"/>
                        <a:ext cx="8475662"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79" name="Rectangle 3"/>
          <p:cNvSpPr>
            <a:spLocks noGrp="1" noChangeArrowheads="1"/>
          </p:cNvSpPr>
          <p:nvPr>
            <p:ph type="title"/>
          </p:nvPr>
        </p:nvSpPr>
        <p:spPr>
          <a:xfrm>
            <a:off x="234950" y="685800"/>
            <a:ext cx="9091613" cy="576263"/>
          </a:xfrm>
        </p:spPr>
        <p:txBody>
          <a:bodyPr/>
          <a:lstStyle/>
          <a:p>
            <a:pPr eaLnBrk="1" hangingPunct="1"/>
            <a:r>
              <a:rPr lang="en-US" altLang="zh-CN" sz="2200" b="1" smtClean="0">
                <a:latin typeface="Arial" pitchFamily="34" charset="0"/>
                <a:ea typeface="宋体" pitchFamily="2" charset="-122"/>
                <a:cs typeface="Arial" pitchFamily="34" charset="0"/>
              </a:rPr>
              <a:t>Food, Non-Food Monthly Value Growth Rate </a:t>
            </a:r>
            <a:br>
              <a:rPr lang="en-US" altLang="zh-CN" sz="2200" b="1" smtClean="0">
                <a:latin typeface="Arial" pitchFamily="34" charset="0"/>
                <a:ea typeface="宋体" pitchFamily="2" charset="-122"/>
                <a:cs typeface="Arial" pitchFamily="34" charset="0"/>
              </a:rPr>
            </a:br>
            <a:r>
              <a:rPr lang="en-US" altLang="zh-CN" sz="2200" b="1" smtClean="0">
                <a:latin typeface="Arial" pitchFamily="34" charset="0"/>
                <a:ea typeface="宋体" pitchFamily="2" charset="-122"/>
                <a:cs typeface="Arial" pitchFamily="34" charset="0"/>
              </a:rPr>
              <a:t>in National Total</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全国 食品类和非食品类 月度销售额增长率</a:t>
            </a:r>
            <a:endParaRPr lang="zh-TW" altLang="en-US" sz="2200" b="1" smtClean="0">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17265128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5"/>
          <p:cNvGraphicFramePr>
            <a:graphicFrameLocks noGrp="1" noChangeAspect="1"/>
          </p:cNvGraphicFramePr>
          <p:nvPr>
            <p:ph idx="4294967295"/>
            <p:extLst>
              <p:ext uri="{D42A27DB-BD31-4B8C-83A1-F6EECF244321}">
                <p14:modId xmlns:p14="http://schemas.microsoft.com/office/powerpoint/2010/main" val="1146429377"/>
              </p:ext>
            </p:extLst>
          </p:nvPr>
        </p:nvGraphicFramePr>
        <p:xfrm>
          <a:off x="701675" y="715963"/>
          <a:ext cx="7953375" cy="6196012"/>
        </p:xfrm>
        <a:graphic>
          <a:graphicData uri="http://schemas.openxmlformats.org/presentationml/2006/ole">
            <mc:AlternateContent xmlns:mc="http://schemas.openxmlformats.org/markup-compatibility/2006">
              <mc:Choice xmlns:v="urn:schemas-microsoft-com:vml" Requires="v">
                <p:oleObj spid="_x0000_s10384" name="Nielsen Report" r:id="rId3" imgW="9288000" imgH="7236000" progId="WSPReport.Document">
                  <p:embed/>
                </p:oleObj>
              </mc:Choice>
              <mc:Fallback>
                <p:oleObj name="Nielsen Report" r:id="rId3" imgW="9288000" imgH="7236000" progId="WSPReport.Document">
                  <p:embed/>
                  <p:pic>
                    <p:nvPicPr>
                      <p:cNvPr id="0" name=""/>
                      <p:cNvPicPr>
                        <a:picLocks noGrp="1" noChangeAspect="1" noChangeArrowheads="1"/>
                      </p:cNvPicPr>
                      <p:nvPr/>
                    </p:nvPicPr>
                    <p:blipFill>
                      <a:blip r:embed="rId4"/>
                      <a:srcRect/>
                      <a:stretch>
                        <a:fillRect/>
                      </a:stretch>
                    </p:blipFill>
                    <p:spPr bwMode="auto">
                      <a:xfrm>
                        <a:off x="701675" y="715963"/>
                        <a:ext cx="7953375" cy="6196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5603" name="Rectangle 2"/>
          <p:cNvSpPr>
            <a:spLocks noGrp="1" noChangeArrowheads="1"/>
          </p:cNvSpPr>
          <p:nvPr>
            <p:ph type="title" idx="4294967295"/>
          </p:nvPr>
        </p:nvSpPr>
        <p:spPr>
          <a:xfrm>
            <a:off x="284163" y="722313"/>
            <a:ext cx="8859837" cy="576262"/>
          </a:xfrm>
        </p:spPr>
        <p:txBody>
          <a:bodyPr/>
          <a:lstStyle/>
          <a:p>
            <a:pPr eaLnBrk="1" hangingPunct="1"/>
            <a:r>
              <a:rPr lang="en-US" altLang="zh-CN" sz="2200" b="1" smtClean="0">
                <a:latin typeface="Arial" pitchFamily="34" charset="0"/>
                <a:ea typeface="宋体" pitchFamily="2" charset="-122"/>
                <a:cs typeface="Arial" pitchFamily="34" charset="0"/>
              </a:rPr>
              <a:t>Food, Non-Food By Super Groups MAT Val. Growth Rate </a:t>
            </a:r>
            <a:br>
              <a:rPr lang="en-US" altLang="zh-CN" sz="2200" b="1" smtClean="0">
                <a:latin typeface="Arial" pitchFamily="34" charset="0"/>
                <a:ea typeface="宋体" pitchFamily="2" charset="-122"/>
                <a:cs typeface="Arial" pitchFamily="34" charset="0"/>
              </a:rPr>
            </a:br>
            <a:r>
              <a:rPr lang="en-US" altLang="zh-CN" sz="2200" b="1" smtClean="0">
                <a:latin typeface="Arial" pitchFamily="34" charset="0"/>
                <a:ea typeface="宋体" pitchFamily="2" charset="-122"/>
                <a:cs typeface="Arial" pitchFamily="34" charset="0"/>
              </a:rPr>
              <a:t>in National Total</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全国 食品类和非食品类 </a:t>
            </a:r>
            <a:r>
              <a:rPr lang="en-US" altLang="zh-CN" sz="2200" b="1" smtClean="0">
                <a:latin typeface="Arial" pitchFamily="34" charset="0"/>
                <a:ea typeface="宋体" pitchFamily="2" charset="-122"/>
                <a:cs typeface="Arial" pitchFamily="34" charset="0"/>
              </a:rPr>
              <a:t>MAT</a:t>
            </a:r>
            <a:r>
              <a:rPr lang="zh-CN" altLang="en-US" sz="2200" b="1" smtClean="0">
                <a:latin typeface="Arial" pitchFamily="34" charset="0"/>
                <a:ea typeface="宋体" pitchFamily="2" charset="-122"/>
                <a:cs typeface="Arial" pitchFamily="34" charset="0"/>
              </a:rPr>
              <a:t>销售额增长率</a:t>
            </a:r>
            <a:endParaRPr lang="zh-TW" altLang="en-US" sz="2200" b="1" smtClean="0">
              <a:latin typeface="Arial" pitchFamily="34" charset="0"/>
              <a:ea typeface="宋体" pitchFamily="2" charset="-122"/>
              <a:cs typeface="Arial" pitchFamily="34" charset="0"/>
            </a:endParaRPr>
          </a:p>
        </p:txBody>
      </p:sp>
      <p:sp>
        <p:nvSpPr>
          <p:cNvPr id="25604" name="Text Box 7"/>
          <p:cNvSpPr txBox="1">
            <a:spLocks noChangeArrowheads="1"/>
          </p:cNvSpPr>
          <p:nvPr/>
        </p:nvSpPr>
        <p:spPr bwMode="auto">
          <a:xfrm>
            <a:off x="5724525" y="1365250"/>
            <a:ext cx="2222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a:solidFill>
                  <a:schemeClr val="bg2"/>
                </a:solidFill>
                <a:ea typeface="宋体" pitchFamily="2" charset="-122"/>
                <a:cs typeface="Arial" pitchFamily="34" charset="0"/>
              </a:rPr>
              <a:t>Non-Food </a:t>
            </a:r>
            <a:r>
              <a:rPr lang="zh-CN" altLang="en-US" sz="1400">
                <a:solidFill>
                  <a:schemeClr val="bg2"/>
                </a:solidFill>
                <a:ea typeface="宋体" pitchFamily="2" charset="-122"/>
                <a:cs typeface="Arial" pitchFamily="34" charset="0"/>
              </a:rPr>
              <a:t>非食品</a:t>
            </a:r>
          </a:p>
        </p:txBody>
      </p:sp>
      <p:sp>
        <p:nvSpPr>
          <p:cNvPr id="25605" name="Text Box 6"/>
          <p:cNvSpPr txBox="1">
            <a:spLocks noChangeArrowheads="1"/>
          </p:cNvSpPr>
          <p:nvPr/>
        </p:nvSpPr>
        <p:spPr bwMode="auto">
          <a:xfrm>
            <a:off x="2022475" y="1381125"/>
            <a:ext cx="1538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a:solidFill>
                  <a:schemeClr val="bg2"/>
                </a:solidFill>
                <a:ea typeface="宋体" pitchFamily="2" charset="-122"/>
                <a:cs typeface="Arial" pitchFamily="34" charset="0"/>
              </a:rPr>
              <a:t>Food </a:t>
            </a:r>
            <a:r>
              <a:rPr lang="zh-CN" altLang="en-US" sz="1400">
                <a:solidFill>
                  <a:schemeClr val="bg2"/>
                </a:solidFill>
                <a:ea typeface="宋体" pitchFamily="2" charset="-122"/>
                <a:cs typeface="Arial" pitchFamily="34" charset="0"/>
              </a:rPr>
              <a:t>食品</a:t>
            </a:r>
          </a:p>
        </p:txBody>
      </p:sp>
    </p:spTree>
    <p:extLst>
      <p:ext uri="{BB962C8B-B14F-4D97-AF65-F5344CB8AC3E}">
        <p14:creationId xmlns:p14="http://schemas.microsoft.com/office/powerpoint/2010/main" val="11355392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extLst>
              <p:ext uri="{D42A27DB-BD31-4B8C-83A1-F6EECF244321}">
                <p14:modId xmlns:p14="http://schemas.microsoft.com/office/powerpoint/2010/main" val="476264059"/>
              </p:ext>
            </p:extLst>
          </p:nvPr>
        </p:nvGraphicFramePr>
        <p:xfrm>
          <a:off x="292100" y="1274763"/>
          <a:ext cx="8694738" cy="5126037"/>
        </p:xfrm>
        <a:graphic>
          <a:graphicData uri="http://schemas.openxmlformats.org/presentationml/2006/ole">
            <mc:AlternateContent xmlns:mc="http://schemas.openxmlformats.org/markup-compatibility/2006">
              <mc:Choice xmlns:v="urn:schemas-microsoft-com:vml" Requires="v">
                <p:oleObj spid="_x0000_s11418"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a:stretch>
                        <a:fillRect/>
                      </a:stretch>
                    </p:blipFill>
                    <p:spPr bwMode="auto">
                      <a:xfrm>
                        <a:off x="292100" y="1274763"/>
                        <a:ext cx="8694738"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7" name="Rectangle 3"/>
          <p:cNvSpPr>
            <a:spLocks noGrp="1" noChangeArrowheads="1"/>
          </p:cNvSpPr>
          <p:nvPr>
            <p:ph type="title"/>
          </p:nvPr>
        </p:nvSpPr>
        <p:spPr/>
        <p:txBody>
          <a:bodyPr/>
          <a:lstStyle/>
          <a:p>
            <a:r>
              <a:rPr lang="en-US" altLang="zh-CN" sz="2000" b="1" smtClean="0">
                <a:latin typeface="Arial" pitchFamily="34" charset="0"/>
                <a:ea typeface="宋体" pitchFamily="2" charset="-122"/>
                <a:cs typeface="Arial" pitchFamily="34" charset="0"/>
              </a:rPr>
              <a:t>Food, Non-Food by Super Groups Quarterly Val. Growth Rate </a:t>
            </a:r>
            <a:br>
              <a:rPr lang="en-US" altLang="zh-CN" sz="2000" b="1" smtClean="0">
                <a:latin typeface="Arial" pitchFamily="34" charset="0"/>
                <a:ea typeface="宋体" pitchFamily="2" charset="-122"/>
                <a:cs typeface="Arial" pitchFamily="34" charset="0"/>
              </a:rPr>
            </a:br>
            <a:r>
              <a:rPr lang="en-US" altLang="zh-CN" sz="2000" b="1" smtClean="0">
                <a:latin typeface="Arial" pitchFamily="34" charset="0"/>
                <a:ea typeface="宋体" pitchFamily="2" charset="-122"/>
                <a:cs typeface="Arial" pitchFamily="34" charset="0"/>
              </a:rPr>
              <a:t>in National Total</a:t>
            </a:r>
            <a:r>
              <a:rPr lang="zh-CN" altLang="en-US" sz="2000" b="1" smtClean="0">
                <a:latin typeface="Arial" pitchFamily="34" charset="0"/>
                <a:ea typeface="宋体" pitchFamily="2" charset="-122"/>
                <a:cs typeface="Arial" pitchFamily="34" charset="0"/>
              </a:rPr>
              <a:t/>
            </a:r>
            <a:br>
              <a:rPr lang="zh-CN" altLang="en-US" sz="2000" b="1" smtClean="0">
                <a:latin typeface="Arial" pitchFamily="34" charset="0"/>
                <a:ea typeface="宋体" pitchFamily="2" charset="-122"/>
                <a:cs typeface="Arial" pitchFamily="34" charset="0"/>
              </a:rPr>
            </a:br>
            <a:r>
              <a:rPr lang="zh-CN" altLang="en-US" sz="2000" b="1" smtClean="0">
                <a:latin typeface="Arial" pitchFamily="34" charset="0"/>
                <a:ea typeface="宋体" pitchFamily="2" charset="-122"/>
                <a:cs typeface="Arial" pitchFamily="34" charset="0"/>
              </a:rPr>
              <a:t>全国 食品类和非食品类 季度销售额增长率</a:t>
            </a:r>
          </a:p>
        </p:txBody>
      </p:sp>
      <p:sp>
        <p:nvSpPr>
          <p:cNvPr id="26628" name="Text Box 4"/>
          <p:cNvSpPr txBox="1">
            <a:spLocks noChangeArrowheads="1"/>
          </p:cNvSpPr>
          <p:nvPr/>
        </p:nvSpPr>
        <p:spPr bwMode="auto">
          <a:xfrm>
            <a:off x="1511300" y="1274763"/>
            <a:ext cx="183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a:solidFill>
                  <a:schemeClr val="bg2"/>
                </a:solidFill>
                <a:ea typeface="宋体" pitchFamily="2" charset="-122"/>
                <a:cs typeface="Arial" pitchFamily="34" charset="0"/>
              </a:rPr>
              <a:t>Food </a:t>
            </a:r>
            <a:r>
              <a:rPr lang="zh-CN" altLang="en-US" sz="1400">
                <a:solidFill>
                  <a:schemeClr val="bg2"/>
                </a:solidFill>
                <a:ea typeface="宋体" pitchFamily="2" charset="-122"/>
                <a:cs typeface="Arial" pitchFamily="34" charset="0"/>
              </a:rPr>
              <a:t>食品类</a:t>
            </a:r>
          </a:p>
        </p:txBody>
      </p:sp>
      <p:sp>
        <p:nvSpPr>
          <p:cNvPr id="26629" name="Text Box 5"/>
          <p:cNvSpPr txBox="1">
            <a:spLocks noChangeArrowheads="1"/>
          </p:cNvSpPr>
          <p:nvPr/>
        </p:nvSpPr>
        <p:spPr bwMode="auto">
          <a:xfrm>
            <a:off x="5286375" y="1265238"/>
            <a:ext cx="2684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a:solidFill>
                  <a:schemeClr val="bg2"/>
                </a:solidFill>
                <a:ea typeface="宋体" pitchFamily="2" charset="-122"/>
                <a:cs typeface="Arial" pitchFamily="34" charset="0"/>
              </a:rPr>
              <a:t>Non-Food </a:t>
            </a:r>
            <a:r>
              <a:rPr lang="zh-CN" altLang="en-US" sz="1400">
                <a:solidFill>
                  <a:schemeClr val="bg2"/>
                </a:solidFill>
                <a:ea typeface="宋体" pitchFamily="2" charset="-122"/>
                <a:cs typeface="Arial" pitchFamily="34" charset="0"/>
              </a:rPr>
              <a:t>非食品类</a:t>
            </a:r>
          </a:p>
        </p:txBody>
      </p:sp>
    </p:spTree>
    <p:extLst>
      <p:ext uri="{BB962C8B-B14F-4D97-AF65-F5344CB8AC3E}">
        <p14:creationId xmlns:p14="http://schemas.microsoft.com/office/powerpoint/2010/main" val="468369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14"/>
          <p:cNvGraphicFramePr>
            <a:graphicFrameLocks noChangeAspect="1"/>
          </p:cNvGraphicFramePr>
          <p:nvPr>
            <p:extLst>
              <p:ext uri="{D42A27DB-BD31-4B8C-83A1-F6EECF244321}">
                <p14:modId xmlns:p14="http://schemas.microsoft.com/office/powerpoint/2010/main" val="983632207"/>
              </p:ext>
            </p:extLst>
          </p:nvPr>
        </p:nvGraphicFramePr>
        <p:xfrm>
          <a:off x="568325" y="798513"/>
          <a:ext cx="8137525" cy="5776912"/>
        </p:xfrm>
        <a:graphic>
          <a:graphicData uri="http://schemas.openxmlformats.org/presentationml/2006/ole">
            <mc:AlternateContent xmlns:mc="http://schemas.openxmlformats.org/markup-compatibility/2006">
              <mc:Choice xmlns:v="urn:schemas-microsoft-com:vml" Requires="v">
                <p:oleObj spid="_x0000_s12442"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a:stretch>
                        <a:fillRect/>
                      </a:stretch>
                    </p:blipFill>
                    <p:spPr bwMode="auto">
                      <a:xfrm>
                        <a:off x="568325" y="798513"/>
                        <a:ext cx="8137525"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1" name="Rectangle 4"/>
          <p:cNvSpPr>
            <a:spLocks noGrp="1" noChangeArrowheads="1"/>
          </p:cNvSpPr>
          <p:nvPr>
            <p:ph type="title" idx="4294967295"/>
          </p:nvPr>
        </p:nvSpPr>
        <p:spPr>
          <a:xfrm>
            <a:off x="373063" y="390525"/>
            <a:ext cx="8893175" cy="801688"/>
          </a:xfrm>
        </p:spPr>
        <p:txBody>
          <a:bodyPr/>
          <a:lstStyle/>
          <a:p>
            <a:pPr eaLnBrk="1" hangingPunct="1"/>
            <a:r>
              <a:rPr lang="en-US" altLang="zh-CN" sz="2200" b="1" smtClean="0">
                <a:latin typeface="Arial" pitchFamily="34" charset="0"/>
                <a:ea typeface="宋体" pitchFamily="2" charset="-122"/>
                <a:cs typeface="Arial" pitchFamily="34" charset="0"/>
              </a:rPr>
              <a:t>Food Super Groups Monthly Value Growth Rate </a:t>
            </a:r>
            <a:br>
              <a:rPr lang="en-US" altLang="zh-CN" sz="2200" b="1" smtClean="0">
                <a:latin typeface="Arial" pitchFamily="34" charset="0"/>
                <a:ea typeface="宋体" pitchFamily="2" charset="-122"/>
                <a:cs typeface="Arial" pitchFamily="34" charset="0"/>
              </a:rPr>
            </a:br>
            <a:r>
              <a:rPr lang="en-US" altLang="zh-CN" sz="2200" b="1" smtClean="0">
                <a:latin typeface="Arial" pitchFamily="34" charset="0"/>
                <a:ea typeface="宋体" pitchFamily="2" charset="-122"/>
                <a:cs typeface="Arial" pitchFamily="34" charset="0"/>
              </a:rPr>
              <a:t>in National Total</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全国 食品类子类</a:t>
            </a:r>
            <a:r>
              <a:rPr lang="en-US" altLang="zh-CN" sz="2200" b="1" smtClean="0">
                <a:latin typeface="Arial" pitchFamily="34" charset="0"/>
                <a:ea typeface="宋体" pitchFamily="2" charset="-122"/>
                <a:cs typeface="Arial" pitchFamily="34" charset="0"/>
              </a:rPr>
              <a:t> </a:t>
            </a:r>
            <a:r>
              <a:rPr lang="zh-CN" altLang="en-US" sz="2200" b="1" smtClean="0">
                <a:latin typeface="Arial" pitchFamily="34" charset="0"/>
                <a:ea typeface="宋体" pitchFamily="2" charset="-122"/>
                <a:cs typeface="Arial" pitchFamily="34" charset="0"/>
              </a:rPr>
              <a:t>月度销售额增长率</a:t>
            </a:r>
            <a:endParaRPr lang="zh-TW" altLang="en-US" sz="2200" b="1" smtClean="0">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22403598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14"/>
          <p:cNvGraphicFramePr>
            <a:graphicFrameLocks noChangeAspect="1"/>
          </p:cNvGraphicFramePr>
          <p:nvPr>
            <p:extLst>
              <p:ext uri="{D42A27DB-BD31-4B8C-83A1-F6EECF244321}">
                <p14:modId xmlns:p14="http://schemas.microsoft.com/office/powerpoint/2010/main" val="2464753090"/>
              </p:ext>
            </p:extLst>
          </p:nvPr>
        </p:nvGraphicFramePr>
        <p:xfrm>
          <a:off x="479425" y="1206500"/>
          <a:ext cx="8289925" cy="5181600"/>
        </p:xfrm>
        <a:graphic>
          <a:graphicData uri="http://schemas.openxmlformats.org/presentationml/2006/ole">
            <mc:AlternateContent xmlns:mc="http://schemas.openxmlformats.org/markup-compatibility/2006">
              <mc:Choice xmlns:v="urn:schemas-microsoft-com:vml" Requires="v">
                <p:oleObj spid="_x0000_s13466"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a:stretch>
                        <a:fillRect/>
                      </a:stretch>
                    </p:blipFill>
                    <p:spPr bwMode="auto">
                      <a:xfrm>
                        <a:off x="479425" y="1206500"/>
                        <a:ext cx="82899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5" name="Rectangle 4"/>
          <p:cNvSpPr>
            <a:spLocks noGrp="1" noChangeArrowheads="1"/>
          </p:cNvSpPr>
          <p:nvPr>
            <p:ph type="title" idx="4294967295"/>
          </p:nvPr>
        </p:nvSpPr>
        <p:spPr>
          <a:xfrm>
            <a:off x="411163" y="581025"/>
            <a:ext cx="8172450" cy="576263"/>
          </a:xfrm>
        </p:spPr>
        <p:txBody>
          <a:bodyPr/>
          <a:lstStyle/>
          <a:p>
            <a:pPr eaLnBrk="1" hangingPunct="1"/>
            <a:r>
              <a:rPr lang="en-US" altLang="zh-CN" sz="2200" b="1" smtClean="0">
                <a:latin typeface="Arial" pitchFamily="34" charset="0"/>
                <a:ea typeface="宋体" pitchFamily="2" charset="-122"/>
                <a:cs typeface="Arial" pitchFamily="34" charset="0"/>
              </a:rPr>
              <a:t>Non-Food Super Groups Monthly Value Growth Rate </a:t>
            </a:r>
            <a:br>
              <a:rPr lang="en-US" altLang="zh-CN" sz="2200" b="1" smtClean="0">
                <a:latin typeface="Arial" pitchFamily="34" charset="0"/>
                <a:ea typeface="宋体" pitchFamily="2" charset="-122"/>
                <a:cs typeface="Arial" pitchFamily="34" charset="0"/>
              </a:rPr>
            </a:br>
            <a:r>
              <a:rPr lang="en-US" altLang="zh-CN" sz="2200" b="1" smtClean="0">
                <a:latin typeface="Arial" pitchFamily="34" charset="0"/>
                <a:ea typeface="宋体" pitchFamily="2" charset="-122"/>
                <a:cs typeface="Arial" pitchFamily="34" charset="0"/>
              </a:rPr>
              <a:t>in National Total</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全国 非食品类子类</a:t>
            </a:r>
            <a:r>
              <a:rPr lang="en-US" altLang="zh-CN" sz="2200" b="1" smtClean="0">
                <a:latin typeface="Arial" pitchFamily="34" charset="0"/>
                <a:ea typeface="宋体" pitchFamily="2" charset="-122"/>
                <a:cs typeface="Arial" pitchFamily="34" charset="0"/>
              </a:rPr>
              <a:t> </a:t>
            </a:r>
            <a:r>
              <a:rPr lang="zh-CN" altLang="en-US" sz="2200" b="1" smtClean="0">
                <a:latin typeface="Arial" pitchFamily="34" charset="0"/>
                <a:ea typeface="宋体" pitchFamily="2" charset="-122"/>
                <a:cs typeface="Arial" pitchFamily="34" charset="0"/>
              </a:rPr>
              <a:t>月度销售额增长率</a:t>
            </a:r>
            <a:endParaRPr lang="zh-TW" altLang="en-US" sz="2200" b="1" smtClean="0">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55941967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extLst>
              <p:ext uri="{D42A27DB-BD31-4B8C-83A1-F6EECF244321}">
                <p14:modId xmlns:p14="http://schemas.microsoft.com/office/powerpoint/2010/main" val="22920350"/>
              </p:ext>
            </p:extLst>
          </p:nvPr>
        </p:nvGraphicFramePr>
        <p:xfrm>
          <a:off x="179512" y="1246188"/>
          <a:ext cx="9066212" cy="5437187"/>
        </p:xfrm>
        <a:graphic>
          <a:graphicData uri="http://schemas.openxmlformats.org/presentationml/2006/ole">
            <mc:AlternateContent xmlns:mc="http://schemas.openxmlformats.org/markup-compatibility/2006">
              <mc:Choice xmlns:v="urn:schemas-microsoft-com:vml" Requires="v">
                <p:oleObj spid="_x0000_s14602" name="Nielsen Report" r:id="rId4" imgW="14760000" imgH="10368000" progId="WSPReport.Document">
                  <p:embed/>
                </p:oleObj>
              </mc:Choice>
              <mc:Fallback>
                <p:oleObj name="Nielsen Report" r:id="rId4" imgW="14760000" imgH="10368000" progId="WSPReport.Document">
                  <p:embed/>
                  <p:pic>
                    <p:nvPicPr>
                      <p:cNvPr id="0" name=""/>
                      <p:cNvPicPr>
                        <a:picLocks noChangeAspect="1" noChangeArrowheads="1"/>
                      </p:cNvPicPr>
                      <p:nvPr/>
                    </p:nvPicPr>
                    <p:blipFill>
                      <a:blip r:embed="rId5"/>
                      <a:srcRect/>
                      <a:stretch>
                        <a:fillRect/>
                      </a:stretch>
                    </p:blipFill>
                    <p:spPr bwMode="auto">
                      <a:xfrm>
                        <a:off x="179512" y="1246188"/>
                        <a:ext cx="9066212"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699" name="Text Box 6"/>
          <p:cNvSpPr txBox="1">
            <a:spLocks noChangeArrowheads="1"/>
          </p:cNvSpPr>
          <p:nvPr/>
        </p:nvSpPr>
        <p:spPr bwMode="auto">
          <a:xfrm>
            <a:off x="2076450" y="6297613"/>
            <a:ext cx="56562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000" dirty="0">
                <a:solidFill>
                  <a:schemeClr val="bg2"/>
                </a:solidFill>
                <a:ea typeface="宋体" pitchFamily="2" charset="-122"/>
                <a:cs typeface="楷体_GB2312" pitchFamily="49" charset="-122"/>
              </a:rPr>
              <a:t>Val. Market Size is ranked by MAT </a:t>
            </a:r>
            <a:r>
              <a:rPr lang="en-US" altLang="zh-CN" sz="1000" dirty="0" smtClean="0">
                <a:solidFill>
                  <a:schemeClr val="bg2"/>
                </a:solidFill>
                <a:ea typeface="宋体" pitchFamily="2" charset="-122"/>
                <a:cs typeface="楷体_GB2312" pitchFamily="49" charset="-122"/>
              </a:rPr>
              <a:t>Jun 15 </a:t>
            </a:r>
            <a:r>
              <a:rPr lang="en-US" altLang="zh-CN" sz="1000" dirty="0">
                <a:solidFill>
                  <a:schemeClr val="bg2"/>
                </a:solidFill>
                <a:ea typeface="宋体" pitchFamily="2" charset="-122"/>
                <a:cs typeface="楷体_GB2312" pitchFamily="49" charset="-122"/>
              </a:rPr>
              <a:t>Data, Semi-annually Update</a:t>
            </a:r>
          </a:p>
          <a:p>
            <a:pPr>
              <a:lnSpc>
                <a:spcPct val="70000"/>
              </a:lnSpc>
              <a:spcBef>
                <a:spcPct val="50000"/>
              </a:spcBef>
            </a:pPr>
            <a:r>
              <a:rPr lang="zh-CN" altLang="en-US" sz="1000" dirty="0">
                <a:solidFill>
                  <a:schemeClr val="bg2"/>
                </a:solidFill>
                <a:ea typeface="宋体" pitchFamily="2" charset="-122"/>
                <a:cs typeface="楷体_GB2312" pitchFamily="49" charset="-122"/>
              </a:rPr>
              <a:t>销售额市场规模以</a:t>
            </a:r>
            <a:r>
              <a:rPr lang="en-US" altLang="zh-CN" sz="1000" dirty="0" smtClean="0">
                <a:solidFill>
                  <a:schemeClr val="bg2"/>
                </a:solidFill>
                <a:ea typeface="宋体" pitchFamily="2" charset="-122"/>
                <a:cs typeface="楷体_GB2312" pitchFamily="49" charset="-122"/>
              </a:rPr>
              <a:t>15</a:t>
            </a:r>
            <a:r>
              <a:rPr lang="zh-CN" altLang="en-US" sz="1000" dirty="0" smtClean="0">
                <a:solidFill>
                  <a:schemeClr val="bg2"/>
                </a:solidFill>
                <a:ea typeface="宋体" pitchFamily="2" charset="-122"/>
                <a:cs typeface="楷体_GB2312" pitchFamily="49" charset="-122"/>
              </a:rPr>
              <a:t>年</a:t>
            </a:r>
            <a:r>
              <a:rPr lang="en-US" altLang="zh-CN" sz="1000" dirty="0">
                <a:solidFill>
                  <a:schemeClr val="bg2"/>
                </a:solidFill>
                <a:ea typeface="宋体" pitchFamily="2" charset="-122"/>
                <a:cs typeface="楷体_GB2312" pitchFamily="49" charset="-122"/>
              </a:rPr>
              <a:t>6</a:t>
            </a:r>
            <a:r>
              <a:rPr lang="zh-CN" altLang="en-US" sz="1000" dirty="0" smtClean="0">
                <a:solidFill>
                  <a:schemeClr val="bg2"/>
                </a:solidFill>
                <a:ea typeface="宋体" pitchFamily="2" charset="-122"/>
                <a:cs typeface="楷体_GB2312" pitchFamily="49" charset="-122"/>
              </a:rPr>
              <a:t>月</a:t>
            </a:r>
            <a:r>
              <a:rPr lang="zh-CN" altLang="en-US" sz="1000" dirty="0">
                <a:solidFill>
                  <a:schemeClr val="bg2"/>
                </a:solidFill>
                <a:ea typeface="宋体" pitchFamily="2" charset="-122"/>
                <a:cs typeface="楷体_GB2312" pitchFamily="49" charset="-122"/>
              </a:rPr>
              <a:t>滚动年度数据排序，半年度更新</a:t>
            </a:r>
          </a:p>
        </p:txBody>
      </p:sp>
      <p:sp>
        <p:nvSpPr>
          <p:cNvPr id="29700" name="Rectangle 5"/>
          <p:cNvSpPr>
            <a:spLocks noGrp="1" noChangeArrowheads="1"/>
          </p:cNvSpPr>
          <p:nvPr>
            <p:ph type="title" idx="4294967295"/>
          </p:nvPr>
        </p:nvSpPr>
        <p:spPr>
          <a:xfrm>
            <a:off x="261938" y="66675"/>
            <a:ext cx="8388350" cy="801688"/>
          </a:xfrm>
        </p:spPr>
        <p:txBody>
          <a:bodyPr/>
          <a:lstStyle/>
          <a:p>
            <a:pPr eaLnBrk="1" hangingPunct="1"/>
            <a:r>
              <a:rPr lang="en-US" altLang="zh-CN" sz="2000" b="1" dirty="0" smtClean="0">
                <a:latin typeface="Arial" pitchFamily="34" charset="0"/>
                <a:ea typeface="宋体" pitchFamily="2" charset="-122"/>
                <a:cs typeface="Arial" pitchFamily="34" charset="0"/>
              </a:rPr>
              <a:t>Food MAT Val/</a:t>
            </a:r>
            <a:r>
              <a:rPr lang="en-US" altLang="zh-CN" sz="2000" b="1" dirty="0" err="1" smtClean="0">
                <a:latin typeface="Arial" pitchFamily="34" charset="0"/>
                <a:ea typeface="宋体" pitchFamily="2" charset="-122"/>
                <a:cs typeface="Arial" pitchFamily="34" charset="0"/>
              </a:rPr>
              <a:t>Vol</a:t>
            </a:r>
            <a:r>
              <a:rPr lang="en-US" altLang="zh-CN" sz="2000" b="1" dirty="0" smtClean="0">
                <a:latin typeface="Arial" pitchFamily="34" charset="0"/>
                <a:ea typeface="宋体" pitchFamily="2" charset="-122"/>
                <a:cs typeface="Arial" pitchFamily="34" charset="0"/>
              </a:rPr>
              <a:t>/</a:t>
            </a:r>
            <a:r>
              <a:rPr lang="en-US" altLang="zh-CN" sz="2000" b="1" dirty="0" err="1" smtClean="0">
                <a:latin typeface="Arial" pitchFamily="34" charset="0"/>
                <a:ea typeface="宋体" pitchFamily="2" charset="-122"/>
                <a:cs typeface="Arial" pitchFamily="34" charset="0"/>
              </a:rPr>
              <a:t>Avg.Price</a:t>
            </a:r>
            <a:r>
              <a:rPr lang="en-US" altLang="zh-CN" sz="2000" b="1" dirty="0" smtClean="0">
                <a:latin typeface="Arial" pitchFamily="34" charset="0"/>
                <a:ea typeface="宋体" pitchFamily="2" charset="-122"/>
                <a:cs typeface="Arial" pitchFamily="34" charset="0"/>
              </a:rPr>
              <a:t> Growth Rate in Nat Total</a:t>
            </a:r>
            <a:r>
              <a:rPr lang="zh-CN" altLang="en-US" sz="2200" b="1" dirty="0" smtClean="0">
                <a:latin typeface="Arial" pitchFamily="34" charset="0"/>
                <a:ea typeface="宋体" pitchFamily="2" charset="-122"/>
                <a:cs typeface="Arial" pitchFamily="34" charset="0"/>
              </a:rPr>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食品类</a:t>
            </a:r>
            <a:r>
              <a:rPr lang="en-US" altLang="zh-CN" sz="2200" b="1" dirty="0" smtClean="0">
                <a:latin typeface="Arial" pitchFamily="34" charset="0"/>
                <a:ea typeface="宋体" pitchFamily="2" charset="-122"/>
                <a:cs typeface="Arial" pitchFamily="34" charset="0"/>
              </a:rPr>
              <a:t> MAT</a:t>
            </a:r>
            <a:r>
              <a:rPr lang="zh-CN" altLang="en-US" sz="2200" b="1" dirty="0" smtClean="0">
                <a:latin typeface="Arial" pitchFamily="34" charset="0"/>
                <a:ea typeface="宋体" pitchFamily="2" charset="-122"/>
                <a:cs typeface="Arial" pitchFamily="34" charset="0"/>
              </a:rPr>
              <a:t>销售额</a:t>
            </a:r>
            <a:r>
              <a:rPr lang="en-US" altLang="zh-CN" sz="2200" b="1" dirty="0" smtClean="0">
                <a:latin typeface="Arial" pitchFamily="34" charset="0"/>
                <a:ea typeface="宋体" pitchFamily="2" charset="-122"/>
                <a:cs typeface="Arial" pitchFamily="34" charset="0"/>
              </a:rPr>
              <a:t>/</a:t>
            </a:r>
            <a:r>
              <a:rPr lang="zh-CN" altLang="en-US" sz="2200" b="1" dirty="0" smtClean="0">
                <a:latin typeface="Arial" pitchFamily="34" charset="0"/>
                <a:ea typeface="宋体" pitchFamily="2" charset="-122"/>
                <a:cs typeface="Arial" pitchFamily="34" charset="0"/>
              </a:rPr>
              <a:t>销售量</a:t>
            </a:r>
            <a:r>
              <a:rPr lang="en-US" altLang="zh-CN" sz="2200" b="1" dirty="0" smtClean="0">
                <a:latin typeface="Arial" pitchFamily="34" charset="0"/>
                <a:ea typeface="宋体" pitchFamily="2" charset="-122"/>
                <a:cs typeface="Arial" pitchFamily="34" charset="0"/>
              </a:rPr>
              <a:t>/</a:t>
            </a:r>
            <a:r>
              <a:rPr lang="zh-CN" altLang="en-US" sz="2200" b="1" dirty="0" smtClean="0">
                <a:latin typeface="Arial" pitchFamily="34" charset="0"/>
                <a:ea typeface="宋体" pitchFamily="2" charset="-122"/>
                <a:cs typeface="Arial" pitchFamily="34" charset="0"/>
              </a:rPr>
              <a:t>平均价格</a:t>
            </a:r>
            <a:r>
              <a:rPr lang="en-US" altLang="zh-CN" sz="2200" b="1" dirty="0" smtClean="0">
                <a:latin typeface="Arial" pitchFamily="34" charset="0"/>
                <a:ea typeface="宋体" pitchFamily="2" charset="-122"/>
                <a:cs typeface="Arial" pitchFamily="34" charset="0"/>
              </a:rPr>
              <a:t> </a:t>
            </a:r>
            <a:r>
              <a:rPr lang="zh-CN" altLang="en-US" sz="2200" b="1" dirty="0" smtClean="0">
                <a:latin typeface="Arial" pitchFamily="34" charset="0"/>
                <a:ea typeface="宋体" pitchFamily="2" charset="-122"/>
                <a:cs typeface="Arial" pitchFamily="34" charset="0"/>
              </a:rPr>
              <a:t>增长率</a:t>
            </a:r>
            <a:endParaRPr lang="zh-TW" altLang="en-US" sz="2200" b="1" dirty="0" smtClean="0">
              <a:latin typeface="Arial" pitchFamily="34" charset="0"/>
              <a:ea typeface="宋体" pitchFamily="2" charset="-122"/>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804307952"/>
              </p:ext>
            </p:extLst>
          </p:nvPr>
        </p:nvGraphicFramePr>
        <p:xfrm>
          <a:off x="2268538" y="1196975"/>
          <a:ext cx="2298700" cy="4659313"/>
        </p:xfrm>
        <a:graphic>
          <a:graphicData uri="http://schemas.openxmlformats.org/presentationml/2006/ole">
            <mc:AlternateContent xmlns:mc="http://schemas.openxmlformats.org/markup-compatibility/2006">
              <mc:Choice xmlns:v="urn:schemas-microsoft-com:vml" Requires="v">
                <p:oleObj spid="_x0000_s14603" name="Worksheet" r:id="rId6" imgW="2714608" imgH="6534101" progId="Excel.Sheet.12">
                  <p:embed/>
                </p:oleObj>
              </mc:Choice>
              <mc:Fallback>
                <p:oleObj name="Worksheet" r:id="rId6" imgW="2714608" imgH="6534101" progId="Excel.Sheet.12">
                  <p:embed/>
                  <p:pic>
                    <p:nvPicPr>
                      <p:cNvPr id="0" name=""/>
                      <p:cNvPicPr/>
                      <p:nvPr/>
                    </p:nvPicPr>
                    <p:blipFill>
                      <a:blip r:embed="rId7"/>
                      <a:stretch>
                        <a:fillRect/>
                      </a:stretch>
                    </p:blipFill>
                    <p:spPr>
                      <a:xfrm>
                        <a:off x="2268538" y="1196975"/>
                        <a:ext cx="2298700" cy="4659313"/>
                      </a:xfrm>
                      <a:prstGeom prst="rect">
                        <a:avLst/>
                      </a:prstGeom>
                    </p:spPr>
                  </p:pic>
                </p:oleObj>
              </mc:Fallback>
            </mc:AlternateContent>
          </a:graphicData>
        </a:graphic>
      </p:graphicFrame>
    </p:spTree>
    <p:extLst>
      <p:ext uri="{BB962C8B-B14F-4D97-AF65-F5344CB8AC3E}">
        <p14:creationId xmlns:p14="http://schemas.microsoft.com/office/powerpoint/2010/main" val="55036307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63513" y="2225675"/>
            <a:ext cx="8791575" cy="163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6" tIns="45713" rIns="91426" bIns="45713"/>
          <a:lstStyle/>
          <a:p>
            <a:pPr algn="r" eaLnBrk="0" hangingPunct="0">
              <a:lnSpc>
                <a:spcPct val="120000"/>
              </a:lnSpc>
            </a:pPr>
            <a:r>
              <a:rPr lang="en-US" altLang="zh-CN" sz="2800" dirty="0">
                <a:solidFill>
                  <a:srgbClr val="0099FF"/>
                </a:solidFill>
                <a:ea typeface="MS PGothic" pitchFamily="34" charset="-128"/>
                <a:cs typeface="Arial" pitchFamily="34" charset="0"/>
              </a:rPr>
              <a:t>Macro Economy </a:t>
            </a:r>
          </a:p>
          <a:p>
            <a:pPr algn="r" eaLnBrk="0" hangingPunct="0">
              <a:lnSpc>
                <a:spcPct val="120000"/>
              </a:lnSpc>
            </a:pPr>
            <a:r>
              <a:rPr lang="en-US" altLang="zh-CN" sz="2800" dirty="0">
                <a:solidFill>
                  <a:srgbClr val="0099FF"/>
                </a:solidFill>
                <a:ea typeface="MS PGothic" pitchFamily="34" charset="-128"/>
                <a:cs typeface="Arial" pitchFamily="34" charset="0"/>
              </a:rPr>
              <a:t>Parameters</a:t>
            </a:r>
          </a:p>
          <a:p>
            <a:pPr algn="r" eaLnBrk="0" hangingPunct="0">
              <a:lnSpc>
                <a:spcPct val="120000"/>
              </a:lnSpc>
            </a:pPr>
            <a:r>
              <a:rPr lang="en-US" altLang="zh-CN" sz="2800" dirty="0" smtClean="0">
                <a:solidFill>
                  <a:srgbClr val="0099FF"/>
                </a:solidFill>
                <a:ea typeface="MS PGothic" pitchFamily="34" charset="-128"/>
                <a:cs typeface="Arial" pitchFamily="34" charset="0"/>
              </a:rPr>
              <a:t>Quarter3 </a:t>
            </a:r>
            <a:r>
              <a:rPr lang="en-US" altLang="zh-CN" sz="2800" dirty="0">
                <a:solidFill>
                  <a:srgbClr val="0099FF"/>
                </a:solidFill>
                <a:ea typeface="MS PGothic" pitchFamily="34" charset="-128"/>
                <a:cs typeface="Arial" pitchFamily="34" charset="0"/>
              </a:rPr>
              <a:t>2015</a:t>
            </a:r>
          </a:p>
        </p:txBody>
      </p:sp>
      <p:grpSp>
        <p:nvGrpSpPr>
          <p:cNvPr id="12291" name="Group 9"/>
          <p:cNvGrpSpPr>
            <a:grpSpLocks/>
          </p:cNvGrpSpPr>
          <p:nvPr/>
        </p:nvGrpSpPr>
        <p:grpSpPr bwMode="auto">
          <a:xfrm>
            <a:off x="228600" y="6238875"/>
            <a:ext cx="8645525" cy="512763"/>
            <a:chOff x="144" y="3930"/>
            <a:chExt cx="5446" cy="323"/>
          </a:xfrm>
        </p:grpSpPr>
        <p:pic>
          <p:nvPicPr>
            <p:cNvPr id="12292" name="Picture 3" descr="Nielsen_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 y="3930"/>
              <a:ext cx="66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4"/>
            <p:cNvSpPr txBox="1">
              <a:spLocks noChangeArrowheads="1"/>
            </p:cNvSpPr>
            <p:nvPr/>
          </p:nvSpPr>
          <p:spPr bwMode="auto">
            <a:xfrm>
              <a:off x="2880" y="4176"/>
              <a:ext cx="27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sz="1300" b="1">
                  <a:solidFill>
                    <a:srgbClr val="FF6600"/>
                  </a:solidFill>
                  <a:latin typeface="Arial" pitchFamily="34" charset="0"/>
                  <a:ea typeface="楷体_GB2312" pitchFamily="49" charset="-122"/>
                </a:defRPr>
              </a:lvl1pPr>
              <a:lvl2pPr marL="742950" indent="-285750" defTabSz="457200" eaLnBrk="0" hangingPunct="0">
                <a:defRPr sz="1300" b="1">
                  <a:solidFill>
                    <a:srgbClr val="FF6600"/>
                  </a:solidFill>
                  <a:latin typeface="Arial" pitchFamily="34" charset="0"/>
                  <a:ea typeface="楷体_GB2312" pitchFamily="49" charset="-122"/>
                </a:defRPr>
              </a:lvl2pPr>
              <a:lvl3pPr marL="1143000" indent="-228600" defTabSz="457200" eaLnBrk="0" hangingPunct="0">
                <a:defRPr sz="1300" b="1">
                  <a:solidFill>
                    <a:srgbClr val="FF6600"/>
                  </a:solidFill>
                  <a:latin typeface="Arial" pitchFamily="34" charset="0"/>
                  <a:ea typeface="楷体_GB2312" pitchFamily="49" charset="-122"/>
                </a:defRPr>
              </a:lvl3pPr>
              <a:lvl4pPr marL="1600200" indent="-228600" defTabSz="457200" eaLnBrk="0" hangingPunct="0">
                <a:defRPr sz="1300" b="1">
                  <a:solidFill>
                    <a:srgbClr val="FF6600"/>
                  </a:solidFill>
                  <a:latin typeface="Arial" pitchFamily="34" charset="0"/>
                  <a:ea typeface="楷体_GB2312" pitchFamily="49" charset="-122"/>
                </a:defRPr>
              </a:lvl4pPr>
              <a:lvl5pPr marL="2057400" indent="-228600" defTabSz="457200" eaLnBrk="0" hangingPunct="0">
                <a:defRPr sz="1300" b="1">
                  <a:solidFill>
                    <a:srgbClr val="FF6600"/>
                  </a:solidFill>
                  <a:latin typeface="Arial" pitchFamily="34" charset="0"/>
                  <a:ea typeface="楷体_GB2312" pitchFamily="49" charset="-122"/>
                </a:defRPr>
              </a:lvl5pPr>
              <a:lvl6pPr marL="25146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a:spcAft>
                  <a:spcPts val="300"/>
                </a:spcAft>
              </a:pPr>
              <a:r>
                <a:rPr lang="en-US" altLang="zh-CN" sz="800" b="0">
                  <a:solidFill>
                    <a:schemeClr val="bg1"/>
                  </a:solidFill>
                  <a:ea typeface="MS PGothic" pitchFamily="34" charset="-128"/>
                  <a:cs typeface="楷体_GB2312" pitchFamily="49" charset="-122"/>
                </a:rPr>
                <a:t>Copyright © 2012 The Nielsen Company. Confidential and proprietary.</a:t>
              </a:r>
            </a:p>
          </p:txBody>
        </p:sp>
      </p:grpSp>
    </p:spTree>
    <p:extLst>
      <p:ext uri="{BB962C8B-B14F-4D97-AF65-F5344CB8AC3E}">
        <p14:creationId xmlns:p14="http://schemas.microsoft.com/office/powerpoint/2010/main" val="3801759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extLst>
              <p:ext uri="{D42A27DB-BD31-4B8C-83A1-F6EECF244321}">
                <p14:modId xmlns:p14="http://schemas.microsoft.com/office/powerpoint/2010/main" val="1563713825"/>
              </p:ext>
            </p:extLst>
          </p:nvPr>
        </p:nvGraphicFramePr>
        <p:xfrm>
          <a:off x="153988" y="798513"/>
          <a:ext cx="8875712" cy="6022975"/>
        </p:xfrm>
        <a:graphic>
          <a:graphicData uri="http://schemas.openxmlformats.org/presentationml/2006/ole">
            <mc:AlternateContent xmlns:mc="http://schemas.openxmlformats.org/markup-compatibility/2006">
              <mc:Choice xmlns:v="urn:schemas-microsoft-com:vml" Requires="v">
                <p:oleObj spid="_x0000_s15583"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a:stretch>
                        <a:fillRect/>
                      </a:stretch>
                    </p:blipFill>
                    <p:spPr bwMode="auto">
                      <a:xfrm>
                        <a:off x="153988" y="798513"/>
                        <a:ext cx="8875712" cy="602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3" name="Text Box 6"/>
          <p:cNvSpPr txBox="1">
            <a:spLocks noChangeArrowheads="1"/>
          </p:cNvSpPr>
          <p:nvPr/>
        </p:nvSpPr>
        <p:spPr bwMode="auto">
          <a:xfrm>
            <a:off x="1763713" y="6435724"/>
            <a:ext cx="56562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000" dirty="0">
                <a:solidFill>
                  <a:schemeClr val="bg2"/>
                </a:solidFill>
                <a:ea typeface="宋体" pitchFamily="2" charset="-122"/>
                <a:cs typeface="Arial" pitchFamily="34" charset="0"/>
              </a:rPr>
              <a:t>Val. Market Size is ranked by MAT </a:t>
            </a:r>
            <a:r>
              <a:rPr lang="en-US" altLang="zh-CN" sz="1000" dirty="0" smtClean="0">
                <a:solidFill>
                  <a:schemeClr val="bg2"/>
                </a:solidFill>
                <a:ea typeface="宋体" pitchFamily="2" charset="-122"/>
                <a:cs typeface="Arial" pitchFamily="34" charset="0"/>
              </a:rPr>
              <a:t>Jun 15 </a:t>
            </a:r>
            <a:r>
              <a:rPr lang="en-US" altLang="zh-CN" sz="1000" dirty="0">
                <a:solidFill>
                  <a:schemeClr val="bg2"/>
                </a:solidFill>
                <a:ea typeface="宋体" pitchFamily="2" charset="-122"/>
                <a:cs typeface="Arial" pitchFamily="34" charset="0"/>
              </a:rPr>
              <a:t>Data, Semi-annually Update</a:t>
            </a:r>
          </a:p>
          <a:p>
            <a:pPr>
              <a:lnSpc>
                <a:spcPct val="70000"/>
              </a:lnSpc>
              <a:spcBef>
                <a:spcPct val="50000"/>
              </a:spcBef>
            </a:pPr>
            <a:r>
              <a:rPr lang="zh-CN" altLang="en-US" sz="1000" dirty="0">
                <a:solidFill>
                  <a:schemeClr val="bg2"/>
                </a:solidFill>
                <a:ea typeface="宋体" pitchFamily="2" charset="-122"/>
                <a:cs typeface="Arial" pitchFamily="34" charset="0"/>
              </a:rPr>
              <a:t>销售额市场规模以</a:t>
            </a:r>
            <a:r>
              <a:rPr lang="en-US" altLang="zh-CN" sz="1000" dirty="0" smtClean="0">
                <a:solidFill>
                  <a:schemeClr val="bg2"/>
                </a:solidFill>
                <a:ea typeface="宋体" pitchFamily="2" charset="-122"/>
                <a:cs typeface="Arial" pitchFamily="34" charset="0"/>
              </a:rPr>
              <a:t>15</a:t>
            </a:r>
            <a:r>
              <a:rPr lang="zh-CN" altLang="en-US" sz="1000" dirty="0" smtClean="0">
                <a:solidFill>
                  <a:schemeClr val="bg2"/>
                </a:solidFill>
                <a:ea typeface="宋体" pitchFamily="2" charset="-122"/>
                <a:cs typeface="Arial" pitchFamily="34" charset="0"/>
              </a:rPr>
              <a:t>年</a:t>
            </a:r>
            <a:r>
              <a:rPr lang="en-US" altLang="zh-CN" sz="1000" dirty="0">
                <a:solidFill>
                  <a:schemeClr val="bg2"/>
                </a:solidFill>
                <a:ea typeface="宋体" pitchFamily="2" charset="-122"/>
                <a:cs typeface="Arial" pitchFamily="34" charset="0"/>
              </a:rPr>
              <a:t>6</a:t>
            </a:r>
            <a:r>
              <a:rPr lang="zh-CN" altLang="en-US" sz="1000" dirty="0" smtClean="0">
                <a:solidFill>
                  <a:schemeClr val="bg2"/>
                </a:solidFill>
                <a:ea typeface="宋体" pitchFamily="2" charset="-122"/>
                <a:cs typeface="Arial" pitchFamily="34" charset="0"/>
              </a:rPr>
              <a:t>月</a:t>
            </a:r>
            <a:r>
              <a:rPr lang="zh-CN" altLang="en-US" sz="1000" dirty="0">
                <a:solidFill>
                  <a:schemeClr val="bg2"/>
                </a:solidFill>
                <a:ea typeface="宋体" pitchFamily="2" charset="-122"/>
                <a:cs typeface="Arial" pitchFamily="34" charset="0"/>
              </a:rPr>
              <a:t>滚动年度数据排序，半年度更新</a:t>
            </a:r>
          </a:p>
        </p:txBody>
      </p:sp>
      <p:sp>
        <p:nvSpPr>
          <p:cNvPr id="30724" name="Rectangle 5"/>
          <p:cNvSpPr>
            <a:spLocks noGrp="1" noChangeArrowheads="1"/>
          </p:cNvSpPr>
          <p:nvPr>
            <p:ph type="title" idx="4294967295"/>
          </p:nvPr>
        </p:nvSpPr>
        <p:spPr>
          <a:xfrm>
            <a:off x="251520" y="-99392"/>
            <a:ext cx="8388350" cy="801688"/>
          </a:xfrm>
        </p:spPr>
        <p:txBody>
          <a:bodyPr/>
          <a:lstStyle/>
          <a:p>
            <a:pPr eaLnBrk="1" hangingPunct="1"/>
            <a:r>
              <a:rPr lang="en-US" altLang="zh-CN" sz="1800" b="1" dirty="0" smtClean="0">
                <a:latin typeface="Arial" pitchFamily="34" charset="0"/>
                <a:ea typeface="宋体" pitchFamily="2" charset="-122"/>
                <a:cs typeface="Arial" pitchFamily="34" charset="0"/>
              </a:rPr>
              <a:t>Non-Food MAT Val/</a:t>
            </a:r>
            <a:r>
              <a:rPr lang="en-US" altLang="zh-CN" sz="1800" b="1" dirty="0" err="1" smtClean="0">
                <a:latin typeface="Arial" pitchFamily="34" charset="0"/>
                <a:ea typeface="宋体" pitchFamily="2" charset="-122"/>
                <a:cs typeface="Arial" pitchFamily="34" charset="0"/>
              </a:rPr>
              <a:t>Vol</a:t>
            </a:r>
            <a:r>
              <a:rPr lang="en-US" altLang="zh-CN" sz="1800" b="1" dirty="0" smtClean="0">
                <a:latin typeface="Arial" pitchFamily="34" charset="0"/>
                <a:ea typeface="宋体" pitchFamily="2" charset="-122"/>
                <a:cs typeface="Arial" pitchFamily="34" charset="0"/>
              </a:rPr>
              <a:t>/</a:t>
            </a:r>
            <a:r>
              <a:rPr lang="en-US" altLang="zh-CN" sz="1800" b="1" dirty="0" err="1" smtClean="0">
                <a:latin typeface="Arial" pitchFamily="34" charset="0"/>
                <a:ea typeface="宋体" pitchFamily="2" charset="-122"/>
                <a:cs typeface="Arial" pitchFamily="34" charset="0"/>
              </a:rPr>
              <a:t>Avg.Price</a:t>
            </a:r>
            <a:r>
              <a:rPr lang="en-US" altLang="zh-CN" sz="1800" b="1" dirty="0" smtClean="0">
                <a:latin typeface="Arial" pitchFamily="34" charset="0"/>
                <a:ea typeface="宋体" pitchFamily="2" charset="-122"/>
                <a:cs typeface="Arial" pitchFamily="34" charset="0"/>
              </a:rPr>
              <a:t> Growth Rate in Nat Total</a:t>
            </a:r>
            <a:r>
              <a:rPr lang="zh-CN" altLang="en-US" sz="1800" b="1" dirty="0" smtClean="0">
                <a:latin typeface="Arial" pitchFamily="34" charset="0"/>
                <a:ea typeface="宋体" pitchFamily="2" charset="-122"/>
                <a:cs typeface="Arial" pitchFamily="34" charset="0"/>
              </a:rPr>
              <a:t/>
            </a:r>
            <a:br>
              <a:rPr lang="zh-CN" altLang="en-US" sz="1800" b="1" dirty="0" smtClean="0">
                <a:latin typeface="Arial" pitchFamily="34" charset="0"/>
                <a:ea typeface="宋体" pitchFamily="2" charset="-122"/>
                <a:cs typeface="Arial" pitchFamily="34" charset="0"/>
              </a:rPr>
            </a:br>
            <a:r>
              <a:rPr lang="zh-CN" altLang="en-US" sz="1800" b="1" dirty="0" smtClean="0">
                <a:latin typeface="Arial" pitchFamily="34" charset="0"/>
                <a:ea typeface="宋体" pitchFamily="2" charset="-122"/>
                <a:cs typeface="Arial" pitchFamily="34" charset="0"/>
              </a:rPr>
              <a:t>全国 非食品类</a:t>
            </a:r>
            <a:r>
              <a:rPr lang="en-US" altLang="zh-CN" sz="1800" b="1" dirty="0" smtClean="0">
                <a:latin typeface="Arial" pitchFamily="34" charset="0"/>
                <a:ea typeface="宋体" pitchFamily="2" charset="-122"/>
                <a:cs typeface="Arial" pitchFamily="34" charset="0"/>
              </a:rPr>
              <a:t> MAT</a:t>
            </a:r>
            <a:r>
              <a:rPr lang="zh-CN" altLang="en-US" sz="1800" b="1" dirty="0" smtClean="0">
                <a:latin typeface="Arial" pitchFamily="34" charset="0"/>
                <a:ea typeface="宋体" pitchFamily="2" charset="-122"/>
                <a:cs typeface="Arial" pitchFamily="34" charset="0"/>
              </a:rPr>
              <a:t>销售额</a:t>
            </a:r>
            <a:r>
              <a:rPr lang="en-US" altLang="zh-CN" sz="1800" b="1" dirty="0" smtClean="0">
                <a:latin typeface="Arial" pitchFamily="34" charset="0"/>
                <a:ea typeface="宋体" pitchFamily="2" charset="-122"/>
                <a:cs typeface="Arial" pitchFamily="34" charset="0"/>
              </a:rPr>
              <a:t>/</a:t>
            </a:r>
            <a:r>
              <a:rPr lang="zh-CN" altLang="en-US" sz="1800" b="1" dirty="0" smtClean="0">
                <a:latin typeface="Arial" pitchFamily="34" charset="0"/>
                <a:ea typeface="宋体" pitchFamily="2" charset="-122"/>
                <a:cs typeface="Arial" pitchFamily="34" charset="0"/>
              </a:rPr>
              <a:t>销售量</a:t>
            </a:r>
            <a:r>
              <a:rPr lang="en-US" altLang="zh-CN" sz="1800" b="1" dirty="0" smtClean="0">
                <a:latin typeface="Arial" pitchFamily="34" charset="0"/>
                <a:ea typeface="宋体" pitchFamily="2" charset="-122"/>
                <a:cs typeface="Arial" pitchFamily="34" charset="0"/>
              </a:rPr>
              <a:t>/</a:t>
            </a:r>
            <a:r>
              <a:rPr lang="zh-CN" altLang="en-US" sz="1800" b="1" dirty="0" smtClean="0">
                <a:latin typeface="Arial" pitchFamily="34" charset="0"/>
                <a:ea typeface="宋体" pitchFamily="2" charset="-122"/>
                <a:cs typeface="Arial" pitchFamily="34" charset="0"/>
              </a:rPr>
              <a:t>平均价格 增长率</a:t>
            </a:r>
            <a:endParaRPr lang="zh-TW" altLang="en-US" sz="1800" b="1" dirty="0" smtClean="0">
              <a:latin typeface="Arial" pitchFamily="34" charset="0"/>
              <a:ea typeface="宋体" pitchFamily="2" charset="-122"/>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53130433"/>
              </p:ext>
            </p:extLst>
          </p:nvPr>
        </p:nvGraphicFramePr>
        <p:xfrm>
          <a:off x="2267744" y="764704"/>
          <a:ext cx="2794000" cy="5221287"/>
        </p:xfrm>
        <a:graphic>
          <a:graphicData uri="http://schemas.openxmlformats.org/presentationml/2006/ole">
            <mc:AlternateContent xmlns:mc="http://schemas.openxmlformats.org/markup-compatibility/2006">
              <mc:Choice xmlns:v="urn:schemas-microsoft-com:vml" Requires="v">
                <p:oleObj spid="_x0000_s15584" name="Worksheet" r:id="rId5" imgW="2924192" imgH="7753437" progId="Excel.Sheet.12">
                  <p:embed/>
                </p:oleObj>
              </mc:Choice>
              <mc:Fallback>
                <p:oleObj name="Worksheet" r:id="rId5" imgW="2924192" imgH="7753437" progId="Excel.Sheet.12">
                  <p:embed/>
                  <p:pic>
                    <p:nvPicPr>
                      <p:cNvPr id="0" name=""/>
                      <p:cNvPicPr/>
                      <p:nvPr/>
                    </p:nvPicPr>
                    <p:blipFill>
                      <a:blip r:embed="rId6"/>
                      <a:stretch>
                        <a:fillRect/>
                      </a:stretch>
                    </p:blipFill>
                    <p:spPr>
                      <a:xfrm>
                        <a:off x="2267744" y="764704"/>
                        <a:ext cx="2794000" cy="5221287"/>
                      </a:xfrm>
                      <a:prstGeom prst="rect">
                        <a:avLst/>
                      </a:prstGeom>
                    </p:spPr>
                  </p:pic>
                </p:oleObj>
              </mc:Fallback>
            </mc:AlternateContent>
          </a:graphicData>
        </a:graphic>
      </p:graphicFrame>
    </p:spTree>
    <p:extLst>
      <p:ext uri="{BB962C8B-B14F-4D97-AF65-F5344CB8AC3E}">
        <p14:creationId xmlns:p14="http://schemas.microsoft.com/office/powerpoint/2010/main" val="372801664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293688" y="115888"/>
            <a:ext cx="8731250" cy="715962"/>
          </a:xfrm>
        </p:spPr>
        <p:txBody>
          <a:bodyPr/>
          <a:lstStyle/>
          <a:p>
            <a:pPr eaLnBrk="1" hangingPunct="1"/>
            <a:r>
              <a:rPr lang="en-US" altLang="zh-CN" sz="2200" b="1" dirty="0" smtClean="0">
                <a:latin typeface="Arial" pitchFamily="34" charset="0"/>
                <a:ea typeface="宋体" pitchFamily="2" charset="-122"/>
                <a:cs typeface="Arial" pitchFamily="34" charset="0"/>
              </a:rPr>
              <a:t>Food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r>
              <a:rPr lang="en-US" altLang="zh-CN" sz="2200" b="1" dirty="0" smtClean="0">
                <a:latin typeface="Arial" pitchFamily="34" charset="0"/>
                <a:ea typeface="宋体" pitchFamily="2" charset="-122"/>
                <a:cs typeface="Arial"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1672873450"/>
              </p:ext>
            </p:extLst>
          </p:nvPr>
        </p:nvGraphicFramePr>
        <p:xfrm>
          <a:off x="395288" y="908050"/>
          <a:ext cx="8648700" cy="5619750"/>
        </p:xfrm>
        <a:graphic>
          <a:graphicData uri="http://schemas.openxmlformats.org/presentationml/2006/ole">
            <mc:AlternateContent xmlns:mc="http://schemas.openxmlformats.org/markup-compatibility/2006">
              <mc:Choice xmlns:v="urn:schemas-microsoft-com:vml" Requires="v">
                <p:oleObj spid="_x0000_s24632" name="Worksheet" r:id="rId4" imgW="11572959" imgH="8496169" progId="Excel.Sheet.12">
                  <p:embed/>
                </p:oleObj>
              </mc:Choice>
              <mc:Fallback>
                <p:oleObj name="Worksheet" r:id="rId4" imgW="11572959" imgH="8496169" progId="Excel.Sheet.12">
                  <p:embed/>
                  <p:pic>
                    <p:nvPicPr>
                      <p:cNvPr id="0" name=""/>
                      <p:cNvPicPr/>
                      <p:nvPr/>
                    </p:nvPicPr>
                    <p:blipFill>
                      <a:blip r:embed="rId5"/>
                      <a:stretch>
                        <a:fillRect/>
                      </a:stretch>
                    </p:blipFill>
                    <p:spPr>
                      <a:xfrm>
                        <a:off x="395288" y="908050"/>
                        <a:ext cx="8648700" cy="5619750"/>
                      </a:xfrm>
                      <a:prstGeom prst="rect">
                        <a:avLst/>
                      </a:prstGeom>
                    </p:spPr>
                  </p:pic>
                </p:oleObj>
              </mc:Fallback>
            </mc:AlternateContent>
          </a:graphicData>
        </a:graphic>
      </p:graphicFrame>
    </p:spTree>
    <p:extLst>
      <p:ext uri="{BB962C8B-B14F-4D97-AF65-F5344CB8AC3E}">
        <p14:creationId xmlns:p14="http://schemas.microsoft.com/office/powerpoint/2010/main" val="259113369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85750" y="127000"/>
            <a:ext cx="8731250" cy="715963"/>
          </a:xfrm>
        </p:spPr>
        <p:txBody>
          <a:bodyPr/>
          <a:lstStyle/>
          <a:p>
            <a:pPr eaLnBrk="1" hangingPunct="1"/>
            <a:r>
              <a:rPr lang="en-US" altLang="zh-CN" sz="2200" b="1" smtClean="0">
                <a:latin typeface="Arial" pitchFamily="34" charset="0"/>
                <a:ea typeface="宋体" pitchFamily="2" charset="-122"/>
                <a:cs typeface="Arial" pitchFamily="34" charset="0"/>
              </a:rPr>
              <a:t>Food MAT Value Growth Rate </a:t>
            </a:r>
            <a:br>
              <a:rPr lang="en-US" altLang="zh-CN"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食品类 </a:t>
            </a:r>
            <a:r>
              <a:rPr lang="en-US" altLang="zh-CN" sz="2200" b="1" smtClean="0">
                <a:latin typeface="Arial" pitchFamily="34" charset="0"/>
                <a:ea typeface="宋体" pitchFamily="2" charset="-122"/>
                <a:cs typeface="Arial" pitchFamily="34" charset="0"/>
              </a:rPr>
              <a:t>MAT</a:t>
            </a:r>
            <a:r>
              <a:rPr lang="zh-CN" altLang="en-US" sz="2200" b="1" smtClean="0">
                <a:latin typeface="Arial" pitchFamily="34" charset="0"/>
                <a:ea typeface="宋体" pitchFamily="2" charset="-122"/>
                <a:cs typeface="Arial" pitchFamily="34" charset="0"/>
              </a:rPr>
              <a:t>销售额增长率</a:t>
            </a:r>
            <a:r>
              <a:rPr lang="en-US" altLang="zh-CN" sz="2200" b="1" smtClean="0">
                <a:latin typeface="Arial" pitchFamily="34" charset="0"/>
                <a:ea typeface="宋体" pitchFamily="2" charset="-122"/>
                <a:cs typeface="Arial" pitchFamily="34" charset="0"/>
              </a:rPr>
              <a:t>                     </a:t>
            </a:r>
          </a:p>
        </p:txBody>
      </p:sp>
      <p:graphicFrame>
        <p:nvGraphicFramePr>
          <p:cNvPr id="3" name="Object 2"/>
          <p:cNvGraphicFramePr>
            <a:graphicFrameLocks noChangeAspect="1"/>
          </p:cNvGraphicFramePr>
          <p:nvPr>
            <p:extLst>
              <p:ext uri="{D42A27DB-BD31-4B8C-83A1-F6EECF244321}">
                <p14:modId xmlns:p14="http://schemas.microsoft.com/office/powerpoint/2010/main" val="65833962"/>
              </p:ext>
            </p:extLst>
          </p:nvPr>
        </p:nvGraphicFramePr>
        <p:xfrm>
          <a:off x="683568" y="836712"/>
          <a:ext cx="8361362" cy="5999130"/>
        </p:xfrm>
        <a:graphic>
          <a:graphicData uri="http://schemas.openxmlformats.org/presentationml/2006/ole">
            <mc:AlternateContent xmlns:mc="http://schemas.openxmlformats.org/markup-compatibility/2006">
              <mc:Choice xmlns:v="urn:schemas-microsoft-com:vml" Requires="v">
                <p:oleObj spid="_x0000_s25655" name="Worksheet" r:id="rId4" imgW="11096608" imgH="8886853" progId="Excel.Sheet.12">
                  <p:embed/>
                </p:oleObj>
              </mc:Choice>
              <mc:Fallback>
                <p:oleObj name="Worksheet" r:id="rId4" imgW="11096608" imgH="8886853" progId="Excel.Sheet.12">
                  <p:embed/>
                  <p:pic>
                    <p:nvPicPr>
                      <p:cNvPr id="0" name=""/>
                      <p:cNvPicPr/>
                      <p:nvPr/>
                    </p:nvPicPr>
                    <p:blipFill>
                      <a:blip r:embed="rId5"/>
                      <a:stretch>
                        <a:fillRect/>
                      </a:stretch>
                    </p:blipFill>
                    <p:spPr>
                      <a:xfrm>
                        <a:off x="683568" y="836712"/>
                        <a:ext cx="8361362" cy="5999130"/>
                      </a:xfrm>
                      <a:prstGeom prst="rect">
                        <a:avLst/>
                      </a:prstGeom>
                    </p:spPr>
                  </p:pic>
                </p:oleObj>
              </mc:Fallback>
            </mc:AlternateContent>
          </a:graphicData>
        </a:graphic>
      </p:graphicFrame>
    </p:spTree>
    <p:extLst>
      <p:ext uri="{BB962C8B-B14F-4D97-AF65-F5344CB8AC3E}">
        <p14:creationId xmlns:p14="http://schemas.microsoft.com/office/powerpoint/2010/main" val="292627806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354013" y="0"/>
            <a:ext cx="8388350" cy="801688"/>
          </a:xfrm>
        </p:spPr>
        <p:txBody>
          <a:bodyPr/>
          <a:lstStyle/>
          <a:p>
            <a:pPr eaLnBrk="1" hangingPunct="1"/>
            <a:r>
              <a:rPr lang="en-US" altLang="zh-CN" sz="2200" b="1" smtClean="0">
                <a:latin typeface="Arial" pitchFamily="34" charset="0"/>
                <a:ea typeface="宋体" pitchFamily="2" charset="-122"/>
                <a:cs typeface="Arial" pitchFamily="34" charset="0"/>
              </a:rPr>
              <a:t>Non - Food MAT Value Growth Rate </a:t>
            </a:r>
            <a:br>
              <a:rPr lang="en-US" altLang="zh-CN"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非食品类 </a:t>
            </a:r>
            <a:r>
              <a:rPr lang="en-US" altLang="zh-CN" sz="2200" b="1" smtClean="0">
                <a:latin typeface="Arial" pitchFamily="34" charset="0"/>
                <a:ea typeface="宋体" pitchFamily="2" charset="-122"/>
                <a:cs typeface="Arial" pitchFamily="34" charset="0"/>
              </a:rPr>
              <a:t>MAT</a:t>
            </a:r>
            <a:r>
              <a:rPr lang="zh-CN" altLang="en-US" sz="2200" b="1" smtClean="0">
                <a:latin typeface="Arial" pitchFamily="34" charset="0"/>
                <a:ea typeface="宋体" pitchFamily="2" charset="-122"/>
                <a:cs typeface="Arial" pitchFamily="34" charset="0"/>
              </a:rPr>
              <a:t>销售额增长率</a:t>
            </a:r>
            <a:endParaRPr lang="zh-TW" altLang="en-US" sz="2200" b="1" smtClean="0">
              <a:latin typeface="Arial" pitchFamily="34" charset="0"/>
              <a:ea typeface="宋体" pitchFamily="2" charset="-122"/>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018896413"/>
              </p:ext>
            </p:extLst>
          </p:nvPr>
        </p:nvGraphicFramePr>
        <p:xfrm>
          <a:off x="467544" y="1052736"/>
          <a:ext cx="8428037" cy="4649787"/>
        </p:xfrm>
        <a:graphic>
          <a:graphicData uri="http://schemas.openxmlformats.org/presentationml/2006/ole">
            <mc:AlternateContent xmlns:mc="http://schemas.openxmlformats.org/markup-compatibility/2006">
              <mc:Choice xmlns:v="urn:schemas-microsoft-com:vml" Requires="v">
                <p:oleObj spid="_x0000_s26680" name="Worksheet" r:id="rId4" imgW="10906176" imgH="7429487" progId="Excel.Sheet.12">
                  <p:embed/>
                </p:oleObj>
              </mc:Choice>
              <mc:Fallback>
                <p:oleObj name="Worksheet" r:id="rId4" imgW="10906176" imgH="7429487" progId="Excel.Sheet.12">
                  <p:embed/>
                  <p:pic>
                    <p:nvPicPr>
                      <p:cNvPr id="0" name="Object 3"/>
                      <p:cNvPicPr>
                        <a:picLocks noChangeAspect="1" noChangeArrowheads="1"/>
                      </p:cNvPicPr>
                      <p:nvPr/>
                    </p:nvPicPr>
                    <p:blipFill>
                      <a:blip r:embed="rId5"/>
                      <a:srcRect/>
                      <a:stretch>
                        <a:fillRect/>
                      </a:stretch>
                    </p:blipFill>
                    <p:spPr bwMode="auto">
                      <a:xfrm>
                        <a:off x="467544" y="1052736"/>
                        <a:ext cx="8428037" cy="46497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200848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55600" y="-20638"/>
            <a:ext cx="8388350" cy="801688"/>
          </a:xfrm>
        </p:spPr>
        <p:txBody>
          <a:bodyPr/>
          <a:lstStyle/>
          <a:p>
            <a:pPr eaLnBrk="1" hangingPunct="1"/>
            <a:r>
              <a:rPr lang="en-US" altLang="zh-CN" sz="2200" b="1" dirty="0" smtClean="0">
                <a:latin typeface="Arial" pitchFamily="34" charset="0"/>
                <a:ea typeface="宋体" pitchFamily="2" charset="-122"/>
                <a:cs typeface="Arial" pitchFamily="34" charset="0"/>
              </a:rPr>
              <a:t>Non - Food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非食品类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33505434"/>
              </p:ext>
            </p:extLst>
          </p:nvPr>
        </p:nvGraphicFramePr>
        <p:xfrm>
          <a:off x="468313" y="1125538"/>
          <a:ext cx="8545512" cy="5402262"/>
        </p:xfrm>
        <a:graphic>
          <a:graphicData uri="http://schemas.openxmlformats.org/presentationml/2006/ole">
            <mc:AlternateContent xmlns:mc="http://schemas.openxmlformats.org/markup-compatibility/2006">
              <mc:Choice xmlns:v="urn:schemas-microsoft-com:vml" Requires="v">
                <p:oleObj spid="_x0000_s27702" name="Worksheet" r:id="rId4" imgW="11391967" imgH="9610673" progId="Excel.Sheet.12">
                  <p:embed/>
                </p:oleObj>
              </mc:Choice>
              <mc:Fallback>
                <p:oleObj name="Worksheet" r:id="rId4" imgW="11391967" imgH="9610673" progId="Excel.Sheet.12">
                  <p:embed/>
                  <p:pic>
                    <p:nvPicPr>
                      <p:cNvPr id="0" name=""/>
                      <p:cNvPicPr/>
                      <p:nvPr/>
                    </p:nvPicPr>
                    <p:blipFill>
                      <a:blip r:embed="rId5"/>
                      <a:stretch>
                        <a:fillRect/>
                      </a:stretch>
                    </p:blipFill>
                    <p:spPr>
                      <a:xfrm>
                        <a:off x="468313" y="1125538"/>
                        <a:ext cx="8545512" cy="5402262"/>
                      </a:xfrm>
                      <a:prstGeom prst="rect">
                        <a:avLst/>
                      </a:prstGeom>
                    </p:spPr>
                  </p:pic>
                </p:oleObj>
              </mc:Fallback>
            </mc:AlternateContent>
          </a:graphicData>
        </a:graphic>
      </p:graphicFrame>
    </p:spTree>
    <p:extLst>
      <p:ext uri="{BB962C8B-B14F-4D97-AF65-F5344CB8AC3E}">
        <p14:creationId xmlns:p14="http://schemas.microsoft.com/office/powerpoint/2010/main" val="250255891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2888" y="139700"/>
            <a:ext cx="8388350" cy="801688"/>
          </a:xfrm>
        </p:spPr>
        <p:txBody>
          <a:bodyPr/>
          <a:lstStyle/>
          <a:p>
            <a:pPr eaLnBrk="1" hangingPunct="1"/>
            <a:r>
              <a:rPr lang="en-US" altLang="zh-CN" sz="2200" b="1" smtClean="0">
                <a:latin typeface="Arial" pitchFamily="34" charset="0"/>
                <a:ea typeface="宋体" pitchFamily="2" charset="-122"/>
                <a:cs typeface="Arial" pitchFamily="34" charset="0"/>
              </a:rPr>
              <a:t>Baby Products MAT Value Growth Rate </a:t>
            </a:r>
            <a:br>
              <a:rPr lang="en-US" altLang="zh-CN"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婴儿产品 </a:t>
            </a:r>
            <a:r>
              <a:rPr lang="en-US" altLang="zh-CN" sz="2200" b="1" smtClean="0">
                <a:latin typeface="Arial" pitchFamily="34" charset="0"/>
                <a:ea typeface="宋体" pitchFamily="2" charset="-122"/>
                <a:cs typeface="Arial" pitchFamily="34" charset="0"/>
              </a:rPr>
              <a:t>MAT</a:t>
            </a:r>
            <a:r>
              <a:rPr lang="zh-CN" altLang="en-US" sz="2200" b="1" smtClean="0">
                <a:latin typeface="Arial" pitchFamily="34" charset="0"/>
                <a:ea typeface="宋体" pitchFamily="2" charset="-122"/>
                <a:cs typeface="Arial" pitchFamily="34" charset="0"/>
              </a:rPr>
              <a:t>销售额增长率</a:t>
            </a:r>
            <a:endParaRPr lang="zh-TW" altLang="en-US" sz="2200" b="1" smtClean="0">
              <a:latin typeface="Arial" pitchFamily="34" charset="0"/>
              <a:ea typeface="宋体" pitchFamily="2" charset="-122"/>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634901390"/>
              </p:ext>
            </p:extLst>
          </p:nvPr>
        </p:nvGraphicFramePr>
        <p:xfrm>
          <a:off x="755650" y="1268413"/>
          <a:ext cx="7777163" cy="2127250"/>
        </p:xfrm>
        <a:graphic>
          <a:graphicData uri="http://schemas.openxmlformats.org/presentationml/2006/ole">
            <mc:AlternateContent xmlns:mc="http://schemas.openxmlformats.org/markup-compatibility/2006">
              <mc:Choice xmlns:v="urn:schemas-microsoft-com:vml" Requires="v">
                <p:oleObj spid="_x0000_s28774" name="Worksheet" r:id="rId3" imgW="8953567" imgH="2447856" progId="Excel.Sheet.12">
                  <p:embed/>
                </p:oleObj>
              </mc:Choice>
              <mc:Fallback>
                <p:oleObj name="Worksheet" r:id="rId3" imgW="8953567" imgH="2447856" progId="Excel.Sheet.12">
                  <p:embed/>
                  <p:pic>
                    <p:nvPicPr>
                      <p:cNvPr id="0" name=""/>
                      <p:cNvPicPr/>
                      <p:nvPr/>
                    </p:nvPicPr>
                    <p:blipFill>
                      <a:blip r:embed="rId4"/>
                      <a:stretch>
                        <a:fillRect/>
                      </a:stretch>
                    </p:blipFill>
                    <p:spPr>
                      <a:xfrm>
                        <a:off x="755650" y="1268413"/>
                        <a:ext cx="7777163" cy="21272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69956181"/>
              </p:ext>
            </p:extLst>
          </p:nvPr>
        </p:nvGraphicFramePr>
        <p:xfrm>
          <a:off x="899592" y="3789040"/>
          <a:ext cx="7113588" cy="2357438"/>
        </p:xfrm>
        <a:graphic>
          <a:graphicData uri="http://schemas.openxmlformats.org/presentationml/2006/ole">
            <mc:AlternateContent xmlns:mc="http://schemas.openxmlformats.org/markup-compatibility/2006">
              <mc:Choice xmlns:v="urn:schemas-microsoft-com:vml" Requires="v">
                <p:oleObj spid="_x0000_s28775" name="Worksheet" r:id="rId5" imgW="10144176" imgH="2495679" progId="Excel.Sheet.12">
                  <p:embed/>
                </p:oleObj>
              </mc:Choice>
              <mc:Fallback>
                <p:oleObj name="Worksheet" r:id="rId5" imgW="10144176" imgH="2495679" progId="Excel.Sheet.12">
                  <p:embed/>
                  <p:pic>
                    <p:nvPicPr>
                      <p:cNvPr id="0" name=""/>
                      <p:cNvPicPr/>
                      <p:nvPr/>
                    </p:nvPicPr>
                    <p:blipFill>
                      <a:blip r:embed="rId6"/>
                      <a:stretch>
                        <a:fillRect/>
                      </a:stretch>
                    </p:blipFill>
                    <p:spPr>
                      <a:xfrm>
                        <a:off x="899592" y="3789040"/>
                        <a:ext cx="7113588" cy="2357438"/>
                      </a:xfrm>
                      <a:prstGeom prst="rect">
                        <a:avLst/>
                      </a:prstGeom>
                    </p:spPr>
                  </p:pic>
                </p:oleObj>
              </mc:Fallback>
            </mc:AlternateContent>
          </a:graphicData>
        </a:graphic>
      </p:graphicFrame>
    </p:spTree>
    <p:extLst>
      <p:ext uri="{BB962C8B-B14F-4D97-AF65-F5344CB8AC3E}">
        <p14:creationId xmlns:p14="http://schemas.microsoft.com/office/powerpoint/2010/main" val="1724434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04813" y="311150"/>
            <a:ext cx="8388350" cy="801688"/>
          </a:xfrm>
        </p:spPr>
        <p:txBody>
          <a:bodyPr/>
          <a:lstStyle/>
          <a:p>
            <a:pPr eaLnBrk="1" hangingPunct="1"/>
            <a:r>
              <a:rPr lang="en-US" altLang="zh-CN" sz="2200" b="1" dirty="0" smtClean="0">
                <a:latin typeface="Arial" pitchFamily="34" charset="0"/>
                <a:ea typeface="宋体" pitchFamily="2" charset="-122"/>
                <a:cs typeface="Arial" pitchFamily="34" charset="0"/>
              </a:rPr>
              <a:t>Cosmetic Top 30 Products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化妆品店 </a:t>
            </a:r>
            <a:r>
              <a:rPr lang="en-US" altLang="zh-CN" sz="2200" b="1" dirty="0" smtClean="0">
                <a:latin typeface="Arial" pitchFamily="34" charset="0"/>
                <a:ea typeface="宋体" pitchFamily="2" charset="-122"/>
                <a:cs typeface="Arial" pitchFamily="34" charset="0"/>
              </a:rPr>
              <a:t>Top 30 </a:t>
            </a:r>
            <a:r>
              <a:rPr lang="zh-CN" altLang="en-US" sz="2200" b="1" dirty="0" smtClean="0">
                <a:latin typeface="Arial" pitchFamily="34" charset="0"/>
                <a:ea typeface="宋体" pitchFamily="2" charset="-122"/>
                <a:cs typeface="Arial" pitchFamily="34" charset="0"/>
              </a:rPr>
              <a:t>品类</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64495431"/>
              </p:ext>
            </p:extLst>
          </p:nvPr>
        </p:nvGraphicFramePr>
        <p:xfrm>
          <a:off x="611188" y="1125538"/>
          <a:ext cx="8277225" cy="5222875"/>
        </p:xfrm>
        <a:graphic>
          <a:graphicData uri="http://schemas.openxmlformats.org/presentationml/2006/ole">
            <mc:AlternateContent xmlns:mc="http://schemas.openxmlformats.org/markup-compatibility/2006">
              <mc:Choice xmlns:v="urn:schemas-microsoft-com:vml" Requires="v">
                <p:oleObj spid="_x0000_s29747" name="Worksheet" r:id="rId3" imgW="8277343" imgH="4629042" progId="Excel.Sheet.12">
                  <p:embed/>
                </p:oleObj>
              </mc:Choice>
              <mc:Fallback>
                <p:oleObj name="Worksheet" r:id="rId3" imgW="8277343" imgH="4629042" progId="Excel.Sheet.12">
                  <p:embed/>
                  <p:pic>
                    <p:nvPicPr>
                      <p:cNvPr id="0" name=""/>
                      <p:cNvPicPr/>
                      <p:nvPr/>
                    </p:nvPicPr>
                    <p:blipFill>
                      <a:blip r:embed="rId4"/>
                      <a:stretch>
                        <a:fillRect/>
                      </a:stretch>
                    </p:blipFill>
                    <p:spPr>
                      <a:xfrm>
                        <a:off x="611188" y="1125538"/>
                        <a:ext cx="8277225" cy="5222875"/>
                      </a:xfrm>
                      <a:prstGeom prst="rect">
                        <a:avLst/>
                      </a:prstGeom>
                    </p:spPr>
                  </p:pic>
                </p:oleObj>
              </mc:Fallback>
            </mc:AlternateContent>
          </a:graphicData>
        </a:graphic>
      </p:graphicFrame>
    </p:spTree>
    <p:extLst>
      <p:ext uri="{BB962C8B-B14F-4D97-AF65-F5344CB8AC3E}">
        <p14:creationId xmlns:p14="http://schemas.microsoft.com/office/powerpoint/2010/main" val="104002953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ChangeArrowheads="1"/>
          </p:cNvSpPr>
          <p:nvPr/>
        </p:nvSpPr>
        <p:spPr bwMode="auto">
          <a:xfrm>
            <a:off x="2598738" y="1863725"/>
            <a:ext cx="6342062"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6" tIns="45713" rIns="91426" bIns="45713"/>
          <a:lstStyle/>
          <a:p>
            <a:pPr algn="r" eaLnBrk="0" hangingPunct="0">
              <a:lnSpc>
                <a:spcPct val="120000"/>
              </a:lnSpc>
            </a:pPr>
            <a:r>
              <a:rPr lang="en-US" altLang="zh-CN" sz="2400" dirty="0" smtClean="0">
                <a:solidFill>
                  <a:srgbClr val="0099FF"/>
                </a:solidFill>
                <a:ea typeface="宋体" pitchFamily="2" charset="-122"/>
                <a:cs typeface="Arial" pitchFamily="34" charset="0"/>
              </a:rPr>
              <a:t>Oct </a:t>
            </a:r>
            <a:r>
              <a:rPr lang="en-US" altLang="zh-CN" sz="2400" dirty="0">
                <a:solidFill>
                  <a:srgbClr val="0099FF"/>
                </a:solidFill>
                <a:ea typeface="宋体" pitchFamily="2" charset="-122"/>
                <a:cs typeface="Arial" pitchFamily="34" charset="0"/>
              </a:rPr>
              <a:t>2015 </a:t>
            </a:r>
            <a:r>
              <a:rPr lang="en-US" altLang="zh-CN" sz="2400" dirty="0" err="1">
                <a:solidFill>
                  <a:srgbClr val="0099FF"/>
                </a:solidFill>
                <a:ea typeface="宋体" pitchFamily="2" charset="-122"/>
                <a:cs typeface="Arial" pitchFamily="34" charset="0"/>
              </a:rPr>
              <a:t>ScanTrack</a:t>
            </a:r>
            <a:r>
              <a:rPr lang="en-US" altLang="zh-CN" sz="2400" dirty="0">
                <a:solidFill>
                  <a:srgbClr val="0099FF"/>
                </a:solidFill>
                <a:ea typeface="宋体" pitchFamily="2" charset="-122"/>
                <a:cs typeface="Arial" pitchFamily="34" charset="0"/>
              </a:rPr>
              <a:t> Hypermarket Cross-category Overview</a:t>
            </a:r>
          </a:p>
          <a:p>
            <a:pPr algn="r" eaLnBrk="0" hangingPunct="0">
              <a:lnSpc>
                <a:spcPct val="120000"/>
              </a:lnSpc>
            </a:pPr>
            <a:r>
              <a:rPr lang="zh-CN" altLang="en-US" sz="2400" dirty="0">
                <a:solidFill>
                  <a:srgbClr val="0099FF"/>
                </a:solidFill>
                <a:ea typeface="宋体" pitchFamily="2" charset="-122"/>
                <a:cs typeface="Arial" pitchFamily="34" charset="0"/>
              </a:rPr>
              <a:t>品类回顾 </a:t>
            </a:r>
            <a:r>
              <a:rPr lang="en-US" altLang="zh-CN" sz="2400" dirty="0">
                <a:solidFill>
                  <a:srgbClr val="0099FF"/>
                </a:solidFill>
                <a:ea typeface="宋体" pitchFamily="2" charset="-122"/>
                <a:cs typeface="Arial" pitchFamily="34" charset="0"/>
              </a:rPr>
              <a:t>2015</a:t>
            </a:r>
            <a:r>
              <a:rPr lang="zh-CN" altLang="en-US" sz="2400" dirty="0" smtClean="0">
                <a:solidFill>
                  <a:srgbClr val="0099FF"/>
                </a:solidFill>
                <a:ea typeface="宋体" pitchFamily="2" charset="-122"/>
                <a:cs typeface="Arial" pitchFamily="34" charset="0"/>
              </a:rPr>
              <a:t>年</a:t>
            </a:r>
            <a:r>
              <a:rPr lang="en-US" altLang="zh-CN" sz="2400" dirty="0" smtClean="0">
                <a:solidFill>
                  <a:srgbClr val="0099FF"/>
                </a:solidFill>
                <a:ea typeface="宋体" pitchFamily="2" charset="-122"/>
                <a:cs typeface="Arial" pitchFamily="34" charset="0"/>
              </a:rPr>
              <a:t>11</a:t>
            </a:r>
            <a:r>
              <a:rPr lang="zh-CN" altLang="en-US" sz="2400" dirty="0" smtClean="0">
                <a:solidFill>
                  <a:srgbClr val="0099FF"/>
                </a:solidFill>
                <a:ea typeface="宋体" pitchFamily="2" charset="-122"/>
                <a:cs typeface="Arial" pitchFamily="34" charset="0"/>
              </a:rPr>
              <a:t>月</a:t>
            </a:r>
            <a:endParaRPr lang="zh-CN" altLang="en-US" sz="2400" dirty="0">
              <a:solidFill>
                <a:srgbClr val="0099FF"/>
              </a:solidFill>
              <a:ea typeface="宋体" pitchFamily="2" charset="-122"/>
              <a:cs typeface="Arial" pitchFamily="34" charset="0"/>
            </a:endParaRPr>
          </a:p>
        </p:txBody>
      </p:sp>
      <p:pic>
        <p:nvPicPr>
          <p:cNvPr id="37891" name="Picture 3" descr="Nielsen_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6238875"/>
            <a:ext cx="10604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4"/>
          <p:cNvSpPr txBox="1">
            <a:spLocks noChangeArrowheads="1"/>
          </p:cNvSpPr>
          <p:nvPr/>
        </p:nvSpPr>
        <p:spPr bwMode="auto">
          <a:xfrm>
            <a:off x="4572000" y="6629400"/>
            <a:ext cx="430212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sz="1300" b="1">
                <a:solidFill>
                  <a:srgbClr val="FF6600"/>
                </a:solidFill>
                <a:latin typeface="Arial" pitchFamily="34" charset="0"/>
                <a:ea typeface="楷体_GB2312" pitchFamily="49" charset="-122"/>
              </a:defRPr>
            </a:lvl1pPr>
            <a:lvl2pPr marL="742950" indent="-285750" defTabSz="457200" eaLnBrk="0" hangingPunct="0">
              <a:defRPr sz="1300" b="1">
                <a:solidFill>
                  <a:srgbClr val="FF6600"/>
                </a:solidFill>
                <a:latin typeface="Arial" pitchFamily="34" charset="0"/>
                <a:ea typeface="楷体_GB2312" pitchFamily="49" charset="-122"/>
              </a:defRPr>
            </a:lvl2pPr>
            <a:lvl3pPr marL="1143000" indent="-228600" defTabSz="457200" eaLnBrk="0" hangingPunct="0">
              <a:defRPr sz="1300" b="1">
                <a:solidFill>
                  <a:srgbClr val="FF6600"/>
                </a:solidFill>
                <a:latin typeface="Arial" pitchFamily="34" charset="0"/>
                <a:ea typeface="楷体_GB2312" pitchFamily="49" charset="-122"/>
              </a:defRPr>
            </a:lvl3pPr>
            <a:lvl4pPr marL="1600200" indent="-228600" defTabSz="457200" eaLnBrk="0" hangingPunct="0">
              <a:defRPr sz="1300" b="1">
                <a:solidFill>
                  <a:srgbClr val="FF6600"/>
                </a:solidFill>
                <a:latin typeface="Arial" pitchFamily="34" charset="0"/>
                <a:ea typeface="楷体_GB2312" pitchFamily="49" charset="-122"/>
              </a:defRPr>
            </a:lvl4pPr>
            <a:lvl5pPr marL="2057400" indent="-228600" defTabSz="457200" eaLnBrk="0" hangingPunct="0">
              <a:defRPr sz="1300" b="1">
                <a:solidFill>
                  <a:srgbClr val="FF6600"/>
                </a:solidFill>
                <a:latin typeface="Arial" pitchFamily="34" charset="0"/>
                <a:ea typeface="楷体_GB2312" pitchFamily="49" charset="-122"/>
              </a:defRPr>
            </a:lvl5pPr>
            <a:lvl6pPr marL="25146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a:spcAft>
                <a:spcPts val="300"/>
              </a:spcAft>
            </a:pPr>
            <a:r>
              <a:rPr lang="en-US" altLang="zh-CN" sz="800" b="0">
                <a:solidFill>
                  <a:schemeClr val="bg1"/>
                </a:solidFill>
                <a:ea typeface="MS PGothic" pitchFamily="34" charset="-128"/>
                <a:cs typeface="楷体_GB2312" pitchFamily="49" charset="-122"/>
              </a:rPr>
              <a:t>Copyright © 2010 The Nielsen Company. Confidential and proprietary.</a:t>
            </a:r>
          </a:p>
        </p:txBody>
      </p:sp>
    </p:spTree>
    <p:extLst>
      <p:ext uri="{BB962C8B-B14F-4D97-AF65-F5344CB8AC3E}">
        <p14:creationId xmlns:p14="http://schemas.microsoft.com/office/powerpoint/2010/main" val="2095624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85750" y="250825"/>
            <a:ext cx="8388350" cy="801688"/>
          </a:xfrm>
        </p:spPr>
        <p:txBody>
          <a:bodyPr/>
          <a:lstStyle/>
          <a:p>
            <a:pPr eaLnBrk="1" hangingPunct="1"/>
            <a:r>
              <a:rPr lang="en-US" altLang="zh-CN" sz="2200" b="1" smtClean="0">
                <a:latin typeface="Arial" pitchFamily="34" charset="0"/>
                <a:ea typeface="宋体" pitchFamily="2" charset="-122"/>
                <a:cs typeface="Arial" pitchFamily="34" charset="0"/>
              </a:rPr>
              <a:t>Available ScanTrack Hyper Service Cities(24) with 2 Yr back data for the categories on the following page 24 </a:t>
            </a:r>
            <a:r>
              <a:rPr lang="zh-CN" altLang="en-US" sz="2200" b="1" smtClean="0">
                <a:latin typeface="Arial" pitchFamily="34" charset="0"/>
                <a:ea typeface="宋体" pitchFamily="2" charset="-122"/>
                <a:cs typeface="Arial" pitchFamily="34" charset="0"/>
              </a:rPr>
              <a:t>城市大卖场</a:t>
            </a:r>
          </a:p>
        </p:txBody>
      </p:sp>
      <p:graphicFrame>
        <p:nvGraphicFramePr>
          <p:cNvPr id="225283" name="Group 3"/>
          <p:cNvGraphicFramePr>
            <a:graphicFrameLocks noGrp="1"/>
          </p:cNvGraphicFramePr>
          <p:nvPr/>
        </p:nvGraphicFramePr>
        <p:xfrm>
          <a:off x="1398588" y="1512888"/>
          <a:ext cx="6489700" cy="4452936"/>
        </p:xfrm>
        <a:graphic>
          <a:graphicData uri="http://schemas.openxmlformats.org/drawingml/2006/table">
            <a:tbl>
              <a:tblPr/>
              <a:tblGrid>
                <a:gridCol w="3057525"/>
                <a:gridCol w="3432175"/>
              </a:tblGrid>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北京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Beijing</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杭州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Hangzhou</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上海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Shanghai</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无锡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Wuxi</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成都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Chengdu</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西安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Xi’an</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广州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Guangzhou</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重庆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Chongqing</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哈尔滨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Haerbin</a:t>
                      </a:r>
                    </a:p>
                  </a:txBody>
                  <a:tcPr marL="9525" marR="9525" marT="9523" marB="0" anchor="b"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深圳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Shenzhen</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沈阳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Shenyang</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东莞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Dongguan</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大连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Dalian</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武汉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Wuhan</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济南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Jinan</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昆明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Kunming</a:t>
                      </a:r>
                    </a:p>
                  </a:txBody>
                  <a:tcPr marL="9525" marR="9525" marT="9523" marB="0" anchor="b" horzOverflow="overflow">
                    <a:lnL>
                      <a:noFill/>
                    </a:lnL>
                    <a:lnR>
                      <a:noFill/>
                    </a:lnR>
                    <a:lnT>
                      <a:noFill/>
                    </a:lnT>
                    <a:lnB>
                      <a:noFill/>
                    </a:lnB>
                    <a:lnTlToBr>
                      <a:noFill/>
                    </a:lnTlToBr>
                    <a:lnBlToTr>
                      <a:noFill/>
                    </a:lnBlToTr>
                    <a:no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天津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Tianjin</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苏州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Suzhou</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chemeClr val="accent5">
                        <a:lumMod val="60000"/>
                        <a:lumOff val="40000"/>
                      </a:schemeClr>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5">
                              <a:lumMod val="50000"/>
                            </a:schemeClr>
                          </a:solidFill>
                          <a:effectLst/>
                          <a:latin typeface="Calibri" pitchFamily="34" charset="0"/>
                          <a:ea typeface="PMingLiU" pitchFamily="18" charset="-120"/>
                        </a:rPr>
                        <a:t>长沙 </a:t>
                      </a:r>
                      <a:r>
                        <a:rPr kumimoji="0" lang="en-US" altLang="zh-CN" sz="2000" b="0" i="0" u="none" strike="noStrike" cap="none" normalizeH="0" baseline="0" dirty="0" smtClean="0">
                          <a:ln>
                            <a:noFill/>
                          </a:ln>
                          <a:solidFill>
                            <a:schemeClr val="accent5">
                              <a:lumMod val="50000"/>
                            </a:schemeClr>
                          </a:solidFill>
                          <a:effectLst/>
                          <a:latin typeface="Calibri" pitchFamily="34" charset="0"/>
                          <a:ea typeface="PMingLiU" pitchFamily="18" charset="-120"/>
                        </a:rPr>
                        <a:t>Changsha</a:t>
                      </a:r>
                      <a:endParaRPr kumimoji="0" lang="zh-CN" altLang="en-US" sz="2000" b="0" i="0" u="none" strike="noStrike" cap="none" normalizeH="0" baseline="0" dirty="0" smtClean="0">
                        <a:ln>
                          <a:noFill/>
                        </a:ln>
                        <a:solidFill>
                          <a:schemeClr val="accent5">
                            <a:lumMod val="50000"/>
                          </a:schemeClr>
                        </a:solidFill>
                        <a:effectLst/>
                        <a:latin typeface="Calibri" pitchFamily="34" charset="0"/>
                        <a:ea typeface="PMingLiU" pitchFamily="18" charset="-120"/>
                      </a:endParaRPr>
                    </a:p>
                  </a:txBody>
                  <a:tcPr marL="9525" marR="9525" marT="9523" marB="0" anchor="b" horzOverflow="overflow">
                    <a:lnL>
                      <a:noFill/>
                    </a:lnL>
                    <a:lnR>
                      <a:noFill/>
                    </a:lnR>
                    <a:lnT>
                      <a:noFill/>
                    </a:lnT>
                    <a:lnB w="63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5">
                              <a:lumMod val="50000"/>
                            </a:schemeClr>
                          </a:solidFill>
                          <a:effectLst/>
                          <a:latin typeface="Calibri" pitchFamily="34" charset="0"/>
                          <a:ea typeface="PMingLiU" pitchFamily="18" charset="-120"/>
                        </a:rPr>
                        <a:t>福州 </a:t>
                      </a:r>
                      <a:r>
                        <a:rPr kumimoji="0" lang="en-US" altLang="zh-CN" sz="2000" b="0" i="0" u="none" strike="noStrike" cap="none" normalizeH="0" baseline="0" dirty="0" smtClean="0">
                          <a:ln>
                            <a:noFill/>
                          </a:ln>
                          <a:solidFill>
                            <a:schemeClr val="accent5">
                              <a:lumMod val="50000"/>
                            </a:schemeClr>
                          </a:solidFill>
                          <a:effectLst/>
                          <a:latin typeface="Calibri" pitchFamily="34" charset="0"/>
                          <a:ea typeface="PMingLiU" pitchFamily="18" charset="-120"/>
                        </a:rPr>
                        <a:t>Fuzhou</a:t>
                      </a:r>
                    </a:p>
                  </a:txBody>
                  <a:tcPr marL="9525" marR="9525" marT="9523" marB="0" anchor="b" horzOverflow="overflow">
                    <a:lnL>
                      <a:noFill/>
                    </a:lnL>
                    <a:lnR>
                      <a:noFill/>
                    </a:lnR>
                    <a:lnT>
                      <a:noFill/>
                    </a:lnT>
                    <a:lnB w="6350" cap="flat" cmpd="sng" algn="ctr">
                      <a:noFill/>
                      <a:prstDash val="solid"/>
                      <a:round/>
                      <a:headEnd type="none" w="med" len="med"/>
                      <a:tailEnd type="none" w="med" len="med"/>
                    </a:lnB>
                    <a:lnTlToBr>
                      <a:noFill/>
                    </a:lnTlToBr>
                    <a:lnBlToTr>
                      <a:noFill/>
                    </a:lnBlToTr>
                    <a:solidFill>
                      <a:schemeClr val="bg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合肥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Hefei</a:t>
                      </a:r>
                    </a:p>
                  </a:txBody>
                  <a:tcPr marL="9525" marR="9525" marT="9523" marB="0" anchor="b" horzOverflow="overflow">
                    <a:lnL>
                      <a:noFill/>
                    </a:lnL>
                    <a:lnR>
                      <a:noFill/>
                    </a:lnR>
                    <a:lnT>
                      <a:noFill/>
                    </a:lnT>
                    <a:lnB w="6350" cap="flat" cmpd="sng" algn="ctr">
                      <a:no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宁波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Ningbo</a:t>
                      </a:r>
                    </a:p>
                  </a:txBody>
                  <a:tcPr marL="9525" marR="9525" marT="9523" marB="0" anchor="b" horzOverflow="overflow">
                    <a:lnL>
                      <a:noFill/>
                    </a:lnL>
                    <a:lnR>
                      <a:noFill/>
                    </a:lnR>
                    <a:lnT>
                      <a:noFill/>
                    </a:lnT>
                    <a:lnB w="6350" cap="flat" cmpd="sng" algn="ctr">
                      <a:noFill/>
                      <a:prstDash val="solid"/>
                      <a:round/>
                      <a:headEnd type="none" w="med" len="med"/>
                      <a:tailEnd type="none" w="med" len="med"/>
                    </a:lnB>
                    <a:lnTlToBr>
                      <a:noFill/>
                    </a:lnTlToBr>
                    <a:lnBlToTr>
                      <a:noFill/>
                    </a:lnBlToTr>
                    <a:solidFill>
                      <a:schemeClr val="accent5">
                        <a:lumMod val="60000"/>
                        <a:lumOff val="40000"/>
                      </a:schemeClr>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厦门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Xiamen</a:t>
                      </a:r>
                    </a:p>
                  </a:txBody>
                  <a:tcPr marL="9525" marR="9525" marT="9523" marB="0" anchor="b" horzOverflow="overflow">
                    <a:lnL>
                      <a:noFill/>
                    </a:lnL>
                    <a:lnR>
                      <a:noFill/>
                    </a:lnR>
                    <a:lnT>
                      <a:noFill/>
                    </a:lnT>
                    <a:lnB w="6350" cap="flat" cmpd="sng" algn="ctr">
                      <a:solidFill>
                        <a:srgbClr val="4F81BD"/>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南京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Nanjing</a:t>
                      </a:r>
                    </a:p>
                  </a:txBody>
                  <a:tcPr marL="9525" marR="9525" marT="9523" marB="0" anchor="b" horzOverflow="overflow">
                    <a:lnL>
                      <a:noFill/>
                    </a:lnL>
                    <a:lnR>
                      <a:noFill/>
                    </a:lnR>
                    <a:lnT>
                      <a:noFill/>
                    </a:lnT>
                    <a:lnB w="6350" cap="flat" cmpd="sng" algn="ctr">
                      <a:solidFill>
                        <a:srgbClr val="4F81BD"/>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7371082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584200" y="490538"/>
            <a:ext cx="82089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200">
                <a:solidFill>
                  <a:srgbClr val="00B0F0"/>
                </a:solidFill>
                <a:ea typeface="宋体" pitchFamily="2" charset="-122"/>
                <a:cs typeface="Arial" pitchFamily="34" charset="0"/>
              </a:rPr>
              <a:t>ScanTrack</a:t>
            </a:r>
            <a:r>
              <a:rPr lang="en-US" altLang="en-US" sz="2200">
                <a:solidFill>
                  <a:srgbClr val="00B0F0"/>
                </a:solidFill>
                <a:ea typeface="宋体" pitchFamily="2" charset="-122"/>
                <a:cs typeface="Arial" pitchFamily="34" charset="0"/>
              </a:rPr>
              <a:t> Cross Category Information</a:t>
            </a:r>
            <a:br>
              <a:rPr lang="en-US" altLang="en-US" sz="2200">
                <a:solidFill>
                  <a:srgbClr val="00B0F0"/>
                </a:solidFill>
                <a:ea typeface="宋体" pitchFamily="2" charset="-122"/>
                <a:cs typeface="Arial" pitchFamily="34" charset="0"/>
              </a:rPr>
            </a:br>
            <a:r>
              <a:rPr lang="en-US" altLang="en-US" sz="2200">
                <a:solidFill>
                  <a:srgbClr val="00B0F0"/>
                </a:solidFill>
                <a:ea typeface="宋体" pitchFamily="2" charset="-122"/>
                <a:cs typeface="Arial" pitchFamily="34" charset="0"/>
              </a:rPr>
              <a:t>92 Nielsen defined Categories   92尼尔森定义品类 </a:t>
            </a:r>
            <a:endParaRPr lang="en-US">
              <a:solidFill>
                <a:srgbClr val="00B0F0"/>
              </a:solidFill>
              <a:ea typeface="宋体" pitchFamily="2" charset="-122"/>
              <a:cs typeface="Arial" pitchFamily="34" charset="0"/>
            </a:endParaRPr>
          </a:p>
        </p:txBody>
      </p:sp>
      <p:graphicFrame>
        <p:nvGraphicFramePr>
          <p:cNvPr id="6" name="Table 5"/>
          <p:cNvGraphicFramePr>
            <a:graphicFrameLocks noGrp="1"/>
          </p:cNvGraphicFramePr>
          <p:nvPr/>
        </p:nvGraphicFramePr>
        <p:xfrm>
          <a:off x="720725" y="1258888"/>
          <a:ext cx="7800976" cy="5113339"/>
        </p:xfrm>
        <a:graphic>
          <a:graphicData uri="http://schemas.openxmlformats.org/drawingml/2006/table">
            <a:tbl>
              <a:tblPr/>
              <a:tblGrid>
                <a:gridCol w="1180211"/>
                <a:gridCol w="2823683"/>
                <a:gridCol w="220599"/>
                <a:gridCol w="752800"/>
                <a:gridCol w="2823683"/>
              </a:tblGrid>
              <a:tr h="170988">
                <a:tc>
                  <a:txBody>
                    <a:bodyPr/>
                    <a:lstStyle/>
                    <a:p>
                      <a:pPr algn="l" fontAlgn="ctr"/>
                      <a:r>
                        <a:rPr lang="en-US" sz="700" b="1" i="1" u="none" strike="noStrike" dirty="0">
                          <a:solidFill>
                            <a:srgbClr val="000000"/>
                          </a:solidFill>
                          <a:effectLst/>
                          <a:latin typeface="Arial"/>
                        </a:rPr>
                        <a:t>Total Food </a:t>
                      </a:r>
                      <a:r>
                        <a:rPr lang="zh-CN" altLang="en-US" sz="700" b="1" i="1" u="none" strike="noStrike" dirty="0">
                          <a:solidFill>
                            <a:srgbClr val="000000"/>
                          </a:solidFill>
                          <a:effectLst/>
                          <a:latin typeface="宋体"/>
                        </a:rPr>
                        <a:t>食品类</a:t>
                      </a:r>
                      <a:endParaRPr lang="zh-CN" altLang="en-US" sz="700" b="1" i="1" u="none" strike="noStrike" dirty="0">
                        <a:solidFill>
                          <a:srgbClr val="000000"/>
                        </a:solidFill>
                        <a:effectLst/>
                        <a:latin typeface="Arial"/>
                      </a:endParaRPr>
                    </a:p>
                  </a:txBody>
                  <a:tcPr marL="6487" marR="6487" marT="6489"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宋体"/>
                        </a:rPr>
                        <a:t> </a:t>
                      </a:r>
                    </a:p>
                  </a:txBody>
                  <a:tcPr marL="6487" marR="6487" marT="6489"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162845">
                <a:tc rowSpan="11">
                  <a:txBody>
                    <a:bodyPr/>
                    <a:lstStyle/>
                    <a:p>
                      <a:pPr algn="l" fontAlgn="t"/>
                      <a:r>
                        <a:rPr lang="en-US" sz="700" b="1" i="0" u="none" strike="noStrike">
                          <a:solidFill>
                            <a:srgbClr val="000000"/>
                          </a:solidFill>
                          <a:effectLst/>
                          <a:latin typeface="Arial"/>
                        </a:rPr>
                        <a:t>Impulse Food</a:t>
                      </a:r>
                      <a:br>
                        <a:rPr lang="en-US" sz="700" b="1" i="0" u="none" strike="noStrike">
                          <a:solidFill>
                            <a:srgbClr val="000000"/>
                          </a:solidFill>
                          <a:effectLst/>
                          <a:latin typeface="Arial"/>
                        </a:rPr>
                      </a:br>
                      <a:r>
                        <a:rPr lang="zh-CN" altLang="en-US" sz="700" b="1" i="0" u="none" strike="noStrike">
                          <a:solidFill>
                            <a:srgbClr val="000000"/>
                          </a:solidFill>
                          <a:effectLst/>
                          <a:latin typeface="宋体"/>
                        </a:rPr>
                        <a:t>即食食品</a:t>
                      </a:r>
                      <a:endParaRPr lang="zh-CN" altLang="en-US" sz="700" b="1" i="0" u="none" strike="noStrike">
                        <a:solidFill>
                          <a:srgbClr val="000000"/>
                        </a:solidFill>
                        <a:effectLst/>
                        <a:latin typeface="Arial"/>
                      </a:endParaRP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Biscuit </a:t>
                      </a:r>
                      <a:r>
                        <a:rPr lang="zh-CN" altLang="en-US" sz="700" b="1" i="0" u="none" strike="noStrike">
                          <a:solidFill>
                            <a:srgbClr val="000000"/>
                          </a:solidFill>
                          <a:effectLst/>
                          <a:latin typeface="宋体"/>
                        </a:rPr>
                        <a:t>饼干</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rowSpan="25">
                  <a:txBody>
                    <a:bodyPr/>
                    <a:lstStyle/>
                    <a:p>
                      <a:pPr algn="l" fontAlgn="t"/>
                      <a:r>
                        <a:rPr lang="en-US" sz="700" b="1" i="0" u="none" strike="noStrike">
                          <a:solidFill>
                            <a:srgbClr val="000000"/>
                          </a:solidFill>
                          <a:effectLst/>
                          <a:latin typeface="Arial"/>
                        </a:rPr>
                        <a:t>Other Food</a:t>
                      </a:r>
                      <a:br>
                        <a:rPr lang="en-US" sz="700" b="1" i="0" u="none" strike="noStrike">
                          <a:solidFill>
                            <a:srgbClr val="000000"/>
                          </a:solidFill>
                          <a:effectLst/>
                          <a:latin typeface="Arial"/>
                        </a:rPr>
                      </a:br>
                      <a:r>
                        <a:rPr lang="zh-CN" altLang="en-US" sz="700" b="1" i="0" u="none" strike="noStrike">
                          <a:solidFill>
                            <a:srgbClr val="000000"/>
                          </a:solidFill>
                          <a:effectLst/>
                          <a:latin typeface="宋体"/>
                        </a:rPr>
                        <a:t>其它食品</a:t>
                      </a:r>
                      <a:endParaRPr lang="zh-CN" altLang="en-US" sz="700" b="1" i="0" u="none" strike="noStrike">
                        <a:solidFill>
                          <a:srgbClr val="000000"/>
                        </a:solidFill>
                        <a:effectLst/>
                        <a:latin typeface="Arial"/>
                      </a:endParaRP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Instant Coffee </a:t>
                      </a:r>
                      <a:r>
                        <a:rPr lang="zh-CN" altLang="en-US" sz="700" b="1" i="0" u="none" strike="noStrike">
                          <a:solidFill>
                            <a:srgbClr val="000000"/>
                          </a:solidFill>
                          <a:effectLst/>
                          <a:latin typeface="宋体"/>
                        </a:rPr>
                        <a:t>即溶咖啡</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Crispy Snack Food </a:t>
                      </a:r>
                      <a:r>
                        <a:rPr lang="zh-CN" altLang="en-US" sz="700" b="1" i="0" u="none" strike="noStrike">
                          <a:solidFill>
                            <a:srgbClr val="000000"/>
                          </a:solidFill>
                          <a:effectLst/>
                          <a:latin typeface="宋体"/>
                        </a:rPr>
                        <a:t>干脆小食</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Cordials </a:t>
                      </a:r>
                      <a:r>
                        <a:rPr lang="zh-CN" altLang="en-US" sz="700" b="1" i="0" u="none" strike="noStrike">
                          <a:solidFill>
                            <a:srgbClr val="000000"/>
                          </a:solidFill>
                          <a:effectLst/>
                          <a:latin typeface="宋体"/>
                        </a:rPr>
                        <a:t>浓缩果汁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dirty="0">
                          <a:solidFill>
                            <a:srgbClr val="000000"/>
                          </a:solidFill>
                          <a:effectLst/>
                          <a:latin typeface="Arial"/>
                        </a:rPr>
                        <a:t>Chewing Gum </a:t>
                      </a:r>
                      <a:r>
                        <a:rPr lang="zh-CN" altLang="en-US" sz="700" b="1" i="0" u="none" strike="noStrike" dirty="0">
                          <a:solidFill>
                            <a:srgbClr val="000000"/>
                          </a:solidFill>
                          <a:effectLst/>
                          <a:latin typeface="宋体"/>
                        </a:rPr>
                        <a:t>口香糖</a:t>
                      </a:r>
                      <a:endParaRPr lang="zh-CN" altLang="en-US" sz="700" b="1" i="0" u="none" strike="noStrike" dirty="0">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Edible Oil (Consumer Pack) </a:t>
                      </a:r>
                      <a:r>
                        <a:rPr lang="zh-CN" altLang="en-US" sz="700" b="1" i="0" u="none" strike="noStrike">
                          <a:solidFill>
                            <a:srgbClr val="000000"/>
                          </a:solidFill>
                          <a:effectLst/>
                          <a:latin typeface="宋体"/>
                        </a:rPr>
                        <a:t>小包装食用油</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Jelly &amp; Pudding </a:t>
                      </a:r>
                      <a:r>
                        <a:rPr lang="zh-CN" altLang="en-US" sz="700" b="1" i="0" u="none" strike="noStrike">
                          <a:solidFill>
                            <a:srgbClr val="000000"/>
                          </a:solidFill>
                          <a:effectLst/>
                          <a:latin typeface="宋体"/>
                        </a:rPr>
                        <a:t>胶冻食品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Instant Noodles </a:t>
                      </a:r>
                      <a:r>
                        <a:rPr lang="zh-CN" altLang="en-US" sz="700" b="1" i="0" u="none" strike="noStrike">
                          <a:solidFill>
                            <a:srgbClr val="000000"/>
                          </a:solidFill>
                          <a:effectLst/>
                          <a:latin typeface="宋体"/>
                        </a:rPr>
                        <a:t>即食面</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Chinese Meat Snacks </a:t>
                      </a:r>
                      <a:r>
                        <a:rPr lang="zh-CN" altLang="en-US" sz="700" b="1" i="0" u="none" strike="noStrike">
                          <a:solidFill>
                            <a:srgbClr val="000000"/>
                          </a:solidFill>
                          <a:effectLst/>
                          <a:latin typeface="Arial"/>
                        </a:rPr>
                        <a:t>中式肉类零食</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Breakfast Cereal </a:t>
                      </a:r>
                      <a:r>
                        <a:rPr lang="zh-CN" altLang="en-US" sz="700" b="1" i="0" u="none" strike="noStrike">
                          <a:solidFill>
                            <a:srgbClr val="000000"/>
                          </a:solidFill>
                          <a:effectLst/>
                          <a:latin typeface="宋体"/>
                        </a:rPr>
                        <a:t>麦类食品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Chocolate </a:t>
                      </a:r>
                      <a:r>
                        <a:rPr lang="zh-CN" altLang="en-US" sz="700" b="1" i="0" u="none" strike="noStrike">
                          <a:solidFill>
                            <a:srgbClr val="000000"/>
                          </a:solidFill>
                          <a:effectLst/>
                          <a:latin typeface="宋体"/>
                        </a:rPr>
                        <a:t>巧克力</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Baby Cereal  </a:t>
                      </a:r>
                      <a:r>
                        <a:rPr lang="zh-CN" altLang="en-US" sz="700" b="1" i="0" u="none" strike="noStrike">
                          <a:solidFill>
                            <a:srgbClr val="000000"/>
                          </a:solidFill>
                          <a:effectLst/>
                          <a:latin typeface="宋体"/>
                        </a:rPr>
                        <a:t>婴儿谷麦类食品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Confectionary </a:t>
                      </a:r>
                      <a:r>
                        <a:rPr lang="zh-CN" altLang="en-US" sz="700" b="1" i="0" u="none" strike="noStrike">
                          <a:solidFill>
                            <a:srgbClr val="000000"/>
                          </a:solidFill>
                          <a:effectLst/>
                          <a:latin typeface="宋体"/>
                        </a:rPr>
                        <a:t>糖果</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Bouillon  </a:t>
                      </a:r>
                      <a:r>
                        <a:rPr lang="zh-CN" altLang="en-US" sz="700" b="1" i="0" u="none" strike="noStrike">
                          <a:solidFill>
                            <a:srgbClr val="000000"/>
                          </a:solidFill>
                          <a:effectLst/>
                          <a:latin typeface="宋体"/>
                        </a:rPr>
                        <a:t>调味品与清汤</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Pie </a:t>
                      </a:r>
                      <a:r>
                        <a:rPr lang="zh-CN" altLang="en-US" sz="700" b="1" i="0" u="none" strike="noStrike">
                          <a:solidFill>
                            <a:srgbClr val="000000"/>
                          </a:solidFill>
                          <a:effectLst/>
                          <a:latin typeface="宋体"/>
                        </a:rPr>
                        <a:t>派</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Egg </a:t>
                      </a:r>
                      <a:r>
                        <a:rPr lang="zh-CN" altLang="en-US" sz="700" b="1" i="0" u="none" strike="noStrike">
                          <a:solidFill>
                            <a:srgbClr val="000000"/>
                          </a:solidFill>
                          <a:effectLst/>
                          <a:latin typeface="宋体"/>
                        </a:rPr>
                        <a:t>蛋</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Ready to Eat Congee 即食粥</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Frozen Chinese Dim Sum </a:t>
                      </a:r>
                      <a:r>
                        <a:rPr lang="zh-CN" altLang="en-US" sz="700" b="1" i="0" u="none" strike="noStrike">
                          <a:solidFill>
                            <a:srgbClr val="000000"/>
                          </a:solidFill>
                          <a:effectLst/>
                          <a:latin typeface="宋体"/>
                        </a:rPr>
                        <a:t>急冻点心</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Bread </a:t>
                      </a:r>
                      <a:r>
                        <a:rPr lang="zh-CN" altLang="en-US" sz="700" b="1" i="0" u="none" strike="noStrike">
                          <a:solidFill>
                            <a:srgbClr val="000000"/>
                          </a:solidFill>
                          <a:effectLst/>
                          <a:latin typeface="Arial"/>
                        </a:rPr>
                        <a:t>包装面包</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Ice Cream </a:t>
                      </a:r>
                      <a:r>
                        <a:rPr lang="zh-CN" altLang="en-US" sz="700" b="1" i="0" u="none" strike="noStrike">
                          <a:solidFill>
                            <a:srgbClr val="000000"/>
                          </a:solidFill>
                          <a:effectLst/>
                          <a:latin typeface="Arial"/>
                        </a:rPr>
                        <a:t>冰淇淋</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vMerge="1">
                  <a:txBody>
                    <a:bodyPr/>
                    <a:lstStyle/>
                    <a:p>
                      <a:endParaRPr lang="en-US"/>
                    </a:p>
                  </a:txBody>
                  <a:tcPr/>
                </a:tc>
                <a:tc>
                  <a:txBody>
                    <a:bodyPr/>
                    <a:lstStyle/>
                    <a:p>
                      <a:pPr algn="l" fontAlgn="ctr"/>
                      <a:r>
                        <a:rPr lang="en-US" sz="700" b="1" i="0" u="none" strike="noStrike">
                          <a:solidFill>
                            <a:srgbClr val="000000"/>
                          </a:solidFill>
                          <a:effectLst/>
                          <a:latin typeface="Arial"/>
                        </a:rPr>
                        <a:t>Nuts </a:t>
                      </a:r>
                      <a:r>
                        <a:rPr lang="zh-CN" altLang="en-US" sz="700" b="1" i="0" u="none" strike="noStrike">
                          <a:solidFill>
                            <a:srgbClr val="000000"/>
                          </a:solidFill>
                          <a:effectLst/>
                          <a:latin typeface="Arial"/>
                        </a:rPr>
                        <a:t>坚果</a:t>
                      </a: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Calcium </a:t>
                      </a:r>
                      <a:r>
                        <a:rPr lang="zh-CN" altLang="en-US" sz="700" b="1" i="0" u="none" strike="noStrike">
                          <a:solidFill>
                            <a:srgbClr val="000000"/>
                          </a:solidFill>
                          <a:effectLst/>
                          <a:latin typeface="Arial"/>
                        </a:rPr>
                        <a:t>钙</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a:txBody>
                    <a:bodyPr/>
                    <a:lstStyle/>
                    <a:p>
                      <a:pPr algn="l" fontAlgn="t"/>
                      <a:r>
                        <a:rPr lang="en-US" sz="700" b="1" i="0" u="none" strike="noStrike">
                          <a:solidFill>
                            <a:srgbClr val="000000"/>
                          </a:solidFill>
                          <a:effectLst/>
                          <a:latin typeface="Arial"/>
                        </a:rPr>
                        <a:t> </a:t>
                      </a:r>
                    </a:p>
                  </a:txBody>
                  <a:tcPr marL="6487" marR="6487" marT="648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Packaged Health Supplement </a:t>
                      </a:r>
                      <a:r>
                        <a:rPr lang="zh-CN" altLang="en-US" sz="700" b="1" i="0" u="none" strike="noStrike">
                          <a:solidFill>
                            <a:srgbClr val="000000"/>
                          </a:solidFill>
                          <a:effectLst/>
                          <a:latin typeface="宋体"/>
                        </a:rPr>
                        <a:t>包装保健食品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rowSpan="5">
                  <a:txBody>
                    <a:bodyPr/>
                    <a:lstStyle/>
                    <a:p>
                      <a:pPr algn="l" fontAlgn="t"/>
                      <a:r>
                        <a:rPr lang="en-US" sz="700" b="1" i="0" u="none" strike="noStrike">
                          <a:solidFill>
                            <a:srgbClr val="000000"/>
                          </a:solidFill>
                          <a:effectLst/>
                          <a:latin typeface="Arial"/>
                        </a:rPr>
                        <a:t>Beverage</a:t>
                      </a:r>
                      <a:br>
                        <a:rPr lang="en-US" sz="700" b="1" i="0" u="none" strike="noStrike">
                          <a:solidFill>
                            <a:srgbClr val="000000"/>
                          </a:solidFill>
                          <a:effectLst/>
                          <a:latin typeface="Arial"/>
                        </a:rPr>
                      </a:br>
                      <a:r>
                        <a:rPr lang="zh-CN" altLang="en-US" sz="700" b="1" i="0" u="none" strike="noStrike">
                          <a:solidFill>
                            <a:srgbClr val="000000"/>
                          </a:solidFill>
                          <a:effectLst/>
                          <a:latin typeface="宋体"/>
                        </a:rPr>
                        <a:t>饮料</a:t>
                      </a:r>
                      <a:endParaRPr lang="zh-CN" altLang="en-US" sz="700" b="1" i="0" u="none" strike="noStrike">
                        <a:solidFill>
                          <a:srgbClr val="000000"/>
                        </a:solidFill>
                        <a:effectLst/>
                        <a:latin typeface="Arial"/>
                      </a:endParaRP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Carbonated Soft Drinks </a:t>
                      </a:r>
                      <a:r>
                        <a:rPr lang="zh-CN" altLang="en-US" sz="700" b="1" i="0" u="none" strike="noStrike">
                          <a:solidFill>
                            <a:srgbClr val="000000"/>
                          </a:solidFill>
                          <a:effectLst/>
                          <a:latin typeface="宋体"/>
                        </a:rPr>
                        <a:t>碳酸饮料</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Pet Food </a:t>
                      </a:r>
                      <a:r>
                        <a:rPr lang="zh-CN" altLang="en-US" sz="700" b="1" i="0" u="none" strike="noStrike">
                          <a:solidFill>
                            <a:srgbClr val="000000"/>
                          </a:solidFill>
                          <a:effectLst/>
                          <a:latin typeface="Arial"/>
                        </a:rPr>
                        <a:t>宠物食品</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Functional Drinks </a:t>
                      </a:r>
                      <a:r>
                        <a:rPr lang="zh-CN" altLang="en-US" sz="700" b="1" i="0" u="none" strike="noStrike">
                          <a:solidFill>
                            <a:srgbClr val="000000"/>
                          </a:solidFill>
                          <a:effectLst/>
                          <a:latin typeface="宋体"/>
                        </a:rPr>
                        <a:t>功能饮品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Soy Sauce </a:t>
                      </a:r>
                      <a:r>
                        <a:rPr lang="zh-CN" altLang="en-US" sz="700" b="1" i="0" u="none" strike="noStrike">
                          <a:solidFill>
                            <a:srgbClr val="000000"/>
                          </a:solidFill>
                          <a:effectLst/>
                          <a:latin typeface="Arial"/>
                        </a:rPr>
                        <a:t>酱油</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Juice </a:t>
                      </a:r>
                      <a:r>
                        <a:rPr lang="zh-CN" altLang="en-US" sz="700" b="1" i="0" u="none" strike="noStrike">
                          <a:solidFill>
                            <a:srgbClr val="000000"/>
                          </a:solidFill>
                          <a:effectLst/>
                          <a:latin typeface="宋体"/>
                        </a:rPr>
                        <a:t>果汁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Packaged Soup </a:t>
                      </a:r>
                      <a:r>
                        <a:rPr lang="zh-CN" altLang="en-US" sz="700" b="1" i="0" u="none" strike="noStrike">
                          <a:solidFill>
                            <a:srgbClr val="000000"/>
                          </a:solidFill>
                          <a:effectLst/>
                          <a:latin typeface="宋体"/>
                        </a:rPr>
                        <a:t>包装汤</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Packaged Water </a:t>
                      </a:r>
                      <a:r>
                        <a:rPr lang="zh-CN" altLang="en-US" sz="700" b="1" i="0" u="none" strike="noStrike">
                          <a:solidFill>
                            <a:srgbClr val="000000"/>
                          </a:solidFill>
                          <a:effectLst/>
                          <a:latin typeface="宋体"/>
                        </a:rPr>
                        <a:t>包装水</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Refrigerated Processed Meat </a:t>
                      </a:r>
                      <a:r>
                        <a:rPr lang="zh-CN" altLang="en-US" sz="700" b="1" i="0" u="none" strike="noStrike">
                          <a:solidFill>
                            <a:srgbClr val="000000"/>
                          </a:solidFill>
                          <a:effectLst/>
                          <a:latin typeface="宋体"/>
                        </a:rPr>
                        <a:t>冷冻熟食肉制品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vMerge="1">
                  <a:txBody>
                    <a:bodyPr/>
                    <a:lstStyle/>
                    <a:p>
                      <a:endParaRPr lang="en-US"/>
                    </a:p>
                  </a:txBody>
                  <a:tcPr/>
                </a:tc>
                <a:tc>
                  <a:txBody>
                    <a:bodyPr/>
                    <a:lstStyle/>
                    <a:p>
                      <a:pPr algn="l" fontAlgn="ctr"/>
                      <a:r>
                        <a:rPr lang="en-US" sz="700" b="1" i="0" u="none" strike="noStrike">
                          <a:solidFill>
                            <a:srgbClr val="000000"/>
                          </a:solidFill>
                          <a:effectLst/>
                          <a:latin typeface="Arial"/>
                        </a:rPr>
                        <a:t>RTD Tea </a:t>
                      </a:r>
                      <a:r>
                        <a:rPr lang="zh-CN" altLang="en-US" sz="700" b="1" i="0" u="none" strike="noStrike">
                          <a:solidFill>
                            <a:srgbClr val="000000"/>
                          </a:solidFill>
                          <a:effectLst/>
                          <a:latin typeface="宋体"/>
                        </a:rPr>
                        <a:t>即饮茶</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Tea Powder </a:t>
                      </a:r>
                      <a:r>
                        <a:rPr lang="zh-CN" altLang="en-US" sz="700" b="1" i="0" u="none" strike="noStrike">
                          <a:solidFill>
                            <a:srgbClr val="000000"/>
                          </a:solidFill>
                          <a:effectLst/>
                          <a:latin typeface="宋体"/>
                        </a:rPr>
                        <a:t>茶粉</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a:txBody>
                    <a:bodyPr/>
                    <a:lstStyle/>
                    <a:p>
                      <a:pPr algn="l" fontAlgn="t"/>
                      <a:r>
                        <a:rPr lang="en-US" sz="700" b="1" i="0" u="none" strike="noStrike">
                          <a:solidFill>
                            <a:srgbClr val="000000"/>
                          </a:solidFill>
                          <a:effectLst/>
                          <a:latin typeface="Arial"/>
                        </a:rPr>
                        <a:t> </a:t>
                      </a:r>
                    </a:p>
                  </a:txBody>
                  <a:tcPr marL="6487" marR="6487" marT="648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Vitamins </a:t>
                      </a:r>
                      <a:r>
                        <a:rPr lang="zh-CN" altLang="en-US" sz="700" b="1" i="0" u="none" strike="noStrike">
                          <a:solidFill>
                            <a:srgbClr val="000000"/>
                          </a:solidFill>
                          <a:effectLst/>
                          <a:latin typeface="宋体"/>
                        </a:rPr>
                        <a:t>维他命</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rowSpan="6">
                  <a:txBody>
                    <a:bodyPr/>
                    <a:lstStyle/>
                    <a:p>
                      <a:pPr algn="l" fontAlgn="t"/>
                      <a:r>
                        <a:rPr lang="en-US" sz="700" b="1" i="0" u="none" strike="noStrike">
                          <a:solidFill>
                            <a:srgbClr val="000000"/>
                          </a:solidFill>
                          <a:effectLst/>
                          <a:latin typeface="Arial"/>
                        </a:rPr>
                        <a:t>Liquor </a:t>
                      </a:r>
                      <a:br>
                        <a:rPr lang="en-US" sz="700" b="1" i="0" u="none" strike="noStrike">
                          <a:solidFill>
                            <a:srgbClr val="000000"/>
                          </a:solidFill>
                          <a:effectLst/>
                          <a:latin typeface="Arial"/>
                        </a:rPr>
                      </a:br>
                      <a:r>
                        <a:rPr lang="zh-CN" altLang="en-US" sz="700" b="1" i="0" u="none" strike="noStrike">
                          <a:solidFill>
                            <a:srgbClr val="000000"/>
                          </a:solidFill>
                          <a:effectLst/>
                          <a:latin typeface="Arial"/>
                        </a:rPr>
                        <a:t>酒精饮品</a:t>
                      </a: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Chinese Spirits </a:t>
                      </a:r>
                      <a:r>
                        <a:rPr lang="zh-CN" altLang="en-US" sz="700" b="1" i="0" u="none" strike="noStrike">
                          <a:solidFill>
                            <a:srgbClr val="000000"/>
                          </a:solidFill>
                          <a:effectLst/>
                          <a:latin typeface="宋体"/>
                        </a:rPr>
                        <a:t>中国白酒</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Chinese Paste </a:t>
                      </a:r>
                      <a:r>
                        <a:rPr lang="zh-CN" altLang="en-US" sz="700" b="1" i="0" u="none" strike="noStrike">
                          <a:solidFill>
                            <a:srgbClr val="000000"/>
                          </a:solidFill>
                          <a:effectLst/>
                          <a:latin typeface="Arial"/>
                        </a:rPr>
                        <a:t>中国酱</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Whisky </a:t>
                      </a:r>
                      <a:r>
                        <a:rPr lang="zh-CN" altLang="en-US" sz="700" b="1" i="0" u="none" strike="noStrike">
                          <a:solidFill>
                            <a:srgbClr val="000000"/>
                          </a:solidFill>
                          <a:effectLst/>
                          <a:latin typeface="宋体"/>
                        </a:rPr>
                        <a:t>威士忌酒</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Tonic Drink </a:t>
                      </a:r>
                      <a:r>
                        <a:rPr lang="zh-CN" altLang="en-US" sz="700" b="1" i="0" u="none" strike="noStrike">
                          <a:solidFill>
                            <a:srgbClr val="000000"/>
                          </a:solidFill>
                          <a:effectLst/>
                          <a:latin typeface="Arial"/>
                        </a:rPr>
                        <a:t>麦乳精</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Wine </a:t>
                      </a:r>
                      <a:r>
                        <a:rPr lang="zh-CN" altLang="en-US" sz="700" b="1" i="0" u="none" strike="noStrike">
                          <a:solidFill>
                            <a:srgbClr val="000000"/>
                          </a:solidFill>
                          <a:effectLst/>
                          <a:latin typeface="宋体"/>
                        </a:rPr>
                        <a:t>葡萄酒</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Cigarette </a:t>
                      </a:r>
                      <a:r>
                        <a:rPr lang="zh-CN" altLang="en-US" sz="700" b="1" i="0" u="none" strike="noStrike">
                          <a:solidFill>
                            <a:srgbClr val="000000"/>
                          </a:solidFill>
                          <a:effectLst/>
                          <a:latin typeface="Arial"/>
                        </a:rPr>
                        <a:t>香烟</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Beer &amp; Stout </a:t>
                      </a:r>
                      <a:r>
                        <a:rPr lang="zh-CN" altLang="en-US" sz="700" b="1" i="0" u="none" strike="noStrike">
                          <a:solidFill>
                            <a:srgbClr val="000000"/>
                          </a:solidFill>
                          <a:effectLst/>
                          <a:latin typeface="Arial"/>
                        </a:rPr>
                        <a:t>啤酒</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Packaged Rice </a:t>
                      </a:r>
                      <a:r>
                        <a:rPr lang="zh-CN" altLang="en-US" sz="700" b="1" i="0" u="none" strike="noStrike">
                          <a:solidFill>
                            <a:srgbClr val="000000"/>
                          </a:solidFill>
                          <a:effectLst/>
                          <a:latin typeface="Arial"/>
                        </a:rPr>
                        <a:t>包装米</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Brandy </a:t>
                      </a:r>
                      <a:r>
                        <a:rPr lang="zh-CN" altLang="en-US" sz="700" b="1" i="0" u="none" strike="noStrike">
                          <a:solidFill>
                            <a:srgbClr val="000000"/>
                          </a:solidFill>
                          <a:effectLst/>
                          <a:latin typeface="Arial"/>
                        </a:rPr>
                        <a:t>白兰地酒</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Frozen Hotpot Ball </a:t>
                      </a:r>
                      <a:r>
                        <a:rPr lang="zh-CN" altLang="en-US" sz="700" b="1" i="0" u="none" strike="noStrike">
                          <a:solidFill>
                            <a:srgbClr val="000000"/>
                          </a:solidFill>
                          <a:effectLst/>
                          <a:latin typeface="Arial"/>
                        </a:rPr>
                        <a:t>冷冻火锅</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vMerge="1">
                  <a:txBody>
                    <a:bodyPr/>
                    <a:lstStyle/>
                    <a:p>
                      <a:endParaRPr lang="en-US"/>
                    </a:p>
                  </a:txBody>
                  <a:tcPr/>
                </a:tc>
                <a:tc>
                  <a:txBody>
                    <a:bodyPr/>
                    <a:lstStyle/>
                    <a:p>
                      <a:pPr algn="l" fontAlgn="ctr"/>
                      <a:r>
                        <a:rPr lang="en-US" sz="700" b="1" i="0" u="none" strike="noStrike">
                          <a:solidFill>
                            <a:srgbClr val="000000"/>
                          </a:solidFill>
                          <a:effectLst/>
                          <a:latin typeface="Arial"/>
                        </a:rPr>
                        <a:t>Vodka </a:t>
                      </a:r>
                      <a:r>
                        <a:rPr lang="zh-CN" altLang="en-US" sz="700" b="1" i="0" u="none" strike="noStrike">
                          <a:solidFill>
                            <a:srgbClr val="000000"/>
                          </a:solidFill>
                          <a:effectLst/>
                          <a:latin typeface="Arial"/>
                        </a:rPr>
                        <a:t>伏特加</a:t>
                      </a: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Frozen Staple Food </a:t>
                      </a:r>
                      <a:r>
                        <a:rPr lang="zh-CN" altLang="en-US" sz="700" b="1" i="0" u="none" strike="noStrike">
                          <a:solidFill>
                            <a:srgbClr val="000000"/>
                          </a:solidFill>
                          <a:effectLst/>
                          <a:latin typeface="Arial"/>
                        </a:rPr>
                        <a:t>冷冻主食</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a:txBody>
                    <a:bodyPr/>
                    <a:lstStyle/>
                    <a:p>
                      <a:pPr algn="l" fontAlgn="t"/>
                      <a:r>
                        <a:rPr lang="en-US" sz="700" b="1" i="0" u="none" strike="noStrike">
                          <a:solidFill>
                            <a:srgbClr val="000000"/>
                          </a:solidFill>
                          <a:effectLst/>
                          <a:latin typeface="Arial"/>
                        </a:rPr>
                        <a:t> </a:t>
                      </a:r>
                    </a:p>
                  </a:txBody>
                  <a:tcPr marL="6487" marR="6487" marT="648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Frozen Western Food </a:t>
                      </a:r>
                      <a:r>
                        <a:rPr lang="zh-CN" altLang="en-US" sz="700" b="1" i="0" u="none" strike="noStrike">
                          <a:solidFill>
                            <a:srgbClr val="000000"/>
                          </a:solidFill>
                          <a:effectLst/>
                          <a:latin typeface="Arial"/>
                        </a:rPr>
                        <a:t>西式冷冻主食</a:t>
                      </a: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62845">
                <a:tc rowSpan="5">
                  <a:txBody>
                    <a:bodyPr/>
                    <a:lstStyle/>
                    <a:p>
                      <a:pPr algn="l" fontAlgn="t"/>
                      <a:r>
                        <a:rPr lang="en-US" sz="700" b="1" i="0" u="none" strike="noStrike">
                          <a:solidFill>
                            <a:srgbClr val="000000"/>
                          </a:solidFill>
                          <a:effectLst/>
                          <a:latin typeface="Arial"/>
                        </a:rPr>
                        <a:t>Dairy Food</a:t>
                      </a:r>
                      <a:br>
                        <a:rPr lang="en-US" sz="700" b="1" i="0" u="none" strike="noStrike">
                          <a:solidFill>
                            <a:srgbClr val="000000"/>
                          </a:solidFill>
                          <a:effectLst/>
                          <a:latin typeface="Arial"/>
                        </a:rPr>
                      </a:br>
                      <a:r>
                        <a:rPr lang="zh-CN" altLang="en-US" sz="700" b="1" i="0" u="none" strike="noStrike">
                          <a:solidFill>
                            <a:srgbClr val="000000"/>
                          </a:solidFill>
                          <a:effectLst/>
                          <a:latin typeface="宋体"/>
                        </a:rPr>
                        <a:t>乳制品</a:t>
                      </a:r>
                      <a:endParaRPr lang="zh-CN" altLang="en-US" sz="700" b="1" i="0" u="none" strike="noStrike">
                        <a:solidFill>
                          <a:srgbClr val="000000"/>
                        </a:solidFill>
                        <a:effectLst/>
                        <a:latin typeface="Arial"/>
                      </a:endParaRP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Yogurt / Yogurt Drink </a:t>
                      </a:r>
                      <a:r>
                        <a:rPr lang="zh-CN" altLang="en-US" sz="700" b="1" i="0" u="none" strike="noStrike">
                          <a:solidFill>
                            <a:srgbClr val="000000"/>
                          </a:solidFill>
                          <a:effectLst/>
                          <a:latin typeface="宋体"/>
                        </a:rPr>
                        <a:t>酸奶</a:t>
                      </a:r>
                      <a:r>
                        <a:rPr lang="en-US" altLang="zh-CN" sz="700" b="1" i="0" u="none" strike="noStrike">
                          <a:solidFill>
                            <a:srgbClr val="000000"/>
                          </a:solidFill>
                          <a:effectLst/>
                          <a:latin typeface="Arial"/>
                        </a:rPr>
                        <a:t>/</a:t>
                      </a:r>
                      <a:r>
                        <a:rPr lang="zh-CN" altLang="en-US" sz="700" b="1" i="0" u="none" strike="noStrike">
                          <a:solidFill>
                            <a:srgbClr val="000000"/>
                          </a:solidFill>
                          <a:effectLst/>
                          <a:latin typeface="宋体"/>
                        </a:rPr>
                        <a:t>乳酸饮料</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Milk Powder </a:t>
                      </a:r>
                      <a:r>
                        <a:rPr lang="zh-CN" altLang="en-US" sz="700" b="1" i="0" u="none" strike="noStrike">
                          <a:solidFill>
                            <a:srgbClr val="000000"/>
                          </a:solidFill>
                          <a:effectLst/>
                          <a:latin typeface="宋体"/>
                        </a:rPr>
                        <a:t>奶粉</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Liquid Milk </a:t>
                      </a:r>
                      <a:r>
                        <a:rPr lang="zh-CN" altLang="en-US" sz="700" b="1" i="0" u="none" strike="noStrike">
                          <a:solidFill>
                            <a:srgbClr val="000000"/>
                          </a:solidFill>
                          <a:effectLst/>
                          <a:latin typeface="宋体"/>
                        </a:rPr>
                        <a:t>液体奶</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Cheese </a:t>
                      </a:r>
                      <a:r>
                        <a:rPr lang="zh-CN" altLang="en-US" sz="700" b="1" i="0" u="none" strike="noStrike">
                          <a:solidFill>
                            <a:srgbClr val="000000"/>
                          </a:solidFill>
                          <a:effectLst/>
                          <a:latin typeface="Arial"/>
                        </a:rPr>
                        <a:t>奶酪</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r>
              <a:tr h="170988">
                <a:tc vMerge="1">
                  <a:txBody>
                    <a:bodyPr/>
                    <a:lstStyle/>
                    <a:p>
                      <a:endParaRPr lang="en-US"/>
                    </a:p>
                  </a:txBody>
                  <a:tcPr/>
                </a:tc>
                <a:tc>
                  <a:txBody>
                    <a:bodyPr/>
                    <a:lstStyle/>
                    <a:p>
                      <a:pPr algn="l" fontAlgn="ctr"/>
                      <a:r>
                        <a:rPr lang="en-US" sz="700" b="1" i="0" u="none" strike="noStrike">
                          <a:solidFill>
                            <a:srgbClr val="000000"/>
                          </a:solidFill>
                          <a:effectLst/>
                          <a:latin typeface="Arial"/>
                        </a:rPr>
                        <a:t>IMF </a:t>
                      </a:r>
                      <a:r>
                        <a:rPr lang="zh-CN" altLang="en-US" sz="700" b="1" i="0" u="none" strike="noStrike">
                          <a:solidFill>
                            <a:srgbClr val="000000"/>
                          </a:solidFill>
                          <a:effectLst/>
                          <a:latin typeface="Arial"/>
                        </a:rPr>
                        <a:t>婴儿奶粉</a:t>
                      </a: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c>
                  <a:txBody>
                    <a:bodyPr/>
                    <a:lstStyle/>
                    <a:p>
                      <a:pPr algn="l" fontAlgn="b"/>
                      <a:r>
                        <a:rPr lang="en-US" sz="700" b="0" i="0" u="none" strike="noStrike" dirty="0">
                          <a:solidFill>
                            <a:srgbClr val="000000"/>
                          </a:solidFill>
                          <a:effectLst/>
                          <a:latin typeface="Calibri"/>
                        </a:rPr>
                        <a:t> </a:t>
                      </a:r>
                    </a:p>
                  </a:txBody>
                  <a:tcPr marL="6487" marR="6487" marT="6489" marB="0" anchor="b">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70014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73050" y="274638"/>
            <a:ext cx="8388350" cy="801687"/>
          </a:xfrm>
        </p:spPr>
        <p:txBody>
          <a:bodyPr/>
          <a:lstStyle/>
          <a:p>
            <a:pPr eaLnBrk="1" hangingPunct="1"/>
            <a:r>
              <a:rPr lang="en-US" altLang="zh-CN" sz="2200" b="1" smtClean="0">
                <a:latin typeface="Arial" pitchFamily="34" charset="0"/>
                <a:ea typeface="宋体" pitchFamily="2" charset="-122"/>
                <a:cs typeface="Arial" pitchFamily="34" charset="0"/>
              </a:rPr>
              <a:t>GDP Growth</a:t>
            </a:r>
            <a:r>
              <a:rPr lang="zh-CN" altLang="en-US" sz="2200" b="1" smtClean="0">
                <a:latin typeface="Arial" pitchFamily="34" charset="0"/>
                <a:ea typeface="宋体" pitchFamily="2" charset="-122"/>
                <a:cs typeface="Arial" pitchFamily="34" charset="0"/>
              </a:rPr>
              <a:t> </a:t>
            </a:r>
            <a:r>
              <a:rPr lang="en-US" altLang="zh-CN" sz="2200" b="1" smtClean="0">
                <a:latin typeface="Arial" pitchFamily="34" charset="0"/>
                <a:ea typeface="宋体" pitchFamily="2" charset="-122"/>
                <a:cs typeface="Arial" pitchFamily="34" charset="0"/>
              </a:rPr>
              <a:t>vs. YA </a:t>
            </a:r>
            <a:r>
              <a:rPr lang="zh-CN" altLang="en-US" sz="2200" b="1" smtClean="0">
                <a:latin typeface="Arial" pitchFamily="34" charset="0"/>
                <a:ea typeface="宋体" pitchFamily="2" charset="-122"/>
                <a:cs typeface="Arial" pitchFamily="34" charset="0"/>
              </a:rPr>
              <a:t>％</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国内生产总值对比去年同期增幅 ％</a:t>
            </a:r>
            <a:endParaRPr lang="en-US" altLang="zh-CN" sz="2200" b="1" smtClean="0">
              <a:latin typeface="Arial" pitchFamily="34" charset="0"/>
              <a:ea typeface="宋体" pitchFamily="2" charset="-122"/>
              <a:cs typeface="Arial" pitchFamily="34" charset="0"/>
            </a:endParaRPr>
          </a:p>
        </p:txBody>
      </p:sp>
      <p:sp>
        <p:nvSpPr>
          <p:cNvPr id="13315" name="Text Box 4"/>
          <p:cNvSpPr txBox="1">
            <a:spLocks noChangeArrowheads="1"/>
          </p:cNvSpPr>
          <p:nvPr/>
        </p:nvSpPr>
        <p:spPr bwMode="auto">
          <a:xfrm>
            <a:off x="2466975" y="5608638"/>
            <a:ext cx="5018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200" b="0">
                <a:solidFill>
                  <a:schemeClr val="bg2"/>
                </a:solidFill>
                <a:ea typeface="宋体" pitchFamily="2" charset="-122"/>
                <a:cs typeface="楷体_GB2312" pitchFamily="49" charset="-122"/>
              </a:rPr>
              <a:t>Data source: National Statistics Bureau (Quarterly Update)</a:t>
            </a:r>
          </a:p>
          <a:p>
            <a:pPr>
              <a:lnSpc>
                <a:spcPct val="70000"/>
              </a:lnSpc>
              <a:spcBef>
                <a:spcPct val="50000"/>
              </a:spcBef>
            </a:pPr>
            <a:r>
              <a:rPr lang="zh-CN" altLang="en-US" sz="1200" b="0">
                <a:solidFill>
                  <a:schemeClr val="bg2"/>
                </a:solidFill>
                <a:ea typeface="宋体" pitchFamily="2" charset="-122"/>
                <a:cs typeface="楷体_GB2312" pitchFamily="49" charset="-122"/>
              </a:rPr>
              <a:t>数据来源：国家统计局 （季度更新）</a:t>
            </a:r>
            <a:endParaRPr lang="en-US" altLang="zh-CN" sz="1200" b="0">
              <a:solidFill>
                <a:schemeClr val="bg2"/>
              </a:solidFill>
              <a:ea typeface="宋体" pitchFamily="2" charset="-122"/>
              <a:cs typeface="楷体_GB2312" pitchFamily="49" charset="-122"/>
            </a:endParaRPr>
          </a:p>
        </p:txBody>
      </p:sp>
      <p:graphicFrame>
        <p:nvGraphicFramePr>
          <p:cNvPr id="13316" name="Object 2"/>
          <p:cNvGraphicFramePr>
            <a:graphicFrameLocks/>
          </p:cNvGraphicFramePr>
          <p:nvPr>
            <p:extLst>
              <p:ext uri="{D42A27DB-BD31-4B8C-83A1-F6EECF244321}">
                <p14:modId xmlns:p14="http://schemas.microsoft.com/office/powerpoint/2010/main" val="533747555"/>
              </p:ext>
            </p:extLst>
          </p:nvPr>
        </p:nvGraphicFramePr>
        <p:xfrm>
          <a:off x="287338" y="1573213"/>
          <a:ext cx="8791575" cy="3457575"/>
        </p:xfrm>
        <a:graphic>
          <a:graphicData uri="http://schemas.openxmlformats.org/presentationml/2006/ole">
            <mc:AlternateContent xmlns:mc="http://schemas.openxmlformats.org/markup-compatibility/2006">
              <mc:Choice xmlns:v="urn:schemas-microsoft-com:vml" Requires="v">
                <p:oleObj spid="_x0000_s1164" name="Worksheet" r:id="rId4" imgW="8896384" imgH="3457530" progId="Excel.Sheet.8">
                  <p:embed/>
                </p:oleObj>
              </mc:Choice>
              <mc:Fallback>
                <p:oleObj name="Worksheet" r:id="rId4" imgW="8896384" imgH="3457530" progId="Excel.Sheet.8">
                  <p:embed/>
                  <p:pic>
                    <p:nvPicPr>
                      <p:cNvPr id="0" name=""/>
                      <p:cNvPicPr>
                        <a:picLocks noChangeArrowheads="1"/>
                      </p:cNvPicPr>
                      <p:nvPr/>
                    </p:nvPicPr>
                    <p:blipFill>
                      <a:blip r:embed="rId5"/>
                      <a:srcRect/>
                      <a:stretch>
                        <a:fillRect/>
                      </a:stretch>
                    </p:blipFill>
                    <p:spPr bwMode="auto">
                      <a:xfrm>
                        <a:off x="287338" y="1573213"/>
                        <a:ext cx="87915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777168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98450" y="450850"/>
            <a:ext cx="8759825" cy="801688"/>
          </a:xfrm>
        </p:spPr>
        <p:txBody>
          <a:bodyPr/>
          <a:lstStyle/>
          <a:p>
            <a:pPr eaLnBrk="1" hangingPunct="1"/>
            <a:r>
              <a:rPr lang="en-US" altLang="zh-CN" sz="2200" b="1" smtClean="0">
                <a:latin typeface="Arial" pitchFamily="34" charset="0"/>
                <a:ea typeface="宋体" pitchFamily="2" charset="-122"/>
                <a:cs typeface="Arial" pitchFamily="34" charset="0"/>
              </a:rPr>
              <a:t>ScanTrack</a:t>
            </a:r>
            <a:r>
              <a:rPr lang="en-US" altLang="en-US" sz="2200" b="1" smtClean="0">
                <a:latin typeface="Arial" pitchFamily="34" charset="0"/>
                <a:ea typeface="宋体" pitchFamily="2" charset="-122"/>
                <a:cs typeface="Arial" pitchFamily="34" charset="0"/>
              </a:rPr>
              <a:t> Cross Category Information</a:t>
            </a:r>
            <a:br>
              <a:rPr lang="en-US" altLang="en-US" sz="2200" b="1" smtClean="0">
                <a:latin typeface="Arial" pitchFamily="34" charset="0"/>
                <a:ea typeface="宋体" pitchFamily="2" charset="-122"/>
                <a:cs typeface="Arial" pitchFamily="34" charset="0"/>
              </a:rPr>
            </a:br>
            <a:r>
              <a:rPr lang="en-US" altLang="en-US" sz="2200" b="1" smtClean="0">
                <a:latin typeface="Arial" pitchFamily="34" charset="0"/>
                <a:ea typeface="宋体" pitchFamily="2" charset="-122"/>
                <a:cs typeface="Arial" pitchFamily="34" charset="0"/>
              </a:rPr>
              <a:t>92 Nielsen defined Categories   92尼尔森定义品类 </a:t>
            </a:r>
            <a:endParaRPr lang="zh-CN" altLang="en-US" sz="2200" b="1" smtClean="0">
              <a:latin typeface="Arial" pitchFamily="34" charset="0"/>
              <a:ea typeface="宋体" pitchFamily="2" charset="-122"/>
              <a:cs typeface="Arial" pitchFamily="34" charset="0"/>
            </a:endParaRPr>
          </a:p>
        </p:txBody>
      </p:sp>
      <p:graphicFrame>
        <p:nvGraphicFramePr>
          <p:cNvPr id="10" name="Table 9"/>
          <p:cNvGraphicFramePr>
            <a:graphicFrameLocks noGrp="1"/>
          </p:cNvGraphicFramePr>
          <p:nvPr/>
        </p:nvGraphicFramePr>
        <p:xfrm>
          <a:off x="661988" y="1322388"/>
          <a:ext cx="8131175" cy="4922834"/>
        </p:xfrm>
        <a:graphic>
          <a:graphicData uri="http://schemas.openxmlformats.org/drawingml/2006/table">
            <a:tbl>
              <a:tblPr/>
              <a:tblGrid>
                <a:gridCol w="1478395"/>
                <a:gridCol w="2820362"/>
                <a:gridCol w="158754"/>
                <a:gridCol w="853302"/>
                <a:gridCol w="2820362"/>
              </a:tblGrid>
              <a:tr h="196539">
                <a:tc>
                  <a:txBody>
                    <a:bodyPr/>
                    <a:lstStyle/>
                    <a:p>
                      <a:pPr algn="l" fontAlgn="ctr"/>
                      <a:r>
                        <a:rPr lang="en-US" sz="800" b="1" i="1" u="none" strike="noStrike" dirty="0">
                          <a:solidFill>
                            <a:srgbClr val="000000"/>
                          </a:solidFill>
                          <a:effectLst/>
                          <a:latin typeface="Arial"/>
                        </a:rPr>
                        <a:t>Total Non-Food  </a:t>
                      </a:r>
                      <a:r>
                        <a:rPr lang="zh-CN" altLang="en-US" sz="800" b="1" i="1" u="none" strike="noStrike" dirty="0">
                          <a:solidFill>
                            <a:srgbClr val="000000"/>
                          </a:solidFill>
                          <a:effectLst/>
                          <a:latin typeface="宋体"/>
                        </a:rPr>
                        <a:t>非食品类</a:t>
                      </a:r>
                      <a:endParaRPr lang="zh-CN" altLang="en-US" sz="800" b="1" i="1" u="none" strike="noStrike" dirty="0">
                        <a:solidFill>
                          <a:srgbClr val="000000"/>
                        </a:solidFill>
                        <a:effectLst/>
                        <a:latin typeface="Arial"/>
                      </a:endParaRPr>
                    </a:p>
                  </a:txBody>
                  <a:tcPr marL="7114" marR="7114" marT="7116"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w="12700" cap="flat" cmpd="sng" algn="ctr">
                      <a:solidFill>
                        <a:srgbClr val="000000"/>
                      </a:solidFill>
                      <a:prstDash val="solid"/>
                      <a:round/>
                      <a:headEnd type="none" w="med" len="med"/>
                      <a:tailEnd type="none" w="med" len="med"/>
                    </a:lnB>
                  </a:tcPr>
                </a:tc>
              </a:tr>
              <a:tr h="187180">
                <a:tc rowSpan="14">
                  <a:txBody>
                    <a:bodyPr/>
                    <a:lstStyle/>
                    <a:p>
                      <a:pPr algn="l" fontAlgn="t"/>
                      <a:r>
                        <a:rPr lang="en-US" sz="800" b="1" i="0" u="none" strike="noStrike" dirty="0">
                          <a:solidFill>
                            <a:srgbClr val="000000"/>
                          </a:solidFill>
                          <a:effectLst/>
                          <a:latin typeface="Arial"/>
                        </a:rPr>
                        <a:t>Household</a:t>
                      </a:r>
                      <a:br>
                        <a:rPr lang="en-US" sz="800" b="1" i="0" u="none" strike="noStrike" dirty="0">
                          <a:solidFill>
                            <a:srgbClr val="000000"/>
                          </a:solidFill>
                          <a:effectLst/>
                          <a:latin typeface="Arial"/>
                        </a:rPr>
                      </a:br>
                      <a:r>
                        <a:rPr lang="zh-CN" altLang="en-US" sz="800" b="1" i="0" u="none" strike="noStrike" dirty="0">
                          <a:solidFill>
                            <a:srgbClr val="000000"/>
                          </a:solidFill>
                          <a:effectLst/>
                          <a:latin typeface="宋体"/>
                        </a:rPr>
                        <a:t>家庭用品</a:t>
                      </a:r>
                      <a:endParaRPr lang="zh-CN" altLang="en-US" sz="800" b="1" i="0" u="none" strike="noStrike" dirty="0">
                        <a:solidFill>
                          <a:srgbClr val="000000"/>
                        </a:solidFill>
                        <a:effectLst/>
                        <a:latin typeface="Arial"/>
                      </a:endParaRPr>
                    </a:p>
                  </a:txBody>
                  <a:tcPr marL="7114" marR="7114" marT="7116"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Arial"/>
                        </a:rPr>
                        <a:t>Shoe Polish </a:t>
                      </a:r>
                      <a:r>
                        <a:rPr lang="zh-CN" altLang="en-US" sz="800" b="1" i="0" u="none" strike="noStrike">
                          <a:solidFill>
                            <a:srgbClr val="000000"/>
                          </a:solidFill>
                          <a:effectLst/>
                          <a:latin typeface="宋体"/>
                        </a:rPr>
                        <a:t>鞋油</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0">
                  <a:txBody>
                    <a:bodyPr/>
                    <a:lstStyle/>
                    <a:p>
                      <a:pPr algn="l" fontAlgn="t"/>
                      <a:r>
                        <a:rPr lang="en-US" sz="800" b="1" i="0" u="none" strike="noStrike">
                          <a:solidFill>
                            <a:srgbClr val="000000"/>
                          </a:solidFill>
                          <a:effectLst/>
                          <a:latin typeface="Arial"/>
                        </a:rPr>
                        <a:t>Personal Care</a:t>
                      </a:r>
                      <a:br>
                        <a:rPr lang="en-US" sz="800" b="1" i="0" u="none" strike="noStrike">
                          <a:solidFill>
                            <a:srgbClr val="000000"/>
                          </a:solidFill>
                          <a:effectLst/>
                          <a:latin typeface="Arial"/>
                        </a:rPr>
                      </a:br>
                      <a:r>
                        <a:rPr lang="zh-CN" altLang="en-US" sz="800" b="1" i="0" u="none" strike="noStrike">
                          <a:solidFill>
                            <a:srgbClr val="000000"/>
                          </a:solidFill>
                          <a:effectLst/>
                          <a:latin typeface="宋体"/>
                        </a:rPr>
                        <a:t>个人护理</a:t>
                      </a:r>
                      <a:endParaRPr lang="zh-CN" altLang="en-US" sz="800" b="1" i="0" u="none" strike="noStrike">
                        <a:solidFill>
                          <a:srgbClr val="000000"/>
                        </a:solidFill>
                        <a:effectLst/>
                        <a:latin typeface="Arial"/>
                      </a:endParaRPr>
                    </a:p>
                  </a:txBody>
                  <a:tcPr marL="7114" marR="7114" marT="7116"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Arial"/>
                        </a:rPr>
                        <a:t>Personal Wash </a:t>
                      </a:r>
                      <a:r>
                        <a:rPr lang="zh-CN" altLang="en-US" sz="800" b="1" i="0" u="none" strike="noStrike">
                          <a:solidFill>
                            <a:srgbClr val="000000"/>
                          </a:solidFill>
                          <a:effectLst/>
                          <a:latin typeface="宋体"/>
                        </a:rPr>
                        <a:t>香皂</a:t>
                      </a:r>
                      <a:r>
                        <a:rPr lang="en-US" altLang="zh-CN" sz="800" b="1" i="0" u="none" strike="noStrike">
                          <a:solidFill>
                            <a:srgbClr val="000000"/>
                          </a:solidFill>
                          <a:effectLst/>
                          <a:latin typeface="Arial"/>
                        </a:rPr>
                        <a:t>/</a:t>
                      </a:r>
                      <a:r>
                        <a:rPr lang="zh-CN" altLang="en-US" sz="800" b="1" i="0" u="none" strike="noStrike">
                          <a:solidFill>
                            <a:srgbClr val="000000"/>
                          </a:solidFill>
                          <a:effectLst/>
                          <a:latin typeface="宋体"/>
                        </a:rPr>
                        <a:t>沐浴露</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Battery </a:t>
                      </a:r>
                      <a:r>
                        <a:rPr lang="zh-CN" altLang="en-US" sz="800" b="1" i="0" u="none" strike="noStrike">
                          <a:solidFill>
                            <a:srgbClr val="000000"/>
                          </a:solidFill>
                          <a:effectLst/>
                          <a:latin typeface="宋体"/>
                        </a:rPr>
                        <a:t>电池</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Facial Cleanser </a:t>
                      </a:r>
                      <a:r>
                        <a:rPr lang="zh-CN" altLang="en-US" sz="800" b="1" i="0" u="none" strike="noStrike">
                          <a:solidFill>
                            <a:srgbClr val="000000"/>
                          </a:solidFill>
                          <a:effectLst/>
                          <a:latin typeface="Arial"/>
                        </a:rPr>
                        <a:t>洗面奶</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Laundry Sanitizers </a:t>
                      </a:r>
                      <a:r>
                        <a:rPr lang="zh-CN" altLang="en-US" sz="800" b="1" i="0" u="none" strike="noStrike">
                          <a:solidFill>
                            <a:srgbClr val="000000"/>
                          </a:solidFill>
                          <a:effectLst/>
                          <a:latin typeface="宋体"/>
                        </a:rPr>
                        <a:t>衣物预洗预洁及助洗产品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Bathroom Tissue </a:t>
                      </a:r>
                      <a:r>
                        <a:rPr lang="zh-CN" altLang="en-US" sz="800" b="1" i="0" u="none" strike="noStrike">
                          <a:solidFill>
                            <a:srgbClr val="000000"/>
                          </a:solidFill>
                          <a:effectLst/>
                          <a:latin typeface="Arial"/>
                        </a:rPr>
                        <a:t>厕纸</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Household Cleaning Product </a:t>
                      </a:r>
                      <a:r>
                        <a:rPr lang="zh-CN" altLang="en-US" sz="800" b="1" i="0" u="none" strike="noStrike">
                          <a:solidFill>
                            <a:srgbClr val="000000"/>
                          </a:solidFill>
                          <a:effectLst/>
                          <a:latin typeface="宋体"/>
                        </a:rPr>
                        <a:t>家庭清洁产品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Toothbrush </a:t>
                      </a:r>
                      <a:r>
                        <a:rPr lang="zh-CN" altLang="en-US" sz="800" b="1" i="0" u="none" strike="noStrike">
                          <a:solidFill>
                            <a:srgbClr val="000000"/>
                          </a:solidFill>
                          <a:effectLst/>
                          <a:latin typeface="Arial"/>
                        </a:rPr>
                        <a:t>牙刷</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Air Freshing </a:t>
                      </a:r>
                      <a:r>
                        <a:rPr lang="zh-CN" altLang="en-US" sz="800" b="1" i="0" u="none" strike="noStrike">
                          <a:solidFill>
                            <a:srgbClr val="000000"/>
                          </a:solidFill>
                          <a:effectLst/>
                          <a:latin typeface="Arial"/>
                        </a:rPr>
                        <a:t>空气清新剂</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Toothpaste </a:t>
                      </a:r>
                      <a:r>
                        <a:rPr lang="zh-CN" altLang="en-US" sz="800" b="1" i="0" u="none" strike="noStrike">
                          <a:solidFill>
                            <a:srgbClr val="000000"/>
                          </a:solidFill>
                          <a:effectLst/>
                          <a:latin typeface="Arial"/>
                        </a:rPr>
                        <a:t>牙膏</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Household Cleaning Aid </a:t>
                      </a:r>
                      <a:r>
                        <a:rPr lang="zh-CN" altLang="en-US" sz="800" b="1" i="0" u="none" strike="noStrike">
                          <a:solidFill>
                            <a:srgbClr val="000000"/>
                          </a:solidFill>
                          <a:effectLst/>
                          <a:latin typeface="宋体"/>
                        </a:rPr>
                        <a:t>家居表面清洁辅助品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Razors </a:t>
                      </a:r>
                      <a:r>
                        <a:rPr lang="zh-CN" altLang="en-US" sz="800" b="1" i="0" u="none" strike="noStrike">
                          <a:solidFill>
                            <a:srgbClr val="000000"/>
                          </a:solidFill>
                          <a:effectLst/>
                          <a:latin typeface="Arial"/>
                        </a:rPr>
                        <a:t>剃须刀架</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HouseholdGloves </a:t>
                      </a:r>
                      <a:r>
                        <a:rPr lang="zh-CN" altLang="en-US" sz="800" b="1" i="0" u="none" strike="noStrike">
                          <a:solidFill>
                            <a:srgbClr val="000000"/>
                          </a:solidFill>
                          <a:effectLst/>
                          <a:latin typeface="宋体"/>
                        </a:rPr>
                        <a:t>家用手套</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Facial Tissue </a:t>
                      </a:r>
                      <a:r>
                        <a:rPr lang="zh-CN" altLang="en-US" sz="800" b="1" i="0" u="none" strike="noStrike">
                          <a:solidFill>
                            <a:srgbClr val="000000"/>
                          </a:solidFill>
                          <a:effectLst/>
                          <a:latin typeface="Arial"/>
                        </a:rPr>
                        <a:t>面巾</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Kitchen boiling tools </a:t>
                      </a:r>
                      <a:r>
                        <a:rPr lang="zh-CN" altLang="en-US" sz="800" b="1" i="0" u="none" strike="noStrike">
                          <a:solidFill>
                            <a:srgbClr val="000000"/>
                          </a:solidFill>
                          <a:effectLst/>
                          <a:latin typeface="宋体"/>
                        </a:rPr>
                        <a:t>炊具锅</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Sanitary Protection </a:t>
                      </a:r>
                      <a:r>
                        <a:rPr lang="zh-CN" altLang="en-US" sz="800" b="1" i="0" u="none" strike="noStrike">
                          <a:solidFill>
                            <a:srgbClr val="000000"/>
                          </a:solidFill>
                          <a:effectLst/>
                          <a:latin typeface="Arial"/>
                        </a:rPr>
                        <a:t>卫生用品</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Plastic Bags </a:t>
                      </a:r>
                      <a:r>
                        <a:rPr lang="zh-CN" altLang="en-US" sz="800" b="1" i="0" u="none" strike="noStrike">
                          <a:solidFill>
                            <a:srgbClr val="000000"/>
                          </a:solidFill>
                          <a:effectLst/>
                          <a:latin typeface="Arial"/>
                        </a:rPr>
                        <a:t>保鲜袋</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Baby Powder </a:t>
                      </a:r>
                      <a:r>
                        <a:rPr lang="zh-CN" altLang="en-US" sz="800" b="1" i="0" u="none" strike="noStrike">
                          <a:solidFill>
                            <a:srgbClr val="000000"/>
                          </a:solidFill>
                          <a:effectLst/>
                          <a:latin typeface="Arial"/>
                        </a:rPr>
                        <a:t>婴儿爽身粉</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Plastic Wraps </a:t>
                      </a:r>
                      <a:r>
                        <a:rPr lang="zh-CN" altLang="en-US" sz="800" b="1" i="0" u="none" strike="noStrike">
                          <a:solidFill>
                            <a:srgbClr val="000000"/>
                          </a:solidFill>
                          <a:effectLst/>
                          <a:latin typeface="Arial"/>
                        </a:rPr>
                        <a:t>保鲜膜</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Wet Tissues &amp; Baby Wet Wipes </a:t>
                      </a:r>
                      <a:r>
                        <a:rPr lang="zh-CN" altLang="en-US" sz="800" b="1" i="0" u="none" strike="noStrike">
                          <a:solidFill>
                            <a:srgbClr val="000000"/>
                          </a:solidFill>
                          <a:effectLst/>
                          <a:latin typeface="Arial"/>
                        </a:rPr>
                        <a:t>湿纸巾</a:t>
                      </a:r>
                      <a:r>
                        <a:rPr lang="en-US" altLang="zh-CN" sz="800" b="1" i="0" u="none" strike="noStrike">
                          <a:solidFill>
                            <a:srgbClr val="000000"/>
                          </a:solidFill>
                          <a:effectLst/>
                          <a:latin typeface="Arial"/>
                        </a:rPr>
                        <a:t>&amp;</a:t>
                      </a:r>
                      <a:r>
                        <a:rPr lang="zh-CN" altLang="en-US" sz="800" b="1" i="0" u="none" strike="noStrike">
                          <a:solidFill>
                            <a:srgbClr val="000000"/>
                          </a:solidFill>
                          <a:effectLst/>
                          <a:latin typeface="Arial"/>
                        </a:rPr>
                        <a:t>婴儿湿抹巾</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Antiseptic Liquid  </a:t>
                      </a:r>
                      <a:r>
                        <a:rPr lang="zh-CN" altLang="en-US" sz="800" b="1" i="0" u="none" strike="noStrike">
                          <a:solidFill>
                            <a:srgbClr val="000000"/>
                          </a:solidFill>
                          <a:effectLst/>
                          <a:latin typeface="Arial"/>
                        </a:rPr>
                        <a:t>消毒药水</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Diaper </a:t>
                      </a:r>
                      <a:r>
                        <a:rPr lang="zh-CN" altLang="en-US" sz="800" b="1" i="0" u="none" strike="noStrike">
                          <a:solidFill>
                            <a:srgbClr val="000000"/>
                          </a:solidFill>
                          <a:effectLst/>
                          <a:latin typeface="Arial"/>
                        </a:rPr>
                        <a:t>婴儿即弃型尿布</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Laundry Detergent </a:t>
                      </a:r>
                      <a:r>
                        <a:rPr lang="zh-CN" altLang="en-US" sz="800" b="1" i="0" u="none" strike="noStrike">
                          <a:solidFill>
                            <a:srgbClr val="000000"/>
                          </a:solidFill>
                          <a:effectLst/>
                          <a:latin typeface="Arial"/>
                        </a:rPr>
                        <a:t>洗衣剂</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Toner </a:t>
                      </a:r>
                      <a:r>
                        <a:rPr lang="zh-CN" altLang="en-US" sz="800" b="1" i="0" u="none" strike="noStrike">
                          <a:solidFill>
                            <a:srgbClr val="000000"/>
                          </a:solidFill>
                          <a:effectLst/>
                          <a:latin typeface="Arial"/>
                        </a:rPr>
                        <a:t>洁面后调养水</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Fabric Softner </a:t>
                      </a:r>
                      <a:r>
                        <a:rPr lang="zh-CN" altLang="en-US" sz="800" b="1" i="0" u="none" strike="noStrike">
                          <a:solidFill>
                            <a:srgbClr val="000000"/>
                          </a:solidFill>
                          <a:effectLst/>
                          <a:latin typeface="Arial"/>
                        </a:rPr>
                        <a:t>衣物柔顺剂</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Facial Mask </a:t>
                      </a:r>
                      <a:r>
                        <a:rPr lang="zh-CN" altLang="en-US" sz="800" b="1" i="0" u="none" strike="noStrike">
                          <a:solidFill>
                            <a:srgbClr val="000000"/>
                          </a:solidFill>
                          <a:effectLst/>
                          <a:latin typeface="Arial"/>
                        </a:rPr>
                        <a:t>面膜</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96539">
                <a:tc vMerge="1">
                  <a:txBody>
                    <a:bodyPr/>
                    <a:lstStyle/>
                    <a:p>
                      <a:endParaRPr lang="en-US"/>
                    </a:p>
                  </a:txBody>
                  <a:tcPr/>
                </a:tc>
                <a:tc>
                  <a:txBody>
                    <a:bodyPr/>
                    <a:lstStyle/>
                    <a:p>
                      <a:pPr algn="l" fontAlgn="ctr"/>
                      <a:r>
                        <a:rPr lang="en-US" sz="800" b="1" i="0" u="none" strike="noStrike">
                          <a:solidFill>
                            <a:srgbClr val="000000"/>
                          </a:solidFill>
                          <a:effectLst/>
                          <a:latin typeface="Arial"/>
                        </a:rPr>
                        <a:t>Dish Washing Liquid </a:t>
                      </a:r>
                      <a:r>
                        <a:rPr lang="zh-CN" altLang="en-US" sz="800" b="1" i="0" u="none" strike="noStrike">
                          <a:solidFill>
                            <a:srgbClr val="000000"/>
                          </a:solidFill>
                          <a:effectLst/>
                          <a:latin typeface="Arial"/>
                        </a:rPr>
                        <a:t>洗洁精</a:t>
                      </a:r>
                    </a:p>
                  </a:txBody>
                  <a:tcPr marL="7114" marR="7114" marT="71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Skin Moistuizer </a:t>
                      </a:r>
                      <a:r>
                        <a:rPr lang="zh-CN" altLang="en-US" sz="800" b="1" i="0" u="none" strike="noStrike">
                          <a:solidFill>
                            <a:srgbClr val="000000"/>
                          </a:solidFill>
                          <a:effectLst/>
                          <a:latin typeface="Arial"/>
                        </a:rPr>
                        <a:t>护肤品</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a:txBody>
                    <a:bodyPr/>
                    <a:lstStyle/>
                    <a:p>
                      <a:pPr algn="l" fontAlgn="t"/>
                      <a:r>
                        <a:rPr lang="en-US" sz="800" b="1" i="0" u="none" strike="noStrike">
                          <a:solidFill>
                            <a:srgbClr val="000000"/>
                          </a:solidFill>
                          <a:effectLst/>
                          <a:latin typeface="Arial"/>
                        </a:rPr>
                        <a:t> </a:t>
                      </a:r>
                    </a:p>
                  </a:txBody>
                  <a:tcPr marL="7114" marR="7114" marT="7116"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Razor Blades </a:t>
                      </a:r>
                      <a:r>
                        <a:rPr lang="zh-CN" altLang="en-US" sz="800" b="1" i="0" u="none" strike="noStrike">
                          <a:solidFill>
                            <a:srgbClr val="000000"/>
                          </a:solidFill>
                          <a:effectLst/>
                          <a:latin typeface="Arial"/>
                        </a:rPr>
                        <a:t>剃须刀片</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96539">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Condom </a:t>
                      </a:r>
                      <a:r>
                        <a:rPr lang="zh-CN" altLang="en-US" sz="800" b="1" i="0" u="none" strike="noStrike">
                          <a:solidFill>
                            <a:srgbClr val="000000"/>
                          </a:solidFill>
                          <a:effectLst/>
                          <a:latin typeface="Arial"/>
                        </a:rPr>
                        <a:t>避孕套</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rowSpan="4">
                  <a:txBody>
                    <a:bodyPr/>
                    <a:lstStyle/>
                    <a:p>
                      <a:pPr algn="l" fontAlgn="t"/>
                      <a:r>
                        <a:rPr lang="en-US" sz="800" b="1" i="0" u="none" strike="noStrike">
                          <a:solidFill>
                            <a:srgbClr val="000000"/>
                          </a:solidFill>
                          <a:effectLst/>
                          <a:latin typeface="Arial"/>
                        </a:rPr>
                        <a:t>Insect Control</a:t>
                      </a:r>
                      <a:br>
                        <a:rPr lang="en-US" sz="800" b="1" i="0" u="none" strike="noStrike">
                          <a:solidFill>
                            <a:srgbClr val="000000"/>
                          </a:solidFill>
                          <a:effectLst/>
                          <a:latin typeface="Arial"/>
                        </a:rPr>
                      </a:br>
                      <a:r>
                        <a:rPr lang="zh-CN" altLang="en-US" sz="800" b="1" i="0" u="none" strike="noStrike">
                          <a:solidFill>
                            <a:srgbClr val="000000"/>
                          </a:solidFill>
                          <a:effectLst/>
                          <a:latin typeface="宋体"/>
                        </a:rPr>
                        <a:t>驱虫产品</a:t>
                      </a:r>
                      <a:endParaRPr lang="zh-CN" altLang="en-US" sz="800" b="1" i="0" u="none" strike="noStrike">
                        <a:solidFill>
                          <a:srgbClr val="000000"/>
                        </a:solidFill>
                        <a:effectLst/>
                        <a:latin typeface="Arial"/>
                      </a:endParaRPr>
                    </a:p>
                  </a:txBody>
                  <a:tcPr marL="7114" marR="7114" marT="7116"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Arial"/>
                        </a:rPr>
                        <a:t>Insect Bite Treatment </a:t>
                      </a:r>
                      <a:r>
                        <a:rPr lang="zh-CN" altLang="en-US" sz="800" b="1" i="0" u="none" strike="noStrike">
                          <a:solidFill>
                            <a:srgbClr val="000000"/>
                          </a:solidFill>
                          <a:effectLst/>
                          <a:latin typeface="宋体"/>
                        </a:rPr>
                        <a:t>蚊虫叮咬治疗产品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Deodorant </a:t>
                      </a:r>
                      <a:r>
                        <a:rPr lang="zh-CN" altLang="en-US" sz="800" b="1" i="0" u="none" strike="noStrike">
                          <a:solidFill>
                            <a:srgbClr val="000000"/>
                          </a:solidFill>
                          <a:effectLst/>
                          <a:latin typeface="Arial"/>
                        </a:rPr>
                        <a:t>体臭清新剂</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Insect Repellents </a:t>
                      </a:r>
                      <a:r>
                        <a:rPr lang="zh-CN" altLang="en-US" sz="800" b="1" i="0" u="none" strike="noStrike">
                          <a:solidFill>
                            <a:srgbClr val="000000"/>
                          </a:solidFill>
                          <a:effectLst/>
                          <a:latin typeface="宋体"/>
                        </a:rPr>
                        <a:t>驱蚊虫剂</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Mouth Wash </a:t>
                      </a:r>
                      <a:r>
                        <a:rPr lang="zh-CN" altLang="en-US" sz="800" b="1" i="0" u="none" strike="noStrike">
                          <a:solidFill>
                            <a:srgbClr val="000000"/>
                          </a:solidFill>
                          <a:effectLst/>
                          <a:latin typeface="Arial"/>
                        </a:rPr>
                        <a:t>漱口水</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Insecticide </a:t>
                      </a:r>
                      <a:r>
                        <a:rPr lang="zh-CN" altLang="en-US" sz="800" b="1" i="0" u="none" strike="noStrike">
                          <a:solidFill>
                            <a:srgbClr val="000000"/>
                          </a:solidFill>
                          <a:effectLst/>
                          <a:latin typeface="宋体"/>
                        </a:rPr>
                        <a:t>杀虫剂</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96539">
                <a:tc vMerge="1">
                  <a:txBody>
                    <a:bodyPr/>
                    <a:lstStyle/>
                    <a:p>
                      <a:endParaRPr lang="en-US"/>
                    </a:p>
                  </a:txBody>
                  <a:tcPr/>
                </a:tc>
                <a:tc>
                  <a:txBody>
                    <a:bodyPr/>
                    <a:lstStyle/>
                    <a:p>
                      <a:pPr algn="l" fontAlgn="ctr"/>
                      <a:r>
                        <a:rPr lang="en-US" sz="800" b="1" i="0" u="none" strike="noStrike">
                          <a:solidFill>
                            <a:srgbClr val="000000"/>
                          </a:solidFill>
                          <a:effectLst/>
                          <a:latin typeface="Arial"/>
                        </a:rPr>
                        <a:t>Electric Moisquito Repeller </a:t>
                      </a:r>
                      <a:r>
                        <a:rPr lang="zh-CN" altLang="en-US" sz="800" b="1" i="0" u="none" strike="noStrike">
                          <a:solidFill>
                            <a:srgbClr val="000000"/>
                          </a:solidFill>
                          <a:effectLst/>
                          <a:latin typeface="宋体"/>
                        </a:rPr>
                        <a:t>电驱蚊器</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96539">
                <a:tc>
                  <a:txBody>
                    <a:bodyPr/>
                    <a:lstStyle/>
                    <a:p>
                      <a:pPr algn="l" fontAlgn="t"/>
                      <a:r>
                        <a:rPr lang="en-US" sz="800" b="1" i="0" u="none" strike="noStrike">
                          <a:solidFill>
                            <a:srgbClr val="000000"/>
                          </a:solidFill>
                          <a:effectLst/>
                          <a:latin typeface="Arial"/>
                        </a:rPr>
                        <a:t> </a:t>
                      </a:r>
                    </a:p>
                  </a:txBody>
                  <a:tcPr marL="7114" marR="7114" marT="7116"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w="12700" cap="flat" cmpd="sng" algn="ctr">
                      <a:solidFill>
                        <a:srgbClr val="000000"/>
                      </a:solidFill>
                      <a:prstDash val="solid"/>
                      <a:round/>
                      <a:headEnd type="none" w="med" len="med"/>
                      <a:tailEnd type="none" w="med" len="med"/>
                    </a:lnT>
                    <a:lnB>
                      <a:noFill/>
                    </a:lnB>
                  </a:tcPr>
                </a:tc>
              </a:tr>
              <a:tr h="187180">
                <a:tc rowSpan="4">
                  <a:txBody>
                    <a:bodyPr/>
                    <a:lstStyle/>
                    <a:p>
                      <a:pPr algn="l" fontAlgn="t"/>
                      <a:r>
                        <a:rPr lang="en-US" sz="800" b="1" i="0" u="none" strike="noStrike">
                          <a:solidFill>
                            <a:srgbClr val="000000"/>
                          </a:solidFill>
                          <a:effectLst/>
                          <a:latin typeface="Arial"/>
                        </a:rPr>
                        <a:t>Hair Products</a:t>
                      </a:r>
                      <a:br>
                        <a:rPr lang="en-US" sz="800" b="1" i="0" u="none" strike="noStrike">
                          <a:solidFill>
                            <a:srgbClr val="000000"/>
                          </a:solidFill>
                          <a:effectLst/>
                          <a:latin typeface="Arial"/>
                        </a:rPr>
                      </a:br>
                      <a:r>
                        <a:rPr lang="zh-CN" altLang="en-US" sz="800" b="1" i="0" u="none" strike="noStrike">
                          <a:solidFill>
                            <a:srgbClr val="000000"/>
                          </a:solidFill>
                          <a:effectLst/>
                          <a:latin typeface="宋体"/>
                        </a:rPr>
                        <a:t>头发护理</a:t>
                      </a:r>
                      <a:endParaRPr lang="zh-CN" altLang="en-US" sz="800" b="1" i="0" u="none" strike="noStrike">
                        <a:solidFill>
                          <a:srgbClr val="000000"/>
                        </a:solidFill>
                        <a:effectLst/>
                        <a:latin typeface="Arial"/>
                      </a:endParaRPr>
                    </a:p>
                  </a:txBody>
                  <a:tcPr marL="7114" marR="7114" marT="7116"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Arial"/>
                        </a:rPr>
                        <a:t>Shampoo </a:t>
                      </a:r>
                      <a:r>
                        <a:rPr lang="zh-CN" altLang="en-US" sz="800" b="1" i="0" u="none" strike="noStrike">
                          <a:solidFill>
                            <a:srgbClr val="000000"/>
                          </a:solidFill>
                          <a:effectLst/>
                          <a:latin typeface="宋体"/>
                        </a:rPr>
                        <a:t>洗发水</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Hair Styling Product </a:t>
                      </a:r>
                      <a:r>
                        <a:rPr lang="zh-CN" altLang="en-US" sz="800" b="1" i="0" u="none" strike="noStrike">
                          <a:solidFill>
                            <a:srgbClr val="000000"/>
                          </a:solidFill>
                          <a:effectLst/>
                          <a:latin typeface="宋体"/>
                        </a:rPr>
                        <a:t>头发定型产品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Hair Conditioner </a:t>
                      </a:r>
                      <a:r>
                        <a:rPr lang="zh-CN" altLang="en-US" sz="800" b="1" i="0" u="none" strike="noStrike">
                          <a:solidFill>
                            <a:srgbClr val="000000"/>
                          </a:solidFill>
                          <a:effectLst/>
                          <a:latin typeface="宋体"/>
                        </a:rPr>
                        <a:t>护发素</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r>
              <a:tr h="196539">
                <a:tc vMerge="1">
                  <a:txBody>
                    <a:bodyPr/>
                    <a:lstStyle/>
                    <a:p>
                      <a:endParaRPr lang="en-US"/>
                    </a:p>
                  </a:txBody>
                  <a:tcPr/>
                </a:tc>
                <a:tc>
                  <a:txBody>
                    <a:bodyPr/>
                    <a:lstStyle/>
                    <a:p>
                      <a:pPr algn="l" fontAlgn="ctr"/>
                      <a:r>
                        <a:rPr lang="en-US" sz="800" b="1" i="0" u="none" strike="noStrike">
                          <a:solidFill>
                            <a:srgbClr val="000000"/>
                          </a:solidFill>
                          <a:effectLst/>
                          <a:latin typeface="Arial"/>
                        </a:rPr>
                        <a:t>Hair Coloring </a:t>
                      </a:r>
                      <a:r>
                        <a:rPr lang="zh-CN" altLang="en-US" sz="800" b="1" i="0" u="none" strike="noStrike">
                          <a:solidFill>
                            <a:srgbClr val="000000"/>
                          </a:solidFill>
                          <a:effectLst/>
                          <a:latin typeface="Arial"/>
                        </a:rPr>
                        <a:t>染发剂</a:t>
                      </a:r>
                    </a:p>
                  </a:txBody>
                  <a:tcPr marL="7114" marR="7114" marT="71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7114" marR="7114" marT="7116" marB="0" anchor="b">
                    <a:lnL>
                      <a:noFill/>
                    </a:lnL>
                    <a:lnR>
                      <a:noFill/>
                    </a:lnR>
                    <a:lnT>
                      <a:noFill/>
                    </a:lnT>
                    <a:lnB>
                      <a:noFill/>
                    </a:lnB>
                  </a:tcPr>
                </a:tc>
              </a:tr>
            </a:tbl>
          </a:graphicData>
        </a:graphic>
      </p:graphicFrame>
    </p:spTree>
    <p:extLst>
      <p:ext uri="{BB962C8B-B14F-4D97-AF65-F5344CB8AC3E}">
        <p14:creationId xmlns:p14="http://schemas.microsoft.com/office/powerpoint/2010/main" val="397650256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20675" y="215900"/>
            <a:ext cx="8388350" cy="801688"/>
          </a:xfrm>
        </p:spPr>
        <p:txBody>
          <a:bodyPr/>
          <a:lstStyle/>
          <a:p>
            <a:pPr eaLnBrk="1" hangingPunct="1"/>
            <a:r>
              <a:rPr lang="en-US" altLang="zh-CN" sz="2200" b="1" dirty="0" smtClean="0">
                <a:latin typeface="Arial" pitchFamily="34" charset="0"/>
                <a:ea typeface="宋体" pitchFamily="2" charset="-122"/>
                <a:cs typeface="Arial" pitchFamily="34" charset="0"/>
              </a:rPr>
              <a:t>Food, Non-Food MAT Value Growth Rate in Hypermarkets</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大卖场 食品类和非食品类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p>
        </p:txBody>
      </p:sp>
      <p:graphicFrame>
        <p:nvGraphicFramePr>
          <p:cNvPr id="41987" name="Object 23"/>
          <p:cNvGraphicFramePr>
            <a:graphicFrameLocks noGrp="1" noChangeAspect="1"/>
          </p:cNvGraphicFramePr>
          <p:nvPr>
            <p:ph idx="4294967295"/>
            <p:extLst>
              <p:ext uri="{D42A27DB-BD31-4B8C-83A1-F6EECF244321}">
                <p14:modId xmlns:p14="http://schemas.microsoft.com/office/powerpoint/2010/main" val="805551818"/>
              </p:ext>
            </p:extLst>
          </p:nvPr>
        </p:nvGraphicFramePr>
        <p:xfrm>
          <a:off x="352425" y="596900"/>
          <a:ext cx="8866188" cy="6227763"/>
        </p:xfrm>
        <a:graphic>
          <a:graphicData uri="http://schemas.openxmlformats.org/presentationml/2006/ole">
            <mc:AlternateContent xmlns:mc="http://schemas.openxmlformats.org/markup-compatibility/2006">
              <mc:Choice xmlns:v="urn:schemas-microsoft-com:vml" Requires="v">
                <p:oleObj spid="_x0000_s23620" name="Nielsen Report" r:id="rId4" imgW="14760000" imgH="10368000" progId="WSPReport.Document">
                  <p:embed/>
                </p:oleObj>
              </mc:Choice>
              <mc:Fallback>
                <p:oleObj name="Nielsen Report" r:id="rId4" imgW="14760000" imgH="10368000" progId="WSPReport.Document">
                  <p:embed/>
                  <p:pic>
                    <p:nvPicPr>
                      <p:cNvPr id="0" name=""/>
                      <p:cNvPicPr>
                        <a:picLocks noGrp="1" noChangeAspect="1" noChangeArrowheads="1"/>
                      </p:cNvPicPr>
                      <p:nvPr/>
                    </p:nvPicPr>
                    <p:blipFill>
                      <a:blip r:embed="rId5"/>
                      <a:srcRect/>
                      <a:stretch>
                        <a:fillRect/>
                      </a:stretch>
                    </p:blipFill>
                    <p:spPr bwMode="auto">
                      <a:xfrm>
                        <a:off x="352425" y="596900"/>
                        <a:ext cx="8866188" cy="6227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31086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3"/>
          <p:cNvGraphicFramePr>
            <a:graphicFrameLocks noChangeAspect="1"/>
          </p:cNvGraphicFramePr>
          <p:nvPr>
            <p:extLst>
              <p:ext uri="{D42A27DB-BD31-4B8C-83A1-F6EECF244321}">
                <p14:modId xmlns:p14="http://schemas.microsoft.com/office/powerpoint/2010/main" val="1166085131"/>
              </p:ext>
            </p:extLst>
          </p:nvPr>
        </p:nvGraphicFramePr>
        <p:xfrm>
          <a:off x="288925" y="368300"/>
          <a:ext cx="8682038" cy="6307138"/>
        </p:xfrm>
        <a:graphic>
          <a:graphicData uri="http://schemas.openxmlformats.org/presentationml/2006/ole">
            <mc:AlternateContent xmlns:mc="http://schemas.openxmlformats.org/markup-compatibility/2006">
              <mc:Choice xmlns:v="urn:schemas-microsoft-com:vml" Requires="v">
                <p:oleObj spid="_x0000_s17554"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a:stretch>
                        <a:fillRect/>
                      </a:stretch>
                    </p:blipFill>
                    <p:spPr bwMode="auto">
                      <a:xfrm>
                        <a:off x="288925" y="368300"/>
                        <a:ext cx="8682038" cy="630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1" name="Rectangle 3"/>
          <p:cNvSpPr>
            <a:spLocks noGrp="1" noChangeArrowheads="1"/>
          </p:cNvSpPr>
          <p:nvPr>
            <p:ph type="title" idx="4294967295"/>
          </p:nvPr>
        </p:nvSpPr>
        <p:spPr>
          <a:xfrm>
            <a:off x="296863" y="192088"/>
            <a:ext cx="8388350" cy="801687"/>
          </a:xfrm>
        </p:spPr>
        <p:txBody>
          <a:bodyPr/>
          <a:lstStyle/>
          <a:p>
            <a:pPr eaLnBrk="1" hangingPunct="1"/>
            <a:r>
              <a:rPr lang="en-US" altLang="zh-CN" sz="2200" b="1" smtClean="0">
                <a:latin typeface="Arial" pitchFamily="34" charset="0"/>
                <a:ea typeface="宋体" pitchFamily="2" charset="-122"/>
                <a:cs typeface="Arial" pitchFamily="34" charset="0"/>
              </a:rPr>
              <a:t>Food, Non-Food Weekly Value Sales in Hypermarkets</a:t>
            </a:r>
            <a:br>
              <a:rPr lang="en-US" altLang="zh-CN"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大卖场 食品类和非食品类 周销售额</a:t>
            </a:r>
            <a:endParaRPr lang="zh-TW" altLang="en-US" sz="2200" b="1" smtClean="0">
              <a:latin typeface="Arial" pitchFamily="34" charset="0"/>
              <a:ea typeface="宋体" pitchFamily="2" charset="-122"/>
              <a:cs typeface="Arial" pitchFamily="34" charset="0"/>
            </a:endParaRPr>
          </a:p>
        </p:txBody>
      </p:sp>
      <p:sp>
        <p:nvSpPr>
          <p:cNvPr id="43012" name="Text Box 6"/>
          <p:cNvSpPr txBox="1">
            <a:spLocks noChangeArrowheads="1"/>
          </p:cNvSpPr>
          <p:nvPr/>
        </p:nvSpPr>
        <p:spPr bwMode="auto">
          <a:xfrm>
            <a:off x="2554288" y="5849938"/>
            <a:ext cx="39893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000" dirty="0">
                <a:solidFill>
                  <a:schemeClr val="bg2"/>
                </a:solidFill>
                <a:ea typeface="宋体" pitchFamily="2" charset="-122"/>
                <a:cs typeface="Arial" pitchFamily="34" charset="0"/>
              </a:rPr>
              <a:t>Periods is from 2013 Week </a:t>
            </a:r>
            <a:r>
              <a:rPr lang="en-US" altLang="zh-CN" sz="1000" dirty="0" smtClean="0">
                <a:solidFill>
                  <a:schemeClr val="bg2"/>
                </a:solidFill>
                <a:ea typeface="宋体" pitchFamily="2" charset="-122"/>
                <a:cs typeface="Arial" pitchFamily="34" charset="0"/>
              </a:rPr>
              <a:t>48 to </a:t>
            </a:r>
            <a:r>
              <a:rPr lang="en-US" altLang="zh-CN" sz="1000" dirty="0">
                <a:solidFill>
                  <a:schemeClr val="bg2"/>
                </a:solidFill>
                <a:ea typeface="宋体" pitchFamily="2" charset="-122"/>
                <a:cs typeface="Arial" pitchFamily="34" charset="0"/>
              </a:rPr>
              <a:t>2015 week </a:t>
            </a:r>
            <a:r>
              <a:rPr lang="en-US" altLang="zh-CN" sz="1000" dirty="0" smtClean="0">
                <a:solidFill>
                  <a:schemeClr val="bg2"/>
                </a:solidFill>
                <a:ea typeface="宋体" pitchFamily="2" charset="-122"/>
                <a:cs typeface="Arial" pitchFamily="34" charset="0"/>
              </a:rPr>
              <a:t>47, </a:t>
            </a:r>
            <a:r>
              <a:rPr lang="en-US" altLang="zh-CN" sz="1000" dirty="0">
                <a:solidFill>
                  <a:schemeClr val="bg2"/>
                </a:solidFill>
                <a:ea typeface="宋体" pitchFamily="2" charset="-122"/>
                <a:cs typeface="Arial" pitchFamily="34" charset="0"/>
              </a:rPr>
              <a:t>totally 2 years</a:t>
            </a:r>
          </a:p>
          <a:p>
            <a:pPr>
              <a:lnSpc>
                <a:spcPct val="70000"/>
              </a:lnSpc>
              <a:spcBef>
                <a:spcPct val="50000"/>
              </a:spcBef>
            </a:pPr>
            <a:r>
              <a:rPr lang="zh-CN" altLang="en-US" sz="1000" dirty="0">
                <a:solidFill>
                  <a:schemeClr val="bg2"/>
                </a:solidFill>
                <a:ea typeface="宋体" pitchFamily="2" charset="-122"/>
                <a:cs typeface="Arial" pitchFamily="34" charset="0"/>
              </a:rPr>
              <a:t>期数从</a:t>
            </a:r>
            <a:r>
              <a:rPr lang="en-US" altLang="zh-CN" sz="1000" dirty="0">
                <a:solidFill>
                  <a:schemeClr val="bg2"/>
                </a:solidFill>
                <a:ea typeface="宋体" pitchFamily="2" charset="-122"/>
                <a:cs typeface="Arial" pitchFamily="34" charset="0"/>
              </a:rPr>
              <a:t>2013</a:t>
            </a:r>
            <a:r>
              <a:rPr lang="zh-CN" altLang="en-US" sz="1000" dirty="0">
                <a:solidFill>
                  <a:schemeClr val="bg2"/>
                </a:solidFill>
                <a:ea typeface="宋体" pitchFamily="2" charset="-122"/>
                <a:cs typeface="Arial" pitchFamily="34" charset="0"/>
              </a:rPr>
              <a:t>年</a:t>
            </a:r>
            <a:r>
              <a:rPr lang="zh-CN" altLang="en-US" sz="1000" dirty="0" smtClean="0">
                <a:solidFill>
                  <a:schemeClr val="bg2"/>
                </a:solidFill>
                <a:ea typeface="宋体" pitchFamily="2" charset="-122"/>
                <a:cs typeface="Arial" pitchFamily="34" charset="0"/>
              </a:rPr>
              <a:t>第</a:t>
            </a:r>
            <a:r>
              <a:rPr lang="en-US" altLang="zh-CN" sz="1000" dirty="0" smtClean="0">
                <a:solidFill>
                  <a:schemeClr val="bg2"/>
                </a:solidFill>
                <a:ea typeface="宋体" pitchFamily="2" charset="-122"/>
                <a:cs typeface="Arial" pitchFamily="34" charset="0"/>
              </a:rPr>
              <a:t>48</a:t>
            </a:r>
            <a:r>
              <a:rPr lang="zh-CN" altLang="en-US" sz="1000" dirty="0" smtClean="0">
                <a:solidFill>
                  <a:schemeClr val="bg2"/>
                </a:solidFill>
                <a:ea typeface="宋体" pitchFamily="2" charset="-122"/>
                <a:cs typeface="Arial" pitchFamily="34" charset="0"/>
              </a:rPr>
              <a:t>周</a:t>
            </a:r>
            <a:r>
              <a:rPr lang="zh-CN" altLang="en-US" sz="1000" dirty="0">
                <a:solidFill>
                  <a:schemeClr val="bg2"/>
                </a:solidFill>
                <a:ea typeface="宋体" pitchFamily="2" charset="-122"/>
                <a:cs typeface="Arial" pitchFamily="34" charset="0"/>
              </a:rPr>
              <a:t>到</a:t>
            </a:r>
            <a:r>
              <a:rPr lang="en-US" altLang="zh-CN" sz="1000" dirty="0">
                <a:solidFill>
                  <a:schemeClr val="bg2"/>
                </a:solidFill>
                <a:ea typeface="宋体" pitchFamily="2" charset="-122"/>
                <a:cs typeface="Arial" pitchFamily="34" charset="0"/>
              </a:rPr>
              <a:t>2015</a:t>
            </a:r>
            <a:r>
              <a:rPr lang="zh-CN" altLang="en-US" sz="1000" dirty="0">
                <a:solidFill>
                  <a:schemeClr val="bg2"/>
                </a:solidFill>
                <a:ea typeface="宋体" pitchFamily="2" charset="-122"/>
                <a:cs typeface="Arial" pitchFamily="34" charset="0"/>
              </a:rPr>
              <a:t>年</a:t>
            </a:r>
            <a:r>
              <a:rPr lang="zh-CN" altLang="en-US" sz="1000" dirty="0" smtClean="0">
                <a:solidFill>
                  <a:schemeClr val="bg2"/>
                </a:solidFill>
                <a:ea typeface="宋体" pitchFamily="2" charset="-122"/>
                <a:cs typeface="Arial" pitchFamily="34" charset="0"/>
              </a:rPr>
              <a:t>第</a:t>
            </a:r>
            <a:r>
              <a:rPr lang="en-US" altLang="zh-CN" sz="1000" dirty="0" smtClean="0">
                <a:solidFill>
                  <a:schemeClr val="bg2"/>
                </a:solidFill>
                <a:ea typeface="宋体" pitchFamily="2" charset="-122"/>
                <a:cs typeface="Arial" pitchFamily="34" charset="0"/>
              </a:rPr>
              <a:t>47</a:t>
            </a:r>
            <a:r>
              <a:rPr lang="zh-CN" altLang="en-US" sz="1000" dirty="0" smtClean="0">
                <a:solidFill>
                  <a:schemeClr val="bg2"/>
                </a:solidFill>
                <a:ea typeface="宋体" pitchFamily="2" charset="-122"/>
                <a:cs typeface="Arial" pitchFamily="34" charset="0"/>
              </a:rPr>
              <a:t>周</a:t>
            </a:r>
            <a:r>
              <a:rPr lang="zh-CN" altLang="en-US" sz="1000" dirty="0">
                <a:solidFill>
                  <a:schemeClr val="bg2"/>
                </a:solidFill>
                <a:ea typeface="宋体" pitchFamily="2" charset="-122"/>
                <a:cs typeface="Arial" pitchFamily="34" charset="0"/>
              </a:rPr>
              <a:t>，共</a:t>
            </a:r>
            <a:r>
              <a:rPr lang="en-US" altLang="zh-CN" sz="1000" dirty="0">
                <a:solidFill>
                  <a:schemeClr val="bg2"/>
                </a:solidFill>
                <a:ea typeface="宋体" pitchFamily="2" charset="-122"/>
                <a:cs typeface="Arial" pitchFamily="34" charset="0"/>
              </a:rPr>
              <a:t>2</a:t>
            </a:r>
            <a:r>
              <a:rPr lang="zh-CN" altLang="en-US" sz="1000" dirty="0">
                <a:solidFill>
                  <a:schemeClr val="bg2"/>
                </a:solidFill>
                <a:ea typeface="宋体" pitchFamily="2" charset="-122"/>
                <a:cs typeface="Arial" pitchFamily="34" charset="0"/>
              </a:rPr>
              <a:t>年</a:t>
            </a:r>
          </a:p>
        </p:txBody>
      </p:sp>
    </p:spTree>
    <p:extLst>
      <p:ext uri="{BB962C8B-B14F-4D97-AF65-F5344CB8AC3E}">
        <p14:creationId xmlns:p14="http://schemas.microsoft.com/office/powerpoint/2010/main" val="411506163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371475" y="247650"/>
            <a:ext cx="8366125" cy="1004888"/>
          </a:xfrm>
        </p:spPr>
        <p:txBody>
          <a:bodyPr/>
          <a:lstStyle/>
          <a:p>
            <a:pPr eaLnBrk="1" hangingPunct="1"/>
            <a:r>
              <a:rPr lang="en-US" altLang="zh-CN" sz="2200" b="1" smtClean="0">
                <a:latin typeface="Arial" pitchFamily="34" charset="0"/>
                <a:ea typeface="宋体" pitchFamily="2" charset="-122"/>
                <a:cs typeface="Arial" pitchFamily="34" charset="0"/>
              </a:rPr>
              <a:t>Food, Non-Food By Super Groups MAT Val. Growth Rate </a:t>
            </a:r>
            <a:br>
              <a:rPr lang="en-US" altLang="zh-CN" sz="2200" b="1" smtClean="0">
                <a:latin typeface="Arial" pitchFamily="34" charset="0"/>
                <a:ea typeface="宋体" pitchFamily="2" charset="-122"/>
                <a:cs typeface="Arial" pitchFamily="34" charset="0"/>
              </a:rPr>
            </a:br>
            <a:r>
              <a:rPr lang="en-US" altLang="zh-CN" sz="2200" b="1" smtClean="0">
                <a:latin typeface="Arial" pitchFamily="34" charset="0"/>
                <a:ea typeface="宋体" pitchFamily="2" charset="-122"/>
                <a:cs typeface="Arial" pitchFamily="34" charset="0"/>
              </a:rPr>
              <a:t>in Hypermarkets</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大卖场 食品类和非食品类 </a:t>
            </a:r>
            <a:r>
              <a:rPr lang="en-US" altLang="zh-CN" sz="2200" b="1" smtClean="0">
                <a:latin typeface="Arial" pitchFamily="34" charset="0"/>
                <a:ea typeface="宋体" pitchFamily="2" charset="-122"/>
                <a:cs typeface="Arial" pitchFamily="34" charset="0"/>
              </a:rPr>
              <a:t>MAT</a:t>
            </a:r>
            <a:r>
              <a:rPr lang="zh-CN" altLang="en-US" sz="2200" b="1" smtClean="0">
                <a:latin typeface="Arial" pitchFamily="34" charset="0"/>
                <a:ea typeface="宋体" pitchFamily="2" charset="-122"/>
                <a:cs typeface="Arial" pitchFamily="34" charset="0"/>
              </a:rPr>
              <a:t>销售额增长率</a:t>
            </a:r>
            <a:endParaRPr lang="zh-TW" altLang="en-US" sz="2200" b="1" smtClean="0">
              <a:latin typeface="Arial" pitchFamily="34" charset="0"/>
              <a:ea typeface="宋体" pitchFamily="2" charset="-122"/>
              <a:cs typeface="Arial" pitchFamily="34" charset="0"/>
            </a:endParaRPr>
          </a:p>
        </p:txBody>
      </p:sp>
      <p:sp>
        <p:nvSpPr>
          <p:cNvPr id="44035" name="Rectangle 4"/>
          <p:cNvSpPr>
            <a:spLocks noChangeArrowheads="1"/>
          </p:cNvSpPr>
          <p:nvPr/>
        </p:nvSpPr>
        <p:spPr bwMode="auto">
          <a:xfrm>
            <a:off x="1143000" y="5795963"/>
            <a:ext cx="384175" cy="282575"/>
          </a:xfrm>
          <a:prstGeom prst="rect">
            <a:avLst/>
          </a:prstGeom>
          <a:solidFill>
            <a:srgbClr val="FFFFFF"/>
          </a:solidFill>
          <a:ln>
            <a:noFill/>
          </a:ln>
          <a:extLst>
            <a:ext uri="{91240B29-F687-4F45-9708-019B960494DF}">
              <a14:hiddenLine xmlns:a14="http://schemas.microsoft.com/office/drawing/2010/main" w="34925" algn="ctr">
                <a:solidFill>
                  <a:srgbClr val="000000"/>
                </a:solidFill>
                <a:miter lim="800000"/>
                <a:headEnd/>
                <a:tailEnd/>
              </a14:hiddenLine>
            </a:ext>
          </a:extLst>
        </p:spPr>
        <p:txBody>
          <a:bodyPr wrap="none" anchor="ctr"/>
          <a:lstStyle/>
          <a:p>
            <a:pPr eaLnBrk="0" hangingPunct="0"/>
            <a:endParaRPr lang="zh-CN" altLang="en-US" sz="2600" b="0">
              <a:ea typeface="宋体" pitchFamily="2" charset="-122"/>
              <a:cs typeface="楷体_GB2312" pitchFamily="49" charset="-122"/>
            </a:endParaRPr>
          </a:p>
        </p:txBody>
      </p:sp>
      <p:sp>
        <p:nvSpPr>
          <p:cNvPr id="44036" name="Rectangle 5"/>
          <p:cNvSpPr>
            <a:spLocks noChangeArrowheads="1"/>
          </p:cNvSpPr>
          <p:nvPr/>
        </p:nvSpPr>
        <p:spPr bwMode="auto">
          <a:xfrm>
            <a:off x="5548313" y="5835650"/>
            <a:ext cx="384175" cy="282575"/>
          </a:xfrm>
          <a:prstGeom prst="rect">
            <a:avLst/>
          </a:prstGeom>
          <a:solidFill>
            <a:srgbClr val="FFFFFF"/>
          </a:solidFill>
          <a:ln>
            <a:noFill/>
          </a:ln>
          <a:extLst>
            <a:ext uri="{91240B29-F687-4F45-9708-019B960494DF}">
              <a14:hiddenLine xmlns:a14="http://schemas.microsoft.com/office/drawing/2010/main" w="34925" algn="ctr">
                <a:solidFill>
                  <a:srgbClr val="000000"/>
                </a:solidFill>
                <a:miter lim="800000"/>
                <a:headEnd/>
                <a:tailEnd/>
              </a14:hiddenLine>
            </a:ext>
          </a:extLst>
        </p:spPr>
        <p:txBody>
          <a:bodyPr wrap="none" anchor="ctr"/>
          <a:lstStyle/>
          <a:p>
            <a:pPr eaLnBrk="0" hangingPunct="0"/>
            <a:endParaRPr lang="zh-CN" altLang="en-US" sz="2600" b="0">
              <a:ea typeface="宋体" pitchFamily="2" charset="-122"/>
              <a:cs typeface="楷体_GB2312" pitchFamily="49" charset="-122"/>
            </a:endParaRPr>
          </a:p>
        </p:txBody>
      </p:sp>
      <p:sp>
        <p:nvSpPr>
          <p:cNvPr id="44037" name="Text Box 7"/>
          <p:cNvSpPr txBox="1">
            <a:spLocks noChangeArrowheads="1"/>
          </p:cNvSpPr>
          <p:nvPr/>
        </p:nvSpPr>
        <p:spPr bwMode="auto">
          <a:xfrm>
            <a:off x="5443538" y="1554163"/>
            <a:ext cx="2222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a:solidFill>
                  <a:schemeClr val="bg2"/>
                </a:solidFill>
                <a:ea typeface="宋体" pitchFamily="2" charset="-122"/>
                <a:cs typeface="楷体_GB2312" pitchFamily="49" charset="-122"/>
              </a:rPr>
              <a:t>Non-Food </a:t>
            </a:r>
            <a:r>
              <a:rPr lang="zh-CN" altLang="en-US" sz="1400">
                <a:solidFill>
                  <a:schemeClr val="bg2"/>
                </a:solidFill>
                <a:ea typeface="宋体" pitchFamily="2" charset="-122"/>
                <a:cs typeface="楷体_GB2312" pitchFamily="49" charset="-122"/>
              </a:rPr>
              <a:t>非食品</a:t>
            </a:r>
          </a:p>
        </p:txBody>
      </p:sp>
      <p:sp>
        <p:nvSpPr>
          <p:cNvPr id="44038" name="Text Box 6"/>
          <p:cNvSpPr txBox="1">
            <a:spLocks noChangeArrowheads="1"/>
          </p:cNvSpPr>
          <p:nvPr/>
        </p:nvSpPr>
        <p:spPr bwMode="auto">
          <a:xfrm>
            <a:off x="1603375" y="1554163"/>
            <a:ext cx="1538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a:solidFill>
                  <a:schemeClr val="bg2"/>
                </a:solidFill>
                <a:ea typeface="宋体" pitchFamily="2" charset="-122"/>
                <a:cs typeface="楷体_GB2312" pitchFamily="49" charset="-122"/>
              </a:rPr>
              <a:t>Food </a:t>
            </a:r>
            <a:r>
              <a:rPr lang="zh-CN" altLang="en-US" sz="1400">
                <a:solidFill>
                  <a:schemeClr val="bg2"/>
                </a:solidFill>
                <a:ea typeface="宋体" pitchFamily="2" charset="-122"/>
                <a:cs typeface="楷体_GB2312" pitchFamily="49" charset="-122"/>
              </a:rPr>
              <a:t>食品</a:t>
            </a:r>
          </a:p>
        </p:txBody>
      </p:sp>
      <p:graphicFrame>
        <p:nvGraphicFramePr>
          <p:cNvPr id="44039" name="Object 23"/>
          <p:cNvGraphicFramePr>
            <a:graphicFrameLocks noGrp="1" noChangeAspect="1"/>
          </p:cNvGraphicFramePr>
          <p:nvPr>
            <p:ph sz="half" idx="4294967295"/>
            <p:extLst>
              <p:ext uri="{D42A27DB-BD31-4B8C-83A1-F6EECF244321}">
                <p14:modId xmlns:p14="http://schemas.microsoft.com/office/powerpoint/2010/main" val="2852908763"/>
              </p:ext>
            </p:extLst>
          </p:nvPr>
        </p:nvGraphicFramePr>
        <p:xfrm>
          <a:off x="-549275" y="1862138"/>
          <a:ext cx="6215063" cy="4365625"/>
        </p:xfrm>
        <a:graphic>
          <a:graphicData uri="http://schemas.openxmlformats.org/presentationml/2006/ole">
            <mc:AlternateContent xmlns:mc="http://schemas.openxmlformats.org/markup-compatibility/2006">
              <mc:Choice xmlns:v="urn:schemas-microsoft-com:vml" Requires="v">
                <p:oleObj spid="_x0000_s18720" name="Nielsen Report" r:id="rId3" imgW="14760000" imgH="10368000" progId="WSPReport.Document">
                  <p:embed/>
                </p:oleObj>
              </mc:Choice>
              <mc:Fallback>
                <p:oleObj name="Nielsen Report" r:id="rId3" imgW="14760000" imgH="10368000" progId="WSPReport.Document">
                  <p:embed/>
                  <p:pic>
                    <p:nvPicPr>
                      <p:cNvPr id="0" name=""/>
                      <p:cNvPicPr>
                        <a:picLocks noGrp="1" noChangeAspect="1" noChangeArrowheads="1"/>
                      </p:cNvPicPr>
                      <p:nvPr/>
                    </p:nvPicPr>
                    <p:blipFill>
                      <a:blip r:embed="rId4"/>
                      <a:srcRect/>
                      <a:stretch>
                        <a:fillRect/>
                      </a:stretch>
                    </p:blipFill>
                    <p:spPr bwMode="auto">
                      <a:xfrm>
                        <a:off x="-549275" y="1862138"/>
                        <a:ext cx="6215063" cy="436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4040" name="Object 8"/>
          <p:cNvGraphicFramePr>
            <a:graphicFrameLocks noGrp="1" noChangeAspect="1"/>
          </p:cNvGraphicFramePr>
          <p:nvPr>
            <p:ph sz="half" idx="4294967295"/>
            <p:extLst>
              <p:ext uri="{D42A27DB-BD31-4B8C-83A1-F6EECF244321}">
                <p14:modId xmlns:p14="http://schemas.microsoft.com/office/powerpoint/2010/main" val="2132531477"/>
              </p:ext>
            </p:extLst>
          </p:nvPr>
        </p:nvGraphicFramePr>
        <p:xfrm>
          <a:off x="3743325" y="1968500"/>
          <a:ext cx="5942013" cy="4173538"/>
        </p:xfrm>
        <a:graphic>
          <a:graphicData uri="http://schemas.openxmlformats.org/presentationml/2006/ole">
            <mc:AlternateContent xmlns:mc="http://schemas.openxmlformats.org/markup-compatibility/2006">
              <mc:Choice xmlns:v="urn:schemas-microsoft-com:vml" Requires="v">
                <p:oleObj spid="_x0000_s18721" name="Nielsen Report" r:id="rId5" imgW="14760000" imgH="10368000" progId="WSPReport.Document">
                  <p:embed/>
                </p:oleObj>
              </mc:Choice>
              <mc:Fallback>
                <p:oleObj name="Nielsen Report" r:id="rId5" imgW="14760000" imgH="10368000" progId="WSPReport.Document">
                  <p:embed/>
                  <p:pic>
                    <p:nvPicPr>
                      <p:cNvPr id="0" name=""/>
                      <p:cNvPicPr>
                        <a:picLocks noGrp="1" noChangeAspect="1" noChangeArrowheads="1"/>
                      </p:cNvPicPr>
                      <p:nvPr/>
                    </p:nvPicPr>
                    <p:blipFill>
                      <a:blip r:embed="rId6"/>
                      <a:srcRect/>
                      <a:stretch>
                        <a:fillRect/>
                      </a:stretch>
                    </p:blipFill>
                    <p:spPr bwMode="auto">
                      <a:xfrm>
                        <a:off x="3743325" y="1968500"/>
                        <a:ext cx="5942013" cy="417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890368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3"/>
          <p:cNvGraphicFramePr>
            <a:graphicFrameLocks noChangeAspect="1"/>
          </p:cNvGraphicFramePr>
          <p:nvPr>
            <p:extLst>
              <p:ext uri="{D42A27DB-BD31-4B8C-83A1-F6EECF244321}">
                <p14:modId xmlns:p14="http://schemas.microsoft.com/office/powerpoint/2010/main" val="1304606158"/>
              </p:ext>
            </p:extLst>
          </p:nvPr>
        </p:nvGraphicFramePr>
        <p:xfrm>
          <a:off x="346075" y="681038"/>
          <a:ext cx="8734425" cy="6200775"/>
        </p:xfrm>
        <a:graphic>
          <a:graphicData uri="http://schemas.openxmlformats.org/presentationml/2006/ole">
            <mc:AlternateContent xmlns:mc="http://schemas.openxmlformats.org/markup-compatibility/2006">
              <mc:Choice xmlns:v="urn:schemas-microsoft-com:vml" Requires="v">
                <p:oleObj spid="_x0000_s19600"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a:stretch>
                        <a:fillRect/>
                      </a:stretch>
                    </p:blipFill>
                    <p:spPr bwMode="auto">
                      <a:xfrm>
                        <a:off x="346075" y="681038"/>
                        <a:ext cx="8734425"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59" name="Text Box 3"/>
          <p:cNvSpPr txBox="1">
            <a:spLocks noChangeArrowheads="1"/>
          </p:cNvSpPr>
          <p:nvPr/>
        </p:nvSpPr>
        <p:spPr bwMode="auto">
          <a:xfrm>
            <a:off x="4835525" y="3616573"/>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000" dirty="0" smtClean="0">
                <a:solidFill>
                  <a:srgbClr val="000000"/>
                </a:solidFill>
                <a:ea typeface="宋体" pitchFamily="2" charset="-122"/>
                <a:cs typeface="楷体_GB2312" pitchFamily="49" charset="-122"/>
              </a:rPr>
              <a:t>-5</a:t>
            </a:r>
            <a:endParaRPr lang="en-US" altLang="zh-CN" sz="1000" dirty="0">
              <a:solidFill>
                <a:srgbClr val="000000"/>
              </a:solidFill>
              <a:ea typeface="宋体" pitchFamily="2" charset="-122"/>
              <a:cs typeface="楷体_GB2312" pitchFamily="49" charset="-122"/>
            </a:endParaRPr>
          </a:p>
        </p:txBody>
      </p:sp>
      <p:sp>
        <p:nvSpPr>
          <p:cNvPr id="45060" name="Rectangle 4"/>
          <p:cNvSpPr>
            <a:spLocks noGrp="1" noChangeArrowheads="1"/>
          </p:cNvSpPr>
          <p:nvPr>
            <p:ph type="title" idx="4294967295"/>
          </p:nvPr>
        </p:nvSpPr>
        <p:spPr>
          <a:xfrm>
            <a:off x="349250" y="481013"/>
            <a:ext cx="8388350" cy="801687"/>
          </a:xfrm>
        </p:spPr>
        <p:txBody>
          <a:bodyPr/>
          <a:lstStyle/>
          <a:p>
            <a:pPr eaLnBrk="1" hangingPunct="1"/>
            <a:r>
              <a:rPr lang="en-US" altLang="zh-CN" sz="2200" b="1" smtClean="0">
                <a:latin typeface="Arial" pitchFamily="34" charset="0"/>
                <a:ea typeface="宋体" pitchFamily="2" charset="-122"/>
                <a:cs typeface="Arial" pitchFamily="34" charset="0"/>
              </a:rPr>
              <a:t>Food, Non-Food Quarterly Value Growth Rate</a:t>
            </a:r>
            <a:br>
              <a:rPr lang="en-US" altLang="zh-CN" sz="2200" b="1" smtClean="0">
                <a:latin typeface="Arial" pitchFamily="34" charset="0"/>
                <a:ea typeface="宋体" pitchFamily="2" charset="-122"/>
                <a:cs typeface="Arial" pitchFamily="34" charset="0"/>
              </a:rPr>
            </a:br>
            <a:r>
              <a:rPr lang="en-US" altLang="zh-CN" sz="2200" b="1" smtClean="0">
                <a:latin typeface="Arial" pitchFamily="34" charset="0"/>
                <a:ea typeface="宋体" pitchFamily="2" charset="-122"/>
                <a:cs typeface="Arial" pitchFamily="34" charset="0"/>
              </a:rPr>
              <a:t>in Hypermarkets</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大卖场 食品类和非食品类 季度销售额增长率</a:t>
            </a:r>
            <a:endParaRPr lang="zh-TW" altLang="en-US" sz="2200" b="1" smtClean="0">
              <a:latin typeface="Arial" pitchFamily="34" charset="0"/>
              <a:ea typeface="宋体" pitchFamily="2" charset="-122"/>
              <a:cs typeface="Arial" pitchFamily="34" charset="0"/>
            </a:endParaRPr>
          </a:p>
        </p:txBody>
      </p:sp>
      <p:sp>
        <p:nvSpPr>
          <p:cNvPr id="45061" name="Text Box 10"/>
          <p:cNvSpPr txBox="1">
            <a:spLocks noChangeArrowheads="1"/>
          </p:cNvSpPr>
          <p:nvPr/>
        </p:nvSpPr>
        <p:spPr bwMode="auto">
          <a:xfrm>
            <a:off x="4052888" y="6096000"/>
            <a:ext cx="981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wrap="none">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r>
              <a:rPr lang="en-US" altLang="zh-CN" sz="1400">
                <a:solidFill>
                  <a:srgbClr val="2A2B2C"/>
                </a:solidFill>
                <a:ea typeface="宋体" pitchFamily="2" charset="-122"/>
                <a:cs typeface="楷体_GB2312" pitchFamily="49" charset="-122"/>
              </a:rPr>
              <a:t>Quarterly</a:t>
            </a:r>
          </a:p>
        </p:txBody>
      </p:sp>
    </p:spTree>
    <p:extLst>
      <p:ext uri="{BB962C8B-B14F-4D97-AF65-F5344CB8AC3E}">
        <p14:creationId xmlns:p14="http://schemas.microsoft.com/office/powerpoint/2010/main" val="199702097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292100" y="796925"/>
            <a:ext cx="9144000" cy="801688"/>
          </a:xfrm>
        </p:spPr>
        <p:txBody>
          <a:bodyPr/>
          <a:lstStyle/>
          <a:p>
            <a:pPr eaLnBrk="1" hangingPunct="1"/>
            <a:r>
              <a:rPr lang="en-US" altLang="zh-CN" sz="2000" b="1" dirty="0" smtClean="0">
                <a:latin typeface="Arial" pitchFamily="34" charset="0"/>
                <a:ea typeface="宋体" pitchFamily="2" charset="-122"/>
                <a:cs typeface="Arial" pitchFamily="34" charset="0"/>
              </a:rPr>
              <a:t>Food, Non-Food by Super Groups Quarterly Val. Growth Rate</a:t>
            </a:r>
            <a:br>
              <a:rPr lang="en-US" altLang="zh-CN" sz="2000" b="1" dirty="0" smtClean="0">
                <a:latin typeface="Arial" pitchFamily="34" charset="0"/>
                <a:ea typeface="宋体" pitchFamily="2" charset="-122"/>
                <a:cs typeface="Arial" pitchFamily="34" charset="0"/>
              </a:rPr>
            </a:br>
            <a:r>
              <a:rPr lang="en-US" altLang="zh-CN" sz="2000" b="1" dirty="0" smtClean="0">
                <a:latin typeface="Arial" pitchFamily="34" charset="0"/>
                <a:ea typeface="宋体" pitchFamily="2" charset="-122"/>
                <a:cs typeface="Arial" pitchFamily="34" charset="0"/>
              </a:rPr>
              <a:t>in Hypermarkets </a:t>
            </a:r>
            <a:r>
              <a:rPr lang="zh-CN" altLang="en-US" sz="2000" b="1" dirty="0" smtClean="0">
                <a:latin typeface="Arial" pitchFamily="34" charset="0"/>
                <a:ea typeface="宋体" pitchFamily="2" charset="-122"/>
                <a:cs typeface="Arial" pitchFamily="34" charset="0"/>
              </a:rPr>
              <a:t/>
            </a:r>
            <a:br>
              <a:rPr lang="zh-CN" altLang="en-US" sz="20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大卖场 食品类和非食品类 季度销售额增长率</a:t>
            </a:r>
            <a:br>
              <a:rPr lang="zh-CN" altLang="en-US" sz="2200" b="1" dirty="0" smtClean="0">
                <a:latin typeface="Arial" pitchFamily="34" charset="0"/>
                <a:ea typeface="宋体" pitchFamily="2" charset="-122"/>
                <a:cs typeface="Arial" pitchFamily="34" charset="0"/>
              </a:rPr>
            </a:br>
            <a:endParaRPr lang="zh-TW" altLang="en-US" sz="2200" b="1" dirty="0" smtClean="0">
              <a:latin typeface="Arial" pitchFamily="34" charset="0"/>
              <a:ea typeface="宋体" pitchFamily="2" charset="-122"/>
              <a:cs typeface="Arial" pitchFamily="34" charset="0"/>
            </a:endParaRPr>
          </a:p>
        </p:txBody>
      </p:sp>
      <p:graphicFrame>
        <p:nvGraphicFramePr>
          <p:cNvPr id="46083" name="Object 23"/>
          <p:cNvGraphicFramePr>
            <a:graphicFrameLocks noChangeAspect="1"/>
          </p:cNvGraphicFramePr>
          <p:nvPr>
            <p:extLst>
              <p:ext uri="{D42A27DB-BD31-4B8C-83A1-F6EECF244321}">
                <p14:modId xmlns:p14="http://schemas.microsoft.com/office/powerpoint/2010/main" val="2660795862"/>
              </p:ext>
            </p:extLst>
          </p:nvPr>
        </p:nvGraphicFramePr>
        <p:xfrm>
          <a:off x="4029075" y="1833563"/>
          <a:ext cx="5353050" cy="4548187"/>
        </p:xfrm>
        <a:graphic>
          <a:graphicData uri="http://schemas.openxmlformats.org/presentationml/2006/ole">
            <mc:AlternateContent xmlns:mc="http://schemas.openxmlformats.org/markup-compatibility/2006">
              <mc:Choice xmlns:v="urn:schemas-microsoft-com:vml" Requires="v">
                <p:oleObj spid="_x0000_s20760" name="Nielsen Report" r:id="rId3" imgW="14760000" imgH="10368000" progId="WSPReport.Document">
                  <p:embed/>
                </p:oleObj>
              </mc:Choice>
              <mc:Fallback>
                <p:oleObj name="Nielsen Report" r:id="rId3" imgW="14760000" imgH="10368000" progId="WSPReport.Document">
                  <p:embed/>
                  <p:pic>
                    <p:nvPicPr>
                      <p:cNvPr id="0" name=""/>
                      <p:cNvPicPr>
                        <a:picLocks noChangeAspect="1" noChangeArrowheads="1"/>
                      </p:cNvPicPr>
                      <p:nvPr/>
                    </p:nvPicPr>
                    <p:blipFill>
                      <a:blip r:embed="rId4"/>
                      <a:srcRect/>
                      <a:stretch>
                        <a:fillRect/>
                      </a:stretch>
                    </p:blipFill>
                    <p:spPr bwMode="auto">
                      <a:xfrm>
                        <a:off x="4029075" y="1833563"/>
                        <a:ext cx="535305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4" name="Text Box 4"/>
          <p:cNvSpPr txBox="1">
            <a:spLocks noChangeArrowheads="1"/>
          </p:cNvSpPr>
          <p:nvPr/>
        </p:nvSpPr>
        <p:spPr bwMode="auto">
          <a:xfrm>
            <a:off x="1290638" y="1354138"/>
            <a:ext cx="18399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a:solidFill>
                  <a:schemeClr val="bg2"/>
                </a:solidFill>
                <a:ea typeface="宋体" pitchFamily="2" charset="-122"/>
                <a:cs typeface="楷体_GB2312" pitchFamily="49" charset="-122"/>
              </a:rPr>
              <a:t>Food </a:t>
            </a:r>
            <a:r>
              <a:rPr lang="zh-CN" altLang="en-US" sz="1400">
                <a:solidFill>
                  <a:schemeClr val="bg2"/>
                </a:solidFill>
                <a:ea typeface="宋体" pitchFamily="2" charset="-122"/>
                <a:cs typeface="楷体_GB2312" pitchFamily="49" charset="-122"/>
              </a:rPr>
              <a:t>食品类</a:t>
            </a:r>
          </a:p>
        </p:txBody>
      </p:sp>
      <p:sp>
        <p:nvSpPr>
          <p:cNvPr id="46085" name="Text Box 5"/>
          <p:cNvSpPr txBox="1">
            <a:spLocks noChangeArrowheads="1"/>
          </p:cNvSpPr>
          <p:nvPr/>
        </p:nvSpPr>
        <p:spPr bwMode="auto">
          <a:xfrm>
            <a:off x="5384800" y="1354138"/>
            <a:ext cx="2684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a:solidFill>
                  <a:schemeClr val="bg2"/>
                </a:solidFill>
                <a:ea typeface="宋体" pitchFamily="2" charset="-122"/>
                <a:cs typeface="楷体_GB2312" pitchFamily="49" charset="-122"/>
              </a:rPr>
              <a:t>Non-Food </a:t>
            </a:r>
            <a:r>
              <a:rPr lang="zh-CN" altLang="en-US" sz="1400">
                <a:solidFill>
                  <a:schemeClr val="bg2"/>
                </a:solidFill>
                <a:ea typeface="宋体" pitchFamily="2" charset="-122"/>
                <a:cs typeface="楷体_GB2312" pitchFamily="49" charset="-122"/>
              </a:rPr>
              <a:t>非食品类</a:t>
            </a:r>
          </a:p>
        </p:txBody>
      </p:sp>
      <p:sp>
        <p:nvSpPr>
          <p:cNvPr id="46086" name="Text Box 10"/>
          <p:cNvSpPr txBox="1">
            <a:spLocks noChangeArrowheads="1"/>
          </p:cNvSpPr>
          <p:nvPr/>
        </p:nvSpPr>
        <p:spPr bwMode="auto">
          <a:xfrm>
            <a:off x="4008438" y="6403975"/>
            <a:ext cx="981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wrap="none">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r>
              <a:rPr lang="en-US" altLang="zh-CN" sz="1400">
                <a:solidFill>
                  <a:srgbClr val="2A2B2C"/>
                </a:solidFill>
                <a:ea typeface="宋体" pitchFamily="2" charset="-122"/>
                <a:cs typeface="楷体_GB2312" pitchFamily="49" charset="-122"/>
              </a:rPr>
              <a:t>Quarterly</a:t>
            </a:r>
          </a:p>
        </p:txBody>
      </p:sp>
      <p:graphicFrame>
        <p:nvGraphicFramePr>
          <p:cNvPr id="46087" name="Object 7"/>
          <p:cNvGraphicFramePr>
            <a:graphicFrameLocks noChangeAspect="1"/>
          </p:cNvGraphicFramePr>
          <p:nvPr>
            <p:extLst>
              <p:ext uri="{D42A27DB-BD31-4B8C-83A1-F6EECF244321}">
                <p14:modId xmlns:p14="http://schemas.microsoft.com/office/powerpoint/2010/main" val="430658987"/>
              </p:ext>
            </p:extLst>
          </p:nvPr>
        </p:nvGraphicFramePr>
        <p:xfrm>
          <a:off x="-104775" y="1887538"/>
          <a:ext cx="4740275" cy="4440237"/>
        </p:xfrm>
        <a:graphic>
          <a:graphicData uri="http://schemas.openxmlformats.org/presentationml/2006/ole">
            <mc:AlternateContent xmlns:mc="http://schemas.openxmlformats.org/markup-compatibility/2006">
              <mc:Choice xmlns:v="urn:schemas-microsoft-com:vml" Requires="v">
                <p:oleObj spid="_x0000_s20761" name="Nielsen Report" r:id="rId5" imgW="14760000" imgH="10368000" progId="WSPReport.Document">
                  <p:embed/>
                </p:oleObj>
              </mc:Choice>
              <mc:Fallback>
                <p:oleObj name="Nielsen Report" r:id="rId5" imgW="14760000" imgH="10368000" progId="WSPReport.Document">
                  <p:embed/>
                  <p:pic>
                    <p:nvPicPr>
                      <p:cNvPr id="0" name=""/>
                      <p:cNvPicPr>
                        <a:picLocks noChangeAspect="1" noChangeArrowheads="1"/>
                      </p:cNvPicPr>
                      <p:nvPr/>
                    </p:nvPicPr>
                    <p:blipFill>
                      <a:blip r:embed="rId6"/>
                      <a:srcRect/>
                      <a:stretch>
                        <a:fillRect/>
                      </a:stretch>
                    </p:blipFill>
                    <p:spPr bwMode="auto">
                      <a:xfrm>
                        <a:off x="-104775" y="1887538"/>
                        <a:ext cx="4740275" cy="444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33802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3"/>
          <p:cNvGraphicFramePr>
            <a:graphicFrameLocks noChangeAspect="1"/>
          </p:cNvGraphicFramePr>
          <p:nvPr>
            <p:extLst>
              <p:ext uri="{D42A27DB-BD31-4B8C-83A1-F6EECF244321}">
                <p14:modId xmlns:p14="http://schemas.microsoft.com/office/powerpoint/2010/main" val="1735818211"/>
              </p:ext>
            </p:extLst>
          </p:nvPr>
        </p:nvGraphicFramePr>
        <p:xfrm>
          <a:off x="217488" y="554038"/>
          <a:ext cx="9004300" cy="5994400"/>
        </p:xfrm>
        <a:graphic>
          <a:graphicData uri="http://schemas.openxmlformats.org/presentationml/2006/ole">
            <mc:AlternateContent xmlns:mc="http://schemas.openxmlformats.org/markup-compatibility/2006">
              <mc:Choice xmlns:v="urn:schemas-microsoft-com:vml" Requires="v">
                <p:oleObj spid="_x0000_s21644" name="Nielsen Report" r:id="rId4" imgW="14760000" imgH="10368000" progId="WSPReport.Document">
                  <p:embed/>
                </p:oleObj>
              </mc:Choice>
              <mc:Fallback>
                <p:oleObj name="Nielsen Report" r:id="rId4" imgW="14760000" imgH="10368000" progId="WSPReport.Document">
                  <p:embed/>
                  <p:pic>
                    <p:nvPicPr>
                      <p:cNvPr id="0" name=""/>
                      <p:cNvPicPr>
                        <a:picLocks noChangeAspect="1" noChangeArrowheads="1"/>
                      </p:cNvPicPr>
                      <p:nvPr/>
                    </p:nvPicPr>
                    <p:blipFill>
                      <a:blip r:embed="rId5"/>
                      <a:srcRect/>
                      <a:stretch>
                        <a:fillRect/>
                      </a:stretch>
                    </p:blipFill>
                    <p:spPr bwMode="auto">
                      <a:xfrm>
                        <a:off x="217488" y="554038"/>
                        <a:ext cx="9004300"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7" name="Rectangle 3"/>
          <p:cNvSpPr>
            <a:spLocks noGrp="1" noChangeArrowheads="1"/>
          </p:cNvSpPr>
          <p:nvPr>
            <p:ph type="title" idx="4294967295"/>
          </p:nvPr>
        </p:nvSpPr>
        <p:spPr>
          <a:xfrm>
            <a:off x="368300" y="261938"/>
            <a:ext cx="8388350" cy="801687"/>
          </a:xfrm>
        </p:spPr>
        <p:txBody>
          <a:bodyPr/>
          <a:lstStyle/>
          <a:p>
            <a:pPr eaLnBrk="1" hangingPunct="1"/>
            <a:r>
              <a:rPr lang="en-US" altLang="zh-CN" sz="2200" b="1" smtClean="0">
                <a:latin typeface="Arial" pitchFamily="34" charset="0"/>
                <a:ea typeface="宋体" pitchFamily="2" charset="-122"/>
                <a:cs typeface="Arial" pitchFamily="34" charset="0"/>
              </a:rPr>
              <a:t>Food Super Groups Weekly Value Sales Rate </a:t>
            </a:r>
            <a:br>
              <a:rPr lang="en-US" altLang="zh-CN" sz="2200" b="1" smtClean="0">
                <a:latin typeface="Arial" pitchFamily="34" charset="0"/>
                <a:ea typeface="宋体" pitchFamily="2" charset="-122"/>
                <a:cs typeface="Arial" pitchFamily="34" charset="0"/>
              </a:rPr>
            </a:br>
            <a:r>
              <a:rPr lang="en-US" altLang="zh-CN" sz="2200" b="1" smtClean="0">
                <a:latin typeface="Arial" pitchFamily="34" charset="0"/>
                <a:ea typeface="宋体" pitchFamily="2" charset="-122"/>
                <a:cs typeface="Arial" pitchFamily="34" charset="0"/>
              </a:rPr>
              <a:t>in Hypermarkets</a:t>
            </a:r>
            <a:r>
              <a:rPr lang="zh-CN" altLang="en-US" sz="2200" b="1" smtClean="0">
                <a:latin typeface="Arial" pitchFamily="34" charset="0"/>
                <a:ea typeface="宋体" pitchFamily="2" charset="-122"/>
                <a:cs typeface="Arial" pitchFamily="34" charset="0"/>
              </a:rPr>
              <a:t> </a:t>
            </a:r>
            <a:br>
              <a:rPr lang="zh-CN" altLang="en-US"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大卖场 食品类子类</a:t>
            </a:r>
            <a:r>
              <a:rPr lang="en-US" altLang="zh-CN" sz="2200" b="1" smtClean="0">
                <a:latin typeface="Arial" pitchFamily="34" charset="0"/>
                <a:ea typeface="宋体" pitchFamily="2" charset="-122"/>
                <a:cs typeface="Arial" pitchFamily="34" charset="0"/>
              </a:rPr>
              <a:t> </a:t>
            </a:r>
            <a:r>
              <a:rPr lang="zh-CN" altLang="en-US" sz="2200" b="1" smtClean="0">
                <a:latin typeface="Arial" pitchFamily="34" charset="0"/>
                <a:ea typeface="宋体" pitchFamily="2" charset="-122"/>
                <a:cs typeface="Arial" pitchFamily="34" charset="0"/>
              </a:rPr>
              <a:t>周销售额</a:t>
            </a:r>
            <a:endParaRPr lang="zh-TW" altLang="en-US" sz="2200" b="1" smtClean="0">
              <a:latin typeface="Arial" pitchFamily="34" charset="0"/>
              <a:ea typeface="宋体" pitchFamily="2" charset="-122"/>
              <a:cs typeface="Arial" pitchFamily="34" charset="0"/>
            </a:endParaRPr>
          </a:p>
        </p:txBody>
      </p:sp>
      <p:sp>
        <p:nvSpPr>
          <p:cNvPr id="47108" name="Text Box 6"/>
          <p:cNvSpPr txBox="1">
            <a:spLocks noChangeArrowheads="1"/>
          </p:cNvSpPr>
          <p:nvPr/>
        </p:nvSpPr>
        <p:spPr bwMode="auto">
          <a:xfrm>
            <a:off x="2554288" y="6356350"/>
            <a:ext cx="398938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000" dirty="0">
                <a:solidFill>
                  <a:schemeClr val="bg2"/>
                </a:solidFill>
                <a:ea typeface="宋体" pitchFamily="2" charset="-122"/>
                <a:cs typeface="Arial" pitchFamily="34" charset="0"/>
              </a:rPr>
              <a:t>Periods is from 2014 Week </a:t>
            </a:r>
            <a:r>
              <a:rPr lang="en-US" altLang="zh-CN" sz="1000" dirty="0" smtClean="0">
                <a:solidFill>
                  <a:schemeClr val="bg2"/>
                </a:solidFill>
                <a:ea typeface="宋体" pitchFamily="2" charset="-122"/>
                <a:cs typeface="Arial" pitchFamily="34" charset="0"/>
              </a:rPr>
              <a:t>48 </a:t>
            </a:r>
            <a:r>
              <a:rPr lang="en-US" altLang="zh-CN" sz="1000" dirty="0">
                <a:solidFill>
                  <a:schemeClr val="bg2"/>
                </a:solidFill>
                <a:ea typeface="宋体" pitchFamily="2" charset="-122"/>
                <a:cs typeface="Arial" pitchFamily="34" charset="0"/>
              </a:rPr>
              <a:t>to 2015 week </a:t>
            </a:r>
            <a:r>
              <a:rPr lang="en-US" altLang="zh-CN" sz="1000" dirty="0" smtClean="0">
                <a:solidFill>
                  <a:schemeClr val="bg2"/>
                </a:solidFill>
                <a:ea typeface="宋体" pitchFamily="2" charset="-122"/>
                <a:cs typeface="Arial" pitchFamily="34" charset="0"/>
              </a:rPr>
              <a:t>47, </a:t>
            </a:r>
            <a:r>
              <a:rPr lang="en-US" altLang="zh-CN" sz="1000" dirty="0">
                <a:solidFill>
                  <a:schemeClr val="bg2"/>
                </a:solidFill>
                <a:ea typeface="宋体" pitchFamily="2" charset="-122"/>
                <a:cs typeface="Arial" pitchFamily="34" charset="0"/>
              </a:rPr>
              <a:t>totally 1 years</a:t>
            </a:r>
          </a:p>
          <a:p>
            <a:pPr>
              <a:lnSpc>
                <a:spcPct val="70000"/>
              </a:lnSpc>
              <a:spcBef>
                <a:spcPct val="50000"/>
              </a:spcBef>
            </a:pPr>
            <a:r>
              <a:rPr lang="zh-CN" altLang="en-US" sz="1000" dirty="0">
                <a:solidFill>
                  <a:schemeClr val="bg2"/>
                </a:solidFill>
                <a:ea typeface="宋体" pitchFamily="2" charset="-122"/>
                <a:cs typeface="Arial" pitchFamily="34" charset="0"/>
              </a:rPr>
              <a:t>期数从</a:t>
            </a:r>
            <a:r>
              <a:rPr lang="en-US" altLang="zh-CN" sz="1000" dirty="0">
                <a:solidFill>
                  <a:schemeClr val="bg2"/>
                </a:solidFill>
                <a:ea typeface="宋体" pitchFamily="2" charset="-122"/>
                <a:cs typeface="Arial" pitchFamily="34" charset="0"/>
              </a:rPr>
              <a:t>2014</a:t>
            </a:r>
            <a:r>
              <a:rPr lang="zh-CN" altLang="en-US" sz="1000" dirty="0">
                <a:solidFill>
                  <a:schemeClr val="bg2"/>
                </a:solidFill>
                <a:ea typeface="宋体" pitchFamily="2" charset="-122"/>
                <a:cs typeface="Arial" pitchFamily="34" charset="0"/>
              </a:rPr>
              <a:t>年</a:t>
            </a:r>
            <a:r>
              <a:rPr lang="zh-CN" altLang="en-US" sz="1000" dirty="0" smtClean="0">
                <a:solidFill>
                  <a:schemeClr val="bg2"/>
                </a:solidFill>
                <a:ea typeface="宋体" pitchFamily="2" charset="-122"/>
                <a:cs typeface="Arial" pitchFamily="34" charset="0"/>
              </a:rPr>
              <a:t>第</a:t>
            </a:r>
            <a:r>
              <a:rPr lang="en-US" altLang="zh-CN" sz="1000" dirty="0" smtClean="0">
                <a:solidFill>
                  <a:schemeClr val="bg2"/>
                </a:solidFill>
                <a:ea typeface="宋体" pitchFamily="2" charset="-122"/>
                <a:cs typeface="Arial" pitchFamily="34" charset="0"/>
              </a:rPr>
              <a:t>48</a:t>
            </a:r>
            <a:r>
              <a:rPr lang="zh-CN" altLang="en-US" sz="1000" dirty="0" smtClean="0">
                <a:solidFill>
                  <a:schemeClr val="bg2"/>
                </a:solidFill>
                <a:ea typeface="宋体" pitchFamily="2" charset="-122"/>
                <a:cs typeface="Arial" pitchFamily="34" charset="0"/>
              </a:rPr>
              <a:t>周</a:t>
            </a:r>
            <a:r>
              <a:rPr lang="zh-CN" altLang="en-US" sz="1000" dirty="0">
                <a:solidFill>
                  <a:schemeClr val="bg2"/>
                </a:solidFill>
                <a:ea typeface="宋体" pitchFamily="2" charset="-122"/>
                <a:cs typeface="Arial" pitchFamily="34" charset="0"/>
              </a:rPr>
              <a:t>到</a:t>
            </a:r>
            <a:r>
              <a:rPr lang="en-US" altLang="zh-CN" sz="1000" dirty="0">
                <a:solidFill>
                  <a:schemeClr val="bg2"/>
                </a:solidFill>
                <a:ea typeface="宋体" pitchFamily="2" charset="-122"/>
                <a:cs typeface="Arial" pitchFamily="34" charset="0"/>
              </a:rPr>
              <a:t>2015</a:t>
            </a:r>
            <a:r>
              <a:rPr lang="zh-CN" altLang="en-US" sz="1000" dirty="0">
                <a:solidFill>
                  <a:schemeClr val="bg2"/>
                </a:solidFill>
                <a:ea typeface="宋体" pitchFamily="2" charset="-122"/>
                <a:cs typeface="Arial" pitchFamily="34" charset="0"/>
              </a:rPr>
              <a:t>年</a:t>
            </a:r>
            <a:r>
              <a:rPr lang="zh-CN" altLang="en-US" sz="1000" dirty="0" smtClean="0">
                <a:solidFill>
                  <a:schemeClr val="bg2"/>
                </a:solidFill>
                <a:ea typeface="宋体" pitchFamily="2" charset="-122"/>
                <a:cs typeface="Arial" pitchFamily="34" charset="0"/>
              </a:rPr>
              <a:t>第</a:t>
            </a:r>
            <a:r>
              <a:rPr lang="en-US" altLang="zh-CN" sz="1000" dirty="0" smtClean="0">
                <a:solidFill>
                  <a:schemeClr val="bg2"/>
                </a:solidFill>
                <a:ea typeface="宋体" pitchFamily="2" charset="-122"/>
                <a:cs typeface="Arial" pitchFamily="34" charset="0"/>
              </a:rPr>
              <a:t>47</a:t>
            </a:r>
            <a:r>
              <a:rPr lang="zh-CN" altLang="en-US" sz="1000" dirty="0" smtClean="0">
                <a:solidFill>
                  <a:schemeClr val="bg2"/>
                </a:solidFill>
                <a:ea typeface="宋体" pitchFamily="2" charset="-122"/>
                <a:cs typeface="Arial" pitchFamily="34" charset="0"/>
              </a:rPr>
              <a:t>周</a:t>
            </a:r>
            <a:r>
              <a:rPr lang="zh-CN" altLang="en-US" sz="1000" dirty="0">
                <a:solidFill>
                  <a:schemeClr val="bg2"/>
                </a:solidFill>
                <a:ea typeface="宋体" pitchFamily="2" charset="-122"/>
                <a:cs typeface="Arial" pitchFamily="34" charset="0"/>
              </a:rPr>
              <a:t>，共</a:t>
            </a:r>
            <a:r>
              <a:rPr lang="en-US" altLang="zh-CN" sz="1000" dirty="0">
                <a:solidFill>
                  <a:schemeClr val="bg2"/>
                </a:solidFill>
                <a:ea typeface="宋体" pitchFamily="2" charset="-122"/>
                <a:cs typeface="Arial" pitchFamily="34" charset="0"/>
              </a:rPr>
              <a:t>1</a:t>
            </a:r>
            <a:r>
              <a:rPr lang="zh-CN" altLang="en-US" sz="1000" dirty="0">
                <a:solidFill>
                  <a:schemeClr val="bg2"/>
                </a:solidFill>
                <a:ea typeface="宋体" pitchFamily="2" charset="-122"/>
                <a:cs typeface="Arial" pitchFamily="34" charset="0"/>
              </a:rPr>
              <a:t>年</a:t>
            </a:r>
          </a:p>
        </p:txBody>
      </p:sp>
    </p:spTree>
    <p:extLst>
      <p:ext uri="{BB962C8B-B14F-4D97-AF65-F5344CB8AC3E}">
        <p14:creationId xmlns:p14="http://schemas.microsoft.com/office/powerpoint/2010/main" val="374761895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3"/>
          <p:cNvGraphicFramePr>
            <a:graphicFrameLocks noChangeAspect="1"/>
          </p:cNvGraphicFramePr>
          <p:nvPr>
            <p:extLst>
              <p:ext uri="{D42A27DB-BD31-4B8C-83A1-F6EECF244321}">
                <p14:modId xmlns:p14="http://schemas.microsoft.com/office/powerpoint/2010/main" val="3187584104"/>
              </p:ext>
            </p:extLst>
          </p:nvPr>
        </p:nvGraphicFramePr>
        <p:xfrm>
          <a:off x="487363" y="511175"/>
          <a:ext cx="8281987" cy="6149975"/>
        </p:xfrm>
        <a:graphic>
          <a:graphicData uri="http://schemas.openxmlformats.org/presentationml/2006/ole">
            <mc:AlternateContent xmlns:mc="http://schemas.openxmlformats.org/markup-compatibility/2006">
              <mc:Choice xmlns:v="urn:schemas-microsoft-com:vml" Requires="v">
                <p:oleObj spid="_x0000_s22668" name="Nielsen Report" r:id="rId4" imgW="14760000" imgH="10368000" progId="WSPReport.Document">
                  <p:embed/>
                </p:oleObj>
              </mc:Choice>
              <mc:Fallback>
                <p:oleObj name="Nielsen Report" r:id="rId4" imgW="14760000" imgH="10368000" progId="WSPReport.Document">
                  <p:embed/>
                  <p:pic>
                    <p:nvPicPr>
                      <p:cNvPr id="0" name=""/>
                      <p:cNvPicPr>
                        <a:picLocks noChangeAspect="1" noChangeArrowheads="1"/>
                      </p:cNvPicPr>
                      <p:nvPr/>
                    </p:nvPicPr>
                    <p:blipFill>
                      <a:blip r:embed="rId5"/>
                      <a:srcRect/>
                      <a:stretch>
                        <a:fillRect/>
                      </a:stretch>
                    </p:blipFill>
                    <p:spPr bwMode="auto">
                      <a:xfrm>
                        <a:off x="487363" y="511175"/>
                        <a:ext cx="8281987"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1" name="Rectangle 3"/>
          <p:cNvSpPr>
            <a:spLocks noGrp="1" noChangeArrowheads="1"/>
          </p:cNvSpPr>
          <p:nvPr>
            <p:ph type="title" idx="4294967295"/>
          </p:nvPr>
        </p:nvSpPr>
        <p:spPr>
          <a:xfrm>
            <a:off x="285750" y="-39688"/>
            <a:ext cx="8388350" cy="809626"/>
          </a:xfrm>
        </p:spPr>
        <p:txBody>
          <a:bodyPr/>
          <a:lstStyle/>
          <a:p>
            <a:pPr eaLnBrk="1" hangingPunct="1"/>
            <a:r>
              <a:rPr lang="en-US" altLang="zh-CN" sz="2000" b="1" dirty="0" smtClean="0">
                <a:latin typeface="Arial" pitchFamily="34" charset="0"/>
                <a:ea typeface="宋体" pitchFamily="2" charset="-122"/>
                <a:cs typeface="Arial" pitchFamily="34" charset="0"/>
              </a:rPr>
              <a:t>Non-Food Super Groups Weekly Value in Hypermarkets</a:t>
            </a:r>
            <a:br>
              <a:rPr lang="en-US" altLang="zh-CN" sz="2000" b="1" dirty="0" smtClean="0">
                <a:latin typeface="Arial" pitchFamily="34" charset="0"/>
                <a:ea typeface="宋体" pitchFamily="2" charset="-122"/>
                <a:cs typeface="Arial" pitchFamily="34" charset="0"/>
              </a:rPr>
            </a:br>
            <a:r>
              <a:rPr lang="zh-CN" altLang="en-US" sz="2000" b="1" dirty="0" smtClean="0">
                <a:latin typeface="Arial" pitchFamily="34" charset="0"/>
                <a:ea typeface="宋体" pitchFamily="2" charset="-122"/>
                <a:cs typeface="Arial" pitchFamily="34" charset="0"/>
              </a:rPr>
              <a:t>大卖场 非食品类子类</a:t>
            </a:r>
            <a:r>
              <a:rPr lang="en-US" altLang="zh-CN" sz="2000" b="1" dirty="0" smtClean="0">
                <a:latin typeface="Arial" pitchFamily="34" charset="0"/>
                <a:ea typeface="宋体" pitchFamily="2" charset="-122"/>
                <a:cs typeface="Arial" pitchFamily="34" charset="0"/>
              </a:rPr>
              <a:t> </a:t>
            </a:r>
            <a:r>
              <a:rPr lang="zh-CN" altLang="en-US" sz="2000" b="1" dirty="0" smtClean="0">
                <a:latin typeface="Arial" pitchFamily="34" charset="0"/>
                <a:ea typeface="宋体" pitchFamily="2" charset="-122"/>
                <a:cs typeface="Arial" pitchFamily="34" charset="0"/>
              </a:rPr>
              <a:t>周销售额</a:t>
            </a:r>
            <a:endParaRPr lang="zh-TW" altLang="en-US" sz="2000" b="1" dirty="0" smtClean="0">
              <a:latin typeface="Arial" pitchFamily="34" charset="0"/>
              <a:ea typeface="宋体" pitchFamily="2" charset="-122"/>
              <a:cs typeface="Arial" pitchFamily="34" charset="0"/>
            </a:endParaRPr>
          </a:p>
        </p:txBody>
      </p:sp>
      <p:sp>
        <p:nvSpPr>
          <p:cNvPr id="48132" name="Text Box 6"/>
          <p:cNvSpPr txBox="1">
            <a:spLocks noChangeArrowheads="1"/>
          </p:cNvSpPr>
          <p:nvPr/>
        </p:nvSpPr>
        <p:spPr bwMode="auto">
          <a:xfrm>
            <a:off x="2554288" y="6394450"/>
            <a:ext cx="398938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000" dirty="0">
                <a:solidFill>
                  <a:schemeClr val="bg2"/>
                </a:solidFill>
                <a:ea typeface="宋体" pitchFamily="2" charset="-122"/>
                <a:cs typeface="Arial" pitchFamily="34" charset="0"/>
              </a:rPr>
              <a:t>Periods is from 2014 Week </a:t>
            </a:r>
            <a:r>
              <a:rPr lang="en-US" altLang="zh-CN" sz="1000" dirty="0" smtClean="0">
                <a:solidFill>
                  <a:schemeClr val="bg2"/>
                </a:solidFill>
                <a:ea typeface="宋体" pitchFamily="2" charset="-122"/>
                <a:cs typeface="Arial" pitchFamily="34" charset="0"/>
              </a:rPr>
              <a:t>48 </a:t>
            </a:r>
            <a:r>
              <a:rPr lang="en-US" altLang="zh-CN" sz="1000" dirty="0">
                <a:solidFill>
                  <a:schemeClr val="bg2"/>
                </a:solidFill>
                <a:ea typeface="宋体" pitchFamily="2" charset="-122"/>
                <a:cs typeface="Arial" pitchFamily="34" charset="0"/>
              </a:rPr>
              <a:t>to 2015 week </a:t>
            </a:r>
            <a:r>
              <a:rPr lang="en-US" altLang="zh-CN" sz="1000" dirty="0" smtClean="0">
                <a:solidFill>
                  <a:schemeClr val="bg2"/>
                </a:solidFill>
                <a:ea typeface="宋体" pitchFamily="2" charset="-122"/>
                <a:cs typeface="Arial" pitchFamily="34" charset="0"/>
              </a:rPr>
              <a:t>47, </a:t>
            </a:r>
            <a:r>
              <a:rPr lang="en-US" altLang="zh-CN" sz="1000" dirty="0">
                <a:solidFill>
                  <a:schemeClr val="bg2"/>
                </a:solidFill>
                <a:ea typeface="宋体" pitchFamily="2" charset="-122"/>
                <a:cs typeface="Arial" pitchFamily="34" charset="0"/>
              </a:rPr>
              <a:t>totally 1 years</a:t>
            </a:r>
          </a:p>
          <a:p>
            <a:pPr>
              <a:lnSpc>
                <a:spcPct val="70000"/>
              </a:lnSpc>
              <a:spcBef>
                <a:spcPct val="50000"/>
              </a:spcBef>
            </a:pPr>
            <a:r>
              <a:rPr lang="zh-CN" altLang="en-US" sz="1000" dirty="0">
                <a:solidFill>
                  <a:schemeClr val="bg2"/>
                </a:solidFill>
                <a:ea typeface="宋体" pitchFamily="2" charset="-122"/>
                <a:cs typeface="Arial" pitchFamily="34" charset="0"/>
              </a:rPr>
              <a:t>期数从</a:t>
            </a:r>
            <a:r>
              <a:rPr lang="en-US" altLang="zh-CN" sz="1000" dirty="0">
                <a:solidFill>
                  <a:schemeClr val="bg2"/>
                </a:solidFill>
                <a:ea typeface="宋体" pitchFamily="2" charset="-122"/>
                <a:cs typeface="Arial" pitchFamily="34" charset="0"/>
              </a:rPr>
              <a:t>2014</a:t>
            </a:r>
            <a:r>
              <a:rPr lang="zh-CN" altLang="en-US" sz="1000" dirty="0">
                <a:solidFill>
                  <a:schemeClr val="bg2"/>
                </a:solidFill>
                <a:ea typeface="宋体" pitchFamily="2" charset="-122"/>
                <a:cs typeface="Arial" pitchFamily="34" charset="0"/>
              </a:rPr>
              <a:t>年</a:t>
            </a:r>
            <a:r>
              <a:rPr lang="zh-CN" altLang="en-US" sz="1000" dirty="0" smtClean="0">
                <a:solidFill>
                  <a:schemeClr val="bg2"/>
                </a:solidFill>
                <a:ea typeface="宋体" pitchFamily="2" charset="-122"/>
                <a:cs typeface="Arial" pitchFamily="34" charset="0"/>
              </a:rPr>
              <a:t>第</a:t>
            </a:r>
            <a:r>
              <a:rPr lang="en-US" altLang="zh-CN" sz="1000" dirty="0" smtClean="0">
                <a:solidFill>
                  <a:schemeClr val="bg2"/>
                </a:solidFill>
                <a:ea typeface="宋体" pitchFamily="2" charset="-122"/>
                <a:cs typeface="Arial" pitchFamily="34" charset="0"/>
              </a:rPr>
              <a:t>48</a:t>
            </a:r>
            <a:r>
              <a:rPr lang="zh-CN" altLang="en-US" sz="1000" dirty="0" smtClean="0">
                <a:solidFill>
                  <a:schemeClr val="bg2"/>
                </a:solidFill>
                <a:ea typeface="宋体" pitchFamily="2" charset="-122"/>
                <a:cs typeface="Arial" pitchFamily="34" charset="0"/>
              </a:rPr>
              <a:t>周</a:t>
            </a:r>
            <a:r>
              <a:rPr lang="zh-CN" altLang="en-US" sz="1000" dirty="0">
                <a:solidFill>
                  <a:schemeClr val="bg2"/>
                </a:solidFill>
                <a:ea typeface="宋体" pitchFamily="2" charset="-122"/>
                <a:cs typeface="Arial" pitchFamily="34" charset="0"/>
              </a:rPr>
              <a:t>到</a:t>
            </a:r>
            <a:r>
              <a:rPr lang="en-US" altLang="zh-CN" sz="1000" dirty="0">
                <a:solidFill>
                  <a:schemeClr val="bg2"/>
                </a:solidFill>
                <a:ea typeface="宋体" pitchFamily="2" charset="-122"/>
                <a:cs typeface="Arial" pitchFamily="34" charset="0"/>
              </a:rPr>
              <a:t>2015</a:t>
            </a:r>
            <a:r>
              <a:rPr lang="zh-CN" altLang="en-US" sz="1000" dirty="0">
                <a:solidFill>
                  <a:schemeClr val="bg2"/>
                </a:solidFill>
                <a:ea typeface="宋体" pitchFamily="2" charset="-122"/>
                <a:cs typeface="Arial" pitchFamily="34" charset="0"/>
              </a:rPr>
              <a:t>年</a:t>
            </a:r>
            <a:r>
              <a:rPr lang="zh-CN" altLang="en-US" sz="1000" dirty="0" smtClean="0">
                <a:solidFill>
                  <a:schemeClr val="bg2"/>
                </a:solidFill>
                <a:ea typeface="宋体" pitchFamily="2" charset="-122"/>
                <a:cs typeface="Arial" pitchFamily="34" charset="0"/>
              </a:rPr>
              <a:t>第</a:t>
            </a:r>
            <a:r>
              <a:rPr lang="en-US" altLang="zh-CN" sz="1000" dirty="0" smtClean="0">
                <a:solidFill>
                  <a:schemeClr val="bg2"/>
                </a:solidFill>
                <a:ea typeface="宋体" pitchFamily="2" charset="-122"/>
                <a:cs typeface="Arial" pitchFamily="34" charset="0"/>
              </a:rPr>
              <a:t>47</a:t>
            </a:r>
            <a:r>
              <a:rPr lang="zh-CN" altLang="en-US" sz="1000" dirty="0" smtClean="0">
                <a:solidFill>
                  <a:schemeClr val="bg2"/>
                </a:solidFill>
                <a:ea typeface="宋体" pitchFamily="2" charset="-122"/>
                <a:cs typeface="Arial" pitchFamily="34" charset="0"/>
              </a:rPr>
              <a:t>周</a:t>
            </a:r>
            <a:r>
              <a:rPr lang="zh-CN" altLang="en-US" sz="1000" dirty="0">
                <a:solidFill>
                  <a:schemeClr val="bg2"/>
                </a:solidFill>
                <a:ea typeface="宋体" pitchFamily="2" charset="-122"/>
                <a:cs typeface="Arial" pitchFamily="34" charset="0"/>
              </a:rPr>
              <a:t>，共</a:t>
            </a:r>
            <a:r>
              <a:rPr lang="en-US" altLang="zh-CN" sz="1000" dirty="0">
                <a:solidFill>
                  <a:schemeClr val="bg2"/>
                </a:solidFill>
                <a:ea typeface="宋体" pitchFamily="2" charset="-122"/>
                <a:cs typeface="Arial" pitchFamily="34" charset="0"/>
              </a:rPr>
              <a:t>1</a:t>
            </a:r>
            <a:r>
              <a:rPr lang="zh-CN" altLang="en-US" sz="1000" dirty="0">
                <a:solidFill>
                  <a:schemeClr val="bg2"/>
                </a:solidFill>
                <a:ea typeface="宋体" pitchFamily="2" charset="-122"/>
                <a:cs typeface="Arial" pitchFamily="34" charset="0"/>
              </a:rPr>
              <a:t>年</a:t>
            </a:r>
          </a:p>
        </p:txBody>
      </p:sp>
    </p:spTree>
    <p:extLst>
      <p:ext uri="{BB962C8B-B14F-4D97-AF65-F5344CB8AC3E}">
        <p14:creationId xmlns:p14="http://schemas.microsoft.com/office/powerpoint/2010/main" val="210725839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565275" y="1611313"/>
            <a:ext cx="397510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lstStyle/>
          <a:p>
            <a:pPr>
              <a:lnSpc>
                <a:spcPct val="95000"/>
              </a:lnSpc>
            </a:pPr>
            <a:r>
              <a:rPr kumimoji="1" lang="zh-CN" altLang="en-US" sz="2400" dirty="0">
                <a:solidFill>
                  <a:srgbClr val="009DD9"/>
                </a:solidFill>
                <a:ea typeface="宋体" pitchFamily="2" charset="-122"/>
                <a:cs typeface="Arial" pitchFamily="34" charset="0"/>
              </a:rPr>
              <a:t>谢谢！</a:t>
            </a:r>
            <a:r>
              <a:rPr kumimoji="1" lang="en-US" altLang="zh-TW" sz="2400" dirty="0">
                <a:solidFill>
                  <a:srgbClr val="009DD9"/>
                </a:solidFill>
                <a:ea typeface="宋体" pitchFamily="2" charset="-122"/>
                <a:cs typeface="Arial" pitchFamily="34" charset="0"/>
              </a:rPr>
              <a:t/>
            </a:r>
            <a:br>
              <a:rPr kumimoji="1" lang="en-US" altLang="zh-TW" sz="2400" dirty="0">
                <a:solidFill>
                  <a:srgbClr val="009DD9"/>
                </a:solidFill>
                <a:ea typeface="宋体" pitchFamily="2" charset="-122"/>
                <a:cs typeface="Arial" pitchFamily="34" charset="0"/>
              </a:rPr>
            </a:br>
            <a:r>
              <a:rPr kumimoji="1" lang="en-US" altLang="zh-TW" sz="2400" dirty="0">
                <a:solidFill>
                  <a:srgbClr val="009DD9"/>
                </a:solidFill>
                <a:ea typeface="宋体" pitchFamily="2" charset="-122"/>
                <a:cs typeface="Arial" pitchFamily="34" charset="0"/>
              </a:rPr>
              <a:t>Thank you</a:t>
            </a:r>
          </a:p>
        </p:txBody>
      </p:sp>
      <p:pic>
        <p:nvPicPr>
          <p:cNvPr id="49155" name="Picture 3" descr="Nielsen_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6238875"/>
            <a:ext cx="10604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4"/>
          <p:cNvSpPr txBox="1">
            <a:spLocks noChangeArrowheads="1"/>
          </p:cNvSpPr>
          <p:nvPr/>
        </p:nvSpPr>
        <p:spPr bwMode="auto">
          <a:xfrm>
            <a:off x="4572000" y="6629400"/>
            <a:ext cx="430212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sz="1300" b="1">
                <a:solidFill>
                  <a:srgbClr val="FF6600"/>
                </a:solidFill>
                <a:latin typeface="Arial" pitchFamily="34" charset="0"/>
                <a:ea typeface="楷体_GB2312" pitchFamily="49" charset="-122"/>
              </a:defRPr>
            </a:lvl1pPr>
            <a:lvl2pPr marL="742950" indent="-285750" defTabSz="457200" eaLnBrk="0" hangingPunct="0">
              <a:defRPr sz="1300" b="1">
                <a:solidFill>
                  <a:srgbClr val="FF6600"/>
                </a:solidFill>
                <a:latin typeface="Arial" pitchFamily="34" charset="0"/>
                <a:ea typeface="楷体_GB2312" pitchFamily="49" charset="-122"/>
              </a:defRPr>
            </a:lvl2pPr>
            <a:lvl3pPr marL="1143000" indent="-228600" defTabSz="457200" eaLnBrk="0" hangingPunct="0">
              <a:defRPr sz="1300" b="1">
                <a:solidFill>
                  <a:srgbClr val="FF6600"/>
                </a:solidFill>
                <a:latin typeface="Arial" pitchFamily="34" charset="0"/>
                <a:ea typeface="楷体_GB2312" pitchFamily="49" charset="-122"/>
              </a:defRPr>
            </a:lvl3pPr>
            <a:lvl4pPr marL="1600200" indent="-228600" defTabSz="457200" eaLnBrk="0" hangingPunct="0">
              <a:defRPr sz="1300" b="1">
                <a:solidFill>
                  <a:srgbClr val="FF6600"/>
                </a:solidFill>
                <a:latin typeface="Arial" pitchFamily="34" charset="0"/>
                <a:ea typeface="楷体_GB2312" pitchFamily="49" charset="-122"/>
              </a:defRPr>
            </a:lvl4pPr>
            <a:lvl5pPr marL="2057400" indent="-228600" defTabSz="457200" eaLnBrk="0" hangingPunct="0">
              <a:defRPr sz="1300" b="1">
                <a:solidFill>
                  <a:srgbClr val="FF6600"/>
                </a:solidFill>
                <a:latin typeface="Arial" pitchFamily="34" charset="0"/>
                <a:ea typeface="楷体_GB2312" pitchFamily="49" charset="-122"/>
              </a:defRPr>
            </a:lvl5pPr>
            <a:lvl6pPr marL="25146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4572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a:spcAft>
                <a:spcPts val="300"/>
              </a:spcAft>
            </a:pPr>
            <a:r>
              <a:rPr lang="en-US" altLang="zh-CN" sz="800" b="0">
                <a:solidFill>
                  <a:schemeClr val="bg1"/>
                </a:solidFill>
                <a:ea typeface="MS PGothic" pitchFamily="34" charset="-128"/>
                <a:cs typeface="楷体_GB2312" pitchFamily="49" charset="-122"/>
              </a:rPr>
              <a:t>Copyright © 2010 The Nielsen Company. Confidential and proprietary.</a:t>
            </a:r>
          </a:p>
        </p:txBody>
      </p:sp>
    </p:spTree>
    <p:extLst>
      <p:ext uri="{BB962C8B-B14F-4D97-AF65-F5344CB8AC3E}">
        <p14:creationId xmlns:p14="http://schemas.microsoft.com/office/powerpoint/2010/main" val="246907594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85750" y="404813"/>
            <a:ext cx="8388350" cy="801687"/>
          </a:xfrm>
        </p:spPr>
        <p:txBody>
          <a:bodyPr/>
          <a:lstStyle/>
          <a:p>
            <a:pPr eaLnBrk="1" hangingPunct="1"/>
            <a:r>
              <a:rPr lang="en-US" altLang="zh-CN" sz="2200" b="1" dirty="0" smtClean="0">
                <a:latin typeface="Arial" pitchFamily="34" charset="0"/>
                <a:ea typeface="宋体" pitchFamily="2" charset="-122"/>
                <a:cs typeface="Arial" pitchFamily="34" charset="0"/>
              </a:rPr>
              <a:t>National Total Retail Sales of Consumer Goods</a:t>
            </a:r>
            <a:br>
              <a:rPr lang="en-US" altLang="zh-CN" sz="2200" b="1" dirty="0" smtClean="0">
                <a:latin typeface="Arial" pitchFamily="34" charset="0"/>
                <a:ea typeface="宋体" pitchFamily="2" charset="-122"/>
                <a:cs typeface="Arial" pitchFamily="34" charset="0"/>
              </a:rPr>
            </a:br>
            <a:r>
              <a:rPr lang="en-US" altLang="zh-CN" sz="2200" b="1" dirty="0" smtClean="0">
                <a:latin typeface="Arial" pitchFamily="34" charset="0"/>
                <a:ea typeface="宋体" pitchFamily="2" charset="-122"/>
                <a:cs typeface="Arial" pitchFamily="34" charset="0"/>
              </a:rPr>
              <a:t>Value Growth vs. YA </a:t>
            </a:r>
            <a:r>
              <a:rPr lang="zh-CN" altLang="en-US" sz="2200" b="1" dirty="0" smtClean="0">
                <a:latin typeface="Arial" pitchFamily="34" charset="0"/>
                <a:ea typeface="宋体" pitchFamily="2" charset="-122"/>
                <a:cs typeface="Arial" pitchFamily="34" charset="0"/>
              </a:rPr>
              <a:t>％</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社会消费品零售销售总额对比去年同期增幅 ％</a:t>
            </a:r>
            <a:endParaRPr lang="en-US" altLang="zh-CN" sz="2200" b="1" dirty="0" smtClean="0">
              <a:latin typeface="Arial" pitchFamily="34" charset="0"/>
              <a:ea typeface="宋体" pitchFamily="2" charset="-122"/>
              <a:cs typeface="Arial" pitchFamily="34" charset="0"/>
            </a:endParaRPr>
          </a:p>
        </p:txBody>
      </p:sp>
      <p:sp>
        <p:nvSpPr>
          <p:cNvPr id="14339" name="Text Box 4"/>
          <p:cNvSpPr txBox="1">
            <a:spLocks noChangeArrowheads="1"/>
          </p:cNvSpPr>
          <p:nvPr/>
        </p:nvSpPr>
        <p:spPr bwMode="auto">
          <a:xfrm>
            <a:off x="2701925" y="5651500"/>
            <a:ext cx="5018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200" b="0">
                <a:solidFill>
                  <a:schemeClr val="bg2"/>
                </a:solidFill>
                <a:ea typeface="宋体" pitchFamily="2" charset="-122"/>
                <a:cs typeface="楷体_GB2312" pitchFamily="49" charset="-122"/>
              </a:rPr>
              <a:t>Data source: National Statistics Bureau (Monthly Update)</a:t>
            </a:r>
          </a:p>
          <a:p>
            <a:pPr>
              <a:lnSpc>
                <a:spcPct val="70000"/>
              </a:lnSpc>
              <a:spcBef>
                <a:spcPct val="50000"/>
              </a:spcBef>
            </a:pPr>
            <a:r>
              <a:rPr lang="zh-CN" altLang="en-US" sz="1200" b="0">
                <a:solidFill>
                  <a:schemeClr val="bg2"/>
                </a:solidFill>
                <a:ea typeface="宋体" pitchFamily="2" charset="-122"/>
                <a:cs typeface="楷体_GB2312" pitchFamily="49" charset="-122"/>
              </a:rPr>
              <a:t>数据来源：国家统计局 （月度更新）</a:t>
            </a:r>
            <a:endParaRPr lang="en-US" altLang="zh-CN" sz="1200" b="0">
              <a:solidFill>
                <a:schemeClr val="bg2"/>
              </a:solidFill>
              <a:ea typeface="宋体" pitchFamily="2" charset="-122"/>
              <a:cs typeface="楷体_GB2312" pitchFamily="49" charset="-122"/>
            </a:endParaRPr>
          </a:p>
        </p:txBody>
      </p:sp>
      <p:sp>
        <p:nvSpPr>
          <p:cNvPr id="14340" name="Rectangle 5"/>
          <p:cNvSpPr>
            <a:spLocks noChangeArrowheads="1"/>
          </p:cNvSpPr>
          <p:nvPr/>
        </p:nvSpPr>
        <p:spPr bwMode="auto">
          <a:xfrm>
            <a:off x="4932040" y="5301596"/>
            <a:ext cx="3603625" cy="33972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sz="1600" dirty="0">
                <a:solidFill>
                  <a:srgbClr val="CC0000"/>
                </a:solidFill>
              </a:rPr>
              <a:t>*</a:t>
            </a:r>
            <a:r>
              <a:rPr lang="en-US" altLang="zh-CN" dirty="0">
                <a:solidFill>
                  <a:srgbClr val="1C1C1C"/>
                </a:solidFill>
              </a:rPr>
              <a:t> Jan15&amp;Feb15 </a:t>
            </a:r>
            <a:r>
              <a:rPr lang="zh-CN" altLang="en-US" dirty="0">
                <a:solidFill>
                  <a:srgbClr val="1C1C1C"/>
                </a:solidFill>
              </a:rPr>
              <a:t>数据未公布在国家统计局网站</a:t>
            </a:r>
          </a:p>
        </p:txBody>
      </p:sp>
      <p:graphicFrame>
        <p:nvGraphicFramePr>
          <p:cNvPr id="14341" name="Object 2"/>
          <p:cNvGraphicFramePr>
            <a:graphicFrameLocks noChangeAspect="1"/>
          </p:cNvGraphicFramePr>
          <p:nvPr>
            <p:extLst>
              <p:ext uri="{D42A27DB-BD31-4B8C-83A1-F6EECF244321}">
                <p14:modId xmlns:p14="http://schemas.microsoft.com/office/powerpoint/2010/main" val="1497328972"/>
              </p:ext>
            </p:extLst>
          </p:nvPr>
        </p:nvGraphicFramePr>
        <p:xfrm>
          <a:off x="338138" y="1268413"/>
          <a:ext cx="8793162" cy="4106862"/>
        </p:xfrm>
        <a:graphic>
          <a:graphicData uri="http://schemas.openxmlformats.org/presentationml/2006/ole">
            <mc:AlternateContent xmlns:mc="http://schemas.openxmlformats.org/markup-compatibility/2006">
              <mc:Choice xmlns:v="urn:schemas-microsoft-com:vml" Requires="v">
                <p:oleObj spid="_x0000_s2188" name="Worksheet" r:id="rId4" imgW="8848641" imgH="4352916" progId="Excel.Sheet.8">
                  <p:embed/>
                </p:oleObj>
              </mc:Choice>
              <mc:Fallback>
                <p:oleObj name="Worksheet" r:id="rId4" imgW="8848641" imgH="4352916" progId="Excel.Sheet.8">
                  <p:embed/>
                  <p:pic>
                    <p:nvPicPr>
                      <p:cNvPr id="0" name=""/>
                      <p:cNvPicPr>
                        <a:picLocks noChangeAspect="1" noChangeArrowheads="1"/>
                      </p:cNvPicPr>
                      <p:nvPr/>
                    </p:nvPicPr>
                    <p:blipFill>
                      <a:blip r:embed="rId5"/>
                      <a:srcRect/>
                      <a:stretch>
                        <a:fillRect/>
                      </a:stretch>
                    </p:blipFill>
                    <p:spPr bwMode="auto">
                      <a:xfrm>
                        <a:off x="338138" y="1268413"/>
                        <a:ext cx="8793162" cy="410686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30277574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49238" y="179388"/>
            <a:ext cx="8388350" cy="525462"/>
          </a:xfrm>
        </p:spPr>
        <p:txBody>
          <a:bodyPr/>
          <a:lstStyle/>
          <a:p>
            <a:pPr eaLnBrk="1" hangingPunct="1"/>
            <a:r>
              <a:rPr lang="en-US" altLang="zh-CN" sz="2200" b="1" smtClean="0">
                <a:latin typeface="Arial" pitchFamily="34" charset="0"/>
                <a:ea typeface="宋体" pitchFamily="2" charset="-122"/>
                <a:cs typeface="Arial" pitchFamily="34" charset="0"/>
              </a:rPr>
              <a:t>National CPI </a:t>
            </a:r>
            <a:r>
              <a:rPr lang="zh-CN" altLang="en-US" sz="2200" b="1" smtClean="0">
                <a:latin typeface="Arial" pitchFamily="34" charset="0"/>
                <a:ea typeface="宋体" pitchFamily="2" charset="-122"/>
                <a:cs typeface="Arial" pitchFamily="34" charset="0"/>
              </a:rPr>
              <a:t>全国居民消费价格分类指数</a:t>
            </a:r>
          </a:p>
        </p:txBody>
      </p:sp>
      <p:sp>
        <p:nvSpPr>
          <p:cNvPr id="15363" name="Text Box 6"/>
          <p:cNvSpPr txBox="1">
            <a:spLocks noChangeArrowheads="1"/>
          </p:cNvSpPr>
          <p:nvPr/>
        </p:nvSpPr>
        <p:spPr bwMode="auto">
          <a:xfrm>
            <a:off x="2600325" y="5568950"/>
            <a:ext cx="5018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200" b="0">
                <a:solidFill>
                  <a:schemeClr val="bg2"/>
                </a:solidFill>
                <a:ea typeface="宋体" pitchFamily="2" charset="-122"/>
                <a:cs typeface="楷体_GB2312" pitchFamily="49" charset="-122"/>
              </a:rPr>
              <a:t>Data source: National Statistics Bureau (Monthly Update)</a:t>
            </a:r>
          </a:p>
          <a:p>
            <a:pPr>
              <a:lnSpc>
                <a:spcPct val="70000"/>
              </a:lnSpc>
              <a:spcBef>
                <a:spcPct val="50000"/>
              </a:spcBef>
            </a:pPr>
            <a:r>
              <a:rPr lang="zh-CN" altLang="en-US" sz="1200" b="0">
                <a:solidFill>
                  <a:schemeClr val="bg2"/>
                </a:solidFill>
                <a:ea typeface="宋体" pitchFamily="2" charset="-122"/>
                <a:cs typeface="楷体_GB2312" pitchFamily="49" charset="-122"/>
              </a:rPr>
              <a:t>数据来源：国家统计局 （月度更新）</a:t>
            </a:r>
            <a:endParaRPr lang="en-US" altLang="zh-CN" sz="1200" b="0">
              <a:solidFill>
                <a:schemeClr val="bg2"/>
              </a:solidFill>
              <a:ea typeface="宋体" pitchFamily="2" charset="-122"/>
              <a:cs typeface="楷体_GB2312" pitchFamily="49" charset="-122"/>
            </a:endParaRPr>
          </a:p>
        </p:txBody>
      </p:sp>
      <p:graphicFrame>
        <p:nvGraphicFramePr>
          <p:cNvPr id="15364" name="Object 2"/>
          <p:cNvGraphicFramePr>
            <a:graphicFrameLocks/>
          </p:cNvGraphicFramePr>
          <p:nvPr>
            <p:extLst>
              <p:ext uri="{D42A27DB-BD31-4B8C-83A1-F6EECF244321}">
                <p14:modId xmlns:p14="http://schemas.microsoft.com/office/powerpoint/2010/main" val="776235044"/>
              </p:ext>
            </p:extLst>
          </p:nvPr>
        </p:nvGraphicFramePr>
        <p:xfrm>
          <a:off x="155575" y="1989138"/>
          <a:ext cx="8958263" cy="3094037"/>
        </p:xfrm>
        <a:graphic>
          <a:graphicData uri="http://schemas.openxmlformats.org/presentationml/2006/ole">
            <mc:AlternateContent xmlns:mc="http://schemas.openxmlformats.org/markup-compatibility/2006">
              <mc:Choice xmlns:v="urn:schemas-microsoft-com:vml" Requires="v">
                <p:oleObj spid="_x0000_s3214" name="Worksheet" r:id="rId3" imgW="8448624" imgH="2914732" progId="Excel.Sheet.8">
                  <p:embed/>
                </p:oleObj>
              </mc:Choice>
              <mc:Fallback>
                <p:oleObj name="Worksheet" r:id="rId3" imgW="8448624" imgH="2914732" progId="Excel.Sheet.8">
                  <p:embed/>
                  <p:pic>
                    <p:nvPicPr>
                      <p:cNvPr id="0" name=""/>
                      <p:cNvPicPr>
                        <a:picLocks noChangeArrowheads="1"/>
                      </p:cNvPicPr>
                      <p:nvPr/>
                    </p:nvPicPr>
                    <p:blipFill>
                      <a:blip r:embed="rId4"/>
                      <a:srcRect/>
                      <a:stretch>
                        <a:fillRect/>
                      </a:stretch>
                    </p:blipFill>
                    <p:spPr bwMode="auto">
                      <a:xfrm>
                        <a:off x="155575" y="1989138"/>
                        <a:ext cx="8958263"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15425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85750" y="274638"/>
            <a:ext cx="8388350" cy="801687"/>
          </a:xfrm>
        </p:spPr>
        <p:txBody>
          <a:bodyPr/>
          <a:lstStyle/>
          <a:p>
            <a:pPr eaLnBrk="1" hangingPunct="1"/>
            <a:r>
              <a:rPr lang="en-US" altLang="zh-CN" sz="2200" b="1" smtClean="0">
                <a:latin typeface="Arial" pitchFamily="34" charset="0"/>
                <a:ea typeface="宋体" pitchFamily="2" charset="-122"/>
                <a:cs typeface="Arial" pitchFamily="34" charset="0"/>
              </a:rPr>
              <a:t>China Consumer Confidence Index</a:t>
            </a:r>
            <a:br>
              <a:rPr lang="en-US" altLang="zh-CN"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中国消费者信心指数</a:t>
            </a:r>
          </a:p>
        </p:txBody>
      </p:sp>
      <p:sp>
        <p:nvSpPr>
          <p:cNvPr id="16387" name="Text Box 5"/>
          <p:cNvSpPr txBox="1">
            <a:spLocks noChangeArrowheads="1"/>
          </p:cNvSpPr>
          <p:nvPr/>
        </p:nvSpPr>
        <p:spPr bwMode="auto">
          <a:xfrm>
            <a:off x="2470150" y="5680075"/>
            <a:ext cx="463391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lnSpc>
                <a:spcPct val="120000"/>
              </a:lnSpc>
            </a:pPr>
            <a:r>
              <a:rPr lang="en-US" altLang="zh-CN" sz="1200" b="0">
                <a:solidFill>
                  <a:schemeClr val="bg2"/>
                </a:solidFill>
                <a:ea typeface="宋体" pitchFamily="2" charset="-122"/>
                <a:cs typeface="楷体_GB2312" pitchFamily="49" charset="-122"/>
              </a:rPr>
              <a:t>Source: Nielsen Consumer Confidence Survey (Quarterly Update)</a:t>
            </a:r>
          </a:p>
          <a:p>
            <a:pPr eaLnBrk="1" hangingPunct="1">
              <a:lnSpc>
                <a:spcPct val="120000"/>
              </a:lnSpc>
            </a:pPr>
            <a:r>
              <a:rPr lang="zh-CN" altLang="en-US" sz="1200" b="0">
                <a:solidFill>
                  <a:schemeClr val="bg2"/>
                </a:solidFill>
                <a:ea typeface="宋体" pitchFamily="2" charset="-122"/>
                <a:cs typeface="楷体_GB2312" pitchFamily="49" charset="-122"/>
              </a:rPr>
              <a:t>数据来源：尼尔森消费者信心调查 （季度更新）</a:t>
            </a:r>
            <a:endParaRPr lang="en-US" altLang="zh-CN" sz="1200" b="0">
              <a:solidFill>
                <a:schemeClr val="bg2"/>
              </a:solidFill>
              <a:ea typeface="宋体" pitchFamily="2" charset="-122"/>
              <a:cs typeface="楷体_GB2312" pitchFamily="49" charset="-122"/>
            </a:endParaRPr>
          </a:p>
        </p:txBody>
      </p:sp>
      <p:graphicFrame>
        <p:nvGraphicFramePr>
          <p:cNvPr id="16388" name="Object 1"/>
          <p:cNvGraphicFramePr>
            <a:graphicFrameLocks noChangeAspect="1"/>
          </p:cNvGraphicFramePr>
          <p:nvPr>
            <p:extLst>
              <p:ext uri="{D42A27DB-BD31-4B8C-83A1-F6EECF244321}">
                <p14:modId xmlns:p14="http://schemas.microsoft.com/office/powerpoint/2010/main" val="3056705483"/>
              </p:ext>
            </p:extLst>
          </p:nvPr>
        </p:nvGraphicFramePr>
        <p:xfrm>
          <a:off x="312738" y="1628775"/>
          <a:ext cx="8866187" cy="3100388"/>
        </p:xfrm>
        <a:graphic>
          <a:graphicData uri="http://schemas.openxmlformats.org/presentationml/2006/ole">
            <mc:AlternateContent xmlns:mc="http://schemas.openxmlformats.org/markup-compatibility/2006">
              <mc:Choice xmlns:v="urn:schemas-microsoft-com:vml" Requires="v">
                <p:oleObj spid="_x0000_s4240" name="Worksheet" r:id="rId3" imgW="9344143" imgH="3057659" progId="Excel.Sheet.8">
                  <p:embed/>
                </p:oleObj>
              </mc:Choice>
              <mc:Fallback>
                <p:oleObj name="Worksheet" r:id="rId3" imgW="9344143" imgH="3057659" progId="Excel.Sheet.8">
                  <p:embed/>
                  <p:pic>
                    <p:nvPicPr>
                      <p:cNvPr id="0" name=""/>
                      <p:cNvPicPr>
                        <a:picLocks noChangeAspect="1" noChangeArrowheads="1"/>
                      </p:cNvPicPr>
                      <p:nvPr/>
                    </p:nvPicPr>
                    <p:blipFill>
                      <a:blip r:embed="rId4"/>
                      <a:srcRect/>
                      <a:stretch>
                        <a:fillRect/>
                      </a:stretch>
                    </p:blipFill>
                    <p:spPr bwMode="auto">
                      <a:xfrm>
                        <a:off x="312738" y="1628775"/>
                        <a:ext cx="8866187"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77951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96863" y="285750"/>
            <a:ext cx="8388350" cy="801688"/>
          </a:xfrm>
        </p:spPr>
        <p:txBody>
          <a:bodyPr/>
          <a:lstStyle/>
          <a:p>
            <a:pPr eaLnBrk="1" hangingPunct="1"/>
            <a:r>
              <a:rPr lang="en-US" altLang="zh-CN" sz="2200" b="1" smtClean="0">
                <a:latin typeface="Arial" pitchFamily="34" charset="0"/>
                <a:ea typeface="宋体" pitchFamily="2" charset="-122"/>
                <a:cs typeface="Arial" pitchFamily="34" charset="0"/>
              </a:rPr>
              <a:t>China CCI, CPI, FMCG Growth Rate vs. YA</a:t>
            </a:r>
            <a:br>
              <a:rPr lang="en-US" altLang="zh-CN" sz="2200" b="1" smtClean="0">
                <a:latin typeface="Arial" pitchFamily="34" charset="0"/>
                <a:ea typeface="宋体" pitchFamily="2" charset="-122"/>
                <a:cs typeface="Arial" pitchFamily="34" charset="0"/>
              </a:rPr>
            </a:br>
            <a:r>
              <a:rPr lang="zh-CN" altLang="en-US" sz="2200" b="1" smtClean="0">
                <a:latin typeface="Arial" pitchFamily="34" charset="0"/>
                <a:ea typeface="宋体" pitchFamily="2" charset="-122"/>
                <a:cs typeface="Arial" pitchFamily="34" charset="0"/>
              </a:rPr>
              <a:t>中国消费者信心指数，物价指数，快速消费品增长率</a:t>
            </a:r>
            <a:endParaRPr lang="en-US" altLang="zh-CN" sz="2200" b="1" smtClean="0">
              <a:latin typeface="Arial" pitchFamily="34" charset="0"/>
              <a:ea typeface="宋体" pitchFamily="2" charset="-122"/>
              <a:cs typeface="Arial" pitchFamily="34" charset="0"/>
            </a:endParaRPr>
          </a:p>
        </p:txBody>
      </p:sp>
      <p:sp>
        <p:nvSpPr>
          <p:cNvPr id="17411" name="Text Box 5"/>
          <p:cNvSpPr txBox="1">
            <a:spLocks noChangeArrowheads="1"/>
          </p:cNvSpPr>
          <p:nvPr/>
        </p:nvSpPr>
        <p:spPr bwMode="auto">
          <a:xfrm>
            <a:off x="1516063" y="5557838"/>
            <a:ext cx="463391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lnSpc>
                <a:spcPct val="120000"/>
              </a:lnSpc>
            </a:pPr>
            <a:r>
              <a:rPr lang="en-US" altLang="zh-CN" sz="1200" b="0">
                <a:solidFill>
                  <a:schemeClr val="bg2"/>
                </a:solidFill>
                <a:ea typeface="宋体" pitchFamily="2" charset="-122"/>
                <a:cs typeface="楷体_GB2312" pitchFamily="49" charset="-122"/>
              </a:rPr>
              <a:t>Source: Nielsen Consumer Confidence Survey, Retail Measurement</a:t>
            </a:r>
            <a:r>
              <a:rPr lang="zh-CN" altLang="en-US" sz="1200" b="0">
                <a:solidFill>
                  <a:schemeClr val="bg2"/>
                </a:solidFill>
                <a:ea typeface="宋体" pitchFamily="2" charset="-122"/>
                <a:cs typeface="楷体_GB2312" pitchFamily="49" charset="-122"/>
              </a:rPr>
              <a:t> </a:t>
            </a:r>
            <a:r>
              <a:rPr lang="en-US" altLang="zh-CN" sz="1200" b="0">
                <a:solidFill>
                  <a:schemeClr val="bg2"/>
                </a:solidFill>
                <a:ea typeface="宋体" pitchFamily="2" charset="-122"/>
                <a:cs typeface="楷体_GB2312" pitchFamily="49" charset="-122"/>
              </a:rPr>
              <a:t>(Quarterly Update)</a:t>
            </a:r>
          </a:p>
          <a:p>
            <a:pPr eaLnBrk="1" hangingPunct="1">
              <a:lnSpc>
                <a:spcPct val="120000"/>
              </a:lnSpc>
            </a:pPr>
            <a:r>
              <a:rPr lang="zh-CN" altLang="en-US" sz="1200" b="0">
                <a:solidFill>
                  <a:schemeClr val="bg2"/>
                </a:solidFill>
                <a:ea typeface="宋体" pitchFamily="2" charset="-122"/>
                <a:cs typeface="楷体_GB2312" pitchFamily="49" charset="-122"/>
              </a:rPr>
              <a:t>数据来源：尼尔森消费者信心调查 </a:t>
            </a:r>
            <a:r>
              <a:rPr lang="en-US" altLang="zh-CN" sz="1200" b="0">
                <a:solidFill>
                  <a:schemeClr val="bg2"/>
                </a:solidFill>
                <a:ea typeface="宋体" pitchFamily="2" charset="-122"/>
                <a:cs typeface="楷体_GB2312" pitchFamily="49" charset="-122"/>
              </a:rPr>
              <a:t>/ </a:t>
            </a:r>
            <a:r>
              <a:rPr lang="zh-CN" altLang="en-US" sz="1200" b="0">
                <a:solidFill>
                  <a:schemeClr val="bg2"/>
                </a:solidFill>
                <a:ea typeface="宋体" pitchFamily="2" charset="-122"/>
                <a:cs typeface="楷体_GB2312" pitchFamily="49" charset="-122"/>
              </a:rPr>
              <a:t>零售研究（季度更新）</a:t>
            </a:r>
            <a:endParaRPr lang="en-US" altLang="zh-CN" sz="1200" b="0">
              <a:solidFill>
                <a:schemeClr val="bg2"/>
              </a:solidFill>
              <a:ea typeface="宋体" pitchFamily="2" charset="-122"/>
              <a:cs typeface="楷体_GB2312" pitchFamily="49" charset="-122"/>
            </a:endParaRPr>
          </a:p>
        </p:txBody>
      </p:sp>
      <p:graphicFrame>
        <p:nvGraphicFramePr>
          <p:cNvPr id="17412" name="Object 1"/>
          <p:cNvGraphicFramePr>
            <a:graphicFrameLocks noChangeAspect="1"/>
          </p:cNvGraphicFramePr>
          <p:nvPr>
            <p:extLst>
              <p:ext uri="{D42A27DB-BD31-4B8C-83A1-F6EECF244321}">
                <p14:modId xmlns:p14="http://schemas.microsoft.com/office/powerpoint/2010/main" val="962022390"/>
              </p:ext>
            </p:extLst>
          </p:nvPr>
        </p:nvGraphicFramePr>
        <p:xfrm>
          <a:off x="441325" y="1171575"/>
          <a:ext cx="8350250" cy="3697288"/>
        </p:xfrm>
        <a:graphic>
          <a:graphicData uri="http://schemas.openxmlformats.org/presentationml/2006/ole">
            <mc:AlternateContent xmlns:mc="http://schemas.openxmlformats.org/markup-compatibility/2006">
              <mc:Choice xmlns:v="urn:schemas-microsoft-com:vml" Requires="v">
                <p:oleObj spid="_x0000_s5261" name="Worksheet" r:id="rId3" imgW="7191392" imgH="3124124" progId="Excel.Sheet.8">
                  <p:embed/>
                </p:oleObj>
              </mc:Choice>
              <mc:Fallback>
                <p:oleObj name="Worksheet" r:id="rId3" imgW="7191392" imgH="3124124" progId="Excel.Sheet.8">
                  <p:embed/>
                  <p:pic>
                    <p:nvPicPr>
                      <p:cNvPr id="0" name=""/>
                      <p:cNvPicPr>
                        <a:picLocks noChangeAspect="1" noChangeArrowheads="1"/>
                      </p:cNvPicPr>
                      <p:nvPr/>
                    </p:nvPicPr>
                    <p:blipFill>
                      <a:blip r:embed="rId4"/>
                      <a:srcRect/>
                      <a:stretch>
                        <a:fillRect/>
                      </a:stretch>
                    </p:blipFill>
                    <p:spPr bwMode="auto">
                      <a:xfrm>
                        <a:off x="441325" y="1171575"/>
                        <a:ext cx="8350250"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931939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3</a:t>
            </a:r>
            <a:r>
              <a:rPr lang="en-US" dirty="0" smtClean="0"/>
              <a:t>-year </a:t>
            </a:r>
            <a:r>
              <a:rPr lang="en-US" dirty="0"/>
              <a:t>universe store count trend</a:t>
            </a:r>
          </a:p>
        </p:txBody>
      </p:sp>
      <p:sp>
        <p:nvSpPr>
          <p:cNvPr id="8" name="Text Placeholder 7"/>
          <p:cNvSpPr>
            <a:spLocks noGrp="1"/>
          </p:cNvSpPr>
          <p:nvPr>
            <p:ph type="body" idx="13"/>
          </p:nvPr>
        </p:nvSpPr>
        <p:spPr/>
        <p:txBody>
          <a:bodyPr/>
          <a:lstStyle/>
          <a:p>
            <a:pPr marL="285750" lvl="0" indent="-285750">
              <a:buFont typeface="Arial" panose="020B0604020202020204" pitchFamily="34" charset="0"/>
              <a:buChar char="•"/>
            </a:pPr>
            <a:r>
              <a:rPr lang="en-US" dirty="0"/>
              <a:t>Modern trade sustains robust growth momentum over past 3</a:t>
            </a:r>
            <a:r>
              <a:rPr lang="en-US" dirty="0" smtClean="0"/>
              <a:t> years</a:t>
            </a:r>
            <a:r>
              <a:rPr lang="en-US" dirty="0"/>
              <a:t>.</a:t>
            </a:r>
          </a:p>
        </p:txBody>
      </p:sp>
      <p:sp>
        <p:nvSpPr>
          <p:cNvPr id="44" name="Text Placeholder 1"/>
          <p:cNvSpPr>
            <a:spLocks noGrp="1"/>
          </p:cNvSpPr>
          <p:nvPr>
            <p:ph type="body" idx="15"/>
          </p:nvPr>
        </p:nvSpPr>
        <p:spPr/>
        <p:txBody>
          <a:bodyPr/>
          <a:lstStyle/>
          <a:p>
            <a:r>
              <a:rPr lang="en-US" dirty="0"/>
              <a:t>Data source: Nielsen Retail Establishment Survey </a:t>
            </a:r>
            <a:r>
              <a:rPr lang="en-US" dirty="0" smtClean="0"/>
              <a:t>2014</a:t>
            </a:r>
            <a:endParaRPr lang="en-US" dirty="0"/>
          </a:p>
        </p:txBody>
      </p:sp>
      <p:graphicFrame>
        <p:nvGraphicFramePr>
          <p:cNvPr id="9" name="Chart Placeholder 10"/>
          <p:cNvGraphicFramePr>
            <a:graphicFrameLocks/>
          </p:cNvGraphicFramePr>
          <p:nvPr>
            <p:extLst>
              <p:ext uri="{D42A27DB-BD31-4B8C-83A1-F6EECF244321}">
                <p14:modId xmlns:p14="http://schemas.microsoft.com/office/powerpoint/2010/main" val="3668315026"/>
              </p:ext>
            </p:extLst>
          </p:nvPr>
        </p:nvGraphicFramePr>
        <p:xfrm>
          <a:off x="389804" y="2392494"/>
          <a:ext cx="3560618" cy="3308350"/>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Group 9"/>
          <p:cNvGrpSpPr/>
          <p:nvPr/>
        </p:nvGrpSpPr>
        <p:grpSpPr>
          <a:xfrm>
            <a:off x="2069157" y="5755050"/>
            <a:ext cx="5599187" cy="261610"/>
            <a:chOff x="2133600" y="5270501"/>
            <a:chExt cx="4129499" cy="261610"/>
          </a:xfrm>
        </p:grpSpPr>
        <p:sp>
          <p:nvSpPr>
            <p:cNvPr id="11" name="Rectangle 43"/>
            <p:cNvSpPr>
              <a:spLocks noChangeArrowheads="1"/>
            </p:cNvSpPr>
            <p:nvPr/>
          </p:nvSpPr>
          <p:spPr bwMode="auto">
            <a:xfrm>
              <a:off x="2133600" y="5337563"/>
              <a:ext cx="157163" cy="142875"/>
            </a:xfrm>
            <a:prstGeom prst="rect">
              <a:avLst/>
            </a:prstGeom>
            <a:solidFill>
              <a:schemeClr val="accent1"/>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2" name="Rectangle 44"/>
            <p:cNvSpPr>
              <a:spLocks noChangeArrowheads="1"/>
            </p:cNvSpPr>
            <p:nvPr/>
          </p:nvSpPr>
          <p:spPr bwMode="auto">
            <a:xfrm>
              <a:off x="3660848" y="5337563"/>
              <a:ext cx="157162" cy="142875"/>
            </a:xfrm>
            <a:prstGeom prst="rect">
              <a:avLst/>
            </a:prstGeom>
            <a:solidFill>
              <a:schemeClr val="accent2"/>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3" name="Rectangle 45"/>
            <p:cNvSpPr>
              <a:spLocks noChangeArrowheads="1"/>
            </p:cNvSpPr>
            <p:nvPr/>
          </p:nvSpPr>
          <p:spPr bwMode="auto">
            <a:xfrm>
              <a:off x="5076825" y="5337563"/>
              <a:ext cx="157163" cy="142875"/>
            </a:xfrm>
            <a:prstGeom prst="rect">
              <a:avLst/>
            </a:prstGeom>
            <a:solidFill>
              <a:schemeClr val="accent3"/>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4" name="Text Box 46"/>
            <p:cNvSpPr txBox="1">
              <a:spLocks noChangeArrowheads="1"/>
            </p:cNvSpPr>
            <p:nvPr/>
          </p:nvSpPr>
          <p:spPr bwMode="auto">
            <a:xfrm>
              <a:off x="5262562" y="5270501"/>
              <a:ext cx="10005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Other</a:t>
              </a:r>
              <a:endParaRPr lang="en-US" altLang="zh-CN" sz="1100" b="1" dirty="0">
                <a:ea typeface="MS PGothic" pitchFamily="34" charset="-128"/>
              </a:endParaRPr>
            </a:p>
          </p:txBody>
        </p:sp>
        <p:sp>
          <p:nvSpPr>
            <p:cNvPr id="15" name="Text Box 47"/>
            <p:cNvSpPr txBox="1">
              <a:spLocks noChangeArrowheads="1"/>
            </p:cNvSpPr>
            <p:nvPr/>
          </p:nvSpPr>
          <p:spPr bwMode="auto">
            <a:xfrm>
              <a:off x="3818010" y="5270501"/>
              <a:ext cx="11803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Grocery</a:t>
              </a:r>
              <a:endParaRPr lang="en-US" altLang="zh-CN" sz="1100" b="1" dirty="0">
                <a:ea typeface="MS PGothic" pitchFamily="34" charset="-128"/>
              </a:endParaRPr>
            </a:p>
          </p:txBody>
        </p:sp>
        <p:sp>
          <p:nvSpPr>
            <p:cNvPr id="16" name="Text Box 48"/>
            <p:cNvSpPr txBox="1">
              <a:spLocks noChangeArrowheads="1"/>
            </p:cNvSpPr>
            <p:nvPr/>
          </p:nvSpPr>
          <p:spPr bwMode="auto">
            <a:xfrm>
              <a:off x="2322513" y="5270501"/>
              <a:ext cx="13065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Modern Trade</a:t>
              </a:r>
              <a:endParaRPr lang="en-US" altLang="zh-CN" sz="1100" b="1" dirty="0">
                <a:ea typeface="MS PGothic" pitchFamily="34" charset="-128"/>
              </a:endParaRPr>
            </a:p>
          </p:txBody>
        </p:sp>
      </p:grpSp>
      <p:graphicFrame>
        <p:nvGraphicFramePr>
          <p:cNvPr id="19" name="Chart Placeholder 10"/>
          <p:cNvGraphicFramePr>
            <a:graphicFrameLocks/>
          </p:cNvGraphicFramePr>
          <p:nvPr>
            <p:extLst>
              <p:ext uri="{D42A27DB-BD31-4B8C-83A1-F6EECF244321}">
                <p14:modId xmlns:p14="http://schemas.microsoft.com/office/powerpoint/2010/main" val="1263854908"/>
              </p:ext>
            </p:extLst>
          </p:nvPr>
        </p:nvGraphicFramePr>
        <p:xfrm>
          <a:off x="4202112" y="2421069"/>
          <a:ext cx="3560618" cy="3308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Placeholder 10"/>
          <p:cNvGraphicFramePr>
            <a:graphicFrameLocks/>
          </p:cNvGraphicFramePr>
          <p:nvPr>
            <p:extLst>
              <p:ext uri="{D42A27DB-BD31-4B8C-83A1-F6EECF244321}">
                <p14:modId xmlns:p14="http://schemas.microsoft.com/office/powerpoint/2010/main" val="3887638996"/>
              </p:ext>
            </p:extLst>
          </p:nvPr>
        </p:nvGraphicFramePr>
        <p:xfrm>
          <a:off x="7429500" y="2445004"/>
          <a:ext cx="1655030" cy="3255840"/>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p:cNvSpPr txBox="1"/>
          <p:nvPr/>
        </p:nvSpPr>
        <p:spPr>
          <a:xfrm>
            <a:off x="305270" y="2132856"/>
            <a:ext cx="1307922" cy="461665"/>
          </a:xfrm>
          <a:prstGeom prst="rect">
            <a:avLst/>
          </a:prstGeom>
          <a:noFill/>
        </p:spPr>
        <p:txBody>
          <a:bodyPr wrap="none" rtlCol="0">
            <a:spAutoFit/>
          </a:bodyPr>
          <a:lstStyle/>
          <a:p>
            <a:pPr algn="ctr"/>
            <a:r>
              <a:rPr lang="en-US" sz="1200" dirty="0" smtClean="0"/>
              <a:t>Store Count</a:t>
            </a:r>
          </a:p>
          <a:p>
            <a:pPr algn="ctr"/>
            <a:r>
              <a:rPr lang="en-US" sz="1200" dirty="0"/>
              <a:t>((% growth vs. </a:t>
            </a:r>
            <a:r>
              <a:rPr lang="en-US" sz="1200" dirty="0" smtClean="0"/>
              <a:t>YA)</a:t>
            </a:r>
            <a:endParaRPr lang="en-US" sz="1200" dirty="0"/>
          </a:p>
        </p:txBody>
      </p:sp>
      <p:sp>
        <p:nvSpPr>
          <p:cNvPr id="22" name="TextBox 21"/>
          <p:cNvSpPr txBox="1"/>
          <p:nvPr/>
        </p:nvSpPr>
        <p:spPr>
          <a:xfrm>
            <a:off x="4041297" y="2132856"/>
            <a:ext cx="1146211" cy="461665"/>
          </a:xfrm>
          <a:prstGeom prst="rect">
            <a:avLst/>
          </a:prstGeom>
          <a:noFill/>
        </p:spPr>
        <p:txBody>
          <a:bodyPr wrap="none" rtlCol="0">
            <a:spAutoFit/>
          </a:bodyPr>
          <a:lstStyle/>
          <a:p>
            <a:pPr algn="ctr"/>
            <a:r>
              <a:rPr lang="en-US" sz="1200" dirty="0" smtClean="0"/>
              <a:t>Store Count</a:t>
            </a:r>
          </a:p>
          <a:p>
            <a:pPr algn="ctr"/>
            <a:r>
              <a:rPr lang="en-US" sz="1200" dirty="0" smtClean="0"/>
              <a:t>(% </a:t>
            </a:r>
            <a:r>
              <a:rPr lang="en-US" sz="1200" dirty="0"/>
              <a:t>Importance)</a:t>
            </a:r>
          </a:p>
        </p:txBody>
      </p:sp>
      <p:sp>
        <p:nvSpPr>
          <p:cNvPr id="23" name="TextBox 22"/>
          <p:cNvSpPr txBox="1"/>
          <p:nvPr/>
        </p:nvSpPr>
        <p:spPr>
          <a:xfrm>
            <a:off x="7740352" y="2132856"/>
            <a:ext cx="1146211" cy="461665"/>
          </a:xfrm>
          <a:prstGeom prst="rect">
            <a:avLst/>
          </a:prstGeom>
          <a:noFill/>
        </p:spPr>
        <p:txBody>
          <a:bodyPr wrap="none" rtlCol="0">
            <a:spAutoFit/>
          </a:bodyPr>
          <a:lstStyle/>
          <a:p>
            <a:pPr algn="ctr"/>
            <a:r>
              <a:rPr lang="en-US" sz="1200" dirty="0" smtClean="0"/>
              <a:t>ACV</a:t>
            </a:r>
          </a:p>
          <a:p>
            <a:pPr algn="ctr"/>
            <a:r>
              <a:rPr lang="en-US" sz="1200" dirty="0" smtClean="0"/>
              <a:t>(% </a:t>
            </a:r>
            <a:r>
              <a:rPr lang="en-US" sz="1200" dirty="0"/>
              <a:t>Importance)</a:t>
            </a:r>
          </a:p>
        </p:txBody>
      </p:sp>
      <p:sp>
        <p:nvSpPr>
          <p:cNvPr id="24" name="Text Box 26"/>
          <p:cNvSpPr txBox="1">
            <a:spLocks noChangeArrowheads="1"/>
          </p:cNvSpPr>
          <p:nvPr/>
        </p:nvSpPr>
        <p:spPr bwMode="auto">
          <a:xfrm>
            <a:off x="2614136" y="3262940"/>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a:ea typeface="MS PGothic" pitchFamily="34" charset="-128"/>
              </a:rPr>
              <a:t>0</a:t>
            </a:r>
            <a:r>
              <a:rPr lang="en-US" altLang="zh-CN" sz="1000" i="1" dirty="0" smtClean="0">
                <a:ea typeface="MS PGothic" pitchFamily="34" charset="-128"/>
              </a:rPr>
              <a:t>%</a:t>
            </a:r>
            <a:endParaRPr lang="en-US" altLang="zh-CN" sz="1000" i="1" dirty="0">
              <a:ea typeface="MS PGothic" pitchFamily="34" charset="-128"/>
            </a:endParaRPr>
          </a:p>
        </p:txBody>
      </p:sp>
      <p:sp>
        <p:nvSpPr>
          <p:cNvPr id="25" name="Text Box 26"/>
          <p:cNvSpPr txBox="1">
            <a:spLocks noChangeArrowheads="1"/>
          </p:cNvSpPr>
          <p:nvPr/>
        </p:nvSpPr>
        <p:spPr bwMode="auto">
          <a:xfrm>
            <a:off x="2665024" y="5193508"/>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+11%</a:t>
            </a:r>
            <a:endParaRPr lang="en-US" altLang="zh-CN" sz="1000" i="1" dirty="0">
              <a:ea typeface="MS PGothic" pitchFamily="34" charset="-128"/>
            </a:endParaRPr>
          </a:p>
        </p:txBody>
      </p:sp>
      <p:sp>
        <p:nvSpPr>
          <p:cNvPr id="26" name="Text Box 26"/>
          <p:cNvSpPr txBox="1">
            <a:spLocks noChangeArrowheads="1"/>
          </p:cNvSpPr>
          <p:nvPr/>
        </p:nvSpPr>
        <p:spPr bwMode="auto">
          <a:xfrm>
            <a:off x="2627848" y="4202812"/>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3</a:t>
            </a:r>
            <a:r>
              <a:rPr lang="en-US" altLang="zh-CN" sz="1000" i="1" dirty="0" smtClean="0">
                <a:ea typeface="MS PGothic" pitchFamily="34" charset="-128"/>
              </a:rPr>
              <a:t>%</a:t>
            </a:r>
            <a:endParaRPr lang="en-US" altLang="zh-CN" sz="1000" i="1" dirty="0">
              <a:ea typeface="MS PGothic" pitchFamily="34" charset="-128"/>
            </a:endParaRPr>
          </a:p>
        </p:txBody>
      </p:sp>
      <p:sp>
        <p:nvSpPr>
          <p:cNvPr id="28" name="Text Box 26"/>
          <p:cNvSpPr txBox="1">
            <a:spLocks noChangeArrowheads="1"/>
          </p:cNvSpPr>
          <p:nvPr/>
        </p:nvSpPr>
        <p:spPr bwMode="auto">
          <a:xfrm>
            <a:off x="2524776" y="2716099"/>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+3%</a:t>
            </a:r>
            <a:endParaRPr lang="en-US" altLang="zh-CN" sz="1200" i="1" u="sng" dirty="0">
              <a:ea typeface="MS PGothic" pitchFamily="34" charset="-128"/>
            </a:endParaRPr>
          </a:p>
        </p:txBody>
      </p:sp>
      <p:sp>
        <p:nvSpPr>
          <p:cNvPr id="29" name="Text Box 26"/>
          <p:cNvSpPr txBox="1">
            <a:spLocks noChangeArrowheads="1"/>
          </p:cNvSpPr>
          <p:nvPr/>
        </p:nvSpPr>
        <p:spPr bwMode="auto">
          <a:xfrm>
            <a:off x="1547664" y="2776300"/>
            <a:ext cx="620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-2%</a:t>
            </a:r>
            <a:endParaRPr lang="en-US" altLang="zh-CN" sz="1200" i="1" u="sng" dirty="0">
              <a:ea typeface="MS PGothic" pitchFamily="34" charset="-128"/>
            </a:endParaRPr>
          </a:p>
        </p:txBody>
      </p:sp>
      <p:sp>
        <p:nvSpPr>
          <p:cNvPr id="30" name="Text Box 26"/>
          <p:cNvSpPr txBox="1">
            <a:spLocks noChangeArrowheads="1"/>
          </p:cNvSpPr>
          <p:nvPr/>
        </p:nvSpPr>
        <p:spPr bwMode="auto">
          <a:xfrm>
            <a:off x="1702831" y="3342161"/>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-11%</a:t>
            </a:r>
            <a:endParaRPr lang="en-US" altLang="zh-CN" sz="1000" i="1" dirty="0">
              <a:ea typeface="MS PGothic" pitchFamily="34" charset="-128"/>
            </a:endParaRPr>
          </a:p>
        </p:txBody>
      </p:sp>
      <p:sp>
        <p:nvSpPr>
          <p:cNvPr id="31" name="Text Box 26"/>
          <p:cNvSpPr txBox="1">
            <a:spLocks noChangeArrowheads="1"/>
          </p:cNvSpPr>
          <p:nvPr/>
        </p:nvSpPr>
        <p:spPr bwMode="auto">
          <a:xfrm>
            <a:off x="1647032" y="4258271"/>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a:ea typeface="MS PGothic" pitchFamily="34" charset="-128"/>
              </a:rPr>
              <a:t>0</a:t>
            </a:r>
            <a:r>
              <a:rPr lang="en-US" altLang="zh-CN" sz="1000" i="1" dirty="0" smtClean="0">
                <a:ea typeface="MS PGothic" pitchFamily="34" charset="-128"/>
              </a:rPr>
              <a:t>%</a:t>
            </a:r>
            <a:endParaRPr lang="en-US" altLang="zh-CN" sz="1000" i="1" dirty="0">
              <a:ea typeface="MS PGothic" pitchFamily="34" charset="-128"/>
            </a:endParaRPr>
          </a:p>
        </p:txBody>
      </p:sp>
      <p:sp>
        <p:nvSpPr>
          <p:cNvPr id="33" name="Text Box 26"/>
          <p:cNvSpPr txBox="1">
            <a:spLocks noChangeArrowheads="1"/>
          </p:cNvSpPr>
          <p:nvPr/>
        </p:nvSpPr>
        <p:spPr bwMode="auto">
          <a:xfrm>
            <a:off x="1701624" y="5210924"/>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+15%</a:t>
            </a:r>
            <a:endParaRPr lang="en-US" altLang="zh-CN" sz="1000" i="1" dirty="0">
              <a:ea typeface="MS PGothic" pitchFamily="34" charset="-128"/>
            </a:endParaRPr>
          </a:p>
        </p:txBody>
      </p:sp>
      <p:sp>
        <p:nvSpPr>
          <p:cNvPr id="34" name="Text Box 26"/>
          <p:cNvSpPr txBox="1">
            <a:spLocks noChangeArrowheads="1"/>
          </p:cNvSpPr>
          <p:nvPr/>
        </p:nvSpPr>
        <p:spPr bwMode="auto">
          <a:xfrm>
            <a:off x="3649544" y="3194700"/>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2</a:t>
            </a:r>
            <a:r>
              <a:rPr lang="en-US" altLang="zh-CN" sz="1000" i="1" dirty="0" smtClean="0">
                <a:ea typeface="MS PGothic" pitchFamily="34" charset="-128"/>
              </a:rPr>
              <a:t>%</a:t>
            </a:r>
            <a:endParaRPr lang="en-US" altLang="zh-CN" sz="1000" i="1" dirty="0">
              <a:ea typeface="MS PGothic" pitchFamily="34" charset="-128"/>
            </a:endParaRPr>
          </a:p>
        </p:txBody>
      </p:sp>
      <p:sp>
        <p:nvSpPr>
          <p:cNvPr id="35" name="Text Box 26"/>
          <p:cNvSpPr txBox="1">
            <a:spLocks noChangeArrowheads="1"/>
          </p:cNvSpPr>
          <p:nvPr/>
        </p:nvSpPr>
        <p:spPr bwMode="auto">
          <a:xfrm>
            <a:off x="3632192" y="5197276"/>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+11%</a:t>
            </a:r>
            <a:endParaRPr lang="en-US" altLang="zh-CN" sz="1000" i="1" dirty="0">
              <a:ea typeface="MS PGothic" pitchFamily="34" charset="-128"/>
            </a:endParaRPr>
          </a:p>
        </p:txBody>
      </p:sp>
      <p:sp>
        <p:nvSpPr>
          <p:cNvPr id="36" name="Text Box 26"/>
          <p:cNvSpPr txBox="1">
            <a:spLocks noChangeArrowheads="1"/>
          </p:cNvSpPr>
          <p:nvPr/>
        </p:nvSpPr>
        <p:spPr bwMode="auto">
          <a:xfrm>
            <a:off x="3587663" y="4141551"/>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3</a:t>
            </a:r>
            <a:r>
              <a:rPr lang="en-US" altLang="zh-CN" sz="1000" i="1" dirty="0" smtClean="0">
                <a:ea typeface="MS PGothic" pitchFamily="34" charset="-128"/>
              </a:rPr>
              <a:t>%</a:t>
            </a:r>
            <a:endParaRPr lang="en-US" altLang="zh-CN" sz="1000" i="1" dirty="0">
              <a:ea typeface="MS PGothic" pitchFamily="34" charset="-128"/>
            </a:endParaRPr>
          </a:p>
        </p:txBody>
      </p:sp>
      <p:sp>
        <p:nvSpPr>
          <p:cNvPr id="38" name="Text Box 26"/>
          <p:cNvSpPr txBox="1">
            <a:spLocks noChangeArrowheads="1"/>
          </p:cNvSpPr>
          <p:nvPr/>
        </p:nvSpPr>
        <p:spPr bwMode="auto">
          <a:xfrm>
            <a:off x="3491880" y="2644091"/>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a:t>
            </a:r>
            <a:r>
              <a:rPr lang="en-US" altLang="zh-CN" sz="1200" i="1" u="sng" dirty="0">
                <a:ea typeface="MS PGothic" pitchFamily="34" charset="-128"/>
              </a:rPr>
              <a:t>4</a:t>
            </a:r>
            <a:r>
              <a:rPr lang="en-US" altLang="zh-CN" sz="1200" i="1" u="sng" dirty="0" smtClean="0">
                <a:ea typeface="MS PGothic" pitchFamily="34" charset="-128"/>
              </a:rPr>
              <a:t>%</a:t>
            </a:r>
            <a:endParaRPr lang="en-US" altLang="zh-CN" sz="1200" i="1" u="sng" dirty="0">
              <a:ea typeface="MS PGothic" pitchFamily="34" charset="-128"/>
            </a:endParaRPr>
          </a:p>
        </p:txBody>
      </p:sp>
      <p:sp>
        <p:nvSpPr>
          <p:cNvPr id="39" name="Rectangle 38"/>
          <p:cNvSpPr/>
          <p:nvPr/>
        </p:nvSpPr>
        <p:spPr>
          <a:xfrm>
            <a:off x="6516216" y="2594520"/>
            <a:ext cx="792088" cy="2890197"/>
          </a:xfrm>
          <a:prstGeom prst="rect">
            <a:avLst/>
          </a:prstGeom>
          <a:noFill/>
          <a:ln w="28575">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a:off x="7443104" y="3860120"/>
            <a:ext cx="324544" cy="358995"/>
          </a:xfrm>
          <a:prstGeom prst="rightArrow">
            <a:avLst/>
          </a:prstGeom>
          <a:noFill/>
          <a:ln w="28575">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9360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Modern Trade store count Growth driver</a:t>
            </a:r>
          </a:p>
        </p:txBody>
      </p:sp>
      <p:sp>
        <p:nvSpPr>
          <p:cNvPr id="8" name="Text Placeholder 7"/>
          <p:cNvSpPr>
            <a:spLocks noGrp="1"/>
          </p:cNvSpPr>
          <p:nvPr>
            <p:ph type="body" idx="13"/>
          </p:nvPr>
        </p:nvSpPr>
        <p:spPr>
          <a:xfrm>
            <a:off x="594360" y="1280160"/>
            <a:ext cx="8160322" cy="1428760"/>
          </a:xfrm>
        </p:spPr>
        <p:txBody>
          <a:bodyPr/>
          <a:lstStyle/>
          <a:p>
            <a:pPr marL="285750" lvl="0" indent="-285750">
              <a:buFont typeface="Arial" panose="020B0604020202020204" pitchFamily="34" charset="0"/>
              <a:buChar char="•"/>
            </a:pPr>
            <a:r>
              <a:rPr lang="en-US" dirty="0"/>
              <a:t>Smaller format MT, Mini and </a:t>
            </a:r>
            <a:r>
              <a:rPr lang="en-US" dirty="0" smtClean="0"/>
              <a:t>Convenience store </a:t>
            </a:r>
            <a:r>
              <a:rPr lang="en-US" dirty="0"/>
              <a:t>count keeps booming at double digit in past 3 years. </a:t>
            </a:r>
          </a:p>
          <a:p>
            <a:pPr marL="285750" lvl="0" indent="-285750">
              <a:buFont typeface="Arial" panose="020B0604020202020204" pitchFamily="34" charset="0"/>
              <a:buChar char="•"/>
            </a:pPr>
            <a:r>
              <a:rPr lang="en-US" dirty="0" smtClean="0"/>
              <a:t>The growth rate of Super, Mini </a:t>
            </a:r>
            <a:r>
              <a:rPr lang="en-US" dirty="0"/>
              <a:t>and CVS outpace </a:t>
            </a:r>
            <a:r>
              <a:rPr lang="en-US" dirty="0" smtClean="0"/>
              <a:t>Hypermarket.</a:t>
            </a:r>
          </a:p>
          <a:p>
            <a:pPr marL="285750" lvl="0" indent="-285750">
              <a:buFont typeface="Arial" panose="020B0604020202020204" pitchFamily="34" charset="0"/>
              <a:buChar char="•"/>
            </a:pPr>
            <a:r>
              <a:rPr lang="en-US" dirty="0" smtClean="0"/>
              <a:t>Super </a:t>
            </a:r>
            <a:r>
              <a:rPr lang="en-US" dirty="0"/>
              <a:t>and </a:t>
            </a:r>
            <a:r>
              <a:rPr lang="en-US" dirty="0" smtClean="0"/>
              <a:t>Mini </a:t>
            </a:r>
            <a:r>
              <a:rPr lang="en-US" dirty="0"/>
              <a:t>become the major ACV contributor (69%) </a:t>
            </a:r>
            <a:r>
              <a:rPr lang="en-US" dirty="0" smtClean="0"/>
              <a:t>in </a:t>
            </a:r>
            <a:r>
              <a:rPr lang="en-US" dirty="0"/>
              <a:t>Modern </a:t>
            </a:r>
            <a:r>
              <a:rPr lang="en-US" dirty="0" smtClean="0"/>
              <a:t>Trade.</a:t>
            </a:r>
            <a:endParaRPr lang="en-US" dirty="0"/>
          </a:p>
        </p:txBody>
      </p:sp>
      <p:sp>
        <p:nvSpPr>
          <p:cNvPr id="2" name="Text Placeholder 1"/>
          <p:cNvSpPr>
            <a:spLocks noGrp="1"/>
          </p:cNvSpPr>
          <p:nvPr>
            <p:ph type="body" idx="15"/>
          </p:nvPr>
        </p:nvSpPr>
        <p:spPr/>
        <p:txBody>
          <a:bodyPr/>
          <a:lstStyle/>
          <a:p>
            <a:r>
              <a:rPr lang="en-US" dirty="0"/>
              <a:t>Data source: Nielsen Retail Establishment Survey </a:t>
            </a:r>
            <a:r>
              <a:rPr lang="en-US" dirty="0" smtClean="0"/>
              <a:t>2014</a:t>
            </a:r>
            <a:endParaRPr lang="en-US" dirty="0"/>
          </a:p>
        </p:txBody>
      </p:sp>
      <p:graphicFrame>
        <p:nvGraphicFramePr>
          <p:cNvPr id="9" name="Chart Placeholder 10"/>
          <p:cNvGraphicFramePr>
            <a:graphicFrameLocks/>
          </p:cNvGraphicFramePr>
          <p:nvPr>
            <p:extLst>
              <p:ext uri="{D42A27DB-BD31-4B8C-83A1-F6EECF244321}">
                <p14:modId xmlns:p14="http://schemas.microsoft.com/office/powerpoint/2010/main" val="1414303532"/>
              </p:ext>
            </p:extLst>
          </p:nvPr>
        </p:nvGraphicFramePr>
        <p:xfrm>
          <a:off x="389804" y="2829170"/>
          <a:ext cx="3560618" cy="3308350"/>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Group 9"/>
          <p:cNvGrpSpPr/>
          <p:nvPr/>
        </p:nvGrpSpPr>
        <p:grpSpPr>
          <a:xfrm>
            <a:off x="1025805" y="6160662"/>
            <a:ext cx="7650652" cy="261610"/>
            <a:chOff x="2133600" y="5270501"/>
            <a:chExt cx="5642491" cy="261610"/>
          </a:xfrm>
        </p:grpSpPr>
        <p:sp>
          <p:nvSpPr>
            <p:cNvPr id="11" name="Rectangle 43"/>
            <p:cNvSpPr>
              <a:spLocks noChangeArrowheads="1"/>
            </p:cNvSpPr>
            <p:nvPr/>
          </p:nvSpPr>
          <p:spPr bwMode="auto">
            <a:xfrm>
              <a:off x="2133600" y="5337563"/>
              <a:ext cx="157163" cy="142875"/>
            </a:xfrm>
            <a:prstGeom prst="rect">
              <a:avLst/>
            </a:prstGeom>
            <a:solidFill>
              <a:schemeClr val="accent1"/>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2" name="Rectangle 44"/>
            <p:cNvSpPr>
              <a:spLocks noChangeArrowheads="1"/>
            </p:cNvSpPr>
            <p:nvPr/>
          </p:nvSpPr>
          <p:spPr bwMode="auto">
            <a:xfrm>
              <a:off x="3581400" y="5337563"/>
              <a:ext cx="157162" cy="142875"/>
            </a:xfrm>
            <a:prstGeom prst="rect">
              <a:avLst/>
            </a:prstGeom>
            <a:solidFill>
              <a:schemeClr val="accent2"/>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3" name="Rectangle 45"/>
            <p:cNvSpPr>
              <a:spLocks noChangeArrowheads="1"/>
            </p:cNvSpPr>
            <p:nvPr/>
          </p:nvSpPr>
          <p:spPr bwMode="auto">
            <a:xfrm>
              <a:off x="5076825" y="5337563"/>
              <a:ext cx="157163" cy="142875"/>
            </a:xfrm>
            <a:prstGeom prst="rect">
              <a:avLst/>
            </a:prstGeom>
            <a:solidFill>
              <a:schemeClr val="accent3"/>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4" name="Text Box 46"/>
            <p:cNvSpPr txBox="1">
              <a:spLocks noChangeArrowheads="1"/>
            </p:cNvSpPr>
            <p:nvPr/>
          </p:nvSpPr>
          <p:spPr bwMode="auto">
            <a:xfrm>
              <a:off x="5262562" y="5270501"/>
              <a:ext cx="10005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Minimarket</a:t>
              </a:r>
              <a:endParaRPr lang="en-US" altLang="zh-CN" sz="1100" b="1" dirty="0">
                <a:ea typeface="MS PGothic" pitchFamily="34" charset="-128"/>
              </a:endParaRPr>
            </a:p>
          </p:txBody>
        </p:sp>
        <p:sp>
          <p:nvSpPr>
            <p:cNvPr id="16" name="Text Box 47"/>
            <p:cNvSpPr txBox="1">
              <a:spLocks noChangeArrowheads="1"/>
            </p:cNvSpPr>
            <p:nvPr/>
          </p:nvSpPr>
          <p:spPr bwMode="auto">
            <a:xfrm>
              <a:off x="3738562" y="5270501"/>
              <a:ext cx="11803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Supermarket</a:t>
              </a:r>
              <a:endParaRPr lang="en-US" altLang="zh-CN" sz="1100" b="1" dirty="0">
                <a:ea typeface="MS PGothic" pitchFamily="34" charset="-128"/>
              </a:endParaRPr>
            </a:p>
          </p:txBody>
        </p:sp>
        <p:sp>
          <p:nvSpPr>
            <p:cNvPr id="17" name="Text Box 48"/>
            <p:cNvSpPr txBox="1">
              <a:spLocks noChangeArrowheads="1"/>
            </p:cNvSpPr>
            <p:nvPr/>
          </p:nvSpPr>
          <p:spPr bwMode="auto">
            <a:xfrm>
              <a:off x="2322513" y="5270501"/>
              <a:ext cx="13065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Hypermarket</a:t>
              </a:r>
              <a:endParaRPr lang="en-US" altLang="zh-CN" sz="1100" b="1" dirty="0">
                <a:ea typeface="MS PGothic" pitchFamily="34" charset="-128"/>
              </a:endParaRPr>
            </a:p>
          </p:txBody>
        </p:sp>
        <p:sp>
          <p:nvSpPr>
            <p:cNvPr id="18" name="Rectangle 45"/>
            <p:cNvSpPr>
              <a:spLocks noChangeArrowheads="1"/>
            </p:cNvSpPr>
            <p:nvPr/>
          </p:nvSpPr>
          <p:spPr bwMode="auto">
            <a:xfrm>
              <a:off x="6407150" y="5337563"/>
              <a:ext cx="157163" cy="142875"/>
            </a:xfrm>
            <a:prstGeom prst="rect">
              <a:avLst/>
            </a:prstGeom>
            <a:solidFill>
              <a:srgbClr val="35A147"/>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9" name="Text Box 46"/>
            <p:cNvSpPr txBox="1">
              <a:spLocks noChangeArrowheads="1"/>
            </p:cNvSpPr>
            <p:nvPr/>
          </p:nvSpPr>
          <p:spPr bwMode="auto">
            <a:xfrm>
              <a:off x="6592888" y="5270501"/>
              <a:ext cx="118320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Convenience Store</a:t>
              </a:r>
              <a:endParaRPr lang="en-US" altLang="zh-CN" sz="1100" b="1" dirty="0">
                <a:ea typeface="MS PGothic" pitchFamily="34" charset="-128"/>
              </a:endParaRPr>
            </a:p>
          </p:txBody>
        </p:sp>
      </p:grpSp>
      <p:graphicFrame>
        <p:nvGraphicFramePr>
          <p:cNvPr id="20" name="Chart Placeholder 10"/>
          <p:cNvGraphicFramePr>
            <a:graphicFrameLocks/>
          </p:cNvGraphicFramePr>
          <p:nvPr>
            <p:extLst>
              <p:ext uri="{D42A27DB-BD31-4B8C-83A1-F6EECF244321}">
                <p14:modId xmlns:p14="http://schemas.microsoft.com/office/powerpoint/2010/main" val="79550363"/>
              </p:ext>
            </p:extLst>
          </p:nvPr>
        </p:nvGraphicFramePr>
        <p:xfrm>
          <a:off x="4202112" y="2857745"/>
          <a:ext cx="3560618" cy="3308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Placeholder 10"/>
          <p:cNvGraphicFramePr>
            <a:graphicFrameLocks/>
          </p:cNvGraphicFramePr>
          <p:nvPr>
            <p:extLst>
              <p:ext uri="{D42A27DB-BD31-4B8C-83A1-F6EECF244321}">
                <p14:modId xmlns:p14="http://schemas.microsoft.com/office/powerpoint/2010/main" val="733977193"/>
              </p:ext>
            </p:extLst>
          </p:nvPr>
        </p:nvGraphicFramePr>
        <p:xfrm>
          <a:off x="7429500" y="2881680"/>
          <a:ext cx="1655030" cy="325584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305270" y="2569532"/>
            <a:ext cx="1307922" cy="461665"/>
          </a:xfrm>
          <a:prstGeom prst="rect">
            <a:avLst/>
          </a:prstGeom>
          <a:noFill/>
        </p:spPr>
        <p:txBody>
          <a:bodyPr wrap="none" rtlCol="0">
            <a:spAutoFit/>
          </a:bodyPr>
          <a:lstStyle/>
          <a:p>
            <a:pPr algn="ctr"/>
            <a:r>
              <a:rPr lang="en-US" sz="1200" dirty="0" smtClean="0"/>
              <a:t>Store Count</a:t>
            </a:r>
          </a:p>
          <a:p>
            <a:pPr algn="ctr"/>
            <a:r>
              <a:rPr lang="en-US" sz="1200" dirty="0"/>
              <a:t>((% growth vs. </a:t>
            </a:r>
            <a:r>
              <a:rPr lang="en-US" sz="1200" dirty="0" smtClean="0"/>
              <a:t>YA)</a:t>
            </a:r>
            <a:endParaRPr lang="en-US" sz="1200" dirty="0"/>
          </a:p>
        </p:txBody>
      </p:sp>
      <p:sp>
        <p:nvSpPr>
          <p:cNvPr id="24" name="TextBox 23"/>
          <p:cNvSpPr txBox="1"/>
          <p:nvPr/>
        </p:nvSpPr>
        <p:spPr>
          <a:xfrm>
            <a:off x="4041297" y="2569532"/>
            <a:ext cx="1146211" cy="461665"/>
          </a:xfrm>
          <a:prstGeom prst="rect">
            <a:avLst/>
          </a:prstGeom>
          <a:noFill/>
        </p:spPr>
        <p:txBody>
          <a:bodyPr wrap="none" rtlCol="0">
            <a:spAutoFit/>
          </a:bodyPr>
          <a:lstStyle/>
          <a:p>
            <a:pPr algn="ctr"/>
            <a:r>
              <a:rPr lang="en-US" sz="1200" dirty="0" smtClean="0"/>
              <a:t>Store Count</a:t>
            </a:r>
          </a:p>
          <a:p>
            <a:pPr algn="ctr"/>
            <a:r>
              <a:rPr lang="en-US" sz="1200" dirty="0" smtClean="0"/>
              <a:t>(% </a:t>
            </a:r>
            <a:r>
              <a:rPr lang="en-US" sz="1200" dirty="0"/>
              <a:t>Importance)</a:t>
            </a:r>
          </a:p>
        </p:txBody>
      </p:sp>
      <p:sp>
        <p:nvSpPr>
          <p:cNvPr id="25" name="TextBox 24"/>
          <p:cNvSpPr txBox="1"/>
          <p:nvPr/>
        </p:nvSpPr>
        <p:spPr>
          <a:xfrm>
            <a:off x="7740352" y="2569532"/>
            <a:ext cx="1146211" cy="461665"/>
          </a:xfrm>
          <a:prstGeom prst="rect">
            <a:avLst/>
          </a:prstGeom>
          <a:noFill/>
        </p:spPr>
        <p:txBody>
          <a:bodyPr wrap="none" rtlCol="0">
            <a:spAutoFit/>
          </a:bodyPr>
          <a:lstStyle/>
          <a:p>
            <a:pPr algn="ctr"/>
            <a:r>
              <a:rPr lang="en-US" sz="1200" dirty="0" smtClean="0"/>
              <a:t>ACV</a:t>
            </a:r>
          </a:p>
          <a:p>
            <a:pPr algn="ctr"/>
            <a:r>
              <a:rPr lang="en-US" sz="1200" dirty="0" smtClean="0"/>
              <a:t>(% </a:t>
            </a:r>
            <a:r>
              <a:rPr lang="en-US" sz="1200" dirty="0"/>
              <a:t>Importance)</a:t>
            </a:r>
          </a:p>
        </p:txBody>
      </p:sp>
      <p:sp>
        <p:nvSpPr>
          <p:cNvPr id="43" name="Text Box 26"/>
          <p:cNvSpPr txBox="1">
            <a:spLocks noChangeArrowheads="1"/>
          </p:cNvSpPr>
          <p:nvPr/>
        </p:nvSpPr>
        <p:spPr bwMode="auto">
          <a:xfrm>
            <a:off x="2614136" y="3830851"/>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+17%</a:t>
            </a:r>
            <a:endParaRPr lang="en-US" altLang="zh-CN" sz="1000" i="1" dirty="0">
              <a:ea typeface="MS PGothic" pitchFamily="34" charset="-128"/>
            </a:endParaRPr>
          </a:p>
        </p:txBody>
      </p:sp>
      <p:sp>
        <p:nvSpPr>
          <p:cNvPr id="44" name="Text Box 26"/>
          <p:cNvSpPr txBox="1">
            <a:spLocks noChangeArrowheads="1"/>
          </p:cNvSpPr>
          <p:nvPr/>
        </p:nvSpPr>
        <p:spPr bwMode="auto">
          <a:xfrm>
            <a:off x="2610432" y="5742694"/>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+5%</a:t>
            </a:r>
            <a:endParaRPr lang="en-US" altLang="zh-CN" sz="1000" i="1" dirty="0">
              <a:ea typeface="MS PGothic" pitchFamily="34" charset="-128"/>
            </a:endParaRPr>
          </a:p>
        </p:txBody>
      </p:sp>
      <p:sp>
        <p:nvSpPr>
          <p:cNvPr id="45" name="Text Box 26"/>
          <p:cNvSpPr txBox="1">
            <a:spLocks noChangeArrowheads="1"/>
          </p:cNvSpPr>
          <p:nvPr/>
        </p:nvSpPr>
        <p:spPr bwMode="auto">
          <a:xfrm>
            <a:off x="2609438" y="4794251"/>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+10%</a:t>
            </a:r>
            <a:endParaRPr lang="en-US" altLang="zh-CN" sz="1000" i="1" dirty="0">
              <a:ea typeface="MS PGothic" pitchFamily="34" charset="-128"/>
            </a:endParaRPr>
          </a:p>
        </p:txBody>
      </p:sp>
      <p:sp>
        <p:nvSpPr>
          <p:cNvPr id="46" name="Text Box 26"/>
          <p:cNvSpPr txBox="1">
            <a:spLocks noChangeArrowheads="1"/>
          </p:cNvSpPr>
          <p:nvPr/>
        </p:nvSpPr>
        <p:spPr bwMode="auto">
          <a:xfrm>
            <a:off x="2614136" y="5587672"/>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+9%</a:t>
            </a:r>
            <a:endParaRPr lang="en-US" altLang="zh-CN" sz="1000" i="1" dirty="0">
              <a:ea typeface="MS PGothic" pitchFamily="34" charset="-128"/>
            </a:endParaRPr>
          </a:p>
        </p:txBody>
      </p:sp>
      <p:sp>
        <p:nvSpPr>
          <p:cNvPr id="47" name="Text Box 26"/>
          <p:cNvSpPr txBox="1">
            <a:spLocks noChangeArrowheads="1"/>
          </p:cNvSpPr>
          <p:nvPr/>
        </p:nvSpPr>
        <p:spPr bwMode="auto">
          <a:xfrm>
            <a:off x="2524776" y="3485519"/>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+11%</a:t>
            </a:r>
            <a:endParaRPr lang="en-US" altLang="zh-CN" sz="1200" i="1" u="sng" dirty="0">
              <a:ea typeface="MS PGothic" pitchFamily="34" charset="-128"/>
            </a:endParaRPr>
          </a:p>
        </p:txBody>
      </p:sp>
      <p:sp>
        <p:nvSpPr>
          <p:cNvPr id="48" name="Text Box 26"/>
          <p:cNvSpPr txBox="1">
            <a:spLocks noChangeArrowheads="1"/>
          </p:cNvSpPr>
          <p:nvPr/>
        </p:nvSpPr>
        <p:spPr bwMode="auto">
          <a:xfrm>
            <a:off x="1547664" y="3697775"/>
            <a:ext cx="620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+15%</a:t>
            </a:r>
            <a:endParaRPr lang="en-US" altLang="zh-CN" sz="1200" i="1" u="sng" dirty="0">
              <a:ea typeface="MS PGothic" pitchFamily="34" charset="-128"/>
            </a:endParaRPr>
          </a:p>
        </p:txBody>
      </p:sp>
      <p:sp>
        <p:nvSpPr>
          <p:cNvPr id="49" name="Text Box 26"/>
          <p:cNvSpPr txBox="1">
            <a:spLocks noChangeArrowheads="1"/>
          </p:cNvSpPr>
          <p:nvPr/>
        </p:nvSpPr>
        <p:spPr bwMode="auto">
          <a:xfrm>
            <a:off x="1607295" y="4005608"/>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+26%</a:t>
            </a:r>
            <a:endParaRPr lang="en-US" altLang="zh-CN" sz="1000" i="1" dirty="0">
              <a:ea typeface="MS PGothic" pitchFamily="34" charset="-128"/>
            </a:endParaRPr>
          </a:p>
        </p:txBody>
      </p:sp>
      <p:sp>
        <p:nvSpPr>
          <p:cNvPr id="50" name="Text Box 26"/>
          <p:cNvSpPr txBox="1">
            <a:spLocks noChangeArrowheads="1"/>
          </p:cNvSpPr>
          <p:nvPr/>
        </p:nvSpPr>
        <p:spPr bwMode="auto">
          <a:xfrm>
            <a:off x="1607295" y="4869160"/>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+14%</a:t>
            </a:r>
            <a:endParaRPr lang="en-US" altLang="zh-CN" sz="1000" i="1" dirty="0">
              <a:ea typeface="MS PGothic" pitchFamily="34" charset="-128"/>
            </a:endParaRPr>
          </a:p>
        </p:txBody>
      </p:sp>
      <p:sp>
        <p:nvSpPr>
          <p:cNvPr id="51" name="Text Box 26"/>
          <p:cNvSpPr txBox="1">
            <a:spLocks noChangeArrowheads="1"/>
          </p:cNvSpPr>
          <p:nvPr/>
        </p:nvSpPr>
        <p:spPr bwMode="auto">
          <a:xfrm>
            <a:off x="1599544" y="5585472"/>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+9%</a:t>
            </a:r>
            <a:endParaRPr lang="en-US" altLang="zh-CN" sz="1000" i="1" dirty="0">
              <a:ea typeface="MS PGothic" pitchFamily="34" charset="-128"/>
            </a:endParaRPr>
          </a:p>
        </p:txBody>
      </p:sp>
      <p:sp>
        <p:nvSpPr>
          <p:cNvPr id="52" name="Text Box 26"/>
          <p:cNvSpPr txBox="1">
            <a:spLocks noChangeArrowheads="1"/>
          </p:cNvSpPr>
          <p:nvPr/>
        </p:nvSpPr>
        <p:spPr bwMode="auto">
          <a:xfrm>
            <a:off x="1605310" y="5747181"/>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+7%</a:t>
            </a:r>
            <a:endParaRPr lang="en-US" altLang="zh-CN" sz="1000" i="1" dirty="0">
              <a:ea typeface="MS PGothic" pitchFamily="34" charset="-128"/>
            </a:endParaRPr>
          </a:p>
        </p:txBody>
      </p:sp>
      <p:sp>
        <p:nvSpPr>
          <p:cNvPr id="55" name="Text Box 26"/>
          <p:cNvSpPr txBox="1">
            <a:spLocks noChangeArrowheads="1"/>
          </p:cNvSpPr>
          <p:nvPr/>
        </p:nvSpPr>
        <p:spPr bwMode="auto">
          <a:xfrm>
            <a:off x="3649544" y="3658672"/>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+11%</a:t>
            </a:r>
            <a:endParaRPr lang="en-US" altLang="zh-CN" sz="1000" i="1" dirty="0">
              <a:ea typeface="MS PGothic" pitchFamily="34" charset="-128"/>
            </a:endParaRPr>
          </a:p>
        </p:txBody>
      </p:sp>
      <p:sp>
        <p:nvSpPr>
          <p:cNvPr id="56" name="Text Box 26"/>
          <p:cNvSpPr txBox="1">
            <a:spLocks noChangeArrowheads="1"/>
          </p:cNvSpPr>
          <p:nvPr/>
        </p:nvSpPr>
        <p:spPr bwMode="auto">
          <a:xfrm>
            <a:off x="3618544" y="5771299"/>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+4%</a:t>
            </a:r>
            <a:endParaRPr lang="en-US" altLang="zh-CN" sz="1000" i="1" dirty="0">
              <a:ea typeface="MS PGothic" pitchFamily="34" charset="-128"/>
            </a:endParaRPr>
          </a:p>
        </p:txBody>
      </p:sp>
      <p:sp>
        <p:nvSpPr>
          <p:cNvPr id="57" name="Text Box 26"/>
          <p:cNvSpPr txBox="1">
            <a:spLocks noChangeArrowheads="1"/>
          </p:cNvSpPr>
          <p:nvPr/>
        </p:nvSpPr>
        <p:spPr bwMode="auto">
          <a:xfrm>
            <a:off x="3655903" y="4708595"/>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+11%</a:t>
            </a:r>
            <a:endParaRPr lang="en-US" altLang="zh-CN" sz="1000" i="1" dirty="0">
              <a:ea typeface="MS PGothic" pitchFamily="34" charset="-128"/>
            </a:endParaRPr>
          </a:p>
        </p:txBody>
      </p:sp>
      <p:sp>
        <p:nvSpPr>
          <p:cNvPr id="58" name="Text Box 26"/>
          <p:cNvSpPr txBox="1">
            <a:spLocks noChangeArrowheads="1"/>
          </p:cNvSpPr>
          <p:nvPr/>
        </p:nvSpPr>
        <p:spPr bwMode="auto">
          <a:xfrm>
            <a:off x="3663256" y="5576887"/>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+11%</a:t>
            </a:r>
            <a:endParaRPr lang="en-US" altLang="zh-CN" sz="1000" i="1" dirty="0">
              <a:ea typeface="MS PGothic" pitchFamily="34" charset="-128"/>
            </a:endParaRPr>
          </a:p>
        </p:txBody>
      </p:sp>
      <p:sp>
        <p:nvSpPr>
          <p:cNvPr id="59" name="Text Box 26"/>
          <p:cNvSpPr txBox="1">
            <a:spLocks noChangeArrowheads="1"/>
          </p:cNvSpPr>
          <p:nvPr/>
        </p:nvSpPr>
        <p:spPr bwMode="auto">
          <a:xfrm>
            <a:off x="3491880" y="3252079"/>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+11%</a:t>
            </a:r>
            <a:endParaRPr lang="en-US" altLang="zh-CN" sz="1200" i="1" u="sng" dirty="0">
              <a:ea typeface="MS PGothic" pitchFamily="34" charset="-128"/>
            </a:endParaRPr>
          </a:p>
        </p:txBody>
      </p:sp>
      <p:sp>
        <p:nvSpPr>
          <p:cNvPr id="4" name="Rectangle 3"/>
          <p:cNvSpPr/>
          <p:nvPr/>
        </p:nvSpPr>
        <p:spPr>
          <a:xfrm>
            <a:off x="6516216" y="3031196"/>
            <a:ext cx="792088" cy="2890197"/>
          </a:xfrm>
          <a:prstGeom prst="rect">
            <a:avLst/>
          </a:prstGeom>
          <a:noFill/>
          <a:ln w="28575">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7443104" y="4296796"/>
            <a:ext cx="324544" cy="358995"/>
          </a:xfrm>
          <a:prstGeom prst="rightArrow">
            <a:avLst/>
          </a:prstGeom>
          <a:noFill/>
          <a:ln w="28575">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721552" y="3586664"/>
            <a:ext cx="458251" cy="379381"/>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61" name="Oval 60"/>
          <p:cNvSpPr/>
          <p:nvPr/>
        </p:nvSpPr>
        <p:spPr>
          <a:xfrm>
            <a:off x="3726413" y="4625840"/>
            <a:ext cx="458251" cy="379381"/>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62" name="Oval 61"/>
          <p:cNvSpPr/>
          <p:nvPr/>
        </p:nvSpPr>
        <p:spPr>
          <a:xfrm>
            <a:off x="3721552" y="5439531"/>
            <a:ext cx="458251" cy="379381"/>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Tree>
    <p:extLst>
      <p:ext uri="{BB962C8B-B14F-4D97-AF65-F5344CB8AC3E}">
        <p14:creationId xmlns:p14="http://schemas.microsoft.com/office/powerpoint/2010/main" val="1064982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lsen">
  <a:themeElements>
    <a:clrScheme name="Multicolor">
      <a:dk1>
        <a:srgbClr val="5F5F5F"/>
      </a:dk1>
      <a:lt1>
        <a:srgbClr val="FFFFFF"/>
      </a:lt1>
      <a:dk2>
        <a:srgbClr val="000000"/>
      </a:dk2>
      <a:lt2>
        <a:srgbClr val="707276"/>
      </a:lt2>
      <a:accent1>
        <a:srgbClr val="009DD9"/>
      </a:accent1>
      <a:accent2>
        <a:srgbClr val="FF8300"/>
      </a:accent2>
      <a:accent3>
        <a:srgbClr val="B21DAC"/>
      </a:accent3>
      <a:accent4>
        <a:srgbClr val="D70036"/>
      </a:accent4>
      <a:accent5>
        <a:srgbClr val="707276"/>
      </a:accent5>
      <a:accent6>
        <a:srgbClr val="000000"/>
      </a:accent6>
      <a:hlink>
        <a:srgbClr val="B21DAC"/>
      </a:hlink>
      <a:folHlink>
        <a:srgbClr val="D7003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20000"/>
            <a:lumOff val="8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Yellow">
      <a:srgbClr val="FFCD00"/>
    </a:custClr>
    <a:custClr name="Dark Red">
      <a:srgbClr val="9B0C10"/>
    </a:custClr>
    <a:custClr name="Light Red">
      <a:srgbClr val="F69493"/>
    </a:custClr>
    <a:custClr name="Pale Red">
      <a:srgbClr val="FACAC7"/>
    </a:custClr>
    <a:custClr name="Dark Purple">
      <a:srgbClr val="80076B"/>
    </a:custClr>
    <a:custClr name="Light Purple">
      <a:srgbClr val="DE98D5"/>
    </a:custClr>
    <a:custClr name="Pale Purple">
      <a:srgbClr val="F0CCEB"/>
    </a:custClr>
    <a:custClr name="Dark Orange">
      <a:srgbClr val="F15722"/>
    </a:custClr>
    <a:custClr name="Light Orange">
      <a:srgbClr val="FCBC85"/>
    </a:custClr>
    <a:custClr name="Pale Orange">
      <a:srgbClr val="FEDBBD"/>
    </a:custClr>
    <a:custClr name="Dark Cyan">
      <a:srgbClr val="007FC7"/>
    </a:custClr>
    <a:custClr name="Light Cyan">
      <a:srgbClr val="6ECFF6"/>
    </a:custClr>
    <a:custClr name="Pale Cyan">
      <a:srgbClr val="B9E5FB"/>
    </a:custClr>
    <a:custClr name="Dark Green">
      <a:srgbClr val="218535"/>
    </a:custClr>
    <a:custClr name="Green">
      <a:srgbClr val="8DC63F"/>
    </a:custClr>
    <a:custClr name="Light Green">
      <a:srgbClr val="C4DF9B"/>
    </a:custClr>
    <a:custClr name="Pale Green">
      <a:srgbClr val="E0EED0"/>
    </a:custClr>
    <a:custClr name="Light Gray">
      <a:srgbClr val="B6B6B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Nielsen</Template>
  <TotalTime>10631</TotalTime>
  <Words>1941</Words>
  <Application>Microsoft Office PowerPoint</Application>
  <PresentationFormat>On-screen Show (4:3)</PresentationFormat>
  <Paragraphs>364</Paragraphs>
  <Slides>38</Slides>
  <Notes>13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1" baseType="lpstr">
      <vt:lpstr>Nielsen</vt:lpstr>
      <vt:lpstr>Worksheet</vt:lpstr>
      <vt:lpstr>Nielsen Report</vt:lpstr>
      <vt:lpstr>PowerPoint Presentation</vt:lpstr>
      <vt:lpstr>PowerPoint Presentation</vt:lpstr>
      <vt:lpstr>GDP Growth vs. YA ％ 国内生产总值对比去年同期增幅 ％</vt:lpstr>
      <vt:lpstr>National Total Retail Sales of Consumer Goods Value Growth vs. YA ％ 社会消费品零售销售总额对比去年同期增幅 ％</vt:lpstr>
      <vt:lpstr>National CPI 全国居民消费价格分类指数</vt:lpstr>
      <vt:lpstr>China Consumer Confidence Index 中国消费者信心指数</vt:lpstr>
      <vt:lpstr>China CCI, CPI, FMCG Growth Rate vs. YA 中国消费者信心指数，物价指数，快速消费品增长率</vt:lpstr>
      <vt:lpstr>3-year universe store count trend</vt:lpstr>
      <vt:lpstr>Modern Trade store count Growth driver</vt:lpstr>
      <vt:lpstr>PowerPoint Presentation</vt:lpstr>
      <vt:lpstr>China Cross Category Information 66 Nielsen defined Categories   66 尼尔森产品定义 </vt:lpstr>
      <vt:lpstr>Food, Non-Food MAT Value Growth Rate in National Total  全国 食品类和非食品类 MAT销售额增长率</vt:lpstr>
      <vt:lpstr>Food, Non-Food Quarterly Value Growth Rate  in National Total  全国 食品类和非食品类 季度销售额增长率</vt:lpstr>
      <vt:lpstr>Food, Non-Food Monthly Value Growth Rate  in National Total  全国 食品类和非食品类 月度销售额增长率</vt:lpstr>
      <vt:lpstr>Food, Non-Food By Super Groups MAT Val. Growth Rate  in National Total  全国 食品类和非食品类 MAT销售额增长率</vt:lpstr>
      <vt:lpstr>Food, Non-Food by Super Groups Quarterly Val. Growth Rate  in National Total 全国 食品类和非食品类 季度销售额增长率</vt:lpstr>
      <vt:lpstr>Food Super Groups Monthly Value Growth Rate  in National Total  全国 食品类子类 月度销售额增长率</vt:lpstr>
      <vt:lpstr>Non-Food Super Groups Monthly Value Growth Rate  in National Total  全国 非食品类子类 月度销售额增长率</vt:lpstr>
      <vt:lpstr>Food MAT Val/Vol/Avg.Price Growth Rate in Nat Total 全国 食品类 MAT销售额/销售量/平均价格 增长率</vt:lpstr>
      <vt:lpstr>Non-Food MAT Val/Vol/Avg.Price Growth Rate in Nat Total 全国 非食品类 MAT销售额/销售量/平均价格 增长率</vt:lpstr>
      <vt:lpstr>Food MAT Value Growth Rate  食品类 MAT销售额增长率                     </vt:lpstr>
      <vt:lpstr>Food MAT Value Growth Rate  食品类 MAT销售额增长率                     </vt:lpstr>
      <vt:lpstr>Non - Food MAT Value Growth Rate  非食品类 MAT销售额增长率</vt:lpstr>
      <vt:lpstr>Non - Food MAT Value Growth Rate  非食品类 MAT销售额增长率</vt:lpstr>
      <vt:lpstr>Baby Products MAT Value Growth Rate  婴儿产品 MAT销售额增长率</vt:lpstr>
      <vt:lpstr>Cosmetic Top 30 Products MAT Value Growth Rate   化妆品店 Top 30 品类MAT销售额增长率</vt:lpstr>
      <vt:lpstr>PowerPoint Presentation</vt:lpstr>
      <vt:lpstr>Available ScanTrack Hyper Service Cities(24) with 2 Yr back data for the categories on the following page 24 城市大卖场</vt:lpstr>
      <vt:lpstr>PowerPoint Presentation</vt:lpstr>
      <vt:lpstr>ScanTrack Cross Category Information 92 Nielsen defined Categories   92尼尔森定义品类 </vt:lpstr>
      <vt:lpstr>Food, Non-Food MAT Value Growth Rate in Hypermarkets 大卖场 食品类和非食品类 MAT销售额增长率</vt:lpstr>
      <vt:lpstr>Food, Non-Food Weekly Value Sales in Hypermarkets 大卖场 食品类和非食品类 周销售额</vt:lpstr>
      <vt:lpstr>Food, Non-Food By Super Groups MAT Val. Growth Rate  in Hypermarkets  大卖场 食品类和非食品类 MAT销售额增长率</vt:lpstr>
      <vt:lpstr>Food, Non-Food Quarterly Value Growth Rate in Hypermarkets  大卖场 食品类和非食品类 季度销售额增长率</vt:lpstr>
      <vt:lpstr>Food, Non-Food by Super Groups Quarterly Val. Growth Rate in Hypermarkets  大卖场 食品类和非食品类 季度销售额增长率 </vt:lpstr>
      <vt:lpstr>Food Super Groups Weekly Value Sales Rate  in Hypermarkets  大卖场 食品类子类 周销售额</vt:lpstr>
      <vt:lpstr>Non-Food Super Groups Weekly Value in Hypermarkets 大卖场 非食品类子类 周销售额</vt:lpstr>
      <vt:lpstr>PowerPoint Presentation</vt:lpstr>
    </vt:vector>
  </TitlesOfParts>
  <Company>Nielsen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on-premise tracking</dc:title>
  <dc:creator>Yu, Minnie</dc:creator>
  <cp:lastModifiedBy>Liu, Li</cp:lastModifiedBy>
  <cp:revision>444</cp:revision>
  <dcterms:created xsi:type="dcterms:W3CDTF">2015-01-28T10:22:04Z</dcterms:created>
  <dcterms:modified xsi:type="dcterms:W3CDTF">2015-12-31T08:44:06Z</dcterms:modified>
</cp:coreProperties>
</file>