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76" r:id="rId4"/>
    <p:sldId id="279" r:id="rId5"/>
    <p:sldId id="277" r:id="rId6"/>
    <p:sldId id="257" r:id="rId7"/>
    <p:sldId id="26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zh-CN" altLang="en-US" dirty="0" smtClean="0"/>
            <a:t>关联分析介绍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4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4"/>
      <dgm:spPr/>
    </dgm:pt>
    <dgm:pt modelId="{15B5D2D1-102B-4CC9-A702-429DAF779602}" type="pres">
      <dgm:prSet presAssocID="{FAB1057F-1E23-4D6F-9B46-8AFDBAD2D653}" presName="dstNode" presStyleLbl="node1" presStyleIdx="0" presStyleCnt="4"/>
      <dgm:spPr/>
    </dgm:pt>
    <dgm:pt modelId="{C3DEFA39-A364-4D3F-AB85-BA5C0DB7045A}" type="pres">
      <dgm:prSet presAssocID="{0F7F084F-D0A6-4EE6-9C6A-89A683CD809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4"/>
      <dgm:spPr/>
    </dgm:pt>
    <dgm:pt modelId="{F27487A8-5B3A-447E-9CAE-8A5167DDA027}" type="pres">
      <dgm:prSet presAssocID="{3E6F915B-86C9-48D4-B217-94AA03B2143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4"/>
      <dgm:spPr/>
    </dgm:pt>
    <dgm:pt modelId="{B905C6FB-27DE-4F54-A83B-4E8B02F1BBB6}" type="pres">
      <dgm:prSet presAssocID="{C236B15B-3641-4B04-A4FC-B69CBBB32D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4"/>
      <dgm:spPr/>
    </dgm:pt>
    <dgm:pt modelId="{DF95F39A-C926-4BC1-9382-3C937C29D15F}" type="pres">
      <dgm:prSet presAssocID="{E799A64E-C038-411A-BE76-B53A75A170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84C4-BDED-4A93-A76C-D76A302365B3}" type="pres">
      <dgm:prSet presAssocID="{E799A64E-C038-411A-BE76-B53A75A170AE}" presName="accent_4" presStyleCnt="0"/>
      <dgm:spPr/>
    </dgm:pt>
    <dgm:pt modelId="{8EE72BC1-0F74-446F-B92A-C25A46FB65F3}" type="pres">
      <dgm:prSet presAssocID="{E799A64E-C038-411A-BE76-B53A75A170AE}" presName="accentRepeatNode" presStyleLbl="solidFgAcc1" presStyleIdx="3" presStyleCnt="4"/>
      <dgm:spPr/>
    </dgm:pt>
  </dgm:ptLst>
  <dgm:cxnLst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C646F17A-75F0-4BB6-AA05-607F69D1C942}" type="presOf" srcId="{C236B15B-3641-4B04-A4FC-B69CBBB32D0E}" destId="{B905C6FB-27DE-4F54-A83B-4E8B02F1BBB6}" srcOrd="0" destOrd="0" presId="urn:microsoft.com/office/officeart/2008/layout/VerticalCurvedList"/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C8516BE3-BB49-4B4A-A26C-FEEEE8F19D12}" type="presOf" srcId="{3E6F915B-86C9-48D4-B217-94AA03B2143E}" destId="{F27487A8-5B3A-447E-9CAE-8A5167DDA027}" srcOrd="0" destOrd="0" presId="urn:microsoft.com/office/officeart/2008/layout/VerticalCurvedList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3" destOrd="0" parTransId="{7EE05FEA-E059-4867-B262-02C2113376CA}" sibTransId="{16FBD699-3824-4112-9146-B9DC17AF5228}"/>
    <dgm:cxn modelId="{2305BFF6-2C8D-402F-B96F-C13A2F8BB49F}" type="presOf" srcId="{E799A64E-C038-411A-BE76-B53A75A170AE}" destId="{DF95F39A-C926-4BC1-9382-3C937C29D15F}" srcOrd="0" destOrd="0" presId="urn:microsoft.com/office/officeart/2008/layout/VerticalCurvedList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E22A3494-D556-4D4A-8583-5CC35A0F65EB}" type="presParOf" srcId="{90FF4EFD-CD0F-4475-A484-6676F69F2ADE}" destId="{F27487A8-5B3A-447E-9CAE-8A5167DDA027}" srcOrd="3" destOrd="0" presId="urn:microsoft.com/office/officeart/2008/layout/VerticalCurvedList"/>
    <dgm:cxn modelId="{1F079D52-C8F9-460D-9E1B-211A24C88700}" type="presParOf" srcId="{90FF4EFD-CD0F-4475-A484-6676F69F2ADE}" destId="{9BF94B69-6335-4794-9191-F04B58356F08}" srcOrd="4" destOrd="0" presId="urn:microsoft.com/office/officeart/2008/layout/VerticalCurvedList"/>
    <dgm:cxn modelId="{9D6610CA-C98F-438F-8F87-F45A97BF1B84}" type="presParOf" srcId="{9BF94B69-6335-4794-9191-F04B58356F08}" destId="{AAC2C797-70A2-465D-AD38-01F226FB1A3D}" srcOrd="0" destOrd="0" presId="urn:microsoft.com/office/officeart/2008/layout/VerticalCurvedList"/>
    <dgm:cxn modelId="{DFB87260-CB5E-42DA-A44C-462D59131DCB}" type="presParOf" srcId="{90FF4EFD-CD0F-4475-A484-6676F69F2ADE}" destId="{B905C6FB-27DE-4F54-A83B-4E8B02F1BBB6}" srcOrd="5" destOrd="0" presId="urn:microsoft.com/office/officeart/2008/layout/VerticalCurvedList"/>
    <dgm:cxn modelId="{F9F3C0C5-94F2-4209-8F92-498970AA7FB7}" type="presParOf" srcId="{90FF4EFD-CD0F-4475-A484-6676F69F2ADE}" destId="{CFC6058D-E76A-4946-83D0-01891BE9E942}" srcOrd="6" destOrd="0" presId="urn:microsoft.com/office/officeart/2008/layout/VerticalCurvedList"/>
    <dgm:cxn modelId="{E1B30739-A348-4C03-96DC-E22F6F7FAB45}" type="presParOf" srcId="{CFC6058D-E76A-4946-83D0-01891BE9E942}" destId="{0FDFAB1B-38CA-42DE-9797-FECF5870B0BC}" srcOrd="0" destOrd="0" presId="urn:microsoft.com/office/officeart/2008/layout/VerticalCurvedList"/>
    <dgm:cxn modelId="{4A24A4B3-E1E5-43E1-B198-05C4D1AAE60C}" type="presParOf" srcId="{90FF4EFD-CD0F-4475-A484-6676F69F2ADE}" destId="{DF95F39A-C926-4BC1-9382-3C937C29D15F}" srcOrd="7" destOrd="0" presId="urn:microsoft.com/office/officeart/2008/layout/VerticalCurvedList"/>
    <dgm:cxn modelId="{82A139AA-7960-4401-AB35-227BADEF5282}" type="presParOf" srcId="{90FF4EFD-CD0F-4475-A484-6676F69F2ADE}" destId="{E6CA84C4-BDED-4A93-A76C-D76A302365B3}" srcOrd="8" destOrd="0" presId="urn:microsoft.com/office/officeart/2008/layout/VerticalCurvedList"/>
    <dgm:cxn modelId="{37E75B28-91A5-41F1-BDE5-91A8FB849F83}" type="presParOf" srcId="{E6CA84C4-BDED-4A93-A76C-D76A302365B3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关联分析介绍</a:t>
          </a:r>
          <a:endParaRPr lang="zh-CN" altLang="en-US" sz="3300" kern="1200" dirty="0"/>
        </a:p>
      </dsp:txBody>
      <dsp:txXfrm>
        <a:off x="492024" y="334530"/>
        <a:ext cx="9963850" cy="669409"/>
      </dsp:txXfrm>
    </dsp:sp>
    <dsp:sp modelId="{143CE96C-2FCE-4BB8-A82E-460679A7B0FA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报表简介</a:t>
          </a:r>
          <a:endParaRPr lang="zh-CN" altLang="en-US" sz="3300" kern="1200" dirty="0"/>
        </a:p>
      </dsp:txBody>
      <dsp:txXfrm>
        <a:off x="875812" y="1338819"/>
        <a:ext cx="9580062" cy="669409"/>
      </dsp:txXfrm>
    </dsp:sp>
    <dsp:sp modelId="{AAC2C797-70A2-465D-AD38-01F226FB1A3D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事实定义说明</a:t>
          </a:r>
          <a:endParaRPr lang="zh-CN" altLang="en-US" sz="3300" kern="1200" dirty="0"/>
        </a:p>
      </dsp:txBody>
      <dsp:txXfrm>
        <a:off x="875812" y="2343108"/>
        <a:ext cx="9580062" cy="669409"/>
      </dsp:txXfrm>
    </dsp:sp>
    <dsp:sp modelId="{0FDFAB1B-38CA-42DE-9797-FECF5870B0BC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F39A-C926-4BC1-9382-3C937C29D15F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注意要点</a:t>
          </a:r>
          <a:endParaRPr lang="zh-CN" altLang="en-US" sz="3300" kern="1200" dirty="0"/>
        </a:p>
      </dsp:txBody>
      <dsp:txXfrm>
        <a:off x="492024" y="3347397"/>
        <a:ext cx="9963850" cy="669409"/>
      </dsp:txXfrm>
    </dsp:sp>
    <dsp:sp modelId="{8EE72BC1-0F74-446F-B92A-C25A46FB65F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购物篮关联分析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94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606426"/>
            <a:ext cx="10515600" cy="815975"/>
          </a:xfrm>
        </p:spPr>
        <p:txBody>
          <a:bodyPr/>
          <a:lstStyle/>
          <a:p>
            <a:pPr lvl="0"/>
            <a:r>
              <a:rPr lang="zh-CN" altLang="en-US" dirty="0" smtClean="0"/>
              <a:t>关联分析介绍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提出问题：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一个消费者购买了产品</a:t>
            </a:r>
            <a:r>
              <a:rPr lang="en-US" altLang="zh-CN" dirty="0"/>
              <a:t>A</a:t>
            </a:r>
            <a:r>
              <a:rPr lang="zh-CN" altLang="en-US" dirty="0"/>
              <a:t>，那么他有多大机会购买产品</a:t>
            </a:r>
            <a:r>
              <a:rPr lang="en-US" altLang="zh-CN" dirty="0"/>
              <a:t>B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如果他购买了产品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，那么他还将购买什么产品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应用场景：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沃</a:t>
            </a:r>
            <a:r>
              <a:rPr lang="zh-CN" altLang="en-US" dirty="0"/>
              <a:t>尔</a:t>
            </a:r>
            <a:r>
              <a:rPr lang="zh-CN" altLang="en-US" dirty="0" smtClean="0"/>
              <a:t>玛的“啤酒和尿布”传说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相关商品排放在一起，提高销量。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购物网站的相关商品推荐。</a:t>
            </a:r>
            <a:endParaRPr lang="en-US" altLang="zh-CN" dirty="0" smtClean="0"/>
          </a:p>
          <a:p>
            <a:r>
              <a:rPr lang="zh-CN" altLang="en-US" dirty="0" smtClean="0"/>
              <a:t>关键指标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支持度</a:t>
            </a:r>
            <a:r>
              <a:rPr lang="en-US" altLang="zh-CN" b="1" dirty="0">
                <a:solidFill>
                  <a:srgbClr val="FF0000"/>
                </a:solidFill>
              </a:rPr>
              <a:t>(Support)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置信度</a:t>
            </a:r>
            <a:r>
              <a:rPr lang="en-US" altLang="zh-CN" b="1" dirty="0">
                <a:solidFill>
                  <a:srgbClr val="FF0000"/>
                </a:solidFill>
              </a:rPr>
              <a:t>(Confidence)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提升度</a:t>
            </a:r>
            <a:r>
              <a:rPr lang="en-US" altLang="zh-CN" b="1" dirty="0">
                <a:solidFill>
                  <a:srgbClr val="FF0000"/>
                </a:solidFill>
              </a:rPr>
              <a:t>(Lift)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2764"/>
                <a:ext cx="10515600" cy="51042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支持度</a:t>
                </a:r>
                <a:r>
                  <a:rPr lang="en-US" altLang="zh-CN" sz="2400" dirty="0"/>
                  <a:t>(Support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1"/>
                <a:r>
                  <a:rPr lang="zh-CN" altLang="en-US" sz="2200" dirty="0" smtClean="0"/>
                  <a:t>同时购买</a:t>
                </a:r>
                <a:r>
                  <a:rPr lang="en-US" altLang="zh-CN" sz="2200" dirty="0" smtClean="0"/>
                  <a:t>A,B</a:t>
                </a:r>
                <a:r>
                  <a:rPr lang="zh-CN" altLang="en-US" sz="2200" dirty="0" smtClean="0"/>
                  <a:t>商品的交易笔数占全部交易笔数的百分比</a:t>
                </a:r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同时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购买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商品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交易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笔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全部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交易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笔数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𝑨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zh-CN" altLang="en-US" sz="22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nary>
                    <m:r>
                      <a:rPr lang="en-US" altLang="zh-CN" sz="22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/>
                  <a:t>置信度</a:t>
                </a:r>
                <a:r>
                  <a:rPr lang="en-US" altLang="zh-CN" sz="2400" dirty="0" smtClean="0"/>
                  <a:t>(Confidence):</a:t>
                </a:r>
              </a:p>
              <a:p>
                <a:pPr lvl="1"/>
                <a:r>
                  <a:rPr lang="zh-CN" altLang="en-US" sz="2200" dirty="0" smtClean="0"/>
                  <a:t>购买了</a:t>
                </a:r>
                <a:r>
                  <a:rPr lang="en-US" altLang="zh-CN" sz="2200" dirty="0" smtClean="0"/>
                  <a:t>A</a:t>
                </a:r>
                <a:r>
                  <a:rPr lang="zh-CN" altLang="en-US" sz="2200" dirty="0" smtClean="0"/>
                  <a:t>商品的交易笔数占</a:t>
                </a:r>
                <a:r>
                  <a:rPr lang="zh-CN" altLang="en-US" sz="2200" dirty="0"/>
                  <a:t>同时</a:t>
                </a:r>
                <a:r>
                  <a:rPr lang="zh-CN" altLang="en-US" sz="2200" dirty="0" smtClean="0"/>
                  <a:t>购买了</a:t>
                </a:r>
                <a:r>
                  <a:rPr lang="en-US" altLang="zh-CN" sz="2200" dirty="0" smtClean="0"/>
                  <a:t>A,B</a:t>
                </a:r>
                <a:r>
                  <a:rPr lang="zh-CN" altLang="en-US" sz="2200" dirty="0" smtClean="0"/>
                  <a:t>商品的百分比</a:t>
                </a:r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同时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购买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商品的交易笔数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购买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商品的交易笔数</m:t>
                        </m:r>
                      </m:den>
                    </m:f>
                  </m:oMath>
                </a14:m>
                <a:r>
                  <a:rPr lang="en-US" altLang="zh-CN" sz="22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b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2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同时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购买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商品的交易笔数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购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买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商品的交易笔数</m:t>
                        </m:r>
                      </m:den>
                    </m:f>
                  </m:oMath>
                </a14:m>
                <a:r>
                  <a:rPr lang="en-US" altLang="zh-CN" sz="22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dirty="0"/>
                  <a:t>提升度</a:t>
                </a:r>
                <a:r>
                  <a:rPr lang="en-US" altLang="zh-CN" dirty="0"/>
                  <a:t>(Lift)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在购买了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商品的前提下，</a:t>
                </a:r>
                <a:r>
                  <a:rPr lang="zh-CN" altLang="en-US" dirty="0"/>
                  <a:t>同时</a:t>
                </a:r>
                <a:r>
                  <a:rPr lang="zh-CN" altLang="en-US" dirty="0" smtClean="0"/>
                  <a:t>购买了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商品的百分比占购买了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商品交易笔数的百分比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同时</m:t>
                                </m:r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购买</m:t>
                                </m:r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商品的交易笔数</m:t>
                                </m:r>
                              </m:num>
                              <m:den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购买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商品的交易笔数</m:t>
                                </m:r>
                              </m:den>
                            </m:f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ox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购买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商品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交易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笔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数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同时</m:t>
                                </m:r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购买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商品的交易笔数</m:t>
                                </m:r>
                              </m:num>
                              <m:den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购</m:t>
                                </m:r>
                                <m: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买</m:t>
                                </m:r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商品的交易笔数</m:t>
                                </m:r>
                              </m:den>
                            </m:f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ox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购买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商品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交易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笔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数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200" b="1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2764"/>
                <a:ext cx="10515600" cy="5104263"/>
              </a:xfrm>
              <a:blipFill rotWithShape="0">
                <a:blip r:embed="rId2"/>
                <a:stretch>
                  <a:fillRect l="-812" t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关联分析弊端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以往促销（）对关联分析的影响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zh-CN" altLang="en-US" dirty="0"/>
          </a:p>
        </p:txBody>
      </p:sp>
      <p:pic>
        <p:nvPicPr>
          <p:cNvPr id="4" name="Picture 2" descr="推荐系统的初体验（关联规则，协同过滤） - 波波头一头 - 生活也是大事业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45" y="1467828"/>
            <a:ext cx="7252309" cy="42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59664"/>
              </p:ext>
            </p:extLst>
          </p:nvPr>
        </p:nvGraphicFramePr>
        <p:xfrm>
          <a:off x="604913" y="1240169"/>
          <a:ext cx="10748886" cy="505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62"/>
                <a:gridCol w="3582962"/>
                <a:gridCol w="3582962"/>
              </a:tblGrid>
              <a:tr h="4209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事实名称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商品编码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商品编码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商品名称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商品编码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商品编码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商品来客数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商品的交易笔数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商品来客数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同时购买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商品来客数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总来客数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60" y="4287326"/>
            <a:ext cx="2600623" cy="206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201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 Light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Microsoft Sans Serif</vt:lpstr>
      <vt:lpstr>Rockwell</vt:lpstr>
      <vt:lpstr>Office 主题</vt:lpstr>
      <vt:lpstr>购物篮关联分析</vt:lpstr>
      <vt:lpstr>关联分析介绍</vt:lpstr>
      <vt:lpstr>指标定义</vt:lpstr>
      <vt:lpstr>关联分析弊端</vt:lpstr>
      <vt:lpstr>例子：</vt:lpstr>
      <vt:lpstr>事实定义说明</vt:lpstr>
      <vt:lpstr>注意要点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杨进</cp:lastModifiedBy>
  <cp:revision>159</cp:revision>
  <dcterms:created xsi:type="dcterms:W3CDTF">2015-09-09T07:19:33Z</dcterms:created>
  <dcterms:modified xsi:type="dcterms:W3CDTF">2016-03-01T10:47:17Z</dcterms:modified>
</cp:coreProperties>
</file>