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1" r:id="rId3"/>
    <p:sldId id="263" r:id="rId4"/>
    <p:sldId id="292" r:id="rId5"/>
    <p:sldId id="293" r:id="rId6"/>
    <p:sldId id="295" r:id="rId7"/>
    <p:sldId id="294" r:id="rId8"/>
    <p:sldId id="265" r:id="rId9"/>
    <p:sldId id="266" r:id="rId10"/>
    <p:sldId id="267" r:id="rId11"/>
    <p:sldId id="276" r:id="rId12"/>
    <p:sldId id="271" r:id="rId13"/>
    <p:sldId id="272" r:id="rId14"/>
    <p:sldId id="269" r:id="rId15"/>
    <p:sldId id="270" r:id="rId16"/>
    <p:sldId id="277" r:id="rId17"/>
    <p:sldId id="274" r:id="rId18"/>
    <p:sldId id="278" r:id="rId19"/>
    <p:sldId id="279" r:id="rId20"/>
    <p:sldId id="280" r:id="rId21"/>
    <p:sldId id="281" r:id="rId22"/>
    <p:sldId id="282" r:id="rId23"/>
    <p:sldId id="283" r:id="rId24"/>
    <p:sldId id="273" r:id="rId25"/>
    <p:sldId id="285" r:id="rId26"/>
    <p:sldId id="284" r:id="rId27"/>
    <p:sldId id="288" r:id="rId28"/>
    <p:sldId id="286" r:id="rId29"/>
    <p:sldId id="287" r:id="rId30"/>
    <p:sldId id="290" r:id="rId31"/>
    <p:sldId id="289" r:id="rId32"/>
    <p:sldId id="296" r:id="rId33"/>
    <p:sldId id="297"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A968C8-F1FC-4441-AF02-7BDC93D7B5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8E29FAC-E6D2-4A45-A965-9ED537FD24FC}">
      <dgm:prSet phldrT="[文本]"/>
      <dgm:spPr/>
      <dgm:t>
        <a:bodyPr/>
        <a:lstStyle/>
        <a:p>
          <a:r>
            <a:rPr lang="en-US" altLang="zh-CN" dirty="0" smtClean="0"/>
            <a:t>RA</a:t>
          </a:r>
          <a:r>
            <a:rPr lang="zh-CN" altLang="en-US" dirty="0" smtClean="0"/>
            <a:t>是什么</a:t>
          </a:r>
          <a:endParaRPr lang="zh-CN" altLang="en-US" dirty="0"/>
        </a:p>
      </dgm:t>
    </dgm:pt>
    <dgm:pt modelId="{E3E49781-0B99-42A1-8495-6CC6C0FDD907}" type="parTrans" cxnId="{E0F77A54-8114-4FE6-92FE-84A783887657}">
      <dgm:prSet/>
      <dgm:spPr/>
      <dgm:t>
        <a:bodyPr/>
        <a:lstStyle/>
        <a:p>
          <a:endParaRPr lang="zh-CN" altLang="en-US"/>
        </a:p>
      </dgm:t>
    </dgm:pt>
    <dgm:pt modelId="{63CF8AA1-D59C-485F-99EF-D4B2B3C38777}" type="sibTrans" cxnId="{E0F77A54-8114-4FE6-92FE-84A783887657}">
      <dgm:prSet/>
      <dgm:spPr/>
      <dgm:t>
        <a:bodyPr/>
        <a:lstStyle/>
        <a:p>
          <a:endParaRPr lang="zh-CN" altLang="en-US"/>
        </a:p>
      </dgm:t>
    </dgm:pt>
    <dgm:pt modelId="{60A2AA99-CC5E-4CFC-8E93-943D0AD0A01F}">
      <dgm:prSet phldrT="[文本]"/>
      <dgm:spPr/>
      <dgm:t>
        <a:bodyPr/>
        <a:lstStyle/>
        <a:p>
          <a:r>
            <a:rPr lang="en-US" altLang="zh-CN" dirty="0" smtClean="0"/>
            <a:t>RA</a:t>
          </a:r>
          <a:r>
            <a:rPr lang="zh-CN" altLang="en-US" dirty="0" smtClean="0"/>
            <a:t>关键词</a:t>
          </a:r>
          <a:endParaRPr lang="zh-CN" altLang="en-US" dirty="0"/>
        </a:p>
      </dgm:t>
    </dgm:pt>
    <dgm:pt modelId="{77F577F7-8F4F-4D3B-9CF4-7260DB25948B}" type="parTrans" cxnId="{268A0C2C-8DC7-441E-A33B-BA507B302271}">
      <dgm:prSet/>
      <dgm:spPr/>
      <dgm:t>
        <a:bodyPr/>
        <a:lstStyle/>
        <a:p>
          <a:endParaRPr lang="zh-CN" altLang="en-US"/>
        </a:p>
      </dgm:t>
    </dgm:pt>
    <dgm:pt modelId="{6487974A-747F-4DB5-8FB9-793B79CF1BE7}" type="sibTrans" cxnId="{268A0C2C-8DC7-441E-A33B-BA507B302271}">
      <dgm:prSet/>
      <dgm:spPr/>
      <dgm:t>
        <a:bodyPr/>
        <a:lstStyle/>
        <a:p>
          <a:endParaRPr lang="zh-CN" altLang="en-US"/>
        </a:p>
      </dgm:t>
    </dgm:pt>
    <dgm:pt modelId="{F912995A-5646-46A6-95C2-0944536379A1}">
      <dgm:prSet phldrT="[文本]"/>
      <dgm:spPr/>
      <dgm:t>
        <a:bodyPr/>
        <a:lstStyle/>
        <a:p>
          <a:r>
            <a:rPr lang="zh-CN" altLang="en-US" dirty="0" smtClean="0"/>
            <a:t>如何制作报表</a:t>
          </a:r>
          <a:endParaRPr lang="en-US" altLang="zh-CN" dirty="0" smtClean="0"/>
        </a:p>
      </dgm:t>
    </dgm:pt>
    <dgm:pt modelId="{10B9C26A-0C71-4835-802E-91DD232C5620}" type="parTrans" cxnId="{ED9BF7FC-A3AD-4D8D-9844-2A31C60D9690}">
      <dgm:prSet/>
      <dgm:spPr/>
      <dgm:t>
        <a:bodyPr/>
        <a:lstStyle/>
        <a:p>
          <a:endParaRPr lang="zh-CN" altLang="en-US"/>
        </a:p>
      </dgm:t>
    </dgm:pt>
    <dgm:pt modelId="{B713A240-3CEC-4BD3-A3F2-E5AEF22B911D}" type="sibTrans" cxnId="{ED9BF7FC-A3AD-4D8D-9844-2A31C60D9690}">
      <dgm:prSet/>
      <dgm:spPr/>
      <dgm:t>
        <a:bodyPr/>
        <a:lstStyle/>
        <a:p>
          <a:endParaRPr lang="zh-CN" altLang="en-US"/>
        </a:p>
      </dgm:t>
    </dgm:pt>
    <dgm:pt modelId="{21710472-0DAE-4B3E-B13B-21E49E48B92F}">
      <dgm:prSet phldrT="[文本]"/>
      <dgm:spPr/>
      <dgm:t>
        <a:bodyPr/>
        <a:lstStyle/>
        <a:p>
          <a:r>
            <a:rPr lang="zh-CN" altLang="en-US" dirty="0" smtClean="0"/>
            <a:t>例子</a:t>
          </a:r>
          <a:r>
            <a:rPr lang="en-US" altLang="zh-CN" dirty="0" smtClean="0"/>
            <a:t>1</a:t>
          </a:r>
          <a:r>
            <a:rPr lang="zh-CN" altLang="en-US" dirty="0" smtClean="0"/>
            <a:t>：使用公式</a:t>
          </a:r>
          <a:endParaRPr lang="zh-CN" altLang="en-US" dirty="0"/>
        </a:p>
      </dgm:t>
    </dgm:pt>
    <dgm:pt modelId="{CF1132F7-75CF-45B3-8D80-850F162AEE58}" type="parTrans" cxnId="{1EA5510E-D874-4CEE-9E35-B3773C67D486}">
      <dgm:prSet/>
      <dgm:spPr/>
      <dgm:t>
        <a:bodyPr/>
        <a:lstStyle/>
        <a:p>
          <a:endParaRPr lang="zh-CN" altLang="en-US"/>
        </a:p>
      </dgm:t>
    </dgm:pt>
    <dgm:pt modelId="{DD803C53-BF44-4DB1-A001-E156F8423907}" type="sibTrans" cxnId="{1EA5510E-D874-4CEE-9E35-B3773C67D486}">
      <dgm:prSet/>
      <dgm:spPr/>
      <dgm:t>
        <a:bodyPr/>
        <a:lstStyle/>
        <a:p>
          <a:endParaRPr lang="zh-CN" altLang="en-US"/>
        </a:p>
      </dgm:t>
    </dgm:pt>
    <dgm:pt modelId="{3D6134A6-072D-45C4-91B9-8EEA978DABB5}">
      <dgm:prSet phldrT="[文本]"/>
      <dgm:spPr/>
      <dgm:t>
        <a:bodyPr/>
        <a:lstStyle/>
        <a:p>
          <a:r>
            <a:rPr lang="zh-CN" altLang="en-US" dirty="0" smtClean="0"/>
            <a:t>维度和事实</a:t>
          </a:r>
          <a:endParaRPr lang="zh-CN" altLang="en-US" dirty="0"/>
        </a:p>
      </dgm:t>
    </dgm:pt>
    <dgm:pt modelId="{B0138B4D-383F-4776-9ED5-C687884DB762}" type="parTrans" cxnId="{670952F5-F759-47D6-BF39-E8AF0288C23C}">
      <dgm:prSet/>
      <dgm:spPr/>
      <dgm:t>
        <a:bodyPr/>
        <a:lstStyle/>
        <a:p>
          <a:endParaRPr lang="zh-CN" altLang="en-US"/>
        </a:p>
      </dgm:t>
    </dgm:pt>
    <dgm:pt modelId="{8FFFCD95-FBA2-477F-AC12-A8C9285CF92F}" type="sibTrans" cxnId="{670952F5-F759-47D6-BF39-E8AF0288C23C}">
      <dgm:prSet/>
      <dgm:spPr/>
      <dgm:t>
        <a:bodyPr/>
        <a:lstStyle/>
        <a:p>
          <a:endParaRPr lang="zh-CN" altLang="en-US"/>
        </a:p>
      </dgm:t>
    </dgm:pt>
    <dgm:pt modelId="{EDA88181-C028-45C4-AF75-0422EE9BA91B}">
      <dgm:prSet phldrT="[文本]"/>
      <dgm:spPr/>
      <dgm:t>
        <a:bodyPr/>
        <a:lstStyle/>
        <a:p>
          <a:r>
            <a:rPr lang="zh-CN" altLang="en-US" dirty="0" smtClean="0"/>
            <a:t>例子</a:t>
          </a:r>
          <a:r>
            <a:rPr lang="en-US" altLang="zh-CN" dirty="0" smtClean="0"/>
            <a:t>2</a:t>
          </a:r>
          <a:r>
            <a:rPr lang="zh-CN" altLang="en-US" dirty="0" smtClean="0"/>
            <a:t>：使用提示</a:t>
          </a:r>
          <a:endParaRPr lang="zh-CN" altLang="en-US" dirty="0"/>
        </a:p>
      </dgm:t>
    </dgm:pt>
    <dgm:pt modelId="{6B9C00AD-3B28-42AB-A6A0-101387027C5C}" type="parTrans" cxnId="{5A86D8AF-3627-4860-9D37-5CFFDCCE5A5C}">
      <dgm:prSet/>
      <dgm:spPr/>
      <dgm:t>
        <a:bodyPr/>
        <a:lstStyle/>
        <a:p>
          <a:endParaRPr lang="zh-CN" altLang="en-US"/>
        </a:p>
      </dgm:t>
    </dgm:pt>
    <dgm:pt modelId="{2BCC8D46-4179-446E-B95C-96A89B43B975}" type="sibTrans" cxnId="{5A86D8AF-3627-4860-9D37-5CFFDCCE5A5C}">
      <dgm:prSet/>
      <dgm:spPr/>
      <dgm:t>
        <a:bodyPr/>
        <a:lstStyle/>
        <a:p>
          <a:endParaRPr lang="zh-CN" altLang="en-US"/>
        </a:p>
      </dgm:t>
    </dgm:pt>
    <dgm:pt modelId="{68CBEC4B-74AC-475B-A528-13868F0A7EA0}">
      <dgm:prSet phldrT="[文本]"/>
      <dgm:spPr/>
      <dgm:t>
        <a:bodyPr/>
        <a:lstStyle/>
        <a:p>
          <a:r>
            <a:rPr lang="zh-CN" altLang="en-US" dirty="0" smtClean="0"/>
            <a:t>例子</a:t>
          </a:r>
          <a:r>
            <a:rPr lang="en-US" altLang="zh-CN" dirty="0" smtClean="0"/>
            <a:t>3</a:t>
          </a:r>
          <a:r>
            <a:rPr lang="zh-CN" altLang="en-US" dirty="0" smtClean="0"/>
            <a:t>：数据透视表</a:t>
          </a:r>
          <a:endParaRPr lang="zh-CN" altLang="en-US" dirty="0"/>
        </a:p>
      </dgm:t>
    </dgm:pt>
    <dgm:pt modelId="{A99BAF6B-DBEB-4626-A5DD-FCD10D1B41DA}" type="parTrans" cxnId="{114FF22A-6EF5-4841-83CD-B21090A0F718}">
      <dgm:prSet/>
      <dgm:spPr/>
      <dgm:t>
        <a:bodyPr/>
        <a:lstStyle/>
        <a:p>
          <a:endParaRPr lang="zh-CN" altLang="en-US"/>
        </a:p>
      </dgm:t>
    </dgm:pt>
    <dgm:pt modelId="{C3205B10-6D63-4D2B-838F-F9FF52F7BDF1}" type="sibTrans" cxnId="{114FF22A-6EF5-4841-83CD-B21090A0F718}">
      <dgm:prSet/>
      <dgm:spPr/>
      <dgm:t>
        <a:bodyPr/>
        <a:lstStyle/>
        <a:p>
          <a:endParaRPr lang="zh-CN" altLang="en-US"/>
        </a:p>
      </dgm:t>
    </dgm:pt>
    <dgm:pt modelId="{E9D3B0CF-AE58-4969-A298-1FAEA2AA6B86}">
      <dgm:prSet phldrT="[文本]"/>
      <dgm:spPr/>
      <dgm:t>
        <a:bodyPr/>
        <a:lstStyle/>
        <a:p>
          <a:r>
            <a:rPr lang="en-US" altLang="zh-CN" dirty="0" smtClean="0"/>
            <a:t>RA</a:t>
          </a:r>
          <a:r>
            <a:rPr lang="zh-CN" altLang="en-US" dirty="0" smtClean="0"/>
            <a:t>数据范围</a:t>
          </a:r>
          <a:endParaRPr lang="zh-CN" altLang="en-US" dirty="0"/>
        </a:p>
      </dgm:t>
    </dgm:pt>
    <dgm:pt modelId="{F7E4CC8A-D1A5-42B4-BE24-06048EA68B76}" type="parTrans" cxnId="{378316FA-3E86-42A0-A4C7-CA7BE2E7A954}">
      <dgm:prSet/>
      <dgm:spPr/>
      <dgm:t>
        <a:bodyPr/>
        <a:lstStyle/>
        <a:p>
          <a:endParaRPr lang="zh-CN" altLang="en-US"/>
        </a:p>
      </dgm:t>
    </dgm:pt>
    <dgm:pt modelId="{F76DA884-8F0B-482A-A2E3-17444B886A71}" type="sibTrans" cxnId="{378316FA-3E86-42A0-A4C7-CA7BE2E7A954}">
      <dgm:prSet/>
      <dgm:spPr/>
      <dgm:t>
        <a:bodyPr/>
        <a:lstStyle/>
        <a:p>
          <a:endParaRPr lang="zh-CN" altLang="en-US"/>
        </a:p>
      </dgm:t>
    </dgm:pt>
    <dgm:pt modelId="{5B04A4BB-DD03-4430-88CF-1A5B53D025AE}">
      <dgm:prSet phldrT="[文本]"/>
      <dgm:spPr/>
      <dgm:t>
        <a:bodyPr/>
        <a:lstStyle/>
        <a:p>
          <a:r>
            <a:rPr lang="zh-CN" altLang="en-US" dirty="0" smtClean="0"/>
            <a:t>例子</a:t>
          </a:r>
          <a:r>
            <a:rPr lang="en-US" altLang="zh-CN" dirty="0" smtClean="0"/>
            <a:t>4</a:t>
          </a:r>
          <a:r>
            <a:rPr lang="zh-CN" altLang="en-US" dirty="0" smtClean="0"/>
            <a:t>：</a:t>
          </a:r>
          <a:r>
            <a:rPr lang="en-US" altLang="zh-CN" dirty="0" smtClean="0"/>
            <a:t>TODATE</a:t>
          </a:r>
          <a:r>
            <a:rPr lang="zh-CN" altLang="en-US" dirty="0" smtClean="0"/>
            <a:t>和</a:t>
          </a:r>
          <a:r>
            <a:rPr lang="en-US" altLang="zh-CN" dirty="0" smtClean="0"/>
            <a:t>AGO</a:t>
          </a:r>
          <a:r>
            <a:rPr lang="zh-CN" altLang="en-US" dirty="0" smtClean="0"/>
            <a:t>函数使用</a:t>
          </a:r>
          <a:endParaRPr lang="zh-CN" altLang="en-US" dirty="0"/>
        </a:p>
      </dgm:t>
    </dgm:pt>
    <dgm:pt modelId="{7576DB36-5DA0-40BC-BEC6-518DD2E49D33}" type="parTrans" cxnId="{812AABE7-DF6D-4CE1-9E7E-F8D26C4DB35E}">
      <dgm:prSet/>
      <dgm:spPr/>
      <dgm:t>
        <a:bodyPr/>
        <a:lstStyle/>
        <a:p>
          <a:endParaRPr lang="zh-CN" altLang="en-US"/>
        </a:p>
      </dgm:t>
    </dgm:pt>
    <dgm:pt modelId="{153E16DC-77EF-4B65-8BCF-2CF4711A6D56}" type="sibTrans" cxnId="{812AABE7-DF6D-4CE1-9E7E-F8D26C4DB35E}">
      <dgm:prSet/>
      <dgm:spPr/>
      <dgm:t>
        <a:bodyPr/>
        <a:lstStyle/>
        <a:p>
          <a:endParaRPr lang="zh-CN" altLang="en-US"/>
        </a:p>
      </dgm:t>
    </dgm:pt>
    <dgm:pt modelId="{0E5E84E0-9689-47EF-AE1F-E75B96A8ED02}">
      <dgm:prSet phldrT="[文本]"/>
      <dgm:spPr/>
      <dgm:t>
        <a:bodyPr/>
        <a:lstStyle/>
        <a:p>
          <a:r>
            <a:rPr lang="zh-CN" altLang="en-US" dirty="0" smtClean="0"/>
            <a:t>例子</a:t>
          </a:r>
          <a:r>
            <a:rPr lang="en-US" altLang="zh-CN" dirty="0" smtClean="0"/>
            <a:t>5</a:t>
          </a:r>
          <a:r>
            <a:rPr lang="zh-CN" altLang="en-US" dirty="0" smtClean="0"/>
            <a:t>：</a:t>
          </a:r>
          <a:r>
            <a:rPr lang="en-US" altLang="zh-CN" dirty="0" smtClean="0"/>
            <a:t>TOPN</a:t>
          </a:r>
          <a:r>
            <a:rPr lang="zh-CN" altLang="en-US" dirty="0" smtClean="0"/>
            <a:t>函数使用</a:t>
          </a:r>
          <a:endParaRPr lang="zh-CN" altLang="en-US" dirty="0"/>
        </a:p>
      </dgm:t>
    </dgm:pt>
    <dgm:pt modelId="{68D15A4B-3945-491F-A6E7-9D3EF29CD1B9}" type="parTrans" cxnId="{BD9AB9CA-1025-44DF-AE24-DA62E3FCA36E}">
      <dgm:prSet/>
      <dgm:spPr/>
      <dgm:t>
        <a:bodyPr/>
        <a:lstStyle/>
        <a:p>
          <a:endParaRPr lang="zh-CN" altLang="en-US"/>
        </a:p>
      </dgm:t>
    </dgm:pt>
    <dgm:pt modelId="{43D65A94-F384-4046-A845-0FB211D8E96B}" type="sibTrans" cxnId="{BD9AB9CA-1025-44DF-AE24-DA62E3FCA36E}">
      <dgm:prSet/>
      <dgm:spPr/>
      <dgm:t>
        <a:bodyPr/>
        <a:lstStyle/>
        <a:p>
          <a:endParaRPr lang="zh-CN" altLang="en-US"/>
        </a:p>
      </dgm:t>
    </dgm:pt>
    <dgm:pt modelId="{F93EDCAC-4198-428F-9C5A-F0F2F0EAE656}">
      <dgm:prSet phldrT="[文本]"/>
      <dgm:spPr/>
      <dgm:t>
        <a:bodyPr/>
        <a:lstStyle/>
        <a:p>
          <a:r>
            <a:rPr lang="zh-CN" altLang="en-US" dirty="0" smtClean="0"/>
            <a:t>维度层级</a:t>
          </a:r>
          <a:endParaRPr lang="zh-CN" altLang="en-US" dirty="0"/>
        </a:p>
      </dgm:t>
    </dgm:pt>
    <dgm:pt modelId="{1973EB7A-E471-4E89-91A7-867605871AE2}" type="parTrans" cxnId="{00A001F6-2A78-4AB0-AEB5-8F5E2AC9B78C}">
      <dgm:prSet/>
      <dgm:spPr/>
      <dgm:t>
        <a:bodyPr/>
        <a:lstStyle/>
        <a:p>
          <a:endParaRPr lang="zh-CN" altLang="en-US"/>
        </a:p>
      </dgm:t>
    </dgm:pt>
    <dgm:pt modelId="{B36E2580-D238-420A-806F-1B4503115516}" type="sibTrans" cxnId="{00A001F6-2A78-4AB0-AEB5-8F5E2AC9B78C}">
      <dgm:prSet/>
      <dgm:spPr/>
      <dgm:t>
        <a:bodyPr/>
        <a:lstStyle/>
        <a:p>
          <a:endParaRPr lang="zh-CN" altLang="en-US"/>
        </a:p>
      </dgm:t>
    </dgm:pt>
    <dgm:pt modelId="{B76F0A74-47B8-4CF3-9CE3-39E434268049}">
      <dgm:prSet phldrT="[文本]"/>
      <dgm:spPr/>
      <dgm:t>
        <a:bodyPr/>
        <a:lstStyle/>
        <a:p>
          <a:r>
            <a:rPr lang="zh-CN" altLang="en-US" dirty="0" smtClean="0"/>
            <a:t>常见问题</a:t>
          </a:r>
          <a:endParaRPr lang="zh-CN" altLang="en-US" dirty="0"/>
        </a:p>
      </dgm:t>
    </dgm:pt>
    <dgm:pt modelId="{E31F5E5C-BBAA-4131-855B-1D3E1697D21A}" type="parTrans" cxnId="{D9E52E41-12AB-4F09-A0C6-B4352B7DF920}">
      <dgm:prSet/>
      <dgm:spPr/>
      <dgm:t>
        <a:bodyPr/>
        <a:lstStyle/>
        <a:p>
          <a:endParaRPr lang="zh-CN" altLang="en-US"/>
        </a:p>
      </dgm:t>
    </dgm:pt>
    <dgm:pt modelId="{D954C500-A4C5-46E2-B579-C42A5CEB0903}" type="sibTrans" cxnId="{D9E52E41-12AB-4F09-A0C6-B4352B7DF920}">
      <dgm:prSet/>
      <dgm:spPr/>
      <dgm:t>
        <a:bodyPr/>
        <a:lstStyle/>
        <a:p>
          <a:endParaRPr lang="zh-CN" altLang="en-US"/>
        </a:p>
      </dgm:t>
    </dgm:pt>
    <dgm:pt modelId="{F2E4DFE9-12EC-4EC8-8A4E-4DB119132A15}" type="pres">
      <dgm:prSet presAssocID="{79A968C8-F1FC-4441-AF02-7BDC93D7B5A5}" presName="linear" presStyleCnt="0">
        <dgm:presLayoutVars>
          <dgm:animLvl val="lvl"/>
          <dgm:resizeHandles val="exact"/>
        </dgm:presLayoutVars>
      </dgm:prSet>
      <dgm:spPr/>
      <dgm:t>
        <a:bodyPr/>
        <a:lstStyle/>
        <a:p>
          <a:endParaRPr lang="zh-CN" altLang="en-US"/>
        </a:p>
      </dgm:t>
    </dgm:pt>
    <dgm:pt modelId="{C1BAFFBD-6095-484E-93C3-4F5AD0864383}" type="pres">
      <dgm:prSet presAssocID="{D8E29FAC-E6D2-4A45-A965-9ED537FD24FC}" presName="parentText" presStyleLbl="node1" presStyleIdx="0" presStyleCnt="2" custLinFactNeighborY="-3529">
        <dgm:presLayoutVars>
          <dgm:chMax val="0"/>
          <dgm:bulletEnabled val="1"/>
        </dgm:presLayoutVars>
      </dgm:prSet>
      <dgm:spPr/>
      <dgm:t>
        <a:bodyPr/>
        <a:lstStyle/>
        <a:p>
          <a:endParaRPr lang="zh-CN" altLang="en-US"/>
        </a:p>
      </dgm:t>
    </dgm:pt>
    <dgm:pt modelId="{316F9635-0966-4C94-B5B7-23EB259AC0CA}" type="pres">
      <dgm:prSet presAssocID="{D8E29FAC-E6D2-4A45-A965-9ED537FD24FC}" presName="childText" presStyleLbl="revTx" presStyleIdx="0" presStyleCnt="2">
        <dgm:presLayoutVars>
          <dgm:bulletEnabled val="1"/>
        </dgm:presLayoutVars>
      </dgm:prSet>
      <dgm:spPr/>
      <dgm:t>
        <a:bodyPr/>
        <a:lstStyle/>
        <a:p>
          <a:endParaRPr lang="zh-CN" altLang="en-US"/>
        </a:p>
      </dgm:t>
    </dgm:pt>
    <dgm:pt modelId="{E7DD8BD4-EBB4-4CA3-B0B6-51FBDEEC1573}" type="pres">
      <dgm:prSet presAssocID="{F912995A-5646-46A6-95C2-0944536379A1}" presName="parentText" presStyleLbl="node1" presStyleIdx="1" presStyleCnt="2">
        <dgm:presLayoutVars>
          <dgm:chMax val="0"/>
          <dgm:bulletEnabled val="1"/>
        </dgm:presLayoutVars>
      </dgm:prSet>
      <dgm:spPr/>
      <dgm:t>
        <a:bodyPr/>
        <a:lstStyle/>
        <a:p>
          <a:endParaRPr lang="zh-CN" altLang="en-US"/>
        </a:p>
      </dgm:t>
    </dgm:pt>
    <dgm:pt modelId="{3AEF9CB2-5E77-44E1-846A-B0942E3A7DD3}" type="pres">
      <dgm:prSet presAssocID="{F912995A-5646-46A6-95C2-0944536379A1}" presName="childText" presStyleLbl="revTx" presStyleIdx="1" presStyleCnt="2">
        <dgm:presLayoutVars>
          <dgm:bulletEnabled val="1"/>
        </dgm:presLayoutVars>
      </dgm:prSet>
      <dgm:spPr/>
      <dgm:t>
        <a:bodyPr/>
        <a:lstStyle/>
        <a:p>
          <a:endParaRPr lang="zh-CN" altLang="en-US"/>
        </a:p>
      </dgm:t>
    </dgm:pt>
  </dgm:ptLst>
  <dgm:cxnLst>
    <dgm:cxn modelId="{00A001F6-2A78-4AB0-AEB5-8F5E2AC9B78C}" srcId="{D8E29FAC-E6D2-4A45-A965-9ED537FD24FC}" destId="{F93EDCAC-4198-428F-9C5A-F0F2F0EAE656}" srcOrd="2" destOrd="0" parTransId="{1973EB7A-E471-4E89-91A7-867605871AE2}" sibTransId="{B36E2580-D238-420A-806F-1B4503115516}"/>
    <dgm:cxn modelId="{268A0C2C-8DC7-441E-A33B-BA507B302271}" srcId="{D8E29FAC-E6D2-4A45-A965-9ED537FD24FC}" destId="{60A2AA99-CC5E-4CFC-8E93-943D0AD0A01F}" srcOrd="0" destOrd="0" parTransId="{77F577F7-8F4F-4D3B-9CF4-7260DB25948B}" sibTransId="{6487974A-747F-4DB5-8FB9-793B79CF1BE7}"/>
    <dgm:cxn modelId="{1EA5510E-D874-4CEE-9E35-B3773C67D486}" srcId="{F912995A-5646-46A6-95C2-0944536379A1}" destId="{21710472-0DAE-4B3E-B13B-21E49E48B92F}" srcOrd="0" destOrd="0" parTransId="{CF1132F7-75CF-45B3-8D80-850F162AEE58}" sibTransId="{DD803C53-BF44-4DB1-A001-E156F8423907}"/>
    <dgm:cxn modelId="{45FDE6BB-32E6-4EBB-982F-53499540ACD4}" type="presOf" srcId="{5B04A4BB-DD03-4430-88CF-1A5B53D025AE}" destId="{3AEF9CB2-5E77-44E1-846A-B0942E3A7DD3}" srcOrd="0" destOrd="3" presId="urn:microsoft.com/office/officeart/2005/8/layout/vList2"/>
    <dgm:cxn modelId="{BD9AB9CA-1025-44DF-AE24-DA62E3FCA36E}" srcId="{F912995A-5646-46A6-95C2-0944536379A1}" destId="{0E5E84E0-9689-47EF-AE1F-E75B96A8ED02}" srcOrd="4" destOrd="0" parTransId="{68D15A4B-3945-491F-A6E7-9D3EF29CD1B9}" sibTransId="{43D65A94-F384-4046-A845-0FB211D8E96B}"/>
    <dgm:cxn modelId="{5C6E1072-1545-416B-B0BA-84B5171EE77E}" type="presOf" srcId="{68CBEC4B-74AC-475B-A528-13868F0A7EA0}" destId="{3AEF9CB2-5E77-44E1-846A-B0942E3A7DD3}" srcOrd="0" destOrd="2" presId="urn:microsoft.com/office/officeart/2005/8/layout/vList2"/>
    <dgm:cxn modelId="{4ACF3A19-2037-4CD1-853A-601E1C06189C}" type="presOf" srcId="{F93EDCAC-4198-428F-9C5A-F0F2F0EAE656}" destId="{316F9635-0966-4C94-B5B7-23EB259AC0CA}" srcOrd="0" destOrd="2" presId="urn:microsoft.com/office/officeart/2005/8/layout/vList2"/>
    <dgm:cxn modelId="{812AABE7-DF6D-4CE1-9E7E-F8D26C4DB35E}" srcId="{F912995A-5646-46A6-95C2-0944536379A1}" destId="{5B04A4BB-DD03-4430-88CF-1A5B53D025AE}" srcOrd="3" destOrd="0" parTransId="{7576DB36-5DA0-40BC-BEC6-518DD2E49D33}" sibTransId="{153E16DC-77EF-4B65-8BCF-2CF4711A6D56}"/>
    <dgm:cxn modelId="{89730840-E0F9-4818-AE97-52729C8B2C93}" type="presOf" srcId="{60A2AA99-CC5E-4CFC-8E93-943D0AD0A01F}" destId="{316F9635-0966-4C94-B5B7-23EB259AC0CA}" srcOrd="0" destOrd="0" presId="urn:microsoft.com/office/officeart/2005/8/layout/vList2"/>
    <dgm:cxn modelId="{B7DBFF67-D3C7-4451-9C12-B4FD5C57268E}" type="presOf" srcId="{F912995A-5646-46A6-95C2-0944536379A1}" destId="{E7DD8BD4-EBB4-4CA3-B0B6-51FBDEEC1573}" srcOrd="0" destOrd="0" presId="urn:microsoft.com/office/officeart/2005/8/layout/vList2"/>
    <dgm:cxn modelId="{E0F77A54-8114-4FE6-92FE-84A783887657}" srcId="{79A968C8-F1FC-4441-AF02-7BDC93D7B5A5}" destId="{D8E29FAC-E6D2-4A45-A965-9ED537FD24FC}" srcOrd="0" destOrd="0" parTransId="{E3E49781-0B99-42A1-8495-6CC6C0FDD907}" sibTransId="{63CF8AA1-D59C-485F-99EF-D4B2B3C38777}"/>
    <dgm:cxn modelId="{3707D510-9593-4028-A431-BCA078864164}" type="presOf" srcId="{79A968C8-F1FC-4441-AF02-7BDC93D7B5A5}" destId="{F2E4DFE9-12EC-4EC8-8A4E-4DB119132A15}" srcOrd="0" destOrd="0" presId="urn:microsoft.com/office/officeart/2005/8/layout/vList2"/>
    <dgm:cxn modelId="{70033F9F-8622-4495-8F44-BD407B0E035F}" type="presOf" srcId="{3D6134A6-072D-45C4-91B9-8EEA978DABB5}" destId="{316F9635-0966-4C94-B5B7-23EB259AC0CA}" srcOrd="0" destOrd="1" presId="urn:microsoft.com/office/officeart/2005/8/layout/vList2"/>
    <dgm:cxn modelId="{5A86D8AF-3627-4860-9D37-5CFFDCCE5A5C}" srcId="{F912995A-5646-46A6-95C2-0944536379A1}" destId="{EDA88181-C028-45C4-AF75-0422EE9BA91B}" srcOrd="1" destOrd="0" parTransId="{6B9C00AD-3B28-42AB-A6A0-101387027C5C}" sibTransId="{2BCC8D46-4179-446E-B95C-96A89B43B975}"/>
    <dgm:cxn modelId="{8F915FD3-7335-4867-96D5-2710D80A4E11}" type="presOf" srcId="{0E5E84E0-9689-47EF-AE1F-E75B96A8ED02}" destId="{3AEF9CB2-5E77-44E1-846A-B0942E3A7DD3}" srcOrd="0" destOrd="4" presId="urn:microsoft.com/office/officeart/2005/8/layout/vList2"/>
    <dgm:cxn modelId="{E3049F29-FC77-4BE6-8A1E-7A55EB00B8ED}" type="presOf" srcId="{EDA88181-C028-45C4-AF75-0422EE9BA91B}" destId="{3AEF9CB2-5E77-44E1-846A-B0942E3A7DD3}" srcOrd="0" destOrd="1" presId="urn:microsoft.com/office/officeart/2005/8/layout/vList2"/>
    <dgm:cxn modelId="{114FF22A-6EF5-4841-83CD-B21090A0F718}" srcId="{F912995A-5646-46A6-95C2-0944536379A1}" destId="{68CBEC4B-74AC-475B-A528-13868F0A7EA0}" srcOrd="2" destOrd="0" parTransId="{A99BAF6B-DBEB-4626-A5DD-FCD10D1B41DA}" sibTransId="{C3205B10-6D63-4D2B-838F-F9FF52F7BDF1}"/>
    <dgm:cxn modelId="{D9E52E41-12AB-4F09-A0C6-B4352B7DF920}" srcId="{F912995A-5646-46A6-95C2-0944536379A1}" destId="{B76F0A74-47B8-4CF3-9CE3-39E434268049}" srcOrd="6" destOrd="0" parTransId="{E31F5E5C-BBAA-4131-855B-1D3E1697D21A}" sibTransId="{D954C500-A4C5-46E2-B579-C42A5CEB0903}"/>
    <dgm:cxn modelId="{157E14AF-5CFB-4837-B455-3BBB6CE00182}" type="presOf" srcId="{E9D3B0CF-AE58-4969-A298-1FAEA2AA6B86}" destId="{3AEF9CB2-5E77-44E1-846A-B0942E3A7DD3}" srcOrd="0" destOrd="5" presId="urn:microsoft.com/office/officeart/2005/8/layout/vList2"/>
    <dgm:cxn modelId="{378316FA-3E86-42A0-A4C7-CA7BE2E7A954}" srcId="{F912995A-5646-46A6-95C2-0944536379A1}" destId="{E9D3B0CF-AE58-4969-A298-1FAEA2AA6B86}" srcOrd="5" destOrd="0" parTransId="{F7E4CC8A-D1A5-42B4-BE24-06048EA68B76}" sibTransId="{F76DA884-8F0B-482A-A2E3-17444B886A71}"/>
    <dgm:cxn modelId="{670952F5-F759-47D6-BF39-E8AF0288C23C}" srcId="{D8E29FAC-E6D2-4A45-A965-9ED537FD24FC}" destId="{3D6134A6-072D-45C4-91B9-8EEA978DABB5}" srcOrd="1" destOrd="0" parTransId="{B0138B4D-383F-4776-9ED5-C687884DB762}" sibTransId="{8FFFCD95-FBA2-477F-AC12-A8C9285CF92F}"/>
    <dgm:cxn modelId="{64EC5671-E171-4215-B09D-F1090455B694}" type="presOf" srcId="{B76F0A74-47B8-4CF3-9CE3-39E434268049}" destId="{3AEF9CB2-5E77-44E1-846A-B0942E3A7DD3}" srcOrd="0" destOrd="6" presId="urn:microsoft.com/office/officeart/2005/8/layout/vList2"/>
    <dgm:cxn modelId="{ED9BF7FC-A3AD-4D8D-9844-2A31C60D9690}" srcId="{79A968C8-F1FC-4441-AF02-7BDC93D7B5A5}" destId="{F912995A-5646-46A6-95C2-0944536379A1}" srcOrd="1" destOrd="0" parTransId="{10B9C26A-0C71-4835-802E-91DD232C5620}" sibTransId="{B713A240-3CEC-4BD3-A3F2-E5AEF22B911D}"/>
    <dgm:cxn modelId="{A72E6699-0CC9-4AAE-8F92-2482165E6B4F}" type="presOf" srcId="{D8E29FAC-E6D2-4A45-A965-9ED537FD24FC}" destId="{C1BAFFBD-6095-484E-93C3-4F5AD0864383}" srcOrd="0" destOrd="0" presId="urn:microsoft.com/office/officeart/2005/8/layout/vList2"/>
    <dgm:cxn modelId="{FBC05051-11CD-48D3-BAEC-97C949BD1700}" type="presOf" srcId="{21710472-0DAE-4B3E-B13B-21E49E48B92F}" destId="{3AEF9CB2-5E77-44E1-846A-B0942E3A7DD3}" srcOrd="0" destOrd="0" presId="urn:microsoft.com/office/officeart/2005/8/layout/vList2"/>
    <dgm:cxn modelId="{CF68720B-838D-44D7-8D92-855CFB403B7A}" type="presParOf" srcId="{F2E4DFE9-12EC-4EC8-8A4E-4DB119132A15}" destId="{C1BAFFBD-6095-484E-93C3-4F5AD0864383}" srcOrd="0" destOrd="0" presId="urn:microsoft.com/office/officeart/2005/8/layout/vList2"/>
    <dgm:cxn modelId="{472A4CDC-0F61-453E-8FFD-94650CF2613F}" type="presParOf" srcId="{F2E4DFE9-12EC-4EC8-8A4E-4DB119132A15}" destId="{316F9635-0966-4C94-B5B7-23EB259AC0CA}" srcOrd="1" destOrd="0" presId="urn:microsoft.com/office/officeart/2005/8/layout/vList2"/>
    <dgm:cxn modelId="{8E2BD0BE-4F8A-44CA-9108-AAE4892048AF}" type="presParOf" srcId="{F2E4DFE9-12EC-4EC8-8A4E-4DB119132A15}" destId="{E7DD8BD4-EBB4-4CA3-B0B6-51FBDEEC1573}" srcOrd="2" destOrd="0" presId="urn:microsoft.com/office/officeart/2005/8/layout/vList2"/>
    <dgm:cxn modelId="{D3EA017E-4BD8-4B31-BDF8-E88E68E50977}" type="presParOf" srcId="{F2E4DFE9-12EC-4EC8-8A4E-4DB119132A15}" destId="{3AEF9CB2-5E77-44E1-846A-B0942E3A7DD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AFFBD-6095-484E-93C3-4F5AD0864383}">
      <dsp:nvSpPr>
        <dsp:cNvPr id="0" name=""/>
        <dsp:cNvSpPr/>
      </dsp:nvSpPr>
      <dsp:spPr>
        <a:xfrm>
          <a:off x="0" y="0"/>
          <a:ext cx="6313714"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altLang="zh-CN" sz="2500" kern="1200" dirty="0" smtClean="0"/>
            <a:t>RA</a:t>
          </a:r>
          <a:r>
            <a:rPr lang="zh-CN" altLang="en-US" sz="2500" kern="1200" dirty="0" smtClean="0"/>
            <a:t>是什么</a:t>
          </a:r>
          <a:endParaRPr lang="zh-CN" altLang="en-US" sz="2500" kern="1200" dirty="0"/>
        </a:p>
      </dsp:txBody>
      <dsp:txXfrm>
        <a:off x="30699" y="30699"/>
        <a:ext cx="6252316" cy="567477"/>
      </dsp:txXfrm>
    </dsp:sp>
    <dsp:sp modelId="{316F9635-0966-4C94-B5B7-23EB259AC0CA}">
      <dsp:nvSpPr>
        <dsp:cNvPr id="0" name=""/>
        <dsp:cNvSpPr/>
      </dsp:nvSpPr>
      <dsp:spPr>
        <a:xfrm>
          <a:off x="0" y="637323"/>
          <a:ext cx="6313714" cy="1112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46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altLang="zh-CN" sz="2000" kern="1200" dirty="0" smtClean="0"/>
            <a:t>RA</a:t>
          </a:r>
          <a:r>
            <a:rPr lang="zh-CN" altLang="en-US" sz="2000" kern="1200" dirty="0" smtClean="0"/>
            <a:t>关键词</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维度和事实</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维度层级</a:t>
          </a:r>
          <a:endParaRPr lang="zh-CN" altLang="en-US" sz="2000" kern="1200" dirty="0"/>
        </a:p>
      </dsp:txBody>
      <dsp:txXfrm>
        <a:off x="0" y="637323"/>
        <a:ext cx="6313714" cy="1112625"/>
      </dsp:txXfrm>
    </dsp:sp>
    <dsp:sp modelId="{E7DD8BD4-EBB4-4CA3-B0B6-51FBDEEC1573}">
      <dsp:nvSpPr>
        <dsp:cNvPr id="0" name=""/>
        <dsp:cNvSpPr/>
      </dsp:nvSpPr>
      <dsp:spPr>
        <a:xfrm>
          <a:off x="0" y="1749948"/>
          <a:ext cx="6313714" cy="6288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altLang="en-US" sz="2500" kern="1200" dirty="0" smtClean="0"/>
            <a:t>如何制作报表</a:t>
          </a:r>
          <a:endParaRPr lang="en-US" altLang="zh-CN" sz="2500" kern="1200" dirty="0" smtClean="0"/>
        </a:p>
      </dsp:txBody>
      <dsp:txXfrm>
        <a:off x="30699" y="1780647"/>
        <a:ext cx="6252316" cy="567477"/>
      </dsp:txXfrm>
    </dsp:sp>
    <dsp:sp modelId="{3AEF9CB2-5E77-44E1-846A-B0942E3A7DD3}">
      <dsp:nvSpPr>
        <dsp:cNvPr id="0" name=""/>
        <dsp:cNvSpPr/>
      </dsp:nvSpPr>
      <dsp:spPr>
        <a:xfrm>
          <a:off x="0" y="2378823"/>
          <a:ext cx="6313714" cy="25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46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zh-CN" altLang="en-US" sz="2000" kern="1200" dirty="0" smtClean="0"/>
            <a:t>例子</a:t>
          </a:r>
          <a:r>
            <a:rPr lang="en-US" altLang="zh-CN" sz="2000" kern="1200" dirty="0" smtClean="0"/>
            <a:t>1</a:t>
          </a:r>
          <a:r>
            <a:rPr lang="zh-CN" altLang="en-US" sz="2000" kern="1200" dirty="0" smtClean="0"/>
            <a:t>：使用公式</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例子</a:t>
          </a:r>
          <a:r>
            <a:rPr lang="en-US" altLang="zh-CN" sz="2000" kern="1200" dirty="0" smtClean="0"/>
            <a:t>2</a:t>
          </a:r>
          <a:r>
            <a:rPr lang="zh-CN" altLang="en-US" sz="2000" kern="1200" dirty="0" smtClean="0"/>
            <a:t>：使用提示</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例子</a:t>
          </a:r>
          <a:r>
            <a:rPr lang="en-US" altLang="zh-CN" sz="2000" kern="1200" dirty="0" smtClean="0"/>
            <a:t>3</a:t>
          </a:r>
          <a:r>
            <a:rPr lang="zh-CN" altLang="en-US" sz="2000" kern="1200" dirty="0" smtClean="0"/>
            <a:t>：数据透视表</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例子</a:t>
          </a:r>
          <a:r>
            <a:rPr lang="en-US" altLang="zh-CN" sz="2000" kern="1200" dirty="0" smtClean="0"/>
            <a:t>4</a:t>
          </a:r>
          <a:r>
            <a:rPr lang="zh-CN" altLang="en-US" sz="2000" kern="1200" dirty="0" smtClean="0"/>
            <a:t>：</a:t>
          </a:r>
          <a:r>
            <a:rPr lang="en-US" altLang="zh-CN" sz="2000" kern="1200" dirty="0" smtClean="0"/>
            <a:t>TODATE</a:t>
          </a:r>
          <a:r>
            <a:rPr lang="zh-CN" altLang="en-US" sz="2000" kern="1200" dirty="0" smtClean="0"/>
            <a:t>和</a:t>
          </a:r>
          <a:r>
            <a:rPr lang="en-US" altLang="zh-CN" sz="2000" kern="1200" dirty="0" smtClean="0"/>
            <a:t>AGO</a:t>
          </a:r>
          <a:r>
            <a:rPr lang="zh-CN" altLang="en-US" sz="2000" kern="1200" dirty="0" smtClean="0"/>
            <a:t>函数使用</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例子</a:t>
          </a:r>
          <a:r>
            <a:rPr lang="en-US" altLang="zh-CN" sz="2000" kern="1200" dirty="0" smtClean="0"/>
            <a:t>5</a:t>
          </a:r>
          <a:r>
            <a:rPr lang="zh-CN" altLang="en-US" sz="2000" kern="1200" dirty="0" smtClean="0"/>
            <a:t>：</a:t>
          </a:r>
          <a:r>
            <a:rPr lang="en-US" altLang="zh-CN" sz="2000" kern="1200" dirty="0" smtClean="0"/>
            <a:t>TOPN</a:t>
          </a:r>
          <a:r>
            <a:rPr lang="zh-CN" altLang="en-US" sz="2000" kern="1200" dirty="0" smtClean="0"/>
            <a:t>函数使用</a:t>
          </a:r>
          <a:endParaRPr lang="zh-CN" altLang="en-US" sz="2000" kern="1200" dirty="0"/>
        </a:p>
        <a:p>
          <a:pPr marL="228600" lvl="1" indent="-228600" algn="l" defTabSz="889000">
            <a:lnSpc>
              <a:spcPct val="90000"/>
            </a:lnSpc>
            <a:spcBef>
              <a:spcPct val="0"/>
            </a:spcBef>
            <a:spcAft>
              <a:spcPct val="20000"/>
            </a:spcAft>
            <a:buChar char="••"/>
          </a:pPr>
          <a:r>
            <a:rPr lang="en-US" altLang="zh-CN" sz="2000" kern="1200" dirty="0" smtClean="0"/>
            <a:t>RA</a:t>
          </a:r>
          <a:r>
            <a:rPr lang="zh-CN" altLang="en-US" sz="2000" kern="1200" dirty="0" smtClean="0"/>
            <a:t>数据范围</a:t>
          </a:r>
          <a:endParaRPr lang="zh-CN" altLang="en-US" sz="2000" kern="1200" dirty="0"/>
        </a:p>
        <a:p>
          <a:pPr marL="228600" lvl="1" indent="-228600" algn="l" defTabSz="889000">
            <a:lnSpc>
              <a:spcPct val="90000"/>
            </a:lnSpc>
            <a:spcBef>
              <a:spcPct val="0"/>
            </a:spcBef>
            <a:spcAft>
              <a:spcPct val="20000"/>
            </a:spcAft>
            <a:buChar char="••"/>
          </a:pPr>
          <a:r>
            <a:rPr lang="zh-CN" altLang="en-US" sz="2000" kern="1200" dirty="0" smtClean="0"/>
            <a:t>常见问题</a:t>
          </a:r>
          <a:endParaRPr lang="zh-CN" altLang="en-US" sz="2000" kern="1200" dirty="0"/>
        </a:p>
      </dsp:txBody>
      <dsp:txXfrm>
        <a:off x="0" y="2378823"/>
        <a:ext cx="6313714" cy="2587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9/15/2015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82988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9/15/2015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165358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9/15/2015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73642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10035049-E69D-4A4B-9A75-395ED933F15A}" type="datetimeFigureOut">
              <a:rPr lang="en-US" smtClean="0"/>
              <a:t>9/15/2015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307918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0035049-E69D-4A4B-9A75-395ED933F15A}" type="datetimeFigureOut">
              <a:rPr lang="en-US" smtClean="0"/>
              <a:t>9/15/2015</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4021934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10035049-E69D-4A4B-9A75-395ED933F15A}" type="datetimeFigureOut">
              <a:rPr lang="en-US" smtClean="0"/>
              <a:t>9/15/2015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306469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10035049-E69D-4A4B-9A75-395ED933F15A}" type="datetimeFigureOut">
              <a:rPr lang="en-US" smtClean="0"/>
              <a:t>9/15/2015</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416155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10035049-E69D-4A4B-9A75-395ED933F15A}" type="datetimeFigureOut">
              <a:rPr lang="en-US" smtClean="0"/>
              <a:t>9/15/2015</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52383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035049-E69D-4A4B-9A75-395ED933F15A}" type="datetimeFigureOut">
              <a:rPr lang="en-US" smtClean="0"/>
              <a:t>9/15/2015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52061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035049-E69D-4A4B-9A75-395ED933F15A}" type="datetimeFigureOut">
              <a:rPr lang="en-US" smtClean="0"/>
              <a:t>9/15/2015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149631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0035049-E69D-4A4B-9A75-395ED933F15A}" type="datetimeFigureOut">
              <a:rPr lang="en-US" smtClean="0"/>
              <a:t>9/15/2015</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9B56A07B-3367-46F3-B85B-2E77832D2E85}" type="slidenum">
              <a:rPr lang="en-US" smtClean="0"/>
              <a:t>‹#›</a:t>
            </a:fld>
            <a:endParaRPr lang="en-US"/>
          </a:p>
        </p:txBody>
      </p:sp>
    </p:spTree>
    <p:extLst>
      <p:ext uri="{BB962C8B-B14F-4D97-AF65-F5344CB8AC3E}">
        <p14:creationId xmlns:p14="http://schemas.microsoft.com/office/powerpoint/2010/main" val="246088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35049-E69D-4A4B-9A75-395ED933F15A}" type="datetimeFigureOut">
              <a:rPr lang="en-US" smtClean="0"/>
              <a:t>9/15/2015</a:t>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56A07B-3367-46F3-B85B-2E77832D2E85}" type="slidenum">
              <a:rPr lang="en-US" smtClean="0"/>
              <a:t>‹#›</a:t>
            </a:fld>
            <a:endParaRPr lang="en-US"/>
          </a:p>
        </p:txBody>
      </p:sp>
    </p:spTree>
    <p:extLst>
      <p:ext uri="{BB962C8B-B14F-4D97-AF65-F5344CB8AC3E}">
        <p14:creationId xmlns:p14="http://schemas.microsoft.com/office/powerpoint/2010/main" val="639325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7" Type="http://schemas.openxmlformats.org/officeDocument/2006/relationships/image" Target="../media/image32.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jpg"/></Relationships>
</file>

<file path=ppt/slides/_rels/slide2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g"/><Relationship Id="rId7" Type="http://schemas.openxmlformats.org/officeDocument/2006/relationships/image" Target="../media/image36.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0.jpg"/><Relationship Id="rId4" Type="http://schemas.openxmlformats.org/officeDocument/2006/relationships/image" Target="../media/image29.jpg"/></Relationships>
</file>

<file path=ppt/slides/_rels/slide2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3.jpg"/><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1.jpg"/><Relationship Id="rId5" Type="http://schemas.openxmlformats.org/officeDocument/2006/relationships/image" Target="../media/image40.jpg"/><Relationship Id="rId4" Type="http://schemas.openxmlformats.org/officeDocument/2006/relationships/image" Target="../media/image39.jpg"/><Relationship Id="rId9" Type="http://schemas.openxmlformats.org/officeDocument/2006/relationships/image" Target="../media/image44.jpg"/></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6.jpg"/></Relationships>
</file>

<file path=ppt/slides/_rels/slide3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raapp.bbg.com.cn:9704/analytic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en-US"/>
          </a:p>
        </p:txBody>
      </p:sp>
      <p:sp>
        <p:nvSpPr>
          <p:cNvPr id="3" name="副标题 2"/>
          <p:cNvSpPr>
            <a:spLocks noGrp="1"/>
          </p:cNvSpPr>
          <p:nvPr>
            <p:ph type="subTitle" idx="1"/>
          </p:nvPr>
        </p:nvSpPr>
        <p:spPr/>
        <p:txBody>
          <a:bodyPr/>
          <a:lstStyle/>
          <a:p>
            <a:endParaRPr 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6019800" y="2120900"/>
            <a:ext cx="5715000" cy="923330"/>
          </a:xfrm>
          <a:prstGeom prst="rect">
            <a:avLst/>
          </a:prstGeom>
          <a:noFill/>
        </p:spPr>
        <p:txBody>
          <a:bodyPr wrap="square" rtlCol="0">
            <a:spAutoFit/>
          </a:bodyPr>
          <a:lstStyle/>
          <a:p>
            <a:r>
              <a:rPr lang="en-US" sz="5400" b="1" dirty="0" smtClean="0">
                <a:solidFill>
                  <a:srgbClr val="FF0000"/>
                </a:solidFill>
              </a:rPr>
              <a:t>RA</a:t>
            </a:r>
            <a:r>
              <a:rPr lang="zh-CN" altLang="en-US" sz="5400" b="1" dirty="0" smtClean="0">
                <a:solidFill>
                  <a:srgbClr val="FF0000"/>
                </a:solidFill>
              </a:rPr>
              <a:t>系统使用培训</a:t>
            </a:r>
            <a:endParaRPr lang="en-US" sz="5400" b="1" dirty="0">
              <a:solidFill>
                <a:srgbClr val="FF0000"/>
              </a:solidFill>
            </a:endParaRPr>
          </a:p>
        </p:txBody>
      </p:sp>
      <p:sp>
        <p:nvSpPr>
          <p:cNvPr id="7" name="文本框 6"/>
          <p:cNvSpPr txBox="1"/>
          <p:nvPr/>
        </p:nvSpPr>
        <p:spPr>
          <a:xfrm>
            <a:off x="8273144" y="3588812"/>
            <a:ext cx="2729538" cy="400110"/>
          </a:xfrm>
          <a:prstGeom prst="rect">
            <a:avLst/>
          </a:prstGeom>
          <a:noFill/>
        </p:spPr>
        <p:txBody>
          <a:bodyPr wrap="square" rtlCol="0">
            <a:spAutoFit/>
          </a:bodyPr>
          <a:lstStyle/>
          <a:p>
            <a:r>
              <a:rPr lang="zh-CN" altLang="en-US" sz="2000" dirty="0" smtClean="0"/>
              <a:t>超市信息部软维组杨进</a:t>
            </a:r>
            <a:endParaRPr lang="en-US" sz="2000" dirty="0" smtClean="0"/>
          </a:p>
        </p:txBody>
      </p:sp>
    </p:spTree>
    <p:extLst>
      <p:ext uri="{BB962C8B-B14F-4D97-AF65-F5344CB8AC3E}">
        <p14:creationId xmlns:p14="http://schemas.microsoft.com/office/powerpoint/2010/main" val="313578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如何制作报表</a:t>
            </a:r>
            <a:endParaRPr lang="en-US"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8200" y="1522414"/>
            <a:ext cx="10528127" cy="5125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2025509" y="2607650"/>
            <a:ext cx="548465" cy="1938992"/>
          </a:xfrm>
          <a:prstGeom prst="rect">
            <a:avLst/>
          </a:prstGeom>
          <a:noFill/>
        </p:spPr>
        <p:txBody>
          <a:bodyPr wrap="square" lIns="91440" tIns="45720" rIns="91440" bIns="45720">
            <a:spAutoFit/>
          </a:bodyPr>
          <a:lstStyle/>
          <a:p>
            <a:pPr algn="ctr"/>
            <a:r>
              <a:rPr lang="zh-CN" altLang="en-U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维</a:t>
            </a:r>
            <a:endParaRPr lang="en-US" altLang="zh-CN"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度</a:t>
            </a:r>
            <a:endParaRPr lang="en-US" altLang="zh-CN"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和</a:t>
            </a:r>
            <a:endParaRPr lang="en-US" altLang="zh-CN"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事实</a:t>
            </a:r>
            <a:endParaRPr lang="en-US" altLang="zh-CN" sz="2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1" name="图片 10"/>
          <p:cNvPicPr>
            <a:picLocks noChangeAspect="1"/>
          </p:cNvPicPr>
          <p:nvPr/>
        </p:nvPicPr>
        <p:blipFill>
          <a:blip r:embed="rId3"/>
          <a:stretch>
            <a:fillRect/>
          </a:stretch>
        </p:blipFill>
        <p:spPr>
          <a:xfrm>
            <a:off x="8962014" y="4445746"/>
            <a:ext cx="3216339" cy="2412254"/>
          </a:xfrm>
          <a:prstGeom prst="rect">
            <a:avLst/>
          </a:prstGeom>
        </p:spPr>
      </p:pic>
    </p:spTree>
    <p:extLst>
      <p:ext uri="{BB962C8B-B14F-4D97-AF65-F5344CB8AC3E}">
        <p14:creationId xmlns:p14="http://schemas.microsoft.com/office/powerpoint/2010/main" val="295918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8975662"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smtClean="0"/>
              <a:t>-</a:t>
            </a:r>
            <a:r>
              <a:rPr lang="zh-CN" altLang="en-US" dirty="0" smtClean="0"/>
              <a:t>使用公式</a:t>
            </a:r>
            <a:endParaRPr lang="en-US" dirty="0"/>
          </a:p>
        </p:txBody>
      </p:sp>
      <p:sp>
        <p:nvSpPr>
          <p:cNvPr id="3" name="文本框 2"/>
          <p:cNvSpPr txBox="1"/>
          <p:nvPr/>
        </p:nvSpPr>
        <p:spPr>
          <a:xfrm>
            <a:off x="838200" y="2138233"/>
            <a:ext cx="5577168" cy="369332"/>
          </a:xfrm>
          <a:prstGeom prst="rect">
            <a:avLst/>
          </a:prstGeom>
          <a:noFill/>
        </p:spPr>
        <p:txBody>
          <a:bodyPr wrap="none" rtlCol="0">
            <a:spAutoFit/>
          </a:bodyPr>
          <a:lstStyle/>
          <a:p>
            <a:r>
              <a:rPr lang="zh-CN" altLang="en-US" dirty="0" smtClean="0"/>
              <a:t>例子</a:t>
            </a:r>
            <a:r>
              <a:rPr lang="en-US" altLang="zh-CN" dirty="0" smtClean="0"/>
              <a:t>1:</a:t>
            </a:r>
            <a:r>
              <a:rPr lang="zh-CN" altLang="en-US" dirty="0" smtClean="0"/>
              <a:t>出一个报表</a:t>
            </a:r>
            <a:r>
              <a:rPr lang="en-US" altLang="zh-CN" dirty="0" smtClean="0"/>
              <a:t>,</a:t>
            </a:r>
            <a:r>
              <a:rPr lang="zh-CN" altLang="en-US" dirty="0" smtClean="0"/>
              <a:t>查看</a:t>
            </a:r>
            <a:r>
              <a:rPr lang="en-US" altLang="zh-CN" dirty="0" smtClean="0"/>
              <a:t>3</a:t>
            </a:r>
            <a:r>
              <a:rPr lang="zh-CN" altLang="en-US" dirty="0" smtClean="0"/>
              <a:t>月</a:t>
            </a:r>
            <a:r>
              <a:rPr lang="en-US" altLang="zh-CN" dirty="0" smtClean="0"/>
              <a:t>1</a:t>
            </a:r>
            <a:r>
              <a:rPr lang="zh-CN" altLang="en-US" dirty="0" smtClean="0"/>
              <a:t>日</a:t>
            </a:r>
            <a:r>
              <a:rPr lang="en-US" altLang="zh-CN" dirty="0" smtClean="0"/>
              <a:t>-3</a:t>
            </a:r>
            <a:r>
              <a:rPr lang="zh-CN" altLang="en-US" dirty="0" smtClean="0"/>
              <a:t>月</a:t>
            </a:r>
            <a:r>
              <a:rPr lang="en-US" altLang="zh-CN" dirty="0" smtClean="0"/>
              <a:t>9</a:t>
            </a:r>
            <a:r>
              <a:rPr lang="zh-CN" altLang="en-US" dirty="0" smtClean="0"/>
              <a:t>日的门店大类销售</a:t>
            </a:r>
            <a:endParaRPr lang="en-US" altLang="zh-CN" b="1" dirty="0" smtClean="0">
              <a:solidFill>
                <a:srgbClr val="FF0000"/>
              </a:solidFill>
            </a:endParaRPr>
          </a:p>
        </p:txBody>
      </p:sp>
      <p:sp>
        <p:nvSpPr>
          <p:cNvPr id="4" name="文本框 3"/>
          <p:cNvSpPr txBox="1"/>
          <p:nvPr/>
        </p:nvSpPr>
        <p:spPr>
          <a:xfrm>
            <a:off x="838200" y="2945825"/>
            <a:ext cx="9610323" cy="523220"/>
          </a:xfrm>
          <a:prstGeom prst="rect">
            <a:avLst/>
          </a:prstGeom>
          <a:noFill/>
        </p:spPr>
        <p:txBody>
          <a:bodyPr wrap="none" rtlCol="0">
            <a:spAutoFit/>
          </a:bodyPr>
          <a:lstStyle/>
          <a:p>
            <a:r>
              <a:rPr lang="zh-CN" altLang="en-US" sz="2800" b="1" dirty="0">
                <a:solidFill>
                  <a:srgbClr val="FF0000"/>
                </a:solidFill>
              </a:rPr>
              <a:t>日期</a:t>
            </a:r>
            <a:r>
              <a:rPr lang="en-US" altLang="zh-CN" sz="2800" b="1" dirty="0">
                <a:solidFill>
                  <a:srgbClr val="FF0000"/>
                </a:solidFill>
              </a:rPr>
              <a:t>\</a:t>
            </a:r>
            <a:r>
              <a:rPr lang="zh-CN" altLang="en-US" sz="2800" b="1" dirty="0">
                <a:solidFill>
                  <a:srgbClr val="FF0000"/>
                </a:solidFill>
              </a:rPr>
              <a:t>门店编码</a:t>
            </a:r>
            <a:r>
              <a:rPr lang="en-US" altLang="zh-CN" sz="2800" b="1" dirty="0">
                <a:solidFill>
                  <a:srgbClr val="FF0000"/>
                </a:solidFill>
              </a:rPr>
              <a:t>\</a:t>
            </a:r>
            <a:r>
              <a:rPr lang="zh-CN" altLang="en-US" sz="2800" b="1" dirty="0">
                <a:solidFill>
                  <a:srgbClr val="FF0000"/>
                </a:solidFill>
              </a:rPr>
              <a:t>大类编码</a:t>
            </a:r>
            <a:r>
              <a:rPr lang="en-US" altLang="zh-CN" sz="2800" b="1" dirty="0">
                <a:solidFill>
                  <a:srgbClr val="FF0000"/>
                </a:solidFill>
              </a:rPr>
              <a:t>\</a:t>
            </a:r>
            <a:r>
              <a:rPr lang="zh-CN" altLang="en-US" sz="2800" b="1" dirty="0">
                <a:solidFill>
                  <a:srgbClr val="FF0000"/>
                </a:solidFill>
              </a:rPr>
              <a:t>销售数量</a:t>
            </a:r>
            <a:r>
              <a:rPr lang="en-US" altLang="zh-CN" sz="2800" b="1" dirty="0">
                <a:solidFill>
                  <a:srgbClr val="FF0000"/>
                </a:solidFill>
              </a:rPr>
              <a:t>\</a:t>
            </a:r>
            <a:r>
              <a:rPr lang="zh-CN" altLang="en-US" sz="2800" b="1" dirty="0">
                <a:solidFill>
                  <a:srgbClr val="FF0000"/>
                </a:solidFill>
              </a:rPr>
              <a:t>销售成本</a:t>
            </a:r>
            <a:r>
              <a:rPr lang="en-US" altLang="zh-CN" sz="2800" b="1" dirty="0">
                <a:solidFill>
                  <a:srgbClr val="FF0000"/>
                </a:solidFill>
              </a:rPr>
              <a:t>\</a:t>
            </a:r>
            <a:r>
              <a:rPr lang="zh-CN" altLang="en-US" sz="2800" b="1" dirty="0">
                <a:solidFill>
                  <a:srgbClr val="FF0000"/>
                </a:solidFill>
              </a:rPr>
              <a:t>未税销售</a:t>
            </a:r>
            <a:r>
              <a:rPr lang="zh-CN" altLang="en-US" sz="2800" b="1" dirty="0" smtClean="0">
                <a:solidFill>
                  <a:srgbClr val="FF0000"/>
                </a:solidFill>
              </a:rPr>
              <a:t>金额</a:t>
            </a:r>
            <a:endParaRPr lang="en-US" altLang="zh-CN" sz="2800" b="1" dirty="0">
              <a:solidFill>
                <a:srgbClr val="FF0000"/>
              </a:solidFill>
            </a:endParaRPr>
          </a:p>
        </p:txBody>
      </p:sp>
      <p:sp>
        <p:nvSpPr>
          <p:cNvPr id="5" name="右箭头 4"/>
          <p:cNvSpPr/>
          <p:nvPr/>
        </p:nvSpPr>
        <p:spPr>
          <a:xfrm>
            <a:off x="1016000" y="3664988"/>
            <a:ext cx="3924300" cy="970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维度</a:t>
            </a:r>
          </a:p>
        </p:txBody>
      </p:sp>
      <p:sp>
        <p:nvSpPr>
          <p:cNvPr id="8" name="右箭头 7"/>
          <p:cNvSpPr/>
          <p:nvPr/>
        </p:nvSpPr>
        <p:spPr>
          <a:xfrm>
            <a:off x="4940300" y="3664988"/>
            <a:ext cx="5283200" cy="9705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事实</a:t>
            </a:r>
          </a:p>
        </p:txBody>
      </p:sp>
    </p:spTree>
    <p:extLst>
      <p:ext uri="{BB962C8B-B14F-4D97-AF65-F5344CB8AC3E}">
        <p14:creationId xmlns:p14="http://schemas.microsoft.com/office/powerpoint/2010/main" val="7830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smtClean="0"/>
              <a:t>-</a:t>
            </a:r>
            <a:r>
              <a:rPr lang="zh-CN" altLang="en-US" dirty="0" smtClean="0"/>
              <a:t>使用公式</a:t>
            </a:r>
            <a:endParaRPr lang="en-US" dirty="0"/>
          </a:p>
        </p:txBody>
      </p:sp>
      <p:pic>
        <p:nvPicPr>
          <p:cNvPr id="8" name="图片 7"/>
          <p:cNvPicPr>
            <a:picLocks noChangeAspect="1"/>
          </p:cNvPicPr>
          <p:nvPr/>
        </p:nvPicPr>
        <p:blipFill>
          <a:blip r:embed="rId2"/>
          <a:stretch>
            <a:fillRect/>
          </a:stretch>
        </p:blipFill>
        <p:spPr>
          <a:xfrm>
            <a:off x="8975662" y="4445746"/>
            <a:ext cx="3216339" cy="241225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95462"/>
            <a:ext cx="10058400" cy="1519238"/>
          </a:xfrm>
          <a:prstGeom prst="rect">
            <a:avLst/>
          </a:prstGeom>
        </p:spPr>
      </p:pic>
      <p:sp>
        <p:nvSpPr>
          <p:cNvPr id="10" name="椭圆 9"/>
          <p:cNvSpPr/>
          <p:nvPr/>
        </p:nvSpPr>
        <p:spPr>
          <a:xfrm>
            <a:off x="3924300" y="2395116"/>
            <a:ext cx="911666" cy="35083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椭圆 10"/>
          <p:cNvSpPr/>
          <p:nvPr/>
        </p:nvSpPr>
        <p:spPr>
          <a:xfrm>
            <a:off x="4695289" y="2395116"/>
            <a:ext cx="1031434" cy="350838"/>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786254"/>
            <a:ext cx="10058400" cy="1838536"/>
          </a:xfrm>
          <a:prstGeom prst="rect">
            <a:avLst/>
          </a:prstGeom>
        </p:spPr>
      </p:pic>
      <p:sp>
        <p:nvSpPr>
          <p:cNvPr id="13" name="椭圆 12"/>
          <p:cNvSpPr/>
          <p:nvPr/>
        </p:nvSpPr>
        <p:spPr>
          <a:xfrm>
            <a:off x="4391214" y="4825218"/>
            <a:ext cx="1031434" cy="231142"/>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98681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使用公式</a:t>
            </a:r>
            <a:endParaRPr 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63" y="1620141"/>
            <a:ext cx="7311852" cy="5117363"/>
          </a:xfrm>
          <a:prstGeom prst="rect">
            <a:avLst/>
          </a:prstGeom>
        </p:spPr>
      </p:pic>
      <p:sp>
        <p:nvSpPr>
          <p:cNvPr id="8" name="椭圆 7"/>
          <p:cNvSpPr/>
          <p:nvPr/>
        </p:nvSpPr>
        <p:spPr>
          <a:xfrm>
            <a:off x="1943099" y="2590800"/>
            <a:ext cx="743830" cy="26494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椭圆 12"/>
          <p:cNvSpPr/>
          <p:nvPr/>
        </p:nvSpPr>
        <p:spPr>
          <a:xfrm>
            <a:off x="1171280" y="4080643"/>
            <a:ext cx="600369" cy="252633"/>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椭圆 18"/>
          <p:cNvSpPr/>
          <p:nvPr/>
        </p:nvSpPr>
        <p:spPr>
          <a:xfrm>
            <a:off x="3234983" y="3334042"/>
            <a:ext cx="1196340" cy="33762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椭圆 19"/>
          <p:cNvSpPr/>
          <p:nvPr/>
        </p:nvSpPr>
        <p:spPr>
          <a:xfrm>
            <a:off x="2912012" y="4485237"/>
            <a:ext cx="562708" cy="337626"/>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椭圆 20"/>
          <p:cNvSpPr/>
          <p:nvPr/>
        </p:nvSpPr>
        <p:spPr>
          <a:xfrm>
            <a:off x="5751340" y="5720850"/>
            <a:ext cx="325903" cy="286055"/>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9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使用公式</a:t>
            </a:r>
            <a:endParaRPr lang="en-US" dirty="0"/>
          </a:p>
        </p:txBody>
      </p:sp>
      <p:pic>
        <p:nvPicPr>
          <p:cNvPr id="14" name="图片 13"/>
          <p:cNvPicPr>
            <a:picLocks noChangeAspect="1"/>
          </p:cNvPicPr>
          <p:nvPr/>
        </p:nvPicPr>
        <p:blipFill>
          <a:blip r:embed="rId2"/>
          <a:stretch>
            <a:fillRect/>
          </a:stretch>
        </p:blipFill>
        <p:spPr>
          <a:xfrm>
            <a:off x="8975662" y="4445746"/>
            <a:ext cx="3216339" cy="2412254"/>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93475"/>
            <a:ext cx="10058400" cy="2349342"/>
          </a:xfrm>
          <a:prstGeom prst="rect">
            <a:avLst/>
          </a:prstGeom>
        </p:spPr>
      </p:pic>
      <p:sp>
        <p:nvSpPr>
          <p:cNvPr id="8" name="椭圆 7"/>
          <p:cNvSpPr/>
          <p:nvPr/>
        </p:nvSpPr>
        <p:spPr>
          <a:xfrm>
            <a:off x="8622909" y="2700996"/>
            <a:ext cx="1196340" cy="23245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椭圆 8"/>
          <p:cNvSpPr/>
          <p:nvPr/>
        </p:nvSpPr>
        <p:spPr>
          <a:xfrm>
            <a:off x="10255347" y="2700996"/>
            <a:ext cx="393895" cy="23245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4807" y="3293598"/>
            <a:ext cx="3771900" cy="2971800"/>
          </a:xfrm>
          <a:prstGeom prst="rect">
            <a:avLst/>
          </a:prstGeom>
        </p:spPr>
      </p:pic>
      <p:sp>
        <p:nvSpPr>
          <p:cNvPr id="15" name="椭圆 14"/>
          <p:cNvSpPr/>
          <p:nvPr/>
        </p:nvSpPr>
        <p:spPr>
          <a:xfrm>
            <a:off x="3233224" y="3826590"/>
            <a:ext cx="393895" cy="23245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椭圆 15"/>
          <p:cNvSpPr/>
          <p:nvPr/>
        </p:nvSpPr>
        <p:spPr>
          <a:xfrm>
            <a:off x="3052689" y="4031597"/>
            <a:ext cx="1055077" cy="414149"/>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427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使用公式</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7000"/>
            <a:ext cx="5622994" cy="4606884"/>
          </a:xfrm>
          <a:prstGeom prst="rect">
            <a:avLst/>
          </a:prstGeom>
        </p:spPr>
      </p:pic>
      <p:sp>
        <p:nvSpPr>
          <p:cNvPr id="4" name="椭圆 3"/>
          <p:cNvSpPr/>
          <p:nvPr/>
        </p:nvSpPr>
        <p:spPr>
          <a:xfrm>
            <a:off x="1125414" y="1575582"/>
            <a:ext cx="576778" cy="21101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7605" y="1984236"/>
            <a:ext cx="1886127" cy="1716206"/>
          </a:xfrm>
          <a:prstGeom prst="rect">
            <a:avLst/>
          </a:prstGeom>
        </p:spPr>
      </p:pic>
      <p:sp>
        <p:nvSpPr>
          <p:cNvPr id="10" name="椭圆 9"/>
          <p:cNvSpPr/>
          <p:nvPr/>
        </p:nvSpPr>
        <p:spPr>
          <a:xfrm>
            <a:off x="2827605" y="1733125"/>
            <a:ext cx="295423" cy="23635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椭圆 13"/>
          <p:cNvSpPr/>
          <p:nvPr/>
        </p:nvSpPr>
        <p:spPr>
          <a:xfrm>
            <a:off x="2975316" y="2305602"/>
            <a:ext cx="1290713" cy="36726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7789242" y="3115666"/>
            <a:ext cx="2236510" cy="584775"/>
          </a:xfrm>
          <a:prstGeom prst="rect">
            <a:avLst/>
          </a:prstGeom>
          <a:noFill/>
        </p:spPr>
        <p:txBody>
          <a:bodyPr wrap="none" rtlCol="0">
            <a:spAutoFit/>
          </a:bodyPr>
          <a:lstStyle/>
          <a:p>
            <a:r>
              <a:rPr lang="zh-CN" altLang="en-US" sz="3200" b="1" dirty="0" smtClean="0">
                <a:solidFill>
                  <a:srgbClr val="FF0000"/>
                </a:solidFill>
              </a:rPr>
              <a:t>任务完成！</a:t>
            </a:r>
            <a:endParaRPr lang="zh-CN" altLang="en-US" sz="3200" b="1" dirty="0">
              <a:solidFill>
                <a:srgbClr val="FF0000"/>
              </a:solidFill>
            </a:endParaRPr>
          </a:p>
        </p:txBody>
      </p:sp>
    </p:spTree>
    <p:extLst>
      <p:ext uri="{BB962C8B-B14F-4D97-AF65-F5344CB8AC3E}">
        <p14:creationId xmlns:p14="http://schemas.microsoft.com/office/powerpoint/2010/main" val="215275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ppt_x"/>
                                          </p:val>
                                        </p:tav>
                                        <p:tav tm="100000">
                                          <p:val>
                                            <p:strVal val="#ppt_x"/>
                                          </p:val>
                                        </p:tav>
                                      </p:tavLst>
                                    </p:anim>
                                    <p:anim calcmode="lin" valueType="num">
                                      <p:cBhvr additive="base">
                                        <p:cTn id="2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4"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smtClean="0"/>
              <a:t>-</a:t>
            </a:r>
            <a:r>
              <a:rPr lang="zh-CN" altLang="en-US" dirty="0" smtClean="0"/>
              <a:t>使用提示</a:t>
            </a:r>
            <a:endParaRPr lang="en-US" dirty="0"/>
          </a:p>
        </p:txBody>
      </p:sp>
      <p:sp>
        <p:nvSpPr>
          <p:cNvPr id="8" name="文本框 7"/>
          <p:cNvSpPr txBox="1"/>
          <p:nvPr/>
        </p:nvSpPr>
        <p:spPr>
          <a:xfrm>
            <a:off x="838200" y="1673999"/>
            <a:ext cx="10982494" cy="369332"/>
          </a:xfrm>
          <a:prstGeom prst="rect">
            <a:avLst/>
          </a:prstGeom>
          <a:noFill/>
        </p:spPr>
        <p:txBody>
          <a:bodyPr wrap="none" rtlCol="0">
            <a:spAutoFit/>
          </a:bodyPr>
          <a:lstStyle/>
          <a:p>
            <a:r>
              <a:rPr lang="zh-CN" altLang="en-US" dirty="0" smtClean="0"/>
              <a:t>例子</a:t>
            </a:r>
            <a:r>
              <a:rPr lang="en-US" altLang="zh-CN" dirty="0" smtClean="0"/>
              <a:t>2:</a:t>
            </a:r>
            <a:r>
              <a:rPr lang="zh-CN" altLang="en-US" dirty="0" smtClean="0"/>
              <a:t>上面的报表做的不错，未来还需要这个格式的报表，但是日期条件需要修改，希望能够固化下来！！</a:t>
            </a:r>
            <a:endParaRPr lang="en-US" altLang="zh-CN" b="1" dirty="0" smtClean="0">
              <a:solidFill>
                <a:srgbClr val="FF0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20330"/>
            <a:ext cx="10058400" cy="1596571"/>
          </a:xfrm>
          <a:prstGeom prst="rect">
            <a:avLst/>
          </a:prstGeom>
        </p:spPr>
      </p:pic>
      <p:sp>
        <p:nvSpPr>
          <p:cNvPr id="7" name="椭圆 6"/>
          <p:cNvSpPr/>
          <p:nvPr/>
        </p:nvSpPr>
        <p:spPr>
          <a:xfrm>
            <a:off x="1561514" y="2532185"/>
            <a:ext cx="351692" cy="182880"/>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313" y="3297776"/>
            <a:ext cx="2581275" cy="1238250"/>
          </a:xfrm>
          <a:prstGeom prst="rect">
            <a:avLst/>
          </a:prstGeom>
        </p:spPr>
      </p:pic>
      <p:sp>
        <p:nvSpPr>
          <p:cNvPr id="11" name="椭圆 10"/>
          <p:cNvSpPr/>
          <p:nvPr/>
        </p:nvSpPr>
        <p:spPr>
          <a:xfrm>
            <a:off x="9326880" y="2968283"/>
            <a:ext cx="337625" cy="2532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7663" y="2902488"/>
            <a:ext cx="3295650" cy="3267075"/>
          </a:xfrm>
          <a:prstGeom prst="rect">
            <a:avLst/>
          </a:prstGeom>
        </p:spPr>
      </p:pic>
      <p:sp>
        <p:nvSpPr>
          <p:cNvPr id="13" name="椭圆 12"/>
          <p:cNvSpPr/>
          <p:nvPr/>
        </p:nvSpPr>
        <p:spPr>
          <a:xfrm>
            <a:off x="4178105" y="4839286"/>
            <a:ext cx="1047383" cy="1828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132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使用提示</a:t>
            </a:r>
            <a:endParaRPr 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77330"/>
            <a:ext cx="10058400" cy="3496275"/>
          </a:xfrm>
          <a:prstGeom prst="rect">
            <a:avLst/>
          </a:prstGeom>
        </p:spPr>
      </p:pic>
      <p:sp>
        <p:nvSpPr>
          <p:cNvPr id="8" name="椭圆 7"/>
          <p:cNvSpPr/>
          <p:nvPr/>
        </p:nvSpPr>
        <p:spPr>
          <a:xfrm>
            <a:off x="9580098" y="1955409"/>
            <a:ext cx="239151" cy="3376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0466363" y="1577330"/>
            <a:ext cx="225083" cy="25146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815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使用提示</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325" y="1679948"/>
            <a:ext cx="5467350" cy="3971925"/>
          </a:xfrm>
          <a:prstGeom prst="rect">
            <a:avLst/>
          </a:prstGeom>
        </p:spPr>
      </p:pic>
      <p:sp>
        <p:nvSpPr>
          <p:cNvPr id="4" name="椭圆 3"/>
          <p:cNvSpPr/>
          <p:nvPr/>
        </p:nvSpPr>
        <p:spPr>
          <a:xfrm>
            <a:off x="3460652" y="2138289"/>
            <a:ext cx="1041010" cy="196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35415" y="4555588"/>
            <a:ext cx="1041010" cy="196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1579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smtClean="0"/>
              <a:t>-</a:t>
            </a:r>
            <a:r>
              <a:rPr lang="zh-CN" altLang="en-US" dirty="0" smtClean="0"/>
              <a:t>数据透视表</a:t>
            </a:r>
            <a:endParaRPr lang="en-US" dirty="0"/>
          </a:p>
        </p:txBody>
      </p:sp>
      <p:sp>
        <p:nvSpPr>
          <p:cNvPr id="3" name="文本框 2"/>
          <p:cNvSpPr txBox="1"/>
          <p:nvPr/>
        </p:nvSpPr>
        <p:spPr>
          <a:xfrm>
            <a:off x="838200" y="1589650"/>
            <a:ext cx="7889147" cy="369332"/>
          </a:xfrm>
          <a:prstGeom prst="rect">
            <a:avLst/>
          </a:prstGeom>
          <a:noFill/>
        </p:spPr>
        <p:txBody>
          <a:bodyPr wrap="none" rtlCol="0">
            <a:spAutoFit/>
          </a:bodyPr>
          <a:lstStyle/>
          <a:p>
            <a:r>
              <a:rPr lang="zh-CN" altLang="en-US" dirty="0" smtClean="0"/>
              <a:t>例子</a:t>
            </a:r>
            <a:r>
              <a:rPr lang="en-US" altLang="zh-CN" dirty="0" smtClean="0"/>
              <a:t>3</a:t>
            </a:r>
            <a:r>
              <a:rPr lang="zh-CN" altLang="en-US" dirty="0" smtClean="0"/>
              <a:t>：在前面报表的基础上，增加零售类型，查看各种零售类型的销售组成</a:t>
            </a:r>
            <a:endParaRPr lang="zh-CN" altLang="en-US"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151632"/>
            <a:ext cx="8877300" cy="3857625"/>
          </a:xfrm>
          <a:prstGeom prst="rect">
            <a:avLst/>
          </a:prstGeom>
        </p:spPr>
      </p:pic>
      <p:sp>
        <p:nvSpPr>
          <p:cNvPr id="5" name="椭圆 4"/>
          <p:cNvSpPr/>
          <p:nvPr/>
        </p:nvSpPr>
        <p:spPr>
          <a:xfrm>
            <a:off x="1659988" y="4881489"/>
            <a:ext cx="1153550" cy="2532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514535" y="3840480"/>
            <a:ext cx="1266093" cy="2399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312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147300" y="5499100"/>
            <a:ext cx="2044700" cy="1358900"/>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smtClean="0"/>
              <a:t>培训</a:t>
            </a:r>
            <a:r>
              <a:rPr lang="zh-CN" altLang="en-US" dirty="0"/>
              <a:t>大纲</a:t>
            </a:r>
            <a:endParaRPr lang="en-US" dirty="0"/>
          </a:p>
        </p:txBody>
      </p:sp>
      <p:graphicFrame>
        <p:nvGraphicFramePr>
          <p:cNvPr id="6" name="图示 5"/>
          <p:cNvGraphicFramePr/>
          <p:nvPr>
            <p:extLst>
              <p:ext uri="{D42A27DB-BD31-4B8C-83A1-F6EECF244321}">
                <p14:modId xmlns:p14="http://schemas.microsoft.com/office/powerpoint/2010/main" val="2461859626"/>
              </p:ext>
            </p:extLst>
          </p:nvPr>
        </p:nvGraphicFramePr>
        <p:xfrm>
          <a:off x="2632529" y="1658257"/>
          <a:ext cx="6313714" cy="4974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148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数据透视表</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97000"/>
            <a:ext cx="7962900" cy="5461000"/>
          </a:xfrm>
          <a:prstGeom prst="rect">
            <a:avLst/>
          </a:prstGeom>
        </p:spPr>
      </p:pic>
      <p:sp>
        <p:nvSpPr>
          <p:cNvPr id="5" name="矩形 4"/>
          <p:cNvSpPr/>
          <p:nvPr/>
        </p:nvSpPr>
        <p:spPr>
          <a:xfrm>
            <a:off x="7160455" y="3277772"/>
            <a:ext cx="1041010" cy="33762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38200" y="6316394"/>
            <a:ext cx="948397" cy="225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椭圆 7"/>
          <p:cNvSpPr/>
          <p:nvPr/>
        </p:nvSpPr>
        <p:spPr>
          <a:xfrm>
            <a:off x="2560320" y="5978769"/>
            <a:ext cx="253218" cy="2813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487594" y="2011680"/>
            <a:ext cx="225083" cy="2110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9797" y="1923121"/>
            <a:ext cx="1133475" cy="1933575"/>
          </a:xfrm>
          <a:prstGeom prst="rect">
            <a:avLst/>
          </a:prstGeom>
        </p:spPr>
      </p:pic>
    </p:spTree>
    <p:extLst>
      <p:ext uri="{BB962C8B-B14F-4D97-AF65-F5344CB8AC3E}">
        <p14:creationId xmlns:p14="http://schemas.microsoft.com/office/powerpoint/2010/main" val="202819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数据透视表</a:t>
            </a:r>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7000"/>
            <a:ext cx="10058400" cy="4717104"/>
          </a:xfrm>
          <a:prstGeom prst="rect">
            <a:avLst/>
          </a:prstGeom>
        </p:spPr>
      </p:pic>
      <p:pic>
        <p:nvPicPr>
          <p:cNvPr id="9" name="图片 8"/>
          <p:cNvPicPr>
            <a:picLocks noChangeAspect="1"/>
          </p:cNvPicPr>
          <p:nvPr/>
        </p:nvPicPr>
        <p:blipFill>
          <a:blip r:embed="rId3"/>
          <a:stretch>
            <a:fillRect/>
          </a:stretch>
        </p:blipFill>
        <p:spPr>
          <a:xfrm>
            <a:off x="8962014" y="4445746"/>
            <a:ext cx="3216339" cy="2412254"/>
          </a:xfrm>
          <a:prstGeom prst="rect">
            <a:avLst/>
          </a:prstGeom>
        </p:spPr>
      </p:pic>
      <p:sp>
        <p:nvSpPr>
          <p:cNvPr id="5" name="椭圆 4"/>
          <p:cNvSpPr/>
          <p:nvPr/>
        </p:nvSpPr>
        <p:spPr>
          <a:xfrm>
            <a:off x="3390314" y="5190978"/>
            <a:ext cx="1209821" cy="3235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571253" y="4445746"/>
            <a:ext cx="1209821" cy="3235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016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t>
            </a:r>
            <a:r>
              <a:rPr lang="zh-CN" altLang="en-US" dirty="0"/>
              <a:t>数据透视表</a:t>
            </a:r>
            <a:endParaRPr lang="en-US"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7000"/>
            <a:ext cx="10058400" cy="4695698"/>
          </a:xfrm>
          <a:prstGeom prst="rect">
            <a:avLst/>
          </a:prstGeom>
        </p:spPr>
      </p:pic>
      <p:pic>
        <p:nvPicPr>
          <p:cNvPr id="9" name="图片 8"/>
          <p:cNvPicPr>
            <a:picLocks noChangeAspect="1"/>
          </p:cNvPicPr>
          <p:nvPr/>
        </p:nvPicPr>
        <p:blipFill>
          <a:blip r:embed="rId3"/>
          <a:stretch>
            <a:fillRect/>
          </a:stretch>
        </p:blipFill>
        <p:spPr>
          <a:xfrm>
            <a:off x="8962014" y="4445746"/>
            <a:ext cx="3216339" cy="2412254"/>
          </a:xfrm>
          <a:prstGeom prst="rect">
            <a:avLst/>
          </a:prstGeom>
        </p:spPr>
      </p:pic>
      <p:sp>
        <p:nvSpPr>
          <p:cNvPr id="4" name="椭圆 3"/>
          <p:cNvSpPr/>
          <p:nvPr/>
        </p:nvSpPr>
        <p:spPr>
          <a:xfrm>
            <a:off x="2461846" y="1702191"/>
            <a:ext cx="8108337" cy="2672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5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normAutofit/>
          </a:bodyPr>
          <a:lstStyle/>
          <a:p>
            <a:pPr lvl="0"/>
            <a:r>
              <a:rPr lang="zh-CN" altLang="en-US" dirty="0"/>
              <a:t>如何制作</a:t>
            </a:r>
            <a:r>
              <a:rPr lang="zh-CN" altLang="en-US" dirty="0" smtClean="0"/>
              <a:t>报表</a:t>
            </a:r>
            <a:r>
              <a:rPr lang="en-US" altLang="zh-CN" dirty="0" smtClean="0"/>
              <a:t>-TODATE</a:t>
            </a:r>
            <a:r>
              <a:rPr lang="zh-CN" altLang="en-US" dirty="0" smtClean="0"/>
              <a:t>函数</a:t>
            </a:r>
            <a:endParaRPr lang="en-US" dirty="0"/>
          </a:p>
        </p:txBody>
      </p:sp>
      <p:sp>
        <p:nvSpPr>
          <p:cNvPr id="3" name="文本框 2"/>
          <p:cNvSpPr txBox="1"/>
          <p:nvPr/>
        </p:nvSpPr>
        <p:spPr>
          <a:xfrm>
            <a:off x="838200" y="1724799"/>
            <a:ext cx="3205878" cy="369332"/>
          </a:xfrm>
          <a:prstGeom prst="rect">
            <a:avLst/>
          </a:prstGeom>
          <a:noFill/>
        </p:spPr>
        <p:txBody>
          <a:bodyPr wrap="none" rtlCol="0">
            <a:spAutoFit/>
          </a:bodyPr>
          <a:lstStyle/>
          <a:p>
            <a:r>
              <a:rPr lang="zh-CN" altLang="en-US" dirty="0" smtClean="0"/>
              <a:t>例子</a:t>
            </a:r>
            <a:r>
              <a:rPr lang="en-US" altLang="zh-CN" dirty="0" smtClean="0"/>
              <a:t>4:TODATE,AGO</a:t>
            </a:r>
            <a:r>
              <a:rPr lang="zh-CN" altLang="en-US" dirty="0" smtClean="0"/>
              <a:t>函数的应用</a:t>
            </a:r>
            <a:endParaRPr lang="zh-CN" altLang="en-US" dirty="0"/>
          </a:p>
        </p:txBody>
      </p:sp>
      <p:sp>
        <p:nvSpPr>
          <p:cNvPr id="4" name="文本框 3"/>
          <p:cNvSpPr txBox="1"/>
          <p:nvPr/>
        </p:nvSpPr>
        <p:spPr>
          <a:xfrm>
            <a:off x="838200" y="2275041"/>
            <a:ext cx="8481104" cy="646331"/>
          </a:xfrm>
          <a:prstGeom prst="rect">
            <a:avLst/>
          </a:prstGeom>
          <a:noFill/>
        </p:spPr>
        <p:txBody>
          <a:bodyPr wrap="none" rtlCol="0">
            <a:spAutoFit/>
          </a:bodyPr>
          <a:lstStyle/>
          <a:p>
            <a:r>
              <a:rPr lang="en-US" altLang="zh-CN" dirty="0" smtClean="0"/>
              <a:t>TODATE:</a:t>
            </a:r>
            <a:r>
              <a:rPr lang="zh-CN" altLang="en-US" dirty="0"/>
              <a:t>一个时间序列聚合函数</a:t>
            </a:r>
            <a:r>
              <a:rPr lang="en-US" altLang="zh-CN" dirty="0"/>
              <a:t>, </a:t>
            </a:r>
            <a:r>
              <a:rPr lang="zh-CN" altLang="en-US" dirty="0"/>
              <a:t>用于累计从指定时段开始到当前时间的度量属性</a:t>
            </a:r>
            <a:r>
              <a:rPr lang="zh-CN" altLang="en-US" dirty="0" smtClean="0"/>
              <a:t>。</a:t>
            </a:r>
            <a:endParaRPr lang="en-US" altLang="zh-CN" dirty="0" smtClean="0"/>
          </a:p>
          <a:p>
            <a:r>
              <a:rPr lang="zh-CN" altLang="en-US" dirty="0" smtClean="0"/>
              <a:t>例如</a:t>
            </a:r>
            <a:r>
              <a:rPr lang="en-US" altLang="zh-CN" dirty="0"/>
              <a:t>, </a:t>
            </a:r>
            <a:r>
              <a:rPr lang="zh-CN" altLang="en-US" dirty="0"/>
              <a:t>此函数可以</a:t>
            </a:r>
            <a:r>
              <a:rPr lang="zh-CN" altLang="en-US" dirty="0" smtClean="0"/>
              <a:t>计算</a:t>
            </a:r>
            <a:r>
              <a:rPr lang="zh-CN" altLang="en-US" dirty="0" smtClean="0">
                <a:solidFill>
                  <a:srgbClr val="FF0000"/>
                </a:solidFill>
              </a:rPr>
              <a:t>月初</a:t>
            </a:r>
            <a:r>
              <a:rPr lang="zh-CN" altLang="en-US" dirty="0">
                <a:solidFill>
                  <a:srgbClr val="FF0000"/>
                </a:solidFill>
              </a:rPr>
              <a:t>至今的销售额</a:t>
            </a:r>
            <a:r>
              <a:rPr lang="zh-CN" altLang="en-US" dirty="0"/>
              <a:t>。</a:t>
            </a:r>
          </a:p>
        </p:txBody>
      </p:sp>
      <p:sp>
        <p:nvSpPr>
          <p:cNvPr id="5" name="文本框 4"/>
          <p:cNvSpPr txBox="1"/>
          <p:nvPr/>
        </p:nvSpPr>
        <p:spPr>
          <a:xfrm>
            <a:off x="838200" y="3799413"/>
            <a:ext cx="7534242" cy="830997"/>
          </a:xfrm>
          <a:prstGeom prst="rect">
            <a:avLst/>
          </a:prstGeom>
          <a:noFill/>
        </p:spPr>
        <p:txBody>
          <a:bodyPr wrap="none" rtlCol="0">
            <a:spAutoFit/>
          </a:bodyPr>
          <a:lstStyle/>
          <a:p>
            <a:r>
              <a:rPr lang="en-US" altLang="zh-CN" sz="2400" dirty="0" err="1" smtClean="0">
                <a:latin typeface="Arial" panose="020B0604020202020204" pitchFamily="34" charset="0"/>
                <a:cs typeface="Arial" panose="020B0604020202020204" pitchFamily="34" charset="0"/>
              </a:rPr>
              <a:t>time_level</a:t>
            </a:r>
            <a:r>
              <a:rPr lang="en-US" altLang="zh-CN" sz="2400" dirty="0" err="1">
                <a:latin typeface="Arial" panose="020B0604020202020204" pitchFamily="34" charset="0"/>
                <a:cs typeface="Arial" panose="020B0604020202020204" pitchFamily="34" charset="0"/>
              </a:rPr>
              <a:t>:"Gregorian</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Calendar"."Time</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Level</a:t>
            </a:r>
            <a:r>
              <a:rPr lang="en-US" altLang="zh-CN" sz="2400" dirty="0" err="1" smtClean="0">
                <a:latin typeface="Arial" panose="020B0604020202020204" pitchFamily="34" charset="0"/>
                <a:cs typeface="Arial" panose="020B0604020202020204" pitchFamily="34" charset="0"/>
              </a:rPr>
              <a:t>".”Month</a:t>
            </a:r>
            <a:r>
              <a:rPr lang="en-US" altLang="zh-CN" sz="2400" dirty="0" smtClean="0">
                <a:latin typeface="Arial" panose="020B0604020202020204" pitchFamily="34" charset="0"/>
                <a:cs typeface="Arial" panose="020B0604020202020204" pitchFamily="34" charset="0"/>
              </a:rPr>
              <a:t>“</a:t>
            </a:r>
          </a:p>
          <a:p>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“Gregorian </a:t>
            </a:r>
            <a:r>
              <a:rPr lang="en-US" altLang="zh-CN" sz="2400" dirty="0" err="1" smtClean="0">
                <a:latin typeface="Arial" panose="020B0604020202020204" pitchFamily="34" charset="0"/>
                <a:cs typeface="Arial" panose="020B0604020202020204" pitchFamily="34" charset="0"/>
              </a:rPr>
              <a:t>Calendar”.“Time</a:t>
            </a:r>
            <a:r>
              <a:rPr lang="en-US" altLang="zh-CN" sz="2400" dirty="0" smtClean="0">
                <a:latin typeface="Arial" panose="020B0604020202020204" pitchFamily="34" charset="0"/>
                <a:cs typeface="Arial" panose="020B0604020202020204" pitchFamily="34" charset="0"/>
              </a:rPr>
              <a:t> </a:t>
            </a:r>
            <a:r>
              <a:rPr lang="en-US" altLang="zh-CN" sz="2400" dirty="0" err="1" smtClean="0">
                <a:latin typeface="Arial" panose="020B0604020202020204" pitchFamily="34" charset="0"/>
                <a:cs typeface="Arial" panose="020B0604020202020204" pitchFamily="34" charset="0"/>
              </a:rPr>
              <a:t>Level”.”Year</a:t>
            </a: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
        <p:nvSpPr>
          <p:cNvPr id="6" name="文本框 5"/>
          <p:cNvSpPr txBox="1"/>
          <p:nvPr/>
        </p:nvSpPr>
        <p:spPr>
          <a:xfrm>
            <a:off x="838200" y="3102282"/>
            <a:ext cx="2540000" cy="369332"/>
          </a:xfrm>
          <a:prstGeom prst="rect">
            <a:avLst/>
          </a:prstGeom>
          <a:noFill/>
        </p:spPr>
        <p:txBody>
          <a:bodyPr wrap="square" rtlCol="0">
            <a:spAutoFit/>
          </a:bodyPr>
          <a:lstStyle/>
          <a:p>
            <a:r>
              <a:rPr lang="en-US" altLang="zh-CN" dirty="0"/>
              <a:t>TODATE(expr, </a:t>
            </a:r>
            <a:r>
              <a:rPr lang="en-US" altLang="zh-CN" dirty="0" err="1"/>
              <a:t>time_level</a:t>
            </a:r>
            <a:r>
              <a:rPr lang="en-US" altLang="zh-CN" dirty="0"/>
              <a:t>)</a:t>
            </a:r>
            <a:endParaRPr lang="zh-CN" altLang="en-US" dirty="0"/>
          </a:p>
        </p:txBody>
      </p:sp>
    </p:spTree>
    <p:extLst>
      <p:ext uri="{BB962C8B-B14F-4D97-AF65-F5344CB8AC3E}">
        <p14:creationId xmlns:p14="http://schemas.microsoft.com/office/powerpoint/2010/main" val="41563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-TODATE</a:t>
            </a:r>
            <a:r>
              <a:rPr lang="zh-CN" altLang="en-US" dirty="0"/>
              <a:t>函数</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3350" y="1721223"/>
            <a:ext cx="4305300" cy="24003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4250" y="2654300"/>
            <a:ext cx="914400" cy="990600"/>
          </a:xfrm>
          <a:prstGeom prst="rect">
            <a:avLst/>
          </a:prstGeom>
        </p:spPr>
      </p:pic>
      <p:sp>
        <p:nvSpPr>
          <p:cNvPr id="5" name="椭圆 4"/>
          <p:cNvSpPr/>
          <p:nvPr/>
        </p:nvSpPr>
        <p:spPr>
          <a:xfrm>
            <a:off x="7334250" y="2425700"/>
            <a:ext cx="36195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587" y="1397000"/>
            <a:ext cx="7439025" cy="5238750"/>
          </a:xfrm>
          <a:prstGeom prst="rect">
            <a:avLst/>
          </a:prstGeom>
        </p:spPr>
      </p:pic>
      <p:sp>
        <p:nvSpPr>
          <p:cNvPr id="7" name="椭圆 6"/>
          <p:cNvSpPr/>
          <p:nvPr/>
        </p:nvSpPr>
        <p:spPr>
          <a:xfrm>
            <a:off x="4660900" y="5651873"/>
            <a:ext cx="482600" cy="1901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7712" y="1397000"/>
            <a:ext cx="3076575" cy="4829175"/>
          </a:xfrm>
          <a:prstGeom prst="rect">
            <a:avLst/>
          </a:prstGeom>
        </p:spPr>
      </p:pic>
      <p:sp>
        <p:nvSpPr>
          <p:cNvPr id="10" name="椭圆 9"/>
          <p:cNvSpPr/>
          <p:nvPr/>
        </p:nvSpPr>
        <p:spPr>
          <a:xfrm>
            <a:off x="5638800" y="3416300"/>
            <a:ext cx="7493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4412" y="1397000"/>
            <a:ext cx="7458075" cy="5238750"/>
          </a:xfrm>
          <a:prstGeom prst="rect">
            <a:avLst/>
          </a:prstGeom>
        </p:spPr>
      </p:pic>
      <p:sp>
        <p:nvSpPr>
          <p:cNvPr id="12" name="椭圆 11"/>
          <p:cNvSpPr/>
          <p:nvPr/>
        </p:nvSpPr>
        <p:spPr>
          <a:xfrm>
            <a:off x="6286500" y="3149600"/>
            <a:ext cx="685800" cy="2667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321298" y="3498334"/>
            <a:ext cx="4394201" cy="369332"/>
          </a:xfrm>
          <a:prstGeom prst="rect">
            <a:avLst/>
          </a:prstGeom>
          <a:noFill/>
        </p:spPr>
        <p:txBody>
          <a:bodyPr wrap="square" rtlCol="0">
            <a:spAutoFit/>
          </a:bodyPr>
          <a:lstStyle/>
          <a:p>
            <a:r>
              <a:rPr lang="en-US" altLang="zh-CN" dirty="0"/>
              <a:t>"Gregorian </a:t>
            </a:r>
            <a:r>
              <a:rPr lang="en-US" altLang="zh-CN" dirty="0" err="1"/>
              <a:t>Calendar"."Time</a:t>
            </a:r>
            <a:r>
              <a:rPr lang="en-US" altLang="zh-CN" dirty="0"/>
              <a:t> </a:t>
            </a:r>
            <a:r>
              <a:rPr lang="en-US" altLang="zh-CN" dirty="0" err="1"/>
              <a:t>Level"."Month</a:t>
            </a:r>
            <a:r>
              <a:rPr lang="en-US" altLang="zh-CN" dirty="0"/>
              <a:t>"</a:t>
            </a:r>
            <a:endParaRPr lang="zh-CN" altLang="en-US" dirty="0"/>
          </a:p>
        </p:txBody>
      </p:sp>
    </p:spTree>
    <p:extLst>
      <p:ext uri="{BB962C8B-B14F-4D97-AF65-F5344CB8AC3E}">
        <p14:creationId xmlns:p14="http://schemas.microsoft.com/office/powerpoint/2010/main" val="60529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2"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-TODATE</a:t>
            </a:r>
            <a:r>
              <a:rPr lang="zh-CN" altLang="en-US" dirty="0"/>
              <a:t>函数</a:t>
            </a:r>
            <a:endParaRPr 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5787" y="1740273"/>
            <a:ext cx="4086225" cy="2362200"/>
          </a:xfrm>
          <a:prstGeom prst="rect">
            <a:avLst/>
          </a:prstGeom>
        </p:spPr>
      </p:pic>
    </p:spTree>
    <p:extLst>
      <p:ext uri="{BB962C8B-B14F-4D97-AF65-F5344CB8AC3E}">
        <p14:creationId xmlns:p14="http://schemas.microsoft.com/office/powerpoint/2010/main" val="30238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smtClean="0"/>
              <a:t>-AGO</a:t>
            </a:r>
            <a:r>
              <a:rPr lang="zh-CN" altLang="en-US" dirty="0" smtClean="0"/>
              <a:t>函数</a:t>
            </a:r>
            <a:endParaRPr lang="en-US" dirty="0"/>
          </a:p>
        </p:txBody>
      </p:sp>
      <p:sp>
        <p:nvSpPr>
          <p:cNvPr id="3" name="文本框 2"/>
          <p:cNvSpPr txBox="1"/>
          <p:nvPr/>
        </p:nvSpPr>
        <p:spPr>
          <a:xfrm>
            <a:off x="838200" y="1724799"/>
            <a:ext cx="1768369" cy="369332"/>
          </a:xfrm>
          <a:prstGeom prst="rect">
            <a:avLst/>
          </a:prstGeom>
          <a:noFill/>
        </p:spPr>
        <p:txBody>
          <a:bodyPr wrap="none" rtlCol="0">
            <a:spAutoFit/>
          </a:bodyPr>
          <a:lstStyle/>
          <a:p>
            <a:r>
              <a:rPr lang="en-US" altLang="zh-CN" dirty="0" smtClean="0"/>
              <a:t>AGO</a:t>
            </a:r>
            <a:r>
              <a:rPr lang="zh-CN" altLang="en-US" dirty="0" smtClean="0"/>
              <a:t>函数的应用</a:t>
            </a:r>
            <a:endParaRPr lang="zh-CN" altLang="en-US" dirty="0"/>
          </a:p>
        </p:txBody>
      </p:sp>
      <p:sp>
        <p:nvSpPr>
          <p:cNvPr id="4" name="文本框 3"/>
          <p:cNvSpPr txBox="1"/>
          <p:nvPr/>
        </p:nvSpPr>
        <p:spPr>
          <a:xfrm>
            <a:off x="838200" y="2275041"/>
            <a:ext cx="9097299" cy="646331"/>
          </a:xfrm>
          <a:prstGeom prst="rect">
            <a:avLst/>
          </a:prstGeom>
          <a:noFill/>
        </p:spPr>
        <p:txBody>
          <a:bodyPr wrap="none" rtlCol="0">
            <a:spAutoFit/>
          </a:bodyPr>
          <a:lstStyle/>
          <a:p>
            <a:r>
              <a:rPr lang="en-US" altLang="zh-CN" dirty="0" smtClean="0"/>
              <a:t>AGO:</a:t>
            </a:r>
            <a:r>
              <a:rPr lang="zh-CN" altLang="en-US" dirty="0"/>
              <a:t>一个时间序列聚合函数</a:t>
            </a:r>
            <a:r>
              <a:rPr lang="en-US" altLang="zh-CN" dirty="0"/>
              <a:t>, </a:t>
            </a:r>
            <a:r>
              <a:rPr lang="zh-CN" altLang="en-US" dirty="0"/>
              <a:t>用于计算从当前时间追溯到以前的指定时段之间的聚合值</a:t>
            </a:r>
            <a:r>
              <a:rPr lang="zh-CN" altLang="en-US" dirty="0" smtClean="0"/>
              <a:t>。</a:t>
            </a:r>
            <a:endParaRPr lang="en-US" altLang="zh-CN" dirty="0" smtClean="0"/>
          </a:p>
          <a:p>
            <a:r>
              <a:rPr lang="zh-CN" altLang="en-US" dirty="0" smtClean="0"/>
              <a:t>例如</a:t>
            </a:r>
            <a:r>
              <a:rPr lang="en-US" altLang="zh-CN" dirty="0"/>
              <a:t>, Ago </a:t>
            </a:r>
            <a:r>
              <a:rPr lang="zh-CN" altLang="en-US" dirty="0"/>
              <a:t>可以生成当前季度每个月的销售额以及相应的季前销售额。</a:t>
            </a:r>
          </a:p>
        </p:txBody>
      </p:sp>
      <p:sp>
        <p:nvSpPr>
          <p:cNvPr id="6" name="文本框 5"/>
          <p:cNvSpPr txBox="1"/>
          <p:nvPr/>
        </p:nvSpPr>
        <p:spPr>
          <a:xfrm>
            <a:off x="838200" y="3102282"/>
            <a:ext cx="2959100" cy="369332"/>
          </a:xfrm>
          <a:prstGeom prst="rect">
            <a:avLst/>
          </a:prstGeom>
          <a:noFill/>
        </p:spPr>
        <p:txBody>
          <a:bodyPr wrap="square" rtlCol="0">
            <a:spAutoFit/>
          </a:bodyPr>
          <a:lstStyle/>
          <a:p>
            <a:r>
              <a:rPr lang="en-US" altLang="zh-CN" dirty="0"/>
              <a:t>AGO(expr, </a:t>
            </a:r>
            <a:r>
              <a:rPr lang="en-US" altLang="zh-CN" dirty="0" err="1"/>
              <a:t>time_level</a:t>
            </a:r>
            <a:r>
              <a:rPr lang="en-US" altLang="zh-CN" dirty="0"/>
              <a:t>, offset)</a:t>
            </a:r>
            <a:endParaRPr lang="zh-CN" altLang="en-US" dirty="0"/>
          </a:p>
        </p:txBody>
      </p:sp>
      <p:sp>
        <p:nvSpPr>
          <p:cNvPr id="8" name="文本框 7"/>
          <p:cNvSpPr txBox="1"/>
          <p:nvPr/>
        </p:nvSpPr>
        <p:spPr>
          <a:xfrm>
            <a:off x="838200" y="3799413"/>
            <a:ext cx="7534242" cy="1200329"/>
          </a:xfrm>
          <a:prstGeom prst="rect">
            <a:avLst/>
          </a:prstGeom>
          <a:noFill/>
        </p:spPr>
        <p:txBody>
          <a:bodyPr wrap="none" rtlCol="0">
            <a:spAutoFit/>
          </a:bodyPr>
          <a:lstStyle/>
          <a:p>
            <a:r>
              <a:rPr lang="en-US" altLang="zh-CN" sz="2400" dirty="0" err="1" smtClean="0">
                <a:latin typeface="Arial" panose="020B0604020202020204" pitchFamily="34" charset="0"/>
                <a:cs typeface="Arial" panose="020B0604020202020204" pitchFamily="34" charset="0"/>
              </a:rPr>
              <a:t>time_level</a:t>
            </a:r>
            <a:r>
              <a:rPr lang="en-US" altLang="zh-CN" sz="2400" dirty="0" err="1">
                <a:latin typeface="Arial" panose="020B0604020202020204" pitchFamily="34" charset="0"/>
                <a:cs typeface="Arial" panose="020B0604020202020204" pitchFamily="34" charset="0"/>
              </a:rPr>
              <a:t>:"Gregorian</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Calendar"."Time</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Level"."Month</a:t>
            </a:r>
            <a:r>
              <a:rPr lang="en-US" altLang="zh-CN" sz="2400" dirty="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r>
              <a:rPr lang="zh-CN" altLang="en-US" sz="2400" dirty="0" smtClean="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Gregorian </a:t>
            </a:r>
            <a:r>
              <a:rPr lang="en-US" altLang="zh-CN" sz="2400" dirty="0" err="1">
                <a:latin typeface="Arial" panose="020B0604020202020204" pitchFamily="34" charset="0"/>
                <a:cs typeface="Arial" panose="020B0604020202020204" pitchFamily="34" charset="0"/>
              </a:rPr>
              <a:t>Calendar"."Time</a:t>
            </a:r>
            <a:r>
              <a:rPr lang="en-US" altLang="zh-CN" sz="2400" dirty="0">
                <a:latin typeface="Arial" panose="020B0604020202020204" pitchFamily="34" charset="0"/>
                <a:cs typeface="Arial" panose="020B0604020202020204" pitchFamily="34" charset="0"/>
              </a:rPr>
              <a:t> Level". "</a:t>
            </a:r>
            <a:r>
              <a:rPr lang="en-US" altLang="zh-CN" sz="2400" dirty="0" smtClean="0">
                <a:latin typeface="Arial" panose="020B0604020202020204" pitchFamily="34" charset="0"/>
                <a:cs typeface="Arial" panose="020B0604020202020204" pitchFamily="34" charset="0"/>
              </a:rPr>
              <a:t>Year</a:t>
            </a:r>
            <a:r>
              <a:rPr lang="en-US" altLang="zh-CN" sz="2400" dirty="0">
                <a:latin typeface="Arial" panose="020B0604020202020204" pitchFamily="34" charset="0"/>
                <a:cs typeface="Arial" panose="020B0604020202020204" pitchFamily="34" charset="0"/>
              </a:rPr>
              <a:t>"</a:t>
            </a:r>
            <a:endParaRPr lang="en-US" altLang="zh-CN" sz="2400" dirty="0" smtClean="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Gregorian </a:t>
            </a:r>
            <a:r>
              <a:rPr lang="en-US" altLang="zh-CN" sz="2400" dirty="0" err="1">
                <a:latin typeface="Arial" panose="020B0604020202020204" pitchFamily="34" charset="0"/>
                <a:cs typeface="Arial" panose="020B0604020202020204" pitchFamily="34" charset="0"/>
              </a:rPr>
              <a:t>Calendar"."Time</a:t>
            </a:r>
            <a:r>
              <a:rPr lang="en-US" altLang="zh-CN" sz="2400" dirty="0">
                <a:latin typeface="Arial" panose="020B0604020202020204" pitchFamily="34" charset="0"/>
                <a:cs typeface="Arial" panose="020B0604020202020204" pitchFamily="34" charset="0"/>
              </a:rPr>
              <a:t> Level". "Day</a:t>
            </a: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13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-AGO</a:t>
            </a:r>
            <a:r>
              <a:rPr lang="zh-CN" altLang="en-US" dirty="0"/>
              <a:t>函数</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9615" y="1612223"/>
            <a:ext cx="3381835" cy="240030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25" y="2505239"/>
            <a:ext cx="914400" cy="990600"/>
          </a:xfrm>
          <a:prstGeom prst="rect">
            <a:avLst/>
          </a:prstGeom>
        </p:spPr>
      </p:pic>
      <p:sp>
        <p:nvSpPr>
          <p:cNvPr id="5" name="椭圆 4"/>
          <p:cNvSpPr/>
          <p:nvPr/>
        </p:nvSpPr>
        <p:spPr>
          <a:xfrm>
            <a:off x="6448425" y="2280519"/>
            <a:ext cx="36195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6487" y="1397000"/>
            <a:ext cx="7439025" cy="5238750"/>
          </a:xfrm>
          <a:prstGeom prst="rect">
            <a:avLst/>
          </a:prstGeom>
        </p:spPr>
      </p:pic>
      <p:sp>
        <p:nvSpPr>
          <p:cNvPr id="7" name="椭圆 6"/>
          <p:cNvSpPr/>
          <p:nvPr/>
        </p:nvSpPr>
        <p:spPr>
          <a:xfrm>
            <a:off x="4835524" y="5651873"/>
            <a:ext cx="482600" cy="19012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8339" y="1397000"/>
            <a:ext cx="3064486" cy="4829175"/>
          </a:xfrm>
          <a:prstGeom prst="rect">
            <a:avLst/>
          </a:prstGeom>
        </p:spPr>
      </p:pic>
      <p:sp>
        <p:nvSpPr>
          <p:cNvPr id="10" name="椭圆 9"/>
          <p:cNvSpPr/>
          <p:nvPr/>
        </p:nvSpPr>
        <p:spPr>
          <a:xfrm>
            <a:off x="5268837" y="3149600"/>
            <a:ext cx="7493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00512" y="1406525"/>
            <a:ext cx="7458075" cy="5229225"/>
          </a:xfrm>
          <a:prstGeom prst="rect">
            <a:avLst/>
          </a:prstGeom>
        </p:spPr>
      </p:pic>
      <p:sp>
        <p:nvSpPr>
          <p:cNvPr id="12" name="椭圆 11"/>
          <p:cNvSpPr/>
          <p:nvPr/>
        </p:nvSpPr>
        <p:spPr>
          <a:xfrm>
            <a:off x="6402801" y="3195444"/>
            <a:ext cx="618425" cy="255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445336" y="3451400"/>
            <a:ext cx="4394201" cy="369332"/>
          </a:xfrm>
          <a:prstGeom prst="rect">
            <a:avLst/>
          </a:prstGeom>
          <a:noFill/>
        </p:spPr>
        <p:txBody>
          <a:bodyPr wrap="square" rtlCol="0">
            <a:spAutoFit/>
          </a:bodyPr>
          <a:lstStyle/>
          <a:p>
            <a:r>
              <a:rPr lang="en-US" altLang="zh-CN" dirty="0"/>
              <a:t>"Gregorian </a:t>
            </a:r>
            <a:r>
              <a:rPr lang="en-US" altLang="zh-CN" dirty="0" err="1"/>
              <a:t>Calendar"."Time</a:t>
            </a:r>
            <a:r>
              <a:rPr lang="en-US" altLang="zh-CN" dirty="0"/>
              <a:t> </a:t>
            </a:r>
            <a:r>
              <a:rPr lang="en-US" altLang="zh-CN" dirty="0" err="1"/>
              <a:t>Level"."Day</a:t>
            </a:r>
            <a:r>
              <a:rPr lang="en-US" altLang="zh-CN" dirty="0"/>
              <a:t>" </a:t>
            </a:r>
            <a:endParaRPr lang="zh-CN" altLang="en-US" dirty="0"/>
          </a:p>
        </p:txBody>
      </p:sp>
      <p:sp>
        <p:nvSpPr>
          <p:cNvPr id="14" name="椭圆 13"/>
          <p:cNvSpPr/>
          <p:nvPr/>
        </p:nvSpPr>
        <p:spPr>
          <a:xfrm>
            <a:off x="7021226" y="3195444"/>
            <a:ext cx="341599" cy="2559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358250" y="3163885"/>
            <a:ext cx="284186" cy="369332"/>
          </a:xfrm>
          <a:prstGeom prst="rect">
            <a:avLst/>
          </a:prstGeom>
          <a:noFill/>
        </p:spPr>
        <p:txBody>
          <a:bodyPr wrap="square" rtlCol="0">
            <a:spAutoFit/>
          </a:bodyPr>
          <a:lstStyle/>
          <a:p>
            <a:r>
              <a:rPr lang="en-US" altLang="zh-CN" dirty="0"/>
              <a:t>3</a:t>
            </a:r>
            <a:r>
              <a:rPr lang="en-US" altLang="zh-CN" dirty="0" smtClean="0"/>
              <a:t> </a:t>
            </a:r>
            <a:endParaRPr lang="zh-CN" altLang="en-US" dirty="0"/>
          </a:p>
        </p:txBody>
      </p:sp>
    </p:spTree>
    <p:extLst>
      <p:ext uri="{BB962C8B-B14F-4D97-AF65-F5344CB8AC3E}">
        <p14:creationId xmlns:p14="http://schemas.microsoft.com/office/powerpoint/2010/main" val="42721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additive="base">
                                        <p:cTn id="67" dur="500" fill="hold"/>
                                        <p:tgtEl>
                                          <p:spTgt spid="14"/>
                                        </p:tgtEl>
                                        <p:attrNameLst>
                                          <p:attrName>ppt_x</p:attrName>
                                        </p:attrNameLst>
                                      </p:cBhvr>
                                      <p:tavLst>
                                        <p:tav tm="0">
                                          <p:val>
                                            <p:strVal val="#ppt_x"/>
                                          </p:val>
                                        </p:tav>
                                        <p:tav tm="100000">
                                          <p:val>
                                            <p:strVal val="#ppt_x"/>
                                          </p:val>
                                        </p:tav>
                                      </p:tavLst>
                                    </p:anim>
                                    <p:anim calcmode="lin" valueType="num">
                                      <p:cBhvr additive="base">
                                        <p:cTn id="6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 calcmode="lin" valueType="num">
                                      <p:cBhvr additive="base">
                                        <p:cTn id="73" dur="500" fill="hold"/>
                                        <p:tgtEl>
                                          <p:spTgt spid="15"/>
                                        </p:tgtEl>
                                        <p:attrNameLst>
                                          <p:attrName>ppt_x</p:attrName>
                                        </p:attrNameLst>
                                      </p:cBhvr>
                                      <p:tavLst>
                                        <p:tav tm="0">
                                          <p:val>
                                            <p:strVal val="#ppt_x"/>
                                          </p:val>
                                        </p:tav>
                                        <p:tav tm="100000">
                                          <p:val>
                                            <p:strVal val="#ppt_x"/>
                                          </p:val>
                                        </p:tav>
                                      </p:tavLst>
                                    </p:anim>
                                    <p:anim calcmode="lin" valueType="num">
                                      <p:cBhvr additive="base">
                                        <p:cTn id="7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2" grpId="0" animBg="1"/>
      <p:bldP spid="13" grpId="0"/>
      <p:bldP spid="14"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-AGO</a:t>
            </a:r>
            <a:r>
              <a:rPr lang="zh-CN" altLang="en-US" dirty="0"/>
              <a:t>函数</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0950" y="1759323"/>
            <a:ext cx="2781300" cy="2324100"/>
          </a:xfrm>
          <a:prstGeom prst="rect">
            <a:avLst/>
          </a:prstGeom>
        </p:spPr>
      </p:pic>
    </p:spTree>
    <p:extLst>
      <p:ext uri="{BB962C8B-B14F-4D97-AF65-F5344CB8AC3E}">
        <p14:creationId xmlns:p14="http://schemas.microsoft.com/office/powerpoint/2010/main" val="189243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smtClean="0"/>
              <a:t>-TOP</a:t>
            </a:r>
            <a:r>
              <a:rPr lang="en-US" altLang="zh-CN" dirty="0"/>
              <a:t>N</a:t>
            </a:r>
            <a:r>
              <a:rPr lang="zh-CN" altLang="en-US" dirty="0" smtClean="0"/>
              <a:t>函数</a:t>
            </a:r>
            <a:endParaRPr lang="en-US" dirty="0"/>
          </a:p>
        </p:txBody>
      </p:sp>
      <p:sp>
        <p:nvSpPr>
          <p:cNvPr id="3" name="文本框 2"/>
          <p:cNvSpPr txBox="1"/>
          <p:nvPr/>
        </p:nvSpPr>
        <p:spPr>
          <a:xfrm>
            <a:off x="1092200" y="2057400"/>
            <a:ext cx="1754968" cy="369332"/>
          </a:xfrm>
          <a:prstGeom prst="rect">
            <a:avLst/>
          </a:prstGeom>
          <a:noFill/>
        </p:spPr>
        <p:txBody>
          <a:bodyPr wrap="none" rtlCol="0">
            <a:spAutoFit/>
          </a:bodyPr>
          <a:lstStyle/>
          <a:p>
            <a:r>
              <a:rPr lang="zh-CN" altLang="en-US" dirty="0" smtClean="0"/>
              <a:t>例子</a:t>
            </a:r>
            <a:r>
              <a:rPr lang="en-US" altLang="zh-CN" dirty="0" smtClean="0"/>
              <a:t>5:topN</a:t>
            </a:r>
            <a:r>
              <a:rPr lang="zh-CN" altLang="en-US" dirty="0" smtClean="0"/>
              <a:t>函数</a:t>
            </a:r>
            <a:endParaRPr lang="zh-CN" altLang="en-US" dirty="0"/>
          </a:p>
        </p:txBody>
      </p:sp>
      <p:sp>
        <p:nvSpPr>
          <p:cNvPr id="4" name="文本框 3"/>
          <p:cNvSpPr txBox="1"/>
          <p:nvPr/>
        </p:nvSpPr>
        <p:spPr>
          <a:xfrm>
            <a:off x="1092200" y="2743200"/>
            <a:ext cx="9521261" cy="400110"/>
          </a:xfrm>
          <a:prstGeom prst="rect">
            <a:avLst/>
          </a:prstGeom>
          <a:noFill/>
        </p:spPr>
        <p:txBody>
          <a:bodyPr wrap="none" rtlCol="0">
            <a:spAutoFit/>
          </a:bodyPr>
          <a:lstStyle/>
          <a:p>
            <a:r>
              <a:rPr lang="en-US" altLang="zh-CN" sz="2000" dirty="0" err="1" smtClean="0"/>
              <a:t>topN</a:t>
            </a:r>
            <a:r>
              <a:rPr lang="en-US" altLang="zh-CN" sz="2000" dirty="0" smtClean="0"/>
              <a:t>:</a:t>
            </a:r>
            <a:r>
              <a:rPr lang="zh-CN" altLang="en-US" sz="2000" dirty="0"/>
              <a:t>按从 </a:t>
            </a:r>
            <a:r>
              <a:rPr lang="en-US" altLang="zh-CN" sz="2000" dirty="0"/>
              <a:t>1 </a:t>
            </a:r>
            <a:r>
              <a:rPr lang="zh-CN" altLang="en-US" sz="2000" dirty="0"/>
              <a:t>到 </a:t>
            </a:r>
            <a:r>
              <a:rPr lang="en-US" altLang="zh-CN" sz="2000" dirty="0"/>
              <a:t>n </a:t>
            </a:r>
            <a:r>
              <a:rPr lang="zh-CN" altLang="en-US" sz="2000" dirty="0"/>
              <a:t>的顺序依次排列表达式参数中最大的 </a:t>
            </a:r>
            <a:r>
              <a:rPr lang="en-US" altLang="zh-CN" sz="2000" dirty="0"/>
              <a:t>n </a:t>
            </a:r>
            <a:r>
              <a:rPr lang="zh-CN" altLang="en-US" sz="2000" dirty="0"/>
              <a:t>个值</a:t>
            </a:r>
            <a:r>
              <a:rPr lang="en-US" altLang="zh-CN" sz="2000" dirty="0"/>
              <a:t>, 1 </a:t>
            </a:r>
            <a:r>
              <a:rPr lang="zh-CN" altLang="en-US" sz="2000" dirty="0"/>
              <a:t>对应于最大的数值。</a:t>
            </a:r>
          </a:p>
        </p:txBody>
      </p:sp>
      <p:sp>
        <p:nvSpPr>
          <p:cNvPr id="5" name="文本框 4"/>
          <p:cNvSpPr txBox="1"/>
          <p:nvPr/>
        </p:nvSpPr>
        <p:spPr>
          <a:xfrm>
            <a:off x="1092200" y="3429000"/>
            <a:ext cx="3848426" cy="646331"/>
          </a:xfrm>
          <a:prstGeom prst="rect">
            <a:avLst/>
          </a:prstGeom>
          <a:noFill/>
        </p:spPr>
        <p:txBody>
          <a:bodyPr wrap="none" rtlCol="0">
            <a:spAutoFit/>
          </a:bodyPr>
          <a:lstStyle/>
          <a:p>
            <a:r>
              <a:rPr lang="en-US" altLang="zh-CN" sz="3600" dirty="0"/>
              <a:t>TOPN(expr, integer)</a:t>
            </a:r>
            <a:endParaRPr lang="zh-CN" altLang="en-US" sz="3600" dirty="0"/>
          </a:p>
        </p:txBody>
      </p:sp>
    </p:spTree>
    <p:extLst>
      <p:ext uri="{BB962C8B-B14F-4D97-AF65-F5344CB8AC3E}">
        <p14:creationId xmlns:p14="http://schemas.microsoft.com/office/powerpoint/2010/main" val="59926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147300" y="5499100"/>
            <a:ext cx="2044700" cy="1358900"/>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en-US" altLang="zh-CN" dirty="0" smtClean="0"/>
              <a:t>RA</a:t>
            </a:r>
            <a:r>
              <a:rPr lang="zh-CN" altLang="en-US" dirty="0" smtClean="0"/>
              <a:t>是什么</a:t>
            </a:r>
            <a:endParaRPr lang="en-US" dirty="0"/>
          </a:p>
        </p:txBody>
      </p:sp>
      <p:sp>
        <p:nvSpPr>
          <p:cNvPr id="3" name="内容占位符 2"/>
          <p:cNvSpPr>
            <a:spLocks noGrp="1"/>
          </p:cNvSpPr>
          <p:nvPr>
            <p:ph idx="1"/>
          </p:nvPr>
        </p:nvSpPr>
        <p:spPr>
          <a:xfrm>
            <a:off x="838200" y="1635125"/>
            <a:ext cx="10515600" cy="4498975"/>
          </a:xfrm>
        </p:spPr>
        <p:txBody>
          <a:bodyPr>
            <a:normAutofit lnSpcReduction="10000"/>
          </a:bodyPr>
          <a:lstStyle/>
          <a:p>
            <a:pPr marL="0" indent="0">
              <a:buNone/>
            </a:pPr>
            <a:r>
              <a:rPr lang="en-US" altLang="zh-CN" dirty="0">
                <a:solidFill>
                  <a:srgbClr val="FF0000"/>
                </a:solidFill>
              </a:rPr>
              <a:t>Oracle</a:t>
            </a:r>
            <a:r>
              <a:rPr lang="zh-CN" altLang="en-US" dirty="0">
                <a:solidFill>
                  <a:srgbClr val="FF0000"/>
                </a:solidFill>
              </a:rPr>
              <a:t> </a:t>
            </a:r>
            <a:r>
              <a:rPr lang="en-US" altLang="zh-CN" dirty="0">
                <a:solidFill>
                  <a:srgbClr val="FF0000"/>
                </a:solidFill>
              </a:rPr>
              <a:t>RA</a:t>
            </a:r>
            <a:r>
              <a:rPr lang="zh-CN" altLang="en-US" dirty="0"/>
              <a:t>为零售行业用户提供丰富的业务智能解决方案</a:t>
            </a:r>
            <a:r>
              <a:rPr lang="en-US" altLang="zh-CN" dirty="0"/>
              <a:t>,RA</a:t>
            </a:r>
            <a:r>
              <a:rPr lang="zh-CN" altLang="en-US" dirty="0"/>
              <a:t>采用最新的</a:t>
            </a:r>
            <a:r>
              <a:rPr lang="en-US" altLang="zh-CN" dirty="0"/>
              <a:t>Oracle</a:t>
            </a:r>
            <a:r>
              <a:rPr lang="zh-CN" altLang="en-US" dirty="0"/>
              <a:t>技术</a:t>
            </a:r>
            <a:r>
              <a:rPr lang="en-US" altLang="zh-CN" dirty="0"/>
              <a:t>(</a:t>
            </a:r>
            <a:r>
              <a:rPr lang="en-US" altLang="zh-CN" dirty="0">
                <a:solidFill>
                  <a:srgbClr val="FF0000"/>
                </a:solidFill>
              </a:rPr>
              <a:t>OBIEE</a:t>
            </a:r>
            <a:r>
              <a:rPr lang="en-US" altLang="zh-CN" dirty="0"/>
              <a:t>),</a:t>
            </a:r>
            <a:r>
              <a:rPr lang="zh-CN" altLang="en-US" dirty="0"/>
              <a:t>并使用</a:t>
            </a:r>
            <a:r>
              <a:rPr lang="en-US" altLang="zh-CN" dirty="0"/>
              <a:t>Oracle</a:t>
            </a:r>
            <a:r>
              <a:rPr lang="zh-CN" altLang="en-US" dirty="0"/>
              <a:t>数据集成器</a:t>
            </a:r>
            <a:r>
              <a:rPr lang="en-US" altLang="zh-CN" dirty="0"/>
              <a:t>(</a:t>
            </a:r>
            <a:r>
              <a:rPr lang="en-US" altLang="zh-CN" dirty="0">
                <a:solidFill>
                  <a:srgbClr val="FF0000"/>
                </a:solidFill>
              </a:rPr>
              <a:t>ODI</a:t>
            </a:r>
            <a:r>
              <a:rPr lang="en-US" altLang="zh-CN" dirty="0"/>
              <a:t>)</a:t>
            </a:r>
            <a:r>
              <a:rPr lang="zh-CN" altLang="en-US" dirty="0"/>
              <a:t>的提取、转换、加载（</a:t>
            </a:r>
            <a:r>
              <a:rPr lang="en-US" altLang="zh-CN" dirty="0">
                <a:solidFill>
                  <a:srgbClr val="FF0000"/>
                </a:solidFill>
              </a:rPr>
              <a:t>ETL</a:t>
            </a:r>
            <a:r>
              <a:rPr lang="zh-CN" altLang="en-US" dirty="0"/>
              <a:t>）数据到</a:t>
            </a:r>
            <a:r>
              <a:rPr lang="en-US" altLang="zh-CN" dirty="0"/>
              <a:t>Oracle</a:t>
            </a:r>
            <a:r>
              <a:rPr lang="zh-CN" altLang="en-US" dirty="0"/>
              <a:t>商业智能企业版以便最终用户报告和分析。此解决方案启用基于事实的操作和智能交互为零售用户提供了完整的、企业整体的洞察力。</a:t>
            </a:r>
            <a:endParaRPr lang="en-US" altLang="zh-CN" dirty="0"/>
          </a:p>
          <a:p>
            <a:pPr marL="0" indent="0">
              <a:buNone/>
            </a:pPr>
            <a:r>
              <a:rPr lang="en-US" altLang="zh-CN" dirty="0" smtClean="0">
                <a:solidFill>
                  <a:srgbClr val="FF0000"/>
                </a:solidFill>
              </a:rPr>
              <a:t>Oracle </a:t>
            </a:r>
            <a:r>
              <a:rPr lang="en-US" altLang="zh-CN" dirty="0">
                <a:solidFill>
                  <a:srgbClr val="FF0000"/>
                </a:solidFill>
              </a:rPr>
              <a:t>Retail Analytics</a:t>
            </a:r>
            <a:r>
              <a:rPr lang="en-US" altLang="zh-CN" dirty="0"/>
              <a:t> offers a rich business intelligence solution to retail </a:t>
            </a:r>
            <a:r>
              <a:rPr lang="en-US" altLang="zh-CN" dirty="0" smtClean="0"/>
              <a:t>industry users</a:t>
            </a:r>
            <a:r>
              <a:rPr lang="en-US" altLang="zh-CN" dirty="0"/>
              <a:t>. Retail Analytics is built using latest Oracle </a:t>
            </a:r>
            <a:r>
              <a:rPr lang="en-US" altLang="zh-CN" dirty="0" smtClean="0"/>
              <a:t>technologies</a:t>
            </a:r>
            <a:r>
              <a:rPr lang="zh-CN" altLang="en-US" dirty="0" smtClean="0"/>
              <a:t> </a:t>
            </a:r>
            <a:r>
              <a:rPr lang="en-US" altLang="zh-CN" dirty="0" smtClean="0"/>
              <a:t>(</a:t>
            </a:r>
            <a:r>
              <a:rPr lang="en-US" altLang="zh-CN" dirty="0" smtClean="0">
                <a:solidFill>
                  <a:srgbClr val="FF0000"/>
                </a:solidFill>
              </a:rPr>
              <a:t>OBIEE</a:t>
            </a:r>
            <a:r>
              <a:rPr lang="en-US" altLang="zh-CN" dirty="0" smtClean="0"/>
              <a:t>) </a:t>
            </a:r>
            <a:r>
              <a:rPr lang="en-US" altLang="zh-CN" dirty="0"/>
              <a:t>and uses Oracle </a:t>
            </a:r>
            <a:r>
              <a:rPr lang="en-US" altLang="zh-CN" dirty="0" smtClean="0"/>
              <a:t>Data Integrator </a:t>
            </a:r>
            <a:r>
              <a:rPr lang="en-US" altLang="zh-CN" dirty="0"/>
              <a:t>(</a:t>
            </a:r>
            <a:r>
              <a:rPr lang="en-US" altLang="zh-CN" dirty="0">
                <a:solidFill>
                  <a:srgbClr val="FF0000"/>
                </a:solidFill>
              </a:rPr>
              <a:t>ODI</a:t>
            </a:r>
            <a:r>
              <a:rPr lang="en-US" altLang="zh-CN" dirty="0"/>
              <a:t>) for extracting, transforming, and loading (</a:t>
            </a:r>
            <a:r>
              <a:rPr lang="en-US" altLang="zh-CN" dirty="0">
                <a:solidFill>
                  <a:srgbClr val="FF0000"/>
                </a:solidFill>
              </a:rPr>
              <a:t>ETL</a:t>
            </a:r>
            <a:r>
              <a:rPr lang="en-US" altLang="zh-CN" dirty="0"/>
              <a:t>) the data to </a:t>
            </a:r>
            <a:r>
              <a:rPr lang="en-US" altLang="zh-CN" dirty="0" smtClean="0"/>
              <a:t>Oracle Business </a:t>
            </a:r>
            <a:r>
              <a:rPr lang="en-US" altLang="zh-CN" dirty="0"/>
              <a:t>Intelligence Enterprise Edition for end user reporting and analysis. </a:t>
            </a:r>
            <a:r>
              <a:rPr lang="en-US" altLang="zh-CN" dirty="0" smtClean="0"/>
              <a:t>This solution </a:t>
            </a:r>
            <a:r>
              <a:rPr lang="en-US" altLang="zh-CN" dirty="0"/>
              <a:t>provides complete, enterprise-wide insight for retail users, </a:t>
            </a:r>
            <a:r>
              <a:rPr lang="en-US" altLang="zh-CN" dirty="0" smtClean="0"/>
              <a:t>enabling fact-based </a:t>
            </a:r>
            <a:r>
              <a:rPr lang="en-US" altLang="zh-CN" dirty="0"/>
              <a:t>actions and intelligent interactions</a:t>
            </a:r>
            <a:r>
              <a:rPr lang="en-US" altLang="zh-CN" dirty="0" smtClean="0"/>
              <a:t>.</a:t>
            </a:r>
          </a:p>
        </p:txBody>
      </p:sp>
    </p:spTree>
    <p:extLst>
      <p:ext uri="{BB962C8B-B14F-4D97-AF65-F5344CB8AC3E}">
        <p14:creationId xmlns:p14="http://schemas.microsoft.com/office/powerpoint/2010/main" val="1967006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a:t>
            </a:r>
            <a:r>
              <a:rPr lang="zh-CN" altLang="en-US" dirty="0" smtClean="0"/>
              <a:t>报表</a:t>
            </a:r>
            <a:r>
              <a:rPr lang="en-US" altLang="zh-CN" dirty="0"/>
              <a:t>-TOPN</a:t>
            </a:r>
            <a:r>
              <a:rPr lang="zh-CN" altLang="en-US" dirty="0"/>
              <a:t>函数</a:t>
            </a:r>
            <a:endParaRPr 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2775" y="1630735"/>
            <a:ext cx="5886450" cy="2581275"/>
          </a:xfrm>
          <a:prstGeom prst="rect">
            <a:avLst/>
          </a:prstGeom>
        </p:spPr>
      </p:pic>
      <p:sp>
        <p:nvSpPr>
          <p:cNvPr id="4" name="椭圆 3"/>
          <p:cNvSpPr/>
          <p:nvPr/>
        </p:nvSpPr>
        <p:spPr>
          <a:xfrm>
            <a:off x="8661400" y="2374900"/>
            <a:ext cx="203200" cy="177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99500" y="2552700"/>
            <a:ext cx="933450" cy="9906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6487" y="1397000"/>
            <a:ext cx="7439025" cy="5229225"/>
          </a:xfrm>
          <a:prstGeom prst="rect">
            <a:avLst/>
          </a:prstGeom>
        </p:spPr>
      </p:pic>
      <p:sp>
        <p:nvSpPr>
          <p:cNvPr id="7" name="椭圆 6"/>
          <p:cNvSpPr/>
          <p:nvPr/>
        </p:nvSpPr>
        <p:spPr>
          <a:xfrm>
            <a:off x="4787900" y="5562600"/>
            <a:ext cx="584200" cy="279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2949" y="1452562"/>
            <a:ext cx="3086100" cy="4838700"/>
          </a:xfrm>
          <a:prstGeom prst="rect">
            <a:avLst/>
          </a:prstGeom>
        </p:spPr>
      </p:pic>
      <p:sp>
        <p:nvSpPr>
          <p:cNvPr id="10" name="椭圆 9"/>
          <p:cNvSpPr/>
          <p:nvPr/>
        </p:nvSpPr>
        <p:spPr>
          <a:xfrm>
            <a:off x="5473700" y="3048000"/>
            <a:ext cx="787400" cy="241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47912" y="1397000"/>
            <a:ext cx="7467600" cy="5229225"/>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87900" y="2965450"/>
            <a:ext cx="1914525" cy="647700"/>
          </a:xfrm>
          <a:prstGeom prst="rect">
            <a:avLst/>
          </a:prstGeom>
        </p:spPr>
      </p:pic>
      <p:pic>
        <p:nvPicPr>
          <p:cNvPr id="14" name="图片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24124" y="1652587"/>
            <a:ext cx="7143750" cy="4438650"/>
          </a:xfrm>
          <a:prstGeom prst="rect">
            <a:avLst/>
          </a:prstGeom>
        </p:spPr>
      </p:pic>
    </p:spTree>
    <p:extLst>
      <p:ext uri="{BB962C8B-B14F-4D97-AF65-F5344CB8AC3E}">
        <p14:creationId xmlns:p14="http://schemas.microsoft.com/office/powerpoint/2010/main" val="381428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additive="base">
                                        <p:cTn id="55" dur="500" fill="hold"/>
                                        <p:tgtEl>
                                          <p:spTgt spid="13"/>
                                        </p:tgtEl>
                                        <p:attrNameLst>
                                          <p:attrName>ppt_x</p:attrName>
                                        </p:attrNameLst>
                                      </p:cBhvr>
                                      <p:tavLst>
                                        <p:tav tm="0">
                                          <p:val>
                                            <p:strVal val="#ppt_x"/>
                                          </p:val>
                                        </p:tav>
                                        <p:tav tm="100000">
                                          <p:val>
                                            <p:strVal val="#ppt_x"/>
                                          </p:val>
                                        </p:tav>
                                      </p:tavLst>
                                    </p:anim>
                                    <p:anim calcmode="lin" valueType="num">
                                      <p:cBhvr additive="base">
                                        <p:cTn id="5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en-US" dirty="0" smtClean="0"/>
              <a:t>RA</a:t>
            </a:r>
            <a:r>
              <a:rPr lang="zh-CN" altLang="en-US" dirty="0" smtClean="0"/>
              <a:t>数据范围</a:t>
            </a:r>
            <a:endParaRPr lang="en-US" dirty="0"/>
          </a:p>
        </p:txBody>
      </p:sp>
      <p:graphicFrame>
        <p:nvGraphicFramePr>
          <p:cNvPr id="5" name="表格 4"/>
          <p:cNvGraphicFramePr>
            <a:graphicFrameLocks noGrp="1"/>
          </p:cNvGraphicFramePr>
          <p:nvPr>
            <p:extLst>
              <p:ext uri="{D42A27DB-BD31-4B8C-83A1-F6EECF244321}">
                <p14:modId xmlns:p14="http://schemas.microsoft.com/office/powerpoint/2010/main" val="614579897"/>
              </p:ext>
            </p:extLst>
          </p:nvPr>
        </p:nvGraphicFramePr>
        <p:xfrm>
          <a:off x="3041650" y="1514472"/>
          <a:ext cx="5602864" cy="4543425"/>
        </p:xfrm>
        <a:graphic>
          <a:graphicData uri="http://schemas.openxmlformats.org/drawingml/2006/table">
            <a:tbl>
              <a:tblPr>
                <a:tableStyleId>{5C22544A-7EE6-4342-B048-85BDC9FD1C3A}</a:tableStyleId>
              </a:tblPr>
              <a:tblGrid>
                <a:gridCol w="2312293"/>
                <a:gridCol w="1689753"/>
                <a:gridCol w="1600818"/>
              </a:tblGrid>
              <a:tr h="504825">
                <a:tc>
                  <a:txBody>
                    <a:bodyPr/>
                    <a:lstStyle/>
                    <a:p>
                      <a:pPr algn="l" fontAlgn="ctr"/>
                      <a:r>
                        <a:rPr lang="zh-CN" altLang="en-US" sz="2400" u="none" strike="noStrike" dirty="0">
                          <a:effectLst/>
                        </a:rPr>
                        <a:t>历史数据</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日期范围</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核对机制</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商品销售</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2012.1.1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每日核对</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供应商销售</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2012.1.1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每日核对</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直送订单入库</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2011.1.1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每日核对</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库存调整</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2011.1.1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每日核对</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返厂</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2011.1.1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b="0" i="0" u="none" strike="noStrike" smtClean="0">
                          <a:solidFill>
                            <a:schemeClr val="dk1"/>
                          </a:solidFill>
                          <a:effectLst/>
                          <a:latin typeface="+mn-lt"/>
                          <a:ea typeface="+mn-ea"/>
                        </a:rPr>
                        <a:t>每日核对</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商品库存</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2012.1.1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每日核对</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供应商库存</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2013.5.8</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a:effectLst/>
                        </a:rPr>
                        <a:t>未建立</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r>
              <a:tr h="504825">
                <a:tc>
                  <a:txBody>
                    <a:bodyPr/>
                    <a:lstStyle/>
                    <a:p>
                      <a:pPr algn="l" fontAlgn="ctr"/>
                      <a:r>
                        <a:rPr lang="zh-CN" altLang="en-US" sz="2400" u="none" strike="noStrike">
                          <a:effectLst/>
                        </a:rPr>
                        <a:t>库存转运</a:t>
                      </a:r>
                      <a:endParaRPr lang="zh-CN" altLang="en-US"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en-US" altLang="zh-CN" sz="2400" u="none" strike="noStrike">
                          <a:effectLst/>
                        </a:rPr>
                        <a:t>2012.1.1</a:t>
                      </a:r>
                      <a:endParaRPr lang="en-US" altLang="zh-CN" sz="24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tc>
                <a:tc>
                  <a:txBody>
                    <a:bodyPr/>
                    <a:lstStyle/>
                    <a:p>
                      <a:pPr algn="l" fontAlgn="ctr"/>
                      <a:r>
                        <a:rPr lang="zh-CN" altLang="en-US" sz="2400" u="none" strike="noStrike" dirty="0">
                          <a:effectLst/>
                        </a:rPr>
                        <a:t>未建立</a:t>
                      </a:r>
                      <a:endParaRPr lang="zh-CN" altLang="en-US" sz="24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tc>
              </a:tr>
            </a:tbl>
          </a:graphicData>
        </a:graphic>
      </p:graphicFrame>
    </p:spTree>
    <p:extLst>
      <p:ext uri="{BB962C8B-B14F-4D97-AF65-F5344CB8AC3E}">
        <p14:creationId xmlns:p14="http://schemas.microsoft.com/office/powerpoint/2010/main" val="1584396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smtClean="0"/>
              <a:t>常见问题</a:t>
            </a:r>
            <a:endParaRPr lang="en-US" dirty="0"/>
          </a:p>
        </p:txBody>
      </p:sp>
      <p:sp>
        <p:nvSpPr>
          <p:cNvPr id="6" name="内容占位符 2"/>
          <p:cNvSpPr>
            <a:spLocks noGrp="1"/>
          </p:cNvSpPr>
          <p:nvPr>
            <p:ph idx="1"/>
          </p:nvPr>
        </p:nvSpPr>
        <p:spPr>
          <a:xfrm>
            <a:off x="838200" y="1397000"/>
            <a:ext cx="10515600" cy="4779963"/>
          </a:xfrm>
        </p:spPr>
        <p:txBody>
          <a:bodyPr/>
          <a:lstStyle/>
          <a:p>
            <a:pPr marL="514350" indent="-514350">
              <a:buFont typeface="+mj-lt"/>
              <a:buAutoNum type="arabicPeriod"/>
            </a:pPr>
            <a:r>
              <a:rPr lang="en-US" altLang="zh-CN" dirty="0" smtClean="0"/>
              <a:t>RA</a:t>
            </a:r>
            <a:r>
              <a:rPr lang="zh-CN" altLang="en-US" dirty="0" smtClean="0"/>
              <a:t>浏览器兼容性问题</a:t>
            </a:r>
            <a:r>
              <a:rPr lang="en-US" altLang="zh-CN" dirty="0" smtClean="0"/>
              <a:t/>
            </a:r>
            <a:br>
              <a:rPr lang="en-US" altLang="zh-CN" dirty="0" smtClean="0"/>
            </a:br>
            <a:r>
              <a:rPr lang="zh-CN" altLang="en-US" dirty="0" smtClean="0"/>
              <a:t>建议所有使用</a:t>
            </a:r>
            <a:r>
              <a:rPr lang="en-US" altLang="zh-CN" dirty="0" smtClean="0"/>
              <a:t>RA</a:t>
            </a:r>
            <a:r>
              <a:rPr lang="zh-CN" altLang="en-US" dirty="0" smtClean="0"/>
              <a:t>系统的人员，请使用</a:t>
            </a:r>
            <a:r>
              <a:rPr lang="zh-CN" altLang="en-US" dirty="0" smtClean="0">
                <a:solidFill>
                  <a:srgbClr val="FF0000"/>
                </a:solidFill>
              </a:rPr>
              <a:t>火狐浏览器</a:t>
            </a:r>
            <a:r>
              <a:rPr lang="zh-CN" altLang="en-US" dirty="0" smtClean="0"/>
              <a:t>。</a:t>
            </a:r>
            <a:endParaRPr lang="en-US" altLang="zh-CN" dirty="0" smtClean="0"/>
          </a:p>
          <a:p>
            <a:pPr marL="514350" indent="-514350">
              <a:buFont typeface="+mj-lt"/>
              <a:buAutoNum type="arabicPeriod"/>
            </a:pPr>
            <a:r>
              <a:rPr lang="en-US" altLang="zh-CN" dirty="0" smtClean="0"/>
              <a:t>RA</a:t>
            </a:r>
            <a:r>
              <a:rPr lang="zh-CN" altLang="en-US" dirty="0" smtClean="0"/>
              <a:t>数据不准确问题</a:t>
            </a:r>
            <a:r>
              <a:rPr lang="en-US" altLang="zh-CN" dirty="0"/>
              <a:t/>
            </a:r>
            <a:br>
              <a:rPr lang="en-US" altLang="zh-CN" dirty="0"/>
            </a:br>
            <a:r>
              <a:rPr lang="zh-CN" altLang="en-US" dirty="0" smtClean="0"/>
              <a:t>当报表中有供应商的字段或者条件时，那么销售和库存就只能取事实下的供应商库和供应商销售二个事实。</a:t>
            </a:r>
            <a:r>
              <a:rPr lang="zh-CN" altLang="en-US" dirty="0" smtClean="0">
                <a:solidFill>
                  <a:srgbClr val="FF0000"/>
                </a:solidFill>
              </a:rPr>
              <a:t>如果发现</a:t>
            </a:r>
            <a:r>
              <a:rPr lang="en-US" altLang="zh-CN" dirty="0" smtClean="0">
                <a:solidFill>
                  <a:srgbClr val="FF0000"/>
                </a:solidFill>
              </a:rPr>
              <a:t>RA</a:t>
            </a:r>
            <a:r>
              <a:rPr lang="zh-CN" altLang="en-US" dirty="0" smtClean="0">
                <a:solidFill>
                  <a:srgbClr val="FF0000"/>
                </a:solidFill>
              </a:rPr>
              <a:t>有数据不准确的地方，欢迎指正。</a:t>
            </a:r>
            <a:endParaRPr lang="en-US" altLang="zh-CN" dirty="0" smtClean="0">
              <a:solidFill>
                <a:srgbClr val="FF0000"/>
              </a:solidFill>
            </a:endParaRPr>
          </a:p>
          <a:p>
            <a:pPr marL="514350" indent="-514350">
              <a:buFont typeface="+mj-lt"/>
              <a:buAutoNum type="arabicPeriod"/>
            </a:pPr>
            <a:r>
              <a:rPr lang="en-US" altLang="zh-CN" dirty="0" smtClean="0"/>
              <a:t>RA</a:t>
            </a:r>
            <a:r>
              <a:rPr lang="zh-CN" altLang="en-US" dirty="0" smtClean="0"/>
              <a:t>速度慢的问题</a:t>
            </a:r>
            <a:r>
              <a:rPr lang="en-US" altLang="zh-CN" dirty="0" smtClean="0"/>
              <a:t/>
            </a:r>
            <a:br>
              <a:rPr lang="en-US" altLang="zh-CN" dirty="0" smtClean="0"/>
            </a:br>
            <a:r>
              <a:rPr lang="zh-CN" altLang="en-US" dirty="0" smtClean="0"/>
              <a:t>建议报表字段最好只包含编码，而不是数字</a:t>
            </a:r>
            <a:r>
              <a:rPr lang="en-US" altLang="zh-CN" dirty="0" smtClean="0"/>
              <a:t>+</a:t>
            </a:r>
            <a:r>
              <a:rPr lang="zh-CN" altLang="en-US" dirty="0" smtClean="0"/>
              <a:t>中文形式。如果必须要</a:t>
            </a:r>
            <a:r>
              <a:rPr lang="zh-CN" altLang="en-US" dirty="0"/>
              <a:t>数字</a:t>
            </a:r>
            <a:r>
              <a:rPr lang="en-US" altLang="zh-CN" dirty="0"/>
              <a:t>+</a:t>
            </a:r>
            <a:r>
              <a:rPr lang="zh-CN" altLang="en-US" dirty="0" smtClean="0"/>
              <a:t>中文的字段才用。可以提高速度。</a:t>
            </a:r>
            <a:endParaRPr lang="en-US" altLang="zh-CN" dirty="0" smtClean="0"/>
          </a:p>
          <a:p>
            <a:pPr marL="514350" indent="-514350">
              <a:buFont typeface="+mj-lt"/>
              <a:buAutoNum type="arabicPeriod"/>
            </a:pPr>
            <a:endParaRPr lang="zh-CN" altLang="en-US" dirty="0"/>
          </a:p>
        </p:txBody>
      </p:sp>
    </p:spTree>
    <p:extLst>
      <p:ext uri="{BB962C8B-B14F-4D97-AF65-F5344CB8AC3E}">
        <p14:creationId xmlns:p14="http://schemas.microsoft.com/office/powerpoint/2010/main" val="3943784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smtClean="0"/>
              <a:t>常见问题</a:t>
            </a:r>
            <a:endParaRPr lang="en-US" dirty="0"/>
          </a:p>
        </p:txBody>
      </p:sp>
      <p:pic>
        <p:nvPicPr>
          <p:cNvPr id="3" name="内容占位符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32721" y="1830974"/>
            <a:ext cx="3759616" cy="3312526"/>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0974" y="1534997"/>
            <a:ext cx="2727325" cy="3904480"/>
          </a:xfrm>
          <a:prstGeom prst="rect">
            <a:avLst/>
          </a:prstGeom>
        </p:spPr>
      </p:pic>
    </p:spTree>
    <p:extLst>
      <p:ext uri="{BB962C8B-B14F-4D97-AF65-F5344CB8AC3E}">
        <p14:creationId xmlns:p14="http://schemas.microsoft.com/office/powerpoint/2010/main" val="1390246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www.tuweimei.comComp_2617236_BPvISGQisXhM9WKzeBqMe4IbGirAyl.jpg"/>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3212799" y="1828801"/>
            <a:ext cx="6085943" cy="489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3896751" y="1041009"/>
            <a:ext cx="4192172" cy="830997"/>
          </a:xfrm>
          <a:prstGeom prst="rect">
            <a:avLst/>
          </a:prstGeom>
          <a:noFill/>
        </p:spPr>
        <p:txBody>
          <a:bodyPr wrap="square" rtlCol="0">
            <a:spAutoFit/>
          </a:bodyPr>
          <a:lstStyle/>
          <a:p>
            <a:pPr algn="ctr"/>
            <a:r>
              <a:rPr lang="en-US" altLang="zh-CN" sz="4800" b="1" dirty="0" smtClean="0"/>
              <a:t>Thank you</a:t>
            </a:r>
            <a:endParaRPr lang="en-US" sz="4800" b="1" dirty="0"/>
          </a:p>
        </p:txBody>
      </p:sp>
    </p:spTree>
    <p:extLst>
      <p:ext uri="{BB962C8B-B14F-4D97-AF65-F5344CB8AC3E}">
        <p14:creationId xmlns:p14="http://schemas.microsoft.com/office/powerpoint/2010/main" val="2496869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12132"/>
          </a:xfrm>
        </p:spPr>
        <p:style>
          <a:lnRef idx="1">
            <a:schemeClr val="accent1"/>
          </a:lnRef>
          <a:fillRef idx="2">
            <a:schemeClr val="accent1"/>
          </a:fillRef>
          <a:effectRef idx="1">
            <a:schemeClr val="accent1"/>
          </a:effectRef>
          <a:fontRef idx="minor">
            <a:schemeClr val="dk1"/>
          </a:fontRef>
        </p:style>
        <p:txBody>
          <a:bodyPr/>
          <a:lstStyle/>
          <a:p>
            <a:r>
              <a:rPr lang="en-US" altLang="zh-CN" dirty="0" smtClean="0"/>
              <a:t>RA</a:t>
            </a:r>
            <a:r>
              <a:rPr lang="zh-CN" altLang="en-US" dirty="0" smtClean="0"/>
              <a:t>关键词</a:t>
            </a:r>
            <a:endParaRPr lang="zh-CN" altLang="en-US" dirty="0"/>
          </a:p>
        </p:txBody>
      </p:sp>
      <p:sp>
        <p:nvSpPr>
          <p:cNvPr id="3" name="内容占位符 2"/>
          <p:cNvSpPr>
            <a:spLocks noGrp="1"/>
          </p:cNvSpPr>
          <p:nvPr>
            <p:ph idx="1"/>
          </p:nvPr>
        </p:nvSpPr>
        <p:spPr/>
        <p:txBody>
          <a:bodyPr>
            <a:normAutofit/>
          </a:bodyPr>
          <a:lstStyle/>
          <a:p>
            <a:r>
              <a:rPr lang="en-US" altLang="zh-CN" sz="5400" dirty="0" smtClean="0"/>
              <a:t>OBIEE</a:t>
            </a:r>
            <a:r>
              <a:rPr lang="en-US" altLang="zh-CN" sz="2000" dirty="0" smtClean="0"/>
              <a:t>(</a:t>
            </a:r>
            <a:r>
              <a:rPr lang="en-US" altLang="zh-CN" sz="2000" dirty="0"/>
              <a:t>Oracle Business Intelligence Enterprise Edition</a:t>
            </a:r>
            <a:r>
              <a:rPr lang="en-US" altLang="zh-CN" sz="2000" dirty="0" smtClean="0"/>
              <a:t>)</a:t>
            </a:r>
          </a:p>
          <a:p>
            <a:r>
              <a:rPr lang="en-US" altLang="zh-CN" sz="5400" dirty="0" smtClean="0"/>
              <a:t>OLAP/OLTP</a:t>
            </a:r>
            <a:r>
              <a:rPr lang="en-US" altLang="zh-CN" sz="2000" dirty="0" smtClean="0"/>
              <a:t>(</a:t>
            </a:r>
            <a:r>
              <a:rPr lang="en-US" altLang="zh-CN" sz="2000" dirty="0"/>
              <a:t>On-Line Analytical Processing</a:t>
            </a:r>
            <a:r>
              <a:rPr lang="en-US" altLang="zh-CN" sz="2000" dirty="0" smtClean="0"/>
              <a:t>/on-line </a:t>
            </a:r>
            <a:r>
              <a:rPr lang="en-US" altLang="zh-CN" sz="2000" dirty="0"/>
              <a:t>transaction processing</a:t>
            </a:r>
            <a:r>
              <a:rPr lang="en-US" altLang="zh-CN" sz="2000" dirty="0" smtClean="0"/>
              <a:t>)</a:t>
            </a:r>
          </a:p>
          <a:p>
            <a:r>
              <a:rPr lang="en-US" altLang="zh-CN" sz="5400" dirty="0" smtClean="0"/>
              <a:t>ETL/ODI</a:t>
            </a:r>
            <a:r>
              <a:rPr lang="en-US" altLang="zh-CN" sz="2000" dirty="0" smtClean="0"/>
              <a:t>(</a:t>
            </a:r>
            <a:r>
              <a:rPr lang="en-US" altLang="zh-CN" sz="2000" dirty="0"/>
              <a:t>Extract-Transform-Load</a:t>
            </a:r>
            <a:r>
              <a:rPr lang="en-US" altLang="zh-CN" sz="2000" dirty="0" smtClean="0"/>
              <a:t>)</a:t>
            </a:r>
          </a:p>
          <a:p>
            <a:r>
              <a:rPr lang="en-US" altLang="zh-CN" sz="5400" dirty="0" smtClean="0"/>
              <a:t>Dimensions and Facts</a:t>
            </a:r>
          </a:p>
          <a:p>
            <a:r>
              <a:rPr lang="en-US" altLang="zh-CN" sz="5400" dirty="0" smtClean="0"/>
              <a:t>Hierarchy</a:t>
            </a:r>
          </a:p>
          <a:p>
            <a:endParaRPr lang="zh-CN" altLang="en-US" dirty="0"/>
          </a:p>
        </p:txBody>
      </p:sp>
    </p:spTree>
    <p:extLst>
      <p:ext uri="{BB962C8B-B14F-4D97-AF65-F5344CB8AC3E}">
        <p14:creationId xmlns:p14="http://schemas.microsoft.com/office/powerpoint/2010/main" val="4088400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style>
          <a:lnRef idx="1">
            <a:schemeClr val="accent1"/>
          </a:lnRef>
          <a:fillRef idx="2">
            <a:schemeClr val="accent1"/>
          </a:fillRef>
          <a:effectRef idx="1">
            <a:schemeClr val="accent1"/>
          </a:effectRef>
          <a:fontRef idx="minor">
            <a:schemeClr val="dk1"/>
          </a:fontRef>
        </p:style>
        <p:txBody>
          <a:bodyPr/>
          <a:lstStyle/>
          <a:p>
            <a:r>
              <a:rPr lang="zh-CN" altLang="en-US" dirty="0"/>
              <a:t>维</a:t>
            </a:r>
            <a:r>
              <a:rPr lang="zh-CN" altLang="en-US" dirty="0" smtClean="0"/>
              <a:t>度和事实</a:t>
            </a:r>
            <a:endParaRPr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4553" y="1495991"/>
            <a:ext cx="5834648" cy="4581881"/>
          </a:xfrm>
        </p:spPr>
      </p:pic>
      <p:sp>
        <p:nvSpPr>
          <p:cNvPr id="6" name="上箭头 5"/>
          <p:cNvSpPr/>
          <p:nvPr/>
        </p:nvSpPr>
        <p:spPr>
          <a:xfrm>
            <a:off x="1854200" y="2307772"/>
            <a:ext cx="1150353" cy="358502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t>类别</a:t>
            </a:r>
          </a:p>
        </p:txBody>
      </p:sp>
      <p:sp>
        <p:nvSpPr>
          <p:cNvPr id="7" name="右箭头 6"/>
          <p:cNvSpPr/>
          <p:nvPr/>
        </p:nvSpPr>
        <p:spPr>
          <a:xfrm>
            <a:off x="3657597" y="5981700"/>
            <a:ext cx="4281715" cy="876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smtClean="0"/>
              <a:t>时间</a:t>
            </a:r>
            <a:endParaRPr lang="zh-CN" altLang="en-US" sz="4000" dirty="0"/>
          </a:p>
        </p:txBody>
      </p:sp>
      <p:sp>
        <p:nvSpPr>
          <p:cNvPr id="8" name="上箭头 7"/>
          <p:cNvSpPr/>
          <p:nvPr/>
        </p:nvSpPr>
        <p:spPr>
          <a:xfrm rot="2656615">
            <a:off x="8105842" y="4609469"/>
            <a:ext cx="1333027" cy="19980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smtClean="0"/>
              <a:t>地点</a:t>
            </a:r>
            <a:endParaRPr lang="zh-CN" altLang="en-US" sz="4400" dirty="0"/>
          </a:p>
        </p:txBody>
      </p:sp>
    </p:spTree>
    <p:extLst>
      <p:ext uri="{BB962C8B-B14F-4D97-AF65-F5344CB8AC3E}">
        <p14:creationId xmlns:p14="http://schemas.microsoft.com/office/powerpoint/2010/main" val="374298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84704"/>
          </a:xfrm>
        </p:spPr>
        <p:style>
          <a:lnRef idx="1">
            <a:schemeClr val="accent1"/>
          </a:lnRef>
          <a:fillRef idx="2">
            <a:schemeClr val="accent1"/>
          </a:fillRef>
          <a:effectRef idx="1">
            <a:schemeClr val="accent1"/>
          </a:effectRef>
          <a:fontRef idx="minor">
            <a:schemeClr val="dk1"/>
          </a:fontRef>
        </p:style>
        <p:txBody>
          <a:bodyPr/>
          <a:lstStyle/>
          <a:p>
            <a:r>
              <a:rPr lang="zh-CN" altLang="en-US" dirty="0"/>
              <a:t>维</a:t>
            </a:r>
            <a:r>
              <a:rPr lang="zh-CN" altLang="en-US" dirty="0" smtClean="0"/>
              <a:t>度和事实</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500" y="1554956"/>
            <a:ext cx="7239000" cy="4883119"/>
          </a:xfrm>
        </p:spPr>
      </p:pic>
      <p:sp>
        <p:nvSpPr>
          <p:cNvPr id="9" name="椭圆 8"/>
          <p:cNvSpPr/>
          <p:nvPr/>
        </p:nvSpPr>
        <p:spPr>
          <a:xfrm>
            <a:off x="2222500" y="1554956"/>
            <a:ext cx="3683000" cy="210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43635" y="2019300"/>
            <a:ext cx="1107996" cy="1631216"/>
          </a:xfrm>
          <a:prstGeom prst="rect">
            <a:avLst/>
          </a:prstGeom>
          <a:noFill/>
        </p:spPr>
        <p:txBody>
          <a:bodyPr vert="eaVert" wrap="none" rtlCol="0">
            <a:spAutoFit/>
          </a:bodyPr>
          <a:lstStyle/>
          <a:p>
            <a:r>
              <a:rPr lang="zh-CN" altLang="en-US" sz="6000" dirty="0" smtClean="0">
                <a:solidFill>
                  <a:srgbClr val="FF0000"/>
                </a:solidFill>
                <a:latin typeface="黑体" panose="02010609060101010101" pitchFamily="49" charset="-122"/>
                <a:ea typeface="黑体" panose="02010609060101010101" pitchFamily="49" charset="-122"/>
              </a:rPr>
              <a:t>维度</a:t>
            </a:r>
            <a:endParaRPr lang="zh-CN" altLang="en-US" sz="6000" dirty="0">
              <a:solidFill>
                <a:srgbClr val="FF0000"/>
              </a:solidFill>
              <a:latin typeface="黑体" panose="02010609060101010101" pitchFamily="49" charset="-122"/>
              <a:ea typeface="黑体" panose="02010609060101010101" pitchFamily="49" charset="-122"/>
            </a:endParaRPr>
          </a:p>
        </p:txBody>
      </p:sp>
      <p:sp>
        <p:nvSpPr>
          <p:cNvPr id="11" name="椭圆 10"/>
          <p:cNvSpPr/>
          <p:nvPr/>
        </p:nvSpPr>
        <p:spPr>
          <a:xfrm>
            <a:off x="5905500" y="1554956"/>
            <a:ext cx="3898900" cy="21034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0024135" y="2019300"/>
            <a:ext cx="1107996" cy="1631216"/>
          </a:xfrm>
          <a:prstGeom prst="rect">
            <a:avLst/>
          </a:prstGeom>
          <a:noFill/>
        </p:spPr>
        <p:txBody>
          <a:bodyPr vert="eaVert" wrap="none" rtlCol="0">
            <a:spAutoFit/>
          </a:bodyPr>
          <a:lstStyle/>
          <a:p>
            <a:r>
              <a:rPr lang="zh-CN" altLang="en-US" sz="6000" dirty="0">
                <a:solidFill>
                  <a:srgbClr val="FF0000"/>
                </a:solidFill>
                <a:latin typeface="黑体" panose="02010609060101010101" pitchFamily="49" charset="-122"/>
                <a:ea typeface="黑体" panose="02010609060101010101" pitchFamily="49" charset="-122"/>
              </a:rPr>
              <a:t>事实</a:t>
            </a:r>
          </a:p>
        </p:txBody>
      </p:sp>
    </p:spTree>
    <p:extLst>
      <p:ext uri="{BB962C8B-B14F-4D97-AF65-F5344CB8AC3E}">
        <p14:creationId xmlns:p14="http://schemas.microsoft.com/office/powerpoint/2010/main" val="74607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873694"/>
          </a:xfrm>
        </p:spPr>
        <p:style>
          <a:lnRef idx="1">
            <a:schemeClr val="accent1"/>
          </a:lnRef>
          <a:fillRef idx="2">
            <a:schemeClr val="accent1"/>
          </a:fillRef>
          <a:effectRef idx="1">
            <a:schemeClr val="accent1"/>
          </a:effectRef>
          <a:fontRef idx="minor">
            <a:schemeClr val="dk1"/>
          </a:fontRef>
        </p:style>
        <p:txBody>
          <a:bodyPr>
            <a:normAutofit/>
          </a:bodyPr>
          <a:lstStyle/>
          <a:p>
            <a:r>
              <a:rPr lang="zh-CN" altLang="en-US" dirty="0"/>
              <a:t>维</a:t>
            </a:r>
            <a:r>
              <a:rPr lang="zh-CN" altLang="en-US" dirty="0" smtClean="0"/>
              <a:t>度层级</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endParaRPr lang="zh-CN" altLang="en-US" dirty="0"/>
          </a:p>
        </p:txBody>
      </p:sp>
      <p:sp>
        <p:nvSpPr>
          <p:cNvPr id="6" name="文本框 5"/>
          <p:cNvSpPr txBox="1"/>
          <p:nvPr/>
        </p:nvSpPr>
        <p:spPr>
          <a:xfrm>
            <a:off x="1452799" y="1634663"/>
            <a:ext cx="1643743" cy="523220"/>
          </a:xfrm>
          <a:prstGeom prst="rect">
            <a:avLst/>
          </a:prstGeom>
          <a:noFill/>
        </p:spPr>
        <p:txBody>
          <a:bodyPr wrap="square" rtlCol="0">
            <a:spAutoFit/>
          </a:bodyPr>
          <a:lstStyle/>
          <a:p>
            <a:pPr algn="ctr"/>
            <a:r>
              <a:rPr lang="zh-CN" altLang="en-US" sz="2800" dirty="0" smtClean="0"/>
              <a:t>组织架构</a:t>
            </a:r>
            <a:endParaRPr lang="zh-CN" altLang="en-US" sz="2800" dirty="0"/>
          </a:p>
        </p:txBody>
      </p:sp>
      <p:sp>
        <p:nvSpPr>
          <p:cNvPr id="7" name="文本框 6"/>
          <p:cNvSpPr txBox="1"/>
          <p:nvPr/>
        </p:nvSpPr>
        <p:spPr>
          <a:xfrm>
            <a:off x="5131629" y="1634663"/>
            <a:ext cx="1643743" cy="523220"/>
          </a:xfrm>
          <a:prstGeom prst="rect">
            <a:avLst/>
          </a:prstGeom>
          <a:noFill/>
        </p:spPr>
        <p:txBody>
          <a:bodyPr wrap="square" rtlCol="0">
            <a:spAutoFit/>
          </a:bodyPr>
          <a:lstStyle/>
          <a:p>
            <a:pPr algn="ctr"/>
            <a:r>
              <a:rPr lang="zh-CN" altLang="en-US" sz="2800" dirty="0"/>
              <a:t>商品</a:t>
            </a:r>
            <a:r>
              <a:rPr lang="zh-CN" altLang="en-US" sz="2800" dirty="0" smtClean="0"/>
              <a:t>架构</a:t>
            </a:r>
            <a:endParaRPr lang="zh-CN" altLang="en-US" sz="2800" dirty="0"/>
          </a:p>
        </p:txBody>
      </p:sp>
      <p:sp>
        <p:nvSpPr>
          <p:cNvPr id="8" name="文本框 7"/>
          <p:cNvSpPr txBox="1"/>
          <p:nvPr/>
        </p:nvSpPr>
        <p:spPr>
          <a:xfrm>
            <a:off x="8810459" y="1634663"/>
            <a:ext cx="1643743" cy="523220"/>
          </a:xfrm>
          <a:prstGeom prst="rect">
            <a:avLst/>
          </a:prstGeom>
          <a:noFill/>
        </p:spPr>
        <p:txBody>
          <a:bodyPr wrap="square" rtlCol="0">
            <a:spAutoFit/>
          </a:bodyPr>
          <a:lstStyle/>
          <a:p>
            <a:pPr algn="ctr"/>
            <a:r>
              <a:rPr lang="zh-CN" altLang="en-US" sz="2800" dirty="0" smtClean="0"/>
              <a:t>时间</a:t>
            </a:r>
            <a:endParaRPr lang="zh-CN" altLang="en-US" sz="2800" dirty="0"/>
          </a:p>
        </p:txBody>
      </p:sp>
      <p:grpSp>
        <p:nvGrpSpPr>
          <p:cNvPr id="16" name="组合 15"/>
          <p:cNvGrpSpPr/>
          <p:nvPr/>
        </p:nvGrpSpPr>
        <p:grpSpPr>
          <a:xfrm>
            <a:off x="1118969" y="2223676"/>
            <a:ext cx="2339143" cy="4125343"/>
            <a:chOff x="576000" y="2531238"/>
            <a:chExt cx="1620000" cy="3397079"/>
          </a:xfrm>
        </p:grpSpPr>
        <p:sp>
          <p:nvSpPr>
            <p:cNvPr id="4" name="矩形 3"/>
            <p:cNvSpPr/>
            <p:nvPr/>
          </p:nvSpPr>
          <p:spPr>
            <a:xfrm>
              <a:off x="576000" y="2531238"/>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t>公司</a:t>
              </a:r>
              <a:endParaRPr lang="zh-CN" altLang="en-US" sz="4800" dirty="0"/>
            </a:p>
          </p:txBody>
        </p:sp>
        <p:sp>
          <p:nvSpPr>
            <p:cNvPr id="5" name="矩形 4"/>
            <p:cNvSpPr/>
            <p:nvPr/>
          </p:nvSpPr>
          <p:spPr>
            <a:xfrm>
              <a:off x="576000" y="5460317"/>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门店</a:t>
              </a:r>
            </a:p>
          </p:txBody>
        </p:sp>
        <p:sp>
          <p:nvSpPr>
            <p:cNvPr id="11" name="矩形 10"/>
            <p:cNvSpPr/>
            <p:nvPr/>
          </p:nvSpPr>
          <p:spPr>
            <a:xfrm>
              <a:off x="576000" y="3113418"/>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t>业态</a:t>
              </a:r>
              <a:endParaRPr lang="zh-CN" altLang="en-US" sz="4800" dirty="0"/>
            </a:p>
          </p:txBody>
        </p:sp>
        <p:sp>
          <p:nvSpPr>
            <p:cNvPr id="12" name="矩形 11"/>
            <p:cNvSpPr/>
            <p:nvPr/>
          </p:nvSpPr>
          <p:spPr>
            <a:xfrm>
              <a:off x="576000" y="3700224"/>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省份</a:t>
              </a:r>
            </a:p>
          </p:txBody>
        </p:sp>
        <p:sp>
          <p:nvSpPr>
            <p:cNvPr id="13" name="矩形 12"/>
            <p:cNvSpPr/>
            <p:nvPr/>
          </p:nvSpPr>
          <p:spPr>
            <a:xfrm>
              <a:off x="576000" y="4280359"/>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区域</a:t>
              </a:r>
            </a:p>
          </p:txBody>
        </p:sp>
        <p:sp>
          <p:nvSpPr>
            <p:cNvPr id="14" name="矩形 13"/>
            <p:cNvSpPr/>
            <p:nvPr/>
          </p:nvSpPr>
          <p:spPr>
            <a:xfrm>
              <a:off x="576000" y="4873511"/>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城市</a:t>
              </a:r>
            </a:p>
          </p:txBody>
        </p:sp>
      </p:grpSp>
      <p:grpSp>
        <p:nvGrpSpPr>
          <p:cNvPr id="17" name="组合 16"/>
          <p:cNvGrpSpPr/>
          <p:nvPr/>
        </p:nvGrpSpPr>
        <p:grpSpPr>
          <a:xfrm>
            <a:off x="4812242" y="2280917"/>
            <a:ext cx="2334000" cy="4068102"/>
            <a:chOff x="576000" y="2531238"/>
            <a:chExt cx="1620000" cy="3397079"/>
          </a:xfrm>
        </p:grpSpPr>
        <p:sp>
          <p:nvSpPr>
            <p:cNvPr id="18" name="矩形 17"/>
            <p:cNvSpPr/>
            <p:nvPr/>
          </p:nvSpPr>
          <p:spPr>
            <a:xfrm>
              <a:off x="576000" y="2531238"/>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t>公司</a:t>
              </a:r>
              <a:endParaRPr lang="zh-CN" altLang="en-US" sz="4800" dirty="0"/>
            </a:p>
          </p:txBody>
        </p:sp>
        <p:sp>
          <p:nvSpPr>
            <p:cNvPr id="19" name="矩形 18"/>
            <p:cNvSpPr/>
            <p:nvPr/>
          </p:nvSpPr>
          <p:spPr>
            <a:xfrm>
              <a:off x="576000" y="5460317"/>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t>小</a:t>
              </a:r>
              <a:r>
                <a:rPr lang="zh-CN" altLang="en-US" sz="4800" dirty="0"/>
                <a:t>类</a:t>
              </a:r>
            </a:p>
          </p:txBody>
        </p:sp>
        <p:sp>
          <p:nvSpPr>
            <p:cNvPr id="20" name="矩形 19"/>
            <p:cNvSpPr/>
            <p:nvPr/>
          </p:nvSpPr>
          <p:spPr>
            <a:xfrm>
              <a:off x="576000" y="3113418"/>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分部</a:t>
              </a:r>
            </a:p>
          </p:txBody>
        </p:sp>
        <p:sp>
          <p:nvSpPr>
            <p:cNvPr id="21" name="矩形 20"/>
            <p:cNvSpPr/>
            <p:nvPr/>
          </p:nvSpPr>
          <p:spPr>
            <a:xfrm>
              <a:off x="576000" y="3700224"/>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部门</a:t>
              </a:r>
            </a:p>
          </p:txBody>
        </p:sp>
        <p:sp>
          <p:nvSpPr>
            <p:cNvPr id="22" name="矩形 21"/>
            <p:cNvSpPr/>
            <p:nvPr/>
          </p:nvSpPr>
          <p:spPr>
            <a:xfrm>
              <a:off x="576000" y="4280359"/>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大类</a:t>
              </a:r>
            </a:p>
          </p:txBody>
        </p:sp>
        <p:sp>
          <p:nvSpPr>
            <p:cNvPr id="23" name="矩形 22"/>
            <p:cNvSpPr/>
            <p:nvPr/>
          </p:nvSpPr>
          <p:spPr>
            <a:xfrm>
              <a:off x="576000" y="4873511"/>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smtClean="0"/>
                <a:t>中类</a:t>
              </a:r>
              <a:endParaRPr lang="zh-CN" altLang="en-US" sz="4800" dirty="0"/>
            </a:p>
          </p:txBody>
        </p:sp>
      </p:grpSp>
      <p:grpSp>
        <p:nvGrpSpPr>
          <p:cNvPr id="24" name="组合 23"/>
          <p:cNvGrpSpPr/>
          <p:nvPr/>
        </p:nvGrpSpPr>
        <p:grpSpPr>
          <a:xfrm>
            <a:off x="8500372" y="2280917"/>
            <a:ext cx="2388970" cy="4068102"/>
            <a:chOff x="576000" y="2531238"/>
            <a:chExt cx="1620000" cy="3397079"/>
          </a:xfrm>
        </p:grpSpPr>
        <p:sp>
          <p:nvSpPr>
            <p:cNvPr id="25" name="矩形 24"/>
            <p:cNvSpPr/>
            <p:nvPr/>
          </p:nvSpPr>
          <p:spPr>
            <a:xfrm>
              <a:off x="576000" y="2531238"/>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年</a:t>
              </a:r>
            </a:p>
          </p:txBody>
        </p:sp>
        <p:sp>
          <p:nvSpPr>
            <p:cNvPr id="26" name="矩形 25"/>
            <p:cNvSpPr/>
            <p:nvPr/>
          </p:nvSpPr>
          <p:spPr>
            <a:xfrm>
              <a:off x="576000" y="5460317"/>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分钟</a:t>
              </a:r>
            </a:p>
          </p:txBody>
        </p:sp>
        <p:sp>
          <p:nvSpPr>
            <p:cNvPr id="27" name="矩形 26"/>
            <p:cNvSpPr/>
            <p:nvPr/>
          </p:nvSpPr>
          <p:spPr>
            <a:xfrm>
              <a:off x="576000" y="3113418"/>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月</a:t>
              </a:r>
            </a:p>
          </p:txBody>
        </p:sp>
        <p:sp>
          <p:nvSpPr>
            <p:cNvPr id="28" name="矩形 27"/>
            <p:cNvSpPr/>
            <p:nvPr/>
          </p:nvSpPr>
          <p:spPr>
            <a:xfrm>
              <a:off x="576000" y="3700224"/>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周</a:t>
              </a:r>
            </a:p>
          </p:txBody>
        </p:sp>
        <p:sp>
          <p:nvSpPr>
            <p:cNvPr id="29" name="矩形 28"/>
            <p:cNvSpPr/>
            <p:nvPr/>
          </p:nvSpPr>
          <p:spPr>
            <a:xfrm>
              <a:off x="576000" y="4280359"/>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天</a:t>
              </a:r>
            </a:p>
          </p:txBody>
        </p:sp>
        <p:sp>
          <p:nvSpPr>
            <p:cNvPr id="30" name="矩形 29"/>
            <p:cNvSpPr/>
            <p:nvPr/>
          </p:nvSpPr>
          <p:spPr>
            <a:xfrm>
              <a:off x="576000" y="4873511"/>
              <a:ext cx="162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dirty="0"/>
                <a:t>小时</a:t>
              </a:r>
            </a:p>
          </p:txBody>
        </p:sp>
      </p:grpSp>
    </p:spTree>
    <p:extLst>
      <p:ext uri="{BB962C8B-B14F-4D97-AF65-F5344CB8AC3E}">
        <p14:creationId xmlns:p14="http://schemas.microsoft.com/office/powerpoint/2010/main" val="1025107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8962014" y="4445746"/>
            <a:ext cx="3216339" cy="2412254"/>
          </a:xfrm>
          <a:prstGeom prst="rect">
            <a:avLst/>
          </a:prstGeom>
        </p:spPr>
      </p:pic>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smtClean="0"/>
              <a:t>如何制作报表</a:t>
            </a:r>
            <a:endParaRPr lang="en-US" dirty="0"/>
          </a:p>
        </p:txBody>
      </p:sp>
      <p:sp>
        <p:nvSpPr>
          <p:cNvPr id="3" name="内容占位符 2"/>
          <p:cNvSpPr>
            <a:spLocks noGrp="1"/>
          </p:cNvSpPr>
          <p:nvPr>
            <p:ph idx="1"/>
          </p:nvPr>
        </p:nvSpPr>
        <p:spPr>
          <a:xfrm>
            <a:off x="838200" y="1635125"/>
            <a:ext cx="10515600" cy="4351338"/>
          </a:xfrm>
        </p:spPr>
        <p:txBody>
          <a:bodyPr/>
          <a:lstStyle/>
          <a:p>
            <a:pPr marL="0" indent="0">
              <a:buNone/>
            </a:pPr>
            <a:r>
              <a:rPr lang="en-US" altLang="zh-CN" dirty="0" smtClean="0"/>
              <a:t>Log in </a:t>
            </a:r>
            <a:r>
              <a:rPr lang="en-US" altLang="zh-CN" b="1" dirty="0" smtClean="0">
                <a:solidFill>
                  <a:schemeClr val="tx1"/>
                </a:solidFill>
                <a:latin typeface="微软雅黑" pitchFamily="34" charset="-122"/>
                <a:ea typeface="微软雅黑" pitchFamily="34" charset="-122"/>
                <a:hlinkClick r:id="rId3"/>
              </a:rPr>
              <a:t>http://raapp.bbg.com.cn:9704/analytics/</a:t>
            </a:r>
            <a:endParaRPr lang="en-US" altLang="zh-CN" b="1" dirty="0" smtClean="0">
              <a:solidFill>
                <a:schemeClr val="tx1"/>
              </a:solidFill>
              <a:latin typeface="微软雅黑" pitchFamily="34" charset="-122"/>
              <a:ea typeface="微软雅黑" pitchFamily="34" charset="-122"/>
            </a:endParaRPr>
          </a:p>
          <a:p>
            <a:pPr marL="0" indent="0">
              <a:buNone/>
            </a:pPr>
            <a:r>
              <a:rPr lang="en-US" altLang="zh-CN" b="1" dirty="0" smtClean="0">
                <a:solidFill>
                  <a:schemeClr val="tx1"/>
                </a:solidFill>
                <a:latin typeface="微软雅黑" pitchFamily="34" charset="-122"/>
                <a:ea typeface="微软雅黑" pitchFamily="34" charset="-122"/>
              </a:rPr>
              <a:t>                </a:t>
            </a:r>
            <a:r>
              <a:rPr lang="en-US" altLang="zh-CN" sz="2000" dirty="0" smtClean="0">
                <a:solidFill>
                  <a:schemeClr val="tx1"/>
                </a:solidFill>
                <a:latin typeface="微软雅黑" pitchFamily="34" charset="-122"/>
                <a:ea typeface="微软雅黑" pitchFamily="34" charset="-122"/>
              </a:rPr>
              <a:t>R22222 / 123456 </a:t>
            </a:r>
          </a:p>
        </p:txBody>
      </p:sp>
      <p:pic>
        <p:nvPicPr>
          <p:cNvPr id="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700" y="2573534"/>
            <a:ext cx="7137400" cy="419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15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31875"/>
          </a:xfrm>
          <a:ln/>
        </p:spPr>
        <p:style>
          <a:lnRef idx="1">
            <a:schemeClr val="accent1"/>
          </a:lnRef>
          <a:fillRef idx="2">
            <a:schemeClr val="accent1"/>
          </a:fillRef>
          <a:effectRef idx="1">
            <a:schemeClr val="accent1"/>
          </a:effectRef>
          <a:fontRef idx="minor">
            <a:schemeClr val="dk1"/>
          </a:fontRef>
        </p:style>
        <p:txBody>
          <a:bodyPr/>
          <a:lstStyle/>
          <a:p>
            <a:r>
              <a:rPr lang="zh-CN" altLang="en-US" dirty="0"/>
              <a:t>如何制作报表</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4086" y="1674189"/>
            <a:ext cx="10483828" cy="508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3"/>
          <a:stretch>
            <a:fillRect/>
          </a:stretch>
        </p:blipFill>
        <p:spPr>
          <a:xfrm>
            <a:off x="8975662" y="4445746"/>
            <a:ext cx="3216339" cy="2412254"/>
          </a:xfrm>
          <a:prstGeom prst="rect">
            <a:avLst/>
          </a:prstGeom>
        </p:spPr>
      </p:pic>
      <p:sp>
        <p:nvSpPr>
          <p:cNvPr id="3" name="椭圆 2"/>
          <p:cNvSpPr/>
          <p:nvPr/>
        </p:nvSpPr>
        <p:spPr>
          <a:xfrm>
            <a:off x="9289143" y="1872343"/>
            <a:ext cx="566057" cy="261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3224" y="2133599"/>
            <a:ext cx="1968477" cy="2569029"/>
          </a:xfrm>
          <a:prstGeom prst="rect">
            <a:avLst/>
          </a:prstGeom>
        </p:spPr>
      </p:pic>
      <p:sp>
        <p:nvSpPr>
          <p:cNvPr id="6" name="椭圆 5"/>
          <p:cNvSpPr/>
          <p:nvPr/>
        </p:nvSpPr>
        <p:spPr>
          <a:xfrm>
            <a:off x="9434286" y="2525486"/>
            <a:ext cx="841828"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2864" y="2269160"/>
            <a:ext cx="4272724" cy="880440"/>
          </a:xfrm>
          <a:prstGeom prst="rect">
            <a:avLst/>
          </a:prstGeom>
        </p:spPr>
      </p:pic>
    </p:spTree>
    <p:extLst>
      <p:ext uri="{BB962C8B-B14F-4D97-AF65-F5344CB8AC3E}">
        <p14:creationId xmlns:p14="http://schemas.microsoft.com/office/powerpoint/2010/main" val="123559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3692</TotalTime>
  <Words>791</Words>
  <Application>Microsoft Office PowerPoint</Application>
  <PresentationFormat>宽屏</PresentationFormat>
  <Paragraphs>142</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黑体</vt:lpstr>
      <vt:lpstr>宋体</vt:lpstr>
      <vt:lpstr>微软雅黑</vt:lpstr>
      <vt:lpstr>Arial</vt:lpstr>
      <vt:lpstr>Calibri</vt:lpstr>
      <vt:lpstr>Calibri Light</vt:lpstr>
      <vt:lpstr>Office 主题</vt:lpstr>
      <vt:lpstr>PowerPoint 演示文稿</vt:lpstr>
      <vt:lpstr>培训大纲</vt:lpstr>
      <vt:lpstr>RA是什么</vt:lpstr>
      <vt:lpstr>RA关键词</vt:lpstr>
      <vt:lpstr>维度和事实</vt:lpstr>
      <vt:lpstr>维度和事实</vt:lpstr>
      <vt:lpstr>维度层级</vt:lpstr>
      <vt:lpstr>如何制作报表</vt:lpstr>
      <vt:lpstr>如何制作报表</vt:lpstr>
      <vt:lpstr>如何制作报表</vt:lpstr>
      <vt:lpstr>如何制作报表-使用公式</vt:lpstr>
      <vt:lpstr>如何制作报表-使用公式</vt:lpstr>
      <vt:lpstr>如何制作报表-使用公式</vt:lpstr>
      <vt:lpstr>如何制作报表-使用公式</vt:lpstr>
      <vt:lpstr>如何制作报表-使用公式</vt:lpstr>
      <vt:lpstr>如何制作报表-使用提示</vt:lpstr>
      <vt:lpstr>如何制作报表-使用提示</vt:lpstr>
      <vt:lpstr>如何制作报表-使用提示</vt:lpstr>
      <vt:lpstr>如何制作报表-数据透视表</vt:lpstr>
      <vt:lpstr>如何制作报表-数据透视表</vt:lpstr>
      <vt:lpstr>如何制作报表-数据透视表</vt:lpstr>
      <vt:lpstr>如何制作报表-数据透视表</vt:lpstr>
      <vt:lpstr>如何制作报表-TODATE函数</vt:lpstr>
      <vt:lpstr>如何制作报表-TODATE函数</vt:lpstr>
      <vt:lpstr>如何制作报表-TODATE函数</vt:lpstr>
      <vt:lpstr>如何制作报表-AGO函数</vt:lpstr>
      <vt:lpstr>如何制作报表-AGO函数</vt:lpstr>
      <vt:lpstr>如何制作报表-AGO函数</vt:lpstr>
      <vt:lpstr>如何制作报表-TOPN函数</vt:lpstr>
      <vt:lpstr>如何制作报表-TOPN函数</vt:lpstr>
      <vt:lpstr>RA数据范围</vt:lpstr>
      <vt:lpstr>常见问题</vt:lpstr>
      <vt:lpstr>常见问题</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Kingsley</dc:creator>
  <cp:lastModifiedBy>杨进</cp:lastModifiedBy>
  <cp:revision>198</cp:revision>
  <dcterms:created xsi:type="dcterms:W3CDTF">2014-01-10T08:18:13Z</dcterms:created>
  <dcterms:modified xsi:type="dcterms:W3CDTF">2015-09-15T09:37:46Z</dcterms:modified>
</cp:coreProperties>
</file>