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7" r:id="rId2"/>
    <p:sldId id="258" r:id="rId3"/>
    <p:sldId id="263" r:id="rId4"/>
    <p:sldId id="276" r:id="rId5"/>
    <p:sldId id="294" r:id="rId6"/>
    <p:sldId id="277" r:id="rId7"/>
    <p:sldId id="295" r:id="rId8"/>
    <p:sldId id="278" r:id="rId9"/>
    <p:sldId id="279" r:id="rId10"/>
    <p:sldId id="280" r:id="rId11"/>
    <p:sldId id="282" r:id="rId12"/>
    <p:sldId id="283" r:id="rId13"/>
    <p:sldId id="287" r:id="rId14"/>
    <p:sldId id="286" r:id="rId15"/>
    <p:sldId id="285" r:id="rId16"/>
    <p:sldId id="284" r:id="rId17"/>
    <p:sldId id="293" r:id="rId18"/>
    <p:sldId id="292" r:id="rId19"/>
    <p:sldId id="296" r:id="rId20"/>
    <p:sldId id="297" r:id="rId21"/>
    <p:sldId id="302" r:id="rId22"/>
    <p:sldId id="298" r:id="rId23"/>
    <p:sldId id="299" r:id="rId24"/>
    <p:sldId id="301" r:id="rId25"/>
    <p:sldId id="300" r:id="rId26"/>
    <p:sldId id="291" r:id="rId27"/>
    <p:sldId id="290" r:id="rId28"/>
    <p:sldId id="289" r:id="rId29"/>
    <p:sldId id="303" r:id="rId30"/>
    <p:sldId id="304" r:id="rId31"/>
    <p:sldId id="305" r:id="rId32"/>
    <p:sldId id="306" r:id="rId33"/>
    <p:sldId id="307" r:id="rId34"/>
    <p:sldId id="308" r:id="rId35"/>
    <p:sldId id="309" r:id="rId36"/>
    <p:sldId id="310" r:id="rId37"/>
    <p:sldId id="288" r:id="rId38"/>
    <p:sldId id="27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9279B2-63A6-4999-A33A-7F1AD5A0F107}" type="datetimeFigureOut">
              <a:rPr lang="zh-CN" altLang="en-US" smtClean="0"/>
              <a:t>2016/3/24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B5EA02-0345-417F-B626-5A8D3B76B930}" type="slidenum">
              <a:rPr lang="zh-CN" altLang="en-US" smtClean="0"/>
              <a:t>‹#›</a:t>
            </a:fld>
            <a:endParaRPr lang="zh-CN" altLang="en-US"/>
          </a:p>
        </p:txBody>
      </p:sp>
    </p:spTree>
    <p:extLst>
      <p:ext uri="{BB962C8B-B14F-4D97-AF65-F5344CB8AC3E}">
        <p14:creationId xmlns:p14="http://schemas.microsoft.com/office/powerpoint/2010/main" val="1244797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E86AD88-7AEE-4052-B816-8E7797685137}" type="slidenum">
              <a:rPr lang="en-US" altLang="zh-CN"/>
              <a:pPr/>
              <a:t>29</a:t>
            </a:fld>
            <a:endParaRPr lang="en-US" altLang="zh-CN"/>
          </a:p>
        </p:txBody>
      </p:sp>
      <p:sp>
        <p:nvSpPr>
          <p:cNvPr id="30722" name="Rectangle 3"/>
          <p:cNvSpPr>
            <a:spLocks noGrp="1" noChangeArrowheads="1"/>
          </p:cNvSpPr>
          <p:nvPr>
            <p:ph type="body" idx="1"/>
          </p:nvPr>
        </p:nvSpPr>
        <p:spPr>
          <a:xfrm>
            <a:off x="536575" y="5200650"/>
            <a:ext cx="5829300" cy="3151188"/>
          </a:xfrm>
        </p:spPr>
        <p:txBody>
          <a:bodyPr lIns="12699" tIns="12699" rIns="12699" bIns="12699"/>
          <a:lstStyle/>
          <a:p>
            <a:pPr defTabSz="457200"/>
            <a:r>
              <a:rPr lang="en-US" altLang="zh-CN"/>
              <a:t>Conventional Integration Process: ETL</a:t>
            </a:r>
            <a:endParaRPr lang="en-AU" altLang="zh-CN"/>
          </a:p>
          <a:p>
            <a:pPr marL="114300" lvl="1" defTabSz="457200"/>
            <a:r>
              <a:rPr lang="en-AU" altLang="zh-CN">
                <a:cs typeface="Arial" panose="020B0604020202020204" pitchFamily="34" charset="0"/>
              </a:rPr>
              <a:t>This integration process is also known as an extract, transform, and load (ETL) process.</a:t>
            </a:r>
          </a:p>
          <a:p>
            <a:pPr marL="114300" lvl="1" defTabSz="457200"/>
            <a:r>
              <a:rPr lang="en-US" altLang="zh-CN"/>
              <a:t>The first part of an ETL process involves extracting the data from the source systems. Most data warehousing projects consolidate data from different source systems.</a:t>
            </a:r>
          </a:p>
          <a:p>
            <a:pPr marL="114300" lvl="1" defTabSz="457200"/>
            <a:r>
              <a:rPr lang="en-US" altLang="zh-CN"/>
              <a:t>The transform stage applies a series of rules or functions to the extracted data from the source to derive the data for loading into the end target. Some data sources will require very little or even no manipulation of data. In other cases, transformations (such as filtering, joining, sorting, and so on) may be required to meet the business and technical needs of the target database.</a:t>
            </a:r>
          </a:p>
          <a:p>
            <a:pPr marL="114300" lvl="1" defTabSz="457200"/>
            <a:r>
              <a:rPr lang="en-US" altLang="zh-CN"/>
              <a:t>The load phase loads the data into the end target, usually the data warehouse.</a:t>
            </a:r>
            <a:endParaRPr lang="en-AU" altLang="zh-CN">
              <a:cs typeface="Arial" panose="020B0604020202020204" pitchFamily="34" charset="0"/>
            </a:endParaRPr>
          </a:p>
          <a:p>
            <a:pPr marL="114300" lvl="1" defTabSz="457200"/>
            <a:r>
              <a:rPr lang="en-AU" altLang="zh-CN" b="1">
                <a:cs typeface="Arial" panose="020B0604020202020204" pitchFamily="34" charset="0"/>
              </a:rPr>
              <a:t>Note:</a:t>
            </a:r>
            <a:r>
              <a:rPr lang="en-AU" altLang="zh-CN">
                <a:cs typeface="Arial" panose="020B0604020202020204" pitchFamily="34" charset="0"/>
              </a:rPr>
              <a:t> You can add to this process the checks that ensure the quality of the data flow, as shown in the slide.</a:t>
            </a:r>
          </a:p>
        </p:txBody>
      </p:sp>
      <p:sp>
        <p:nvSpPr>
          <p:cNvPr id="30723" name="Slide Image Placeholder 9"/>
          <p:cNvSpPr>
            <a:spLocks noGrp="1" noRot="1" noChangeAspect="1" noTextEdit="1"/>
          </p:cNvSpPr>
          <p:nvPr>
            <p:ph type="sldImg"/>
          </p:nvPr>
        </p:nvSpPr>
        <p:spPr>
          <a:xfrm>
            <a:off x="-533400" y="457200"/>
            <a:ext cx="7924800" cy="4457700"/>
          </a:xfrm>
          <a:ln/>
        </p:spPr>
      </p:sp>
      <p:sp>
        <p:nvSpPr>
          <p:cNvPr id="30724" name="Footer Placeholder 4"/>
          <p:cNvSpPr txBox="1">
            <a:spLocks noGrp="1"/>
          </p:cNvSpPr>
          <p:nvPr/>
        </p:nvSpPr>
        <p:spPr bwMode="auto">
          <a:xfrm>
            <a:off x="449263" y="8661400"/>
            <a:ext cx="595947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13" tIns="44956" rIns="89913" bIns="44956" anchor="b"/>
          <a:lstStyle>
            <a:lvl1pPr defTabSz="898525">
              <a:defRPr>
                <a:solidFill>
                  <a:schemeClr val="tx1"/>
                </a:solidFill>
                <a:latin typeface="Arial" panose="020B0604020202020204" pitchFamily="34" charset="0"/>
                <a:ea typeface="宋体" panose="02010600030101010101" pitchFamily="2" charset="-122"/>
              </a:defRPr>
            </a:lvl1pPr>
            <a:lvl2pPr marL="730250" indent="-280988" defTabSz="898525">
              <a:defRPr>
                <a:solidFill>
                  <a:schemeClr val="tx1"/>
                </a:solidFill>
                <a:latin typeface="Arial" panose="020B0604020202020204" pitchFamily="34" charset="0"/>
                <a:ea typeface="宋体" panose="02010600030101010101" pitchFamily="2" charset="-122"/>
              </a:defRPr>
            </a:lvl2pPr>
            <a:lvl3pPr marL="1123950" indent="-225425" defTabSz="898525">
              <a:defRPr>
                <a:solidFill>
                  <a:schemeClr val="tx1"/>
                </a:solidFill>
                <a:latin typeface="Arial" panose="020B0604020202020204" pitchFamily="34" charset="0"/>
                <a:ea typeface="宋体" panose="02010600030101010101" pitchFamily="2" charset="-122"/>
              </a:defRPr>
            </a:lvl3pPr>
            <a:lvl4pPr marL="1573213" indent="-223838" defTabSz="898525">
              <a:defRPr>
                <a:solidFill>
                  <a:schemeClr val="tx1"/>
                </a:solidFill>
                <a:latin typeface="Arial" panose="020B0604020202020204" pitchFamily="34" charset="0"/>
                <a:ea typeface="宋体" panose="02010600030101010101" pitchFamily="2" charset="-122"/>
              </a:defRPr>
            </a:lvl4pPr>
            <a:lvl5pPr marL="2022475" indent="-223838" defTabSz="898525">
              <a:defRPr>
                <a:solidFill>
                  <a:schemeClr val="tx1"/>
                </a:solidFill>
                <a:latin typeface="Arial" panose="020B0604020202020204" pitchFamily="34" charset="0"/>
                <a:ea typeface="宋体" panose="02010600030101010101" pitchFamily="2" charset="-122"/>
              </a:defRPr>
            </a:lvl5pPr>
            <a:lvl6pPr marL="2479675" indent="-223838" defTabSz="8985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36875" indent="-223838" defTabSz="8985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94075" indent="-223838" defTabSz="8985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51275" indent="-223838" defTabSz="8985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100" b="1"/>
              <a:t>Oracle Data Integrator 11</a:t>
            </a:r>
            <a:r>
              <a:rPr lang="en-US" altLang="zh-CN" sz="1100" b="1" i="1"/>
              <a:t>g</a:t>
            </a:r>
            <a:r>
              <a:rPr lang="en-US" altLang="zh-CN" sz="1100" b="1"/>
              <a:t>: Integration and Administration   1 - </a:t>
            </a:r>
            <a:fld id="{D4A6AA0D-0E1D-4AB8-9BDD-8F2FDF7D51BB}" type="slidenum">
              <a:rPr lang="en-US" altLang="zh-CN" sz="1100" b="1"/>
              <a:pPr algn="ctr"/>
              <a:t>29</a:t>
            </a:fld>
            <a:endParaRPr lang="en-US" altLang="zh-CN" sz="1100" b="1"/>
          </a:p>
        </p:txBody>
      </p:sp>
    </p:spTree>
    <p:extLst>
      <p:ext uri="{BB962C8B-B14F-4D97-AF65-F5344CB8AC3E}">
        <p14:creationId xmlns:p14="http://schemas.microsoft.com/office/powerpoint/2010/main" val="2599178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A2F0F5C-223A-4295-9BD3-A7CA15D13DF2}" type="slidenum">
              <a:rPr lang="en-US" altLang="zh-CN"/>
              <a:pPr/>
              <a:t>30</a:t>
            </a:fld>
            <a:endParaRPr lang="en-US" altLang="zh-CN"/>
          </a:p>
        </p:txBody>
      </p:sp>
      <p:sp>
        <p:nvSpPr>
          <p:cNvPr id="32770" name="Rectangle 7"/>
          <p:cNvSpPr>
            <a:spLocks noGrp="1" noChangeArrowheads="1"/>
          </p:cNvSpPr>
          <p:nvPr>
            <p:ph type="body" idx="1"/>
          </p:nvPr>
        </p:nvSpPr>
        <p:spPr>
          <a:xfrm>
            <a:off x="536575" y="5200650"/>
            <a:ext cx="5829300" cy="3151188"/>
          </a:xfrm>
        </p:spPr>
        <p:txBody>
          <a:bodyPr lIns="12699" tIns="12699" rIns="12699" bIns="12699"/>
          <a:lstStyle/>
          <a:p>
            <a:pPr defTabSz="457200"/>
            <a:r>
              <a:rPr lang="en-US" altLang="zh-CN"/>
              <a:t>ELT</a:t>
            </a:r>
          </a:p>
          <a:p>
            <a:pPr marL="114300" lvl="1" defTabSz="457200"/>
            <a:r>
              <a:rPr lang="en-US" altLang="zh-CN">
                <a:cs typeface="Arial" panose="020B0604020202020204" pitchFamily="34" charset="0"/>
              </a:rPr>
              <a:t>Data is one of the most important assets of any company, and data integration constitutes the backbone of any enterprise’s IT systems. Choosing the technology for data integration is critical for productivity and responsiveness of business divisions within an enterprise.</a:t>
            </a:r>
          </a:p>
          <a:p>
            <a:pPr marL="114300" lvl="1" defTabSz="457200">
              <a:spcBef>
                <a:spcPts val="200"/>
              </a:spcBef>
            </a:pPr>
            <a:r>
              <a:rPr lang="en-US" altLang="zh-CN">
                <a:cs typeface="Arial" panose="020B0604020202020204" pitchFamily="34" charset="0"/>
              </a:rPr>
              <a:t>ELT stands for extract, load, and transform. It includes the processes that enable companies to move data from multiple sources, reformat and cleanse the data, and load it into another database, or a data warehouse for analysis, to support a business process.</a:t>
            </a:r>
          </a:p>
          <a:p>
            <a:pPr marL="114300" lvl="1" defTabSz="457200">
              <a:spcBef>
                <a:spcPts val="200"/>
              </a:spcBef>
            </a:pPr>
            <a:r>
              <a:rPr lang="en-US" altLang="zh-CN">
                <a:cs typeface="Arial" panose="020B0604020202020204" pitchFamily="34" charset="0"/>
              </a:rPr>
              <a:t>ODI provides a strong and reliable integration platform for IT infrastructure. Built on the next-generation architecture of extract, load, and transform (ELT), ODI delivers superior performance and scalability connecting heterogeneous systems at a lower cost than traditional, proprietary ETL products. Unlike conventional extract, transform, and load (ETL) design, with ODI, ELT architecture extracts data from sources, loads it into a target, and transforms it by using the database power according to business rules. The tool automatically generates data flows, manages their complexity, and administers the correct instructions for the various source and target systems.</a:t>
            </a:r>
          </a:p>
        </p:txBody>
      </p:sp>
      <p:sp>
        <p:nvSpPr>
          <p:cNvPr id="32771" name="Slide Image Placeholder 6"/>
          <p:cNvSpPr>
            <a:spLocks noGrp="1" noRot="1" noChangeAspect="1" noTextEdit="1"/>
          </p:cNvSpPr>
          <p:nvPr>
            <p:ph type="sldImg"/>
          </p:nvPr>
        </p:nvSpPr>
        <p:spPr>
          <a:xfrm>
            <a:off x="-533400" y="457200"/>
            <a:ext cx="7924800" cy="4457700"/>
          </a:xfrm>
          <a:ln/>
        </p:spPr>
      </p:sp>
      <p:sp>
        <p:nvSpPr>
          <p:cNvPr id="32772" name="Footer Placeholder 4"/>
          <p:cNvSpPr txBox="1">
            <a:spLocks noGrp="1"/>
          </p:cNvSpPr>
          <p:nvPr/>
        </p:nvSpPr>
        <p:spPr bwMode="auto">
          <a:xfrm>
            <a:off x="449263" y="8661400"/>
            <a:ext cx="595947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13" tIns="44956" rIns="89913" bIns="44956" anchor="b"/>
          <a:lstStyle>
            <a:lvl1pPr defTabSz="898525">
              <a:defRPr>
                <a:solidFill>
                  <a:schemeClr val="tx1"/>
                </a:solidFill>
                <a:latin typeface="Arial" panose="020B0604020202020204" pitchFamily="34" charset="0"/>
                <a:ea typeface="宋体" panose="02010600030101010101" pitchFamily="2" charset="-122"/>
              </a:defRPr>
            </a:lvl1pPr>
            <a:lvl2pPr marL="730250" indent="-280988" defTabSz="898525">
              <a:defRPr>
                <a:solidFill>
                  <a:schemeClr val="tx1"/>
                </a:solidFill>
                <a:latin typeface="Arial" panose="020B0604020202020204" pitchFamily="34" charset="0"/>
                <a:ea typeface="宋体" panose="02010600030101010101" pitchFamily="2" charset="-122"/>
              </a:defRPr>
            </a:lvl2pPr>
            <a:lvl3pPr marL="1123950" indent="-225425" defTabSz="898525">
              <a:defRPr>
                <a:solidFill>
                  <a:schemeClr val="tx1"/>
                </a:solidFill>
                <a:latin typeface="Arial" panose="020B0604020202020204" pitchFamily="34" charset="0"/>
                <a:ea typeface="宋体" panose="02010600030101010101" pitchFamily="2" charset="-122"/>
              </a:defRPr>
            </a:lvl3pPr>
            <a:lvl4pPr marL="1573213" indent="-223838" defTabSz="898525">
              <a:defRPr>
                <a:solidFill>
                  <a:schemeClr val="tx1"/>
                </a:solidFill>
                <a:latin typeface="Arial" panose="020B0604020202020204" pitchFamily="34" charset="0"/>
                <a:ea typeface="宋体" panose="02010600030101010101" pitchFamily="2" charset="-122"/>
              </a:defRPr>
            </a:lvl4pPr>
            <a:lvl5pPr marL="2022475" indent="-223838" defTabSz="898525">
              <a:defRPr>
                <a:solidFill>
                  <a:schemeClr val="tx1"/>
                </a:solidFill>
                <a:latin typeface="Arial" panose="020B0604020202020204" pitchFamily="34" charset="0"/>
                <a:ea typeface="宋体" panose="02010600030101010101" pitchFamily="2" charset="-122"/>
              </a:defRPr>
            </a:lvl5pPr>
            <a:lvl6pPr marL="2479675" indent="-223838" defTabSz="8985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36875" indent="-223838" defTabSz="8985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94075" indent="-223838" defTabSz="8985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51275" indent="-223838" defTabSz="8985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100" b="1"/>
              <a:t>Oracle Data Integrator 11</a:t>
            </a:r>
            <a:r>
              <a:rPr lang="en-US" altLang="zh-CN" sz="1100" b="1" i="1"/>
              <a:t>g</a:t>
            </a:r>
            <a:r>
              <a:rPr lang="en-US" altLang="zh-CN" sz="1100" b="1"/>
              <a:t>: Integration and Administration   1 - </a:t>
            </a:r>
            <a:fld id="{F0C67147-D6F7-4C7B-8E8A-A7B4B78B7EAE}" type="slidenum">
              <a:rPr lang="en-US" altLang="zh-CN" sz="1100" b="1"/>
              <a:pPr algn="ctr"/>
              <a:t>30</a:t>
            </a:fld>
            <a:endParaRPr lang="en-US" altLang="zh-CN" sz="1100" b="1"/>
          </a:p>
        </p:txBody>
      </p:sp>
    </p:spTree>
    <p:extLst>
      <p:ext uri="{BB962C8B-B14F-4D97-AF65-F5344CB8AC3E}">
        <p14:creationId xmlns:p14="http://schemas.microsoft.com/office/powerpoint/2010/main" val="167804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B69C776-F9C4-4EB8-8C05-5FAD8BBE2FBF}" type="slidenum">
              <a:rPr lang="en-US" altLang="zh-CN"/>
              <a:pPr/>
              <a:t>31</a:t>
            </a:fld>
            <a:endParaRPr lang="en-US" altLang="zh-CN"/>
          </a:p>
        </p:txBody>
      </p:sp>
      <p:sp>
        <p:nvSpPr>
          <p:cNvPr id="35842" name="Rectangle 5"/>
          <p:cNvSpPr>
            <a:spLocks noGrp="1" noChangeArrowheads="1"/>
          </p:cNvSpPr>
          <p:nvPr>
            <p:ph type="body" idx="1"/>
          </p:nvPr>
        </p:nvSpPr>
        <p:spPr>
          <a:xfrm>
            <a:off x="536575" y="5200650"/>
            <a:ext cx="5829300" cy="3151188"/>
          </a:xfrm>
        </p:spPr>
        <p:txBody>
          <a:bodyPr lIns="12699" tIns="12699" rIns="12699" bIns="12699"/>
          <a:lstStyle/>
          <a:p>
            <a:pPr defTabSz="457200"/>
            <a:r>
              <a:rPr lang="en-US" altLang="zh-CN"/>
              <a:t>Master and Work Repositories</a:t>
            </a:r>
          </a:p>
          <a:p>
            <a:pPr marL="114300" lvl="1" defTabSz="457200"/>
            <a:r>
              <a:rPr lang="en-US" altLang="zh-CN">
                <a:cs typeface="Arial" panose="020B0604020202020204" pitchFamily="34" charset="0"/>
              </a:rPr>
              <a:t>Two types of repositories are included in ODI:</a:t>
            </a:r>
          </a:p>
          <a:p>
            <a:pPr marL="457200" lvl="2" indent="-228600" defTabSz="457200"/>
            <a:r>
              <a:rPr lang="en-US" altLang="zh-CN" b="1">
                <a:cs typeface="Arial" panose="020B0604020202020204" pitchFamily="34" charset="0"/>
              </a:rPr>
              <a:t>Master Repository:</a:t>
            </a:r>
            <a:r>
              <a:rPr lang="en-US" altLang="zh-CN">
                <a:cs typeface="Arial" panose="020B0604020202020204" pitchFamily="34" charset="0"/>
              </a:rPr>
              <a:t> It is the data structure containing information about the topology of the company’s IT resources, security, and version management of projects and data models. This repository is stored on a relational database accessible in client/server mode from the different ODI modules. In general, you need only one Master repository.</a:t>
            </a:r>
          </a:p>
          <a:p>
            <a:pPr marL="457200" lvl="2" indent="-228600" defTabSz="457200"/>
            <a:r>
              <a:rPr lang="en-US" altLang="zh-CN" b="1">
                <a:cs typeface="Arial" panose="020B0604020202020204" pitchFamily="34" charset="0"/>
              </a:rPr>
              <a:t>Work Repository:</a:t>
            </a:r>
            <a:r>
              <a:rPr lang="en-US" altLang="zh-CN">
                <a:cs typeface="Arial" panose="020B0604020202020204" pitchFamily="34" charset="0"/>
              </a:rPr>
              <a:t> It is the data structure containing information about data models, projects, and their use. This repository is stored on a relational database accessible in client/server mode from the different ODI modules.</a:t>
            </a:r>
          </a:p>
          <a:p>
            <a:pPr marL="114300" lvl="1" defTabSz="457200">
              <a:spcBef>
                <a:spcPts val="200"/>
              </a:spcBef>
            </a:pPr>
            <a:r>
              <a:rPr lang="en-US" altLang="zh-CN">
                <a:cs typeface="Arial" panose="020B0604020202020204" pitchFamily="34" charset="0"/>
              </a:rPr>
              <a:t>Several Work repositories can be designated with several Master repositories, if necessary. However, a Work repository can be linked with only one Master repository for version management purposes. The ODI Repository comprises a Master repository and several Work repositories. There is usually only one Master repository, which contains the following information: </a:t>
            </a:r>
          </a:p>
          <a:p>
            <a:pPr marL="457200" lvl="2" indent="-228600" defTabSz="457200"/>
            <a:r>
              <a:rPr lang="en-US" altLang="zh-CN">
                <a:cs typeface="Arial" panose="020B0604020202020204" pitchFamily="34" charset="0"/>
              </a:rPr>
              <a:t>Security information, including users, profiles, and access privileges for the ODI platform </a:t>
            </a:r>
          </a:p>
          <a:p>
            <a:pPr marL="457200" lvl="2" indent="-228600" defTabSz="457200"/>
            <a:r>
              <a:rPr lang="en-US" altLang="zh-CN">
                <a:cs typeface="Arial" panose="020B0604020202020204" pitchFamily="34" charset="0"/>
              </a:rPr>
              <a:t>Topology information, including technologies, definitions of servers and schemas, contexts and languages</a:t>
            </a:r>
            <a:endParaRPr lang="en-GB" altLang="zh-CN">
              <a:cs typeface="Arial" panose="020B0604020202020204" pitchFamily="34" charset="0"/>
            </a:endParaRPr>
          </a:p>
          <a:p>
            <a:pPr marL="457200" lvl="2" indent="-228600" defTabSz="457200"/>
            <a:r>
              <a:rPr lang="en-GB" altLang="zh-CN">
                <a:cs typeface="Arial" panose="020B0604020202020204" pitchFamily="34" charset="0"/>
              </a:rPr>
              <a:t>Old versions of objects</a:t>
            </a:r>
          </a:p>
        </p:txBody>
      </p:sp>
      <p:sp>
        <p:nvSpPr>
          <p:cNvPr id="35843" name="Slide Image Placeholder 6"/>
          <p:cNvSpPr>
            <a:spLocks noGrp="1" noRot="1" noChangeAspect="1" noTextEdit="1"/>
          </p:cNvSpPr>
          <p:nvPr>
            <p:ph type="sldImg"/>
          </p:nvPr>
        </p:nvSpPr>
        <p:spPr>
          <a:xfrm>
            <a:off x="-533400" y="457200"/>
            <a:ext cx="7924800" cy="4457700"/>
          </a:xfrm>
          <a:ln/>
        </p:spPr>
      </p:sp>
      <p:sp>
        <p:nvSpPr>
          <p:cNvPr id="35844" name="Footer Placeholder 4"/>
          <p:cNvSpPr txBox="1">
            <a:spLocks noGrp="1"/>
          </p:cNvSpPr>
          <p:nvPr/>
        </p:nvSpPr>
        <p:spPr bwMode="auto">
          <a:xfrm>
            <a:off x="449263" y="8661400"/>
            <a:ext cx="595947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13" tIns="44956" rIns="89913" bIns="44956" anchor="b"/>
          <a:lstStyle>
            <a:lvl1pPr defTabSz="898525">
              <a:defRPr>
                <a:solidFill>
                  <a:schemeClr val="tx1"/>
                </a:solidFill>
                <a:latin typeface="Arial" panose="020B0604020202020204" pitchFamily="34" charset="0"/>
                <a:ea typeface="宋体" panose="02010600030101010101" pitchFamily="2" charset="-122"/>
              </a:defRPr>
            </a:lvl1pPr>
            <a:lvl2pPr marL="730250" indent="-280988" defTabSz="898525">
              <a:defRPr>
                <a:solidFill>
                  <a:schemeClr val="tx1"/>
                </a:solidFill>
                <a:latin typeface="Arial" panose="020B0604020202020204" pitchFamily="34" charset="0"/>
                <a:ea typeface="宋体" panose="02010600030101010101" pitchFamily="2" charset="-122"/>
              </a:defRPr>
            </a:lvl2pPr>
            <a:lvl3pPr marL="1123950" indent="-225425" defTabSz="898525">
              <a:defRPr>
                <a:solidFill>
                  <a:schemeClr val="tx1"/>
                </a:solidFill>
                <a:latin typeface="Arial" panose="020B0604020202020204" pitchFamily="34" charset="0"/>
                <a:ea typeface="宋体" panose="02010600030101010101" pitchFamily="2" charset="-122"/>
              </a:defRPr>
            </a:lvl3pPr>
            <a:lvl4pPr marL="1573213" indent="-223838" defTabSz="898525">
              <a:defRPr>
                <a:solidFill>
                  <a:schemeClr val="tx1"/>
                </a:solidFill>
                <a:latin typeface="Arial" panose="020B0604020202020204" pitchFamily="34" charset="0"/>
                <a:ea typeface="宋体" panose="02010600030101010101" pitchFamily="2" charset="-122"/>
              </a:defRPr>
            </a:lvl4pPr>
            <a:lvl5pPr marL="2022475" indent="-223838" defTabSz="898525">
              <a:defRPr>
                <a:solidFill>
                  <a:schemeClr val="tx1"/>
                </a:solidFill>
                <a:latin typeface="Arial" panose="020B0604020202020204" pitchFamily="34" charset="0"/>
                <a:ea typeface="宋体" panose="02010600030101010101" pitchFamily="2" charset="-122"/>
              </a:defRPr>
            </a:lvl5pPr>
            <a:lvl6pPr marL="2479675" indent="-223838" defTabSz="8985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36875" indent="-223838" defTabSz="8985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94075" indent="-223838" defTabSz="8985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51275" indent="-223838" defTabSz="8985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100" b="1"/>
              <a:t>Oracle Data Integrator 11</a:t>
            </a:r>
            <a:r>
              <a:rPr lang="en-US" altLang="zh-CN" sz="1100" b="1" i="1"/>
              <a:t>g</a:t>
            </a:r>
            <a:r>
              <a:rPr lang="en-US" altLang="zh-CN" sz="1100" b="1"/>
              <a:t>: Integration and Administration   1 - </a:t>
            </a:r>
            <a:fld id="{4A5FBCF7-1036-4F01-8BDC-D4B509019BA8}" type="slidenum">
              <a:rPr lang="en-US" altLang="zh-CN" sz="1100" b="1"/>
              <a:pPr algn="ctr"/>
              <a:t>31</a:t>
            </a:fld>
            <a:endParaRPr lang="en-US" altLang="zh-CN" sz="1100" b="1"/>
          </a:p>
        </p:txBody>
      </p:sp>
    </p:spTree>
    <p:extLst>
      <p:ext uri="{BB962C8B-B14F-4D97-AF65-F5344CB8AC3E}">
        <p14:creationId xmlns:p14="http://schemas.microsoft.com/office/powerpoint/2010/main" val="3137888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0035049-E69D-4A4B-9A75-395ED933F15A}" type="datetimeFigureOut">
              <a:rPr lang="en-US" smtClean="0"/>
              <a:pPr/>
              <a:t>3/24/2016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B56A07B-3367-46F3-B85B-2E77832D2E85}" type="slidenum">
              <a:rPr lang="en-US" smtClean="0"/>
              <a:pPr/>
              <a:t>‹#›</a:t>
            </a:fld>
            <a:endParaRPr lang="en-US"/>
          </a:p>
        </p:txBody>
      </p:sp>
    </p:spTree>
    <p:extLst>
      <p:ext uri="{BB962C8B-B14F-4D97-AF65-F5344CB8AC3E}">
        <p14:creationId xmlns:p14="http://schemas.microsoft.com/office/powerpoint/2010/main" val="2271898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035049-E69D-4A4B-9A75-395ED933F15A}" type="datetimeFigureOut">
              <a:rPr lang="en-US" smtClean="0"/>
              <a:pPr/>
              <a:t>3/24/2016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B56A07B-3367-46F3-B85B-2E77832D2E85}" type="slidenum">
              <a:rPr lang="en-US" smtClean="0"/>
              <a:pPr/>
              <a:t>‹#›</a:t>
            </a:fld>
            <a:endParaRPr lang="en-US"/>
          </a:p>
        </p:txBody>
      </p:sp>
    </p:spTree>
    <p:extLst>
      <p:ext uri="{BB962C8B-B14F-4D97-AF65-F5344CB8AC3E}">
        <p14:creationId xmlns:p14="http://schemas.microsoft.com/office/powerpoint/2010/main" val="2510242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035049-E69D-4A4B-9A75-395ED933F15A}" type="datetimeFigureOut">
              <a:rPr lang="en-US" smtClean="0"/>
              <a:pPr/>
              <a:t>3/24/2016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B56A07B-3367-46F3-B85B-2E77832D2E85}" type="slidenum">
              <a:rPr lang="en-US" smtClean="0"/>
              <a:pPr/>
              <a:t>‹#›</a:t>
            </a:fld>
            <a:endParaRPr lang="en-US"/>
          </a:p>
        </p:txBody>
      </p:sp>
    </p:spTree>
    <p:extLst>
      <p:ext uri="{BB962C8B-B14F-4D97-AF65-F5344CB8AC3E}">
        <p14:creationId xmlns:p14="http://schemas.microsoft.com/office/powerpoint/2010/main" val="261200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466725"/>
            <a:ext cx="10515600" cy="815975"/>
          </a:xfrm>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38200" y="1422400"/>
            <a:ext cx="10515600" cy="477258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035049-E69D-4A4B-9A75-395ED933F15A}" type="datetimeFigureOut">
              <a:rPr lang="en-US" smtClean="0"/>
              <a:pPr/>
              <a:t>3/24/2016</a:t>
            </a:fld>
            <a:endParaRPr lang="en-US"/>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9B56A07B-3367-46F3-B85B-2E77832D2E85}" type="slidenum">
              <a:rPr lang="en-US" smtClean="0"/>
              <a:pPr/>
              <a:t>‹#›</a:t>
            </a:fld>
            <a:endParaRPr 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115616" cy="431372"/>
          </a:xfrm>
          <a:prstGeom prst="rect">
            <a:avLst/>
          </a:prstGeom>
        </p:spPr>
      </p:pic>
      <p:sp>
        <p:nvSpPr>
          <p:cNvPr id="8" name="文本框 7"/>
          <p:cNvSpPr txBox="1"/>
          <p:nvPr userDrawn="1"/>
        </p:nvSpPr>
        <p:spPr>
          <a:xfrm>
            <a:off x="9605202" y="-4207"/>
            <a:ext cx="2586798" cy="369332"/>
          </a:xfrm>
          <a:prstGeom prst="rect">
            <a:avLst/>
          </a:prstGeom>
          <a:noFill/>
        </p:spPr>
        <p:txBody>
          <a:bodyPr wrap="none" rtlCol="0">
            <a:spAutoFit/>
          </a:bodyPr>
          <a:lstStyle/>
          <a:p>
            <a:r>
              <a:rPr lang="en-US" altLang="zh-CN" dirty="0" smtClean="0">
                <a:solidFill>
                  <a:schemeClr val="accent5">
                    <a:lumMod val="75000"/>
                  </a:schemeClr>
                </a:solidFill>
                <a:latin typeface="Rockwell" panose="02060603020205020403" pitchFamily="18" charset="0"/>
                <a:ea typeface="Microsoft Sans Serif" panose="020B0604020202020204" pitchFamily="34" charset="0"/>
                <a:cs typeface="Microsoft Sans Serif" panose="020B0604020202020204" pitchFamily="34" charset="0"/>
              </a:rPr>
              <a:t>Oracle Retail</a:t>
            </a:r>
            <a:r>
              <a:rPr lang="en-US" altLang="zh-CN" baseline="0" dirty="0" smtClean="0">
                <a:solidFill>
                  <a:schemeClr val="accent5">
                    <a:lumMod val="75000"/>
                  </a:schemeClr>
                </a:solidFill>
                <a:latin typeface="Rockwell" panose="02060603020205020403" pitchFamily="18" charset="0"/>
                <a:ea typeface="Microsoft Sans Serif" panose="020B0604020202020204" pitchFamily="34" charset="0"/>
                <a:cs typeface="Microsoft Sans Serif" panose="020B0604020202020204" pitchFamily="34" charset="0"/>
              </a:rPr>
              <a:t> </a:t>
            </a:r>
            <a:r>
              <a:rPr lang="en-US" altLang="zh-CN" sz="1800" b="0" i="0" kern="1200" dirty="0" smtClean="0">
                <a:solidFill>
                  <a:schemeClr val="accent5">
                    <a:lumMod val="75000"/>
                  </a:schemeClr>
                </a:solidFill>
                <a:effectLst/>
                <a:latin typeface="Rockwell" panose="02060603020205020403" pitchFamily="18" charset="0"/>
                <a:ea typeface="Microsoft Sans Serif" panose="020B0604020202020204" pitchFamily="34" charset="0"/>
                <a:cs typeface="Microsoft Sans Serif" panose="020B0604020202020204" pitchFamily="34" charset="0"/>
              </a:rPr>
              <a:t>Analytics</a:t>
            </a:r>
            <a:endParaRPr lang="zh-CN" altLang="en-US" dirty="0">
              <a:solidFill>
                <a:schemeClr val="accent5">
                  <a:lumMod val="75000"/>
                </a:schemeClr>
              </a:solidFill>
              <a:latin typeface="Rockwell" panose="02060603020205020403" pitchFamily="18" charset="0"/>
              <a:cs typeface="Microsoft Sans Serif" panose="020B0604020202020204" pitchFamily="34" charset="0"/>
            </a:endParaRPr>
          </a:p>
        </p:txBody>
      </p:sp>
    </p:spTree>
    <p:extLst>
      <p:ext uri="{BB962C8B-B14F-4D97-AF65-F5344CB8AC3E}">
        <p14:creationId xmlns:p14="http://schemas.microsoft.com/office/powerpoint/2010/main" val="29577629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0035049-E69D-4A4B-9A75-395ED933F15A}" type="datetimeFigureOut">
              <a:rPr lang="en-US" smtClean="0"/>
              <a:pPr/>
              <a:t>3/24/2016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B56A07B-3367-46F3-B85B-2E77832D2E85}" type="slidenum">
              <a:rPr lang="en-US" smtClean="0"/>
              <a:pPr/>
              <a:t>‹#›</a:t>
            </a:fld>
            <a:endParaRPr lang="en-US"/>
          </a:p>
        </p:txBody>
      </p:sp>
    </p:spTree>
    <p:extLst>
      <p:ext uri="{BB962C8B-B14F-4D97-AF65-F5344CB8AC3E}">
        <p14:creationId xmlns:p14="http://schemas.microsoft.com/office/powerpoint/2010/main" val="17712644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0035049-E69D-4A4B-9A75-395ED933F15A}" type="datetimeFigureOut">
              <a:rPr lang="en-US" smtClean="0"/>
              <a:pPr/>
              <a:t>3/24/2016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9B56A07B-3367-46F3-B85B-2E77832D2E85}" type="slidenum">
              <a:rPr lang="en-US" smtClean="0"/>
              <a:pPr/>
              <a:t>‹#›</a:t>
            </a:fld>
            <a:endParaRPr lang="en-US"/>
          </a:p>
        </p:txBody>
      </p:sp>
    </p:spTree>
    <p:extLst>
      <p:ext uri="{BB962C8B-B14F-4D97-AF65-F5344CB8AC3E}">
        <p14:creationId xmlns:p14="http://schemas.microsoft.com/office/powerpoint/2010/main" val="167955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0035049-E69D-4A4B-9A75-395ED933F15A}" type="datetimeFigureOut">
              <a:rPr lang="en-US" smtClean="0"/>
              <a:pPr/>
              <a:t>3/24/2016</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9B56A07B-3367-46F3-B85B-2E77832D2E85}" type="slidenum">
              <a:rPr lang="en-US" smtClean="0"/>
              <a:pPr/>
              <a:t>‹#›</a:t>
            </a:fld>
            <a:endParaRPr lang="en-US"/>
          </a:p>
        </p:txBody>
      </p:sp>
    </p:spTree>
    <p:extLst>
      <p:ext uri="{BB962C8B-B14F-4D97-AF65-F5344CB8AC3E}">
        <p14:creationId xmlns:p14="http://schemas.microsoft.com/office/powerpoint/2010/main" val="18873028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0035049-E69D-4A4B-9A75-395ED933F15A}" type="datetimeFigureOut">
              <a:rPr lang="en-US" smtClean="0"/>
              <a:pPr/>
              <a:t>3/24/2016</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9B56A07B-3367-46F3-B85B-2E77832D2E85}" type="slidenum">
              <a:rPr lang="en-US" smtClean="0"/>
              <a:pPr/>
              <a:t>‹#›</a:t>
            </a:fld>
            <a:endParaRPr lang="en-US"/>
          </a:p>
        </p:txBody>
      </p:sp>
    </p:spTree>
    <p:extLst>
      <p:ext uri="{BB962C8B-B14F-4D97-AF65-F5344CB8AC3E}">
        <p14:creationId xmlns:p14="http://schemas.microsoft.com/office/powerpoint/2010/main" val="28876709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035049-E69D-4A4B-9A75-395ED933F15A}" type="datetimeFigureOut">
              <a:rPr lang="en-US" smtClean="0"/>
              <a:pPr/>
              <a:t>3/24/2016</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9B56A07B-3367-46F3-B85B-2E77832D2E85}" type="slidenum">
              <a:rPr lang="en-US" smtClean="0"/>
              <a:pPr/>
              <a:t>‹#›</a:t>
            </a:fld>
            <a:endParaRPr lang="en-US"/>
          </a:p>
        </p:txBody>
      </p:sp>
    </p:spTree>
    <p:extLst>
      <p:ext uri="{BB962C8B-B14F-4D97-AF65-F5344CB8AC3E}">
        <p14:creationId xmlns:p14="http://schemas.microsoft.com/office/powerpoint/2010/main" val="376927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0035049-E69D-4A4B-9A75-395ED933F15A}" type="datetimeFigureOut">
              <a:rPr lang="en-US" smtClean="0"/>
              <a:pPr/>
              <a:t>3/24/2016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9B56A07B-3367-46F3-B85B-2E77832D2E85}" type="slidenum">
              <a:rPr lang="en-US" smtClean="0"/>
              <a:pPr/>
              <a:t>‹#›</a:t>
            </a:fld>
            <a:endParaRPr lang="en-US"/>
          </a:p>
        </p:txBody>
      </p:sp>
    </p:spTree>
    <p:extLst>
      <p:ext uri="{BB962C8B-B14F-4D97-AF65-F5344CB8AC3E}">
        <p14:creationId xmlns:p14="http://schemas.microsoft.com/office/powerpoint/2010/main" val="351502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0035049-E69D-4A4B-9A75-395ED933F15A}" type="datetimeFigureOut">
              <a:rPr lang="en-US" smtClean="0"/>
              <a:pPr/>
              <a:t>3/24/2016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9B56A07B-3367-46F3-B85B-2E77832D2E85}" type="slidenum">
              <a:rPr lang="en-US" smtClean="0"/>
              <a:pPr/>
              <a:t>‹#›</a:t>
            </a:fld>
            <a:endParaRPr lang="en-US"/>
          </a:p>
        </p:txBody>
      </p:sp>
    </p:spTree>
    <p:extLst>
      <p:ext uri="{BB962C8B-B14F-4D97-AF65-F5344CB8AC3E}">
        <p14:creationId xmlns:p14="http://schemas.microsoft.com/office/powerpoint/2010/main" val="317172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035049-E69D-4A4B-9A75-395ED933F15A}" type="datetimeFigureOut">
              <a:rPr lang="en-US" smtClean="0"/>
              <a:pPr/>
              <a:t>3/24/2016</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56A07B-3367-46F3-B85B-2E77832D2E85}" type="slidenum">
              <a:rPr lang="en-US" smtClean="0"/>
              <a:pPr/>
              <a:t>‹#›</a:t>
            </a:fld>
            <a:endParaRPr lang="en-US"/>
          </a:p>
        </p:txBody>
      </p:sp>
      <p:sp>
        <p:nvSpPr>
          <p:cNvPr id="8" name="文本框 7"/>
          <p:cNvSpPr txBox="1"/>
          <p:nvPr/>
        </p:nvSpPr>
        <p:spPr>
          <a:xfrm>
            <a:off x="9605202" y="-4207"/>
            <a:ext cx="2586798" cy="369332"/>
          </a:xfrm>
          <a:prstGeom prst="rect">
            <a:avLst/>
          </a:prstGeom>
          <a:noFill/>
        </p:spPr>
        <p:txBody>
          <a:bodyPr wrap="none" rtlCol="0">
            <a:spAutoFit/>
          </a:bodyPr>
          <a:lstStyle/>
          <a:p>
            <a:r>
              <a:rPr lang="en-US" altLang="zh-CN" dirty="0" smtClean="0">
                <a:solidFill>
                  <a:schemeClr val="accent5">
                    <a:lumMod val="75000"/>
                  </a:schemeClr>
                </a:solidFill>
                <a:latin typeface="Rockwell" panose="02060603020205020403" pitchFamily="18" charset="0"/>
                <a:ea typeface="Microsoft Sans Serif" panose="020B0604020202020204" pitchFamily="34" charset="0"/>
                <a:cs typeface="Microsoft Sans Serif" panose="020B0604020202020204" pitchFamily="34" charset="0"/>
              </a:rPr>
              <a:t>Oracle Retail</a:t>
            </a:r>
            <a:r>
              <a:rPr lang="en-US" altLang="zh-CN" baseline="0" dirty="0" smtClean="0">
                <a:solidFill>
                  <a:schemeClr val="accent5">
                    <a:lumMod val="75000"/>
                  </a:schemeClr>
                </a:solidFill>
                <a:latin typeface="Rockwell" panose="02060603020205020403" pitchFamily="18" charset="0"/>
                <a:ea typeface="Microsoft Sans Serif" panose="020B0604020202020204" pitchFamily="34" charset="0"/>
                <a:cs typeface="Microsoft Sans Serif" panose="020B0604020202020204" pitchFamily="34" charset="0"/>
              </a:rPr>
              <a:t> </a:t>
            </a:r>
            <a:r>
              <a:rPr lang="en-US" altLang="zh-CN" sz="1800" b="0" i="0" kern="1200" dirty="0" smtClean="0">
                <a:solidFill>
                  <a:schemeClr val="accent5">
                    <a:lumMod val="75000"/>
                  </a:schemeClr>
                </a:solidFill>
                <a:effectLst/>
                <a:latin typeface="Rockwell" panose="02060603020205020403" pitchFamily="18" charset="0"/>
                <a:ea typeface="Microsoft Sans Serif" panose="020B0604020202020204" pitchFamily="34" charset="0"/>
                <a:cs typeface="Microsoft Sans Serif" panose="020B0604020202020204" pitchFamily="34" charset="0"/>
              </a:rPr>
              <a:t>Analytics</a:t>
            </a:r>
            <a:endParaRPr lang="zh-CN" altLang="en-US" dirty="0">
              <a:solidFill>
                <a:schemeClr val="accent5">
                  <a:lumMod val="75000"/>
                </a:schemeClr>
              </a:solidFill>
              <a:latin typeface="Rockwell" panose="02060603020205020403" pitchFamily="18" charset="0"/>
              <a:cs typeface="Microsoft Sans Serif" panose="020B0604020202020204" pitchFamily="34" charset="0"/>
            </a:endParaRPr>
          </a:p>
        </p:txBody>
      </p:sp>
      <p:pic>
        <p:nvPicPr>
          <p:cNvPr id="9" name="图片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2016"/>
            <a:ext cx="1115616" cy="431372"/>
          </a:xfrm>
          <a:prstGeom prst="rect">
            <a:avLst/>
          </a:prstGeom>
        </p:spPr>
      </p:pic>
      <p:sp>
        <p:nvSpPr>
          <p:cNvPr id="10" name="Line 8"/>
          <p:cNvSpPr>
            <a:spLocks noChangeShapeType="1"/>
          </p:cNvSpPr>
          <p:nvPr/>
        </p:nvSpPr>
        <p:spPr bwMode="auto">
          <a:xfrm>
            <a:off x="838200" y="6330950"/>
            <a:ext cx="10515600" cy="25400"/>
          </a:xfrm>
          <a:prstGeom prst="line">
            <a:avLst/>
          </a:prstGeom>
          <a:noFill/>
          <a:ln w="19050">
            <a:solidFill>
              <a:schemeClr val="accent1"/>
            </a:solidFill>
            <a:round/>
            <a:headEnd/>
            <a:tailEnd/>
          </a:ln>
          <a:effectLst/>
        </p:spPr>
        <p:txBody>
          <a:bodyPr/>
          <a:lstStyle/>
          <a:p>
            <a:pPr>
              <a:defRPr/>
            </a:pPr>
            <a:endParaRPr lang="zh-CN" altLang="en-US">
              <a:latin typeface="微软雅黑" pitchFamily="34" charset="-122"/>
              <a:ea typeface="微软雅黑" pitchFamily="34" charset="-122"/>
            </a:endParaRPr>
          </a:p>
        </p:txBody>
      </p:sp>
      <p:sp>
        <p:nvSpPr>
          <p:cNvPr id="11" name="文本框 10"/>
          <p:cNvSpPr txBox="1"/>
          <p:nvPr/>
        </p:nvSpPr>
        <p:spPr>
          <a:xfrm>
            <a:off x="5118100" y="6352143"/>
            <a:ext cx="1955800" cy="369332"/>
          </a:xfrm>
          <a:prstGeom prst="rect">
            <a:avLst/>
          </a:prstGeom>
          <a:noFill/>
        </p:spPr>
        <p:txBody>
          <a:bodyPr wrap="square" rtlCol="0">
            <a:spAutoFit/>
          </a:bodyPr>
          <a:lstStyle/>
          <a:p>
            <a:pPr algn="ctr"/>
            <a:r>
              <a:rPr lang="zh-CN" altLang="en-US" dirty="0" smtClean="0">
                <a:latin typeface="黑体" panose="02010609060101010101" pitchFamily="49" charset="-122"/>
                <a:ea typeface="黑体" panose="02010609060101010101" pitchFamily="49" charset="-122"/>
              </a:rPr>
              <a:t>超市信息部</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09542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18.png"/><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3.xml"/><Relationship Id="rId7"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baike.baidu.com/view/286828.htm" TargetMode="External"/><Relationship Id="rId2" Type="http://schemas.openxmlformats.org/officeDocument/2006/relationships/hyperlink" Target="http://baike.baidu.com/view/19711.htm" TargetMode="External"/><Relationship Id="rId1" Type="http://schemas.openxmlformats.org/officeDocument/2006/relationships/slideLayout" Target="../slideLayouts/slideLayout2.xml"/><Relationship Id="rId4" Type="http://schemas.openxmlformats.org/officeDocument/2006/relationships/hyperlink" Target="http://baike.baidu.com/view/1739747.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en-US"/>
          </a:p>
        </p:txBody>
      </p:sp>
      <p:sp>
        <p:nvSpPr>
          <p:cNvPr id="3" name="副标题 2"/>
          <p:cNvSpPr>
            <a:spLocks noGrp="1"/>
          </p:cNvSpPr>
          <p:nvPr>
            <p:ph type="subTitle" idx="1"/>
          </p:nvPr>
        </p:nvSpPr>
        <p:spPr/>
        <p:txBody>
          <a:bodyPr/>
          <a:lstStyle/>
          <a:p>
            <a:endParaRPr 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6019800" y="2120900"/>
            <a:ext cx="5715000" cy="923330"/>
          </a:xfrm>
          <a:prstGeom prst="rect">
            <a:avLst/>
          </a:prstGeom>
          <a:noFill/>
        </p:spPr>
        <p:txBody>
          <a:bodyPr wrap="square" rtlCol="0">
            <a:spAutoFit/>
          </a:bodyPr>
          <a:lstStyle/>
          <a:p>
            <a:r>
              <a:rPr lang="zh-CN" altLang="en-US" sz="5400" b="1" dirty="0" smtClean="0">
                <a:solidFill>
                  <a:srgbClr val="FF0000"/>
                </a:solidFill>
              </a:rPr>
              <a:t>技术架构内部培训</a:t>
            </a:r>
            <a:endParaRPr lang="en-US" sz="5400" b="1" dirty="0">
              <a:solidFill>
                <a:srgbClr val="FF0000"/>
              </a:solidFill>
            </a:endParaRPr>
          </a:p>
        </p:txBody>
      </p:sp>
      <p:sp>
        <p:nvSpPr>
          <p:cNvPr id="7" name="文本框 6"/>
          <p:cNvSpPr txBox="1"/>
          <p:nvPr/>
        </p:nvSpPr>
        <p:spPr>
          <a:xfrm>
            <a:off x="9923924" y="3590368"/>
            <a:ext cx="1586757" cy="400110"/>
          </a:xfrm>
          <a:prstGeom prst="rect">
            <a:avLst/>
          </a:prstGeom>
          <a:noFill/>
        </p:spPr>
        <p:txBody>
          <a:bodyPr wrap="square" rtlCol="0">
            <a:spAutoFit/>
          </a:bodyPr>
          <a:lstStyle/>
          <a:p>
            <a:r>
              <a:rPr lang="en-US" sz="2000" dirty="0" smtClean="0"/>
              <a:t>Yang Jin</a:t>
            </a:r>
          </a:p>
        </p:txBody>
      </p:sp>
    </p:spTree>
    <p:extLst>
      <p:ext uri="{BB962C8B-B14F-4D97-AF65-F5344CB8AC3E}">
        <p14:creationId xmlns:p14="http://schemas.microsoft.com/office/powerpoint/2010/main" val="313578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05729"/>
            <a:ext cx="10515600" cy="600075"/>
          </a:xfrm>
          <a:ln>
            <a:solidFill>
              <a:schemeClr val="bg1">
                <a:lumMod val="75000"/>
              </a:schemeClr>
            </a:solidFill>
          </a:ln>
        </p:spPr>
        <p:txBody>
          <a:bodyPr>
            <a:normAutofit fontScale="90000"/>
          </a:bodyPr>
          <a:lstStyle/>
          <a:p>
            <a:r>
              <a:rPr lang="en-US" altLang="zh-CN" dirty="0" smtClean="0"/>
              <a:t>OBIEE</a:t>
            </a:r>
            <a:endParaRPr lang="en-US" dirty="0"/>
          </a:p>
        </p:txBody>
      </p:sp>
      <p:pic>
        <p:nvPicPr>
          <p:cNvPr id="5" name="内容占位符 4"/>
          <p:cNvPicPr>
            <a:picLocks noGrp="1" noChangeAspect="1"/>
          </p:cNvPicPr>
          <p:nvPr>
            <p:ph idx="1"/>
          </p:nvPr>
        </p:nvPicPr>
        <p:blipFill>
          <a:blip r:embed="rId2" cstate="print"/>
          <a:stretch>
            <a:fillRect/>
          </a:stretch>
        </p:blipFill>
        <p:spPr>
          <a:xfrm>
            <a:off x="2869612" y="1171977"/>
            <a:ext cx="6452776" cy="5035640"/>
          </a:xfrm>
          <a:prstGeom prst="rect">
            <a:avLst/>
          </a:prstGeom>
        </p:spPr>
      </p:pic>
    </p:spTree>
    <p:extLst>
      <p:ext uri="{BB962C8B-B14F-4D97-AF65-F5344CB8AC3E}">
        <p14:creationId xmlns:p14="http://schemas.microsoft.com/office/powerpoint/2010/main" val="23629709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2008" y="359879"/>
            <a:ext cx="10515600" cy="600075"/>
          </a:xfrm>
          <a:ln>
            <a:solidFill>
              <a:schemeClr val="bg1">
                <a:lumMod val="75000"/>
              </a:schemeClr>
            </a:solidFill>
          </a:ln>
        </p:spPr>
        <p:txBody>
          <a:bodyPr>
            <a:normAutofit fontScale="90000"/>
          </a:bodyPr>
          <a:lstStyle/>
          <a:p>
            <a:r>
              <a:rPr lang="en-US" altLang="zh-CN" dirty="0"/>
              <a:t>Data Sources for Oracle Retail Analytics</a:t>
            </a:r>
            <a:endParaRPr lang="en-US" dirty="0"/>
          </a:p>
        </p:txBody>
      </p:sp>
      <p:pic>
        <p:nvPicPr>
          <p:cNvPr id="6" name="图片 5"/>
          <p:cNvPicPr>
            <a:picLocks noChangeAspect="1"/>
          </p:cNvPicPr>
          <p:nvPr/>
        </p:nvPicPr>
        <p:blipFill>
          <a:blip r:embed="rId2" cstate="print"/>
          <a:stretch>
            <a:fillRect/>
          </a:stretch>
        </p:blipFill>
        <p:spPr>
          <a:xfrm>
            <a:off x="2181216" y="1056068"/>
            <a:ext cx="7877184" cy="5174400"/>
          </a:xfrm>
          <a:prstGeom prst="rect">
            <a:avLst/>
          </a:prstGeom>
        </p:spPr>
      </p:pic>
    </p:spTree>
    <p:extLst>
      <p:ext uri="{BB962C8B-B14F-4D97-AF65-F5344CB8AC3E}">
        <p14:creationId xmlns:p14="http://schemas.microsoft.com/office/powerpoint/2010/main" val="1500140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日期（</a:t>
            </a:r>
            <a:r>
              <a:rPr lang="en-US" altLang="zh-CN" dirty="0"/>
              <a:t>Gregorian Calendar</a:t>
            </a:r>
            <a:r>
              <a:rPr lang="zh-CN" altLang="en-US" dirty="0" smtClean="0"/>
              <a:t>）</a:t>
            </a:r>
            <a:endParaRPr lang="zh-CN" altLang="en-US" dirty="0"/>
          </a:p>
        </p:txBody>
      </p:sp>
      <p:pic>
        <p:nvPicPr>
          <p:cNvPr id="4" name="内容占位符 3"/>
          <p:cNvPicPr>
            <a:picLocks noGrp="1" noChangeAspect="1"/>
          </p:cNvPicPr>
          <p:nvPr>
            <p:ph idx="1"/>
          </p:nvPr>
        </p:nvPicPr>
        <p:blipFill>
          <a:blip r:embed="rId2" cstate="print"/>
          <a:stretch>
            <a:fillRect/>
          </a:stretch>
        </p:blipFill>
        <p:spPr>
          <a:xfrm>
            <a:off x="4673164" y="1282700"/>
            <a:ext cx="2845671" cy="4932827"/>
          </a:xfrm>
          <a:prstGeom prst="rect">
            <a:avLst/>
          </a:prstGeom>
        </p:spPr>
      </p:pic>
    </p:spTree>
    <p:extLst>
      <p:ext uri="{BB962C8B-B14F-4D97-AF65-F5344CB8AC3E}">
        <p14:creationId xmlns:p14="http://schemas.microsoft.com/office/powerpoint/2010/main" val="3772307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时间（</a:t>
            </a:r>
            <a:r>
              <a:rPr lang="en-US" altLang="zh-CN" dirty="0" smtClean="0"/>
              <a:t>Time of Day</a:t>
            </a:r>
            <a:r>
              <a:rPr lang="zh-CN" altLang="en-US" dirty="0" smtClean="0"/>
              <a:t>）</a:t>
            </a:r>
            <a:endParaRPr lang="zh-CN" altLang="en-US" dirty="0"/>
          </a:p>
        </p:txBody>
      </p:sp>
      <p:pic>
        <p:nvPicPr>
          <p:cNvPr id="4" name="内容占位符 3"/>
          <p:cNvPicPr>
            <a:picLocks noGrp="1" noChangeAspect="1"/>
          </p:cNvPicPr>
          <p:nvPr>
            <p:ph idx="1"/>
          </p:nvPr>
        </p:nvPicPr>
        <p:blipFill>
          <a:blip r:embed="rId2" cstate="print"/>
          <a:stretch>
            <a:fillRect/>
          </a:stretch>
        </p:blipFill>
        <p:spPr>
          <a:xfrm>
            <a:off x="4170888" y="1282700"/>
            <a:ext cx="3850224" cy="4970125"/>
          </a:xfrm>
          <a:prstGeom prst="rect">
            <a:avLst/>
          </a:prstGeom>
        </p:spPr>
      </p:pic>
    </p:spTree>
    <p:extLst>
      <p:ext uri="{BB962C8B-B14F-4D97-AF65-F5344CB8AC3E}">
        <p14:creationId xmlns:p14="http://schemas.microsoft.com/office/powerpoint/2010/main" val="5938956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组织（</a:t>
            </a:r>
            <a:r>
              <a:rPr lang="en-US" altLang="zh-CN" dirty="0" smtClean="0"/>
              <a:t>Organization</a:t>
            </a:r>
            <a:r>
              <a:rPr lang="zh-CN" altLang="en-US" dirty="0" smtClean="0"/>
              <a:t>）</a:t>
            </a:r>
            <a:endParaRPr lang="zh-CN" altLang="en-US" dirty="0"/>
          </a:p>
        </p:txBody>
      </p:sp>
      <p:pic>
        <p:nvPicPr>
          <p:cNvPr id="4" name="内容占位符 3"/>
          <p:cNvPicPr>
            <a:picLocks noGrp="1" noChangeAspect="1"/>
          </p:cNvPicPr>
          <p:nvPr>
            <p:ph idx="1"/>
          </p:nvPr>
        </p:nvPicPr>
        <p:blipFill>
          <a:blip r:embed="rId2" cstate="print"/>
          <a:stretch>
            <a:fillRect/>
          </a:stretch>
        </p:blipFill>
        <p:spPr>
          <a:xfrm>
            <a:off x="1261205" y="1282700"/>
            <a:ext cx="9669589" cy="4049154"/>
          </a:xfrm>
          <a:prstGeom prst="rect">
            <a:avLst/>
          </a:prstGeom>
        </p:spPr>
      </p:pic>
    </p:spTree>
    <p:extLst>
      <p:ext uri="{BB962C8B-B14F-4D97-AF65-F5344CB8AC3E}">
        <p14:creationId xmlns:p14="http://schemas.microsoft.com/office/powerpoint/2010/main" val="637156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商品（</a:t>
            </a:r>
            <a:r>
              <a:rPr lang="en-US" altLang="zh-CN" dirty="0" smtClean="0"/>
              <a:t>Product</a:t>
            </a:r>
            <a:r>
              <a:rPr lang="zh-CN" altLang="en-US" dirty="0" smtClean="0"/>
              <a:t>）</a:t>
            </a:r>
            <a:endParaRPr lang="zh-CN" altLang="en-US" dirty="0"/>
          </a:p>
        </p:txBody>
      </p:sp>
      <p:pic>
        <p:nvPicPr>
          <p:cNvPr id="4" name="内容占位符 3"/>
          <p:cNvPicPr>
            <a:picLocks noGrp="1" noChangeAspect="1"/>
          </p:cNvPicPr>
          <p:nvPr>
            <p:ph idx="1"/>
          </p:nvPr>
        </p:nvPicPr>
        <p:blipFill>
          <a:blip r:embed="rId2" cstate="print"/>
          <a:stretch>
            <a:fillRect/>
          </a:stretch>
        </p:blipFill>
        <p:spPr>
          <a:xfrm>
            <a:off x="1076963" y="1282700"/>
            <a:ext cx="10038074" cy="4937796"/>
          </a:xfrm>
          <a:prstGeom prst="rect">
            <a:avLst/>
          </a:prstGeom>
        </p:spPr>
      </p:pic>
    </p:spTree>
    <p:extLst>
      <p:ext uri="{BB962C8B-B14F-4D97-AF65-F5344CB8AC3E}">
        <p14:creationId xmlns:p14="http://schemas.microsoft.com/office/powerpoint/2010/main" val="1516156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促销（</a:t>
            </a:r>
            <a:r>
              <a:rPr lang="en-US" altLang="zh-CN" dirty="0" smtClean="0"/>
              <a:t>Promotion</a:t>
            </a:r>
            <a:r>
              <a:rPr lang="zh-CN" altLang="en-US" dirty="0" smtClean="0"/>
              <a:t>）</a:t>
            </a:r>
            <a:endParaRPr lang="zh-CN" altLang="en-US" dirty="0"/>
          </a:p>
        </p:txBody>
      </p:sp>
      <p:pic>
        <p:nvPicPr>
          <p:cNvPr id="4" name="内容占位符 3"/>
          <p:cNvPicPr>
            <a:picLocks noGrp="1" noChangeAspect="1"/>
          </p:cNvPicPr>
          <p:nvPr>
            <p:ph idx="1"/>
          </p:nvPr>
        </p:nvPicPr>
        <p:blipFill>
          <a:blip r:embed="rId2" cstate="print"/>
          <a:stretch>
            <a:fillRect/>
          </a:stretch>
        </p:blipFill>
        <p:spPr>
          <a:xfrm>
            <a:off x="3505760" y="1282700"/>
            <a:ext cx="5180480" cy="4394517"/>
          </a:xfrm>
          <a:prstGeom prst="rect">
            <a:avLst/>
          </a:prstGeom>
        </p:spPr>
      </p:pic>
    </p:spTree>
    <p:extLst>
      <p:ext uri="{BB962C8B-B14F-4D97-AF65-F5344CB8AC3E}">
        <p14:creationId xmlns:p14="http://schemas.microsoft.com/office/powerpoint/2010/main" val="3921661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供应商（</a:t>
            </a:r>
            <a:r>
              <a:rPr lang="en-US" altLang="zh-CN" dirty="0" smtClean="0"/>
              <a:t>Supplier</a:t>
            </a:r>
            <a:r>
              <a:rPr lang="zh-CN" altLang="en-US" dirty="0" smtClean="0"/>
              <a:t>）</a:t>
            </a:r>
            <a:endParaRPr lang="zh-CN" altLang="en-US" dirty="0"/>
          </a:p>
        </p:txBody>
      </p:sp>
      <p:pic>
        <p:nvPicPr>
          <p:cNvPr id="4" name="内容占位符 3"/>
          <p:cNvPicPr>
            <a:picLocks noGrp="1" noChangeAspect="1"/>
          </p:cNvPicPr>
          <p:nvPr>
            <p:ph idx="1"/>
          </p:nvPr>
        </p:nvPicPr>
        <p:blipFill>
          <a:blip r:embed="rId2" cstate="print"/>
          <a:stretch>
            <a:fillRect/>
          </a:stretch>
        </p:blipFill>
        <p:spPr>
          <a:xfrm>
            <a:off x="2219937" y="1282700"/>
            <a:ext cx="7752126" cy="4860523"/>
          </a:xfrm>
          <a:prstGeom prst="rect">
            <a:avLst/>
          </a:prstGeom>
        </p:spPr>
      </p:pic>
    </p:spTree>
    <p:extLst>
      <p:ext uri="{BB962C8B-B14F-4D97-AF65-F5344CB8AC3E}">
        <p14:creationId xmlns:p14="http://schemas.microsoft.com/office/powerpoint/2010/main" val="42031120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零售类型（</a:t>
            </a:r>
            <a:r>
              <a:rPr lang="en-US" altLang="zh-CN" dirty="0" smtClean="0"/>
              <a:t>Retail Type</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r>
              <a:rPr lang="en-US" altLang="zh-CN" b="1" i="1" dirty="0"/>
              <a:t>Retail Type Attribute</a:t>
            </a:r>
          </a:p>
          <a:p>
            <a:pPr marL="0" indent="0">
              <a:buNone/>
            </a:pPr>
            <a:r>
              <a:rPr lang="en-US" altLang="zh-CN" b="1" dirty="0"/>
              <a:t>Attribute </a:t>
            </a:r>
            <a:r>
              <a:rPr lang="en-US" altLang="zh-CN" b="1" dirty="0" smtClean="0"/>
              <a:t>                            Definition</a:t>
            </a:r>
            <a:endParaRPr lang="en-US" altLang="zh-CN" b="1" dirty="0"/>
          </a:p>
          <a:p>
            <a:pPr marL="0" indent="0">
              <a:buNone/>
            </a:pPr>
            <a:r>
              <a:rPr lang="en-US" altLang="zh-CN" dirty="0"/>
              <a:t>Retail Type </a:t>
            </a:r>
            <a:r>
              <a:rPr lang="en-US" altLang="zh-CN" dirty="0" smtClean="0"/>
              <a:t>                         Price </a:t>
            </a:r>
            <a:r>
              <a:rPr lang="en-US" altLang="zh-CN" dirty="0"/>
              <a:t>type of an item. Values are as follows:</a:t>
            </a:r>
          </a:p>
          <a:p>
            <a:pPr marL="0" indent="0">
              <a:buNone/>
            </a:pPr>
            <a:r>
              <a:rPr lang="en-US" altLang="zh-CN" dirty="0" smtClean="0"/>
              <a:t>                                             R </a:t>
            </a:r>
            <a:r>
              <a:rPr lang="en-US" altLang="zh-CN" dirty="0"/>
              <a:t>- Regular</a:t>
            </a:r>
          </a:p>
          <a:p>
            <a:pPr marL="0" indent="0">
              <a:buNone/>
            </a:pPr>
            <a:r>
              <a:rPr lang="en-US" altLang="zh-CN" dirty="0" smtClean="0"/>
              <a:t>                                             P </a:t>
            </a:r>
            <a:r>
              <a:rPr lang="en-US" altLang="zh-CN" dirty="0"/>
              <a:t>- Promotion</a:t>
            </a:r>
          </a:p>
          <a:p>
            <a:pPr marL="0" indent="0">
              <a:buNone/>
            </a:pPr>
            <a:r>
              <a:rPr lang="en-US" altLang="zh-CN" dirty="0" smtClean="0"/>
              <a:t>                                             C </a:t>
            </a:r>
            <a:r>
              <a:rPr lang="en-US" altLang="zh-CN" dirty="0"/>
              <a:t>- Clearance</a:t>
            </a:r>
          </a:p>
          <a:p>
            <a:pPr marL="0" indent="0">
              <a:buNone/>
            </a:pPr>
            <a:r>
              <a:rPr lang="en-US" altLang="zh-CN" dirty="0" smtClean="0"/>
              <a:t>                                             I </a:t>
            </a:r>
            <a:r>
              <a:rPr lang="en-US" altLang="zh-CN" dirty="0"/>
              <a:t>- Intercompany</a:t>
            </a:r>
          </a:p>
          <a:p>
            <a:pPr marL="457200" lvl="1" indent="0">
              <a:buNone/>
            </a:pPr>
            <a:r>
              <a:rPr lang="en-US" altLang="zh-CN" dirty="0" smtClean="0"/>
              <a:t>                                            </a:t>
            </a:r>
          </a:p>
          <a:p>
            <a:pPr lvl="1"/>
            <a:r>
              <a:rPr lang="en-US" altLang="zh-CN" dirty="0" smtClean="0"/>
              <a:t> If </a:t>
            </a:r>
            <a:r>
              <a:rPr lang="en-US" altLang="zh-CN" dirty="0"/>
              <a:t>an item is on promotion and clearance </a:t>
            </a:r>
            <a:r>
              <a:rPr lang="en-US" altLang="zh-CN" dirty="0" smtClean="0"/>
              <a:t>at the </a:t>
            </a:r>
            <a:r>
              <a:rPr lang="en-US" altLang="zh-CN" dirty="0"/>
              <a:t>same </a:t>
            </a:r>
            <a:r>
              <a:rPr lang="en-US" altLang="zh-CN" dirty="0" smtClean="0"/>
              <a:t> time</a:t>
            </a:r>
            <a:r>
              <a:rPr lang="en-US" altLang="zh-CN" dirty="0"/>
              <a:t>, </a:t>
            </a:r>
            <a:r>
              <a:rPr lang="en-US" altLang="zh-CN" dirty="0" smtClean="0"/>
              <a:t>the retail type is “C”.</a:t>
            </a:r>
            <a:endParaRPr lang="zh-CN" altLang="en-US" dirty="0"/>
          </a:p>
        </p:txBody>
      </p:sp>
      <p:cxnSp>
        <p:nvCxnSpPr>
          <p:cNvPr id="5" name="直接连接符 4"/>
          <p:cNvCxnSpPr/>
          <p:nvPr/>
        </p:nvCxnSpPr>
        <p:spPr>
          <a:xfrm>
            <a:off x="838200" y="1867437"/>
            <a:ext cx="10289146" cy="2575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38200" y="2338231"/>
            <a:ext cx="10289146" cy="25757"/>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838200" y="6169224"/>
            <a:ext cx="10289146" cy="25757"/>
          </a:xfrm>
          <a:prstGeom prst="line">
            <a:avLst/>
          </a:prstGeom>
          <a:ln w="95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4167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渐变维度</a:t>
            </a:r>
            <a:r>
              <a:rPr lang="en-US" altLang="zh-CN" dirty="0" smtClean="0"/>
              <a:t>(Slowly Changing Dimension)</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渐变维度 </a:t>
            </a:r>
            <a:r>
              <a:rPr lang="en-US" altLang="zh-CN" dirty="0"/>
              <a:t>(SCD) </a:t>
            </a:r>
            <a:r>
              <a:rPr lang="zh-CN" altLang="en-US" dirty="0"/>
              <a:t>是在数据仓库中随着时间的推移存储和管理当前数据和历史数据的维。它被视为并实现为跟踪维记录历史过程中最关键的 </a:t>
            </a:r>
            <a:r>
              <a:rPr lang="en-US" altLang="zh-CN" dirty="0"/>
              <a:t>ETL </a:t>
            </a:r>
            <a:r>
              <a:rPr lang="zh-CN" altLang="en-US" dirty="0"/>
              <a:t>任务之一</a:t>
            </a:r>
            <a:r>
              <a:rPr lang="zh-CN" altLang="en-US" dirty="0" smtClean="0"/>
              <a:t>。</a:t>
            </a:r>
            <a:endParaRPr lang="en-US" altLang="zh-CN" dirty="0" smtClean="0"/>
          </a:p>
          <a:p>
            <a:r>
              <a:rPr lang="en-US" altLang="zh-CN" dirty="0"/>
              <a:t>Type 1 SCD — </a:t>
            </a:r>
            <a:r>
              <a:rPr lang="zh-CN" altLang="en-US" dirty="0" smtClean="0"/>
              <a:t>覆盖</a:t>
            </a:r>
            <a:r>
              <a:rPr lang="en-US" altLang="zh-CN" dirty="0" smtClean="0"/>
              <a:t>(</a:t>
            </a:r>
            <a:r>
              <a:rPr lang="zh-CN" altLang="en-US" b="1" dirty="0"/>
              <a:t>重写历史</a:t>
            </a:r>
            <a:r>
              <a:rPr lang="zh-CN" altLang="en-US" dirty="0"/>
              <a:t> </a:t>
            </a:r>
            <a:r>
              <a:rPr lang="en-US" altLang="zh-CN" dirty="0" smtClean="0"/>
              <a:t>)</a:t>
            </a:r>
            <a:endParaRPr lang="zh-CN" altLang="en-US" dirty="0"/>
          </a:p>
          <a:p>
            <a:r>
              <a:rPr lang="zh-CN" altLang="en-US" dirty="0"/>
              <a:t>在 </a:t>
            </a:r>
            <a:r>
              <a:rPr lang="en-US" altLang="zh-CN" dirty="0"/>
              <a:t>Type 1 SCD </a:t>
            </a:r>
            <a:r>
              <a:rPr lang="zh-CN" altLang="en-US" dirty="0"/>
              <a:t>中，新数据将覆盖现有数据。因此，现有数据将丢失，而不会存储在其他任何</a:t>
            </a:r>
            <a:r>
              <a:rPr lang="zh-CN" altLang="en-US" dirty="0" smtClean="0"/>
              <a:t>地方。</a:t>
            </a:r>
            <a:endParaRPr lang="zh-CN" altLang="en-US" dirty="0"/>
          </a:p>
          <a:p>
            <a:r>
              <a:rPr lang="en-US" altLang="zh-CN" dirty="0"/>
              <a:t>Type 2 SCD — </a:t>
            </a:r>
            <a:r>
              <a:rPr lang="zh-CN" altLang="en-US" dirty="0"/>
              <a:t>创建另一个维</a:t>
            </a:r>
            <a:r>
              <a:rPr lang="zh-CN" altLang="en-US" dirty="0" smtClean="0"/>
              <a:t>记录</a:t>
            </a:r>
            <a:r>
              <a:rPr lang="en-US" altLang="zh-CN" dirty="0" smtClean="0"/>
              <a:t>(</a:t>
            </a:r>
            <a:r>
              <a:rPr lang="zh-CN" altLang="en-US" b="1" dirty="0"/>
              <a:t>保留历史</a:t>
            </a:r>
            <a:r>
              <a:rPr lang="zh-CN" altLang="en-US" dirty="0"/>
              <a:t> </a:t>
            </a:r>
            <a:r>
              <a:rPr lang="en-US" altLang="zh-CN" dirty="0" smtClean="0"/>
              <a:t>)</a:t>
            </a:r>
            <a:endParaRPr lang="zh-CN" altLang="en-US" dirty="0"/>
          </a:p>
          <a:p>
            <a:r>
              <a:rPr lang="en-US" altLang="zh-CN" dirty="0"/>
              <a:t>Type 2 SCD </a:t>
            </a:r>
            <a:r>
              <a:rPr lang="zh-CN" altLang="en-US" dirty="0"/>
              <a:t>可保留值的完整历史。如果选定属性的值发生更改，当前记录会关闭。系统会使用更改后的数据值创建一个新记录，这个新记录将成为当前记录。每个记录都包含有效时间和过期时间，以标识记录处于活动状态的时间段。</a:t>
            </a:r>
          </a:p>
          <a:p>
            <a:r>
              <a:rPr lang="en-US" altLang="zh-CN" dirty="0"/>
              <a:t>Type 3 SCD — </a:t>
            </a:r>
            <a:r>
              <a:rPr lang="zh-CN" altLang="en-US" dirty="0"/>
              <a:t>创建当前</a:t>
            </a:r>
            <a:r>
              <a:rPr lang="zh-CN" altLang="en-US" dirty="0" smtClean="0"/>
              <a:t>值域</a:t>
            </a:r>
            <a:r>
              <a:rPr lang="en-US" altLang="zh-CN" dirty="0" smtClean="0"/>
              <a:t>(</a:t>
            </a:r>
            <a:r>
              <a:rPr lang="zh-CN" altLang="en-US" b="1" dirty="0"/>
              <a:t>仅保存上一次历史</a:t>
            </a:r>
            <a:r>
              <a:rPr lang="zh-CN" altLang="en-US" dirty="0"/>
              <a:t> </a:t>
            </a:r>
            <a:r>
              <a:rPr lang="en-US" altLang="zh-CN" dirty="0" smtClean="0"/>
              <a:t>)</a:t>
            </a:r>
            <a:endParaRPr lang="zh-CN" altLang="en-US" dirty="0"/>
          </a:p>
          <a:p>
            <a:r>
              <a:rPr lang="en-US" altLang="zh-CN" dirty="0"/>
              <a:t>Type 3 SCD </a:t>
            </a:r>
            <a:r>
              <a:rPr lang="zh-CN" altLang="en-US" dirty="0"/>
              <a:t>可为某些选定的级别属性存储两个版本的值。每个记录都会存储选定属性的上一个值和当前值。如果任一选定属性的值发生更改，就会将当前值存储为旧值，而新值将成为当前值。</a:t>
            </a:r>
          </a:p>
          <a:p>
            <a:endParaRPr lang="zh-CN" altLang="en-US" dirty="0"/>
          </a:p>
        </p:txBody>
      </p:sp>
    </p:spTree>
    <p:extLst>
      <p:ext uri="{BB962C8B-B14F-4D97-AF65-F5344CB8AC3E}">
        <p14:creationId xmlns:p14="http://schemas.microsoft.com/office/powerpoint/2010/main" val="3942989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71247"/>
          </a:xfrm>
          <a:ln>
            <a:noFill/>
          </a:ln>
        </p:spPr>
        <p:txBody>
          <a:bodyPr/>
          <a:lstStyle/>
          <a:p>
            <a:r>
              <a:rPr lang="zh-CN" altLang="en-US" dirty="0"/>
              <a:t>目录</a:t>
            </a:r>
            <a:endParaRPr lang="en-US" dirty="0"/>
          </a:p>
        </p:txBody>
      </p:sp>
      <p:sp>
        <p:nvSpPr>
          <p:cNvPr id="3" name="内容占位符 2"/>
          <p:cNvSpPr>
            <a:spLocks noGrp="1"/>
          </p:cNvSpPr>
          <p:nvPr>
            <p:ph idx="1"/>
          </p:nvPr>
        </p:nvSpPr>
        <p:spPr>
          <a:xfrm>
            <a:off x="838200" y="1236372"/>
            <a:ext cx="10515600" cy="4750091"/>
          </a:xfrm>
        </p:spPr>
        <p:txBody>
          <a:bodyPr>
            <a:normAutofit/>
          </a:bodyPr>
          <a:lstStyle/>
          <a:p>
            <a:r>
              <a:rPr lang="zh-CN" altLang="en-US" sz="2000" dirty="0" smtClean="0">
                <a:latin typeface="+mn-ea"/>
              </a:rPr>
              <a:t>技术架构</a:t>
            </a:r>
            <a:endParaRPr lang="en-US" sz="2000" dirty="0" smtClean="0">
              <a:latin typeface="+mn-ea"/>
            </a:endParaRPr>
          </a:p>
          <a:p>
            <a:pPr lvl="1"/>
            <a:r>
              <a:rPr lang="en-US" sz="2000" dirty="0">
                <a:latin typeface="+mn-ea"/>
              </a:rPr>
              <a:t>RA</a:t>
            </a:r>
          </a:p>
          <a:p>
            <a:pPr lvl="1"/>
            <a:r>
              <a:rPr lang="en-US" sz="2000" dirty="0">
                <a:latin typeface="+mn-ea"/>
              </a:rPr>
              <a:t>ODI</a:t>
            </a:r>
          </a:p>
          <a:p>
            <a:pPr lvl="1"/>
            <a:r>
              <a:rPr lang="en-US" sz="2000" dirty="0">
                <a:latin typeface="+mn-ea"/>
              </a:rPr>
              <a:t>OBIEE</a:t>
            </a:r>
          </a:p>
          <a:p>
            <a:pPr lvl="1"/>
            <a:r>
              <a:rPr lang="en-US" sz="2000" dirty="0">
                <a:latin typeface="+mn-ea"/>
              </a:rPr>
              <a:t>Data Sources for RA</a:t>
            </a:r>
          </a:p>
          <a:p>
            <a:r>
              <a:rPr lang="zh-CN" altLang="en-US" sz="2000" dirty="0" smtClean="0">
                <a:latin typeface="+mn-ea"/>
              </a:rPr>
              <a:t>业务逻辑</a:t>
            </a:r>
            <a:endParaRPr lang="en-US" altLang="zh-CN" sz="2000" dirty="0" smtClean="0">
              <a:latin typeface="+mn-ea"/>
            </a:endParaRPr>
          </a:p>
          <a:p>
            <a:pPr lvl="1"/>
            <a:r>
              <a:rPr lang="zh-CN" altLang="en-US" sz="2000" dirty="0" smtClean="0">
                <a:latin typeface="+mn-ea"/>
              </a:rPr>
              <a:t>日期（</a:t>
            </a:r>
            <a:r>
              <a:rPr lang="en-US" altLang="zh-CN" sz="2000" dirty="0">
                <a:latin typeface="+mn-ea"/>
              </a:rPr>
              <a:t>Gregorian Calendar</a:t>
            </a:r>
            <a:r>
              <a:rPr lang="zh-CN" altLang="en-US" sz="2000" dirty="0" smtClean="0">
                <a:latin typeface="+mn-ea"/>
              </a:rPr>
              <a:t>）</a:t>
            </a:r>
            <a:endParaRPr lang="en-US" altLang="zh-CN" sz="2000" dirty="0" smtClean="0">
              <a:latin typeface="+mn-ea"/>
            </a:endParaRPr>
          </a:p>
          <a:p>
            <a:pPr lvl="1"/>
            <a:r>
              <a:rPr lang="zh-CN" altLang="en-US" sz="2000" dirty="0" smtClean="0">
                <a:latin typeface="+mn-ea"/>
              </a:rPr>
              <a:t>时间（</a:t>
            </a:r>
            <a:r>
              <a:rPr lang="en-US" altLang="zh-CN" sz="2000" dirty="0" smtClean="0">
                <a:latin typeface="+mn-ea"/>
              </a:rPr>
              <a:t>Time of Day</a:t>
            </a:r>
            <a:r>
              <a:rPr lang="zh-CN" altLang="en-US" sz="2000" dirty="0" smtClean="0">
                <a:latin typeface="+mn-ea"/>
              </a:rPr>
              <a:t>）</a:t>
            </a:r>
            <a:endParaRPr lang="en-US" altLang="zh-CN" sz="2000" dirty="0" smtClean="0">
              <a:latin typeface="+mn-ea"/>
            </a:endParaRPr>
          </a:p>
          <a:p>
            <a:pPr lvl="1"/>
            <a:r>
              <a:rPr lang="zh-CN" altLang="en-US" sz="2000" dirty="0">
                <a:latin typeface="+mn-ea"/>
              </a:rPr>
              <a:t>组织（</a:t>
            </a:r>
            <a:r>
              <a:rPr lang="en-US" altLang="zh-CN" sz="2000" dirty="0">
                <a:latin typeface="+mn-ea"/>
              </a:rPr>
              <a:t>Organization</a:t>
            </a:r>
            <a:r>
              <a:rPr lang="zh-CN" altLang="en-US" sz="2000" dirty="0" smtClean="0">
                <a:latin typeface="+mn-ea"/>
              </a:rPr>
              <a:t>）</a:t>
            </a:r>
            <a:endParaRPr lang="en-US" altLang="zh-CN" sz="2000" dirty="0" smtClean="0">
              <a:latin typeface="+mn-ea"/>
            </a:endParaRPr>
          </a:p>
          <a:p>
            <a:pPr lvl="1"/>
            <a:r>
              <a:rPr lang="zh-CN" altLang="en-US" sz="2000" dirty="0"/>
              <a:t>商品（</a:t>
            </a:r>
            <a:r>
              <a:rPr lang="en-US" altLang="zh-CN" sz="2000" dirty="0"/>
              <a:t>Product</a:t>
            </a:r>
            <a:r>
              <a:rPr lang="zh-CN" altLang="en-US" sz="2000" dirty="0" smtClean="0"/>
              <a:t>）</a:t>
            </a:r>
            <a:endParaRPr lang="en-US" altLang="zh-CN" sz="2000" dirty="0" smtClean="0"/>
          </a:p>
          <a:p>
            <a:pPr lvl="1"/>
            <a:r>
              <a:rPr lang="zh-CN" altLang="en-US" sz="2000" dirty="0"/>
              <a:t>促销（</a:t>
            </a:r>
            <a:r>
              <a:rPr lang="en-US" altLang="zh-CN" sz="2000" dirty="0"/>
              <a:t>Promotion</a:t>
            </a:r>
            <a:r>
              <a:rPr lang="zh-CN" altLang="en-US" sz="2000" dirty="0" smtClean="0"/>
              <a:t>）</a:t>
            </a:r>
            <a:endParaRPr lang="en-US" altLang="zh-CN" sz="2000" dirty="0" smtClean="0"/>
          </a:p>
          <a:p>
            <a:pPr lvl="1"/>
            <a:r>
              <a:rPr lang="zh-CN" altLang="en-US" sz="2000" dirty="0">
                <a:latin typeface="+mn-ea"/>
              </a:rPr>
              <a:t>供应</a:t>
            </a:r>
            <a:r>
              <a:rPr lang="zh-CN" altLang="en-US" sz="2000" dirty="0" smtClean="0">
                <a:latin typeface="+mn-ea"/>
              </a:rPr>
              <a:t>商（</a:t>
            </a:r>
            <a:r>
              <a:rPr lang="en-US" altLang="zh-CN" sz="2000" dirty="0"/>
              <a:t>Supplier</a:t>
            </a:r>
            <a:r>
              <a:rPr lang="zh-CN" altLang="en-US" sz="2000" dirty="0" smtClean="0">
                <a:latin typeface="+mn-ea"/>
              </a:rPr>
              <a:t>）</a:t>
            </a:r>
            <a:endParaRPr lang="en-US" altLang="zh-CN" sz="2000" dirty="0" smtClean="0">
              <a:latin typeface="+mn-ea"/>
            </a:endParaRPr>
          </a:p>
          <a:p>
            <a:pPr lvl="1"/>
            <a:r>
              <a:rPr lang="zh-CN" altLang="en-US" sz="2000" dirty="0" smtClean="0">
                <a:latin typeface="+mn-ea"/>
              </a:rPr>
              <a:t>零售类型（</a:t>
            </a:r>
            <a:r>
              <a:rPr lang="en-US" altLang="zh-CN" sz="2000" dirty="0"/>
              <a:t>Retail Season</a:t>
            </a:r>
            <a:r>
              <a:rPr lang="zh-CN" altLang="en-US" sz="2000" dirty="0" smtClean="0">
                <a:latin typeface="+mn-ea"/>
              </a:rPr>
              <a:t>）</a:t>
            </a:r>
            <a:endParaRPr lang="en-US" sz="2000" dirty="0" smtClean="0">
              <a:latin typeface="+mn-ea"/>
            </a:endParaRPr>
          </a:p>
        </p:txBody>
      </p:sp>
    </p:spTree>
    <p:extLst>
      <p:ext uri="{BB962C8B-B14F-4D97-AF65-F5344CB8AC3E}">
        <p14:creationId xmlns:p14="http://schemas.microsoft.com/office/powerpoint/2010/main" val="3151425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渐变维</a:t>
            </a:r>
            <a:r>
              <a:rPr lang="zh-CN" altLang="en-US" dirty="0" smtClean="0"/>
              <a:t>度</a:t>
            </a:r>
            <a:r>
              <a:rPr lang="zh-CN" altLang="en-US" dirty="0"/>
              <a:t>应用</a:t>
            </a:r>
          </a:p>
        </p:txBody>
      </p:sp>
      <p:sp>
        <p:nvSpPr>
          <p:cNvPr id="3" name="内容占位符 2"/>
          <p:cNvSpPr>
            <a:spLocks noGrp="1"/>
          </p:cNvSpPr>
          <p:nvPr>
            <p:ph idx="1"/>
          </p:nvPr>
        </p:nvSpPr>
        <p:spPr>
          <a:xfrm>
            <a:off x="838200" y="1422401"/>
            <a:ext cx="10515600" cy="1050344"/>
          </a:xfrm>
        </p:spPr>
        <p:txBody>
          <a:bodyPr/>
          <a:lstStyle/>
          <a:p>
            <a:r>
              <a:rPr lang="zh-CN" altLang="en-US" dirty="0" smtClean="0"/>
              <a:t>商品层级历史纪录。</a:t>
            </a:r>
            <a:endParaRPr lang="en-US" altLang="zh-CN" dirty="0" smtClean="0"/>
          </a:p>
          <a:p>
            <a:r>
              <a:rPr lang="zh-CN" altLang="en-US" dirty="0"/>
              <a:t>地点</a:t>
            </a:r>
            <a:r>
              <a:rPr lang="zh-CN" altLang="en-US" dirty="0" smtClean="0"/>
              <a:t>组织变化历史纪录。</a:t>
            </a:r>
            <a:endParaRPr lang="en-US" altLang="zh-CN" dirty="0" smtClean="0"/>
          </a:p>
          <a:p>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2866517709"/>
              </p:ext>
            </p:extLst>
          </p:nvPr>
        </p:nvGraphicFramePr>
        <p:xfrm>
          <a:off x="838200" y="2612446"/>
          <a:ext cx="10515600" cy="1587540"/>
        </p:xfrm>
        <a:graphic>
          <a:graphicData uri="http://schemas.openxmlformats.org/drawingml/2006/table">
            <a:tbl>
              <a:tblPr>
                <a:tableStyleId>{5940675A-B579-460E-94D1-54222C63F5DA}</a:tableStyleId>
              </a:tblPr>
              <a:tblGrid>
                <a:gridCol w="343968"/>
                <a:gridCol w="1251939"/>
                <a:gridCol w="1287887"/>
                <a:gridCol w="1313645"/>
                <a:gridCol w="1712891"/>
                <a:gridCol w="2295769"/>
                <a:gridCol w="2309501"/>
              </a:tblGrid>
              <a:tr h="388331">
                <a:tc>
                  <a:txBody>
                    <a:bodyPr/>
                    <a:lstStyle/>
                    <a:p>
                      <a:pPr algn="l" fontAlgn="b"/>
                      <a:endParaRPr lang="zh-CN" altLang="en-US" sz="1600" b="1"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tc>
                <a:tc>
                  <a:txBody>
                    <a:bodyPr/>
                    <a:lstStyle/>
                    <a:p>
                      <a:pPr algn="l" fontAlgn="b"/>
                      <a:r>
                        <a:rPr lang="en-US" sz="1600" u="none" strike="noStrike" dirty="0">
                          <a:effectLst/>
                          <a:latin typeface="Arial" panose="020B0604020202020204" pitchFamily="34" charset="0"/>
                          <a:cs typeface="Arial" panose="020B0604020202020204" pitchFamily="34" charset="0"/>
                        </a:rPr>
                        <a:t>ORG_NUM</a:t>
                      </a:r>
                      <a:endParaRPr lang="en-US" sz="1600" b="1"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tc>
                <a:tc>
                  <a:txBody>
                    <a:bodyPr/>
                    <a:lstStyle/>
                    <a:p>
                      <a:pPr algn="l" fontAlgn="b"/>
                      <a:r>
                        <a:rPr lang="en-US" sz="1600" u="none" strike="noStrike" dirty="0">
                          <a:effectLst/>
                          <a:latin typeface="Arial" panose="020B0604020202020204" pitchFamily="34" charset="0"/>
                          <a:cs typeface="Arial" panose="020B0604020202020204" pitchFamily="34" charset="0"/>
                        </a:rPr>
                        <a:t>ROW_WID</a:t>
                      </a:r>
                      <a:endParaRPr lang="en-US" sz="1600" b="1"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tc>
                <a:tc>
                  <a:txBody>
                    <a:bodyPr/>
                    <a:lstStyle/>
                    <a:p>
                      <a:pPr algn="l" fontAlgn="b"/>
                      <a:r>
                        <a:rPr lang="en-US" sz="1600" u="none" strike="noStrike">
                          <a:effectLst/>
                          <a:latin typeface="Arial" panose="020B0604020202020204" pitchFamily="34" charset="0"/>
                          <a:cs typeface="Arial" panose="020B0604020202020204" pitchFamily="34" charset="0"/>
                        </a:rPr>
                        <a:t>SCD1_WID</a:t>
                      </a:r>
                      <a:endParaRPr lang="en-US" sz="1600" b="1"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tc>
                <a:tc>
                  <a:txBody>
                    <a:bodyPr/>
                    <a:lstStyle/>
                    <a:p>
                      <a:pPr algn="l" fontAlgn="b"/>
                      <a:r>
                        <a:rPr lang="en-US" sz="1600" u="none" strike="noStrike">
                          <a:effectLst/>
                          <a:latin typeface="Arial" panose="020B0604020202020204" pitchFamily="34" charset="0"/>
                          <a:cs typeface="Arial" panose="020B0604020202020204" pitchFamily="34" charset="0"/>
                        </a:rPr>
                        <a:t>CURRENT_FLG</a:t>
                      </a:r>
                      <a:endParaRPr lang="en-US" sz="1600" b="1"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tc>
                <a:tc>
                  <a:txBody>
                    <a:bodyPr/>
                    <a:lstStyle/>
                    <a:p>
                      <a:pPr algn="l" fontAlgn="b"/>
                      <a:r>
                        <a:rPr lang="en-US" sz="1600" u="none" strike="noStrike">
                          <a:effectLst/>
                          <a:latin typeface="Arial" panose="020B0604020202020204" pitchFamily="34" charset="0"/>
                          <a:cs typeface="Arial" panose="020B0604020202020204" pitchFamily="34" charset="0"/>
                        </a:rPr>
                        <a:t>EFFECTIVE_FROM_DT</a:t>
                      </a:r>
                      <a:endParaRPr lang="en-US" sz="1600" b="1"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tc>
                <a:tc>
                  <a:txBody>
                    <a:bodyPr/>
                    <a:lstStyle/>
                    <a:p>
                      <a:pPr algn="l" fontAlgn="b"/>
                      <a:r>
                        <a:rPr lang="en-US" sz="1600" u="none" strike="noStrike">
                          <a:effectLst/>
                          <a:latin typeface="Arial" panose="020B0604020202020204" pitchFamily="34" charset="0"/>
                          <a:cs typeface="Arial" panose="020B0604020202020204" pitchFamily="34" charset="0"/>
                        </a:rPr>
                        <a:t>EFFECTIVE_TO_DT</a:t>
                      </a:r>
                      <a:endParaRPr lang="en-US" sz="1600" b="1"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tc>
              </a:tr>
              <a:tr h="426477">
                <a:tc>
                  <a:txBody>
                    <a:bodyPr/>
                    <a:lstStyle/>
                    <a:p>
                      <a:pPr algn="r" fontAlgn="b"/>
                      <a:r>
                        <a:rPr lang="en-US" altLang="zh-CN" sz="1600" u="none" strike="noStrike">
                          <a:effectLst/>
                          <a:latin typeface="Arial" panose="020B0604020202020204" pitchFamily="34" charset="0"/>
                          <a:cs typeface="Arial" panose="020B0604020202020204" pitchFamily="34" charset="0"/>
                        </a:rPr>
                        <a:t>1</a:t>
                      </a:r>
                      <a:endParaRPr lang="en-US" altLang="zh-CN" sz="16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tc>
                <a:tc>
                  <a:txBody>
                    <a:bodyPr/>
                    <a:lstStyle/>
                    <a:p>
                      <a:pPr algn="l" fontAlgn="b"/>
                      <a:r>
                        <a:rPr lang="en-US" altLang="zh-CN" sz="1600" u="none" strike="noStrike" dirty="0">
                          <a:effectLst/>
                          <a:latin typeface="Arial" panose="020B0604020202020204" pitchFamily="34" charset="0"/>
                          <a:cs typeface="Arial" panose="020B0604020202020204" pitchFamily="34" charset="0"/>
                        </a:rPr>
                        <a:t>120066</a:t>
                      </a:r>
                      <a:endParaRPr lang="en-US" altLang="zh-CN" sz="16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tc>
                <a:tc>
                  <a:txBody>
                    <a:bodyPr/>
                    <a:lstStyle/>
                    <a:p>
                      <a:pPr algn="r" fontAlgn="b"/>
                      <a:r>
                        <a:rPr lang="en-US" altLang="zh-CN" sz="1600" u="none" strike="noStrike" dirty="0">
                          <a:effectLst/>
                          <a:latin typeface="Arial" panose="020B0604020202020204" pitchFamily="34" charset="0"/>
                          <a:cs typeface="Arial" panose="020B0604020202020204" pitchFamily="34" charset="0"/>
                        </a:rPr>
                        <a:t>141</a:t>
                      </a:r>
                      <a:endParaRPr lang="en-US" altLang="zh-CN" sz="16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tc>
                <a:tc>
                  <a:txBody>
                    <a:bodyPr/>
                    <a:lstStyle/>
                    <a:p>
                      <a:pPr algn="r" fontAlgn="b"/>
                      <a:r>
                        <a:rPr lang="en-US" altLang="zh-CN" sz="1600" u="none" strike="noStrike" dirty="0">
                          <a:effectLst/>
                          <a:latin typeface="Arial" panose="020B0604020202020204" pitchFamily="34" charset="0"/>
                          <a:cs typeface="Arial" panose="020B0604020202020204" pitchFamily="34" charset="0"/>
                        </a:rPr>
                        <a:t>141</a:t>
                      </a:r>
                      <a:endParaRPr lang="en-US" altLang="zh-CN" sz="16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tc>
                <a:tc>
                  <a:txBody>
                    <a:bodyPr/>
                    <a:lstStyle/>
                    <a:p>
                      <a:pPr algn="l" fontAlgn="b"/>
                      <a:r>
                        <a:rPr lang="en-US" sz="1600" u="none" strike="noStrike" dirty="0">
                          <a:effectLst/>
                          <a:latin typeface="Arial" panose="020B0604020202020204" pitchFamily="34" charset="0"/>
                          <a:cs typeface="Arial" panose="020B0604020202020204" pitchFamily="34" charset="0"/>
                        </a:rPr>
                        <a:t>N</a:t>
                      </a:r>
                      <a:endParaRPr lang="en-US" sz="16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tc>
                <a:tc>
                  <a:txBody>
                    <a:bodyPr/>
                    <a:lstStyle/>
                    <a:p>
                      <a:pPr algn="r" fontAlgn="b"/>
                      <a:r>
                        <a:rPr lang="en-US" altLang="zh-CN" sz="1600" u="none" strike="noStrike">
                          <a:effectLst/>
                          <a:latin typeface="Arial" panose="020B0604020202020204" pitchFamily="34" charset="0"/>
                          <a:cs typeface="Arial" panose="020B0604020202020204" pitchFamily="34" charset="0"/>
                        </a:rPr>
                        <a:t>2013/5/7</a:t>
                      </a:r>
                      <a:endParaRPr lang="en-US" altLang="zh-CN" sz="16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tc>
                <a:tc>
                  <a:txBody>
                    <a:bodyPr/>
                    <a:lstStyle/>
                    <a:p>
                      <a:pPr algn="r" fontAlgn="b"/>
                      <a:r>
                        <a:rPr lang="en-US" altLang="zh-CN" sz="1600" u="none" strike="noStrike">
                          <a:effectLst/>
                          <a:latin typeface="Arial" panose="020B0604020202020204" pitchFamily="34" charset="0"/>
                          <a:cs typeface="Arial" panose="020B0604020202020204" pitchFamily="34" charset="0"/>
                        </a:rPr>
                        <a:t>2014/8/31</a:t>
                      </a:r>
                      <a:endParaRPr lang="en-US" altLang="zh-CN" sz="16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tc>
              </a:tr>
              <a:tr h="412124">
                <a:tc>
                  <a:txBody>
                    <a:bodyPr/>
                    <a:lstStyle/>
                    <a:p>
                      <a:pPr algn="r" fontAlgn="b"/>
                      <a:r>
                        <a:rPr lang="en-US" altLang="zh-CN" sz="1600" u="none" strike="noStrike">
                          <a:effectLst/>
                          <a:latin typeface="Arial" panose="020B0604020202020204" pitchFamily="34" charset="0"/>
                          <a:cs typeface="Arial" panose="020B0604020202020204" pitchFamily="34" charset="0"/>
                        </a:rPr>
                        <a:t>2</a:t>
                      </a:r>
                      <a:endParaRPr lang="en-US" altLang="zh-CN" sz="16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tc>
                <a:tc>
                  <a:txBody>
                    <a:bodyPr/>
                    <a:lstStyle/>
                    <a:p>
                      <a:pPr algn="l" fontAlgn="b"/>
                      <a:r>
                        <a:rPr lang="en-US" altLang="zh-CN" sz="1600" u="none" strike="noStrike">
                          <a:effectLst/>
                          <a:latin typeface="Arial" panose="020B0604020202020204" pitchFamily="34" charset="0"/>
                          <a:cs typeface="Arial" panose="020B0604020202020204" pitchFamily="34" charset="0"/>
                        </a:rPr>
                        <a:t>120066</a:t>
                      </a:r>
                      <a:endParaRPr lang="en-US" altLang="zh-CN" sz="16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tc>
                <a:tc>
                  <a:txBody>
                    <a:bodyPr/>
                    <a:lstStyle/>
                    <a:p>
                      <a:pPr algn="r" fontAlgn="b"/>
                      <a:r>
                        <a:rPr lang="en-US" altLang="zh-CN" sz="1600" u="none" strike="noStrike" dirty="0">
                          <a:effectLst/>
                          <a:latin typeface="Arial" panose="020B0604020202020204" pitchFamily="34" charset="0"/>
                          <a:cs typeface="Arial" panose="020B0604020202020204" pitchFamily="34" charset="0"/>
                        </a:rPr>
                        <a:t>240024</a:t>
                      </a:r>
                      <a:endParaRPr lang="en-US" altLang="zh-CN" sz="16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tc>
                <a:tc>
                  <a:txBody>
                    <a:bodyPr/>
                    <a:lstStyle/>
                    <a:p>
                      <a:pPr algn="r" fontAlgn="b"/>
                      <a:r>
                        <a:rPr lang="en-US" altLang="zh-CN" sz="1600" u="none" strike="noStrike" dirty="0">
                          <a:effectLst/>
                          <a:latin typeface="Arial" panose="020B0604020202020204" pitchFamily="34" charset="0"/>
                          <a:cs typeface="Arial" panose="020B0604020202020204" pitchFamily="34" charset="0"/>
                        </a:rPr>
                        <a:t>141</a:t>
                      </a:r>
                      <a:endParaRPr lang="en-US" altLang="zh-CN" sz="16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tc>
                <a:tc>
                  <a:txBody>
                    <a:bodyPr/>
                    <a:lstStyle/>
                    <a:p>
                      <a:pPr algn="l" fontAlgn="b"/>
                      <a:r>
                        <a:rPr lang="en-US" sz="1600" u="none" strike="noStrike" dirty="0">
                          <a:effectLst/>
                          <a:latin typeface="Arial" panose="020B0604020202020204" pitchFamily="34" charset="0"/>
                          <a:cs typeface="Arial" panose="020B0604020202020204" pitchFamily="34" charset="0"/>
                        </a:rPr>
                        <a:t>N</a:t>
                      </a:r>
                      <a:endParaRPr lang="en-US" sz="16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tc>
                <a:tc>
                  <a:txBody>
                    <a:bodyPr/>
                    <a:lstStyle/>
                    <a:p>
                      <a:pPr algn="r" fontAlgn="b"/>
                      <a:r>
                        <a:rPr lang="en-US" altLang="zh-CN" sz="1600" u="none" strike="noStrike" dirty="0">
                          <a:effectLst/>
                          <a:latin typeface="Arial" panose="020B0604020202020204" pitchFamily="34" charset="0"/>
                          <a:cs typeface="Arial" panose="020B0604020202020204" pitchFamily="34" charset="0"/>
                        </a:rPr>
                        <a:t>2014/9/1</a:t>
                      </a:r>
                      <a:endParaRPr lang="en-US" altLang="zh-CN" sz="16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tc>
                <a:tc>
                  <a:txBody>
                    <a:bodyPr/>
                    <a:lstStyle/>
                    <a:p>
                      <a:pPr algn="r" fontAlgn="b"/>
                      <a:r>
                        <a:rPr lang="en-US" altLang="zh-CN" sz="1600" u="none" strike="noStrike" dirty="0">
                          <a:effectLst/>
                          <a:latin typeface="Arial" panose="020B0604020202020204" pitchFamily="34" charset="0"/>
                          <a:cs typeface="Arial" panose="020B0604020202020204" pitchFamily="34" charset="0"/>
                        </a:rPr>
                        <a:t>2015/5/5</a:t>
                      </a:r>
                      <a:endParaRPr lang="en-US" altLang="zh-CN" sz="16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tc>
              </a:tr>
              <a:tr h="360608">
                <a:tc>
                  <a:txBody>
                    <a:bodyPr/>
                    <a:lstStyle/>
                    <a:p>
                      <a:pPr algn="r" fontAlgn="b"/>
                      <a:r>
                        <a:rPr lang="en-US" altLang="zh-CN" sz="1600" u="none" strike="noStrike">
                          <a:effectLst/>
                          <a:latin typeface="Arial" panose="020B0604020202020204" pitchFamily="34" charset="0"/>
                          <a:cs typeface="Arial" panose="020B0604020202020204" pitchFamily="34" charset="0"/>
                        </a:rPr>
                        <a:t>3</a:t>
                      </a:r>
                      <a:endParaRPr lang="en-US" altLang="zh-CN" sz="16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tc>
                <a:tc>
                  <a:txBody>
                    <a:bodyPr/>
                    <a:lstStyle/>
                    <a:p>
                      <a:pPr algn="l" fontAlgn="b"/>
                      <a:r>
                        <a:rPr lang="en-US" altLang="zh-CN" sz="1600" u="none" strike="noStrike">
                          <a:effectLst/>
                          <a:latin typeface="Arial" panose="020B0604020202020204" pitchFamily="34" charset="0"/>
                          <a:cs typeface="Arial" panose="020B0604020202020204" pitchFamily="34" charset="0"/>
                        </a:rPr>
                        <a:t>120066</a:t>
                      </a:r>
                      <a:endParaRPr lang="en-US" altLang="zh-CN" sz="16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tc>
                <a:tc>
                  <a:txBody>
                    <a:bodyPr/>
                    <a:lstStyle/>
                    <a:p>
                      <a:pPr algn="r" fontAlgn="b"/>
                      <a:r>
                        <a:rPr lang="en-US" altLang="zh-CN" sz="1600" u="none" strike="noStrike">
                          <a:effectLst/>
                          <a:latin typeface="Arial" panose="020B0604020202020204" pitchFamily="34" charset="0"/>
                          <a:cs typeface="Arial" panose="020B0604020202020204" pitchFamily="34" charset="0"/>
                        </a:rPr>
                        <a:t>320021</a:t>
                      </a:r>
                      <a:endParaRPr lang="en-US" altLang="zh-CN" sz="16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tc>
                <a:tc>
                  <a:txBody>
                    <a:bodyPr/>
                    <a:lstStyle/>
                    <a:p>
                      <a:pPr algn="r" fontAlgn="b"/>
                      <a:r>
                        <a:rPr lang="en-US" altLang="zh-CN" sz="1600" u="none" strike="noStrike">
                          <a:effectLst/>
                          <a:latin typeface="Arial" panose="020B0604020202020204" pitchFamily="34" charset="0"/>
                          <a:cs typeface="Arial" panose="020B0604020202020204" pitchFamily="34" charset="0"/>
                        </a:rPr>
                        <a:t>141</a:t>
                      </a:r>
                      <a:endParaRPr lang="en-US" altLang="zh-CN" sz="16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tc>
                <a:tc>
                  <a:txBody>
                    <a:bodyPr/>
                    <a:lstStyle/>
                    <a:p>
                      <a:pPr algn="l" fontAlgn="b"/>
                      <a:r>
                        <a:rPr lang="en-US" sz="1600" u="none" strike="noStrike" dirty="0">
                          <a:effectLst/>
                          <a:latin typeface="Arial" panose="020B0604020202020204" pitchFamily="34" charset="0"/>
                          <a:cs typeface="Arial" panose="020B0604020202020204" pitchFamily="34" charset="0"/>
                        </a:rPr>
                        <a:t>Y</a:t>
                      </a:r>
                      <a:endParaRPr lang="en-US" sz="16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tc>
                <a:tc>
                  <a:txBody>
                    <a:bodyPr/>
                    <a:lstStyle/>
                    <a:p>
                      <a:pPr algn="r" fontAlgn="b"/>
                      <a:r>
                        <a:rPr lang="en-US" altLang="zh-CN" sz="1600" u="none" strike="noStrike" dirty="0">
                          <a:effectLst/>
                          <a:latin typeface="Arial" panose="020B0604020202020204" pitchFamily="34" charset="0"/>
                          <a:cs typeface="Arial" panose="020B0604020202020204" pitchFamily="34" charset="0"/>
                        </a:rPr>
                        <a:t>2015/5/6</a:t>
                      </a:r>
                      <a:endParaRPr lang="en-US" altLang="zh-CN" sz="16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tc>
                <a:tc>
                  <a:txBody>
                    <a:bodyPr/>
                    <a:lstStyle/>
                    <a:p>
                      <a:pPr algn="r" fontAlgn="b"/>
                      <a:r>
                        <a:rPr lang="en-US" altLang="zh-CN" sz="1600" u="none" strike="noStrike" dirty="0">
                          <a:effectLst/>
                          <a:latin typeface="Arial" panose="020B0604020202020204" pitchFamily="34" charset="0"/>
                          <a:cs typeface="Arial" panose="020B0604020202020204" pitchFamily="34" charset="0"/>
                        </a:rPr>
                        <a:t>2100/1/1</a:t>
                      </a:r>
                      <a:endParaRPr lang="en-US" altLang="zh-CN" sz="16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tc>
              </a:tr>
            </a:tbl>
          </a:graphicData>
        </a:graphic>
      </p:graphicFrame>
    </p:spTree>
    <p:extLst>
      <p:ext uri="{BB962C8B-B14F-4D97-AF65-F5344CB8AC3E}">
        <p14:creationId xmlns:p14="http://schemas.microsoft.com/office/powerpoint/2010/main" val="31004477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库存记录（类似渐变维度）</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412817937"/>
              </p:ext>
            </p:extLst>
          </p:nvPr>
        </p:nvGraphicFramePr>
        <p:xfrm>
          <a:off x="982104" y="1485868"/>
          <a:ext cx="9861908" cy="3382344"/>
        </p:xfrm>
        <a:graphic>
          <a:graphicData uri="http://schemas.openxmlformats.org/drawingml/2006/table">
            <a:tbl>
              <a:tblPr/>
              <a:tblGrid>
                <a:gridCol w="999686"/>
                <a:gridCol w="1039674"/>
                <a:gridCol w="919712"/>
                <a:gridCol w="1419555"/>
                <a:gridCol w="1724460"/>
                <a:gridCol w="1399561"/>
                <a:gridCol w="2359260"/>
              </a:tblGrid>
              <a:tr h="281862">
                <a:tc>
                  <a:txBody>
                    <a:bodyPr/>
                    <a:lstStyle/>
                    <a:p>
                      <a:pPr algn="l" fontAlgn="b"/>
                      <a:r>
                        <a:rPr lang="en-US" sz="1400" b="1"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rPr>
                        <a:t>ROW_WID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PROD_WID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ORG_WID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FROM_DT_WID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TO_DT_WID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INV_SOH_QTY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INV_SOH_RTL_AMT_LCL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1862">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611346046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369763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120151209000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120151210000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14.0000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952.0000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1862">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612202051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369763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120151211000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120151211000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13.0000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884.0000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1862">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612640533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369763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120151212000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120151212000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13.0000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884.0000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1862">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613145739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369763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120151213000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120151216000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11.0000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748.0000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1862">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614847122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369763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120151217000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120151217000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dirty="0" smtClean="0">
                          <a:solidFill>
                            <a:srgbClr val="000000"/>
                          </a:solidFill>
                          <a:effectLst/>
                          <a:latin typeface="Arial" panose="020B0604020202020204" pitchFamily="34" charset="0"/>
                          <a:ea typeface="宋体" panose="02010600030101010101" pitchFamily="2" charset="-122"/>
                          <a:cs typeface="Arial" panose="020B0604020202020204" pitchFamily="34" charset="0"/>
                        </a:rPr>
                        <a:t>8.0000</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dirty="0" smtClean="0">
                          <a:solidFill>
                            <a:srgbClr val="000000"/>
                          </a:solidFill>
                          <a:effectLst/>
                          <a:latin typeface="Arial" panose="020B0604020202020204" pitchFamily="34" charset="0"/>
                          <a:ea typeface="宋体" panose="02010600030101010101" pitchFamily="2" charset="-122"/>
                          <a:cs typeface="Arial" panose="020B0604020202020204" pitchFamily="34" charset="0"/>
                        </a:rPr>
                        <a:t>544.0000</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1862">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615128236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369763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120151218000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120151219000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dirty="0" smtClean="0">
                          <a:solidFill>
                            <a:srgbClr val="000000"/>
                          </a:solidFill>
                          <a:effectLst/>
                          <a:latin typeface="Arial" panose="020B0604020202020204" pitchFamily="34" charset="0"/>
                          <a:ea typeface="宋体" panose="02010600030101010101" pitchFamily="2" charset="-122"/>
                          <a:cs typeface="Arial" panose="020B0604020202020204" pitchFamily="34" charset="0"/>
                        </a:rPr>
                        <a:t>7.0000</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dirty="0" smtClean="0">
                          <a:solidFill>
                            <a:srgbClr val="000000"/>
                          </a:solidFill>
                          <a:effectLst/>
                          <a:latin typeface="Arial" panose="020B0604020202020204" pitchFamily="34" charset="0"/>
                          <a:ea typeface="宋体" panose="02010600030101010101" pitchFamily="2" charset="-122"/>
                          <a:cs typeface="Arial" panose="020B0604020202020204" pitchFamily="34" charset="0"/>
                        </a:rPr>
                        <a:t>476.0000</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1862">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616183336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369763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120151220000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120151229000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dirty="0" smtClean="0">
                          <a:solidFill>
                            <a:srgbClr val="000000"/>
                          </a:solidFill>
                          <a:effectLst/>
                          <a:latin typeface="Arial" panose="020B0604020202020204" pitchFamily="34" charset="0"/>
                          <a:ea typeface="宋体" panose="02010600030101010101" pitchFamily="2" charset="-122"/>
                          <a:cs typeface="Arial" panose="020B0604020202020204" pitchFamily="34" charset="0"/>
                        </a:rPr>
                        <a:t>5.0000</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dirty="0" smtClean="0">
                          <a:solidFill>
                            <a:srgbClr val="000000"/>
                          </a:solidFill>
                          <a:effectLst/>
                          <a:latin typeface="Arial" panose="020B0604020202020204" pitchFamily="34" charset="0"/>
                          <a:ea typeface="宋体" panose="02010600030101010101" pitchFamily="2" charset="-122"/>
                          <a:cs typeface="Arial" panose="020B0604020202020204" pitchFamily="34" charset="0"/>
                        </a:rPr>
                        <a:t>340.0000</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1862">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620565236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369763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120151230000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120151231000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dirty="0" smtClean="0">
                          <a:solidFill>
                            <a:srgbClr val="000000"/>
                          </a:solidFill>
                          <a:effectLst/>
                          <a:latin typeface="Arial" panose="020B0604020202020204" pitchFamily="34" charset="0"/>
                          <a:ea typeface="宋体" panose="02010600030101010101" pitchFamily="2" charset="-122"/>
                          <a:cs typeface="Arial" panose="020B0604020202020204" pitchFamily="34" charset="0"/>
                        </a:rPr>
                        <a:t>3.0000</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dirty="0" smtClean="0">
                          <a:solidFill>
                            <a:srgbClr val="000000"/>
                          </a:solidFill>
                          <a:effectLst/>
                          <a:latin typeface="Arial" panose="020B0604020202020204" pitchFamily="34" charset="0"/>
                          <a:ea typeface="宋体" panose="02010600030101010101" pitchFamily="2" charset="-122"/>
                          <a:cs typeface="Arial" panose="020B0604020202020204" pitchFamily="34" charset="0"/>
                        </a:rPr>
                        <a:t>204.0000</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1862">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621931993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369763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120160101000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120160309000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dirty="0" smtClean="0">
                          <a:solidFill>
                            <a:srgbClr val="000000"/>
                          </a:solidFill>
                          <a:effectLst/>
                          <a:latin typeface="Arial" panose="020B0604020202020204" pitchFamily="34" charset="0"/>
                          <a:ea typeface="宋体" panose="02010600030101010101" pitchFamily="2" charset="-122"/>
                          <a:cs typeface="Arial" panose="020B0604020202020204" pitchFamily="34" charset="0"/>
                        </a:rPr>
                        <a:t>24.0000</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dirty="0" smtClean="0">
                          <a:solidFill>
                            <a:srgbClr val="000000"/>
                          </a:solidFill>
                          <a:effectLst/>
                          <a:latin typeface="Arial" panose="020B0604020202020204" pitchFamily="34" charset="0"/>
                          <a:ea typeface="宋体" panose="02010600030101010101" pitchFamily="2" charset="-122"/>
                          <a:cs typeface="Arial" panose="020B0604020202020204" pitchFamily="34" charset="0"/>
                        </a:rPr>
                        <a:t>1632.0000</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1862">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656422526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369763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120160310000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120160313000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dirty="0" smtClean="0">
                          <a:solidFill>
                            <a:srgbClr val="000000"/>
                          </a:solidFill>
                          <a:effectLst/>
                          <a:latin typeface="Arial" panose="020B0604020202020204" pitchFamily="34" charset="0"/>
                          <a:ea typeface="宋体" panose="02010600030101010101" pitchFamily="2" charset="-122"/>
                          <a:cs typeface="Arial" panose="020B0604020202020204" pitchFamily="34" charset="0"/>
                        </a:rPr>
                        <a:t>21.0000</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dirty="0" smtClean="0">
                          <a:solidFill>
                            <a:srgbClr val="000000"/>
                          </a:solidFill>
                          <a:effectLst/>
                          <a:latin typeface="Arial" panose="020B0604020202020204" pitchFamily="34" charset="0"/>
                          <a:ea typeface="宋体" panose="02010600030101010101" pitchFamily="2" charset="-122"/>
                          <a:cs typeface="Arial" panose="020B0604020202020204" pitchFamily="34" charset="0"/>
                        </a:rPr>
                        <a:t>1428.0000</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1862">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658372891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369763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120160314000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a:solidFill>
                            <a:srgbClr val="000000"/>
                          </a:solidFill>
                          <a:effectLst/>
                          <a:latin typeface="Arial" panose="020B0604020202020204" pitchFamily="34" charset="0"/>
                          <a:ea typeface="宋体" panose="02010600030101010101" pitchFamily="2" charset="-122"/>
                          <a:cs typeface="Arial" panose="020B0604020202020204" pitchFamily="34" charset="0"/>
                        </a:rPr>
                        <a:t>999999999999999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dirty="0" smtClean="0">
                          <a:solidFill>
                            <a:srgbClr val="000000"/>
                          </a:solidFill>
                          <a:effectLst/>
                          <a:latin typeface="Arial" panose="020B0604020202020204" pitchFamily="34" charset="0"/>
                          <a:ea typeface="宋体" panose="02010600030101010101" pitchFamily="2" charset="-122"/>
                          <a:cs typeface="Arial" panose="020B0604020202020204" pitchFamily="34" charset="0"/>
                        </a:rPr>
                        <a:t>19.0000</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0" u="none" strike="noStrike" smtClean="0">
                          <a:solidFill>
                            <a:srgbClr val="000000"/>
                          </a:solidFill>
                          <a:effectLst/>
                          <a:latin typeface="Arial" panose="020B0604020202020204" pitchFamily="34" charset="0"/>
                          <a:ea typeface="宋体" panose="02010600030101010101" pitchFamily="2" charset="-122"/>
                          <a:cs typeface="Arial" panose="020B0604020202020204" pitchFamily="34" charset="0"/>
                        </a:rPr>
                        <a:t>1292.0000</a:t>
                      </a:r>
                      <a:endParaRPr lang="en-US" altLang="zh-CN" sz="1400" b="0" i="0" u="none" strike="noStrike"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32438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星型模型和雪花型</a:t>
            </a:r>
            <a:r>
              <a:rPr lang="zh-CN" altLang="en-US" dirty="0" smtClean="0"/>
              <a:t>模型</a:t>
            </a:r>
            <a:endParaRPr lang="zh-CN" altLang="en-US" dirty="0"/>
          </a:p>
        </p:txBody>
      </p:sp>
      <p:sp>
        <p:nvSpPr>
          <p:cNvPr id="3" name="内容占位符 2"/>
          <p:cNvSpPr>
            <a:spLocks noGrp="1"/>
          </p:cNvSpPr>
          <p:nvPr>
            <p:ph idx="1"/>
          </p:nvPr>
        </p:nvSpPr>
        <p:spPr>
          <a:xfrm>
            <a:off x="838200" y="1422400"/>
            <a:ext cx="10515600" cy="870039"/>
          </a:xfrm>
        </p:spPr>
        <p:txBody>
          <a:bodyPr/>
          <a:lstStyle/>
          <a:p>
            <a:r>
              <a:rPr lang="zh-CN" altLang="en-US" dirty="0"/>
              <a:t>当所有维表都直接连接到“ 事实表”上时，整个图解就像星星一样，故将该模型称为</a:t>
            </a:r>
            <a:r>
              <a:rPr lang="zh-CN" altLang="en-US" dirty="0">
                <a:solidFill>
                  <a:srgbClr val="FF0000"/>
                </a:solidFill>
              </a:rPr>
              <a:t>星型模型</a:t>
            </a:r>
          </a:p>
        </p:txBody>
      </p:sp>
      <p:pic>
        <p:nvPicPr>
          <p:cNvPr id="2050" name="Picture 2" descr="http://my.csdn.net/uploads/201208/21/1345516634_638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4837" y="2292439"/>
            <a:ext cx="5362575" cy="3676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2416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星型模型和雪花型模型</a:t>
            </a:r>
          </a:p>
        </p:txBody>
      </p:sp>
      <p:sp>
        <p:nvSpPr>
          <p:cNvPr id="3" name="内容占位符 2"/>
          <p:cNvSpPr>
            <a:spLocks noGrp="1"/>
          </p:cNvSpPr>
          <p:nvPr>
            <p:ph idx="1"/>
          </p:nvPr>
        </p:nvSpPr>
        <p:spPr>
          <a:xfrm>
            <a:off x="838200" y="1422401"/>
            <a:ext cx="10515600" cy="1295042"/>
          </a:xfrm>
        </p:spPr>
        <p:txBody>
          <a:bodyPr/>
          <a:lstStyle/>
          <a:p>
            <a:r>
              <a:rPr lang="zh-CN" altLang="en-US" dirty="0"/>
              <a:t>当有一个或多个维表没有直接连接到事实表上，而是通过其他维表连接到事实表上时，其图解就像多个雪花连接在一起，故称</a:t>
            </a:r>
            <a:r>
              <a:rPr lang="zh-CN" altLang="en-US" dirty="0">
                <a:solidFill>
                  <a:srgbClr val="FF0000"/>
                </a:solidFill>
              </a:rPr>
              <a:t>雪花模型</a:t>
            </a:r>
            <a:r>
              <a:rPr lang="zh-CN" altLang="en-US" dirty="0"/>
              <a:t>。雪花模型是对星型模型的扩展。</a:t>
            </a:r>
          </a:p>
        </p:txBody>
      </p:sp>
      <p:pic>
        <p:nvPicPr>
          <p:cNvPr id="3074" name="Picture 2" descr="http://my.csdn.net/uploads/201208/21/1345516734_43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473" y="2717443"/>
            <a:ext cx="5362575" cy="345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8447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星型模型和雪花型模型</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600348419"/>
              </p:ext>
            </p:extLst>
          </p:nvPr>
        </p:nvGraphicFramePr>
        <p:xfrm>
          <a:off x="1225372" y="1591850"/>
          <a:ext cx="9515608" cy="3804398"/>
        </p:xfrm>
        <a:graphic>
          <a:graphicData uri="http://schemas.openxmlformats.org/drawingml/2006/table">
            <a:tbl>
              <a:tblPr>
                <a:tableStyleId>{5940675A-B579-460E-94D1-54222C63F5DA}</a:tableStyleId>
              </a:tblPr>
              <a:tblGrid>
                <a:gridCol w="1286008"/>
                <a:gridCol w="4533364"/>
                <a:gridCol w="3696236"/>
              </a:tblGrid>
              <a:tr h="721524">
                <a:tc>
                  <a:txBody>
                    <a:bodyPr/>
                    <a:lstStyle/>
                    <a:p>
                      <a:r>
                        <a:rPr lang="zh-CN" altLang="en-US" dirty="0">
                          <a:effectLst/>
                        </a:rPr>
                        <a:t/>
                      </a:r>
                      <a:br>
                        <a:rPr lang="zh-CN" altLang="en-US" dirty="0">
                          <a:effectLst/>
                        </a:rPr>
                      </a:br>
                      <a:endParaRPr lang="zh-CN" altLang="en-US" b="0" dirty="0">
                        <a:effectLst/>
                        <a:latin typeface="inherit"/>
                      </a:endParaRPr>
                    </a:p>
                  </a:txBody>
                  <a:tcPr marL="95250" marR="95250" marT="19050" marB="19050"/>
                </a:tc>
                <a:tc>
                  <a:txBody>
                    <a:bodyPr/>
                    <a:lstStyle/>
                    <a:p>
                      <a:r>
                        <a:rPr lang="zh-CN" altLang="en-US" dirty="0" smtClean="0">
                          <a:effectLst/>
                        </a:rPr>
                        <a:t>星型模型</a:t>
                      </a:r>
                      <a:endParaRPr lang="zh-CN" altLang="en-US" b="0" dirty="0">
                        <a:effectLst/>
                        <a:latin typeface="inherit"/>
                      </a:endParaRPr>
                    </a:p>
                  </a:txBody>
                  <a:tcPr marL="95250" marR="95250" marT="19050" marB="1905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ffectLst/>
                        </a:rPr>
                        <a:t>雪花模型</a:t>
                      </a:r>
                      <a:endParaRPr lang="zh-CN" altLang="en-US" b="0" dirty="0" smtClean="0">
                        <a:effectLst/>
                        <a:latin typeface="inherit"/>
                      </a:endParaRPr>
                    </a:p>
                    <a:p>
                      <a:endParaRPr lang="zh-CN" altLang="en-US" dirty="0"/>
                    </a:p>
                  </a:txBody>
                  <a:tcPr/>
                </a:tc>
              </a:tr>
              <a:tr h="3082874">
                <a:tc>
                  <a:txBody>
                    <a:bodyPr/>
                    <a:lstStyle/>
                    <a:p>
                      <a:r>
                        <a:rPr lang="zh-CN" altLang="en-US" dirty="0">
                          <a:effectLst/>
                        </a:rPr>
                        <a:t>特点</a:t>
                      </a:r>
                      <a:endParaRPr lang="zh-CN" altLang="en-US" b="0" dirty="0">
                        <a:effectLst/>
                        <a:latin typeface="inherit"/>
                      </a:endParaRPr>
                    </a:p>
                  </a:txBody>
                  <a:tcPr marL="95250" marR="95250" marT="19050" marB="19050"/>
                </a:tc>
                <a:tc>
                  <a:txBody>
                    <a:bodyPr/>
                    <a:lstStyle/>
                    <a:p>
                      <a:r>
                        <a:rPr lang="zh-CN" altLang="en-US" dirty="0">
                          <a:solidFill>
                            <a:srgbClr val="FF0000"/>
                          </a:solidFill>
                          <a:effectLst/>
                        </a:rPr>
                        <a:t>非正规化</a:t>
                      </a:r>
                      <a:r>
                        <a:rPr lang="zh-CN" altLang="en-US" dirty="0">
                          <a:effectLst/>
                        </a:rPr>
                        <a:t>；</a:t>
                      </a:r>
                      <a:br>
                        <a:rPr lang="zh-CN" altLang="en-US" dirty="0">
                          <a:effectLst/>
                        </a:rPr>
                      </a:br>
                      <a:r>
                        <a:rPr lang="zh-CN" altLang="en-US" dirty="0">
                          <a:effectLst/>
                        </a:rPr>
                        <a:t>多维数据集中的每一个维度都与事实表连接（通过主键和外键）；</a:t>
                      </a:r>
                      <a:br>
                        <a:rPr lang="zh-CN" altLang="en-US" dirty="0">
                          <a:effectLst/>
                        </a:rPr>
                      </a:br>
                      <a:r>
                        <a:rPr lang="zh-CN" altLang="en-US" dirty="0">
                          <a:effectLst/>
                        </a:rPr>
                        <a:t>不存在渐变维度；</a:t>
                      </a:r>
                      <a:br>
                        <a:rPr lang="zh-CN" altLang="en-US" dirty="0">
                          <a:effectLst/>
                        </a:rPr>
                      </a:br>
                      <a:r>
                        <a:rPr lang="zh-CN" altLang="en-US" dirty="0">
                          <a:solidFill>
                            <a:srgbClr val="FF0000"/>
                          </a:solidFill>
                          <a:effectLst/>
                        </a:rPr>
                        <a:t>有冗余数据</a:t>
                      </a:r>
                      <a:r>
                        <a:rPr lang="zh-CN" altLang="en-US" dirty="0">
                          <a:effectLst/>
                        </a:rPr>
                        <a:t>；</a:t>
                      </a:r>
                      <a:br>
                        <a:rPr lang="zh-CN" altLang="en-US" dirty="0">
                          <a:effectLst/>
                        </a:rPr>
                      </a:br>
                      <a:r>
                        <a:rPr lang="zh-CN" altLang="en-US" dirty="0">
                          <a:effectLst/>
                        </a:rPr>
                        <a:t>查询</a:t>
                      </a:r>
                      <a:r>
                        <a:rPr lang="zh-CN" altLang="en-US" dirty="0">
                          <a:solidFill>
                            <a:srgbClr val="FF0000"/>
                          </a:solidFill>
                          <a:effectLst/>
                        </a:rPr>
                        <a:t>效率可能会比较高</a:t>
                      </a:r>
                      <a:r>
                        <a:rPr lang="zh-CN" altLang="en-US" dirty="0">
                          <a:effectLst/>
                        </a:rPr>
                        <a:t>；</a:t>
                      </a:r>
                      <a:br>
                        <a:rPr lang="zh-CN" altLang="en-US" dirty="0">
                          <a:effectLst/>
                        </a:rPr>
                      </a:br>
                      <a:r>
                        <a:rPr lang="zh-CN" altLang="en-US" dirty="0">
                          <a:effectLst/>
                        </a:rPr>
                        <a:t>不用过多考虑正规化因素，设计维护较为</a:t>
                      </a:r>
                      <a:r>
                        <a:rPr lang="zh-CN" altLang="en-US" dirty="0">
                          <a:solidFill>
                            <a:srgbClr val="FF0000"/>
                          </a:solidFill>
                          <a:effectLst/>
                        </a:rPr>
                        <a:t>简单</a:t>
                      </a:r>
                      <a:endParaRPr lang="zh-CN" altLang="en-US" b="0" dirty="0">
                        <a:solidFill>
                          <a:srgbClr val="FF0000"/>
                        </a:solidFill>
                        <a:effectLst/>
                        <a:latin typeface="inherit"/>
                      </a:endParaRPr>
                    </a:p>
                  </a:txBody>
                  <a:tcPr marL="95250" marR="95250" marT="19050" marB="19050"/>
                </a:tc>
                <a:tc>
                  <a:txBody>
                    <a:bodyPr/>
                    <a:lstStyle/>
                    <a:p>
                      <a:r>
                        <a:rPr lang="zh-CN" altLang="en-US" dirty="0">
                          <a:solidFill>
                            <a:srgbClr val="FF0000"/>
                          </a:solidFill>
                          <a:effectLst/>
                        </a:rPr>
                        <a:t>正规化</a:t>
                      </a:r>
                      <a:r>
                        <a:rPr lang="zh-CN" altLang="en-US" dirty="0">
                          <a:effectLst/>
                        </a:rPr>
                        <a:t>；</a:t>
                      </a:r>
                      <a:br>
                        <a:rPr lang="zh-CN" altLang="en-US" dirty="0">
                          <a:effectLst/>
                        </a:rPr>
                      </a:br>
                      <a:r>
                        <a:rPr lang="zh-CN" altLang="en-US" dirty="0">
                          <a:solidFill>
                            <a:srgbClr val="FF0000"/>
                          </a:solidFill>
                          <a:effectLst/>
                        </a:rPr>
                        <a:t>数据冗余少</a:t>
                      </a:r>
                      <a:r>
                        <a:rPr lang="zh-CN" altLang="en-US" dirty="0">
                          <a:effectLst/>
                        </a:rPr>
                        <a:t>；</a:t>
                      </a:r>
                      <a:br>
                        <a:rPr lang="zh-CN" altLang="en-US" dirty="0">
                          <a:effectLst/>
                        </a:rPr>
                      </a:br>
                      <a:r>
                        <a:rPr lang="zh-CN" altLang="en-US" dirty="0">
                          <a:effectLst/>
                        </a:rPr>
                        <a:t>有些数据需要连接才能获取，可能</a:t>
                      </a:r>
                      <a:r>
                        <a:rPr lang="zh-CN" altLang="en-US" dirty="0">
                          <a:solidFill>
                            <a:srgbClr val="FF0000"/>
                          </a:solidFill>
                          <a:effectLst/>
                        </a:rPr>
                        <a:t>效率较低</a:t>
                      </a:r>
                      <a:r>
                        <a:rPr lang="zh-CN" altLang="en-US" dirty="0">
                          <a:effectLst/>
                        </a:rPr>
                        <a:t>；</a:t>
                      </a:r>
                      <a:br>
                        <a:rPr lang="zh-CN" altLang="en-US" dirty="0">
                          <a:effectLst/>
                        </a:rPr>
                      </a:br>
                      <a:r>
                        <a:rPr lang="zh-CN" altLang="en-US" dirty="0">
                          <a:effectLst/>
                        </a:rPr>
                        <a:t>规范化操作较复杂，导致设计及后期维护</a:t>
                      </a:r>
                      <a:r>
                        <a:rPr lang="zh-CN" altLang="en-US" dirty="0">
                          <a:solidFill>
                            <a:srgbClr val="FF0000"/>
                          </a:solidFill>
                          <a:effectLst/>
                        </a:rPr>
                        <a:t>复杂</a:t>
                      </a:r>
                      <a:r>
                        <a:rPr lang="zh-CN" altLang="en-US" dirty="0">
                          <a:effectLst/>
                        </a:rPr>
                        <a:t>；</a:t>
                      </a:r>
                      <a:endParaRPr lang="zh-CN" altLang="en-US" b="0" dirty="0">
                        <a:effectLst/>
                        <a:latin typeface="inherit"/>
                      </a:endParaRPr>
                    </a:p>
                  </a:txBody>
                  <a:tcPr marL="95250" marR="95250" marT="19050" marB="19050"/>
                </a:tc>
              </a:tr>
            </a:tbl>
          </a:graphicData>
        </a:graphic>
      </p:graphicFrame>
    </p:spTree>
    <p:extLst>
      <p:ext uri="{BB962C8B-B14F-4D97-AF65-F5344CB8AC3E}">
        <p14:creationId xmlns:p14="http://schemas.microsoft.com/office/powerpoint/2010/main" val="10498585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a:t>
            </a:r>
            <a:r>
              <a:rPr lang="zh-CN" altLang="en-US" smtClean="0"/>
              <a:t>的模型（混合模型）</a:t>
            </a:r>
            <a:endParaRPr lang="zh-CN" altLang="en-US" dirty="0"/>
          </a:p>
        </p:txBody>
      </p:sp>
      <p:pic>
        <p:nvPicPr>
          <p:cNvPr id="6" name="内容占位符 5"/>
          <p:cNvPicPr>
            <a:picLocks noGrp="1" noChangeAspect="1"/>
          </p:cNvPicPr>
          <p:nvPr>
            <p:ph idx="1"/>
          </p:nvPr>
        </p:nvPicPr>
        <p:blipFill>
          <a:blip r:embed="rId2"/>
          <a:stretch>
            <a:fillRect/>
          </a:stretch>
        </p:blipFill>
        <p:spPr>
          <a:xfrm>
            <a:off x="2523752" y="1422400"/>
            <a:ext cx="7144495" cy="4772025"/>
          </a:xfrm>
          <a:prstGeom prst="rect">
            <a:avLst/>
          </a:prstGeom>
        </p:spPr>
      </p:pic>
    </p:spTree>
    <p:extLst>
      <p:ext uri="{BB962C8B-B14F-4D97-AF65-F5344CB8AC3E}">
        <p14:creationId xmlns:p14="http://schemas.microsoft.com/office/powerpoint/2010/main" val="24111162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49729"/>
            <a:ext cx="10515600" cy="815975"/>
          </a:xfrm>
        </p:spPr>
        <p:txBody>
          <a:bodyPr/>
          <a:lstStyle/>
          <a:p>
            <a:r>
              <a:rPr lang="zh-CN" altLang="en-US" dirty="0" smtClean="0"/>
              <a:t>数据库表名含义</a:t>
            </a:r>
            <a:endParaRPr lang="zh-CN" altLang="en-US" dirty="0"/>
          </a:p>
        </p:txBody>
      </p:sp>
      <p:sp>
        <p:nvSpPr>
          <p:cNvPr id="3" name="内容占位符 2"/>
          <p:cNvSpPr>
            <a:spLocks noGrp="1"/>
          </p:cNvSpPr>
          <p:nvPr>
            <p:ph idx="1"/>
          </p:nvPr>
        </p:nvSpPr>
        <p:spPr>
          <a:xfrm>
            <a:off x="838200" y="1422400"/>
            <a:ext cx="3849710" cy="4772581"/>
          </a:xfrm>
        </p:spPr>
        <p:txBody>
          <a:bodyPr>
            <a:normAutofit fontScale="92500" lnSpcReduction="20000"/>
          </a:bodyPr>
          <a:lstStyle/>
          <a:p>
            <a:r>
              <a:rPr lang="en-US" altLang="zh-CN" dirty="0" smtClean="0"/>
              <a:t>DS=Dimension Stage</a:t>
            </a:r>
          </a:p>
          <a:p>
            <a:r>
              <a:rPr lang="en-US" altLang="zh-CN" dirty="0" smtClean="0"/>
              <a:t>D=Dimension table</a:t>
            </a:r>
          </a:p>
          <a:p>
            <a:r>
              <a:rPr lang="en-US" altLang="zh-CN" dirty="0" smtClean="0"/>
              <a:t>FS=Fact Stage</a:t>
            </a:r>
          </a:p>
          <a:p>
            <a:r>
              <a:rPr lang="en-US" altLang="zh-CN" dirty="0" smtClean="0"/>
              <a:t>F=Fact</a:t>
            </a:r>
          </a:p>
          <a:p>
            <a:r>
              <a:rPr lang="en-US" altLang="zh-CN" dirty="0" smtClean="0"/>
              <a:t>DY=DAY</a:t>
            </a:r>
          </a:p>
          <a:p>
            <a:r>
              <a:rPr lang="en-US" altLang="zh-CN" dirty="0" smtClean="0"/>
              <a:t>IT=Item</a:t>
            </a:r>
          </a:p>
          <a:p>
            <a:r>
              <a:rPr lang="en-US" altLang="zh-CN" dirty="0" smtClean="0"/>
              <a:t>SC=Subclass</a:t>
            </a:r>
          </a:p>
          <a:p>
            <a:r>
              <a:rPr lang="en-US" altLang="zh-CN" dirty="0" smtClean="0"/>
              <a:t>CL=Class</a:t>
            </a:r>
          </a:p>
          <a:p>
            <a:r>
              <a:rPr lang="en-US" altLang="zh-CN" dirty="0" smtClean="0"/>
              <a:t>DP=Department</a:t>
            </a:r>
          </a:p>
          <a:p>
            <a:r>
              <a:rPr lang="en-US" altLang="zh-CN" dirty="0" smtClean="0"/>
              <a:t>LC=Location</a:t>
            </a:r>
          </a:p>
          <a:p>
            <a:r>
              <a:rPr lang="en-US" altLang="zh-CN" dirty="0" smtClean="0"/>
              <a:t>A=aggregate</a:t>
            </a:r>
          </a:p>
          <a:p>
            <a:endParaRPr lang="zh-CN" altLang="en-US" dirty="0"/>
          </a:p>
        </p:txBody>
      </p:sp>
      <p:sp>
        <p:nvSpPr>
          <p:cNvPr id="7" name="内容占位符 2"/>
          <p:cNvSpPr txBox="1">
            <a:spLocks/>
          </p:cNvSpPr>
          <p:nvPr/>
        </p:nvSpPr>
        <p:spPr>
          <a:xfrm>
            <a:off x="4854267" y="1422400"/>
            <a:ext cx="4779130" cy="47725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t>SLS=Sales</a:t>
            </a:r>
          </a:p>
          <a:p>
            <a:r>
              <a:rPr lang="en-US" altLang="zh-CN" dirty="0" smtClean="0"/>
              <a:t>INV=Inventory</a:t>
            </a:r>
          </a:p>
          <a:p>
            <a:r>
              <a:rPr lang="en-US" altLang="zh-CN" dirty="0" smtClean="0"/>
              <a:t>INVADJ=Inventory Adjustment</a:t>
            </a:r>
          </a:p>
          <a:p>
            <a:r>
              <a:rPr lang="en-US" altLang="zh-CN" dirty="0" smtClean="0"/>
              <a:t>CUST=Customers</a:t>
            </a:r>
          </a:p>
          <a:p>
            <a:r>
              <a:rPr lang="en-US" altLang="zh-CN" dirty="0" smtClean="0"/>
              <a:t>ORG=Organization</a:t>
            </a:r>
          </a:p>
          <a:p>
            <a:r>
              <a:rPr lang="en-US" altLang="zh-CN" smtClean="0"/>
              <a:t>SLSFC=Sales Budget</a:t>
            </a:r>
          </a:p>
          <a:p>
            <a:endParaRPr lang="en-US" altLang="zh-CN" dirty="0" smtClean="0"/>
          </a:p>
          <a:p>
            <a:endParaRPr lang="zh-CN" altLang="en-US" dirty="0"/>
          </a:p>
        </p:txBody>
      </p:sp>
    </p:spTree>
    <p:extLst>
      <p:ext uri="{BB962C8B-B14F-4D97-AF65-F5344CB8AC3E}">
        <p14:creationId xmlns:p14="http://schemas.microsoft.com/office/powerpoint/2010/main" val="30403014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ODI</a:t>
            </a:r>
            <a:r>
              <a:rPr lang="zh-CN" altLang="en-US" dirty="0" smtClean="0"/>
              <a:t>数据流</a:t>
            </a:r>
            <a:endParaRPr lang="zh-CN" altLang="en-US" dirty="0"/>
          </a:p>
        </p:txBody>
      </p:sp>
      <p:sp>
        <p:nvSpPr>
          <p:cNvPr id="4" name="矩形 3"/>
          <p:cNvSpPr/>
          <p:nvPr/>
        </p:nvSpPr>
        <p:spPr>
          <a:xfrm>
            <a:off x="715619" y="1868558"/>
            <a:ext cx="1060174" cy="4505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RMS</a:t>
            </a:r>
            <a:endParaRPr lang="zh-CN" altLang="en-US" dirty="0"/>
          </a:p>
        </p:txBody>
      </p:sp>
      <p:sp>
        <p:nvSpPr>
          <p:cNvPr id="5" name="矩形 4"/>
          <p:cNvSpPr/>
          <p:nvPr/>
        </p:nvSpPr>
        <p:spPr>
          <a:xfrm>
            <a:off x="2802835" y="1848686"/>
            <a:ext cx="1782417" cy="4969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RADM.FS</a:t>
            </a:r>
          </a:p>
          <a:p>
            <a:pPr algn="ctr"/>
            <a:endParaRPr lang="zh-CN" altLang="en-US" dirty="0"/>
          </a:p>
        </p:txBody>
      </p:sp>
      <p:sp>
        <p:nvSpPr>
          <p:cNvPr id="7" name="矩形 6"/>
          <p:cNvSpPr/>
          <p:nvPr/>
        </p:nvSpPr>
        <p:spPr>
          <a:xfrm>
            <a:off x="5877339" y="1861927"/>
            <a:ext cx="1636643" cy="4505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Rabatcher.tmp</a:t>
            </a:r>
          </a:p>
        </p:txBody>
      </p:sp>
      <p:cxnSp>
        <p:nvCxnSpPr>
          <p:cNvPr id="9" name="直接箭头连接符 8"/>
          <p:cNvCxnSpPr>
            <a:stCxn id="4" idx="3"/>
            <a:endCxn id="5" idx="1"/>
          </p:cNvCxnSpPr>
          <p:nvPr/>
        </p:nvCxnSpPr>
        <p:spPr>
          <a:xfrm>
            <a:off x="1775793" y="2093845"/>
            <a:ext cx="1027042" cy="33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3"/>
            <a:endCxn id="7" idx="1"/>
          </p:cNvCxnSpPr>
          <p:nvPr/>
        </p:nvCxnSpPr>
        <p:spPr>
          <a:xfrm flipV="1">
            <a:off x="4585252" y="2087214"/>
            <a:ext cx="1292087" cy="9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640409" y="1855301"/>
            <a:ext cx="1636643" cy="4505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RADM.F</a:t>
            </a:r>
          </a:p>
        </p:txBody>
      </p:sp>
      <p:cxnSp>
        <p:nvCxnSpPr>
          <p:cNvPr id="15" name="直接箭头连接符 14"/>
          <p:cNvCxnSpPr>
            <a:stCxn id="7" idx="3"/>
            <a:endCxn id="13" idx="1"/>
          </p:cNvCxnSpPr>
          <p:nvPr/>
        </p:nvCxnSpPr>
        <p:spPr>
          <a:xfrm flipV="1">
            <a:off x="7513982" y="2080588"/>
            <a:ext cx="1126427" cy="66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8633783" y="2776326"/>
            <a:ext cx="1636643" cy="4505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RADM.A</a:t>
            </a:r>
          </a:p>
        </p:txBody>
      </p:sp>
      <p:cxnSp>
        <p:nvCxnSpPr>
          <p:cNvPr id="19" name="肘形连接符 18"/>
          <p:cNvCxnSpPr>
            <a:stCxn id="7" idx="3"/>
            <a:endCxn id="17" idx="1"/>
          </p:cNvCxnSpPr>
          <p:nvPr/>
        </p:nvCxnSpPr>
        <p:spPr>
          <a:xfrm>
            <a:off x="7513982" y="2087214"/>
            <a:ext cx="1119801" cy="91439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669237" y="4220820"/>
            <a:ext cx="1060174" cy="4505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RMS</a:t>
            </a:r>
            <a:endParaRPr lang="zh-CN" altLang="en-US" dirty="0"/>
          </a:p>
        </p:txBody>
      </p:sp>
      <p:sp>
        <p:nvSpPr>
          <p:cNvPr id="22" name="矩形 21"/>
          <p:cNvSpPr/>
          <p:nvPr/>
        </p:nvSpPr>
        <p:spPr>
          <a:xfrm>
            <a:off x="2822714" y="4214192"/>
            <a:ext cx="1782417" cy="4969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RADM.DS</a:t>
            </a:r>
          </a:p>
          <a:p>
            <a:pPr algn="ctr"/>
            <a:endParaRPr lang="zh-CN" altLang="en-US" dirty="0"/>
          </a:p>
        </p:txBody>
      </p:sp>
      <p:sp>
        <p:nvSpPr>
          <p:cNvPr id="23" name="矩形 22"/>
          <p:cNvSpPr/>
          <p:nvPr/>
        </p:nvSpPr>
        <p:spPr>
          <a:xfrm>
            <a:off x="5883966" y="4227433"/>
            <a:ext cx="1636643" cy="4505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Rabatcher.tmp</a:t>
            </a:r>
          </a:p>
        </p:txBody>
      </p:sp>
      <p:cxnSp>
        <p:nvCxnSpPr>
          <p:cNvPr id="24" name="直接箭头连接符 23"/>
          <p:cNvCxnSpPr>
            <a:stCxn id="21" idx="3"/>
            <a:endCxn id="22" idx="1"/>
          </p:cNvCxnSpPr>
          <p:nvPr/>
        </p:nvCxnSpPr>
        <p:spPr>
          <a:xfrm>
            <a:off x="1729411" y="4446107"/>
            <a:ext cx="1093303" cy="165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2" idx="3"/>
            <a:endCxn id="23" idx="1"/>
          </p:cNvCxnSpPr>
          <p:nvPr/>
        </p:nvCxnSpPr>
        <p:spPr>
          <a:xfrm flipV="1">
            <a:off x="4605131" y="4452720"/>
            <a:ext cx="1278835" cy="9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8527770" y="4220807"/>
            <a:ext cx="1636643" cy="4505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RADM.D</a:t>
            </a:r>
          </a:p>
        </p:txBody>
      </p:sp>
      <p:cxnSp>
        <p:nvCxnSpPr>
          <p:cNvPr id="27" name="直接箭头连接符 26"/>
          <p:cNvCxnSpPr>
            <a:stCxn id="23" idx="3"/>
            <a:endCxn id="26" idx="1"/>
          </p:cNvCxnSpPr>
          <p:nvPr/>
        </p:nvCxnSpPr>
        <p:spPr>
          <a:xfrm flipV="1">
            <a:off x="7520609" y="4446094"/>
            <a:ext cx="1007161" cy="66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054094" y="1908309"/>
            <a:ext cx="545342" cy="369332"/>
          </a:xfrm>
          <a:prstGeom prst="rect">
            <a:avLst/>
          </a:prstGeom>
          <a:noFill/>
        </p:spPr>
        <p:txBody>
          <a:bodyPr wrap="none" rtlCol="0">
            <a:spAutoFit/>
          </a:bodyPr>
          <a:lstStyle/>
          <a:p>
            <a:r>
              <a:rPr lang="en-US" altLang="zh-CN" dirty="0" smtClean="0"/>
              <a:t>SDE</a:t>
            </a:r>
            <a:endParaRPr lang="zh-CN" altLang="en-US" dirty="0"/>
          </a:p>
        </p:txBody>
      </p:sp>
      <p:sp>
        <p:nvSpPr>
          <p:cNvPr id="37" name="TextBox 36"/>
          <p:cNvSpPr txBox="1"/>
          <p:nvPr/>
        </p:nvSpPr>
        <p:spPr>
          <a:xfrm>
            <a:off x="1994460" y="4260563"/>
            <a:ext cx="545342" cy="369332"/>
          </a:xfrm>
          <a:prstGeom prst="rect">
            <a:avLst/>
          </a:prstGeom>
          <a:noFill/>
        </p:spPr>
        <p:txBody>
          <a:bodyPr wrap="none" rtlCol="0">
            <a:spAutoFit/>
          </a:bodyPr>
          <a:lstStyle/>
          <a:p>
            <a:r>
              <a:rPr lang="en-US" altLang="zh-CN" dirty="0" smtClean="0"/>
              <a:t>SDE</a:t>
            </a:r>
            <a:endParaRPr lang="zh-CN" altLang="en-US" dirty="0"/>
          </a:p>
        </p:txBody>
      </p:sp>
      <p:sp>
        <p:nvSpPr>
          <p:cNvPr id="38" name="TextBox 37"/>
          <p:cNvSpPr txBox="1"/>
          <p:nvPr/>
        </p:nvSpPr>
        <p:spPr>
          <a:xfrm>
            <a:off x="5082210" y="1901683"/>
            <a:ext cx="445956" cy="369332"/>
          </a:xfrm>
          <a:prstGeom prst="rect">
            <a:avLst/>
          </a:prstGeom>
          <a:noFill/>
        </p:spPr>
        <p:txBody>
          <a:bodyPr wrap="none" rtlCol="0">
            <a:spAutoFit/>
          </a:bodyPr>
          <a:lstStyle/>
          <a:p>
            <a:r>
              <a:rPr lang="en-US" altLang="zh-CN" dirty="0" smtClean="0"/>
              <a:t>SIL</a:t>
            </a:r>
            <a:endParaRPr lang="zh-CN" altLang="en-US" dirty="0"/>
          </a:p>
        </p:txBody>
      </p:sp>
      <p:sp>
        <p:nvSpPr>
          <p:cNvPr id="39" name="TextBox 38"/>
          <p:cNvSpPr txBox="1"/>
          <p:nvPr/>
        </p:nvSpPr>
        <p:spPr>
          <a:xfrm>
            <a:off x="5068959" y="4273815"/>
            <a:ext cx="445956" cy="369332"/>
          </a:xfrm>
          <a:prstGeom prst="rect">
            <a:avLst/>
          </a:prstGeom>
          <a:noFill/>
        </p:spPr>
        <p:txBody>
          <a:bodyPr wrap="none" rtlCol="0">
            <a:spAutoFit/>
          </a:bodyPr>
          <a:lstStyle/>
          <a:p>
            <a:r>
              <a:rPr lang="en-US" altLang="zh-CN" dirty="0" smtClean="0"/>
              <a:t>SIL</a:t>
            </a:r>
            <a:endParaRPr lang="zh-CN" altLang="en-US" dirty="0"/>
          </a:p>
        </p:txBody>
      </p:sp>
      <p:sp>
        <p:nvSpPr>
          <p:cNvPr id="40" name="TextBox 39"/>
          <p:cNvSpPr txBox="1"/>
          <p:nvPr/>
        </p:nvSpPr>
        <p:spPr>
          <a:xfrm>
            <a:off x="8097072" y="1908306"/>
            <a:ext cx="445956" cy="369332"/>
          </a:xfrm>
          <a:prstGeom prst="rect">
            <a:avLst/>
          </a:prstGeom>
          <a:noFill/>
        </p:spPr>
        <p:txBody>
          <a:bodyPr wrap="none" rtlCol="0">
            <a:spAutoFit/>
          </a:bodyPr>
          <a:lstStyle/>
          <a:p>
            <a:r>
              <a:rPr lang="en-US" altLang="zh-CN" dirty="0" smtClean="0"/>
              <a:t>SIL</a:t>
            </a:r>
            <a:endParaRPr lang="zh-CN" altLang="en-US" dirty="0"/>
          </a:p>
        </p:txBody>
      </p:sp>
      <p:sp>
        <p:nvSpPr>
          <p:cNvPr id="48" name="TextBox 47"/>
          <p:cNvSpPr txBox="1"/>
          <p:nvPr/>
        </p:nvSpPr>
        <p:spPr>
          <a:xfrm>
            <a:off x="7792246" y="4267167"/>
            <a:ext cx="445956" cy="369332"/>
          </a:xfrm>
          <a:prstGeom prst="rect">
            <a:avLst/>
          </a:prstGeom>
          <a:noFill/>
        </p:spPr>
        <p:txBody>
          <a:bodyPr wrap="none" rtlCol="0">
            <a:spAutoFit/>
          </a:bodyPr>
          <a:lstStyle/>
          <a:p>
            <a:r>
              <a:rPr lang="en-US" altLang="zh-CN" dirty="0" smtClean="0"/>
              <a:t>SIL</a:t>
            </a:r>
            <a:endParaRPr lang="zh-CN" altLang="en-US" dirty="0"/>
          </a:p>
        </p:txBody>
      </p:sp>
      <p:sp>
        <p:nvSpPr>
          <p:cNvPr id="49" name="TextBox 48"/>
          <p:cNvSpPr txBox="1"/>
          <p:nvPr/>
        </p:nvSpPr>
        <p:spPr>
          <a:xfrm>
            <a:off x="8090448" y="2802818"/>
            <a:ext cx="519694" cy="369332"/>
          </a:xfrm>
          <a:prstGeom prst="rect">
            <a:avLst/>
          </a:prstGeom>
          <a:noFill/>
        </p:spPr>
        <p:txBody>
          <a:bodyPr wrap="none" rtlCol="0">
            <a:spAutoFit/>
          </a:bodyPr>
          <a:lstStyle/>
          <a:p>
            <a:r>
              <a:rPr lang="en-US" altLang="zh-CN" dirty="0" smtClean="0"/>
              <a:t>PLP</a:t>
            </a:r>
            <a:endParaRPr lang="zh-CN" altLang="en-US" dirty="0"/>
          </a:p>
        </p:txBody>
      </p:sp>
    </p:spTree>
    <p:extLst>
      <p:ext uri="{BB962C8B-B14F-4D97-AF65-F5344CB8AC3E}">
        <p14:creationId xmlns:p14="http://schemas.microsoft.com/office/powerpoint/2010/main" val="15146015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ODI</a:t>
            </a:r>
            <a:r>
              <a:rPr lang="zh-CN" altLang="en-US" dirty="0"/>
              <a:t>历史简介</a:t>
            </a:r>
          </a:p>
        </p:txBody>
      </p:sp>
      <p:sp>
        <p:nvSpPr>
          <p:cNvPr id="3" name="内容占位符 2"/>
          <p:cNvSpPr>
            <a:spLocks noGrp="1"/>
          </p:cNvSpPr>
          <p:nvPr>
            <p:ph idx="1"/>
          </p:nvPr>
        </p:nvSpPr>
        <p:spPr/>
        <p:txBody>
          <a:bodyPr>
            <a:normAutofit/>
          </a:bodyPr>
          <a:lstStyle/>
          <a:p>
            <a:r>
              <a:rPr lang="en-US" altLang="zh-CN" sz="4800" dirty="0"/>
              <a:t>ODI(Oracle Data Integrator)</a:t>
            </a:r>
            <a:r>
              <a:rPr lang="zh-CN" altLang="en-US" sz="4800" dirty="0"/>
              <a:t>是</a:t>
            </a:r>
            <a:r>
              <a:rPr lang="en-US" altLang="zh-CN" sz="4800" dirty="0"/>
              <a:t>Oracle</a:t>
            </a:r>
            <a:r>
              <a:rPr lang="zh-CN" altLang="en-US" sz="4800" dirty="0"/>
              <a:t>在</a:t>
            </a:r>
            <a:r>
              <a:rPr lang="en-US" altLang="zh-CN" sz="4800" dirty="0"/>
              <a:t>2006</a:t>
            </a:r>
            <a:r>
              <a:rPr lang="zh-CN" altLang="en-US" sz="4800" dirty="0"/>
              <a:t>年</a:t>
            </a:r>
            <a:r>
              <a:rPr lang="en-US" altLang="zh-CN" sz="4800" dirty="0"/>
              <a:t>10</a:t>
            </a:r>
            <a:r>
              <a:rPr lang="zh-CN" altLang="en-US" sz="4800" dirty="0"/>
              <a:t>月收购</a:t>
            </a:r>
            <a:r>
              <a:rPr lang="en-US" altLang="zh-CN" sz="4800" dirty="0" err="1"/>
              <a:t>Sunopsis</a:t>
            </a:r>
            <a:r>
              <a:rPr lang="zh-CN" altLang="en-US" sz="4800" dirty="0"/>
              <a:t>公司后，整合</a:t>
            </a:r>
            <a:r>
              <a:rPr lang="en-US" altLang="zh-CN" sz="4800" dirty="0" err="1"/>
              <a:t>Sunopsis</a:t>
            </a:r>
            <a:r>
              <a:rPr lang="en-US" altLang="zh-CN" sz="4800" dirty="0"/>
              <a:t> Active Integration Platform</a:t>
            </a:r>
            <a:r>
              <a:rPr lang="zh-CN" altLang="en-US" sz="4800" dirty="0"/>
              <a:t>而推出的一款数据集成工具，现在是</a:t>
            </a:r>
            <a:r>
              <a:rPr lang="en-US" altLang="zh-CN" sz="4800" dirty="0"/>
              <a:t>Oracle Fusion Middleware</a:t>
            </a:r>
            <a:r>
              <a:rPr lang="zh-CN" altLang="en-US" sz="4800" dirty="0"/>
              <a:t>的组件。 </a:t>
            </a:r>
          </a:p>
          <a:p>
            <a:endParaRPr lang="zh-CN" altLang="en-US" sz="4800" dirty="0"/>
          </a:p>
        </p:txBody>
      </p:sp>
    </p:spTree>
    <p:extLst>
      <p:ext uri="{BB962C8B-B14F-4D97-AF65-F5344CB8AC3E}">
        <p14:creationId xmlns:p14="http://schemas.microsoft.com/office/powerpoint/2010/main" val="16923040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026" descr="storage2-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224838" y="2525713"/>
            <a:ext cx="1827212" cy="228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1027"/>
          <p:cNvSpPr>
            <a:spLocks noGrp="1" noChangeArrowheads="1"/>
          </p:cNvSpPr>
          <p:nvPr>
            <p:ph type="title" idx="4294967295"/>
          </p:nvPr>
        </p:nvSpPr>
        <p:spPr/>
        <p:txBody>
          <a:bodyPr vert="horz" lIns="12700" tIns="12700" rIns="12700" bIns="12700" rtlCol="0" anchor="t">
            <a:normAutofit/>
          </a:bodyPr>
          <a:lstStyle/>
          <a:p>
            <a:r>
              <a:rPr lang="zh-CN" altLang="en-US"/>
              <a:t>传统的数据集成过程</a:t>
            </a:r>
            <a:r>
              <a:rPr lang="en-US" altLang="zh-CN"/>
              <a:t>: ETL</a:t>
            </a:r>
          </a:p>
        </p:txBody>
      </p:sp>
      <p:sp>
        <p:nvSpPr>
          <p:cNvPr id="28676" name="AutoShape 1028"/>
          <p:cNvSpPr>
            <a:spLocks noChangeArrowheads="1"/>
          </p:cNvSpPr>
          <p:nvPr/>
        </p:nvSpPr>
        <p:spPr bwMode="blackWhite">
          <a:xfrm>
            <a:off x="3892551" y="1066801"/>
            <a:ext cx="4498975" cy="19018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6401 h 21600"/>
              <a:gd name="T14" fmla="*/ 18114 w 21600"/>
              <a:gd name="T15" fmla="*/ 15199 h 21600"/>
            </a:gdLst>
            <a:ahLst/>
            <a:cxnLst>
              <a:cxn ang="T8">
                <a:pos x="T0" y="T1"/>
              </a:cxn>
              <a:cxn ang="T9">
                <a:pos x="T2" y="T3"/>
              </a:cxn>
              <a:cxn ang="T10">
                <a:pos x="T4" y="T5"/>
              </a:cxn>
              <a:cxn ang="T11">
                <a:pos x="T6" y="T7"/>
              </a:cxn>
            </a:cxnLst>
            <a:rect l="T12" t="T13" r="T14" b="T15"/>
            <a:pathLst>
              <a:path w="21600" h="21600">
                <a:moveTo>
                  <a:pt x="13041" y="0"/>
                </a:moveTo>
                <a:lnTo>
                  <a:pt x="13041" y="6401"/>
                </a:lnTo>
                <a:lnTo>
                  <a:pt x="3375" y="6401"/>
                </a:lnTo>
                <a:lnTo>
                  <a:pt x="3375" y="15199"/>
                </a:lnTo>
                <a:lnTo>
                  <a:pt x="13041" y="15199"/>
                </a:lnTo>
                <a:lnTo>
                  <a:pt x="13041" y="21600"/>
                </a:lnTo>
                <a:lnTo>
                  <a:pt x="21600" y="10800"/>
                </a:lnTo>
                <a:close/>
              </a:path>
              <a:path w="21600" h="21600">
                <a:moveTo>
                  <a:pt x="1350" y="6401"/>
                </a:moveTo>
                <a:lnTo>
                  <a:pt x="1350" y="15199"/>
                </a:lnTo>
                <a:lnTo>
                  <a:pt x="2700" y="15199"/>
                </a:lnTo>
                <a:lnTo>
                  <a:pt x="2700" y="6401"/>
                </a:lnTo>
                <a:close/>
              </a:path>
              <a:path w="21600" h="21600">
                <a:moveTo>
                  <a:pt x="0" y="6401"/>
                </a:moveTo>
                <a:lnTo>
                  <a:pt x="0" y="15199"/>
                </a:lnTo>
                <a:lnTo>
                  <a:pt x="675" y="15199"/>
                </a:lnTo>
                <a:lnTo>
                  <a:pt x="675" y="6401"/>
                </a:lnTo>
                <a:close/>
              </a:path>
            </a:pathLst>
          </a:custGeom>
          <a:solidFill>
            <a:srgbClr val="969696"/>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600" b="1">
                <a:solidFill>
                  <a:schemeClr val="bg1"/>
                </a:solidFill>
              </a:rPr>
              <a:t>Integration process</a:t>
            </a:r>
            <a:br>
              <a:rPr lang="en-US" altLang="zh-CN" sz="1600" b="1">
                <a:solidFill>
                  <a:schemeClr val="bg1"/>
                </a:solidFill>
              </a:rPr>
            </a:br>
            <a:r>
              <a:rPr lang="en-US" altLang="zh-CN" sz="1200" b="1">
                <a:solidFill>
                  <a:schemeClr val="bg1"/>
                </a:solidFill>
              </a:rPr>
              <a:t>Extract - Transform (check) - Load</a:t>
            </a:r>
          </a:p>
        </p:txBody>
      </p:sp>
      <p:pic>
        <p:nvPicPr>
          <p:cNvPr id="28677" name="Picture 1029" descr="storage2-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286001" y="2562225"/>
            <a:ext cx="1508125"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 Box 1030"/>
          <p:cNvSpPr txBox="1">
            <a:spLocks noChangeArrowheads="1"/>
          </p:cNvSpPr>
          <p:nvPr/>
        </p:nvSpPr>
        <p:spPr bwMode="auto">
          <a:xfrm>
            <a:off x="2308226" y="2692401"/>
            <a:ext cx="14636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sz="1600" b="1"/>
              <a:t>Source </a:t>
            </a:r>
          </a:p>
        </p:txBody>
      </p:sp>
      <p:sp>
        <p:nvSpPr>
          <p:cNvPr id="28679" name="AutoShape 1031"/>
          <p:cNvSpPr>
            <a:spLocks noChangeArrowheads="1"/>
          </p:cNvSpPr>
          <p:nvPr/>
        </p:nvSpPr>
        <p:spPr bwMode="blackWhite">
          <a:xfrm>
            <a:off x="2582863" y="3092451"/>
            <a:ext cx="914400" cy="390525"/>
          </a:xfrm>
          <a:prstGeom prst="flowChartInternalStorage">
            <a:avLst/>
          </a:prstGeom>
          <a:solidFill>
            <a:srgbClr val="FF9999"/>
          </a:solidFill>
          <a:ln w="28575">
            <a:solidFill>
              <a:schemeClr val="tx1"/>
            </a:solidFill>
            <a:miter lim="800000"/>
            <a:headEnd/>
            <a:tailEnd/>
          </a:ln>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sz="1000" b="1"/>
              <a:t>ORDERS</a:t>
            </a:r>
          </a:p>
        </p:txBody>
      </p:sp>
      <p:sp>
        <p:nvSpPr>
          <p:cNvPr id="28680" name="AutoShape 1032"/>
          <p:cNvSpPr>
            <a:spLocks noChangeArrowheads="1"/>
          </p:cNvSpPr>
          <p:nvPr/>
        </p:nvSpPr>
        <p:spPr bwMode="blackWhite">
          <a:xfrm>
            <a:off x="2654301" y="3702051"/>
            <a:ext cx="771525" cy="390525"/>
          </a:xfrm>
          <a:prstGeom prst="flowChartInternalStorage">
            <a:avLst/>
          </a:prstGeom>
          <a:solidFill>
            <a:srgbClr val="FF9999"/>
          </a:solidFill>
          <a:ln w="28575">
            <a:solidFill>
              <a:schemeClr val="tx1"/>
            </a:solidFill>
            <a:miter lim="800000"/>
            <a:headEnd/>
            <a:tailEnd/>
          </a:ln>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sz="1000" b="1"/>
              <a:t>LINES</a:t>
            </a:r>
          </a:p>
        </p:txBody>
      </p:sp>
      <p:sp>
        <p:nvSpPr>
          <p:cNvPr id="28681" name="AutoShape 1033"/>
          <p:cNvSpPr>
            <a:spLocks noChangeArrowheads="1"/>
          </p:cNvSpPr>
          <p:nvPr/>
        </p:nvSpPr>
        <p:spPr bwMode="blackWhite">
          <a:xfrm>
            <a:off x="2433638" y="4468814"/>
            <a:ext cx="1212850" cy="827087"/>
          </a:xfrm>
          <a:prstGeom prst="flowChartMultidocument">
            <a:avLst/>
          </a:prstGeom>
          <a:solidFill>
            <a:srgbClr val="FF9999"/>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000" b="1"/>
              <a:t>CORRECTIONS</a:t>
            </a:r>
          </a:p>
          <a:p>
            <a:pPr algn="ctr" eaLnBrk="0" hangingPunct="0"/>
            <a:r>
              <a:rPr lang="en-US" altLang="zh-CN" sz="1000" b="1"/>
              <a:t>File</a:t>
            </a:r>
          </a:p>
        </p:txBody>
      </p:sp>
      <p:sp>
        <p:nvSpPr>
          <p:cNvPr id="28682" name="Line 1034"/>
          <p:cNvSpPr>
            <a:spLocks noChangeShapeType="1"/>
          </p:cNvSpPr>
          <p:nvPr/>
        </p:nvSpPr>
        <p:spPr bwMode="auto">
          <a:xfrm flipV="1">
            <a:off x="3040063" y="3487738"/>
            <a:ext cx="0" cy="207962"/>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3" name="Line 1035"/>
          <p:cNvSpPr>
            <a:spLocks noChangeShapeType="1"/>
          </p:cNvSpPr>
          <p:nvPr/>
        </p:nvSpPr>
        <p:spPr bwMode="auto">
          <a:xfrm flipV="1">
            <a:off x="3040063" y="4087813"/>
            <a:ext cx="0" cy="38100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4" name="Text Box 1036"/>
          <p:cNvSpPr txBox="1">
            <a:spLocks noChangeArrowheads="1"/>
          </p:cNvSpPr>
          <p:nvPr/>
        </p:nvSpPr>
        <p:spPr bwMode="auto">
          <a:xfrm>
            <a:off x="7991475" y="2832100"/>
            <a:ext cx="229235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sz="1600" b="1"/>
              <a:t>Target</a:t>
            </a:r>
          </a:p>
        </p:txBody>
      </p:sp>
      <p:sp>
        <p:nvSpPr>
          <p:cNvPr id="28685" name="AutoShape 1037"/>
          <p:cNvSpPr>
            <a:spLocks noChangeArrowheads="1"/>
          </p:cNvSpPr>
          <p:nvPr/>
        </p:nvSpPr>
        <p:spPr bwMode="blackWhite">
          <a:xfrm>
            <a:off x="8751889" y="3459164"/>
            <a:ext cx="771525" cy="390525"/>
          </a:xfrm>
          <a:prstGeom prst="flowChartInternalStorage">
            <a:avLst/>
          </a:prstGeom>
          <a:solidFill>
            <a:srgbClr val="FF9999"/>
          </a:solidFill>
          <a:ln w="28575">
            <a:solidFill>
              <a:schemeClr val="tx1"/>
            </a:solidFill>
            <a:miter lim="800000"/>
            <a:headEnd/>
            <a:tailEnd/>
          </a:ln>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sz="1000" b="1"/>
              <a:t>SALES</a:t>
            </a:r>
          </a:p>
        </p:txBody>
      </p:sp>
      <p:sp>
        <p:nvSpPr>
          <p:cNvPr id="28686" name="AutoShape 1038"/>
          <p:cNvSpPr>
            <a:spLocks noChangeArrowheads="1"/>
          </p:cNvSpPr>
          <p:nvPr/>
        </p:nvSpPr>
        <p:spPr bwMode="blackWhite">
          <a:xfrm>
            <a:off x="8751889" y="4068764"/>
            <a:ext cx="771525" cy="390525"/>
          </a:xfrm>
          <a:prstGeom prst="flowChartInternalStorage">
            <a:avLst/>
          </a:prstGeom>
          <a:solidFill>
            <a:srgbClr val="FF9999"/>
          </a:solidFill>
          <a:ln w="28575">
            <a:solidFill>
              <a:schemeClr val="tx1"/>
            </a:solidFill>
            <a:miter lim="800000"/>
            <a:headEnd/>
            <a:tailEnd/>
          </a:ln>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sz="1000" b="1"/>
              <a:t>Errors</a:t>
            </a:r>
          </a:p>
        </p:txBody>
      </p:sp>
      <p:grpSp>
        <p:nvGrpSpPr>
          <p:cNvPr id="28687" name="Group 1039"/>
          <p:cNvGrpSpPr>
            <a:grpSpLocks/>
          </p:cNvGrpSpPr>
          <p:nvPr/>
        </p:nvGrpSpPr>
        <p:grpSpPr bwMode="auto">
          <a:xfrm>
            <a:off x="5486401" y="3429000"/>
            <a:ext cx="1222375" cy="1371600"/>
            <a:chOff x="1601" y="3074"/>
            <a:chExt cx="452" cy="507"/>
          </a:xfrm>
        </p:grpSpPr>
        <p:sp>
          <p:nvSpPr>
            <p:cNvPr id="28688" name="AutoShape 1040"/>
            <p:cNvSpPr>
              <a:spLocks noChangeArrowheads="1"/>
            </p:cNvSpPr>
            <p:nvPr/>
          </p:nvSpPr>
          <p:spPr bwMode="blackWhite">
            <a:xfrm>
              <a:off x="1601" y="3074"/>
              <a:ext cx="452" cy="507"/>
            </a:xfrm>
            <a:prstGeom prst="roundRect">
              <a:avLst>
                <a:gd name="adj" fmla="val 16667"/>
              </a:avLst>
            </a:prstGeom>
            <a:solidFill>
              <a:srgbClr val="FFFF99"/>
            </a:solidFill>
            <a:ln w="28575">
              <a:solidFill>
                <a:schemeClr val="tx1"/>
              </a:solidFill>
              <a:round/>
              <a:headEnd type="none" w="sm" len="sm"/>
              <a:tailEnd type="none" w="sm" len="sm"/>
            </a:ln>
          </p:spPr>
          <p:txBody>
            <a:bodyPr wrap="none"/>
            <a:lstStyle>
              <a:lvl1pPr defTabSz="228600">
                <a:defRPr>
                  <a:solidFill>
                    <a:schemeClr val="tx1"/>
                  </a:solidFill>
                  <a:latin typeface="Arial" panose="020B0604020202020204" pitchFamily="34" charset="0"/>
                  <a:ea typeface="宋体" panose="02010600030101010101" pitchFamily="2" charset="-122"/>
                </a:defRPr>
              </a:lvl1pPr>
              <a:lvl2pPr marL="742950" indent="-285750" defTabSz="228600">
                <a:defRPr>
                  <a:solidFill>
                    <a:schemeClr val="tx1"/>
                  </a:solidFill>
                  <a:latin typeface="Arial" panose="020B0604020202020204" pitchFamily="34" charset="0"/>
                  <a:ea typeface="宋体" panose="02010600030101010101" pitchFamily="2" charset="-122"/>
                </a:defRPr>
              </a:lvl2pPr>
              <a:lvl3pPr marL="1143000" indent="-228600" defTabSz="228600">
                <a:defRPr>
                  <a:solidFill>
                    <a:schemeClr val="tx1"/>
                  </a:solidFill>
                  <a:latin typeface="Arial" panose="020B0604020202020204" pitchFamily="34" charset="0"/>
                  <a:ea typeface="宋体" panose="02010600030101010101" pitchFamily="2" charset="-122"/>
                </a:defRPr>
              </a:lvl3pPr>
              <a:lvl4pPr marL="1600200" indent="-228600" defTabSz="228600">
                <a:defRPr>
                  <a:solidFill>
                    <a:schemeClr val="tx1"/>
                  </a:solidFill>
                  <a:latin typeface="Arial" panose="020B0604020202020204" pitchFamily="34" charset="0"/>
                  <a:ea typeface="宋体" panose="02010600030101010101" pitchFamily="2" charset="-122"/>
                </a:defRPr>
              </a:lvl4pPr>
              <a:lvl5pPr marL="2057400" indent="-228600" defTabSz="228600">
                <a:defRPr>
                  <a:solidFill>
                    <a:schemeClr val="tx1"/>
                  </a:solidFill>
                  <a:latin typeface="Arial" panose="020B0604020202020204" pitchFamily="34" charset="0"/>
                  <a:ea typeface="宋体" panose="02010600030101010101" pitchFamily="2" charset="-122"/>
                </a:defRPr>
              </a:lvl5pPr>
              <a:lvl6pPr marL="2514600" indent="-228600" defTabSz="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FF0000"/>
                </a:buClr>
                <a:buFont typeface="Arial" panose="020B0604020202020204" pitchFamily="34" charset="0"/>
                <a:buNone/>
              </a:pPr>
              <a:r>
                <a:rPr lang="en-US" altLang="zh-CN" sz="1600" b="1"/>
                <a:t>Transform</a:t>
              </a:r>
            </a:p>
          </p:txBody>
        </p:sp>
        <p:pic>
          <p:nvPicPr>
            <p:cNvPr id="28689" name="Picture 1041" descr="java0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739" y="3200"/>
              <a:ext cx="19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90" name="TextBox 17"/>
          <p:cNvSpPr txBox="1">
            <a:spLocks noChangeArrowheads="1"/>
          </p:cNvSpPr>
          <p:nvPr/>
        </p:nvSpPr>
        <p:spPr bwMode="auto">
          <a:xfrm>
            <a:off x="2392364" y="2209800"/>
            <a:ext cx="1343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FF0000"/>
              </a:buClr>
              <a:buFont typeface="Arial" panose="020B0604020202020204" pitchFamily="34" charset="0"/>
              <a:buNone/>
            </a:pPr>
            <a:r>
              <a:rPr lang="en-US" altLang="zh-CN" b="1"/>
              <a:t>A machine</a:t>
            </a:r>
          </a:p>
        </p:txBody>
      </p:sp>
      <p:sp>
        <p:nvSpPr>
          <p:cNvPr id="28691" name="TextBox 18"/>
          <p:cNvSpPr txBox="1">
            <a:spLocks noChangeArrowheads="1"/>
          </p:cNvSpPr>
          <p:nvPr/>
        </p:nvSpPr>
        <p:spPr bwMode="auto">
          <a:xfrm>
            <a:off x="5457826" y="3059114"/>
            <a:ext cx="1343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FF0000"/>
              </a:buClr>
              <a:buFont typeface="Arial" panose="020B0604020202020204" pitchFamily="34" charset="0"/>
              <a:buNone/>
            </a:pPr>
            <a:r>
              <a:rPr lang="en-US" altLang="zh-CN" b="1"/>
              <a:t>A machine</a:t>
            </a:r>
          </a:p>
        </p:txBody>
      </p:sp>
      <p:sp>
        <p:nvSpPr>
          <p:cNvPr id="28692" name="TextBox 19"/>
          <p:cNvSpPr txBox="1">
            <a:spLocks noChangeArrowheads="1"/>
          </p:cNvSpPr>
          <p:nvPr/>
        </p:nvSpPr>
        <p:spPr bwMode="auto">
          <a:xfrm>
            <a:off x="8493126" y="2173289"/>
            <a:ext cx="1343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FF0000"/>
              </a:buClr>
              <a:buFont typeface="Arial" panose="020B0604020202020204" pitchFamily="34" charset="0"/>
              <a:buNone/>
            </a:pPr>
            <a:r>
              <a:rPr lang="en-US" altLang="zh-CN" b="1"/>
              <a:t>A machine</a:t>
            </a:r>
          </a:p>
        </p:txBody>
      </p:sp>
      <p:sp>
        <p:nvSpPr>
          <p:cNvPr id="28693" name="TextBox 20"/>
          <p:cNvSpPr txBox="1">
            <a:spLocks noChangeArrowheads="1"/>
          </p:cNvSpPr>
          <p:nvPr/>
        </p:nvSpPr>
        <p:spPr bwMode="auto">
          <a:xfrm>
            <a:off x="2351088" y="5562601"/>
            <a:ext cx="1230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FF0000"/>
              </a:buClr>
              <a:buFont typeface="Arial" panose="020B0604020202020204" pitchFamily="34" charset="0"/>
              <a:buNone/>
            </a:pPr>
            <a:r>
              <a:rPr lang="en-US" altLang="zh-CN" sz="2400" b="1"/>
              <a:t>Extract</a:t>
            </a:r>
          </a:p>
        </p:txBody>
      </p:sp>
      <p:sp>
        <p:nvSpPr>
          <p:cNvPr id="28694" name="TextBox 21"/>
          <p:cNvSpPr txBox="1">
            <a:spLocks noChangeArrowheads="1"/>
          </p:cNvSpPr>
          <p:nvPr/>
        </p:nvSpPr>
        <p:spPr bwMode="auto">
          <a:xfrm>
            <a:off x="5205414" y="5562601"/>
            <a:ext cx="1690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FF0000"/>
              </a:buClr>
              <a:buFont typeface="Arial" panose="020B0604020202020204" pitchFamily="34" charset="0"/>
              <a:buNone/>
            </a:pPr>
            <a:r>
              <a:rPr lang="en-US" altLang="zh-CN" sz="2400" b="1"/>
              <a:t>Transform</a:t>
            </a:r>
          </a:p>
        </p:txBody>
      </p:sp>
      <p:sp>
        <p:nvSpPr>
          <p:cNvPr id="28695" name="TextBox 22"/>
          <p:cNvSpPr txBox="1">
            <a:spLocks noChangeArrowheads="1"/>
          </p:cNvSpPr>
          <p:nvPr/>
        </p:nvSpPr>
        <p:spPr bwMode="auto">
          <a:xfrm>
            <a:off x="8682038" y="5562601"/>
            <a:ext cx="919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FF0000"/>
              </a:buClr>
              <a:buFont typeface="Arial" panose="020B0604020202020204" pitchFamily="34" charset="0"/>
              <a:buNone/>
            </a:pPr>
            <a:r>
              <a:rPr lang="en-US" altLang="zh-CN" sz="2400" b="1"/>
              <a:t>Load</a:t>
            </a:r>
          </a:p>
        </p:txBody>
      </p:sp>
      <p:cxnSp>
        <p:nvCxnSpPr>
          <p:cNvPr id="28696" name="Straight Arrow Connector 24"/>
          <p:cNvCxnSpPr>
            <a:cxnSpLocks noChangeShapeType="1"/>
          </p:cNvCxnSpPr>
          <p:nvPr/>
        </p:nvCxnSpPr>
        <p:spPr bwMode="auto">
          <a:xfrm>
            <a:off x="3657600" y="5791200"/>
            <a:ext cx="1524000" cy="1588"/>
          </a:xfrm>
          <a:prstGeom prst="straightConnector1">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28697" name="Straight Arrow Connector 25"/>
          <p:cNvCxnSpPr>
            <a:cxnSpLocks noChangeShapeType="1"/>
          </p:cNvCxnSpPr>
          <p:nvPr/>
        </p:nvCxnSpPr>
        <p:spPr bwMode="auto">
          <a:xfrm>
            <a:off x="7010400" y="5802314"/>
            <a:ext cx="1524000" cy="1587"/>
          </a:xfrm>
          <a:prstGeom prst="straightConnector1">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174670281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30493"/>
            <a:ext cx="10515600" cy="615727"/>
          </a:xfrm>
          <a:ln>
            <a:solidFill>
              <a:schemeClr val="bg1">
                <a:lumMod val="75000"/>
              </a:schemeClr>
            </a:solidFill>
          </a:ln>
        </p:spPr>
        <p:txBody>
          <a:bodyPr>
            <a:normAutofit fontScale="90000"/>
          </a:bodyPr>
          <a:lstStyle/>
          <a:p>
            <a:r>
              <a:rPr lang="en-US" dirty="0" smtClean="0"/>
              <a:t>RA</a:t>
            </a:r>
            <a:endParaRPr lang="en-US" dirty="0"/>
          </a:p>
        </p:txBody>
      </p:sp>
      <p:sp>
        <p:nvSpPr>
          <p:cNvPr id="3" name="内容占位符 2"/>
          <p:cNvSpPr>
            <a:spLocks noGrp="1"/>
          </p:cNvSpPr>
          <p:nvPr>
            <p:ph idx="1"/>
          </p:nvPr>
        </p:nvSpPr>
        <p:spPr>
          <a:xfrm>
            <a:off x="838200" y="1300767"/>
            <a:ext cx="10515600" cy="4833334"/>
          </a:xfrm>
        </p:spPr>
        <p:txBody>
          <a:bodyPr>
            <a:normAutofit/>
          </a:bodyPr>
          <a:lstStyle/>
          <a:p>
            <a:r>
              <a:rPr lang="en-US" altLang="zh-CN" dirty="0"/>
              <a:t>Oracle Retail Analytics offers a rich business intelligence solution to retail </a:t>
            </a:r>
            <a:r>
              <a:rPr lang="en-US" altLang="zh-CN" dirty="0" smtClean="0"/>
              <a:t>industry users</a:t>
            </a:r>
            <a:r>
              <a:rPr lang="en-US" altLang="zh-CN" dirty="0"/>
              <a:t>. Retail Analytics is built using latest Oracle technologies and uses </a:t>
            </a:r>
            <a:r>
              <a:rPr lang="en-US" altLang="zh-CN" dirty="0">
                <a:solidFill>
                  <a:srgbClr val="FF0000"/>
                </a:solidFill>
              </a:rPr>
              <a:t>Oracle </a:t>
            </a:r>
            <a:r>
              <a:rPr lang="en-US" altLang="zh-CN" dirty="0" smtClean="0">
                <a:solidFill>
                  <a:srgbClr val="FF0000"/>
                </a:solidFill>
              </a:rPr>
              <a:t>Data Integrator </a:t>
            </a:r>
            <a:r>
              <a:rPr lang="en-US" altLang="zh-CN" dirty="0"/>
              <a:t>(ODI) for extracting, transforming, and loading (ETL) the data to </a:t>
            </a:r>
            <a:r>
              <a:rPr lang="en-US" altLang="zh-CN" dirty="0" smtClean="0">
                <a:solidFill>
                  <a:srgbClr val="FF0000"/>
                </a:solidFill>
              </a:rPr>
              <a:t>Oracle Business </a:t>
            </a:r>
            <a:r>
              <a:rPr lang="en-US" altLang="zh-CN" dirty="0">
                <a:solidFill>
                  <a:srgbClr val="FF0000"/>
                </a:solidFill>
              </a:rPr>
              <a:t>Intelligence Enterprise Edition</a:t>
            </a:r>
            <a:r>
              <a:rPr lang="en-US" altLang="zh-CN" dirty="0"/>
              <a:t> for end user reporting and analysis. </a:t>
            </a:r>
            <a:r>
              <a:rPr lang="en-US" altLang="zh-CN" dirty="0" smtClean="0"/>
              <a:t>This solution </a:t>
            </a:r>
            <a:r>
              <a:rPr lang="en-US" altLang="zh-CN" dirty="0"/>
              <a:t>provides complete, enterprise-wide insight for retail users, </a:t>
            </a:r>
            <a:r>
              <a:rPr lang="en-US" altLang="zh-CN" dirty="0" smtClean="0"/>
              <a:t>enabling fact-based </a:t>
            </a:r>
            <a:r>
              <a:rPr lang="en-US" altLang="zh-CN" dirty="0"/>
              <a:t>actions and intelligent interactions</a:t>
            </a:r>
            <a:r>
              <a:rPr lang="en-US" altLang="zh-CN" dirty="0" smtClean="0"/>
              <a:t>.</a:t>
            </a:r>
          </a:p>
          <a:p>
            <a:r>
              <a:rPr lang="en-US" sz="2400" dirty="0" smtClean="0"/>
              <a:t>Oracle</a:t>
            </a:r>
            <a:r>
              <a:rPr lang="zh-CN" altLang="en-US" sz="2400" dirty="0"/>
              <a:t> </a:t>
            </a:r>
            <a:r>
              <a:rPr lang="en-US" altLang="zh-CN" sz="2400" dirty="0" smtClean="0"/>
              <a:t>RA</a:t>
            </a:r>
            <a:r>
              <a:rPr lang="zh-CN" altLang="en-US" sz="2400" dirty="0" smtClean="0"/>
              <a:t>为零售行业用户提供丰富的业务智能解决方案</a:t>
            </a:r>
            <a:r>
              <a:rPr lang="en-US" altLang="zh-CN" sz="2400" dirty="0" smtClean="0"/>
              <a:t>,RA</a:t>
            </a:r>
            <a:r>
              <a:rPr lang="zh-CN" altLang="en-US" sz="2400" dirty="0"/>
              <a:t>采用</a:t>
            </a:r>
            <a:r>
              <a:rPr lang="zh-CN" altLang="en-US" sz="2400" dirty="0" smtClean="0"/>
              <a:t>最新的</a:t>
            </a:r>
            <a:r>
              <a:rPr lang="en-US" altLang="zh-CN" sz="2400" dirty="0" smtClean="0"/>
              <a:t>Oracle</a:t>
            </a:r>
            <a:r>
              <a:rPr lang="zh-CN" altLang="en-US" sz="2400" dirty="0" smtClean="0"/>
              <a:t>技术</a:t>
            </a:r>
            <a:r>
              <a:rPr lang="en-US" altLang="zh-CN" sz="2400" dirty="0" smtClean="0"/>
              <a:t>,</a:t>
            </a:r>
            <a:r>
              <a:rPr lang="zh-CN" altLang="en-US" sz="2400" dirty="0" smtClean="0"/>
              <a:t>并使用</a:t>
            </a:r>
            <a:r>
              <a:rPr lang="en-US" altLang="zh-CN" sz="2400" dirty="0" smtClean="0"/>
              <a:t>Oracle</a:t>
            </a:r>
            <a:r>
              <a:rPr lang="zh-CN" altLang="en-US" sz="2400" dirty="0" smtClean="0"/>
              <a:t>数据集成器</a:t>
            </a:r>
            <a:r>
              <a:rPr lang="en-US" altLang="zh-CN" sz="2400" dirty="0" smtClean="0"/>
              <a:t>(ODI)</a:t>
            </a:r>
            <a:r>
              <a:rPr lang="zh-CN" altLang="en-US" sz="2400" dirty="0" smtClean="0"/>
              <a:t>的提取、转换、加载（</a:t>
            </a:r>
            <a:r>
              <a:rPr lang="en-US" altLang="zh-CN" sz="2400" dirty="0" smtClean="0"/>
              <a:t>ETL</a:t>
            </a:r>
            <a:r>
              <a:rPr lang="zh-CN" altLang="en-US" sz="2400" dirty="0" smtClean="0"/>
              <a:t>）数据到</a:t>
            </a:r>
            <a:r>
              <a:rPr lang="en-US" altLang="zh-CN" sz="2400" dirty="0" smtClean="0"/>
              <a:t>Oracle</a:t>
            </a:r>
            <a:r>
              <a:rPr lang="zh-CN" altLang="en-US" sz="2400" dirty="0"/>
              <a:t>商业智能企业</a:t>
            </a:r>
            <a:r>
              <a:rPr lang="zh-CN" altLang="en-US" sz="2400" dirty="0" smtClean="0"/>
              <a:t>版以便最终用户报告和分析。此解决方案启用基于事实的操作和智能交互为零售用户提供了完整的、企业整体的洞察力。</a:t>
            </a:r>
            <a:endParaRPr lang="en-US" sz="2400" dirty="0"/>
          </a:p>
        </p:txBody>
      </p:sp>
    </p:spTree>
    <p:extLst>
      <p:ext uri="{BB962C8B-B14F-4D97-AF65-F5344CB8AC3E}">
        <p14:creationId xmlns:p14="http://schemas.microsoft.com/office/powerpoint/2010/main" val="19670064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vert="horz" lIns="12700" tIns="12700" rIns="12700" bIns="12700" rtlCol="0" anchor="t">
            <a:normAutofit/>
          </a:bodyPr>
          <a:lstStyle/>
          <a:p>
            <a:r>
              <a:rPr lang="en-US" altLang="zh-CN"/>
              <a:t>ELT </a:t>
            </a:r>
          </a:p>
        </p:txBody>
      </p:sp>
      <p:sp>
        <p:nvSpPr>
          <p:cNvPr id="31747" name="Content Placeholder 36"/>
          <p:cNvSpPr>
            <a:spLocks noGrp="1"/>
          </p:cNvSpPr>
          <p:nvPr>
            <p:ph idx="4294967295"/>
          </p:nvPr>
        </p:nvSpPr>
        <p:spPr>
          <a:xfrm>
            <a:off x="2362201" y="2362200"/>
            <a:ext cx="7693025" cy="1151084"/>
          </a:xfrm>
        </p:spPr>
        <p:txBody>
          <a:bodyPr vert="horz" lIns="12700" tIns="12700" rIns="12700" bIns="12700" rtlCol="0">
            <a:spAutoFit/>
          </a:bodyPr>
          <a:lstStyle/>
          <a:p>
            <a:pPr marL="574675" lvl="1" indent="-460375" defTabSz="228600">
              <a:buNone/>
            </a:pPr>
            <a:r>
              <a:rPr lang="en-US" altLang="zh-CN"/>
              <a:t>1.	Extract: </a:t>
            </a:r>
            <a:r>
              <a:rPr lang="zh-CN" altLang="en-US"/>
              <a:t>抽取数据</a:t>
            </a:r>
          </a:p>
          <a:p>
            <a:pPr marL="574675" lvl="1" indent="-460375" defTabSz="228600">
              <a:buNone/>
            </a:pPr>
            <a:r>
              <a:rPr lang="en-US" altLang="zh-CN"/>
              <a:t>2.	Load: </a:t>
            </a:r>
            <a:r>
              <a:rPr lang="zh-CN" altLang="en-US"/>
              <a:t>装载数据到目标系统</a:t>
            </a:r>
          </a:p>
          <a:p>
            <a:pPr marL="574675" lvl="1" indent="-460375" defTabSz="228600">
              <a:buNone/>
            </a:pPr>
            <a:r>
              <a:rPr lang="en-US" altLang="zh-CN"/>
              <a:t>3.	Transform: </a:t>
            </a:r>
            <a:r>
              <a:rPr lang="zh-CN" altLang="en-US"/>
              <a:t>通过业务规则转换数据</a:t>
            </a:r>
          </a:p>
        </p:txBody>
      </p:sp>
      <p:grpSp>
        <p:nvGrpSpPr>
          <p:cNvPr id="31748" name="Group 30"/>
          <p:cNvGrpSpPr>
            <a:grpSpLocks/>
          </p:cNvGrpSpPr>
          <p:nvPr/>
        </p:nvGrpSpPr>
        <p:grpSpPr bwMode="auto">
          <a:xfrm>
            <a:off x="2270126" y="4038600"/>
            <a:ext cx="3749675" cy="1698744"/>
            <a:chOff x="746125" y="3679825"/>
            <a:chExt cx="3749676" cy="2062302"/>
          </a:xfrm>
        </p:grpSpPr>
        <p:pic>
          <p:nvPicPr>
            <p:cNvPr id="31749" name="Picture 65" descr="datab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652838" y="4754563"/>
              <a:ext cx="842963"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50" name="Group 66"/>
            <p:cNvGrpSpPr>
              <a:grpSpLocks/>
            </p:cNvGrpSpPr>
            <p:nvPr/>
          </p:nvGrpSpPr>
          <p:grpSpPr bwMode="auto">
            <a:xfrm>
              <a:off x="746125" y="4538663"/>
              <a:ext cx="1082675" cy="1111250"/>
              <a:chOff x="480" y="528"/>
              <a:chExt cx="1005" cy="1030"/>
            </a:xfrm>
          </p:grpSpPr>
          <p:pic>
            <p:nvPicPr>
              <p:cNvPr id="31751" name="Picture 67" descr="datab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80" y="528"/>
                <a:ext cx="441"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Picture 68" descr="datab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38" y="768"/>
                <a:ext cx="452"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3" name="Picture 69" descr="datab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044" y="1056"/>
                <a:ext cx="441"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754" name="AutoShape 70"/>
            <p:cNvSpPr>
              <a:spLocks noChangeArrowheads="1"/>
            </p:cNvSpPr>
            <p:nvPr/>
          </p:nvSpPr>
          <p:spPr bwMode="auto">
            <a:xfrm>
              <a:off x="2050955" y="4851449"/>
              <a:ext cx="209741" cy="890678"/>
            </a:xfrm>
            <a:prstGeom prst="rightArrow">
              <a:avLst>
                <a:gd name="adj1" fmla="val 50000"/>
                <a:gd name="adj2" fmla="val 25000"/>
              </a:avLst>
            </a:prstGeom>
            <a:solidFill>
              <a:srgbClr val="99CCFF"/>
            </a:solidFill>
            <a:ln w="28575" algn="ctr">
              <a:solidFill>
                <a:schemeClr val="tx1"/>
              </a:solidFill>
              <a:miter lim="800000"/>
              <a:headEnd/>
              <a:tailEnd/>
            </a:ln>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FF0000"/>
                </a:buClr>
                <a:buFont typeface="Arial" panose="020B0604020202020204" pitchFamily="34" charset="0"/>
                <a:buNone/>
              </a:pPr>
              <a:endParaRPr lang="zh-CN" altLang="zh-CN"/>
            </a:p>
          </p:txBody>
        </p:sp>
        <p:sp>
          <p:nvSpPr>
            <p:cNvPr id="31755" name="Text Box 71"/>
            <p:cNvSpPr txBox="1">
              <a:spLocks noChangeArrowheads="1"/>
            </p:cNvSpPr>
            <p:nvPr/>
          </p:nvSpPr>
          <p:spPr bwMode="auto">
            <a:xfrm>
              <a:off x="1846263" y="5131044"/>
              <a:ext cx="698500" cy="33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marL="115888" indent="-115888">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buClr>
                  <a:schemeClr val="hlink"/>
                </a:buClr>
              </a:pPr>
              <a:r>
                <a:rPr lang="en-US" altLang="zh-CN" sz="1200" b="1">
                  <a:cs typeface="Times New Roman" panose="02020603050405020304" pitchFamily="18" charset="0"/>
                </a:rPr>
                <a:t>Extract</a:t>
              </a:r>
            </a:p>
          </p:txBody>
        </p:sp>
        <p:sp>
          <p:nvSpPr>
            <p:cNvPr id="31756" name="AutoShape 73"/>
            <p:cNvSpPr>
              <a:spLocks noChangeArrowheads="1"/>
            </p:cNvSpPr>
            <p:nvPr/>
          </p:nvSpPr>
          <p:spPr bwMode="auto">
            <a:xfrm>
              <a:off x="3497168" y="4841813"/>
              <a:ext cx="209741" cy="890678"/>
            </a:xfrm>
            <a:prstGeom prst="rightArrow">
              <a:avLst>
                <a:gd name="adj1" fmla="val 50000"/>
                <a:gd name="adj2" fmla="val 25000"/>
              </a:avLst>
            </a:prstGeom>
            <a:solidFill>
              <a:srgbClr val="99CCFF"/>
            </a:solidFill>
            <a:ln w="28575" algn="ctr">
              <a:solidFill>
                <a:schemeClr val="tx1"/>
              </a:solidFill>
              <a:miter lim="800000"/>
              <a:headEnd/>
              <a:tailEnd/>
            </a:ln>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FF0000"/>
                </a:buClr>
                <a:buFont typeface="Arial" panose="020B0604020202020204" pitchFamily="34" charset="0"/>
                <a:buNone/>
              </a:pPr>
              <a:endParaRPr lang="zh-CN" altLang="zh-CN"/>
            </a:p>
          </p:txBody>
        </p:sp>
        <p:grpSp>
          <p:nvGrpSpPr>
            <p:cNvPr id="31757" name="Group 81"/>
            <p:cNvGrpSpPr>
              <a:grpSpLocks/>
            </p:cNvGrpSpPr>
            <p:nvPr/>
          </p:nvGrpSpPr>
          <p:grpSpPr bwMode="auto">
            <a:xfrm>
              <a:off x="2541590" y="4879975"/>
              <a:ext cx="811213" cy="804863"/>
              <a:chOff x="1601" y="3074"/>
              <a:chExt cx="511" cy="507"/>
            </a:xfrm>
          </p:grpSpPr>
          <p:sp>
            <p:nvSpPr>
              <p:cNvPr id="31758" name="AutoShape 72"/>
              <p:cNvSpPr>
                <a:spLocks noChangeArrowheads="1"/>
              </p:cNvSpPr>
              <p:nvPr/>
            </p:nvSpPr>
            <p:spPr bwMode="blackWhite">
              <a:xfrm>
                <a:off x="1601" y="3074"/>
                <a:ext cx="511" cy="507"/>
              </a:xfrm>
              <a:prstGeom prst="roundRect">
                <a:avLst>
                  <a:gd name="adj" fmla="val 16667"/>
                </a:avLst>
              </a:prstGeom>
              <a:solidFill>
                <a:srgbClr val="FFFF99"/>
              </a:solidFill>
              <a:ln w="28575">
                <a:solidFill>
                  <a:schemeClr val="tx1"/>
                </a:solidFill>
                <a:round/>
                <a:headEnd type="none" w="sm" len="sm"/>
                <a:tailEnd type="none" w="sm" len="sm"/>
              </a:ln>
            </p:spPr>
            <p:txBody>
              <a:bodyPr wrap="none"/>
              <a:lstStyle>
                <a:lvl1pPr defTabSz="228600">
                  <a:defRPr>
                    <a:solidFill>
                      <a:schemeClr val="tx1"/>
                    </a:solidFill>
                    <a:latin typeface="Arial" panose="020B0604020202020204" pitchFamily="34" charset="0"/>
                    <a:ea typeface="宋体" panose="02010600030101010101" pitchFamily="2" charset="-122"/>
                  </a:defRPr>
                </a:lvl1pPr>
                <a:lvl2pPr marL="742950" indent="-285750" defTabSz="228600">
                  <a:defRPr>
                    <a:solidFill>
                      <a:schemeClr val="tx1"/>
                    </a:solidFill>
                    <a:latin typeface="Arial" panose="020B0604020202020204" pitchFamily="34" charset="0"/>
                    <a:ea typeface="宋体" panose="02010600030101010101" pitchFamily="2" charset="-122"/>
                  </a:defRPr>
                </a:lvl2pPr>
                <a:lvl3pPr marL="1143000" indent="-228600" defTabSz="228600">
                  <a:defRPr>
                    <a:solidFill>
                      <a:schemeClr val="tx1"/>
                    </a:solidFill>
                    <a:latin typeface="Arial" panose="020B0604020202020204" pitchFamily="34" charset="0"/>
                    <a:ea typeface="宋体" panose="02010600030101010101" pitchFamily="2" charset="-122"/>
                  </a:defRPr>
                </a:lvl3pPr>
                <a:lvl4pPr marL="1600200" indent="-228600" defTabSz="228600">
                  <a:defRPr>
                    <a:solidFill>
                      <a:schemeClr val="tx1"/>
                    </a:solidFill>
                    <a:latin typeface="Arial" panose="020B0604020202020204" pitchFamily="34" charset="0"/>
                    <a:ea typeface="宋体" panose="02010600030101010101" pitchFamily="2" charset="-122"/>
                  </a:defRPr>
                </a:lvl4pPr>
                <a:lvl5pPr marL="2057400" indent="-228600" defTabSz="228600">
                  <a:defRPr>
                    <a:solidFill>
                      <a:schemeClr val="tx1"/>
                    </a:solidFill>
                    <a:latin typeface="Arial" panose="020B0604020202020204" pitchFamily="34" charset="0"/>
                    <a:ea typeface="宋体" panose="02010600030101010101" pitchFamily="2" charset="-122"/>
                  </a:defRPr>
                </a:lvl5pPr>
                <a:lvl6pPr marL="2514600" indent="-228600" defTabSz="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FF0000"/>
                  </a:buClr>
                  <a:buFont typeface="Arial" panose="020B0604020202020204" pitchFamily="34" charset="0"/>
                  <a:buNone/>
                </a:pPr>
                <a:r>
                  <a:rPr lang="en-US" altLang="zh-CN" sz="1200" b="1"/>
                  <a:t>Transform</a:t>
                </a:r>
              </a:p>
            </p:txBody>
          </p:sp>
          <p:pic>
            <p:nvPicPr>
              <p:cNvPr id="31759" name="Picture 75" descr="java0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748" y="3221"/>
                <a:ext cx="19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760" name="Text Box 76"/>
            <p:cNvSpPr txBox="1">
              <a:spLocks noChangeArrowheads="1"/>
            </p:cNvSpPr>
            <p:nvPr/>
          </p:nvSpPr>
          <p:spPr bwMode="auto">
            <a:xfrm>
              <a:off x="1082675" y="3679825"/>
              <a:ext cx="3130551" cy="40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ea typeface="宋体" panose="02010600030101010101" pitchFamily="2" charset="-122"/>
                </a:defRPr>
              </a:lvl1pPr>
              <a:lvl2pPr marL="742950" indent="-285750" defTabSz="228600">
                <a:defRPr>
                  <a:solidFill>
                    <a:schemeClr val="tx1"/>
                  </a:solidFill>
                  <a:latin typeface="Arial" panose="020B0604020202020204" pitchFamily="34" charset="0"/>
                  <a:ea typeface="宋体" panose="02010600030101010101" pitchFamily="2" charset="-122"/>
                </a:defRPr>
              </a:lvl2pPr>
              <a:lvl3pPr marL="1143000" indent="-228600" defTabSz="228600">
                <a:defRPr>
                  <a:solidFill>
                    <a:schemeClr val="tx1"/>
                  </a:solidFill>
                  <a:latin typeface="Arial" panose="020B0604020202020204" pitchFamily="34" charset="0"/>
                  <a:ea typeface="宋体" panose="02010600030101010101" pitchFamily="2" charset="-122"/>
                </a:defRPr>
              </a:lvl3pPr>
              <a:lvl4pPr marL="1600200" indent="-228600" defTabSz="228600">
                <a:defRPr>
                  <a:solidFill>
                    <a:schemeClr val="tx1"/>
                  </a:solidFill>
                  <a:latin typeface="Arial" panose="020B0604020202020204" pitchFamily="34" charset="0"/>
                  <a:ea typeface="宋体" panose="02010600030101010101" pitchFamily="2" charset="-122"/>
                </a:defRPr>
              </a:lvl4pPr>
              <a:lvl5pPr marL="2057400" indent="-228600" defTabSz="228600">
                <a:defRPr>
                  <a:solidFill>
                    <a:schemeClr val="tx1"/>
                  </a:solidFill>
                  <a:latin typeface="Arial" panose="020B0604020202020204" pitchFamily="34" charset="0"/>
                  <a:ea typeface="宋体" panose="02010600030101010101" pitchFamily="2" charset="-122"/>
                </a:defRPr>
              </a:lvl5pPr>
              <a:lvl6pPr marL="2514600" indent="-228600" defTabSz="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FF0000"/>
                </a:buClr>
                <a:buFont typeface="Arial" panose="020B0604020202020204" pitchFamily="34" charset="0"/>
                <a:buNone/>
              </a:pPr>
              <a:r>
                <a:rPr lang="en-US" altLang="zh-CN" sz="1600" b="1"/>
                <a:t>Conventional ETL architecture</a:t>
              </a:r>
            </a:p>
          </p:txBody>
        </p:sp>
        <p:sp>
          <p:nvSpPr>
            <p:cNvPr id="31761" name="Text Box 74"/>
            <p:cNvSpPr txBox="1">
              <a:spLocks noChangeArrowheads="1"/>
            </p:cNvSpPr>
            <p:nvPr/>
          </p:nvSpPr>
          <p:spPr bwMode="auto">
            <a:xfrm>
              <a:off x="3336926" y="5131044"/>
              <a:ext cx="549275" cy="33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marL="115888" indent="-115888">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buClr>
                  <a:schemeClr val="hlink"/>
                </a:buClr>
              </a:pPr>
              <a:r>
                <a:rPr lang="en-US" altLang="zh-CN" sz="1200" b="1">
                  <a:cs typeface="Times New Roman" panose="02020603050405020304" pitchFamily="18" charset="0"/>
                </a:rPr>
                <a:t>Load</a:t>
              </a:r>
            </a:p>
          </p:txBody>
        </p:sp>
      </p:grpSp>
      <p:grpSp>
        <p:nvGrpSpPr>
          <p:cNvPr id="31762" name="Group 31"/>
          <p:cNvGrpSpPr>
            <a:grpSpLocks/>
          </p:cNvGrpSpPr>
          <p:nvPr/>
        </p:nvGrpSpPr>
        <p:grpSpPr bwMode="auto">
          <a:xfrm>
            <a:off x="6248400" y="4038601"/>
            <a:ext cx="3856038" cy="2035175"/>
            <a:chOff x="4860925" y="3679825"/>
            <a:chExt cx="3856532" cy="2035176"/>
          </a:xfrm>
        </p:grpSpPr>
        <p:pic>
          <p:nvPicPr>
            <p:cNvPr id="31763" name="Picture 52" descr="datab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827963" y="4735513"/>
              <a:ext cx="858838"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4" name="Picture 53" descr="datab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860925" y="4075113"/>
              <a:ext cx="67310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5" name="Picture 54" descr="datab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254625" y="4441825"/>
              <a:ext cx="69056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6" name="Picture 55" descr="datab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721350" y="4881563"/>
              <a:ext cx="674688"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7" name="Picture 56" descr="java0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886450" y="4954588"/>
              <a:ext cx="369888"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8" name="Picture 57" descr="java0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032750" y="4945063"/>
              <a:ext cx="371475"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9" name="AutoShape 58"/>
            <p:cNvSpPr>
              <a:spLocks noChangeArrowheads="1"/>
            </p:cNvSpPr>
            <p:nvPr/>
          </p:nvSpPr>
          <p:spPr bwMode="auto">
            <a:xfrm>
              <a:off x="7328121" y="4921132"/>
              <a:ext cx="209768" cy="733663"/>
            </a:xfrm>
            <a:prstGeom prst="rightArrow">
              <a:avLst>
                <a:gd name="adj1" fmla="val 50000"/>
                <a:gd name="adj2" fmla="val 25000"/>
              </a:avLst>
            </a:prstGeom>
            <a:solidFill>
              <a:srgbClr val="99CCFF"/>
            </a:solidFill>
            <a:ln w="28575" algn="ctr">
              <a:solidFill>
                <a:schemeClr val="tx1"/>
              </a:solidFill>
              <a:miter lim="800000"/>
              <a:headEnd/>
              <a:tailEnd/>
            </a:ln>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FF0000"/>
                </a:buClr>
                <a:buFont typeface="Arial" panose="020B0604020202020204" pitchFamily="34" charset="0"/>
                <a:buNone/>
              </a:pPr>
              <a:endParaRPr lang="zh-CN" altLang="zh-CN"/>
            </a:p>
          </p:txBody>
        </p:sp>
        <p:sp>
          <p:nvSpPr>
            <p:cNvPr id="31770" name="Text Box 59"/>
            <p:cNvSpPr txBox="1">
              <a:spLocks noChangeArrowheads="1"/>
            </p:cNvSpPr>
            <p:nvPr/>
          </p:nvSpPr>
          <p:spPr bwMode="auto">
            <a:xfrm>
              <a:off x="7095671" y="5156200"/>
              <a:ext cx="5533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marL="115888" indent="-115888">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buClr>
                  <a:schemeClr val="hlink"/>
                </a:buClr>
              </a:pPr>
              <a:r>
                <a:rPr lang="en-US" altLang="zh-CN" sz="1200" b="1">
                  <a:cs typeface="Times New Roman" panose="02020603050405020304" pitchFamily="18" charset="0"/>
                </a:rPr>
                <a:t>Load</a:t>
              </a:r>
            </a:p>
          </p:txBody>
        </p:sp>
        <p:sp>
          <p:nvSpPr>
            <p:cNvPr id="31771" name="AutoShape 60"/>
            <p:cNvSpPr>
              <a:spLocks noChangeArrowheads="1"/>
            </p:cNvSpPr>
            <p:nvPr/>
          </p:nvSpPr>
          <p:spPr bwMode="auto">
            <a:xfrm>
              <a:off x="6686688" y="4921132"/>
              <a:ext cx="209768" cy="733663"/>
            </a:xfrm>
            <a:prstGeom prst="rightArrow">
              <a:avLst>
                <a:gd name="adj1" fmla="val 50000"/>
                <a:gd name="adj2" fmla="val 25000"/>
              </a:avLst>
            </a:prstGeom>
            <a:solidFill>
              <a:srgbClr val="99CCFF"/>
            </a:solidFill>
            <a:ln w="28575" algn="ctr">
              <a:solidFill>
                <a:schemeClr val="tx1"/>
              </a:solidFill>
              <a:miter lim="800000"/>
              <a:headEnd/>
              <a:tailEnd/>
            </a:ln>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FF0000"/>
                </a:buClr>
                <a:buFont typeface="Arial" panose="020B0604020202020204" pitchFamily="34" charset="0"/>
                <a:buNone/>
              </a:pPr>
              <a:endParaRPr lang="zh-CN" altLang="zh-CN"/>
            </a:p>
          </p:txBody>
        </p:sp>
        <p:sp>
          <p:nvSpPr>
            <p:cNvPr id="31772" name="Text Box 61"/>
            <p:cNvSpPr txBox="1">
              <a:spLocks noChangeArrowheads="1"/>
            </p:cNvSpPr>
            <p:nvPr/>
          </p:nvSpPr>
          <p:spPr bwMode="auto">
            <a:xfrm>
              <a:off x="6416875" y="5156201"/>
              <a:ext cx="698589"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marL="115888" indent="-115888">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buClr>
                  <a:schemeClr val="hlink"/>
                </a:buClr>
              </a:pPr>
              <a:r>
                <a:rPr lang="en-US" altLang="zh-CN" sz="1200" b="1">
                  <a:cs typeface="Times New Roman" panose="02020603050405020304" pitchFamily="18" charset="0"/>
                </a:rPr>
                <a:t>Extract</a:t>
              </a:r>
            </a:p>
          </p:txBody>
        </p:sp>
        <p:sp>
          <p:nvSpPr>
            <p:cNvPr id="31773" name="Text Box 62"/>
            <p:cNvSpPr txBox="1">
              <a:spLocks noChangeArrowheads="1"/>
            </p:cNvSpPr>
            <p:nvPr/>
          </p:nvSpPr>
          <p:spPr bwMode="auto">
            <a:xfrm>
              <a:off x="5125545" y="4681538"/>
              <a:ext cx="9360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marL="115888" indent="-115888">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buClr>
                  <a:schemeClr val="hlink"/>
                </a:buClr>
              </a:pPr>
              <a:r>
                <a:rPr lang="en-US" altLang="zh-CN" sz="1200" b="1">
                  <a:cs typeface="Times New Roman" panose="02020603050405020304" pitchFamily="18" charset="0"/>
                </a:rPr>
                <a:t>Transform</a:t>
              </a:r>
            </a:p>
          </p:txBody>
        </p:sp>
        <p:sp>
          <p:nvSpPr>
            <p:cNvPr id="31774" name="Text Box 63"/>
            <p:cNvSpPr txBox="1">
              <a:spLocks noChangeArrowheads="1"/>
            </p:cNvSpPr>
            <p:nvPr/>
          </p:nvSpPr>
          <p:spPr bwMode="auto">
            <a:xfrm>
              <a:off x="7781432" y="4752975"/>
              <a:ext cx="9360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marL="115888" indent="-115888">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buClr>
                  <a:schemeClr val="hlink"/>
                </a:buClr>
              </a:pPr>
              <a:r>
                <a:rPr lang="en-US" altLang="zh-CN" sz="1200" b="1">
                  <a:cs typeface="Times New Roman" panose="02020603050405020304" pitchFamily="18" charset="0"/>
                </a:rPr>
                <a:t>Transform</a:t>
              </a:r>
            </a:p>
          </p:txBody>
        </p:sp>
        <p:sp>
          <p:nvSpPr>
            <p:cNvPr id="31775" name="Text Box 77"/>
            <p:cNvSpPr txBox="1">
              <a:spLocks noChangeArrowheads="1"/>
            </p:cNvSpPr>
            <p:nvPr/>
          </p:nvSpPr>
          <p:spPr bwMode="auto">
            <a:xfrm>
              <a:off x="5095905" y="3679825"/>
              <a:ext cx="339133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ea typeface="宋体" panose="02010600030101010101" pitchFamily="2" charset="-122"/>
                </a:defRPr>
              </a:lvl1pPr>
              <a:lvl2pPr marL="742950" indent="-285750" defTabSz="228600">
                <a:defRPr>
                  <a:solidFill>
                    <a:schemeClr val="tx1"/>
                  </a:solidFill>
                  <a:latin typeface="Arial" panose="020B0604020202020204" pitchFamily="34" charset="0"/>
                  <a:ea typeface="宋体" panose="02010600030101010101" pitchFamily="2" charset="-122"/>
                </a:defRPr>
              </a:lvl2pPr>
              <a:lvl3pPr marL="1143000" indent="-228600" defTabSz="228600">
                <a:defRPr>
                  <a:solidFill>
                    <a:schemeClr val="tx1"/>
                  </a:solidFill>
                  <a:latin typeface="Arial" panose="020B0604020202020204" pitchFamily="34" charset="0"/>
                  <a:ea typeface="宋体" panose="02010600030101010101" pitchFamily="2" charset="-122"/>
                </a:defRPr>
              </a:lvl3pPr>
              <a:lvl4pPr marL="1600200" indent="-228600" defTabSz="228600">
                <a:defRPr>
                  <a:solidFill>
                    <a:schemeClr val="tx1"/>
                  </a:solidFill>
                  <a:latin typeface="Arial" panose="020B0604020202020204" pitchFamily="34" charset="0"/>
                  <a:ea typeface="宋体" panose="02010600030101010101" pitchFamily="2" charset="-122"/>
                </a:defRPr>
              </a:lvl4pPr>
              <a:lvl5pPr marL="2057400" indent="-228600" defTabSz="228600">
                <a:defRPr>
                  <a:solidFill>
                    <a:schemeClr val="tx1"/>
                  </a:solidFill>
                  <a:latin typeface="Arial" panose="020B0604020202020204" pitchFamily="34" charset="0"/>
                  <a:ea typeface="宋体" panose="02010600030101010101" pitchFamily="2" charset="-122"/>
                </a:defRPr>
              </a:lvl5pPr>
              <a:lvl6pPr marL="2514600" indent="-228600" defTabSz="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FF0000"/>
                </a:buClr>
                <a:buFont typeface="Arial" panose="020B0604020202020204" pitchFamily="34" charset="0"/>
                <a:buNone/>
              </a:pPr>
              <a:r>
                <a:rPr lang="en-US" altLang="zh-CN" sz="1600" b="1"/>
                <a:t>Next-generation ELT architecture</a:t>
              </a:r>
            </a:p>
          </p:txBody>
        </p:sp>
      </p:grpSp>
      <p:sp>
        <p:nvSpPr>
          <p:cNvPr id="31776" name="Rectangle 31"/>
          <p:cNvSpPr>
            <a:spLocks noChangeArrowheads="1"/>
          </p:cNvSpPr>
          <p:nvPr/>
        </p:nvSpPr>
        <p:spPr bwMode="auto">
          <a:xfrm>
            <a:off x="2057400" y="4038600"/>
            <a:ext cx="4038600" cy="2209800"/>
          </a:xfrm>
          <a:prstGeom prst="rect">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ea typeface="宋体" panose="02010600030101010101" pitchFamily="2" charset="-122"/>
              </a:defRPr>
            </a:lvl1pPr>
            <a:lvl2pPr marL="742950" indent="-285750" defTabSz="228600">
              <a:defRPr>
                <a:solidFill>
                  <a:schemeClr val="tx1"/>
                </a:solidFill>
                <a:latin typeface="Arial" panose="020B0604020202020204" pitchFamily="34" charset="0"/>
                <a:ea typeface="宋体" panose="02010600030101010101" pitchFamily="2" charset="-122"/>
              </a:defRPr>
            </a:lvl2pPr>
            <a:lvl3pPr marL="1143000" indent="-228600" defTabSz="228600">
              <a:defRPr>
                <a:solidFill>
                  <a:schemeClr val="tx1"/>
                </a:solidFill>
                <a:latin typeface="Arial" panose="020B0604020202020204" pitchFamily="34" charset="0"/>
                <a:ea typeface="宋体" panose="02010600030101010101" pitchFamily="2" charset="-122"/>
              </a:defRPr>
            </a:lvl3pPr>
            <a:lvl4pPr marL="1600200" indent="-228600" defTabSz="228600">
              <a:defRPr>
                <a:solidFill>
                  <a:schemeClr val="tx1"/>
                </a:solidFill>
                <a:latin typeface="Arial" panose="020B0604020202020204" pitchFamily="34" charset="0"/>
                <a:ea typeface="宋体" panose="02010600030101010101" pitchFamily="2" charset="-122"/>
              </a:defRPr>
            </a:lvl4pPr>
            <a:lvl5pPr marL="2057400" indent="-228600" defTabSz="228600">
              <a:defRPr>
                <a:solidFill>
                  <a:schemeClr val="tx1"/>
                </a:solidFill>
                <a:latin typeface="Arial" panose="020B0604020202020204" pitchFamily="34" charset="0"/>
                <a:ea typeface="宋体" panose="02010600030101010101" pitchFamily="2" charset="-122"/>
              </a:defRPr>
            </a:lvl5pPr>
            <a:lvl6pPr marL="2514600" indent="-228600" defTabSz="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FF0000"/>
              </a:buClr>
              <a:buFont typeface="Arial" panose="020B0604020202020204" pitchFamily="34" charset="0"/>
              <a:buNone/>
            </a:pPr>
            <a:endParaRPr lang="zh-CN" altLang="zh-CN"/>
          </a:p>
        </p:txBody>
      </p:sp>
      <p:sp>
        <p:nvSpPr>
          <p:cNvPr id="31777" name="Rectangle 32"/>
          <p:cNvSpPr>
            <a:spLocks noChangeArrowheads="1"/>
          </p:cNvSpPr>
          <p:nvPr/>
        </p:nvSpPr>
        <p:spPr bwMode="auto">
          <a:xfrm>
            <a:off x="6248400" y="4038600"/>
            <a:ext cx="4038600" cy="2209800"/>
          </a:xfrm>
          <a:prstGeom prst="rect">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ea typeface="宋体" panose="02010600030101010101" pitchFamily="2" charset="-122"/>
              </a:defRPr>
            </a:lvl1pPr>
            <a:lvl2pPr marL="742950" indent="-285750" defTabSz="228600">
              <a:defRPr>
                <a:solidFill>
                  <a:schemeClr val="tx1"/>
                </a:solidFill>
                <a:latin typeface="Arial" panose="020B0604020202020204" pitchFamily="34" charset="0"/>
                <a:ea typeface="宋体" panose="02010600030101010101" pitchFamily="2" charset="-122"/>
              </a:defRPr>
            </a:lvl2pPr>
            <a:lvl3pPr marL="1143000" indent="-228600" defTabSz="228600">
              <a:defRPr>
                <a:solidFill>
                  <a:schemeClr val="tx1"/>
                </a:solidFill>
                <a:latin typeface="Arial" panose="020B0604020202020204" pitchFamily="34" charset="0"/>
                <a:ea typeface="宋体" panose="02010600030101010101" pitchFamily="2" charset="-122"/>
              </a:defRPr>
            </a:lvl3pPr>
            <a:lvl4pPr marL="1600200" indent="-228600" defTabSz="228600">
              <a:defRPr>
                <a:solidFill>
                  <a:schemeClr val="tx1"/>
                </a:solidFill>
                <a:latin typeface="Arial" panose="020B0604020202020204" pitchFamily="34" charset="0"/>
                <a:ea typeface="宋体" panose="02010600030101010101" pitchFamily="2" charset="-122"/>
              </a:defRPr>
            </a:lvl4pPr>
            <a:lvl5pPr marL="2057400" indent="-228600" defTabSz="228600">
              <a:defRPr>
                <a:solidFill>
                  <a:schemeClr val="tx1"/>
                </a:solidFill>
                <a:latin typeface="Arial" panose="020B0604020202020204" pitchFamily="34" charset="0"/>
                <a:ea typeface="宋体" panose="02010600030101010101" pitchFamily="2" charset="-122"/>
              </a:defRPr>
            </a:lvl5pPr>
            <a:lvl6pPr marL="2514600" indent="-228600" defTabSz="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FF0000"/>
              </a:buClr>
              <a:buFont typeface="Arial" panose="020B0604020202020204" pitchFamily="34" charset="0"/>
              <a:buNone/>
            </a:pPr>
            <a:endParaRPr lang="zh-CN" altLang="zh-CN"/>
          </a:p>
        </p:txBody>
      </p:sp>
    </p:spTree>
    <p:extLst>
      <p:ext uri="{BB962C8B-B14F-4D97-AF65-F5344CB8AC3E}">
        <p14:creationId xmlns:p14="http://schemas.microsoft.com/office/powerpoint/2010/main" val="42284619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4"/>
          <p:cNvSpPr>
            <a:spLocks noGrp="1" noChangeArrowheads="1"/>
          </p:cNvSpPr>
          <p:nvPr>
            <p:ph type="title" idx="4294967295"/>
          </p:nvPr>
        </p:nvSpPr>
        <p:spPr/>
        <p:txBody>
          <a:bodyPr vert="horz" lIns="12700" tIns="12700" rIns="12700" bIns="12700" rtlCol="0" anchor="t">
            <a:normAutofit/>
          </a:bodyPr>
          <a:lstStyle/>
          <a:p>
            <a:r>
              <a:rPr lang="en-US" altLang="zh-CN"/>
              <a:t>Master and Work Repositories</a:t>
            </a:r>
          </a:p>
        </p:txBody>
      </p:sp>
      <p:grpSp>
        <p:nvGrpSpPr>
          <p:cNvPr id="34819" name="Group 25"/>
          <p:cNvGrpSpPr>
            <a:grpSpLocks/>
          </p:cNvGrpSpPr>
          <p:nvPr/>
        </p:nvGrpSpPr>
        <p:grpSpPr bwMode="auto">
          <a:xfrm>
            <a:off x="2947988" y="1252538"/>
            <a:ext cx="6348412" cy="3981450"/>
            <a:chOff x="1101969" y="1201738"/>
            <a:chExt cx="6348412" cy="3982382"/>
          </a:xfrm>
        </p:grpSpPr>
        <p:sp>
          <p:nvSpPr>
            <p:cNvPr id="34820" name="AutoShape 2"/>
            <p:cNvSpPr>
              <a:spLocks noChangeArrowheads="1"/>
            </p:cNvSpPr>
            <p:nvPr/>
          </p:nvSpPr>
          <p:spPr bwMode="gray">
            <a:xfrm>
              <a:off x="3627864" y="1201738"/>
              <a:ext cx="1143000" cy="1557337"/>
            </a:xfrm>
            <a:prstGeom prst="can">
              <a:avLst>
                <a:gd name="adj" fmla="val 34062"/>
              </a:avLst>
            </a:prstGeom>
            <a:solidFill>
              <a:srgbClr val="FFFF99"/>
            </a:solidFill>
            <a:ln w="28575">
              <a:solidFill>
                <a:srgbClr val="FFCC00"/>
              </a:solidFill>
              <a:round/>
              <a:headEnd/>
              <a:tailEnd/>
            </a:ln>
          </p:spPr>
          <p:txBody>
            <a:bodyPr lIns="72000" t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sz="1400">
                <a:solidFill>
                  <a:srgbClr val="333333"/>
                </a:solidFill>
              </a:endParaRPr>
            </a:p>
            <a:p>
              <a:pPr algn="ctr"/>
              <a:endParaRPr lang="en-US" altLang="zh-CN" sz="1400">
                <a:solidFill>
                  <a:srgbClr val="333333"/>
                </a:solidFill>
              </a:endParaRPr>
            </a:p>
            <a:p>
              <a:pPr algn="ctr"/>
              <a:endParaRPr lang="en-US" altLang="zh-CN" sz="1400">
                <a:solidFill>
                  <a:srgbClr val="333333"/>
                </a:solidFill>
              </a:endParaRPr>
            </a:p>
            <a:p>
              <a:pPr algn="ctr"/>
              <a:endParaRPr lang="en-US" altLang="zh-CN" sz="1400">
                <a:solidFill>
                  <a:srgbClr val="333333"/>
                </a:solidFill>
              </a:endParaRPr>
            </a:p>
            <a:p>
              <a:pPr algn="ctr"/>
              <a:endParaRPr lang="en-US" altLang="zh-CN" sz="1400">
                <a:solidFill>
                  <a:srgbClr val="333333"/>
                </a:solidFill>
              </a:endParaRPr>
            </a:p>
            <a:p>
              <a:pPr algn="ctr"/>
              <a:endParaRPr lang="en-US" altLang="zh-CN" sz="1400">
                <a:solidFill>
                  <a:srgbClr val="333333"/>
                </a:solidFill>
              </a:endParaRPr>
            </a:p>
            <a:p>
              <a:pPr algn="ctr"/>
              <a:endParaRPr lang="en-US" altLang="zh-CN" sz="1400">
                <a:solidFill>
                  <a:srgbClr val="333333"/>
                </a:solidFill>
              </a:endParaRPr>
            </a:p>
          </p:txBody>
        </p:sp>
        <p:sp>
          <p:nvSpPr>
            <p:cNvPr id="34821" name="Rectangle 3"/>
            <p:cNvSpPr>
              <a:spLocks noChangeArrowheads="1"/>
            </p:cNvSpPr>
            <p:nvPr/>
          </p:nvSpPr>
          <p:spPr bwMode="auto">
            <a:xfrm>
              <a:off x="3071446" y="2752725"/>
              <a:ext cx="22558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400" b="1"/>
                <a:t>Master repository</a:t>
              </a:r>
            </a:p>
          </p:txBody>
        </p:sp>
        <p:sp>
          <p:nvSpPr>
            <p:cNvPr id="34822" name="AutoShape 6"/>
            <p:cNvSpPr>
              <a:spLocks noChangeArrowheads="1"/>
            </p:cNvSpPr>
            <p:nvPr/>
          </p:nvSpPr>
          <p:spPr bwMode="gray">
            <a:xfrm>
              <a:off x="1613456" y="3101975"/>
              <a:ext cx="1144587" cy="1558925"/>
            </a:xfrm>
            <a:prstGeom prst="can">
              <a:avLst>
                <a:gd name="adj" fmla="val 34050"/>
              </a:avLst>
            </a:prstGeom>
            <a:solidFill>
              <a:srgbClr val="FFFF99"/>
            </a:solidFill>
            <a:ln w="28575">
              <a:solidFill>
                <a:srgbClr val="FFCC00"/>
              </a:solidFill>
              <a:round/>
              <a:headEnd/>
              <a:tailEnd/>
            </a:ln>
          </p:spPr>
          <p:txBody>
            <a:bodyPr lIns="72000" t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sz="1400">
                <a:solidFill>
                  <a:srgbClr val="333333"/>
                </a:solidFill>
              </a:endParaRPr>
            </a:p>
            <a:p>
              <a:pPr algn="ctr"/>
              <a:endParaRPr lang="en-US" altLang="zh-CN" sz="1400">
                <a:solidFill>
                  <a:srgbClr val="333333"/>
                </a:solidFill>
              </a:endParaRPr>
            </a:p>
            <a:p>
              <a:pPr algn="ctr"/>
              <a:endParaRPr lang="en-US" altLang="zh-CN" sz="1400">
                <a:solidFill>
                  <a:srgbClr val="333333"/>
                </a:solidFill>
              </a:endParaRPr>
            </a:p>
            <a:p>
              <a:pPr algn="ctr"/>
              <a:endParaRPr lang="en-US" altLang="zh-CN" sz="1400">
                <a:solidFill>
                  <a:srgbClr val="333333"/>
                </a:solidFill>
              </a:endParaRPr>
            </a:p>
            <a:p>
              <a:pPr algn="ctr"/>
              <a:endParaRPr lang="en-US" altLang="zh-CN">
                <a:solidFill>
                  <a:srgbClr val="333333"/>
                </a:solidFill>
              </a:endParaRPr>
            </a:p>
          </p:txBody>
        </p:sp>
        <p:sp>
          <p:nvSpPr>
            <p:cNvPr id="34823" name="AutoShape 7"/>
            <p:cNvSpPr>
              <a:spLocks noChangeArrowheads="1"/>
            </p:cNvSpPr>
            <p:nvPr/>
          </p:nvSpPr>
          <p:spPr bwMode="blackWhite">
            <a:xfrm>
              <a:off x="1654731" y="3578225"/>
              <a:ext cx="1062037" cy="268288"/>
            </a:xfrm>
            <a:prstGeom prst="roundRect">
              <a:avLst>
                <a:gd name="adj" fmla="val 16667"/>
              </a:avLst>
            </a:prstGeom>
            <a:solidFill>
              <a:srgbClr val="FF9966"/>
            </a:solidFill>
            <a:ln w="28575" algn="ctr">
              <a:solidFill>
                <a:schemeClr val="tx1"/>
              </a:solidFill>
              <a:round/>
              <a:headEnd/>
              <a:tailEnd/>
            </a:ln>
          </p:spPr>
          <p:txBody>
            <a:bodyPr lIns="18000" rIns="180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t>Models</a:t>
              </a:r>
            </a:p>
          </p:txBody>
        </p:sp>
        <p:sp>
          <p:nvSpPr>
            <p:cNvPr id="34824" name="AutoShape 9"/>
            <p:cNvSpPr>
              <a:spLocks noChangeArrowheads="1"/>
            </p:cNvSpPr>
            <p:nvPr/>
          </p:nvSpPr>
          <p:spPr bwMode="blackWhite">
            <a:xfrm>
              <a:off x="1655524" y="4225925"/>
              <a:ext cx="1060450" cy="269875"/>
            </a:xfrm>
            <a:prstGeom prst="roundRect">
              <a:avLst>
                <a:gd name="adj" fmla="val 16667"/>
              </a:avLst>
            </a:prstGeom>
            <a:solidFill>
              <a:srgbClr val="B2B2B2"/>
            </a:solidFill>
            <a:ln w="28575" algn="ctr">
              <a:solidFill>
                <a:schemeClr val="tx1"/>
              </a:solidFill>
              <a:round/>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t>Execution</a:t>
              </a:r>
            </a:p>
          </p:txBody>
        </p:sp>
        <p:sp>
          <p:nvSpPr>
            <p:cNvPr id="34825" name="Rectangle 10"/>
            <p:cNvSpPr>
              <a:spLocks noChangeArrowheads="1"/>
            </p:cNvSpPr>
            <p:nvPr/>
          </p:nvSpPr>
          <p:spPr bwMode="auto">
            <a:xfrm>
              <a:off x="1101969" y="4660900"/>
              <a:ext cx="216756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400" b="1"/>
                <a:t>Work repository</a:t>
              </a:r>
            </a:p>
            <a:p>
              <a:pPr algn="ctr" eaLnBrk="0" hangingPunct="0"/>
              <a:r>
                <a:rPr lang="en-US" altLang="zh-CN" sz="1400" b="1"/>
                <a:t>(Development)</a:t>
              </a:r>
            </a:p>
          </p:txBody>
        </p:sp>
        <p:sp>
          <p:nvSpPr>
            <p:cNvPr id="34826" name="AutoShape 11"/>
            <p:cNvSpPr>
              <a:spLocks noChangeArrowheads="1"/>
            </p:cNvSpPr>
            <p:nvPr/>
          </p:nvSpPr>
          <p:spPr bwMode="gray">
            <a:xfrm>
              <a:off x="5477119" y="2743200"/>
              <a:ext cx="1408112" cy="1917700"/>
            </a:xfrm>
            <a:prstGeom prst="can">
              <a:avLst>
                <a:gd name="adj" fmla="val 34047"/>
              </a:avLst>
            </a:prstGeom>
            <a:solidFill>
              <a:srgbClr val="FFFF99"/>
            </a:solidFill>
            <a:ln w="28575">
              <a:solidFill>
                <a:srgbClr val="FFCC00"/>
              </a:solidFill>
              <a:round/>
              <a:headEnd/>
              <a:tailEnd/>
            </a:ln>
          </p:spPr>
          <p:txBody>
            <a:bodyPr lIns="72000" t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sz="1400">
                <a:solidFill>
                  <a:srgbClr val="333333"/>
                </a:solidFill>
              </a:endParaRPr>
            </a:p>
            <a:p>
              <a:pPr algn="ctr"/>
              <a:endParaRPr lang="en-US" altLang="zh-CN" sz="1400">
                <a:solidFill>
                  <a:srgbClr val="333333"/>
                </a:solidFill>
              </a:endParaRPr>
            </a:p>
            <a:p>
              <a:pPr algn="ctr"/>
              <a:endParaRPr lang="en-US" altLang="zh-CN" sz="1400">
                <a:solidFill>
                  <a:srgbClr val="333333"/>
                </a:solidFill>
              </a:endParaRPr>
            </a:p>
            <a:p>
              <a:pPr algn="ctr"/>
              <a:endParaRPr lang="en-US" altLang="zh-CN" sz="1400">
                <a:solidFill>
                  <a:srgbClr val="333333"/>
                </a:solidFill>
              </a:endParaRPr>
            </a:p>
            <a:p>
              <a:pPr algn="ctr"/>
              <a:endParaRPr lang="en-US" altLang="zh-CN">
                <a:solidFill>
                  <a:srgbClr val="333333"/>
                </a:solidFill>
              </a:endParaRPr>
            </a:p>
          </p:txBody>
        </p:sp>
        <p:sp>
          <p:nvSpPr>
            <p:cNvPr id="34827" name="AutoShape 12"/>
            <p:cNvSpPr>
              <a:spLocks noChangeArrowheads="1"/>
            </p:cNvSpPr>
            <p:nvPr/>
          </p:nvSpPr>
          <p:spPr bwMode="blackWhite">
            <a:xfrm>
              <a:off x="5650950" y="3810000"/>
              <a:ext cx="1060450" cy="269875"/>
            </a:xfrm>
            <a:prstGeom prst="roundRect">
              <a:avLst>
                <a:gd name="adj" fmla="val 16667"/>
              </a:avLst>
            </a:prstGeom>
            <a:solidFill>
              <a:srgbClr val="B2B2B2"/>
            </a:solidFill>
            <a:ln w="28575" algn="ctr">
              <a:solidFill>
                <a:schemeClr val="tx1"/>
              </a:solidFill>
              <a:round/>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t>Execution</a:t>
              </a:r>
            </a:p>
          </p:txBody>
        </p:sp>
        <p:sp>
          <p:nvSpPr>
            <p:cNvPr id="34828" name="Rectangle 13"/>
            <p:cNvSpPr>
              <a:spLocks noChangeArrowheads="1"/>
            </p:cNvSpPr>
            <p:nvPr/>
          </p:nvSpPr>
          <p:spPr bwMode="auto">
            <a:xfrm>
              <a:off x="4911969" y="4660900"/>
              <a:ext cx="25384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400" b="1"/>
                <a:t>Execution repository</a:t>
              </a:r>
            </a:p>
            <a:p>
              <a:pPr algn="ctr" eaLnBrk="0" hangingPunct="0"/>
              <a:r>
                <a:rPr lang="en-US" altLang="zh-CN" sz="1400" b="1"/>
                <a:t>(Production)</a:t>
              </a:r>
            </a:p>
          </p:txBody>
        </p:sp>
        <p:sp>
          <p:nvSpPr>
            <p:cNvPr id="34829" name="AutoShape 14"/>
            <p:cNvSpPr>
              <a:spLocks noChangeArrowheads="1"/>
            </p:cNvSpPr>
            <p:nvPr/>
          </p:nvSpPr>
          <p:spPr bwMode="blackWhite">
            <a:xfrm>
              <a:off x="3680252" y="1692642"/>
              <a:ext cx="1038225" cy="268287"/>
            </a:xfrm>
            <a:prstGeom prst="roundRect">
              <a:avLst>
                <a:gd name="adj" fmla="val 16667"/>
              </a:avLst>
            </a:prstGeom>
            <a:solidFill>
              <a:srgbClr val="99CCFF"/>
            </a:solidFill>
            <a:ln w="28575">
              <a:solidFill>
                <a:schemeClr val="tx1"/>
              </a:solidFill>
              <a:round/>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t>Security</a:t>
              </a:r>
            </a:p>
          </p:txBody>
        </p:sp>
        <p:sp>
          <p:nvSpPr>
            <p:cNvPr id="34830" name="AutoShape 15"/>
            <p:cNvSpPr>
              <a:spLocks noChangeArrowheads="1"/>
            </p:cNvSpPr>
            <p:nvPr/>
          </p:nvSpPr>
          <p:spPr bwMode="blackWhite">
            <a:xfrm>
              <a:off x="3681045" y="2010752"/>
              <a:ext cx="1036638" cy="269875"/>
            </a:xfrm>
            <a:prstGeom prst="roundRect">
              <a:avLst>
                <a:gd name="adj" fmla="val 16667"/>
              </a:avLst>
            </a:prstGeom>
            <a:solidFill>
              <a:srgbClr val="FFFF99"/>
            </a:solidFill>
            <a:ln w="28575" algn="ctr">
              <a:solidFill>
                <a:schemeClr val="tx1"/>
              </a:solidFill>
              <a:round/>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t>Topology</a:t>
              </a:r>
            </a:p>
          </p:txBody>
        </p:sp>
        <p:sp>
          <p:nvSpPr>
            <p:cNvPr id="34831" name="AutoShape 16"/>
            <p:cNvSpPr>
              <a:spLocks noChangeArrowheads="1"/>
            </p:cNvSpPr>
            <p:nvPr/>
          </p:nvSpPr>
          <p:spPr bwMode="blackWhite">
            <a:xfrm>
              <a:off x="3681045" y="2332038"/>
              <a:ext cx="1036638" cy="269875"/>
            </a:xfrm>
            <a:prstGeom prst="roundRect">
              <a:avLst>
                <a:gd name="adj" fmla="val 16667"/>
              </a:avLst>
            </a:prstGeom>
            <a:solidFill>
              <a:srgbClr val="CCCC99"/>
            </a:solidFill>
            <a:ln w="28575">
              <a:solidFill>
                <a:srgbClr val="000000"/>
              </a:solidFill>
              <a:round/>
              <a:headEnd/>
              <a:tailEnd/>
            </a:ln>
          </p:spPr>
          <p:txBody>
            <a:bodyPr wrap="none" lIns="46038" tIns="46038" rIns="46038" bIns="46038" anchor="ctr"/>
            <a:lstStyle>
              <a:lvl1pPr defTabSz="822325">
                <a:defRPr>
                  <a:solidFill>
                    <a:schemeClr val="tx1"/>
                  </a:solidFill>
                  <a:latin typeface="Arial" panose="020B0604020202020204" pitchFamily="34" charset="0"/>
                  <a:ea typeface="宋体" panose="02010600030101010101" pitchFamily="2" charset="-122"/>
                </a:defRPr>
              </a:lvl1pPr>
              <a:lvl2pPr marL="742950" indent="-285750" defTabSz="822325">
                <a:defRPr>
                  <a:solidFill>
                    <a:schemeClr val="tx1"/>
                  </a:solidFill>
                  <a:latin typeface="Arial" panose="020B0604020202020204" pitchFamily="34" charset="0"/>
                  <a:ea typeface="宋体" panose="02010600030101010101" pitchFamily="2" charset="-122"/>
                </a:defRPr>
              </a:lvl2pPr>
              <a:lvl3pPr marL="1143000" indent="-228600" defTabSz="822325">
                <a:defRPr>
                  <a:solidFill>
                    <a:schemeClr val="tx1"/>
                  </a:solidFill>
                  <a:latin typeface="Arial" panose="020B0604020202020204" pitchFamily="34" charset="0"/>
                  <a:ea typeface="宋体" panose="02010600030101010101" pitchFamily="2" charset="-122"/>
                </a:defRPr>
              </a:lvl3pPr>
              <a:lvl4pPr marL="1600200" indent="-228600" defTabSz="822325">
                <a:defRPr>
                  <a:solidFill>
                    <a:schemeClr val="tx1"/>
                  </a:solidFill>
                  <a:latin typeface="Arial" panose="020B0604020202020204" pitchFamily="34" charset="0"/>
                  <a:ea typeface="宋体" panose="02010600030101010101" pitchFamily="2" charset="-122"/>
                </a:defRPr>
              </a:lvl4pPr>
              <a:lvl5pPr marL="2057400" indent="-228600" defTabSz="822325">
                <a:defRPr>
                  <a:solidFill>
                    <a:schemeClr val="tx1"/>
                  </a:solidFill>
                  <a:latin typeface="Arial" panose="020B0604020202020204" pitchFamily="34" charset="0"/>
                  <a:ea typeface="宋体" panose="02010600030101010101" pitchFamily="2" charset="-122"/>
                </a:defRPr>
              </a:lvl5pPr>
              <a:lvl6pPr marL="2514600" indent="-228600" defTabSz="8223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23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23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23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b="1"/>
                <a:t>Versioning</a:t>
              </a:r>
            </a:p>
          </p:txBody>
        </p:sp>
        <p:pic>
          <p:nvPicPr>
            <p:cNvPr id="34832" name="Picture 17" descr="topology_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857750" y="1476375"/>
              <a:ext cx="365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3" name="Picture 18" descr="security_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856163" y="1882775"/>
              <a:ext cx="365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4" name="Picture 19" descr="operator_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2822575" y="3884613"/>
              <a:ext cx="365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5" name="Picture 20" descr="agent_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2822575" y="4281488"/>
              <a:ext cx="365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6" name="Picture 21" descr="designer_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2822575" y="3463925"/>
              <a:ext cx="365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7" name="Picture 22" descr="operator_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5073650" y="3756025"/>
              <a:ext cx="365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8" name="Picture 23" descr="agent_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5073650" y="3335338"/>
              <a:ext cx="365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9" name="Freeform 24"/>
            <p:cNvSpPr>
              <a:spLocks/>
            </p:cNvSpPr>
            <p:nvPr/>
          </p:nvSpPr>
          <p:spPr bwMode="auto">
            <a:xfrm>
              <a:off x="2179638" y="2514600"/>
              <a:ext cx="1401762" cy="579438"/>
            </a:xfrm>
            <a:custGeom>
              <a:avLst/>
              <a:gdLst>
                <a:gd name="T0" fmla="*/ 2147483647 w 883"/>
                <a:gd name="T1" fmla="*/ 0 h 365"/>
                <a:gd name="T2" fmla="*/ 0 w 883"/>
                <a:gd name="T3" fmla="*/ 0 h 365"/>
                <a:gd name="T4" fmla="*/ 0 w 883"/>
                <a:gd name="T5" fmla="*/ 2147483647 h 365"/>
                <a:gd name="T6" fmla="*/ 0 60000 65536"/>
                <a:gd name="T7" fmla="*/ 0 60000 65536"/>
                <a:gd name="T8" fmla="*/ 0 60000 65536"/>
                <a:gd name="T9" fmla="*/ 0 w 883"/>
                <a:gd name="T10" fmla="*/ 0 h 365"/>
                <a:gd name="T11" fmla="*/ 883 w 883"/>
                <a:gd name="T12" fmla="*/ 365 h 365"/>
              </a:gdLst>
              <a:ahLst/>
              <a:cxnLst>
                <a:cxn ang="T6">
                  <a:pos x="T0" y="T1"/>
                </a:cxn>
                <a:cxn ang="T7">
                  <a:pos x="T2" y="T3"/>
                </a:cxn>
                <a:cxn ang="T8">
                  <a:pos x="T4" y="T5"/>
                </a:cxn>
              </a:cxnLst>
              <a:rect l="T9" t="T10" r="T11" b="T12"/>
              <a:pathLst>
                <a:path w="883" h="365">
                  <a:moveTo>
                    <a:pt x="883" y="0"/>
                  </a:moveTo>
                  <a:lnTo>
                    <a:pt x="0" y="0"/>
                  </a:lnTo>
                  <a:lnTo>
                    <a:pt x="0" y="365"/>
                  </a:lnTo>
                </a:path>
              </a:pathLst>
            </a:custGeom>
            <a:noFill/>
            <a:ln w="28575" cap="flat" cmpd="sng">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40" name="Freeform 25"/>
            <p:cNvSpPr>
              <a:spLocks/>
            </p:cNvSpPr>
            <p:nvPr/>
          </p:nvSpPr>
          <p:spPr bwMode="auto">
            <a:xfrm>
              <a:off x="4800600" y="2514600"/>
              <a:ext cx="1374775" cy="592138"/>
            </a:xfrm>
            <a:custGeom>
              <a:avLst/>
              <a:gdLst>
                <a:gd name="T0" fmla="*/ 0 w 866"/>
                <a:gd name="T1" fmla="*/ 0 h 373"/>
                <a:gd name="T2" fmla="*/ 2147483647 w 866"/>
                <a:gd name="T3" fmla="*/ 0 h 373"/>
                <a:gd name="T4" fmla="*/ 2147483647 w 866"/>
                <a:gd name="T5" fmla="*/ 2147483647 h 373"/>
                <a:gd name="T6" fmla="*/ 0 60000 65536"/>
                <a:gd name="T7" fmla="*/ 0 60000 65536"/>
                <a:gd name="T8" fmla="*/ 0 60000 65536"/>
                <a:gd name="T9" fmla="*/ 0 w 866"/>
                <a:gd name="T10" fmla="*/ 0 h 373"/>
                <a:gd name="T11" fmla="*/ 866 w 866"/>
                <a:gd name="T12" fmla="*/ 373 h 373"/>
              </a:gdLst>
              <a:ahLst/>
              <a:cxnLst>
                <a:cxn ang="T6">
                  <a:pos x="T0" y="T1"/>
                </a:cxn>
                <a:cxn ang="T7">
                  <a:pos x="T2" y="T3"/>
                </a:cxn>
                <a:cxn ang="T8">
                  <a:pos x="T4" y="T5"/>
                </a:cxn>
              </a:cxnLst>
              <a:rect l="T9" t="T10" r="T11" b="T12"/>
              <a:pathLst>
                <a:path w="866" h="373">
                  <a:moveTo>
                    <a:pt x="0" y="0"/>
                  </a:moveTo>
                  <a:lnTo>
                    <a:pt x="866" y="0"/>
                  </a:lnTo>
                  <a:lnTo>
                    <a:pt x="866" y="373"/>
                  </a:lnTo>
                </a:path>
              </a:pathLst>
            </a:custGeom>
            <a:noFill/>
            <a:ln w="28575" cap="flat" cmpd="sng">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41" name="AutoShape 7"/>
            <p:cNvSpPr>
              <a:spLocks noChangeArrowheads="1"/>
            </p:cNvSpPr>
            <p:nvPr/>
          </p:nvSpPr>
          <p:spPr bwMode="blackWhite">
            <a:xfrm>
              <a:off x="1654731" y="3897923"/>
              <a:ext cx="1062037" cy="268288"/>
            </a:xfrm>
            <a:prstGeom prst="roundRect">
              <a:avLst>
                <a:gd name="adj" fmla="val 16667"/>
              </a:avLst>
            </a:prstGeom>
            <a:solidFill>
              <a:srgbClr val="92D050"/>
            </a:solidFill>
            <a:ln w="28575" algn="ctr">
              <a:solidFill>
                <a:schemeClr val="tx1"/>
              </a:solidFill>
              <a:round/>
              <a:headEnd/>
              <a:tailEnd/>
            </a:ln>
          </p:spPr>
          <p:txBody>
            <a:bodyPr lIns="18000" rIns="180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t>Projects</a:t>
              </a:r>
            </a:p>
          </p:txBody>
        </p:sp>
      </p:grpSp>
      <p:sp>
        <p:nvSpPr>
          <p:cNvPr id="34842" name="TextBox 25"/>
          <p:cNvSpPr txBox="1">
            <a:spLocks noChangeArrowheads="1"/>
          </p:cNvSpPr>
          <p:nvPr/>
        </p:nvSpPr>
        <p:spPr bwMode="auto">
          <a:xfrm>
            <a:off x="5975350" y="5210175"/>
            <a:ext cx="4216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Clr>
                <a:srgbClr val="FF0000"/>
              </a:buClr>
              <a:buFont typeface="Arial" panose="020B0604020202020204" pitchFamily="34" charset="0"/>
              <a:buNone/>
            </a:pPr>
            <a:r>
              <a:rPr lang="zh-CN" altLang="en-US" sz="1400"/>
              <a:t>可以创建一个工作存储库只存放运行的信息</a:t>
            </a:r>
            <a:r>
              <a:rPr lang="en-US" altLang="zh-CN" sz="1400"/>
              <a:t>, </a:t>
            </a:r>
            <a:r>
              <a:rPr lang="zh-CN" altLang="en-US" sz="1400"/>
              <a:t>这种类型的工作库叫做</a:t>
            </a:r>
            <a:r>
              <a:rPr lang="en-US" altLang="zh-CN" sz="1400"/>
              <a:t>Execution repository.</a:t>
            </a:r>
          </a:p>
        </p:txBody>
      </p:sp>
    </p:spTree>
    <p:custDataLst>
      <p:tags r:id="rId1"/>
    </p:custDataLst>
    <p:extLst>
      <p:ext uri="{BB962C8B-B14F-4D97-AF65-F5344CB8AC3E}">
        <p14:creationId xmlns:p14="http://schemas.microsoft.com/office/powerpoint/2010/main" val="288565957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p:txBody>
          <a:bodyPr/>
          <a:lstStyle/>
          <a:p>
            <a:r>
              <a:rPr lang="zh-CN" altLang="en-US"/>
              <a:t>资料档案库</a:t>
            </a:r>
          </a:p>
        </p:txBody>
      </p:sp>
      <p:sp>
        <p:nvSpPr>
          <p:cNvPr id="18435"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zh-CN" altLang="en-US"/>
              <a:t>资料档案库分两种：</a:t>
            </a:r>
          </a:p>
          <a:p>
            <a:pPr>
              <a:lnSpc>
                <a:spcPct val="90000"/>
              </a:lnSpc>
              <a:buFont typeface="Wingdings" panose="05000000000000000000" pitchFamily="2" charset="2"/>
              <a:buNone/>
            </a:pPr>
            <a:r>
              <a:rPr lang="en-US" altLang="zh-CN" sz="2400" dirty="0"/>
              <a:t>1</a:t>
            </a:r>
            <a:r>
              <a:rPr lang="zh-CN" altLang="en-US" sz="2400" dirty="0"/>
              <a:t>、</a:t>
            </a:r>
            <a:r>
              <a:rPr lang="en-US" altLang="zh-CN" sz="2400" dirty="0"/>
              <a:t>Master Repository </a:t>
            </a:r>
            <a:r>
              <a:rPr lang="zh-CN" altLang="en-US" sz="2400" dirty="0"/>
              <a:t>保存企业或</a:t>
            </a:r>
            <a:r>
              <a:rPr lang="en-US" altLang="zh-CN" sz="2400" dirty="0"/>
              <a:t>IT</a:t>
            </a:r>
            <a:r>
              <a:rPr lang="zh-CN" altLang="en-US" sz="2400" dirty="0"/>
              <a:t>资源的</a:t>
            </a:r>
            <a:r>
              <a:rPr lang="en-US" altLang="zh-CN" sz="2400" dirty="0"/>
              <a:t>Topology,</a:t>
            </a:r>
            <a:r>
              <a:rPr lang="zh-CN" altLang="en-US" sz="2400" dirty="0"/>
              <a:t>保存项目和数据模型的安全信息，版本信息。通常创建一个即可。</a:t>
            </a:r>
            <a:r>
              <a:rPr lang="en-US" altLang="zh-CN" sz="2400" dirty="0"/>
              <a:t>Master Repository</a:t>
            </a:r>
            <a:r>
              <a:rPr lang="zh-CN" altLang="en-US" sz="2400" dirty="0"/>
              <a:t>要尽可能独立存储，单独的</a:t>
            </a:r>
            <a:r>
              <a:rPr lang="en-US" altLang="zh-CN" sz="2400" dirty="0"/>
              <a:t>Instance,</a:t>
            </a:r>
            <a:r>
              <a:rPr lang="zh-CN" altLang="en-US" sz="2400" dirty="0"/>
              <a:t>或单独的</a:t>
            </a:r>
            <a:r>
              <a:rPr lang="en-US" altLang="zh-CN" sz="2400" dirty="0"/>
              <a:t>Schema</a:t>
            </a:r>
            <a:r>
              <a:rPr lang="zh-CN" altLang="en-US" sz="2400" dirty="0"/>
              <a:t>。</a:t>
            </a:r>
          </a:p>
          <a:p>
            <a:pPr>
              <a:lnSpc>
                <a:spcPct val="90000"/>
              </a:lnSpc>
              <a:buFont typeface="Wingdings" panose="05000000000000000000" pitchFamily="2" charset="2"/>
              <a:buNone/>
            </a:pPr>
            <a:r>
              <a:rPr lang="en-US" altLang="zh-CN" sz="2400" dirty="0"/>
              <a:t>2</a:t>
            </a:r>
            <a:r>
              <a:rPr lang="zh-CN" altLang="en-US" sz="2400" dirty="0"/>
              <a:t>、</a:t>
            </a:r>
            <a:r>
              <a:rPr lang="en-US" altLang="zh-CN" sz="2400" dirty="0"/>
              <a:t>Work Repository </a:t>
            </a:r>
            <a:r>
              <a:rPr lang="zh-CN" altLang="en-US" sz="2400" dirty="0"/>
              <a:t>保存项目和数据模型，供</a:t>
            </a:r>
            <a:r>
              <a:rPr lang="en-US" altLang="zh-CN" sz="2400" dirty="0"/>
              <a:t>ODI</a:t>
            </a:r>
            <a:r>
              <a:rPr lang="zh-CN" altLang="en-US" sz="2400" dirty="0"/>
              <a:t>图形模块等使用，可以创建多个。一个</a:t>
            </a:r>
            <a:r>
              <a:rPr lang="en-US" altLang="zh-CN" sz="2400" dirty="0"/>
              <a:t>Work </a:t>
            </a:r>
            <a:r>
              <a:rPr lang="en-US" altLang="zh-CN" sz="2400" dirty="0" err="1"/>
              <a:t>Reporitory</a:t>
            </a:r>
            <a:r>
              <a:rPr lang="en-US" altLang="zh-CN" sz="2400" dirty="0"/>
              <a:t> </a:t>
            </a:r>
            <a:r>
              <a:rPr lang="zh-CN" altLang="en-US" sz="2400" dirty="0"/>
              <a:t>只能连接一个</a:t>
            </a:r>
            <a:r>
              <a:rPr lang="en-US" altLang="zh-CN" sz="2400" dirty="0"/>
              <a:t>Master Repository</a:t>
            </a:r>
            <a:r>
              <a:rPr lang="zh-CN" altLang="en-US" sz="2400" dirty="0"/>
              <a:t>。一个</a:t>
            </a:r>
            <a:r>
              <a:rPr lang="en-US" altLang="zh-CN" sz="2400" dirty="0"/>
              <a:t>Schema</a:t>
            </a:r>
            <a:r>
              <a:rPr lang="zh-CN" altLang="en-US" sz="2400" dirty="0"/>
              <a:t>只能存储一个</a:t>
            </a:r>
            <a:r>
              <a:rPr lang="en-US" altLang="zh-CN" sz="2400" dirty="0"/>
              <a:t>Work Repository </a:t>
            </a:r>
            <a:r>
              <a:rPr lang="zh-CN" altLang="en-US" sz="2400" dirty="0"/>
              <a:t>，不过</a:t>
            </a:r>
            <a:r>
              <a:rPr lang="en-US" altLang="zh-CN" sz="2400" dirty="0"/>
              <a:t>Master Repository</a:t>
            </a:r>
            <a:r>
              <a:rPr lang="zh-CN" altLang="en-US" sz="2400" dirty="0"/>
              <a:t>倒可与其安装在同一</a:t>
            </a:r>
            <a:r>
              <a:rPr lang="en-US" altLang="zh-CN" sz="2400" dirty="0"/>
              <a:t>Schema</a:t>
            </a:r>
            <a:r>
              <a:rPr lang="zh-CN" altLang="en-US" sz="2400" dirty="0"/>
              <a:t>。 </a:t>
            </a:r>
          </a:p>
          <a:p>
            <a:pPr>
              <a:lnSpc>
                <a:spcPct val="90000"/>
              </a:lnSpc>
            </a:pPr>
            <a:endParaRPr lang="en-US" altLang="zh-CN" sz="2400" dirty="0"/>
          </a:p>
        </p:txBody>
      </p:sp>
    </p:spTree>
    <p:extLst>
      <p:ext uri="{BB962C8B-B14F-4D97-AF65-F5344CB8AC3E}">
        <p14:creationId xmlns:p14="http://schemas.microsoft.com/office/powerpoint/2010/main" val="2975153118"/>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path" presetSubtype="0" accel="50000" decel="50000" fill="hold" grpId="0" nodeType="withEffect">
                                  <p:stCondLst>
                                    <p:cond delay="0"/>
                                  </p:stCondLst>
                                  <p:iterate type="lt">
                                    <p:tmPct val="10000"/>
                                  </p:iterate>
                                  <p:childTnLst>
                                    <p:animMotion origin="layout" path="M 3.61111E-6 3.33333E-6  C 0.06892 3.33333E-6  0.125 0.02847  0.125 0.06389  C 0.125 0.09907  0.06892 0.12777  3.61111E-6 0.12777  C -0.0691 0.12777  -0.125 0.09907  -0.125 0.06389  C -0.125 0.02847  -0.0691 3.33333E-6  3.61111E-6 3.33333E-6  Z " pathEditMode="relative">
                                      <p:cBhvr>
                                        <p:cTn id="6" dur="2000" fill="hold"/>
                                        <p:tgtEl>
                                          <p:spTgt spid="18434"/>
                                        </p:tgtEl>
                                        <p:attrNameLst>
                                          <p:attrName>ppt_x</p:attrName>
                                          <p:attrName>ppt_y</p:attrName>
                                        </p:attrNameLst>
                                      </p:cBhvr>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grpId="0" nodeType="clickEffect">
                                  <p:stCondLst>
                                    <p:cond delay="0"/>
                                  </p:stCondLst>
                                  <p:childTnLst>
                                    <p:set>
                                      <p:cBhvr>
                                        <p:cTn id="10" dur="0" fill="hold">
                                          <p:stCondLst>
                                            <p:cond delay="0"/>
                                          </p:stCondLst>
                                        </p:cTn>
                                        <p:tgtEl>
                                          <p:spTgt spid="18435">
                                            <p:txEl>
                                              <p:pRg st="0" end="0"/>
                                            </p:txEl>
                                          </p:spTgt>
                                        </p:tgtEl>
                                        <p:attrNameLst>
                                          <p:attrName>style.visibility</p:attrName>
                                        </p:attrNameLst>
                                      </p:cBhvr>
                                      <p:to>
                                        <p:strVal val="visible"/>
                                      </p:to>
                                    </p:set>
                                    <p:animEffect transition="in" filter="fade">
                                      <p:cBhvr>
                                        <p:cTn id="11" dur="1000">
                                          <p:stCondLst>
                                            <p:cond delay="0"/>
                                          </p:stCondLst>
                                        </p:cTn>
                                        <p:tgtEl>
                                          <p:spTgt spid="18435">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0" fill="hold">
                                          <p:stCondLst>
                                            <p:cond delay="0"/>
                                          </p:stCondLst>
                                        </p:cTn>
                                        <p:tgtEl>
                                          <p:spTgt spid="18435">
                                            <p:txEl>
                                              <p:pRg st="1" end="1"/>
                                            </p:txEl>
                                          </p:spTgt>
                                        </p:tgtEl>
                                        <p:attrNameLst>
                                          <p:attrName>style.visibility</p:attrName>
                                        </p:attrNameLst>
                                      </p:cBhvr>
                                      <p:to>
                                        <p:strVal val="visible"/>
                                      </p:to>
                                    </p:set>
                                    <p:animEffect transition="in" filter="fade">
                                      <p:cBhvr>
                                        <p:cTn id="16" dur="1000">
                                          <p:stCondLst>
                                            <p:cond delay="0"/>
                                          </p:stCondLst>
                                        </p:cTn>
                                        <p:tgtEl>
                                          <p:spTgt spid="1843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0" fill="hold">
                                          <p:stCondLst>
                                            <p:cond delay="0"/>
                                          </p:stCondLst>
                                        </p:cTn>
                                        <p:tgtEl>
                                          <p:spTgt spid="18435">
                                            <p:txEl>
                                              <p:pRg st="2" end="2"/>
                                            </p:txEl>
                                          </p:spTgt>
                                        </p:tgtEl>
                                        <p:attrNameLst>
                                          <p:attrName>style.visibility</p:attrName>
                                        </p:attrNameLst>
                                      </p:cBhvr>
                                      <p:to>
                                        <p:strVal val="visible"/>
                                      </p:to>
                                    </p:set>
                                    <p:animEffect transition="in" filter="fade">
                                      <p:cBhvr>
                                        <p:cTn id="21" dur="1000">
                                          <p:stCondLst>
                                            <p:cond delay="0"/>
                                          </p:stCondLst>
                                        </p:cTn>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p:cNvSpPr>
            <a:spLocks noGrp="1" noChangeArrowheads="1"/>
          </p:cNvSpPr>
          <p:nvPr>
            <p:ph type="title"/>
          </p:nvPr>
        </p:nvSpPr>
        <p:spPr/>
        <p:txBody>
          <a:bodyPr/>
          <a:lstStyle/>
          <a:p>
            <a:r>
              <a:rPr lang="zh-CN" altLang="en-US"/>
              <a:t>知识模块</a:t>
            </a:r>
            <a:r>
              <a:rPr lang="en-US" altLang="zh-CN"/>
              <a:t>(1)</a:t>
            </a:r>
          </a:p>
        </p:txBody>
      </p:sp>
      <p:sp>
        <p:nvSpPr>
          <p:cNvPr id="23555" name="Rectangle 3"/>
          <p:cNvSpPr>
            <a:spLocks noGrp="1" noChangeArrowheads="1"/>
          </p:cNvSpPr>
          <p:nvPr>
            <p:ph type="body" idx="1"/>
          </p:nvPr>
        </p:nvSpPr>
        <p:spPr/>
        <p:txBody>
          <a:bodyPr/>
          <a:lstStyle/>
          <a:p>
            <a:pPr>
              <a:lnSpc>
                <a:spcPct val="90000"/>
              </a:lnSpc>
            </a:pPr>
            <a:r>
              <a:rPr lang="en-US" altLang="zh-CN"/>
              <a:t>Oracle Data Integrator</a:t>
            </a:r>
            <a:r>
              <a:rPr lang="zh-CN" altLang="en-US"/>
              <a:t>之所以能适应不同的、多种多样的数据源，灵活有效的完成数据抽取</a:t>
            </a:r>
            <a:r>
              <a:rPr lang="en-US" altLang="zh-CN"/>
              <a:t>/</a:t>
            </a:r>
            <a:r>
              <a:rPr lang="zh-CN" altLang="en-US"/>
              <a:t>载入</a:t>
            </a:r>
            <a:r>
              <a:rPr lang="en-US" altLang="zh-CN"/>
              <a:t>/</a:t>
            </a:r>
            <a:r>
              <a:rPr lang="zh-CN" altLang="en-US"/>
              <a:t>转换的过程，均是基于其知识模型体系。 </a:t>
            </a:r>
            <a:r>
              <a:rPr lang="en-US" altLang="zh-CN"/>
              <a:t>Knowledge Modules</a:t>
            </a:r>
            <a:r>
              <a:rPr lang="zh-CN" altLang="en-US"/>
              <a:t>类似于程序中的插件，</a:t>
            </a:r>
            <a:r>
              <a:rPr lang="en-US" altLang="zh-CN"/>
              <a:t>Oracle Data Integrator</a:t>
            </a:r>
            <a:r>
              <a:rPr lang="zh-CN" altLang="en-US"/>
              <a:t>将数据整合的任务抽象出六个组成部分：</a:t>
            </a:r>
          </a:p>
          <a:p>
            <a:pPr>
              <a:lnSpc>
                <a:spcPct val="90000"/>
              </a:lnSpc>
              <a:buFont typeface="Wingdings" panose="05000000000000000000" pitchFamily="2" charset="2"/>
              <a:buNone/>
            </a:pPr>
            <a:r>
              <a:rPr lang="en-US" altLang="zh-CN"/>
              <a:t>1</a:t>
            </a:r>
            <a:r>
              <a:rPr lang="zh-CN" altLang="en-US"/>
              <a:t>、反向工程</a:t>
            </a:r>
            <a:r>
              <a:rPr lang="en-US" altLang="zh-CN"/>
              <a:t>RKM</a:t>
            </a:r>
            <a:r>
              <a:rPr lang="zh-CN" altLang="en-US"/>
              <a:t>，</a:t>
            </a:r>
            <a:r>
              <a:rPr lang="en-US" altLang="zh-CN"/>
              <a:t>Reverse-engineering knowledge modules</a:t>
            </a:r>
            <a:r>
              <a:rPr lang="zh-CN" altLang="en-US"/>
              <a:t>，用于从数据源读取表及其他对象。 </a:t>
            </a:r>
          </a:p>
        </p:txBody>
      </p:sp>
    </p:spTree>
    <p:extLst>
      <p:ext uri="{BB962C8B-B14F-4D97-AF65-F5344CB8AC3E}">
        <p14:creationId xmlns:p14="http://schemas.microsoft.com/office/powerpoint/2010/main" val="38296042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AutoShape 2"/>
          <p:cNvSpPr>
            <a:spLocks noGrp="1" noChangeArrowheads="1"/>
          </p:cNvSpPr>
          <p:nvPr>
            <p:ph type="title"/>
          </p:nvPr>
        </p:nvSpPr>
        <p:spPr/>
        <p:txBody>
          <a:bodyPr/>
          <a:lstStyle/>
          <a:p>
            <a:r>
              <a:rPr lang="zh-CN" altLang="en-US"/>
              <a:t>知识模块</a:t>
            </a:r>
            <a:r>
              <a:rPr lang="en-US" altLang="zh-CN"/>
              <a:t>(2)</a:t>
            </a:r>
          </a:p>
        </p:txBody>
      </p:sp>
      <p:sp>
        <p:nvSpPr>
          <p:cNvPr id="21507" name="Rectangle 3"/>
          <p:cNvSpPr>
            <a:spLocks noGrp="1" noChangeArrowheads="1"/>
          </p:cNvSpPr>
          <p:nvPr>
            <p:ph type="body" idx="1"/>
          </p:nvPr>
        </p:nvSpPr>
        <p:spPr/>
        <p:txBody>
          <a:bodyPr/>
          <a:lstStyle/>
          <a:p>
            <a:pPr marL="609600" indent="-609600">
              <a:buNone/>
            </a:pPr>
            <a:r>
              <a:rPr lang="en-US" altLang="zh-CN" sz="1800"/>
              <a:t>2</a:t>
            </a:r>
            <a:r>
              <a:rPr lang="zh-CN" altLang="en-US" sz="1800"/>
              <a:t>、日记</a:t>
            </a:r>
            <a:r>
              <a:rPr lang="en-US" altLang="zh-CN" sz="1800"/>
              <a:t>JKN</a:t>
            </a:r>
            <a:r>
              <a:rPr lang="zh-CN" altLang="en-US" sz="1800"/>
              <a:t>，</a:t>
            </a:r>
            <a:r>
              <a:rPr lang="en-US" altLang="zh-CN" sz="1800"/>
              <a:t>Journalizing knowledge modules</a:t>
            </a:r>
            <a:r>
              <a:rPr lang="zh-CN" altLang="en-US" sz="1800"/>
              <a:t>，用于为单一或一组表</a:t>
            </a:r>
            <a:r>
              <a:rPr lang="en-US" altLang="zh-CN" sz="1800"/>
              <a:t>/</a:t>
            </a:r>
            <a:r>
              <a:rPr lang="zh-CN" altLang="en-US" sz="1800"/>
              <a:t>视图记录新建的和修改的数据。</a:t>
            </a:r>
            <a:r>
              <a:rPr lang="en-US" altLang="zh-CN" sz="1800"/>
              <a:t>ODI</a:t>
            </a:r>
            <a:r>
              <a:rPr lang="zh-CN" altLang="en-US" sz="1800"/>
              <a:t>支持部分数据源的</a:t>
            </a:r>
            <a:r>
              <a:rPr lang="en-US" altLang="zh-CN" sz="1800"/>
              <a:t>Change Data Capture(CDC)</a:t>
            </a:r>
            <a:r>
              <a:rPr lang="zh-CN" altLang="en-US" sz="1800"/>
              <a:t>功能，前提为</a:t>
            </a:r>
            <a:r>
              <a:rPr lang="en-US" altLang="zh-CN" sz="1800"/>
              <a:t>ODI</a:t>
            </a:r>
            <a:r>
              <a:rPr lang="zh-CN" altLang="en-US" sz="1800"/>
              <a:t>项目中启用该模块。 </a:t>
            </a:r>
          </a:p>
          <a:p>
            <a:pPr marL="609600" indent="-609600">
              <a:buNone/>
            </a:pPr>
            <a:r>
              <a:rPr lang="en-US" altLang="zh-CN" sz="1800"/>
              <a:t>3</a:t>
            </a:r>
            <a:r>
              <a:rPr lang="zh-CN" altLang="en-US" sz="1800"/>
              <a:t>、加载</a:t>
            </a:r>
            <a:r>
              <a:rPr lang="en-US" altLang="zh-CN" sz="1800"/>
              <a:t>LKM</a:t>
            </a:r>
            <a:r>
              <a:rPr lang="zh-CN" altLang="en-US" sz="1800"/>
              <a:t>，</a:t>
            </a:r>
            <a:r>
              <a:rPr lang="en-US" altLang="zh-CN" sz="1800"/>
              <a:t>Loading knowledge modules</a:t>
            </a:r>
            <a:r>
              <a:rPr lang="zh-CN" altLang="en-US" sz="1800"/>
              <a:t>，用于从数据源抽取数据。 </a:t>
            </a:r>
          </a:p>
          <a:p>
            <a:pPr marL="609600" indent="-609600">
              <a:buNone/>
            </a:pPr>
            <a:r>
              <a:rPr lang="en-US" altLang="zh-CN" sz="1800"/>
              <a:t>4</a:t>
            </a:r>
            <a:r>
              <a:rPr lang="zh-CN" altLang="en-US" sz="1800"/>
              <a:t>、检查</a:t>
            </a:r>
            <a:r>
              <a:rPr lang="en-US" altLang="zh-CN" sz="1800"/>
              <a:t>CKM</a:t>
            </a:r>
            <a:r>
              <a:rPr lang="zh-CN" altLang="en-US" sz="1800"/>
              <a:t>，</a:t>
            </a:r>
            <a:r>
              <a:rPr lang="en-US" altLang="zh-CN" sz="1800"/>
              <a:t>Check knowledge modules</a:t>
            </a:r>
            <a:r>
              <a:rPr lang="zh-CN" altLang="en-US" sz="1800"/>
              <a:t>，用于检测抽取出的源数据的合法性。</a:t>
            </a:r>
          </a:p>
          <a:p>
            <a:pPr marL="609600" indent="-609600">
              <a:buNone/>
            </a:pPr>
            <a:r>
              <a:rPr lang="en-US" altLang="zh-CN" sz="1800"/>
              <a:t>5</a:t>
            </a:r>
            <a:r>
              <a:rPr lang="zh-CN" altLang="en-US" sz="1800"/>
              <a:t>、集成</a:t>
            </a:r>
            <a:r>
              <a:rPr lang="en-US" altLang="zh-CN" sz="1800"/>
              <a:t>IKM</a:t>
            </a:r>
            <a:r>
              <a:rPr lang="zh-CN" altLang="en-US" sz="1800"/>
              <a:t>，</a:t>
            </a:r>
            <a:r>
              <a:rPr lang="en-US" altLang="zh-CN" sz="1800"/>
              <a:t>Integration knowledge modules</a:t>
            </a:r>
            <a:r>
              <a:rPr lang="zh-CN" altLang="en-US" sz="1800"/>
              <a:t>，用于将</a:t>
            </a:r>
            <a:r>
              <a:rPr lang="en-US" altLang="zh-CN" sz="1800"/>
              <a:t>Staging Area</a:t>
            </a:r>
            <a:r>
              <a:rPr lang="zh-CN" altLang="en-US" sz="1800"/>
              <a:t>中的数据转换至目标表，基于目标数据库产生对应的转换</a:t>
            </a:r>
            <a:r>
              <a:rPr lang="en-US" altLang="zh-CN" sz="1800"/>
              <a:t>SQL</a:t>
            </a:r>
            <a:r>
              <a:rPr lang="zh-CN" altLang="en-US" sz="1800"/>
              <a:t>。</a:t>
            </a:r>
          </a:p>
          <a:p>
            <a:pPr marL="609600" indent="-609600">
              <a:buNone/>
            </a:pPr>
            <a:r>
              <a:rPr lang="en-US" altLang="zh-CN" sz="1800"/>
              <a:t>6</a:t>
            </a:r>
            <a:r>
              <a:rPr lang="zh-CN" altLang="en-US" sz="1800"/>
              <a:t>、服务</a:t>
            </a:r>
            <a:r>
              <a:rPr lang="en-US" altLang="zh-CN" sz="1800"/>
              <a:t>SKM</a:t>
            </a:r>
            <a:r>
              <a:rPr lang="zh-CN" altLang="en-US" sz="1800"/>
              <a:t>，</a:t>
            </a:r>
            <a:r>
              <a:rPr lang="en-US" altLang="zh-CN" sz="1800"/>
              <a:t>Service knowledge modules</a:t>
            </a:r>
            <a:r>
              <a:rPr lang="zh-CN" altLang="en-US" sz="1800"/>
              <a:t>，提供将数据以</a:t>
            </a:r>
            <a:r>
              <a:rPr lang="en-US" altLang="zh-CN" sz="1800"/>
              <a:t>Web Services</a:t>
            </a:r>
            <a:r>
              <a:rPr lang="zh-CN" altLang="en-US" sz="1800"/>
              <a:t>的方式展现的功能。</a:t>
            </a:r>
          </a:p>
          <a:p>
            <a:pPr marL="609600" indent="-609600">
              <a:buNone/>
            </a:pPr>
            <a:endParaRPr lang="en-US" altLang="zh-CN" sz="1800"/>
          </a:p>
        </p:txBody>
      </p:sp>
    </p:spTree>
    <p:extLst>
      <p:ext uri="{BB962C8B-B14F-4D97-AF65-F5344CB8AC3E}">
        <p14:creationId xmlns:p14="http://schemas.microsoft.com/office/powerpoint/2010/main" val="3534749448"/>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0" fill="hold">
                                          <p:stCondLst>
                                            <p:cond delay="0"/>
                                          </p:stCondLst>
                                        </p:cTn>
                                        <p:tgtEl>
                                          <p:spTgt spid="21506"/>
                                        </p:tgtEl>
                                        <p:attrNameLst>
                                          <p:attrName>style.visibility</p:attrName>
                                        </p:attrNameLst>
                                      </p:cBhvr>
                                      <p:to>
                                        <p:strVal val="visible"/>
                                      </p:to>
                                    </p:set>
                                    <p:animEffect transition="in" filter="fade">
                                      <p:cBhvr>
                                        <p:cTn id="7" dur="799" decel="100000"/>
                                        <p:tgtEl>
                                          <p:spTgt spid="21506"/>
                                        </p:tgtEl>
                                      </p:cBhvr>
                                    </p:animEffect>
                                    <p:anim calcmode="lin" valueType="num">
                                      <p:cBhvr>
                                        <p:cTn id="8" dur="799" decel="100000" fill="hold"/>
                                        <p:tgtEl>
                                          <p:spTgt spid="21506"/>
                                        </p:tgtEl>
                                        <p:attrNameLst>
                                          <p:attrName>style.rotation</p:attrName>
                                        </p:attrNameLst>
                                      </p:cBhvr>
                                      <p:tavLst>
                                        <p:tav tm="0">
                                          <p:val>
                                            <p:fltVal val="-90"/>
                                          </p:val>
                                        </p:tav>
                                        <p:tav tm="100000">
                                          <p:val>
                                            <p:fltVal val="0"/>
                                          </p:val>
                                        </p:tav>
                                      </p:tavLst>
                                    </p:anim>
                                    <p:anim calcmode="lin" valueType="num">
                                      <p:cBhvr>
                                        <p:cTn id="9" dur="799" decel="100000" fill="hold"/>
                                        <p:tgtEl>
                                          <p:spTgt spid="21506"/>
                                        </p:tgtEl>
                                        <p:attrNameLst>
                                          <p:attrName>ppt_x</p:attrName>
                                        </p:attrNameLst>
                                      </p:cBhvr>
                                      <p:tavLst>
                                        <p:tav tm="0">
                                          <p:val>
                                            <p:strVal val="#ppt_x+0.4"/>
                                          </p:val>
                                        </p:tav>
                                        <p:tav tm="100000">
                                          <p:val>
                                            <p:strVal val="#ppt_x-0.05"/>
                                          </p:val>
                                        </p:tav>
                                      </p:tavLst>
                                    </p:anim>
                                    <p:anim calcmode="lin" valueType="num">
                                      <p:cBhvr>
                                        <p:cTn id="10" dur="799" decel="100000" fill="hold"/>
                                        <p:tgtEl>
                                          <p:spTgt spid="21506"/>
                                        </p:tgtEl>
                                        <p:attrNameLst>
                                          <p:attrName>ppt_y</p:attrName>
                                        </p:attrNameLst>
                                      </p:cBhvr>
                                      <p:tavLst>
                                        <p:tav tm="0">
                                          <p:val>
                                            <p:strVal val="#ppt_y-0.4"/>
                                          </p:val>
                                        </p:tav>
                                        <p:tav tm="100000">
                                          <p:val>
                                            <p:strVal val="#ppt_y+0.1"/>
                                          </p:val>
                                        </p:tav>
                                      </p:tavLst>
                                    </p:anim>
                                    <p:anim calcmode="lin" valueType="num">
                                      <p:cBhvr>
                                        <p:cTn id="11" dur="199" accel="100000" fill="hold">
                                          <p:stCondLst>
                                            <p:cond delay="799"/>
                                          </p:stCondLst>
                                        </p:cTn>
                                        <p:tgtEl>
                                          <p:spTgt spid="21506"/>
                                        </p:tgtEl>
                                        <p:attrNameLst>
                                          <p:attrName>ppt_x</p:attrName>
                                        </p:attrNameLst>
                                      </p:cBhvr>
                                      <p:tavLst>
                                        <p:tav tm="0">
                                          <p:val>
                                            <p:strVal val="#ppt_x-0.05"/>
                                          </p:val>
                                        </p:tav>
                                        <p:tav tm="100000">
                                          <p:val>
                                            <p:strVal val="#ppt_x"/>
                                          </p:val>
                                        </p:tav>
                                      </p:tavLst>
                                    </p:anim>
                                    <p:anim calcmode="lin" valueType="num">
                                      <p:cBhvr>
                                        <p:cTn id="12" dur="199" accel="100000" fill="hold">
                                          <p:stCondLst>
                                            <p:cond delay="799"/>
                                          </p:stCondLst>
                                        </p:cTn>
                                        <p:tgtEl>
                                          <p:spTgt spid="21506"/>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7" presetClass="entr" presetSubtype="0" fill="hold" grpId="0" nodeType="clickEffect">
                                  <p:stCondLst>
                                    <p:cond delay="0"/>
                                  </p:stCondLst>
                                  <p:childTnLst>
                                    <p:set>
                                      <p:cBhvr>
                                        <p:cTn id="16" dur="0" fill="hold">
                                          <p:stCondLst>
                                            <p:cond delay="0"/>
                                          </p:stCondLst>
                                        </p:cTn>
                                        <p:tgtEl>
                                          <p:spTgt spid="21507">
                                            <p:txEl>
                                              <p:pRg st="0" end="0"/>
                                            </p:txEl>
                                          </p:spTgt>
                                        </p:tgtEl>
                                        <p:attrNameLst>
                                          <p:attrName>style.visibility</p:attrName>
                                        </p:attrNameLst>
                                      </p:cBhvr>
                                      <p:to>
                                        <p:strVal val="visible"/>
                                      </p:to>
                                    </p:set>
                                    <p:animEffect transition="in" filter="fade">
                                      <p:cBhvr>
                                        <p:cTn id="17" dur="1000"/>
                                        <p:tgtEl>
                                          <p:spTgt spid="21507">
                                            <p:txEl>
                                              <p:pRg st="0" end="0"/>
                                            </p:txEl>
                                          </p:spTgt>
                                        </p:tgtEl>
                                      </p:cBhvr>
                                    </p:animEffect>
                                    <p:anim calcmode="lin" valueType="num">
                                      <p:cBhvr>
                                        <p:cTn id="18"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215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7" presetClass="entr" presetSubtype="0" fill="hold" grpId="0" nodeType="clickEffect">
                                  <p:stCondLst>
                                    <p:cond delay="0"/>
                                  </p:stCondLst>
                                  <p:childTnLst>
                                    <p:set>
                                      <p:cBhvr>
                                        <p:cTn id="23" dur="0" fill="hold">
                                          <p:stCondLst>
                                            <p:cond delay="0"/>
                                          </p:stCondLst>
                                        </p:cTn>
                                        <p:tgtEl>
                                          <p:spTgt spid="21507">
                                            <p:txEl>
                                              <p:pRg st="1" end="1"/>
                                            </p:txEl>
                                          </p:spTgt>
                                        </p:tgtEl>
                                        <p:attrNameLst>
                                          <p:attrName>style.visibility</p:attrName>
                                        </p:attrNameLst>
                                      </p:cBhvr>
                                      <p:to>
                                        <p:strVal val="visible"/>
                                      </p:to>
                                    </p:set>
                                    <p:animEffect transition="in" filter="fade">
                                      <p:cBhvr>
                                        <p:cTn id="24" dur="1000"/>
                                        <p:tgtEl>
                                          <p:spTgt spid="21507">
                                            <p:txEl>
                                              <p:pRg st="1" end="1"/>
                                            </p:txEl>
                                          </p:spTgt>
                                        </p:tgtEl>
                                      </p:cBhvr>
                                    </p:animEffect>
                                    <p:anim calcmode="lin" valueType="num">
                                      <p:cBhvr>
                                        <p:cTn id="25" dur="10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215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7" presetClass="entr" presetSubtype="0" fill="hold" grpId="0" nodeType="clickEffect">
                                  <p:stCondLst>
                                    <p:cond delay="0"/>
                                  </p:stCondLst>
                                  <p:childTnLst>
                                    <p:set>
                                      <p:cBhvr>
                                        <p:cTn id="30" dur="0" fill="hold">
                                          <p:stCondLst>
                                            <p:cond delay="0"/>
                                          </p:stCondLst>
                                        </p:cTn>
                                        <p:tgtEl>
                                          <p:spTgt spid="21507">
                                            <p:txEl>
                                              <p:pRg st="2" end="2"/>
                                            </p:txEl>
                                          </p:spTgt>
                                        </p:tgtEl>
                                        <p:attrNameLst>
                                          <p:attrName>style.visibility</p:attrName>
                                        </p:attrNameLst>
                                      </p:cBhvr>
                                      <p:to>
                                        <p:strVal val="visible"/>
                                      </p:to>
                                    </p:set>
                                    <p:animEffect transition="in" filter="fade">
                                      <p:cBhvr>
                                        <p:cTn id="31" dur="1000"/>
                                        <p:tgtEl>
                                          <p:spTgt spid="21507">
                                            <p:txEl>
                                              <p:pRg st="2" end="2"/>
                                            </p:txEl>
                                          </p:spTgt>
                                        </p:tgtEl>
                                      </p:cBhvr>
                                    </p:animEffect>
                                    <p:anim calcmode="lin" valueType="num">
                                      <p:cBhvr>
                                        <p:cTn id="32" dur="10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2150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7" presetClass="entr" presetSubtype="0" fill="hold" grpId="0" nodeType="clickEffect">
                                  <p:stCondLst>
                                    <p:cond delay="0"/>
                                  </p:stCondLst>
                                  <p:childTnLst>
                                    <p:set>
                                      <p:cBhvr>
                                        <p:cTn id="37" dur="0" fill="hold">
                                          <p:stCondLst>
                                            <p:cond delay="0"/>
                                          </p:stCondLst>
                                        </p:cTn>
                                        <p:tgtEl>
                                          <p:spTgt spid="21507">
                                            <p:txEl>
                                              <p:pRg st="3" end="3"/>
                                            </p:txEl>
                                          </p:spTgt>
                                        </p:tgtEl>
                                        <p:attrNameLst>
                                          <p:attrName>style.visibility</p:attrName>
                                        </p:attrNameLst>
                                      </p:cBhvr>
                                      <p:to>
                                        <p:strVal val="visible"/>
                                      </p:to>
                                    </p:set>
                                    <p:animEffect transition="in" filter="fade">
                                      <p:cBhvr>
                                        <p:cTn id="38" dur="1000"/>
                                        <p:tgtEl>
                                          <p:spTgt spid="21507">
                                            <p:txEl>
                                              <p:pRg st="3" end="3"/>
                                            </p:txEl>
                                          </p:spTgt>
                                        </p:tgtEl>
                                      </p:cBhvr>
                                    </p:animEffect>
                                    <p:anim calcmode="lin" valueType="num">
                                      <p:cBhvr>
                                        <p:cTn id="39" dur="10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2150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7" presetClass="entr" presetSubtype="0" fill="hold" grpId="0" nodeType="clickEffect">
                                  <p:stCondLst>
                                    <p:cond delay="0"/>
                                  </p:stCondLst>
                                  <p:childTnLst>
                                    <p:set>
                                      <p:cBhvr>
                                        <p:cTn id="44" dur="0" fill="hold">
                                          <p:stCondLst>
                                            <p:cond delay="0"/>
                                          </p:stCondLst>
                                        </p:cTn>
                                        <p:tgtEl>
                                          <p:spTgt spid="21507">
                                            <p:txEl>
                                              <p:pRg st="4" end="4"/>
                                            </p:txEl>
                                          </p:spTgt>
                                        </p:tgtEl>
                                        <p:attrNameLst>
                                          <p:attrName>style.visibility</p:attrName>
                                        </p:attrNameLst>
                                      </p:cBhvr>
                                      <p:to>
                                        <p:strVal val="visible"/>
                                      </p:to>
                                    </p:set>
                                    <p:animEffect transition="in" filter="fade">
                                      <p:cBhvr>
                                        <p:cTn id="45" dur="1000"/>
                                        <p:tgtEl>
                                          <p:spTgt spid="21507">
                                            <p:txEl>
                                              <p:pRg st="4" end="4"/>
                                            </p:txEl>
                                          </p:spTgt>
                                        </p:tgtEl>
                                      </p:cBhvr>
                                    </p:animEffect>
                                    <p:anim calcmode="lin" valueType="num">
                                      <p:cBhvr>
                                        <p:cTn id="46" dur="10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2150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07"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AutoShape 2"/>
          <p:cNvSpPr>
            <a:spLocks noGrp="1" noChangeArrowheads="1"/>
          </p:cNvSpPr>
          <p:nvPr>
            <p:ph type="title"/>
          </p:nvPr>
        </p:nvSpPr>
        <p:spPr/>
        <p:txBody>
          <a:bodyPr/>
          <a:lstStyle/>
          <a:p>
            <a:r>
              <a:rPr lang="en-US" altLang="zh-CN"/>
              <a:t>ODI</a:t>
            </a:r>
            <a:r>
              <a:rPr lang="zh-CN" altLang="en-US"/>
              <a:t>的设计过程</a:t>
            </a:r>
          </a:p>
        </p:txBody>
      </p:sp>
      <p:sp>
        <p:nvSpPr>
          <p:cNvPr id="17411" name="Rectangle 3"/>
          <p:cNvSpPr>
            <a:spLocks noGrp="1" noChangeArrowheads="1"/>
          </p:cNvSpPr>
          <p:nvPr>
            <p:ph type="body" idx="1"/>
          </p:nvPr>
        </p:nvSpPr>
        <p:spPr/>
        <p:txBody>
          <a:bodyPr/>
          <a:lstStyle/>
          <a:p>
            <a:pPr>
              <a:lnSpc>
                <a:spcPct val="80000"/>
              </a:lnSpc>
            </a:pPr>
            <a:r>
              <a:rPr lang="en-US" altLang="zh-CN" sz="1900"/>
              <a:t>1</a:t>
            </a:r>
            <a:r>
              <a:rPr lang="zh-CN" altLang="en-US" sz="1900"/>
              <a:t>、创建主资料库，一般一个即可</a:t>
            </a:r>
          </a:p>
          <a:p>
            <a:pPr>
              <a:lnSpc>
                <a:spcPct val="80000"/>
              </a:lnSpc>
            </a:pPr>
            <a:r>
              <a:rPr lang="en-US" altLang="zh-CN" sz="1900"/>
              <a:t>2</a:t>
            </a:r>
            <a:r>
              <a:rPr lang="zh-CN" altLang="en-US" sz="1900"/>
              <a:t>、创建工作资料库，可以创建多个</a:t>
            </a:r>
          </a:p>
          <a:p>
            <a:pPr>
              <a:lnSpc>
                <a:spcPct val="80000"/>
              </a:lnSpc>
            </a:pPr>
            <a:r>
              <a:rPr lang="en-US" altLang="zh-CN" sz="1900"/>
              <a:t>3</a:t>
            </a:r>
            <a:r>
              <a:rPr lang="zh-CN" altLang="en-US" sz="1900"/>
              <a:t>、创建数据服务器，每个实例或者应用创建一个，再按照用户创建不同的物理架构</a:t>
            </a:r>
          </a:p>
          <a:p>
            <a:pPr>
              <a:lnSpc>
                <a:spcPct val="80000"/>
              </a:lnSpc>
            </a:pPr>
            <a:r>
              <a:rPr lang="en-US" altLang="zh-CN" sz="1900"/>
              <a:t>4</a:t>
            </a:r>
            <a:r>
              <a:rPr lang="zh-CN" altLang="en-US" sz="1900"/>
              <a:t>、创建逻辑架构，通常与物理架构一一对应，也可以一个逻辑架构对应多个物理架构</a:t>
            </a:r>
          </a:p>
          <a:p>
            <a:pPr>
              <a:lnSpc>
                <a:spcPct val="80000"/>
              </a:lnSpc>
            </a:pPr>
            <a:r>
              <a:rPr lang="en-US" altLang="zh-CN" sz="1900"/>
              <a:t>5</a:t>
            </a:r>
            <a:r>
              <a:rPr lang="zh-CN" altLang="en-US" sz="1900"/>
              <a:t>、创建项目，导入知识模块，或自己开发知识模块</a:t>
            </a:r>
          </a:p>
          <a:p>
            <a:pPr>
              <a:lnSpc>
                <a:spcPct val="80000"/>
              </a:lnSpc>
            </a:pPr>
            <a:r>
              <a:rPr lang="en-US" altLang="zh-CN" sz="1900"/>
              <a:t>6</a:t>
            </a:r>
            <a:r>
              <a:rPr lang="zh-CN" altLang="en-US" sz="1900"/>
              <a:t>、创建模型，每个模型对应到逻辑架构</a:t>
            </a:r>
          </a:p>
          <a:p>
            <a:pPr>
              <a:lnSpc>
                <a:spcPct val="80000"/>
              </a:lnSpc>
            </a:pPr>
            <a:r>
              <a:rPr lang="en-US" altLang="zh-CN" sz="1900"/>
              <a:t>7</a:t>
            </a:r>
            <a:r>
              <a:rPr lang="zh-CN" altLang="en-US" sz="1900"/>
              <a:t>、创建接口，选择必要的知识模块</a:t>
            </a:r>
          </a:p>
          <a:p>
            <a:pPr>
              <a:lnSpc>
                <a:spcPct val="80000"/>
              </a:lnSpc>
            </a:pPr>
            <a:r>
              <a:rPr lang="en-US" altLang="zh-CN" sz="1900"/>
              <a:t>8</a:t>
            </a:r>
            <a:r>
              <a:rPr lang="zh-CN" altLang="en-US" sz="1900"/>
              <a:t>、运行接口</a:t>
            </a:r>
          </a:p>
          <a:p>
            <a:pPr>
              <a:lnSpc>
                <a:spcPct val="80000"/>
              </a:lnSpc>
            </a:pPr>
            <a:r>
              <a:rPr lang="en-US" altLang="zh-CN" sz="1900"/>
              <a:t>9</a:t>
            </a:r>
            <a:r>
              <a:rPr lang="zh-CN" altLang="en-US" sz="1900"/>
              <a:t>、查看和监控运行结果，包括出错的脚本和信息</a:t>
            </a:r>
          </a:p>
          <a:p>
            <a:pPr>
              <a:lnSpc>
                <a:spcPct val="80000"/>
              </a:lnSpc>
            </a:pPr>
            <a:r>
              <a:rPr lang="en-US" altLang="zh-CN" sz="1900"/>
              <a:t>10</a:t>
            </a:r>
            <a:r>
              <a:rPr lang="zh-CN" altLang="en-US" sz="1900"/>
              <a:t>、进一步可创建包、方案</a:t>
            </a:r>
          </a:p>
        </p:txBody>
      </p:sp>
    </p:spTree>
    <p:extLst>
      <p:ext uri="{BB962C8B-B14F-4D97-AF65-F5344CB8AC3E}">
        <p14:creationId xmlns:p14="http://schemas.microsoft.com/office/powerpoint/2010/main" val="1583743501"/>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withEffect">
                                  <p:stCondLst>
                                    <p:cond delay="0"/>
                                  </p:stCondLst>
                                  <p:childTnLst>
                                    <p:set>
                                      <p:cBhvr>
                                        <p:cTn id="6" dur="0" fill="hold">
                                          <p:stCondLst>
                                            <p:cond delay="0"/>
                                          </p:stCondLst>
                                        </p:cTn>
                                        <p:tgtEl>
                                          <p:spTgt spid="17410"/>
                                        </p:tgtEl>
                                        <p:attrNameLst>
                                          <p:attrName>style.visibility</p:attrName>
                                        </p:attrNameLst>
                                      </p:cBhvr>
                                      <p:to>
                                        <p:strVal val="visible"/>
                                      </p:to>
                                    </p:set>
                                    <p:anim calcmode="lin" valueType="num">
                                      <p:cBhvr>
                                        <p:cTn id="7" dur="1000" fill="hold">
                                          <p:stCondLst>
                                            <p:cond delay="0"/>
                                          </p:stCondLst>
                                        </p:cTn>
                                        <p:tgtEl>
                                          <p:spTgt spid="17410"/>
                                        </p:tgtEl>
                                        <p:attrNameLst>
                                          <p:attrName>style.rotation</p:attrName>
                                        </p:attrNameLst>
                                      </p:cBhvr>
                                      <p:tavLst>
                                        <p:tav tm="0">
                                          <p:val>
                                            <p:fltVal val="-90"/>
                                          </p:val>
                                        </p:tav>
                                        <p:tav tm="100000">
                                          <p:val>
                                            <p:fltVal val="0"/>
                                          </p:val>
                                        </p:tav>
                                      </p:tavLst>
                                    </p:anim>
                                    <p:anim calcmode="lin" valueType="num">
                                      <p:cBhvr>
                                        <p:cTn id="8" dur="1000" fill="hold">
                                          <p:stCondLst>
                                            <p:cond delay="0"/>
                                          </p:stCondLst>
                                        </p:cTn>
                                        <p:tgtEl>
                                          <p:spTgt spid="17410"/>
                                        </p:tgtEl>
                                        <p:attrNameLst>
                                          <p:attrName>ppt_w</p:attrName>
                                        </p:attrNameLst>
                                      </p:cBhvr>
                                      <p:tavLst>
                                        <p:tav tm="0">
                                          <p:val>
                                            <p:strVal val="#ppt_w-.5"/>
                                          </p:val>
                                        </p:tav>
                                        <p:tav tm="50000">
                                          <p:val>
                                            <p:strVal val="#ppt_w-.5"/>
                                          </p:val>
                                        </p:tav>
                                        <p:tav tm="100000">
                                          <p:val>
                                            <p:strVal val="#ppt_w"/>
                                          </p:val>
                                        </p:tav>
                                      </p:tavLst>
                                    </p:anim>
                                    <p:anim calcmode="lin" valueType="num">
                                      <p:cBhvr>
                                        <p:cTn id="9" dur="1000" fill="hold">
                                          <p:stCondLst>
                                            <p:cond delay="0"/>
                                          </p:stCondLst>
                                        </p:cTn>
                                        <p:tgtEl>
                                          <p:spTgt spid="17410"/>
                                        </p:tgtEl>
                                        <p:attrNameLst>
                                          <p:attrName>ppt_h</p:attrName>
                                        </p:attrNameLst>
                                      </p:cBhvr>
                                      <p:tavLst>
                                        <p:tav tm="0">
                                          <p:val>
                                            <p:strVal val="#ppt_h"/>
                                          </p:val>
                                        </p:tav>
                                        <p:tav tm="100000">
                                          <p:val>
                                            <p:strVal val="#ppt_h"/>
                                          </p:val>
                                        </p:tav>
                                      </p:tavLst>
                                    </p:anim>
                                    <p:anim calcmode="lin" valueType="num">
                                      <p:cBhvr>
                                        <p:cTn id="10" dur="1000" fill="hold">
                                          <p:stCondLst>
                                            <p:cond delay="0"/>
                                          </p:stCondLst>
                                        </p:cTn>
                                        <p:tgtEl>
                                          <p:spTgt spid="17410"/>
                                        </p:tgtEl>
                                        <p:attrNameLst>
                                          <p:attrName>ppt_x</p:attrName>
                                        </p:attrNameLst>
                                      </p:cBhvr>
                                      <p:tavLst>
                                        <p:tav tm="0">
                                          <p:val>
                                            <p:strVal val="#ppt_x+.4"/>
                                          </p:val>
                                        </p:tav>
                                        <p:tav tm="100000">
                                          <p:val>
                                            <p:strVal val="#ppt_x"/>
                                          </p:val>
                                        </p:tav>
                                      </p:tavLst>
                                    </p:anim>
                                    <p:anim calcmode="lin" valueType="num">
                                      <p:cBhvr>
                                        <p:cTn id="11" dur="1000" fill="hold">
                                          <p:stCondLst>
                                            <p:cond delay="0"/>
                                          </p:stCondLst>
                                        </p:cTn>
                                        <p:tgtEl>
                                          <p:spTgt spid="17410"/>
                                        </p:tgtEl>
                                        <p:attrNameLst>
                                          <p:attrName>ppt_y</p:attrName>
                                        </p:attrNameLst>
                                      </p:cBhvr>
                                      <p:tavLst>
                                        <p:tav tm="0">
                                          <p:val>
                                            <p:strVal val="#ppt_y-.2"/>
                                          </p:val>
                                        </p:tav>
                                        <p:tav tm="50000">
                                          <p:val>
                                            <p:strVal val="#ppt_y+.1"/>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54" presetClass="entr" presetSubtype="0" accel="100000" fill="hold" grpId="0" nodeType="clickEffect">
                                  <p:stCondLst>
                                    <p:cond delay="0"/>
                                  </p:stCondLst>
                                  <p:childTnLst>
                                    <p:set>
                                      <p:cBhvr>
                                        <p:cTn id="15" dur="0" fill="hold">
                                          <p:stCondLst>
                                            <p:cond delay="0"/>
                                          </p:stCondLst>
                                        </p:cTn>
                                        <p:tgtEl>
                                          <p:spTgt spid="17411">
                                            <p:txEl>
                                              <p:pRg st="0" end="0"/>
                                            </p:txEl>
                                          </p:spTgt>
                                        </p:tgtEl>
                                        <p:attrNameLst>
                                          <p:attrName>style.visibility</p:attrName>
                                        </p:attrNameLst>
                                      </p:cBhvr>
                                      <p:to>
                                        <p:strVal val="visible"/>
                                      </p:to>
                                    </p:set>
                                    <p:anim calcmode="lin" valueType="num">
                                      <p:cBhvr>
                                        <p:cTn id="16" dur="500" fill="hold"/>
                                        <p:tgtEl>
                                          <p:spTgt spid="17411">
                                            <p:txEl>
                                              <p:pRg st="0" end="0"/>
                                            </p:txEl>
                                          </p:spTgt>
                                        </p:tgtEl>
                                        <p:attrNameLst>
                                          <p:attrName>ppt_w</p:attrName>
                                        </p:attrNameLst>
                                      </p:cBhvr>
                                      <p:tavLst>
                                        <p:tav tm="0">
                                          <p:val>
                                            <p:strVal val="#ppt_w*0.05"/>
                                          </p:val>
                                        </p:tav>
                                        <p:tav tm="100000">
                                          <p:val>
                                            <p:strVal val="#ppt_w"/>
                                          </p:val>
                                        </p:tav>
                                      </p:tavLst>
                                    </p:anim>
                                    <p:anim calcmode="lin" valueType="num">
                                      <p:cBhvr>
                                        <p:cTn id="17" dur="500" fill="hold"/>
                                        <p:tgtEl>
                                          <p:spTgt spid="17411">
                                            <p:txEl>
                                              <p:pRg st="0" end="0"/>
                                            </p:txEl>
                                          </p:spTgt>
                                        </p:tgtEl>
                                        <p:attrNameLst>
                                          <p:attrName>ppt_h</p:attrName>
                                        </p:attrNameLst>
                                      </p:cBhvr>
                                      <p:tavLst>
                                        <p:tav tm="0">
                                          <p:val>
                                            <p:strVal val="#ppt_h"/>
                                          </p:val>
                                        </p:tav>
                                        <p:tav tm="100000">
                                          <p:val>
                                            <p:strVal val="#ppt_h"/>
                                          </p:val>
                                        </p:tav>
                                      </p:tavLst>
                                    </p:anim>
                                    <p:anim calcmode="lin" valueType="num">
                                      <p:cBhvr>
                                        <p:cTn id="18" dur="500" fill="hold"/>
                                        <p:tgtEl>
                                          <p:spTgt spid="17411">
                                            <p:txEl>
                                              <p:pRg st="0" end="0"/>
                                            </p:txEl>
                                          </p:spTgt>
                                        </p:tgtEl>
                                        <p:attrNameLst>
                                          <p:attrName>ppt_x</p:attrName>
                                        </p:attrNameLst>
                                      </p:cBhvr>
                                      <p:tavLst>
                                        <p:tav tm="0">
                                          <p:val>
                                            <p:strVal val="#ppt_x-.2"/>
                                          </p:val>
                                        </p:tav>
                                        <p:tav tm="100000">
                                          <p:val>
                                            <p:strVal val="#ppt_x"/>
                                          </p:val>
                                        </p:tav>
                                      </p:tavLst>
                                    </p:anim>
                                    <p:anim calcmode="lin" valueType="num">
                                      <p:cBhvr>
                                        <p:cTn id="19" dur="500" fill="hold"/>
                                        <p:tgtEl>
                                          <p:spTgt spid="17411">
                                            <p:txEl>
                                              <p:pRg st="0" end="0"/>
                                            </p:txEl>
                                          </p:spTgt>
                                        </p:tgtEl>
                                        <p:attrNameLst>
                                          <p:attrName>ppt_y</p:attrName>
                                        </p:attrNameLst>
                                      </p:cBhvr>
                                      <p:tavLst>
                                        <p:tav tm="0">
                                          <p:val>
                                            <p:strVal val="#ppt_y"/>
                                          </p:val>
                                        </p:tav>
                                        <p:tav tm="100000">
                                          <p:val>
                                            <p:strVal val="#ppt_y"/>
                                          </p:val>
                                        </p:tav>
                                      </p:tavLst>
                                    </p:anim>
                                    <p:animEffect transition="in" filter="fade">
                                      <p:cBhvr>
                                        <p:cTn id="20" dur="500"/>
                                        <p:tgtEl>
                                          <p:spTgt spid="17411">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4" presetClass="entr" presetSubtype="0" accel="100000" fill="hold" grpId="0" nodeType="clickEffect">
                                  <p:stCondLst>
                                    <p:cond delay="0"/>
                                  </p:stCondLst>
                                  <p:childTnLst>
                                    <p:set>
                                      <p:cBhvr>
                                        <p:cTn id="24" dur="0" fill="hold">
                                          <p:stCondLst>
                                            <p:cond delay="0"/>
                                          </p:stCondLst>
                                        </p:cTn>
                                        <p:tgtEl>
                                          <p:spTgt spid="17411">
                                            <p:txEl>
                                              <p:pRg st="1" end="1"/>
                                            </p:txEl>
                                          </p:spTgt>
                                        </p:tgtEl>
                                        <p:attrNameLst>
                                          <p:attrName>style.visibility</p:attrName>
                                        </p:attrNameLst>
                                      </p:cBhvr>
                                      <p:to>
                                        <p:strVal val="visible"/>
                                      </p:to>
                                    </p:set>
                                    <p:anim calcmode="lin" valueType="num">
                                      <p:cBhvr>
                                        <p:cTn id="25" dur="500" fill="hold"/>
                                        <p:tgtEl>
                                          <p:spTgt spid="17411">
                                            <p:txEl>
                                              <p:pRg st="1" end="1"/>
                                            </p:txEl>
                                          </p:spTgt>
                                        </p:tgtEl>
                                        <p:attrNameLst>
                                          <p:attrName>ppt_w</p:attrName>
                                        </p:attrNameLst>
                                      </p:cBhvr>
                                      <p:tavLst>
                                        <p:tav tm="0">
                                          <p:val>
                                            <p:strVal val="#ppt_w*0.05"/>
                                          </p:val>
                                        </p:tav>
                                        <p:tav tm="100000">
                                          <p:val>
                                            <p:strVal val="#ppt_w"/>
                                          </p:val>
                                        </p:tav>
                                      </p:tavLst>
                                    </p:anim>
                                    <p:anim calcmode="lin" valueType="num">
                                      <p:cBhvr>
                                        <p:cTn id="26" dur="500" fill="hold"/>
                                        <p:tgtEl>
                                          <p:spTgt spid="17411">
                                            <p:txEl>
                                              <p:pRg st="1" end="1"/>
                                            </p:txEl>
                                          </p:spTgt>
                                        </p:tgtEl>
                                        <p:attrNameLst>
                                          <p:attrName>ppt_h</p:attrName>
                                        </p:attrNameLst>
                                      </p:cBhvr>
                                      <p:tavLst>
                                        <p:tav tm="0">
                                          <p:val>
                                            <p:strVal val="#ppt_h"/>
                                          </p:val>
                                        </p:tav>
                                        <p:tav tm="100000">
                                          <p:val>
                                            <p:strVal val="#ppt_h"/>
                                          </p:val>
                                        </p:tav>
                                      </p:tavLst>
                                    </p:anim>
                                    <p:anim calcmode="lin" valueType="num">
                                      <p:cBhvr>
                                        <p:cTn id="27" dur="500" fill="hold"/>
                                        <p:tgtEl>
                                          <p:spTgt spid="17411">
                                            <p:txEl>
                                              <p:pRg st="1" end="1"/>
                                            </p:txEl>
                                          </p:spTgt>
                                        </p:tgtEl>
                                        <p:attrNameLst>
                                          <p:attrName>ppt_x</p:attrName>
                                        </p:attrNameLst>
                                      </p:cBhvr>
                                      <p:tavLst>
                                        <p:tav tm="0">
                                          <p:val>
                                            <p:strVal val="#ppt_x-.2"/>
                                          </p:val>
                                        </p:tav>
                                        <p:tav tm="100000">
                                          <p:val>
                                            <p:strVal val="#ppt_x"/>
                                          </p:val>
                                        </p:tav>
                                      </p:tavLst>
                                    </p:anim>
                                    <p:anim calcmode="lin" valueType="num">
                                      <p:cBhvr>
                                        <p:cTn id="28" dur="500" fill="hold"/>
                                        <p:tgtEl>
                                          <p:spTgt spid="17411">
                                            <p:txEl>
                                              <p:pRg st="1" end="1"/>
                                            </p:txEl>
                                          </p:spTgt>
                                        </p:tgtEl>
                                        <p:attrNameLst>
                                          <p:attrName>ppt_y</p:attrName>
                                        </p:attrNameLst>
                                      </p:cBhvr>
                                      <p:tavLst>
                                        <p:tav tm="0">
                                          <p:val>
                                            <p:strVal val="#ppt_y"/>
                                          </p:val>
                                        </p:tav>
                                        <p:tav tm="100000">
                                          <p:val>
                                            <p:strVal val="#ppt_y"/>
                                          </p:val>
                                        </p:tav>
                                      </p:tavLst>
                                    </p:anim>
                                    <p:animEffect transition="in" filter="fade">
                                      <p:cBhvr>
                                        <p:cTn id="29" dur="500"/>
                                        <p:tgtEl>
                                          <p:spTgt spid="17411">
                                            <p:txEl>
                                              <p:pRg st="1" end="1"/>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4" presetClass="entr" presetSubtype="0" accel="100000" fill="hold" grpId="0" nodeType="clickEffect">
                                  <p:stCondLst>
                                    <p:cond delay="0"/>
                                  </p:stCondLst>
                                  <p:childTnLst>
                                    <p:set>
                                      <p:cBhvr>
                                        <p:cTn id="33" dur="0" fill="hold">
                                          <p:stCondLst>
                                            <p:cond delay="0"/>
                                          </p:stCondLst>
                                        </p:cTn>
                                        <p:tgtEl>
                                          <p:spTgt spid="17411">
                                            <p:txEl>
                                              <p:pRg st="2" end="2"/>
                                            </p:txEl>
                                          </p:spTgt>
                                        </p:tgtEl>
                                        <p:attrNameLst>
                                          <p:attrName>style.visibility</p:attrName>
                                        </p:attrNameLst>
                                      </p:cBhvr>
                                      <p:to>
                                        <p:strVal val="visible"/>
                                      </p:to>
                                    </p:set>
                                    <p:anim calcmode="lin" valueType="num">
                                      <p:cBhvr>
                                        <p:cTn id="34" dur="500" fill="hold"/>
                                        <p:tgtEl>
                                          <p:spTgt spid="17411">
                                            <p:txEl>
                                              <p:pRg st="2" end="2"/>
                                            </p:txEl>
                                          </p:spTgt>
                                        </p:tgtEl>
                                        <p:attrNameLst>
                                          <p:attrName>ppt_w</p:attrName>
                                        </p:attrNameLst>
                                      </p:cBhvr>
                                      <p:tavLst>
                                        <p:tav tm="0">
                                          <p:val>
                                            <p:strVal val="#ppt_w*0.05"/>
                                          </p:val>
                                        </p:tav>
                                        <p:tav tm="100000">
                                          <p:val>
                                            <p:strVal val="#ppt_w"/>
                                          </p:val>
                                        </p:tav>
                                      </p:tavLst>
                                    </p:anim>
                                    <p:anim calcmode="lin" valueType="num">
                                      <p:cBhvr>
                                        <p:cTn id="35" dur="500" fill="hold"/>
                                        <p:tgtEl>
                                          <p:spTgt spid="17411">
                                            <p:txEl>
                                              <p:pRg st="2" end="2"/>
                                            </p:txEl>
                                          </p:spTgt>
                                        </p:tgtEl>
                                        <p:attrNameLst>
                                          <p:attrName>ppt_h</p:attrName>
                                        </p:attrNameLst>
                                      </p:cBhvr>
                                      <p:tavLst>
                                        <p:tav tm="0">
                                          <p:val>
                                            <p:strVal val="#ppt_h"/>
                                          </p:val>
                                        </p:tav>
                                        <p:tav tm="100000">
                                          <p:val>
                                            <p:strVal val="#ppt_h"/>
                                          </p:val>
                                        </p:tav>
                                      </p:tavLst>
                                    </p:anim>
                                    <p:anim calcmode="lin" valueType="num">
                                      <p:cBhvr>
                                        <p:cTn id="36" dur="500" fill="hold"/>
                                        <p:tgtEl>
                                          <p:spTgt spid="17411">
                                            <p:txEl>
                                              <p:pRg st="2" end="2"/>
                                            </p:txEl>
                                          </p:spTgt>
                                        </p:tgtEl>
                                        <p:attrNameLst>
                                          <p:attrName>ppt_x</p:attrName>
                                        </p:attrNameLst>
                                      </p:cBhvr>
                                      <p:tavLst>
                                        <p:tav tm="0">
                                          <p:val>
                                            <p:strVal val="#ppt_x-.2"/>
                                          </p:val>
                                        </p:tav>
                                        <p:tav tm="100000">
                                          <p:val>
                                            <p:strVal val="#ppt_x"/>
                                          </p:val>
                                        </p:tav>
                                      </p:tavLst>
                                    </p:anim>
                                    <p:anim calcmode="lin" valueType="num">
                                      <p:cBhvr>
                                        <p:cTn id="37" dur="500" fill="hold"/>
                                        <p:tgtEl>
                                          <p:spTgt spid="17411">
                                            <p:txEl>
                                              <p:pRg st="2" end="2"/>
                                            </p:txEl>
                                          </p:spTgt>
                                        </p:tgtEl>
                                        <p:attrNameLst>
                                          <p:attrName>ppt_y</p:attrName>
                                        </p:attrNameLst>
                                      </p:cBhvr>
                                      <p:tavLst>
                                        <p:tav tm="0">
                                          <p:val>
                                            <p:strVal val="#ppt_y"/>
                                          </p:val>
                                        </p:tav>
                                        <p:tav tm="100000">
                                          <p:val>
                                            <p:strVal val="#ppt_y"/>
                                          </p:val>
                                        </p:tav>
                                      </p:tavLst>
                                    </p:anim>
                                    <p:animEffect transition="in" filter="fade">
                                      <p:cBhvr>
                                        <p:cTn id="38" dur="500"/>
                                        <p:tgtEl>
                                          <p:spTgt spid="17411">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4" presetClass="entr" presetSubtype="0" accel="100000" fill="hold" grpId="0" nodeType="clickEffect">
                                  <p:stCondLst>
                                    <p:cond delay="0"/>
                                  </p:stCondLst>
                                  <p:childTnLst>
                                    <p:set>
                                      <p:cBhvr>
                                        <p:cTn id="42" dur="0" fill="hold">
                                          <p:stCondLst>
                                            <p:cond delay="0"/>
                                          </p:stCondLst>
                                        </p:cTn>
                                        <p:tgtEl>
                                          <p:spTgt spid="17411">
                                            <p:txEl>
                                              <p:pRg st="3" end="3"/>
                                            </p:txEl>
                                          </p:spTgt>
                                        </p:tgtEl>
                                        <p:attrNameLst>
                                          <p:attrName>style.visibility</p:attrName>
                                        </p:attrNameLst>
                                      </p:cBhvr>
                                      <p:to>
                                        <p:strVal val="visible"/>
                                      </p:to>
                                    </p:set>
                                    <p:anim calcmode="lin" valueType="num">
                                      <p:cBhvr>
                                        <p:cTn id="43" dur="500" fill="hold"/>
                                        <p:tgtEl>
                                          <p:spTgt spid="17411">
                                            <p:txEl>
                                              <p:pRg st="3" end="3"/>
                                            </p:txEl>
                                          </p:spTgt>
                                        </p:tgtEl>
                                        <p:attrNameLst>
                                          <p:attrName>ppt_w</p:attrName>
                                        </p:attrNameLst>
                                      </p:cBhvr>
                                      <p:tavLst>
                                        <p:tav tm="0">
                                          <p:val>
                                            <p:strVal val="#ppt_w*0.05"/>
                                          </p:val>
                                        </p:tav>
                                        <p:tav tm="100000">
                                          <p:val>
                                            <p:strVal val="#ppt_w"/>
                                          </p:val>
                                        </p:tav>
                                      </p:tavLst>
                                    </p:anim>
                                    <p:anim calcmode="lin" valueType="num">
                                      <p:cBhvr>
                                        <p:cTn id="44" dur="500" fill="hold"/>
                                        <p:tgtEl>
                                          <p:spTgt spid="17411">
                                            <p:txEl>
                                              <p:pRg st="3" end="3"/>
                                            </p:txEl>
                                          </p:spTgt>
                                        </p:tgtEl>
                                        <p:attrNameLst>
                                          <p:attrName>ppt_h</p:attrName>
                                        </p:attrNameLst>
                                      </p:cBhvr>
                                      <p:tavLst>
                                        <p:tav tm="0">
                                          <p:val>
                                            <p:strVal val="#ppt_h"/>
                                          </p:val>
                                        </p:tav>
                                        <p:tav tm="100000">
                                          <p:val>
                                            <p:strVal val="#ppt_h"/>
                                          </p:val>
                                        </p:tav>
                                      </p:tavLst>
                                    </p:anim>
                                    <p:anim calcmode="lin" valueType="num">
                                      <p:cBhvr>
                                        <p:cTn id="45" dur="500" fill="hold"/>
                                        <p:tgtEl>
                                          <p:spTgt spid="17411">
                                            <p:txEl>
                                              <p:pRg st="3" end="3"/>
                                            </p:txEl>
                                          </p:spTgt>
                                        </p:tgtEl>
                                        <p:attrNameLst>
                                          <p:attrName>ppt_x</p:attrName>
                                        </p:attrNameLst>
                                      </p:cBhvr>
                                      <p:tavLst>
                                        <p:tav tm="0">
                                          <p:val>
                                            <p:strVal val="#ppt_x-.2"/>
                                          </p:val>
                                        </p:tav>
                                        <p:tav tm="100000">
                                          <p:val>
                                            <p:strVal val="#ppt_x"/>
                                          </p:val>
                                        </p:tav>
                                      </p:tavLst>
                                    </p:anim>
                                    <p:anim calcmode="lin" valueType="num">
                                      <p:cBhvr>
                                        <p:cTn id="46" dur="500" fill="hold"/>
                                        <p:tgtEl>
                                          <p:spTgt spid="17411">
                                            <p:txEl>
                                              <p:pRg st="3" end="3"/>
                                            </p:txEl>
                                          </p:spTgt>
                                        </p:tgtEl>
                                        <p:attrNameLst>
                                          <p:attrName>ppt_y</p:attrName>
                                        </p:attrNameLst>
                                      </p:cBhvr>
                                      <p:tavLst>
                                        <p:tav tm="0">
                                          <p:val>
                                            <p:strVal val="#ppt_y"/>
                                          </p:val>
                                        </p:tav>
                                        <p:tav tm="100000">
                                          <p:val>
                                            <p:strVal val="#ppt_y"/>
                                          </p:val>
                                        </p:tav>
                                      </p:tavLst>
                                    </p:anim>
                                    <p:animEffect transition="in" filter="fade">
                                      <p:cBhvr>
                                        <p:cTn id="47" dur="500"/>
                                        <p:tgtEl>
                                          <p:spTgt spid="17411">
                                            <p:txEl>
                                              <p:pRg st="3" end="3"/>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4" presetClass="entr" presetSubtype="0" accel="100000" fill="hold" grpId="0" nodeType="clickEffect">
                                  <p:stCondLst>
                                    <p:cond delay="0"/>
                                  </p:stCondLst>
                                  <p:childTnLst>
                                    <p:set>
                                      <p:cBhvr>
                                        <p:cTn id="51" dur="0" fill="hold">
                                          <p:stCondLst>
                                            <p:cond delay="0"/>
                                          </p:stCondLst>
                                        </p:cTn>
                                        <p:tgtEl>
                                          <p:spTgt spid="17411">
                                            <p:txEl>
                                              <p:pRg st="4" end="4"/>
                                            </p:txEl>
                                          </p:spTgt>
                                        </p:tgtEl>
                                        <p:attrNameLst>
                                          <p:attrName>style.visibility</p:attrName>
                                        </p:attrNameLst>
                                      </p:cBhvr>
                                      <p:to>
                                        <p:strVal val="visible"/>
                                      </p:to>
                                    </p:set>
                                    <p:anim calcmode="lin" valueType="num">
                                      <p:cBhvr>
                                        <p:cTn id="52" dur="500" fill="hold"/>
                                        <p:tgtEl>
                                          <p:spTgt spid="17411">
                                            <p:txEl>
                                              <p:pRg st="4" end="4"/>
                                            </p:txEl>
                                          </p:spTgt>
                                        </p:tgtEl>
                                        <p:attrNameLst>
                                          <p:attrName>ppt_w</p:attrName>
                                        </p:attrNameLst>
                                      </p:cBhvr>
                                      <p:tavLst>
                                        <p:tav tm="0">
                                          <p:val>
                                            <p:strVal val="#ppt_w*0.05"/>
                                          </p:val>
                                        </p:tav>
                                        <p:tav tm="100000">
                                          <p:val>
                                            <p:strVal val="#ppt_w"/>
                                          </p:val>
                                        </p:tav>
                                      </p:tavLst>
                                    </p:anim>
                                    <p:anim calcmode="lin" valueType="num">
                                      <p:cBhvr>
                                        <p:cTn id="53" dur="500" fill="hold"/>
                                        <p:tgtEl>
                                          <p:spTgt spid="17411">
                                            <p:txEl>
                                              <p:pRg st="4" end="4"/>
                                            </p:txEl>
                                          </p:spTgt>
                                        </p:tgtEl>
                                        <p:attrNameLst>
                                          <p:attrName>ppt_h</p:attrName>
                                        </p:attrNameLst>
                                      </p:cBhvr>
                                      <p:tavLst>
                                        <p:tav tm="0">
                                          <p:val>
                                            <p:strVal val="#ppt_h"/>
                                          </p:val>
                                        </p:tav>
                                        <p:tav tm="100000">
                                          <p:val>
                                            <p:strVal val="#ppt_h"/>
                                          </p:val>
                                        </p:tav>
                                      </p:tavLst>
                                    </p:anim>
                                    <p:anim calcmode="lin" valueType="num">
                                      <p:cBhvr>
                                        <p:cTn id="54" dur="500" fill="hold"/>
                                        <p:tgtEl>
                                          <p:spTgt spid="17411">
                                            <p:txEl>
                                              <p:pRg st="4" end="4"/>
                                            </p:txEl>
                                          </p:spTgt>
                                        </p:tgtEl>
                                        <p:attrNameLst>
                                          <p:attrName>ppt_x</p:attrName>
                                        </p:attrNameLst>
                                      </p:cBhvr>
                                      <p:tavLst>
                                        <p:tav tm="0">
                                          <p:val>
                                            <p:strVal val="#ppt_x-.2"/>
                                          </p:val>
                                        </p:tav>
                                        <p:tav tm="100000">
                                          <p:val>
                                            <p:strVal val="#ppt_x"/>
                                          </p:val>
                                        </p:tav>
                                      </p:tavLst>
                                    </p:anim>
                                    <p:anim calcmode="lin" valueType="num">
                                      <p:cBhvr>
                                        <p:cTn id="55" dur="500" fill="hold"/>
                                        <p:tgtEl>
                                          <p:spTgt spid="17411">
                                            <p:txEl>
                                              <p:pRg st="4" end="4"/>
                                            </p:txEl>
                                          </p:spTgt>
                                        </p:tgtEl>
                                        <p:attrNameLst>
                                          <p:attrName>ppt_y</p:attrName>
                                        </p:attrNameLst>
                                      </p:cBhvr>
                                      <p:tavLst>
                                        <p:tav tm="0">
                                          <p:val>
                                            <p:strVal val="#ppt_y"/>
                                          </p:val>
                                        </p:tav>
                                        <p:tav tm="100000">
                                          <p:val>
                                            <p:strVal val="#ppt_y"/>
                                          </p:val>
                                        </p:tav>
                                      </p:tavLst>
                                    </p:anim>
                                    <p:animEffect transition="in" filter="fade">
                                      <p:cBhvr>
                                        <p:cTn id="56" dur="500"/>
                                        <p:tgtEl>
                                          <p:spTgt spid="17411">
                                            <p:txEl>
                                              <p:pRg st="4" end="4"/>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4" presetClass="entr" presetSubtype="0" accel="100000" fill="hold" grpId="0" nodeType="clickEffect">
                                  <p:stCondLst>
                                    <p:cond delay="0"/>
                                  </p:stCondLst>
                                  <p:childTnLst>
                                    <p:set>
                                      <p:cBhvr>
                                        <p:cTn id="60" dur="0" fill="hold">
                                          <p:stCondLst>
                                            <p:cond delay="0"/>
                                          </p:stCondLst>
                                        </p:cTn>
                                        <p:tgtEl>
                                          <p:spTgt spid="17411">
                                            <p:txEl>
                                              <p:pRg st="5" end="5"/>
                                            </p:txEl>
                                          </p:spTgt>
                                        </p:tgtEl>
                                        <p:attrNameLst>
                                          <p:attrName>style.visibility</p:attrName>
                                        </p:attrNameLst>
                                      </p:cBhvr>
                                      <p:to>
                                        <p:strVal val="visible"/>
                                      </p:to>
                                    </p:set>
                                    <p:anim calcmode="lin" valueType="num">
                                      <p:cBhvr>
                                        <p:cTn id="61" dur="500" fill="hold"/>
                                        <p:tgtEl>
                                          <p:spTgt spid="17411">
                                            <p:txEl>
                                              <p:pRg st="5" end="5"/>
                                            </p:txEl>
                                          </p:spTgt>
                                        </p:tgtEl>
                                        <p:attrNameLst>
                                          <p:attrName>ppt_w</p:attrName>
                                        </p:attrNameLst>
                                      </p:cBhvr>
                                      <p:tavLst>
                                        <p:tav tm="0">
                                          <p:val>
                                            <p:strVal val="#ppt_w*0.05"/>
                                          </p:val>
                                        </p:tav>
                                        <p:tav tm="100000">
                                          <p:val>
                                            <p:strVal val="#ppt_w"/>
                                          </p:val>
                                        </p:tav>
                                      </p:tavLst>
                                    </p:anim>
                                    <p:anim calcmode="lin" valueType="num">
                                      <p:cBhvr>
                                        <p:cTn id="62" dur="500" fill="hold"/>
                                        <p:tgtEl>
                                          <p:spTgt spid="17411">
                                            <p:txEl>
                                              <p:pRg st="5" end="5"/>
                                            </p:txEl>
                                          </p:spTgt>
                                        </p:tgtEl>
                                        <p:attrNameLst>
                                          <p:attrName>ppt_h</p:attrName>
                                        </p:attrNameLst>
                                      </p:cBhvr>
                                      <p:tavLst>
                                        <p:tav tm="0">
                                          <p:val>
                                            <p:strVal val="#ppt_h"/>
                                          </p:val>
                                        </p:tav>
                                        <p:tav tm="100000">
                                          <p:val>
                                            <p:strVal val="#ppt_h"/>
                                          </p:val>
                                        </p:tav>
                                      </p:tavLst>
                                    </p:anim>
                                    <p:anim calcmode="lin" valueType="num">
                                      <p:cBhvr>
                                        <p:cTn id="63" dur="500" fill="hold"/>
                                        <p:tgtEl>
                                          <p:spTgt spid="17411">
                                            <p:txEl>
                                              <p:pRg st="5" end="5"/>
                                            </p:txEl>
                                          </p:spTgt>
                                        </p:tgtEl>
                                        <p:attrNameLst>
                                          <p:attrName>ppt_x</p:attrName>
                                        </p:attrNameLst>
                                      </p:cBhvr>
                                      <p:tavLst>
                                        <p:tav tm="0">
                                          <p:val>
                                            <p:strVal val="#ppt_x-.2"/>
                                          </p:val>
                                        </p:tav>
                                        <p:tav tm="100000">
                                          <p:val>
                                            <p:strVal val="#ppt_x"/>
                                          </p:val>
                                        </p:tav>
                                      </p:tavLst>
                                    </p:anim>
                                    <p:anim calcmode="lin" valueType="num">
                                      <p:cBhvr>
                                        <p:cTn id="64" dur="500" fill="hold"/>
                                        <p:tgtEl>
                                          <p:spTgt spid="17411">
                                            <p:txEl>
                                              <p:pRg st="5" end="5"/>
                                            </p:txEl>
                                          </p:spTgt>
                                        </p:tgtEl>
                                        <p:attrNameLst>
                                          <p:attrName>ppt_y</p:attrName>
                                        </p:attrNameLst>
                                      </p:cBhvr>
                                      <p:tavLst>
                                        <p:tav tm="0">
                                          <p:val>
                                            <p:strVal val="#ppt_y"/>
                                          </p:val>
                                        </p:tav>
                                        <p:tav tm="100000">
                                          <p:val>
                                            <p:strVal val="#ppt_y"/>
                                          </p:val>
                                        </p:tav>
                                      </p:tavLst>
                                    </p:anim>
                                    <p:animEffect transition="in" filter="fade">
                                      <p:cBhvr>
                                        <p:cTn id="65" dur="500"/>
                                        <p:tgtEl>
                                          <p:spTgt spid="17411">
                                            <p:txEl>
                                              <p:pRg st="5" end="5"/>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4" presetClass="entr" presetSubtype="0" accel="100000" fill="hold" grpId="0" nodeType="clickEffect">
                                  <p:stCondLst>
                                    <p:cond delay="0"/>
                                  </p:stCondLst>
                                  <p:childTnLst>
                                    <p:set>
                                      <p:cBhvr>
                                        <p:cTn id="69" dur="0" fill="hold">
                                          <p:stCondLst>
                                            <p:cond delay="0"/>
                                          </p:stCondLst>
                                        </p:cTn>
                                        <p:tgtEl>
                                          <p:spTgt spid="17411">
                                            <p:txEl>
                                              <p:pRg st="6" end="6"/>
                                            </p:txEl>
                                          </p:spTgt>
                                        </p:tgtEl>
                                        <p:attrNameLst>
                                          <p:attrName>style.visibility</p:attrName>
                                        </p:attrNameLst>
                                      </p:cBhvr>
                                      <p:to>
                                        <p:strVal val="visible"/>
                                      </p:to>
                                    </p:set>
                                    <p:anim calcmode="lin" valueType="num">
                                      <p:cBhvr>
                                        <p:cTn id="70" dur="500" fill="hold"/>
                                        <p:tgtEl>
                                          <p:spTgt spid="17411">
                                            <p:txEl>
                                              <p:pRg st="6" end="6"/>
                                            </p:txEl>
                                          </p:spTgt>
                                        </p:tgtEl>
                                        <p:attrNameLst>
                                          <p:attrName>ppt_w</p:attrName>
                                        </p:attrNameLst>
                                      </p:cBhvr>
                                      <p:tavLst>
                                        <p:tav tm="0">
                                          <p:val>
                                            <p:strVal val="#ppt_w*0.05"/>
                                          </p:val>
                                        </p:tav>
                                        <p:tav tm="100000">
                                          <p:val>
                                            <p:strVal val="#ppt_w"/>
                                          </p:val>
                                        </p:tav>
                                      </p:tavLst>
                                    </p:anim>
                                    <p:anim calcmode="lin" valueType="num">
                                      <p:cBhvr>
                                        <p:cTn id="71" dur="500" fill="hold"/>
                                        <p:tgtEl>
                                          <p:spTgt spid="17411">
                                            <p:txEl>
                                              <p:pRg st="6" end="6"/>
                                            </p:txEl>
                                          </p:spTgt>
                                        </p:tgtEl>
                                        <p:attrNameLst>
                                          <p:attrName>ppt_h</p:attrName>
                                        </p:attrNameLst>
                                      </p:cBhvr>
                                      <p:tavLst>
                                        <p:tav tm="0">
                                          <p:val>
                                            <p:strVal val="#ppt_h"/>
                                          </p:val>
                                        </p:tav>
                                        <p:tav tm="100000">
                                          <p:val>
                                            <p:strVal val="#ppt_h"/>
                                          </p:val>
                                        </p:tav>
                                      </p:tavLst>
                                    </p:anim>
                                    <p:anim calcmode="lin" valueType="num">
                                      <p:cBhvr>
                                        <p:cTn id="72" dur="500" fill="hold"/>
                                        <p:tgtEl>
                                          <p:spTgt spid="17411">
                                            <p:txEl>
                                              <p:pRg st="6" end="6"/>
                                            </p:txEl>
                                          </p:spTgt>
                                        </p:tgtEl>
                                        <p:attrNameLst>
                                          <p:attrName>ppt_x</p:attrName>
                                        </p:attrNameLst>
                                      </p:cBhvr>
                                      <p:tavLst>
                                        <p:tav tm="0">
                                          <p:val>
                                            <p:strVal val="#ppt_x-.2"/>
                                          </p:val>
                                        </p:tav>
                                        <p:tav tm="100000">
                                          <p:val>
                                            <p:strVal val="#ppt_x"/>
                                          </p:val>
                                        </p:tav>
                                      </p:tavLst>
                                    </p:anim>
                                    <p:anim calcmode="lin" valueType="num">
                                      <p:cBhvr>
                                        <p:cTn id="73" dur="500" fill="hold"/>
                                        <p:tgtEl>
                                          <p:spTgt spid="17411">
                                            <p:txEl>
                                              <p:pRg st="6" end="6"/>
                                            </p:txEl>
                                          </p:spTgt>
                                        </p:tgtEl>
                                        <p:attrNameLst>
                                          <p:attrName>ppt_y</p:attrName>
                                        </p:attrNameLst>
                                      </p:cBhvr>
                                      <p:tavLst>
                                        <p:tav tm="0">
                                          <p:val>
                                            <p:strVal val="#ppt_y"/>
                                          </p:val>
                                        </p:tav>
                                        <p:tav tm="100000">
                                          <p:val>
                                            <p:strVal val="#ppt_y"/>
                                          </p:val>
                                        </p:tav>
                                      </p:tavLst>
                                    </p:anim>
                                    <p:animEffect transition="in" filter="fade">
                                      <p:cBhvr>
                                        <p:cTn id="74" dur="500"/>
                                        <p:tgtEl>
                                          <p:spTgt spid="17411">
                                            <p:txEl>
                                              <p:pRg st="6" end="6"/>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54" presetClass="entr" presetSubtype="0" accel="100000" fill="hold" grpId="0" nodeType="clickEffect">
                                  <p:stCondLst>
                                    <p:cond delay="0"/>
                                  </p:stCondLst>
                                  <p:childTnLst>
                                    <p:set>
                                      <p:cBhvr>
                                        <p:cTn id="78" dur="0" fill="hold">
                                          <p:stCondLst>
                                            <p:cond delay="0"/>
                                          </p:stCondLst>
                                        </p:cTn>
                                        <p:tgtEl>
                                          <p:spTgt spid="17411">
                                            <p:txEl>
                                              <p:pRg st="7" end="7"/>
                                            </p:txEl>
                                          </p:spTgt>
                                        </p:tgtEl>
                                        <p:attrNameLst>
                                          <p:attrName>style.visibility</p:attrName>
                                        </p:attrNameLst>
                                      </p:cBhvr>
                                      <p:to>
                                        <p:strVal val="visible"/>
                                      </p:to>
                                    </p:set>
                                    <p:anim calcmode="lin" valueType="num">
                                      <p:cBhvr>
                                        <p:cTn id="79" dur="500" fill="hold"/>
                                        <p:tgtEl>
                                          <p:spTgt spid="17411">
                                            <p:txEl>
                                              <p:pRg st="7" end="7"/>
                                            </p:txEl>
                                          </p:spTgt>
                                        </p:tgtEl>
                                        <p:attrNameLst>
                                          <p:attrName>ppt_w</p:attrName>
                                        </p:attrNameLst>
                                      </p:cBhvr>
                                      <p:tavLst>
                                        <p:tav tm="0">
                                          <p:val>
                                            <p:strVal val="#ppt_w*0.05"/>
                                          </p:val>
                                        </p:tav>
                                        <p:tav tm="100000">
                                          <p:val>
                                            <p:strVal val="#ppt_w"/>
                                          </p:val>
                                        </p:tav>
                                      </p:tavLst>
                                    </p:anim>
                                    <p:anim calcmode="lin" valueType="num">
                                      <p:cBhvr>
                                        <p:cTn id="80" dur="500" fill="hold"/>
                                        <p:tgtEl>
                                          <p:spTgt spid="17411">
                                            <p:txEl>
                                              <p:pRg st="7" end="7"/>
                                            </p:txEl>
                                          </p:spTgt>
                                        </p:tgtEl>
                                        <p:attrNameLst>
                                          <p:attrName>ppt_h</p:attrName>
                                        </p:attrNameLst>
                                      </p:cBhvr>
                                      <p:tavLst>
                                        <p:tav tm="0">
                                          <p:val>
                                            <p:strVal val="#ppt_h"/>
                                          </p:val>
                                        </p:tav>
                                        <p:tav tm="100000">
                                          <p:val>
                                            <p:strVal val="#ppt_h"/>
                                          </p:val>
                                        </p:tav>
                                      </p:tavLst>
                                    </p:anim>
                                    <p:anim calcmode="lin" valueType="num">
                                      <p:cBhvr>
                                        <p:cTn id="81" dur="500" fill="hold"/>
                                        <p:tgtEl>
                                          <p:spTgt spid="17411">
                                            <p:txEl>
                                              <p:pRg st="7" end="7"/>
                                            </p:txEl>
                                          </p:spTgt>
                                        </p:tgtEl>
                                        <p:attrNameLst>
                                          <p:attrName>ppt_x</p:attrName>
                                        </p:attrNameLst>
                                      </p:cBhvr>
                                      <p:tavLst>
                                        <p:tav tm="0">
                                          <p:val>
                                            <p:strVal val="#ppt_x-.2"/>
                                          </p:val>
                                        </p:tav>
                                        <p:tav tm="100000">
                                          <p:val>
                                            <p:strVal val="#ppt_x"/>
                                          </p:val>
                                        </p:tav>
                                      </p:tavLst>
                                    </p:anim>
                                    <p:anim calcmode="lin" valueType="num">
                                      <p:cBhvr>
                                        <p:cTn id="82" dur="500" fill="hold"/>
                                        <p:tgtEl>
                                          <p:spTgt spid="17411">
                                            <p:txEl>
                                              <p:pRg st="7" end="7"/>
                                            </p:txEl>
                                          </p:spTgt>
                                        </p:tgtEl>
                                        <p:attrNameLst>
                                          <p:attrName>ppt_y</p:attrName>
                                        </p:attrNameLst>
                                      </p:cBhvr>
                                      <p:tavLst>
                                        <p:tav tm="0">
                                          <p:val>
                                            <p:strVal val="#ppt_y"/>
                                          </p:val>
                                        </p:tav>
                                        <p:tav tm="100000">
                                          <p:val>
                                            <p:strVal val="#ppt_y"/>
                                          </p:val>
                                        </p:tav>
                                      </p:tavLst>
                                    </p:anim>
                                    <p:animEffect transition="in" filter="fade">
                                      <p:cBhvr>
                                        <p:cTn id="83" dur="500"/>
                                        <p:tgtEl>
                                          <p:spTgt spid="17411">
                                            <p:txEl>
                                              <p:pRg st="7" end="7"/>
                                            </p:txEl>
                                          </p:spTgt>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54" presetClass="entr" presetSubtype="0" accel="100000" fill="hold" grpId="0" nodeType="clickEffect">
                                  <p:stCondLst>
                                    <p:cond delay="0"/>
                                  </p:stCondLst>
                                  <p:childTnLst>
                                    <p:set>
                                      <p:cBhvr>
                                        <p:cTn id="87" dur="0" fill="hold">
                                          <p:stCondLst>
                                            <p:cond delay="0"/>
                                          </p:stCondLst>
                                        </p:cTn>
                                        <p:tgtEl>
                                          <p:spTgt spid="17411">
                                            <p:txEl>
                                              <p:pRg st="8" end="8"/>
                                            </p:txEl>
                                          </p:spTgt>
                                        </p:tgtEl>
                                        <p:attrNameLst>
                                          <p:attrName>style.visibility</p:attrName>
                                        </p:attrNameLst>
                                      </p:cBhvr>
                                      <p:to>
                                        <p:strVal val="visible"/>
                                      </p:to>
                                    </p:set>
                                    <p:anim calcmode="lin" valueType="num">
                                      <p:cBhvr>
                                        <p:cTn id="88" dur="500" fill="hold"/>
                                        <p:tgtEl>
                                          <p:spTgt spid="17411">
                                            <p:txEl>
                                              <p:pRg st="8" end="8"/>
                                            </p:txEl>
                                          </p:spTgt>
                                        </p:tgtEl>
                                        <p:attrNameLst>
                                          <p:attrName>ppt_w</p:attrName>
                                        </p:attrNameLst>
                                      </p:cBhvr>
                                      <p:tavLst>
                                        <p:tav tm="0">
                                          <p:val>
                                            <p:strVal val="#ppt_w*0.05"/>
                                          </p:val>
                                        </p:tav>
                                        <p:tav tm="100000">
                                          <p:val>
                                            <p:strVal val="#ppt_w"/>
                                          </p:val>
                                        </p:tav>
                                      </p:tavLst>
                                    </p:anim>
                                    <p:anim calcmode="lin" valueType="num">
                                      <p:cBhvr>
                                        <p:cTn id="89" dur="500" fill="hold"/>
                                        <p:tgtEl>
                                          <p:spTgt spid="17411">
                                            <p:txEl>
                                              <p:pRg st="8" end="8"/>
                                            </p:txEl>
                                          </p:spTgt>
                                        </p:tgtEl>
                                        <p:attrNameLst>
                                          <p:attrName>ppt_h</p:attrName>
                                        </p:attrNameLst>
                                      </p:cBhvr>
                                      <p:tavLst>
                                        <p:tav tm="0">
                                          <p:val>
                                            <p:strVal val="#ppt_h"/>
                                          </p:val>
                                        </p:tav>
                                        <p:tav tm="100000">
                                          <p:val>
                                            <p:strVal val="#ppt_h"/>
                                          </p:val>
                                        </p:tav>
                                      </p:tavLst>
                                    </p:anim>
                                    <p:anim calcmode="lin" valueType="num">
                                      <p:cBhvr>
                                        <p:cTn id="90" dur="500" fill="hold"/>
                                        <p:tgtEl>
                                          <p:spTgt spid="17411">
                                            <p:txEl>
                                              <p:pRg st="8" end="8"/>
                                            </p:txEl>
                                          </p:spTgt>
                                        </p:tgtEl>
                                        <p:attrNameLst>
                                          <p:attrName>ppt_x</p:attrName>
                                        </p:attrNameLst>
                                      </p:cBhvr>
                                      <p:tavLst>
                                        <p:tav tm="0">
                                          <p:val>
                                            <p:strVal val="#ppt_x-.2"/>
                                          </p:val>
                                        </p:tav>
                                        <p:tav tm="100000">
                                          <p:val>
                                            <p:strVal val="#ppt_x"/>
                                          </p:val>
                                        </p:tav>
                                      </p:tavLst>
                                    </p:anim>
                                    <p:anim calcmode="lin" valueType="num">
                                      <p:cBhvr>
                                        <p:cTn id="91" dur="500" fill="hold"/>
                                        <p:tgtEl>
                                          <p:spTgt spid="17411">
                                            <p:txEl>
                                              <p:pRg st="8" end="8"/>
                                            </p:txEl>
                                          </p:spTgt>
                                        </p:tgtEl>
                                        <p:attrNameLst>
                                          <p:attrName>ppt_y</p:attrName>
                                        </p:attrNameLst>
                                      </p:cBhvr>
                                      <p:tavLst>
                                        <p:tav tm="0">
                                          <p:val>
                                            <p:strVal val="#ppt_y"/>
                                          </p:val>
                                        </p:tav>
                                        <p:tav tm="100000">
                                          <p:val>
                                            <p:strVal val="#ppt_y"/>
                                          </p:val>
                                        </p:tav>
                                      </p:tavLst>
                                    </p:anim>
                                    <p:animEffect transition="in" filter="fade">
                                      <p:cBhvr>
                                        <p:cTn id="92" dur="500"/>
                                        <p:tgtEl>
                                          <p:spTgt spid="17411">
                                            <p:txEl>
                                              <p:pRg st="8" end="8"/>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54" presetClass="entr" presetSubtype="0" accel="100000" fill="hold" grpId="0" nodeType="clickEffect">
                                  <p:stCondLst>
                                    <p:cond delay="0"/>
                                  </p:stCondLst>
                                  <p:childTnLst>
                                    <p:set>
                                      <p:cBhvr>
                                        <p:cTn id="96" dur="0" fill="hold">
                                          <p:stCondLst>
                                            <p:cond delay="0"/>
                                          </p:stCondLst>
                                        </p:cTn>
                                        <p:tgtEl>
                                          <p:spTgt spid="17411">
                                            <p:txEl>
                                              <p:pRg st="9" end="9"/>
                                            </p:txEl>
                                          </p:spTgt>
                                        </p:tgtEl>
                                        <p:attrNameLst>
                                          <p:attrName>style.visibility</p:attrName>
                                        </p:attrNameLst>
                                      </p:cBhvr>
                                      <p:to>
                                        <p:strVal val="visible"/>
                                      </p:to>
                                    </p:set>
                                    <p:anim calcmode="lin" valueType="num">
                                      <p:cBhvr>
                                        <p:cTn id="97" dur="500" fill="hold"/>
                                        <p:tgtEl>
                                          <p:spTgt spid="17411">
                                            <p:txEl>
                                              <p:pRg st="9" end="9"/>
                                            </p:txEl>
                                          </p:spTgt>
                                        </p:tgtEl>
                                        <p:attrNameLst>
                                          <p:attrName>ppt_w</p:attrName>
                                        </p:attrNameLst>
                                      </p:cBhvr>
                                      <p:tavLst>
                                        <p:tav tm="0">
                                          <p:val>
                                            <p:strVal val="#ppt_w*0.05"/>
                                          </p:val>
                                        </p:tav>
                                        <p:tav tm="100000">
                                          <p:val>
                                            <p:strVal val="#ppt_w"/>
                                          </p:val>
                                        </p:tav>
                                      </p:tavLst>
                                    </p:anim>
                                    <p:anim calcmode="lin" valueType="num">
                                      <p:cBhvr>
                                        <p:cTn id="98" dur="500" fill="hold"/>
                                        <p:tgtEl>
                                          <p:spTgt spid="17411">
                                            <p:txEl>
                                              <p:pRg st="9" end="9"/>
                                            </p:txEl>
                                          </p:spTgt>
                                        </p:tgtEl>
                                        <p:attrNameLst>
                                          <p:attrName>ppt_h</p:attrName>
                                        </p:attrNameLst>
                                      </p:cBhvr>
                                      <p:tavLst>
                                        <p:tav tm="0">
                                          <p:val>
                                            <p:strVal val="#ppt_h"/>
                                          </p:val>
                                        </p:tav>
                                        <p:tav tm="100000">
                                          <p:val>
                                            <p:strVal val="#ppt_h"/>
                                          </p:val>
                                        </p:tav>
                                      </p:tavLst>
                                    </p:anim>
                                    <p:anim calcmode="lin" valueType="num">
                                      <p:cBhvr>
                                        <p:cTn id="99" dur="500" fill="hold"/>
                                        <p:tgtEl>
                                          <p:spTgt spid="17411">
                                            <p:txEl>
                                              <p:pRg st="9" end="9"/>
                                            </p:txEl>
                                          </p:spTgt>
                                        </p:tgtEl>
                                        <p:attrNameLst>
                                          <p:attrName>ppt_x</p:attrName>
                                        </p:attrNameLst>
                                      </p:cBhvr>
                                      <p:tavLst>
                                        <p:tav tm="0">
                                          <p:val>
                                            <p:strVal val="#ppt_x-.2"/>
                                          </p:val>
                                        </p:tav>
                                        <p:tav tm="100000">
                                          <p:val>
                                            <p:strVal val="#ppt_x"/>
                                          </p:val>
                                        </p:tav>
                                      </p:tavLst>
                                    </p:anim>
                                    <p:anim calcmode="lin" valueType="num">
                                      <p:cBhvr>
                                        <p:cTn id="100" dur="500" fill="hold"/>
                                        <p:tgtEl>
                                          <p:spTgt spid="17411">
                                            <p:txEl>
                                              <p:pRg st="9" end="9"/>
                                            </p:txEl>
                                          </p:spTgt>
                                        </p:tgtEl>
                                        <p:attrNameLst>
                                          <p:attrName>ppt_y</p:attrName>
                                        </p:attrNameLst>
                                      </p:cBhvr>
                                      <p:tavLst>
                                        <p:tav tm="0">
                                          <p:val>
                                            <p:strVal val="#ppt_y"/>
                                          </p:val>
                                        </p:tav>
                                        <p:tav tm="100000">
                                          <p:val>
                                            <p:strVal val="#ppt_y"/>
                                          </p:val>
                                        </p:tav>
                                      </p:tavLst>
                                    </p:anim>
                                    <p:animEffect transition="in" filter="fade">
                                      <p:cBhvr>
                                        <p:cTn id="101" dur="500"/>
                                        <p:tgtEl>
                                          <p:spTgt spid="17411">
                                            <p:txEl>
                                              <p:pRg st="9" end="9"/>
                                            </p:txEl>
                                          </p:spTgt>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5" presetClass="exit" presetSubtype="0" fill="hold" grpId="1" nodeType="clickEffect">
                                  <p:stCondLst>
                                    <p:cond delay="0"/>
                                  </p:stCondLst>
                                  <p:childTnLst>
                                    <p:anim calcmode="lin" valueType="num">
                                      <p:cBhvr>
                                        <p:cTn id="105" dur="2000" fill="hold"/>
                                        <p:tgtEl>
                                          <p:spTgt spid="17410"/>
                                        </p:tgtEl>
                                        <p:attrNameLst>
                                          <p:attrName>style.rotation</p:attrName>
                                        </p:attrNameLst>
                                      </p:cBhvr>
                                      <p:tavLst>
                                        <p:tav tm="0">
                                          <p:val>
                                            <p:fltVal val="0"/>
                                          </p:val>
                                        </p:tav>
                                        <p:tav tm="100000">
                                          <p:val>
                                            <p:fltVal val="-90"/>
                                          </p:val>
                                        </p:tav>
                                      </p:tavLst>
                                    </p:anim>
                                    <p:anim calcmode="lin" valueType="num">
                                      <p:cBhvr>
                                        <p:cTn id="106" dur="2000" fill="hold"/>
                                        <p:tgtEl>
                                          <p:spTgt spid="17410"/>
                                        </p:tgtEl>
                                        <p:attrNameLst>
                                          <p:attrName>ppt_w</p:attrName>
                                        </p:attrNameLst>
                                      </p:cBhvr>
                                      <p:tavLst>
                                        <p:tav tm="0">
                                          <p:val>
                                            <p:strVal val="ppt_w"/>
                                          </p:val>
                                        </p:tav>
                                        <p:tav tm="50000">
                                          <p:val>
                                            <p:strVal val="ppt_w-.5"/>
                                          </p:val>
                                        </p:tav>
                                        <p:tav tm="100000">
                                          <p:val>
                                            <p:strVal val="ppt_w-.5"/>
                                          </p:val>
                                        </p:tav>
                                      </p:tavLst>
                                    </p:anim>
                                    <p:anim calcmode="lin" valueType="num">
                                      <p:cBhvr>
                                        <p:cTn id="107" dur="2000" fill="hold"/>
                                        <p:tgtEl>
                                          <p:spTgt spid="17410"/>
                                        </p:tgtEl>
                                        <p:attrNameLst>
                                          <p:attrName>ppt_h</p:attrName>
                                        </p:attrNameLst>
                                      </p:cBhvr>
                                      <p:tavLst>
                                        <p:tav tm="0">
                                          <p:val>
                                            <p:strVal val="ppt_h"/>
                                          </p:val>
                                        </p:tav>
                                        <p:tav tm="100000">
                                          <p:val>
                                            <p:strVal val="ppt_h"/>
                                          </p:val>
                                        </p:tav>
                                      </p:tavLst>
                                    </p:anim>
                                    <p:anim calcmode="lin" valueType="num">
                                      <p:cBhvr>
                                        <p:cTn id="108" dur="2000" fill="hold"/>
                                        <p:tgtEl>
                                          <p:spTgt spid="17410"/>
                                        </p:tgtEl>
                                        <p:attrNameLst>
                                          <p:attrName>ppt_x</p:attrName>
                                        </p:attrNameLst>
                                      </p:cBhvr>
                                      <p:tavLst>
                                        <p:tav tm="0">
                                          <p:val>
                                            <p:strVal val="ppt_x"/>
                                          </p:val>
                                        </p:tav>
                                        <p:tav tm="100000">
                                          <p:val>
                                            <p:strVal val="ppt_x+.4"/>
                                          </p:val>
                                        </p:tav>
                                      </p:tavLst>
                                    </p:anim>
                                    <p:anim calcmode="lin" valueType="num">
                                      <p:cBhvr>
                                        <p:cTn id="109" dur="2000" fill="hold"/>
                                        <p:tgtEl>
                                          <p:spTgt spid="17410"/>
                                        </p:tgtEl>
                                        <p:attrNameLst>
                                          <p:attrName>ppt_y</p:attrName>
                                        </p:attrNameLst>
                                      </p:cBhvr>
                                      <p:tavLst>
                                        <p:tav tm="0">
                                          <p:val>
                                            <p:strVal val="ppt_y"/>
                                          </p:val>
                                        </p:tav>
                                        <p:tav tm="50000">
                                          <p:val>
                                            <p:strVal val="ppt_y+.1"/>
                                          </p:val>
                                        </p:tav>
                                        <p:tav tm="100000">
                                          <p:val>
                                            <p:strVal val="ppt_y-.2"/>
                                          </p:val>
                                        </p:tav>
                                      </p:tavLst>
                                    </p:anim>
                                    <p:set>
                                      <p:cBhvr>
                                        <p:cTn id="110" dur="0" fill="hold">
                                          <p:stCondLst>
                                            <p:cond delay="1996"/>
                                          </p:stCondLst>
                                        </p:cTn>
                                        <p:tgtEl>
                                          <p:spTgt spid="17410"/>
                                        </p:tgtEl>
                                        <p:attrNameLst>
                                          <p:attrName>style.visibility</p:attrName>
                                        </p:attrNameLst>
                                      </p:cBhvr>
                                      <p:to>
                                        <p:strVal val="hidden"/>
                                      </p:to>
                                    </p:set>
                                  </p:childTnLst>
                                </p:cTn>
                              </p:par>
                              <p:par>
                                <p:cTn id="111" presetID="22" presetClass="exit" presetSubtype="8" fill="hold" grpId="1" nodeType="withEffect">
                                  <p:stCondLst>
                                    <p:cond delay="0"/>
                                  </p:stCondLst>
                                  <p:childTnLst>
                                    <p:animEffect transition="out" filter="wipe(left)">
                                      <p:cBhvr>
                                        <p:cTn id="112" dur="500"/>
                                        <p:tgtEl>
                                          <p:spTgt spid="17411">
                                            <p:txEl>
                                              <p:pRg st="0" end="0"/>
                                            </p:txEl>
                                          </p:spTgt>
                                        </p:tgtEl>
                                      </p:cBhvr>
                                    </p:animEffect>
                                    <p:set>
                                      <p:cBhvr>
                                        <p:cTn id="113" dur="0" fill="hold">
                                          <p:stCondLst>
                                            <p:cond delay="497"/>
                                          </p:stCondLst>
                                        </p:cTn>
                                        <p:tgtEl>
                                          <p:spTgt spid="17411">
                                            <p:txEl>
                                              <p:pRg st="0" end="0"/>
                                            </p:txEl>
                                          </p:spTgt>
                                        </p:tgtEl>
                                        <p:attrNameLst>
                                          <p:attrName>style.visibility</p:attrName>
                                        </p:attrNameLst>
                                      </p:cBhvr>
                                      <p:to>
                                        <p:strVal val="hidden"/>
                                      </p:to>
                                    </p:set>
                                  </p:childTnLst>
                                </p:cTn>
                              </p:par>
                              <p:par>
                                <p:cTn id="114" presetID="22" presetClass="exit" presetSubtype="8" fill="hold" grpId="1" nodeType="withEffect">
                                  <p:stCondLst>
                                    <p:cond delay="0"/>
                                  </p:stCondLst>
                                  <p:childTnLst>
                                    <p:animEffect transition="out" filter="wipe(left)">
                                      <p:cBhvr>
                                        <p:cTn id="115" dur="500"/>
                                        <p:tgtEl>
                                          <p:spTgt spid="17411">
                                            <p:txEl>
                                              <p:pRg st="1" end="1"/>
                                            </p:txEl>
                                          </p:spTgt>
                                        </p:tgtEl>
                                      </p:cBhvr>
                                    </p:animEffect>
                                    <p:set>
                                      <p:cBhvr>
                                        <p:cTn id="116" dur="0" fill="hold">
                                          <p:stCondLst>
                                            <p:cond delay="497"/>
                                          </p:stCondLst>
                                        </p:cTn>
                                        <p:tgtEl>
                                          <p:spTgt spid="17411">
                                            <p:txEl>
                                              <p:pRg st="1" end="1"/>
                                            </p:txEl>
                                          </p:spTgt>
                                        </p:tgtEl>
                                        <p:attrNameLst>
                                          <p:attrName>style.visibility</p:attrName>
                                        </p:attrNameLst>
                                      </p:cBhvr>
                                      <p:to>
                                        <p:strVal val="hidden"/>
                                      </p:to>
                                    </p:set>
                                  </p:childTnLst>
                                </p:cTn>
                              </p:par>
                              <p:par>
                                <p:cTn id="117" presetID="22" presetClass="exit" presetSubtype="8" fill="hold" grpId="1" nodeType="withEffect">
                                  <p:stCondLst>
                                    <p:cond delay="0"/>
                                  </p:stCondLst>
                                  <p:childTnLst>
                                    <p:animEffect transition="out" filter="wipe(left)">
                                      <p:cBhvr>
                                        <p:cTn id="118" dur="500"/>
                                        <p:tgtEl>
                                          <p:spTgt spid="17411">
                                            <p:txEl>
                                              <p:pRg st="2" end="2"/>
                                            </p:txEl>
                                          </p:spTgt>
                                        </p:tgtEl>
                                      </p:cBhvr>
                                    </p:animEffect>
                                    <p:set>
                                      <p:cBhvr>
                                        <p:cTn id="119" dur="0" fill="hold">
                                          <p:stCondLst>
                                            <p:cond delay="497"/>
                                          </p:stCondLst>
                                        </p:cTn>
                                        <p:tgtEl>
                                          <p:spTgt spid="17411">
                                            <p:txEl>
                                              <p:pRg st="2" end="2"/>
                                            </p:txEl>
                                          </p:spTgt>
                                        </p:tgtEl>
                                        <p:attrNameLst>
                                          <p:attrName>style.visibility</p:attrName>
                                        </p:attrNameLst>
                                      </p:cBhvr>
                                      <p:to>
                                        <p:strVal val="hidden"/>
                                      </p:to>
                                    </p:set>
                                  </p:childTnLst>
                                </p:cTn>
                              </p:par>
                              <p:par>
                                <p:cTn id="120" presetID="22" presetClass="exit" presetSubtype="8" fill="hold" grpId="1" nodeType="withEffect">
                                  <p:stCondLst>
                                    <p:cond delay="0"/>
                                  </p:stCondLst>
                                  <p:childTnLst>
                                    <p:animEffect transition="out" filter="wipe(left)">
                                      <p:cBhvr>
                                        <p:cTn id="121" dur="500"/>
                                        <p:tgtEl>
                                          <p:spTgt spid="17411">
                                            <p:txEl>
                                              <p:pRg st="3" end="3"/>
                                            </p:txEl>
                                          </p:spTgt>
                                        </p:tgtEl>
                                      </p:cBhvr>
                                    </p:animEffect>
                                    <p:set>
                                      <p:cBhvr>
                                        <p:cTn id="122" dur="0" fill="hold">
                                          <p:stCondLst>
                                            <p:cond delay="497"/>
                                          </p:stCondLst>
                                        </p:cTn>
                                        <p:tgtEl>
                                          <p:spTgt spid="17411">
                                            <p:txEl>
                                              <p:pRg st="3" end="3"/>
                                            </p:txEl>
                                          </p:spTgt>
                                        </p:tgtEl>
                                        <p:attrNameLst>
                                          <p:attrName>style.visibility</p:attrName>
                                        </p:attrNameLst>
                                      </p:cBhvr>
                                      <p:to>
                                        <p:strVal val="hidden"/>
                                      </p:to>
                                    </p:set>
                                  </p:childTnLst>
                                </p:cTn>
                              </p:par>
                              <p:par>
                                <p:cTn id="123" presetID="22" presetClass="exit" presetSubtype="8" fill="hold" grpId="1" nodeType="withEffect">
                                  <p:stCondLst>
                                    <p:cond delay="0"/>
                                  </p:stCondLst>
                                  <p:childTnLst>
                                    <p:animEffect transition="out" filter="wipe(left)">
                                      <p:cBhvr>
                                        <p:cTn id="124" dur="500"/>
                                        <p:tgtEl>
                                          <p:spTgt spid="17411">
                                            <p:txEl>
                                              <p:pRg st="4" end="4"/>
                                            </p:txEl>
                                          </p:spTgt>
                                        </p:tgtEl>
                                      </p:cBhvr>
                                    </p:animEffect>
                                    <p:set>
                                      <p:cBhvr>
                                        <p:cTn id="125" dur="0" fill="hold">
                                          <p:stCondLst>
                                            <p:cond delay="497"/>
                                          </p:stCondLst>
                                        </p:cTn>
                                        <p:tgtEl>
                                          <p:spTgt spid="17411">
                                            <p:txEl>
                                              <p:pRg st="4" end="4"/>
                                            </p:txEl>
                                          </p:spTgt>
                                        </p:tgtEl>
                                        <p:attrNameLst>
                                          <p:attrName>style.visibility</p:attrName>
                                        </p:attrNameLst>
                                      </p:cBhvr>
                                      <p:to>
                                        <p:strVal val="hidden"/>
                                      </p:to>
                                    </p:set>
                                  </p:childTnLst>
                                </p:cTn>
                              </p:par>
                              <p:par>
                                <p:cTn id="126" presetID="22" presetClass="exit" presetSubtype="8" fill="hold" grpId="1" nodeType="withEffect">
                                  <p:stCondLst>
                                    <p:cond delay="0"/>
                                  </p:stCondLst>
                                  <p:childTnLst>
                                    <p:animEffect transition="out" filter="wipe(left)">
                                      <p:cBhvr>
                                        <p:cTn id="127" dur="500"/>
                                        <p:tgtEl>
                                          <p:spTgt spid="17411">
                                            <p:txEl>
                                              <p:pRg st="5" end="5"/>
                                            </p:txEl>
                                          </p:spTgt>
                                        </p:tgtEl>
                                      </p:cBhvr>
                                    </p:animEffect>
                                    <p:set>
                                      <p:cBhvr>
                                        <p:cTn id="128" dur="0" fill="hold">
                                          <p:stCondLst>
                                            <p:cond delay="497"/>
                                          </p:stCondLst>
                                        </p:cTn>
                                        <p:tgtEl>
                                          <p:spTgt spid="17411">
                                            <p:txEl>
                                              <p:pRg st="5" end="5"/>
                                            </p:txEl>
                                          </p:spTgt>
                                        </p:tgtEl>
                                        <p:attrNameLst>
                                          <p:attrName>style.visibility</p:attrName>
                                        </p:attrNameLst>
                                      </p:cBhvr>
                                      <p:to>
                                        <p:strVal val="hidden"/>
                                      </p:to>
                                    </p:set>
                                  </p:childTnLst>
                                </p:cTn>
                              </p:par>
                              <p:par>
                                <p:cTn id="129" presetID="22" presetClass="exit" presetSubtype="8" fill="hold" grpId="1" nodeType="withEffect">
                                  <p:stCondLst>
                                    <p:cond delay="0"/>
                                  </p:stCondLst>
                                  <p:childTnLst>
                                    <p:animEffect transition="out" filter="wipe(left)">
                                      <p:cBhvr>
                                        <p:cTn id="130" dur="500"/>
                                        <p:tgtEl>
                                          <p:spTgt spid="17411">
                                            <p:txEl>
                                              <p:pRg st="6" end="6"/>
                                            </p:txEl>
                                          </p:spTgt>
                                        </p:tgtEl>
                                      </p:cBhvr>
                                    </p:animEffect>
                                    <p:set>
                                      <p:cBhvr>
                                        <p:cTn id="131" dur="0" fill="hold">
                                          <p:stCondLst>
                                            <p:cond delay="497"/>
                                          </p:stCondLst>
                                        </p:cTn>
                                        <p:tgtEl>
                                          <p:spTgt spid="17411">
                                            <p:txEl>
                                              <p:pRg st="6" end="6"/>
                                            </p:txEl>
                                          </p:spTgt>
                                        </p:tgtEl>
                                        <p:attrNameLst>
                                          <p:attrName>style.visibility</p:attrName>
                                        </p:attrNameLst>
                                      </p:cBhvr>
                                      <p:to>
                                        <p:strVal val="hidden"/>
                                      </p:to>
                                    </p:set>
                                  </p:childTnLst>
                                </p:cTn>
                              </p:par>
                              <p:par>
                                <p:cTn id="132" presetID="22" presetClass="exit" presetSubtype="8" fill="hold" grpId="1" nodeType="withEffect">
                                  <p:stCondLst>
                                    <p:cond delay="0"/>
                                  </p:stCondLst>
                                  <p:childTnLst>
                                    <p:animEffect transition="out" filter="wipe(left)">
                                      <p:cBhvr>
                                        <p:cTn id="133" dur="500"/>
                                        <p:tgtEl>
                                          <p:spTgt spid="17411">
                                            <p:txEl>
                                              <p:pRg st="7" end="7"/>
                                            </p:txEl>
                                          </p:spTgt>
                                        </p:tgtEl>
                                      </p:cBhvr>
                                    </p:animEffect>
                                    <p:set>
                                      <p:cBhvr>
                                        <p:cTn id="134" dur="0" fill="hold">
                                          <p:stCondLst>
                                            <p:cond delay="497"/>
                                          </p:stCondLst>
                                        </p:cTn>
                                        <p:tgtEl>
                                          <p:spTgt spid="17411">
                                            <p:txEl>
                                              <p:pRg st="7" end="7"/>
                                            </p:txEl>
                                          </p:spTgt>
                                        </p:tgtEl>
                                        <p:attrNameLst>
                                          <p:attrName>style.visibility</p:attrName>
                                        </p:attrNameLst>
                                      </p:cBhvr>
                                      <p:to>
                                        <p:strVal val="hidden"/>
                                      </p:to>
                                    </p:set>
                                  </p:childTnLst>
                                </p:cTn>
                              </p:par>
                              <p:par>
                                <p:cTn id="135" presetID="22" presetClass="exit" presetSubtype="8" fill="hold" grpId="1" nodeType="withEffect">
                                  <p:stCondLst>
                                    <p:cond delay="0"/>
                                  </p:stCondLst>
                                  <p:childTnLst>
                                    <p:animEffect transition="out" filter="wipe(left)">
                                      <p:cBhvr>
                                        <p:cTn id="136" dur="500"/>
                                        <p:tgtEl>
                                          <p:spTgt spid="17411">
                                            <p:txEl>
                                              <p:pRg st="8" end="8"/>
                                            </p:txEl>
                                          </p:spTgt>
                                        </p:tgtEl>
                                      </p:cBhvr>
                                    </p:animEffect>
                                    <p:set>
                                      <p:cBhvr>
                                        <p:cTn id="137" dur="0" fill="hold">
                                          <p:stCondLst>
                                            <p:cond delay="497"/>
                                          </p:stCondLst>
                                        </p:cTn>
                                        <p:tgtEl>
                                          <p:spTgt spid="17411">
                                            <p:txEl>
                                              <p:pRg st="8" end="8"/>
                                            </p:txEl>
                                          </p:spTgt>
                                        </p:tgtEl>
                                        <p:attrNameLst>
                                          <p:attrName>style.visibility</p:attrName>
                                        </p:attrNameLst>
                                      </p:cBhvr>
                                      <p:to>
                                        <p:strVal val="hidden"/>
                                      </p:to>
                                    </p:set>
                                  </p:childTnLst>
                                </p:cTn>
                              </p:par>
                              <p:par>
                                <p:cTn id="138" presetID="22" presetClass="exit" presetSubtype="8" fill="hold" grpId="1" nodeType="withEffect">
                                  <p:stCondLst>
                                    <p:cond delay="0"/>
                                  </p:stCondLst>
                                  <p:childTnLst>
                                    <p:animEffect transition="out" filter="wipe(left)">
                                      <p:cBhvr>
                                        <p:cTn id="139" dur="500"/>
                                        <p:tgtEl>
                                          <p:spTgt spid="17411">
                                            <p:txEl>
                                              <p:pRg st="9" end="9"/>
                                            </p:txEl>
                                          </p:spTgt>
                                        </p:tgtEl>
                                      </p:cBhvr>
                                    </p:animEffect>
                                    <p:set>
                                      <p:cBhvr>
                                        <p:cTn id="140" dur="0" fill="hold">
                                          <p:stCondLst>
                                            <p:cond delay="497"/>
                                          </p:stCondLst>
                                        </p:cTn>
                                        <p:tgtEl>
                                          <p:spTgt spid="17411">
                                            <p:txEl>
                                              <p:pRg st="9" end="9"/>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0" grpId="1"/>
      <p:bldP spid="17411" grpId="0" build="p"/>
      <p:bldP spid="17411" grpId="1"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p:cNvSpPr>
            <a:spLocks noGrp="1" noChangeArrowheads="1"/>
          </p:cNvSpPr>
          <p:nvPr>
            <p:ph type="title"/>
          </p:nvPr>
        </p:nvSpPr>
        <p:spPr/>
        <p:txBody>
          <a:bodyPr/>
          <a:lstStyle/>
          <a:p>
            <a:r>
              <a:rPr lang="zh-CN" altLang="en-US" dirty="0"/>
              <a:t>接口、包、方案的关系</a:t>
            </a:r>
          </a:p>
        </p:txBody>
      </p:sp>
      <p:sp>
        <p:nvSpPr>
          <p:cNvPr id="22531" name="Rectangle 3"/>
          <p:cNvSpPr>
            <a:spLocks noGrp="1" noChangeArrowheads="1"/>
          </p:cNvSpPr>
          <p:nvPr>
            <p:ph type="body" idx="1"/>
          </p:nvPr>
        </p:nvSpPr>
        <p:spPr/>
        <p:txBody>
          <a:bodyPr/>
          <a:lstStyle/>
          <a:p>
            <a:pPr>
              <a:lnSpc>
                <a:spcPct val="80000"/>
              </a:lnSpc>
            </a:pPr>
            <a:r>
              <a:rPr lang="zh-CN" altLang="en-US" sz="2400"/>
              <a:t>简单的说，接口、包、方案的内容和运行结果一样。实际上，接口是</a:t>
            </a:r>
            <a:r>
              <a:rPr lang="en-US" altLang="zh-CN" sz="2400"/>
              <a:t>ELT</a:t>
            </a:r>
            <a:r>
              <a:rPr lang="zh-CN" altLang="en-US" sz="2400"/>
              <a:t>基本单元，包类似工作流，用于将接口串接起来，方案是对象的发布版本，可理解为预编译的。</a:t>
            </a:r>
          </a:p>
          <a:p>
            <a:pPr>
              <a:lnSpc>
                <a:spcPct val="80000"/>
              </a:lnSpc>
            </a:pPr>
            <a:r>
              <a:rPr lang="zh-CN" altLang="en-US" sz="2400"/>
              <a:t>方案是对象的发布版本，可理解为预编译的。</a:t>
            </a:r>
          </a:p>
          <a:p>
            <a:pPr>
              <a:lnSpc>
                <a:spcPct val="80000"/>
              </a:lnSpc>
              <a:buFont typeface="Wingdings" panose="05000000000000000000" pitchFamily="2" charset="2"/>
              <a:buNone/>
            </a:pPr>
            <a:r>
              <a:rPr lang="zh-CN" altLang="en-US" sz="2400"/>
              <a:t>   </a:t>
            </a:r>
            <a:r>
              <a:rPr lang="en-US" altLang="zh-CN" sz="2400"/>
              <a:t>Variable</a:t>
            </a:r>
            <a:r>
              <a:rPr lang="zh-CN" altLang="en-US" sz="2400"/>
              <a:t>变量、</a:t>
            </a:r>
            <a:r>
              <a:rPr lang="en-US" altLang="zh-CN" sz="2400"/>
              <a:t>Procedure</a:t>
            </a:r>
            <a:r>
              <a:rPr lang="zh-CN" altLang="en-US" sz="2400"/>
              <a:t>过程、</a:t>
            </a:r>
            <a:r>
              <a:rPr lang="en-US" altLang="zh-CN" sz="2400"/>
              <a:t>Interface</a:t>
            </a:r>
            <a:r>
              <a:rPr lang="zh-CN" altLang="en-US" sz="2400"/>
              <a:t>接口、</a:t>
            </a:r>
            <a:r>
              <a:rPr lang="en-US" altLang="zh-CN" sz="2400"/>
              <a:t>Package</a:t>
            </a:r>
            <a:r>
              <a:rPr lang="zh-CN" altLang="en-US" sz="2400"/>
              <a:t>包都可以发布为方案，方案。方案可以在</a:t>
            </a:r>
            <a:r>
              <a:rPr lang="en-US" altLang="zh-CN" sz="2400"/>
              <a:t>Designer</a:t>
            </a:r>
            <a:r>
              <a:rPr lang="zh-CN" altLang="en-US" sz="2400"/>
              <a:t>中运行，也可以通过</a:t>
            </a:r>
            <a:r>
              <a:rPr lang="en-US" altLang="zh-CN" sz="2400"/>
              <a:t>Operator</a:t>
            </a:r>
            <a:r>
              <a:rPr lang="zh-CN" altLang="en-US" sz="2400"/>
              <a:t>、操作系统命令、</a:t>
            </a:r>
            <a:r>
              <a:rPr lang="en-US" altLang="zh-CN" sz="2400"/>
              <a:t>Web Service</a:t>
            </a:r>
            <a:r>
              <a:rPr lang="zh-CN" altLang="en-US" sz="2400"/>
              <a:t>、</a:t>
            </a:r>
            <a:r>
              <a:rPr lang="en-US" altLang="zh-CN" sz="2400"/>
              <a:t>HTTP URL</a:t>
            </a:r>
            <a:r>
              <a:rPr lang="zh-CN" altLang="en-US" sz="2400"/>
              <a:t>执行。</a:t>
            </a:r>
          </a:p>
          <a:p>
            <a:pPr>
              <a:lnSpc>
                <a:spcPct val="80000"/>
              </a:lnSpc>
              <a:buFont typeface="Wingdings" panose="05000000000000000000" pitchFamily="2" charset="2"/>
              <a:buNone/>
            </a:pPr>
            <a:r>
              <a:rPr lang="zh-CN" altLang="en-US" sz="2400"/>
              <a:t>    此外，方案可以在</a:t>
            </a:r>
            <a:r>
              <a:rPr lang="en-US" altLang="zh-CN" sz="2400"/>
              <a:t>Operator</a:t>
            </a:r>
            <a:r>
              <a:rPr lang="zh-CN" altLang="en-US" sz="2400"/>
              <a:t>中导入、导出，可用于发布到正式环境。</a:t>
            </a:r>
          </a:p>
        </p:txBody>
      </p:sp>
    </p:spTree>
    <p:extLst>
      <p:ext uri="{BB962C8B-B14F-4D97-AF65-F5344CB8AC3E}">
        <p14:creationId xmlns:p14="http://schemas.microsoft.com/office/powerpoint/2010/main" val="14893847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SDE=source dependent </a:t>
            </a:r>
            <a:r>
              <a:rPr lang="en-US" altLang="zh-CN" dirty="0" smtClean="0"/>
              <a:t>extraction</a:t>
            </a:r>
          </a:p>
          <a:p>
            <a:r>
              <a:rPr lang="en-US" altLang="zh-CN" dirty="0"/>
              <a:t>SIL=source independent </a:t>
            </a:r>
            <a:r>
              <a:rPr lang="en-US" altLang="zh-CN" dirty="0" smtClean="0"/>
              <a:t>loading</a:t>
            </a:r>
          </a:p>
          <a:p>
            <a:r>
              <a:rPr lang="en-US" altLang="zh-CN" dirty="0"/>
              <a:t>PLP=post loading programs</a:t>
            </a:r>
            <a:endParaRPr lang="zh-CN" altLang="en-US" dirty="0"/>
          </a:p>
        </p:txBody>
      </p:sp>
    </p:spTree>
    <p:extLst>
      <p:ext uri="{BB962C8B-B14F-4D97-AF65-F5344CB8AC3E}">
        <p14:creationId xmlns:p14="http://schemas.microsoft.com/office/powerpoint/2010/main" val="38770835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www.tuweimei.comComp_2617236_BPvISGQisXhM9WKzeBqMe4IbGirAyl.jpg"/>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3212799" y="1828801"/>
            <a:ext cx="6085943" cy="4897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3896751" y="1041009"/>
            <a:ext cx="4192172" cy="830997"/>
          </a:xfrm>
          <a:prstGeom prst="rect">
            <a:avLst/>
          </a:prstGeom>
          <a:noFill/>
        </p:spPr>
        <p:txBody>
          <a:bodyPr wrap="square" rtlCol="0">
            <a:spAutoFit/>
          </a:bodyPr>
          <a:lstStyle/>
          <a:p>
            <a:pPr algn="ctr"/>
            <a:r>
              <a:rPr lang="en-US" altLang="zh-CN" sz="4800" b="1" dirty="0" smtClean="0"/>
              <a:t>Thank you</a:t>
            </a:r>
            <a:endParaRPr lang="en-US" sz="4800" b="1" dirty="0"/>
          </a:p>
        </p:txBody>
      </p:sp>
    </p:spTree>
    <p:extLst>
      <p:ext uri="{BB962C8B-B14F-4D97-AF65-F5344CB8AC3E}">
        <p14:creationId xmlns:p14="http://schemas.microsoft.com/office/powerpoint/2010/main" val="2496869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2908852" y="162312"/>
            <a:ext cx="6189049" cy="6122578"/>
          </a:xfrm>
          <a:prstGeom prst="rect">
            <a:avLst/>
          </a:prstGeom>
        </p:spPr>
      </p:pic>
    </p:spTree>
    <p:extLst>
      <p:ext uri="{BB962C8B-B14F-4D97-AF65-F5344CB8AC3E}">
        <p14:creationId xmlns:p14="http://schemas.microsoft.com/office/powerpoint/2010/main" val="2424449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ETL</a:t>
            </a:r>
            <a:endParaRPr lang="zh-CN" altLang="en-US" dirty="0"/>
          </a:p>
        </p:txBody>
      </p:sp>
      <p:sp>
        <p:nvSpPr>
          <p:cNvPr id="3" name="内容占位符 2"/>
          <p:cNvSpPr>
            <a:spLocks noGrp="1"/>
          </p:cNvSpPr>
          <p:nvPr>
            <p:ph idx="1"/>
          </p:nvPr>
        </p:nvSpPr>
        <p:spPr/>
        <p:txBody>
          <a:bodyPr/>
          <a:lstStyle/>
          <a:p>
            <a:r>
              <a:rPr lang="zh-CN" altLang="en-US" dirty="0"/>
              <a:t>是英文 </a:t>
            </a:r>
            <a:r>
              <a:rPr lang="en-US" altLang="zh-CN" dirty="0"/>
              <a:t>Extract-Transform-Load </a:t>
            </a:r>
            <a:r>
              <a:rPr lang="zh-CN" altLang="en-US" dirty="0"/>
              <a:t>的缩写，用来描述将数据从来源端经过抽取（</a:t>
            </a:r>
            <a:r>
              <a:rPr lang="en-US" altLang="zh-CN" dirty="0"/>
              <a:t>extract</a:t>
            </a:r>
            <a:r>
              <a:rPr lang="zh-CN" altLang="en-US" dirty="0"/>
              <a:t>）、转换（</a:t>
            </a:r>
            <a:r>
              <a:rPr lang="en-US" altLang="zh-CN" dirty="0"/>
              <a:t>transform</a:t>
            </a:r>
            <a:r>
              <a:rPr lang="zh-CN" altLang="en-US" dirty="0"/>
              <a:t>）、加载（</a:t>
            </a:r>
            <a:r>
              <a:rPr lang="en-US" altLang="zh-CN" dirty="0"/>
              <a:t>load</a:t>
            </a:r>
            <a:r>
              <a:rPr lang="zh-CN" altLang="en-US" dirty="0"/>
              <a:t>）至目的端的过程。</a:t>
            </a:r>
            <a:r>
              <a:rPr lang="en-US" altLang="zh-CN" b="1" dirty="0"/>
              <a:t>ETL</a:t>
            </a:r>
            <a:r>
              <a:rPr lang="zh-CN" altLang="en-US" dirty="0"/>
              <a:t>一词较常用在</a:t>
            </a:r>
            <a:r>
              <a:rPr lang="zh-CN" altLang="en-US" dirty="0">
                <a:hlinkClick r:id="rId2"/>
              </a:rPr>
              <a:t>数据仓库</a:t>
            </a:r>
            <a:r>
              <a:rPr lang="zh-CN" altLang="en-US" dirty="0"/>
              <a:t>，但其对象并不限于数据仓库。</a:t>
            </a:r>
          </a:p>
          <a:p>
            <a:r>
              <a:rPr lang="en-US" altLang="zh-CN" dirty="0"/>
              <a:t>ETL</a:t>
            </a:r>
            <a:r>
              <a:rPr lang="zh-CN" altLang="en-US" dirty="0"/>
              <a:t>是构建数据仓库的重要一环，用户从</a:t>
            </a:r>
            <a:r>
              <a:rPr lang="zh-CN" altLang="en-US" dirty="0">
                <a:hlinkClick r:id="rId3"/>
              </a:rPr>
              <a:t>数据源</a:t>
            </a:r>
            <a:r>
              <a:rPr lang="zh-CN" altLang="en-US" dirty="0"/>
              <a:t>抽取出所需的数据，经过</a:t>
            </a:r>
            <a:r>
              <a:rPr lang="zh-CN" altLang="en-US" dirty="0">
                <a:hlinkClick r:id="rId4"/>
              </a:rPr>
              <a:t>数据清洗</a:t>
            </a:r>
            <a:r>
              <a:rPr lang="en-US" altLang="zh-CN" dirty="0"/>
              <a:t>,</a:t>
            </a:r>
            <a:r>
              <a:rPr lang="zh-CN" altLang="en-US" dirty="0"/>
              <a:t>最终按照预先定义好的数据仓库模型，将数据加载到数据仓库中去。</a:t>
            </a:r>
          </a:p>
          <a:p>
            <a:endParaRPr lang="zh-CN" altLang="en-US" dirty="0"/>
          </a:p>
        </p:txBody>
      </p:sp>
    </p:spTree>
    <p:extLst>
      <p:ext uri="{BB962C8B-B14F-4D97-AF65-F5344CB8AC3E}">
        <p14:creationId xmlns:p14="http://schemas.microsoft.com/office/powerpoint/2010/main" val="850375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7100" y="463549"/>
            <a:ext cx="10515600" cy="600075"/>
          </a:xfrm>
          <a:ln>
            <a:solidFill>
              <a:schemeClr val="bg1">
                <a:lumMod val="75000"/>
              </a:schemeClr>
            </a:solidFill>
          </a:ln>
        </p:spPr>
        <p:txBody>
          <a:bodyPr>
            <a:normAutofit fontScale="90000"/>
          </a:bodyPr>
          <a:lstStyle/>
          <a:p>
            <a:r>
              <a:rPr lang="en-US" dirty="0" smtClean="0"/>
              <a:t>ODI</a:t>
            </a:r>
            <a:endParaRPr lang="en-US" dirty="0"/>
          </a:p>
        </p:txBody>
      </p:sp>
      <p:sp>
        <p:nvSpPr>
          <p:cNvPr id="3" name="内容占位符 2"/>
          <p:cNvSpPr>
            <a:spLocks noGrp="1"/>
          </p:cNvSpPr>
          <p:nvPr>
            <p:ph idx="1"/>
          </p:nvPr>
        </p:nvSpPr>
        <p:spPr>
          <a:xfrm>
            <a:off x="927100" y="1063624"/>
            <a:ext cx="10515600" cy="5608991"/>
          </a:xfrm>
        </p:spPr>
        <p:txBody>
          <a:bodyPr>
            <a:normAutofit/>
          </a:bodyPr>
          <a:lstStyle/>
          <a:p>
            <a:r>
              <a:rPr lang="en-US" altLang="zh-CN" dirty="0"/>
              <a:t>A widely used data integration software product, </a:t>
            </a:r>
            <a:r>
              <a:rPr lang="en-US" altLang="zh-CN" dirty="0">
                <a:solidFill>
                  <a:srgbClr val="FF0000"/>
                </a:solidFill>
              </a:rPr>
              <a:t>Oracle Data Integrator </a:t>
            </a:r>
            <a:r>
              <a:rPr lang="en-US" altLang="zh-CN" dirty="0"/>
              <a:t>provides </a:t>
            </a:r>
            <a:r>
              <a:rPr lang="en-US" altLang="zh-CN" dirty="0" smtClean="0"/>
              <a:t>a new </a:t>
            </a:r>
            <a:r>
              <a:rPr lang="en-US" altLang="zh-CN" dirty="0"/>
              <a:t>declarative design approach to defining data transformation and </a:t>
            </a:r>
            <a:r>
              <a:rPr lang="en-US" altLang="zh-CN" dirty="0" smtClean="0"/>
              <a:t>integration processes</a:t>
            </a:r>
            <a:r>
              <a:rPr lang="en-US" altLang="zh-CN" dirty="0"/>
              <a:t>, resulting in faster and simpler development and maintenance. Based on </a:t>
            </a:r>
            <a:r>
              <a:rPr lang="en-US" altLang="zh-CN" dirty="0" smtClean="0"/>
              <a:t>a unique </a:t>
            </a:r>
            <a:r>
              <a:rPr lang="en-US" altLang="zh-CN" i="1" dirty="0" smtClean="0"/>
              <a:t>E-TL </a:t>
            </a:r>
            <a:r>
              <a:rPr lang="en-US" altLang="zh-CN" i="1" dirty="0"/>
              <a:t>architecture (Extract - Load Transform)</a:t>
            </a:r>
            <a:r>
              <a:rPr lang="en-US" altLang="zh-CN" dirty="0"/>
              <a:t>, Oracle Data Integrator not </a:t>
            </a:r>
            <a:r>
              <a:rPr lang="en-US" altLang="zh-CN" dirty="0" smtClean="0"/>
              <a:t>only guarantees </a:t>
            </a:r>
            <a:r>
              <a:rPr lang="en-US" altLang="zh-CN" dirty="0"/>
              <a:t>the highest level of performance possible for the execution of </a:t>
            </a:r>
            <a:r>
              <a:rPr lang="en-US" altLang="zh-CN" dirty="0" smtClean="0"/>
              <a:t>data transformation </a:t>
            </a:r>
            <a:r>
              <a:rPr lang="en-US" altLang="zh-CN" dirty="0"/>
              <a:t>and validation processes but is also the most cost-effective </a:t>
            </a:r>
            <a:r>
              <a:rPr lang="en-US" altLang="zh-CN" dirty="0" smtClean="0"/>
              <a:t>solution available </a:t>
            </a:r>
            <a:r>
              <a:rPr lang="en-US" altLang="zh-CN" dirty="0"/>
              <a:t>today</a:t>
            </a:r>
            <a:r>
              <a:rPr lang="en-US" altLang="zh-CN" dirty="0" smtClean="0"/>
              <a:t>.</a:t>
            </a:r>
          </a:p>
          <a:p>
            <a:r>
              <a:rPr lang="zh-CN" altLang="en-US" dirty="0" smtClean="0"/>
              <a:t>一款广泛使用的数据集成软件产品，</a:t>
            </a:r>
            <a:r>
              <a:rPr lang="en-US" altLang="zh-CN" dirty="0" smtClean="0"/>
              <a:t>Oracle</a:t>
            </a:r>
            <a:r>
              <a:rPr lang="zh-CN" altLang="en-US" dirty="0" smtClean="0"/>
              <a:t>数据集成提供新的声明设计方法来定义数据转换和集成处理，促使开发和维护更快和更简单。基于独特的</a:t>
            </a:r>
            <a:r>
              <a:rPr lang="en-US" altLang="zh-CN" dirty="0" smtClean="0"/>
              <a:t>ETL</a:t>
            </a:r>
            <a:r>
              <a:rPr lang="zh-CN" altLang="en-US" dirty="0" smtClean="0"/>
              <a:t>体系结构</a:t>
            </a:r>
            <a:r>
              <a:rPr lang="en-US" altLang="zh-CN" dirty="0" smtClean="0"/>
              <a:t>(</a:t>
            </a:r>
            <a:r>
              <a:rPr lang="zh-CN" altLang="en-US" dirty="0" smtClean="0"/>
              <a:t>提取</a:t>
            </a:r>
            <a:r>
              <a:rPr lang="en-US" altLang="zh-CN" dirty="0" smtClean="0"/>
              <a:t>-</a:t>
            </a:r>
            <a:r>
              <a:rPr lang="zh-CN" altLang="en-US" dirty="0" smtClean="0"/>
              <a:t>转换加载</a:t>
            </a:r>
            <a:r>
              <a:rPr lang="en-US" altLang="zh-CN" dirty="0" smtClean="0"/>
              <a:t>)</a:t>
            </a:r>
            <a:r>
              <a:rPr lang="zh-CN" altLang="en-US" dirty="0" smtClean="0"/>
              <a:t>，</a:t>
            </a:r>
            <a:r>
              <a:rPr lang="en-US" altLang="zh-CN" dirty="0" smtClean="0"/>
              <a:t>Oracle</a:t>
            </a:r>
            <a:r>
              <a:rPr lang="zh-CN" altLang="en-US" dirty="0" smtClean="0"/>
              <a:t>数据集成不仅提供最高级别的性能执行数据转换和验证过程，而且也是现今最具成本效益的可用解决方案。</a:t>
            </a:r>
            <a:endParaRPr lang="zh-CN" altLang="en-US" dirty="0"/>
          </a:p>
        </p:txBody>
      </p:sp>
    </p:spTree>
    <p:extLst>
      <p:ext uri="{BB962C8B-B14F-4D97-AF65-F5344CB8AC3E}">
        <p14:creationId xmlns:p14="http://schemas.microsoft.com/office/powerpoint/2010/main" val="1519820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ETL</a:t>
            </a:r>
            <a:r>
              <a:rPr lang="zh-CN" altLang="en-US" dirty="0" smtClean="0"/>
              <a:t>工具</a:t>
            </a:r>
            <a:r>
              <a:rPr lang="zh-CN" altLang="en-US" dirty="0"/>
              <a:t>介绍</a:t>
            </a:r>
          </a:p>
        </p:txBody>
      </p:sp>
      <p:sp>
        <p:nvSpPr>
          <p:cNvPr id="3" name="内容占位符 2"/>
          <p:cNvSpPr>
            <a:spLocks noGrp="1"/>
          </p:cNvSpPr>
          <p:nvPr>
            <p:ph idx="1"/>
          </p:nvPr>
        </p:nvSpPr>
        <p:spPr/>
        <p:txBody>
          <a:bodyPr/>
          <a:lstStyle/>
          <a:p>
            <a:r>
              <a:rPr lang="en-US" altLang="zh-CN" dirty="0"/>
              <a:t>1. </a:t>
            </a:r>
            <a:r>
              <a:rPr lang="en-US" altLang="zh-CN" dirty="0" err="1"/>
              <a:t>datastage</a:t>
            </a:r>
            <a:r>
              <a:rPr lang="en-US" altLang="zh-CN" dirty="0"/>
              <a:t/>
            </a:r>
            <a:br>
              <a:rPr lang="en-US" altLang="zh-CN" dirty="0"/>
            </a:br>
            <a:r>
              <a:rPr lang="zh-CN" altLang="en-US" dirty="0"/>
              <a:t>点评：最专业的</a:t>
            </a:r>
            <a:r>
              <a:rPr lang="en-US" altLang="zh-CN" dirty="0"/>
              <a:t>ETL</a:t>
            </a:r>
            <a:r>
              <a:rPr lang="zh-CN" altLang="en-US" dirty="0"/>
              <a:t>工具，价格不菲，使用难度</a:t>
            </a:r>
            <a:r>
              <a:rPr lang="zh-CN" altLang="en-US" dirty="0" smtClean="0"/>
              <a:t>一般</a:t>
            </a:r>
            <a:endParaRPr lang="en-US" altLang="zh-CN" dirty="0" smtClean="0"/>
          </a:p>
          <a:p>
            <a:r>
              <a:rPr lang="en-US" altLang="zh-CN" dirty="0" smtClean="0"/>
              <a:t>2</a:t>
            </a:r>
            <a:r>
              <a:rPr lang="en-US" altLang="zh-CN" dirty="0"/>
              <a:t>. </a:t>
            </a:r>
            <a:r>
              <a:rPr lang="en-US" altLang="zh-CN" dirty="0" err="1"/>
              <a:t>informatica</a:t>
            </a:r>
            <a:r>
              <a:rPr lang="en-US" altLang="zh-CN" dirty="0"/>
              <a:t/>
            </a:r>
            <a:br>
              <a:rPr lang="en-US" altLang="zh-CN" dirty="0"/>
            </a:br>
            <a:r>
              <a:rPr lang="zh-CN" altLang="en-US" dirty="0"/>
              <a:t>点评：专业程度如</a:t>
            </a:r>
            <a:r>
              <a:rPr lang="en-US" altLang="zh-CN" dirty="0" err="1"/>
              <a:t>Datastage</a:t>
            </a:r>
            <a:r>
              <a:rPr lang="zh-CN" altLang="en-US" dirty="0"/>
              <a:t>旗鼓相当，价格似乎比</a:t>
            </a:r>
            <a:r>
              <a:rPr lang="en-US" altLang="zh-CN" dirty="0" err="1"/>
              <a:t>Datastage</a:t>
            </a:r>
            <a:r>
              <a:rPr lang="zh-CN" altLang="en-US" dirty="0"/>
              <a:t>便宜</a:t>
            </a:r>
            <a:r>
              <a:rPr lang="zh-CN" altLang="en-US" dirty="0" smtClean="0"/>
              <a:t>。</a:t>
            </a:r>
            <a:endParaRPr lang="en-US" altLang="zh-CN" dirty="0" smtClean="0"/>
          </a:p>
          <a:p>
            <a:r>
              <a:rPr lang="en-US" altLang="zh-CN" dirty="0"/>
              <a:t>3. kettle</a:t>
            </a:r>
            <a:r>
              <a:rPr lang="zh-CN" altLang="en-US" dirty="0"/>
              <a:t/>
            </a:r>
            <a:br>
              <a:rPr lang="zh-CN" altLang="en-US" dirty="0"/>
            </a:br>
            <a:r>
              <a:rPr lang="zh-CN" altLang="en-US" dirty="0"/>
              <a:t>点评：业界最有名的开源</a:t>
            </a:r>
            <a:r>
              <a:rPr lang="en-US" altLang="zh-CN" dirty="0"/>
              <a:t>ETL</a:t>
            </a:r>
            <a:r>
              <a:rPr lang="zh-CN" altLang="en-US" dirty="0"/>
              <a:t>工具。开源当然就免费，免费的有些东西使用就不是很方便</a:t>
            </a:r>
            <a:r>
              <a:rPr lang="zh-CN" altLang="en-US" dirty="0" smtClean="0"/>
              <a:t>。</a:t>
            </a:r>
            <a:endParaRPr lang="en-US" altLang="zh-CN" dirty="0" smtClean="0"/>
          </a:p>
          <a:p>
            <a:r>
              <a:rPr lang="en-US" altLang="zh-CN" dirty="0"/>
              <a:t>4. ODI</a:t>
            </a:r>
            <a:r>
              <a:rPr lang="zh-CN" altLang="en-US" dirty="0"/>
              <a:t/>
            </a:r>
            <a:br>
              <a:rPr lang="zh-CN" altLang="en-US" dirty="0"/>
            </a:br>
            <a:r>
              <a:rPr lang="zh-CN" altLang="en-US" dirty="0"/>
              <a:t>点评：</a:t>
            </a:r>
            <a:r>
              <a:rPr lang="en-US" altLang="zh-CN" dirty="0"/>
              <a:t>oracle</a:t>
            </a:r>
            <a:r>
              <a:rPr lang="zh-CN" altLang="en-US" dirty="0"/>
              <a:t>数据库厂商提供的工具，有局限性，与</a:t>
            </a:r>
            <a:r>
              <a:rPr lang="en-US" altLang="zh-CN" dirty="0"/>
              <a:t>oracle</a:t>
            </a:r>
            <a:r>
              <a:rPr lang="zh-CN" altLang="en-US" dirty="0"/>
              <a:t>数据库耦合太深。</a:t>
            </a:r>
          </a:p>
        </p:txBody>
      </p:sp>
    </p:spTree>
    <p:extLst>
      <p:ext uri="{BB962C8B-B14F-4D97-AF65-F5344CB8AC3E}">
        <p14:creationId xmlns:p14="http://schemas.microsoft.com/office/powerpoint/2010/main" val="42441056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7100" y="382128"/>
            <a:ext cx="10515600" cy="600075"/>
          </a:xfrm>
          <a:ln>
            <a:solidFill>
              <a:schemeClr val="bg1">
                <a:lumMod val="75000"/>
              </a:schemeClr>
            </a:solidFill>
          </a:ln>
        </p:spPr>
        <p:txBody>
          <a:bodyPr>
            <a:normAutofit fontScale="90000"/>
          </a:bodyPr>
          <a:lstStyle/>
          <a:p>
            <a:r>
              <a:rPr lang="en-US" dirty="0" smtClean="0"/>
              <a:t>ODI</a:t>
            </a:r>
            <a:endParaRPr lang="en-US" dirty="0"/>
          </a:p>
        </p:txBody>
      </p:sp>
      <p:pic>
        <p:nvPicPr>
          <p:cNvPr id="5" name="内容占位符 4"/>
          <p:cNvPicPr>
            <a:picLocks noGrp="1" noChangeAspect="1"/>
          </p:cNvPicPr>
          <p:nvPr>
            <p:ph idx="1"/>
          </p:nvPr>
        </p:nvPicPr>
        <p:blipFill>
          <a:blip r:embed="rId2" cstate="print"/>
          <a:stretch>
            <a:fillRect/>
          </a:stretch>
        </p:blipFill>
        <p:spPr>
          <a:xfrm>
            <a:off x="2490845" y="1687731"/>
            <a:ext cx="7390338" cy="4640082"/>
          </a:xfrm>
          <a:prstGeom prst="rect">
            <a:avLst/>
          </a:prstGeom>
        </p:spPr>
      </p:pic>
      <p:sp>
        <p:nvSpPr>
          <p:cNvPr id="6" name="文本框 5"/>
          <p:cNvSpPr txBox="1"/>
          <p:nvPr/>
        </p:nvSpPr>
        <p:spPr>
          <a:xfrm>
            <a:off x="927100" y="1041400"/>
            <a:ext cx="4330700" cy="646331"/>
          </a:xfrm>
          <a:prstGeom prst="rect">
            <a:avLst/>
          </a:prstGeom>
          <a:noFill/>
        </p:spPr>
        <p:txBody>
          <a:bodyPr wrap="square" rtlCol="0">
            <a:spAutoFit/>
          </a:bodyPr>
          <a:lstStyle/>
          <a:p>
            <a:r>
              <a:rPr lang="en-US" altLang="zh-CN" b="1" i="1" dirty="0">
                <a:latin typeface="Calibri" panose="020F0502020204030204" pitchFamily="34" charset="0"/>
              </a:rPr>
              <a:t>Dimension Processing in Retail </a:t>
            </a:r>
            <a:r>
              <a:rPr lang="en-US" altLang="zh-CN" b="1" i="1" dirty="0" smtClean="0">
                <a:latin typeface="Calibri" panose="020F0502020204030204" pitchFamily="34" charset="0"/>
              </a:rPr>
              <a:t>Analytics</a:t>
            </a:r>
          </a:p>
          <a:p>
            <a:r>
              <a:rPr lang="en-US" altLang="zh-CN" b="1" i="1" dirty="0" smtClean="0">
                <a:latin typeface="Calibri" panose="020F0502020204030204" pitchFamily="34" charset="0"/>
              </a:rPr>
              <a:t>RA</a:t>
            </a:r>
            <a:r>
              <a:rPr lang="zh-CN" altLang="en-US" b="1" i="1" dirty="0" smtClean="0">
                <a:latin typeface="Calibri" panose="020F0502020204030204" pitchFamily="34" charset="0"/>
              </a:rPr>
              <a:t>中维度处理</a:t>
            </a:r>
            <a:endParaRPr lang="zh-CN" altLang="en-US" dirty="0">
              <a:latin typeface="Calibri" panose="020F0502020204030204" pitchFamily="34" charset="0"/>
            </a:endParaRPr>
          </a:p>
        </p:txBody>
      </p:sp>
    </p:spTree>
    <p:extLst>
      <p:ext uri="{BB962C8B-B14F-4D97-AF65-F5344CB8AC3E}">
        <p14:creationId xmlns:p14="http://schemas.microsoft.com/office/powerpoint/2010/main" val="3435211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7100" y="441325"/>
            <a:ext cx="10515600" cy="600075"/>
          </a:xfrm>
          <a:ln>
            <a:solidFill>
              <a:schemeClr val="bg1">
                <a:lumMod val="75000"/>
              </a:schemeClr>
            </a:solidFill>
          </a:ln>
        </p:spPr>
        <p:txBody>
          <a:bodyPr>
            <a:normAutofit fontScale="90000"/>
          </a:bodyPr>
          <a:lstStyle/>
          <a:p>
            <a:r>
              <a:rPr lang="en-US" dirty="0" smtClean="0"/>
              <a:t>ODI</a:t>
            </a:r>
            <a:endParaRPr lang="en-US" dirty="0"/>
          </a:p>
        </p:txBody>
      </p:sp>
      <p:sp>
        <p:nvSpPr>
          <p:cNvPr id="6" name="文本框 5"/>
          <p:cNvSpPr txBox="1"/>
          <p:nvPr/>
        </p:nvSpPr>
        <p:spPr>
          <a:xfrm>
            <a:off x="927100" y="1041400"/>
            <a:ext cx="5461000" cy="646331"/>
          </a:xfrm>
          <a:prstGeom prst="rect">
            <a:avLst/>
          </a:prstGeom>
          <a:noFill/>
        </p:spPr>
        <p:txBody>
          <a:bodyPr wrap="square" rtlCol="0">
            <a:spAutoFit/>
          </a:bodyPr>
          <a:lstStyle/>
          <a:p>
            <a:r>
              <a:rPr lang="en-US" altLang="zh-CN" b="1" i="1" dirty="0">
                <a:latin typeface="Calibri" panose="020F0502020204030204" pitchFamily="34" charset="0"/>
              </a:rPr>
              <a:t>Overview of Fact Extraction, Load, and </a:t>
            </a:r>
            <a:r>
              <a:rPr lang="en-US" altLang="zh-CN" b="1" i="1" dirty="0" smtClean="0">
                <a:latin typeface="Calibri" panose="020F0502020204030204" pitchFamily="34" charset="0"/>
              </a:rPr>
              <a:t>Aggregation</a:t>
            </a:r>
          </a:p>
          <a:p>
            <a:r>
              <a:rPr lang="zh-CN" altLang="en-US" b="1" i="1" dirty="0" smtClean="0">
                <a:latin typeface="Calibri" panose="020F0502020204030204" pitchFamily="34" charset="0"/>
              </a:rPr>
              <a:t>事实</a:t>
            </a:r>
            <a:r>
              <a:rPr lang="zh-CN" altLang="en-US" b="1" i="1" dirty="0">
                <a:latin typeface="Calibri" panose="020F0502020204030204" pitchFamily="34" charset="0"/>
              </a:rPr>
              <a:t>抽取</a:t>
            </a:r>
            <a:r>
              <a:rPr lang="zh-CN" altLang="en-US" b="1" i="1" dirty="0" smtClean="0">
                <a:latin typeface="Calibri" panose="020F0502020204030204" pitchFamily="34" charset="0"/>
              </a:rPr>
              <a:t>、</a:t>
            </a:r>
            <a:r>
              <a:rPr lang="zh-CN" altLang="en-US" b="1" i="1" dirty="0">
                <a:latin typeface="Calibri" panose="020F0502020204030204" pitchFamily="34" charset="0"/>
              </a:rPr>
              <a:t> 加载</a:t>
            </a:r>
            <a:r>
              <a:rPr lang="zh-CN" altLang="en-US" b="1" i="1" dirty="0" smtClean="0">
                <a:latin typeface="Calibri" panose="020F0502020204030204" pitchFamily="34" charset="0"/>
              </a:rPr>
              <a:t>和</a:t>
            </a:r>
            <a:r>
              <a:rPr lang="zh-CN" altLang="en-US" b="1" i="1" dirty="0">
                <a:latin typeface="Calibri" panose="020F0502020204030204" pitchFamily="34" charset="0"/>
              </a:rPr>
              <a:t>聚合的概述</a:t>
            </a:r>
          </a:p>
        </p:txBody>
      </p:sp>
      <p:pic>
        <p:nvPicPr>
          <p:cNvPr id="3" name="图片 2"/>
          <p:cNvPicPr>
            <a:picLocks noChangeAspect="1"/>
          </p:cNvPicPr>
          <p:nvPr/>
        </p:nvPicPr>
        <p:blipFill>
          <a:blip r:embed="rId2" cstate="print"/>
          <a:stretch>
            <a:fillRect/>
          </a:stretch>
        </p:blipFill>
        <p:spPr>
          <a:xfrm>
            <a:off x="2195387" y="1687731"/>
            <a:ext cx="7979025" cy="4632393"/>
          </a:xfrm>
          <a:prstGeom prst="rect">
            <a:avLst/>
          </a:prstGeom>
        </p:spPr>
      </p:pic>
    </p:spTree>
    <p:extLst>
      <p:ext uri="{BB962C8B-B14F-4D97-AF65-F5344CB8AC3E}">
        <p14:creationId xmlns:p14="http://schemas.microsoft.com/office/powerpoint/2010/main" val="102080425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2"/>
  <p:tag name="ARTICULATE_PLAYLIST_ID" val="-1"/>
  <p:tag name="AUDIO_IMPORT" val="F:\Formation\projects\All_soundtracks\20042006\DEV07SL15.mp3"/>
  <p:tag name="AUDIO_ID" val="512"/>
  <p:tag name="ELAPSEDTIME" val="41,642"/>
</p:tagLst>
</file>

<file path=ppt/tags/tag2.xml><?xml version="1.0" encoding="utf-8"?>
<p:tagLst xmlns:a="http://schemas.openxmlformats.org/drawingml/2006/main" xmlns:r="http://schemas.openxmlformats.org/officeDocument/2006/relationships" xmlns:p="http://schemas.openxmlformats.org/presentationml/2006/main">
  <p:tag name="TIMELINE" val="5/10/15/20/25"/>
  <p:tag name="ELAPSEDTIME" val="29,545"/>
  <p:tag name="ARTICULATE_TITLE_TAG" val="Master and work repositories"/>
  <p:tag name="ARTICULATE_SLIDE_PAUSE" val="1"/>
  <p:tag name="ARTICULATE_NAV_LEVEL" val="2"/>
  <p:tag name="ARTICULATE_PLAYLIST_ID" val="-1"/>
</p:tagLst>
</file>

<file path=ppt/theme/theme1.xml><?xml version="1.0" encoding="utf-8"?>
<a:theme xmlns:a="http://schemas.openxmlformats.org/drawingml/2006/main" name="bbg_ra_pp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bg_ra_ppt" id="{3D527314-3A1B-420D-8623-8111CF1DD697}" vid="{7F6FBA7B-CD7E-4D29-9531-1D3CCCE5AF1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1583</TotalTime>
  <Words>2445</Words>
  <Application>Microsoft Office PowerPoint</Application>
  <PresentationFormat>宽屏</PresentationFormat>
  <Paragraphs>338</Paragraphs>
  <Slides>38</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38</vt:i4>
      </vt:variant>
    </vt:vector>
  </HeadingPairs>
  <TitlesOfParts>
    <vt:vector size="50" baseType="lpstr">
      <vt:lpstr>inherit</vt:lpstr>
      <vt:lpstr>黑体</vt:lpstr>
      <vt:lpstr>宋体</vt:lpstr>
      <vt:lpstr>微软雅黑</vt:lpstr>
      <vt:lpstr>Arial</vt:lpstr>
      <vt:lpstr>Calibri</vt:lpstr>
      <vt:lpstr>Calibri Light</vt:lpstr>
      <vt:lpstr>Microsoft Sans Serif</vt:lpstr>
      <vt:lpstr>Rockwell</vt:lpstr>
      <vt:lpstr>Times New Roman</vt:lpstr>
      <vt:lpstr>Wingdings</vt:lpstr>
      <vt:lpstr>bbg_ra_ppt</vt:lpstr>
      <vt:lpstr>PowerPoint 演示文稿</vt:lpstr>
      <vt:lpstr>目录</vt:lpstr>
      <vt:lpstr>RA</vt:lpstr>
      <vt:lpstr>PowerPoint 演示文稿</vt:lpstr>
      <vt:lpstr>ETL</vt:lpstr>
      <vt:lpstr>ODI</vt:lpstr>
      <vt:lpstr>ETL工具介绍</vt:lpstr>
      <vt:lpstr>ODI</vt:lpstr>
      <vt:lpstr>ODI</vt:lpstr>
      <vt:lpstr>OBIEE</vt:lpstr>
      <vt:lpstr>Data Sources for Oracle Retail Analytics</vt:lpstr>
      <vt:lpstr>日期（Gregorian Calendar）</vt:lpstr>
      <vt:lpstr>时间（Time of Day）</vt:lpstr>
      <vt:lpstr>组织（Organization）</vt:lpstr>
      <vt:lpstr>商品（Product）</vt:lpstr>
      <vt:lpstr>促销（Promotion）</vt:lpstr>
      <vt:lpstr>供应商（Supplier）</vt:lpstr>
      <vt:lpstr>零售类型（Retail Type）</vt:lpstr>
      <vt:lpstr>渐变维度(Slowly Changing Dimension)</vt:lpstr>
      <vt:lpstr>渐变维度应用</vt:lpstr>
      <vt:lpstr>库存记录（类似渐变维度）</vt:lpstr>
      <vt:lpstr>星型模型和雪花型模型</vt:lpstr>
      <vt:lpstr>星型模型和雪花型模型</vt:lpstr>
      <vt:lpstr>星型模型和雪花型模型</vt:lpstr>
      <vt:lpstr>RA的模型（混合模型）</vt:lpstr>
      <vt:lpstr>数据库表名含义</vt:lpstr>
      <vt:lpstr>ODI数据流</vt:lpstr>
      <vt:lpstr>ODI历史简介</vt:lpstr>
      <vt:lpstr>传统的数据集成过程: ETL</vt:lpstr>
      <vt:lpstr>ELT </vt:lpstr>
      <vt:lpstr>Master and Work Repositories</vt:lpstr>
      <vt:lpstr>资料档案库</vt:lpstr>
      <vt:lpstr>知识模块(1)</vt:lpstr>
      <vt:lpstr>知识模块(2)</vt:lpstr>
      <vt:lpstr>ODI的设计过程</vt:lpstr>
      <vt:lpstr>接口、包、方案的关系</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Kingsley</dc:creator>
  <cp:lastModifiedBy>杨进</cp:lastModifiedBy>
  <cp:revision>133</cp:revision>
  <dcterms:created xsi:type="dcterms:W3CDTF">2014-01-10T08:18:13Z</dcterms:created>
  <dcterms:modified xsi:type="dcterms:W3CDTF">2016-03-24T12:41:14Z</dcterms:modified>
</cp:coreProperties>
</file>