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77" r:id="rId1"/>
    <p:sldMasterId id="2147483692" r:id="rId2"/>
  </p:sldMasterIdLst>
  <p:notesMasterIdLst>
    <p:notesMasterId r:id="rId35"/>
  </p:notesMasterIdLst>
  <p:handoutMasterIdLst>
    <p:handoutMasterId r:id="rId36"/>
  </p:handoutMasterIdLst>
  <p:sldIdLst>
    <p:sldId id="256" r:id="rId3"/>
    <p:sldId id="640" r:id="rId4"/>
    <p:sldId id="737" r:id="rId5"/>
    <p:sldId id="738" r:id="rId6"/>
    <p:sldId id="740" r:id="rId7"/>
    <p:sldId id="741" r:id="rId8"/>
    <p:sldId id="742" r:id="rId9"/>
    <p:sldId id="744" r:id="rId10"/>
    <p:sldId id="745" r:id="rId11"/>
    <p:sldId id="746" r:id="rId12"/>
    <p:sldId id="747" r:id="rId13"/>
    <p:sldId id="748" r:id="rId14"/>
    <p:sldId id="749" r:id="rId15"/>
    <p:sldId id="750" r:id="rId16"/>
    <p:sldId id="751" r:id="rId17"/>
    <p:sldId id="752" r:id="rId18"/>
    <p:sldId id="753" r:id="rId19"/>
    <p:sldId id="754" r:id="rId20"/>
    <p:sldId id="755" r:id="rId21"/>
    <p:sldId id="756" r:id="rId22"/>
    <p:sldId id="757" r:id="rId23"/>
    <p:sldId id="758" r:id="rId24"/>
    <p:sldId id="759" r:id="rId25"/>
    <p:sldId id="760" r:id="rId26"/>
    <p:sldId id="761" r:id="rId27"/>
    <p:sldId id="762" r:id="rId28"/>
    <p:sldId id="764" r:id="rId29"/>
    <p:sldId id="765" r:id="rId30"/>
    <p:sldId id="766" r:id="rId31"/>
    <p:sldId id="767" r:id="rId32"/>
    <p:sldId id="763" r:id="rId33"/>
    <p:sldId id="768" r:id="rId34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90000"/>
      </a:lnSpc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hlink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400"/>
    <a:srgbClr val="33CCFF"/>
    <a:srgbClr val="00FFCC"/>
    <a:srgbClr val="99CC00"/>
    <a:srgbClr val="71BFA7"/>
    <a:srgbClr val="FEFEFF"/>
    <a:srgbClr val="FEFFFE"/>
    <a:srgbClr val="FFFEFE"/>
    <a:srgbClr val="FFFDFF"/>
    <a:srgbClr val="F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99453" autoAdjust="0"/>
  </p:normalViewPr>
  <p:slideViewPr>
    <p:cSldViewPr>
      <p:cViewPr>
        <p:scale>
          <a:sx n="100" d="100"/>
          <a:sy n="100" d="100"/>
        </p:scale>
        <p:origin x="-450" y="-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9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A622C5-B421-4858-948C-4A6C9364EEE1}" type="datetimeFigureOut">
              <a:rPr lang="zh-CN" altLang="en-US" smtClean="0"/>
              <a:pPr/>
              <a:t>2013/2/25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562A7-D3DB-48E0-A558-78815ADEA1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1567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微软雅黑" pitchFamily="34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微软雅黑" pitchFamily="34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微软雅黑" pitchFamily="34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微软雅黑" pitchFamily="34" charset="-122"/>
              </a:defRPr>
            </a:lvl1pPr>
          </a:lstStyle>
          <a:p>
            <a:fld id="{32B594C7-1403-4D4C-BAD9-693D9D0ABC1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63659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微软雅黑" pitchFamily="34" charset="-122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微软雅黑" pitchFamily="34" charset="-122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微软雅黑" pitchFamily="34" charset="-122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微软雅黑" pitchFamily="34" charset="-122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微软雅黑" pitchFamily="34" charset="-122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594C7-1403-4D4C-BAD9-693D9D0ABC11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Line 4"/>
          <p:cNvSpPr>
            <a:spLocks noChangeShapeType="1"/>
          </p:cNvSpPr>
          <p:nvPr/>
        </p:nvSpPr>
        <p:spPr bwMode="auto">
          <a:xfrm flipV="1">
            <a:off x="274638" y="105092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dirty="0">
              <a:latin typeface="微软雅黑" pitchFamily="34" charset="-122"/>
            </a:endParaRPr>
          </a:p>
        </p:txBody>
      </p:sp>
      <p:pic>
        <p:nvPicPr>
          <p:cNvPr id="19" name="Picture 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" y="-27384"/>
            <a:ext cx="9144000" cy="2800351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</p:pic>
      <p:pic>
        <p:nvPicPr>
          <p:cNvPr id="68642" name="Picture 66" descr="retail shopper image"/>
          <p:cNvPicPr preferRelativeResize="0"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638" y="3665538"/>
            <a:ext cx="8593137" cy="223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61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9700" y="2492896"/>
            <a:ext cx="8729663" cy="1147266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PPT</a:t>
            </a:r>
            <a:r>
              <a:rPr lang="zh-CN" altLang="en-US" dirty="0" smtClean="0"/>
              <a:t>标题，微软雅黑，</a:t>
            </a:r>
            <a:r>
              <a:rPr lang="en-US" altLang="zh-CN" dirty="0" smtClean="0"/>
              <a:t>36</a:t>
            </a:r>
            <a:r>
              <a:rPr lang="zh-CN" altLang="en-US" dirty="0" smtClean="0"/>
              <a:t>号</a:t>
            </a:r>
            <a:endParaRPr lang="en-US" altLang="zh-CN" dirty="0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black">
          <a:xfrm>
            <a:off x="7589838" y="6537325"/>
            <a:ext cx="13716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r">
              <a:lnSpc>
                <a:spcPct val="100000"/>
              </a:lnSpc>
            </a:pPr>
            <a:r>
              <a:rPr lang="en-US" altLang="zh-CN" sz="800" dirty="0">
                <a:solidFill>
                  <a:schemeClr val="tx1"/>
                </a:solidFill>
                <a:latin typeface="微软雅黑" pitchFamily="34" charset="-122"/>
                <a:ea typeface="宋体" charset="-122"/>
              </a:rPr>
              <a:t>© 2009 IBM Corporation</a:t>
            </a:r>
            <a:endParaRPr lang="en-US" altLang="zh-CN" sz="1800" dirty="0">
              <a:solidFill>
                <a:schemeClr val="tx1"/>
              </a:solidFill>
              <a:latin typeface="微软雅黑" pitchFamily="34" charset="-122"/>
              <a:ea typeface="宋体" charset="-122"/>
            </a:endParaRP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274638" y="3665538"/>
            <a:ext cx="8594725" cy="2233612"/>
            <a:chOff x="160" y="2308"/>
            <a:chExt cx="5437" cy="1399"/>
          </a:xfrm>
        </p:grpSpPr>
        <p:sp>
          <p:nvSpPr>
            <p:cNvPr id="68630" name="Rectangle 22"/>
            <p:cNvSpPr>
              <a:spLocks noChangeArrowheads="1"/>
            </p:cNvSpPr>
            <p:nvPr/>
          </p:nvSpPr>
          <p:spPr bwMode="auto">
            <a:xfrm>
              <a:off x="160" y="2308"/>
              <a:ext cx="858" cy="288"/>
            </a:xfrm>
            <a:prstGeom prst="rect">
              <a:avLst/>
            </a:prstGeom>
            <a:solidFill>
              <a:srgbClr val="FEFFFE">
                <a:alpha val="49001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dirty="0">
                <a:latin typeface="微软雅黑" pitchFamily="34" charset="-122"/>
              </a:endParaRPr>
            </a:p>
          </p:txBody>
        </p:sp>
        <p:sp>
          <p:nvSpPr>
            <p:cNvPr id="68631" name="Rectangle 23"/>
            <p:cNvSpPr>
              <a:spLocks noChangeArrowheads="1"/>
            </p:cNvSpPr>
            <p:nvPr/>
          </p:nvSpPr>
          <p:spPr bwMode="auto">
            <a:xfrm>
              <a:off x="160" y="2862"/>
              <a:ext cx="858" cy="289"/>
            </a:xfrm>
            <a:prstGeom prst="rect">
              <a:avLst/>
            </a:prstGeom>
            <a:solidFill>
              <a:srgbClr val="FEFFFE">
                <a:alpha val="49001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dirty="0">
                <a:latin typeface="微软雅黑" pitchFamily="34" charset="-122"/>
              </a:endParaRPr>
            </a:p>
          </p:txBody>
        </p:sp>
        <p:sp>
          <p:nvSpPr>
            <p:cNvPr id="68632" name="Rectangle 24"/>
            <p:cNvSpPr>
              <a:spLocks noChangeArrowheads="1"/>
            </p:cNvSpPr>
            <p:nvPr/>
          </p:nvSpPr>
          <p:spPr bwMode="auto">
            <a:xfrm>
              <a:off x="160" y="3419"/>
              <a:ext cx="269" cy="288"/>
            </a:xfrm>
            <a:prstGeom prst="rect">
              <a:avLst/>
            </a:prstGeom>
            <a:solidFill>
              <a:srgbClr val="FEFFFE">
                <a:alpha val="49001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dirty="0">
                <a:latin typeface="微软雅黑" pitchFamily="34" charset="-122"/>
              </a:endParaRPr>
            </a:p>
          </p:txBody>
        </p:sp>
        <p:sp>
          <p:nvSpPr>
            <p:cNvPr id="68633" name="Rectangle 25"/>
            <p:cNvSpPr>
              <a:spLocks noChangeArrowheads="1"/>
            </p:cNvSpPr>
            <p:nvPr/>
          </p:nvSpPr>
          <p:spPr bwMode="auto">
            <a:xfrm>
              <a:off x="4739" y="2308"/>
              <a:ext cx="858" cy="288"/>
            </a:xfrm>
            <a:prstGeom prst="rect">
              <a:avLst/>
            </a:prstGeom>
            <a:solidFill>
              <a:srgbClr val="FEFFFE">
                <a:alpha val="49001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dirty="0">
                <a:latin typeface="微软雅黑" pitchFamily="34" charset="-122"/>
              </a:endParaRPr>
            </a:p>
          </p:txBody>
        </p:sp>
        <p:sp>
          <p:nvSpPr>
            <p:cNvPr id="68634" name="Rectangle 26"/>
            <p:cNvSpPr>
              <a:spLocks noChangeArrowheads="1"/>
            </p:cNvSpPr>
            <p:nvPr/>
          </p:nvSpPr>
          <p:spPr bwMode="auto">
            <a:xfrm>
              <a:off x="4739" y="2862"/>
              <a:ext cx="858" cy="289"/>
            </a:xfrm>
            <a:prstGeom prst="rect">
              <a:avLst/>
            </a:prstGeom>
            <a:solidFill>
              <a:srgbClr val="FEFFFE">
                <a:alpha val="49001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dirty="0">
                <a:latin typeface="微软雅黑" pitchFamily="34" charset="-122"/>
              </a:endParaRPr>
            </a:p>
          </p:txBody>
        </p:sp>
        <p:sp>
          <p:nvSpPr>
            <p:cNvPr id="68635" name="Rectangle 27"/>
            <p:cNvSpPr>
              <a:spLocks noChangeArrowheads="1"/>
            </p:cNvSpPr>
            <p:nvPr/>
          </p:nvSpPr>
          <p:spPr bwMode="auto">
            <a:xfrm>
              <a:off x="5328" y="3419"/>
              <a:ext cx="269" cy="288"/>
            </a:xfrm>
            <a:prstGeom prst="rect">
              <a:avLst/>
            </a:prstGeom>
            <a:solidFill>
              <a:srgbClr val="FEFFFE">
                <a:alpha val="49001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dirty="0">
                <a:latin typeface="微软雅黑" pitchFamily="34" charset="-122"/>
              </a:endParaRPr>
            </a:p>
          </p:txBody>
        </p:sp>
        <p:sp>
          <p:nvSpPr>
            <p:cNvPr id="68636" name="Freeform 28"/>
            <p:cNvSpPr>
              <a:spLocks/>
            </p:cNvSpPr>
            <p:nvPr/>
          </p:nvSpPr>
          <p:spPr bwMode="auto">
            <a:xfrm>
              <a:off x="1305" y="2308"/>
              <a:ext cx="2862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88"/>
                </a:cxn>
                <a:cxn ang="0">
                  <a:pos x="2880" y="288"/>
                </a:cxn>
                <a:cxn ang="0">
                  <a:pos x="2838" y="256"/>
                </a:cxn>
                <a:cxn ang="0">
                  <a:pos x="2660" y="134"/>
                </a:cxn>
                <a:cxn ang="0">
                  <a:pos x="2430" y="46"/>
                </a:cxn>
                <a:cxn ang="0">
                  <a:pos x="2230" y="10"/>
                </a:cxn>
                <a:cxn ang="0">
                  <a:pos x="2112" y="0"/>
                </a:cxn>
                <a:cxn ang="0">
                  <a:pos x="0" y="0"/>
                </a:cxn>
              </a:cxnLst>
              <a:rect l="0" t="0" r="r" b="b"/>
              <a:pathLst>
                <a:path w="2880" h="288">
                  <a:moveTo>
                    <a:pt x="0" y="0"/>
                  </a:moveTo>
                  <a:lnTo>
                    <a:pt x="0" y="288"/>
                  </a:lnTo>
                  <a:lnTo>
                    <a:pt x="2880" y="288"/>
                  </a:lnTo>
                  <a:lnTo>
                    <a:pt x="2838" y="256"/>
                  </a:lnTo>
                  <a:cubicBezTo>
                    <a:pt x="2838" y="256"/>
                    <a:pt x="2728" y="169"/>
                    <a:pt x="2660" y="134"/>
                  </a:cubicBezTo>
                  <a:cubicBezTo>
                    <a:pt x="2592" y="99"/>
                    <a:pt x="2502" y="67"/>
                    <a:pt x="2430" y="46"/>
                  </a:cubicBezTo>
                  <a:cubicBezTo>
                    <a:pt x="2358" y="25"/>
                    <a:pt x="2283" y="18"/>
                    <a:pt x="2230" y="10"/>
                  </a:cubicBezTo>
                  <a:lnTo>
                    <a:pt x="21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FE">
                <a:alpha val="49001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dirty="0">
                <a:latin typeface="微软雅黑" pitchFamily="34" charset="-122"/>
              </a:endParaRPr>
            </a:p>
          </p:txBody>
        </p:sp>
        <p:sp>
          <p:nvSpPr>
            <p:cNvPr id="68637" name="Freeform 29"/>
            <p:cNvSpPr>
              <a:spLocks/>
            </p:cNvSpPr>
            <p:nvPr/>
          </p:nvSpPr>
          <p:spPr bwMode="auto">
            <a:xfrm>
              <a:off x="1305" y="2862"/>
              <a:ext cx="3174" cy="2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88"/>
                </a:cxn>
                <a:cxn ang="0">
                  <a:pos x="3194" y="290"/>
                </a:cxn>
                <a:cxn ang="0">
                  <a:pos x="3188" y="256"/>
                </a:cxn>
                <a:cxn ang="0">
                  <a:pos x="3160" y="146"/>
                </a:cxn>
                <a:cxn ang="0">
                  <a:pos x="3118" y="34"/>
                </a:cxn>
                <a:cxn ang="0">
                  <a:pos x="3102" y="2"/>
                </a:cxn>
                <a:cxn ang="0">
                  <a:pos x="0" y="0"/>
                </a:cxn>
              </a:cxnLst>
              <a:rect l="0" t="0" r="r" b="b"/>
              <a:pathLst>
                <a:path w="3194" h="290">
                  <a:moveTo>
                    <a:pt x="0" y="0"/>
                  </a:moveTo>
                  <a:lnTo>
                    <a:pt x="0" y="288"/>
                  </a:lnTo>
                  <a:lnTo>
                    <a:pt x="3194" y="290"/>
                  </a:lnTo>
                  <a:lnTo>
                    <a:pt x="3188" y="256"/>
                  </a:lnTo>
                  <a:cubicBezTo>
                    <a:pt x="3182" y="232"/>
                    <a:pt x="3172" y="183"/>
                    <a:pt x="3160" y="146"/>
                  </a:cubicBezTo>
                  <a:cubicBezTo>
                    <a:pt x="3146" y="103"/>
                    <a:pt x="3128" y="58"/>
                    <a:pt x="3118" y="34"/>
                  </a:cubicBezTo>
                  <a:lnTo>
                    <a:pt x="310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FE">
                <a:alpha val="49001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dirty="0">
                <a:latin typeface="微软雅黑" pitchFamily="34" charset="-122"/>
              </a:endParaRPr>
            </a:p>
          </p:txBody>
        </p:sp>
        <p:sp>
          <p:nvSpPr>
            <p:cNvPr id="68638" name="Freeform 30"/>
            <p:cNvSpPr>
              <a:spLocks/>
            </p:cNvSpPr>
            <p:nvPr/>
          </p:nvSpPr>
          <p:spPr bwMode="auto">
            <a:xfrm>
              <a:off x="3595" y="3417"/>
              <a:ext cx="916" cy="290"/>
            </a:xfrm>
            <a:custGeom>
              <a:avLst/>
              <a:gdLst/>
              <a:ahLst/>
              <a:cxnLst>
                <a:cxn ang="0">
                  <a:pos x="0" y="290"/>
                </a:cxn>
                <a:cxn ang="0">
                  <a:pos x="0" y="2"/>
                </a:cxn>
                <a:cxn ang="0">
                  <a:pos x="3194" y="0"/>
                </a:cxn>
                <a:cxn ang="0">
                  <a:pos x="3176" y="156"/>
                </a:cxn>
                <a:cxn ang="0">
                  <a:pos x="3150" y="254"/>
                </a:cxn>
                <a:cxn ang="0">
                  <a:pos x="3140" y="290"/>
                </a:cxn>
                <a:cxn ang="0">
                  <a:pos x="0" y="290"/>
                </a:cxn>
              </a:cxnLst>
              <a:rect l="0" t="0" r="r" b="b"/>
              <a:pathLst>
                <a:path w="3194" h="290">
                  <a:moveTo>
                    <a:pt x="0" y="290"/>
                  </a:moveTo>
                  <a:lnTo>
                    <a:pt x="0" y="2"/>
                  </a:lnTo>
                  <a:lnTo>
                    <a:pt x="3194" y="0"/>
                  </a:lnTo>
                  <a:lnTo>
                    <a:pt x="3176" y="156"/>
                  </a:lnTo>
                  <a:cubicBezTo>
                    <a:pt x="3169" y="198"/>
                    <a:pt x="3162" y="232"/>
                    <a:pt x="3150" y="254"/>
                  </a:cubicBezTo>
                  <a:lnTo>
                    <a:pt x="3140" y="290"/>
                  </a:lnTo>
                  <a:lnTo>
                    <a:pt x="0" y="290"/>
                  </a:lnTo>
                  <a:close/>
                </a:path>
              </a:pathLst>
            </a:custGeom>
            <a:solidFill>
              <a:srgbClr val="FEFFFE">
                <a:alpha val="49001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dirty="0">
                <a:latin typeface="微软雅黑" pitchFamily="34" charset="-122"/>
              </a:endParaRPr>
            </a:p>
          </p:txBody>
        </p:sp>
        <p:sp>
          <p:nvSpPr>
            <p:cNvPr id="68639" name="Rectangle 31"/>
            <p:cNvSpPr>
              <a:spLocks noChangeArrowheads="1"/>
            </p:cNvSpPr>
            <p:nvPr/>
          </p:nvSpPr>
          <p:spPr bwMode="auto">
            <a:xfrm>
              <a:off x="1877" y="3419"/>
              <a:ext cx="858" cy="288"/>
            </a:xfrm>
            <a:prstGeom prst="rect">
              <a:avLst/>
            </a:prstGeom>
            <a:solidFill>
              <a:srgbClr val="FEFFFE">
                <a:alpha val="49001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dirty="0">
                <a:latin typeface="微软雅黑" pitchFamily="34" charset="-122"/>
              </a:endParaRPr>
            </a:p>
          </p:txBody>
        </p:sp>
      </p:grpSp>
      <p:sp>
        <p:nvSpPr>
          <p:cNvPr id="25" name="文本占位符 24"/>
          <p:cNvSpPr>
            <a:spLocks noGrp="1"/>
          </p:cNvSpPr>
          <p:nvPr>
            <p:ph type="body" sz="quarter" idx="10" hasCustomPrompt="1"/>
          </p:nvPr>
        </p:nvSpPr>
        <p:spPr>
          <a:xfrm>
            <a:off x="1763688" y="6092825"/>
            <a:ext cx="5760640" cy="360511"/>
          </a:xfrm>
        </p:spPr>
        <p:txBody>
          <a:bodyPr anchor="ctr"/>
          <a:lstStyle>
            <a:lvl1pPr>
              <a:buNone/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单击此处编辑准备人</a:t>
            </a:r>
            <a:endParaRPr lang="en-US" altLang="zh-CN" dirty="0"/>
          </a:p>
        </p:txBody>
      </p:sp>
      <p:sp>
        <p:nvSpPr>
          <p:cNvPr id="20" name="TextBox 19"/>
          <p:cNvSpPr txBox="1"/>
          <p:nvPr/>
        </p:nvSpPr>
        <p:spPr>
          <a:xfrm>
            <a:off x="0" y="6525344"/>
            <a:ext cx="91440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守诚爱家，追求卓越，一个团队，一起成功。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文本占位符 24"/>
          <p:cNvSpPr>
            <a:spLocks noGrp="1"/>
          </p:cNvSpPr>
          <p:nvPr>
            <p:ph type="body" sz="quarter" idx="11" hasCustomPrompt="1"/>
          </p:nvPr>
        </p:nvSpPr>
        <p:spPr>
          <a:xfrm>
            <a:off x="251520" y="6093296"/>
            <a:ext cx="1440159" cy="360511"/>
          </a:xfrm>
        </p:spPr>
        <p:txBody>
          <a:bodyPr anchor="ctr"/>
          <a:lstStyle>
            <a:lvl1pPr>
              <a:buNone/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单击此处编辑日期</a:t>
            </a:r>
            <a:endParaRPr lang="zh-CN" altLang="en-US" dirty="0"/>
          </a:p>
        </p:txBody>
      </p:sp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33057" y="3667326"/>
            <a:ext cx="24193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300" endPos="90000" dir="5400000" sy="-100000" algn="bl" rotWithShape="0"/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</p:pic>
      <p:pic>
        <p:nvPicPr>
          <p:cNvPr id="23" name="Picture 6" descr="R120_G137_B251-200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6056" y="5157192"/>
            <a:ext cx="1613656" cy="648072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3D78F-F87D-40C6-AE05-E24930F896FC}" type="datetimeFigureOut">
              <a:rPr lang="zh-CN" altLang="en-US" smtClean="0"/>
              <a:pPr/>
              <a:t>2013/2/25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1F11-18DD-4FF3-9AD8-4C50AC86A4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3D78F-F87D-40C6-AE05-E24930F896FC}" type="datetimeFigureOut">
              <a:rPr lang="zh-CN" altLang="en-US" smtClean="0"/>
              <a:pPr/>
              <a:t>2013/2/25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1F11-18DD-4FF3-9AD8-4C50AC86A4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3D78F-F87D-40C6-AE05-E24930F896FC}" type="datetimeFigureOut">
              <a:rPr lang="zh-CN" altLang="en-US" smtClean="0"/>
              <a:pPr/>
              <a:t>2013/2/25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1F11-18DD-4FF3-9AD8-4C50AC86A4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3D78F-F87D-40C6-AE05-E24930F896FC}" type="datetimeFigureOut">
              <a:rPr lang="zh-CN" altLang="en-US" smtClean="0"/>
              <a:pPr/>
              <a:t>2013/2/25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1F11-18DD-4FF3-9AD8-4C50AC86A4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3D78F-F87D-40C6-AE05-E24930F896FC}" type="datetimeFigureOut">
              <a:rPr lang="zh-CN" altLang="en-US" smtClean="0"/>
              <a:pPr/>
              <a:t>2013/2/25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1F11-18DD-4FF3-9AD8-4C50AC86A4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3" y="593725"/>
            <a:ext cx="8401819" cy="747043"/>
          </a:xfrm>
        </p:spPr>
        <p:txBody>
          <a:bodyPr/>
          <a:lstStyle>
            <a:lvl1pPr>
              <a:lnSpc>
                <a:spcPct val="150000"/>
              </a:lnSpc>
              <a:defRPr lang="zh-CN" altLang="en-US" sz="1800" b="1" dirty="0">
                <a:solidFill>
                  <a:schemeClr val="hlink"/>
                </a:solidFill>
                <a:latin typeface="宋体" pitchFamily="2" charset="-122"/>
                <a:ea typeface="宋体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82563" y="1412776"/>
            <a:ext cx="8686800" cy="4941987"/>
          </a:xfrm>
        </p:spPr>
        <p:txBody>
          <a:bodyPr/>
          <a:lstStyle>
            <a:lvl2pPr marL="509588" marR="0" indent="-1635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charset="0"/>
              <a:buChar char="–"/>
              <a:tabLst/>
              <a:defRPr/>
            </a:lvl2pPr>
            <a:lvl3pPr marL="855663" marR="0" indent="-1730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lvl3pPr>
            <a:lvl4pPr>
              <a:defRPr>
                <a:latin typeface="微软雅黑" pitchFamily="34" charset="-122"/>
              </a:defRPr>
            </a:lvl4pPr>
            <a:lvl5pPr>
              <a:defRPr>
                <a:latin typeface="微软雅黑" pitchFamily="34" charset="-122"/>
              </a:defRPr>
            </a:lvl5pPr>
          </a:lstStyle>
          <a:p>
            <a:r>
              <a:rPr lang="zh-CN" altLang="en-US" dirty="0" smtClean="0"/>
              <a:t>单击此处编辑母版文本样式，宋体或微软雅黑，不小于</a:t>
            </a:r>
            <a:r>
              <a:rPr lang="en-US" altLang="zh-CN" dirty="0" smtClean="0"/>
              <a:t>18</a:t>
            </a:r>
            <a:r>
              <a:rPr lang="zh-CN" altLang="en-US" dirty="0" smtClean="0"/>
              <a:t>号</a:t>
            </a:r>
            <a:endParaRPr lang="en-US" altLang="zh-CN" dirty="0" smtClean="0"/>
          </a:p>
          <a:p>
            <a:pPr marL="509588" marR="0" lvl="1" indent="-1635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charset="0"/>
              <a:buChar char="–"/>
              <a:tabLst/>
              <a:defRPr/>
            </a:pPr>
            <a:r>
              <a:rPr lang="zh-CN" altLang="en-US" dirty="0" smtClean="0"/>
              <a:t>第二级，宋体或微软雅黑，不小于</a:t>
            </a:r>
            <a:r>
              <a:rPr lang="en-US" altLang="zh-CN" dirty="0" smtClean="0"/>
              <a:t>16</a:t>
            </a:r>
            <a:r>
              <a:rPr lang="zh-CN" altLang="en-US" dirty="0" smtClean="0"/>
              <a:t>号</a:t>
            </a:r>
            <a:endParaRPr lang="en-US" altLang="zh-CN" dirty="0" smtClean="0"/>
          </a:p>
          <a:p>
            <a:pPr marL="855663" marR="0" lvl="2" indent="-1730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r>
              <a:rPr lang="zh-CN" altLang="en-US" dirty="0" smtClean="0"/>
              <a:t>第三级，宋体或微软雅黑，不小于</a:t>
            </a:r>
            <a:r>
              <a:rPr lang="en-US" altLang="zh-CN" dirty="0" smtClean="0"/>
              <a:t>16</a:t>
            </a:r>
            <a:r>
              <a:rPr lang="zh-CN" altLang="en-US" dirty="0" smtClean="0"/>
              <a:t>号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79C6FCE-5098-4587-931A-ED875ECE5E3A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1115616" y="72430"/>
            <a:ext cx="3456235" cy="476250"/>
          </a:xfrm>
        </p:spPr>
        <p:txBody>
          <a:bodyPr/>
          <a:lstStyle>
            <a:lvl1pPr>
              <a:defRPr sz="2000" b="1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defRPr>
            </a:lvl1pPr>
            <a:lvl2pPr>
              <a:defRPr sz="3200" b="1">
                <a:latin typeface="宋体" pitchFamily="2" charset="-122"/>
                <a:ea typeface="宋体" pitchFamily="2" charset="-122"/>
              </a:defRPr>
            </a:lvl2pPr>
            <a:lvl3pPr>
              <a:defRPr sz="3200" b="1">
                <a:latin typeface="宋体" pitchFamily="2" charset="-122"/>
                <a:ea typeface="宋体" pitchFamily="2" charset="-122"/>
              </a:defRPr>
            </a:lvl3pPr>
            <a:lvl4pPr>
              <a:defRPr sz="3200" b="1">
                <a:latin typeface="宋体" pitchFamily="2" charset="-122"/>
                <a:ea typeface="宋体" pitchFamily="2" charset="-122"/>
              </a:defRPr>
            </a:lvl4pPr>
            <a:lvl5pPr>
              <a:defRPr sz="3200" b="1">
                <a:latin typeface="宋体" pitchFamily="2" charset="-122"/>
                <a:ea typeface="宋体" pitchFamily="2" charset="-122"/>
              </a:defRPr>
            </a:lvl5pPr>
          </a:lstStyle>
          <a:p>
            <a:pPr lvl="0"/>
            <a:r>
              <a:rPr lang="zh-CN" altLang="en-US" dirty="0" smtClean="0"/>
              <a:t>处编辑母版文本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 hasCustomPrompt="1"/>
          </p:nvPr>
        </p:nvSpPr>
        <p:spPr>
          <a:xfrm>
            <a:off x="182563" y="764704"/>
            <a:ext cx="8686800" cy="5590059"/>
          </a:xfrm>
        </p:spPr>
        <p:txBody>
          <a:bodyPr/>
          <a:lstStyle>
            <a:lvl1pPr>
              <a:lnSpc>
                <a:spcPct val="150000"/>
              </a:lnSpc>
              <a:defRPr sz="1800">
                <a:latin typeface="宋体" pitchFamily="2" charset="-122"/>
                <a:ea typeface="宋体" pitchFamily="2" charset="-122"/>
              </a:defRPr>
            </a:lvl1pPr>
            <a:lvl2pPr marL="509588" marR="0" indent="-163513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charset="0"/>
              <a:buChar char="–"/>
              <a:tabLst/>
              <a:defRPr sz="1800">
                <a:latin typeface="宋体" pitchFamily="2" charset="-122"/>
                <a:ea typeface="宋体" pitchFamily="2" charset="-122"/>
              </a:defRPr>
            </a:lvl2pPr>
            <a:lvl3pPr marL="855663" marR="0" indent="-173038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tabLst/>
              <a:defRPr sz="1800">
                <a:latin typeface="宋体" pitchFamily="2" charset="-122"/>
                <a:ea typeface="宋体" pitchFamily="2" charset="-122"/>
              </a:defRPr>
            </a:lvl3pPr>
            <a:lvl4pPr>
              <a:lnSpc>
                <a:spcPct val="150000"/>
              </a:lnSpc>
              <a:defRPr sz="1800">
                <a:latin typeface="宋体" pitchFamily="2" charset="-122"/>
                <a:ea typeface="宋体" pitchFamily="2" charset="-122"/>
              </a:defRPr>
            </a:lvl4pPr>
            <a:lvl5pPr>
              <a:defRPr>
                <a:latin typeface="微软雅黑" pitchFamily="34" charset="-122"/>
              </a:defRPr>
            </a:lvl5pPr>
          </a:lstStyle>
          <a:p>
            <a:r>
              <a:rPr lang="zh-CN" altLang="en-US" dirty="0" smtClean="0"/>
              <a:t>单击此处编辑母版文本样式，宋体或微软雅黑，不小于</a:t>
            </a:r>
            <a:r>
              <a:rPr lang="en-US" altLang="zh-CN" dirty="0" smtClean="0"/>
              <a:t>18</a:t>
            </a:r>
            <a:r>
              <a:rPr lang="zh-CN" altLang="en-US" dirty="0" smtClean="0"/>
              <a:t>号</a:t>
            </a:r>
            <a:endParaRPr lang="en-US" altLang="zh-CN" dirty="0" smtClean="0"/>
          </a:p>
          <a:p>
            <a:pPr marL="509588" marR="0" lvl="1" indent="-1635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charset="0"/>
              <a:buChar char="–"/>
              <a:tabLst/>
              <a:defRPr/>
            </a:pPr>
            <a:r>
              <a:rPr lang="zh-CN" altLang="en-US" dirty="0" smtClean="0"/>
              <a:t>第二级，宋体或微软雅黑，不小于</a:t>
            </a:r>
            <a:r>
              <a:rPr lang="en-US" altLang="zh-CN" dirty="0" smtClean="0"/>
              <a:t>16</a:t>
            </a:r>
            <a:r>
              <a:rPr lang="zh-CN" altLang="en-US" dirty="0" smtClean="0"/>
              <a:t>号</a:t>
            </a:r>
            <a:endParaRPr lang="en-US" altLang="zh-CN" dirty="0" smtClean="0"/>
          </a:p>
          <a:p>
            <a:pPr marL="855663" marR="0" lvl="2" indent="-1730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r>
              <a:rPr lang="zh-CN" altLang="en-US" dirty="0" smtClean="0"/>
              <a:t>第三级，宋体或微软雅黑，不小于</a:t>
            </a:r>
            <a:r>
              <a:rPr lang="en-US" altLang="zh-CN" dirty="0" smtClean="0"/>
              <a:t>16</a:t>
            </a:r>
            <a:r>
              <a:rPr lang="zh-CN" altLang="en-US" dirty="0" smtClean="0"/>
              <a:t>号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3D78F-F87D-40C6-AE05-E24930F896FC}" type="datetimeFigureOut">
              <a:rPr lang="zh-CN" altLang="en-US" smtClean="0"/>
              <a:pPr/>
              <a:t>2013/2/25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1F11-18DD-4FF3-9AD8-4C50AC86A4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3D78F-F87D-40C6-AE05-E24930F896FC}" type="datetimeFigureOut">
              <a:rPr lang="zh-CN" altLang="en-US" smtClean="0"/>
              <a:pPr/>
              <a:t>2013/2/25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1F11-18DD-4FF3-9AD8-4C50AC86A4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3D78F-F87D-40C6-AE05-E24930F896FC}" type="datetimeFigureOut">
              <a:rPr lang="zh-CN" altLang="en-US" smtClean="0"/>
              <a:pPr/>
              <a:t>2013/2/25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1F11-18DD-4FF3-9AD8-4C50AC86A4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3D78F-F87D-40C6-AE05-E24930F896FC}" type="datetimeFigureOut">
              <a:rPr lang="zh-CN" altLang="en-US" smtClean="0"/>
              <a:pPr/>
              <a:t>2013/2/25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1F11-18DD-4FF3-9AD8-4C50AC86A4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3D78F-F87D-40C6-AE05-E24930F896FC}" type="datetimeFigureOut">
              <a:rPr lang="zh-CN" altLang="en-US" smtClean="0"/>
              <a:pPr/>
              <a:t>2013/2/25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1F11-18DD-4FF3-9AD8-4C50AC86A4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3D78F-F87D-40C6-AE05-E24930F896FC}" type="datetimeFigureOut">
              <a:rPr lang="zh-CN" altLang="en-US" smtClean="0"/>
              <a:pPr/>
              <a:t>2013/2/25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1F11-18DD-4FF3-9AD8-4C50AC86A4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1412776"/>
            <a:ext cx="8686800" cy="494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</p:txBody>
      </p:sp>
      <p:sp>
        <p:nvSpPr>
          <p:cNvPr id="67588" name="Line 4"/>
          <p:cNvSpPr>
            <a:spLocks noChangeShapeType="1"/>
          </p:cNvSpPr>
          <p:nvPr/>
        </p:nvSpPr>
        <p:spPr bwMode="auto">
          <a:xfrm flipV="1">
            <a:off x="274638" y="54927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dirty="0">
              <a:latin typeface="微软雅黑" pitchFamily="34" charset="-122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black">
          <a:xfrm>
            <a:off x="7589838" y="6537325"/>
            <a:ext cx="13716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r">
              <a:lnSpc>
                <a:spcPct val="100000"/>
              </a:lnSpc>
            </a:pPr>
            <a:r>
              <a:rPr lang="en-US" altLang="zh-CN" sz="800" dirty="0">
                <a:solidFill>
                  <a:schemeClr val="tx1"/>
                </a:solidFill>
                <a:latin typeface="微软雅黑" pitchFamily="34" charset="-122"/>
                <a:ea typeface="宋体" charset="-122"/>
              </a:rPr>
              <a:t>© 2009 IBM Corporation</a:t>
            </a:r>
            <a:endParaRPr lang="en-US" altLang="zh-CN" sz="1800" dirty="0">
              <a:solidFill>
                <a:schemeClr val="tx1"/>
              </a:solidFill>
              <a:latin typeface="微软雅黑" pitchFamily="34" charset="-122"/>
              <a:ea typeface="宋体" charset="-122"/>
            </a:endParaRPr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182563" y="6537325"/>
            <a:ext cx="3667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800">
                <a:solidFill>
                  <a:schemeClr val="tx1"/>
                </a:solidFill>
                <a:latin typeface="微软雅黑" pitchFamily="34" charset="-122"/>
                <a:ea typeface="宋体" charset="-122"/>
                <a:cs typeface="Arial" charset="0"/>
              </a:defRPr>
            </a:lvl1pPr>
          </a:lstStyle>
          <a:p>
            <a:fld id="{00DEC9F4-721B-402E-A7A8-B237B81F1105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759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47664" y="6540584"/>
            <a:ext cx="59436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800">
                <a:solidFill>
                  <a:schemeClr val="tx1"/>
                </a:solidFill>
                <a:latin typeface="微软雅黑" pitchFamily="34" charset="-122"/>
                <a:ea typeface="宋体" charset="-122"/>
                <a:cs typeface="Arial" charset="0"/>
              </a:defRPr>
            </a:lvl1pPr>
          </a:lstStyle>
          <a:p>
            <a:endParaRPr lang="en-US" altLang="zh-CN" dirty="0"/>
          </a:p>
        </p:txBody>
      </p:sp>
      <p:sp>
        <p:nvSpPr>
          <p:cNvPr id="6759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49275" y="6540584"/>
            <a:ext cx="1004888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800">
                <a:solidFill>
                  <a:schemeClr val="tx1"/>
                </a:solidFill>
                <a:latin typeface="微软雅黑" pitchFamily="34" charset="-122"/>
                <a:ea typeface="宋体" charset="-122"/>
                <a:cs typeface="Arial" charset="0"/>
              </a:defRPr>
            </a:lvl1pPr>
          </a:lstStyle>
          <a:p>
            <a:endParaRPr lang="en-US" altLang="zh-CN" dirty="0"/>
          </a:p>
        </p:txBody>
      </p:sp>
      <p:sp>
        <p:nvSpPr>
          <p:cNvPr id="6759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593725"/>
            <a:ext cx="8686800" cy="74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400" dirty="0" smtClean="0">
                <a:ea typeface="宋体" charset="-122"/>
              </a:rPr>
              <a:t>标题：宋体</a:t>
            </a:r>
            <a:r>
              <a:rPr lang="en-US" altLang="zh-CN" sz="2400" dirty="0" smtClean="0">
                <a:ea typeface="宋体" charset="-122"/>
              </a:rPr>
              <a:t>24</a:t>
            </a:r>
            <a:r>
              <a:rPr lang="zh-CN" altLang="en-US" sz="2400" dirty="0" smtClean="0">
                <a:ea typeface="宋体" charset="-122"/>
              </a:rPr>
              <a:t>号粗体</a:t>
            </a:r>
            <a:endParaRPr lang="en-US" altLang="zh-CN" dirty="0" smtClean="0"/>
          </a:p>
        </p:txBody>
      </p:sp>
      <p:pic>
        <p:nvPicPr>
          <p:cNvPr id="14" name="Picture 10" descr="R120_G137_B251-20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72896" y="124950"/>
            <a:ext cx="863600" cy="346836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0000" endA="300" endPos="38500" dist="50800" dir="5400000" sy="-100000" algn="bl" rotWithShape="0"/>
          </a:effectLst>
        </p:spPr>
      </p:pic>
      <p:pic>
        <p:nvPicPr>
          <p:cNvPr id="16" name="Picture 11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6732240" y="58272"/>
            <a:ext cx="1368152" cy="466558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0000" endA="300" endPos="385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1115616" cy="54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softEdge rad="31750"/>
          </a:effectLst>
          <a:scene3d>
            <a:camera prst="orthographicFront"/>
            <a:lightRig rig="threePt" dir="t"/>
          </a:scene3d>
          <a:sp3d>
            <a:bevelT prst="slope"/>
          </a:sp3d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1115616" cy="54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softEdge rad="31750"/>
          </a:effectLst>
          <a:scene3d>
            <a:camera prst="orthographicFront"/>
            <a:lightRig rig="threePt" dir="t"/>
          </a:scene3d>
          <a:sp3d>
            <a:bevelT prst="slope"/>
          </a:sp3d>
        </p:spPr>
      </p:pic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1115616" cy="54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softEdge rad="31750"/>
          </a:effectLst>
          <a:scene3d>
            <a:camera prst="orthographicFront"/>
            <a:lightRig rig="threePt" dir="t"/>
          </a:scene3d>
          <a:sp3d>
            <a:bevelT prst="slope"/>
          </a:sp3d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79" r:id="rId2"/>
    <p:sldLayoutId id="2147483691" r:id="rId3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微软雅黑" pitchFamily="34" charset="-122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9pPr>
    </p:titleStyle>
    <p:bodyStyle>
      <a:lvl1pPr marL="173038" indent="-173038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800">
          <a:solidFill>
            <a:schemeClr val="tx1"/>
          </a:solidFill>
          <a:latin typeface="微软雅黑" pitchFamily="34" charset="-122"/>
          <a:ea typeface="+mn-ea"/>
          <a:cs typeface="+mn-cs"/>
        </a:defRPr>
      </a:lvl1pPr>
      <a:lvl2pPr marL="509588" indent="-163513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–"/>
        <a:defRPr sz="1600">
          <a:solidFill>
            <a:schemeClr val="tx1"/>
          </a:solidFill>
          <a:latin typeface="微软雅黑" pitchFamily="34" charset="-122"/>
        </a:defRPr>
      </a:lvl2pPr>
      <a:lvl3pPr marL="855663" indent="-173038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微软雅黑" pitchFamily="34" charset="-122"/>
        </a:defRPr>
      </a:lvl3pPr>
      <a:lvl4pPr marL="1203325" indent="-17303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defRPr sz="1600">
          <a:solidFill>
            <a:schemeClr val="bg1"/>
          </a:solidFill>
          <a:latin typeface="+mn-lt"/>
        </a:defRPr>
      </a:lvl4pPr>
      <a:lvl5pPr marL="1539875" indent="-163513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5pPr>
      <a:lvl6pPr marL="1997075" indent="-163513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6pPr>
      <a:lvl7pPr marL="2454275" indent="-163513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7pPr>
      <a:lvl8pPr marL="2911475" indent="-163513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8pPr>
      <a:lvl9pPr marL="3368675" indent="-163513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3D78F-F87D-40C6-AE05-E24930F896FC}" type="datetimeFigureOut">
              <a:rPr lang="zh-CN" altLang="en-US" smtClean="0"/>
              <a:pPr/>
              <a:t>2013/2/25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31F11-18DD-4FF3-9AD8-4C50AC86A4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0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sz="3000" b="1" dirty="0" smtClean="0"/>
              <a:t>Oracle MOM</a:t>
            </a:r>
            <a:r>
              <a:rPr lang="zh-CN" altLang="en-US" sz="3000" b="1" dirty="0" smtClean="0"/>
              <a:t>系统</a:t>
            </a:r>
            <a:r>
              <a:rPr lang="en-US" altLang="zh-CN" sz="3000" b="1" dirty="0" smtClean="0"/>
              <a:t> —</a:t>
            </a:r>
            <a:r>
              <a:rPr lang="zh-CN" altLang="en-US" sz="3000" b="1" dirty="0" smtClean="0"/>
              <a:t>商品创建</a:t>
            </a:r>
            <a:endParaRPr lang="en-US" altLang="zh-CN" sz="3000" b="1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00232" y="6072206"/>
            <a:ext cx="5760640" cy="360511"/>
          </a:xfrm>
        </p:spPr>
        <p:txBody>
          <a:bodyPr/>
          <a:lstStyle/>
          <a:p>
            <a:r>
              <a:rPr lang="en-US" altLang="zh-CN" sz="1400" b="1" dirty="0" smtClean="0"/>
              <a:t>                                     2012.12.1</a:t>
            </a:r>
            <a:endParaRPr lang="en-US" altLang="zh-CN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3" y="593725"/>
            <a:ext cx="6176159" cy="406383"/>
          </a:xfrm>
        </p:spPr>
        <p:txBody>
          <a:bodyPr/>
          <a:lstStyle/>
          <a:p>
            <a:r>
              <a:rPr lang="en-US" sz="1400" dirty="0" smtClean="0">
                <a:solidFill>
                  <a:schemeClr val="tx1"/>
                </a:solidFill>
              </a:rPr>
              <a:t>1.5 </a:t>
            </a:r>
            <a:r>
              <a:rPr sz="1400" dirty="0" smtClean="0">
                <a:solidFill>
                  <a:schemeClr val="tx1"/>
                </a:solidFill>
              </a:rPr>
              <a:t>主界面数据维护完成后，点左侧供应商，进入商品</a:t>
            </a:r>
            <a:r>
              <a:rPr lang="en-US" sz="1400" dirty="0" smtClean="0">
                <a:solidFill>
                  <a:schemeClr val="tx1"/>
                </a:solidFill>
              </a:rPr>
              <a:t>-</a:t>
            </a:r>
            <a:r>
              <a:rPr sz="1400" dirty="0" smtClean="0">
                <a:solidFill>
                  <a:schemeClr val="tx1"/>
                </a:solidFill>
              </a:rPr>
              <a:t>供应商界面，见图</a:t>
            </a:r>
            <a:br>
              <a:rPr sz="1400" dirty="0" smtClean="0">
                <a:solidFill>
                  <a:schemeClr val="tx1"/>
                </a:solidFill>
              </a:rPr>
            </a:b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C6FCE-5098-4587-931A-ED875ECE5E3A}" type="slidenum">
              <a:rPr lang="en-US" altLang="zh-CN" smtClean="0"/>
              <a:pPr/>
              <a:t>10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500034" y="1071546"/>
            <a:ext cx="5857916" cy="37862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0034" y="5072074"/>
            <a:ext cx="5857916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1.5.1 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输入供应商、供应商地点、以及确认是否可返回至供应商，点击应用，再点击左上方的，商品</a:t>
            </a:r>
            <a:r>
              <a:rPr lang="en-US" sz="1400" b="1" dirty="0" smtClean="0">
                <a:solidFill>
                  <a:schemeClr val="tx1"/>
                </a:solidFill>
              </a:rPr>
              <a:t>-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供应商</a:t>
            </a:r>
            <a:r>
              <a:rPr lang="en-US" sz="1400" b="1" dirty="0" smtClean="0">
                <a:solidFill>
                  <a:schemeClr val="tx1"/>
                </a:solidFill>
              </a:rPr>
              <a:t>-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货源国家（地点），进入商品</a:t>
            </a:r>
            <a:r>
              <a:rPr lang="en-US" sz="1400" b="1" dirty="0" smtClean="0">
                <a:solidFill>
                  <a:schemeClr val="tx1"/>
                </a:solidFill>
              </a:rPr>
              <a:t>-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供应商</a:t>
            </a:r>
            <a:r>
              <a:rPr lang="en-US" sz="1400" b="1" dirty="0" smtClean="0">
                <a:solidFill>
                  <a:schemeClr val="tx1"/>
                </a:solidFill>
              </a:rPr>
              <a:t>-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货源国家界面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428728" y="5072074"/>
            <a:ext cx="642942" cy="21431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143108" y="5072074"/>
            <a:ext cx="928694" cy="21431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4429124" y="5072074"/>
            <a:ext cx="1214446" cy="21431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12" name="下箭头 11"/>
          <p:cNvSpPr/>
          <p:nvPr/>
        </p:nvSpPr>
        <p:spPr bwMode="auto">
          <a:xfrm>
            <a:off x="4929190" y="5357826"/>
            <a:ext cx="142876" cy="357190"/>
          </a:xfrm>
          <a:prstGeom prst="downArrow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43438" y="5715017"/>
            <a:ext cx="1857388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tx1"/>
                </a:solidFill>
              </a:rPr>
              <a:t>程序默认自供应商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2428860" y="5286388"/>
            <a:ext cx="2428892" cy="21431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845" y="571480"/>
            <a:ext cx="5572164" cy="406383"/>
          </a:xfrm>
        </p:spPr>
        <p:txBody>
          <a:bodyPr/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1.3 </a:t>
            </a:r>
            <a:r>
              <a:rPr sz="1400" dirty="0" smtClean="0">
                <a:solidFill>
                  <a:schemeClr val="tx1"/>
                </a:solidFill>
              </a:rPr>
              <a:t>商品</a:t>
            </a:r>
            <a:r>
              <a:rPr lang="en-US" altLang="zh-CN" sz="1400" dirty="0" smtClean="0">
                <a:solidFill>
                  <a:schemeClr val="tx1"/>
                </a:solidFill>
              </a:rPr>
              <a:t>-</a:t>
            </a:r>
            <a:r>
              <a:rPr sz="1400" dirty="0" smtClean="0">
                <a:solidFill>
                  <a:schemeClr val="tx1"/>
                </a:solidFill>
              </a:rPr>
              <a:t>供应商</a:t>
            </a:r>
            <a:r>
              <a:rPr lang="en-US" altLang="zh-CN" sz="1400" dirty="0" smtClean="0">
                <a:solidFill>
                  <a:schemeClr val="tx1"/>
                </a:solidFill>
              </a:rPr>
              <a:t>-</a:t>
            </a:r>
            <a:r>
              <a:rPr sz="1400" dirty="0" smtClean="0">
                <a:solidFill>
                  <a:schemeClr val="tx1"/>
                </a:solidFill>
              </a:rPr>
              <a:t>货源国家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C6FCE-5098-4587-931A-ED875ECE5E3A}" type="slidenum">
              <a:rPr lang="en-US" altLang="zh-CN" smtClean="0"/>
              <a:pPr/>
              <a:t>11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714348" y="1142984"/>
            <a:ext cx="6072230" cy="37147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571480"/>
            <a:ext cx="7962109" cy="406383"/>
          </a:xfrm>
        </p:spPr>
        <p:txBody>
          <a:bodyPr/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1.3.1 </a:t>
            </a:r>
            <a:r>
              <a:rPr sz="1400" dirty="0" smtClean="0">
                <a:solidFill>
                  <a:schemeClr val="tx1"/>
                </a:solidFill>
              </a:rPr>
              <a:t>输入 货源国家（地区），点击创建，进入数据维护模式，注意单位成本必须是不含税的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C6FCE-5098-4587-931A-ED875ECE5E3A}" type="slidenum">
              <a:rPr lang="en-US" altLang="zh-CN" smtClean="0"/>
              <a:pPr/>
              <a:t>12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6" name="矩形 5"/>
          <p:cNvSpPr/>
          <p:nvPr/>
        </p:nvSpPr>
        <p:spPr bwMode="auto">
          <a:xfrm>
            <a:off x="7072330" y="642918"/>
            <a:ext cx="785818" cy="28575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500034" y="1142984"/>
            <a:ext cx="7000924" cy="442915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auto">
          <a:xfrm>
            <a:off x="3143240" y="1928802"/>
            <a:ext cx="1500198" cy="164307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928662" y="3000372"/>
            <a:ext cx="1500198" cy="14287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571480"/>
            <a:ext cx="8715436" cy="500066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zh-CN" sz="1400" b="1" dirty="0" smtClean="0">
                <a:solidFill>
                  <a:schemeClr val="tx1"/>
                </a:solidFill>
              </a:rPr>
              <a:t>1.4 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输入完数据后（上图红框为必填项），填完之后，点击左上角红色的商品成本核算，进入商品的成本核算。</a:t>
            </a:r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C6FCE-5098-4587-931A-ED875ECE5E3A}" type="slidenum">
              <a:rPr lang="en-US" altLang="zh-CN" smtClean="0"/>
              <a:pPr/>
              <a:t>13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428596" y="1357298"/>
            <a:ext cx="1143008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tx1"/>
                </a:solidFill>
              </a:rPr>
              <a:t>内包装：</a:t>
            </a:r>
            <a:endParaRPr lang="en-US" altLang="zh-CN" sz="1200" b="1" dirty="0" smtClean="0">
              <a:solidFill>
                <a:schemeClr val="tx1"/>
              </a:solidFill>
            </a:endParaRPr>
          </a:p>
          <a:p>
            <a:r>
              <a:rPr lang="zh-CN" altLang="en-US" sz="1200" b="1" dirty="0" smtClean="0">
                <a:solidFill>
                  <a:schemeClr val="tx1"/>
                </a:solidFill>
              </a:rPr>
              <a:t>货箱：</a:t>
            </a:r>
            <a:endParaRPr lang="en-US" altLang="zh-CN" sz="1200" b="1" dirty="0" smtClean="0">
              <a:solidFill>
                <a:schemeClr val="tx1"/>
              </a:solidFill>
            </a:endParaRPr>
          </a:p>
          <a:p>
            <a:r>
              <a:rPr lang="zh-CN" altLang="en-US" sz="1200" b="1" dirty="0" smtClean="0">
                <a:solidFill>
                  <a:schemeClr val="tx1"/>
                </a:solidFill>
              </a:rPr>
              <a:t>最小补货量：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右大括号 6"/>
          <p:cNvSpPr/>
          <p:nvPr/>
        </p:nvSpPr>
        <p:spPr bwMode="auto">
          <a:xfrm>
            <a:off x="1500166" y="1357298"/>
            <a:ext cx="71438" cy="571504"/>
          </a:xfrm>
          <a:prstGeom prst="rightBrac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14480" y="1428736"/>
            <a:ext cx="307183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tx1"/>
                </a:solidFill>
              </a:rPr>
              <a:t>需解释业务含义，是否在业务中还需要使用其他字段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428596" y="2000240"/>
            <a:ext cx="5486400" cy="304355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0034" y="5357826"/>
            <a:ext cx="542928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tx1"/>
                </a:solidFill>
              </a:rPr>
              <a:t>1.6.1 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输入交货国家（地区），选上主要交货国家，点击计算税，系统自动算出含税成本，再点确认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357290" y="5357826"/>
            <a:ext cx="1428760" cy="21431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357554" y="5357826"/>
            <a:ext cx="1143008" cy="21431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4929190" y="5357826"/>
            <a:ext cx="642942" cy="28575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2714612" y="5572140"/>
            <a:ext cx="500066" cy="21431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571481"/>
            <a:ext cx="8401819" cy="428628"/>
          </a:xfrm>
        </p:spPr>
        <p:txBody>
          <a:bodyPr/>
          <a:lstStyle/>
          <a:p>
            <a:r>
              <a:rPr lang="en-US" sz="1400" dirty="0" smtClean="0">
                <a:solidFill>
                  <a:schemeClr val="tx1"/>
                </a:solidFill>
              </a:rPr>
              <a:t>1.6.2 </a:t>
            </a:r>
            <a:r>
              <a:rPr sz="1400" dirty="0" smtClean="0">
                <a:solidFill>
                  <a:schemeClr val="tx1"/>
                </a:solidFill>
              </a:rPr>
              <a:t>默认税率是按大类税率传承过来，如果需修改，需在商品维护主界面左侧的增值税维护处修改。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C6FCE-5098-4587-931A-ED875ECE5E3A}" type="slidenum">
              <a:rPr lang="en-US" altLang="zh-CN" smtClean="0"/>
              <a:pPr/>
              <a:t>14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6" name="矩形 5"/>
          <p:cNvSpPr/>
          <p:nvPr/>
        </p:nvSpPr>
        <p:spPr bwMode="auto">
          <a:xfrm>
            <a:off x="6786578" y="642918"/>
            <a:ext cx="1143008" cy="28575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785786" y="1142984"/>
            <a:ext cx="6215106" cy="392909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auto">
          <a:xfrm>
            <a:off x="4572000" y="1571612"/>
            <a:ext cx="857256" cy="14287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642919"/>
            <a:ext cx="8572560" cy="428628"/>
          </a:xfrm>
        </p:spPr>
        <p:txBody>
          <a:bodyPr/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1.7</a:t>
            </a:r>
            <a:r>
              <a:rPr sz="1400" dirty="0" smtClean="0">
                <a:solidFill>
                  <a:schemeClr val="tx1"/>
                </a:solidFill>
              </a:rPr>
              <a:t>售价，商品的售价是基于区域加价情况自动默认，允许修改。点击左侧按区域的零售，进入售价窗口，如果需要修改默认值，在销售单位零售下修改成正确数据，点击确认即可，如果不改，直接点确认。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C6FCE-5098-4587-931A-ED875ECE5E3A}" type="slidenum">
              <a:rPr lang="en-US" altLang="zh-CN" smtClean="0"/>
              <a:pPr/>
              <a:t>15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6" name="矩形 5"/>
          <p:cNvSpPr/>
          <p:nvPr/>
        </p:nvSpPr>
        <p:spPr bwMode="auto">
          <a:xfrm>
            <a:off x="6357950" y="714356"/>
            <a:ext cx="928694" cy="28575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357422" y="1071546"/>
            <a:ext cx="1071570" cy="21431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357818" y="1071546"/>
            <a:ext cx="428628" cy="21431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428596" y="1500174"/>
            <a:ext cx="7000924" cy="42148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571480"/>
            <a:ext cx="8401819" cy="642941"/>
          </a:xfrm>
        </p:spPr>
        <p:txBody>
          <a:bodyPr/>
          <a:lstStyle/>
          <a:p>
            <a:r>
              <a:rPr lang="en-US" sz="1400" dirty="0" smtClean="0">
                <a:solidFill>
                  <a:schemeClr val="tx1"/>
                </a:solidFill>
              </a:rPr>
              <a:t>1.8</a:t>
            </a:r>
            <a:r>
              <a:rPr sz="1400" dirty="0" smtClean="0">
                <a:solidFill>
                  <a:schemeClr val="tx1"/>
                </a:solidFill>
              </a:rPr>
              <a:t>用户自定义（</a:t>
            </a:r>
            <a:r>
              <a:rPr lang="en-US" sz="1400" dirty="0" smtClean="0">
                <a:solidFill>
                  <a:schemeClr val="tx1"/>
                </a:solidFill>
              </a:rPr>
              <a:t>UDA</a:t>
            </a:r>
            <a:r>
              <a:rPr sz="1400" dirty="0" smtClean="0">
                <a:solidFill>
                  <a:schemeClr val="tx1"/>
                </a:solidFill>
              </a:rPr>
              <a:t>）维护，</a:t>
            </a:r>
            <a:r>
              <a:rPr lang="en-US" sz="1400" dirty="0" smtClean="0">
                <a:solidFill>
                  <a:schemeClr val="tx1"/>
                </a:solidFill>
              </a:rPr>
              <a:t>UDA</a:t>
            </a:r>
            <a:r>
              <a:rPr sz="1400" dirty="0" smtClean="0">
                <a:solidFill>
                  <a:schemeClr val="tx1"/>
                </a:solidFill>
              </a:rPr>
              <a:t>是在标准字段里没有，用户自定义字段的一种形式，</a:t>
            </a:r>
            <a:r>
              <a:rPr lang="en-US" sz="1400" dirty="0" smtClean="0">
                <a:solidFill>
                  <a:schemeClr val="tx1"/>
                </a:solidFill>
              </a:rPr>
              <a:t>UDA</a:t>
            </a:r>
            <a:r>
              <a:rPr sz="1400" dirty="0" smtClean="0">
                <a:solidFill>
                  <a:schemeClr val="tx1"/>
                </a:solidFill>
              </a:rPr>
              <a:t>可以定义三种类型，值类型，日期类型，自由文本类型</a:t>
            </a:r>
            <a:r>
              <a:rPr dirty="0" smtClean="0"/>
              <a:t/>
            </a:r>
            <a:br>
              <a:rPr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C6FCE-5098-4587-931A-ED875ECE5E3A}" type="slidenum">
              <a:rPr lang="en-US" altLang="zh-CN" smtClean="0"/>
              <a:pPr/>
              <a:t>16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357158" y="1357298"/>
            <a:ext cx="385765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chemeClr val="tx1"/>
                </a:solidFill>
              </a:rPr>
              <a:t>1.8.1 UDA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维护，点击左侧用户定义属性，进入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UDA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清单窗口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428596" y="2000240"/>
            <a:ext cx="5857916" cy="37147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1" y="642919"/>
            <a:ext cx="4071965" cy="428627"/>
          </a:xfrm>
        </p:spPr>
        <p:txBody>
          <a:bodyPr/>
          <a:lstStyle/>
          <a:p>
            <a:r>
              <a:rPr altLang="en-US" sz="1400" dirty="0" smtClean="0">
                <a:solidFill>
                  <a:schemeClr val="tx1"/>
                </a:solidFill>
              </a:rPr>
              <a:t>需更新</a:t>
            </a:r>
            <a:r>
              <a:rPr lang="en-US" altLang="en-US" sz="1400" dirty="0" smtClean="0">
                <a:solidFill>
                  <a:schemeClr val="tx1"/>
                </a:solidFill>
              </a:rPr>
              <a:t>UDA</a:t>
            </a:r>
            <a:br>
              <a:rPr lang="en-US" altLang="en-US" sz="1400" dirty="0" smtClean="0">
                <a:solidFill>
                  <a:schemeClr val="tx1"/>
                </a:solidFill>
              </a:rPr>
            </a:br>
            <a:r>
              <a:rPr altLang="en-US" sz="1400" dirty="0" smtClean="0">
                <a:solidFill>
                  <a:schemeClr val="tx1"/>
                </a:solidFill>
              </a:rPr>
              <a:t>有两个</a:t>
            </a:r>
            <a:r>
              <a:rPr lang="en-US" altLang="en-US" sz="1400" dirty="0" smtClean="0">
                <a:solidFill>
                  <a:schemeClr val="tx1"/>
                </a:solidFill>
              </a:rPr>
              <a:t>UDA</a:t>
            </a:r>
            <a:r>
              <a:rPr altLang="en-US" sz="1400" dirty="0" smtClean="0">
                <a:solidFill>
                  <a:schemeClr val="tx1"/>
                </a:solidFill>
              </a:rPr>
              <a:t>从大类上默认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C6FCE-5098-4587-931A-ED875ECE5E3A}" type="slidenum">
              <a:rPr lang="en-US" altLang="zh-CN" smtClean="0"/>
              <a:pPr/>
              <a:t>17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470295"/>
              </p:ext>
            </p:extLst>
          </p:nvPr>
        </p:nvGraphicFramePr>
        <p:xfrm>
          <a:off x="179513" y="1643050"/>
          <a:ext cx="5035429" cy="3693246"/>
        </p:xfrm>
        <a:graphic>
          <a:graphicData uri="http://schemas.openxmlformats.org/drawingml/2006/table">
            <a:tbl>
              <a:tblPr/>
              <a:tblGrid>
                <a:gridCol w="1943978"/>
                <a:gridCol w="1027973"/>
                <a:gridCol w="2063478"/>
              </a:tblGrid>
              <a:tr h="2024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UDA字段</a:t>
                      </a:r>
                      <a:endParaRPr lang="zh-CN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类型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备注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408">
                <a:tc>
                  <a:txBody>
                    <a:bodyPr/>
                    <a:lstStyle/>
                    <a:p>
                      <a:pPr algn="l" fontAlgn="ctr"/>
                      <a:r>
                        <a:rPr 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产地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值类型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标准功能无产地字段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408">
                <a:tc>
                  <a:txBody>
                    <a:bodyPr/>
                    <a:lstStyle/>
                    <a:p>
                      <a:pPr algn="l" fontAlgn="ctr"/>
                      <a:r>
                        <a:rPr lang="zh-CN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品牌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值类型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标准功能无品牌字段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408">
                <a:tc>
                  <a:txBody>
                    <a:bodyPr/>
                    <a:lstStyle/>
                    <a:p>
                      <a:pPr algn="l" fontAlgn="ctr"/>
                      <a:r>
                        <a:rPr 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是否打印保质期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值类型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408">
                <a:tc>
                  <a:txBody>
                    <a:bodyPr/>
                    <a:lstStyle/>
                    <a:p>
                      <a:pPr algn="l" fontAlgn="ctr"/>
                      <a:r>
                        <a:rPr 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保质期天数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自由文本类型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408">
                <a:tc>
                  <a:txBody>
                    <a:bodyPr/>
                    <a:lstStyle/>
                    <a:p>
                      <a:pPr algn="l" fontAlgn="ctr"/>
                      <a:r>
                        <a:rPr 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正常/促销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值类型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4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NBO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值类型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4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GDSN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值类型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40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口味商品</a:t>
                      </a:r>
                      <a:endParaRPr lang="zh-CN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值类型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310">
                <a:tc>
                  <a:txBody>
                    <a:bodyPr/>
                    <a:lstStyle/>
                    <a:p>
                      <a:pPr algn="l" fontAlgn="ctr"/>
                      <a:r>
                        <a:rPr lang="zh-CN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全国性/区域性/不定义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值类型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408">
                <a:tc>
                  <a:txBody>
                    <a:bodyPr/>
                    <a:lstStyle/>
                    <a:p>
                      <a:pPr algn="l" fontAlgn="ctr"/>
                      <a:r>
                        <a:rPr lang="zh-CN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会员积分段促销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值类型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用于非商品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408">
                <a:tc>
                  <a:txBody>
                    <a:bodyPr/>
                    <a:lstStyle/>
                    <a:p>
                      <a:pPr algn="l" fontAlgn="ctr"/>
                      <a:r>
                        <a:rPr 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季节性/年节商品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值类型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408">
                <a:tc>
                  <a:txBody>
                    <a:bodyPr/>
                    <a:lstStyle/>
                    <a:p>
                      <a:pPr algn="l" fontAlgn="ctr"/>
                      <a:r>
                        <a:rPr 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是否进口食品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值类型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408">
                <a:tc>
                  <a:txBody>
                    <a:bodyPr/>
                    <a:lstStyle/>
                    <a:p>
                      <a:pPr algn="l" fontAlgn="ctr"/>
                      <a:r>
                        <a:rPr 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年份（用于酒）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值类型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408">
                <a:tc>
                  <a:txBody>
                    <a:bodyPr/>
                    <a:lstStyle/>
                    <a:p>
                      <a:pPr algn="l" fontAlgn="ctr"/>
                      <a:r>
                        <a:rPr 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是否可以进行店内调拨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值类型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408">
                <a:tc>
                  <a:txBody>
                    <a:bodyPr/>
                    <a:lstStyle/>
                    <a:p>
                      <a:pPr algn="l" fontAlgn="ctr"/>
                      <a:r>
                        <a:rPr 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是否生鲜商品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值类型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408">
                <a:tc>
                  <a:txBody>
                    <a:bodyPr/>
                    <a:lstStyle/>
                    <a:p>
                      <a:pPr algn="l" fontAlgn="ctr"/>
                      <a:r>
                        <a:rPr lang="zh-CN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付款方式促销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值类型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408">
                <a:tc>
                  <a:txBody>
                    <a:bodyPr/>
                    <a:lstStyle/>
                    <a:p>
                      <a:pPr algn="l" fontAlgn="ctr"/>
                      <a:r>
                        <a:rPr lang="zh-CN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印花促销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值类型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844" y="571480"/>
            <a:ext cx="8401819" cy="747043"/>
          </a:xfrm>
        </p:spPr>
        <p:txBody>
          <a:bodyPr/>
          <a:lstStyle/>
          <a:p>
            <a:r>
              <a:rPr lang="en-US" sz="1400" dirty="0" smtClean="0">
                <a:solidFill>
                  <a:schemeClr val="tx1"/>
                </a:solidFill>
              </a:rPr>
              <a:t>1.9</a:t>
            </a:r>
            <a:r>
              <a:rPr sz="1400" dirty="0" smtClean="0">
                <a:solidFill>
                  <a:schemeClr val="tx1"/>
                </a:solidFill>
              </a:rPr>
              <a:t>创建子货品是，子货品分两种类型：一种是</a:t>
            </a:r>
            <a:r>
              <a:rPr lang="en-US" sz="1400" dirty="0" smtClean="0">
                <a:solidFill>
                  <a:schemeClr val="tx1"/>
                </a:solidFill>
              </a:rPr>
              <a:t>Diff</a:t>
            </a:r>
            <a:r>
              <a:rPr sz="1400" dirty="0" smtClean="0">
                <a:solidFill>
                  <a:schemeClr val="tx1"/>
                </a:solidFill>
              </a:rPr>
              <a:t>差异，一种是无</a:t>
            </a:r>
            <a:r>
              <a:rPr lang="en-US" sz="1400" dirty="0" smtClean="0">
                <a:solidFill>
                  <a:schemeClr val="tx1"/>
                </a:solidFill>
              </a:rPr>
              <a:t>Diff</a:t>
            </a:r>
            <a:r>
              <a:rPr sz="1400" dirty="0" smtClean="0">
                <a:solidFill>
                  <a:schemeClr val="tx1"/>
                </a:solidFill>
              </a:rPr>
              <a:t>子货品。</a:t>
            </a:r>
            <a:br>
              <a:rPr sz="14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1.9.1</a:t>
            </a:r>
            <a:r>
              <a:rPr sz="1200" dirty="0" smtClean="0">
                <a:solidFill>
                  <a:schemeClr val="tx1"/>
                </a:solidFill>
              </a:rPr>
              <a:t>无</a:t>
            </a:r>
            <a:r>
              <a:rPr lang="en-US" sz="1200" dirty="0" smtClean="0">
                <a:solidFill>
                  <a:schemeClr val="tx1"/>
                </a:solidFill>
              </a:rPr>
              <a:t>Diff</a:t>
            </a:r>
            <a:r>
              <a:rPr sz="1200" dirty="0" smtClean="0">
                <a:solidFill>
                  <a:schemeClr val="tx1"/>
                </a:solidFill>
              </a:rPr>
              <a:t>子货品，直接点击下方创建子货品按键，进入子货品窗口，选择商品编号类型，点击应用，即生成第二级商品，商品名称默认传承为上级名称，允许修改，供应商、配置等都上一层级。</a:t>
            </a:r>
            <a:r>
              <a:rPr sz="1400" dirty="0" smtClean="0">
                <a:solidFill>
                  <a:schemeClr val="tx1"/>
                </a:solidFill>
              </a:rPr>
              <a:t/>
            </a:r>
            <a:br>
              <a:rPr sz="1400" dirty="0" smtClean="0">
                <a:solidFill>
                  <a:schemeClr val="tx1"/>
                </a:solidFill>
              </a:rPr>
            </a:b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C6FCE-5098-4587-931A-ED875ECE5E3A}" type="slidenum">
              <a:rPr lang="en-US" altLang="zh-CN" smtClean="0"/>
              <a:pPr/>
              <a:t>18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214282" y="1714488"/>
            <a:ext cx="5572164" cy="34290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4282" y="5500702"/>
            <a:ext cx="535785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/>
                </a:solidFill>
              </a:rPr>
              <a:t>是先创建商品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/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地点，还是先创建子货品？</a:t>
            </a:r>
            <a:endParaRPr lang="en-US" altLang="zh-CN" sz="1400" b="1" dirty="0" smtClean="0">
              <a:solidFill>
                <a:schemeClr val="tx1"/>
              </a:solidFill>
            </a:endParaRPr>
          </a:p>
          <a:p>
            <a:r>
              <a:rPr lang="zh-CN" altLang="en-US" sz="1400" b="1" dirty="0" smtClean="0">
                <a:solidFill>
                  <a:schemeClr val="tx1"/>
                </a:solidFill>
              </a:rPr>
              <a:t>对于口味商品，需要更新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UDA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值，在第二层商品上更新。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642918"/>
            <a:ext cx="8401819" cy="477821"/>
          </a:xfrm>
        </p:spPr>
        <p:txBody>
          <a:bodyPr/>
          <a:lstStyle/>
          <a:p>
            <a:r>
              <a:rPr lang="en-US" sz="1400" dirty="0" smtClean="0">
                <a:solidFill>
                  <a:schemeClr val="tx1"/>
                </a:solidFill>
              </a:rPr>
              <a:t>1.9.1.1</a:t>
            </a:r>
            <a:r>
              <a:rPr sz="1400" dirty="0" smtClean="0">
                <a:solidFill>
                  <a:schemeClr val="tx1"/>
                </a:solidFill>
              </a:rPr>
              <a:t>创建无</a:t>
            </a:r>
            <a:r>
              <a:rPr lang="en-US" sz="1400" dirty="0" smtClean="0">
                <a:solidFill>
                  <a:schemeClr val="tx1"/>
                </a:solidFill>
              </a:rPr>
              <a:t>Diff</a:t>
            </a:r>
            <a:r>
              <a:rPr sz="1400" dirty="0" smtClean="0">
                <a:solidFill>
                  <a:schemeClr val="tx1"/>
                </a:solidFill>
              </a:rPr>
              <a:t>商品第三层子货品，在第二子货品创建后，再次点击创建子货品，注意事务级别为第一层的商品，不能创建第三层子货品。第三层一般为条码，一般使用的商品编号类型为</a:t>
            </a:r>
            <a:r>
              <a:rPr lang="en-US" sz="1400" dirty="0" smtClean="0">
                <a:solidFill>
                  <a:schemeClr val="tx1"/>
                </a:solidFill>
              </a:rPr>
              <a:t>EAN/UCC13</a:t>
            </a:r>
            <a:r>
              <a:rPr sz="1400" dirty="0" smtClean="0">
                <a:solidFill>
                  <a:schemeClr val="tx1"/>
                </a:solidFill>
              </a:rPr>
              <a:t>，如无条码，可选择自动生成一个体符合编码规则的条码，输入后点击确认，即完成第三层子货品的创建。</a:t>
            </a:r>
            <a:br>
              <a:rPr sz="1400" dirty="0" smtClean="0">
                <a:solidFill>
                  <a:schemeClr val="tx1"/>
                </a:solidFill>
              </a:rPr>
            </a:b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C6FCE-5098-4587-931A-ED875ECE5E3A}" type="slidenum">
              <a:rPr lang="en-US" altLang="zh-CN" smtClean="0"/>
              <a:pPr/>
              <a:t>19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6" name="矩形 5"/>
          <p:cNvSpPr/>
          <p:nvPr/>
        </p:nvSpPr>
        <p:spPr bwMode="auto">
          <a:xfrm>
            <a:off x="5929322" y="785794"/>
            <a:ext cx="1000132" cy="21431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857884" y="1071546"/>
            <a:ext cx="1071570" cy="21431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286380" y="1428736"/>
            <a:ext cx="428628" cy="21431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357158" y="1857364"/>
            <a:ext cx="7143800" cy="43577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0" y="6537325"/>
            <a:ext cx="366713" cy="184150"/>
          </a:xfrm>
        </p:spPr>
        <p:txBody>
          <a:bodyPr/>
          <a:lstStyle/>
          <a:p>
            <a:fld id="{579C6FCE-5098-4587-931A-ED875ECE5E3A}" type="slidenum">
              <a:rPr lang="en-US" altLang="zh-CN" smtClean="0"/>
              <a:pPr/>
              <a:t>2</a:t>
            </a:fld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42844" y="785794"/>
            <a:ext cx="3456235" cy="476250"/>
          </a:xfrm>
        </p:spPr>
        <p:txBody>
          <a:bodyPr/>
          <a:lstStyle/>
          <a:p>
            <a:pPr>
              <a:buNone/>
            </a:pPr>
            <a:r>
              <a:rPr lang="zh-CN" altLang="en-US" sz="2800" dirty="0" smtClean="0">
                <a:solidFill>
                  <a:schemeClr val="tx1"/>
                </a:solidFill>
              </a:rPr>
              <a:t>课程大纲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内容占位符 10"/>
          <p:cNvSpPr>
            <a:spLocks noGrp="1"/>
          </p:cNvSpPr>
          <p:nvPr>
            <p:ph sz="quarter" idx="10"/>
          </p:nvPr>
        </p:nvSpPr>
        <p:spPr>
          <a:xfrm>
            <a:off x="251520" y="1340768"/>
            <a:ext cx="8572560" cy="5143536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一、新品创建业务流程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、流程图</a:t>
            </a:r>
            <a:endParaRPr lang="en-US" alt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、流程规则</a:t>
            </a:r>
            <a:endParaRPr lang="en-US" alt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新品创建系统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操作：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None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、系统操作步骤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None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、系统操作权限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三、商品配置业务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流程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None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、流程图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None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、流程规则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四、商品配置系统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操作：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None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、系统操作步骤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None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、系统操作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权限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五、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测试题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71481"/>
            <a:ext cx="8786842" cy="642942"/>
          </a:xfrm>
        </p:spPr>
        <p:txBody>
          <a:bodyPr/>
          <a:lstStyle/>
          <a:p>
            <a:r>
              <a:rPr lang="en-US" sz="1400" dirty="0" smtClean="0">
                <a:solidFill>
                  <a:schemeClr val="tx1"/>
                </a:solidFill>
              </a:rPr>
              <a:t>1.9.2 </a:t>
            </a:r>
            <a:r>
              <a:rPr sz="1400" dirty="0" smtClean="0">
                <a:solidFill>
                  <a:schemeClr val="tx1"/>
                </a:solidFill>
              </a:rPr>
              <a:t>有</a:t>
            </a:r>
            <a:r>
              <a:rPr lang="en-US" sz="1400" dirty="0" smtClean="0">
                <a:solidFill>
                  <a:schemeClr val="tx1"/>
                </a:solidFill>
              </a:rPr>
              <a:t>Diff</a:t>
            </a:r>
            <a:r>
              <a:rPr sz="1400" dirty="0" smtClean="0">
                <a:solidFill>
                  <a:schemeClr val="tx1"/>
                </a:solidFill>
              </a:rPr>
              <a:t>子货品，需先选取</a:t>
            </a:r>
            <a:r>
              <a:rPr lang="en-US" sz="1400" dirty="0" smtClean="0">
                <a:solidFill>
                  <a:schemeClr val="tx1"/>
                </a:solidFill>
              </a:rPr>
              <a:t>Diff</a:t>
            </a:r>
            <a:r>
              <a:rPr sz="1400" dirty="0" smtClean="0">
                <a:solidFill>
                  <a:schemeClr val="tx1"/>
                </a:solidFill>
              </a:rPr>
              <a:t>类型，选取方法：在下方的差别区，选择类型，商品组，差别最多可选择</a:t>
            </a:r>
            <a:r>
              <a:rPr lang="en-US" sz="1400" dirty="0" smtClean="0">
                <a:solidFill>
                  <a:schemeClr val="tx1"/>
                </a:solidFill>
              </a:rPr>
              <a:t>4</a:t>
            </a:r>
            <a:r>
              <a:rPr sz="1400" dirty="0" smtClean="0">
                <a:solidFill>
                  <a:schemeClr val="tx1"/>
                </a:solidFill>
              </a:rPr>
              <a:t>项。</a:t>
            </a:r>
            <a:br>
              <a:rPr sz="1400" dirty="0" smtClean="0">
                <a:solidFill>
                  <a:schemeClr val="tx1"/>
                </a:solidFill>
              </a:rPr>
            </a:b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C6FCE-5098-4587-931A-ED875ECE5E3A}" type="slidenum">
              <a:rPr lang="en-US" altLang="zh-CN" smtClean="0"/>
              <a:pPr/>
              <a:t>20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500034" y="1214422"/>
            <a:ext cx="6929486" cy="44291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571480"/>
            <a:ext cx="8401819" cy="747043"/>
          </a:xfrm>
        </p:spPr>
        <p:txBody>
          <a:bodyPr/>
          <a:lstStyle/>
          <a:p>
            <a:r>
              <a:rPr lang="en-US" sz="1400" dirty="0" smtClean="0">
                <a:solidFill>
                  <a:schemeClr val="tx1"/>
                </a:solidFill>
              </a:rPr>
              <a:t>1.9.</a:t>
            </a:r>
            <a:r>
              <a:rPr sz="1400" dirty="0" smtClean="0">
                <a:solidFill>
                  <a:schemeClr val="tx1"/>
                </a:solidFill>
              </a:rPr>
              <a:t>选择好类型及商品组后，再点击下方创建子货品按键，进入商品差别应用窗口，选择商品编号类型，选择差别</a:t>
            </a:r>
            <a:r>
              <a:rPr lang="en-US" sz="1400" dirty="0" smtClean="0">
                <a:solidFill>
                  <a:schemeClr val="tx1"/>
                </a:solidFill>
              </a:rPr>
              <a:t>ID</a:t>
            </a:r>
            <a:r>
              <a:rPr sz="1400" dirty="0" smtClean="0">
                <a:solidFill>
                  <a:schemeClr val="tx1"/>
                </a:solidFill>
              </a:rPr>
              <a:t>点击确认，即生成第二级商品。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C6FCE-5098-4587-931A-ED875ECE5E3A}" type="slidenum">
              <a:rPr lang="en-US" altLang="zh-CN" smtClean="0"/>
              <a:pPr/>
              <a:t>21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6" name="矩形 5"/>
          <p:cNvSpPr/>
          <p:nvPr/>
        </p:nvSpPr>
        <p:spPr bwMode="auto">
          <a:xfrm>
            <a:off x="3643306" y="642918"/>
            <a:ext cx="928694" cy="28575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7429520" y="642918"/>
            <a:ext cx="1143008" cy="28575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857224" y="1000108"/>
            <a:ext cx="500066" cy="28575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714480" y="1000108"/>
            <a:ext cx="428628" cy="28575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pic>
        <p:nvPicPr>
          <p:cNvPr id="10" name="图片 9"/>
          <p:cNvPicPr/>
          <p:nvPr/>
        </p:nvPicPr>
        <p:blipFill>
          <a:blip r:embed="rId2"/>
          <a:stretch>
            <a:fillRect/>
          </a:stretch>
        </p:blipFill>
        <p:spPr>
          <a:xfrm>
            <a:off x="500034" y="1571612"/>
            <a:ext cx="6786610" cy="40719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571481"/>
            <a:ext cx="8401819" cy="571504"/>
          </a:xfrm>
        </p:spPr>
        <p:txBody>
          <a:bodyPr/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1.9.2.2 </a:t>
            </a:r>
            <a:r>
              <a:rPr sz="1400" dirty="0" smtClean="0">
                <a:solidFill>
                  <a:schemeClr val="tx1"/>
                </a:solidFill>
              </a:rPr>
              <a:t>点击确认，进行差异子货品窗口，再点击确认，进入子货品第三层维护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C6FCE-5098-4587-931A-ED875ECE5E3A}" type="slidenum">
              <a:rPr lang="en-US" altLang="zh-CN" smtClean="0"/>
              <a:pPr/>
              <a:t>22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6" name="矩形 5"/>
          <p:cNvSpPr/>
          <p:nvPr/>
        </p:nvSpPr>
        <p:spPr bwMode="auto">
          <a:xfrm>
            <a:off x="1428728" y="714356"/>
            <a:ext cx="428628" cy="21431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357686" y="714356"/>
            <a:ext cx="357190" cy="21431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500034" y="1142984"/>
            <a:ext cx="6929486" cy="4429156"/>
          </a:xfrm>
          <a:prstGeom prst="rect">
            <a:avLst/>
          </a:prstGeom>
        </p:spPr>
      </p:pic>
      <p:sp>
        <p:nvSpPr>
          <p:cNvPr id="10" name="标题 1"/>
          <p:cNvSpPr txBox="1">
            <a:spLocks/>
          </p:cNvSpPr>
          <p:nvPr/>
        </p:nvSpPr>
        <p:spPr bwMode="auto">
          <a:xfrm>
            <a:off x="571472" y="5643579"/>
            <a:ext cx="521497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点击</a:t>
            </a:r>
            <a:r>
              <a:rPr kumimoji="0" lang="en-US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EAN13</a:t>
            </a: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下面可维护条码，如果没有条码可在自动选项处，打“勾”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C6FCE-5098-4587-931A-ED875ECE5E3A}" type="slidenum">
              <a:rPr lang="en-US" altLang="zh-CN" smtClean="0"/>
              <a:pPr/>
              <a:t>23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1406" y="1000108"/>
          <a:ext cx="6223804" cy="1928826"/>
        </p:xfrm>
        <a:graphic>
          <a:graphicData uri="http://schemas.openxmlformats.org/drawingml/2006/table">
            <a:tbl>
              <a:tblPr/>
              <a:tblGrid>
                <a:gridCol w="463550"/>
                <a:gridCol w="864038"/>
                <a:gridCol w="2496110"/>
                <a:gridCol w="2400106"/>
              </a:tblGrid>
              <a:tr h="251046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latin typeface="Book Antiqua"/>
                        </a:rPr>
                        <a:t>1.8</a:t>
                      </a: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    </a:t>
                      </a:r>
                      <a:r>
                        <a:rPr lang="en-US" sz="1400" b="1" i="0" u="none" strike="noStrike" dirty="0" err="1">
                          <a:solidFill>
                            <a:schemeClr val="tx1"/>
                          </a:solidFill>
                          <a:latin typeface="宋体"/>
                        </a:rPr>
                        <a:t>主要操作界面的关键内容</a:t>
                      </a: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latin typeface="宋体"/>
                        </a:rPr>
                        <a:t>：</a:t>
                      </a:r>
                      <a:endParaRPr lang="zh-CN" sz="1400" b="1" i="0" u="none" strike="noStrike" dirty="0">
                        <a:solidFill>
                          <a:schemeClr val="tx1"/>
                        </a:solidFill>
                        <a:latin typeface="Book Antiqu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sz="1400" b="1" i="0" u="none" strike="noStrike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132">
                <a:tc>
                  <a:txBody>
                    <a:bodyPr/>
                    <a:lstStyle/>
                    <a:p>
                      <a:pPr algn="l" fontAlgn="t"/>
                      <a:r>
                        <a:rPr lang="zh-CN" sz="1400" b="1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字段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sz="1400" b="1" i="0" u="none" strike="noStrike" dirty="0">
                          <a:solidFill>
                            <a:schemeClr val="tx1"/>
                          </a:solidFill>
                          <a:latin typeface="宋体"/>
                        </a:rPr>
                        <a:t>输入方式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sz="1400" b="1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字段说明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sz="1400" b="1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备注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5516">
                <a:tc>
                  <a:txBody>
                    <a:bodyPr/>
                    <a:lstStyle/>
                    <a:p>
                      <a:pPr algn="l" fontAlgn="t"/>
                      <a:r>
                        <a:rPr lang="zh-CN" sz="1400" b="1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供应商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sz="1400" b="1" i="0" u="none" strike="noStrike" dirty="0">
                          <a:solidFill>
                            <a:schemeClr val="tx1"/>
                          </a:solidFill>
                          <a:latin typeface="宋体"/>
                        </a:rPr>
                        <a:t>下拉菜单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sz="1400" b="1" i="0" u="none" strike="noStrike" dirty="0">
                          <a:solidFill>
                            <a:schemeClr val="tx1"/>
                          </a:solidFill>
                          <a:latin typeface="宋体"/>
                        </a:rPr>
                        <a:t>返利计算的对象，可以选择：供应商、批发商、分销商和制造商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sz="1400" b="1" i="0" u="none" strike="noStrike" dirty="0">
                          <a:solidFill>
                            <a:schemeClr val="tx1"/>
                          </a:solidFill>
                          <a:latin typeface="宋体"/>
                        </a:rPr>
                        <a:t>供应商、批发商、分销商和制造商需要在MOM与EBS中定义与维护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13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  <a:endParaRPr 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  <a:endParaRPr 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  <a:endParaRPr 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  <a:endParaRPr 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3" y="593725"/>
            <a:ext cx="8401819" cy="2763267"/>
          </a:xfrm>
        </p:spPr>
        <p:txBody>
          <a:bodyPr/>
          <a:lstStyle/>
          <a:p>
            <a:r>
              <a:rPr lang="zh-CN" altLang="en-US" dirty="0" smtClean="0"/>
              <a:t>测试题：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1</a:t>
            </a:r>
            <a:r>
              <a:rPr lang="zh-CN" altLang="en-US" dirty="0" smtClean="0"/>
              <a:t>、在新系统中商品成本是否含税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2</a:t>
            </a:r>
            <a:r>
              <a:rPr lang="zh-CN" altLang="en-US" dirty="0" smtClean="0"/>
              <a:t>、新系统中订货参数与现在比有哪些不同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/>
              <a:t> UDA</a:t>
            </a:r>
            <a:r>
              <a:rPr lang="zh-CN" altLang="en-US" dirty="0" smtClean="0"/>
              <a:t>是指什么，试举两</a:t>
            </a:r>
            <a:r>
              <a:rPr lang="en-US" altLang="zh-CN" dirty="0" smtClean="0"/>
              <a:t>UDA</a:t>
            </a:r>
            <a:r>
              <a:rPr lang="zh-CN" altLang="en-US" dirty="0" smtClean="0"/>
              <a:t>例子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C6FCE-5098-4587-931A-ED875ECE5E3A}" type="slidenum">
              <a:rPr lang="en-US" altLang="zh-CN" smtClean="0"/>
              <a:pPr/>
              <a:t>24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93282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商品配置</a:t>
            </a:r>
            <a:r>
              <a:rPr sz="2400" dirty="0" smtClean="0">
                <a:solidFill>
                  <a:schemeClr val="tx1"/>
                </a:solidFill>
              </a:rPr>
              <a:t>流程</a:t>
            </a:r>
            <a:r>
              <a:rPr dirty="0" smtClean="0"/>
              <a:t/>
            </a:r>
            <a:br>
              <a:rPr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200" b="1" dirty="0" smtClean="0"/>
              <a:t>1</a:t>
            </a:r>
            <a:r>
              <a:rPr lang="en-US" altLang="zh-CN" sz="1200" b="1" dirty="0"/>
              <a:t>.</a:t>
            </a:r>
            <a:r>
              <a:rPr lang="zh-CN" altLang="zh-CN" sz="1200" b="1" dirty="0"/>
              <a:t>目的</a:t>
            </a:r>
            <a:endParaRPr lang="zh-CN" altLang="zh-CN" sz="1200" dirty="0"/>
          </a:p>
          <a:p>
            <a:r>
              <a:rPr lang="en-US" altLang="zh-CN" sz="1200" b="1" dirty="0"/>
              <a:t>1.1</a:t>
            </a:r>
            <a:r>
              <a:rPr lang="zh-CN" altLang="zh-CN" sz="1200" dirty="0"/>
              <a:t>规范超市事业部采购对配置的管理 </a:t>
            </a:r>
          </a:p>
          <a:p>
            <a:r>
              <a:rPr lang="en-US" altLang="zh-CN" sz="1200" b="1" dirty="0"/>
              <a:t>2.</a:t>
            </a:r>
            <a:r>
              <a:rPr lang="zh-CN" altLang="zh-CN" sz="1200" b="1" dirty="0"/>
              <a:t>适用范围</a:t>
            </a:r>
            <a:endParaRPr lang="zh-CN" altLang="zh-CN" sz="1200" dirty="0"/>
          </a:p>
          <a:p>
            <a:r>
              <a:rPr lang="en-US" altLang="zh-CN" sz="1200" b="1" dirty="0"/>
              <a:t>2.1</a:t>
            </a:r>
            <a:r>
              <a:rPr lang="zh-CN" altLang="zh-CN" sz="1200" dirty="0"/>
              <a:t>本流程适用于超市事业部所有品类的商品配置的新增、调整和删除</a:t>
            </a:r>
          </a:p>
          <a:p>
            <a:r>
              <a:rPr lang="en-US" altLang="zh-CN" sz="1200" b="1" dirty="0"/>
              <a:t>3.</a:t>
            </a:r>
            <a:r>
              <a:rPr lang="zh-CN" altLang="zh-CN" sz="1200" b="1" dirty="0"/>
              <a:t>定义</a:t>
            </a:r>
            <a:endParaRPr lang="zh-CN" altLang="zh-CN" sz="1200" dirty="0"/>
          </a:p>
          <a:p>
            <a:r>
              <a:rPr lang="en-US" altLang="zh-CN" sz="1200" b="1" dirty="0"/>
              <a:t>3.1</a:t>
            </a:r>
            <a:r>
              <a:rPr lang="zh-CN" altLang="zh-CN" sz="1200" dirty="0"/>
              <a:t>商品配置分新品配置和配置调整两种形式，新品配置是接新品创建之后，确认新品经营范围的一个过程；配置调整是在商品的汰换流程之后，进行的配置范围扩大、缩小或淘汰。</a:t>
            </a:r>
          </a:p>
          <a:p>
            <a:r>
              <a:rPr lang="en-US" altLang="zh-CN" sz="1200" b="1" dirty="0"/>
              <a:t>4.</a:t>
            </a:r>
            <a:r>
              <a:rPr lang="zh-CN" altLang="zh-CN" sz="1200" b="1" dirty="0"/>
              <a:t>具体要求</a:t>
            </a:r>
            <a:endParaRPr lang="zh-CN" altLang="zh-CN" sz="1200" dirty="0"/>
          </a:p>
          <a:p>
            <a:r>
              <a:rPr lang="en-US" altLang="zh-CN" sz="1200" b="1" dirty="0"/>
              <a:t>4.1</a:t>
            </a:r>
            <a:r>
              <a:rPr lang="zh-CN" altLang="zh-CN" sz="1200" dirty="0"/>
              <a:t>配置范围变动由采购发起，空间管理负责审核和提供建议，并对审核结果反馈至采购。</a:t>
            </a:r>
          </a:p>
          <a:p>
            <a:r>
              <a:rPr lang="en-US" altLang="zh-CN" sz="1200" b="1" dirty="0"/>
              <a:t>4.2</a:t>
            </a:r>
            <a:r>
              <a:rPr lang="zh-CN" altLang="zh-CN" sz="1200" dirty="0"/>
              <a:t>采购确认结果，如有异常，可以与空间管理沟通；如果对空间结果认同，提供确认后的资料给空间管理，空间管理审核确认后，提供数据给维护中心，维护中心在规定的时间内将配置维护到位。</a:t>
            </a:r>
          </a:p>
          <a:p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C6FCE-5098-4587-931A-ED875ECE5E3A}" type="slidenum">
              <a:rPr lang="en-US" altLang="zh-CN" smtClean="0"/>
              <a:pPr/>
              <a:t>25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3541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dirty="0" smtClean="0">
                <a:solidFill>
                  <a:schemeClr val="tx1"/>
                </a:solidFill>
              </a:rPr>
              <a:t>流程图</a:t>
            </a:r>
            <a:r>
              <a:rPr dirty="0" smtClean="0"/>
              <a:t/>
            </a:r>
            <a:br>
              <a:rPr dirty="0" smtClean="0"/>
            </a:br>
            <a:r>
              <a:rPr dirty="0" smtClean="0">
                <a:solidFill>
                  <a:schemeClr val="tx1"/>
                </a:solidFill>
                <a:latin typeface="微软雅黑" pitchFamily="34" charset="-122"/>
              </a:rPr>
              <a:t/>
            </a:r>
            <a:br>
              <a:rPr dirty="0" smtClean="0">
                <a:solidFill>
                  <a:schemeClr val="tx1"/>
                </a:solidFill>
                <a:latin typeface="微软雅黑" pitchFamily="34" charset="-122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C6FCE-5098-4587-931A-ED875ECE5E3A}" type="slidenum">
              <a:rPr lang="en-US" altLang="zh-CN" smtClean="0"/>
              <a:pPr/>
              <a:t>26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85522"/>
              </p:ext>
            </p:extLst>
          </p:nvPr>
        </p:nvGraphicFramePr>
        <p:xfrm>
          <a:off x="899592" y="1196752"/>
          <a:ext cx="7344816" cy="5148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Visio" r:id="rId3" imgW="10324159" imgH="7246907" progId="Visio.Drawing.11">
                  <p:embed/>
                </p:oleObj>
              </mc:Choice>
              <mc:Fallback>
                <p:oleObj name="Visio" r:id="rId3" imgW="10324159" imgH="724690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196752"/>
                        <a:ext cx="7344816" cy="51482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284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642918"/>
            <a:ext cx="8388424" cy="901643"/>
          </a:xfrm>
        </p:spPr>
        <p:txBody>
          <a:bodyPr/>
          <a:lstStyle/>
          <a:p>
            <a:r>
              <a:rPr lang="zh-CN" altLang="en-US" sz="12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操作步骤场景</a:t>
            </a:r>
          </a:p>
          <a:p>
            <a:r>
              <a:rPr lang="en-GB" altLang="en-US" sz="12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1.1 </a:t>
            </a:r>
            <a:r>
              <a:rPr lang="en-GB" altLang="en-US" sz="12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RMS</a:t>
            </a:r>
            <a:r>
              <a:rPr lang="zh-CN" altLang="en-US" sz="12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启动菜单点击商品</a:t>
            </a:r>
            <a:r>
              <a:rPr lang="en-GB" altLang="en-US" sz="12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-&gt;</a:t>
            </a:r>
            <a:r>
              <a:rPr lang="zh-CN" altLang="en-US" sz="12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右侧内容框 商品，双击或点击“打开”，进入商品搜索窗口见下图</a:t>
            </a:r>
            <a:r>
              <a:rPr lang="zh-CN" altLang="en-US" sz="12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。</a:t>
            </a:r>
            <a:r>
              <a:rPr lang="en-US" altLang="zh-CN" sz="12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/>
            </a:r>
            <a:br>
              <a:rPr lang="en-US" altLang="zh-CN" sz="12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</a:br>
            <a:r>
              <a:rPr lang="en-US" altLang="zh-CN" sz="1200" dirty="0" smtClean="0">
                <a:solidFill>
                  <a:schemeClr val="tx1"/>
                </a:solidFill>
              </a:rPr>
              <a:t>1.2 </a:t>
            </a:r>
            <a:r>
              <a:rPr lang="zh-CN" altLang="en-US" sz="1200" dirty="0" smtClean="0">
                <a:solidFill>
                  <a:schemeClr val="tx1"/>
                </a:solidFill>
              </a:rPr>
              <a:t>操作，选择编辑商品，输入编码或查询条件后，点确认，进入商品编辑窗口。</a:t>
            </a:r>
            <a:endParaRPr lang="zh-CN" altLang="en-US" sz="1200" b="1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C6FCE-5098-4587-931A-ED875ECE5E3A}" type="slidenum">
              <a:rPr lang="en-US" altLang="zh-CN" smtClean="0"/>
              <a:pPr/>
              <a:t>27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7" name="矩形 6"/>
          <p:cNvSpPr/>
          <p:nvPr/>
        </p:nvSpPr>
        <p:spPr bwMode="auto">
          <a:xfrm>
            <a:off x="2285984" y="980728"/>
            <a:ext cx="357190" cy="21431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4969675" y="985463"/>
            <a:ext cx="357190" cy="21431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582007" y="985463"/>
            <a:ext cx="357190" cy="21431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08" y="1544562"/>
            <a:ext cx="6007525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889" y="3068960"/>
            <a:ext cx="5310499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 11"/>
          <p:cNvSpPr/>
          <p:nvPr/>
        </p:nvSpPr>
        <p:spPr bwMode="auto">
          <a:xfrm>
            <a:off x="1914492" y="1275656"/>
            <a:ext cx="641283" cy="21431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115616" y="1275656"/>
            <a:ext cx="357190" cy="21431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01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642918"/>
            <a:ext cx="8388424" cy="901643"/>
          </a:xfrm>
        </p:spPr>
        <p:txBody>
          <a:bodyPr/>
          <a:lstStyle/>
          <a:p>
            <a:r>
              <a:rPr lang="zh-CN" altLang="en-US" sz="12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操作步骤场景</a:t>
            </a:r>
          </a:p>
          <a:p>
            <a:r>
              <a:rPr lang="en-GB" altLang="en-US" sz="12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1.3 </a:t>
            </a:r>
            <a:r>
              <a:rPr lang="zh-CN" altLang="en-US" sz="12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搜索窗口设好查询条件后，点搜索，弹出搜索结果，选择需编码的商品后，确认进入商品维护窗口。</a:t>
            </a:r>
            <a:endParaRPr lang="zh-CN" altLang="en-US" sz="1200" b="1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C6FCE-5098-4587-931A-ED875ECE5E3A}" type="slidenum">
              <a:rPr lang="en-US" altLang="zh-CN" smtClean="0"/>
              <a:pPr/>
              <a:t>28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12" name="矩形 11"/>
          <p:cNvSpPr/>
          <p:nvPr/>
        </p:nvSpPr>
        <p:spPr bwMode="auto">
          <a:xfrm>
            <a:off x="6804248" y="985463"/>
            <a:ext cx="936104" cy="20957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94559"/>
            <a:ext cx="8020050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240" y="3068960"/>
            <a:ext cx="6372200" cy="4002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001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642918"/>
            <a:ext cx="8388424" cy="901643"/>
          </a:xfrm>
        </p:spPr>
        <p:txBody>
          <a:bodyPr/>
          <a:lstStyle/>
          <a:p>
            <a:r>
              <a:rPr lang="zh-CN" altLang="en-US" sz="12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操作步骤场景</a:t>
            </a:r>
          </a:p>
          <a:p>
            <a:r>
              <a:rPr lang="en-GB" altLang="en-US" sz="12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1.4 </a:t>
            </a:r>
            <a:r>
              <a:rPr lang="zh-CN" altLang="en-US" sz="12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进入商品维护窗口后，点击左则的地点，进入商品地点窗口。点击添加，进入商品地点添加状态。</a:t>
            </a:r>
            <a:r>
              <a:rPr lang="en-US" altLang="zh-CN" sz="12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/>
            </a:r>
            <a:br>
              <a:rPr lang="en-US" altLang="zh-CN" sz="12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</a:br>
            <a:r>
              <a:rPr lang="en-US" altLang="zh-CN" sz="1200" dirty="0" smtClean="0">
                <a:solidFill>
                  <a:schemeClr val="tx1"/>
                </a:solidFill>
              </a:rPr>
              <a:t>1.5 </a:t>
            </a:r>
            <a:r>
              <a:rPr lang="zh-CN" altLang="en-US" sz="1200" dirty="0" smtClean="0">
                <a:solidFill>
                  <a:schemeClr val="tx1"/>
                </a:solidFill>
              </a:rPr>
              <a:t>输入地点组类型，地点组值</a:t>
            </a:r>
            <a:r>
              <a:rPr lang="en-US" altLang="zh-CN" sz="1200" dirty="0" smtClean="0">
                <a:solidFill>
                  <a:schemeClr val="tx1"/>
                </a:solidFill>
              </a:rPr>
              <a:t/>
            </a:r>
            <a:br>
              <a:rPr lang="en-US" altLang="zh-CN" sz="1200" dirty="0" smtClean="0">
                <a:solidFill>
                  <a:schemeClr val="tx1"/>
                </a:solidFill>
              </a:rPr>
            </a:br>
            <a:endParaRPr lang="zh-CN" altLang="en-US" sz="1200" b="1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C6FCE-5098-4587-931A-ED875ECE5E3A}" type="slidenum">
              <a:rPr lang="en-US" altLang="zh-CN" smtClean="0"/>
              <a:pPr/>
              <a:t>29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7" name="矩形 6"/>
          <p:cNvSpPr/>
          <p:nvPr/>
        </p:nvSpPr>
        <p:spPr bwMode="auto">
          <a:xfrm>
            <a:off x="2285984" y="980728"/>
            <a:ext cx="357190" cy="21431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4211960" y="980728"/>
            <a:ext cx="648072" cy="21431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461176" y="985463"/>
            <a:ext cx="357190" cy="21431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6372200" y="985463"/>
            <a:ext cx="648072" cy="21431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92" y="1552253"/>
            <a:ext cx="8320608" cy="4842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607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dirty="0" smtClean="0">
                <a:solidFill>
                  <a:schemeClr val="tx1"/>
                </a:solidFill>
              </a:rPr>
              <a:t>新品创建流程</a:t>
            </a:r>
            <a:r>
              <a:rPr dirty="0" smtClean="0"/>
              <a:t/>
            </a:r>
            <a:br>
              <a:rPr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zh-CN" altLang="en-US" sz="1200" b="1" dirty="0" smtClean="0"/>
          </a:p>
          <a:p>
            <a:r>
              <a:rPr lang="en-US" sz="1200" b="1" dirty="0" smtClean="0"/>
              <a:t>3.1</a:t>
            </a:r>
            <a:r>
              <a:rPr lang="zh-CN" altLang="en-US" sz="1200" dirty="0" smtClean="0"/>
              <a:t>新品是指在新引进的且在系统中建档的商品，已建档不适应此流程</a:t>
            </a:r>
          </a:p>
          <a:p>
            <a:r>
              <a:rPr lang="en-US" sz="1200" b="1" dirty="0" smtClean="0"/>
              <a:t>3.2</a:t>
            </a:r>
            <a:r>
              <a:rPr lang="zh-CN" altLang="en-US" sz="1200" dirty="0" smtClean="0"/>
              <a:t>新品的引进原则是基于新品选择，是一种有计划的工作，新品引进主要包含：</a:t>
            </a:r>
            <a:r>
              <a:rPr lang="en-US" altLang="zh-CN" sz="1200" dirty="0" smtClean="0"/>
              <a:t>a.</a:t>
            </a:r>
            <a:r>
              <a:rPr lang="zh-CN" altLang="en-US" sz="1200" dirty="0" smtClean="0"/>
              <a:t>缺失品类商品</a:t>
            </a:r>
            <a:r>
              <a:rPr lang="en-US" altLang="zh-CN" sz="1200" dirty="0" smtClean="0"/>
              <a:t>b.</a:t>
            </a:r>
            <a:r>
              <a:rPr lang="zh-CN" altLang="en-US" sz="1200" dirty="0" smtClean="0"/>
              <a:t>市场畅销商品</a:t>
            </a:r>
            <a:r>
              <a:rPr lang="en-US" altLang="zh-CN" sz="1200" dirty="0" smtClean="0"/>
              <a:t>c.</a:t>
            </a:r>
            <a:r>
              <a:rPr lang="zh-CN" altLang="en-US" sz="1200" dirty="0" smtClean="0"/>
              <a:t>主流媒体广告商品</a:t>
            </a:r>
            <a:r>
              <a:rPr lang="en-US" altLang="zh-CN" sz="1200" dirty="0" smtClean="0"/>
              <a:t>d.</a:t>
            </a:r>
            <a:r>
              <a:rPr lang="zh-CN" altLang="en-US" sz="1200" dirty="0" smtClean="0"/>
              <a:t>淘汰更新商品等。</a:t>
            </a:r>
          </a:p>
          <a:p>
            <a:r>
              <a:rPr lang="en-US" sz="1200" b="1" dirty="0" smtClean="0"/>
              <a:t>3.3</a:t>
            </a:r>
            <a:r>
              <a:rPr lang="zh-CN" altLang="en-US" sz="1200" dirty="0" smtClean="0"/>
              <a:t>采购作出引进计划，报至空间管理，由空间管理根据棚割图及市场情况，给出相关引进建议，并反馈至采购。</a:t>
            </a:r>
          </a:p>
          <a:p>
            <a:r>
              <a:rPr lang="en-US" sz="1200" b="1" dirty="0" smtClean="0"/>
              <a:t>3.3</a:t>
            </a:r>
            <a:r>
              <a:rPr lang="zh-CN" altLang="en-US" sz="1200" b="1" dirty="0" smtClean="0"/>
              <a:t>．</a:t>
            </a:r>
            <a:r>
              <a:rPr lang="en-US" sz="1200" b="1" dirty="0" smtClean="0"/>
              <a:t>1</a:t>
            </a:r>
            <a:r>
              <a:rPr lang="zh-CN" altLang="en-US" sz="1200" dirty="0" smtClean="0"/>
              <a:t>淘汰更新商品时，必须在引进商品后提供上对应的淘汰单品。</a:t>
            </a:r>
          </a:p>
          <a:p>
            <a:r>
              <a:rPr lang="en-US" sz="1200" b="1" dirty="0" smtClean="0"/>
              <a:t>3.3</a:t>
            </a:r>
            <a:r>
              <a:rPr lang="zh-CN" altLang="en-US" sz="1200" b="1" dirty="0" smtClean="0"/>
              <a:t>．</a:t>
            </a:r>
            <a:r>
              <a:rPr lang="en-US" sz="1200" b="1" dirty="0" smtClean="0"/>
              <a:t>2</a:t>
            </a:r>
            <a:r>
              <a:rPr lang="zh-CN" altLang="en-US" sz="1200" dirty="0" smtClean="0"/>
              <a:t>空间管理建议还需含有建议配置情况</a:t>
            </a:r>
          </a:p>
          <a:p>
            <a:r>
              <a:rPr lang="en-US" sz="1200" b="1" dirty="0" smtClean="0"/>
              <a:t>3.4</a:t>
            </a:r>
            <a:r>
              <a:rPr lang="zh-CN" altLang="en-US" sz="1200" dirty="0" smtClean="0"/>
              <a:t>采购收到建议，如有异常，可以与空间管理沟通，如果无异议，可就补充相关资料后再反馈到空间管理，空间管理核审无问题后，传至维护中心。</a:t>
            </a:r>
          </a:p>
          <a:p>
            <a:r>
              <a:rPr lang="en-US" sz="1200" b="1" dirty="0" smtClean="0"/>
              <a:t>3.4.1 </a:t>
            </a:r>
            <a:r>
              <a:rPr lang="zh-CN" altLang="en-US" sz="1200" dirty="0" smtClean="0"/>
              <a:t>采购需补充资料有，商品质检等相关证照（需签字）、手费标准（需签字）、系统总监签字</a:t>
            </a:r>
          </a:p>
          <a:p>
            <a:r>
              <a:rPr lang="en-US" sz="1200" b="1" dirty="0" smtClean="0"/>
              <a:t>3.4.2 </a:t>
            </a:r>
            <a:r>
              <a:rPr lang="zh-CN" altLang="en-US" sz="1200" dirty="0" smtClean="0"/>
              <a:t>采购需提供一份与之一致的电子档文件</a:t>
            </a:r>
          </a:p>
          <a:p>
            <a:r>
              <a:rPr lang="en-US" sz="1200" b="1" dirty="0" smtClean="0"/>
              <a:t>3.4.3 </a:t>
            </a:r>
            <a:r>
              <a:rPr lang="zh-CN" altLang="en-US" sz="1200" dirty="0" smtClean="0"/>
              <a:t>空间还需对尺寸、分类、供应商等数据全齐与准确进行审核</a:t>
            </a:r>
          </a:p>
          <a:p>
            <a:r>
              <a:rPr lang="en-US" sz="1200" b="1" dirty="0" smtClean="0"/>
              <a:t>3.5</a:t>
            </a:r>
            <a:r>
              <a:rPr lang="zh-CN" altLang="en-US" sz="1200" dirty="0" smtClean="0"/>
              <a:t>维护中心收到空间数据后，对数据是否全齐进行复查，如果无缺失，开始数据维护，数据的审核分两级审批，录审不同人。</a:t>
            </a:r>
          </a:p>
          <a:p>
            <a:r>
              <a:rPr lang="en-US" sz="1200" b="1" dirty="0" smtClean="0"/>
              <a:t>3.5.1 </a:t>
            </a:r>
            <a:r>
              <a:rPr lang="zh-CN" altLang="en-US" sz="1200" dirty="0" smtClean="0"/>
              <a:t>维护中心必须在规定时间内完成录入、审核工作</a:t>
            </a:r>
          </a:p>
          <a:p>
            <a:r>
              <a:rPr lang="en-US" sz="1200" b="1" dirty="0" smtClean="0"/>
              <a:t>3.5.2  </a:t>
            </a:r>
            <a:r>
              <a:rPr lang="zh-CN" altLang="en-US" sz="1200" dirty="0" smtClean="0"/>
              <a:t>录入人员和审核人员必须两级，且不是同一人，如：维护员维护了某单品，而审核必须是上一级维护经理才能审批。</a:t>
            </a:r>
          </a:p>
          <a:p>
            <a:r>
              <a:rPr lang="en-US" sz="1200" b="1" dirty="0" smtClean="0"/>
              <a:t>3.5.3 </a:t>
            </a:r>
            <a:r>
              <a:rPr lang="zh-CN" altLang="en-US" sz="1200" dirty="0" smtClean="0"/>
              <a:t>维护中心必须保证维护数据与提供数据一致，如果维护过程中发现异常情况，需暂停维护，确认后再维护、审批。</a:t>
            </a:r>
          </a:p>
          <a:p>
            <a:r>
              <a:rPr lang="en-US" sz="1200" b="1" dirty="0" smtClean="0"/>
              <a:t>3.6</a:t>
            </a:r>
            <a:r>
              <a:rPr lang="en-US" sz="1200" dirty="0" smtClean="0"/>
              <a:t> </a:t>
            </a:r>
            <a:r>
              <a:rPr lang="zh-CN" altLang="en-US" sz="1200" dirty="0" smtClean="0"/>
              <a:t>维护中心定期提供已建档清单明细</a:t>
            </a:r>
          </a:p>
          <a:p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C6FCE-5098-4587-931A-ED875ECE5E3A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92" y="1552253"/>
            <a:ext cx="8320608" cy="4842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642918"/>
            <a:ext cx="8388424" cy="901643"/>
          </a:xfrm>
        </p:spPr>
        <p:txBody>
          <a:bodyPr/>
          <a:lstStyle/>
          <a:p>
            <a:r>
              <a:rPr lang="zh-CN" altLang="en-US" sz="12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操作步骤场景</a:t>
            </a:r>
          </a:p>
          <a:p>
            <a:r>
              <a:rPr lang="en-GB" altLang="en-US" sz="12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1.4 </a:t>
            </a:r>
            <a:r>
              <a:rPr lang="zh-CN" altLang="en-US" sz="12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进入商品维护窗口后，点击左则的地点，进入商品地点窗口。点击添加，进入商品地点添加状态。</a:t>
            </a:r>
            <a:r>
              <a:rPr lang="en-US" altLang="zh-CN" sz="12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/>
            </a:r>
            <a:br>
              <a:rPr lang="en-US" altLang="zh-CN" sz="12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</a:br>
            <a:r>
              <a:rPr lang="en-US" altLang="zh-CN" sz="1200" dirty="0" smtClean="0">
                <a:solidFill>
                  <a:schemeClr val="tx1"/>
                </a:solidFill>
              </a:rPr>
              <a:t>1.5 </a:t>
            </a:r>
            <a:r>
              <a:rPr lang="zh-CN" altLang="en-US" sz="1200" dirty="0" smtClean="0">
                <a:solidFill>
                  <a:schemeClr val="tx1"/>
                </a:solidFill>
              </a:rPr>
              <a:t>输入地点组类型，地点组值</a:t>
            </a:r>
            <a:r>
              <a:rPr lang="en-US" altLang="zh-CN" sz="1200" dirty="0" smtClean="0">
                <a:solidFill>
                  <a:schemeClr val="tx1"/>
                </a:solidFill>
              </a:rPr>
              <a:t/>
            </a:r>
            <a:br>
              <a:rPr lang="en-US" altLang="zh-CN" sz="1200" dirty="0" smtClean="0">
                <a:solidFill>
                  <a:schemeClr val="tx1"/>
                </a:solidFill>
              </a:rPr>
            </a:br>
            <a:endParaRPr lang="zh-CN" altLang="en-US" sz="1200" b="1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C6FCE-5098-4587-931A-ED875ECE5E3A}" type="slidenum">
              <a:rPr lang="en-US" altLang="zh-CN" smtClean="0"/>
              <a:pPr/>
              <a:t>30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7" name="矩形 6"/>
          <p:cNvSpPr/>
          <p:nvPr/>
        </p:nvSpPr>
        <p:spPr bwMode="auto">
          <a:xfrm>
            <a:off x="2285984" y="980728"/>
            <a:ext cx="357190" cy="21431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4211960" y="980728"/>
            <a:ext cx="648072" cy="21431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461176" y="985463"/>
            <a:ext cx="357190" cy="21431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6372200" y="985463"/>
            <a:ext cx="648072" cy="21431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365" y="1456873"/>
            <a:ext cx="4533900" cy="2800350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366" y="3693660"/>
            <a:ext cx="4533900" cy="2800350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右箭头 2"/>
          <p:cNvSpPr/>
          <p:nvPr/>
        </p:nvSpPr>
        <p:spPr bwMode="auto">
          <a:xfrm rot="19229384">
            <a:off x="2933872" y="3829397"/>
            <a:ext cx="795384" cy="288032"/>
          </a:xfrm>
          <a:prstGeom prst="rightArrow">
            <a:avLst/>
          </a:prstGeom>
          <a:solidFill>
            <a:srgbClr val="FFFF0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827583" y="4257223"/>
            <a:ext cx="2812187" cy="111599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827583" y="4257223"/>
            <a:ext cx="2503981" cy="1043985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5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C6FCE-5098-4587-931A-ED875ECE5E3A}" type="slidenum">
              <a:rPr lang="en-US" altLang="zh-CN" smtClean="0"/>
              <a:pPr/>
              <a:t>31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755576" y="642918"/>
            <a:ext cx="8388424" cy="901643"/>
          </a:xfrm>
        </p:spPr>
        <p:txBody>
          <a:bodyPr/>
          <a:lstStyle/>
          <a:p>
            <a:r>
              <a:rPr lang="zh-CN" altLang="en-US" sz="12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操作步骤场景</a:t>
            </a:r>
          </a:p>
          <a:p>
            <a:r>
              <a:rPr lang="en-GB" altLang="en-US" sz="12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1.6</a:t>
            </a:r>
            <a:r>
              <a:rPr lang="zh-CN" altLang="en-US" sz="1200" dirty="0">
                <a:solidFill>
                  <a:schemeClr val="tx1"/>
                </a:solidFill>
              </a:rPr>
              <a:t>地点组类型，地点组</a:t>
            </a:r>
            <a:r>
              <a:rPr lang="zh-CN" altLang="en-US" sz="1200" dirty="0" smtClean="0">
                <a:solidFill>
                  <a:schemeClr val="tx1"/>
                </a:solidFill>
              </a:rPr>
              <a:t>值、主供应商、主国家，填写完成后，点击应用，再点击确认。</a:t>
            </a:r>
            <a:r>
              <a:rPr lang="en-US" altLang="zh-CN" sz="1200" dirty="0">
                <a:solidFill>
                  <a:schemeClr val="tx1"/>
                </a:solidFill>
              </a:rPr>
              <a:t/>
            </a:r>
            <a:br>
              <a:rPr lang="en-US" altLang="zh-CN" sz="1200" dirty="0">
                <a:solidFill>
                  <a:schemeClr val="tx1"/>
                </a:solidFill>
              </a:rPr>
            </a:br>
            <a:endParaRPr lang="zh-CN" altLang="en-US" sz="1200" b="1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+mj-cs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1412775"/>
            <a:ext cx="7955235" cy="524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935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C6FCE-5098-4587-931A-ED875ECE5E3A}" type="slidenum">
              <a:rPr lang="en-US" altLang="zh-CN" smtClean="0"/>
              <a:pPr/>
              <a:t>32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3436113" y="3008885"/>
            <a:ext cx="2271776" cy="8402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谢谢！</a:t>
            </a:r>
            <a:endParaRPr lang="zh-CN" alt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581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dirty="0" smtClean="0">
                <a:solidFill>
                  <a:schemeClr val="tx1"/>
                </a:solidFill>
              </a:rPr>
              <a:t>流程图</a:t>
            </a:r>
            <a:r>
              <a:rPr dirty="0" smtClean="0"/>
              <a:t/>
            </a:r>
            <a:br>
              <a:rPr dirty="0" smtClean="0"/>
            </a:br>
            <a:r>
              <a:rPr dirty="0" smtClean="0">
                <a:solidFill>
                  <a:schemeClr val="tx1"/>
                </a:solidFill>
                <a:latin typeface="微软雅黑" pitchFamily="34" charset="-122"/>
              </a:rPr>
              <a:t/>
            </a:r>
            <a:br>
              <a:rPr dirty="0" smtClean="0">
                <a:solidFill>
                  <a:schemeClr val="tx1"/>
                </a:solidFill>
                <a:latin typeface="微软雅黑" pitchFamily="34" charset="-122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C6FCE-5098-4587-931A-ED875ECE5E3A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5" y="1214422"/>
            <a:ext cx="7429551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2181" y="642919"/>
            <a:ext cx="8401819" cy="481826"/>
          </a:xfrm>
        </p:spPr>
        <p:txBody>
          <a:bodyPr/>
          <a:lstStyle/>
          <a:p>
            <a:r>
              <a:rPr lang="zh-CN" altLang="en-US" sz="12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操作步骤场景</a:t>
            </a:r>
          </a:p>
          <a:p>
            <a:r>
              <a:rPr lang="en-US" altLang="en-US" sz="12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1</a:t>
            </a:r>
            <a:r>
              <a:rPr lang="zh-CN" altLang="en-US" sz="12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、创或编辑一个“商品”</a:t>
            </a:r>
          </a:p>
          <a:p>
            <a:r>
              <a:rPr lang="en-GB" altLang="en-US" sz="12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1.1 RMS</a:t>
            </a:r>
            <a:r>
              <a:rPr lang="zh-CN" altLang="en-US" sz="12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启动菜单点击商品</a:t>
            </a:r>
            <a:r>
              <a:rPr lang="en-GB" altLang="en-US" sz="12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-&gt;</a:t>
            </a:r>
            <a:r>
              <a:rPr lang="zh-CN" altLang="en-US" sz="12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右侧内容框 商品，双击或点击“打开”，进入商品搜索窗口见下图。</a:t>
            </a:r>
            <a:endParaRPr lang="zh-CN" altLang="en-US" sz="1200" b="1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C6FCE-5098-4587-931A-ED875ECE5E3A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7" name="矩形 6"/>
          <p:cNvSpPr/>
          <p:nvPr/>
        </p:nvSpPr>
        <p:spPr bwMode="auto">
          <a:xfrm>
            <a:off x="2285984" y="1309660"/>
            <a:ext cx="357190" cy="21431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4929190" y="1300122"/>
            <a:ext cx="357190" cy="21431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571868" y="1309660"/>
            <a:ext cx="357190" cy="21431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08" y="1544562"/>
            <a:ext cx="6007525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图片 10"/>
          <p:cNvPicPr/>
          <p:nvPr/>
        </p:nvPicPr>
        <p:blipFill>
          <a:blip r:embed="rId3"/>
          <a:stretch>
            <a:fillRect/>
          </a:stretch>
        </p:blipFill>
        <p:spPr>
          <a:xfrm>
            <a:off x="3929058" y="3284984"/>
            <a:ext cx="4819406" cy="33123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55913"/>
              </p:ext>
            </p:extLst>
          </p:nvPr>
        </p:nvGraphicFramePr>
        <p:xfrm>
          <a:off x="755576" y="4725144"/>
          <a:ext cx="5581854" cy="1371572"/>
        </p:xfrm>
        <a:graphic>
          <a:graphicData uri="http://schemas.openxmlformats.org/drawingml/2006/table">
            <a:tbl>
              <a:tblPr/>
              <a:tblGrid>
                <a:gridCol w="1456383"/>
                <a:gridCol w="2504140"/>
                <a:gridCol w="1621331"/>
              </a:tblGrid>
              <a:tr h="216024">
                <a:tc>
                  <a:txBody>
                    <a:bodyPr/>
                    <a:lstStyle/>
                    <a:p>
                      <a:pPr algn="l" fontAlgn="t"/>
                      <a:r>
                        <a:rPr lang="zh-CN" sz="12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操作选项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sz="12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字段说明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sz="12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备注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040">
                <a:tc>
                  <a:txBody>
                    <a:bodyPr/>
                    <a:lstStyle/>
                    <a:p>
                      <a:pPr algn="l" fontAlgn="t"/>
                      <a:r>
                        <a:rPr 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新商品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用于新建在系统中未建档的商品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040">
                <a:tc>
                  <a:txBody>
                    <a:bodyPr/>
                    <a:lstStyle/>
                    <a:p>
                      <a:pPr algn="l" fontAlgn="t"/>
                      <a:r>
                        <a:rPr 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查看商品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用于查看已建档的商品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428">
                <a:tc>
                  <a:txBody>
                    <a:bodyPr/>
                    <a:lstStyle/>
                    <a:p>
                      <a:pPr algn="l" fontAlgn="t"/>
                      <a:r>
                        <a:rPr 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编辑商品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用于编辑维护已建档的商品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040">
                <a:tc>
                  <a:txBody>
                    <a:bodyPr/>
                    <a:lstStyle/>
                    <a:p>
                      <a:pPr algn="l" fontAlgn="t"/>
                      <a:r>
                        <a:rPr lang="zh-CN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根据现有资料新建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用于快速复制同属性商品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sz="1200" b="0" i="0" u="none" strike="noStrike" dirty="0">
                          <a:solidFill>
                            <a:srgbClr val="FF0000"/>
                          </a:solidFill>
                          <a:latin typeface="宋体"/>
                        </a:rPr>
                        <a:t>必须是</a:t>
                      </a:r>
                      <a:r>
                        <a:rPr lang="zh-CN" sz="1200" b="0" i="0" u="none" strike="noStrike" dirty="0" smtClean="0">
                          <a:solidFill>
                            <a:srgbClr val="FF0000"/>
                          </a:solidFill>
                          <a:latin typeface="宋体"/>
                        </a:rPr>
                        <a:t>相同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FF0000"/>
                          </a:solidFill>
                          <a:latin typeface="宋体"/>
                        </a:rPr>
                        <a:t>的分类</a:t>
                      </a:r>
                      <a:endParaRPr lang="zh-CN" sz="1200" b="0" i="0" u="none" strike="noStrike" dirty="0">
                        <a:solidFill>
                          <a:srgbClr val="FF0000"/>
                        </a:solidFill>
                        <a:latin typeface="宋体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701" y="692696"/>
            <a:ext cx="8401819" cy="747043"/>
          </a:xfrm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1.2</a:t>
            </a:r>
            <a:r>
              <a:rPr lang="zh-CN" altLang="en-US" sz="18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点击操作右边的倒三角选项按钮，弹出操作选项，选择新商品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C6FCE-5098-4587-931A-ED875ECE5E3A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pic>
        <p:nvPicPr>
          <p:cNvPr id="11" name="图片 10"/>
          <p:cNvPicPr/>
          <p:nvPr/>
        </p:nvPicPr>
        <p:blipFill>
          <a:blip r:embed="rId2"/>
          <a:stretch>
            <a:fillRect/>
          </a:stretch>
        </p:blipFill>
        <p:spPr>
          <a:xfrm>
            <a:off x="868718" y="1056773"/>
            <a:ext cx="4819406" cy="3312368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3648151" y="1566982"/>
            <a:ext cx="3071834" cy="1357322"/>
          </a:xfrm>
          <a:prstGeom prst="rect">
            <a:avLst/>
          </a:prstGeom>
          <a:ln cmpd="thickThin">
            <a:solidFill>
              <a:schemeClr val="tx1"/>
            </a:solidFill>
            <a:prstDash val="solid"/>
          </a:ln>
        </p:spPr>
      </p:pic>
      <p:sp>
        <p:nvSpPr>
          <p:cNvPr id="3" name="矩形 2"/>
          <p:cNvSpPr/>
          <p:nvPr/>
        </p:nvSpPr>
        <p:spPr bwMode="auto">
          <a:xfrm>
            <a:off x="3923928" y="2276872"/>
            <a:ext cx="3071834" cy="135732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4427984" y="2276872"/>
            <a:ext cx="2520280" cy="135732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923928" y="2276872"/>
            <a:ext cx="2520280" cy="187220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25384"/>
            <a:ext cx="7499796" cy="3427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71480"/>
            <a:ext cx="8512205" cy="692135"/>
          </a:xfrm>
        </p:spPr>
        <p:txBody>
          <a:bodyPr/>
          <a:lstStyle/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dirty="0" smtClean="0">
                <a:solidFill>
                  <a:schemeClr val="tx1"/>
                </a:solidFill>
                <a:latin typeface="Arial" charset="0"/>
              </a:rPr>
              <a:t>1.1 </a:t>
            </a:r>
            <a:r>
              <a:rPr lang="zh-CN" altLang="en-US" sz="1400" b="1" dirty="0" smtClean="0">
                <a:solidFill>
                  <a:schemeClr val="tx1"/>
                </a:solidFill>
                <a:latin typeface="Arial" charset="0"/>
              </a:rPr>
              <a:t>窗口进入新品创建模式，需选择商品类型、是否可销售、可订货、库存，以及输入大、中、小类。</a:t>
            </a: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C6FCE-5098-4587-931A-ED875ECE5E3A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4582928"/>
            <a:ext cx="2286016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1.3.1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商品类型分：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771800" y="1628875"/>
            <a:ext cx="1781302" cy="1656109"/>
            <a:chOff x="214013" y="4572008"/>
            <a:chExt cx="1781302" cy="1656109"/>
          </a:xfrm>
        </p:grpSpPr>
        <p:grpSp>
          <p:nvGrpSpPr>
            <p:cNvPr id="15" name="组合 14"/>
            <p:cNvGrpSpPr/>
            <p:nvPr/>
          </p:nvGrpSpPr>
          <p:grpSpPr>
            <a:xfrm>
              <a:off x="214013" y="4572008"/>
              <a:ext cx="1781302" cy="1656109"/>
              <a:chOff x="214013" y="4572008"/>
              <a:chExt cx="1781302" cy="1656109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214013" y="4572008"/>
                <a:ext cx="1781302" cy="1656109"/>
                <a:chOff x="214013" y="4572008"/>
                <a:chExt cx="1781302" cy="1656109"/>
              </a:xfrm>
            </p:grpSpPr>
            <p:pic>
              <p:nvPicPr>
                <p:cNvPr id="8" name="图片 7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4282" y="4572008"/>
                  <a:ext cx="1781033" cy="108635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rgbClr val="FF0000"/>
                  </a:solidFill>
                  <a:prstDash val="solid"/>
                </a:ln>
              </p:spPr>
            </p:pic>
            <p:sp>
              <p:nvSpPr>
                <p:cNvPr id="12" name="减号 11"/>
                <p:cNvSpPr/>
                <p:nvPr/>
              </p:nvSpPr>
              <p:spPr bwMode="auto">
                <a:xfrm>
                  <a:off x="714348" y="5286388"/>
                  <a:ext cx="428628" cy="71438"/>
                </a:xfrm>
                <a:prstGeom prst="mathMinus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2200" b="0" i="0" u="none" strike="noStrike" cap="none" normalizeH="0" baseline="0" smtClean="0">
                    <a:ln>
                      <a:noFill/>
                    </a:ln>
                    <a:solidFill>
                      <a:schemeClr val="hlink"/>
                    </a:solidFill>
                    <a:effectLst/>
                    <a:latin typeface="Arial" charset="0"/>
                  </a:endParaRPr>
                </a:p>
              </p:txBody>
            </p:sp>
            <p:pic>
              <p:nvPicPr>
                <p:cNvPr id="13" name="图片 12"/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14013" y="5658364"/>
                  <a:ext cx="1781302" cy="569753"/>
                </a:xfrm>
                <a:prstGeom prst="rect">
                  <a:avLst/>
                </a:prstGeom>
                <a:ln>
                  <a:solidFill>
                    <a:srgbClr val="FF0000"/>
                  </a:solidFill>
                  <a:prstDash val="solid"/>
                </a:ln>
              </p:spPr>
            </p:pic>
          </p:grpSp>
          <p:sp>
            <p:nvSpPr>
              <p:cNvPr id="11" name="减号 10"/>
              <p:cNvSpPr/>
              <p:nvPr/>
            </p:nvSpPr>
            <p:spPr bwMode="auto">
              <a:xfrm>
                <a:off x="714348" y="5143512"/>
                <a:ext cx="428628" cy="71438"/>
              </a:xfrm>
              <a:prstGeom prst="mathMinus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200" b="0" i="0" u="none" strike="noStrike" cap="none" normalizeH="0" baseline="0" smtClean="0">
                  <a:ln>
                    <a:noFill/>
                  </a:ln>
                  <a:solidFill>
                    <a:schemeClr val="hlink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0" name="减号 9"/>
            <p:cNvSpPr/>
            <p:nvPr/>
          </p:nvSpPr>
          <p:spPr bwMode="auto">
            <a:xfrm>
              <a:off x="714348" y="5000636"/>
              <a:ext cx="428628" cy="71438"/>
            </a:xfrm>
            <a:prstGeom prst="mathMinus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200" b="0" i="0" u="none" strike="noStrike" cap="none" normalizeH="0" baseline="0" smtClean="0">
                <a:ln>
                  <a:noFill/>
                </a:ln>
                <a:solidFill>
                  <a:schemeClr val="hlink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2915816" y="3645024"/>
            <a:ext cx="4896544" cy="480131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indent="-190500"/>
            <a:r>
              <a:rPr lang="en-US" altLang="zh-CN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1.1</a:t>
            </a:r>
            <a:r>
              <a:rPr lang="zh-CN" altLang="en-US" sz="14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窗口</a:t>
            </a:r>
            <a:r>
              <a:rPr lang="zh-CN" altLang="en-US" sz="14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进入新品创建模式，需选择商品类型、是否可销售、可订货、库存，以及输入大、中、小类。</a:t>
            </a: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188570"/>
              </p:ext>
            </p:extLst>
          </p:nvPr>
        </p:nvGraphicFramePr>
        <p:xfrm>
          <a:off x="899592" y="4941168"/>
          <a:ext cx="6336704" cy="1224136"/>
        </p:xfrm>
        <a:graphic>
          <a:graphicData uri="http://schemas.openxmlformats.org/drawingml/2006/table">
            <a:tbl>
              <a:tblPr/>
              <a:tblGrid>
                <a:gridCol w="1322896"/>
                <a:gridCol w="1888859"/>
                <a:gridCol w="3124949"/>
              </a:tblGrid>
              <a:tr h="261108">
                <a:tc>
                  <a:txBody>
                    <a:bodyPr/>
                    <a:lstStyle/>
                    <a:p>
                      <a:pPr algn="l" fontAlgn="t"/>
                      <a:r>
                        <a:rPr 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商品类型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字段说明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备注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108">
                <a:tc>
                  <a:txBody>
                    <a:bodyPr/>
                    <a:lstStyle/>
                    <a:p>
                      <a:pPr algn="l" fontAlgn="t"/>
                      <a:r>
                        <a:rPr 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正常商品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用于创建常规商品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  <a:endParaRPr 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575">
                <a:tc>
                  <a:txBody>
                    <a:bodyPr/>
                    <a:lstStyle/>
                    <a:p>
                      <a:pPr algn="l" fontAlgn="t"/>
                      <a:r>
                        <a:rPr 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简单组合商品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用于创建简单组合商品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同一商品的组合，如12个A商品的组合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237">
                <a:tc>
                  <a:txBody>
                    <a:bodyPr/>
                    <a:lstStyle/>
                    <a:p>
                      <a:pPr algn="l" fontAlgn="t"/>
                      <a:r>
                        <a:rPr 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复杂组合商品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用于创建复杂组合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可以不同商品的组合，如A+B组合成C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108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代销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/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特许</a:t>
                      </a:r>
                      <a:endParaRPr 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用于</a:t>
                      </a:r>
                      <a:r>
                        <a:rPr lang="zh-CN" sz="1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创建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联营商品</a:t>
                      </a:r>
                      <a:endParaRPr 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联营商品必须创建在联营大类</a:t>
                      </a:r>
                      <a:endParaRPr 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524789" y="3248023"/>
            <a:ext cx="6808270" cy="34933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9" y="593725"/>
            <a:ext cx="7929617" cy="477821"/>
          </a:xfrm>
        </p:spPr>
        <p:txBody>
          <a:bodyPr/>
          <a:lstStyle/>
          <a:p>
            <a:r>
              <a:rPr lang="en-US" sz="1400" dirty="0" smtClean="0">
                <a:solidFill>
                  <a:schemeClr val="tx1"/>
                </a:solidFill>
              </a:rPr>
              <a:t>1.3.2</a:t>
            </a:r>
            <a:r>
              <a:rPr sz="1400" dirty="0" smtClean="0">
                <a:solidFill>
                  <a:schemeClr val="tx1"/>
                </a:solidFill>
              </a:rPr>
              <a:t>商品分类：必须是先输大类后，才能输中类，输完中类后才能输小类，不能一次输入大中小类</a:t>
            </a:r>
            <a:br>
              <a:rPr sz="1400" dirty="0" smtClean="0">
                <a:solidFill>
                  <a:schemeClr val="tx1"/>
                </a:solidFill>
              </a:rPr>
            </a:b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C6FCE-5098-4587-931A-ED875ECE5E3A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571472" y="1000108"/>
            <a:ext cx="2776392" cy="17088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504" y="2961791"/>
            <a:ext cx="6000792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1400" b="1" dirty="0" smtClean="0">
                <a:solidFill>
                  <a:schemeClr val="tx1"/>
                </a:solidFill>
              </a:rPr>
              <a:t>1.2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输入完界面所有需确认数据后，点击确认，进入商品维护窗口：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pic>
        <p:nvPicPr>
          <p:cNvPr id="10" name="图片 9"/>
          <p:cNvPicPr/>
          <p:nvPr/>
        </p:nvPicPr>
        <p:blipFill>
          <a:blip r:embed="rId4"/>
          <a:stretch>
            <a:fillRect/>
          </a:stretch>
        </p:blipFill>
        <p:spPr>
          <a:xfrm>
            <a:off x="1331640" y="4581128"/>
            <a:ext cx="2357454" cy="1500198"/>
          </a:xfrm>
          <a:prstGeom prst="rect">
            <a:avLst/>
          </a:prstGeom>
          <a:ln w="47625">
            <a:solidFill>
              <a:srgbClr val="FF0000"/>
            </a:solidFill>
            <a:prstDash val="solid"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671" y="2723723"/>
            <a:ext cx="2209903" cy="1135475"/>
          </a:xfrm>
          <a:prstGeom prst="rect">
            <a:avLst/>
          </a:prstGeom>
          <a:noFill/>
          <a:ln w="476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下箭头 2"/>
          <p:cNvSpPr/>
          <p:nvPr/>
        </p:nvSpPr>
        <p:spPr bwMode="auto">
          <a:xfrm rot="1722407">
            <a:off x="3161723" y="4286149"/>
            <a:ext cx="261433" cy="334040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12" name="下箭头 11"/>
          <p:cNvSpPr/>
          <p:nvPr/>
        </p:nvSpPr>
        <p:spPr bwMode="auto">
          <a:xfrm rot="19454124">
            <a:off x="6829889" y="5039597"/>
            <a:ext cx="261433" cy="334040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13" name="下箭头 12"/>
          <p:cNvSpPr/>
          <p:nvPr/>
        </p:nvSpPr>
        <p:spPr bwMode="auto">
          <a:xfrm rot="13319629">
            <a:off x="6536643" y="3914487"/>
            <a:ext cx="261433" cy="334040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pic>
        <p:nvPicPr>
          <p:cNvPr id="14" name="图片 13"/>
          <p:cNvPicPr/>
          <p:nvPr/>
        </p:nvPicPr>
        <p:blipFill>
          <a:blip r:embed="rId6"/>
          <a:stretch>
            <a:fillRect/>
          </a:stretch>
        </p:blipFill>
        <p:spPr>
          <a:xfrm>
            <a:off x="7164288" y="5229200"/>
            <a:ext cx="1557980" cy="1074096"/>
          </a:xfrm>
          <a:prstGeom prst="rect">
            <a:avLst/>
          </a:prstGeom>
          <a:ln w="47625" cmpd="sng">
            <a:solidFill>
              <a:srgbClr val="FF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714356"/>
            <a:ext cx="4643470" cy="428628"/>
          </a:xfrm>
        </p:spPr>
        <p:txBody>
          <a:bodyPr/>
          <a:lstStyle/>
          <a:p>
            <a:r>
              <a:rPr lang="en-US" sz="1400" dirty="0" smtClean="0">
                <a:solidFill>
                  <a:schemeClr val="tx1"/>
                </a:solidFill>
              </a:rPr>
              <a:t>1.4.1</a:t>
            </a:r>
            <a:r>
              <a:rPr sz="1400" dirty="0" smtClean="0">
                <a:solidFill>
                  <a:schemeClr val="tx1"/>
                </a:solidFill>
              </a:rPr>
              <a:t>编码号类型：加编码规则，业务决定</a:t>
            </a:r>
            <a:r>
              <a:rPr dirty="0" smtClean="0"/>
              <a:t/>
            </a:r>
            <a:br>
              <a:rPr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C6FCE-5098-4587-931A-ED875ECE5E3A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285720" y="1214422"/>
            <a:ext cx="2357454" cy="15001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4282" y="2928934"/>
            <a:ext cx="728667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 1.4.2 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事务级别</a:t>
            </a:r>
            <a:r>
              <a:rPr lang="en-US" sz="1400" b="1" dirty="0" smtClean="0">
                <a:solidFill>
                  <a:schemeClr val="tx1"/>
                </a:solidFill>
              </a:rPr>
              <a:t>: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指单品销售、库存记录等管理所在级别，说明业务规则：未来除包装商品外都创建三层级别。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4282" y="4643446"/>
            <a:ext cx="642942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1.4.3 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门店订货单位：门店订货的单位，可是每个、内包装、货箱，默认为每个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0854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宋体" pitchFamily="2" charset="-122"/>
                <a:cs typeface="Times New Roman" pitchFamily="18" charset="0"/>
              </a:rPr>
              <a:t>1.4.3 </a:t>
            </a:r>
            <a:r>
              <a: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宋体" pitchFamily="2" charset="-122"/>
                <a:cs typeface="Times New Roman" pitchFamily="18" charset="0"/>
              </a:rPr>
              <a:t>门店订货单位：门店订货的单位，可是每个、内包装、货箱，默认为每个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13" name="图片 12"/>
          <p:cNvPicPr/>
          <p:nvPr/>
        </p:nvPicPr>
        <p:blipFill>
          <a:blip r:embed="rId3"/>
          <a:stretch>
            <a:fillRect/>
          </a:stretch>
        </p:blipFill>
        <p:spPr>
          <a:xfrm>
            <a:off x="285720" y="5214950"/>
            <a:ext cx="1928826" cy="1266825"/>
          </a:xfrm>
          <a:prstGeom prst="rect">
            <a:avLst/>
          </a:prstGeom>
        </p:spPr>
      </p:pic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10" y="3374388"/>
            <a:ext cx="2209903" cy="113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 bwMode="auto">
          <a:xfrm>
            <a:off x="2452413" y="5308302"/>
            <a:ext cx="5256584" cy="108012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货箱包装：是大包装数</a:t>
            </a:r>
            <a:endParaRPr kumimoji="0" lang="en-US" altLang="zh-CN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b="1" dirty="0" smtClean="0">
                <a:solidFill>
                  <a:schemeClr val="bg1"/>
                </a:solidFill>
              </a:rPr>
              <a:t>内包装：是指货箱内的小包装，现系统无此参数</a:t>
            </a:r>
            <a:endParaRPr lang="en-US" altLang="zh-CN" sz="1400" b="1" dirty="0" smtClean="0">
              <a:solidFill>
                <a:schemeClr val="bg1"/>
              </a:solidFill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b="1" dirty="0" smtClean="0">
              <a:solidFill>
                <a:schemeClr val="bg1"/>
              </a:solidFill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b="1" dirty="0" smtClean="0">
                <a:solidFill>
                  <a:schemeClr val="bg1"/>
                </a:solidFill>
              </a:rPr>
              <a:t>每个：是销售单位，也是最小订货单位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2479475" y="3402065"/>
            <a:ext cx="5256584" cy="108012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第一层：是指商品建立的层级，相当于我们目前 的母码</a:t>
            </a:r>
            <a:endParaRPr kumimoji="0" lang="en-US" altLang="zh-CN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r>
              <a:rPr lang="zh-CN" altLang="en-US" sz="1400" b="1" dirty="0" smtClean="0">
                <a:solidFill>
                  <a:schemeClr val="bg1"/>
                </a:solidFill>
              </a:rPr>
              <a:t>第二层：相当于我们现在的商品编码</a:t>
            </a:r>
            <a:endParaRPr lang="en-US" altLang="zh-CN" sz="1400" b="1" dirty="0" smtClean="0">
              <a:solidFill>
                <a:schemeClr val="bg1"/>
              </a:solidFill>
            </a:endParaRPr>
          </a:p>
          <a:p>
            <a:endParaRPr lang="en-US" altLang="zh-CN" sz="1400" b="1" dirty="0" smtClean="0">
              <a:solidFill>
                <a:schemeClr val="bg1"/>
              </a:solidFill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第三层：相当于我们目前</a:t>
            </a:r>
            <a:r>
              <a:rPr kumimoji="0" lang="zh-CN" altLang="en-US" sz="1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的条码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643174" y="1420851"/>
            <a:ext cx="5256584" cy="108012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编码类型是指商品创建的码号规划，如果是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EAN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/UCC </a:t>
            </a:r>
            <a:r>
              <a:rPr lang="zh-CN" altLang="en-US" sz="1400" b="1" dirty="0" smtClean="0">
                <a:solidFill>
                  <a:schemeClr val="bg1"/>
                </a:solidFill>
              </a:rPr>
              <a:t>之类的，对输入的值有较验</a:t>
            </a:r>
            <a:endParaRPr lang="en-US" altLang="zh-CN" sz="1400" b="1" dirty="0" smtClean="0">
              <a:solidFill>
                <a:schemeClr val="bg1"/>
              </a:solidFill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目前</a:t>
            </a:r>
            <a:r>
              <a:rPr lang="zh-CN" altLang="en-US" sz="1400" b="1" dirty="0" smtClean="0">
                <a:solidFill>
                  <a:schemeClr val="bg1"/>
                </a:solidFill>
              </a:rPr>
              <a:t>我们商品编码 用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Oracle Retail </a:t>
            </a:r>
            <a:r>
              <a:rPr lang="zh-CN" altLang="en-US" sz="1400" b="1" dirty="0" smtClean="0">
                <a:solidFill>
                  <a:schemeClr val="bg1"/>
                </a:solidFill>
              </a:rPr>
              <a:t>商品编号 规则，系统自动生成</a:t>
            </a:r>
            <a:endParaRPr lang="en-US" altLang="zh-CN" sz="1400" b="1" dirty="0" smtClean="0">
              <a:solidFill>
                <a:schemeClr val="bg1"/>
              </a:solidFill>
            </a:endParaRPr>
          </a:p>
          <a:p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条码通用的是</a:t>
            </a:r>
            <a:r>
              <a:rPr lang="en-US" altLang="zh-CN" sz="1400" b="1" dirty="0">
                <a:solidFill>
                  <a:schemeClr val="bg1"/>
                </a:solidFill>
              </a:rPr>
              <a:t>EAN/UCC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步步高-IMOST项目-PPT模版">
  <a:themeElements>
    <a:clrScheme name="10 September 200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889FB"/>
      </a:accent1>
      <a:accent2>
        <a:srgbClr val="009999"/>
      </a:accent2>
      <a:accent3>
        <a:srgbClr val="FFFFFF"/>
      </a:accent3>
      <a:accent4>
        <a:srgbClr val="000000"/>
      </a:accent4>
      <a:accent5>
        <a:srgbClr val="BEC4FD"/>
      </a:accent5>
      <a:accent6>
        <a:srgbClr val="008A8A"/>
      </a:accent6>
      <a:hlink>
        <a:srgbClr val="7889FB"/>
      </a:hlink>
      <a:folHlink>
        <a:srgbClr val="9900CC"/>
      </a:folHlink>
    </a:clrScheme>
    <a:fontScheme name="10 September 200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ln>
          <a:headEnd type="none" w="med" len="med"/>
          <a:tailEnd type="none" w="med" len="med"/>
        </a:ln>
      </a:spPr>
      <a:bodyPr/>
      <a:lstStyle/>
      <a:style>
        <a:lnRef idx="1">
          <a:schemeClr val="accent4"/>
        </a:lnRef>
        <a:fillRef idx="0">
          <a:schemeClr val="accent4"/>
        </a:fillRef>
        <a:effectRef idx="0">
          <a:schemeClr val="accent4"/>
        </a:effectRef>
        <a:fontRef idx="minor">
          <a:schemeClr val="tx1"/>
        </a:fontRef>
      </a:style>
    </a:lnDef>
  </a:objectDefaults>
  <a:extraClrSchemeLst>
    <a:extraClrScheme>
      <a:clrScheme name="10 September 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008A8A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步步高-IMOST项目-PPT模版</Template>
  <TotalTime>11654</TotalTime>
  <Words>1751</Words>
  <Application>Microsoft Office PowerPoint</Application>
  <PresentationFormat>全屏显示(4:3)</PresentationFormat>
  <Paragraphs>235</Paragraphs>
  <Slides>32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5" baseType="lpstr">
      <vt:lpstr>步步高-IMOST项目-PPT模版</vt:lpstr>
      <vt:lpstr>自定义设计方案</vt:lpstr>
      <vt:lpstr>Microsoft Visio 绘图</vt:lpstr>
      <vt:lpstr>Oracle MOM系统 —商品创建</vt:lpstr>
      <vt:lpstr>PowerPoint 演示文稿</vt:lpstr>
      <vt:lpstr>新品创建流程 </vt:lpstr>
      <vt:lpstr>流程图  </vt:lpstr>
      <vt:lpstr>操作步骤场景 1、创或编辑一个“商品” 1.1 RMS启动菜单点击商品-&gt;右侧内容框 商品，双击或点击“打开”，进入商品搜索窗口见下图。</vt:lpstr>
      <vt:lpstr>1.2点击操作右边的倒三角选项按钮，弹出操作选项，选择新商品 </vt:lpstr>
      <vt:lpstr>1.1 窗口进入新品创建模式，需选择商品类型、是否可销售、可订货、库存，以及输入大、中、小类。 </vt:lpstr>
      <vt:lpstr>1.3.2商品分类：必须是先输大类后，才能输中类，输完中类后才能输小类，不能一次输入大中小类 </vt:lpstr>
      <vt:lpstr>1.4.1编码号类型：加编码规则，业务决定 </vt:lpstr>
      <vt:lpstr>1.5 主界面数据维护完成后，点左侧供应商，进入商品-供应商界面，见图 </vt:lpstr>
      <vt:lpstr>1.3 商品-供应商-货源国家</vt:lpstr>
      <vt:lpstr>1.3.1 输入 货源国家（地区），点击创建，进入数据维护模式，注意单位成本必须是不含税的</vt:lpstr>
      <vt:lpstr>1.4 输入完数据后（上图红框为必填项），填完之后，点击左上角红色的商品成本核算，进入商品的成本核算。 </vt:lpstr>
      <vt:lpstr>1.6.2 默认税率是按大类税率传承过来，如果需修改，需在商品维护主界面左侧的增值税维护处修改。</vt:lpstr>
      <vt:lpstr>1.7售价，商品的售价是基于区域加价情况自动默认，允许修改。点击左侧按区域的零售，进入售价窗口，如果需要修改默认值，在销售单位零售下修改成正确数据，点击确认即可，如果不改，直接点确认。</vt:lpstr>
      <vt:lpstr>1.8用户自定义（UDA）维护，UDA是在标准字段里没有，用户自定义字段的一种形式，UDA可以定义三种类型，值类型，日期类型，自由文本类型 </vt:lpstr>
      <vt:lpstr>需更新UDA 有两个UDA从大类上默认</vt:lpstr>
      <vt:lpstr>1.9创建子货品是，子货品分两种类型：一种是Diff差异，一种是无Diff子货品。 1.9.1无Diff子货品，直接点击下方创建子货品按键，进入子货品窗口，选择商品编号类型，点击应用，即生成第二级商品，商品名称默认传承为上级名称，允许修改，供应商、配置等都上一层级。 </vt:lpstr>
      <vt:lpstr>1.9.1.1创建无Diff商品第三层子货品，在第二子货品创建后，再次点击创建子货品，注意事务级别为第一层的商品，不能创建第三层子货品。第三层一般为条码，一般使用的商品编号类型为EAN/UCC13，如无条码，可选择自动生成一个体符合编码规则的条码，输入后点击确认，即完成第三层子货品的创建。 </vt:lpstr>
      <vt:lpstr>1.9.2 有Diff子货品，需先选取Diff类型，选取方法：在下方的差别区，选择类型，商品组，差别最多可选择4项。 </vt:lpstr>
      <vt:lpstr>1.9.选择好类型及商品组后，再点击下方创建子货品按键，进入商品差别应用窗口，选择商品编号类型，选择差别ID点击确认，即生成第二级商品。</vt:lpstr>
      <vt:lpstr>1.9.2.2 点击确认，进行差异子货品窗口，再点击确认，进入子货品第三层维护</vt:lpstr>
      <vt:lpstr>PowerPoint 演示文稿</vt:lpstr>
      <vt:lpstr>测试题： 1、在新系统中商品成本是否含税 2、新系统中订货参数与现在比有哪些不同 3、 UDA是指什么，试举两UDA例子  </vt:lpstr>
      <vt:lpstr>商品配置流程 </vt:lpstr>
      <vt:lpstr>流程图  </vt:lpstr>
      <vt:lpstr>操作步骤场景 1.1 RMS启动菜单点击商品-&gt;右侧内容框 商品，双击或点击“打开”，进入商品搜索窗口见下图。 1.2 操作，选择编辑商品，输入编码或查询条件后，点确认，进入商品编辑窗口。</vt:lpstr>
      <vt:lpstr>操作步骤场景 1.3 搜索窗口设好查询条件后，点搜索，弹出搜索结果，选择需编码的商品后，确认进入商品维护窗口。</vt:lpstr>
      <vt:lpstr>操作步骤场景 1.4 进入商品维护窗口后，点击左则的地点，进入商品地点窗口。点击添加，进入商品地点添加状态。 1.5 输入地点组类型，地点组值 </vt:lpstr>
      <vt:lpstr>操作步骤场景 1.4 进入商品维护窗口后，点击左则的地点，进入商品地点窗口。点击添加，进入商品地点添加状态。 1.5 输入地点组类型，地点组值 </vt:lpstr>
      <vt:lpstr>操作步骤场景 1.6地点组类型，地点组值、主供应商、主国家，填写完成后，点击应用，再点击确认。 </vt:lpstr>
      <vt:lpstr>PowerPoint 演示文稿</vt:lpstr>
    </vt:vector>
  </TitlesOfParts>
  <Company>IBM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步步高项目章程</dc:title>
  <dc:creator>Lu Yin</dc:creator>
  <cp:lastModifiedBy>KuangXiJiang</cp:lastModifiedBy>
  <cp:revision>1335</cp:revision>
  <dcterms:created xsi:type="dcterms:W3CDTF">2012-04-19T18:53:28Z</dcterms:created>
  <dcterms:modified xsi:type="dcterms:W3CDTF">2013-02-25T08:47:27Z</dcterms:modified>
</cp:coreProperties>
</file>