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0"/>
  </p:notesMasterIdLst>
  <p:sldIdLst>
    <p:sldId id="263" r:id="rId2"/>
    <p:sldId id="256" r:id="rId3"/>
    <p:sldId id="447" r:id="rId4"/>
    <p:sldId id="265" r:id="rId5"/>
    <p:sldId id="440" r:id="rId6"/>
    <p:sldId id="430" r:id="rId7"/>
    <p:sldId id="432" r:id="rId8"/>
    <p:sldId id="433" r:id="rId9"/>
    <p:sldId id="434" r:id="rId10"/>
    <p:sldId id="435" r:id="rId11"/>
    <p:sldId id="436" r:id="rId12"/>
    <p:sldId id="437" r:id="rId13"/>
    <p:sldId id="448" r:id="rId14"/>
    <p:sldId id="439" r:id="rId15"/>
    <p:sldId id="443" r:id="rId16"/>
    <p:sldId id="445" r:id="rId17"/>
    <p:sldId id="446" r:id="rId18"/>
    <p:sldId id="450" r:id="rId19"/>
    <p:sldId id="449" r:id="rId20"/>
    <p:sldId id="457" r:id="rId21"/>
    <p:sldId id="442" r:id="rId22"/>
    <p:sldId id="452" r:id="rId23"/>
    <p:sldId id="453" r:id="rId24"/>
    <p:sldId id="454" r:id="rId25"/>
    <p:sldId id="455" r:id="rId26"/>
    <p:sldId id="456" r:id="rId27"/>
    <p:sldId id="451" r:id="rId28"/>
    <p:sldId id="428" r:id="rId29"/>
  </p:sldIdLst>
  <p:sldSz cx="9145588" cy="685958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5568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2721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69876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7031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5772" algn="l" defTabSz="914308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2925" algn="l" defTabSz="914308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080" algn="l" defTabSz="914308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234" algn="l" defTabSz="914308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20" autoAdjust="0"/>
  </p:normalViewPr>
  <p:slideViewPr>
    <p:cSldViewPr>
      <p:cViewPr>
        <p:scale>
          <a:sx n="66" d="100"/>
          <a:sy n="66" d="100"/>
        </p:scale>
        <p:origin x="-1548" y="-90"/>
      </p:cViewPr>
      <p:guideLst>
        <p:guide orient="horz" pos="216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FA8CB1C-1496-4EA5-B072-1096B4EB363D}" type="datetimeFigureOut">
              <a:rPr lang="zh-CN" altLang="en-US"/>
              <a:pPr>
                <a:defRPr/>
              </a:pPr>
              <a:t>2015-05-20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2D6BF2B-6A21-42B2-8FB0-694BF67B8C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9143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5" algn="l" defTabSz="9143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6388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40" tIns="45721" rIns="91440" bIns="45721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pic>
        <p:nvPicPr>
          <p:cNvPr id="5" name="Picture 10" descr="标准字体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0"/>
            <a:ext cx="104298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562" y="1524353"/>
            <a:ext cx="7624499" cy="175300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544" y="3963317"/>
            <a:ext cx="6554338" cy="1753006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7DC51-F6BF-44F6-91B1-730AEF893126}" type="datetimeFigureOut">
              <a:rPr lang="en-US" altLang="zh-CN"/>
              <a:pPr>
                <a:defRPr/>
              </a:pPr>
              <a:t>5/20/2015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6813"/>
            <a:ext cx="2897188" cy="457200"/>
          </a:xfrm>
        </p:spPr>
        <p:txBody>
          <a:bodyPr/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2B530-D919-4ED9-96EE-EF2854C586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C8901-DE3E-42E7-9F03-55917A1DDF1C}" type="datetimeFigureOut">
              <a:rPr lang="en-US" altLang="zh-CN"/>
              <a:pPr>
                <a:defRPr/>
              </a:pPr>
              <a:t>5/20/2015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8BD73-23CF-4001-9A49-F93C16183A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551" y="476360"/>
            <a:ext cx="2057757" cy="57560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81" y="476360"/>
            <a:ext cx="6020845" cy="57560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BFAEB-23E4-4C9A-91FF-69337263D754}" type="datetimeFigureOut">
              <a:rPr lang="en-US" altLang="zh-CN"/>
              <a:pPr>
                <a:defRPr/>
              </a:pPr>
              <a:t>5/20/2015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9763B-829B-48A0-A5A0-A6AD4ABB59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1" y="476362"/>
            <a:ext cx="8231029" cy="11400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81" y="1700608"/>
            <a:ext cx="8231029" cy="4531774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7F567-600F-4849-9270-F3FA593A745B}" type="datetimeFigureOut">
              <a:rPr lang="en-US" altLang="zh-CN"/>
              <a:pPr>
                <a:defRPr/>
              </a:pPr>
              <a:t>5/20/2015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88174-53C3-445B-96C1-4E0D6518EB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1" y="476362"/>
            <a:ext cx="8231029" cy="11400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81" y="1700608"/>
            <a:ext cx="8231029" cy="4531774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94337-79B3-41F7-8BD2-4FB01C2AF648}" type="datetimeFigureOut">
              <a:rPr lang="en-US" altLang="zh-CN"/>
              <a:pPr>
                <a:defRPr/>
              </a:pPr>
              <a:t>5/20/2015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A47D8-038F-44C1-B251-8CD6F97B2C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9F71E-A29E-4DBA-B1C0-7789DA842C34}" type="datetimeFigureOut">
              <a:rPr lang="en-US" altLang="zh-CN"/>
              <a:pPr>
                <a:defRPr/>
              </a:pPr>
              <a:t>5/20/2015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48A79-6570-43E1-A905-03AEAEA127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8" y="4407923"/>
            <a:ext cx="7773750" cy="1362391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8" y="2907388"/>
            <a:ext cx="7773750" cy="150053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1" indent="0">
              <a:buNone/>
              <a:defRPr sz="1800"/>
            </a:lvl2pPr>
            <a:lvl3pPr marL="914399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1" indent="0">
              <a:buNone/>
              <a:defRPr sz="1400"/>
            </a:lvl6pPr>
            <a:lvl7pPr marL="2743199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14A38-5AAF-4F25-9E64-9DD677E73B5E}" type="datetimeFigureOut">
              <a:rPr lang="en-US" altLang="zh-CN"/>
              <a:pPr>
                <a:defRPr/>
              </a:pPr>
              <a:t>5/20/2015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E169B-D301-4C27-A102-6B6E28BF5F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81" y="1700608"/>
            <a:ext cx="4039301" cy="45317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007" y="1700608"/>
            <a:ext cx="4039301" cy="45317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6DC19-08AA-49FD-BA36-680EB5456041}" type="datetimeFigureOut">
              <a:rPr lang="en-US" altLang="zh-CN"/>
              <a:pPr>
                <a:defRPr/>
              </a:pPr>
              <a:t>5/20/2015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1B2A-1BC5-49B4-9C47-8C81F1DDA8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1" y="274701"/>
            <a:ext cx="8231029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79" y="1535470"/>
            <a:ext cx="4040890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1" indent="0">
              <a:buNone/>
              <a:defRPr sz="1600" b="1"/>
            </a:lvl6pPr>
            <a:lvl7pPr marL="2743199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79" y="2175380"/>
            <a:ext cx="4040890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835" y="1535470"/>
            <a:ext cx="4042477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1" indent="0">
              <a:buNone/>
              <a:defRPr sz="1600" b="1"/>
            </a:lvl6pPr>
            <a:lvl7pPr marL="2743199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835" y="2175380"/>
            <a:ext cx="4042477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A4DC9-E701-42C5-8984-5817ED204A41}" type="datetimeFigureOut">
              <a:rPr lang="en-US" altLang="zh-CN"/>
              <a:pPr>
                <a:defRPr/>
              </a:pPr>
              <a:t>5/20/2015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9F7D0-AE91-4051-B027-088618D47C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BF7D7-B059-48DB-8054-DAF081C7DE12}" type="datetimeFigureOut">
              <a:rPr lang="en-US" altLang="zh-CN"/>
              <a:pPr>
                <a:defRPr/>
              </a:pPr>
              <a:t>5/20/2015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734B2-AA01-41A9-80D8-49D040B740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DFC57-33EA-49C2-82E3-C21560AD7C77}" type="datetimeFigureOut">
              <a:rPr lang="en-US" altLang="zh-CN"/>
              <a:pPr>
                <a:defRPr/>
              </a:pPr>
              <a:t>5/20/2015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C37AA-69DA-47E5-833A-E6A802AF9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3" y="273114"/>
            <a:ext cx="3008835" cy="11623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671" y="273115"/>
            <a:ext cx="5112638" cy="5854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83" y="1435435"/>
            <a:ext cx="3008835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1" indent="0">
              <a:buNone/>
              <a:defRPr sz="1200"/>
            </a:lvl2pPr>
            <a:lvl3pPr marL="914399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1" indent="0">
              <a:buNone/>
              <a:defRPr sz="900"/>
            </a:lvl6pPr>
            <a:lvl7pPr marL="2743199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001C8-60F5-4403-B4C0-4C5B9ECEC077}" type="datetimeFigureOut">
              <a:rPr lang="en-US" altLang="zh-CN"/>
              <a:pPr>
                <a:defRPr/>
              </a:pPr>
              <a:t>5/20/2015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8DA5A-DE7A-460C-A3D8-9FE5CF5CF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599" y="4801713"/>
            <a:ext cx="5487353" cy="5668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599" y="612918"/>
            <a:ext cx="5487353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1" indent="0">
              <a:buNone/>
              <a:defRPr sz="2800"/>
            </a:lvl2pPr>
            <a:lvl3pPr marL="914399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1" indent="0">
              <a:buNone/>
              <a:defRPr sz="2000"/>
            </a:lvl6pPr>
            <a:lvl7pPr marL="2743199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599" y="5368581"/>
            <a:ext cx="5487353" cy="805048"/>
          </a:xfrm>
        </p:spPr>
        <p:txBody>
          <a:bodyPr/>
          <a:lstStyle>
            <a:lvl1pPr marL="0" indent="0">
              <a:buNone/>
              <a:defRPr sz="1400"/>
            </a:lvl1pPr>
            <a:lvl2pPr marL="457201" indent="0">
              <a:buNone/>
              <a:defRPr sz="1200"/>
            </a:lvl2pPr>
            <a:lvl3pPr marL="914399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1" indent="0">
              <a:buNone/>
              <a:defRPr sz="900"/>
            </a:lvl6pPr>
            <a:lvl7pPr marL="2743199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12B38-3D48-4F07-BEAD-97D0D97509A4}" type="datetimeFigureOut">
              <a:rPr lang="en-US" altLang="zh-CN"/>
              <a:pPr>
                <a:defRPr/>
              </a:pPr>
              <a:t>5/20/2015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CA1D7-F864-4D4B-8EA4-C7C5BA53B9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76251"/>
            <a:ext cx="8231188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701801"/>
            <a:ext cx="8231188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6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1" rIns="91440" bIns="4572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A9543BC-0BA4-4ECD-9680-F5430A5F6B94}" type="datetimeFigureOut">
              <a:rPr lang="en-US" altLang="zh-CN"/>
              <a:pPr>
                <a:defRPr/>
              </a:pPr>
              <a:t>5/20/2015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38875"/>
            <a:ext cx="289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1" rIns="91440" bIns="45721" numCol="1" anchor="b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4788" y="6246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1" rIns="91440" bIns="4572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6B2EC9AA-0401-49DE-B64C-4BB360EBAD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9463" name="Freeform 7"/>
          <p:cNvSpPr>
            <a:spLocks noChangeArrowheads="1"/>
          </p:cNvSpPr>
          <p:nvPr/>
        </p:nvSpPr>
        <p:spPr bwMode="auto">
          <a:xfrm>
            <a:off x="457201" y="476251"/>
            <a:ext cx="8231188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lIns="91440" tIns="45721" rIns="91440" bIns="45721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57201" y="6173788"/>
            <a:ext cx="823118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40" tIns="45721" rIns="91440" bIns="45721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3" name="Picture 11" descr="标准字体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0"/>
            <a:ext cx="104298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页脚占位符 3"/>
          <p:cNvSpPr txBox="1">
            <a:spLocks/>
          </p:cNvSpPr>
          <p:nvPr/>
        </p:nvSpPr>
        <p:spPr>
          <a:xfrm>
            <a:off x="3143250" y="6288088"/>
            <a:ext cx="2897188" cy="381000"/>
          </a:xfrm>
          <a:prstGeom prst="rect">
            <a:avLst/>
          </a:prstGeom>
        </p:spPr>
        <p:txBody>
          <a:bodyPr lIns="91440" tIns="45721" rIns="91440" bIns="45721"/>
          <a:lstStyle/>
          <a:p>
            <a:pPr algn="ctr" defTabSz="914399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超市信息部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微软雅黑" pitchFamily="34" charset="-122"/>
          <a:ea typeface="微软雅黑" pitchFamily="34" charset="-122"/>
        </a:defRPr>
      </a:lvl5pPr>
      <a:lvl6pPr marL="457201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6pPr>
      <a:lvl7pPr marL="914399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9pPr>
    </p:titleStyle>
    <p:bodyStyle>
      <a:lvl1pPr marL="342865" indent="-34286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69858" indent="-32540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022248" indent="-350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339716" indent="-31588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1680995" indent="-33969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4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2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1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Excel____1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___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457995" y="2439988"/>
            <a:ext cx="8081169" cy="1752600"/>
          </a:xfrm>
        </p:spPr>
        <p:txBody>
          <a:bodyPr/>
          <a:lstStyle/>
          <a:p>
            <a:r>
              <a:rPr lang="en-US" altLang="zh-CN" dirty="0" smtClean="0"/>
              <a:t>RMS</a:t>
            </a:r>
            <a:r>
              <a:rPr lang="zh-CN" altLang="en-US" dirty="0" smtClean="0"/>
              <a:t>客制化合同业务及数据流</a:t>
            </a: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1068388" y="3887788"/>
            <a:ext cx="6553200" cy="1752600"/>
          </a:xfrm>
        </p:spPr>
        <p:txBody>
          <a:bodyPr/>
          <a:lstStyle/>
          <a:p>
            <a:pPr algn="ctr"/>
            <a:r>
              <a:rPr lang="zh-CN" altLang="en-US" dirty="0" smtClean="0"/>
              <a:t>超市信息部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8658139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794" y="229395"/>
            <a:ext cx="3429000" cy="3105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5" name="直接箭头连接符 4"/>
          <p:cNvCxnSpPr/>
          <p:nvPr/>
        </p:nvCxnSpPr>
        <p:spPr>
          <a:xfrm flipH="1" flipV="1">
            <a:off x="4801394" y="2972595"/>
            <a:ext cx="31242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8616313" cy="685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1" y="1147764"/>
            <a:ext cx="62484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1168401" y="2571750"/>
            <a:ext cx="1046163" cy="1073150"/>
            <a:chOff x="1167927" y="357166"/>
            <a:chExt cx="1046619" cy="1071570"/>
          </a:xfrm>
        </p:grpSpPr>
        <p:grpSp>
          <p:nvGrpSpPr>
            <p:cNvPr id="3" name="组合 3"/>
            <p:cNvGrpSpPr>
              <a:grpSpLocks/>
            </p:cNvGrpSpPr>
            <p:nvPr/>
          </p:nvGrpSpPr>
          <p:grpSpPr bwMode="auto">
            <a:xfrm>
              <a:off x="1167927" y="357166"/>
              <a:ext cx="1046619" cy="1071570"/>
              <a:chOff x="2123728" y="692696"/>
              <a:chExt cx="2056018" cy="2232248"/>
            </a:xfrm>
          </p:grpSpPr>
          <p:sp>
            <p:nvSpPr>
              <p:cNvPr id="6" name="空心弧 5"/>
              <p:cNvSpPr/>
              <p:nvPr/>
            </p:nvSpPr>
            <p:spPr>
              <a:xfrm>
                <a:off x="2123728" y="692696"/>
                <a:ext cx="2056018" cy="2057236"/>
              </a:xfrm>
              <a:prstGeom prst="blockArc">
                <a:avLst>
                  <a:gd name="adj1" fmla="val 14475132"/>
                  <a:gd name="adj2" fmla="val 45922"/>
                  <a:gd name="adj3" fmla="val 10057"/>
                </a:avLst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空心弧 6"/>
              <p:cNvSpPr/>
              <p:nvPr/>
            </p:nvSpPr>
            <p:spPr>
              <a:xfrm flipV="1">
                <a:off x="2123728" y="867711"/>
                <a:ext cx="2056018" cy="2057233"/>
              </a:xfrm>
              <a:prstGeom prst="blockArc">
                <a:avLst>
                  <a:gd name="adj1" fmla="val 13928781"/>
                  <a:gd name="adj2" fmla="val 45922"/>
                  <a:gd name="adj3" fmla="val 10057"/>
                </a:avLst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126" name="TextBox 4"/>
            <p:cNvSpPr txBox="1">
              <a:spLocks noChangeArrowheads="1"/>
            </p:cNvSpPr>
            <p:nvPr/>
          </p:nvSpPr>
          <p:spPr bwMode="auto">
            <a:xfrm>
              <a:off x="1357290" y="571480"/>
              <a:ext cx="816107" cy="707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02</a:t>
              </a:r>
              <a:endParaRPr lang="zh-CN" altLang="en-US" sz="40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sp>
        <p:nvSpPr>
          <p:cNvPr id="8" name="燕尾形 7"/>
          <p:cNvSpPr/>
          <p:nvPr/>
        </p:nvSpPr>
        <p:spPr>
          <a:xfrm>
            <a:off x="2571750" y="3000375"/>
            <a:ext cx="228600" cy="217488"/>
          </a:xfrm>
          <a:prstGeom prst="chevron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1" rIns="91440" bIns="45721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143251" y="2820989"/>
            <a:ext cx="4288353" cy="58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1" rIns="91440" bIns="45721">
            <a:spAutoFit/>
          </a:bodyPr>
          <a:lstStyle/>
          <a:p>
            <a:r>
              <a:rPr lang="zh-CN" altLang="en-US" sz="3200" b="1" dirty="0" smtClean="0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非招商合同新建及变更</a:t>
            </a:r>
            <a:endParaRPr lang="zh-CN" altLang="en-US" sz="3200" b="1" dirty="0">
              <a:solidFill>
                <a:srgbClr val="8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994" y="810362"/>
            <a:ext cx="6781800" cy="550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381794" y="381794"/>
            <a:ext cx="8231188" cy="1139825"/>
          </a:xfrm>
          <a:prstGeom prst="rect">
            <a:avLst/>
          </a:prstGeom>
        </p:spPr>
        <p:txBody>
          <a:bodyPr lIns="91431" tIns="45716" rIns="91431" bIns="45716"/>
          <a:lstStyle/>
          <a:p>
            <a:pPr defTabSz="914308" eaLnBrk="0" hangingPunct="0"/>
            <a:r>
              <a:rPr lang="zh-CN" altLang="en-US" sz="3600" kern="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非招商合同审批业务流程图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163" y="991394"/>
            <a:ext cx="87344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457201" y="476251"/>
            <a:ext cx="8231188" cy="1139825"/>
          </a:xfrm>
          <a:prstGeom prst="rect">
            <a:avLst/>
          </a:prstGeom>
        </p:spPr>
        <p:txBody>
          <a:bodyPr lIns="91431" tIns="45716" rIns="91431" bIns="45716"/>
          <a:lstStyle/>
          <a:p>
            <a:pPr defTabSz="914308" eaLnBrk="0" hangingPunct="0"/>
            <a:r>
              <a:rPr lang="zh-CN" altLang="en-US" sz="3600" kern="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经代销合同范围变更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794" y="5868194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注：审批后，后台进行合同复制，增加版本号，加入修改内容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194" y="534194"/>
            <a:ext cx="8231188" cy="667543"/>
          </a:xfrm>
        </p:spPr>
        <p:txBody>
          <a:bodyPr/>
          <a:lstStyle/>
          <a:p>
            <a:r>
              <a:rPr lang="zh-CN" altLang="en-US" dirty="0" smtClean="0"/>
              <a:t>联营租赁合同范围变更</a:t>
            </a:r>
            <a:endParaRPr lang="zh-CN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56406" y="1296194"/>
            <a:ext cx="614481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9092" y="1448594"/>
            <a:ext cx="391649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794" y="5868194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注：审批后，后台进行合同复制，增加版本号，加入修改内容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476251"/>
            <a:ext cx="8231188" cy="667543"/>
          </a:xfrm>
        </p:spPr>
        <p:txBody>
          <a:bodyPr/>
          <a:lstStyle/>
          <a:p>
            <a:r>
              <a:rPr lang="zh-CN" altLang="en-US" dirty="0" smtClean="0"/>
              <a:t>合同主营税率单品数修改</a:t>
            </a:r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613" y="1296194"/>
            <a:ext cx="89439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6594" y="5410994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注：不提升版本号，审批后直接修改合同主表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1168401" y="2571750"/>
            <a:ext cx="1046163" cy="1073150"/>
            <a:chOff x="1167927" y="357166"/>
            <a:chExt cx="1046619" cy="1071570"/>
          </a:xfrm>
        </p:grpSpPr>
        <p:grpSp>
          <p:nvGrpSpPr>
            <p:cNvPr id="3" name="组合 3"/>
            <p:cNvGrpSpPr>
              <a:grpSpLocks/>
            </p:cNvGrpSpPr>
            <p:nvPr/>
          </p:nvGrpSpPr>
          <p:grpSpPr bwMode="auto">
            <a:xfrm>
              <a:off x="1167927" y="357166"/>
              <a:ext cx="1046619" cy="1071570"/>
              <a:chOff x="2123728" y="692696"/>
              <a:chExt cx="2056018" cy="2232248"/>
            </a:xfrm>
          </p:grpSpPr>
          <p:sp>
            <p:nvSpPr>
              <p:cNvPr id="6" name="空心弧 5"/>
              <p:cNvSpPr/>
              <p:nvPr/>
            </p:nvSpPr>
            <p:spPr>
              <a:xfrm>
                <a:off x="2123728" y="692696"/>
                <a:ext cx="2056018" cy="2057236"/>
              </a:xfrm>
              <a:prstGeom prst="blockArc">
                <a:avLst>
                  <a:gd name="adj1" fmla="val 14475132"/>
                  <a:gd name="adj2" fmla="val 45922"/>
                  <a:gd name="adj3" fmla="val 10057"/>
                </a:avLst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空心弧 6"/>
              <p:cNvSpPr/>
              <p:nvPr/>
            </p:nvSpPr>
            <p:spPr>
              <a:xfrm flipV="1">
                <a:off x="2123728" y="867711"/>
                <a:ext cx="2056018" cy="2057233"/>
              </a:xfrm>
              <a:prstGeom prst="blockArc">
                <a:avLst>
                  <a:gd name="adj1" fmla="val 13928781"/>
                  <a:gd name="adj2" fmla="val 45922"/>
                  <a:gd name="adj3" fmla="val 10057"/>
                </a:avLst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126" name="TextBox 4"/>
            <p:cNvSpPr txBox="1">
              <a:spLocks noChangeArrowheads="1"/>
            </p:cNvSpPr>
            <p:nvPr/>
          </p:nvSpPr>
          <p:spPr bwMode="auto">
            <a:xfrm>
              <a:off x="1357290" y="571480"/>
              <a:ext cx="816107" cy="707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03</a:t>
              </a:r>
              <a:endParaRPr lang="zh-CN" altLang="en-US" sz="40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sp>
        <p:nvSpPr>
          <p:cNvPr id="8" name="燕尾形 7"/>
          <p:cNvSpPr/>
          <p:nvPr/>
        </p:nvSpPr>
        <p:spPr>
          <a:xfrm>
            <a:off x="2571750" y="3000375"/>
            <a:ext cx="228600" cy="217488"/>
          </a:xfrm>
          <a:prstGeom prst="chevron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1" rIns="91440" bIns="45721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143251" y="2820989"/>
            <a:ext cx="3467616" cy="58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1" rIns="91440" bIns="45721">
            <a:spAutoFit/>
          </a:bodyPr>
          <a:lstStyle/>
          <a:p>
            <a:r>
              <a:rPr lang="zh-CN" altLang="en-US" sz="3200" b="1" dirty="0" smtClean="0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客制化合同表关系</a:t>
            </a:r>
            <a:endParaRPr lang="zh-CN" altLang="en-US" sz="3200" b="1" dirty="0">
              <a:solidFill>
                <a:srgbClr val="8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1" y="476251"/>
            <a:ext cx="8231188" cy="819944"/>
          </a:xfrm>
          <a:prstGeom prst="rect">
            <a:avLst/>
          </a:prstGeom>
        </p:spPr>
        <p:txBody>
          <a:bodyPr lIns="91431" tIns="45716" rIns="91431" bIns="45716"/>
          <a:lstStyle/>
          <a:p>
            <a:pPr defTabSz="914308" eaLnBrk="0" hangingPunct="0">
              <a:defRPr/>
            </a:pPr>
            <a:r>
              <a:rPr lang="zh-CN" altLang="en-US" sz="5400" kern="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客制化合同表关系一览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86794" y="2743994"/>
          <a:ext cx="914400" cy="714375"/>
        </p:xfrm>
        <a:graphic>
          <a:graphicData uri="http://schemas.openxmlformats.org/presentationml/2006/ole">
            <p:oleObj spid="_x0000_s39938" name="包" showAsIcon="1" r:id="rId3" imgW="914400" imgH="714240" progId="Package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725194" y="2591594"/>
          <a:ext cx="914400" cy="714375"/>
        </p:xfrm>
        <a:graphic>
          <a:graphicData uri="http://schemas.openxmlformats.org/presentationml/2006/ole">
            <p:oleObj spid="_x0000_s39939" name="工作表" showAsIcon="1" r:id="rId4" imgW="914400" imgH="714240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空心弧 2"/>
          <p:cNvSpPr/>
          <p:nvPr/>
        </p:nvSpPr>
        <p:spPr>
          <a:xfrm rot="4500000" flipH="1" flipV="1">
            <a:off x="6372225" y="-1095374"/>
            <a:ext cx="3798888" cy="3957638"/>
          </a:xfrm>
          <a:prstGeom prst="blockArc">
            <a:avLst>
              <a:gd name="adj1" fmla="val 7352353"/>
              <a:gd name="adj2" fmla="val 45922"/>
              <a:gd name="adj3" fmla="val 10057"/>
            </a:avLst>
          </a:prstGeom>
          <a:solidFill>
            <a:srgbClr val="E46C0A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1" rIns="91440" bIns="45721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8"/>
          <p:cNvGrpSpPr>
            <a:grpSpLocks/>
          </p:cNvGrpSpPr>
          <p:nvPr/>
        </p:nvGrpSpPr>
        <p:grpSpPr bwMode="auto">
          <a:xfrm>
            <a:off x="1226344" y="1124744"/>
            <a:ext cx="1046162" cy="1071562"/>
            <a:chOff x="1167927" y="357166"/>
            <a:chExt cx="1046619" cy="1071570"/>
          </a:xfrm>
        </p:grpSpPr>
        <p:grpSp>
          <p:nvGrpSpPr>
            <p:cNvPr id="4124" name="组合 3"/>
            <p:cNvGrpSpPr>
              <a:grpSpLocks/>
            </p:cNvGrpSpPr>
            <p:nvPr/>
          </p:nvGrpSpPr>
          <p:grpSpPr bwMode="auto">
            <a:xfrm>
              <a:off x="1167927" y="357166"/>
              <a:ext cx="1046619" cy="1071570"/>
              <a:chOff x="2123728" y="692696"/>
              <a:chExt cx="2056018" cy="2232248"/>
            </a:xfrm>
          </p:grpSpPr>
          <p:sp>
            <p:nvSpPr>
              <p:cNvPr id="5" name="空心弧 4"/>
              <p:cNvSpPr/>
              <p:nvPr/>
            </p:nvSpPr>
            <p:spPr>
              <a:xfrm>
                <a:off x="2123728" y="692696"/>
                <a:ext cx="2056018" cy="2056976"/>
              </a:xfrm>
              <a:prstGeom prst="blockArc">
                <a:avLst>
                  <a:gd name="adj1" fmla="val 14475132"/>
                  <a:gd name="adj2" fmla="val 45922"/>
                  <a:gd name="adj3" fmla="val 10057"/>
                </a:avLst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空心弧 5"/>
              <p:cNvSpPr/>
              <p:nvPr/>
            </p:nvSpPr>
            <p:spPr>
              <a:xfrm flipV="1">
                <a:off x="2123728" y="867968"/>
                <a:ext cx="2056018" cy="2056976"/>
              </a:xfrm>
              <a:prstGeom prst="blockArc">
                <a:avLst>
                  <a:gd name="adj1" fmla="val 13928781"/>
                  <a:gd name="adj2" fmla="val 45922"/>
                  <a:gd name="adj3" fmla="val 10057"/>
                </a:avLst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125" name="TextBox 19"/>
            <p:cNvSpPr txBox="1">
              <a:spLocks noChangeArrowheads="1"/>
            </p:cNvSpPr>
            <p:nvPr/>
          </p:nvSpPr>
          <p:spPr bwMode="auto">
            <a:xfrm>
              <a:off x="1357290" y="571480"/>
              <a:ext cx="816107" cy="707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01</a:t>
              </a:r>
              <a:endParaRPr lang="zh-CN" altLang="en-US" sz="40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7" name="组合 40"/>
          <p:cNvGrpSpPr>
            <a:grpSpLocks/>
          </p:cNvGrpSpPr>
          <p:nvPr/>
        </p:nvGrpSpPr>
        <p:grpSpPr bwMode="auto">
          <a:xfrm>
            <a:off x="653256" y="1908969"/>
            <a:ext cx="1047750" cy="1073150"/>
            <a:chOff x="595442" y="1142985"/>
            <a:chExt cx="1047600" cy="1072800"/>
          </a:xfrm>
        </p:grpSpPr>
        <p:grpSp>
          <p:nvGrpSpPr>
            <p:cNvPr id="4120" name="组合 6"/>
            <p:cNvGrpSpPr>
              <a:grpSpLocks/>
            </p:cNvGrpSpPr>
            <p:nvPr/>
          </p:nvGrpSpPr>
          <p:grpSpPr bwMode="auto">
            <a:xfrm flipH="1">
              <a:off x="595442" y="1142985"/>
              <a:ext cx="1047600" cy="1072800"/>
              <a:chOff x="2123728" y="692696"/>
              <a:chExt cx="2056018" cy="2232248"/>
            </a:xfrm>
          </p:grpSpPr>
          <p:sp>
            <p:nvSpPr>
              <p:cNvPr id="8" name="空心弧 7"/>
              <p:cNvSpPr/>
              <p:nvPr/>
            </p:nvSpPr>
            <p:spPr>
              <a:xfrm>
                <a:off x="2123728" y="692696"/>
                <a:ext cx="2056018" cy="2057233"/>
              </a:xfrm>
              <a:prstGeom prst="blockArc">
                <a:avLst>
                  <a:gd name="adj1" fmla="val 14475132"/>
                  <a:gd name="adj2" fmla="val 45922"/>
                  <a:gd name="adj3" fmla="val 1005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空心弧 8"/>
              <p:cNvSpPr/>
              <p:nvPr/>
            </p:nvSpPr>
            <p:spPr>
              <a:xfrm flipV="1">
                <a:off x="2123728" y="867708"/>
                <a:ext cx="2056018" cy="2057236"/>
              </a:xfrm>
              <a:prstGeom prst="blockArc">
                <a:avLst>
                  <a:gd name="adj1" fmla="val 13928781"/>
                  <a:gd name="adj2" fmla="val 45922"/>
                  <a:gd name="adj3" fmla="val 1005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04964" y="1357227"/>
              <a:ext cx="815858" cy="7077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4000" b="1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02</a:t>
              </a:r>
              <a:endParaRPr lang="zh-CN" altLang="en-US" sz="4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8" name="燕尾形 27"/>
          <p:cNvSpPr/>
          <p:nvPr/>
        </p:nvSpPr>
        <p:spPr>
          <a:xfrm>
            <a:off x="2629694" y="2339181"/>
            <a:ext cx="228600" cy="215900"/>
          </a:xfrm>
          <a:prstGeom prst="chevron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1" rIns="91440" bIns="45721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燕尾形 28"/>
          <p:cNvSpPr/>
          <p:nvPr/>
        </p:nvSpPr>
        <p:spPr>
          <a:xfrm>
            <a:off x="2629694" y="1551781"/>
            <a:ext cx="228600" cy="217488"/>
          </a:xfrm>
          <a:prstGeom prst="chevron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1" rIns="91440" bIns="45721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燕尾形 29"/>
          <p:cNvSpPr/>
          <p:nvPr/>
        </p:nvSpPr>
        <p:spPr>
          <a:xfrm>
            <a:off x="2701131" y="3124994"/>
            <a:ext cx="228600" cy="215900"/>
          </a:xfrm>
          <a:prstGeom prst="chevron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1" rIns="91440" bIns="45721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201194" y="1448594"/>
            <a:ext cx="2339102" cy="46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1" rIns="91440" bIns="45721">
            <a:spAutoFit/>
          </a:bodyPr>
          <a:lstStyle/>
          <a:p>
            <a:r>
              <a:rPr lang="zh-CN" altLang="en-US" sz="2400" b="1" dirty="0" smtClean="0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非招商合同界面</a:t>
            </a:r>
            <a:endParaRPr lang="zh-CN" altLang="en-US" sz="2400" b="1" dirty="0">
              <a:solidFill>
                <a:srgbClr val="8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01194" y="2234406"/>
            <a:ext cx="2339102" cy="461667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合同新建及变更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201195" y="2982119"/>
            <a:ext cx="1723549" cy="46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1" rIns="91440" bIns="45721">
            <a:spAutoFit/>
          </a:bodyPr>
          <a:lstStyle/>
          <a:p>
            <a:r>
              <a:rPr lang="zh-CN" altLang="en-US" sz="2400" b="1" dirty="0" smtClean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合同表关系</a:t>
            </a:r>
            <a:endParaRPr lang="zh-CN" altLang="en-US" sz="2400" b="1" dirty="0">
              <a:solidFill>
                <a:srgbClr val="FF33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69094" y="282575"/>
            <a:ext cx="800219" cy="2259013"/>
          </a:xfrm>
          <a:prstGeom prst="rect">
            <a:avLst/>
          </a:prstGeom>
          <a:noFill/>
        </p:spPr>
        <p:txBody>
          <a:bodyPr vert="eaVert" lIns="91440" tIns="45721" rIns="91440" bIns="45721">
            <a:spAutoFit/>
          </a:bodyPr>
          <a:lstStyle/>
          <a:p>
            <a:pPr defTabSz="914399"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目录页</a:t>
            </a:r>
          </a:p>
        </p:txBody>
      </p:sp>
      <p:grpSp>
        <p:nvGrpSpPr>
          <p:cNvPr id="11" name="组合 41"/>
          <p:cNvGrpSpPr>
            <a:grpSpLocks/>
          </p:cNvGrpSpPr>
          <p:nvPr/>
        </p:nvGrpSpPr>
        <p:grpSpPr bwMode="auto">
          <a:xfrm>
            <a:off x="700881" y="3553619"/>
            <a:ext cx="1047750" cy="1073150"/>
            <a:chOff x="642910" y="2786058"/>
            <a:chExt cx="1047600" cy="1072800"/>
          </a:xfrm>
        </p:grpSpPr>
        <p:grpSp>
          <p:nvGrpSpPr>
            <p:cNvPr id="4116" name="组合 34"/>
            <p:cNvGrpSpPr>
              <a:grpSpLocks/>
            </p:cNvGrpSpPr>
            <p:nvPr/>
          </p:nvGrpSpPr>
          <p:grpSpPr bwMode="auto">
            <a:xfrm flipH="1">
              <a:off x="642910" y="2786058"/>
              <a:ext cx="1047600" cy="1072800"/>
              <a:chOff x="2123728" y="692696"/>
              <a:chExt cx="2056018" cy="2232248"/>
            </a:xfrm>
          </p:grpSpPr>
          <p:sp>
            <p:nvSpPr>
              <p:cNvPr id="36" name="空心弧 35"/>
              <p:cNvSpPr/>
              <p:nvPr/>
            </p:nvSpPr>
            <p:spPr>
              <a:xfrm>
                <a:off x="2123728" y="692696"/>
                <a:ext cx="2056018" cy="2057233"/>
              </a:xfrm>
              <a:prstGeom prst="blockArc">
                <a:avLst>
                  <a:gd name="adj1" fmla="val 14475132"/>
                  <a:gd name="adj2" fmla="val 45922"/>
                  <a:gd name="adj3" fmla="val 1005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空心弧 36"/>
              <p:cNvSpPr/>
              <p:nvPr/>
            </p:nvSpPr>
            <p:spPr>
              <a:xfrm flipV="1">
                <a:off x="2123728" y="867708"/>
                <a:ext cx="2056018" cy="2057236"/>
              </a:xfrm>
              <a:prstGeom prst="blockArc">
                <a:avLst>
                  <a:gd name="adj1" fmla="val 13928781"/>
                  <a:gd name="adj2" fmla="val 45922"/>
                  <a:gd name="adj3" fmla="val 1005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52432" y="3000300"/>
              <a:ext cx="815858" cy="7077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40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04</a:t>
              </a:r>
              <a:endParaRPr lang="zh-CN" altLang="en-US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13" name="组合 53"/>
          <p:cNvGrpSpPr>
            <a:grpSpLocks/>
          </p:cNvGrpSpPr>
          <p:nvPr/>
        </p:nvGrpSpPr>
        <p:grpSpPr bwMode="auto">
          <a:xfrm>
            <a:off x="1272381" y="2696369"/>
            <a:ext cx="1047750" cy="1071562"/>
            <a:chOff x="1167927" y="357166"/>
            <a:chExt cx="1046619" cy="1071571"/>
          </a:xfrm>
        </p:grpSpPr>
        <p:grpSp>
          <p:nvGrpSpPr>
            <p:cNvPr id="4112" name="组合 3"/>
            <p:cNvGrpSpPr>
              <a:grpSpLocks/>
            </p:cNvGrpSpPr>
            <p:nvPr/>
          </p:nvGrpSpPr>
          <p:grpSpPr bwMode="auto">
            <a:xfrm>
              <a:off x="1167927" y="357166"/>
              <a:ext cx="1046619" cy="1071571"/>
              <a:chOff x="2123728" y="692696"/>
              <a:chExt cx="2056018" cy="2232250"/>
            </a:xfrm>
          </p:grpSpPr>
          <p:sp>
            <p:nvSpPr>
              <p:cNvPr id="57" name="空心弧 56"/>
              <p:cNvSpPr/>
              <p:nvPr/>
            </p:nvSpPr>
            <p:spPr>
              <a:xfrm>
                <a:off x="2123728" y="692696"/>
                <a:ext cx="2056018" cy="2056978"/>
              </a:xfrm>
              <a:prstGeom prst="blockArc">
                <a:avLst>
                  <a:gd name="adj1" fmla="val 14475132"/>
                  <a:gd name="adj2" fmla="val 45922"/>
                  <a:gd name="adj3" fmla="val 10057"/>
                </a:avLst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" name="空心弧 57"/>
              <p:cNvSpPr/>
              <p:nvPr/>
            </p:nvSpPr>
            <p:spPr>
              <a:xfrm flipV="1">
                <a:off x="2123728" y="867968"/>
                <a:ext cx="2056018" cy="2056978"/>
              </a:xfrm>
              <a:prstGeom prst="blockArc">
                <a:avLst>
                  <a:gd name="adj1" fmla="val 13928781"/>
                  <a:gd name="adj2" fmla="val 45922"/>
                  <a:gd name="adj3" fmla="val 10057"/>
                </a:avLst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113" name="TextBox 55"/>
            <p:cNvSpPr txBox="1">
              <a:spLocks noChangeArrowheads="1"/>
            </p:cNvSpPr>
            <p:nvPr/>
          </p:nvSpPr>
          <p:spPr bwMode="auto">
            <a:xfrm>
              <a:off x="1310803" y="571480"/>
              <a:ext cx="81624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03</a:t>
              </a:r>
              <a:endPara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sp>
        <p:nvSpPr>
          <p:cNvPr id="59" name="燕尾形 58"/>
          <p:cNvSpPr/>
          <p:nvPr/>
        </p:nvSpPr>
        <p:spPr>
          <a:xfrm>
            <a:off x="2701131" y="3982244"/>
            <a:ext cx="228600" cy="2159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1" rIns="91440" bIns="45721" anchor="ctr"/>
          <a:lstStyle/>
          <a:p>
            <a:pPr algn="ctr">
              <a:defRPr/>
            </a:pPr>
            <a:endParaRPr lang="zh-CN" altLang="en-US" dirty="0">
              <a:solidFill>
                <a:schemeClr val="accent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01195" y="3839370"/>
            <a:ext cx="2339102" cy="461667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rPr>
              <a:t>客制化合同费用</a:t>
            </a:r>
            <a:endParaRPr lang="zh-CN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35" name="组合 53"/>
          <p:cNvGrpSpPr>
            <a:grpSpLocks/>
          </p:cNvGrpSpPr>
          <p:nvPr/>
        </p:nvGrpSpPr>
        <p:grpSpPr bwMode="auto">
          <a:xfrm>
            <a:off x="1295400" y="4321175"/>
            <a:ext cx="1047750" cy="1071562"/>
            <a:chOff x="1167927" y="357166"/>
            <a:chExt cx="1046619" cy="1071571"/>
          </a:xfrm>
        </p:grpSpPr>
        <p:grpSp>
          <p:nvGrpSpPr>
            <p:cNvPr id="39" name="组合 3"/>
            <p:cNvGrpSpPr>
              <a:grpSpLocks/>
            </p:cNvGrpSpPr>
            <p:nvPr/>
          </p:nvGrpSpPr>
          <p:grpSpPr bwMode="auto">
            <a:xfrm>
              <a:off x="1167927" y="357166"/>
              <a:ext cx="1046619" cy="1071571"/>
              <a:chOff x="2123728" y="692696"/>
              <a:chExt cx="2056018" cy="2232250"/>
            </a:xfrm>
          </p:grpSpPr>
          <p:sp>
            <p:nvSpPr>
              <p:cNvPr id="41" name="空心弧 40"/>
              <p:cNvSpPr/>
              <p:nvPr/>
            </p:nvSpPr>
            <p:spPr>
              <a:xfrm>
                <a:off x="2123728" y="692696"/>
                <a:ext cx="2056018" cy="2056978"/>
              </a:xfrm>
              <a:prstGeom prst="blockArc">
                <a:avLst>
                  <a:gd name="adj1" fmla="val 14475132"/>
                  <a:gd name="adj2" fmla="val 45922"/>
                  <a:gd name="adj3" fmla="val 10057"/>
                </a:avLst>
              </a:prstGeom>
              <a:solidFill>
                <a:srgbClr val="CC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CC99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空心弧 41"/>
              <p:cNvSpPr/>
              <p:nvPr/>
            </p:nvSpPr>
            <p:spPr>
              <a:xfrm flipV="1">
                <a:off x="2123728" y="867968"/>
                <a:ext cx="2056018" cy="2056978"/>
              </a:xfrm>
              <a:prstGeom prst="blockArc">
                <a:avLst>
                  <a:gd name="adj1" fmla="val 13928781"/>
                  <a:gd name="adj2" fmla="val 45922"/>
                  <a:gd name="adj3" fmla="val 10057"/>
                </a:avLst>
              </a:prstGeom>
              <a:solidFill>
                <a:srgbClr val="CC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C99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0" name="TextBox 55"/>
            <p:cNvSpPr txBox="1">
              <a:spLocks noChangeArrowheads="1"/>
            </p:cNvSpPr>
            <p:nvPr/>
          </p:nvSpPr>
          <p:spPr bwMode="auto">
            <a:xfrm>
              <a:off x="1310803" y="571480"/>
              <a:ext cx="815368" cy="707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CC99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05</a:t>
              </a:r>
              <a:endParaRPr lang="zh-CN" altLang="en-US" sz="4000" b="1" dirty="0">
                <a:solidFill>
                  <a:srgbClr val="CC99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sp>
        <p:nvSpPr>
          <p:cNvPr id="43" name="燕尾形 42"/>
          <p:cNvSpPr/>
          <p:nvPr/>
        </p:nvSpPr>
        <p:spPr>
          <a:xfrm>
            <a:off x="2743200" y="4702175"/>
            <a:ext cx="228600" cy="215900"/>
          </a:xfrm>
          <a:prstGeom prst="chevron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1" rIns="91440" bIns="45721" anchor="ctr"/>
          <a:lstStyle/>
          <a:p>
            <a:pPr algn="ctr">
              <a:defRPr/>
            </a:pPr>
            <a:endParaRPr lang="zh-CN" altLang="en-US" dirty="0">
              <a:solidFill>
                <a:srgbClr val="CC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00400" y="4549775"/>
            <a:ext cx="1415790" cy="461675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rPr>
              <a:t>招商合同</a:t>
            </a:r>
            <a:endParaRPr lang="zh-CN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59" grpId="0" animBg="1"/>
      <p:bldP spid="60" grpId="0"/>
      <p:bldP spid="43" grpId="0" animBg="1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1168401" y="2571750"/>
            <a:ext cx="1046163" cy="1073150"/>
            <a:chOff x="1167927" y="357166"/>
            <a:chExt cx="1046619" cy="1071570"/>
          </a:xfrm>
        </p:grpSpPr>
        <p:grpSp>
          <p:nvGrpSpPr>
            <p:cNvPr id="3" name="组合 3"/>
            <p:cNvGrpSpPr>
              <a:grpSpLocks/>
            </p:cNvGrpSpPr>
            <p:nvPr/>
          </p:nvGrpSpPr>
          <p:grpSpPr bwMode="auto">
            <a:xfrm>
              <a:off x="1167927" y="357166"/>
              <a:ext cx="1046619" cy="1071570"/>
              <a:chOff x="2123728" y="692696"/>
              <a:chExt cx="2056018" cy="2232248"/>
            </a:xfrm>
          </p:grpSpPr>
          <p:sp>
            <p:nvSpPr>
              <p:cNvPr id="6" name="空心弧 5"/>
              <p:cNvSpPr/>
              <p:nvPr/>
            </p:nvSpPr>
            <p:spPr>
              <a:xfrm>
                <a:off x="2123728" y="692696"/>
                <a:ext cx="2056018" cy="2057236"/>
              </a:xfrm>
              <a:prstGeom prst="blockArc">
                <a:avLst>
                  <a:gd name="adj1" fmla="val 14475132"/>
                  <a:gd name="adj2" fmla="val 45922"/>
                  <a:gd name="adj3" fmla="val 10057"/>
                </a:avLst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空心弧 6"/>
              <p:cNvSpPr/>
              <p:nvPr/>
            </p:nvSpPr>
            <p:spPr>
              <a:xfrm flipV="1">
                <a:off x="2123728" y="867711"/>
                <a:ext cx="2056018" cy="2057233"/>
              </a:xfrm>
              <a:prstGeom prst="blockArc">
                <a:avLst>
                  <a:gd name="adj1" fmla="val 13928781"/>
                  <a:gd name="adj2" fmla="val 45922"/>
                  <a:gd name="adj3" fmla="val 10057"/>
                </a:avLst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126" name="TextBox 4"/>
            <p:cNvSpPr txBox="1">
              <a:spLocks noChangeArrowheads="1"/>
            </p:cNvSpPr>
            <p:nvPr/>
          </p:nvSpPr>
          <p:spPr bwMode="auto">
            <a:xfrm>
              <a:off x="1357290" y="571480"/>
              <a:ext cx="816107" cy="707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04</a:t>
              </a:r>
              <a:endParaRPr lang="zh-CN" altLang="en-US" sz="40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sp>
        <p:nvSpPr>
          <p:cNvPr id="8" name="燕尾形 7"/>
          <p:cNvSpPr/>
          <p:nvPr/>
        </p:nvSpPr>
        <p:spPr>
          <a:xfrm>
            <a:off x="2571750" y="3000375"/>
            <a:ext cx="228600" cy="217488"/>
          </a:xfrm>
          <a:prstGeom prst="chevron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1" rIns="91440" bIns="45721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143251" y="2820989"/>
            <a:ext cx="4288353" cy="58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1" rIns="91440" bIns="45721">
            <a:spAutoFit/>
          </a:bodyPr>
          <a:lstStyle/>
          <a:p>
            <a:r>
              <a:rPr lang="zh-CN" altLang="en-US" sz="3200" b="1" dirty="0" smtClean="0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非招商合同客制化费用</a:t>
            </a:r>
            <a:endParaRPr lang="zh-CN" altLang="en-US" sz="3200" b="1" dirty="0">
              <a:solidFill>
                <a:srgbClr val="8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非招商合同客制化费用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一、联营保底</a:t>
            </a:r>
            <a:endParaRPr lang="en-US" altLang="zh-CN" dirty="0" smtClean="0"/>
          </a:p>
          <a:p>
            <a:r>
              <a:rPr lang="zh-CN" altLang="en-US" dirty="0" smtClean="0"/>
              <a:t>二、新店费</a:t>
            </a:r>
            <a:endParaRPr lang="en-US" altLang="zh-CN" dirty="0" smtClean="0"/>
          </a:p>
          <a:p>
            <a:r>
              <a:rPr lang="zh-CN" altLang="en-US" dirty="0" smtClean="0"/>
              <a:t>三、新品费</a:t>
            </a:r>
            <a:endParaRPr lang="en-US" altLang="zh-CN" dirty="0" smtClean="0"/>
          </a:p>
          <a:p>
            <a:r>
              <a:rPr lang="zh-CN" altLang="en-US" dirty="0" smtClean="0"/>
              <a:t>四、固定费用</a:t>
            </a:r>
            <a:endParaRPr lang="en-US" altLang="zh-CN" dirty="0" smtClean="0"/>
          </a:p>
          <a:p>
            <a:r>
              <a:rPr lang="zh-CN" altLang="en-US" dirty="0" smtClean="0"/>
              <a:t>五、比例费用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非招商合同客制化费用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143795"/>
            <a:ext cx="8231188" cy="5088732"/>
          </a:xfrm>
        </p:spPr>
        <p:txBody>
          <a:bodyPr/>
          <a:lstStyle/>
          <a:p>
            <a:r>
              <a:rPr lang="zh-CN" altLang="en-US" dirty="0" smtClean="0"/>
              <a:t>一、联营保底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1.</a:t>
            </a:r>
            <a:r>
              <a:rPr lang="zh-CN" altLang="en-US" dirty="0" smtClean="0"/>
              <a:t>联营商品的</a:t>
            </a:r>
            <a:r>
              <a:rPr lang="zh-CN" altLang="en-US" dirty="0" smtClean="0">
                <a:solidFill>
                  <a:srgbClr val="FF0000"/>
                </a:solidFill>
              </a:rPr>
              <a:t>销售成本每日</a:t>
            </a:r>
            <a:r>
              <a:rPr lang="zh-CN" altLang="en-US" dirty="0" smtClean="0"/>
              <a:t>会根据合同签订的</a:t>
            </a:r>
            <a:r>
              <a:rPr lang="zh-CN" altLang="en-US" dirty="0" smtClean="0">
                <a:solidFill>
                  <a:srgbClr val="FF0000"/>
                </a:solidFill>
              </a:rPr>
              <a:t>月标准毛利率</a:t>
            </a:r>
            <a:r>
              <a:rPr lang="zh-CN" altLang="en-US" dirty="0" smtClean="0"/>
              <a:t>进行更新，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新的销售成本</a:t>
            </a:r>
            <a:r>
              <a:rPr lang="en-US" altLang="zh-CN" dirty="0" smtClean="0"/>
              <a:t>=</a:t>
            </a:r>
            <a:r>
              <a:rPr lang="zh-CN" altLang="en-US" dirty="0" smtClean="0"/>
              <a:t>销售金额*（</a:t>
            </a:r>
            <a:r>
              <a:rPr lang="en-US" altLang="zh-CN" dirty="0" smtClean="0"/>
              <a:t>1-</a:t>
            </a:r>
            <a:r>
              <a:rPr lang="zh-CN" altLang="en-US" dirty="0" smtClean="0"/>
              <a:t>标准毛利率）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2.</a:t>
            </a:r>
            <a:r>
              <a:rPr lang="zh-CN" altLang="en-US" dirty="0" smtClean="0">
                <a:solidFill>
                  <a:srgbClr val="FF0000"/>
                </a:solidFill>
              </a:rPr>
              <a:t>月含税销售金额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月含税销售成本</a:t>
            </a:r>
            <a:r>
              <a:rPr lang="en-US" altLang="zh-CN" dirty="0" smtClean="0">
                <a:solidFill>
                  <a:srgbClr val="FF0000"/>
                </a:solidFill>
              </a:rPr>
              <a:t>&gt;=</a:t>
            </a:r>
            <a:r>
              <a:rPr lang="zh-CN" altLang="en-US" dirty="0" smtClean="0">
                <a:solidFill>
                  <a:srgbClr val="FF0000"/>
                </a:solidFill>
              </a:rPr>
              <a:t>当月销售计划*当月毛利率  </a:t>
            </a:r>
            <a:r>
              <a:rPr lang="zh-CN" altLang="en-US" dirty="0" smtClean="0"/>
              <a:t>时， 不收取费用。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3.</a:t>
            </a:r>
            <a:r>
              <a:rPr lang="zh-CN" altLang="en-US" dirty="0" smtClean="0">
                <a:solidFill>
                  <a:srgbClr val="FF0000"/>
                </a:solidFill>
              </a:rPr>
              <a:t>月含税销售金额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月含税销售成本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当月销售计划*当月毛利率  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收取费用金额为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当月销售计划*当月毛利率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（月含税销售金额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月含税销售成本）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非招商合同客制化费用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194" y="1219994"/>
            <a:ext cx="8231188" cy="4530725"/>
          </a:xfrm>
        </p:spPr>
        <p:txBody>
          <a:bodyPr/>
          <a:lstStyle/>
          <a:p>
            <a:r>
              <a:rPr lang="zh-CN" altLang="en-US" dirty="0" smtClean="0"/>
              <a:t>二、新店费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有三种新店费收取模式，只收取一次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1.</a:t>
            </a:r>
            <a:r>
              <a:rPr lang="zh-CN" altLang="en-US" dirty="0" smtClean="0"/>
              <a:t>单品：分业态的，按</a:t>
            </a:r>
            <a:r>
              <a:rPr lang="zh-CN" altLang="en-US" dirty="0" smtClean="0">
                <a:solidFill>
                  <a:srgbClr val="FF0000"/>
                </a:solidFill>
              </a:rPr>
              <a:t>合同范围</a:t>
            </a:r>
            <a:r>
              <a:rPr lang="zh-CN" altLang="en-US" dirty="0" smtClean="0"/>
              <a:t>统计</a:t>
            </a:r>
            <a:r>
              <a:rPr lang="zh-CN" altLang="en-US" dirty="0" smtClean="0">
                <a:solidFill>
                  <a:srgbClr val="FF0000"/>
                </a:solidFill>
              </a:rPr>
              <a:t>一层</a:t>
            </a:r>
            <a:r>
              <a:rPr lang="zh-CN" altLang="en-US" dirty="0" smtClean="0"/>
              <a:t>商品供应商国家地点的个数收取费用。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2.</a:t>
            </a:r>
            <a:r>
              <a:rPr lang="zh-CN" altLang="en-US" dirty="0" smtClean="0"/>
              <a:t>业态：分业态的，每个店在第一个有商品的月份收取固定金额。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3.</a:t>
            </a:r>
            <a:r>
              <a:rPr lang="zh-CN" altLang="en-US" dirty="0" smtClean="0"/>
              <a:t>固定：不分业态，每个店在第一个有商品的月份收取固定金额。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476251"/>
            <a:ext cx="8231188" cy="667543"/>
          </a:xfrm>
        </p:spPr>
        <p:txBody>
          <a:bodyPr/>
          <a:lstStyle/>
          <a:p>
            <a:r>
              <a:rPr lang="zh-CN" altLang="en-US" dirty="0" smtClean="0"/>
              <a:t>非招商合同客制化费用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194" y="1219994"/>
            <a:ext cx="8231188" cy="4876800"/>
          </a:xfrm>
        </p:spPr>
        <p:txBody>
          <a:bodyPr/>
          <a:lstStyle/>
          <a:p>
            <a:r>
              <a:rPr lang="zh-CN" altLang="en-US" dirty="0" smtClean="0"/>
              <a:t>三、新品费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当月新品费</a:t>
            </a:r>
            <a:r>
              <a:rPr lang="en-US" altLang="zh-CN" dirty="0" smtClean="0"/>
              <a:t>=</a:t>
            </a:r>
            <a:r>
              <a:rPr lang="zh-CN" altLang="en-US" dirty="0" smtClean="0"/>
              <a:t>当月底比上月底多出的生效的一层商品地点个数*合同签订的每个商品单价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免费原则：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1.</a:t>
            </a:r>
            <a:r>
              <a:rPr lang="zh-CN" altLang="en-US" dirty="0" smtClean="0"/>
              <a:t>单店所有统计过的一层商品小于等于</a:t>
            </a:r>
            <a:r>
              <a:rPr lang="zh-CN" altLang="en-US" dirty="0" smtClean="0">
                <a:solidFill>
                  <a:srgbClr val="FF0000"/>
                </a:solidFill>
              </a:rPr>
              <a:t>首次品项数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   2.</a:t>
            </a:r>
            <a:r>
              <a:rPr lang="zh-CN" altLang="en-US" dirty="0" smtClean="0">
                <a:solidFill>
                  <a:srgbClr val="FF0000"/>
                </a:solidFill>
              </a:rPr>
              <a:t>新店三个月内</a:t>
            </a:r>
            <a:r>
              <a:rPr lang="zh-CN" altLang="en-US" dirty="0" smtClean="0"/>
              <a:t>免收新品费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3.</a:t>
            </a:r>
            <a:r>
              <a:rPr lang="zh-CN" altLang="en-US" dirty="0" smtClean="0">
                <a:solidFill>
                  <a:srgbClr val="FF0000"/>
                </a:solidFill>
              </a:rPr>
              <a:t>已收过费用</a:t>
            </a:r>
            <a:r>
              <a:rPr lang="zh-CN" altLang="en-US" dirty="0" smtClean="0"/>
              <a:t>的商品地点供应商不再收取费用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4.</a:t>
            </a:r>
            <a:r>
              <a:rPr lang="zh-CN" altLang="en-US" dirty="0" smtClean="0"/>
              <a:t>包装商品免收新品费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非招商合同客制化费用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194" y="1143794"/>
            <a:ext cx="8231188" cy="5105400"/>
          </a:xfrm>
        </p:spPr>
        <p:txBody>
          <a:bodyPr/>
          <a:lstStyle/>
          <a:p>
            <a:r>
              <a:rPr lang="zh-CN" altLang="en-US" dirty="0" smtClean="0"/>
              <a:t>四、固定费用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指按合同、月份、费用代码收取固定金额的费用。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根据合同签订的</a:t>
            </a:r>
            <a:r>
              <a:rPr lang="zh-CN" altLang="en-US" dirty="0" smtClean="0">
                <a:solidFill>
                  <a:srgbClr val="FF0000"/>
                </a:solidFill>
              </a:rPr>
              <a:t>所有</a:t>
            </a:r>
            <a:r>
              <a:rPr lang="zh-CN" altLang="en-US" dirty="0" smtClean="0"/>
              <a:t>代码的</a:t>
            </a:r>
            <a:r>
              <a:rPr lang="zh-CN" altLang="en-US" dirty="0" smtClean="0">
                <a:solidFill>
                  <a:srgbClr val="FF0000"/>
                </a:solidFill>
              </a:rPr>
              <a:t>固定费用总额</a:t>
            </a:r>
            <a:r>
              <a:rPr lang="zh-CN" altLang="en-US" dirty="0" smtClean="0"/>
              <a:t>乘以</a:t>
            </a:r>
            <a:r>
              <a:rPr lang="zh-CN" altLang="en-US" dirty="0" smtClean="0">
                <a:solidFill>
                  <a:srgbClr val="FF0000"/>
                </a:solidFill>
              </a:rPr>
              <a:t>门店权重</a:t>
            </a:r>
            <a:r>
              <a:rPr lang="zh-CN" altLang="en-US" dirty="0" smtClean="0"/>
              <a:t>及</a:t>
            </a:r>
            <a:r>
              <a:rPr lang="zh-CN" altLang="en-US" dirty="0" smtClean="0">
                <a:solidFill>
                  <a:srgbClr val="FF0000"/>
                </a:solidFill>
              </a:rPr>
              <a:t>帐套系数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占比</a:t>
            </a:r>
            <a:r>
              <a:rPr lang="zh-CN" altLang="en-US" dirty="0" smtClean="0"/>
              <a:t>，确认每个门店的</a:t>
            </a:r>
            <a:r>
              <a:rPr lang="zh-CN" altLang="en-US" dirty="0" smtClean="0">
                <a:solidFill>
                  <a:srgbClr val="FF0000"/>
                </a:solidFill>
              </a:rPr>
              <a:t>最高固定金额</a:t>
            </a:r>
            <a:r>
              <a:rPr lang="zh-CN" altLang="en-US" dirty="0" smtClean="0"/>
              <a:t>，然后在每个月起从</a:t>
            </a:r>
            <a:r>
              <a:rPr lang="zh-CN" altLang="en-US" dirty="0" smtClean="0">
                <a:solidFill>
                  <a:srgbClr val="FF0000"/>
                </a:solidFill>
              </a:rPr>
              <a:t>第一个门店</a:t>
            </a:r>
            <a:r>
              <a:rPr lang="zh-CN" altLang="en-US" dirty="0" smtClean="0"/>
              <a:t>开始分摊各项费用，直到</a:t>
            </a:r>
            <a:r>
              <a:rPr lang="zh-CN" altLang="en-US" dirty="0" smtClean="0">
                <a:solidFill>
                  <a:srgbClr val="FF0000"/>
                </a:solidFill>
              </a:rPr>
              <a:t>超过</a:t>
            </a:r>
            <a:r>
              <a:rPr lang="zh-CN" altLang="en-US" dirty="0" smtClean="0"/>
              <a:t>第一个门店的限额后，再用第二个门店开始进行各项费用的分摊（供应商为统采的，固定费用的地点统一为供应商对应的统采中心）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087394" y="5487194"/>
          <a:ext cx="914400" cy="714375"/>
        </p:xfrm>
        <a:graphic>
          <a:graphicData uri="http://schemas.openxmlformats.org/presentationml/2006/ole">
            <p:oleObj spid="_x0000_s75778" name="工作表" showAsIcon="1" r:id="rId3" imgW="914400" imgH="714240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非招商合同客制化费用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194" y="1219994"/>
            <a:ext cx="8231188" cy="4530725"/>
          </a:xfrm>
        </p:spPr>
        <p:txBody>
          <a:bodyPr/>
          <a:lstStyle/>
          <a:p>
            <a:r>
              <a:rPr lang="zh-CN" altLang="en-US" dirty="0" smtClean="0"/>
              <a:t>五、比例费用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以</a:t>
            </a:r>
            <a:r>
              <a:rPr lang="zh-CN" altLang="en-US" dirty="0" smtClean="0">
                <a:solidFill>
                  <a:srgbClr val="FF0000"/>
                </a:solidFill>
              </a:rPr>
              <a:t>含税</a:t>
            </a:r>
            <a:r>
              <a:rPr lang="zh-CN" altLang="en-US" dirty="0" smtClean="0"/>
              <a:t>的入库金额或者</a:t>
            </a:r>
            <a:r>
              <a:rPr lang="zh-CN" altLang="en-US" dirty="0" smtClean="0">
                <a:solidFill>
                  <a:srgbClr val="FF0000"/>
                </a:solidFill>
              </a:rPr>
              <a:t>含税</a:t>
            </a:r>
            <a:r>
              <a:rPr lang="zh-CN" altLang="en-US" dirty="0" smtClean="0"/>
              <a:t>的入库净额或者</a:t>
            </a:r>
            <a:r>
              <a:rPr lang="zh-CN" altLang="en-US" dirty="0" smtClean="0">
                <a:solidFill>
                  <a:srgbClr val="FF0000"/>
                </a:solidFill>
              </a:rPr>
              <a:t>含税</a:t>
            </a:r>
            <a:r>
              <a:rPr lang="zh-CN" altLang="en-US" dirty="0" smtClean="0"/>
              <a:t>的销售金额乘以一定的比例值得到的金额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对于年度返利，其比例值根据入库净额的阶梯值可以有多个，满足不同的阶梯时取不同的比例值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非招商合同所有费用数据流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19994" y="1829594"/>
          <a:ext cx="1207008" cy="942975"/>
        </p:xfrm>
        <a:graphic>
          <a:graphicData uri="http://schemas.openxmlformats.org/presentationml/2006/ole">
            <p:oleObj spid="_x0000_s40963" name="Visio" showAsIcon="1" r:id="rId3" imgW="914400" imgH="71424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2044700" y="457201"/>
            <a:ext cx="164306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5712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pic>
        <p:nvPicPr>
          <p:cNvPr id="27651" name="Picture 9" descr="thank you final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"/>
            <a:ext cx="9144001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5003800" y="4149725"/>
            <a:ext cx="3455988" cy="100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zh-CN" altLang="en-US"/>
          </a:p>
        </p:txBody>
      </p:sp>
      <p:pic>
        <p:nvPicPr>
          <p:cNvPr id="27653" name="Picture 6" descr="标准字体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326" y="4292601"/>
            <a:ext cx="1439863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1168401" y="2571750"/>
            <a:ext cx="1046163" cy="1073150"/>
            <a:chOff x="1167927" y="357166"/>
            <a:chExt cx="1046619" cy="1071570"/>
          </a:xfrm>
        </p:grpSpPr>
        <p:grpSp>
          <p:nvGrpSpPr>
            <p:cNvPr id="3" name="组合 3"/>
            <p:cNvGrpSpPr>
              <a:grpSpLocks/>
            </p:cNvGrpSpPr>
            <p:nvPr/>
          </p:nvGrpSpPr>
          <p:grpSpPr bwMode="auto">
            <a:xfrm>
              <a:off x="1167927" y="357166"/>
              <a:ext cx="1046619" cy="1071570"/>
              <a:chOff x="2123728" y="692696"/>
              <a:chExt cx="2056018" cy="2232248"/>
            </a:xfrm>
          </p:grpSpPr>
          <p:sp>
            <p:nvSpPr>
              <p:cNvPr id="6" name="空心弧 5"/>
              <p:cNvSpPr/>
              <p:nvPr/>
            </p:nvSpPr>
            <p:spPr>
              <a:xfrm>
                <a:off x="2123728" y="692696"/>
                <a:ext cx="2056018" cy="2057236"/>
              </a:xfrm>
              <a:prstGeom prst="blockArc">
                <a:avLst>
                  <a:gd name="adj1" fmla="val 14475132"/>
                  <a:gd name="adj2" fmla="val 45922"/>
                  <a:gd name="adj3" fmla="val 10057"/>
                </a:avLst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空心弧 6"/>
              <p:cNvSpPr/>
              <p:nvPr/>
            </p:nvSpPr>
            <p:spPr>
              <a:xfrm flipV="1">
                <a:off x="2123728" y="867711"/>
                <a:ext cx="2056018" cy="2057233"/>
              </a:xfrm>
              <a:prstGeom prst="blockArc">
                <a:avLst>
                  <a:gd name="adj1" fmla="val 13928781"/>
                  <a:gd name="adj2" fmla="val 45922"/>
                  <a:gd name="adj3" fmla="val 10057"/>
                </a:avLst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126" name="TextBox 4"/>
            <p:cNvSpPr txBox="1">
              <a:spLocks noChangeArrowheads="1"/>
            </p:cNvSpPr>
            <p:nvPr/>
          </p:nvSpPr>
          <p:spPr bwMode="auto">
            <a:xfrm>
              <a:off x="1357290" y="571480"/>
              <a:ext cx="816107" cy="707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01</a:t>
              </a:r>
              <a:endParaRPr lang="zh-CN" altLang="en-US" sz="40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sp>
        <p:nvSpPr>
          <p:cNvPr id="8" name="燕尾形 7"/>
          <p:cNvSpPr/>
          <p:nvPr/>
        </p:nvSpPr>
        <p:spPr>
          <a:xfrm>
            <a:off x="2571750" y="3000375"/>
            <a:ext cx="228600" cy="217488"/>
          </a:xfrm>
          <a:prstGeom prst="chevron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1" rIns="91440" bIns="45721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143251" y="2820989"/>
            <a:ext cx="3057247" cy="58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1" rIns="91440" bIns="45721">
            <a:spAutoFit/>
          </a:bodyPr>
          <a:lstStyle/>
          <a:p>
            <a:r>
              <a:rPr lang="zh-CN" altLang="en-US" sz="3200" b="1" dirty="0" smtClean="0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非招商合同界面</a:t>
            </a:r>
            <a:endParaRPr lang="zh-CN" altLang="en-US" sz="3200" b="1" dirty="0">
              <a:solidFill>
                <a:srgbClr val="8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8535194" cy="6850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6477794" y="1829594"/>
            <a:ext cx="1600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10594" y="3505994"/>
            <a:ext cx="685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10594" y="762794"/>
            <a:ext cx="1600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15594" y="2286795"/>
            <a:ext cx="1600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58194" y="2515395"/>
            <a:ext cx="1600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15594" y="762794"/>
            <a:ext cx="1600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476251"/>
            <a:ext cx="8231188" cy="743744"/>
          </a:xfrm>
        </p:spPr>
        <p:txBody>
          <a:bodyPr/>
          <a:lstStyle/>
          <a:p>
            <a:r>
              <a:rPr lang="zh-CN" altLang="en-US" dirty="0" smtClean="0"/>
              <a:t>合同主界面主要字段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1067594"/>
            <a:ext cx="8231188" cy="4911725"/>
          </a:xfrm>
        </p:spPr>
        <p:txBody>
          <a:bodyPr/>
          <a:lstStyle/>
          <a:p>
            <a:r>
              <a:rPr lang="zh-CN" altLang="en-US" sz="1800" dirty="0" smtClean="0"/>
              <a:t>一：合同类型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         经销</a:t>
            </a:r>
            <a:r>
              <a:rPr lang="en-US" altLang="zh-CN" sz="1800" dirty="0" smtClean="0"/>
              <a:t>JX</a:t>
            </a:r>
            <a:r>
              <a:rPr lang="zh-CN" altLang="en-US" sz="1800" dirty="0" smtClean="0"/>
              <a:t>、代销</a:t>
            </a:r>
            <a:r>
              <a:rPr lang="en-US" altLang="zh-CN" sz="1800" dirty="0" smtClean="0"/>
              <a:t>DX</a:t>
            </a:r>
            <a:r>
              <a:rPr lang="zh-CN" altLang="en-US" sz="1800" dirty="0" smtClean="0"/>
              <a:t>、联营</a:t>
            </a:r>
            <a:r>
              <a:rPr lang="en-US" altLang="zh-CN" sz="1800" dirty="0" smtClean="0"/>
              <a:t>LY</a:t>
            </a:r>
            <a:r>
              <a:rPr lang="zh-CN" altLang="en-US" sz="1800" dirty="0" smtClean="0"/>
              <a:t>、租赁</a:t>
            </a:r>
            <a:r>
              <a:rPr lang="en-US" altLang="zh-CN" sz="1800" dirty="0" smtClean="0"/>
              <a:t>ZL</a:t>
            </a:r>
            <a:r>
              <a:rPr lang="zh-CN" altLang="en-US" sz="1800" dirty="0" smtClean="0"/>
              <a:t>、招商</a:t>
            </a:r>
            <a:r>
              <a:rPr lang="en-US" altLang="zh-CN" sz="1800" dirty="0" smtClean="0"/>
              <a:t>ZS</a:t>
            </a:r>
          </a:p>
          <a:p>
            <a:r>
              <a:rPr lang="zh-CN" altLang="en-US" sz="1800" dirty="0" smtClean="0"/>
              <a:t>二：合同号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 15 02 0029 002343</a:t>
            </a:r>
          </a:p>
          <a:p>
            <a:pPr>
              <a:buNone/>
            </a:pPr>
            <a:r>
              <a:rPr lang="en-US" altLang="zh-CN" sz="1800" dirty="0" smtClean="0"/>
              <a:t>       </a:t>
            </a:r>
            <a:r>
              <a:rPr lang="zh-CN" altLang="en-US" sz="1800" dirty="0" smtClean="0"/>
              <a:t>年份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合同类型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大类</a:t>
            </a:r>
            <a:r>
              <a:rPr lang="en-US" altLang="zh-CN" sz="1800" dirty="0" smtClean="0"/>
              <a:t>+6</a:t>
            </a:r>
            <a:r>
              <a:rPr lang="zh-CN" altLang="en-US" sz="1800" dirty="0" smtClean="0"/>
              <a:t>位序列 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(2015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月份开始的新规则，原规则是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位序列</a:t>
            </a:r>
            <a:r>
              <a:rPr lang="en-US" altLang="zh-CN" sz="1800" dirty="0" smtClean="0"/>
              <a:t>)</a:t>
            </a:r>
          </a:p>
          <a:p>
            <a:r>
              <a:rPr lang="zh-CN" altLang="en-US" sz="1800" dirty="0" smtClean="0"/>
              <a:t>三：是否主合同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          只用于年返计算时，</a:t>
            </a:r>
            <a:r>
              <a:rPr lang="zh-CN" altLang="en-US" sz="1800" dirty="0" smtClean="0">
                <a:solidFill>
                  <a:srgbClr val="FF0000"/>
                </a:solidFill>
              </a:rPr>
              <a:t>子合同</a:t>
            </a:r>
            <a:r>
              <a:rPr lang="zh-CN" altLang="en-US" sz="1800" dirty="0" smtClean="0"/>
              <a:t>取</a:t>
            </a:r>
            <a:r>
              <a:rPr lang="zh-CN" altLang="en-US" sz="1800" dirty="0" smtClean="0">
                <a:solidFill>
                  <a:srgbClr val="FF0000"/>
                </a:solidFill>
              </a:rPr>
              <a:t>主合同</a:t>
            </a:r>
            <a:r>
              <a:rPr lang="zh-CN" altLang="en-US" sz="1800" dirty="0" smtClean="0"/>
              <a:t>条款进行计算</a:t>
            </a:r>
            <a:endParaRPr lang="en-US" altLang="zh-CN" sz="1800" dirty="0" smtClean="0"/>
          </a:p>
          <a:p>
            <a:r>
              <a:rPr lang="zh-CN" altLang="en-US" sz="1800" dirty="0" smtClean="0"/>
              <a:t>四：退货标识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   </a:t>
            </a:r>
            <a:r>
              <a:rPr lang="zh-CN" altLang="en-US" sz="1800" dirty="0" smtClean="0"/>
              <a:t>此字段在合同审批时同步更新</a:t>
            </a:r>
            <a:r>
              <a:rPr lang="zh-CN" altLang="en-US" sz="1800" dirty="0" smtClean="0">
                <a:solidFill>
                  <a:srgbClr val="FF0000"/>
                </a:solidFill>
              </a:rPr>
              <a:t>供应商</a:t>
            </a:r>
            <a:r>
              <a:rPr lang="zh-CN" altLang="en-US" sz="1800" dirty="0" smtClean="0"/>
              <a:t>可退标识和</a:t>
            </a:r>
            <a:r>
              <a:rPr lang="zh-CN" altLang="en-US" sz="1800" dirty="0" smtClean="0">
                <a:solidFill>
                  <a:srgbClr val="FF0000"/>
                </a:solidFill>
              </a:rPr>
              <a:t>商品供应商</a:t>
            </a:r>
            <a:r>
              <a:rPr lang="zh-CN" altLang="en-US" sz="1800" dirty="0" smtClean="0"/>
              <a:t>可退标识</a:t>
            </a:r>
            <a:endParaRPr lang="en-US" altLang="zh-CN" sz="1800" dirty="0" smtClean="0"/>
          </a:p>
          <a:p>
            <a:r>
              <a:rPr lang="zh-CN" altLang="en-US" sz="1800" dirty="0" smtClean="0"/>
              <a:t>五：首次品项数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    </a:t>
            </a:r>
            <a:r>
              <a:rPr lang="zh-CN" altLang="en-US" sz="1800" dirty="0" smtClean="0"/>
              <a:t>用于新品费计算，生效的商品地点的商品个数小于首次品项数时免费</a:t>
            </a:r>
            <a:endParaRPr lang="en-US" altLang="zh-CN" sz="1800" dirty="0" smtClean="0"/>
          </a:p>
          <a:p>
            <a:r>
              <a:rPr lang="zh-CN" altLang="en-US" sz="1800" dirty="0" smtClean="0"/>
              <a:t>六：经营品种数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    </a:t>
            </a:r>
            <a:r>
              <a:rPr lang="zh-CN" altLang="en-US" sz="1800" dirty="0" smtClean="0"/>
              <a:t>用于限制</a:t>
            </a:r>
            <a:r>
              <a:rPr lang="zh-CN" altLang="en-US" sz="1800" dirty="0" smtClean="0">
                <a:solidFill>
                  <a:srgbClr val="FF0000"/>
                </a:solidFill>
              </a:rPr>
              <a:t>有效商品供应商</a:t>
            </a:r>
            <a:r>
              <a:rPr lang="zh-CN" altLang="en-US" sz="1800" dirty="0" smtClean="0"/>
              <a:t>的个数（有效指停止日期大于等于当前日期或者停止日期为空）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  </a:t>
            </a:r>
            <a:endParaRPr lang="zh-CN" altLang="en-US" sz="1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89" y="1067594"/>
            <a:ext cx="840186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1" y="476251"/>
            <a:ext cx="8231188" cy="1139825"/>
          </a:xfrm>
        </p:spPr>
        <p:txBody>
          <a:bodyPr/>
          <a:lstStyle/>
          <a:p>
            <a:r>
              <a:rPr lang="zh-CN" altLang="en-US" b="0" dirty="0" smtClean="0"/>
              <a:t>联营合同销售计划（保底）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8611394" cy="6826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29794" y="3734594"/>
            <a:ext cx="838200" cy="923330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zh-CN" altLang="en-US" dirty="0" smtClean="0"/>
              <a:t>业态，固定，单品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1"/>
          </p:cNvCxnSpPr>
          <p:nvPr/>
        </p:nvCxnSpPr>
        <p:spPr>
          <a:xfrm flipH="1" flipV="1">
            <a:off x="1372395" y="4115595"/>
            <a:ext cx="2057400" cy="8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794" y="3429795"/>
            <a:ext cx="3105150" cy="1951561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8715221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50412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3195" y="1"/>
            <a:ext cx="3590925" cy="2972593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10" name="直接箭头连接符 9"/>
          <p:cNvCxnSpPr/>
          <p:nvPr/>
        </p:nvCxnSpPr>
        <p:spPr>
          <a:xfrm flipH="1" flipV="1">
            <a:off x="7315994" y="2591594"/>
            <a:ext cx="6096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5984</TotalTime>
  <Words>854</Words>
  <Application>Microsoft Office PowerPoint</Application>
  <PresentationFormat>自定义</PresentationFormat>
  <Paragraphs>85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主题1</vt:lpstr>
      <vt:lpstr>包</vt:lpstr>
      <vt:lpstr>工作表</vt:lpstr>
      <vt:lpstr>Microsoft Visio 绘图</vt:lpstr>
      <vt:lpstr>RMS客制化合同业务及数据流</vt:lpstr>
      <vt:lpstr>幻灯片 2</vt:lpstr>
      <vt:lpstr>幻灯片 3</vt:lpstr>
      <vt:lpstr>幻灯片 4</vt:lpstr>
      <vt:lpstr>合同主界面主要字段</vt:lpstr>
      <vt:lpstr>联营合同销售计划（保底）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联营租赁合同范围变更</vt:lpstr>
      <vt:lpstr>合同主营税率单品数修改</vt:lpstr>
      <vt:lpstr>幻灯片 18</vt:lpstr>
      <vt:lpstr>幻灯片 19</vt:lpstr>
      <vt:lpstr>幻灯片 20</vt:lpstr>
      <vt:lpstr>非招商合同客制化费用</vt:lpstr>
      <vt:lpstr>非招商合同客制化费用</vt:lpstr>
      <vt:lpstr>非招商合同客制化费用</vt:lpstr>
      <vt:lpstr>非招商合同客制化费用</vt:lpstr>
      <vt:lpstr>非招商合同客制化费用</vt:lpstr>
      <vt:lpstr>非招商合同客制化费用</vt:lpstr>
      <vt:lpstr>非招商合同所有费用数据流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邓阅</dc:creator>
  <cp:lastModifiedBy>wyy</cp:lastModifiedBy>
  <cp:revision>567</cp:revision>
  <dcterms:created xsi:type="dcterms:W3CDTF">2006-08-16T00:00:00Z</dcterms:created>
  <dcterms:modified xsi:type="dcterms:W3CDTF">2015-05-20T12:26:11Z</dcterms:modified>
</cp:coreProperties>
</file>