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64" r:id="rId3"/>
    <p:sldId id="262" r:id="rId4"/>
    <p:sldId id="263" r:id="rId5"/>
    <p:sldId id="257" r:id="rId6"/>
    <p:sldId id="258" r:id="rId7"/>
    <p:sldId id="259" r:id="rId8"/>
    <p:sldId id="260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hihu.com/question/35697551" TargetMode="External"/><Relationship Id="rId2" Type="http://schemas.openxmlformats.org/officeDocument/2006/relationships/hyperlink" Target="http://www.zhihujingxuan.com/24404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bs.pinggu.org/thread-138232-1-1.html" TargetMode="External"/><Relationship Id="rId2" Type="http://schemas.openxmlformats.org/officeDocument/2006/relationships/hyperlink" Target="http://www.360doc.com/content/13/0309/16/1767032_270385218.s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 统计学基本概念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 数据挖掘模型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 关联分析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  业务场景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  关联分析逻辑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 算法逻辑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 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 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 应用案例分析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12</a:t>
            </a:r>
            <a:r>
              <a:rPr lang="zh-CN" altLang="en-US" dirty="0" smtClean="0"/>
              <a:t> 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 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统计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数据分析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数据挖掘</a:t>
            </a:r>
            <a:r>
              <a:rPr lang="en-US" altLang="zh-CN" dirty="0" smtClean="0"/>
              <a:t>,</a:t>
            </a:r>
            <a:r>
              <a:rPr lang="zh-CN" altLang="en-US" dirty="0" smtClean="0"/>
              <a:t>机器学习</a:t>
            </a:r>
            <a:r>
              <a:rPr lang="en-US" altLang="zh-CN" dirty="0" smtClean="0"/>
              <a:t>,</a:t>
            </a:r>
            <a:r>
              <a:rPr lang="zh-CN" altLang="en-US" dirty="0" smtClean="0"/>
              <a:t>人工智能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大数据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深度学习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www.zhihujingxuan.com/24404.html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www.zhihu.com/question/35697551</a:t>
            </a:r>
            <a:endParaRPr lang="en-US" altLang="zh-CN" dirty="0" smtClean="0"/>
          </a:p>
          <a:p>
            <a:r>
              <a:rPr lang="en-US" altLang="zh-CN" dirty="0" smtClean="0"/>
              <a:t>http://blog.csdn.net/jediael_lu/article/details/42557189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1:</a:t>
            </a:r>
            <a:r>
              <a:rPr lang="zh-CN" altLang="en-US" dirty="0" smtClean="0"/>
              <a:t> 数据挖掘</a:t>
            </a:r>
            <a:endParaRPr lang="en-US" altLang="zh-CN" dirty="0" smtClean="0"/>
          </a:p>
          <a:p>
            <a:r>
              <a:rPr lang="en-US" altLang="zh-CN" dirty="0" smtClean="0"/>
              <a:t>2:</a:t>
            </a:r>
            <a:r>
              <a:rPr lang="zh-CN" altLang="en-US" dirty="0" smtClean="0"/>
              <a:t>  数据挖掘与统计学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www.360doc.com/content/13/0309/16/1767032_270385218.shtml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bbs.pinggu.org/thread-138232-1-1.html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人工智能</a:t>
            </a:r>
            <a:endParaRPr lang="en-US" altLang="zh-CN" dirty="0" smtClean="0"/>
          </a:p>
          <a:p>
            <a:r>
              <a:rPr lang="zh-CN" altLang="en-US" dirty="0" smtClean="0"/>
              <a:t>数据挖掘是一类实用的应用算法（大多是机器学习算法），利用各个领域产出的数据来解决各个领域相关的问题。</a:t>
            </a:r>
          </a:p>
          <a:p>
            <a:r>
              <a:rPr lang="zh-CN" altLang="en-US" dirty="0" smtClean="0"/>
              <a:t>统计学是一门研究怎样收集，组织，分析和解释数据中的数字化信息的科学。统计学可以分为两大类：描述统计学和推断统计学。描述统计学涉及组织，累加和描绘数据中的信息。推断统计学涉及使用抽样数据来推断总体。</a:t>
            </a:r>
          </a:p>
          <a:p>
            <a:r>
              <a:rPr lang="zh-CN" altLang="en-US" dirty="0" smtClean="0"/>
              <a:t>机器学习是一门涉及自学习算法发展的科学。这类算法本质上是通用的，可以应用到众多相关问题的领域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http://blog.jobbole.com/84713/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相关关系</a:t>
            </a:r>
            <a:endParaRPr lang="en-US" altLang="zh-CN" dirty="0" smtClean="0"/>
          </a:p>
          <a:p>
            <a:r>
              <a:rPr lang="zh-CN" altLang="en-US" dirty="0" smtClean="0"/>
              <a:t>因果关系</a:t>
            </a:r>
            <a:endParaRPr lang="en-US" altLang="zh-CN" dirty="0" smtClean="0"/>
          </a:p>
          <a:p>
            <a:r>
              <a:rPr lang="zh-CN" altLang="en-US" dirty="0" smtClean="0"/>
              <a:t>关联关系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b="1" dirty="0" smtClean="0"/>
              <a:t>因果关系</a:t>
            </a:r>
            <a:r>
              <a:rPr lang="zh-CN" altLang="en-US" dirty="0" smtClean="0"/>
              <a:t>的确定</a:t>
            </a:r>
            <a:br>
              <a:rPr lang="zh-CN" altLang="en-US" dirty="0" smtClean="0"/>
            </a:br>
            <a:r>
              <a:rPr lang="zh-CN" altLang="en-US" dirty="0" smtClean="0"/>
              <a:t>要证明</a:t>
            </a:r>
            <a:r>
              <a:rPr lang="en-US" altLang="zh-CN" dirty="0" smtClean="0"/>
              <a:t>A</a:t>
            </a:r>
            <a:r>
              <a:rPr lang="zh-CN" altLang="en-US" dirty="0" smtClean="0"/>
              <a:t>成立可以导致</a:t>
            </a:r>
            <a:r>
              <a:rPr lang="en-US" altLang="zh-CN" dirty="0" smtClean="0"/>
              <a:t>B</a:t>
            </a:r>
            <a:r>
              <a:rPr lang="zh-CN" altLang="en-US" dirty="0" smtClean="0"/>
              <a:t>成立，必须满足如下三个条件：</a:t>
            </a:r>
            <a:br>
              <a:rPr lang="zh-CN" altLang="en-US" dirty="0" smtClean="0"/>
            </a:br>
            <a:r>
              <a:rPr lang="en-US" altLang="zh-CN" dirty="0" smtClean="0"/>
              <a:t>〔1〕A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相关</a:t>
            </a:r>
            <a:br>
              <a:rPr lang="zh-CN" altLang="en-US" dirty="0" smtClean="0"/>
            </a:br>
            <a:r>
              <a:rPr lang="en-US" altLang="zh-CN" dirty="0" smtClean="0"/>
              <a:t>〔2〕A</a:t>
            </a:r>
            <a:r>
              <a:rPr lang="zh-CN" altLang="en-US" dirty="0" smtClean="0"/>
              <a:t>必须发生在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之前</a:t>
            </a:r>
            <a:br>
              <a:rPr lang="zh-CN" altLang="en-US" dirty="0" smtClean="0"/>
            </a:br>
            <a:r>
              <a:rPr lang="en-US" altLang="zh-CN" dirty="0" smtClean="0"/>
              <a:t>〔3〕</a:t>
            </a:r>
            <a:r>
              <a:rPr lang="zh-CN" altLang="en-US" dirty="0" smtClean="0"/>
              <a:t>所有其他的因素</a:t>
            </a:r>
            <a:r>
              <a:rPr lang="en-US" altLang="zh-CN" dirty="0" smtClean="0"/>
              <a:t>C</a:t>
            </a:r>
            <a:r>
              <a:rPr lang="zh-CN" altLang="en-US" dirty="0" smtClean="0"/>
              <a:t>都已经被排除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 smtClean="0"/>
              <a:t>个经典的例子</a:t>
            </a:r>
            <a:r>
              <a:rPr lang="en-US" altLang="zh-CN" dirty="0" smtClean="0"/>
              <a:t>:</a:t>
            </a:r>
            <a:r>
              <a:rPr lang="zh-CN" altLang="en-US" dirty="0" smtClean="0"/>
              <a:t>每年溺水儿童和雪糕销量成明显的正相关的关系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但是显然两者不存在</a:t>
            </a:r>
            <a:r>
              <a:rPr lang="zh-CN" altLang="en-US" b="1" dirty="0" smtClean="0"/>
              <a:t>因果关系</a:t>
            </a:r>
            <a:r>
              <a:rPr lang="en-US" altLang="zh-CN" dirty="0" smtClean="0"/>
              <a:t>.</a:t>
            </a:r>
            <a:br>
              <a:rPr lang="en-US" altLang="zh-CN" dirty="0" smtClean="0"/>
            </a:br>
            <a:r>
              <a:rPr lang="zh-CN" altLang="en-US" dirty="0" smtClean="0"/>
              <a:t>其背后隐藏的因果是</a:t>
            </a:r>
            <a:r>
              <a:rPr lang="en-US" altLang="zh-CN" dirty="0" smtClean="0"/>
              <a:t>:</a:t>
            </a:r>
            <a:r>
              <a:rPr lang="zh-CN" altLang="en-US" dirty="0" smtClean="0"/>
              <a:t>天气</a:t>
            </a:r>
            <a:r>
              <a:rPr lang="en-US" altLang="zh-CN" dirty="0" smtClean="0"/>
              <a:t>---&gt;</a:t>
            </a:r>
            <a:r>
              <a:rPr lang="zh-CN" altLang="en-US" dirty="0" smtClean="0"/>
              <a:t>溺水人数和天气</a:t>
            </a:r>
            <a:r>
              <a:rPr lang="en-US" altLang="zh-CN" dirty="0" smtClean="0"/>
              <a:t>---&gt;</a:t>
            </a:r>
            <a:r>
              <a:rPr lang="zh-CN" altLang="en-US" dirty="0" smtClean="0"/>
              <a:t>雪糕销量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我想这篇文章的作者是混淆了两个因素之间的相关关系和因果关系。所为因果关系，是指某个因素的存在一定会导致某个特定结果的产生。而相关性是统计学上的一个概念，是指某个因素的变化会导致另外一个因素的变化，但是这个因素的变化是不是另外一个因素变化的原因，是不能被确定的。打个也许不是很恰当的比方，天气冷和下雪。下雪的时候通常会伴随着气温的下降，但是究竟是气温下降导致了下下雪呢，还是下雪导致了气温下降，这是需要进一步研究的。 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　　那再回到这个列子来看一下：“因为是左撇子，所以更能赚钱”这个论点能够成立吗？显示从目前的数据来看，还是不成立的。要不然，岂不是所有的</a:t>
            </a:r>
            <a:r>
              <a:rPr lang="en-US" altLang="zh-CN" dirty="0" smtClean="0"/>
              <a:t>CEO</a:t>
            </a:r>
            <a:r>
              <a:rPr lang="zh-CN" altLang="en-US" dirty="0" smtClean="0"/>
              <a:t>们在读</a:t>
            </a:r>
            <a:r>
              <a:rPr lang="en-US" altLang="zh-CN" dirty="0" smtClean="0"/>
              <a:t>MBA</a:t>
            </a:r>
            <a:r>
              <a:rPr lang="zh-CN" altLang="en-US" dirty="0" smtClean="0"/>
              <a:t>之前，先把自己培养成左撇子不就可以了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　相关性：我们在观察某个研究对象时，如果发现，它的变化总是与另一个对象的变化同步，那我们就说这两者是相关的。教科书中对相关性含义的解释是，变量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的变化总是伴随变量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的变化，则说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是相关的。 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　　需要注意的是：教科书的解释中，用的是伴随。如果说变量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的变化，总是引起变量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的变化，则它们不仅有相关性，而且这种相关性是由于它们之间存在一种因果关系。 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　　“伴随”和“引起”有什么区别呢？请看下面的例子。 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　　夏天，太阳镜的销售量和雪糕的销售量是存在相关性的，但是，这不是说因为太阳镜卖多了，雪糕就会卖的多。它们呈相关关系，仅仅是因为它们受同一因素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日光辐射强度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的影响。它们都是日光辐射强度的共同的果。 </a:t>
            </a:r>
            <a:br>
              <a:rPr lang="zh-CN" altLang="en-US" dirty="0" smtClean="0"/>
            </a:br>
            <a:r>
              <a:rPr lang="zh-CN" altLang="en-US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Autofit/>
          </a:bodyPr>
          <a:lstStyle/>
          <a:p>
            <a:r>
              <a:rPr lang="zh-CN" altLang="en-US" sz="1000" dirty="0" smtClean="0"/>
              <a:t>　因果关系与相关关系是说明事物之间联系的两种形式，也是经常被人们混淆的两种关系。混淆因果关系与相关关系是一种常见的心理误区，尤其在投资实践中，因为误把相关关系当作因果关系而造成决策失误，招致投资损失的例子屡见不鲜。因此，为了从源头上消除这种心理误区，有必要正本清源，详细剖析这个问题。 </a:t>
            </a:r>
            <a:br>
              <a:rPr lang="zh-CN" altLang="en-US" sz="1000" dirty="0" smtClean="0"/>
            </a:br>
            <a:r>
              <a:rPr lang="zh-CN" altLang="en-US" sz="1000" dirty="0" smtClean="0"/>
              <a:t/>
            </a:r>
            <a:br>
              <a:rPr lang="zh-CN" altLang="en-US" sz="1000" dirty="0" smtClean="0"/>
            </a:br>
            <a:r>
              <a:rPr lang="zh-CN" altLang="en-US" sz="1000" dirty="0" smtClean="0"/>
              <a:t>　　一、概念 </a:t>
            </a:r>
            <a:br>
              <a:rPr lang="zh-CN" altLang="en-US" sz="1000" dirty="0" smtClean="0"/>
            </a:br>
            <a:r>
              <a:rPr lang="zh-CN" altLang="en-US" sz="1000" dirty="0" smtClean="0"/>
              <a:t/>
            </a:r>
            <a:br>
              <a:rPr lang="zh-CN" altLang="en-US" sz="1000" dirty="0" smtClean="0"/>
            </a:br>
            <a:r>
              <a:rPr lang="zh-CN" altLang="en-US" sz="1000" dirty="0" smtClean="0"/>
              <a:t>　　所谓因果关系，简单地说，就是</a:t>
            </a:r>
            <a:r>
              <a:rPr lang="en-US" altLang="zh-CN" sz="1000" dirty="0" smtClean="0"/>
              <a:t>A→B</a:t>
            </a:r>
            <a:r>
              <a:rPr lang="zh-CN" altLang="en-US" sz="1000" dirty="0" smtClean="0"/>
              <a:t>。即事件</a:t>
            </a:r>
            <a:r>
              <a:rPr lang="en-US" altLang="zh-CN" sz="1000" dirty="0" smtClean="0"/>
              <a:t>A</a:t>
            </a:r>
            <a:r>
              <a:rPr lang="zh-CN" altLang="en-US" sz="1000" dirty="0" smtClean="0"/>
              <a:t>的发生导致事件</a:t>
            </a:r>
            <a:r>
              <a:rPr lang="en-US" altLang="zh-CN" sz="1000" dirty="0" smtClean="0"/>
              <a:t>B</a:t>
            </a:r>
            <a:r>
              <a:rPr lang="zh-CN" altLang="en-US" sz="1000" dirty="0" smtClean="0"/>
              <a:t>的发生。因果关系中最常见的是一因一果，另外还有一因多果，一果多因，多因多果等形式。 </a:t>
            </a:r>
            <a:br>
              <a:rPr lang="zh-CN" altLang="en-US" sz="1000" dirty="0" smtClean="0"/>
            </a:br>
            <a:r>
              <a:rPr lang="zh-CN" altLang="en-US" sz="1000" dirty="0" smtClean="0"/>
              <a:t/>
            </a:r>
            <a:br>
              <a:rPr lang="zh-CN" altLang="en-US" sz="1000" dirty="0" smtClean="0"/>
            </a:br>
            <a:r>
              <a:rPr lang="zh-CN" altLang="en-US" sz="1000" dirty="0" smtClean="0"/>
              <a:t>　　所谓相关关系，顾名思义，就是两种事件之间有关联。在统计学中，两个随机变量</a:t>
            </a:r>
            <a:r>
              <a:rPr lang="en-US" altLang="zh-CN" sz="1000" dirty="0" smtClean="0"/>
              <a:t>X</a:t>
            </a:r>
            <a:r>
              <a:rPr lang="zh-CN" altLang="en-US" sz="1000" dirty="0" smtClean="0"/>
              <a:t>、</a:t>
            </a:r>
            <a:r>
              <a:rPr lang="en-US" altLang="zh-CN" sz="1000" dirty="0" smtClean="0"/>
              <a:t>Y</a:t>
            </a:r>
            <a:r>
              <a:rPr lang="zh-CN" altLang="en-US" sz="1000" dirty="0" smtClean="0"/>
              <a:t>之间的相关关系用相关系数</a:t>
            </a:r>
            <a:r>
              <a:rPr lang="en-US" altLang="zh-CN" sz="1000" dirty="0" err="1" smtClean="0"/>
              <a:t>ρxy</a:t>
            </a:r>
            <a:r>
              <a:rPr lang="zh-CN" altLang="en-US" sz="1000" dirty="0" smtClean="0"/>
              <a:t>来表示（∣</a:t>
            </a:r>
            <a:r>
              <a:rPr lang="en-US" altLang="zh-CN" sz="1000" dirty="0" err="1" smtClean="0"/>
              <a:t>ρxy</a:t>
            </a:r>
            <a:r>
              <a:rPr lang="en-US" altLang="zh-CN" sz="1000" dirty="0" smtClean="0"/>
              <a:t>∣≤1</a:t>
            </a:r>
            <a:r>
              <a:rPr lang="zh-CN" altLang="en-US" sz="1000" dirty="0" smtClean="0"/>
              <a:t>）。这里所说的随机变量，就是我们通常所说的事件的数学抽象。 </a:t>
            </a:r>
            <a:br>
              <a:rPr lang="zh-CN" altLang="en-US" sz="1000" dirty="0" smtClean="0"/>
            </a:br>
            <a:r>
              <a:rPr lang="zh-CN" altLang="en-US" sz="1000" dirty="0" smtClean="0"/>
              <a:t/>
            </a:r>
            <a:br>
              <a:rPr lang="zh-CN" altLang="en-US" sz="1000" dirty="0" smtClean="0"/>
            </a:br>
            <a:r>
              <a:rPr lang="zh-CN" altLang="en-US" sz="1000" dirty="0" smtClean="0"/>
              <a:t>　　若</a:t>
            </a:r>
            <a:r>
              <a:rPr lang="en-US" altLang="zh-CN" sz="1000" dirty="0" smtClean="0"/>
              <a:t>ρxy≠0</a:t>
            </a:r>
            <a:r>
              <a:rPr lang="zh-CN" altLang="en-US" sz="1000" dirty="0" smtClean="0"/>
              <a:t>，则称</a:t>
            </a:r>
            <a:r>
              <a:rPr lang="en-US" altLang="zh-CN" sz="1000" dirty="0" smtClean="0"/>
              <a:t>X</a:t>
            </a:r>
            <a:r>
              <a:rPr lang="zh-CN" altLang="en-US" sz="1000" dirty="0" smtClean="0"/>
              <a:t>与</a:t>
            </a:r>
            <a:r>
              <a:rPr lang="en-US" altLang="zh-CN" sz="1000" dirty="0" smtClean="0"/>
              <a:t>Y</a:t>
            </a:r>
            <a:r>
              <a:rPr lang="zh-CN" altLang="en-US" sz="1000" dirty="0" smtClean="0"/>
              <a:t>相关：当</a:t>
            </a:r>
            <a:r>
              <a:rPr lang="en-US" altLang="zh-CN" sz="1000" dirty="0" err="1" smtClean="0"/>
              <a:t>ρxy</a:t>
            </a:r>
            <a:r>
              <a:rPr lang="en-US" altLang="zh-CN" sz="1000" dirty="0" smtClean="0"/>
              <a:t>&gt; 0</a:t>
            </a:r>
            <a:r>
              <a:rPr lang="zh-CN" altLang="en-US" sz="1000" dirty="0" smtClean="0"/>
              <a:t>，称</a:t>
            </a:r>
            <a:r>
              <a:rPr lang="en-US" altLang="zh-CN" sz="1000" dirty="0" smtClean="0"/>
              <a:t>X</a:t>
            </a:r>
            <a:r>
              <a:rPr lang="zh-CN" altLang="en-US" sz="1000" dirty="0" smtClean="0"/>
              <a:t>与</a:t>
            </a:r>
            <a:r>
              <a:rPr lang="en-US" altLang="zh-CN" sz="1000" dirty="0" smtClean="0"/>
              <a:t>Y</a:t>
            </a:r>
            <a:r>
              <a:rPr lang="zh-CN" altLang="en-US" sz="1000" dirty="0" smtClean="0"/>
              <a:t>正相关；当</a:t>
            </a:r>
            <a:r>
              <a:rPr lang="en-US" altLang="zh-CN" sz="1000" dirty="0" err="1" smtClean="0"/>
              <a:t>ρxy</a:t>
            </a:r>
            <a:r>
              <a:rPr lang="en-US" altLang="zh-CN" sz="1000" dirty="0" smtClean="0"/>
              <a:t>&lt; 0</a:t>
            </a:r>
            <a:r>
              <a:rPr lang="zh-CN" altLang="en-US" sz="1000" dirty="0" smtClean="0"/>
              <a:t>时，称</a:t>
            </a:r>
            <a:r>
              <a:rPr lang="en-US" altLang="zh-CN" sz="1000" dirty="0" smtClean="0"/>
              <a:t>X</a:t>
            </a:r>
            <a:r>
              <a:rPr lang="zh-CN" altLang="en-US" sz="1000" dirty="0" smtClean="0"/>
              <a:t>与</a:t>
            </a:r>
            <a:r>
              <a:rPr lang="en-US" altLang="zh-CN" sz="1000" dirty="0" smtClean="0"/>
              <a:t>Y</a:t>
            </a:r>
            <a:r>
              <a:rPr lang="zh-CN" altLang="en-US" sz="1000" dirty="0" smtClean="0"/>
              <a:t>负相关；特别地，当</a:t>
            </a:r>
            <a:r>
              <a:rPr lang="en-US" altLang="zh-CN" sz="1000" dirty="0" err="1" smtClean="0"/>
              <a:t>ρxy</a:t>
            </a:r>
            <a:r>
              <a:rPr lang="en-US" altLang="zh-CN" sz="1000" dirty="0" smtClean="0"/>
              <a:t>=1</a:t>
            </a:r>
            <a:r>
              <a:rPr lang="zh-CN" altLang="en-US" sz="1000" dirty="0" smtClean="0"/>
              <a:t>时，称</a:t>
            </a:r>
            <a:r>
              <a:rPr lang="en-US" altLang="zh-CN" sz="1000" dirty="0" smtClean="0"/>
              <a:t>X</a:t>
            </a:r>
            <a:r>
              <a:rPr lang="zh-CN" altLang="en-US" sz="1000" dirty="0" smtClean="0"/>
              <a:t>与</a:t>
            </a:r>
            <a:r>
              <a:rPr lang="en-US" altLang="zh-CN" sz="1000" dirty="0" smtClean="0"/>
              <a:t>Y</a:t>
            </a:r>
            <a:r>
              <a:rPr lang="zh-CN" altLang="en-US" sz="1000" dirty="0" smtClean="0"/>
              <a:t>完全正相关；当</a:t>
            </a:r>
            <a:r>
              <a:rPr lang="en-US" altLang="zh-CN" sz="1000" dirty="0" err="1" smtClean="0"/>
              <a:t>ρxy</a:t>
            </a:r>
            <a:r>
              <a:rPr lang="en-US" altLang="zh-CN" sz="1000" dirty="0" smtClean="0"/>
              <a:t>=-1</a:t>
            </a:r>
            <a:r>
              <a:rPr lang="zh-CN" altLang="en-US" sz="1000" dirty="0" smtClean="0"/>
              <a:t>时，称</a:t>
            </a:r>
            <a:r>
              <a:rPr lang="en-US" altLang="zh-CN" sz="1000" dirty="0" smtClean="0"/>
              <a:t>X</a:t>
            </a:r>
            <a:r>
              <a:rPr lang="zh-CN" altLang="en-US" sz="1000" dirty="0" smtClean="0"/>
              <a:t>与</a:t>
            </a:r>
            <a:r>
              <a:rPr lang="en-US" altLang="zh-CN" sz="1000" dirty="0" smtClean="0"/>
              <a:t>Y</a:t>
            </a:r>
            <a:r>
              <a:rPr lang="zh-CN" altLang="en-US" sz="1000" dirty="0" smtClean="0"/>
              <a:t>完全负相关；当</a:t>
            </a:r>
            <a:r>
              <a:rPr lang="en-US" altLang="zh-CN" sz="1000" dirty="0" err="1" smtClean="0"/>
              <a:t>ρxy</a:t>
            </a:r>
            <a:r>
              <a:rPr lang="en-US" altLang="zh-CN" sz="1000" dirty="0" smtClean="0"/>
              <a:t>=0</a:t>
            </a:r>
            <a:r>
              <a:rPr lang="zh-CN" altLang="en-US" sz="1000" dirty="0" smtClean="0"/>
              <a:t>时，称</a:t>
            </a:r>
            <a:r>
              <a:rPr lang="en-US" altLang="zh-CN" sz="1000" dirty="0" smtClean="0"/>
              <a:t>X</a:t>
            </a:r>
            <a:r>
              <a:rPr lang="zh-CN" altLang="en-US" sz="1000" dirty="0" smtClean="0"/>
              <a:t>与</a:t>
            </a:r>
            <a:r>
              <a:rPr lang="en-US" altLang="zh-CN" sz="1000" dirty="0" smtClean="0"/>
              <a:t>Y</a:t>
            </a:r>
            <a:r>
              <a:rPr lang="zh-CN" altLang="en-US" sz="1000" dirty="0" smtClean="0"/>
              <a:t>不相关。 </a:t>
            </a:r>
            <a:br>
              <a:rPr lang="zh-CN" altLang="en-US" sz="1000" dirty="0" smtClean="0"/>
            </a:br>
            <a:r>
              <a:rPr lang="zh-CN" altLang="en-US" sz="1000" dirty="0" smtClean="0"/>
              <a:t/>
            </a:r>
            <a:br>
              <a:rPr lang="zh-CN" altLang="en-US" sz="1000" dirty="0" smtClean="0"/>
            </a:br>
            <a:r>
              <a:rPr lang="zh-CN" altLang="en-US" sz="1000" dirty="0" smtClean="0"/>
              <a:t>　　注意：完全正相关并不等于因果关系。 </a:t>
            </a:r>
            <a:br>
              <a:rPr lang="zh-CN" altLang="en-US" sz="1000" dirty="0" smtClean="0"/>
            </a:br>
            <a:r>
              <a:rPr lang="zh-CN" altLang="en-US" sz="1000" dirty="0" smtClean="0"/>
              <a:t/>
            </a:r>
            <a:br>
              <a:rPr lang="zh-CN" altLang="en-US" sz="1000" dirty="0" smtClean="0"/>
            </a:br>
            <a:r>
              <a:rPr lang="zh-CN" altLang="en-US" sz="1000" dirty="0" smtClean="0"/>
              <a:t>　　二、常见错误 </a:t>
            </a:r>
            <a:br>
              <a:rPr lang="zh-CN" altLang="en-US" sz="1000" dirty="0" smtClean="0"/>
            </a:br>
            <a:r>
              <a:rPr lang="zh-CN" altLang="en-US" sz="1000" dirty="0" smtClean="0"/>
              <a:t/>
            </a:r>
            <a:br>
              <a:rPr lang="zh-CN" altLang="en-US" sz="1000" dirty="0" smtClean="0"/>
            </a:br>
            <a:r>
              <a:rPr lang="zh-CN" altLang="en-US" sz="1000" dirty="0" smtClean="0"/>
              <a:t>　　面对客观世界的种种不确定性，人们喜欢寻找原因，并将不确定性转化为确定性，尽管这种转化往往只是心理上的。这是千古不变的人性的弱点。 </a:t>
            </a:r>
            <a:br>
              <a:rPr lang="zh-CN" altLang="en-US" sz="1000" dirty="0" smtClean="0"/>
            </a:br>
            <a:r>
              <a:rPr lang="zh-CN" altLang="en-US" sz="1000" dirty="0" smtClean="0"/>
              <a:t/>
            </a:r>
            <a:br>
              <a:rPr lang="zh-CN" altLang="en-US" sz="1000" dirty="0" smtClean="0"/>
            </a:br>
            <a:r>
              <a:rPr lang="zh-CN" altLang="en-US" sz="1000" dirty="0" smtClean="0"/>
              <a:t>　　我们习惯于将相关关系转化为因果关系来解释周围的事物，而我们探索客观世界的因果关系也总是从相关关系开始的。懒惰者习惯于匆匆忙忙得出结论，而不是经过周密的思考和论证，这就容易导致出错。常见的错误主要有以下几种形式： </a:t>
            </a:r>
            <a:br>
              <a:rPr lang="zh-CN" altLang="en-US" sz="1000" dirty="0" smtClean="0"/>
            </a:br>
            <a:r>
              <a:rPr lang="zh-CN" altLang="en-US" sz="1000" dirty="0" smtClean="0"/>
              <a:t/>
            </a:r>
            <a:br>
              <a:rPr lang="zh-CN" altLang="en-US" sz="1000" dirty="0" smtClean="0"/>
            </a:br>
            <a:r>
              <a:rPr lang="zh-CN" altLang="en-US" sz="1000" dirty="0" smtClean="0"/>
              <a:t>　　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、胡乱确定因果关系。 </a:t>
            </a:r>
            <a:br>
              <a:rPr lang="zh-CN" altLang="en-US" sz="1000" dirty="0" smtClean="0"/>
            </a:br>
            <a:r>
              <a:rPr lang="zh-CN" altLang="en-US" sz="1000" dirty="0" smtClean="0"/>
              <a:t/>
            </a:r>
            <a:br>
              <a:rPr lang="zh-CN" altLang="en-US" sz="1000" dirty="0" smtClean="0"/>
            </a:br>
            <a:r>
              <a:rPr lang="zh-CN" altLang="en-US" sz="1000" dirty="0" smtClean="0"/>
              <a:t>　　有个古老的谬误是：“如果</a:t>
            </a:r>
            <a:r>
              <a:rPr lang="en-US" altLang="zh-CN" sz="1000" dirty="0" smtClean="0"/>
              <a:t>B</a:t>
            </a:r>
            <a:r>
              <a:rPr lang="zh-CN" altLang="en-US" sz="1000" dirty="0" smtClean="0"/>
              <a:t>紧跟着</a:t>
            </a:r>
            <a:r>
              <a:rPr lang="en-US" altLang="zh-CN" sz="1000" dirty="0" smtClean="0"/>
              <a:t>A</a:t>
            </a:r>
            <a:r>
              <a:rPr lang="zh-CN" altLang="en-US" sz="1000" dirty="0" smtClean="0"/>
              <a:t>发生，那么</a:t>
            </a:r>
            <a:r>
              <a:rPr lang="en-US" altLang="zh-CN" sz="1000" dirty="0" smtClean="0"/>
              <a:t>A</a:t>
            </a:r>
            <a:r>
              <a:rPr lang="zh-CN" altLang="en-US" sz="1000" dirty="0" smtClean="0"/>
              <a:t>一定导致</a:t>
            </a:r>
            <a:r>
              <a:rPr lang="en-US" altLang="zh-CN" sz="1000" dirty="0" smtClean="0"/>
              <a:t>B</a:t>
            </a:r>
            <a:r>
              <a:rPr lang="zh-CN" altLang="en-US" sz="1000" dirty="0" smtClean="0"/>
              <a:t>。” </a:t>
            </a:r>
            <a:br>
              <a:rPr lang="zh-CN" altLang="en-US" sz="1000" dirty="0" smtClean="0"/>
            </a:br>
            <a:r>
              <a:rPr lang="zh-CN" altLang="en-US" sz="1000" dirty="0" smtClean="0"/>
              <a:t/>
            </a:r>
            <a:br>
              <a:rPr lang="zh-CN" altLang="en-US" sz="1000" dirty="0" smtClean="0"/>
            </a:br>
            <a:r>
              <a:rPr lang="zh-CN" altLang="en-US" sz="1000" dirty="0" smtClean="0"/>
              <a:t>　　在这里，或许</a:t>
            </a:r>
            <a:r>
              <a:rPr lang="en-US" altLang="zh-CN" sz="1000" dirty="0" smtClean="0"/>
              <a:t>A</a:t>
            </a:r>
            <a:r>
              <a:rPr lang="zh-CN" altLang="en-US" sz="1000" dirty="0" smtClean="0"/>
              <a:t>是</a:t>
            </a:r>
            <a:r>
              <a:rPr lang="en-US" altLang="zh-CN" sz="1000" dirty="0" smtClean="0"/>
              <a:t>B</a:t>
            </a:r>
            <a:r>
              <a:rPr lang="zh-CN" altLang="en-US" sz="1000" dirty="0" smtClean="0"/>
              <a:t>的因，</a:t>
            </a:r>
            <a:r>
              <a:rPr lang="en-US" altLang="zh-CN" sz="1000" dirty="0" smtClean="0"/>
              <a:t>B</a:t>
            </a:r>
            <a:r>
              <a:rPr lang="zh-CN" altLang="en-US" sz="1000" dirty="0" smtClean="0"/>
              <a:t>是</a:t>
            </a:r>
            <a:r>
              <a:rPr lang="en-US" altLang="zh-CN" sz="1000" dirty="0" smtClean="0"/>
              <a:t>A</a:t>
            </a:r>
            <a:r>
              <a:rPr lang="zh-CN" altLang="en-US" sz="1000" dirty="0" smtClean="0"/>
              <a:t>之果，但更可能的情况是，</a:t>
            </a:r>
            <a:r>
              <a:rPr lang="en-US" altLang="zh-CN" sz="1000" dirty="0" smtClean="0"/>
              <a:t>A</a:t>
            </a:r>
            <a:r>
              <a:rPr lang="zh-CN" altLang="en-US" sz="1000" dirty="0" smtClean="0"/>
              <a:t>和</a:t>
            </a:r>
            <a:r>
              <a:rPr lang="en-US" altLang="zh-CN" sz="1000" dirty="0" smtClean="0"/>
              <a:t>B</a:t>
            </a:r>
            <a:r>
              <a:rPr lang="zh-CN" altLang="en-US" sz="1000" dirty="0" smtClean="0"/>
              <a:t>并不互为因果，而都是第三种因素的产物。 </a:t>
            </a:r>
            <a:br>
              <a:rPr lang="zh-CN" altLang="en-US" sz="1000" dirty="0" smtClean="0"/>
            </a:br>
            <a:r>
              <a:rPr lang="zh-CN" altLang="en-US" sz="1000" dirty="0" smtClean="0"/>
              <a:t/>
            </a:r>
            <a:br>
              <a:rPr lang="zh-CN" altLang="en-US" sz="1000" dirty="0" smtClean="0"/>
            </a:br>
            <a:r>
              <a:rPr lang="zh-CN" altLang="en-US" sz="1000" dirty="0" smtClean="0"/>
              <a:t>　　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、小样本错误。 </a:t>
            </a:r>
            <a:br>
              <a:rPr lang="zh-CN" altLang="en-US" sz="1000" dirty="0" smtClean="0"/>
            </a:br>
            <a:r>
              <a:rPr lang="zh-CN" altLang="en-US" sz="1000" dirty="0" smtClean="0"/>
              <a:t/>
            </a:r>
            <a:br>
              <a:rPr lang="zh-CN" altLang="en-US" sz="1000" dirty="0" smtClean="0"/>
            </a:br>
            <a:r>
              <a:rPr lang="zh-CN" altLang="en-US" sz="1000" dirty="0" smtClean="0"/>
              <a:t>　　这是一种数据“陷阱”。原因在于采样过少，即使分析和推理过程正确也不一定能得出正确的结论。 </a:t>
            </a:r>
            <a:br>
              <a:rPr lang="zh-CN" altLang="en-US" sz="1000" dirty="0" smtClean="0"/>
            </a:br>
            <a:r>
              <a:rPr lang="zh-CN" altLang="en-US" sz="1000" dirty="0" smtClean="0"/>
              <a:t/>
            </a:r>
            <a:br>
              <a:rPr lang="zh-CN" altLang="en-US" sz="1000" dirty="0" smtClean="0"/>
            </a:br>
            <a:r>
              <a:rPr lang="zh-CN" altLang="en-US" sz="1000" dirty="0" smtClean="0"/>
              <a:t>　　</a:t>
            </a:r>
            <a:r>
              <a:rPr lang="en-US" altLang="zh-CN" sz="1000" dirty="0" smtClean="0"/>
              <a:t>3</a:t>
            </a:r>
            <a:r>
              <a:rPr lang="zh-CN" altLang="en-US" sz="1000" dirty="0" smtClean="0"/>
              <a:t>、把相关关系当作因果关系。 </a:t>
            </a:r>
            <a:br>
              <a:rPr lang="zh-CN" altLang="en-US" sz="1000" dirty="0" smtClean="0"/>
            </a:br>
            <a:r>
              <a:rPr lang="zh-CN" altLang="en-US" sz="1000" dirty="0" smtClean="0"/>
              <a:t/>
            </a:r>
            <a:br>
              <a:rPr lang="zh-CN" altLang="en-US" sz="1000" dirty="0" smtClean="0"/>
            </a:br>
            <a:r>
              <a:rPr lang="zh-CN" altLang="en-US" sz="1000" dirty="0" smtClean="0"/>
              <a:t>　　许多情况下，变量之间只是存在着相关关系，但是否存在着因果关系仍旧是个未知数。因此，在明确变量之间确实存在因果关系之前，不宜匆忙下结论。 </a:t>
            </a:r>
            <a:br>
              <a:rPr lang="zh-CN" altLang="en-US" sz="1000" dirty="0" smtClean="0"/>
            </a:br>
            <a:r>
              <a:rPr lang="zh-CN" altLang="en-US" sz="1000" dirty="0" smtClean="0"/>
              <a:t/>
            </a:r>
            <a:br>
              <a:rPr lang="zh-CN" altLang="en-US" sz="1000" dirty="0" smtClean="0"/>
            </a:br>
            <a:r>
              <a:rPr lang="zh-CN" altLang="en-US" sz="1000" dirty="0" smtClean="0"/>
              <a:t>　　</a:t>
            </a:r>
            <a:r>
              <a:rPr lang="en-US" altLang="zh-CN" sz="1000" dirty="0" smtClean="0"/>
              <a:t>4</a:t>
            </a:r>
            <a:r>
              <a:rPr lang="zh-CN" altLang="en-US" sz="1000" dirty="0" smtClean="0"/>
              <a:t>、把相关关系当作决策依据。 </a:t>
            </a:r>
            <a:br>
              <a:rPr lang="zh-CN" altLang="en-US" sz="1000" dirty="0" smtClean="0"/>
            </a:br>
            <a:r>
              <a:rPr lang="zh-CN" altLang="en-US" sz="1000" dirty="0" smtClean="0"/>
              <a:t/>
            </a:r>
            <a:br>
              <a:rPr lang="zh-CN" altLang="en-US" sz="1000" dirty="0" smtClean="0"/>
            </a:br>
            <a:r>
              <a:rPr lang="zh-CN" altLang="en-US" sz="1000" dirty="0" smtClean="0"/>
              <a:t>　　对于复杂系统的决策问题，即使某种相关关系是真实的，并有真实的因果关系，我们仍不能凭此做出行为决策。股市是个典型的例子，问题就在于系统的复杂性。 </a:t>
            </a:r>
            <a:br>
              <a:rPr lang="zh-CN" altLang="en-US" sz="1000" dirty="0" smtClean="0"/>
            </a:br>
            <a:r>
              <a:rPr lang="zh-CN" altLang="en-US" sz="1000" dirty="0" smtClean="0"/>
              <a:t/>
            </a:r>
            <a:br>
              <a:rPr lang="zh-CN" altLang="en-US" sz="1000" dirty="0" smtClean="0"/>
            </a:br>
            <a:r>
              <a:rPr lang="zh-CN" altLang="en-US" sz="1000" dirty="0" smtClean="0"/>
              <a:t>　　有关相关关系与因果关系的心理误区被广泛应用于有意无意、善意恶意的“欺骗”活动。最常见的骗局，是利用真实的相关关系来支持一个未经证实的因果关系，最典型的例子就是</a:t>
            </a:r>
            <a:endParaRPr lang="zh-CN" alt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  关联分析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联分析又称关联挖掘，就是在交易数据、关系数据或其他信息载体中，查找存在于项目集合或对象集合之间的频繁模式、关联、相关性或因果结构。或者说，关联分析是发现交易数据库中不同商品（项）之间的联系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402</Words>
  <PresentationFormat>全屏显示(4:3)</PresentationFormat>
  <Paragraphs>39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幻灯片 1</vt:lpstr>
      <vt:lpstr>1 基本概念</vt:lpstr>
      <vt:lpstr>幻灯片 3</vt:lpstr>
      <vt:lpstr>幻灯片 4</vt:lpstr>
      <vt:lpstr>幻灯片 5</vt:lpstr>
      <vt:lpstr>幻灯片 6</vt:lpstr>
      <vt:lpstr>幻灯片 7</vt:lpstr>
      <vt:lpstr>幻灯片 8</vt:lpstr>
      <vt:lpstr> 2  关联分析</vt:lpstr>
      <vt:lpstr>3 统计学基本概念</vt:lpstr>
      <vt:lpstr>4 数据挖掘模型</vt:lpstr>
      <vt:lpstr>5 关联分析</vt:lpstr>
      <vt:lpstr>6  业务场景</vt:lpstr>
      <vt:lpstr>7  关联分析逻辑</vt:lpstr>
      <vt:lpstr>8 算法逻辑</vt:lpstr>
      <vt:lpstr>9 优缺点</vt:lpstr>
      <vt:lpstr>10 发展</vt:lpstr>
      <vt:lpstr>11 应用案例分析</vt:lpstr>
      <vt:lpstr>12 回顾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Ken</dc:creator>
  <cp:lastModifiedBy>Ken</cp:lastModifiedBy>
  <cp:revision>7</cp:revision>
  <dcterms:created xsi:type="dcterms:W3CDTF">2016-03-15T03:20:38Z</dcterms:created>
  <dcterms:modified xsi:type="dcterms:W3CDTF">2016-03-15T04:14:28Z</dcterms:modified>
</cp:coreProperties>
</file>