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2" r:id="rId5"/>
    <p:sldId id="259" r:id="rId6"/>
    <p:sldId id="269" r:id="rId7"/>
    <p:sldId id="258" r:id="rId8"/>
    <p:sldId id="270" r:id="rId9"/>
    <p:sldId id="260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数据!$G$1</c:f>
              <c:strCache>
                <c:ptCount val="1"/>
                <c:pt idx="0">
                  <c:v>执行时间</c:v>
                </c:pt>
              </c:strCache>
            </c:strRef>
          </c:tx>
          <c:cat>
            <c:numRef>
              <c:f>数据!$B$2:$B$1000</c:f>
              <c:numCache>
                <c:formatCode>yyyy\/m\/d</c:formatCode>
                <c:ptCount val="999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</c:numCache>
            </c:numRef>
          </c:cat>
          <c:val>
            <c:numRef>
              <c:f>数据!$G$2:$G$1000</c:f>
              <c:numCache>
                <c:formatCode>h:mm:ss</c:formatCode>
                <c:ptCount val="999"/>
                <c:pt idx="0">
                  <c:v>0.29829861111111111</c:v>
                </c:pt>
                <c:pt idx="1">
                  <c:v>0.39719907407407418</c:v>
                </c:pt>
                <c:pt idx="2">
                  <c:v>0.23009259259259271</c:v>
                </c:pt>
                <c:pt idx="3">
                  <c:v>0.22273148148148159</c:v>
                </c:pt>
                <c:pt idx="4">
                  <c:v>0.23421296296296304</c:v>
                </c:pt>
                <c:pt idx="5">
                  <c:v>0.24209490740740747</c:v>
                </c:pt>
                <c:pt idx="6">
                  <c:v>0.52052083333333354</c:v>
                </c:pt>
                <c:pt idx="7">
                  <c:v>0.61475694444444462</c:v>
                </c:pt>
                <c:pt idx="8">
                  <c:v>0.23175925925925925</c:v>
                </c:pt>
                <c:pt idx="9">
                  <c:v>0.25481481481481505</c:v>
                </c:pt>
                <c:pt idx="10">
                  <c:v>0.21978009259259276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0.22792824074074078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0.22238425925925923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0.21949074074074079</c:v>
                </c:pt>
                <c:pt idx="20">
                  <c:v>0.21997685185185195</c:v>
                </c:pt>
                <c:pt idx="21">
                  <c:v>0.36490740740740751</c:v>
                </c:pt>
                <c:pt idx="22">
                  <c:v>0.4656481481481482</c:v>
                </c:pt>
                <c:pt idx="23">
                  <c:v>0.26953703703703691</c:v>
                </c:pt>
                <c:pt idx="24">
                  <c:v>0.26351851851851854</c:v>
                </c:pt>
                <c:pt idx="25">
                  <c:v>0.24827546296296302</c:v>
                </c:pt>
                <c:pt idx="26">
                  <c:v>0.259236111111111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0.22775462962962958</c:v>
                </c:pt>
                <c:pt idx="32">
                  <c:v>0.37570601851851854</c:v>
                </c:pt>
                <c:pt idx="33">
                  <c:v>0.26777777777777789</c:v>
                </c:pt>
                <c:pt idx="34">
                  <c:v>0.28750000000000014</c:v>
                </c:pt>
                <c:pt idx="35">
                  <c:v>0.30027777777777792</c:v>
                </c:pt>
                <c:pt idx="36">
                  <c:v>0.24828703703703714</c:v>
                </c:pt>
                <c:pt idx="37">
                  <c:v>0.42504629629629631</c:v>
                </c:pt>
                <c:pt idx="38">
                  <c:v>0.23733796296296303</c:v>
                </c:pt>
                <c:pt idx="39">
                  <c:v>0.20751157407407406</c:v>
                </c:pt>
                <c:pt idx="40">
                  <c:v>0.21452546296296301</c:v>
                </c:pt>
                <c:pt idx="41">
                  <c:v>0.21273148148148163</c:v>
                </c:pt>
                <c:pt idx="42">
                  <c:v>0.2111226851851852</c:v>
                </c:pt>
                <c:pt idx="43">
                  <c:v>0.21685185185185191</c:v>
                </c:pt>
                <c:pt idx="44">
                  <c:v>0.24078703703703716</c:v>
                </c:pt>
                <c:pt idx="45">
                  <c:v>0.23208333333333339</c:v>
                </c:pt>
                <c:pt idx="46">
                  <c:v>0.22579861111111116</c:v>
                </c:pt>
                <c:pt idx="47">
                  <c:v>0.21421296296296308</c:v>
                </c:pt>
                <c:pt idx="48">
                  <c:v>0.22599537037037043</c:v>
                </c:pt>
                <c:pt idx="49">
                  <c:v>0.34456018518518527</c:v>
                </c:pt>
                <c:pt idx="50">
                  <c:v>0.37438657407407444</c:v>
                </c:pt>
                <c:pt idx="51">
                  <c:v>0.21756944444444457</c:v>
                </c:pt>
                <c:pt idx="52">
                  <c:v>0.20563657407407407</c:v>
                </c:pt>
                <c:pt idx="53">
                  <c:v>0.23829861111111114</c:v>
                </c:pt>
                <c:pt idx="54">
                  <c:v>0.21817129629629634</c:v>
                </c:pt>
                <c:pt idx="55">
                  <c:v>0.56269675925925922</c:v>
                </c:pt>
                <c:pt idx="56">
                  <c:v>0.24424768518518528</c:v>
                </c:pt>
                <c:pt idx="57">
                  <c:v>0.24199074074074081</c:v>
                </c:pt>
                <c:pt idx="58">
                  <c:v>0.2220138888888889</c:v>
                </c:pt>
                <c:pt idx="59">
                  <c:v>0.21483796296296304</c:v>
                </c:pt>
                <c:pt idx="60">
                  <c:v>0.21289351851851848</c:v>
                </c:pt>
                <c:pt idx="61">
                  <c:v>0.27587962962962986</c:v>
                </c:pt>
                <c:pt idx="62">
                  <c:v>0.20288194444444443</c:v>
                </c:pt>
                <c:pt idx="63">
                  <c:v>0.18219907407407412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0.18973379629629641</c:v>
                </c:pt>
                <c:pt idx="67">
                  <c:v>0.18317129629629633</c:v>
                </c:pt>
                <c:pt idx="68">
                  <c:v>0.2580439814814815</c:v>
                </c:pt>
                <c:pt idx="69">
                  <c:v>0.18442129629629642</c:v>
                </c:pt>
                <c:pt idx="70">
                  <c:v>0.26111111111111113</c:v>
                </c:pt>
                <c:pt idx="71">
                  <c:v>0.1870601851851853</c:v>
                </c:pt>
                <c:pt idx="72">
                  <c:v>0.20850694444444448</c:v>
                </c:pt>
                <c:pt idx="73">
                  <c:v>0.18848379629629641</c:v>
                </c:pt>
                <c:pt idx="74">
                  <c:v>0.17752314814814821</c:v>
                </c:pt>
                <c:pt idx="75">
                  <c:v>0.17950231481481488</c:v>
                </c:pt>
                <c:pt idx="76">
                  <c:v>0.20363425925925921</c:v>
                </c:pt>
                <c:pt idx="77">
                  <c:v>0.19010416666666666</c:v>
                </c:pt>
                <c:pt idx="78">
                  <c:v>0.24299768518518527</c:v>
                </c:pt>
                <c:pt idx="79">
                  <c:v>0.3513657407407409</c:v>
                </c:pt>
                <c:pt idx="80">
                  <c:v>0.21229166666666671</c:v>
                </c:pt>
                <c:pt idx="81">
                  <c:v>0.20296296296296304</c:v>
                </c:pt>
                <c:pt idx="82">
                  <c:v>0.17277777777777778</c:v>
                </c:pt>
                <c:pt idx="83">
                  <c:v>0.23633101851851848</c:v>
                </c:pt>
                <c:pt idx="84">
                  <c:v>0.39297453703703727</c:v>
                </c:pt>
                <c:pt idx="85">
                  <c:v>0.43106481481481507</c:v>
                </c:pt>
                <c:pt idx="86">
                  <c:v>0.28990740740740756</c:v>
                </c:pt>
                <c:pt idx="87">
                  <c:v>0.22045138888888891</c:v>
                </c:pt>
                <c:pt idx="88">
                  <c:v>0.18868055555555555</c:v>
                </c:pt>
                <c:pt idx="89">
                  <c:v>0.19527777777777777</c:v>
                </c:pt>
                <c:pt idx="90">
                  <c:v>0.18995370370370371</c:v>
                </c:pt>
                <c:pt idx="91">
                  <c:v>0.19616898148148151</c:v>
                </c:pt>
                <c:pt idx="92">
                  <c:v>0.33663194444444461</c:v>
                </c:pt>
                <c:pt idx="93">
                  <c:v>0.1846875</c:v>
                </c:pt>
                <c:pt idx="94">
                  <c:v>0.16980324074074074</c:v>
                </c:pt>
                <c:pt idx="95">
                  <c:v>0.19019675925925922</c:v>
                </c:pt>
                <c:pt idx="96">
                  <c:v>0.20440972222222228</c:v>
                </c:pt>
                <c:pt idx="97">
                  <c:v>0.17875000000000005</c:v>
                </c:pt>
                <c:pt idx="98">
                  <c:v>0.17549768518518527</c:v>
                </c:pt>
                <c:pt idx="99">
                  <c:v>0.2712615740740742</c:v>
                </c:pt>
                <c:pt idx="100">
                  <c:v>0.18109953703703713</c:v>
                </c:pt>
                <c:pt idx="101">
                  <c:v>0.18581018518518527</c:v>
                </c:pt>
                <c:pt idx="102">
                  <c:v>0.2019675925925927</c:v>
                </c:pt>
                <c:pt idx="103">
                  <c:v>0.18140046296296308</c:v>
                </c:pt>
                <c:pt idx="104">
                  <c:v>0.17474537037037047</c:v>
                </c:pt>
                <c:pt idx="105">
                  <c:v>0.1700578703703704</c:v>
                </c:pt>
                <c:pt idx="106">
                  <c:v>0.18644675925925924</c:v>
                </c:pt>
                <c:pt idx="107">
                  <c:v>0.19059027777777779</c:v>
                </c:pt>
                <c:pt idx="108">
                  <c:v>0.1570717592592592</c:v>
                </c:pt>
                <c:pt idx="109">
                  <c:v>0.17236111111111116</c:v>
                </c:pt>
                <c:pt idx="110">
                  <c:v>0.16898148148148159</c:v>
                </c:pt>
                <c:pt idx="111">
                  <c:v>0.17217592592592587</c:v>
                </c:pt>
                <c:pt idx="112">
                  <c:v>0.17152777777777775</c:v>
                </c:pt>
                <c:pt idx="113">
                  <c:v>0.23113425925925921</c:v>
                </c:pt>
                <c:pt idx="114">
                  <c:v>0.22582175925925915</c:v>
                </c:pt>
                <c:pt idx="115">
                  <c:v>0.19271990740740746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52897712"/>
        <c:axId val="-1752890640"/>
      </c:lineChart>
      <c:dateAx>
        <c:axId val="-1752897712"/>
        <c:scaling>
          <c:orientation val="minMax"/>
        </c:scaling>
        <c:delete val="0"/>
        <c:axPos val="b"/>
        <c:numFmt formatCode="yyyy\/m\/d" sourceLinked="1"/>
        <c:majorTickMark val="out"/>
        <c:minorTickMark val="none"/>
        <c:tickLblPos val="nextTo"/>
        <c:crossAx val="-1752890640"/>
        <c:crosses val="autoZero"/>
        <c:auto val="1"/>
        <c:lblOffset val="100"/>
        <c:baseTimeUnit val="days"/>
      </c:dateAx>
      <c:valAx>
        <c:axId val="-1752890640"/>
        <c:scaling>
          <c:orientation val="minMax"/>
        </c:scaling>
        <c:delete val="0"/>
        <c:axPos val="l"/>
        <c:majorGridlines/>
        <c:numFmt formatCode="h:mm:ss" sourceLinked="1"/>
        <c:majorTickMark val="out"/>
        <c:minorTickMark val="none"/>
        <c:tickLblPos val="nextTo"/>
        <c:crossAx val="-1752897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RA使用率!$I$2:$I$3</c:f>
              <c:strCache>
                <c:ptCount val="2"/>
                <c:pt idx="0">
                  <c:v>5.5小时之内完成</c:v>
                </c:pt>
                <c:pt idx="1">
                  <c:v>超出5.5小时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67</c:v>
                </c:pt>
                <c:pt idx="1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RA使用率!$B$1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RA使用率!$A$2:$A$3</c:f>
              <c:strCache>
                <c:ptCount val="2"/>
                <c:pt idx="0">
                  <c:v>8:00之前完成</c:v>
                </c:pt>
                <c:pt idx="1">
                  <c:v>8:00之后完成</c:v>
                </c:pt>
              </c:strCache>
            </c:strRef>
          </c:cat>
          <c:val>
            <c:numRef>
              <c:f>RA使用率!$B$2:$B$3</c:f>
              <c:numCache>
                <c:formatCode>General</c:formatCode>
                <c:ptCount val="2"/>
                <c:pt idx="0">
                  <c:v>86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报错次数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报错信息!$A$2:$A$5</c:f>
              <c:strCache>
                <c:ptCount val="4"/>
                <c:pt idx="0">
                  <c:v>ORA-08103: object no longer exists</c:v>
                </c:pt>
                <c:pt idx="1">
                  <c:v>ORA-12170: TNS:Connect timeout occurred</c:v>
                </c:pt>
                <c:pt idx="2">
                  <c:v>ORA-01652: unable to extend temp segment by 12800 in tablespace RA_TEMP</c:v>
                </c:pt>
                <c:pt idx="3">
                  <c:v>Exception in thread "main" java.lang.OutOfMemoryError</c:v>
                </c:pt>
              </c:strCache>
            </c:strRef>
          </c:cat>
          <c:val>
            <c:numRef>
              <c:f>报错信息!$B$2:$B$5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>
        <c:manualLayout>
          <c:xMode val="edge"/>
          <c:yMode val="edge"/>
          <c:x val="6.9364160805200553E-2"/>
          <c:y val="0.12077095829033985"/>
          <c:w val="0.8612714976892949"/>
          <c:h val="0.40606106086774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报错信息!$E$1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报错信息!$D$2:$D$3</c:f>
              <c:strCache>
                <c:ptCount val="2"/>
                <c:pt idx="0">
                  <c:v>人工干预</c:v>
                </c:pt>
                <c:pt idx="1">
                  <c:v>正常结束</c:v>
                </c:pt>
              </c:strCache>
            </c:strRef>
          </c:cat>
          <c:val>
            <c:numRef>
              <c:f>报错信息!$E$2:$E$3</c:f>
              <c:numCache>
                <c:formatCode>General</c:formatCode>
                <c:ptCount val="2"/>
                <c:pt idx="0">
                  <c:v>8</c:v>
                </c:pt>
                <c:pt idx="1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5C37-F50D-4337-B44E-F4BD8C57ABEA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25F9-56AF-45C0-A4FD-76C5E9DBE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2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12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620688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620688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2276872"/>
            <a:ext cx="99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609600" y="620688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56375" y="1999113"/>
            <a:ext cx="4043189" cy="757737"/>
          </a:xfrm>
        </p:spPr>
        <p:txBody>
          <a:bodyPr/>
          <a:lstStyle/>
          <a:p>
            <a:pPr algn="ctr"/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0363" y="3716740"/>
            <a:ext cx="2975212" cy="500418"/>
          </a:xfrm>
        </p:spPr>
        <p:txBody>
          <a:bodyPr/>
          <a:lstStyle/>
          <a:p>
            <a:pPr algn="ctr"/>
            <a:r>
              <a:rPr lang="en-US" altLang="zh-CN" dirty="0" smtClean="0"/>
              <a:t>2016-04-25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上二周主要工作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日结优化：耗时排名，寻找优化点。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9101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部门零售类型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88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的销售数据修复。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购物篮</a:t>
            </a:r>
            <a:r>
              <a:rPr lang="zh-CN" altLang="en-US" sz="3000" b="1" kern="0" dirty="0" smtClean="0"/>
              <a:t>分析。</a:t>
            </a:r>
            <a:endParaRPr lang="en-US" altLang="zh-CN" sz="3000" b="1" kern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下二周工作计划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</a:t>
            </a:r>
            <a:r>
              <a:rPr lang="zh-CN" altLang="en-US" sz="3000" b="1" kern="0" dirty="0" smtClean="0"/>
              <a:t>优化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日常</a:t>
            </a:r>
            <a:r>
              <a:rPr lang="zh-CN" altLang="en-US" sz="3000" b="1" kern="0" dirty="0" smtClean="0"/>
              <a:t>维护及需求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进口食品数据分析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协同过滤推荐算法学习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2421071"/>
            <a:ext cx="456472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671733" y="4149725"/>
            <a:ext cx="4607984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7701" y="2522220"/>
            <a:ext cx="74168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日结时长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23524"/>
              </p:ext>
            </p:extLst>
          </p:nvPr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小时之内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小时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41360" y="1604679"/>
          <a:ext cx="4931391" cy="452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完成时间点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4442" y="2985194"/>
          <a:ext cx="51740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009"/>
                <a:gridCol w="258700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之前完成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之后完成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013278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zh-CN" altLang="en-US" dirty="0" smtClean="0"/>
              <a:t>优化日结步骤。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ODI</a:t>
            </a:r>
            <a:r>
              <a:rPr lang="zh-CN" altLang="en-US" dirty="0" smtClean="0">
                <a:solidFill>
                  <a:srgbClr val="FF0000"/>
                </a:solidFill>
              </a:rPr>
              <a:t>接口启用</a:t>
            </a:r>
            <a:r>
              <a:rPr lang="en-US" altLang="zh-CN" dirty="0" smtClean="0">
                <a:solidFill>
                  <a:srgbClr val="FF0000"/>
                </a:solidFill>
              </a:rPr>
              <a:t>PARALLEL。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24873"/>
              </p:ext>
            </p:extLst>
          </p:nvPr>
        </p:nvGraphicFramePr>
        <p:xfrm>
          <a:off x="9183410" y="3596232"/>
          <a:ext cx="2573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包装程序外壳对象" showAsIcon="1" r:id="rId3" imgW="2573280" imgH="453960" progId="Package">
                  <p:embed/>
                </p:oleObj>
              </mc:Choice>
              <mc:Fallback>
                <p:oleObj name="包装程序外壳对象" showAsIcon="1" r:id="rId3" imgW="2573280" imgH="45396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3410" y="3596232"/>
                        <a:ext cx="25733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88"/>
              </p:ext>
            </p:extLst>
          </p:nvPr>
        </p:nvGraphicFramePr>
        <p:xfrm>
          <a:off x="6271938" y="2860606"/>
          <a:ext cx="3192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包装程序外壳对象" showAsIcon="1" r:id="rId5" imgW="3192120" imgH="453960" progId="Package">
                  <p:embed/>
                </p:oleObj>
              </mc:Choice>
              <mc:Fallback>
                <p:oleObj name="包装程序外壳对象" showAsIcon="1" r:id="rId5" imgW="3192120" imgH="45396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1938" y="2860606"/>
                        <a:ext cx="31924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94943"/>
              </p:ext>
            </p:extLst>
          </p:nvPr>
        </p:nvGraphicFramePr>
        <p:xfrm>
          <a:off x="8861942" y="2848216"/>
          <a:ext cx="3216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包装程序外壳对象" showAsIcon="1" r:id="rId7" imgW="3216600" imgH="453960" progId="Package">
                  <p:embed/>
                </p:oleObj>
              </mc:Choice>
              <mc:Fallback>
                <p:oleObj name="包装程序外壳对象" showAsIcon="1" r:id="rId7" imgW="3216600" imgH="45396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1942" y="2848216"/>
                        <a:ext cx="32162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520295"/>
              </p:ext>
            </p:extLst>
          </p:nvPr>
        </p:nvGraphicFramePr>
        <p:xfrm>
          <a:off x="6573564" y="2124980"/>
          <a:ext cx="2589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包装程序外壳对象" showAsIcon="1" r:id="rId9" imgW="2589480" imgH="453960" progId="Package">
                  <p:embed/>
                </p:oleObj>
              </mc:Choice>
              <mc:Fallback>
                <p:oleObj name="包装程序外壳对象" showAsIcon="1" r:id="rId9" imgW="2589480" imgH="453960" progId="Packag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564" y="2124980"/>
                        <a:ext cx="25892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18019"/>
              </p:ext>
            </p:extLst>
          </p:nvPr>
        </p:nvGraphicFramePr>
        <p:xfrm>
          <a:off x="6691038" y="1446503"/>
          <a:ext cx="2549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包装程序外壳对象" showAsIcon="1" r:id="rId11" imgW="2548800" imgH="453960" progId="Package">
                  <p:embed/>
                </p:oleObj>
              </mc:Choice>
              <mc:Fallback>
                <p:oleObj name="包装程序外壳对象" showAsIcon="1" r:id="rId11" imgW="2548800" imgH="453960" progId="Packag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038" y="1446503"/>
                        <a:ext cx="25495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20824"/>
              </p:ext>
            </p:extLst>
          </p:nvPr>
        </p:nvGraphicFramePr>
        <p:xfrm>
          <a:off x="6573564" y="852463"/>
          <a:ext cx="2784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包装程序外壳对象" showAsIcon="1" r:id="rId13" imgW="2784960" imgH="453960" progId="Package">
                  <p:embed/>
                </p:oleObj>
              </mc:Choice>
              <mc:Fallback>
                <p:oleObj name="包装程序外壳对象" showAsIcon="1" r:id="rId13" imgW="2784960" imgH="453960" progId="Package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564" y="852463"/>
                        <a:ext cx="27844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44732"/>
              </p:ext>
            </p:extLst>
          </p:nvPr>
        </p:nvGraphicFramePr>
        <p:xfrm>
          <a:off x="9118324" y="2124979"/>
          <a:ext cx="2703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包装程序外壳对象" showAsIcon="1" r:id="rId15" imgW="2703600" imgH="453960" progId="Package">
                  <p:embed/>
                </p:oleObj>
              </mc:Choice>
              <mc:Fallback>
                <p:oleObj name="包装程序外壳对象" showAsIcon="1" r:id="rId15" imgW="2703600" imgH="453960" progId="Package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324" y="2124979"/>
                        <a:ext cx="27035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28016"/>
              </p:ext>
            </p:extLst>
          </p:nvPr>
        </p:nvGraphicFramePr>
        <p:xfrm>
          <a:off x="9146900" y="1446502"/>
          <a:ext cx="26463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包装程序外壳对象" showAsIcon="1" r:id="rId17" imgW="2646720" imgH="453960" progId="Package">
                  <p:embed/>
                </p:oleObj>
              </mc:Choice>
              <mc:Fallback>
                <p:oleObj name="包装程序外壳对象" showAsIcon="1" r:id="rId17" imgW="2646720" imgH="453960" progId="Package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6900" y="1446502"/>
                        <a:ext cx="26463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21957"/>
              </p:ext>
            </p:extLst>
          </p:nvPr>
        </p:nvGraphicFramePr>
        <p:xfrm>
          <a:off x="9240563" y="848053"/>
          <a:ext cx="2459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包装程序外壳对象" showAsIcon="1" r:id="rId19" imgW="2459160" imgH="453960" progId="Package">
                  <p:embed/>
                </p:oleObj>
              </mc:Choice>
              <mc:Fallback>
                <p:oleObj name="包装程序外壳对象" showAsIcon="1" r:id="rId19" imgW="2459160" imgH="453960" progId="Packag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563" y="848053"/>
                        <a:ext cx="24590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64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1259"/>
              </p:ext>
            </p:extLst>
          </p:nvPr>
        </p:nvGraphicFramePr>
        <p:xfrm>
          <a:off x="755176" y="1266872"/>
          <a:ext cx="10627057" cy="47502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991"/>
                <a:gridCol w="871467"/>
                <a:gridCol w="3153881"/>
                <a:gridCol w="2531404"/>
                <a:gridCol w="1774058"/>
                <a:gridCol w="1023628"/>
                <a:gridCol w="1023628"/>
              </a:tblGrid>
              <a:tr h="365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发给郭</a:t>
                      </a:r>
                      <a:r>
                        <a:rPr lang="en-US" sz="1200" u="none" strike="noStrike">
                          <a:effectLst/>
                        </a:rPr>
                        <a:t>DB</a:t>
                      </a:r>
                      <a:r>
                        <a:rPr lang="zh-CN" altLang="en-US" sz="1200" u="none" strike="noStrike">
                          <a:effectLst/>
                        </a:rPr>
                        <a:t>日期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r>
                        <a:rPr lang="zh-CN" altLang="en-US" sz="1200" u="none" strike="noStrike" dirty="0">
                          <a:effectLst/>
                        </a:rPr>
                        <a:t>文件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场景名称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优化前执行时间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优化后执行时间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5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2015/7/8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MERGE RADM W_RTL_BCOST_IT_DY_A.sql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5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2015/7/9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MERGE-RADM-BBG_RA_CUST_IT_LC_DY_F.sql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5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2016/4/1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update-RADM-W_RTL_PRICE_IT_LC_DY_F.sql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SIL_BBG_RETAILPRICEFACT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0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2016/3/28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INSERT-RABATCHER-BBG_RA_CUST_IT_LC_DY_TMP.sql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BBG_SIL_BBG_RA_CUST_IT_LC_DY_F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5792s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90s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0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2016/3/23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INSERT-RABATCHER-W_RTL_NPROF_IT_LC_DY_TMP.sql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PLP_BBG_RETAILNETPROFITFACT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3597s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200s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5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2015/7/10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INSERT-RA_RMS-W_RTL_INV_IT_LC_TMP_A.sql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5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2015/7/16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UPDATE_RADM_BBG_RA_ITEM_LOC_SUPP_D.sql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70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2016/3/3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MERGE_RADM_BBG_RA_SLS_IT_LC_DY_A.sql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PLP_RETAILSUPPSALESITSCLCDYAGGREGATE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BBG_RA_SUPP_SLSSLDPLP.KSH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600s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65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2016/3/22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MERGE_RADM_W_RTL_PRICE_IT_LC_DY_F.sql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SIL_BBG_RETAILPRICEFACT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BBG_PRCILSIL.KSH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35259" y="1834027"/>
          <a:ext cx="4733690" cy="26138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37404"/>
                <a:gridCol w="996286"/>
              </a:tblGrid>
              <a:tr h="453494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latin typeface="Arial" pitchFamily="34" charset="0"/>
                          <a:cs typeface="Arial" pitchFamily="34" charset="0"/>
                        </a:rPr>
                        <a:t>报错次数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ORA-08103: object no longer exists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ORA-12170: </a:t>
                      </a:r>
                      <a:r>
                        <a:rPr lang="en-US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TNS:Connect</a:t>
                      </a:r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timeout occurred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ORA-01652: unable to extend temp segment by 12800 in </a:t>
                      </a:r>
                      <a:r>
                        <a:rPr lang="en-US" altLang="zh-CN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tablespace</a:t>
                      </a:r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RA_TEMP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Exception in thread "main" </a:t>
                      </a: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java.lang.OutOfMemoryError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52450" y="1614488"/>
          <a:ext cx="5534025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38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日结报错统计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191125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1500" y="2999846"/>
          <a:ext cx="3594100" cy="16864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67677"/>
                <a:gridCol w="1226423"/>
              </a:tblGrid>
              <a:tr h="56215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人工干预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正常结束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日结仍然存在的问题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UC4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ODI</a:t>
            </a:r>
            <a:r>
              <a:rPr lang="zh-CN" altLang="en-US" dirty="0" smtClean="0"/>
              <a:t>场景：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内存溢出。</a:t>
            </a:r>
            <a:endParaRPr lang="en-US" altLang="zh-CN" dirty="0" smtClean="0"/>
          </a:p>
          <a:p>
            <a:r>
              <a:rPr lang="pt-BR" altLang="zh-CN" dirty="0" smtClean="0"/>
              <a:t>ORA-08103: </a:t>
            </a:r>
            <a:r>
              <a:rPr lang="zh-CN" altLang="en-US" dirty="0" smtClean="0"/>
              <a:t>目标对象不存在</a:t>
            </a:r>
            <a:endParaRPr lang="pt-BR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大数据量业务运行时间超长。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660364"/>
      </p:ext>
    </p:extLst>
  </p:cSld>
  <p:clrMapOvr>
    <a:masterClrMapping/>
  </p:clrMapOvr>
</p:sld>
</file>

<file path=ppt/theme/theme1.xml><?xml version="1.0" encoding="utf-8"?>
<a:theme xmlns:a="http://schemas.openxmlformats.org/drawingml/2006/main" name="软维工作汇报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软维工作汇报</Template>
  <TotalTime>1687</TotalTime>
  <Words>279</Words>
  <Application>Microsoft Office PowerPoint</Application>
  <PresentationFormat>宽屏</PresentationFormat>
  <Paragraphs>133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Garamond</vt:lpstr>
      <vt:lpstr>Wingdings</vt:lpstr>
      <vt:lpstr>软维工作汇报</vt:lpstr>
      <vt:lpstr>包装程序外壳对象</vt:lpstr>
      <vt:lpstr>RA工作汇报</vt:lpstr>
      <vt:lpstr>RA日结运行时间</vt:lpstr>
      <vt:lpstr>RA日结时长</vt:lpstr>
      <vt:lpstr>RA完成时间点</vt:lpstr>
      <vt:lpstr>RA优化内容</vt:lpstr>
      <vt:lpstr>PowerPoint 演示文稿</vt:lpstr>
      <vt:lpstr>RA日结报错统计</vt:lpstr>
      <vt:lpstr>RA日结报错统计</vt:lpstr>
      <vt:lpstr>RA日结仍然存在的问题</vt:lpstr>
      <vt:lpstr>上二周主要工作</vt:lpstr>
      <vt:lpstr>下二周工作计划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杨进</cp:lastModifiedBy>
  <cp:revision>122</cp:revision>
  <dcterms:created xsi:type="dcterms:W3CDTF">2016-03-04T08:04:57Z</dcterms:created>
  <dcterms:modified xsi:type="dcterms:W3CDTF">2016-04-27T08:02:00Z</dcterms:modified>
</cp:coreProperties>
</file>