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Default Extension="xlsx" ContentType="application/vnd.openxmlformats-officedocument.spreadsheetml.sheet"/>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6"/>
  </p:notesMasterIdLst>
  <p:sldIdLst>
    <p:sldId id="261" r:id="rId2"/>
    <p:sldId id="313" r:id="rId3"/>
    <p:sldId id="317" r:id="rId4"/>
    <p:sldId id="318" r:id="rId5"/>
    <p:sldId id="323" r:id="rId6"/>
    <p:sldId id="324" r:id="rId7"/>
    <p:sldId id="319" r:id="rId8"/>
    <p:sldId id="325" r:id="rId9"/>
    <p:sldId id="320" r:id="rId10"/>
    <p:sldId id="321" r:id="rId11"/>
    <p:sldId id="322" r:id="rId12"/>
    <p:sldId id="326" r:id="rId13"/>
    <p:sldId id="316" r:id="rId14"/>
    <p:sldId id="312"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a:srgbClr val="CC0000"/>
    <a:srgbClr val="CC0066"/>
    <a:srgbClr val="F622D8"/>
    <a:srgbClr val="FA8AEA"/>
    <a:srgbClr val="FFC319"/>
    <a:srgbClr val="AE78D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9263" autoAdjust="0"/>
  </p:normalViewPr>
  <p:slideViewPr>
    <p:cSldViewPr>
      <p:cViewPr>
        <p:scale>
          <a:sx n="100" d="100"/>
          <a:sy n="100" d="100"/>
        </p:scale>
        <p:origin x="-78" y="5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04"/>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00BD4C-1DE3-4B37-9BFB-EEEF790D3CA7}" type="doc">
      <dgm:prSet loTypeId="urn:microsoft.com/office/officeart/2005/8/layout/arrow2" loCatId="process" qsTypeId="urn:microsoft.com/office/officeart/2005/8/quickstyle/simple1" qsCatId="simple" csTypeId="urn:microsoft.com/office/officeart/2005/8/colors/accent1_2" csCatId="accent1" phldr="1"/>
      <dgm:spPr/>
    </dgm:pt>
    <dgm:pt modelId="{24443835-6AB5-433C-816C-3C57E1C279B2}">
      <dgm:prSet phldrT="[文本]" custT="1"/>
      <dgm:spPr/>
      <dgm:t>
        <a:bodyPr/>
        <a:lstStyle/>
        <a:p>
          <a:r>
            <a:rPr lang="zh-CN" altLang="en-US" sz="1400" dirty="0" smtClean="0"/>
            <a:t>数据导入</a:t>
          </a:r>
          <a:endParaRPr lang="zh-CN" altLang="en-US" sz="1400" dirty="0"/>
        </a:p>
      </dgm:t>
    </dgm:pt>
    <dgm:pt modelId="{F890E0F5-7201-4274-ACC4-61DBD91B0DC0}" type="parTrans" cxnId="{E6A36051-CDD8-4E3E-822A-67D4360F8807}">
      <dgm:prSet/>
      <dgm:spPr/>
      <dgm:t>
        <a:bodyPr/>
        <a:lstStyle/>
        <a:p>
          <a:endParaRPr lang="zh-CN" altLang="en-US"/>
        </a:p>
      </dgm:t>
    </dgm:pt>
    <dgm:pt modelId="{22BA9597-BF1A-4DD3-AE7C-5E9157793A56}" type="sibTrans" cxnId="{E6A36051-CDD8-4E3E-822A-67D4360F8807}">
      <dgm:prSet/>
      <dgm:spPr/>
      <dgm:t>
        <a:bodyPr/>
        <a:lstStyle/>
        <a:p>
          <a:endParaRPr lang="zh-CN" altLang="en-US"/>
        </a:p>
      </dgm:t>
    </dgm:pt>
    <dgm:pt modelId="{E2BE3BEE-3052-4E4D-BDE5-D4B857C555E7}">
      <dgm:prSet phldrT="[文本]" custT="1"/>
      <dgm:spPr/>
      <dgm:t>
        <a:bodyPr/>
        <a:lstStyle/>
        <a:p>
          <a:r>
            <a:rPr lang="zh-CN" altLang="en-US" sz="1400" dirty="0" smtClean="0"/>
            <a:t>报表展示</a:t>
          </a:r>
          <a:endParaRPr lang="zh-CN" altLang="en-US" sz="1400" dirty="0"/>
        </a:p>
      </dgm:t>
    </dgm:pt>
    <dgm:pt modelId="{B5F1AAC8-8DA2-4367-B9B9-2B6A8FBCE28C}" type="parTrans" cxnId="{9EE144FC-9785-4EBB-B06A-1C9A8847925D}">
      <dgm:prSet/>
      <dgm:spPr/>
      <dgm:t>
        <a:bodyPr/>
        <a:lstStyle/>
        <a:p>
          <a:endParaRPr lang="zh-CN" altLang="en-US"/>
        </a:p>
      </dgm:t>
    </dgm:pt>
    <dgm:pt modelId="{231C69CE-0434-4D0B-B471-20BF212399B0}" type="sibTrans" cxnId="{9EE144FC-9785-4EBB-B06A-1C9A8847925D}">
      <dgm:prSet/>
      <dgm:spPr/>
      <dgm:t>
        <a:bodyPr/>
        <a:lstStyle/>
        <a:p>
          <a:endParaRPr lang="zh-CN" altLang="en-US"/>
        </a:p>
      </dgm:t>
    </dgm:pt>
    <dgm:pt modelId="{7CEDF617-40AD-4C15-A5E9-18FF6EE345EB}">
      <dgm:prSet phldrT="[文本]" custT="1"/>
      <dgm:spPr/>
      <dgm:t>
        <a:bodyPr/>
        <a:lstStyle/>
        <a:p>
          <a:r>
            <a:rPr lang="en-US" altLang="zh-CN" sz="1400" dirty="0" smtClean="0"/>
            <a:t>RET</a:t>
          </a:r>
          <a:r>
            <a:rPr lang="zh-CN" altLang="en-US" sz="1400" dirty="0" smtClean="0"/>
            <a:t>数据</a:t>
          </a:r>
          <a:endParaRPr lang="zh-CN" altLang="en-US" sz="1400" dirty="0"/>
        </a:p>
      </dgm:t>
    </dgm:pt>
    <dgm:pt modelId="{8A046FAC-6EAF-4FE0-9C22-174CE0987263}" type="parTrans" cxnId="{C1480A8C-A52D-4B52-A8AD-164F21186271}">
      <dgm:prSet/>
      <dgm:spPr/>
      <dgm:t>
        <a:bodyPr/>
        <a:lstStyle/>
        <a:p>
          <a:endParaRPr lang="zh-CN" altLang="en-US"/>
        </a:p>
      </dgm:t>
    </dgm:pt>
    <dgm:pt modelId="{8AB8C1B1-F414-4DE8-8455-C2D9A3ADDC98}" type="sibTrans" cxnId="{C1480A8C-A52D-4B52-A8AD-164F21186271}">
      <dgm:prSet/>
      <dgm:spPr/>
      <dgm:t>
        <a:bodyPr/>
        <a:lstStyle/>
        <a:p>
          <a:endParaRPr lang="zh-CN" altLang="en-US"/>
        </a:p>
      </dgm:t>
    </dgm:pt>
    <dgm:pt modelId="{D881696E-EC7F-4380-9D28-8278F013EB26}">
      <dgm:prSet phldrT="[文本]" custT="1"/>
      <dgm:spPr/>
      <dgm:t>
        <a:bodyPr/>
        <a:lstStyle/>
        <a:p>
          <a:r>
            <a:rPr lang="en-US" altLang="zh-CN" sz="1400" dirty="0" smtClean="0"/>
            <a:t>JL</a:t>
          </a:r>
          <a:r>
            <a:rPr lang="zh-CN" altLang="en-US" sz="1400" dirty="0" smtClean="0"/>
            <a:t>数据</a:t>
          </a:r>
          <a:endParaRPr lang="zh-CN" altLang="en-US" sz="1400" dirty="0"/>
        </a:p>
      </dgm:t>
    </dgm:pt>
    <dgm:pt modelId="{EC0187FD-D831-4D33-88F5-5B885D1A2710}" type="parTrans" cxnId="{1C99A33B-6FC0-43A1-9ACF-673F2905EE79}">
      <dgm:prSet/>
      <dgm:spPr/>
      <dgm:t>
        <a:bodyPr/>
        <a:lstStyle/>
        <a:p>
          <a:endParaRPr lang="zh-CN" altLang="en-US"/>
        </a:p>
      </dgm:t>
    </dgm:pt>
    <dgm:pt modelId="{FE99E13B-6F85-40E9-BF96-BB8963894129}" type="sibTrans" cxnId="{1C99A33B-6FC0-43A1-9ACF-673F2905EE79}">
      <dgm:prSet/>
      <dgm:spPr/>
      <dgm:t>
        <a:bodyPr/>
        <a:lstStyle/>
        <a:p>
          <a:endParaRPr lang="zh-CN" altLang="en-US"/>
        </a:p>
      </dgm:t>
    </dgm:pt>
    <dgm:pt modelId="{13CE0D88-ED01-4B7E-A1BB-48C592364969}" type="pres">
      <dgm:prSet presAssocID="{E800BD4C-1DE3-4B37-9BFB-EEEF790D3CA7}" presName="arrowDiagram" presStyleCnt="0">
        <dgm:presLayoutVars>
          <dgm:chMax val="5"/>
          <dgm:dir/>
          <dgm:resizeHandles val="exact"/>
        </dgm:presLayoutVars>
      </dgm:prSet>
      <dgm:spPr/>
    </dgm:pt>
    <dgm:pt modelId="{9BDF3AD8-F656-433C-9763-CD60FBB65EAD}" type="pres">
      <dgm:prSet presAssocID="{E800BD4C-1DE3-4B37-9BFB-EEEF790D3CA7}" presName="arrow" presStyleLbl="bgShp" presStyleIdx="0" presStyleCnt="1" custScaleX="152778"/>
      <dgm:spPr/>
    </dgm:pt>
    <dgm:pt modelId="{5DD84571-2446-48A0-A37D-AAA1BE88BC1D}" type="pres">
      <dgm:prSet presAssocID="{E800BD4C-1DE3-4B37-9BFB-EEEF790D3CA7}" presName="arrowDiagram2" presStyleCnt="0"/>
      <dgm:spPr/>
    </dgm:pt>
    <dgm:pt modelId="{2A6834CA-07A1-4A09-95F0-F0E1855F353F}" type="pres">
      <dgm:prSet presAssocID="{24443835-6AB5-433C-816C-3C57E1C279B2}" presName="bullet2a" presStyleLbl="node1" presStyleIdx="0" presStyleCnt="2"/>
      <dgm:spPr/>
    </dgm:pt>
    <dgm:pt modelId="{F515362B-B299-4243-8020-6615DC3C4102}" type="pres">
      <dgm:prSet presAssocID="{24443835-6AB5-433C-816C-3C57E1C279B2}" presName="textBox2a" presStyleLbl="revTx" presStyleIdx="0" presStyleCnt="2" custScaleX="125071" custScaleY="47958" custLinFactNeighborX="14245" custLinFactNeighborY="-21433">
        <dgm:presLayoutVars>
          <dgm:bulletEnabled val="1"/>
        </dgm:presLayoutVars>
      </dgm:prSet>
      <dgm:spPr/>
      <dgm:t>
        <a:bodyPr/>
        <a:lstStyle/>
        <a:p>
          <a:endParaRPr lang="zh-CN" altLang="en-US"/>
        </a:p>
      </dgm:t>
    </dgm:pt>
    <dgm:pt modelId="{AEAE0DAE-4DE1-4CFC-99D1-CFFD1467BF34}" type="pres">
      <dgm:prSet presAssocID="{E2BE3BEE-3052-4E4D-BDE5-D4B857C555E7}" presName="bullet2b" presStyleLbl="node1" presStyleIdx="1" presStyleCnt="2"/>
      <dgm:spPr/>
    </dgm:pt>
    <dgm:pt modelId="{88F4E659-A5B4-4271-BB99-FDDE95C0B62D}" type="pres">
      <dgm:prSet presAssocID="{E2BE3BEE-3052-4E4D-BDE5-D4B857C555E7}" presName="textBox2b" presStyleLbl="revTx" presStyleIdx="1" presStyleCnt="2" custScaleX="104103" custScaleY="21674" custLinFactNeighborY="-34273">
        <dgm:presLayoutVars>
          <dgm:bulletEnabled val="1"/>
        </dgm:presLayoutVars>
      </dgm:prSet>
      <dgm:spPr/>
      <dgm:t>
        <a:bodyPr/>
        <a:lstStyle/>
        <a:p>
          <a:endParaRPr lang="zh-CN" altLang="en-US"/>
        </a:p>
      </dgm:t>
    </dgm:pt>
  </dgm:ptLst>
  <dgm:cxnLst>
    <dgm:cxn modelId="{C1480A8C-A52D-4B52-A8AD-164F21186271}" srcId="{24443835-6AB5-433C-816C-3C57E1C279B2}" destId="{7CEDF617-40AD-4C15-A5E9-18FF6EE345EB}" srcOrd="0" destOrd="0" parTransId="{8A046FAC-6EAF-4FE0-9C22-174CE0987263}" sibTransId="{8AB8C1B1-F414-4DE8-8455-C2D9A3ADDC98}"/>
    <dgm:cxn modelId="{A6BCF906-CE5A-4719-AFBD-4100E2E69139}" type="presOf" srcId="{24443835-6AB5-433C-816C-3C57E1C279B2}" destId="{F515362B-B299-4243-8020-6615DC3C4102}" srcOrd="0" destOrd="0" presId="urn:microsoft.com/office/officeart/2005/8/layout/arrow2"/>
    <dgm:cxn modelId="{E180CE1A-A784-4458-BDB3-B61E56484188}" type="presOf" srcId="{D881696E-EC7F-4380-9D28-8278F013EB26}" destId="{F515362B-B299-4243-8020-6615DC3C4102}" srcOrd="0" destOrd="2" presId="urn:microsoft.com/office/officeart/2005/8/layout/arrow2"/>
    <dgm:cxn modelId="{9EE144FC-9785-4EBB-B06A-1C9A8847925D}" srcId="{E800BD4C-1DE3-4B37-9BFB-EEEF790D3CA7}" destId="{E2BE3BEE-3052-4E4D-BDE5-D4B857C555E7}" srcOrd="1" destOrd="0" parTransId="{B5F1AAC8-8DA2-4367-B9B9-2B6A8FBCE28C}" sibTransId="{231C69CE-0434-4D0B-B471-20BF212399B0}"/>
    <dgm:cxn modelId="{33C62323-F0E0-4A7C-AB85-125A3DE253FE}" type="presOf" srcId="{E800BD4C-1DE3-4B37-9BFB-EEEF790D3CA7}" destId="{13CE0D88-ED01-4B7E-A1BB-48C592364969}" srcOrd="0" destOrd="0" presId="urn:microsoft.com/office/officeart/2005/8/layout/arrow2"/>
    <dgm:cxn modelId="{1C99A33B-6FC0-43A1-9ACF-673F2905EE79}" srcId="{24443835-6AB5-433C-816C-3C57E1C279B2}" destId="{D881696E-EC7F-4380-9D28-8278F013EB26}" srcOrd="1" destOrd="0" parTransId="{EC0187FD-D831-4D33-88F5-5B885D1A2710}" sibTransId="{FE99E13B-6F85-40E9-BF96-BB8963894129}"/>
    <dgm:cxn modelId="{84E7FF45-A278-492A-BA05-D26951838F04}" type="presOf" srcId="{E2BE3BEE-3052-4E4D-BDE5-D4B857C555E7}" destId="{88F4E659-A5B4-4271-BB99-FDDE95C0B62D}" srcOrd="0" destOrd="0" presId="urn:microsoft.com/office/officeart/2005/8/layout/arrow2"/>
    <dgm:cxn modelId="{5C6FC5DF-C70C-4A4C-99EF-03E106C97688}" type="presOf" srcId="{7CEDF617-40AD-4C15-A5E9-18FF6EE345EB}" destId="{F515362B-B299-4243-8020-6615DC3C4102}" srcOrd="0" destOrd="1" presId="urn:microsoft.com/office/officeart/2005/8/layout/arrow2"/>
    <dgm:cxn modelId="{E6A36051-CDD8-4E3E-822A-67D4360F8807}" srcId="{E800BD4C-1DE3-4B37-9BFB-EEEF790D3CA7}" destId="{24443835-6AB5-433C-816C-3C57E1C279B2}" srcOrd="0" destOrd="0" parTransId="{F890E0F5-7201-4274-ACC4-61DBD91B0DC0}" sibTransId="{22BA9597-BF1A-4DD3-AE7C-5E9157793A56}"/>
    <dgm:cxn modelId="{3449DD9C-C0B8-4790-AB68-20835468A3E8}" type="presParOf" srcId="{13CE0D88-ED01-4B7E-A1BB-48C592364969}" destId="{9BDF3AD8-F656-433C-9763-CD60FBB65EAD}" srcOrd="0" destOrd="0" presId="urn:microsoft.com/office/officeart/2005/8/layout/arrow2"/>
    <dgm:cxn modelId="{FCA0ED49-36D7-4601-922A-9B7CF404CB87}" type="presParOf" srcId="{13CE0D88-ED01-4B7E-A1BB-48C592364969}" destId="{5DD84571-2446-48A0-A37D-AAA1BE88BC1D}" srcOrd="1" destOrd="0" presId="urn:microsoft.com/office/officeart/2005/8/layout/arrow2"/>
    <dgm:cxn modelId="{CA3DD3F7-C0EF-4181-9B55-30FA7F806D13}" type="presParOf" srcId="{5DD84571-2446-48A0-A37D-AAA1BE88BC1D}" destId="{2A6834CA-07A1-4A09-95F0-F0E1855F353F}" srcOrd="0" destOrd="0" presId="urn:microsoft.com/office/officeart/2005/8/layout/arrow2"/>
    <dgm:cxn modelId="{648DA15B-C6C3-419B-8918-8039033ECD59}" type="presParOf" srcId="{5DD84571-2446-48A0-A37D-AAA1BE88BC1D}" destId="{F515362B-B299-4243-8020-6615DC3C4102}" srcOrd="1" destOrd="0" presId="urn:microsoft.com/office/officeart/2005/8/layout/arrow2"/>
    <dgm:cxn modelId="{620E204E-8FCE-4F49-AC6E-8430B52C4C94}" type="presParOf" srcId="{5DD84571-2446-48A0-A37D-AAA1BE88BC1D}" destId="{AEAE0DAE-4DE1-4CFC-99D1-CFFD1467BF34}" srcOrd="2" destOrd="0" presId="urn:microsoft.com/office/officeart/2005/8/layout/arrow2"/>
    <dgm:cxn modelId="{F0C9B481-1A2A-4ACC-8E52-169B335BED87}" type="presParOf" srcId="{5DD84571-2446-48A0-A37D-AAA1BE88BC1D}" destId="{88F4E659-A5B4-4271-BB99-FDDE95C0B62D}" srcOrd="3"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3AB6B4-6DB6-4464-A4E3-6BB5BC456B3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7B24185A-E1D0-47AA-9512-EE4641262877}">
      <dgm:prSet phldrT="[文本]"/>
      <dgm:spPr/>
      <dgm:t>
        <a:bodyPr/>
        <a:lstStyle/>
        <a:p>
          <a:r>
            <a:rPr lang="zh-CN" altLang="en-US" dirty="0" smtClean="0"/>
            <a:t>报表迁移（</a:t>
          </a:r>
          <a:r>
            <a:rPr lang="en-US" altLang="zh-CN" dirty="0" smtClean="0"/>
            <a:t>35</a:t>
          </a:r>
          <a:r>
            <a:rPr lang="zh-CN" altLang="en-US" dirty="0" smtClean="0"/>
            <a:t>张）</a:t>
          </a:r>
          <a:endParaRPr lang="zh-CN" altLang="en-US" dirty="0"/>
        </a:p>
      </dgm:t>
    </dgm:pt>
    <dgm:pt modelId="{D6CC265F-301A-4A4B-9273-2E61904E956A}" type="parTrans" cxnId="{119B3CB8-5098-4D07-91D5-6C60BE4273BD}">
      <dgm:prSet/>
      <dgm:spPr/>
      <dgm:t>
        <a:bodyPr/>
        <a:lstStyle/>
        <a:p>
          <a:endParaRPr lang="zh-CN" altLang="en-US"/>
        </a:p>
      </dgm:t>
    </dgm:pt>
    <dgm:pt modelId="{63E1152F-D44E-48F5-99C1-BDCE87879DC4}" type="sibTrans" cxnId="{119B3CB8-5098-4D07-91D5-6C60BE4273BD}">
      <dgm:prSet/>
      <dgm:spPr/>
      <dgm:t>
        <a:bodyPr/>
        <a:lstStyle/>
        <a:p>
          <a:endParaRPr lang="zh-CN" altLang="en-US"/>
        </a:p>
      </dgm:t>
    </dgm:pt>
    <dgm:pt modelId="{E74995A0-CAB9-488F-8699-A6E42D5A9A96}">
      <dgm:prSet phldrT="[文本]"/>
      <dgm:spPr/>
      <dgm:t>
        <a:bodyPr/>
        <a:lstStyle/>
        <a:p>
          <a:r>
            <a:rPr lang="zh-CN" altLang="en-US" dirty="0" smtClean="0"/>
            <a:t>对需要迁移的</a:t>
          </a:r>
          <a:r>
            <a:rPr lang="en-US" altLang="zh-CN" dirty="0" smtClean="0"/>
            <a:t>BIP</a:t>
          </a:r>
          <a:r>
            <a:rPr lang="zh-CN" altLang="en-US" dirty="0" smtClean="0"/>
            <a:t>报表进行需求调研</a:t>
          </a:r>
          <a:endParaRPr lang="zh-CN" altLang="en-US" dirty="0"/>
        </a:p>
      </dgm:t>
    </dgm:pt>
    <dgm:pt modelId="{601C1821-0327-4450-BE35-FE4595FA6941}" type="parTrans" cxnId="{58D7052E-97D7-4EB3-A348-6531B063F1EB}">
      <dgm:prSet/>
      <dgm:spPr/>
      <dgm:t>
        <a:bodyPr/>
        <a:lstStyle/>
        <a:p>
          <a:endParaRPr lang="zh-CN" altLang="en-US"/>
        </a:p>
      </dgm:t>
    </dgm:pt>
    <dgm:pt modelId="{431E5D65-3160-4940-9AC7-F86C7D60B35B}" type="sibTrans" cxnId="{58D7052E-97D7-4EB3-A348-6531B063F1EB}">
      <dgm:prSet/>
      <dgm:spPr/>
      <dgm:t>
        <a:bodyPr/>
        <a:lstStyle/>
        <a:p>
          <a:endParaRPr lang="zh-CN" altLang="en-US"/>
        </a:p>
      </dgm:t>
    </dgm:pt>
    <dgm:pt modelId="{63692797-323C-4D8C-A38C-9A58FAF446D9}">
      <dgm:prSet phldrT="[文本]"/>
      <dgm:spPr/>
      <dgm:t>
        <a:bodyPr/>
        <a:lstStyle/>
        <a:p>
          <a:r>
            <a:rPr lang="zh-CN" altLang="en-US" dirty="0" smtClean="0"/>
            <a:t>按照收集整理的调研结果进行</a:t>
          </a:r>
          <a:r>
            <a:rPr lang="en-US" altLang="zh-CN" dirty="0" smtClean="0"/>
            <a:t>FORM</a:t>
          </a:r>
          <a:r>
            <a:rPr lang="zh-CN" altLang="en-US" dirty="0" smtClean="0"/>
            <a:t>设计</a:t>
          </a:r>
          <a:endParaRPr lang="zh-CN" altLang="en-US" dirty="0"/>
        </a:p>
      </dgm:t>
    </dgm:pt>
    <dgm:pt modelId="{BA5BB77E-1E6A-4CDA-898B-7A39435DA9D4}" type="parTrans" cxnId="{3CD011F2-CFFF-49DE-8141-ED946BD39696}">
      <dgm:prSet/>
      <dgm:spPr/>
      <dgm:t>
        <a:bodyPr/>
        <a:lstStyle/>
        <a:p>
          <a:endParaRPr lang="zh-CN" altLang="en-US"/>
        </a:p>
      </dgm:t>
    </dgm:pt>
    <dgm:pt modelId="{09842726-B5E3-4114-B162-0C903AB381B0}" type="sibTrans" cxnId="{3CD011F2-CFFF-49DE-8141-ED946BD39696}">
      <dgm:prSet/>
      <dgm:spPr/>
      <dgm:t>
        <a:bodyPr/>
        <a:lstStyle/>
        <a:p>
          <a:endParaRPr lang="zh-CN" altLang="en-US"/>
        </a:p>
      </dgm:t>
    </dgm:pt>
    <dgm:pt modelId="{219E36A6-628F-4955-BAFB-8C1893907217}">
      <dgm:prSet phldrT="[文本]"/>
      <dgm:spPr/>
      <dgm:t>
        <a:bodyPr/>
        <a:lstStyle/>
        <a:p>
          <a:r>
            <a:rPr lang="zh-CN" altLang="en-US" dirty="0" smtClean="0"/>
            <a:t>新增报表（</a:t>
          </a:r>
          <a:r>
            <a:rPr lang="en-US" altLang="zh-CN" dirty="0" smtClean="0"/>
            <a:t>9</a:t>
          </a:r>
          <a:r>
            <a:rPr lang="zh-CN" altLang="en-US" dirty="0" smtClean="0"/>
            <a:t>张）</a:t>
          </a:r>
          <a:endParaRPr lang="zh-CN" altLang="en-US" dirty="0"/>
        </a:p>
      </dgm:t>
    </dgm:pt>
    <dgm:pt modelId="{A9539A52-566A-4156-B63E-92636AB3D24D}" type="parTrans" cxnId="{840747E9-24F5-4925-A0BD-9F5C380D3B32}">
      <dgm:prSet/>
      <dgm:spPr/>
      <dgm:t>
        <a:bodyPr/>
        <a:lstStyle/>
        <a:p>
          <a:endParaRPr lang="zh-CN" altLang="en-US"/>
        </a:p>
      </dgm:t>
    </dgm:pt>
    <dgm:pt modelId="{F2181058-342D-4C82-BF17-1DA86AC31056}" type="sibTrans" cxnId="{840747E9-24F5-4925-A0BD-9F5C380D3B32}">
      <dgm:prSet/>
      <dgm:spPr/>
      <dgm:t>
        <a:bodyPr/>
        <a:lstStyle/>
        <a:p>
          <a:endParaRPr lang="zh-CN" altLang="en-US"/>
        </a:p>
      </dgm:t>
    </dgm:pt>
    <dgm:pt modelId="{3C05C4FC-2892-45EB-8FAA-E87C57820AD2}">
      <dgm:prSet phldrT="[文本]"/>
      <dgm:spPr/>
      <dgm:t>
        <a:bodyPr/>
        <a:lstStyle/>
        <a:p>
          <a:r>
            <a:rPr lang="zh-CN" altLang="en-US" dirty="0" smtClean="0"/>
            <a:t>业务单据查询</a:t>
          </a:r>
          <a:endParaRPr lang="zh-CN" altLang="en-US" dirty="0"/>
        </a:p>
      </dgm:t>
    </dgm:pt>
    <dgm:pt modelId="{17BFF128-925B-45EA-AE5B-E42AEDA61B90}" type="parTrans" cxnId="{03DE60BF-23F8-46D3-8F4F-6F0C5AE5842A}">
      <dgm:prSet/>
      <dgm:spPr/>
      <dgm:t>
        <a:bodyPr/>
        <a:lstStyle/>
        <a:p>
          <a:endParaRPr lang="zh-CN" altLang="en-US"/>
        </a:p>
      </dgm:t>
    </dgm:pt>
    <dgm:pt modelId="{4184BD6B-0BAC-4089-9497-1FE038196639}" type="sibTrans" cxnId="{03DE60BF-23F8-46D3-8F4F-6F0C5AE5842A}">
      <dgm:prSet/>
      <dgm:spPr/>
      <dgm:t>
        <a:bodyPr/>
        <a:lstStyle/>
        <a:p>
          <a:endParaRPr lang="zh-CN" altLang="en-US"/>
        </a:p>
      </dgm:t>
    </dgm:pt>
    <dgm:pt modelId="{0C8A6C2C-7C81-46F1-88D4-BB5BE5F095FF}">
      <dgm:prSet phldrT="[文本]"/>
      <dgm:spPr/>
      <dgm:t>
        <a:bodyPr/>
        <a:lstStyle/>
        <a:p>
          <a:r>
            <a:rPr lang="zh-CN" altLang="en-US" dirty="0" smtClean="0"/>
            <a:t>促销分析跟踪</a:t>
          </a:r>
          <a:endParaRPr lang="zh-CN" altLang="en-US" dirty="0"/>
        </a:p>
      </dgm:t>
    </dgm:pt>
    <dgm:pt modelId="{09278531-F591-4A2A-B5E4-5CB6E56F1E36}" type="parTrans" cxnId="{CFF4638B-ED44-42AB-8534-6B677EA32A69}">
      <dgm:prSet/>
      <dgm:spPr/>
      <dgm:t>
        <a:bodyPr/>
        <a:lstStyle/>
        <a:p>
          <a:endParaRPr lang="zh-CN" altLang="en-US"/>
        </a:p>
      </dgm:t>
    </dgm:pt>
    <dgm:pt modelId="{0B9208F5-C9C3-4DE8-A206-602A971899F0}" type="sibTrans" cxnId="{CFF4638B-ED44-42AB-8534-6B677EA32A69}">
      <dgm:prSet/>
      <dgm:spPr/>
      <dgm:t>
        <a:bodyPr/>
        <a:lstStyle/>
        <a:p>
          <a:endParaRPr lang="zh-CN" altLang="en-US"/>
        </a:p>
      </dgm:t>
    </dgm:pt>
    <dgm:pt modelId="{F427AAF6-DD21-4495-80D6-1B45E0596B40}">
      <dgm:prSet phldrT="[文本]"/>
      <dgm:spPr/>
      <dgm:t>
        <a:bodyPr/>
        <a:lstStyle/>
        <a:p>
          <a:r>
            <a:rPr lang="zh-CN" altLang="en-US" dirty="0" smtClean="0"/>
            <a:t>按照报表设计文档进行报表创建及测试</a:t>
          </a:r>
          <a:endParaRPr lang="zh-CN" altLang="en-US" dirty="0"/>
        </a:p>
      </dgm:t>
    </dgm:pt>
    <dgm:pt modelId="{9B4156F2-1504-4953-81D6-293EB34DB4A5}" type="parTrans" cxnId="{401B07D2-8840-4FC4-B763-AEA870049025}">
      <dgm:prSet/>
      <dgm:spPr/>
      <dgm:t>
        <a:bodyPr/>
        <a:lstStyle/>
        <a:p>
          <a:endParaRPr lang="zh-CN" altLang="en-US"/>
        </a:p>
      </dgm:t>
    </dgm:pt>
    <dgm:pt modelId="{73FD6D83-9B45-45CC-97B9-E7DF70CBA3AA}" type="sibTrans" cxnId="{401B07D2-8840-4FC4-B763-AEA870049025}">
      <dgm:prSet/>
      <dgm:spPr/>
      <dgm:t>
        <a:bodyPr/>
        <a:lstStyle/>
        <a:p>
          <a:endParaRPr lang="zh-CN" altLang="en-US"/>
        </a:p>
      </dgm:t>
    </dgm:pt>
    <dgm:pt modelId="{F96834C0-F79E-4A30-8F23-ABF1E13C6F7A}">
      <dgm:prSet phldrT="[文本]"/>
      <dgm:spPr/>
      <dgm:t>
        <a:bodyPr/>
        <a:lstStyle/>
        <a:p>
          <a:r>
            <a:rPr lang="zh-CN" altLang="en-US" dirty="0" smtClean="0"/>
            <a:t>出具相应的操作手册与培训文档</a:t>
          </a:r>
          <a:endParaRPr lang="zh-CN" altLang="en-US" dirty="0"/>
        </a:p>
      </dgm:t>
    </dgm:pt>
    <dgm:pt modelId="{B3173A8A-F427-4F29-B787-094B7BDA2806}" type="parTrans" cxnId="{F977525E-96A0-40ED-9559-EB5F4991C63F}">
      <dgm:prSet/>
      <dgm:spPr/>
      <dgm:t>
        <a:bodyPr/>
        <a:lstStyle/>
        <a:p>
          <a:endParaRPr lang="zh-CN" altLang="en-US"/>
        </a:p>
      </dgm:t>
    </dgm:pt>
    <dgm:pt modelId="{87C1C28A-8065-4C68-817C-BE27811198C0}" type="sibTrans" cxnId="{F977525E-96A0-40ED-9559-EB5F4991C63F}">
      <dgm:prSet/>
      <dgm:spPr/>
      <dgm:t>
        <a:bodyPr/>
        <a:lstStyle/>
        <a:p>
          <a:endParaRPr lang="zh-CN" altLang="en-US"/>
        </a:p>
      </dgm:t>
    </dgm:pt>
    <dgm:pt modelId="{181E5AEA-B61D-41EE-A91B-9D86AAE10C35}">
      <dgm:prSet phldrT="[文本]"/>
      <dgm:spPr/>
      <dgm:t>
        <a:bodyPr/>
        <a:lstStyle/>
        <a:p>
          <a:r>
            <a:rPr lang="zh-CN" altLang="en-US" dirty="0" smtClean="0"/>
            <a:t>订货优化</a:t>
          </a:r>
          <a:endParaRPr lang="zh-CN" altLang="en-US" dirty="0"/>
        </a:p>
      </dgm:t>
    </dgm:pt>
    <dgm:pt modelId="{2212E6BC-89EB-4EF4-BD78-F6E3614CB2D5}" type="parTrans" cxnId="{C04F60E7-68B9-4B10-9E78-4C2C38A3CE9B}">
      <dgm:prSet/>
      <dgm:spPr/>
      <dgm:t>
        <a:bodyPr/>
        <a:lstStyle/>
        <a:p>
          <a:endParaRPr lang="zh-CN" altLang="en-US"/>
        </a:p>
      </dgm:t>
    </dgm:pt>
    <dgm:pt modelId="{BB0D01CE-D7A7-49BF-8479-30EFCD4A4A4E}" type="sibTrans" cxnId="{C04F60E7-68B9-4B10-9E78-4C2C38A3CE9B}">
      <dgm:prSet/>
      <dgm:spPr/>
      <dgm:t>
        <a:bodyPr/>
        <a:lstStyle/>
        <a:p>
          <a:endParaRPr lang="zh-CN" altLang="en-US"/>
        </a:p>
      </dgm:t>
    </dgm:pt>
    <dgm:pt modelId="{AED9E5EA-979C-4446-AB54-6F10FC9B027B}" type="pres">
      <dgm:prSet presAssocID="{933AB6B4-6DB6-4464-A4E3-6BB5BC456B3F}" presName="Name0" presStyleCnt="0">
        <dgm:presLayoutVars>
          <dgm:dir/>
          <dgm:animLvl val="lvl"/>
          <dgm:resizeHandles val="exact"/>
        </dgm:presLayoutVars>
      </dgm:prSet>
      <dgm:spPr/>
      <dgm:t>
        <a:bodyPr/>
        <a:lstStyle/>
        <a:p>
          <a:endParaRPr lang="zh-CN" altLang="en-US"/>
        </a:p>
      </dgm:t>
    </dgm:pt>
    <dgm:pt modelId="{09ABCCDB-ECED-4307-B569-584566270C16}" type="pres">
      <dgm:prSet presAssocID="{7B24185A-E1D0-47AA-9512-EE4641262877}" presName="composite" presStyleCnt="0"/>
      <dgm:spPr/>
    </dgm:pt>
    <dgm:pt modelId="{A5D5BDB5-7E73-47F2-9409-A2FF2644BAAE}" type="pres">
      <dgm:prSet presAssocID="{7B24185A-E1D0-47AA-9512-EE4641262877}" presName="parTx" presStyleLbl="alignNode1" presStyleIdx="0" presStyleCnt="2">
        <dgm:presLayoutVars>
          <dgm:chMax val="0"/>
          <dgm:chPref val="0"/>
          <dgm:bulletEnabled val="1"/>
        </dgm:presLayoutVars>
      </dgm:prSet>
      <dgm:spPr/>
      <dgm:t>
        <a:bodyPr/>
        <a:lstStyle/>
        <a:p>
          <a:endParaRPr lang="zh-CN" altLang="en-US"/>
        </a:p>
      </dgm:t>
    </dgm:pt>
    <dgm:pt modelId="{48D120C6-7F3D-4051-B16A-F1BE6D3FDADA}" type="pres">
      <dgm:prSet presAssocID="{7B24185A-E1D0-47AA-9512-EE4641262877}" presName="desTx" presStyleLbl="alignAccFollowNode1" presStyleIdx="0" presStyleCnt="2">
        <dgm:presLayoutVars>
          <dgm:bulletEnabled val="1"/>
        </dgm:presLayoutVars>
      </dgm:prSet>
      <dgm:spPr/>
      <dgm:t>
        <a:bodyPr/>
        <a:lstStyle/>
        <a:p>
          <a:endParaRPr lang="zh-CN" altLang="en-US"/>
        </a:p>
      </dgm:t>
    </dgm:pt>
    <dgm:pt modelId="{B5E50BC1-18DD-4679-8D9B-F55B85ECA71E}" type="pres">
      <dgm:prSet presAssocID="{63E1152F-D44E-48F5-99C1-BDCE87879DC4}" presName="space" presStyleCnt="0"/>
      <dgm:spPr/>
    </dgm:pt>
    <dgm:pt modelId="{05E50DB3-30D9-474C-95C3-250D57D9654F}" type="pres">
      <dgm:prSet presAssocID="{219E36A6-628F-4955-BAFB-8C1893907217}" presName="composite" presStyleCnt="0"/>
      <dgm:spPr/>
    </dgm:pt>
    <dgm:pt modelId="{C1C3CC43-E58D-4674-9B08-2B6FA2835B1C}" type="pres">
      <dgm:prSet presAssocID="{219E36A6-628F-4955-BAFB-8C1893907217}" presName="parTx" presStyleLbl="alignNode1" presStyleIdx="1" presStyleCnt="2">
        <dgm:presLayoutVars>
          <dgm:chMax val="0"/>
          <dgm:chPref val="0"/>
          <dgm:bulletEnabled val="1"/>
        </dgm:presLayoutVars>
      </dgm:prSet>
      <dgm:spPr/>
      <dgm:t>
        <a:bodyPr/>
        <a:lstStyle/>
        <a:p>
          <a:endParaRPr lang="zh-CN" altLang="en-US"/>
        </a:p>
      </dgm:t>
    </dgm:pt>
    <dgm:pt modelId="{EB0D4CC0-17D1-490D-A4E7-BCCC8CDE6484}" type="pres">
      <dgm:prSet presAssocID="{219E36A6-628F-4955-BAFB-8C1893907217}" presName="desTx" presStyleLbl="alignAccFollowNode1" presStyleIdx="1" presStyleCnt="2">
        <dgm:presLayoutVars>
          <dgm:bulletEnabled val="1"/>
        </dgm:presLayoutVars>
      </dgm:prSet>
      <dgm:spPr/>
      <dgm:t>
        <a:bodyPr/>
        <a:lstStyle/>
        <a:p>
          <a:endParaRPr lang="zh-CN" altLang="en-US"/>
        </a:p>
      </dgm:t>
    </dgm:pt>
  </dgm:ptLst>
  <dgm:cxnLst>
    <dgm:cxn modelId="{58D7052E-97D7-4EB3-A348-6531B063F1EB}" srcId="{7B24185A-E1D0-47AA-9512-EE4641262877}" destId="{E74995A0-CAB9-488F-8699-A6E42D5A9A96}" srcOrd="0" destOrd="0" parTransId="{601C1821-0327-4450-BE35-FE4595FA6941}" sibTransId="{431E5D65-3160-4940-9AC7-F86C7D60B35B}"/>
    <dgm:cxn modelId="{A5316568-7CC3-45F0-83FC-9A20A76F4475}" type="presOf" srcId="{63692797-323C-4D8C-A38C-9A58FAF446D9}" destId="{48D120C6-7F3D-4051-B16A-F1BE6D3FDADA}" srcOrd="0" destOrd="1" presId="urn:microsoft.com/office/officeart/2005/8/layout/hList1"/>
    <dgm:cxn modelId="{E17C893D-47A9-4E9A-8053-58B0E41FBF8A}" type="presOf" srcId="{7B24185A-E1D0-47AA-9512-EE4641262877}" destId="{A5D5BDB5-7E73-47F2-9409-A2FF2644BAAE}" srcOrd="0" destOrd="0" presId="urn:microsoft.com/office/officeart/2005/8/layout/hList1"/>
    <dgm:cxn modelId="{E209543E-2556-433A-8FEA-BB761FF46C2D}" type="presOf" srcId="{F96834C0-F79E-4A30-8F23-ABF1E13C6F7A}" destId="{48D120C6-7F3D-4051-B16A-F1BE6D3FDADA}" srcOrd="0" destOrd="3" presId="urn:microsoft.com/office/officeart/2005/8/layout/hList1"/>
    <dgm:cxn modelId="{606F3AC5-6ED4-4157-9332-A02487508912}" type="presOf" srcId="{933AB6B4-6DB6-4464-A4E3-6BB5BC456B3F}" destId="{AED9E5EA-979C-4446-AB54-6F10FC9B027B}" srcOrd="0" destOrd="0" presId="urn:microsoft.com/office/officeart/2005/8/layout/hList1"/>
    <dgm:cxn modelId="{832EDC61-13CD-41A0-B8A8-3A1480D8763F}" type="presOf" srcId="{181E5AEA-B61D-41EE-A91B-9D86AAE10C35}" destId="{EB0D4CC0-17D1-490D-A4E7-BCCC8CDE6484}" srcOrd="0" destOrd="2" presId="urn:microsoft.com/office/officeart/2005/8/layout/hList1"/>
    <dgm:cxn modelId="{CFF4638B-ED44-42AB-8534-6B677EA32A69}" srcId="{219E36A6-628F-4955-BAFB-8C1893907217}" destId="{0C8A6C2C-7C81-46F1-88D4-BB5BE5F095FF}" srcOrd="1" destOrd="0" parTransId="{09278531-F591-4A2A-B5E4-5CB6E56F1E36}" sibTransId="{0B9208F5-C9C3-4DE8-A206-602A971899F0}"/>
    <dgm:cxn modelId="{B685FA2F-98EA-4882-B088-033E962F0F44}" type="presOf" srcId="{F427AAF6-DD21-4495-80D6-1B45E0596B40}" destId="{48D120C6-7F3D-4051-B16A-F1BE6D3FDADA}" srcOrd="0" destOrd="2" presId="urn:microsoft.com/office/officeart/2005/8/layout/hList1"/>
    <dgm:cxn modelId="{840747E9-24F5-4925-A0BD-9F5C380D3B32}" srcId="{933AB6B4-6DB6-4464-A4E3-6BB5BC456B3F}" destId="{219E36A6-628F-4955-BAFB-8C1893907217}" srcOrd="1" destOrd="0" parTransId="{A9539A52-566A-4156-B63E-92636AB3D24D}" sibTransId="{F2181058-342D-4C82-BF17-1DA86AC31056}"/>
    <dgm:cxn modelId="{5525A527-404A-49E7-852A-02159D628E01}" type="presOf" srcId="{E74995A0-CAB9-488F-8699-A6E42D5A9A96}" destId="{48D120C6-7F3D-4051-B16A-F1BE6D3FDADA}" srcOrd="0" destOrd="0" presId="urn:microsoft.com/office/officeart/2005/8/layout/hList1"/>
    <dgm:cxn modelId="{70BDE906-E7E4-4F1F-967F-1F8916F8467E}" type="presOf" srcId="{3C05C4FC-2892-45EB-8FAA-E87C57820AD2}" destId="{EB0D4CC0-17D1-490D-A4E7-BCCC8CDE6484}" srcOrd="0" destOrd="0" presId="urn:microsoft.com/office/officeart/2005/8/layout/hList1"/>
    <dgm:cxn modelId="{C04F60E7-68B9-4B10-9E78-4C2C38A3CE9B}" srcId="{219E36A6-628F-4955-BAFB-8C1893907217}" destId="{181E5AEA-B61D-41EE-A91B-9D86AAE10C35}" srcOrd="2" destOrd="0" parTransId="{2212E6BC-89EB-4EF4-BD78-F6E3614CB2D5}" sibTransId="{BB0D01CE-D7A7-49BF-8479-30EFCD4A4A4E}"/>
    <dgm:cxn modelId="{401B07D2-8840-4FC4-B763-AEA870049025}" srcId="{7B24185A-E1D0-47AA-9512-EE4641262877}" destId="{F427AAF6-DD21-4495-80D6-1B45E0596B40}" srcOrd="2" destOrd="0" parTransId="{9B4156F2-1504-4953-81D6-293EB34DB4A5}" sibTransId="{73FD6D83-9B45-45CC-97B9-E7DF70CBA3AA}"/>
    <dgm:cxn modelId="{03DE60BF-23F8-46D3-8F4F-6F0C5AE5842A}" srcId="{219E36A6-628F-4955-BAFB-8C1893907217}" destId="{3C05C4FC-2892-45EB-8FAA-E87C57820AD2}" srcOrd="0" destOrd="0" parTransId="{17BFF128-925B-45EA-AE5B-E42AEDA61B90}" sibTransId="{4184BD6B-0BAC-4089-9497-1FE038196639}"/>
    <dgm:cxn modelId="{F977525E-96A0-40ED-9559-EB5F4991C63F}" srcId="{7B24185A-E1D0-47AA-9512-EE4641262877}" destId="{F96834C0-F79E-4A30-8F23-ABF1E13C6F7A}" srcOrd="3" destOrd="0" parTransId="{B3173A8A-F427-4F29-B787-094B7BDA2806}" sibTransId="{87C1C28A-8065-4C68-817C-BE27811198C0}"/>
    <dgm:cxn modelId="{3CD011F2-CFFF-49DE-8141-ED946BD39696}" srcId="{7B24185A-E1D0-47AA-9512-EE4641262877}" destId="{63692797-323C-4D8C-A38C-9A58FAF446D9}" srcOrd="1" destOrd="0" parTransId="{BA5BB77E-1E6A-4CDA-898B-7A39435DA9D4}" sibTransId="{09842726-B5E3-4114-B162-0C903AB381B0}"/>
    <dgm:cxn modelId="{81AADDC9-8FA6-419B-A999-7697EA097AB6}" type="presOf" srcId="{219E36A6-628F-4955-BAFB-8C1893907217}" destId="{C1C3CC43-E58D-4674-9B08-2B6FA2835B1C}" srcOrd="0" destOrd="0" presId="urn:microsoft.com/office/officeart/2005/8/layout/hList1"/>
    <dgm:cxn modelId="{119B3CB8-5098-4D07-91D5-6C60BE4273BD}" srcId="{933AB6B4-6DB6-4464-A4E3-6BB5BC456B3F}" destId="{7B24185A-E1D0-47AA-9512-EE4641262877}" srcOrd="0" destOrd="0" parTransId="{D6CC265F-301A-4A4B-9273-2E61904E956A}" sibTransId="{63E1152F-D44E-48F5-99C1-BDCE87879DC4}"/>
    <dgm:cxn modelId="{466DAA88-B789-4C02-9A72-B7858CC3D100}" type="presOf" srcId="{0C8A6C2C-7C81-46F1-88D4-BB5BE5F095FF}" destId="{EB0D4CC0-17D1-490D-A4E7-BCCC8CDE6484}" srcOrd="0" destOrd="1" presId="urn:microsoft.com/office/officeart/2005/8/layout/hList1"/>
    <dgm:cxn modelId="{1D22CA32-BE19-42B4-BDAD-96F78897B04A}" type="presParOf" srcId="{AED9E5EA-979C-4446-AB54-6F10FC9B027B}" destId="{09ABCCDB-ECED-4307-B569-584566270C16}" srcOrd="0" destOrd="0" presId="urn:microsoft.com/office/officeart/2005/8/layout/hList1"/>
    <dgm:cxn modelId="{EB48EE0B-2305-436B-A0D7-9664BEEFC3FA}" type="presParOf" srcId="{09ABCCDB-ECED-4307-B569-584566270C16}" destId="{A5D5BDB5-7E73-47F2-9409-A2FF2644BAAE}" srcOrd="0" destOrd="0" presId="urn:microsoft.com/office/officeart/2005/8/layout/hList1"/>
    <dgm:cxn modelId="{1E5AAAFA-4AE6-4299-831C-49B580907C47}" type="presParOf" srcId="{09ABCCDB-ECED-4307-B569-584566270C16}" destId="{48D120C6-7F3D-4051-B16A-F1BE6D3FDADA}" srcOrd="1" destOrd="0" presId="urn:microsoft.com/office/officeart/2005/8/layout/hList1"/>
    <dgm:cxn modelId="{CA2B7A0C-A4C7-44A2-BF2C-C981FDD0EC78}" type="presParOf" srcId="{AED9E5EA-979C-4446-AB54-6F10FC9B027B}" destId="{B5E50BC1-18DD-4679-8D9B-F55B85ECA71E}" srcOrd="1" destOrd="0" presId="urn:microsoft.com/office/officeart/2005/8/layout/hList1"/>
    <dgm:cxn modelId="{14E88ABA-41E5-46B0-8DB1-E70A2BB0A7E6}" type="presParOf" srcId="{AED9E5EA-979C-4446-AB54-6F10FC9B027B}" destId="{05E50DB3-30D9-474C-95C3-250D57D9654F}" srcOrd="2" destOrd="0" presId="urn:microsoft.com/office/officeart/2005/8/layout/hList1"/>
    <dgm:cxn modelId="{0A2BDA2B-F7C6-41C6-8C26-E132726ECD50}" type="presParOf" srcId="{05E50DB3-30D9-474C-95C3-250D57D9654F}" destId="{C1C3CC43-E58D-4674-9B08-2B6FA2835B1C}" srcOrd="0" destOrd="0" presId="urn:microsoft.com/office/officeart/2005/8/layout/hList1"/>
    <dgm:cxn modelId="{B0643EE4-1729-46F2-958A-3914CB43E8CA}" type="presParOf" srcId="{05E50DB3-30D9-474C-95C3-250D57D9654F}" destId="{EB0D4CC0-17D1-490D-A4E7-BCCC8CDE6484}"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D5EA33-7EF3-4F44-9888-237BAB1B44C4}" type="doc">
      <dgm:prSet loTypeId="urn:microsoft.com/office/officeart/2005/8/layout/cycle4" loCatId="relationship" qsTypeId="urn:microsoft.com/office/officeart/2005/8/quickstyle/simple1" qsCatId="simple" csTypeId="urn:microsoft.com/office/officeart/2005/8/colors/accent1_2" csCatId="accent1" phldr="1"/>
      <dgm:spPr/>
    </dgm:pt>
    <dgm:pt modelId="{69FDC2E3-281B-4ADB-863C-46B776D438A8}">
      <dgm:prSet phldrT="[文本]"/>
      <dgm:spPr/>
      <dgm:t>
        <a:bodyPr/>
        <a:lstStyle/>
        <a:p>
          <a:r>
            <a:rPr lang="zh-CN" altLang="en-US" dirty="0" smtClean="0"/>
            <a:t>新增基础型查询报表</a:t>
          </a:r>
          <a:endParaRPr lang="zh-CN" altLang="en-US" dirty="0"/>
        </a:p>
      </dgm:t>
    </dgm:pt>
    <dgm:pt modelId="{1FECC57D-3517-4416-844E-3431A50A5873}" type="parTrans" cxnId="{E3DFB2BF-8701-47B0-8A19-80A2179EDCBD}">
      <dgm:prSet/>
      <dgm:spPr/>
      <dgm:t>
        <a:bodyPr/>
        <a:lstStyle/>
        <a:p>
          <a:endParaRPr lang="zh-CN" altLang="en-US"/>
        </a:p>
      </dgm:t>
    </dgm:pt>
    <dgm:pt modelId="{38B8715E-5887-43CA-9B42-DAB81C432ED9}" type="sibTrans" cxnId="{E3DFB2BF-8701-47B0-8A19-80A2179EDCBD}">
      <dgm:prSet/>
      <dgm:spPr/>
      <dgm:t>
        <a:bodyPr/>
        <a:lstStyle/>
        <a:p>
          <a:endParaRPr lang="zh-CN" altLang="en-US"/>
        </a:p>
      </dgm:t>
    </dgm:pt>
    <dgm:pt modelId="{8622499C-A4D2-4029-BB05-3E43B41BDCD7}">
      <dgm:prSet phldrT="[文本]"/>
      <dgm:spPr/>
      <dgm:t>
        <a:bodyPr/>
        <a:lstStyle/>
        <a:p>
          <a:r>
            <a:rPr lang="zh-CN" altLang="en-US" dirty="0" smtClean="0"/>
            <a:t>创建分析型报表</a:t>
          </a:r>
          <a:endParaRPr lang="zh-CN" altLang="en-US" dirty="0"/>
        </a:p>
      </dgm:t>
    </dgm:pt>
    <dgm:pt modelId="{F0180C42-A076-4351-BEC7-B701FA07FAB1}" type="parTrans" cxnId="{EF490AAF-0686-457B-959A-42A88EFADDB4}">
      <dgm:prSet/>
      <dgm:spPr/>
      <dgm:t>
        <a:bodyPr/>
        <a:lstStyle/>
        <a:p>
          <a:endParaRPr lang="zh-CN" altLang="en-US"/>
        </a:p>
      </dgm:t>
    </dgm:pt>
    <dgm:pt modelId="{6BBC736A-62D2-4B12-B7D4-D7886ACE511F}" type="sibTrans" cxnId="{EF490AAF-0686-457B-959A-42A88EFADDB4}">
      <dgm:prSet/>
      <dgm:spPr/>
      <dgm:t>
        <a:bodyPr/>
        <a:lstStyle/>
        <a:p>
          <a:endParaRPr lang="zh-CN" altLang="en-US"/>
        </a:p>
      </dgm:t>
    </dgm:pt>
    <dgm:pt modelId="{29D3D1D7-20C2-4496-B5AB-33CD9CB91741}">
      <dgm:prSet phldrT="[文本]"/>
      <dgm:spPr/>
      <dgm:t>
        <a:bodyPr/>
        <a:lstStyle/>
        <a:p>
          <a:r>
            <a:rPr lang="zh-CN" altLang="en-US" dirty="0" smtClean="0"/>
            <a:t>对现有的报表进行调整</a:t>
          </a:r>
          <a:endParaRPr lang="zh-CN" altLang="en-US" dirty="0"/>
        </a:p>
      </dgm:t>
    </dgm:pt>
    <dgm:pt modelId="{40CF5547-2C38-4421-8A63-79D6C8F1E242}" type="parTrans" cxnId="{86EE8681-4184-4834-9858-7052CFBFF28F}">
      <dgm:prSet/>
      <dgm:spPr/>
      <dgm:t>
        <a:bodyPr/>
        <a:lstStyle/>
        <a:p>
          <a:endParaRPr lang="zh-CN" altLang="en-US"/>
        </a:p>
      </dgm:t>
    </dgm:pt>
    <dgm:pt modelId="{66A1CC25-409F-4050-88A8-5116FD71A4BE}" type="sibTrans" cxnId="{86EE8681-4184-4834-9858-7052CFBFF28F}">
      <dgm:prSet/>
      <dgm:spPr/>
      <dgm:t>
        <a:bodyPr/>
        <a:lstStyle/>
        <a:p>
          <a:endParaRPr lang="zh-CN" altLang="en-US"/>
        </a:p>
      </dgm:t>
    </dgm:pt>
    <dgm:pt modelId="{A527D74B-2EB0-4744-BD09-CE53DDB3857B}">
      <dgm:prSet phldrT="[文本]"/>
      <dgm:spPr/>
      <dgm:t>
        <a:bodyPr/>
        <a:lstStyle/>
        <a:p>
          <a:r>
            <a:rPr lang="zh-CN" altLang="en-US" dirty="0" smtClean="0"/>
            <a:t>优化推广</a:t>
          </a:r>
          <a:endParaRPr lang="zh-CN" altLang="en-US" dirty="0"/>
        </a:p>
      </dgm:t>
    </dgm:pt>
    <dgm:pt modelId="{23B913B8-E499-440F-B7E8-BC0AD3769565}" type="parTrans" cxnId="{ADB98799-9F0D-4116-925A-B62DA4B0B4A4}">
      <dgm:prSet/>
      <dgm:spPr/>
      <dgm:t>
        <a:bodyPr/>
        <a:lstStyle/>
        <a:p>
          <a:endParaRPr lang="zh-CN" altLang="en-US"/>
        </a:p>
      </dgm:t>
    </dgm:pt>
    <dgm:pt modelId="{E992E964-6CDE-44AB-9BE2-99A9F5E604FE}" type="sibTrans" cxnId="{ADB98799-9F0D-4116-925A-B62DA4B0B4A4}">
      <dgm:prSet/>
      <dgm:spPr/>
      <dgm:t>
        <a:bodyPr/>
        <a:lstStyle/>
        <a:p>
          <a:endParaRPr lang="zh-CN" altLang="en-US"/>
        </a:p>
      </dgm:t>
    </dgm:pt>
    <dgm:pt modelId="{E98A3522-507F-4960-B336-93557C6F6FBC}" type="pres">
      <dgm:prSet presAssocID="{C7D5EA33-7EF3-4F44-9888-237BAB1B44C4}" presName="cycleMatrixDiagram" presStyleCnt="0">
        <dgm:presLayoutVars>
          <dgm:chMax val="1"/>
          <dgm:dir/>
          <dgm:animLvl val="lvl"/>
          <dgm:resizeHandles val="exact"/>
        </dgm:presLayoutVars>
      </dgm:prSet>
      <dgm:spPr/>
    </dgm:pt>
    <dgm:pt modelId="{76E5121F-D208-4C9B-9FF7-59AA3B8194E2}" type="pres">
      <dgm:prSet presAssocID="{C7D5EA33-7EF3-4F44-9888-237BAB1B44C4}" presName="children" presStyleCnt="0"/>
      <dgm:spPr/>
    </dgm:pt>
    <dgm:pt modelId="{83EBBDA9-C216-439F-8BBF-066E51F5BC20}" type="pres">
      <dgm:prSet presAssocID="{C7D5EA33-7EF3-4F44-9888-237BAB1B44C4}" presName="childPlaceholder" presStyleCnt="0"/>
      <dgm:spPr/>
    </dgm:pt>
    <dgm:pt modelId="{771A862A-2871-4DB8-971A-FACEFD6EBA8F}" type="pres">
      <dgm:prSet presAssocID="{C7D5EA33-7EF3-4F44-9888-237BAB1B44C4}" presName="circle" presStyleCnt="0"/>
      <dgm:spPr/>
    </dgm:pt>
    <dgm:pt modelId="{08245B02-1C48-4B99-A86C-9EF0A195AC55}" type="pres">
      <dgm:prSet presAssocID="{C7D5EA33-7EF3-4F44-9888-237BAB1B44C4}" presName="quadrant1" presStyleLbl="node1" presStyleIdx="0" presStyleCnt="4">
        <dgm:presLayoutVars>
          <dgm:chMax val="1"/>
          <dgm:bulletEnabled val="1"/>
        </dgm:presLayoutVars>
      </dgm:prSet>
      <dgm:spPr/>
      <dgm:t>
        <a:bodyPr/>
        <a:lstStyle/>
        <a:p>
          <a:endParaRPr lang="zh-CN" altLang="en-US"/>
        </a:p>
      </dgm:t>
    </dgm:pt>
    <dgm:pt modelId="{09FEC186-6E05-4D2D-8DFE-FA1CEECF1BC2}" type="pres">
      <dgm:prSet presAssocID="{C7D5EA33-7EF3-4F44-9888-237BAB1B44C4}" presName="quadrant2" presStyleLbl="node1" presStyleIdx="1" presStyleCnt="4">
        <dgm:presLayoutVars>
          <dgm:chMax val="1"/>
          <dgm:bulletEnabled val="1"/>
        </dgm:presLayoutVars>
      </dgm:prSet>
      <dgm:spPr/>
      <dgm:t>
        <a:bodyPr/>
        <a:lstStyle/>
        <a:p>
          <a:endParaRPr lang="zh-CN" altLang="en-US"/>
        </a:p>
      </dgm:t>
    </dgm:pt>
    <dgm:pt modelId="{8D2CF8E2-D7F7-4B91-98D9-332D84BBFD5E}" type="pres">
      <dgm:prSet presAssocID="{C7D5EA33-7EF3-4F44-9888-237BAB1B44C4}" presName="quadrant3" presStyleLbl="node1" presStyleIdx="2" presStyleCnt="4">
        <dgm:presLayoutVars>
          <dgm:chMax val="1"/>
          <dgm:bulletEnabled val="1"/>
        </dgm:presLayoutVars>
      </dgm:prSet>
      <dgm:spPr/>
      <dgm:t>
        <a:bodyPr/>
        <a:lstStyle/>
        <a:p>
          <a:endParaRPr lang="zh-CN" altLang="en-US"/>
        </a:p>
      </dgm:t>
    </dgm:pt>
    <dgm:pt modelId="{E23773C4-0CAD-4187-8B4C-31E1E4BA559D}" type="pres">
      <dgm:prSet presAssocID="{C7D5EA33-7EF3-4F44-9888-237BAB1B44C4}" presName="quadrant4" presStyleLbl="node1" presStyleIdx="3" presStyleCnt="4">
        <dgm:presLayoutVars>
          <dgm:chMax val="1"/>
          <dgm:bulletEnabled val="1"/>
        </dgm:presLayoutVars>
      </dgm:prSet>
      <dgm:spPr/>
      <dgm:t>
        <a:bodyPr/>
        <a:lstStyle/>
        <a:p>
          <a:endParaRPr lang="zh-CN" altLang="en-US"/>
        </a:p>
      </dgm:t>
    </dgm:pt>
    <dgm:pt modelId="{63FDF7A0-9B8F-49F6-B447-96D2647DA160}" type="pres">
      <dgm:prSet presAssocID="{C7D5EA33-7EF3-4F44-9888-237BAB1B44C4}" presName="quadrantPlaceholder" presStyleCnt="0"/>
      <dgm:spPr/>
    </dgm:pt>
    <dgm:pt modelId="{72F66490-036A-4CF9-AAB0-CFC69FDBDAE4}" type="pres">
      <dgm:prSet presAssocID="{C7D5EA33-7EF3-4F44-9888-237BAB1B44C4}" presName="center1" presStyleLbl="fgShp" presStyleIdx="0" presStyleCnt="2"/>
      <dgm:spPr/>
    </dgm:pt>
    <dgm:pt modelId="{64DF4542-1C71-4EDA-9933-C734D81A8285}" type="pres">
      <dgm:prSet presAssocID="{C7D5EA33-7EF3-4F44-9888-237BAB1B44C4}" presName="center2" presStyleLbl="fgShp" presStyleIdx="1" presStyleCnt="2"/>
      <dgm:spPr/>
    </dgm:pt>
  </dgm:ptLst>
  <dgm:cxnLst>
    <dgm:cxn modelId="{EF490AAF-0686-457B-959A-42A88EFADDB4}" srcId="{C7D5EA33-7EF3-4F44-9888-237BAB1B44C4}" destId="{8622499C-A4D2-4029-BB05-3E43B41BDCD7}" srcOrd="2" destOrd="0" parTransId="{F0180C42-A076-4351-BEC7-B701FA07FAB1}" sibTransId="{6BBC736A-62D2-4B12-B7D4-D7886ACE511F}"/>
    <dgm:cxn modelId="{1A38E63F-DAC7-44FD-8869-9504DD62AAB1}" type="presOf" srcId="{A527D74B-2EB0-4744-BD09-CE53DDB3857B}" destId="{E23773C4-0CAD-4187-8B4C-31E1E4BA559D}" srcOrd="0" destOrd="0" presId="urn:microsoft.com/office/officeart/2005/8/layout/cycle4"/>
    <dgm:cxn modelId="{E3DFB2BF-8701-47B0-8A19-80A2179EDCBD}" srcId="{C7D5EA33-7EF3-4F44-9888-237BAB1B44C4}" destId="{69FDC2E3-281B-4ADB-863C-46B776D438A8}" srcOrd="0" destOrd="0" parTransId="{1FECC57D-3517-4416-844E-3431A50A5873}" sibTransId="{38B8715E-5887-43CA-9B42-DAB81C432ED9}"/>
    <dgm:cxn modelId="{D8F0F628-9E31-4606-9200-F2EB6FCBBFB3}" type="presOf" srcId="{29D3D1D7-20C2-4496-B5AB-33CD9CB91741}" destId="{09FEC186-6E05-4D2D-8DFE-FA1CEECF1BC2}" srcOrd="0" destOrd="0" presId="urn:microsoft.com/office/officeart/2005/8/layout/cycle4"/>
    <dgm:cxn modelId="{86EE8681-4184-4834-9858-7052CFBFF28F}" srcId="{C7D5EA33-7EF3-4F44-9888-237BAB1B44C4}" destId="{29D3D1D7-20C2-4496-B5AB-33CD9CB91741}" srcOrd="1" destOrd="0" parTransId="{40CF5547-2C38-4421-8A63-79D6C8F1E242}" sibTransId="{66A1CC25-409F-4050-88A8-5116FD71A4BE}"/>
    <dgm:cxn modelId="{44D00065-C81E-4DA9-879F-CBDEC5B77476}" type="presOf" srcId="{8622499C-A4D2-4029-BB05-3E43B41BDCD7}" destId="{8D2CF8E2-D7F7-4B91-98D9-332D84BBFD5E}" srcOrd="0" destOrd="0" presId="urn:microsoft.com/office/officeart/2005/8/layout/cycle4"/>
    <dgm:cxn modelId="{ADB98799-9F0D-4116-925A-B62DA4B0B4A4}" srcId="{C7D5EA33-7EF3-4F44-9888-237BAB1B44C4}" destId="{A527D74B-2EB0-4744-BD09-CE53DDB3857B}" srcOrd="3" destOrd="0" parTransId="{23B913B8-E499-440F-B7E8-BC0AD3769565}" sibTransId="{E992E964-6CDE-44AB-9BE2-99A9F5E604FE}"/>
    <dgm:cxn modelId="{ED458436-E243-4132-AD3F-5BE2B58F1879}" type="presOf" srcId="{C7D5EA33-7EF3-4F44-9888-237BAB1B44C4}" destId="{E98A3522-507F-4960-B336-93557C6F6FBC}" srcOrd="0" destOrd="0" presId="urn:microsoft.com/office/officeart/2005/8/layout/cycle4"/>
    <dgm:cxn modelId="{B68B1FB1-287A-4689-BF9B-AD51369A9523}" type="presOf" srcId="{69FDC2E3-281B-4ADB-863C-46B776D438A8}" destId="{08245B02-1C48-4B99-A86C-9EF0A195AC55}" srcOrd="0" destOrd="0" presId="urn:microsoft.com/office/officeart/2005/8/layout/cycle4"/>
    <dgm:cxn modelId="{1C8ECAA8-7751-4699-AF8A-6E8C17DD7279}" type="presParOf" srcId="{E98A3522-507F-4960-B336-93557C6F6FBC}" destId="{76E5121F-D208-4C9B-9FF7-59AA3B8194E2}" srcOrd="0" destOrd="0" presId="urn:microsoft.com/office/officeart/2005/8/layout/cycle4"/>
    <dgm:cxn modelId="{9E522364-FB1E-4C3C-8C2E-C2A46422BEE3}" type="presParOf" srcId="{76E5121F-D208-4C9B-9FF7-59AA3B8194E2}" destId="{83EBBDA9-C216-439F-8BBF-066E51F5BC20}" srcOrd="0" destOrd="0" presId="urn:microsoft.com/office/officeart/2005/8/layout/cycle4"/>
    <dgm:cxn modelId="{23FD6932-5E0F-4C2B-B614-23CB4F29C8F3}" type="presParOf" srcId="{E98A3522-507F-4960-B336-93557C6F6FBC}" destId="{771A862A-2871-4DB8-971A-FACEFD6EBA8F}" srcOrd="1" destOrd="0" presId="urn:microsoft.com/office/officeart/2005/8/layout/cycle4"/>
    <dgm:cxn modelId="{D1C6C2DC-687E-4CAA-9260-D361D4E92509}" type="presParOf" srcId="{771A862A-2871-4DB8-971A-FACEFD6EBA8F}" destId="{08245B02-1C48-4B99-A86C-9EF0A195AC55}" srcOrd="0" destOrd="0" presId="urn:microsoft.com/office/officeart/2005/8/layout/cycle4"/>
    <dgm:cxn modelId="{BCAAB1F2-326E-4542-9CB6-A054A77B3A2B}" type="presParOf" srcId="{771A862A-2871-4DB8-971A-FACEFD6EBA8F}" destId="{09FEC186-6E05-4D2D-8DFE-FA1CEECF1BC2}" srcOrd="1" destOrd="0" presId="urn:microsoft.com/office/officeart/2005/8/layout/cycle4"/>
    <dgm:cxn modelId="{C38FA4A8-C549-492B-9E35-7746E57DFC49}" type="presParOf" srcId="{771A862A-2871-4DB8-971A-FACEFD6EBA8F}" destId="{8D2CF8E2-D7F7-4B91-98D9-332D84BBFD5E}" srcOrd="2" destOrd="0" presId="urn:microsoft.com/office/officeart/2005/8/layout/cycle4"/>
    <dgm:cxn modelId="{9D39FAB6-1002-4206-8D11-2E2F544720E8}" type="presParOf" srcId="{771A862A-2871-4DB8-971A-FACEFD6EBA8F}" destId="{E23773C4-0CAD-4187-8B4C-31E1E4BA559D}" srcOrd="3" destOrd="0" presId="urn:microsoft.com/office/officeart/2005/8/layout/cycle4"/>
    <dgm:cxn modelId="{44C4E9DC-7B64-4790-9794-97B0FBC64E07}" type="presParOf" srcId="{771A862A-2871-4DB8-971A-FACEFD6EBA8F}" destId="{63FDF7A0-9B8F-49F6-B447-96D2647DA160}" srcOrd="4" destOrd="0" presId="urn:microsoft.com/office/officeart/2005/8/layout/cycle4"/>
    <dgm:cxn modelId="{16406046-FCBC-455E-80A5-DD12522CE36B}" type="presParOf" srcId="{E98A3522-507F-4960-B336-93557C6F6FBC}" destId="{72F66490-036A-4CF9-AAB0-CFC69FDBDAE4}" srcOrd="2" destOrd="0" presId="urn:microsoft.com/office/officeart/2005/8/layout/cycle4"/>
    <dgm:cxn modelId="{55BEA7ED-81C7-437D-A0A8-73BC514A1E98}" type="presParOf" srcId="{E98A3522-507F-4960-B336-93557C6F6FBC}" destId="{64DF4542-1C71-4EDA-9933-C734D81A8285}"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85CC11-9330-44B7-AC17-07530FB9AFB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7D6DEF16-DC0F-4EF0-9584-07426DB6FF95}">
      <dgm:prSet phldrT="[文本]" custT="1"/>
      <dgm:spPr/>
      <dgm:t>
        <a:bodyPr/>
        <a:lstStyle/>
        <a:p>
          <a:r>
            <a:rPr lang="zh-CN" altLang="en-US" sz="2400" dirty="0" smtClean="0"/>
            <a:t>定期手工提供</a:t>
          </a:r>
          <a:endParaRPr lang="zh-CN" altLang="en-US" sz="2400" dirty="0"/>
        </a:p>
      </dgm:t>
    </dgm:pt>
    <dgm:pt modelId="{98FC1955-C2D4-4B97-8B62-8A01664A06A4}" type="parTrans" cxnId="{0A7A7849-AE7C-4B8E-9339-6F3D6CDD360E}">
      <dgm:prSet/>
      <dgm:spPr/>
      <dgm:t>
        <a:bodyPr/>
        <a:lstStyle/>
        <a:p>
          <a:endParaRPr lang="zh-CN" altLang="en-US"/>
        </a:p>
      </dgm:t>
    </dgm:pt>
    <dgm:pt modelId="{5F85192F-35F9-4397-8C0F-C378A6460F2F}" type="sibTrans" cxnId="{0A7A7849-AE7C-4B8E-9339-6F3D6CDD360E}">
      <dgm:prSet/>
      <dgm:spPr/>
      <dgm:t>
        <a:bodyPr/>
        <a:lstStyle/>
        <a:p>
          <a:endParaRPr lang="zh-CN" altLang="en-US"/>
        </a:p>
      </dgm:t>
    </dgm:pt>
    <dgm:pt modelId="{B9A3133D-AC05-44B4-91AB-38A16BCEF7FA}">
      <dgm:prSet phldrT="[文本]"/>
      <dgm:spPr/>
      <dgm:t>
        <a:bodyPr/>
        <a:lstStyle/>
        <a:p>
          <a:r>
            <a:rPr lang="en-US" altLang="zh-CN" dirty="0" smtClean="0"/>
            <a:t>44</a:t>
          </a:r>
          <a:r>
            <a:rPr lang="zh-CN" altLang="en-US" dirty="0" smtClean="0"/>
            <a:t>张手工定期报表，需要跑</a:t>
          </a:r>
          <a:r>
            <a:rPr lang="en-US" altLang="zh-CN" dirty="0" smtClean="0"/>
            <a:t>SQL</a:t>
          </a:r>
          <a:r>
            <a:rPr lang="zh-CN" altLang="en-US" dirty="0" smtClean="0"/>
            <a:t>文件</a:t>
          </a:r>
          <a:endParaRPr lang="zh-CN" altLang="en-US" dirty="0"/>
        </a:p>
      </dgm:t>
    </dgm:pt>
    <dgm:pt modelId="{5D5D11E4-91B0-4E88-9F7F-DA5E0906D9B0}" type="parTrans" cxnId="{24146F61-8EBD-4DC6-8204-FAAA31E33FD0}">
      <dgm:prSet/>
      <dgm:spPr/>
      <dgm:t>
        <a:bodyPr/>
        <a:lstStyle/>
        <a:p>
          <a:endParaRPr lang="zh-CN" altLang="en-US"/>
        </a:p>
      </dgm:t>
    </dgm:pt>
    <dgm:pt modelId="{B58E9CC4-50AB-488C-873E-040525ADBF52}" type="sibTrans" cxnId="{24146F61-8EBD-4DC6-8204-FAAA31E33FD0}">
      <dgm:prSet/>
      <dgm:spPr/>
      <dgm:t>
        <a:bodyPr/>
        <a:lstStyle/>
        <a:p>
          <a:endParaRPr lang="zh-CN" altLang="en-US"/>
        </a:p>
      </dgm:t>
    </dgm:pt>
    <dgm:pt modelId="{2BAF467C-F79D-41BD-931C-496897FE307E}">
      <dgm:prSet phldrT="[文本]"/>
      <dgm:spPr/>
      <dgm:t>
        <a:bodyPr/>
        <a:lstStyle/>
        <a:p>
          <a:r>
            <a:rPr lang="en-US" altLang="zh-CN" dirty="0" smtClean="0"/>
            <a:t>11</a:t>
          </a:r>
          <a:r>
            <a:rPr lang="zh-CN" altLang="en-US" dirty="0" smtClean="0"/>
            <a:t>张已</a:t>
          </a:r>
          <a:r>
            <a:rPr lang="en-US" altLang="zh-CN" dirty="0" smtClean="0"/>
            <a:t>FTP</a:t>
          </a:r>
          <a:r>
            <a:rPr lang="zh-CN" altLang="en-US" dirty="0" smtClean="0"/>
            <a:t>文件下发相关负责人</a:t>
          </a:r>
          <a:endParaRPr lang="zh-CN" altLang="en-US" dirty="0"/>
        </a:p>
      </dgm:t>
    </dgm:pt>
    <dgm:pt modelId="{98E70829-6E66-40EB-9ABC-ADF045EE9045}" type="parTrans" cxnId="{D3D7A54F-478E-4821-9CF0-3A06B0E91C23}">
      <dgm:prSet/>
      <dgm:spPr/>
      <dgm:t>
        <a:bodyPr/>
        <a:lstStyle/>
        <a:p>
          <a:endParaRPr lang="zh-CN" altLang="en-US"/>
        </a:p>
      </dgm:t>
    </dgm:pt>
    <dgm:pt modelId="{437BBDC7-6C27-4381-8309-EA2AA25AB88B}" type="sibTrans" cxnId="{D3D7A54F-478E-4821-9CF0-3A06B0E91C23}">
      <dgm:prSet/>
      <dgm:spPr/>
      <dgm:t>
        <a:bodyPr/>
        <a:lstStyle/>
        <a:p>
          <a:endParaRPr lang="zh-CN" altLang="en-US"/>
        </a:p>
      </dgm:t>
    </dgm:pt>
    <dgm:pt modelId="{A8893DCF-1F79-4352-A2F0-4B5B043BCF89}">
      <dgm:prSet phldrT="[文本]" custT="1"/>
      <dgm:spPr/>
      <dgm:t>
        <a:bodyPr/>
        <a:lstStyle/>
        <a:p>
          <a:r>
            <a:rPr lang="zh-CN" altLang="en-US" sz="2400" dirty="0" smtClean="0"/>
            <a:t>不定期手工提供</a:t>
          </a:r>
          <a:endParaRPr lang="zh-CN" altLang="en-US" sz="2400" dirty="0"/>
        </a:p>
      </dgm:t>
    </dgm:pt>
    <dgm:pt modelId="{0F621A22-6B16-47FA-B3D3-61F93EBF4AE4}" type="parTrans" cxnId="{C1E9ED50-0474-4EC4-AA7F-178245D6DAE1}">
      <dgm:prSet/>
      <dgm:spPr/>
      <dgm:t>
        <a:bodyPr/>
        <a:lstStyle/>
        <a:p>
          <a:endParaRPr lang="zh-CN" altLang="en-US"/>
        </a:p>
      </dgm:t>
    </dgm:pt>
    <dgm:pt modelId="{E2ED01EC-E145-4E08-ABC1-7DC9C82BDE80}" type="sibTrans" cxnId="{C1E9ED50-0474-4EC4-AA7F-178245D6DAE1}">
      <dgm:prSet/>
      <dgm:spPr/>
      <dgm:t>
        <a:bodyPr/>
        <a:lstStyle/>
        <a:p>
          <a:endParaRPr lang="zh-CN" altLang="en-US"/>
        </a:p>
      </dgm:t>
    </dgm:pt>
    <dgm:pt modelId="{F0362D46-EC6A-4C00-A266-7B9F5B6DE7CD}" type="pres">
      <dgm:prSet presAssocID="{FA85CC11-9330-44B7-AC17-07530FB9AFBB}" presName="Name0" presStyleCnt="0">
        <dgm:presLayoutVars>
          <dgm:dir/>
          <dgm:animLvl val="lvl"/>
          <dgm:resizeHandles/>
        </dgm:presLayoutVars>
      </dgm:prSet>
      <dgm:spPr/>
      <dgm:t>
        <a:bodyPr/>
        <a:lstStyle/>
        <a:p>
          <a:endParaRPr lang="zh-CN" altLang="en-US"/>
        </a:p>
      </dgm:t>
    </dgm:pt>
    <dgm:pt modelId="{ADD6A095-D8C4-487E-8F83-4B299A1EBDA1}" type="pres">
      <dgm:prSet presAssocID="{7D6DEF16-DC0F-4EF0-9584-07426DB6FF95}" presName="linNode" presStyleCnt="0"/>
      <dgm:spPr/>
    </dgm:pt>
    <dgm:pt modelId="{CB8A4A24-D505-43B1-9CFB-00FD8FFDFEBC}" type="pres">
      <dgm:prSet presAssocID="{7D6DEF16-DC0F-4EF0-9584-07426DB6FF95}" presName="parentShp" presStyleLbl="node1" presStyleIdx="0" presStyleCnt="2">
        <dgm:presLayoutVars>
          <dgm:bulletEnabled val="1"/>
        </dgm:presLayoutVars>
      </dgm:prSet>
      <dgm:spPr/>
      <dgm:t>
        <a:bodyPr/>
        <a:lstStyle/>
        <a:p>
          <a:endParaRPr lang="zh-CN" altLang="en-US"/>
        </a:p>
      </dgm:t>
    </dgm:pt>
    <dgm:pt modelId="{551D6071-8C39-4F2B-8876-DDAA06A1B536}" type="pres">
      <dgm:prSet presAssocID="{7D6DEF16-DC0F-4EF0-9584-07426DB6FF95}" presName="childShp" presStyleLbl="bgAccFollowNode1" presStyleIdx="0" presStyleCnt="2">
        <dgm:presLayoutVars>
          <dgm:bulletEnabled val="1"/>
        </dgm:presLayoutVars>
      </dgm:prSet>
      <dgm:spPr/>
      <dgm:t>
        <a:bodyPr/>
        <a:lstStyle/>
        <a:p>
          <a:endParaRPr lang="zh-CN" altLang="en-US"/>
        </a:p>
      </dgm:t>
    </dgm:pt>
    <dgm:pt modelId="{F32402AA-F0C4-4D12-9E74-A7600307D5DD}" type="pres">
      <dgm:prSet presAssocID="{5F85192F-35F9-4397-8C0F-C378A6460F2F}" presName="spacing" presStyleCnt="0"/>
      <dgm:spPr/>
    </dgm:pt>
    <dgm:pt modelId="{A9A1B388-40D5-4438-BAD4-99C9F20DA44D}" type="pres">
      <dgm:prSet presAssocID="{A8893DCF-1F79-4352-A2F0-4B5B043BCF89}" presName="linNode" presStyleCnt="0"/>
      <dgm:spPr/>
    </dgm:pt>
    <dgm:pt modelId="{C36418EF-DA0C-4167-A3B6-06434B31D43F}" type="pres">
      <dgm:prSet presAssocID="{A8893DCF-1F79-4352-A2F0-4B5B043BCF89}" presName="parentShp" presStyleLbl="node1" presStyleIdx="1" presStyleCnt="2">
        <dgm:presLayoutVars>
          <dgm:bulletEnabled val="1"/>
        </dgm:presLayoutVars>
      </dgm:prSet>
      <dgm:spPr/>
      <dgm:t>
        <a:bodyPr/>
        <a:lstStyle/>
        <a:p>
          <a:endParaRPr lang="zh-CN" altLang="en-US"/>
        </a:p>
      </dgm:t>
    </dgm:pt>
    <dgm:pt modelId="{5A178339-C1AB-46E6-B13E-FBC94E6CE2E1}" type="pres">
      <dgm:prSet presAssocID="{A8893DCF-1F79-4352-A2F0-4B5B043BCF89}" presName="childShp" presStyleLbl="bgAccFollowNode1" presStyleIdx="1" presStyleCnt="2">
        <dgm:presLayoutVars>
          <dgm:bulletEnabled val="1"/>
        </dgm:presLayoutVars>
      </dgm:prSet>
      <dgm:spPr/>
      <dgm:t>
        <a:bodyPr/>
        <a:lstStyle/>
        <a:p>
          <a:endParaRPr lang="zh-CN" altLang="en-US"/>
        </a:p>
      </dgm:t>
    </dgm:pt>
  </dgm:ptLst>
  <dgm:cxnLst>
    <dgm:cxn modelId="{81B02D43-5462-4D74-9F57-ECB0811F4C34}" type="presOf" srcId="{B9A3133D-AC05-44B4-91AB-38A16BCEF7FA}" destId="{551D6071-8C39-4F2B-8876-DDAA06A1B536}" srcOrd="0" destOrd="0" presId="urn:microsoft.com/office/officeart/2005/8/layout/vList6"/>
    <dgm:cxn modelId="{C1E9ED50-0474-4EC4-AA7F-178245D6DAE1}" srcId="{FA85CC11-9330-44B7-AC17-07530FB9AFBB}" destId="{A8893DCF-1F79-4352-A2F0-4B5B043BCF89}" srcOrd="1" destOrd="0" parTransId="{0F621A22-6B16-47FA-B3D3-61F93EBF4AE4}" sibTransId="{E2ED01EC-E145-4E08-ABC1-7DC9C82BDE80}"/>
    <dgm:cxn modelId="{AB993459-325D-4972-8D79-75EE4A15F54B}" type="presOf" srcId="{7D6DEF16-DC0F-4EF0-9584-07426DB6FF95}" destId="{CB8A4A24-D505-43B1-9CFB-00FD8FFDFEBC}" srcOrd="0" destOrd="0" presId="urn:microsoft.com/office/officeart/2005/8/layout/vList6"/>
    <dgm:cxn modelId="{0A7A7849-AE7C-4B8E-9339-6F3D6CDD360E}" srcId="{FA85CC11-9330-44B7-AC17-07530FB9AFBB}" destId="{7D6DEF16-DC0F-4EF0-9584-07426DB6FF95}" srcOrd="0" destOrd="0" parTransId="{98FC1955-C2D4-4B97-8B62-8A01664A06A4}" sibTransId="{5F85192F-35F9-4397-8C0F-C378A6460F2F}"/>
    <dgm:cxn modelId="{99AEE641-B6AC-467F-B5B4-A7C71FEC2A09}" type="presOf" srcId="{FA85CC11-9330-44B7-AC17-07530FB9AFBB}" destId="{F0362D46-EC6A-4C00-A266-7B9F5B6DE7CD}" srcOrd="0" destOrd="0" presId="urn:microsoft.com/office/officeart/2005/8/layout/vList6"/>
    <dgm:cxn modelId="{DA4CC842-030E-444E-986E-053BD4664CE1}" type="presOf" srcId="{A8893DCF-1F79-4352-A2F0-4B5B043BCF89}" destId="{C36418EF-DA0C-4167-A3B6-06434B31D43F}" srcOrd="0" destOrd="0" presId="urn:microsoft.com/office/officeart/2005/8/layout/vList6"/>
    <dgm:cxn modelId="{24146F61-8EBD-4DC6-8204-FAAA31E33FD0}" srcId="{7D6DEF16-DC0F-4EF0-9584-07426DB6FF95}" destId="{B9A3133D-AC05-44B4-91AB-38A16BCEF7FA}" srcOrd="0" destOrd="0" parTransId="{5D5D11E4-91B0-4E88-9F7F-DA5E0906D9B0}" sibTransId="{B58E9CC4-50AB-488C-873E-040525ADBF52}"/>
    <dgm:cxn modelId="{D3D7A54F-478E-4821-9CF0-3A06B0E91C23}" srcId="{7D6DEF16-DC0F-4EF0-9584-07426DB6FF95}" destId="{2BAF467C-F79D-41BD-931C-496897FE307E}" srcOrd="1" destOrd="0" parTransId="{98E70829-6E66-40EB-9ABC-ADF045EE9045}" sibTransId="{437BBDC7-6C27-4381-8309-EA2AA25AB88B}"/>
    <dgm:cxn modelId="{35FBE53B-06B5-44B2-97B5-97E38D8F05F0}" type="presOf" srcId="{2BAF467C-F79D-41BD-931C-496897FE307E}" destId="{551D6071-8C39-4F2B-8876-DDAA06A1B536}" srcOrd="0" destOrd="1" presId="urn:microsoft.com/office/officeart/2005/8/layout/vList6"/>
    <dgm:cxn modelId="{3076C102-82C9-46CF-9AED-C6FE7BEA7F2E}" type="presParOf" srcId="{F0362D46-EC6A-4C00-A266-7B9F5B6DE7CD}" destId="{ADD6A095-D8C4-487E-8F83-4B299A1EBDA1}" srcOrd="0" destOrd="0" presId="urn:microsoft.com/office/officeart/2005/8/layout/vList6"/>
    <dgm:cxn modelId="{C26508F6-E2A8-4F3F-A9CA-865B509CC4E2}" type="presParOf" srcId="{ADD6A095-D8C4-487E-8F83-4B299A1EBDA1}" destId="{CB8A4A24-D505-43B1-9CFB-00FD8FFDFEBC}" srcOrd="0" destOrd="0" presId="urn:microsoft.com/office/officeart/2005/8/layout/vList6"/>
    <dgm:cxn modelId="{E2B9255A-F120-4EF6-AD3B-ADC892089AF0}" type="presParOf" srcId="{ADD6A095-D8C4-487E-8F83-4B299A1EBDA1}" destId="{551D6071-8C39-4F2B-8876-DDAA06A1B536}" srcOrd="1" destOrd="0" presId="urn:microsoft.com/office/officeart/2005/8/layout/vList6"/>
    <dgm:cxn modelId="{9FF78839-15EA-4C4F-9A50-9E78F9402F10}" type="presParOf" srcId="{F0362D46-EC6A-4C00-A266-7B9F5B6DE7CD}" destId="{F32402AA-F0C4-4D12-9E74-A7600307D5DD}" srcOrd="1" destOrd="0" presId="urn:microsoft.com/office/officeart/2005/8/layout/vList6"/>
    <dgm:cxn modelId="{6AFCCC1C-9106-45C1-8EA6-148CA9F507B5}" type="presParOf" srcId="{F0362D46-EC6A-4C00-A266-7B9F5B6DE7CD}" destId="{A9A1B388-40D5-4438-BAD4-99C9F20DA44D}" srcOrd="2" destOrd="0" presId="urn:microsoft.com/office/officeart/2005/8/layout/vList6"/>
    <dgm:cxn modelId="{04E3AF7C-D773-4353-86BB-5BD829406476}" type="presParOf" srcId="{A9A1B388-40D5-4438-BAD4-99C9F20DA44D}" destId="{C36418EF-DA0C-4167-A3B6-06434B31D43F}" srcOrd="0" destOrd="0" presId="urn:microsoft.com/office/officeart/2005/8/layout/vList6"/>
    <dgm:cxn modelId="{BCBE9CC8-716E-4070-A0FE-D75EB4E09D36}" type="presParOf" srcId="{A9A1B388-40D5-4438-BAD4-99C9F20DA44D}" destId="{5A178339-C1AB-46E6-B13E-FBC94E6CE2E1}"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DF3AD8-F656-433C-9763-CD60FBB65EAD}">
      <dsp:nvSpPr>
        <dsp:cNvPr id="0" name=""/>
        <dsp:cNvSpPr/>
      </dsp:nvSpPr>
      <dsp:spPr>
        <a:xfrm>
          <a:off x="720076" y="0"/>
          <a:ext cx="4752534" cy="194421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834CA-07A1-4A09-95F0-F0E1855F353F}">
      <dsp:nvSpPr>
        <dsp:cNvPr id="0" name=""/>
        <dsp:cNvSpPr/>
      </dsp:nvSpPr>
      <dsp:spPr>
        <a:xfrm>
          <a:off x="2264219" y="1059597"/>
          <a:ext cx="108876" cy="1088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5362B-B299-4243-8020-6615DC3C4102}">
      <dsp:nvSpPr>
        <dsp:cNvPr id="0" name=""/>
        <dsp:cNvSpPr/>
      </dsp:nvSpPr>
      <dsp:spPr>
        <a:xfrm>
          <a:off x="2335940" y="1152124"/>
          <a:ext cx="1264458" cy="398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91" tIns="0" rIns="0" bIns="0" numCol="1" spcCol="1270" anchor="t" anchorCtr="0">
          <a:noAutofit/>
        </a:bodyPr>
        <a:lstStyle/>
        <a:p>
          <a:pPr lvl="0" algn="l" defTabSz="622300">
            <a:lnSpc>
              <a:spcPct val="90000"/>
            </a:lnSpc>
            <a:spcBef>
              <a:spcPct val="0"/>
            </a:spcBef>
            <a:spcAft>
              <a:spcPct val="35000"/>
            </a:spcAft>
          </a:pPr>
          <a:r>
            <a:rPr lang="zh-CN" altLang="en-US" sz="1400" kern="1200" dirty="0" smtClean="0"/>
            <a:t>数据导入</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RET</a:t>
          </a:r>
          <a:r>
            <a:rPr lang="zh-CN" altLang="en-US" sz="1400" kern="1200" dirty="0" smtClean="0"/>
            <a:t>数据</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JL</a:t>
          </a:r>
          <a:r>
            <a:rPr lang="zh-CN" altLang="en-US" sz="1400" kern="1200" dirty="0" smtClean="0"/>
            <a:t>数据</a:t>
          </a:r>
          <a:endParaRPr lang="zh-CN" altLang="en-US" sz="1400" kern="1200" dirty="0"/>
        </a:p>
      </dsp:txBody>
      <dsp:txXfrm>
        <a:off x="2335940" y="1152124"/>
        <a:ext cx="1264458" cy="398137"/>
      </dsp:txXfrm>
    </dsp:sp>
    <dsp:sp modelId="{AEAE0DAE-4DE1-4CFC-99D1-CFFD1467BF34}">
      <dsp:nvSpPr>
        <dsp:cNvPr id="0" name=""/>
        <dsp:cNvSpPr/>
      </dsp:nvSpPr>
      <dsp:spPr>
        <a:xfrm>
          <a:off x="3267435" y="563822"/>
          <a:ext cx="186644" cy="1866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4E659-A5B4-4271-BB99-FDDE95C0B62D}">
      <dsp:nvSpPr>
        <dsp:cNvPr id="0" name=""/>
        <dsp:cNvSpPr/>
      </dsp:nvSpPr>
      <dsp:spPr>
        <a:xfrm>
          <a:off x="3340016" y="720082"/>
          <a:ext cx="1052473" cy="278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899" tIns="0" rIns="0" bIns="0" numCol="1" spcCol="1270" anchor="t" anchorCtr="0">
          <a:noAutofit/>
        </a:bodyPr>
        <a:lstStyle/>
        <a:p>
          <a:pPr lvl="0" algn="l" defTabSz="622300">
            <a:lnSpc>
              <a:spcPct val="90000"/>
            </a:lnSpc>
            <a:spcBef>
              <a:spcPct val="0"/>
            </a:spcBef>
            <a:spcAft>
              <a:spcPct val="35000"/>
            </a:spcAft>
          </a:pPr>
          <a:r>
            <a:rPr lang="zh-CN" altLang="en-US" sz="1400" kern="1200" dirty="0" smtClean="0"/>
            <a:t>报表展示</a:t>
          </a:r>
          <a:endParaRPr lang="zh-CN" altLang="en-US" sz="1400" kern="1200" dirty="0"/>
        </a:p>
      </dsp:txBody>
      <dsp:txXfrm>
        <a:off x="3340016" y="720082"/>
        <a:ext cx="1052473" cy="2789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D5BDB5-7E73-47F2-9409-A2FF2644BAAE}">
      <dsp:nvSpPr>
        <dsp:cNvPr id="0" name=""/>
        <dsp:cNvSpPr/>
      </dsp:nvSpPr>
      <dsp:spPr>
        <a:xfrm>
          <a:off x="31" y="44295"/>
          <a:ext cx="3039402" cy="31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zh-CN" altLang="en-US" sz="1100" kern="1200" dirty="0" smtClean="0"/>
            <a:t>报表迁移（</a:t>
          </a:r>
          <a:r>
            <a:rPr lang="en-US" altLang="zh-CN" sz="1100" kern="1200" dirty="0" smtClean="0"/>
            <a:t>35</a:t>
          </a:r>
          <a:r>
            <a:rPr lang="zh-CN" altLang="en-US" sz="1100" kern="1200" dirty="0" smtClean="0"/>
            <a:t>张）</a:t>
          </a:r>
          <a:endParaRPr lang="zh-CN" altLang="en-US" sz="1100" kern="1200" dirty="0"/>
        </a:p>
      </dsp:txBody>
      <dsp:txXfrm>
        <a:off x="31" y="44295"/>
        <a:ext cx="3039402" cy="316800"/>
      </dsp:txXfrm>
    </dsp:sp>
    <dsp:sp modelId="{48D120C6-7F3D-4051-B16A-F1BE6D3FDADA}">
      <dsp:nvSpPr>
        <dsp:cNvPr id="0" name=""/>
        <dsp:cNvSpPr/>
      </dsp:nvSpPr>
      <dsp:spPr>
        <a:xfrm>
          <a:off x="31" y="361095"/>
          <a:ext cx="3039402" cy="8907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t>对需要迁移的</a:t>
          </a:r>
          <a:r>
            <a:rPr lang="en-US" altLang="zh-CN" sz="1100" kern="1200" dirty="0" smtClean="0"/>
            <a:t>BIP</a:t>
          </a:r>
          <a:r>
            <a:rPr lang="zh-CN" altLang="en-US" sz="1100" kern="1200" dirty="0" smtClean="0"/>
            <a:t>报表进行需求调研</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按照收集整理的调研结果进行</a:t>
          </a:r>
          <a:r>
            <a:rPr lang="en-US" altLang="zh-CN" sz="1100" kern="1200" dirty="0" smtClean="0"/>
            <a:t>FORM</a:t>
          </a:r>
          <a:r>
            <a:rPr lang="zh-CN" altLang="en-US" sz="1100" kern="1200" dirty="0" smtClean="0"/>
            <a:t>设计</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按照报表设计文档进行报表创建及测试</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出具相应的操作手册与培训文档</a:t>
          </a:r>
          <a:endParaRPr lang="zh-CN" altLang="en-US" sz="1100" kern="1200" dirty="0"/>
        </a:p>
      </dsp:txBody>
      <dsp:txXfrm>
        <a:off x="31" y="361095"/>
        <a:ext cx="3039402" cy="890752"/>
      </dsp:txXfrm>
    </dsp:sp>
    <dsp:sp modelId="{C1C3CC43-E58D-4674-9B08-2B6FA2835B1C}">
      <dsp:nvSpPr>
        <dsp:cNvPr id="0" name=""/>
        <dsp:cNvSpPr/>
      </dsp:nvSpPr>
      <dsp:spPr>
        <a:xfrm>
          <a:off x="3464950" y="44295"/>
          <a:ext cx="3039402" cy="31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zh-CN" altLang="en-US" sz="1100" kern="1200" dirty="0" smtClean="0"/>
            <a:t>新增报表（</a:t>
          </a:r>
          <a:r>
            <a:rPr lang="en-US" altLang="zh-CN" sz="1100" kern="1200" dirty="0" smtClean="0"/>
            <a:t>9</a:t>
          </a:r>
          <a:r>
            <a:rPr lang="zh-CN" altLang="en-US" sz="1100" kern="1200" dirty="0" smtClean="0"/>
            <a:t>张）</a:t>
          </a:r>
          <a:endParaRPr lang="zh-CN" altLang="en-US" sz="1100" kern="1200" dirty="0"/>
        </a:p>
      </dsp:txBody>
      <dsp:txXfrm>
        <a:off x="3464950" y="44295"/>
        <a:ext cx="3039402" cy="316800"/>
      </dsp:txXfrm>
    </dsp:sp>
    <dsp:sp modelId="{EB0D4CC0-17D1-490D-A4E7-BCCC8CDE6484}">
      <dsp:nvSpPr>
        <dsp:cNvPr id="0" name=""/>
        <dsp:cNvSpPr/>
      </dsp:nvSpPr>
      <dsp:spPr>
        <a:xfrm>
          <a:off x="3464950" y="361095"/>
          <a:ext cx="3039402" cy="89075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t>业务单据查询</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促销分析跟踪</a:t>
          </a:r>
          <a:endParaRPr lang="zh-CN" altLang="en-US" sz="1100" kern="1200" dirty="0"/>
        </a:p>
        <a:p>
          <a:pPr marL="57150" lvl="1" indent="-57150" algn="l" defTabSz="488950">
            <a:lnSpc>
              <a:spcPct val="90000"/>
            </a:lnSpc>
            <a:spcBef>
              <a:spcPct val="0"/>
            </a:spcBef>
            <a:spcAft>
              <a:spcPct val="15000"/>
            </a:spcAft>
            <a:buChar char="••"/>
          </a:pPr>
          <a:r>
            <a:rPr lang="zh-CN" altLang="en-US" sz="1100" kern="1200" dirty="0" smtClean="0"/>
            <a:t>订货优化</a:t>
          </a:r>
          <a:endParaRPr lang="zh-CN" altLang="en-US" sz="1100" kern="1200" dirty="0"/>
        </a:p>
      </dsp:txBody>
      <dsp:txXfrm>
        <a:off x="3464950" y="361095"/>
        <a:ext cx="3039402" cy="89075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245B02-1C48-4B99-A86C-9EF0A195AC55}">
      <dsp:nvSpPr>
        <dsp:cNvPr id="0" name=""/>
        <dsp:cNvSpPr/>
      </dsp:nvSpPr>
      <dsp:spPr>
        <a:xfrm>
          <a:off x="1963415" y="139551"/>
          <a:ext cx="1060101" cy="106010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zh-CN" altLang="en-US" sz="1100" kern="1200" dirty="0" smtClean="0"/>
            <a:t>新增基础型查询报表</a:t>
          </a:r>
          <a:endParaRPr lang="zh-CN" altLang="en-US" sz="1100" kern="1200" dirty="0"/>
        </a:p>
      </dsp:txBody>
      <dsp:txXfrm>
        <a:off x="1963415" y="139551"/>
        <a:ext cx="1060101" cy="1060101"/>
      </dsp:txXfrm>
    </dsp:sp>
    <dsp:sp modelId="{09FEC186-6E05-4D2D-8DFE-FA1CEECF1BC2}">
      <dsp:nvSpPr>
        <dsp:cNvPr id="0" name=""/>
        <dsp:cNvSpPr/>
      </dsp:nvSpPr>
      <dsp:spPr>
        <a:xfrm rot="5400000">
          <a:off x="3072482" y="139551"/>
          <a:ext cx="1060101" cy="106010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zh-CN" altLang="en-US" sz="1100" kern="1200" dirty="0" smtClean="0"/>
            <a:t>对现有的报表进行调整</a:t>
          </a:r>
          <a:endParaRPr lang="zh-CN" altLang="en-US" sz="1100" kern="1200" dirty="0"/>
        </a:p>
      </dsp:txBody>
      <dsp:txXfrm rot="5400000">
        <a:off x="3072482" y="139551"/>
        <a:ext cx="1060101" cy="1060101"/>
      </dsp:txXfrm>
    </dsp:sp>
    <dsp:sp modelId="{8D2CF8E2-D7F7-4B91-98D9-332D84BBFD5E}">
      <dsp:nvSpPr>
        <dsp:cNvPr id="0" name=""/>
        <dsp:cNvSpPr/>
      </dsp:nvSpPr>
      <dsp:spPr>
        <a:xfrm rot="10800000">
          <a:off x="3072482" y="1248618"/>
          <a:ext cx="1060101" cy="106010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zh-CN" altLang="en-US" sz="1100" kern="1200" dirty="0" smtClean="0"/>
            <a:t>创建分析型报表</a:t>
          </a:r>
          <a:endParaRPr lang="zh-CN" altLang="en-US" sz="1100" kern="1200" dirty="0"/>
        </a:p>
      </dsp:txBody>
      <dsp:txXfrm rot="10800000">
        <a:off x="3072482" y="1248618"/>
        <a:ext cx="1060101" cy="1060101"/>
      </dsp:txXfrm>
    </dsp:sp>
    <dsp:sp modelId="{E23773C4-0CAD-4187-8B4C-31E1E4BA559D}">
      <dsp:nvSpPr>
        <dsp:cNvPr id="0" name=""/>
        <dsp:cNvSpPr/>
      </dsp:nvSpPr>
      <dsp:spPr>
        <a:xfrm rot="16200000">
          <a:off x="1963415" y="1248618"/>
          <a:ext cx="1060101" cy="106010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zh-CN" altLang="en-US" sz="1100" kern="1200" dirty="0" smtClean="0"/>
            <a:t>优化推广</a:t>
          </a:r>
          <a:endParaRPr lang="zh-CN" altLang="en-US" sz="1100" kern="1200" dirty="0"/>
        </a:p>
      </dsp:txBody>
      <dsp:txXfrm rot="16200000">
        <a:off x="1963415" y="1248618"/>
        <a:ext cx="1060101" cy="1060101"/>
      </dsp:txXfrm>
    </dsp:sp>
    <dsp:sp modelId="{72F66490-036A-4CF9-AAB0-CFC69FDBDAE4}">
      <dsp:nvSpPr>
        <dsp:cNvPr id="0" name=""/>
        <dsp:cNvSpPr/>
      </dsp:nvSpPr>
      <dsp:spPr>
        <a:xfrm>
          <a:off x="2864991" y="1003791"/>
          <a:ext cx="366016" cy="3182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DF4542-1C71-4EDA-9933-C734D81A8285}">
      <dsp:nvSpPr>
        <dsp:cNvPr id="0" name=""/>
        <dsp:cNvSpPr/>
      </dsp:nvSpPr>
      <dsp:spPr>
        <a:xfrm rot="10800000">
          <a:off x="2864991" y="1126205"/>
          <a:ext cx="366016" cy="31827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1D6071-8C39-4F2B-8876-DDAA06A1B536}">
      <dsp:nvSpPr>
        <dsp:cNvPr id="0" name=""/>
        <dsp:cNvSpPr/>
      </dsp:nvSpPr>
      <dsp:spPr>
        <a:xfrm>
          <a:off x="2822713" y="140"/>
          <a:ext cx="4234070" cy="54849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smtClean="0"/>
            <a:t>44</a:t>
          </a:r>
          <a:r>
            <a:rPr lang="zh-CN" altLang="en-US" sz="1200" kern="1200" dirty="0" smtClean="0"/>
            <a:t>张手工定期报表，需要跑</a:t>
          </a:r>
          <a:r>
            <a:rPr lang="en-US" altLang="zh-CN" sz="1200" kern="1200" dirty="0" smtClean="0"/>
            <a:t>SQL</a:t>
          </a:r>
          <a:r>
            <a:rPr lang="zh-CN" altLang="en-US" sz="1200" kern="1200" dirty="0" smtClean="0"/>
            <a:t>文件</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smtClean="0"/>
            <a:t>11</a:t>
          </a:r>
          <a:r>
            <a:rPr lang="zh-CN" altLang="en-US" sz="1200" kern="1200" dirty="0" smtClean="0"/>
            <a:t>张已</a:t>
          </a:r>
          <a:r>
            <a:rPr lang="en-US" altLang="zh-CN" sz="1200" kern="1200" dirty="0" smtClean="0"/>
            <a:t>FTP</a:t>
          </a:r>
          <a:r>
            <a:rPr lang="zh-CN" altLang="en-US" sz="1200" kern="1200" dirty="0" smtClean="0"/>
            <a:t>文件下发相关负责人</a:t>
          </a:r>
          <a:endParaRPr lang="zh-CN" altLang="en-US" sz="1200" kern="1200" dirty="0"/>
        </a:p>
      </dsp:txBody>
      <dsp:txXfrm>
        <a:off x="2822713" y="140"/>
        <a:ext cx="4234070" cy="548498"/>
      </dsp:txXfrm>
    </dsp:sp>
    <dsp:sp modelId="{CB8A4A24-D505-43B1-9CFB-00FD8FFDFEBC}">
      <dsp:nvSpPr>
        <dsp:cNvPr id="0" name=""/>
        <dsp:cNvSpPr/>
      </dsp:nvSpPr>
      <dsp:spPr>
        <a:xfrm>
          <a:off x="0" y="140"/>
          <a:ext cx="2822713" cy="5484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kern="1200" dirty="0" smtClean="0"/>
            <a:t>定期手工提供</a:t>
          </a:r>
          <a:endParaRPr lang="zh-CN" altLang="en-US" sz="2400" kern="1200" dirty="0"/>
        </a:p>
      </dsp:txBody>
      <dsp:txXfrm>
        <a:off x="0" y="140"/>
        <a:ext cx="2822713" cy="548498"/>
      </dsp:txXfrm>
    </dsp:sp>
    <dsp:sp modelId="{5A178339-C1AB-46E6-B13E-FBC94E6CE2E1}">
      <dsp:nvSpPr>
        <dsp:cNvPr id="0" name=""/>
        <dsp:cNvSpPr/>
      </dsp:nvSpPr>
      <dsp:spPr>
        <a:xfrm>
          <a:off x="2822713" y="603488"/>
          <a:ext cx="4234070" cy="54849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6418EF-DA0C-4167-A3B6-06434B31D43F}">
      <dsp:nvSpPr>
        <dsp:cNvPr id="0" name=""/>
        <dsp:cNvSpPr/>
      </dsp:nvSpPr>
      <dsp:spPr>
        <a:xfrm>
          <a:off x="0" y="603488"/>
          <a:ext cx="2822713" cy="5484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kern="1200" dirty="0" smtClean="0"/>
            <a:t>不定期手工提供</a:t>
          </a:r>
          <a:endParaRPr lang="zh-CN" altLang="en-US" sz="2400" kern="1200" dirty="0"/>
        </a:p>
      </dsp:txBody>
      <dsp:txXfrm>
        <a:off x="0" y="603488"/>
        <a:ext cx="2822713" cy="54849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4DA874E-413C-4950-AFA0-2774B331A666}" type="datetimeFigureOut">
              <a:rPr lang="zh-CN" altLang="en-US"/>
              <a:pPr>
                <a:defRPr/>
              </a:pPr>
              <a:t>2015/4/23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B563551-77E4-434D-860A-79A7C2B99E0A}" type="slidenum">
              <a:rPr lang="zh-CN" altLang="en-US"/>
              <a:pPr>
                <a:defRPr/>
              </a:pPr>
              <a:t>‹#›</a:t>
            </a:fld>
            <a:endParaRPr lang="zh-CN" altLang="en-US"/>
          </a:p>
        </p:txBody>
      </p:sp>
    </p:spTree>
    <p:extLst>
      <p:ext uri="{BB962C8B-B14F-4D97-AF65-F5344CB8AC3E}">
        <p14:creationId xmlns="" xmlns:p14="http://schemas.microsoft.com/office/powerpoint/2010/main" val="16038032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84E2D9-9186-46DE-A8A9-EA6E206B3D08}" type="slidenum">
              <a:rPr lang="en-US" altLang="zh-CN"/>
              <a:pPr fontAlgn="base">
                <a:spcBef>
                  <a:spcPct val="0"/>
                </a:spcBef>
                <a:spcAft>
                  <a:spcPct val="0"/>
                </a:spcAft>
              </a:pPr>
              <a:t>1</a:t>
            </a:fld>
            <a:endParaRPr lang="en-US" altLang="zh-CN"/>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dirty="0" smtClean="0"/>
          </a:p>
        </p:txBody>
      </p:sp>
    </p:spTree>
    <p:extLst>
      <p:ext uri="{BB962C8B-B14F-4D97-AF65-F5344CB8AC3E}">
        <p14:creationId xmlns="" xmlns:p14="http://schemas.microsoft.com/office/powerpoint/2010/main" val="181636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ED4C60-1C6B-4042-B718-7E703BB1E1F0}" type="slidenum">
              <a:rPr lang="zh-CN" altLang="en-US" smtClean="0"/>
              <a:pPr/>
              <a:t>14</a:t>
            </a:fld>
            <a:endParaRPr lang="zh-CN" altLang="en-US" smtClean="0"/>
          </a:p>
        </p:txBody>
      </p:sp>
    </p:spTree>
    <p:extLst>
      <p:ext uri="{BB962C8B-B14F-4D97-AF65-F5344CB8AC3E}">
        <p14:creationId xmlns="" xmlns:p14="http://schemas.microsoft.com/office/powerpoint/2010/main" val="947804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a:latin typeface="Arial" pitchFamily="34" charset="0"/>
              <a:ea typeface="宋体" pitchFamily="2" charset="-122"/>
            </a:endParaRPr>
          </a:p>
        </p:txBody>
      </p:sp>
      <p:pic>
        <p:nvPicPr>
          <p:cNvPr id="5" name="Picture 10" descr="标准字体"/>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1"/>
            <a:ext cx="1042988" cy="521970"/>
          </a:xfrm>
          <a:prstGeom prst="rect">
            <a:avLst/>
          </a:prstGeom>
          <a:noFill/>
          <a:ln w="9525">
            <a:noFill/>
            <a:miter lim="800000"/>
            <a:headEnd/>
            <a:tailEnd/>
          </a:ln>
        </p:spPr>
      </p:pic>
      <p:sp>
        <p:nvSpPr>
          <p:cNvPr id="20482" name="Rectangle 2"/>
          <p:cNvSpPr>
            <a:spLocks noGrp="1" noChangeArrowheads="1"/>
          </p:cNvSpPr>
          <p:nvPr>
            <p:ph type="ctrTitle"/>
          </p:nvPr>
        </p:nvSpPr>
        <p:spPr>
          <a:xfrm>
            <a:off x="914402" y="1524000"/>
            <a:ext cx="7623175" cy="1752600"/>
          </a:xfrm>
        </p:spPr>
        <p:txBody>
          <a:bodyPr/>
          <a:lstStyle>
            <a:lvl1pPr>
              <a:defRPr sz="4400"/>
            </a:lvl1pPr>
          </a:lstStyle>
          <a:p>
            <a:r>
              <a:rPr lang="zh-CN" altLang="en-US" smtClean="0"/>
              <a:t>单击此处编辑母版标题样式</a:t>
            </a:r>
            <a:endParaRPr lang="zh-CN" altLang="en-US"/>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fld id="{0531ACF1-07C8-4C5E-836B-E0C1E287D2C0}" type="datetimeFigureOut">
              <a:rPr lang="zh-CN" altLang="en-US" smtClean="0"/>
              <a:pPr>
                <a:defRPr/>
              </a:pPr>
              <a:t>2015/4/23</a:t>
            </a:fld>
            <a:endParaRPr lang="zh-CN" altLang="en-US"/>
          </a:p>
        </p:txBody>
      </p:sp>
      <p:sp>
        <p:nvSpPr>
          <p:cNvPr id="7" name="Rectangle 5"/>
          <p:cNvSpPr>
            <a:spLocks noGrp="1" noChangeArrowheads="1"/>
          </p:cNvSpPr>
          <p:nvPr>
            <p:ph type="ftr" sz="quarter" idx="11"/>
          </p:nvPr>
        </p:nvSpPr>
        <p:spPr>
          <a:xfrm>
            <a:off x="3124200" y="6244590"/>
            <a:ext cx="2895600" cy="457200"/>
          </a:xfrm>
        </p:spPr>
        <p:txBody>
          <a:bodyPr/>
          <a:lstStyle>
            <a:lvl1pPr>
              <a:defRPr sz="1200" b="0"/>
            </a:lvl1pPr>
          </a:lstStyle>
          <a:p>
            <a:pPr>
              <a:defRPr/>
            </a:pPr>
            <a:endParaRPr lang="zh-CN" altLang="en-US"/>
          </a:p>
        </p:txBody>
      </p:sp>
      <p:sp>
        <p:nvSpPr>
          <p:cNvPr id="8" name="Rectangle 6"/>
          <p:cNvSpPr>
            <a:spLocks noGrp="1" noChangeArrowheads="1"/>
          </p:cNvSpPr>
          <p:nvPr>
            <p:ph type="sldNum" sz="quarter" idx="12"/>
          </p:nvPr>
        </p:nvSpPr>
        <p:spPr/>
        <p:txBody>
          <a:bodyPr/>
          <a:lstStyle>
            <a:lvl1pPr>
              <a:defRPr/>
            </a:lvl1pPr>
          </a:lstStyle>
          <a:p>
            <a:pPr>
              <a:defRPr/>
            </a:pPr>
            <a:fld id="{3E1F1CD5-87AD-43D3-B274-0868CA144FFE}" type="slidenum">
              <a:rPr lang="zh-CN" altLang="en-US" smtClean="0"/>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9984016-FA17-4948-863F-4C7798A35F96}" type="datetimeFigureOut">
              <a:rPr lang="zh-CN" altLang="en-US" smtClean="0"/>
              <a:pPr>
                <a:defRPr/>
              </a:pPr>
              <a:t>2015/4/23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7FE3A6-8A36-49EF-AB16-B870B043BC2F}" type="slidenum">
              <a:rPr lang="zh-CN" altLang="en-US" smtClean="0"/>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76250"/>
            <a:ext cx="2057400" cy="5754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76250"/>
            <a:ext cx="6019800" cy="5754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360A5A4-FB6B-4B6B-8504-526777AD3635}" type="datetimeFigureOut">
              <a:rPr lang="zh-CN" altLang="en-US" smtClean="0"/>
              <a:pPr>
                <a:defRPr/>
              </a:pPr>
              <a:t>2015/4/23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9BB91EA-5835-4297-8ADD-80272426EC0A}" type="slidenum">
              <a:rPr lang="zh-CN" altLang="en-US" smtClean="0"/>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1139825"/>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700214"/>
            <a:ext cx="8229600" cy="4530725"/>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E2EC5D28-071C-4CAA-A336-A45B8B515390}" type="datetimeFigureOut">
              <a:rPr lang="zh-CN" altLang="en-US" smtClean="0"/>
              <a:pPr>
                <a:defRPr/>
              </a:pPr>
              <a:t>2015/4/23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AB96CF3-1A5F-47D4-A1B8-4D08C041AEB8}" type="slidenum">
              <a:rPr lang="zh-CN" altLang="en-US" smtClean="0"/>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250"/>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00214"/>
            <a:ext cx="8229600" cy="453072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E2EC5D28-071C-4CAA-A336-A45B8B515390}" type="datetimeFigureOut">
              <a:rPr lang="zh-CN" altLang="en-US" smtClean="0"/>
              <a:pPr>
                <a:defRPr/>
              </a:pPr>
              <a:t>2015/4/23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AB96CF3-1A5F-47D4-A1B8-4D08C041AEB8}" type="slidenum">
              <a:rPr lang="zh-CN" altLang="en-US" smtClean="0"/>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pPr>
              <a:defRPr/>
            </a:pPr>
            <a:fld id="{55894271-1322-404C-B43B-423A33CD7319}" type="datetimeFigureOut">
              <a:rPr lang="zh-CN" altLang="en-US" smtClean="0"/>
              <a:pPr>
                <a:defRPr/>
              </a:pPr>
              <a:t>2015/4/23</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pPr>
              <a:defRPr/>
            </a:pPr>
            <a:fld id="{2F70B137-2772-4EFA-9B76-C836B7DDEF45}" type="slidenum">
              <a:rPr lang="zh-CN" altLang="en-US" smtClean="0"/>
              <a:pPr>
                <a:defRPr/>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6"/>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D7C41AF-2B2A-4667-82FA-19706894814F}" type="datetimeFigureOut">
              <a:rPr lang="zh-CN" altLang="en-US" smtClean="0"/>
              <a:pPr>
                <a:defRPr/>
              </a:pPr>
              <a:t>2015/4/23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17C71678-3483-434E-9076-D865902C0364}" type="slidenum">
              <a:rPr lang="zh-CN" altLang="en-US" smtClean="0"/>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00214"/>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00214"/>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5FE1F8EC-8603-4156-875E-A4D393E1A70E}" type="datetimeFigureOut">
              <a:rPr lang="zh-CN" altLang="en-US" smtClean="0"/>
              <a:pPr>
                <a:defRPr/>
              </a:pPr>
              <a:t>2015/4/23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4DFD8-25FE-483D-8B1F-DE20D60F3237}" type="slidenum">
              <a:rPr lang="zh-CN" altLang="en-US" smtClean="0"/>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7C6F6095-2B7A-4C3D-A3A3-18DD78BCA70A}" type="datetimeFigureOut">
              <a:rPr lang="zh-CN" altLang="en-US" smtClean="0"/>
              <a:pPr>
                <a:defRPr/>
              </a:pPr>
              <a:t>2015/4/23</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83657D73-5B30-4CE2-AF4C-1F4411B3BE10}" type="slidenum">
              <a:rPr lang="zh-CN" altLang="en-US" smtClean="0"/>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C79B669A-0ED9-4D8E-8519-F50F315C28F6}" type="datetimeFigureOut">
              <a:rPr lang="zh-CN" altLang="en-US" smtClean="0"/>
              <a:pPr>
                <a:defRPr/>
              </a:pPr>
              <a:t>2015/4/23</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34686DFC-2FB6-4242-9641-DC746DF4D202}" type="slidenum">
              <a:rPr lang="zh-CN" altLang="en-US" smtClean="0"/>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ADAF563-29BD-4603-A699-BDFDEC64F332}" type="datetimeFigureOut">
              <a:rPr lang="zh-CN" altLang="en-US" smtClean="0"/>
              <a:pPr>
                <a:defRPr/>
              </a:pPr>
              <a:t>2015/4/23</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7C254227-36B1-4875-99B9-A7EB6F219503}" type="slidenum">
              <a:rPr lang="zh-CN" altLang="en-US" smtClean="0"/>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1"/>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BE71F0D-EF50-4F58-9B79-02291306788F}" type="datetimeFigureOut">
              <a:rPr lang="zh-CN" altLang="en-US" smtClean="0"/>
              <a:pPr>
                <a:defRPr/>
              </a:pPr>
              <a:t>2015/4/23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06AC309-D089-4FFB-952E-08678C4D278D}" type="slidenum">
              <a:rPr lang="zh-CN" altLang="en-US" smtClean="0"/>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334D54E-FE71-4E79-92E8-5D58A515911F}" type="datetimeFigureOut">
              <a:rPr lang="zh-CN" altLang="en-US" smtClean="0"/>
              <a:pPr>
                <a:defRPr/>
              </a:pPr>
              <a:t>2015/4/23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44A01AC-8ECB-488B-954E-564320491F45}" type="slidenum">
              <a:rPr lang="zh-CN" altLang="en-US" smtClean="0"/>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476251"/>
            <a:ext cx="8229600" cy="1139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701166"/>
            <a:ext cx="8229600" cy="4530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9460" name="Rectangle 4"/>
          <p:cNvSpPr>
            <a:spLocks noGrp="1" noChangeArrowheads="1"/>
          </p:cNvSpPr>
          <p:nvPr>
            <p:ph type="dt" sz="half" idx="2"/>
          </p:nvPr>
        </p:nvSpPr>
        <p:spPr bwMode="auto">
          <a:xfrm>
            <a:off x="457200" y="624459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微软雅黑" pitchFamily="34" charset="-122"/>
                <a:ea typeface="微软雅黑" pitchFamily="34" charset="-122"/>
              </a:defRPr>
            </a:lvl1pPr>
          </a:lstStyle>
          <a:p>
            <a:pPr>
              <a:defRPr/>
            </a:pPr>
            <a:fld id="{E2EC5D28-071C-4CAA-A336-A45B8B515390}" type="datetimeFigureOut">
              <a:rPr lang="zh-CN" altLang="en-US" smtClean="0"/>
              <a:pPr>
                <a:defRPr/>
              </a:pPr>
              <a:t>2015/4/23</a:t>
            </a:fld>
            <a:endParaRPr lang="zh-CN" altLang="en-US"/>
          </a:p>
        </p:txBody>
      </p:sp>
      <p:sp>
        <p:nvSpPr>
          <p:cNvPr id="19461" name="Rectangle 5"/>
          <p:cNvSpPr>
            <a:spLocks noGrp="1" noChangeArrowheads="1"/>
          </p:cNvSpPr>
          <p:nvPr>
            <p:ph type="ftr" sz="quarter" idx="3"/>
          </p:nvPr>
        </p:nvSpPr>
        <p:spPr bwMode="auto">
          <a:xfrm>
            <a:off x="3124200" y="623697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1">
                <a:latin typeface="微软雅黑" pitchFamily="34" charset="-122"/>
                <a:ea typeface="微软雅黑" pitchFamily="34" charset="-122"/>
              </a:defRPr>
            </a:lvl1pPr>
          </a:lstStyle>
          <a:p>
            <a:pPr>
              <a:defRPr/>
            </a:pPr>
            <a:endParaRPr lang="zh-CN" altLang="en-US" dirty="0"/>
          </a:p>
        </p:txBody>
      </p:sp>
      <p:sp>
        <p:nvSpPr>
          <p:cNvPr id="19462" name="Rectangle 6"/>
          <p:cNvSpPr>
            <a:spLocks noGrp="1" noChangeArrowheads="1"/>
          </p:cNvSpPr>
          <p:nvPr>
            <p:ph type="sldNum" sz="quarter" idx="4"/>
          </p:nvPr>
        </p:nvSpPr>
        <p:spPr bwMode="auto">
          <a:xfrm>
            <a:off x="6553200" y="624459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微软雅黑" pitchFamily="34" charset="-122"/>
                <a:ea typeface="微软雅黑" pitchFamily="34" charset="-122"/>
              </a:defRPr>
            </a:lvl1pPr>
          </a:lstStyle>
          <a:p>
            <a:pPr>
              <a:defRPr/>
            </a:pPr>
            <a:fld id="{BAB96CF3-1A5F-47D4-A1B8-4D08C041AEB8}" type="slidenum">
              <a:rPr lang="zh-CN" altLang="en-US" smtClean="0"/>
              <a:pPr>
                <a:defRPr/>
              </a:pPr>
              <a:t>‹#›</a:t>
            </a:fld>
            <a:endParaRPr lang="zh-CN" altLang="en-US"/>
          </a:p>
        </p:txBody>
      </p:sp>
      <p:sp>
        <p:nvSpPr>
          <p:cNvPr id="19463" name="Freeform 7"/>
          <p:cNvSpPr>
            <a:spLocks noChangeArrowheads="1"/>
          </p:cNvSpPr>
          <p:nvPr/>
        </p:nvSpPr>
        <p:spPr bwMode="auto">
          <a:xfrm>
            <a:off x="457200" y="47625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CN" altLang="en-US">
              <a:latin typeface="微软雅黑" pitchFamily="34" charset="-122"/>
              <a:ea typeface="微软雅黑" pitchFamily="34" charset="-122"/>
            </a:endParaRPr>
          </a:p>
        </p:txBody>
      </p:sp>
      <p:sp>
        <p:nvSpPr>
          <p:cNvPr id="1946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zh-CN" altLang="en-US">
              <a:latin typeface="微软雅黑" pitchFamily="34" charset="-122"/>
              <a:ea typeface="微软雅黑" pitchFamily="34" charset="-122"/>
            </a:endParaRPr>
          </a:p>
        </p:txBody>
      </p:sp>
      <p:pic>
        <p:nvPicPr>
          <p:cNvPr id="2057" name="Picture 11" descr="标准字体"/>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0" y="1"/>
            <a:ext cx="1042988" cy="521970"/>
          </a:xfrm>
          <a:prstGeom prst="rect">
            <a:avLst/>
          </a:prstGeom>
          <a:noFill/>
          <a:ln w="9525">
            <a:noFill/>
            <a:miter lim="800000"/>
            <a:headEnd/>
            <a:tailEnd/>
          </a:ln>
        </p:spPr>
      </p:pic>
      <p:sp>
        <p:nvSpPr>
          <p:cNvPr id="10" name="页脚占位符 3"/>
          <p:cNvSpPr txBox="1">
            <a:spLocks/>
          </p:cNvSpPr>
          <p:nvPr userDrawn="1"/>
        </p:nvSpPr>
        <p:spPr>
          <a:xfrm>
            <a:off x="3143240" y="6286520"/>
            <a:ext cx="2895600" cy="381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超市信息部</a:t>
            </a:r>
            <a:endParaRPr kumimoji="0" lang="zh-CN" altLang="en-US"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iming>
    <p:tnLst>
      <p:par>
        <p:cTn id="1" dur="indefinite" restart="never" nodeType="tmRoot"/>
      </p:par>
    </p:tnLst>
  </p:timing>
  <p:txStyles>
    <p:titleStyle>
      <a:lvl1pPr algn="l" rtl="0" eaLnBrk="1" fontAlgn="base" hangingPunct="1">
        <a:spcBef>
          <a:spcPct val="0"/>
        </a:spcBef>
        <a:spcAft>
          <a:spcPct val="0"/>
        </a:spcAft>
        <a:defRPr sz="3600" b="1">
          <a:solidFill>
            <a:srgbClr val="A50021"/>
          </a:solidFill>
          <a:latin typeface="微软雅黑" pitchFamily="34" charset="-122"/>
          <a:ea typeface="微软雅黑" pitchFamily="34" charset="-122"/>
          <a:cs typeface="+mj-cs"/>
        </a:defRPr>
      </a:lvl1pPr>
      <a:lvl2pPr algn="l" rtl="0" eaLnBrk="1" fontAlgn="base" hangingPunct="1">
        <a:spcBef>
          <a:spcPct val="0"/>
        </a:spcBef>
        <a:spcAft>
          <a:spcPct val="0"/>
        </a:spcAft>
        <a:defRPr sz="3600" b="1">
          <a:solidFill>
            <a:srgbClr val="A50021"/>
          </a:solidFill>
          <a:latin typeface="Garamond" pitchFamily="18" charset="0"/>
          <a:ea typeface="宋体" pitchFamily="2" charset="-122"/>
        </a:defRPr>
      </a:lvl2pPr>
      <a:lvl3pPr algn="l" rtl="0" eaLnBrk="1" fontAlgn="base" hangingPunct="1">
        <a:spcBef>
          <a:spcPct val="0"/>
        </a:spcBef>
        <a:spcAft>
          <a:spcPct val="0"/>
        </a:spcAft>
        <a:defRPr sz="3600" b="1">
          <a:solidFill>
            <a:srgbClr val="A50021"/>
          </a:solidFill>
          <a:latin typeface="Garamond" pitchFamily="18" charset="0"/>
          <a:ea typeface="宋体" pitchFamily="2" charset="-122"/>
        </a:defRPr>
      </a:lvl3pPr>
      <a:lvl4pPr algn="l" rtl="0" eaLnBrk="1" fontAlgn="base" hangingPunct="1">
        <a:spcBef>
          <a:spcPct val="0"/>
        </a:spcBef>
        <a:spcAft>
          <a:spcPct val="0"/>
        </a:spcAft>
        <a:defRPr sz="3600" b="1">
          <a:solidFill>
            <a:srgbClr val="A50021"/>
          </a:solidFill>
          <a:latin typeface="Garamond" pitchFamily="18" charset="0"/>
          <a:ea typeface="宋体" pitchFamily="2" charset="-122"/>
        </a:defRPr>
      </a:lvl4pPr>
      <a:lvl5pPr algn="l" rtl="0" eaLnBrk="1" fontAlgn="base" hangingPunct="1">
        <a:spcBef>
          <a:spcPct val="0"/>
        </a:spcBef>
        <a:spcAft>
          <a:spcPct val="0"/>
        </a:spcAft>
        <a:defRPr sz="3600" b="1">
          <a:solidFill>
            <a:srgbClr val="A50021"/>
          </a:solidFill>
          <a:latin typeface="Garamond" pitchFamily="18" charset="0"/>
          <a:ea typeface="宋体" pitchFamily="2" charset="-122"/>
        </a:defRPr>
      </a:lvl5pPr>
      <a:lvl6pPr marL="457200" algn="l" rtl="0" eaLnBrk="1" fontAlgn="base" hangingPunct="1">
        <a:spcBef>
          <a:spcPct val="0"/>
        </a:spcBef>
        <a:spcAft>
          <a:spcPct val="0"/>
        </a:spcAft>
        <a:defRPr sz="3600" b="1">
          <a:solidFill>
            <a:srgbClr val="A50021"/>
          </a:solidFill>
          <a:latin typeface="Garamond" pitchFamily="18" charset="0"/>
          <a:ea typeface="宋体" pitchFamily="2" charset="-122"/>
        </a:defRPr>
      </a:lvl6pPr>
      <a:lvl7pPr marL="914400" algn="l" rtl="0" eaLnBrk="1" fontAlgn="base" hangingPunct="1">
        <a:spcBef>
          <a:spcPct val="0"/>
        </a:spcBef>
        <a:spcAft>
          <a:spcPct val="0"/>
        </a:spcAft>
        <a:defRPr sz="3600" b="1">
          <a:solidFill>
            <a:srgbClr val="A50021"/>
          </a:solidFill>
          <a:latin typeface="Garamond" pitchFamily="18" charset="0"/>
          <a:ea typeface="宋体" pitchFamily="2" charset="-122"/>
        </a:defRPr>
      </a:lvl7pPr>
      <a:lvl8pPr marL="1371600" algn="l" rtl="0" eaLnBrk="1" fontAlgn="base" hangingPunct="1">
        <a:spcBef>
          <a:spcPct val="0"/>
        </a:spcBef>
        <a:spcAft>
          <a:spcPct val="0"/>
        </a:spcAft>
        <a:defRPr sz="3600" b="1">
          <a:solidFill>
            <a:srgbClr val="A50021"/>
          </a:solidFill>
          <a:latin typeface="Garamond" pitchFamily="18" charset="0"/>
          <a:ea typeface="宋体" pitchFamily="2" charset="-122"/>
        </a:defRPr>
      </a:lvl8pPr>
      <a:lvl9pPr marL="1828800" algn="l" rtl="0" eaLnBrk="1" fontAlgn="base" hangingPunct="1">
        <a:spcBef>
          <a:spcPct val="0"/>
        </a:spcBef>
        <a:spcAft>
          <a:spcPct val="0"/>
        </a:spcAft>
        <a:defRPr sz="3600" b="1">
          <a:solidFill>
            <a:srgbClr val="A50021"/>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微软雅黑" pitchFamily="34" charset="-122"/>
          <a:ea typeface="微软雅黑" pitchFamily="34" charset="-122"/>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微软雅黑" pitchFamily="34" charset="-122"/>
          <a:ea typeface="微软雅黑" pitchFamily="34" charset="-122"/>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微软雅黑" pitchFamily="34" charset="-122"/>
          <a:ea typeface="微软雅黑" pitchFamily="34" charset="-122"/>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微软雅黑" pitchFamily="34" charset="-122"/>
          <a:ea typeface="微软雅黑" pitchFamily="34" charset="-122"/>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微软雅黑" pitchFamily="34" charset="-122"/>
          <a:ea typeface="微软雅黑" pitchFamily="34" charset="-122"/>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Office_Excel____3.xlsx"/><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Office_Excel____4.xlsx"/><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Office_Excel____1.xlsx"/><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package" Target="../embeddings/Microsoft_Office_Excel____2.xlsx"/><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3"/>
          <p:cNvSpPr txBox="1"/>
          <p:nvPr/>
        </p:nvSpPr>
        <p:spPr>
          <a:xfrm>
            <a:off x="971600" y="2564904"/>
            <a:ext cx="7056784" cy="646331"/>
          </a:xfrm>
          <a:prstGeom prst="rect">
            <a:avLst/>
          </a:prstGeom>
          <a:noFill/>
        </p:spPr>
        <p:txBody>
          <a:bodyPr wrap="square" rtlCol="0">
            <a:spAutoFit/>
          </a:bodyPr>
          <a:lstStyle/>
          <a:p>
            <a:pPr algn="ctr"/>
            <a:r>
              <a:rPr lang="zh-CN" altLang="en-US" sz="3600" dirty="0" smtClean="0">
                <a:solidFill>
                  <a:srgbClr val="CC0000"/>
                </a:solidFill>
                <a:latin typeface="微软雅黑" pitchFamily="34" charset="-122"/>
                <a:ea typeface="微软雅黑" pitchFamily="34" charset="-122"/>
              </a:rPr>
              <a:t>报表系统汇报</a:t>
            </a:r>
            <a:endParaRPr lang="en-US" sz="3600" dirty="0">
              <a:solidFill>
                <a:srgbClr val="CC0000"/>
              </a:solidFill>
              <a:latin typeface="微软雅黑" pitchFamily="34" charset="-122"/>
              <a:ea typeface="微软雅黑" pitchFamily="34" charset="-122"/>
            </a:endParaRPr>
          </a:p>
        </p:txBody>
      </p:sp>
      <p:sp>
        <p:nvSpPr>
          <p:cNvPr id="4" name="TextBox 3"/>
          <p:cNvSpPr txBox="1"/>
          <p:nvPr/>
        </p:nvSpPr>
        <p:spPr>
          <a:xfrm>
            <a:off x="2879812" y="4067051"/>
            <a:ext cx="3240360" cy="646331"/>
          </a:xfrm>
          <a:prstGeom prst="rect">
            <a:avLst/>
          </a:prstGeom>
          <a:noFill/>
        </p:spPr>
        <p:txBody>
          <a:bodyPr wrap="square" rtlCol="0">
            <a:spAutoFit/>
          </a:bodyPr>
          <a:lstStyle/>
          <a:p>
            <a:pPr algn="ctr"/>
            <a:r>
              <a:rPr lang="zh-CN" altLang="en-US" dirty="0" smtClean="0"/>
              <a:t>内部顾问组</a:t>
            </a:r>
            <a:endParaRPr lang="en-US" altLang="zh-CN" dirty="0" smtClean="0"/>
          </a:p>
          <a:p>
            <a:pPr algn="ctr"/>
            <a:r>
              <a:rPr lang="en-US" altLang="zh-CN" dirty="0" smtClean="0"/>
              <a:t>2015-04-16</a:t>
            </a:r>
            <a:endParaRPr lang="zh-CN" altLang="en-US" dirty="0"/>
          </a:p>
        </p:txBody>
      </p:sp>
    </p:spTree>
  </p:cSld>
  <p:clrMapOvr>
    <a:masterClrMapping/>
  </p:clrMapOvr>
  <p:transition advTm="1295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降龙报表项目概况分析</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项目计划及</a:t>
            </a:r>
            <a:r>
              <a:rPr lang="zh-CN" altLang="en-US" dirty="0" smtClean="0"/>
              <a:t>进度</a:t>
            </a:r>
            <a:endParaRPr lang="en-US" altLang="zh-CN" dirty="0" smtClean="0"/>
          </a:p>
          <a:p>
            <a:pPr>
              <a:buNone/>
            </a:pPr>
            <a:endParaRPr lang="en-US" altLang="zh-CN" dirty="0" smtClean="0"/>
          </a:p>
          <a:p>
            <a:endParaRPr lang="en-US" altLang="zh-CN" dirty="0"/>
          </a:p>
          <a:p>
            <a:r>
              <a:rPr lang="zh-CN" altLang="en-US" dirty="0"/>
              <a:t>项目问题和难点及相应的解决方案</a:t>
            </a:r>
            <a:endParaRPr lang="en-US" altLang="zh-CN" dirty="0"/>
          </a:p>
          <a:p>
            <a:endParaRPr lang="zh-CN" altLang="en-US" dirty="0"/>
          </a:p>
        </p:txBody>
      </p:sp>
      <p:graphicFrame>
        <p:nvGraphicFramePr>
          <p:cNvPr id="5" name="图示 4"/>
          <p:cNvGraphicFramePr/>
          <p:nvPr/>
        </p:nvGraphicFramePr>
        <p:xfrm>
          <a:off x="3228528" y="1052736"/>
          <a:ext cx="6096000"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表格 5"/>
          <p:cNvGraphicFramePr>
            <a:graphicFrameLocks noGrp="1"/>
          </p:cNvGraphicFramePr>
          <p:nvPr/>
        </p:nvGraphicFramePr>
        <p:xfrm>
          <a:off x="3635896" y="1340768"/>
          <a:ext cx="1512169" cy="685800"/>
        </p:xfrm>
        <a:graphic>
          <a:graphicData uri="http://schemas.openxmlformats.org/drawingml/2006/table">
            <a:tbl>
              <a:tblPr>
                <a:tableStyleId>{35758FB7-9AC5-4552-8A53-C91805E547FA}</a:tableStyleId>
              </a:tblPr>
              <a:tblGrid>
                <a:gridCol w="576064"/>
                <a:gridCol w="576065"/>
                <a:gridCol w="360040"/>
              </a:tblGrid>
              <a:tr h="171450">
                <a:tc rowSpan="2">
                  <a:txBody>
                    <a:bodyPr/>
                    <a:lstStyle/>
                    <a:p>
                      <a:pPr algn="l" fontAlgn="b"/>
                      <a:r>
                        <a:rPr lang="zh-CN" altLang="en-US" sz="900" u="none" strike="noStrike" kern="1200" dirty="0">
                          <a:solidFill>
                            <a:schemeClr val="dk1"/>
                          </a:solidFill>
                          <a:latin typeface="+mn-lt"/>
                          <a:ea typeface="+mn-ea"/>
                          <a:cs typeface="+mn-cs"/>
                        </a:rPr>
                        <a:t>销售</a:t>
                      </a:r>
                      <a:r>
                        <a:rPr lang="zh-CN" altLang="en-US" sz="900" u="none" strike="noStrike" kern="1200" dirty="0" smtClean="0">
                          <a:solidFill>
                            <a:schemeClr val="dk1"/>
                          </a:solidFill>
                          <a:latin typeface="+mn-lt"/>
                          <a:ea typeface="+mn-ea"/>
                          <a:cs typeface="+mn-cs"/>
                        </a:rPr>
                        <a:t>类</a:t>
                      </a:r>
                    </a:p>
                  </a:txBody>
                  <a:tcPr marL="9525" marR="9525" marT="9525" marB="0" anchor="ctr"/>
                </a:tc>
                <a:tc>
                  <a:txBody>
                    <a:bodyPr/>
                    <a:lstStyle/>
                    <a:p>
                      <a:pPr algn="l" fontAlgn="b"/>
                      <a:r>
                        <a:rPr lang="zh-CN" altLang="en-US" sz="900" u="none" strike="noStrike" kern="1200" dirty="0" smtClean="0">
                          <a:solidFill>
                            <a:schemeClr val="dk1"/>
                          </a:solidFill>
                          <a:latin typeface="+mn-lt"/>
                          <a:ea typeface="+mn-ea"/>
                          <a:cs typeface="+mn-cs"/>
                        </a:rPr>
                        <a:t>待测试</a:t>
                      </a:r>
                      <a:endParaRPr lang="zh-CN" altLang="en-US" sz="900" u="none" strike="noStrike" kern="1200" dirty="0">
                        <a:solidFill>
                          <a:schemeClr val="dk1"/>
                        </a:solidFill>
                        <a:latin typeface="+mn-lt"/>
                        <a:ea typeface="+mn-ea"/>
                        <a:cs typeface="+mn-cs"/>
                      </a:endParaRPr>
                    </a:p>
                  </a:txBody>
                  <a:tcPr marL="9525" marR="9525" marT="9525" marB="0" anchor="b"/>
                </a:tc>
                <a:tc>
                  <a:txBody>
                    <a:bodyPr/>
                    <a:lstStyle/>
                    <a:p>
                      <a:pPr algn="r" fontAlgn="b"/>
                      <a:r>
                        <a:rPr lang="en-US" altLang="zh-CN" sz="900" u="none" strike="noStrike" kern="1200" dirty="0">
                          <a:solidFill>
                            <a:schemeClr val="dk1"/>
                          </a:solidFill>
                          <a:latin typeface="+mn-lt"/>
                          <a:ea typeface="+mn-ea"/>
                          <a:cs typeface="+mn-cs"/>
                        </a:rPr>
                        <a:t>7</a:t>
                      </a:r>
                    </a:p>
                  </a:txBody>
                  <a:tcPr marL="9525" marR="9525" marT="9525" marB="0" anchor="b"/>
                </a:tc>
              </a:tr>
              <a:tr h="171450">
                <a:tc vMerge="1">
                  <a:txBody>
                    <a:bodyPr/>
                    <a:lstStyle/>
                    <a:p>
                      <a:pPr algn="l" fontAlgn="b"/>
                      <a:endParaRPr lang="zh-CN" altLang="en-US" sz="1100" b="0" i="0" u="none" strike="noStrike" dirty="0">
                        <a:solidFill>
                          <a:srgbClr val="000000"/>
                        </a:solidFill>
                        <a:latin typeface="宋体"/>
                      </a:endParaRPr>
                    </a:p>
                  </a:txBody>
                  <a:tcPr marL="9525" marR="9525" marT="9525" marB="0" anchor="b"/>
                </a:tc>
                <a:tc>
                  <a:txBody>
                    <a:bodyPr/>
                    <a:lstStyle/>
                    <a:p>
                      <a:pPr algn="l" fontAlgn="b"/>
                      <a:r>
                        <a:rPr lang="zh-CN" altLang="en-US" sz="900" u="none" strike="noStrike" kern="1200" dirty="0">
                          <a:solidFill>
                            <a:schemeClr val="dk1"/>
                          </a:solidFill>
                          <a:latin typeface="+mn-lt"/>
                          <a:ea typeface="+mn-ea"/>
                          <a:cs typeface="+mn-cs"/>
                        </a:rPr>
                        <a:t>测试中</a:t>
                      </a:r>
                    </a:p>
                  </a:txBody>
                  <a:tcPr marL="9525" marR="9525" marT="9525" marB="0" anchor="b"/>
                </a:tc>
                <a:tc>
                  <a:txBody>
                    <a:bodyPr/>
                    <a:lstStyle/>
                    <a:p>
                      <a:pPr algn="r" fontAlgn="b"/>
                      <a:r>
                        <a:rPr lang="en-US" altLang="zh-CN" sz="900" u="none" strike="noStrike" kern="1200" dirty="0">
                          <a:solidFill>
                            <a:schemeClr val="dk1"/>
                          </a:solidFill>
                          <a:latin typeface="+mn-lt"/>
                          <a:ea typeface="+mn-ea"/>
                          <a:cs typeface="+mn-cs"/>
                        </a:rPr>
                        <a:t>1</a:t>
                      </a:r>
                    </a:p>
                  </a:txBody>
                  <a:tcPr marL="9525" marR="9525" marT="9525" marB="0" anchor="b"/>
                </a:tc>
              </a:tr>
              <a:tr h="171450">
                <a:tc>
                  <a:txBody>
                    <a:bodyPr/>
                    <a:lstStyle/>
                    <a:p>
                      <a:pPr algn="l" fontAlgn="b"/>
                      <a:r>
                        <a:rPr lang="zh-CN" altLang="en-US" sz="900" u="none" strike="noStrike" kern="1200" dirty="0">
                          <a:solidFill>
                            <a:schemeClr val="dk1"/>
                          </a:solidFill>
                          <a:latin typeface="+mn-lt"/>
                          <a:ea typeface="+mn-ea"/>
                          <a:cs typeface="+mn-cs"/>
                        </a:rPr>
                        <a:t>档案类</a:t>
                      </a:r>
                    </a:p>
                  </a:txBody>
                  <a:tcPr marL="9525" marR="9525" marT="9525" marB="0" anchor="b"/>
                </a:tc>
                <a:tc>
                  <a:txBody>
                    <a:bodyPr/>
                    <a:lstStyle/>
                    <a:p>
                      <a:pPr algn="l" fontAlgn="b"/>
                      <a:r>
                        <a:rPr lang="zh-CN" altLang="en-US" sz="900" u="none" strike="noStrike" kern="1200" dirty="0">
                          <a:solidFill>
                            <a:schemeClr val="dk1"/>
                          </a:solidFill>
                          <a:latin typeface="+mn-lt"/>
                          <a:ea typeface="+mn-ea"/>
                          <a:cs typeface="+mn-cs"/>
                        </a:rPr>
                        <a:t>分析中</a:t>
                      </a:r>
                    </a:p>
                  </a:txBody>
                  <a:tcPr marL="9525" marR="9525" marT="9525" marB="0" anchor="b"/>
                </a:tc>
                <a:tc>
                  <a:txBody>
                    <a:bodyPr/>
                    <a:lstStyle/>
                    <a:p>
                      <a:pPr algn="r" fontAlgn="b"/>
                      <a:r>
                        <a:rPr lang="en-US" altLang="zh-CN" sz="900" u="none" strike="noStrike" kern="1200" dirty="0">
                          <a:solidFill>
                            <a:schemeClr val="dk1"/>
                          </a:solidFill>
                          <a:latin typeface="+mn-lt"/>
                          <a:ea typeface="+mn-ea"/>
                          <a:cs typeface="+mn-cs"/>
                        </a:rPr>
                        <a:t>1</a:t>
                      </a:r>
                    </a:p>
                  </a:txBody>
                  <a:tcPr marL="9525" marR="9525" marT="9525" marB="0" anchor="b"/>
                </a:tc>
              </a:tr>
              <a:tr h="171450">
                <a:tc>
                  <a:txBody>
                    <a:bodyPr/>
                    <a:lstStyle/>
                    <a:p>
                      <a:pPr algn="l" fontAlgn="b"/>
                      <a:r>
                        <a:rPr lang="zh-CN" altLang="en-US" sz="900" u="none" strike="noStrike" kern="1200" dirty="0" smtClean="0">
                          <a:solidFill>
                            <a:schemeClr val="dk1"/>
                          </a:solidFill>
                          <a:latin typeface="+mn-lt"/>
                          <a:ea typeface="+mn-ea"/>
                          <a:cs typeface="+mn-cs"/>
                        </a:rPr>
                        <a:t>单据</a:t>
                      </a:r>
                      <a:r>
                        <a:rPr lang="zh-CN" altLang="en-US" sz="900" u="none" strike="noStrike" kern="1200" dirty="0">
                          <a:solidFill>
                            <a:schemeClr val="dk1"/>
                          </a:solidFill>
                          <a:latin typeface="+mn-lt"/>
                          <a:ea typeface="+mn-ea"/>
                          <a:cs typeface="+mn-cs"/>
                        </a:rPr>
                        <a:t>类</a:t>
                      </a:r>
                    </a:p>
                  </a:txBody>
                  <a:tcPr marL="9525" marR="9525" marT="9525" marB="0" anchor="b"/>
                </a:tc>
                <a:tc>
                  <a:txBody>
                    <a:bodyPr/>
                    <a:lstStyle/>
                    <a:p>
                      <a:pPr algn="l" fontAlgn="b"/>
                      <a:r>
                        <a:rPr lang="zh-CN" altLang="en-US" sz="900" u="none" strike="noStrike" kern="1200" dirty="0" smtClean="0">
                          <a:solidFill>
                            <a:schemeClr val="dk1"/>
                          </a:solidFill>
                          <a:latin typeface="+mn-lt"/>
                          <a:ea typeface="+mn-ea"/>
                          <a:cs typeface="+mn-cs"/>
                        </a:rPr>
                        <a:t>待测试</a:t>
                      </a:r>
                      <a:endParaRPr lang="zh-CN" altLang="en-US" sz="900" u="none" strike="noStrike" kern="1200" dirty="0">
                        <a:solidFill>
                          <a:schemeClr val="dk1"/>
                        </a:solidFill>
                        <a:latin typeface="+mn-lt"/>
                        <a:ea typeface="+mn-ea"/>
                        <a:cs typeface="+mn-cs"/>
                      </a:endParaRPr>
                    </a:p>
                  </a:txBody>
                  <a:tcPr marL="9525" marR="9525" marT="9525" marB="0" anchor="b"/>
                </a:tc>
                <a:tc>
                  <a:txBody>
                    <a:bodyPr/>
                    <a:lstStyle/>
                    <a:p>
                      <a:pPr algn="r" fontAlgn="b"/>
                      <a:r>
                        <a:rPr lang="en-US" altLang="zh-CN" sz="900" u="none" strike="noStrike" kern="1200" dirty="0">
                          <a:solidFill>
                            <a:schemeClr val="dk1"/>
                          </a:solidFill>
                          <a:latin typeface="+mn-lt"/>
                          <a:ea typeface="+mn-ea"/>
                          <a:cs typeface="+mn-cs"/>
                        </a:rPr>
                        <a:t>1</a:t>
                      </a:r>
                    </a:p>
                  </a:txBody>
                  <a:tcPr marL="9525" marR="9525" marT="9525" marB="0" anchor="b"/>
                </a:tc>
              </a:tr>
            </a:tbl>
          </a:graphicData>
        </a:graphic>
      </p:graphicFrame>
      <p:graphicFrame>
        <p:nvGraphicFramePr>
          <p:cNvPr id="7" name="表格 6"/>
          <p:cNvGraphicFramePr>
            <a:graphicFrameLocks noGrp="1"/>
          </p:cNvGraphicFramePr>
          <p:nvPr/>
        </p:nvGraphicFramePr>
        <p:xfrm>
          <a:off x="7380312" y="1340768"/>
          <a:ext cx="1584176" cy="685800"/>
        </p:xfrm>
        <a:graphic>
          <a:graphicData uri="http://schemas.openxmlformats.org/drawingml/2006/table">
            <a:tbl>
              <a:tblPr>
                <a:tableStyleId>{35758FB7-9AC5-4552-8A53-C91805E547FA}</a:tableStyleId>
              </a:tblPr>
              <a:tblGrid>
                <a:gridCol w="436740"/>
                <a:gridCol w="786132"/>
                <a:gridCol w="361304"/>
              </a:tblGrid>
              <a:tr h="171450">
                <a:tc rowSpan="3">
                  <a:txBody>
                    <a:bodyPr/>
                    <a:lstStyle/>
                    <a:p>
                      <a:pPr marL="0" algn="l" defTabSz="914400" rtl="0" eaLnBrk="1" fontAlgn="b" latinLnBrk="0" hangingPunct="1"/>
                      <a:r>
                        <a:rPr lang="zh-CN" altLang="en-US" sz="900" u="none" strike="noStrike" kern="1200" dirty="0">
                          <a:solidFill>
                            <a:schemeClr val="dk1"/>
                          </a:solidFill>
                          <a:latin typeface="+mn-lt"/>
                          <a:ea typeface="+mn-ea"/>
                          <a:cs typeface="+mn-cs"/>
                        </a:rPr>
                        <a:t>调整</a:t>
                      </a:r>
                    </a:p>
                  </a:txBody>
                  <a:tcPr marL="9525" marR="9525" marT="9525" marB="0" anchor="ctr"/>
                </a:tc>
                <a:tc>
                  <a:txBody>
                    <a:bodyPr/>
                    <a:lstStyle/>
                    <a:p>
                      <a:pPr marL="0" algn="l" defTabSz="914400" rtl="0" eaLnBrk="1" fontAlgn="b" latinLnBrk="0" hangingPunct="1"/>
                      <a:r>
                        <a:rPr lang="zh-CN" altLang="en-US" sz="900" u="none" strike="noStrike" kern="1200" dirty="0">
                          <a:solidFill>
                            <a:schemeClr val="dk1"/>
                          </a:solidFill>
                          <a:latin typeface="+mn-lt"/>
                          <a:ea typeface="+mn-ea"/>
                          <a:cs typeface="+mn-cs"/>
                        </a:rPr>
                        <a:t>待测试</a:t>
                      </a:r>
                    </a:p>
                  </a:txBody>
                  <a:tcPr marL="9525" marR="9525" marT="9525" marB="0" anchor="b"/>
                </a:tc>
                <a:tc>
                  <a:txBody>
                    <a:bodyPr/>
                    <a:lstStyle/>
                    <a:p>
                      <a:pPr marL="0" algn="l" defTabSz="914400" rtl="0" eaLnBrk="1" fontAlgn="b" latinLnBrk="0" hangingPunct="1"/>
                      <a:r>
                        <a:rPr lang="en-US" altLang="zh-CN" sz="900" u="none" strike="noStrike" kern="1200" dirty="0">
                          <a:solidFill>
                            <a:schemeClr val="dk1"/>
                          </a:solidFill>
                          <a:latin typeface="+mn-lt"/>
                          <a:ea typeface="+mn-ea"/>
                          <a:cs typeface="+mn-cs"/>
                        </a:rPr>
                        <a:t>2</a:t>
                      </a:r>
                    </a:p>
                  </a:txBody>
                  <a:tcPr marL="9525" marR="9525" marT="9525" marB="0" anchor="b"/>
                </a:tc>
              </a:tr>
              <a:tr h="171450">
                <a:tc vMerge="1">
                  <a:txBody>
                    <a:bodyPr/>
                    <a:lstStyle/>
                    <a:p>
                      <a:endParaRPr lang="zh-CN" altLang="en-US"/>
                    </a:p>
                  </a:txBody>
                  <a:tcPr/>
                </a:tc>
                <a:tc>
                  <a:txBody>
                    <a:bodyPr/>
                    <a:lstStyle/>
                    <a:p>
                      <a:pPr marL="0" algn="l" defTabSz="914400" rtl="0" eaLnBrk="1" fontAlgn="b" latinLnBrk="0" hangingPunct="1"/>
                      <a:r>
                        <a:rPr lang="zh-CN" altLang="en-US" sz="900" u="none" strike="noStrike" kern="1200" dirty="0">
                          <a:solidFill>
                            <a:schemeClr val="dk1"/>
                          </a:solidFill>
                          <a:latin typeface="+mn-lt"/>
                          <a:ea typeface="+mn-ea"/>
                          <a:cs typeface="+mn-cs"/>
                        </a:rPr>
                        <a:t>推迟中</a:t>
                      </a:r>
                    </a:p>
                  </a:txBody>
                  <a:tcPr marL="9525" marR="9525" marT="9525" marB="0" anchor="b"/>
                </a:tc>
                <a:tc>
                  <a:txBody>
                    <a:bodyPr/>
                    <a:lstStyle/>
                    <a:p>
                      <a:pPr marL="0" algn="l" defTabSz="914400" rtl="0" eaLnBrk="1" fontAlgn="b" latinLnBrk="0" hangingPunct="1"/>
                      <a:r>
                        <a:rPr lang="en-US" altLang="zh-CN" sz="900" u="none" strike="noStrike" kern="1200" dirty="0">
                          <a:solidFill>
                            <a:schemeClr val="dk1"/>
                          </a:solidFill>
                          <a:latin typeface="+mn-lt"/>
                          <a:ea typeface="+mn-ea"/>
                          <a:cs typeface="+mn-cs"/>
                        </a:rPr>
                        <a:t>6</a:t>
                      </a:r>
                    </a:p>
                  </a:txBody>
                  <a:tcPr marL="9525" marR="9525" marT="9525" marB="0" anchor="b"/>
                </a:tc>
              </a:tr>
              <a:tr h="171450">
                <a:tc vMerge="1">
                  <a:txBody>
                    <a:bodyPr/>
                    <a:lstStyle/>
                    <a:p>
                      <a:endParaRPr lang="zh-CN" altLang="en-US"/>
                    </a:p>
                  </a:txBody>
                  <a:tcPr/>
                </a:tc>
                <a:tc>
                  <a:txBody>
                    <a:bodyPr/>
                    <a:lstStyle/>
                    <a:p>
                      <a:pPr marL="0" algn="l" defTabSz="914400" rtl="0" eaLnBrk="1" fontAlgn="b" latinLnBrk="0" hangingPunct="1"/>
                      <a:r>
                        <a:rPr lang="zh-CN" altLang="en-US" sz="900" u="none" strike="noStrike" kern="1200" dirty="0">
                          <a:solidFill>
                            <a:schemeClr val="dk1"/>
                          </a:solidFill>
                          <a:latin typeface="+mn-lt"/>
                          <a:ea typeface="+mn-ea"/>
                          <a:cs typeface="+mn-cs"/>
                        </a:rPr>
                        <a:t>测试中</a:t>
                      </a:r>
                    </a:p>
                  </a:txBody>
                  <a:tcPr marL="9525" marR="9525" marT="9525" marB="0" anchor="b"/>
                </a:tc>
                <a:tc>
                  <a:txBody>
                    <a:bodyPr/>
                    <a:lstStyle/>
                    <a:p>
                      <a:pPr marL="0" algn="l" defTabSz="914400" rtl="0" eaLnBrk="1" fontAlgn="b" latinLnBrk="0" hangingPunct="1"/>
                      <a:r>
                        <a:rPr lang="en-US" altLang="zh-CN" sz="900" u="none" strike="noStrike" kern="1200" dirty="0">
                          <a:solidFill>
                            <a:schemeClr val="dk1"/>
                          </a:solidFill>
                          <a:latin typeface="+mn-lt"/>
                          <a:ea typeface="+mn-ea"/>
                          <a:cs typeface="+mn-cs"/>
                        </a:rPr>
                        <a:t>1</a:t>
                      </a:r>
                    </a:p>
                  </a:txBody>
                  <a:tcPr marL="9525" marR="9525" marT="9525" marB="0" anchor="b"/>
                </a:tc>
              </a:tr>
              <a:tr h="171450">
                <a:tc>
                  <a:txBody>
                    <a:bodyPr/>
                    <a:lstStyle/>
                    <a:p>
                      <a:pPr marL="0" algn="l" defTabSz="914400" rtl="0" eaLnBrk="1" fontAlgn="b" latinLnBrk="0" hangingPunct="1"/>
                      <a:r>
                        <a:rPr lang="zh-CN" altLang="en-US" sz="900" u="none" strike="noStrike" kern="1200" dirty="0">
                          <a:solidFill>
                            <a:schemeClr val="dk1"/>
                          </a:solidFill>
                          <a:latin typeface="+mn-lt"/>
                          <a:ea typeface="+mn-ea"/>
                          <a:cs typeface="+mn-cs"/>
                        </a:rPr>
                        <a:t>作废</a:t>
                      </a:r>
                    </a:p>
                  </a:txBody>
                  <a:tcPr marL="9525" marR="9525" marT="9525" marB="0" anchor="b"/>
                </a:tc>
                <a:tc>
                  <a:txBody>
                    <a:bodyPr/>
                    <a:lstStyle/>
                    <a:p>
                      <a:pPr marL="0" algn="l" defTabSz="914400" rtl="0" eaLnBrk="1" fontAlgn="b" latinLnBrk="0" hangingPunct="1"/>
                      <a:r>
                        <a:rPr lang="zh-CN" altLang="en-US" sz="900" u="none" strike="noStrike" kern="1200" dirty="0">
                          <a:solidFill>
                            <a:schemeClr val="dk1"/>
                          </a:solidFill>
                          <a:latin typeface="+mn-lt"/>
                          <a:ea typeface="+mn-ea"/>
                          <a:cs typeface="+mn-cs"/>
                        </a:rPr>
                        <a:t>推迟中</a:t>
                      </a:r>
                    </a:p>
                  </a:txBody>
                  <a:tcPr marL="9525" marR="9525" marT="9525" marB="0" anchor="b"/>
                </a:tc>
                <a:tc>
                  <a:txBody>
                    <a:bodyPr/>
                    <a:lstStyle/>
                    <a:p>
                      <a:pPr marL="0" algn="l" defTabSz="914400" rtl="0" eaLnBrk="1" fontAlgn="b" latinLnBrk="0" hangingPunct="1"/>
                      <a:r>
                        <a:rPr lang="en-US" altLang="zh-CN" sz="900" u="none" strike="noStrike" kern="1200" dirty="0">
                          <a:solidFill>
                            <a:schemeClr val="dk1"/>
                          </a:solidFill>
                          <a:latin typeface="+mn-lt"/>
                          <a:ea typeface="+mn-ea"/>
                          <a:cs typeface="+mn-cs"/>
                        </a:rPr>
                        <a:t>4</a:t>
                      </a:r>
                    </a:p>
                  </a:txBody>
                  <a:tcPr marL="9525" marR="9525" marT="9525" marB="0" anchor="b"/>
                </a:tc>
              </a:tr>
            </a:tbl>
          </a:graphicData>
        </a:graphic>
      </p:graphicFrame>
      <p:graphicFrame>
        <p:nvGraphicFramePr>
          <p:cNvPr id="8" name="表格 7"/>
          <p:cNvGraphicFramePr>
            <a:graphicFrameLocks noGrp="1"/>
          </p:cNvGraphicFramePr>
          <p:nvPr/>
        </p:nvGraphicFramePr>
        <p:xfrm>
          <a:off x="7380312" y="2420888"/>
          <a:ext cx="1584176" cy="704850"/>
        </p:xfrm>
        <a:graphic>
          <a:graphicData uri="http://schemas.openxmlformats.org/drawingml/2006/table">
            <a:tbl>
              <a:tblPr>
                <a:tableStyleId>{35758FB7-9AC5-4552-8A53-C91805E547FA}</a:tableStyleId>
              </a:tblPr>
              <a:tblGrid>
                <a:gridCol w="504056"/>
                <a:gridCol w="1080120"/>
              </a:tblGrid>
              <a:tr h="342900">
                <a:tc>
                  <a:txBody>
                    <a:bodyPr/>
                    <a:lstStyle/>
                    <a:p>
                      <a:pPr algn="l" fontAlgn="ctr"/>
                      <a:r>
                        <a:rPr lang="zh-CN" altLang="en-US" sz="900" u="none" strike="noStrike" dirty="0"/>
                        <a:t>库存类</a:t>
                      </a:r>
                      <a:endParaRPr lang="zh-CN" altLang="en-US" sz="900" b="0" i="0" u="none" strike="noStrike" dirty="0">
                        <a:solidFill>
                          <a:srgbClr val="000000"/>
                        </a:solidFill>
                        <a:latin typeface="+mn-lt"/>
                      </a:endParaRPr>
                    </a:p>
                  </a:txBody>
                  <a:tcPr marL="9525" marR="9525" marT="9525" marB="0" anchor="ctr"/>
                </a:tc>
                <a:tc>
                  <a:txBody>
                    <a:bodyPr/>
                    <a:lstStyle/>
                    <a:p>
                      <a:pPr algn="l" fontAlgn="b"/>
                      <a:r>
                        <a:rPr lang="zh-CN" altLang="en-US" sz="900" u="none" strike="noStrike"/>
                        <a:t>按 类别、全类别；数量、金额；正序、倒序 ；</a:t>
                      </a:r>
                      <a:r>
                        <a:rPr lang="en-US" altLang="zh-CN" sz="900" u="none" strike="noStrike"/>
                        <a:t>TOP </a:t>
                      </a:r>
                      <a:r>
                        <a:rPr lang="zh-CN" altLang="en-US" sz="900" u="none" strike="noStrike"/>
                        <a:t>排行</a:t>
                      </a:r>
                      <a:endParaRPr lang="zh-CN" altLang="en-US" sz="900" b="0" i="0" u="none" strike="noStrike">
                        <a:solidFill>
                          <a:srgbClr val="000000"/>
                        </a:solidFill>
                        <a:latin typeface="+mn-lt"/>
                      </a:endParaRPr>
                    </a:p>
                  </a:txBody>
                  <a:tcPr marL="9525" marR="9525" marT="9525" marB="0" anchor="b"/>
                </a:tc>
              </a:tr>
              <a:tr h="171450">
                <a:tc>
                  <a:txBody>
                    <a:bodyPr/>
                    <a:lstStyle/>
                    <a:p>
                      <a:pPr algn="l" fontAlgn="b"/>
                      <a:r>
                        <a:rPr lang="zh-CN" altLang="en-US" sz="900" u="none" strike="noStrike" dirty="0"/>
                        <a:t>会员分析</a:t>
                      </a:r>
                      <a:endParaRPr lang="zh-CN" altLang="en-US" sz="900" b="0" i="0" u="none" strike="noStrike" dirty="0">
                        <a:solidFill>
                          <a:srgbClr val="000000"/>
                        </a:solidFill>
                        <a:latin typeface="+mn-lt"/>
                      </a:endParaRPr>
                    </a:p>
                  </a:txBody>
                  <a:tcPr marL="9525" marR="9525" marT="9525" marB="0" anchor="ctr"/>
                </a:tc>
                <a:tc>
                  <a:txBody>
                    <a:bodyPr/>
                    <a:lstStyle/>
                    <a:p>
                      <a:pPr algn="l" fontAlgn="b"/>
                      <a:r>
                        <a:rPr lang="zh-CN" altLang="en-US" sz="900" u="none" strike="noStrike" dirty="0"/>
                        <a:t>消费金额段，销售占比等</a:t>
                      </a:r>
                      <a:endParaRPr lang="zh-CN" altLang="en-US" sz="900" b="0" i="0" u="none" strike="noStrike" dirty="0">
                        <a:solidFill>
                          <a:srgbClr val="000000"/>
                        </a:solidFill>
                        <a:latin typeface="+mn-lt"/>
                      </a:endParaRPr>
                    </a:p>
                  </a:txBody>
                  <a:tcPr marL="9525" marR="9525" marT="9525" marB="0" anchor="b"/>
                </a:tc>
              </a:tr>
            </a:tbl>
          </a:graphicData>
        </a:graphic>
      </p:graphicFrame>
      <p:graphicFrame>
        <p:nvGraphicFramePr>
          <p:cNvPr id="9" name="表格 8"/>
          <p:cNvGraphicFramePr>
            <a:graphicFrameLocks noGrp="1"/>
          </p:cNvGraphicFramePr>
          <p:nvPr/>
        </p:nvGraphicFramePr>
        <p:xfrm>
          <a:off x="611560" y="4005064"/>
          <a:ext cx="7863874" cy="1559560"/>
        </p:xfrm>
        <a:graphic>
          <a:graphicData uri="http://schemas.openxmlformats.org/drawingml/2006/table">
            <a:tbl>
              <a:tblPr firstRow="1" bandRow="1">
                <a:tableStyleId>{5C22544A-7EE6-4342-B048-85BDC9FD1C3A}</a:tableStyleId>
              </a:tblPr>
              <a:tblGrid>
                <a:gridCol w="643040"/>
                <a:gridCol w="3245392"/>
                <a:gridCol w="1167130"/>
                <a:gridCol w="2808312"/>
              </a:tblGrid>
              <a:tr h="370840">
                <a:tc>
                  <a:txBody>
                    <a:bodyPr/>
                    <a:lstStyle/>
                    <a:p>
                      <a:r>
                        <a:rPr lang="en-US" altLang="zh-CN" dirty="0" smtClean="0"/>
                        <a:t>SN</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风险评估</a:t>
                      </a:r>
                      <a:endParaRPr lang="zh-CN" altLang="en-US" dirty="0"/>
                    </a:p>
                  </a:txBody>
                  <a:tcPr/>
                </a:tc>
                <a:tc>
                  <a:txBody>
                    <a:bodyPr/>
                    <a:lstStyle/>
                    <a:p>
                      <a:r>
                        <a:rPr lang="zh-CN" altLang="en-US" dirty="0" smtClean="0"/>
                        <a:t>建议方案</a:t>
                      </a:r>
                      <a:endParaRPr lang="zh-CN" altLang="en-US" dirty="0"/>
                    </a:p>
                  </a:txBody>
                  <a:tcPr/>
                </a:tc>
              </a:tr>
              <a:tr h="370840">
                <a:tc>
                  <a:txBody>
                    <a:bodyPr/>
                    <a:lstStyle/>
                    <a:p>
                      <a:r>
                        <a:rPr lang="en-US" altLang="zh-CN" sz="1000" dirty="0" smtClean="0"/>
                        <a:t>1</a:t>
                      </a:r>
                      <a:endParaRPr lang="zh-CN" altLang="en-US" sz="1000" dirty="0"/>
                    </a:p>
                  </a:txBody>
                  <a:tcPr/>
                </a:tc>
                <a:tc>
                  <a:txBody>
                    <a:bodyPr/>
                    <a:lstStyle/>
                    <a:p>
                      <a:r>
                        <a:rPr lang="en-US" altLang="zh-CN" sz="1000" dirty="0" smtClean="0"/>
                        <a:t>ORACLE 9I</a:t>
                      </a:r>
                      <a:r>
                        <a:rPr lang="zh-CN" altLang="en-US" sz="1000" dirty="0" smtClean="0"/>
                        <a:t>的数据库查询效率比较低</a:t>
                      </a:r>
                      <a:endParaRPr lang="zh-CN" altLang="en-US" sz="1000" dirty="0"/>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r>
                        <a:rPr lang="zh-CN" altLang="en-US" sz="1000" dirty="0" smtClean="0"/>
                        <a:t>升级</a:t>
                      </a:r>
                      <a:r>
                        <a:rPr lang="en-US" altLang="zh-CN" sz="1000" dirty="0" smtClean="0"/>
                        <a:t>oracle</a:t>
                      </a:r>
                      <a:r>
                        <a:rPr lang="zh-CN" altLang="en-US" sz="1000" dirty="0" smtClean="0"/>
                        <a:t>数据库的等级至</a:t>
                      </a:r>
                      <a:r>
                        <a:rPr lang="en-US" altLang="zh-CN" sz="1000" dirty="0" smtClean="0"/>
                        <a:t>11g</a:t>
                      </a:r>
                      <a:r>
                        <a:rPr lang="zh-CN" altLang="en-US" sz="1000" dirty="0" smtClean="0"/>
                        <a:t>，查询效率有所提升</a:t>
                      </a:r>
                      <a:endParaRPr lang="zh-CN" altLang="en-US" sz="1000" dirty="0"/>
                    </a:p>
                  </a:txBody>
                  <a:tcPr/>
                </a:tc>
              </a:tr>
              <a:tr h="370840">
                <a:tc>
                  <a:txBody>
                    <a:bodyPr/>
                    <a:lstStyle/>
                    <a:p>
                      <a:r>
                        <a:rPr lang="en-US" altLang="zh-CN" sz="1000" dirty="0" smtClean="0"/>
                        <a:t>2</a:t>
                      </a:r>
                      <a:endParaRPr lang="zh-CN" altLang="en-US" sz="1000" dirty="0"/>
                    </a:p>
                  </a:txBody>
                  <a:tcPr/>
                </a:tc>
                <a:tc>
                  <a:txBody>
                    <a:bodyPr/>
                    <a:lstStyle/>
                    <a:p>
                      <a:r>
                        <a:rPr lang="zh-CN" altLang="en-US" sz="1000" dirty="0" smtClean="0"/>
                        <a:t>部分报表在</a:t>
                      </a:r>
                      <a:r>
                        <a:rPr lang="en-US" altLang="zh-CN" sz="1000" dirty="0" smtClean="0"/>
                        <a:t>WIN7</a:t>
                      </a:r>
                      <a:r>
                        <a:rPr lang="zh-CN" altLang="en-US" sz="1000" dirty="0" smtClean="0"/>
                        <a:t>上使用降龙客户端查询的效率比较低</a:t>
                      </a:r>
                      <a:endParaRPr lang="zh-CN" altLang="en-US" sz="1000" dirty="0"/>
                    </a:p>
                  </a:txBody>
                  <a:tcPr/>
                </a:tc>
                <a:tc>
                  <a:txBody>
                    <a:bodyPr/>
                    <a:lstStyle/>
                    <a:p>
                      <a:r>
                        <a:rPr lang="zh-CN" altLang="en-US" sz="1000" dirty="0" smtClean="0"/>
                        <a:t>风险状态显现</a:t>
                      </a:r>
                      <a:endParaRPr lang="en-US" altLang="zh-CN" sz="1000" dirty="0" smtClean="0"/>
                    </a:p>
                    <a:p>
                      <a:r>
                        <a:rPr lang="zh-CN" altLang="en-US" sz="1000" dirty="0" smtClean="0"/>
                        <a:t>风险等级中</a:t>
                      </a:r>
                      <a:endParaRPr lang="en-US" altLang="zh-CN" sz="1000" dirty="0" smtClean="0"/>
                    </a:p>
                  </a:txBody>
                  <a:tcPr/>
                </a:tc>
                <a:tc>
                  <a:txBody>
                    <a:bodyPr/>
                    <a:lstStyle/>
                    <a:p>
                      <a:endParaRPr lang="zh-CN" altLang="en-US" sz="1000" dirty="0"/>
                    </a:p>
                  </a:txBody>
                  <a:tcPr/>
                </a:tc>
              </a:tr>
              <a:tr h="370840">
                <a:tc>
                  <a:txBody>
                    <a:bodyPr/>
                    <a:lstStyle/>
                    <a:p>
                      <a:r>
                        <a:rPr lang="en-US" altLang="zh-CN" sz="1000" dirty="0" smtClean="0"/>
                        <a:t>3</a:t>
                      </a:r>
                      <a:endParaRPr lang="zh-CN" altLang="en-US" sz="1000" dirty="0"/>
                    </a:p>
                  </a:txBody>
                  <a:tcPr/>
                </a:tc>
                <a:tc>
                  <a:txBody>
                    <a:bodyPr/>
                    <a:lstStyle/>
                    <a:p>
                      <a:r>
                        <a:rPr lang="zh-CN" altLang="en-US" sz="1000" dirty="0" smtClean="0"/>
                        <a:t>工作量过大，降龙开发人手不足</a:t>
                      </a:r>
                      <a:endParaRPr lang="zh-CN" altLang="en-US" sz="1000" dirty="0"/>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endParaRPr lang="zh-CN" altLang="en-US" sz="1000" dirty="0"/>
                    </a:p>
                  </a:txBody>
                  <a:tcPr/>
                </a:tc>
              </a:tr>
            </a:tbl>
          </a:graphicData>
        </a:graphic>
      </p:graphicFrame>
      <p:graphicFrame>
        <p:nvGraphicFramePr>
          <p:cNvPr id="10" name="对象 9"/>
          <p:cNvGraphicFramePr>
            <a:graphicFrameLocks noChangeAspect="1"/>
          </p:cNvGraphicFramePr>
          <p:nvPr/>
        </p:nvGraphicFramePr>
        <p:xfrm>
          <a:off x="7546032" y="5623520"/>
          <a:ext cx="1058416" cy="757808"/>
        </p:xfrm>
        <a:graphic>
          <a:graphicData uri="http://schemas.openxmlformats.org/presentationml/2006/ole">
            <p:oleObj spid="_x0000_s4099" name="工作表" showAsIcon="1" r:id="rId8" imgW="914400" imgH="685800" progId="Excel.Sheet.12">
              <p:embed/>
            </p:oleObj>
          </a:graphicData>
        </a:graphic>
      </p:graphicFrame>
    </p:spTree>
    <p:extLst>
      <p:ext uri="{BB962C8B-B14F-4D97-AF65-F5344CB8AC3E}">
        <p14:creationId xmlns="" xmlns:p14="http://schemas.microsoft.com/office/powerpoint/2010/main" val="3785205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手工报表项目概况分析</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项目计划及</a:t>
            </a:r>
            <a:r>
              <a:rPr lang="zh-CN" altLang="en-US" dirty="0" smtClean="0"/>
              <a:t>进度</a:t>
            </a:r>
            <a:endParaRPr lang="en-US" altLang="zh-CN" dirty="0" smtClean="0"/>
          </a:p>
          <a:p>
            <a:endParaRPr lang="en-US" altLang="zh-CN" dirty="0" smtClean="0"/>
          </a:p>
          <a:p>
            <a:pPr>
              <a:buNone/>
            </a:pPr>
            <a:endParaRPr lang="en-US" altLang="zh-CN" dirty="0"/>
          </a:p>
          <a:p>
            <a:r>
              <a:rPr lang="zh-CN" altLang="en-US" dirty="0"/>
              <a:t>项目问题和难点及相应的解决方案</a:t>
            </a:r>
            <a:endParaRPr lang="en-US" altLang="zh-CN" dirty="0"/>
          </a:p>
          <a:p>
            <a:endParaRPr lang="zh-CN" altLang="en-US" dirty="0"/>
          </a:p>
        </p:txBody>
      </p:sp>
      <p:graphicFrame>
        <p:nvGraphicFramePr>
          <p:cNvPr id="5" name="图示 4"/>
          <p:cNvGraphicFramePr/>
          <p:nvPr/>
        </p:nvGraphicFramePr>
        <p:xfrm>
          <a:off x="899592" y="2276872"/>
          <a:ext cx="7056784" cy="11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表格 5"/>
          <p:cNvGraphicFramePr>
            <a:graphicFrameLocks noGrp="1"/>
          </p:cNvGraphicFramePr>
          <p:nvPr/>
        </p:nvGraphicFramePr>
        <p:xfrm>
          <a:off x="611560" y="4005064"/>
          <a:ext cx="7747940" cy="1559560"/>
        </p:xfrm>
        <a:graphic>
          <a:graphicData uri="http://schemas.openxmlformats.org/drawingml/2006/table">
            <a:tbl>
              <a:tblPr firstRow="1" bandRow="1">
                <a:tableStyleId>{5C22544A-7EE6-4342-B048-85BDC9FD1C3A}</a:tableStyleId>
              </a:tblPr>
              <a:tblGrid>
                <a:gridCol w="563880"/>
                <a:gridCol w="3220345"/>
                <a:gridCol w="1167130"/>
                <a:gridCol w="2796585"/>
              </a:tblGrid>
              <a:tr h="370840">
                <a:tc>
                  <a:txBody>
                    <a:bodyPr/>
                    <a:lstStyle/>
                    <a:p>
                      <a:r>
                        <a:rPr lang="en-US" altLang="zh-CN" dirty="0" smtClean="0"/>
                        <a:t>SN</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风险评估</a:t>
                      </a:r>
                      <a:endParaRPr lang="zh-CN" altLang="en-US" dirty="0"/>
                    </a:p>
                  </a:txBody>
                  <a:tcPr/>
                </a:tc>
                <a:tc>
                  <a:txBody>
                    <a:bodyPr/>
                    <a:lstStyle/>
                    <a:p>
                      <a:r>
                        <a:rPr lang="zh-CN" altLang="en-US" dirty="0" smtClean="0"/>
                        <a:t>建议方案</a:t>
                      </a:r>
                      <a:endParaRPr lang="zh-CN" altLang="en-US" dirty="0"/>
                    </a:p>
                  </a:txBody>
                  <a:tcPr/>
                </a:tc>
              </a:tr>
              <a:tr h="370840">
                <a:tc>
                  <a:txBody>
                    <a:bodyPr/>
                    <a:lstStyle/>
                    <a:p>
                      <a:r>
                        <a:rPr lang="en-US" altLang="zh-CN" sz="1000" kern="1200" dirty="0" smtClean="0">
                          <a:solidFill>
                            <a:schemeClr val="dk1"/>
                          </a:solidFill>
                          <a:latin typeface="+mn-lt"/>
                          <a:ea typeface="+mn-ea"/>
                          <a:cs typeface="+mn-cs"/>
                        </a:rPr>
                        <a:t>1</a:t>
                      </a:r>
                      <a:endParaRPr lang="zh-CN" altLang="en-US" sz="1000" kern="1200" dirty="0" smtClean="0">
                        <a:solidFill>
                          <a:schemeClr val="dk1"/>
                        </a:solidFill>
                        <a:latin typeface="+mn-lt"/>
                        <a:ea typeface="+mn-ea"/>
                        <a:cs typeface="+mn-cs"/>
                      </a:endParaRPr>
                    </a:p>
                  </a:txBody>
                  <a:tcPr/>
                </a:tc>
                <a:tc>
                  <a:txBody>
                    <a:bodyPr/>
                    <a:lstStyle/>
                    <a:p>
                      <a:r>
                        <a:rPr lang="en-US" altLang="zh-CN" sz="1000" kern="1200" dirty="0" smtClean="0">
                          <a:solidFill>
                            <a:schemeClr val="dk1"/>
                          </a:solidFill>
                          <a:latin typeface="+mn-lt"/>
                          <a:ea typeface="+mn-ea"/>
                          <a:cs typeface="+mn-cs"/>
                        </a:rPr>
                        <a:t>FTP</a:t>
                      </a:r>
                      <a:r>
                        <a:rPr lang="zh-CN" altLang="en-US" sz="1000" kern="1200" dirty="0" smtClean="0">
                          <a:solidFill>
                            <a:schemeClr val="dk1"/>
                          </a:solidFill>
                          <a:latin typeface="+mn-lt"/>
                          <a:ea typeface="+mn-ea"/>
                          <a:cs typeface="+mn-cs"/>
                        </a:rPr>
                        <a:t>有时候不稳定，导致远程无法打开</a:t>
                      </a:r>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endParaRPr lang="zh-CN" altLang="en-US" sz="1000" kern="1200" dirty="0" smtClean="0">
                        <a:solidFill>
                          <a:schemeClr val="dk1"/>
                        </a:solidFill>
                        <a:latin typeface="+mn-lt"/>
                        <a:ea typeface="+mn-ea"/>
                        <a:cs typeface="+mn-cs"/>
                      </a:endParaRPr>
                    </a:p>
                  </a:txBody>
                  <a:tcPr/>
                </a:tc>
              </a:tr>
              <a:tr h="370840">
                <a:tc>
                  <a:txBody>
                    <a:bodyPr/>
                    <a:lstStyle/>
                    <a:p>
                      <a:r>
                        <a:rPr lang="en-US" altLang="zh-CN" sz="1000" kern="1200" dirty="0" smtClean="0">
                          <a:solidFill>
                            <a:schemeClr val="dk1"/>
                          </a:solidFill>
                          <a:latin typeface="+mn-lt"/>
                          <a:ea typeface="+mn-ea"/>
                          <a:cs typeface="+mn-cs"/>
                        </a:rPr>
                        <a:t>2</a:t>
                      </a:r>
                      <a:endParaRPr lang="zh-CN" altLang="en-US" sz="1000" kern="1200" dirty="0" smtClean="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流程不明确，没有明确的需求对接人，导致报表响应不及时，计算口径不一致</a:t>
                      </a:r>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r>
                        <a:rPr lang="zh-CN" altLang="en-US" sz="1000" kern="1200" dirty="0" smtClean="0">
                          <a:solidFill>
                            <a:schemeClr val="dk1"/>
                          </a:solidFill>
                          <a:latin typeface="+mn-lt"/>
                          <a:ea typeface="+mn-ea"/>
                          <a:cs typeface="+mn-cs"/>
                        </a:rPr>
                        <a:t>明确临时报表的流程，做好需求分析及计算口径的记录</a:t>
                      </a:r>
                    </a:p>
                  </a:txBody>
                  <a:tcPr/>
                </a:tc>
              </a:tr>
              <a:tr h="370840">
                <a:tc>
                  <a:txBody>
                    <a:bodyPr/>
                    <a:lstStyle/>
                    <a:p>
                      <a:r>
                        <a:rPr lang="en-US" altLang="zh-CN" sz="1000" kern="1200" dirty="0" smtClean="0">
                          <a:solidFill>
                            <a:schemeClr val="dk1"/>
                          </a:solidFill>
                          <a:latin typeface="+mn-lt"/>
                          <a:ea typeface="+mn-ea"/>
                          <a:cs typeface="+mn-cs"/>
                        </a:rPr>
                        <a:t>3</a:t>
                      </a:r>
                      <a:endParaRPr lang="zh-CN" altLang="en-US" sz="1000" kern="1200" dirty="0" smtClean="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缺失数据的核查过程，导致部分报表的出具存在偏差</a:t>
                      </a:r>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dk1"/>
                          </a:solidFill>
                          <a:latin typeface="+mn-lt"/>
                          <a:ea typeface="+mn-ea"/>
                          <a:cs typeface="+mn-cs"/>
                        </a:rPr>
                        <a:t>明确临时报表的流程，对出具的报表进行质量管控</a:t>
                      </a:r>
                    </a:p>
                  </a:txBody>
                  <a:tcPr/>
                </a:tc>
              </a:tr>
            </a:tbl>
          </a:graphicData>
        </a:graphic>
      </p:graphicFrame>
      <p:graphicFrame>
        <p:nvGraphicFramePr>
          <p:cNvPr id="7" name="对象 6"/>
          <p:cNvGraphicFramePr>
            <a:graphicFrameLocks noChangeAspect="1"/>
          </p:cNvGraphicFramePr>
          <p:nvPr/>
        </p:nvGraphicFramePr>
        <p:xfrm>
          <a:off x="7546048" y="5589240"/>
          <a:ext cx="1058400" cy="793800"/>
        </p:xfrm>
        <a:graphic>
          <a:graphicData uri="http://schemas.openxmlformats.org/presentationml/2006/ole">
            <p:oleObj spid="_x0000_s5123" name="工作表" showAsIcon="1" r:id="rId8" imgW="914400" imgH="685800" progId="Excel.Sheet.12">
              <p:embed/>
            </p:oleObj>
          </a:graphicData>
        </a:graphic>
      </p:graphicFrame>
    </p:spTree>
    <p:extLst>
      <p:ext uri="{BB962C8B-B14F-4D97-AF65-F5344CB8AC3E}">
        <p14:creationId xmlns="" xmlns:p14="http://schemas.microsoft.com/office/powerpoint/2010/main" val="2030778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案例分享</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539552" y="1340768"/>
            <a:ext cx="7488832" cy="5016186"/>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971600" y="1279316"/>
            <a:ext cx="6984776" cy="4997814"/>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467544" y="1484783"/>
            <a:ext cx="7056784" cy="4346571"/>
          </a:xfrm>
          <a:prstGeom prst="rect">
            <a:avLst/>
          </a:prstGeom>
          <a:noFill/>
          <a:ln w="9525">
            <a:noFill/>
            <a:miter lim="800000"/>
            <a:headEnd/>
            <a:tailEnd/>
          </a:ln>
        </p:spPr>
      </p:pic>
      <p:pic>
        <p:nvPicPr>
          <p:cNvPr id="29703" name="Picture 7"/>
          <p:cNvPicPr>
            <a:picLocks noChangeAspect="1" noChangeArrowheads="1"/>
          </p:cNvPicPr>
          <p:nvPr/>
        </p:nvPicPr>
        <p:blipFill>
          <a:blip r:embed="rId5" cstate="print"/>
          <a:srcRect/>
          <a:stretch>
            <a:fillRect/>
          </a:stretch>
        </p:blipFill>
        <p:spPr bwMode="auto">
          <a:xfrm>
            <a:off x="467544" y="1268760"/>
            <a:ext cx="7848872" cy="5225106"/>
          </a:xfrm>
          <a:prstGeom prst="rect">
            <a:avLst/>
          </a:prstGeom>
          <a:noFill/>
          <a:ln w="9525">
            <a:noFill/>
            <a:miter lim="800000"/>
            <a:headEnd/>
            <a:tailEnd/>
          </a:ln>
        </p:spPr>
      </p:pic>
      <p:pic>
        <p:nvPicPr>
          <p:cNvPr id="29704" name="Picture 8"/>
          <p:cNvPicPr>
            <a:picLocks noChangeAspect="1" noChangeArrowheads="1"/>
          </p:cNvPicPr>
          <p:nvPr/>
        </p:nvPicPr>
        <p:blipFill>
          <a:blip r:embed="rId6" cstate="print"/>
          <a:srcRect/>
          <a:stretch>
            <a:fillRect/>
          </a:stretch>
        </p:blipFill>
        <p:spPr bwMode="auto">
          <a:xfrm>
            <a:off x="539552" y="1340768"/>
            <a:ext cx="8235820" cy="44644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20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29698"/>
                                        </p:tgtEl>
                                        <p:attrNameLst>
                                          <p:attrName>ppt_x</p:attrName>
                                        </p:attrNameLst>
                                      </p:cBhvr>
                                      <p:tavLst>
                                        <p:tav tm="0">
                                          <p:val>
                                            <p:strVal val="ppt_x"/>
                                          </p:val>
                                        </p:tav>
                                        <p:tav tm="100000">
                                          <p:val>
                                            <p:strVal val="ppt_x"/>
                                          </p:val>
                                        </p:tav>
                                      </p:tavLst>
                                    </p:anim>
                                    <p:anim calcmode="lin" valueType="num">
                                      <p:cBhvr additive="base">
                                        <p:cTn id="12" dur="500"/>
                                        <p:tgtEl>
                                          <p:spTgt spid="29698"/>
                                        </p:tgtEl>
                                        <p:attrNameLst>
                                          <p:attrName>ppt_y</p:attrName>
                                        </p:attrNameLst>
                                      </p:cBhvr>
                                      <p:tavLst>
                                        <p:tav tm="0">
                                          <p:val>
                                            <p:strVal val="ppt_y"/>
                                          </p:val>
                                        </p:tav>
                                        <p:tav tm="100000">
                                          <p:val>
                                            <p:strVal val="1+ppt_h/2"/>
                                          </p:val>
                                        </p:tav>
                                      </p:tavLst>
                                    </p:anim>
                                    <p:set>
                                      <p:cBhvr>
                                        <p:cTn id="13" dur="1" fill="hold">
                                          <p:stCondLst>
                                            <p:cond delay="499"/>
                                          </p:stCondLst>
                                        </p:cTn>
                                        <p:tgtEl>
                                          <p:spTgt spid="2969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xit" presetSubtype="16" fill="hold" nodeType="clickEffect">
                                  <p:stCondLst>
                                    <p:cond delay="0"/>
                                  </p:stCondLst>
                                  <p:childTnLst>
                                    <p:animEffect transition="out" filter="box(in)">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amond(in)">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xit" presetSubtype="16" fill="hold" nodeType="clickEffect">
                                  <p:stCondLst>
                                    <p:cond delay="0"/>
                                  </p:stCondLst>
                                  <p:childTnLst>
                                    <p:animEffect transition="out" filter="diamond(in)">
                                      <p:cBhvr>
                                        <p:cTn id="32" dur="2000"/>
                                        <p:tgtEl>
                                          <p:spTgt spid="10"/>
                                        </p:tgtEl>
                                      </p:cBhvr>
                                    </p:animEffect>
                                    <p:set>
                                      <p:cBhvr>
                                        <p:cTn id="33" dur="1" fill="hold">
                                          <p:stCondLst>
                                            <p:cond delay="19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9703"/>
                                        </p:tgtEl>
                                        <p:attrNameLst>
                                          <p:attrName>style.visibility</p:attrName>
                                        </p:attrNameLst>
                                      </p:cBhvr>
                                      <p:to>
                                        <p:strVal val="visible"/>
                                      </p:to>
                                    </p:set>
                                    <p:animEffect transition="in" filter="blinds(horizontal)">
                                      <p:cBhvr>
                                        <p:cTn id="38" dur="500"/>
                                        <p:tgtEl>
                                          <p:spTgt spid="29703"/>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xit" presetSubtype="16" fill="hold" nodeType="clickEffect">
                                  <p:stCondLst>
                                    <p:cond delay="0"/>
                                  </p:stCondLst>
                                  <p:childTnLst>
                                    <p:animEffect transition="out" filter="diamond(in)">
                                      <p:cBhvr>
                                        <p:cTn id="42" dur="2000"/>
                                        <p:tgtEl>
                                          <p:spTgt spid="29703"/>
                                        </p:tgtEl>
                                      </p:cBhvr>
                                    </p:animEffect>
                                    <p:set>
                                      <p:cBhvr>
                                        <p:cTn id="43" dur="1" fill="hold">
                                          <p:stCondLst>
                                            <p:cond delay="1999"/>
                                          </p:stCondLst>
                                        </p:cTn>
                                        <p:tgtEl>
                                          <p:spTgt spid="2970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9704"/>
                                        </p:tgtEl>
                                        <p:attrNameLst>
                                          <p:attrName>style.visibility</p:attrName>
                                        </p:attrNameLst>
                                      </p:cBhvr>
                                      <p:to>
                                        <p:strVal val="visible"/>
                                      </p:to>
                                    </p:set>
                                    <p:animEffect transition="in" filter="blinds(horizontal)">
                                      <p:cBhvr>
                                        <p:cTn id="48" dur="500"/>
                                        <p:tgtEl>
                                          <p:spTgt spid="297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nodeType="clickEffect">
                                  <p:stCondLst>
                                    <p:cond delay="0"/>
                                  </p:stCondLst>
                                  <p:childTnLst>
                                    <p:animEffect transition="out" filter="blinds(horizontal)">
                                      <p:cBhvr>
                                        <p:cTn id="52" dur="500"/>
                                        <p:tgtEl>
                                          <p:spTgt spid="29704"/>
                                        </p:tgtEl>
                                      </p:cBhvr>
                                    </p:animEffect>
                                    <p:set>
                                      <p:cBhvr>
                                        <p:cTn id="53" dur="1" fill="hold">
                                          <p:stCondLst>
                                            <p:cond delay="499"/>
                                          </p:stCondLst>
                                        </p:cTn>
                                        <p:tgtEl>
                                          <p:spTgt spid="297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行动计划</a:t>
            </a:r>
            <a:endParaRPr lang="zh-CN" altLang="en-US" dirty="0"/>
          </a:p>
        </p:txBody>
      </p:sp>
      <p:graphicFrame>
        <p:nvGraphicFramePr>
          <p:cNvPr id="4" name="内容占位符 3"/>
          <p:cNvGraphicFramePr>
            <a:graphicFrameLocks noGrp="1"/>
          </p:cNvGraphicFramePr>
          <p:nvPr>
            <p:ph idx="1"/>
          </p:nvPr>
        </p:nvGraphicFramePr>
        <p:xfrm>
          <a:off x="457200" y="1701800"/>
          <a:ext cx="8229600" cy="1483360"/>
        </p:xfrm>
        <a:graphic>
          <a:graphicData uri="http://schemas.openxmlformats.org/drawingml/2006/table">
            <a:tbl>
              <a:tblPr firstRow="1" bandRow="1">
                <a:tableStyleId>{5C22544A-7EE6-4342-B048-85BDC9FD1C3A}</a:tableStyleId>
              </a:tblPr>
              <a:tblGrid>
                <a:gridCol w="586408"/>
                <a:gridCol w="3600400"/>
                <a:gridCol w="1944216"/>
                <a:gridCol w="940768"/>
                <a:gridCol w="1157808"/>
              </a:tblGrid>
              <a:tr h="370840">
                <a:tc>
                  <a:txBody>
                    <a:bodyPr/>
                    <a:lstStyle/>
                    <a:p>
                      <a:r>
                        <a:rPr lang="en-US" altLang="zh-CN" dirty="0" smtClean="0"/>
                        <a:t>SN</a:t>
                      </a:r>
                      <a:endParaRPr lang="zh-CN" altLang="en-US" dirty="0"/>
                    </a:p>
                  </a:txBody>
                  <a:tcPr/>
                </a:tc>
                <a:tc>
                  <a:txBody>
                    <a:bodyPr/>
                    <a:lstStyle/>
                    <a:p>
                      <a:r>
                        <a:rPr lang="zh-CN" altLang="en-US" dirty="0" smtClean="0"/>
                        <a:t>行动描述</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责任人</a:t>
                      </a:r>
                    </a:p>
                  </a:txBody>
                  <a:tcPr/>
                </a:tc>
                <a:tc>
                  <a:txBody>
                    <a:bodyPr/>
                    <a:lstStyle/>
                    <a:p>
                      <a:r>
                        <a:rPr lang="zh-CN" altLang="en-US" dirty="0" smtClean="0"/>
                        <a:t>跟踪人</a:t>
                      </a:r>
                      <a:endParaRPr lang="zh-CN" altLang="en-US" dirty="0"/>
                    </a:p>
                  </a:txBody>
                  <a:tcPr/>
                </a:tc>
                <a:tc>
                  <a:txBody>
                    <a:bodyPr/>
                    <a:lstStyle/>
                    <a:p>
                      <a:r>
                        <a:rPr lang="zh-CN" altLang="en-US" dirty="0" smtClean="0"/>
                        <a:t>完成时间</a:t>
                      </a:r>
                      <a:endParaRPr lang="zh-CN" altLang="en-US" dirty="0"/>
                    </a:p>
                  </a:txBody>
                  <a:tcPr/>
                </a:tc>
              </a:tr>
              <a:tr h="370840">
                <a:tc>
                  <a:txBody>
                    <a:bodyPr/>
                    <a:lstStyle/>
                    <a:p>
                      <a:r>
                        <a:rPr lang="en-US" altLang="zh-CN" dirty="0" smtClean="0"/>
                        <a:t>1</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smtClean="0"/>
                        <a:t>2</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smtClean="0"/>
                        <a:t>3</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pPr>
              <a:defRPr/>
            </a:pPr>
            <a:r>
              <a:rPr lang="en-US" altLang="zh-CN"/>
              <a:t>2010</a:t>
            </a:r>
            <a:r>
              <a:rPr lang="zh-CN" altLang="en-US"/>
              <a:t>步步高</a:t>
            </a:r>
            <a:r>
              <a:rPr lang="en-US" altLang="zh-CN"/>
              <a:t>MT</a:t>
            </a:r>
            <a:r>
              <a:rPr lang="zh-CN" altLang="en-US"/>
              <a:t>培训班</a:t>
            </a:r>
          </a:p>
        </p:txBody>
      </p:sp>
      <p:pic>
        <p:nvPicPr>
          <p:cNvPr id="21507" name="Picture 9" descr="thank you final2"/>
          <p:cNvPicPr>
            <a:picLocks noChangeAspect="1" noChangeArrowheads="1"/>
          </p:cNvPicPr>
          <p:nvPr/>
        </p:nvPicPr>
        <p:blipFill>
          <a:blip r:embed="rId3" cstate="print"/>
          <a:srcRect/>
          <a:stretch>
            <a:fillRect/>
          </a:stretch>
        </p:blipFill>
        <p:spPr bwMode="auto">
          <a:xfrm>
            <a:off x="0" y="0"/>
            <a:ext cx="9144000" cy="6863716"/>
          </a:xfrm>
          <a:prstGeom prst="rect">
            <a:avLst/>
          </a:prstGeom>
          <a:noFill/>
          <a:ln w="9525">
            <a:noFill/>
            <a:miter lim="800000"/>
            <a:headEnd/>
            <a:tailEnd/>
          </a:ln>
        </p:spPr>
      </p:pic>
      <p:sp>
        <p:nvSpPr>
          <p:cNvPr id="21508" name="Rectangle 5"/>
          <p:cNvSpPr>
            <a:spLocks noChangeArrowheads="1"/>
          </p:cNvSpPr>
          <p:nvPr/>
        </p:nvSpPr>
        <p:spPr bwMode="auto">
          <a:xfrm>
            <a:off x="5003800" y="4149091"/>
            <a:ext cx="3455988" cy="1009650"/>
          </a:xfrm>
          <a:prstGeom prst="rect">
            <a:avLst/>
          </a:prstGeom>
          <a:solidFill>
            <a:schemeClr val="bg1"/>
          </a:solidFill>
          <a:ln w="9525">
            <a:solidFill>
              <a:schemeClr val="bg1"/>
            </a:solidFill>
            <a:miter lim="800000"/>
            <a:headEnd/>
            <a:tailEnd/>
          </a:ln>
        </p:spPr>
        <p:txBody>
          <a:bodyPr wrap="none" anchor="ctr"/>
          <a:lstStyle/>
          <a:p>
            <a:endParaRPr lang="zh-CN" altLang="en-US"/>
          </a:p>
        </p:txBody>
      </p:sp>
      <p:pic>
        <p:nvPicPr>
          <p:cNvPr id="21509" name="Picture 6" descr="标准字体"/>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84888" y="4093846"/>
            <a:ext cx="1439862" cy="721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r>
              <a:rPr lang="zh-CN" altLang="en-US" dirty="0" smtClean="0"/>
              <a:t>零售的数据化管理思路</a:t>
            </a:r>
            <a:endParaRPr lang="en-US" altLang="zh-CN" dirty="0" smtClean="0"/>
          </a:p>
          <a:p>
            <a:r>
              <a:rPr lang="zh-CN" altLang="en-US" dirty="0"/>
              <a:t>零售的</a:t>
            </a:r>
            <a:r>
              <a:rPr lang="zh-CN" altLang="en-US" dirty="0" smtClean="0"/>
              <a:t>数据化管理模型</a:t>
            </a:r>
            <a:endParaRPr lang="en-US" altLang="zh-CN" dirty="0" smtClean="0"/>
          </a:p>
          <a:p>
            <a:r>
              <a:rPr lang="en-US" altLang="zh-CN" dirty="0" smtClean="0"/>
              <a:t>RA</a:t>
            </a:r>
            <a:r>
              <a:rPr lang="zh-CN" altLang="en-US" dirty="0" smtClean="0"/>
              <a:t>报表项目概况分析</a:t>
            </a:r>
            <a:endParaRPr lang="en-US" altLang="zh-CN" dirty="0" smtClean="0"/>
          </a:p>
          <a:p>
            <a:r>
              <a:rPr lang="zh-CN" altLang="en-US" dirty="0" smtClean="0"/>
              <a:t>运营报表项目概况分析</a:t>
            </a:r>
            <a:endParaRPr lang="en-US" altLang="zh-CN" dirty="0" smtClean="0"/>
          </a:p>
          <a:p>
            <a:r>
              <a:rPr lang="zh-CN" altLang="en-US" dirty="0"/>
              <a:t>降</a:t>
            </a:r>
            <a:r>
              <a:rPr lang="zh-CN" altLang="en-US" dirty="0" smtClean="0"/>
              <a:t>龙报表项目概况分析</a:t>
            </a:r>
            <a:endParaRPr lang="en-US" altLang="zh-CN" dirty="0" smtClean="0"/>
          </a:p>
          <a:p>
            <a:r>
              <a:rPr lang="zh-CN" altLang="en-US" dirty="0" smtClean="0"/>
              <a:t>手工报表项目概况分析</a:t>
            </a:r>
            <a:endParaRPr lang="en-US" altLang="zh-CN" dirty="0" smtClean="0"/>
          </a:p>
          <a:p>
            <a:r>
              <a:rPr lang="zh-CN" altLang="en-US" dirty="0" smtClean="0"/>
              <a:t>行动计划</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 xmlns:p14="http://schemas.microsoft.com/office/powerpoint/2010/main" val="3519872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数据化管理思路</a:t>
            </a:r>
            <a:r>
              <a:rPr lang="en-US" altLang="zh-CN" dirty="0"/>
              <a:t/>
            </a:r>
            <a:br>
              <a:rPr lang="en-US" altLang="zh-CN" dirty="0"/>
            </a:br>
            <a:endParaRPr lang="zh-CN" altLang="en-US" dirty="0"/>
          </a:p>
        </p:txBody>
      </p:sp>
      <p:sp>
        <p:nvSpPr>
          <p:cNvPr id="3" name="内容占位符 2"/>
          <p:cNvSpPr>
            <a:spLocks noGrp="1"/>
          </p:cNvSpPr>
          <p:nvPr>
            <p:ph idx="1"/>
          </p:nvPr>
        </p:nvSpPr>
        <p:spPr>
          <a:xfrm>
            <a:off x="457200" y="1707222"/>
            <a:ext cx="8229600" cy="4530090"/>
          </a:xfrm>
        </p:spPr>
        <p:txBody>
          <a:bodyPr/>
          <a:lstStyle/>
          <a:p>
            <a:r>
              <a:rPr lang="zh-CN" altLang="en-US" sz="1800" dirty="0" smtClean="0"/>
              <a:t>业务指导</a:t>
            </a:r>
            <a:endParaRPr lang="en-US" altLang="zh-CN" sz="1800" dirty="0" smtClean="0"/>
          </a:p>
          <a:p>
            <a:pPr lvl="1"/>
            <a:r>
              <a:rPr lang="zh-CN" altLang="en-US" sz="1600" dirty="0" smtClean="0"/>
              <a:t>通过数据收集、数据监控、数据追踪等手段透视业务，通过数据分析、数据挖掘等方式搭建业务管理模型来提升业务</a:t>
            </a:r>
            <a:endParaRPr lang="en-US" altLang="zh-CN" sz="1600" dirty="0" smtClean="0"/>
          </a:p>
          <a:p>
            <a:pPr lvl="1"/>
            <a:r>
              <a:rPr lang="zh-CN" altLang="en-US" sz="1600" dirty="0" smtClean="0"/>
              <a:t>主要管理模块为目标、预测管理、利润及费用等</a:t>
            </a:r>
            <a:endParaRPr lang="en-US" altLang="zh-CN" sz="1600" dirty="0" smtClean="0"/>
          </a:p>
          <a:p>
            <a:r>
              <a:rPr lang="zh-CN" altLang="en-US" sz="1800" dirty="0" smtClean="0"/>
              <a:t>运营分析</a:t>
            </a:r>
            <a:endParaRPr lang="en-US" altLang="zh-CN" sz="1800" dirty="0" smtClean="0"/>
          </a:p>
          <a:p>
            <a:pPr lvl="1"/>
            <a:r>
              <a:rPr lang="zh-CN" altLang="en-US" sz="1600" dirty="0" smtClean="0"/>
              <a:t>对人、货、场、财的分析管理</a:t>
            </a:r>
            <a:endParaRPr lang="en-US" altLang="zh-CN" sz="1600" dirty="0" smtClean="0"/>
          </a:p>
          <a:p>
            <a:pPr lvl="1"/>
            <a:r>
              <a:rPr lang="zh-CN" altLang="en-US" sz="1600" dirty="0" smtClean="0"/>
              <a:t>主要管理模块为考核管理、库存分析管理、供应链分析管理、客流分析管理、客户关系管理等</a:t>
            </a:r>
            <a:endParaRPr lang="en-US" altLang="zh-CN" sz="1600" dirty="0" smtClean="0"/>
          </a:p>
          <a:p>
            <a:r>
              <a:rPr lang="zh-CN" altLang="en-US" sz="1800" dirty="0" smtClean="0"/>
              <a:t>经营策略</a:t>
            </a:r>
            <a:endParaRPr lang="en-US" altLang="zh-CN" sz="1800" dirty="0" smtClean="0"/>
          </a:p>
          <a:p>
            <a:pPr lvl="1"/>
            <a:r>
              <a:rPr lang="zh-CN" altLang="en-US" sz="1600" dirty="0" smtClean="0"/>
              <a:t>通过对各个经营环节进行对应的数据分析来达到指定或修改策略的目的</a:t>
            </a:r>
            <a:endParaRPr lang="en-US" altLang="zh-CN" sz="1600" dirty="0" smtClean="0"/>
          </a:p>
          <a:p>
            <a:pPr lvl="1"/>
            <a:r>
              <a:rPr lang="zh-CN" altLang="en-US" sz="1600" dirty="0" smtClean="0"/>
              <a:t>主要管理模块为会员顾客策略、商品定价策略、品牌定位策略、资源分配策略等</a:t>
            </a:r>
            <a:endParaRPr lang="en-US" altLang="zh-CN" sz="1600" dirty="0" smtClean="0"/>
          </a:p>
          <a:p>
            <a:r>
              <a:rPr lang="zh-CN" altLang="en-US" sz="1800" dirty="0" smtClean="0"/>
              <a:t>战略规划</a:t>
            </a:r>
            <a:endParaRPr lang="en-US" altLang="zh-CN" sz="1800" dirty="0" smtClean="0"/>
          </a:p>
          <a:p>
            <a:pPr lvl="1"/>
            <a:r>
              <a:rPr lang="zh-CN" altLang="en-US" sz="1600" dirty="0" smtClean="0"/>
              <a:t>通过企业内部和外部数据，指定企业的长远规划</a:t>
            </a:r>
            <a:endParaRPr lang="en-US" altLang="zh-CN" sz="1600" dirty="0" smtClean="0"/>
          </a:p>
          <a:p>
            <a:pPr lvl="1"/>
            <a:r>
              <a:rPr lang="zh-CN" altLang="en-US" sz="1600" dirty="0" smtClean="0"/>
              <a:t>主要管理模块为宏观经济分析、行业环境分析、经营环节分析、内部资源分析、战略目标规划管理、战略可操作性评估等</a:t>
            </a:r>
            <a:endParaRPr lang="zh-CN" altLang="en-US" sz="1600" dirty="0"/>
          </a:p>
        </p:txBody>
      </p:sp>
    </p:spTree>
    <p:extLst>
      <p:ext uri="{BB962C8B-B14F-4D97-AF65-F5344CB8AC3E}">
        <p14:creationId xmlns="" xmlns:p14="http://schemas.microsoft.com/office/powerpoint/2010/main" val="3631202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数据化管理模型</a:t>
            </a:r>
            <a:r>
              <a:rPr lang="en-US" altLang="zh-CN" dirty="0"/>
              <a:t/>
            </a:r>
            <a:br>
              <a:rPr lang="en-US" altLang="zh-CN" dirty="0"/>
            </a:br>
            <a:endParaRPr lang="zh-CN" altLang="en-US" dirty="0"/>
          </a:p>
        </p:txBody>
      </p:sp>
      <p:grpSp>
        <p:nvGrpSpPr>
          <p:cNvPr id="35" name="Group 3"/>
          <p:cNvGrpSpPr>
            <a:grpSpLocks/>
          </p:cNvGrpSpPr>
          <p:nvPr/>
        </p:nvGrpSpPr>
        <p:grpSpPr bwMode="auto">
          <a:xfrm>
            <a:off x="1619672" y="1246093"/>
            <a:ext cx="5400600" cy="4635400"/>
            <a:chOff x="1824" y="633"/>
            <a:chExt cx="2834" cy="2849"/>
          </a:xfrm>
        </p:grpSpPr>
        <p:sp>
          <p:nvSpPr>
            <p:cNvPr id="36" name="Puzzle3"/>
            <p:cNvSpPr>
              <a:spLocks noEditPoints="1" noChangeArrowheads="1"/>
            </p:cNvSpPr>
            <p:nvPr/>
          </p:nvSpPr>
          <p:spPr bwMode="gray">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adFill rotWithShape="1">
              <a:gsLst>
                <a:gs pos="0">
                  <a:srgbClr val="FF6600">
                    <a:gamma/>
                    <a:tint val="63529"/>
                    <a:invGamma/>
                  </a:srgbClr>
                </a:gs>
                <a:gs pos="100000">
                  <a:srgbClr val="FF6600"/>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37" name="Puzzle2"/>
            <p:cNvSpPr>
              <a:spLocks noEditPoints="1" noChangeArrowheads="1"/>
            </p:cNvSpPr>
            <p:nvPr/>
          </p:nvSpPr>
          <p:spPr bwMode="gray">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adFill rotWithShape="1">
              <a:gsLst>
                <a:gs pos="0">
                  <a:srgbClr val="FFCC00">
                    <a:gamma/>
                    <a:tint val="45490"/>
                    <a:invGamma/>
                  </a:srgbClr>
                </a:gs>
                <a:gs pos="100000">
                  <a:srgbClr val="FFCC00"/>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38" name="Puzzle4"/>
            <p:cNvSpPr>
              <a:spLocks noEditPoints="1" noChangeArrowheads="1"/>
            </p:cNvSpPr>
            <p:nvPr/>
          </p:nvSpPr>
          <p:spPr bwMode="gray">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adFill rotWithShape="1">
              <a:gsLst>
                <a:gs pos="0">
                  <a:schemeClr val="folHlink"/>
                </a:gs>
                <a:gs pos="100000">
                  <a:schemeClr val="folHlink">
                    <a:gamma/>
                    <a:tint val="51373"/>
                    <a:invGamma/>
                  </a:schemeClr>
                </a:gs>
              </a:gsLst>
              <a:lin ang="189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39" name="Puzzle1"/>
            <p:cNvSpPr>
              <a:spLocks noEditPoints="1" noChangeArrowheads="1"/>
            </p:cNvSpPr>
            <p:nvPr/>
          </p:nvSpPr>
          <p:spPr bwMode="gray">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adFill rotWithShape="1">
              <a:gsLst>
                <a:gs pos="0">
                  <a:schemeClr val="accent1"/>
                </a:gs>
                <a:gs pos="100000">
                  <a:schemeClr val="accent1">
                    <a:gamma/>
                    <a:shade val="46275"/>
                    <a:invGamma/>
                  </a:schemeClr>
                </a:gs>
              </a:gsLst>
              <a:lin ang="27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grpSp>
      <p:sp>
        <p:nvSpPr>
          <p:cNvPr id="40" name="Text Box 8"/>
          <p:cNvSpPr txBox="1">
            <a:spLocks noChangeArrowheads="1"/>
          </p:cNvSpPr>
          <p:nvPr/>
        </p:nvSpPr>
        <p:spPr bwMode="auto">
          <a:xfrm>
            <a:off x="6362741" y="3760693"/>
            <a:ext cx="2781259"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5F5F5F"/>
                </a:solidFill>
              </a:rPr>
              <a:t>零售策略中的数据化管理</a:t>
            </a:r>
            <a:endParaRPr lang="en-US" altLang="zh-CN" b="1" dirty="0">
              <a:solidFill>
                <a:srgbClr val="5F5F5F"/>
              </a:solidFill>
            </a:endParaRPr>
          </a:p>
          <a:p>
            <a:pPr marL="742950" lvl="2" indent="-285750" eaLnBrk="0" hangingPunct="0">
              <a:buFont typeface="Arial" panose="020B0604020202020204" pitchFamily="34" charset="0"/>
              <a:buChar char="•"/>
            </a:pPr>
            <a:r>
              <a:rPr lang="zh-CN" altLang="en-US" sz="1400" b="1" dirty="0">
                <a:solidFill>
                  <a:srgbClr val="5F5F5F"/>
                </a:solidFill>
              </a:rPr>
              <a:t>渠道管理</a:t>
            </a:r>
            <a:endParaRPr lang="en-US" altLang="zh-CN" sz="1400" b="1" dirty="0">
              <a:solidFill>
                <a:srgbClr val="5F5F5F"/>
              </a:solidFill>
            </a:endParaRPr>
          </a:p>
          <a:p>
            <a:pPr marL="742950" lvl="2" indent="-285750" eaLnBrk="0" hangingPunct="0">
              <a:buFont typeface="Arial" panose="020B0604020202020204" pitchFamily="34" charset="0"/>
              <a:buChar char="•"/>
            </a:pPr>
            <a:r>
              <a:rPr lang="zh-CN" altLang="en-US" sz="1400" b="1" dirty="0">
                <a:solidFill>
                  <a:srgbClr val="5F5F5F"/>
                </a:solidFill>
              </a:rPr>
              <a:t>会员管理</a:t>
            </a:r>
            <a:endParaRPr lang="en-US" altLang="zh-CN" sz="1400" b="1" dirty="0">
              <a:solidFill>
                <a:srgbClr val="5F5F5F"/>
              </a:solidFill>
            </a:endParaRPr>
          </a:p>
          <a:p>
            <a:pPr marL="742950" lvl="2" indent="-285750" eaLnBrk="0" hangingPunct="0">
              <a:buFont typeface="Arial" panose="020B0604020202020204" pitchFamily="34" charset="0"/>
              <a:buChar char="•"/>
            </a:pPr>
            <a:r>
              <a:rPr lang="zh-CN" altLang="en-US" sz="1400" b="1" dirty="0">
                <a:solidFill>
                  <a:srgbClr val="5F5F5F"/>
                </a:solidFill>
              </a:rPr>
              <a:t>竞争对手管理</a:t>
            </a:r>
            <a:endParaRPr lang="en-US" altLang="zh-CN" sz="1400" b="1" dirty="0">
              <a:solidFill>
                <a:srgbClr val="5F5F5F"/>
              </a:solidFill>
            </a:endParaRPr>
          </a:p>
          <a:p>
            <a:pPr marL="742950" lvl="2" indent="-285750" eaLnBrk="0" hangingPunct="0">
              <a:buFont typeface="Arial" panose="020B0604020202020204" pitchFamily="34" charset="0"/>
              <a:buChar char="•"/>
            </a:pPr>
            <a:r>
              <a:rPr lang="zh-CN" altLang="en-US" sz="1400" b="1" dirty="0">
                <a:solidFill>
                  <a:srgbClr val="5F5F5F"/>
                </a:solidFill>
              </a:rPr>
              <a:t>营运策略管理</a:t>
            </a:r>
            <a:endParaRPr lang="en-US" altLang="zh-CN" sz="1400" b="1" dirty="0">
              <a:solidFill>
                <a:srgbClr val="5F5F5F"/>
              </a:solidFill>
            </a:endParaRPr>
          </a:p>
        </p:txBody>
      </p:sp>
      <p:sp>
        <p:nvSpPr>
          <p:cNvPr id="41" name="Text Box 9"/>
          <p:cNvSpPr txBox="1">
            <a:spLocks noChangeArrowheads="1"/>
          </p:cNvSpPr>
          <p:nvPr/>
        </p:nvSpPr>
        <p:spPr bwMode="auto">
          <a:xfrm>
            <a:off x="90810" y="3290888"/>
            <a:ext cx="2320950"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5F5F5F"/>
                </a:solidFill>
              </a:rPr>
              <a:t>商品中的数据化管理</a:t>
            </a:r>
            <a:endParaRPr lang="en-US" altLang="zh-CN" b="1" dirty="0">
              <a:solidFill>
                <a:srgbClr val="5F5F5F"/>
              </a:solidFill>
            </a:endParaRPr>
          </a:p>
          <a:p>
            <a:pPr marL="285750" indent="-285750" eaLnBrk="0" hangingPunct="0">
              <a:buFont typeface="Arial" panose="020B0604020202020204" pitchFamily="34" charset="0"/>
              <a:buChar char="•"/>
            </a:pPr>
            <a:r>
              <a:rPr lang="zh-CN" altLang="en-US" sz="1400" b="1" dirty="0">
                <a:solidFill>
                  <a:srgbClr val="5F5F5F"/>
                </a:solidFill>
              </a:rPr>
              <a:t>常用指标</a:t>
            </a:r>
            <a:endParaRPr lang="en-US" altLang="zh-CN" sz="1400" b="1" dirty="0">
              <a:solidFill>
                <a:srgbClr val="5F5F5F"/>
              </a:solidFill>
            </a:endParaRPr>
          </a:p>
          <a:p>
            <a:pPr marL="285750" indent="-285750" eaLnBrk="0" hangingPunct="0">
              <a:buFont typeface="Arial" panose="020B0604020202020204" pitchFamily="34" charset="0"/>
              <a:buChar char="•"/>
            </a:pPr>
            <a:r>
              <a:rPr lang="zh-CN" altLang="en-US" sz="1400" b="1" dirty="0">
                <a:solidFill>
                  <a:srgbClr val="5F5F5F"/>
                </a:solidFill>
              </a:rPr>
              <a:t>商品关联销售分析</a:t>
            </a:r>
            <a:endParaRPr lang="en-US" altLang="zh-CN" sz="1400" b="1" dirty="0">
              <a:solidFill>
                <a:srgbClr val="5F5F5F"/>
              </a:solidFill>
            </a:endParaRPr>
          </a:p>
          <a:p>
            <a:pPr marL="285750" indent="-285750" eaLnBrk="0" hangingPunct="0">
              <a:buFont typeface="Arial" panose="020B0604020202020204" pitchFamily="34" charset="0"/>
              <a:buChar char="•"/>
            </a:pPr>
            <a:r>
              <a:rPr lang="zh-CN" altLang="en-US" sz="1400" b="1" dirty="0">
                <a:solidFill>
                  <a:srgbClr val="5F5F5F"/>
                </a:solidFill>
              </a:rPr>
              <a:t>商品库存管理</a:t>
            </a:r>
            <a:endParaRPr lang="en-US" altLang="zh-CN" sz="1400" b="1" dirty="0">
              <a:solidFill>
                <a:srgbClr val="5F5F5F"/>
              </a:solidFill>
            </a:endParaRPr>
          </a:p>
          <a:p>
            <a:pPr marL="285750" indent="-285750" eaLnBrk="0" hangingPunct="0">
              <a:buFont typeface="Arial" panose="020B0604020202020204" pitchFamily="34" charset="0"/>
              <a:buChar char="•"/>
            </a:pPr>
            <a:r>
              <a:rPr lang="zh-CN" altLang="en-US" sz="1400" b="1" dirty="0">
                <a:solidFill>
                  <a:srgbClr val="5F5F5F"/>
                </a:solidFill>
              </a:rPr>
              <a:t>商品利润管理</a:t>
            </a:r>
            <a:endParaRPr lang="en-US" altLang="zh-CN" sz="1400" b="1" dirty="0">
              <a:solidFill>
                <a:srgbClr val="5F5F5F"/>
              </a:solidFill>
            </a:endParaRPr>
          </a:p>
        </p:txBody>
      </p:sp>
      <p:sp>
        <p:nvSpPr>
          <p:cNvPr id="42" name="Text Box 10"/>
          <p:cNvSpPr txBox="1">
            <a:spLocks noChangeArrowheads="1"/>
          </p:cNvSpPr>
          <p:nvPr/>
        </p:nvSpPr>
        <p:spPr bwMode="auto">
          <a:xfrm>
            <a:off x="2006237" y="1246093"/>
            <a:ext cx="2929139"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5F5F5F"/>
                </a:solidFill>
              </a:rPr>
              <a:t>销售中的数据化管理</a:t>
            </a:r>
            <a:endParaRPr lang="en-US" altLang="zh-CN" b="1" dirty="0">
              <a:solidFill>
                <a:srgbClr val="5F5F5F"/>
              </a:solidFill>
            </a:endParaRPr>
          </a:p>
          <a:p>
            <a:pPr marL="285750" indent="-285750" eaLnBrk="0" hangingPunct="0">
              <a:buFont typeface="Arial" panose="020B0604020202020204" pitchFamily="34" charset="0"/>
              <a:buChar char="•"/>
            </a:pPr>
            <a:r>
              <a:rPr lang="zh-CN" altLang="en-US" sz="1400" b="1" dirty="0">
                <a:solidFill>
                  <a:srgbClr val="5F5F5F"/>
                </a:solidFill>
              </a:rPr>
              <a:t>常用指标</a:t>
            </a:r>
            <a:endParaRPr lang="en-US" altLang="zh-CN" sz="1400" b="1" dirty="0">
              <a:solidFill>
                <a:srgbClr val="5F5F5F"/>
              </a:solidFill>
            </a:endParaRPr>
          </a:p>
          <a:p>
            <a:pPr marL="285750" indent="-285750" eaLnBrk="0" hangingPunct="0">
              <a:buFont typeface="Arial" panose="020B0604020202020204" pitchFamily="34" charset="0"/>
              <a:buChar char="•"/>
            </a:pPr>
            <a:r>
              <a:rPr lang="zh-CN" altLang="en-US" sz="1400" b="1" dirty="0">
                <a:solidFill>
                  <a:srgbClr val="5F5F5F"/>
                </a:solidFill>
              </a:rPr>
              <a:t>促销跟踪</a:t>
            </a:r>
            <a:endParaRPr lang="en-US" altLang="zh-CN" sz="1400" b="1" dirty="0">
              <a:solidFill>
                <a:srgbClr val="5F5F5F"/>
              </a:solidFill>
            </a:endParaRPr>
          </a:p>
        </p:txBody>
      </p:sp>
      <p:sp>
        <p:nvSpPr>
          <p:cNvPr id="43" name="Text Box 11"/>
          <p:cNvSpPr txBox="1">
            <a:spLocks noChangeArrowheads="1"/>
          </p:cNvSpPr>
          <p:nvPr/>
        </p:nvSpPr>
        <p:spPr bwMode="auto">
          <a:xfrm>
            <a:off x="3792577" y="5437093"/>
            <a:ext cx="3377283"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zh-CN" altLang="en-US" b="1" dirty="0" smtClean="0">
                <a:solidFill>
                  <a:srgbClr val="5F5F5F"/>
                </a:solidFill>
              </a:rPr>
              <a:t>数据分析方法</a:t>
            </a:r>
            <a:endParaRPr lang="en-US" altLang="zh-CN" b="1" dirty="0" smtClean="0">
              <a:solidFill>
                <a:srgbClr val="5F5F5F"/>
              </a:solidFill>
            </a:endParaRPr>
          </a:p>
          <a:p>
            <a:pPr marL="285750" indent="-285750" algn="l" eaLnBrk="0" hangingPunct="0">
              <a:buFont typeface="Arial" panose="020B0604020202020204" pitchFamily="34" charset="0"/>
              <a:buChar char="•"/>
            </a:pPr>
            <a:r>
              <a:rPr lang="zh-CN" altLang="en-US" sz="1400" b="1" dirty="0" smtClean="0">
                <a:solidFill>
                  <a:srgbClr val="5F5F5F"/>
                </a:solidFill>
              </a:rPr>
              <a:t>常用分析方法</a:t>
            </a:r>
            <a:endParaRPr lang="en-US" altLang="zh-CN" sz="1400" b="1" dirty="0" smtClean="0">
              <a:solidFill>
                <a:srgbClr val="5F5F5F"/>
              </a:solidFill>
            </a:endParaRPr>
          </a:p>
          <a:p>
            <a:pPr marL="285750" indent="-285750" algn="l" eaLnBrk="0" hangingPunct="0">
              <a:buFont typeface="Arial" panose="020B0604020202020204" pitchFamily="34" charset="0"/>
              <a:buChar char="•"/>
            </a:pPr>
            <a:r>
              <a:rPr lang="zh-CN" altLang="en-US" sz="1400" b="1" dirty="0" smtClean="0">
                <a:solidFill>
                  <a:srgbClr val="5F5F5F"/>
                </a:solidFill>
              </a:rPr>
              <a:t>数据展示</a:t>
            </a:r>
            <a:endParaRPr lang="en-US" altLang="zh-CN" sz="1400" b="1" dirty="0">
              <a:solidFill>
                <a:srgbClr val="5F5F5F"/>
              </a:solidFill>
            </a:endParaRPr>
          </a:p>
        </p:txBody>
      </p:sp>
    </p:spTree>
    <p:extLst>
      <p:ext uri="{BB962C8B-B14F-4D97-AF65-F5344CB8AC3E}">
        <p14:creationId xmlns="" xmlns:p14="http://schemas.microsoft.com/office/powerpoint/2010/main" val="1389719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零售行业常用指标</a:t>
            </a:r>
            <a:endParaRPr lang="zh-CN" altLang="en-US" dirty="0"/>
          </a:p>
        </p:txBody>
      </p:sp>
      <p:pic>
        <p:nvPicPr>
          <p:cNvPr id="26630" name="Picture 6"/>
          <p:cNvPicPr>
            <a:picLocks noChangeAspect="1" noChangeArrowheads="1"/>
          </p:cNvPicPr>
          <p:nvPr/>
        </p:nvPicPr>
        <p:blipFill>
          <a:blip r:embed="rId2" cstate="print"/>
          <a:srcRect/>
          <a:stretch>
            <a:fillRect/>
          </a:stretch>
        </p:blipFill>
        <p:spPr bwMode="auto">
          <a:xfrm>
            <a:off x="467544" y="1268760"/>
            <a:ext cx="7344816" cy="4752949"/>
          </a:xfrm>
          <a:prstGeom prst="rect">
            <a:avLst/>
          </a:prstGeom>
          <a:noFill/>
          <a:ln w="9525">
            <a:noFill/>
            <a:miter lim="800000"/>
            <a:headEnd/>
            <a:tailEnd/>
          </a:ln>
        </p:spPr>
      </p:pic>
      <p:sp>
        <p:nvSpPr>
          <p:cNvPr id="5" name="TextBox 4"/>
          <p:cNvSpPr txBox="1"/>
          <p:nvPr/>
        </p:nvSpPr>
        <p:spPr>
          <a:xfrm>
            <a:off x="5724128" y="1268760"/>
            <a:ext cx="2159566" cy="738664"/>
          </a:xfrm>
          <a:prstGeom prst="rect">
            <a:avLst/>
          </a:prstGeom>
          <a:noFill/>
        </p:spPr>
        <p:txBody>
          <a:bodyPr wrap="none" rtlCol="0">
            <a:spAutoFit/>
          </a:bodyPr>
          <a:lstStyle/>
          <a:p>
            <a:r>
              <a:rPr lang="zh-CN" altLang="en-US" sz="1400" dirty="0" smtClean="0"/>
              <a:t>数据源、模型是否完整？</a:t>
            </a:r>
            <a:endParaRPr lang="en-US" altLang="zh-CN" sz="1400" dirty="0" smtClean="0"/>
          </a:p>
          <a:p>
            <a:r>
              <a:rPr lang="zh-CN" altLang="en-US" sz="1400" dirty="0" smtClean="0"/>
              <a:t>指标口径是否完善？</a:t>
            </a:r>
            <a:endParaRPr lang="en-US" altLang="zh-CN" sz="1400" dirty="0" smtClean="0"/>
          </a:p>
          <a:p>
            <a:r>
              <a:rPr lang="zh-CN" altLang="en-US" sz="1400" dirty="0" smtClean="0"/>
              <a:t>报表体系是否建立？</a:t>
            </a:r>
            <a:endParaRPr lang="en-US" altLang="zh-CN"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a:t>
            </a:r>
            <a:r>
              <a:rPr lang="zh-CN" altLang="en-US" dirty="0" smtClean="0"/>
              <a:t>报表项目</a:t>
            </a:r>
            <a:endParaRPr lang="zh-CN" altLang="en-US" dirty="0"/>
          </a:p>
        </p:txBody>
      </p:sp>
      <p:grpSp>
        <p:nvGrpSpPr>
          <p:cNvPr id="227" name="组合 226"/>
          <p:cNvGrpSpPr/>
          <p:nvPr/>
        </p:nvGrpSpPr>
        <p:grpSpPr>
          <a:xfrm>
            <a:off x="179512" y="1387394"/>
            <a:ext cx="8568952" cy="3697790"/>
            <a:chOff x="179512" y="2420888"/>
            <a:chExt cx="8568952" cy="3697790"/>
          </a:xfrm>
        </p:grpSpPr>
        <p:grpSp>
          <p:nvGrpSpPr>
            <p:cNvPr id="119" name="Group 4"/>
            <p:cNvGrpSpPr>
              <a:grpSpLocks/>
            </p:cNvGrpSpPr>
            <p:nvPr/>
          </p:nvGrpSpPr>
          <p:grpSpPr bwMode="auto">
            <a:xfrm>
              <a:off x="179512" y="2972907"/>
              <a:ext cx="8568952" cy="152014"/>
              <a:chOff x="0" y="1896"/>
              <a:chExt cx="5760" cy="120"/>
            </a:xfrm>
          </p:grpSpPr>
          <p:sp>
            <p:nvSpPr>
              <p:cNvPr id="225" name="Rectangle 5"/>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26" name="Rectangle 6"/>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grpSp>
          <p:nvGrpSpPr>
            <p:cNvPr id="120" name="Group 49"/>
            <p:cNvGrpSpPr>
              <a:grpSpLocks/>
            </p:cNvGrpSpPr>
            <p:nvPr/>
          </p:nvGrpSpPr>
          <p:grpSpPr bwMode="auto">
            <a:xfrm>
              <a:off x="7195034" y="2422087"/>
              <a:ext cx="1424776" cy="2570461"/>
              <a:chOff x="2717" y="1692"/>
              <a:chExt cx="1079" cy="2010"/>
            </a:xfrm>
          </p:grpSpPr>
          <p:grpSp>
            <p:nvGrpSpPr>
              <p:cNvPr id="205" name="Group 50"/>
              <p:cNvGrpSpPr>
                <a:grpSpLocks/>
              </p:cNvGrpSpPr>
              <p:nvPr/>
            </p:nvGrpSpPr>
            <p:grpSpPr bwMode="auto">
              <a:xfrm rot="3877067">
                <a:off x="2810" y="2715"/>
                <a:ext cx="1432" cy="541"/>
                <a:chOff x="2290" y="2725"/>
                <a:chExt cx="1832" cy="713"/>
              </a:xfrm>
            </p:grpSpPr>
            <p:grpSp>
              <p:nvGrpSpPr>
                <p:cNvPr id="219" name="Group 51"/>
                <p:cNvGrpSpPr>
                  <a:grpSpLocks/>
                </p:cNvGrpSpPr>
                <p:nvPr/>
              </p:nvGrpSpPr>
              <p:grpSpPr bwMode="auto">
                <a:xfrm>
                  <a:off x="2290" y="3030"/>
                  <a:ext cx="1832" cy="408"/>
                  <a:chOff x="2290" y="3030"/>
                  <a:chExt cx="1832" cy="408"/>
                </a:xfrm>
              </p:grpSpPr>
              <p:sp>
                <p:nvSpPr>
                  <p:cNvPr id="223" name="Freeform 52"/>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224" name="Freeform 53"/>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220" name="Group 54"/>
                <p:cNvGrpSpPr>
                  <a:grpSpLocks/>
                </p:cNvGrpSpPr>
                <p:nvPr/>
              </p:nvGrpSpPr>
              <p:grpSpPr bwMode="auto">
                <a:xfrm flipV="1">
                  <a:off x="2290" y="2725"/>
                  <a:ext cx="1406" cy="313"/>
                  <a:chOff x="2290" y="3030"/>
                  <a:chExt cx="1832" cy="408"/>
                </a:xfrm>
              </p:grpSpPr>
              <p:sp>
                <p:nvSpPr>
                  <p:cNvPr id="221" name="Freeform 55"/>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222" name="Freeform 56"/>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206" name="Group 57"/>
              <p:cNvGrpSpPr>
                <a:grpSpLocks/>
              </p:cNvGrpSpPr>
              <p:nvPr/>
            </p:nvGrpSpPr>
            <p:grpSpPr bwMode="auto">
              <a:xfrm>
                <a:off x="2717" y="1692"/>
                <a:ext cx="800" cy="824"/>
                <a:chOff x="2789" y="1625"/>
                <a:chExt cx="907" cy="907"/>
              </a:xfrm>
            </p:grpSpPr>
            <p:sp>
              <p:nvSpPr>
                <p:cNvPr id="209" name="Oval 58"/>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10" name="Oval 59"/>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11" name="Oval 60"/>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12" name="Oval 61"/>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13" name="Oval 62"/>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214" name="Group 63"/>
                <p:cNvGrpSpPr>
                  <a:grpSpLocks/>
                </p:cNvGrpSpPr>
                <p:nvPr/>
              </p:nvGrpSpPr>
              <p:grpSpPr bwMode="auto">
                <a:xfrm>
                  <a:off x="2899" y="1735"/>
                  <a:ext cx="687" cy="688"/>
                  <a:chOff x="4166" y="1706"/>
                  <a:chExt cx="1252" cy="1252"/>
                </a:xfrm>
              </p:grpSpPr>
              <p:sp>
                <p:nvSpPr>
                  <p:cNvPr id="215" name="Oval 6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6" name="Oval 6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7" name="Oval 6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18" name="Oval 6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dirty="0" smtClean="0"/>
                      <a:t>其他</a:t>
                    </a:r>
                    <a:endParaRPr lang="zh-CN" altLang="en-US" dirty="0"/>
                  </a:p>
                </p:txBody>
              </p:sp>
            </p:grpSp>
          </p:grpSp>
          <p:sp>
            <p:nvSpPr>
              <p:cNvPr id="207" name="Text Box 68"/>
              <p:cNvSpPr txBox="1">
                <a:spLocks noChangeArrowheads="1"/>
              </p:cNvSpPr>
              <p:nvPr/>
            </p:nvSpPr>
            <p:spPr bwMode="gray">
              <a:xfrm rot="19966859">
                <a:off x="3181" y="2481"/>
                <a:ext cx="388" cy="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spAutoFit/>
              </a:bodyPr>
              <a:lstStyle/>
              <a:p>
                <a:pPr lvl="0"/>
                <a:r>
                  <a:rPr lang="zh-CN" altLang="en-US" sz="1400" dirty="0" smtClean="0">
                    <a:latin typeface="幼圆" panose="02010509060101010101" pitchFamily="49" charset="-122"/>
                    <a:ea typeface="幼圆" panose="02010509060101010101" pitchFamily="49" charset="-122"/>
                  </a:rPr>
                  <a:t>其他收入，损耗，</a:t>
                </a:r>
                <a:endParaRPr lang="en-US" altLang="zh-CN" sz="1400" dirty="0" smtClean="0">
                  <a:latin typeface="幼圆" panose="02010509060101010101" pitchFamily="49" charset="-122"/>
                  <a:ea typeface="幼圆" panose="02010509060101010101" pitchFamily="49" charset="-122"/>
                </a:endParaRPr>
              </a:p>
              <a:p>
                <a:pPr lvl="0"/>
                <a:r>
                  <a:rPr lang="zh-CN" altLang="en-US" sz="1400" dirty="0" smtClean="0">
                    <a:latin typeface="幼圆" panose="02010509060101010101" pitchFamily="49" charset="-122"/>
                    <a:ea typeface="幼圆" panose="02010509060101010101" pitchFamily="49" charset="-122"/>
                  </a:rPr>
                  <a:t>个性化类</a:t>
                </a:r>
                <a:endParaRPr lang="zh-CN" altLang="en-US" sz="1400" dirty="0">
                  <a:latin typeface="幼圆" panose="02010509060101010101" pitchFamily="49" charset="-122"/>
                  <a:ea typeface="幼圆" panose="02010509060101010101" pitchFamily="49" charset="-122"/>
                </a:endParaRPr>
              </a:p>
            </p:txBody>
          </p:sp>
          <p:sp>
            <p:nvSpPr>
              <p:cNvPr id="208" name="Text Box 69"/>
              <p:cNvSpPr txBox="1">
                <a:spLocks noChangeArrowheads="1"/>
              </p:cNvSpPr>
              <p:nvPr/>
            </p:nvSpPr>
            <p:spPr bwMode="gray">
              <a:xfrm rot="3925970">
                <a:off x="3241" y="2643"/>
                <a:ext cx="631"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0"/>
                <a:r>
                  <a:rPr lang="en-US" altLang="zh-CN" b="1" dirty="0"/>
                  <a:t>Phase IV</a:t>
                </a:r>
              </a:p>
            </p:txBody>
          </p:sp>
        </p:grpSp>
        <p:grpSp>
          <p:nvGrpSpPr>
            <p:cNvPr id="121" name="Group 28"/>
            <p:cNvGrpSpPr>
              <a:grpSpLocks/>
            </p:cNvGrpSpPr>
            <p:nvPr/>
          </p:nvGrpSpPr>
          <p:grpSpPr bwMode="auto">
            <a:xfrm>
              <a:off x="5436096" y="2420888"/>
              <a:ext cx="1423456" cy="3152337"/>
              <a:chOff x="1581" y="1692"/>
              <a:chExt cx="1078" cy="2465"/>
            </a:xfrm>
          </p:grpSpPr>
          <p:grpSp>
            <p:nvGrpSpPr>
              <p:cNvPr id="185" name="Group 29"/>
              <p:cNvGrpSpPr>
                <a:grpSpLocks/>
              </p:cNvGrpSpPr>
              <p:nvPr/>
            </p:nvGrpSpPr>
            <p:grpSpPr bwMode="auto">
              <a:xfrm rot="3877067">
                <a:off x="1673" y="2715"/>
                <a:ext cx="1432" cy="541"/>
                <a:chOff x="2290" y="2725"/>
                <a:chExt cx="1832" cy="713"/>
              </a:xfrm>
            </p:grpSpPr>
            <p:grpSp>
              <p:nvGrpSpPr>
                <p:cNvPr id="199" name="Group 30"/>
                <p:cNvGrpSpPr>
                  <a:grpSpLocks/>
                </p:cNvGrpSpPr>
                <p:nvPr/>
              </p:nvGrpSpPr>
              <p:grpSpPr bwMode="auto">
                <a:xfrm>
                  <a:off x="2290" y="3030"/>
                  <a:ext cx="1832" cy="408"/>
                  <a:chOff x="2290" y="3030"/>
                  <a:chExt cx="1832" cy="408"/>
                </a:xfrm>
              </p:grpSpPr>
              <p:sp>
                <p:nvSpPr>
                  <p:cNvPr id="203" name="Freeform 3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204" name="Freeform 3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200" name="Group 33"/>
                <p:cNvGrpSpPr>
                  <a:grpSpLocks/>
                </p:cNvGrpSpPr>
                <p:nvPr/>
              </p:nvGrpSpPr>
              <p:grpSpPr bwMode="auto">
                <a:xfrm flipV="1">
                  <a:off x="2290" y="2725"/>
                  <a:ext cx="1406" cy="313"/>
                  <a:chOff x="2290" y="3030"/>
                  <a:chExt cx="1832" cy="408"/>
                </a:xfrm>
              </p:grpSpPr>
              <p:sp>
                <p:nvSpPr>
                  <p:cNvPr id="201" name="Freeform 3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202" name="Freeform 3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186" name="Group 36"/>
              <p:cNvGrpSpPr>
                <a:grpSpLocks/>
              </p:cNvGrpSpPr>
              <p:nvPr/>
            </p:nvGrpSpPr>
            <p:grpSpPr bwMode="auto">
              <a:xfrm>
                <a:off x="1581" y="1692"/>
                <a:ext cx="799" cy="824"/>
                <a:chOff x="2789" y="1625"/>
                <a:chExt cx="907" cy="907"/>
              </a:xfrm>
            </p:grpSpPr>
            <p:sp>
              <p:nvSpPr>
                <p:cNvPr id="189" name="Oval 3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90" name="Oval 3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91" name="Oval 3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92" name="Oval 4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93" name="Oval 4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194" name="Group 42"/>
                <p:cNvGrpSpPr>
                  <a:grpSpLocks/>
                </p:cNvGrpSpPr>
                <p:nvPr/>
              </p:nvGrpSpPr>
              <p:grpSpPr bwMode="auto">
                <a:xfrm>
                  <a:off x="2899" y="1735"/>
                  <a:ext cx="687" cy="688"/>
                  <a:chOff x="4166" y="1706"/>
                  <a:chExt cx="1252" cy="1252"/>
                </a:xfrm>
              </p:grpSpPr>
              <p:sp>
                <p:nvSpPr>
                  <p:cNvPr id="195" name="Oval 4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6" name="Oval 4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7" name="Oval 4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8" name="Oval 4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dirty="0" smtClean="0"/>
                      <a:t>库存</a:t>
                    </a:r>
                    <a:endParaRPr lang="zh-CN" altLang="en-US" dirty="0"/>
                  </a:p>
                </p:txBody>
              </p:sp>
            </p:grpSp>
          </p:grpSp>
          <p:sp>
            <p:nvSpPr>
              <p:cNvPr id="187" name="Text Box 47"/>
              <p:cNvSpPr txBox="1">
                <a:spLocks noChangeArrowheads="1"/>
              </p:cNvSpPr>
              <p:nvPr/>
            </p:nvSpPr>
            <p:spPr bwMode="gray">
              <a:xfrm rot="20172618">
                <a:off x="2041" y="2459"/>
                <a:ext cx="562" cy="16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spAutoFit/>
              </a:bodyPr>
              <a:lstStyle/>
              <a:p>
                <a:pPr lvl="0"/>
                <a:r>
                  <a:rPr lang="zh-CN" altLang="en-US" sz="1400" dirty="0" smtClean="0">
                    <a:latin typeface="幼圆" panose="02010509060101010101" pitchFamily="49" charset="-122"/>
                    <a:ea typeface="幼圆" panose="02010509060101010101" pitchFamily="49" charset="-122"/>
                  </a:rPr>
                  <a:t>库存</a:t>
                </a:r>
                <a:r>
                  <a:rPr lang="zh-CN" altLang="en-US" sz="1600" b="1" dirty="0" smtClean="0">
                    <a:latin typeface="幼圆" panose="02010509060101010101" pitchFamily="49" charset="-122"/>
                    <a:ea typeface="幼圆" panose="02010509060101010101" pitchFamily="49" charset="-122"/>
                  </a:rPr>
                  <a:t>新老</a:t>
                </a:r>
                <a:r>
                  <a:rPr lang="zh-CN" altLang="en-US" sz="1600" b="1" dirty="0">
                    <a:latin typeface="幼圆" panose="02010509060101010101" pitchFamily="49" charset="-122"/>
                    <a:ea typeface="幼圆" panose="02010509060101010101" pitchFamily="49" charset="-122"/>
                  </a:rPr>
                  <a:t>系统</a:t>
                </a:r>
                <a:r>
                  <a:rPr lang="zh-CN" altLang="en-US" sz="1400" dirty="0" smtClean="0">
                    <a:latin typeface="幼圆" panose="02010509060101010101" pitchFamily="49" charset="-122"/>
                    <a:ea typeface="幼圆" panose="02010509060101010101" pitchFamily="49" charset="-122"/>
                  </a:rPr>
                  <a:t>数据整合，</a:t>
                </a:r>
                <a:endParaRPr lang="en-US" altLang="zh-CN" sz="1400" dirty="0" smtClean="0">
                  <a:latin typeface="幼圆" panose="02010509060101010101" pitchFamily="49" charset="-122"/>
                  <a:ea typeface="幼圆" panose="02010509060101010101" pitchFamily="49" charset="-122"/>
                </a:endParaRPr>
              </a:p>
              <a:p>
                <a:pPr lvl="0"/>
                <a:r>
                  <a:rPr lang="zh-CN" altLang="en-US" sz="1400" dirty="0" smtClean="0">
                    <a:latin typeface="幼圆" panose="02010509060101010101" pitchFamily="49" charset="-122"/>
                    <a:ea typeface="幼圆" panose="02010509060101010101" pitchFamily="49" charset="-122"/>
                  </a:rPr>
                  <a:t>库存</a:t>
                </a:r>
                <a:r>
                  <a:rPr lang="zh-CN" altLang="en-US" sz="1400" dirty="0">
                    <a:latin typeface="幼圆" panose="02010509060101010101" pitchFamily="49" charset="-122"/>
                    <a:ea typeface="幼圆" panose="02010509060101010101" pitchFamily="49" charset="-122"/>
                  </a:rPr>
                  <a:t>数据</a:t>
                </a:r>
                <a:r>
                  <a:rPr lang="zh-CN" altLang="en-US" sz="1400" b="1" dirty="0" smtClean="0">
                    <a:latin typeface="幼圆" panose="02010509060101010101" pitchFamily="49" charset="-122"/>
                    <a:ea typeface="幼圆" panose="02010509060101010101" pitchFamily="49" charset="-122"/>
                  </a:rPr>
                  <a:t>核查与修复</a:t>
                </a:r>
                <a:r>
                  <a:rPr lang="zh-CN" altLang="en-US" sz="1400" dirty="0" smtClean="0">
                    <a:latin typeface="幼圆" panose="02010509060101010101" pitchFamily="49" charset="-122"/>
                    <a:ea typeface="幼圆" panose="02010509060101010101" pitchFamily="49" charset="-122"/>
                  </a:rPr>
                  <a:t>，</a:t>
                </a:r>
                <a:endParaRPr lang="en-US" altLang="zh-CN" sz="1400" dirty="0" smtClean="0">
                  <a:latin typeface="幼圆" panose="02010509060101010101" pitchFamily="49" charset="-122"/>
                  <a:ea typeface="幼圆" panose="02010509060101010101" pitchFamily="49" charset="-122"/>
                </a:endParaRPr>
              </a:p>
              <a:p>
                <a:pPr lvl="0"/>
                <a:r>
                  <a:rPr lang="zh-CN" altLang="en-US" sz="1400" dirty="0" smtClean="0">
                    <a:latin typeface="幼圆" panose="02010509060101010101" pitchFamily="49" charset="-122"/>
                    <a:ea typeface="幼圆" panose="02010509060101010101" pitchFamily="49" charset="-122"/>
                  </a:rPr>
                  <a:t>库存</a:t>
                </a:r>
                <a:r>
                  <a:rPr lang="zh-CN" altLang="en-US" sz="1600" b="1" dirty="0" smtClean="0">
                    <a:latin typeface="幼圆" panose="02010509060101010101" pitchFamily="49" charset="-122"/>
                    <a:ea typeface="幼圆" panose="02010509060101010101" pitchFamily="49" charset="-122"/>
                  </a:rPr>
                  <a:t>模型</a:t>
                </a:r>
                <a:r>
                  <a:rPr lang="zh-CN" altLang="en-US" sz="1600" b="1" dirty="0">
                    <a:latin typeface="幼圆" panose="02010509060101010101" pitchFamily="49" charset="-122"/>
                    <a:ea typeface="幼圆" panose="02010509060101010101" pitchFamily="49" charset="-122"/>
                  </a:rPr>
                  <a:t>修改</a:t>
                </a:r>
                <a:r>
                  <a:rPr lang="zh-CN" altLang="en-US" sz="1400" dirty="0">
                    <a:latin typeface="幼圆" panose="02010509060101010101" pitchFamily="49" charset="-122"/>
                    <a:ea typeface="幼圆" panose="02010509060101010101" pitchFamily="49" charset="-122"/>
                  </a:rPr>
                  <a:t>，库存类报表制作</a:t>
                </a:r>
              </a:p>
            </p:txBody>
          </p:sp>
          <p:sp>
            <p:nvSpPr>
              <p:cNvPr id="188" name="Text Box 48"/>
              <p:cNvSpPr txBox="1">
                <a:spLocks noChangeArrowheads="1"/>
              </p:cNvSpPr>
              <p:nvPr/>
            </p:nvSpPr>
            <p:spPr bwMode="gray">
              <a:xfrm rot="3925970">
                <a:off x="2103" y="2643"/>
                <a:ext cx="6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0"/>
                <a:r>
                  <a:rPr lang="en-US" altLang="zh-CN" b="1" dirty="0"/>
                  <a:t>Phase III</a:t>
                </a:r>
              </a:p>
            </p:txBody>
          </p:sp>
        </p:grpSp>
        <p:grpSp>
          <p:nvGrpSpPr>
            <p:cNvPr id="122" name="Group 28"/>
            <p:cNvGrpSpPr>
              <a:grpSpLocks/>
            </p:cNvGrpSpPr>
            <p:nvPr/>
          </p:nvGrpSpPr>
          <p:grpSpPr bwMode="auto">
            <a:xfrm>
              <a:off x="611560" y="2420888"/>
              <a:ext cx="1423456" cy="2570466"/>
              <a:chOff x="1581" y="1692"/>
              <a:chExt cx="1078" cy="2010"/>
            </a:xfrm>
          </p:grpSpPr>
          <p:grpSp>
            <p:nvGrpSpPr>
              <p:cNvPr id="165" name="Group 29"/>
              <p:cNvGrpSpPr>
                <a:grpSpLocks/>
              </p:cNvGrpSpPr>
              <p:nvPr/>
            </p:nvGrpSpPr>
            <p:grpSpPr bwMode="auto">
              <a:xfrm rot="3877067">
                <a:off x="1673" y="2715"/>
                <a:ext cx="1432" cy="541"/>
                <a:chOff x="2290" y="2725"/>
                <a:chExt cx="1832" cy="713"/>
              </a:xfrm>
            </p:grpSpPr>
            <p:grpSp>
              <p:nvGrpSpPr>
                <p:cNvPr id="179" name="Group 30"/>
                <p:cNvGrpSpPr>
                  <a:grpSpLocks/>
                </p:cNvGrpSpPr>
                <p:nvPr/>
              </p:nvGrpSpPr>
              <p:grpSpPr bwMode="auto">
                <a:xfrm>
                  <a:off x="2290" y="3030"/>
                  <a:ext cx="1832" cy="408"/>
                  <a:chOff x="2290" y="3030"/>
                  <a:chExt cx="1832" cy="408"/>
                </a:xfrm>
              </p:grpSpPr>
              <p:sp>
                <p:nvSpPr>
                  <p:cNvPr id="183" name="Freeform 3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184" name="Freeform 3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180" name="Group 33"/>
                <p:cNvGrpSpPr>
                  <a:grpSpLocks/>
                </p:cNvGrpSpPr>
                <p:nvPr/>
              </p:nvGrpSpPr>
              <p:grpSpPr bwMode="auto">
                <a:xfrm flipV="1">
                  <a:off x="2290" y="2725"/>
                  <a:ext cx="1406" cy="313"/>
                  <a:chOff x="2290" y="3030"/>
                  <a:chExt cx="1832" cy="408"/>
                </a:xfrm>
              </p:grpSpPr>
              <p:sp>
                <p:nvSpPr>
                  <p:cNvPr id="181" name="Freeform 3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182" name="Freeform 3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166" name="Group 36"/>
              <p:cNvGrpSpPr>
                <a:grpSpLocks/>
              </p:cNvGrpSpPr>
              <p:nvPr/>
            </p:nvGrpSpPr>
            <p:grpSpPr bwMode="auto">
              <a:xfrm>
                <a:off x="1581" y="1692"/>
                <a:ext cx="799" cy="824"/>
                <a:chOff x="2789" y="1625"/>
                <a:chExt cx="907" cy="907"/>
              </a:xfrm>
            </p:grpSpPr>
            <p:sp>
              <p:nvSpPr>
                <p:cNvPr id="169" name="Oval 3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70" name="Oval 3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71" name="Oval 3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72" name="Oval 4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73" name="Oval 4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174" name="Group 42"/>
                <p:cNvGrpSpPr>
                  <a:grpSpLocks/>
                </p:cNvGrpSpPr>
                <p:nvPr/>
              </p:nvGrpSpPr>
              <p:grpSpPr bwMode="auto">
                <a:xfrm>
                  <a:off x="2899" y="1735"/>
                  <a:ext cx="687" cy="688"/>
                  <a:chOff x="4166" y="1706"/>
                  <a:chExt cx="1252" cy="1252"/>
                </a:xfrm>
              </p:grpSpPr>
              <p:sp>
                <p:nvSpPr>
                  <p:cNvPr id="175" name="Oval 4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dirty="0"/>
                  </a:p>
                </p:txBody>
              </p:sp>
              <p:sp>
                <p:nvSpPr>
                  <p:cNvPr id="176" name="Oval 4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7" name="Oval 4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dirty="0"/>
                  </a:p>
                </p:txBody>
              </p:sp>
              <p:sp>
                <p:nvSpPr>
                  <p:cNvPr id="178" name="Oval 46"/>
                  <p:cNvSpPr>
                    <a:spLocks noChangeArrowheads="1"/>
                  </p:cNvSpPr>
                  <p:nvPr/>
                </p:nvSpPr>
                <p:spPr bwMode="gray">
                  <a:xfrm>
                    <a:off x="4263" y="1758"/>
                    <a:ext cx="1033" cy="92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dirty="0" smtClean="0"/>
                      <a:t>分析</a:t>
                    </a:r>
                    <a:endParaRPr lang="zh-CN" altLang="en-US" dirty="0"/>
                  </a:p>
                </p:txBody>
              </p:sp>
            </p:grpSp>
          </p:grpSp>
          <p:sp>
            <p:nvSpPr>
              <p:cNvPr id="167" name="Text Box 47"/>
              <p:cNvSpPr txBox="1">
                <a:spLocks noChangeArrowheads="1"/>
              </p:cNvSpPr>
              <p:nvPr/>
            </p:nvSpPr>
            <p:spPr bwMode="gray">
              <a:xfrm rot="20172618">
                <a:off x="1921" y="2492"/>
                <a:ext cx="562" cy="1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spAutoFit/>
              </a:bodyPr>
              <a:lstStyle/>
              <a:p>
                <a:pPr lvl="0"/>
                <a:r>
                  <a:rPr lang="zh-CN" altLang="en-US" sz="1400" dirty="0" smtClean="0">
                    <a:latin typeface="幼圆" panose="02010509060101010101" pitchFamily="49" charset="-122"/>
                    <a:ea typeface="幼圆" panose="02010509060101010101" pitchFamily="49" charset="-122"/>
                  </a:rPr>
                  <a:t>可行性分析</a:t>
                </a:r>
                <a:r>
                  <a:rPr lang="en-US" altLang="zh-CN" sz="1400" dirty="0" smtClean="0">
                    <a:latin typeface="幼圆" panose="02010509060101010101" pitchFamily="49" charset="-122"/>
                    <a:ea typeface="幼圆" panose="02010509060101010101" pitchFamily="49" charset="-122"/>
                  </a:rPr>
                  <a:t>,</a:t>
                </a:r>
                <a:r>
                  <a:rPr lang="zh-CN" altLang="en-US" sz="1400" dirty="0" smtClean="0">
                    <a:latin typeface="幼圆" panose="02010509060101010101" pitchFamily="49" charset="-122"/>
                    <a:ea typeface="幼圆" panose="02010509060101010101" pitchFamily="49" charset="-122"/>
                  </a:rPr>
                  <a:t>需求分析</a:t>
                </a:r>
                <a:r>
                  <a:rPr lang="en-US" altLang="zh-CN" sz="1400" dirty="0" smtClean="0">
                    <a:latin typeface="幼圆" panose="02010509060101010101" pitchFamily="49" charset="-122"/>
                    <a:ea typeface="幼圆" panose="02010509060101010101" pitchFamily="49" charset="-122"/>
                  </a:rPr>
                  <a:t>,</a:t>
                </a:r>
                <a:endParaRPr lang="zh-CN" altLang="en-US" sz="1400" dirty="0">
                  <a:latin typeface="幼圆" panose="02010509060101010101" pitchFamily="49" charset="-122"/>
                  <a:ea typeface="幼圆" panose="02010509060101010101" pitchFamily="49" charset="-122"/>
                </a:endParaRPr>
              </a:p>
              <a:p>
                <a:pPr lvl="0"/>
                <a:r>
                  <a:rPr lang="zh-CN" altLang="en-US" sz="1600" b="1" dirty="0">
                    <a:latin typeface="幼圆" panose="02010509060101010101" pitchFamily="49" charset="-122"/>
                    <a:ea typeface="幼圆" panose="02010509060101010101" pitchFamily="49" charset="-122"/>
                  </a:rPr>
                  <a:t>展示</a:t>
                </a:r>
                <a:r>
                  <a:rPr lang="zh-CN" altLang="en-US" sz="1600" b="1" dirty="0" smtClean="0">
                    <a:latin typeface="幼圆" panose="02010509060101010101" pitchFamily="49" charset="-122"/>
                    <a:ea typeface="幼圆" panose="02010509060101010101" pitchFamily="49" charset="-122"/>
                  </a:rPr>
                  <a:t>分析</a:t>
                </a:r>
                <a:r>
                  <a:rPr lang="en-US" altLang="zh-CN" sz="1400" dirty="0" smtClean="0">
                    <a:latin typeface="幼圆" panose="02010509060101010101" pitchFamily="49" charset="-122"/>
                    <a:ea typeface="幼圆" panose="02010509060101010101" pitchFamily="49" charset="-122"/>
                  </a:rPr>
                  <a:t>,</a:t>
                </a:r>
                <a:r>
                  <a:rPr lang="zh-CN" altLang="en-US" sz="1400" dirty="0" smtClean="0">
                    <a:latin typeface="幼圆" panose="02010509060101010101" pitchFamily="49" charset="-122"/>
                    <a:ea typeface="幼圆" panose="02010509060101010101" pitchFamily="49" charset="-122"/>
                  </a:rPr>
                  <a:t>权限分析</a:t>
                </a:r>
                <a:r>
                  <a:rPr lang="en-US" altLang="zh-CN" sz="1400" dirty="0" smtClean="0">
                    <a:latin typeface="幼圆" panose="02010509060101010101" pitchFamily="49" charset="-122"/>
                    <a:ea typeface="幼圆" panose="02010509060101010101" pitchFamily="49" charset="-122"/>
                  </a:rPr>
                  <a:t>,</a:t>
                </a:r>
                <a:endParaRPr lang="zh-CN" altLang="en-US" sz="1400" dirty="0">
                  <a:latin typeface="幼圆" panose="02010509060101010101" pitchFamily="49" charset="-122"/>
                  <a:ea typeface="幼圆" panose="02010509060101010101" pitchFamily="49" charset="-122"/>
                </a:endParaRPr>
              </a:p>
              <a:p>
                <a:pPr lvl="0"/>
                <a:r>
                  <a:rPr lang="zh-CN" altLang="en-US" sz="1600" b="1" dirty="0">
                    <a:latin typeface="幼圆" panose="02010509060101010101" pitchFamily="49" charset="-122"/>
                    <a:ea typeface="幼圆" panose="02010509060101010101" pitchFamily="49" charset="-122"/>
                  </a:rPr>
                  <a:t>推送方式分析</a:t>
                </a:r>
              </a:p>
            </p:txBody>
          </p:sp>
          <p:sp>
            <p:nvSpPr>
              <p:cNvPr id="168" name="Text Box 48"/>
              <p:cNvSpPr txBox="1">
                <a:spLocks noChangeArrowheads="1"/>
              </p:cNvSpPr>
              <p:nvPr/>
            </p:nvSpPr>
            <p:spPr bwMode="gray">
              <a:xfrm rot="3925970">
                <a:off x="1889" y="2643"/>
                <a:ext cx="105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0" algn="ctr"/>
                <a:r>
                  <a:rPr lang="en-US" altLang="zh-CN" b="1" dirty="0" smtClean="0"/>
                  <a:t>     Preparations</a:t>
                </a:r>
                <a:endParaRPr lang="zh-CN" altLang="en-US" b="1" dirty="0"/>
              </a:p>
            </p:txBody>
          </p:sp>
        </p:grpSp>
        <p:grpSp>
          <p:nvGrpSpPr>
            <p:cNvPr id="123" name="Group 28"/>
            <p:cNvGrpSpPr>
              <a:grpSpLocks/>
            </p:cNvGrpSpPr>
            <p:nvPr/>
          </p:nvGrpSpPr>
          <p:grpSpPr bwMode="auto">
            <a:xfrm>
              <a:off x="2068424" y="2420888"/>
              <a:ext cx="1423456" cy="2956674"/>
              <a:chOff x="1581" y="1692"/>
              <a:chExt cx="1078" cy="2312"/>
            </a:xfrm>
          </p:grpSpPr>
          <p:grpSp>
            <p:nvGrpSpPr>
              <p:cNvPr id="145" name="Group 29"/>
              <p:cNvGrpSpPr>
                <a:grpSpLocks/>
              </p:cNvGrpSpPr>
              <p:nvPr/>
            </p:nvGrpSpPr>
            <p:grpSpPr bwMode="auto">
              <a:xfrm rot="3877067">
                <a:off x="1673" y="2715"/>
                <a:ext cx="1432" cy="541"/>
                <a:chOff x="2290" y="2725"/>
                <a:chExt cx="1832" cy="713"/>
              </a:xfrm>
            </p:grpSpPr>
            <p:grpSp>
              <p:nvGrpSpPr>
                <p:cNvPr id="159" name="Group 30"/>
                <p:cNvGrpSpPr>
                  <a:grpSpLocks/>
                </p:cNvGrpSpPr>
                <p:nvPr/>
              </p:nvGrpSpPr>
              <p:grpSpPr bwMode="auto">
                <a:xfrm>
                  <a:off x="2290" y="3030"/>
                  <a:ext cx="1832" cy="408"/>
                  <a:chOff x="2290" y="3030"/>
                  <a:chExt cx="1832" cy="408"/>
                </a:xfrm>
              </p:grpSpPr>
              <p:sp>
                <p:nvSpPr>
                  <p:cNvPr id="163" name="Freeform 3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164" name="Freeform 3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160" name="Group 33"/>
                <p:cNvGrpSpPr>
                  <a:grpSpLocks/>
                </p:cNvGrpSpPr>
                <p:nvPr/>
              </p:nvGrpSpPr>
              <p:grpSpPr bwMode="auto">
                <a:xfrm flipV="1">
                  <a:off x="2290" y="2725"/>
                  <a:ext cx="1406" cy="313"/>
                  <a:chOff x="2290" y="3030"/>
                  <a:chExt cx="1832" cy="408"/>
                </a:xfrm>
              </p:grpSpPr>
              <p:sp>
                <p:nvSpPr>
                  <p:cNvPr id="161" name="Freeform 3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162" name="Freeform 3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146" name="Group 36"/>
              <p:cNvGrpSpPr>
                <a:grpSpLocks/>
              </p:cNvGrpSpPr>
              <p:nvPr/>
            </p:nvGrpSpPr>
            <p:grpSpPr bwMode="auto">
              <a:xfrm>
                <a:off x="1581" y="1692"/>
                <a:ext cx="799" cy="824"/>
                <a:chOff x="2789" y="1625"/>
                <a:chExt cx="907" cy="907"/>
              </a:xfrm>
            </p:grpSpPr>
            <p:sp>
              <p:nvSpPr>
                <p:cNvPr id="149" name="Oval 3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50" name="Oval 3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51" name="Oval 3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52" name="Oval 4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53" name="Oval 4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154" name="Group 42"/>
                <p:cNvGrpSpPr>
                  <a:grpSpLocks/>
                </p:cNvGrpSpPr>
                <p:nvPr/>
              </p:nvGrpSpPr>
              <p:grpSpPr bwMode="auto">
                <a:xfrm>
                  <a:off x="2899" y="1735"/>
                  <a:ext cx="687" cy="688"/>
                  <a:chOff x="4166" y="1706"/>
                  <a:chExt cx="1252" cy="1252"/>
                </a:xfrm>
              </p:grpSpPr>
              <p:sp>
                <p:nvSpPr>
                  <p:cNvPr id="155" name="Oval 4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6" name="Oval 4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7" name="Oval 4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8" name="Oval 4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dirty="0" smtClean="0"/>
                      <a:t>销售</a:t>
                    </a:r>
                    <a:endParaRPr lang="zh-CN" altLang="en-US" dirty="0"/>
                  </a:p>
                </p:txBody>
              </p:sp>
            </p:grpSp>
          </p:grpSp>
          <p:sp>
            <p:nvSpPr>
              <p:cNvPr id="147" name="Text Box 47"/>
              <p:cNvSpPr txBox="1">
                <a:spLocks noChangeArrowheads="1"/>
              </p:cNvSpPr>
              <p:nvPr/>
            </p:nvSpPr>
            <p:spPr bwMode="gray">
              <a:xfrm rot="20172618">
                <a:off x="2000" y="2452"/>
                <a:ext cx="562" cy="1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spAutoFit/>
              </a:bodyPr>
              <a:lstStyle/>
              <a:p>
                <a:pPr lvl="0"/>
                <a:r>
                  <a:rPr lang="zh-CN" altLang="en-US" sz="1400" dirty="0" smtClean="0">
                    <a:latin typeface="幼圆" panose="02010509060101010101" pitchFamily="49" charset="-122"/>
                    <a:ea typeface="幼圆" panose="02010509060101010101" pitchFamily="49" charset="-122"/>
                  </a:rPr>
                  <a:t>新</a:t>
                </a:r>
                <a:r>
                  <a:rPr lang="zh-CN" altLang="en-US" sz="1400" dirty="0">
                    <a:latin typeface="幼圆" panose="02010509060101010101" pitchFamily="49" charset="-122"/>
                    <a:ea typeface="幼圆" panose="02010509060101010101" pitchFamily="49" charset="-122"/>
                  </a:rPr>
                  <a:t>老系统</a:t>
                </a:r>
                <a:r>
                  <a:rPr lang="zh-CN" altLang="en-US" sz="1600" b="1" dirty="0">
                    <a:latin typeface="幼圆" panose="02010509060101010101" pitchFamily="49" charset="-122"/>
                    <a:ea typeface="幼圆" panose="02010509060101010101" pitchFamily="49" charset="-122"/>
                  </a:rPr>
                  <a:t>数据</a:t>
                </a:r>
                <a:r>
                  <a:rPr lang="zh-CN" altLang="en-US" sz="1600" b="1" dirty="0" smtClean="0">
                    <a:latin typeface="幼圆" panose="02010509060101010101" pitchFamily="49" charset="-122"/>
                    <a:ea typeface="幼圆" panose="02010509060101010101" pitchFamily="49" charset="-122"/>
                  </a:rPr>
                  <a:t>整合</a:t>
                </a:r>
                <a:r>
                  <a:rPr lang="en-US" altLang="zh-CN" sz="1400" dirty="0" smtClean="0">
                    <a:latin typeface="幼圆" panose="02010509060101010101" pitchFamily="49" charset="-122"/>
                    <a:ea typeface="幼圆" panose="02010509060101010101" pitchFamily="49" charset="-122"/>
                  </a:rPr>
                  <a:t>,</a:t>
                </a:r>
                <a:endParaRPr lang="en-US" altLang="zh-CN" sz="1400" dirty="0">
                  <a:latin typeface="幼圆" panose="02010509060101010101" pitchFamily="49" charset="-122"/>
                  <a:ea typeface="幼圆" panose="02010509060101010101" pitchFamily="49" charset="-122"/>
                </a:endParaRPr>
              </a:p>
              <a:p>
                <a:pPr lvl="0"/>
                <a:r>
                  <a:rPr lang="zh-CN" altLang="en-US" sz="1400" dirty="0" smtClean="0">
                    <a:latin typeface="幼圆" panose="02010509060101010101" pitchFamily="49" charset="-122"/>
                    <a:ea typeface="幼圆" panose="02010509060101010101" pitchFamily="49" charset="-122"/>
                  </a:rPr>
                  <a:t>数据</a:t>
                </a:r>
                <a:r>
                  <a:rPr lang="zh-CN" altLang="en-US" sz="1600" b="1" dirty="0">
                    <a:latin typeface="幼圆" panose="02010509060101010101" pitchFamily="49" charset="-122"/>
                    <a:ea typeface="幼圆" panose="02010509060101010101" pitchFamily="49" charset="-122"/>
                  </a:rPr>
                  <a:t>核查与</a:t>
                </a:r>
                <a:r>
                  <a:rPr lang="zh-CN" altLang="en-US" sz="1600" b="1" dirty="0" smtClean="0">
                    <a:latin typeface="幼圆" panose="02010509060101010101" pitchFamily="49" charset="-122"/>
                    <a:ea typeface="幼圆" panose="02010509060101010101" pitchFamily="49" charset="-122"/>
                  </a:rPr>
                  <a:t>修复</a:t>
                </a:r>
                <a:r>
                  <a:rPr lang="en-US" altLang="zh-CN" sz="1400" dirty="0">
                    <a:latin typeface="幼圆" panose="02010509060101010101" pitchFamily="49" charset="-122"/>
                    <a:ea typeface="幼圆" panose="02010509060101010101" pitchFamily="49" charset="-122"/>
                  </a:rPr>
                  <a:t>,</a:t>
                </a:r>
                <a:r>
                  <a:rPr lang="zh-CN" altLang="en-US" sz="1600" b="1" dirty="0" smtClean="0">
                    <a:latin typeface="幼圆" panose="02010509060101010101" pitchFamily="49" charset="-122"/>
                    <a:ea typeface="幼圆" panose="02010509060101010101" pitchFamily="49" charset="-122"/>
                  </a:rPr>
                  <a:t>模型修改</a:t>
                </a:r>
                <a:r>
                  <a:rPr lang="en-US" altLang="zh-CN" sz="1600" b="1" dirty="0" smtClean="0">
                    <a:latin typeface="幼圆" panose="02010509060101010101" pitchFamily="49" charset="-122"/>
                    <a:ea typeface="幼圆" panose="02010509060101010101" pitchFamily="49" charset="-122"/>
                  </a:rPr>
                  <a:t>,</a:t>
                </a:r>
              </a:p>
              <a:p>
                <a:pPr lvl="0"/>
                <a:r>
                  <a:rPr lang="zh-CN" altLang="en-US" sz="1400" dirty="0">
                    <a:latin typeface="幼圆" panose="02010509060101010101" pitchFamily="49" charset="-122"/>
                    <a:ea typeface="幼圆" panose="02010509060101010101" pitchFamily="49" charset="-122"/>
                  </a:rPr>
                  <a:t>销售</a:t>
                </a:r>
                <a:r>
                  <a:rPr lang="zh-CN" altLang="en-US" sz="1400" dirty="0" smtClean="0">
                    <a:latin typeface="幼圆" panose="02010509060101010101" pitchFamily="49" charset="-122"/>
                    <a:ea typeface="幼圆" panose="02010509060101010101" pitchFamily="49" charset="-122"/>
                  </a:rPr>
                  <a:t>类</a:t>
                </a:r>
                <a:r>
                  <a:rPr lang="zh-CN" altLang="en-US" sz="1400" dirty="0">
                    <a:latin typeface="幼圆" panose="02010509060101010101" pitchFamily="49" charset="-122"/>
                    <a:ea typeface="幼圆" panose="02010509060101010101" pitchFamily="49" charset="-122"/>
                  </a:rPr>
                  <a:t>报表制作</a:t>
                </a:r>
              </a:p>
            </p:txBody>
          </p:sp>
          <p:sp>
            <p:nvSpPr>
              <p:cNvPr id="148" name="Text Box 48"/>
              <p:cNvSpPr txBox="1">
                <a:spLocks noChangeArrowheads="1"/>
              </p:cNvSpPr>
              <p:nvPr/>
            </p:nvSpPr>
            <p:spPr bwMode="gray">
              <a:xfrm rot="3925970">
                <a:off x="2141" y="2643"/>
                <a:ext cx="54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0"/>
                <a:r>
                  <a:rPr lang="en-US" altLang="zh-CN" b="1" dirty="0"/>
                  <a:t>Phase </a:t>
                </a:r>
                <a:r>
                  <a:rPr lang="en-US" altLang="zh-CN" b="1" dirty="0" smtClean="0"/>
                  <a:t>I</a:t>
                </a:r>
                <a:endParaRPr lang="en-US" altLang="zh-CN" b="1" dirty="0"/>
              </a:p>
            </p:txBody>
          </p:sp>
        </p:grpSp>
        <p:grpSp>
          <p:nvGrpSpPr>
            <p:cNvPr id="124" name="Group 28"/>
            <p:cNvGrpSpPr>
              <a:grpSpLocks/>
            </p:cNvGrpSpPr>
            <p:nvPr/>
          </p:nvGrpSpPr>
          <p:grpSpPr bwMode="auto">
            <a:xfrm>
              <a:off x="3707904" y="2436903"/>
              <a:ext cx="1470992" cy="3681775"/>
              <a:chOff x="1581" y="1692"/>
              <a:chExt cx="1114" cy="2879"/>
            </a:xfrm>
          </p:grpSpPr>
          <p:grpSp>
            <p:nvGrpSpPr>
              <p:cNvPr id="125" name="Group 29"/>
              <p:cNvGrpSpPr>
                <a:grpSpLocks/>
              </p:cNvGrpSpPr>
              <p:nvPr/>
            </p:nvGrpSpPr>
            <p:grpSpPr bwMode="auto">
              <a:xfrm rot="3877067">
                <a:off x="1673" y="2715"/>
                <a:ext cx="1432" cy="541"/>
                <a:chOff x="2290" y="2725"/>
                <a:chExt cx="1832" cy="713"/>
              </a:xfrm>
            </p:grpSpPr>
            <p:grpSp>
              <p:nvGrpSpPr>
                <p:cNvPr id="139" name="Group 30"/>
                <p:cNvGrpSpPr>
                  <a:grpSpLocks/>
                </p:cNvGrpSpPr>
                <p:nvPr/>
              </p:nvGrpSpPr>
              <p:grpSpPr bwMode="auto">
                <a:xfrm>
                  <a:off x="2290" y="3030"/>
                  <a:ext cx="1832" cy="408"/>
                  <a:chOff x="2290" y="3030"/>
                  <a:chExt cx="1832" cy="408"/>
                </a:xfrm>
              </p:grpSpPr>
              <p:sp>
                <p:nvSpPr>
                  <p:cNvPr id="143" name="Freeform 3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144" name="Freeform 3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140" name="Group 33"/>
                <p:cNvGrpSpPr>
                  <a:grpSpLocks/>
                </p:cNvGrpSpPr>
                <p:nvPr/>
              </p:nvGrpSpPr>
              <p:grpSpPr bwMode="auto">
                <a:xfrm flipV="1">
                  <a:off x="2290" y="2725"/>
                  <a:ext cx="1406" cy="313"/>
                  <a:chOff x="2290" y="3030"/>
                  <a:chExt cx="1832" cy="408"/>
                </a:xfrm>
              </p:grpSpPr>
              <p:sp>
                <p:nvSpPr>
                  <p:cNvPr id="141" name="Freeform 3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 xmlns:a14="http://schemas.microsoft.com/office/drawing/2010/main" w="0">
                        <a:solidFill>
                          <a:srgbClr val="DF5908"/>
                        </a:solidFill>
                        <a:prstDash val="solid"/>
                        <a:round/>
                        <a:headEnd/>
                        <a:tailEnd/>
                      </a14:hiddenLine>
                    </a:ext>
                  </a:extLst>
                </p:spPr>
                <p:txBody>
                  <a:bodyPr/>
                  <a:lstStyle/>
                  <a:p>
                    <a:endParaRPr lang="zh-CN" altLang="en-US"/>
                  </a:p>
                </p:txBody>
              </p:sp>
              <p:sp>
                <p:nvSpPr>
                  <p:cNvPr id="142" name="Freeform 3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126" name="Group 36"/>
              <p:cNvGrpSpPr>
                <a:grpSpLocks/>
              </p:cNvGrpSpPr>
              <p:nvPr/>
            </p:nvGrpSpPr>
            <p:grpSpPr bwMode="auto">
              <a:xfrm>
                <a:off x="1581" y="1692"/>
                <a:ext cx="799" cy="824"/>
                <a:chOff x="2789" y="1625"/>
                <a:chExt cx="907" cy="907"/>
              </a:xfrm>
            </p:grpSpPr>
            <p:sp>
              <p:nvSpPr>
                <p:cNvPr id="129" name="Oval 3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30" name="Oval 3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31" name="Oval 3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32" name="Oval 4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33" name="Oval 4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134" name="Group 42"/>
                <p:cNvGrpSpPr>
                  <a:grpSpLocks/>
                </p:cNvGrpSpPr>
                <p:nvPr/>
              </p:nvGrpSpPr>
              <p:grpSpPr bwMode="auto">
                <a:xfrm>
                  <a:off x="2899" y="1735"/>
                  <a:ext cx="687" cy="688"/>
                  <a:chOff x="4166" y="1706"/>
                  <a:chExt cx="1252" cy="1252"/>
                </a:xfrm>
              </p:grpSpPr>
              <p:sp>
                <p:nvSpPr>
                  <p:cNvPr id="135" name="Oval 4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6" name="Oval 4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7" name="Oval 4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38" name="Oval 4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dirty="0" smtClean="0"/>
                      <a:t>订单</a:t>
                    </a:r>
                    <a:endParaRPr lang="zh-CN" altLang="en-US" dirty="0"/>
                  </a:p>
                </p:txBody>
              </p:sp>
            </p:grpSp>
          </p:grpSp>
          <p:sp>
            <p:nvSpPr>
              <p:cNvPr id="127" name="Text Box 47"/>
              <p:cNvSpPr txBox="1">
                <a:spLocks noChangeArrowheads="1"/>
              </p:cNvSpPr>
              <p:nvPr/>
            </p:nvSpPr>
            <p:spPr bwMode="gray">
              <a:xfrm rot="20172618">
                <a:off x="2019" y="2463"/>
                <a:ext cx="676" cy="2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spAutoFit/>
              </a:bodyPr>
              <a:lstStyle/>
              <a:p>
                <a:pPr lvl="0"/>
                <a:r>
                  <a:rPr lang="zh-CN" altLang="en-US" sz="1400" dirty="0" smtClean="0">
                    <a:latin typeface="幼圆" panose="02010509060101010101" pitchFamily="49" charset="-122"/>
                    <a:ea typeface="幼圆" panose="02010509060101010101" pitchFamily="49" charset="-122"/>
                  </a:rPr>
                  <a:t>订单</a:t>
                </a:r>
                <a:r>
                  <a:rPr lang="zh-CN" altLang="en-US" sz="1600" b="1" dirty="0" smtClean="0">
                    <a:latin typeface="幼圆" panose="02010509060101010101" pitchFamily="49" charset="-122"/>
                    <a:ea typeface="幼圆" panose="02010509060101010101" pitchFamily="49" charset="-122"/>
                  </a:rPr>
                  <a:t>新老</a:t>
                </a:r>
                <a:r>
                  <a:rPr lang="zh-CN" altLang="en-US" sz="1600" b="1" dirty="0">
                    <a:latin typeface="幼圆" panose="02010509060101010101" pitchFamily="49" charset="-122"/>
                    <a:ea typeface="幼圆" panose="02010509060101010101" pitchFamily="49" charset="-122"/>
                  </a:rPr>
                  <a:t>系统</a:t>
                </a:r>
                <a:r>
                  <a:rPr lang="zh-CN" altLang="en-US" sz="1400" dirty="0" smtClean="0">
                    <a:latin typeface="幼圆" panose="02010509060101010101" pitchFamily="49" charset="-122"/>
                    <a:ea typeface="幼圆" panose="02010509060101010101" pitchFamily="49" charset="-122"/>
                  </a:rPr>
                  <a:t>数据整合，</a:t>
                </a:r>
                <a:endParaRPr lang="en-US" altLang="zh-CN" sz="1400" dirty="0" smtClean="0">
                  <a:latin typeface="幼圆" panose="02010509060101010101" pitchFamily="49" charset="-122"/>
                  <a:ea typeface="幼圆" panose="02010509060101010101" pitchFamily="49" charset="-122"/>
                </a:endParaRPr>
              </a:p>
              <a:p>
                <a:pPr lvl="0"/>
                <a:r>
                  <a:rPr lang="zh-CN" altLang="en-US" sz="1400" dirty="0" smtClean="0">
                    <a:latin typeface="幼圆" panose="02010509060101010101" pitchFamily="49" charset="-122"/>
                    <a:ea typeface="幼圆" panose="02010509060101010101" pitchFamily="49" charset="-122"/>
                  </a:rPr>
                  <a:t>订单数据</a:t>
                </a:r>
                <a:r>
                  <a:rPr lang="zh-CN" altLang="en-US" sz="1400" b="1" dirty="0" smtClean="0">
                    <a:latin typeface="幼圆" panose="02010509060101010101" pitchFamily="49" charset="-122"/>
                    <a:ea typeface="幼圆" panose="02010509060101010101" pitchFamily="49" charset="-122"/>
                  </a:rPr>
                  <a:t>核查与修复</a:t>
                </a:r>
                <a:r>
                  <a:rPr lang="zh-CN" altLang="en-US" sz="1400" dirty="0" smtClean="0">
                    <a:latin typeface="幼圆" panose="02010509060101010101" pitchFamily="49" charset="-122"/>
                    <a:ea typeface="幼圆" panose="02010509060101010101" pitchFamily="49" charset="-122"/>
                  </a:rPr>
                  <a:t>，</a:t>
                </a:r>
                <a:endParaRPr lang="en-US" altLang="zh-CN" sz="1400" dirty="0" smtClean="0">
                  <a:latin typeface="幼圆" panose="02010509060101010101" pitchFamily="49" charset="-122"/>
                  <a:ea typeface="幼圆" panose="02010509060101010101" pitchFamily="49" charset="-122"/>
                </a:endParaRPr>
              </a:p>
              <a:p>
                <a:pPr lvl="0"/>
                <a:r>
                  <a:rPr lang="zh-CN" altLang="en-US" sz="1400" dirty="0" smtClean="0">
                    <a:latin typeface="幼圆" panose="02010509060101010101" pitchFamily="49" charset="-122"/>
                    <a:ea typeface="幼圆" panose="02010509060101010101" pitchFamily="49" charset="-122"/>
                  </a:rPr>
                  <a:t>订单</a:t>
                </a:r>
                <a:r>
                  <a:rPr lang="zh-CN" altLang="en-US" sz="1600" b="1" dirty="0" smtClean="0">
                    <a:latin typeface="幼圆" panose="02010509060101010101" pitchFamily="49" charset="-122"/>
                    <a:ea typeface="幼圆" panose="02010509060101010101" pitchFamily="49" charset="-122"/>
                  </a:rPr>
                  <a:t>模型修改</a:t>
                </a:r>
                <a:r>
                  <a:rPr lang="zh-CN" altLang="en-US" sz="1400" dirty="0" smtClean="0">
                    <a:latin typeface="幼圆" panose="02010509060101010101" pitchFamily="49" charset="-122"/>
                    <a:ea typeface="幼圆" panose="02010509060101010101" pitchFamily="49" charset="-122"/>
                  </a:rPr>
                  <a:t>，订单类</a:t>
                </a:r>
                <a:r>
                  <a:rPr lang="zh-CN" altLang="en-US" sz="1400" dirty="0">
                    <a:latin typeface="幼圆" panose="02010509060101010101" pitchFamily="49" charset="-122"/>
                    <a:ea typeface="幼圆" panose="02010509060101010101" pitchFamily="49" charset="-122"/>
                  </a:rPr>
                  <a:t>报表制作</a:t>
                </a:r>
              </a:p>
            </p:txBody>
          </p:sp>
          <p:sp>
            <p:nvSpPr>
              <p:cNvPr id="128" name="Text Box 48"/>
              <p:cNvSpPr txBox="1">
                <a:spLocks noChangeArrowheads="1"/>
              </p:cNvSpPr>
              <p:nvPr/>
            </p:nvSpPr>
            <p:spPr bwMode="gray">
              <a:xfrm rot="3925970">
                <a:off x="2103" y="2643"/>
                <a:ext cx="6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lvl="0"/>
                <a:r>
                  <a:rPr lang="en-US" altLang="zh-CN" b="1" dirty="0"/>
                  <a:t>Phase III</a:t>
                </a:r>
              </a:p>
            </p:txBody>
          </p:sp>
        </p:grpSp>
      </p:grpSp>
      <p:sp>
        <p:nvSpPr>
          <p:cNvPr id="228" name="TextBox 227"/>
          <p:cNvSpPr txBox="1"/>
          <p:nvPr/>
        </p:nvSpPr>
        <p:spPr>
          <a:xfrm>
            <a:off x="755577" y="5374957"/>
            <a:ext cx="3185487" cy="646331"/>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dirty="0" smtClean="0"/>
              <a:t>销售类：补差、</a:t>
            </a:r>
            <a:r>
              <a:rPr lang="en-US" altLang="zh-CN" dirty="0" smtClean="0"/>
              <a:t>DM</a:t>
            </a:r>
            <a:r>
              <a:rPr lang="zh-CN" altLang="en-US" dirty="0" smtClean="0"/>
              <a:t>促销等</a:t>
            </a:r>
            <a:endParaRPr lang="en-US" altLang="zh-CN" dirty="0" smtClean="0"/>
          </a:p>
          <a:p>
            <a:r>
              <a:rPr lang="zh-CN" altLang="en-US" dirty="0" smtClean="0"/>
              <a:t>订单类：配送、直送到货率等</a:t>
            </a:r>
          </a:p>
        </p:txBody>
      </p:sp>
      <p:sp>
        <p:nvSpPr>
          <p:cNvPr id="229" name="TextBox 228"/>
          <p:cNvSpPr txBox="1"/>
          <p:nvPr/>
        </p:nvSpPr>
        <p:spPr>
          <a:xfrm>
            <a:off x="5562977" y="5374957"/>
            <a:ext cx="2825447"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CN" altLang="en-US" dirty="0" smtClean="0"/>
              <a:t>库存类：单品周转等</a:t>
            </a:r>
            <a:endParaRPr lang="en-US" altLang="zh-CN" dirty="0" smtClean="0"/>
          </a:p>
          <a:p>
            <a:r>
              <a:rPr lang="zh-CN" altLang="en-US" dirty="0" smtClean="0"/>
              <a:t>其他类：费用、金力等</a:t>
            </a:r>
            <a:endParaRPr lang="zh-CN" altLang="en-US" dirty="0"/>
          </a:p>
        </p:txBody>
      </p:sp>
      <p:sp>
        <p:nvSpPr>
          <p:cNvPr id="231" name="矩形 230"/>
          <p:cNvSpPr/>
          <p:nvPr/>
        </p:nvSpPr>
        <p:spPr>
          <a:xfrm>
            <a:off x="4364251" y="3244334"/>
            <a:ext cx="415498" cy="369332"/>
          </a:xfrm>
          <a:prstGeom prst="rect">
            <a:avLst/>
          </a:prstGeom>
        </p:spPr>
        <p:txBody>
          <a:bodyPr wrap="none">
            <a:spAutoFit/>
          </a:bodyPr>
          <a:lstStyle/>
          <a:p>
            <a:r>
              <a:rPr lang="zh-CN" altLang="en-US" dirty="0" smtClean="0"/>
              <a:t>？</a:t>
            </a:r>
            <a:endParaRPr lang="zh-CN" altLang="en-US" dirty="0"/>
          </a:p>
        </p:txBody>
      </p:sp>
      <p:sp>
        <p:nvSpPr>
          <p:cNvPr id="232" name="矩形 231"/>
          <p:cNvSpPr/>
          <p:nvPr/>
        </p:nvSpPr>
        <p:spPr>
          <a:xfrm>
            <a:off x="4427984" y="5085184"/>
            <a:ext cx="880369" cy="923330"/>
          </a:xfrm>
          <a:prstGeom prst="rect">
            <a:avLst/>
          </a:prstGeom>
          <a:noFill/>
        </p:spPr>
        <p:txBody>
          <a:bodyPr wrap="none" lIns="91440" tIns="45720" rIns="91440" bIns="45720">
            <a:spAutoFit/>
          </a:bodyPr>
          <a:lstStyle/>
          <a:p>
            <a:pPr algn="ctr"/>
            <a:r>
              <a:rPr lang="zh-CN" alt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a:t>
            </a:r>
            <a:r>
              <a:rPr lang="zh-CN" altLang="en-US" dirty="0"/>
              <a:t>报表项目概况分析</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项目计划及进度</a:t>
            </a:r>
            <a:endParaRPr lang="en-US" altLang="zh-CN" dirty="0" smtClean="0"/>
          </a:p>
          <a:p>
            <a:pPr>
              <a:buNone/>
            </a:pPr>
            <a:endParaRPr lang="en-US" altLang="zh-CN" dirty="0" smtClean="0"/>
          </a:p>
          <a:p>
            <a:endParaRPr lang="en-US" altLang="zh-CN" dirty="0" smtClean="0"/>
          </a:p>
          <a:p>
            <a:r>
              <a:rPr lang="zh-CN" altLang="en-US" dirty="0" smtClean="0"/>
              <a:t>项目问题和难点及相应的解决方案</a:t>
            </a:r>
            <a:endParaRPr lang="en-US" altLang="zh-CN" dirty="0" smtClean="0"/>
          </a:p>
        </p:txBody>
      </p:sp>
      <p:graphicFrame>
        <p:nvGraphicFramePr>
          <p:cNvPr id="5" name="图示 4"/>
          <p:cNvGraphicFramePr/>
          <p:nvPr/>
        </p:nvGraphicFramePr>
        <p:xfrm>
          <a:off x="2123728" y="1268760"/>
          <a:ext cx="6192688"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表格 5"/>
          <p:cNvGraphicFramePr>
            <a:graphicFrameLocks noGrp="1"/>
          </p:cNvGraphicFramePr>
          <p:nvPr/>
        </p:nvGraphicFramePr>
        <p:xfrm>
          <a:off x="683568" y="4077073"/>
          <a:ext cx="7776863" cy="1171569"/>
        </p:xfrm>
        <a:graphic>
          <a:graphicData uri="http://schemas.openxmlformats.org/drawingml/2006/table">
            <a:tbl>
              <a:tblPr firstRow="1" bandRow="1">
                <a:tableStyleId>{5C22544A-7EE6-4342-B048-85BDC9FD1C3A}</a:tableStyleId>
              </a:tblPr>
              <a:tblGrid>
                <a:gridCol w="574307"/>
                <a:gridCol w="3300280"/>
                <a:gridCol w="1188712"/>
                <a:gridCol w="2713564"/>
              </a:tblGrid>
              <a:tr h="309638">
                <a:tc>
                  <a:txBody>
                    <a:bodyPr/>
                    <a:lstStyle/>
                    <a:p>
                      <a:r>
                        <a:rPr lang="en-US" altLang="zh-CN" dirty="0" smtClean="0"/>
                        <a:t>SN</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风险评估</a:t>
                      </a:r>
                      <a:endParaRPr lang="zh-CN" altLang="en-US" dirty="0"/>
                    </a:p>
                  </a:txBody>
                  <a:tcPr/>
                </a:tc>
                <a:tc>
                  <a:txBody>
                    <a:bodyPr/>
                    <a:lstStyle/>
                    <a:p>
                      <a:r>
                        <a:rPr lang="zh-CN" altLang="en-US" dirty="0" smtClean="0"/>
                        <a:t>建议方案</a:t>
                      </a:r>
                      <a:endParaRPr lang="zh-CN" altLang="en-US" dirty="0"/>
                    </a:p>
                  </a:txBody>
                  <a:tcPr/>
                </a:tc>
              </a:tr>
              <a:tr h="360912">
                <a:tc>
                  <a:txBody>
                    <a:bodyPr/>
                    <a:lstStyle/>
                    <a:p>
                      <a:pPr marL="0" algn="l" defTabSz="914400" rtl="0" eaLnBrk="1" latinLnBrk="0" hangingPunct="1"/>
                      <a:r>
                        <a:rPr lang="en-US" altLang="zh-CN" sz="1000" kern="1200" dirty="0" smtClean="0">
                          <a:solidFill>
                            <a:schemeClr val="dk1"/>
                          </a:solidFill>
                          <a:latin typeface="+mn-lt"/>
                          <a:ea typeface="+mn-ea"/>
                          <a:cs typeface="+mn-cs"/>
                        </a:rPr>
                        <a:t>1</a:t>
                      </a:r>
                      <a:endParaRPr lang="zh-CN" altLang="en-US" sz="1000" kern="1200" dirty="0" smtClean="0">
                        <a:solidFill>
                          <a:schemeClr val="dk1"/>
                        </a:solidFill>
                        <a:latin typeface="+mn-lt"/>
                        <a:ea typeface="+mn-ea"/>
                        <a:cs typeface="+mn-cs"/>
                      </a:endParaRPr>
                    </a:p>
                  </a:txBody>
                  <a:tcPr/>
                </a:tc>
                <a:tc>
                  <a:txBody>
                    <a:bodyPr/>
                    <a:lstStyle/>
                    <a:p>
                      <a:pPr marL="0" algn="l" defTabSz="914400" rtl="0" eaLnBrk="1" latinLnBrk="0" hangingPunct="1"/>
                      <a:r>
                        <a:rPr lang="zh-CN" altLang="en-US" sz="1000" kern="1200" dirty="0" smtClean="0">
                          <a:solidFill>
                            <a:schemeClr val="dk1"/>
                          </a:solidFill>
                          <a:latin typeface="+mn-lt"/>
                          <a:ea typeface="+mn-ea"/>
                          <a:cs typeface="+mn-cs"/>
                        </a:rPr>
                        <a:t>金力的历史数据导入</a:t>
                      </a:r>
                      <a:r>
                        <a:rPr lang="en-US" altLang="zh-CN" sz="1000" kern="1200" dirty="0" smtClean="0">
                          <a:solidFill>
                            <a:schemeClr val="dk1"/>
                          </a:solidFill>
                          <a:latin typeface="+mn-lt"/>
                          <a:ea typeface="+mn-ea"/>
                          <a:cs typeface="+mn-cs"/>
                        </a:rPr>
                        <a:t>RA</a:t>
                      </a:r>
                      <a:r>
                        <a:rPr lang="zh-CN" altLang="en-US" sz="1000" kern="1200" dirty="0" smtClean="0">
                          <a:solidFill>
                            <a:schemeClr val="dk1"/>
                          </a:solidFill>
                          <a:latin typeface="+mn-lt"/>
                          <a:ea typeface="+mn-ea"/>
                          <a:cs typeface="+mn-cs"/>
                        </a:rPr>
                        <a:t>，但是历史数据的</a:t>
                      </a:r>
                      <a:r>
                        <a:rPr lang="zh-CN" altLang="en-US" sz="1000" kern="1200" smtClean="0">
                          <a:solidFill>
                            <a:schemeClr val="dk1"/>
                          </a:solidFill>
                          <a:latin typeface="+mn-lt"/>
                          <a:ea typeface="+mn-ea"/>
                          <a:cs typeface="+mn-cs"/>
                        </a:rPr>
                        <a:t>日期比维度数据</a:t>
                      </a:r>
                      <a:r>
                        <a:rPr lang="zh-CN" altLang="en-US" sz="1000" kern="1200" dirty="0" smtClean="0">
                          <a:solidFill>
                            <a:schemeClr val="dk1"/>
                          </a:solidFill>
                          <a:latin typeface="+mn-lt"/>
                          <a:ea typeface="+mn-ea"/>
                          <a:cs typeface="+mn-cs"/>
                        </a:rPr>
                        <a:t>的起止日期要更广</a:t>
                      </a:r>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pPr marL="0" algn="l" defTabSz="914400" rtl="0" eaLnBrk="1" latinLnBrk="0" hangingPunct="1"/>
                      <a:r>
                        <a:rPr lang="zh-CN" altLang="en-US" sz="1000" kern="1200" dirty="0" smtClean="0">
                          <a:solidFill>
                            <a:schemeClr val="dk1"/>
                          </a:solidFill>
                          <a:latin typeface="+mn-lt"/>
                          <a:ea typeface="+mn-ea"/>
                          <a:cs typeface="+mn-cs"/>
                        </a:rPr>
                        <a:t>需要修改维度的起止日期</a:t>
                      </a:r>
                    </a:p>
                  </a:txBody>
                  <a:tcPr/>
                </a:tc>
              </a:tr>
              <a:tr h="409569">
                <a:tc>
                  <a:txBody>
                    <a:bodyPr/>
                    <a:lstStyle/>
                    <a:p>
                      <a:pPr marL="0" algn="l" defTabSz="914400" rtl="0" eaLnBrk="1" latinLnBrk="0" hangingPunct="1"/>
                      <a:r>
                        <a:rPr lang="en-US" altLang="zh-CN" sz="1000" kern="1200" dirty="0" smtClean="0">
                          <a:solidFill>
                            <a:schemeClr val="dk1"/>
                          </a:solidFill>
                          <a:latin typeface="+mn-lt"/>
                          <a:ea typeface="+mn-ea"/>
                          <a:cs typeface="+mn-cs"/>
                        </a:rPr>
                        <a:t>2</a:t>
                      </a:r>
                      <a:endParaRPr lang="zh-CN" altLang="en-US" sz="1000" kern="1200" dirty="0" smtClean="0">
                        <a:solidFill>
                          <a:schemeClr val="dk1"/>
                        </a:solidFill>
                        <a:latin typeface="+mn-lt"/>
                        <a:ea typeface="+mn-ea"/>
                        <a:cs typeface="+mn-cs"/>
                      </a:endParaRPr>
                    </a:p>
                  </a:txBody>
                  <a:tcPr/>
                </a:tc>
                <a:tc>
                  <a:txBody>
                    <a:bodyPr/>
                    <a:lstStyle/>
                    <a:p>
                      <a:pPr marL="0" algn="l" defTabSz="914400" rtl="0" eaLnBrk="1" latinLnBrk="0" hangingPunct="1"/>
                      <a:r>
                        <a:rPr lang="zh-CN" altLang="en-US" sz="1000" kern="1200" dirty="0" smtClean="0">
                          <a:solidFill>
                            <a:schemeClr val="dk1"/>
                          </a:solidFill>
                          <a:latin typeface="+mn-lt"/>
                          <a:ea typeface="+mn-ea"/>
                          <a:cs typeface="+mn-cs"/>
                        </a:rPr>
                        <a:t>供应商费用接入</a:t>
                      </a:r>
                      <a:r>
                        <a:rPr lang="en-US" altLang="zh-CN" sz="1000" kern="1200" dirty="0" smtClean="0">
                          <a:solidFill>
                            <a:schemeClr val="dk1"/>
                          </a:solidFill>
                          <a:latin typeface="+mn-lt"/>
                          <a:ea typeface="+mn-ea"/>
                          <a:cs typeface="+mn-cs"/>
                        </a:rPr>
                        <a:t>RA</a:t>
                      </a:r>
                      <a:endParaRPr lang="zh-CN" altLang="en-US" sz="1000" kern="1200" dirty="0" smtClean="0">
                        <a:solidFill>
                          <a:schemeClr val="dk1"/>
                        </a:solidFill>
                        <a:latin typeface="+mn-lt"/>
                        <a:ea typeface="+mn-ea"/>
                        <a:cs typeface="+mn-cs"/>
                      </a:endParaRPr>
                    </a:p>
                  </a:txBody>
                  <a:tcPr/>
                </a:tc>
                <a:tc>
                  <a:txBody>
                    <a:bodyPr/>
                    <a:lstStyle/>
                    <a:p>
                      <a:r>
                        <a:rPr lang="zh-CN" altLang="en-US" sz="1000" dirty="0" smtClean="0"/>
                        <a:t>风险状态隐现</a:t>
                      </a:r>
                      <a:endParaRPr lang="en-US" altLang="zh-CN" sz="1000" dirty="0" smtClean="0"/>
                    </a:p>
                    <a:p>
                      <a:r>
                        <a:rPr lang="zh-CN" altLang="en-US" sz="1000" dirty="0" smtClean="0"/>
                        <a:t>风险等级高</a:t>
                      </a:r>
                      <a:endParaRPr lang="en-US" altLang="zh-CN" sz="1000" dirty="0" smtClean="0"/>
                    </a:p>
                  </a:txBody>
                  <a:tcPr/>
                </a:tc>
                <a:tc>
                  <a:txBody>
                    <a:bodyPr/>
                    <a:lstStyle/>
                    <a:p>
                      <a:pPr marL="0" algn="l" defTabSz="914400" rtl="0" eaLnBrk="1" latinLnBrk="0" hangingPunct="1"/>
                      <a:r>
                        <a:rPr lang="zh-CN" altLang="en-US" sz="1000" kern="1200" dirty="0" smtClean="0">
                          <a:solidFill>
                            <a:schemeClr val="dk1"/>
                          </a:solidFill>
                          <a:latin typeface="+mn-lt"/>
                          <a:ea typeface="+mn-ea"/>
                          <a:cs typeface="+mn-cs"/>
                        </a:rPr>
                        <a:t>需要全新开发</a:t>
                      </a:r>
                      <a:r>
                        <a:rPr lang="en-US" altLang="zh-CN" sz="1000" kern="1200" dirty="0" smtClean="0">
                          <a:solidFill>
                            <a:schemeClr val="dk1"/>
                          </a:solidFill>
                          <a:latin typeface="+mn-lt"/>
                          <a:ea typeface="+mn-ea"/>
                          <a:cs typeface="+mn-cs"/>
                        </a:rPr>
                        <a:t>ETL</a:t>
                      </a:r>
                      <a:r>
                        <a:rPr lang="zh-CN" altLang="en-US" sz="1000" kern="1200" dirty="0" smtClean="0">
                          <a:solidFill>
                            <a:schemeClr val="dk1"/>
                          </a:solidFill>
                          <a:latin typeface="+mn-lt"/>
                          <a:ea typeface="+mn-ea"/>
                          <a:cs typeface="+mn-cs"/>
                        </a:rPr>
                        <a:t>和</a:t>
                      </a:r>
                      <a:r>
                        <a:rPr lang="en-US" altLang="zh-CN" sz="1000" kern="1200" dirty="0" smtClean="0">
                          <a:solidFill>
                            <a:schemeClr val="dk1"/>
                          </a:solidFill>
                          <a:latin typeface="+mn-lt"/>
                          <a:ea typeface="+mn-ea"/>
                          <a:cs typeface="+mn-cs"/>
                        </a:rPr>
                        <a:t>BIEE</a:t>
                      </a:r>
                      <a:r>
                        <a:rPr lang="zh-CN" altLang="en-US" sz="1000" kern="1200" dirty="0" smtClean="0">
                          <a:solidFill>
                            <a:schemeClr val="dk1"/>
                          </a:solidFill>
                          <a:latin typeface="+mn-lt"/>
                          <a:ea typeface="+mn-ea"/>
                          <a:cs typeface="+mn-cs"/>
                        </a:rPr>
                        <a:t>模型</a:t>
                      </a:r>
                    </a:p>
                  </a:txBody>
                  <a:tcPr/>
                </a:tc>
              </a:tr>
            </a:tbl>
          </a:graphicData>
        </a:graphic>
      </p:graphicFrame>
      <p:graphicFrame>
        <p:nvGraphicFramePr>
          <p:cNvPr id="7" name="对象 6"/>
          <p:cNvGraphicFramePr>
            <a:graphicFrameLocks noChangeAspect="1"/>
          </p:cNvGraphicFramePr>
          <p:nvPr/>
        </p:nvGraphicFramePr>
        <p:xfrm>
          <a:off x="7546048" y="5499955"/>
          <a:ext cx="1058400" cy="809365"/>
        </p:xfrm>
        <a:graphic>
          <a:graphicData uri="http://schemas.openxmlformats.org/presentationml/2006/ole">
            <p:oleObj spid="_x0000_s2051" name="工作表" showAsIcon="1" r:id="rId8" imgW="914400" imgH="685800" progId="Excel.Sheet.12">
              <p:embed/>
            </p:oleObj>
          </a:graphicData>
        </a:graphic>
      </p:graphicFrame>
    </p:spTree>
    <p:extLst>
      <p:ext uri="{BB962C8B-B14F-4D97-AF65-F5344CB8AC3E}">
        <p14:creationId xmlns="" xmlns:p14="http://schemas.microsoft.com/office/powerpoint/2010/main" val="758889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运营报表项目</a:t>
            </a:r>
            <a:endParaRPr lang="zh-CN" altLang="en-US" dirty="0"/>
          </a:p>
        </p:txBody>
      </p:sp>
      <p:grpSp>
        <p:nvGrpSpPr>
          <p:cNvPr id="4" name="组合 3"/>
          <p:cNvGrpSpPr/>
          <p:nvPr/>
        </p:nvGrpSpPr>
        <p:grpSpPr>
          <a:xfrm>
            <a:off x="323528" y="1124744"/>
            <a:ext cx="8213042" cy="3617468"/>
            <a:chOff x="1222375" y="1364092"/>
            <a:chExt cx="9432925" cy="5375165"/>
          </a:xfrm>
        </p:grpSpPr>
        <p:grpSp>
          <p:nvGrpSpPr>
            <p:cNvPr id="5" name="组合 4"/>
            <p:cNvGrpSpPr/>
            <p:nvPr/>
          </p:nvGrpSpPr>
          <p:grpSpPr>
            <a:xfrm>
              <a:off x="1222375" y="1364092"/>
              <a:ext cx="9432925" cy="3838638"/>
              <a:chOff x="1006475" y="2170113"/>
              <a:chExt cx="6073775" cy="2911475"/>
            </a:xfrm>
          </p:grpSpPr>
          <p:sp>
            <p:nvSpPr>
              <p:cNvPr id="10" name="Rectangle 3"/>
              <p:cNvSpPr>
                <a:spLocks noChangeArrowheads="1"/>
              </p:cNvSpPr>
              <p:nvPr/>
            </p:nvSpPr>
            <p:spPr bwMode="gray">
              <a:xfrm>
                <a:off x="5245100" y="3597275"/>
                <a:ext cx="1835150" cy="431800"/>
              </a:xfrm>
              <a:prstGeom prst="rect">
                <a:avLst/>
              </a:prstGeom>
              <a:gradFill rotWithShape="1">
                <a:gsLst>
                  <a:gs pos="0">
                    <a:schemeClr val="folHlink"/>
                  </a:gs>
                  <a:gs pos="100000">
                    <a:schemeClr val="folHlink">
                      <a:gamma/>
                      <a:tint val="0"/>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4"/>
              <p:cNvSpPr>
                <a:spLocks noChangeArrowheads="1"/>
              </p:cNvSpPr>
              <p:nvPr/>
            </p:nvSpPr>
            <p:spPr bwMode="gray">
              <a:xfrm>
                <a:off x="3438525" y="4086225"/>
                <a:ext cx="1806575" cy="4318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5"/>
              <p:cNvSpPr>
                <a:spLocks noChangeArrowheads="1"/>
              </p:cNvSpPr>
              <p:nvPr/>
            </p:nvSpPr>
            <p:spPr bwMode="gray">
              <a:xfrm>
                <a:off x="1609725" y="4579938"/>
                <a:ext cx="1825625" cy="431800"/>
              </a:xfrm>
              <a:prstGeom prst="rect">
                <a:avLst/>
              </a:prstGeom>
              <a:gradFill rotWithShape="1">
                <a:gsLst>
                  <a:gs pos="0">
                    <a:schemeClr val="folHlink"/>
                  </a:gs>
                  <a:gs pos="100000">
                    <a:schemeClr val="folHlink">
                      <a:gamma/>
                      <a:tint val="0"/>
                      <a:invGamma/>
                    </a:scheme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a typeface="宋体" panose="02010600030101010101" pitchFamily="2" charset="-122"/>
                </a:endParaRPr>
              </a:p>
            </p:txBody>
          </p:sp>
          <p:sp>
            <p:nvSpPr>
              <p:cNvPr id="13" name="AutoShape 6"/>
              <p:cNvSpPr>
                <a:spLocks noChangeArrowheads="1"/>
              </p:cNvSpPr>
              <p:nvPr/>
            </p:nvSpPr>
            <p:spPr bwMode="gray">
              <a:xfrm flipH="1">
                <a:off x="1006475" y="3967163"/>
                <a:ext cx="2428875" cy="615950"/>
              </a:xfrm>
              <a:prstGeom prst="parallelogram">
                <a:avLst>
                  <a:gd name="adj" fmla="val 98582"/>
                </a:avLst>
              </a:prstGeom>
              <a:gradFill rotWithShape="1">
                <a:gsLst>
                  <a:gs pos="0">
                    <a:schemeClr val="folHlink">
                      <a:gamma/>
                      <a:tint val="54510"/>
                      <a:invGamma/>
                      <a:alpha val="82001"/>
                    </a:schemeClr>
                  </a:gs>
                  <a:gs pos="100000">
                    <a:schemeClr val="folHlink">
                      <a:alpha val="50000"/>
                    </a:schemeClr>
                  </a:gs>
                </a:gsLst>
                <a:lin ang="189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4" name="AutoShape 7"/>
              <p:cNvSpPr>
                <a:spLocks noChangeArrowheads="1"/>
              </p:cNvSpPr>
              <p:nvPr/>
            </p:nvSpPr>
            <p:spPr bwMode="gray">
              <a:xfrm flipH="1">
                <a:off x="2819400" y="3457575"/>
                <a:ext cx="2428875" cy="646113"/>
              </a:xfrm>
              <a:prstGeom prst="parallelogram">
                <a:avLst>
                  <a:gd name="adj" fmla="val 96330"/>
                </a:avLst>
              </a:prstGeom>
              <a:gradFill rotWithShape="1">
                <a:gsLst>
                  <a:gs pos="0">
                    <a:schemeClr val="accent1"/>
                  </a:gs>
                  <a:gs pos="100000">
                    <a:schemeClr val="accent1">
                      <a:gamma/>
                      <a:tint val="53725"/>
                      <a:invGamma/>
                    </a:scheme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p:txBody>
          </p:sp>
          <p:sp>
            <p:nvSpPr>
              <p:cNvPr id="15" name="Freeform 8"/>
              <p:cNvSpPr>
                <a:spLocks/>
              </p:cNvSpPr>
              <p:nvPr/>
            </p:nvSpPr>
            <p:spPr bwMode="gray">
              <a:xfrm>
                <a:off x="2825750" y="3459163"/>
                <a:ext cx="612775" cy="1130300"/>
              </a:xfrm>
              <a:custGeom>
                <a:avLst/>
                <a:gdLst>
                  <a:gd name="T0" fmla="*/ 0 w 201"/>
                  <a:gd name="T1" fmla="*/ 167 h 370"/>
                  <a:gd name="T2" fmla="*/ 201 w 201"/>
                  <a:gd name="T3" fmla="*/ 370 h 370"/>
                  <a:gd name="T4" fmla="*/ 201 w 201"/>
                  <a:gd name="T5" fmla="*/ 210 h 370"/>
                  <a:gd name="T6" fmla="*/ 0 w 201"/>
                  <a:gd name="T7" fmla="*/ 0 h 370"/>
                  <a:gd name="T8" fmla="*/ 0 w 201"/>
                  <a:gd name="T9" fmla="*/ 167 h 370"/>
                </a:gdLst>
                <a:ahLst/>
                <a:cxnLst>
                  <a:cxn ang="0">
                    <a:pos x="T0" y="T1"/>
                  </a:cxn>
                  <a:cxn ang="0">
                    <a:pos x="T2" y="T3"/>
                  </a:cxn>
                  <a:cxn ang="0">
                    <a:pos x="T4" y="T5"/>
                  </a:cxn>
                  <a:cxn ang="0">
                    <a:pos x="T6" y="T7"/>
                  </a:cxn>
                  <a:cxn ang="0">
                    <a:pos x="T8" y="T9"/>
                  </a:cxn>
                </a:cxnLst>
                <a:rect l="0" t="0" r="r" b="b"/>
                <a:pathLst>
                  <a:path w="201" h="370">
                    <a:moveTo>
                      <a:pt x="0" y="167"/>
                    </a:moveTo>
                    <a:lnTo>
                      <a:pt x="201" y="370"/>
                    </a:lnTo>
                    <a:lnTo>
                      <a:pt x="201" y="210"/>
                    </a:lnTo>
                    <a:lnTo>
                      <a:pt x="0" y="0"/>
                    </a:lnTo>
                    <a:lnTo>
                      <a:pt x="0" y="167"/>
                    </a:lnTo>
                    <a:close/>
                  </a:path>
                </a:pathLst>
              </a:cu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AutoShape 9"/>
              <p:cNvSpPr>
                <a:spLocks noChangeArrowheads="1"/>
              </p:cNvSpPr>
              <p:nvPr/>
            </p:nvSpPr>
            <p:spPr bwMode="gray">
              <a:xfrm flipH="1">
                <a:off x="4632325" y="2941638"/>
                <a:ext cx="2438400" cy="657225"/>
              </a:xfrm>
              <a:prstGeom prst="parallelogram">
                <a:avLst>
                  <a:gd name="adj" fmla="val 92256"/>
                </a:avLst>
              </a:prstGeom>
              <a:gradFill rotWithShape="1">
                <a:gsLst>
                  <a:gs pos="0">
                    <a:schemeClr val="folHlink"/>
                  </a:gs>
                  <a:gs pos="100000">
                    <a:schemeClr val="folHlink">
                      <a:gamma/>
                      <a:tint val="53725"/>
                      <a:invGamma/>
                    </a:schemeClr>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7" name="Freeform 10"/>
              <p:cNvSpPr>
                <a:spLocks/>
              </p:cNvSpPr>
              <p:nvPr/>
            </p:nvSpPr>
            <p:spPr bwMode="gray">
              <a:xfrm>
                <a:off x="4629150" y="2936875"/>
                <a:ext cx="615950" cy="1163638"/>
              </a:xfrm>
              <a:custGeom>
                <a:avLst/>
                <a:gdLst>
                  <a:gd name="T0" fmla="*/ 0 w 201"/>
                  <a:gd name="T1" fmla="*/ 167 h 370"/>
                  <a:gd name="T2" fmla="*/ 201 w 201"/>
                  <a:gd name="T3" fmla="*/ 370 h 370"/>
                  <a:gd name="T4" fmla="*/ 201 w 201"/>
                  <a:gd name="T5" fmla="*/ 210 h 370"/>
                  <a:gd name="T6" fmla="*/ 0 w 201"/>
                  <a:gd name="T7" fmla="*/ 0 h 370"/>
                  <a:gd name="T8" fmla="*/ 0 w 201"/>
                  <a:gd name="T9" fmla="*/ 167 h 370"/>
                </a:gdLst>
                <a:ahLst/>
                <a:cxnLst>
                  <a:cxn ang="0">
                    <a:pos x="T0" y="T1"/>
                  </a:cxn>
                  <a:cxn ang="0">
                    <a:pos x="T2" y="T3"/>
                  </a:cxn>
                  <a:cxn ang="0">
                    <a:pos x="T4" y="T5"/>
                  </a:cxn>
                  <a:cxn ang="0">
                    <a:pos x="T6" y="T7"/>
                  </a:cxn>
                  <a:cxn ang="0">
                    <a:pos x="T8" y="T9"/>
                  </a:cxn>
                </a:cxnLst>
                <a:rect l="0" t="0" r="r" b="b"/>
                <a:pathLst>
                  <a:path w="201" h="370">
                    <a:moveTo>
                      <a:pt x="0" y="167"/>
                    </a:moveTo>
                    <a:lnTo>
                      <a:pt x="201" y="370"/>
                    </a:lnTo>
                    <a:lnTo>
                      <a:pt x="201" y="210"/>
                    </a:lnTo>
                    <a:lnTo>
                      <a:pt x="0" y="0"/>
                    </a:lnTo>
                    <a:lnTo>
                      <a:pt x="0" y="167"/>
                    </a:lnTo>
                    <a:close/>
                  </a:path>
                </a:pathLst>
              </a:custGeom>
              <a:gradFill rotWithShape="1">
                <a:gsLst>
                  <a:gs pos="0">
                    <a:schemeClr val="folHlink">
                      <a:gamma/>
                      <a:shade val="46275"/>
                      <a:invGamma/>
                    </a:schemeClr>
                  </a:gs>
                  <a:gs pos="100000">
                    <a:schemeClr val="folHlink"/>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 name="Picture 11" descr="light_shadow"/>
              <p:cNvPicPr>
                <a:picLocks noChangeAspect="1" noChangeArrowheads="1"/>
              </p:cNvPicPr>
              <p:nvPr/>
            </p:nvPicPr>
            <p:blipFill>
              <a:blip r:embed="rId2" cstate="print">
                <a:lum bright="-76000" contrast="-4000"/>
                <a:grayscl/>
                <a:extLst>
                  <a:ext uri="{28A0092B-C50C-407E-A947-70E740481C1C}">
                    <a14:useLocalDpi xmlns="" xmlns:a14="http://schemas.microsoft.com/office/drawing/2010/main" val="0"/>
                  </a:ext>
                </a:extLst>
              </a:blip>
              <a:srcRect/>
              <a:stretch>
                <a:fillRect/>
              </a:stretch>
            </p:blipFill>
            <p:spPr bwMode="gray">
              <a:xfrm>
                <a:off x="1625600" y="4121150"/>
                <a:ext cx="1008063" cy="280988"/>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12" descr="circuler_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1538288" y="3160713"/>
                <a:ext cx="1152525" cy="1139825"/>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Oval 13"/>
              <p:cNvSpPr>
                <a:spLocks noChangeArrowheads="1"/>
              </p:cNvSpPr>
              <p:nvPr/>
            </p:nvSpPr>
            <p:spPr bwMode="gray">
              <a:xfrm>
                <a:off x="1538288" y="3160713"/>
                <a:ext cx="1144587" cy="1143000"/>
              </a:xfrm>
              <a:prstGeom prst="ellipse">
                <a:avLst/>
              </a:prstGeom>
              <a:gradFill rotWithShape="1">
                <a:gsLst>
                  <a:gs pos="0">
                    <a:schemeClr val="folHlink">
                      <a:alpha val="45000"/>
                    </a:schemeClr>
                  </a:gs>
                  <a:gs pos="50000">
                    <a:schemeClr val="folHlink">
                      <a:gamma/>
                      <a:tint val="54510"/>
                      <a:invGamma/>
                      <a:alpha val="89999"/>
                    </a:schemeClr>
                  </a:gs>
                  <a:gs pos="100000">
                    <a:schemeClr val="folHlink">
                      <a:alpha val="45000"/>
                    </a:scheme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4"/>
              <p:cNvSpPr>
                <a:spLocks/>
              </p:cNvSpPr>
              <p:nvPr/>
            </p:nvSpPr>
            <p:spPr bwMode="gray">
              <a:xfrm>
                <a:off x="1657350" y="3184525"/>
                <a:ext cx="898525" cy="39528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17999"/>
                    </a:schemeClr>
                  </a:gs>
                </a:gsLst>
                <a:lin ang="5400000" scaled="1"/>
              </a:gradFill>
              <a:ln>
                <a:noFill/>
              </a:ln>
              <a:extLst>
                <a:ext uri="{91240B29-F687-4F45-9708-019B960494DF}">
                  <a14:hiddenLine xmlns="" xmlns:a14="http://schemas.microsoft.com/office/drawing/2010/main" w="0">
                    <a:solidFill>
                      <a:srgbClr val="BBF6EE"/>
                    </a:solidFill>
                    <a:prstDash val="solid"/>
                    <a:round/>
                    <a:headEnd/>
                    <a:tailEnd/>
                  </a14:hiddenLine>
                </a:ext>
              </a:extLst>
            </p:spPr>
            <p:txBody>
              <a:bodyPr/>
              <a:lstStyle/>
              <a:p>
                <a:endParaRPr lang="zh-CN" altLang="en-US"/>
              </a:p>
            </p:txBody>
          </p:sp>
          <p:pic>
            <p:nvPicPr>
              <p:cNvPr id="22" name="Picture 15" descr="light_shadow"/>
              <p:cNvPicPr>
                <a:picLocks noChangeAspect="1" noChangeArrowheads="1"/>
              </p:cNvPicPr>
              <p:nvPr/>
            </p:nvPicPr>
            <p:blipFill>
              <a:blip r:embed="rId2" cstate="print">
                <a:lum bright="-76000" contrast="-4000"/>
                <a:grayscl/>
                <a:extLst>
                  <a:ext uri="{28A0092B-C50C-407E-A947-70E740481C1C}">
                    <a14:useLocalDpi xmlns="" xmlns:a14="http://schemas.microsoft.com/office/drawing/2010/main" val="0"/>
                  </a:ext>
                </a:extLst>
              </a:blip>
              <a:srcRect/>
              <a:stretch>
                <a:fillRect/>
              </a:stretch>
            </p:blipFill>
            <p:spPr bwMode="gray">
              <a:xfrm>
                <a:off x="3468688" y="3617913"/>
                <a:ext cx="1008062" cy="280987"/>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16" descr="circuler_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3381375" y="2657475"/>
                <a:ext cx="1152525" cy="1139825"/>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Oval 17"/>
              <p:cNvSpPr>
                <a:spLocks noChangeArrowheads="1"/>
              </p:cNvSpPr>
              <p:nvPr/>
            </p:nvSpPr>
            <p:spPr bwMode="gray">
              <a:xfrm>
                <a:off x="3381375" y="2657475"/>
                <a:ext cx="1144588" cy="1143000"/>
              </a:xfrm>
              <a:prstGeom prst="ellipse">
                <a:avLst/>
              </a:prstGeom>
              <a:gradFill rotWithShape="1">
                <a:gsLst>
                  <a:gs pos="0">
                    <a:schemeClr val="accent1">
                      <a:gamma/>
                      <a:shade val="26275"/>
                      <a:invGamma/>
                      <a:alpha val="89999"/>
                    </a:schemeClr>
                  </a:gs>
                  <a:gs pos="50000">
                    <a:schemeClr val="accent1">
                      <a:alpha val="45000"/>
                    </a:schemeClr>
                  </a:gs>
                  <a:gs pos="100000">
                    <a:schemeClr val="accent1">
                      <a:gamma/>
                      <a:shade val="26275"/>
                      <a:invGamma/>
                      <a:alpha val="89999"/>
                    </a:scheme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Freeform 18"/>
              <p:cNvSpPr>
                <a:spLocks/>
              </p:cNvSpPr>
              <p:nvPr/>
            </p:nvSpPr>
            <p:spPr bwMode="gray">
              <a:xfrm>
                <a:off x="3500438" y="2681288"/>
                <a:ext cx="898525" cy="395287"/>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alpha val="17999"/>
                    </a:schemeClr>
                  </a:gs>
                </a:gsLst>
                <a:lin ang="5400000" scaled="1"/>
              </a:gradFill>
              <a:ln>
                <a:noFill/>
              </a:ln>
              <a:extLst>
                <a:ext uri="{91240B29-F687-4F45-9708-019B960494DF}">
                  <a14:hiddenLine xmlns="" xmlns:a14="http://schemas.microsoft.com/office/drawing/2010/main" w="0">
                    <a:solidFill>
                      <a:srgbClr val="BBF6EE"/>
                    </a:solidFill>
                    <a:prstDash val="solid"/>
                    <a:round/>
                    <a:headEnd/>
                    <a:tailEnd/>
                  </a14:hiddenLine>
                </a:ext>
              </a:extLst>
            </p:spPr>
            <p:txBody>
              <a:bodyPr/>
              <a:lstStyle/>
              <a:p>
                <a:endParaRPr lang="zh-CN" altLang="en-US"/>
              </a:p>
            </p:txBody>
          </p:sp>
          <p:pic>
            <p:nvPicPr>
              <p:cNvPr id="26" name="Picture 19" descr="light_shadow"/>
              <p:cNvPicPr>
                <a:picLocks noChangeAspect="1" noChangeArrowheads="1"/>
              </p:cNvPicPr>
              <p:nvPr/>
            </p:nvPicPr>
            <p:blipFill>
              <a:blip r:embed="rId2" cstate="print">
                <a:lum bright="-76000" contrast="-4000"/>
                <a:grayscl/>
                <a:extLst>
                  <a:ext uri="{28A0092B-C50C-407E-A947-70E740481C1C}">
                    <a14:useLocalDpi xmlns="" xmlns:a14="http://schemas.microsoft.com/office/drawing/2010/main" val="0"/>
                  </a:ext>
                </a:extLst>
              </a:blip>
              <a:srcRect/>
              <a:stretch>
                <a:fillRect/>
              </a:stretch>
            </p:blipFill>
            <p:spPr bwMode="gray">
              <a:xfrm>
                <a:off x="5389563" y="3130550"/>
                <a:ext cx="1008062" cy="280988"/>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0" descr="circuler_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5302250" y="2170113"/>
                <a:ext cx="1152525" cy="1139825"/>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Oval 21"/>
              <p:cNvSpPr>
                <a:spLocks noChangeArrowheads="1"/>
              </p:cNvSpPr>
              <p:nvPr/>
            </p:nvSpPr>
            <p:spPr bwMode="gray">
              <a:xfrm>
                <a:off x="5302250" y="2170113"/>
                <a:ext cx="1144588" cy="1143000"/>
              </a:xfrm>
              <a:prstGeom prst="ellipse">
                <a:avLst/>
              </a:prstGeom>
              <a:gradFill rotWithShape="1">
                <a:gsLst>
                  <a:gs pos="0">
                    <a:schemeClr val="folHlink">
                      <a:gamma/>
                      <a:shade val="26275"/>
                      <a:invGamma/>
                      <a:alpha val="89999"/>
                    </a:schemeClr>
                  </a:gs>
                  <a:gs pos="50000">
                    <a:schemeClr val="folHlink">
                      <a:alpha val="45000"/>
                    </a:schemeClr>
                  </a:gs>
                  <a:gs pos="100000">
                    <a:schemeClr val="folHlink">
                      <a:gamma/>
                      <a:shade val="26275"/>
                      <a:invGamma/>
                      <a:alpha val="89999"/>
                    </a:scheme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2"/>
              <p:cNvSpPr>
                <a:spLocks/>
              </p:cNvSpPr>
              <p:nvPr/>
            </p:nvSpPr>
            <p:spPr bwMode="gray">
              <a:xfrm>
                <a:off x="5421313" y="2193925"/>
                <a:ext cx="898525" cy="395288"/>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17999"/>
                    </a:schemeClr>
                  </a:gs>
                </a:gsLst>
                <a:lin ang="5400000" scaled="1"/>
              </a:gradFill>
              <a:ln>
                <a:noFill/>
              </a:ln>
              <a:extLst>
                <a:ext uri="{91240B29-F687-4F45-9708-019B960494DF}">
                  <a14:hiddenLine xmlns="" xmlns:a14="http://schemas.microsoft.com/office/drawing/2010/main" w="0">
                    <a:solidFill>
                      <a:srgbClr val="BBF6EE"/>
                    </a:solidFill>
                    <a:prstDash val="solid"/>
                    <a:round/>
                    <a:headEnd/>
                    <a:tailEnd/>
                  </a14:hiddenLine>
                </a:ext>
              </a:extLst>
            </p:spPr>
            <p:txBody>
              <a:bodyPr/>
              <a:lstStyle/>
              <a:p>
                <a:endParaRPr lang="zh-CN" altLang="en-US"/>
              </a:p>
            </p:txBody>
          </p:sp>
          <p:sp>
            <p:nvSpPr>
              <p:cNvPr id="30" name="Text Box 23"/>
              <p:cNvSpPr txBox="1">
                <a:spLocks noChangeArrowheads="1"/>
              </p:cNvSpPr>
              <p:nvPr/>
            </p:nvSpPr>
            <p:spPr bwMode="auto">
              <a:xfrm>
                <a:off x="1646624" y="3594100"/>
                <a:ext cx="955675" cy="3968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dirty="0" smtClean="0">
                    <a:ea typeface="宋体" panose="02010600030101010101" pitchFamily="2" charset="-122"/>
                  </a:rPr>
                  <a:t>Phase I</a:t>
                </a:r>
                <a:endParaRPr lang="en-US" altLang="zh-CN" sz="2800" b="1" dirty="0">
                  <a:ea typeface="宋体" panose="02010600030101010101" pitchFamily="2" charset="-122"/>
                </a:endParaRPr>
              </a:p>
            </p:txBody>
          </p:sp>
          <p:sp>
            <p:nvSpPr>
              <p:cNvPr id="31" name="Text Box 24"/>
              <p:cNvSpPr txBox="1">
                <a:spLocks noChangeArrowheads="1"/>
              </p:cNvSpPr>
              <p:nvPr/>
            </p:nvSpPr>
            <p:spPr bwMode="auto">
              <a:xfrm>
                <a:off x="3397034" y="2992301"/>
                <a:ext cx="1157288" cy="490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en-US" altLang="zh-CN" sz="3600" b="1" dirty="0">
                    <a:effectLst>
                      <a:glow rad="228600">
                        <a:schemeClr val="accent5">
                          <a:satMod val="175000"/>
                          <a:alpha val="40000"/>
                        </a:schemeClr>
                      </a:glow>
                    </a:effectLst>
                  </a:rPr>
                  <a:t>Phase </a:t>
                </a:r>
                <a:r>
                  <a:rPr lang="en-US" altLang="zh-CN" sz="3600" b="1" dirty="0" smtClean="0">
                    <a:effectLst>
                      <a:glow rad="228600">
                        <a:schemeClr val="accent5">
                          <a:satMod val="175000"/>
                          <a:alpha val="40000"/>
                        </a:schemeClr>
                      </a:glow>
                    </a:effectLst>
                  </a:rPr>
                  <a:t>II</a:t>
                </a:r>
                <a:endParaRPr lang="en-US" altLang="zh-CN" sz="3600" b="1" dirty="0">
                  <a:effectLst>
                    <a:glow rad="228600">
                      <a:schemeClr val="accent5">
                        <a:satMod val="175000"/>
                        <a:alpha val="40000"/>
                      </a:schemeClr>
                    </a:glow>
                  </a:effectLst>
                </a:endParaRPr>
              </a:p>
            </p:txBody>
          </p:sp>
          <p:sp>
            <p:nvSpPr>
              <p:cNvPr id="32" name="Text Box 25"/>
              <p:cNvSpPr txBox="1">
                <a:spLocks noChangeArrowheads="1"/>
              </p:cNvSpPr>
              <p:nvPr/>
            </p:nvSpPr>
            <p:spPr bwMode="auto">
              <a:xfrm>
                <a:off x="5451475" y="2592388"/>
                <a:ext cx="955675" cy="3968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800" b="1" dirty="0"/>
                  <a:t>Phase </a:t>
                </a:r>
                <a:r>
                  <a:rPr lang="en-US" altLang="zh-CN" sz="2800" b="1" dirty="0" smtClean="0"/>
                  <a:t>III</a:t>
                </a:r>
                <a:endParaRPr lang="en-US" altLang="zh-CN" sz="2800" b="1" dirty="0"/>
              </a:p>
            </p:txBody>
          </p:sp>
          <p:grpSp>
            <p:nvGrpSpPr>
              <p:cNvPr id="33" name="Group 29"/>
              <p:cNvGrpSpPr>
                <a:grpSpLocks/>
              </p:cNvGrpSpPr>
              <p:nvPr/>
            </p:nvGrpSpPr>
            <p:grpSpPr bwMode="auto">
              <a:xfrm rot="-1297425" flipH="1" flipV="1">
                <a:off x="1604963" y="3998913"/>
                <a:ext cx="1062037" cy="254000"/>
                <a:chOff x="2532" y="1051"/>
                <a:chExt cx="893" cy="246"/>
              </a:xfrm>
            </p:grpSpPr>
            <p:grpSp>
              <p:nvGrpSpPr>
                <p:cNvPr id="57" name="Group 30"/>
                <p:cNvGrpSpPr>
                  <a:grpSpLocks/>
                </p:cNvGrpSpPr>
                <p:nvPr/>
              </p:nvGrpSpPr>
              <p:grpSpPr bwMode="auto">
                <a:xfrm>
                  <a:off x="2532" y="1051"/>
                  <a:ext cx="743" cy="185"/>
                  <a:chOff x="1565" y="2568"/>
                  <a:chExt cx="1118" cy="279"/>
                </a:xfrm>
              </p:grpSpPr>
              <p:sp>
                <p:nvSpPr>
                  <p:cNvPr id="63" name="AutoShape 31"/>
                  <p:cNvSpPr>
                    <a:spLocks noChangeArrowheads="1"/>
                  </p:cNvSpPr>
                  <p:nvPr/>
                </p:nvSpPr>
                <p:spPr bwMode="white">
                  <a:xfrm rot="5263130">
                    <a:off x="1859" y="2274"/>
                    <a:ext cx="227" cy="816"/>
                  </a:xfrm>
                  <a:prstGeom prst="moon">
                    <a:avLst>
                      <a:gd name="adj" fmla="val 49773"/>
                    </a:avLst>
                  </a:prstGeom>
                  <a:solidFill>
                    <a:schemeClr val="bg1">
                      <a:alpha val="3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AutoShape 32"/>
                  <p:cNvSpPr>
                    <a:spLocks noChangeArrowheads="1"/>
                  </p:cNvSpPr>
                  <p:nvPr/>
                </p:nvSpPr>
                <p:spPr bwMode="white">
                  <a:xfrm rot="6078281">
                    <a:off x="1995" y="2274"/>
                    <a:ext cx="227" cy="816"/>
                  </a:xfrm>
                  <a:prstGeom prst="moon">
                    <a:avLst>
                      <a:gd name="adj" fmla="val 49773"/>
                    </a:avLst>
                  </a:prstGeom>
                  <a:solidFill>
                    <a:schemeClr val="bg1">
                      <a:alpha val="3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33"/>
                  <p:cNvSpPr>
                    <a:spLocks noChangeArrowheads="1"/>
                  </p:cNvSpPr>
                  <p:nvPr/>
                </p:nvSpPr>
                <p:spPr bwMode="white">
                  <a:xfrm rot="6373927">
                    <a:off x="2071" y="2296"/>
                    <a:ext cx="227" cy="816"/>
                  </a:xfrm>
                  <a:prstGeom prst="moon">
                    <a:avLst>
                      <a:gd name="adj" fmla="val 49773"/>
                    </a:avLst>
                  </a:prstGeom>
                  <a:solidFill>
                    <a:schemeClr val="bg1">
                      <a:alpha val="3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34"/>
                  <p:cNvSpPr>
                    <a:spLocks noChangeArrowheads="1"/>
                  </p:cNvSpPr>
                  <p:nvPr/>
                </p:nvSpPr>
                <p:spPr bwMode="white">
                  <a:xfrm rot="6906312">
                    <a:off x="2161" y="2326"/>
                    <a:ext cx="227" cy="816"/>
                  </a:xfrm>
                  <a:prstGeom prst="moon">
                    <a:avLst>
                      <a:gd name="adj" fmla="val 49773"/>
                    </a:avLst>
                  </a:prstGeom>
                  <a:solidFill>
                    <a:schemeClr val="bg1">
                      <a:alpha val="3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 name="Group 35"/>
                <p:cNvGrpSpPr>
                  <a:grpSpLocks/>
                </p:cNvGrpSpPr>
                <p:nvPr/>
              </p:nvGrpSpPr>
              <p:grpSpPr bwMode="auto">
                <a:xfrm rot="1353540">
                  <a:off x="2682" y="1111"/>
                  <a:ext cx="743" cy="186"/>
                  <a:chOff x="1565" y="2568"/>
                  <a:chExt cx="1118" cy="279"/>
                </a:xfrm>
              </p:grpSpPr>
              <p:sp>
                <p:nvSpPr>
                  <p:cNvPr id="59" name="AutoShape 36"/>
                  <p:cNvSpPr>
                    <a:spLocks noChangeArrowheads="1"/>
                  </p:cNvSpPr>
                  <p:nvPr/>
                </p:nvSpPr>
                <p:spPr bwMode="white">
                  <a:xfrm rot="5263130">
                    <a:off x="1859" y="2274"/>
                    <a:ext cx="227" cy="816"/>
                  </a:xfrm>
                  <a:prstGeom prst="moon">
                    <a:avLst>
                      <a:gd name="adj" fmla="val 49773"/>
                    </a:avLst>
                  </a:prstGeom>
                  <a:solidFill>
                    <a:schemeClr val="bg1">
                      <a:alpha val="3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37"/>
                  <p:cNvSpPr>
                    <a:spLocks noChangeArrowheads="1"/>
                  </p:cNvSpPr>
                  <p:nvPr/>
                </p:nvSpPr>
                <p:spPr bwMode="white">
                  <a:xfrm rot="6078281">
                    <a:off x="1995" y="2274"/>
                    <a:ext cx="227" cy="816"/>
                  </a:xfrm>
                  <a:prstGeom prst="moon">
                    <a:avLst>
                      <a:gd name="adj" fmla="val 49773"/>
                    </a:avLst>
                  </a:prstGeom>
                  <a:solidFill>
                    <a:schemeClr val="bg1">
                      <a:alpha val="3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utoShape 38"/>
                  <p:cNvSpPr>
                    <a:spLocks noChangeArrowheads="1"/>
                  </p:cNvSpPr>
                  <p:nvPr/>
                </p:nvSpPr>
                <p:spPr bwMode="white">
                  <a:xfrm rot="6373927">
                    <a:off x="2071" y="2296"/>
                    <a:ext cx="227" cy="816"/>
                  </a:xfrm>
                  <a:prstGeom prst="moon">
                    <a:avLst>
                      <a:gd name="adj" fmla="val 49773"/>
                    </a:avLst>
                  </a:prstGeom>
                  <a:solidFill>
                    <a:schemeClr val="bg1">
                      <a:alpha val="3999"/>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AutoShape 39"/>
                  <p:cNvSpPr>
                    <a:spLocks noChangeArrowheads="1"/>
                  </p:cNvSpPr>
                  <p:nvPr/>
                </p:nvSpPr>
                <p:spPr bwMode="white">
                  <a:xfrm rot="6906312">
                    <a:off x="2161" y="2326"/>
                    <a:ext cx="227" cy="816"/>
                  </a:xfrm>
                  <a:prstGeom prst="moon">
                    <a:avLst>
                      <a:gd name="adj" fmla="val 49773"/>
                    </a:avLst>
                  </a:prstGeom>
                  <a:solidFill>
                    <a:schemeClr val="bg1">
                      <a:alpha val="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4" name="Group 40"/>
              <p:cNvGrpSpPr>
                <a:grpSpLocks/>
              </p:cNvGrpSpPr>
              <p:nvPr/>
            </p:nvGrpSpPr>
            <p:grpSpPr bwMode="auto">
              <a:xfrm rot="-1297425" flipH="1" flipV="1">
                <a:off x="3495675" y="3524250"/>
                <a:ext cx="1062038" cy="254000"/>
                <a:chOff x="2532" y="1051"/>
                <a:chExt cx="893" cy="246"/>
              </a:xfrm>
            </p:grpSpPr>
            <p:grpSp>
              <p:nvGrpSpPr>
                <p:cNvPr id="47" name="Group 41"/>
                <p:cNvGrpSpPr>
                  <a:grpSpLocks/>
                </p:cNvGrpSpPr>
                <p:nvPr/>
              </p:nvGrpSpPr>
              <p:grpSpPr bwMode="auto">
                <a:xfrm>
                  <a:off x="2532" y="1051"/>
                  <a:ext cx="743" cy="185"/>
                  <a:chOff x="1565" y="2568"/>
                  <a:chExt cx="1118" cy="279"/>
                </a:xfrm>
              </p:grpSpPr>
              <p:sp>
                <p:nvSpPr>
                  <p:cNvPr id="53" name="AutoShape 42"/>
                  <p:cNvSpPr>
                    <a:spLocks noChangeArrowheads="1"/>
                  </p:cNvSpPr>
                  <p:nvPr/>
                </p:nvSpPr>
                <p:spPr bwMode="white">
                  <a:xfrm rot="5263130">
                    <a:off x="1859"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utoShape 43"/>
                  <p:cNvSpPr>
                    <a:spLocks noChangeArrowheads="1"/>
                  </p:cNvSpPr>
                  <p:nvPr/>
                </p:nvSpPr>
                <p:spPr bwMode="white">
                  <a:xfrm rot="6078281">
                    <a:off x="1995"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utoShape 44"/>
                  <p:cNvSpPr>
                    <a:spLocks noChangeArrowheads="1"/>
                  </p:cNvSpPr>
                  <p:nvPr/>
                </p:nvSpPr>
                <p:spPr bwMode="white">
                  <a:xfrm rot="6373927">
                    <a:off x="2071" y="229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AutoShape 45"/>
                  <p:cNvSpPr>
                    <a:spLocks noChangeArrowheads="1"/>
                  </p:cNvSpPr>
                  <p:nvPr/>
                </p:nvSpPr>
                <p:spPr bwMode="white">
                  <a:xfrm rot="6906312">
                    <a:off x="2161" y="232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 name="Group 46"/>
                <p:cNvGrpSpPr>
                  <a:grpSpLocks/>
                </p:cNvGrpSpPr>
                <p:nvPr/>
              </p:nvGrpSpPr>
              <p:grpSpPr bwMode="auto">
                <a:xfrm rot="1353540">
                  <a:off x="2682" y="1111"/>
                  <a:ext cx="743" cy="186"/>
                  <a:chOff x="1565" y="2568"/>
                  <a:chExt cx="1118" cy="279"/>
                </a:xfrm>
              </p:grpSpPr>
              <p:sp>
                <p:nvSpPr>
                  <p:cNvPr id="49" name="AutoShape 47"/>
                  <p:cNvSpPr>
                    <a:spLocks noChangeArrowheads="1"/>
                  </p:cNvSpPr>
                  <p:nvPr/>
                </p:nvSpPr>
                <p:spPr bwMode="white">
                  <a:xfrm rot="5263130">
                    <a:off x="1859"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utoShape 48"/>
                  <p:cNvSpPr>
                    <a:spLocks noChangeArrowheads="1"/>
                  </p:cNvSpPr>
                  <p:nvPr/>
                </p:nvSpPr>
                <p:spPr bwMode="white">
                  <a:xfrm rot="6078281">
                    <a:off x="1995"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AutoShape 49"/>
                  <p:cNvSpPr>
                    <a:spLocks noChangeArrowheads="1"/>
                  </p:cNvSpPr>
                  <p:nvPr/>
                </p:nvSpPr>
                <p:spPr bwMode="white">
                  <a:xfrm rot="6373927">
                    <a:off x="2071" y="229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utoShape 50"/>
                  <p:cNvSpPr>
                    <a:spLocks noChangeArrowheads="1"/>
                  </p:cNvSpPr>
                  <p:nvPr/>
                </p:nvSpPr>
                <p:spPr bwMode="white">
                  <a:xfrm rot="6906312">
                    <a:off x="2161" y="232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 name="Group 51"/>
              <p:cNvGrpSpPr>
                <a:grpSpLocks/>
              </p:cNvGrpSpPr>
              <p:nvPr/>
            </p:nvGrpSpPr>
            <p:grpSpPr bwMode="auto">
              <a:xfrm rot="-1297425" flipH="1" flipV="1">
                <a:off x="5345113" y="3021013"/>
                <a:ext cx="1062037" cy="254000"/>
                <a:chOff x="2532" y="1051"/>
                <a:chExt cx="893" cy="246"/>
              </a:xfrm>
            </p:grpSpPr>
            <p:grpSp>
              <p:nvGrpSpPr>
                <p:cNvPr id="37" name="Group 52"/>
                <p:cNvGrpSpPr>
                  <a:grpSpLocks/>
                </p:cNvGrpSpPr>
                <p:nvPr/>
              </p:nvGrpSpPr>
              <p:grpSpPr bwMode="auto">
                <a:xfrm>
                  <a:off x="2532" y="1051"/>
                  <a:ext cx="743" cy="185"/>
                  <a:chOff x="1565" y="2568"/>
                  <a:chExt cx="1118" cy="279"/>
                </a:xfrm>
              </p:grpSpPr>
              <p:sp>
                <p:nvSpPr>
                  <p:cNvPr id="43" name="AutoShape 53"/>
                  <p:cNvSpPr>
                    <a:spLocks noChangeArrowheads="1"/>
                  </p:cNvSpPr>
                  <p:nvPr/>
                </p:nvSpPr>
                <p:spPr bwMode="white">
                  <a:xfrm rot="5263130">
                    <a:off x="1859"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54"/>
                  <p:cNvSpPr>
                    <a:spLocks noChangeArrowheads="1"/>
                  </p:cNvSpPr>
                  <p:nvPr/>
                </p:nvSpPr>
                <p:spPr bwMode="white">
                  <a:xfrm rot="6078281">
                    <a:off x="1995"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utoShape 55"/>
                  <p:cNvSpPr>
                    <a:spLocks noChangeArrowheads="1"/>
                  </p:cNvSpPr>
                  <p:nvPr/>
                </p:nvSpPr>
                <p:spPr bwMode="white">
                  <a:xfrm rot="6373927">
                    <a:off x="2071" y="229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AutoShape 56"/>
                  <p:cNvSpPr>
                    <a:spLocks noChangeArrowheads="1"/>
                  </p:cNvSpPr>
                  <p:nvPr/>
                </p:nvSpPr>
                <p:spPr bwMode="white">
                  <a:xfrm rot="6906312">
                    <a:off x="2161" y="232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 name="Group 57"/>
                <p:cNvGrpSpPr>
                  <a:grpSpLocks/>
                </p:cNvGrpSpPr>
                <p:nvPr/>
              </p:nvGrpSpPr>
              <p:grpSpPr bwMode="auto">
                <a:xfrm rot="1353540">
                  <a:off x="2682" y="1111"/>
                  <a:ext cx="743" cy="186"/>
                  <a:chOff x="1565" y="2568"/>
                  <a:chExt cx="1118" cy="279"/>
                </a:xfrm>
              </p:grpSpPr>
              <p:sp>
                <p:nvSpPr>
                  <p:cNvPr id="39" name="AutoShape 58"/>
                  <p:cNvSpPr>
                    <a:spLocks noChangeArrowheads="1"/>
                  </p:cNvSpPr>
                  <p:nvPr/>
                </p:nvSpPr>
                <p:spPr bwMode="white">
                  <a:xfrm rot="5263130">
                    <a:off x="1859"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utoShape 59"/>
                  <p:cNvSpPr>
                    <a:spLocks noChangeArrowheads="1"/>
                  </p:cNvSpPr>
                  <p:nvPr/>
                </p:nvSpPr>
                <p:spPr bwMode="white">
                  <a:xfrm rot="6078281">
                    <a:off x="1995" y="2274"/>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utoShape 60"/>
                  <p:cNvSpPr>
                    <a:spLocks noChangeArrowheads="1"/>
                  </p:cNvSpPr>
                  <p:nvPr/>
                </p:nvSpPr>
                <p:spPr bwMode="white">
                  <a:xfrm rot="6373927">
                    <a:off x="2071" y="229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61"/>
                  <p:cNvSpPr>
                    <a:spLocks noChangeArrowheads="1"/>
                  </p:cNvSpPr>
                  <p:nvPr/>
                </p:nvSpPr>
                <p:spPr bwMode="white">
                  <a:xfrm rot="6906312">
                    <a:off x="2161" y="2326"/>
                    <a:ext cx="227" cy="816"/>
                  </a:xfrm>
                  <a:prstGeom prst="moon">
                    <a:avLst>
                      <a:gd name="adj" fmla="val 49773"/>
                    </a:avLst>
                  </a:prstGeom>
                  <a:solidFill>
                    <a:srgbClr val="5F5F5F">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6" name="Freeform 83"/>
              <p:cNvSpPr>
                <a:spLocks/>
              </p:cNvSpPr>
              <p:nvPr/>
            </p:nvSpPr>
            <p:spPr bwMode="gray">
              <a:xfrm>
                <a:off x="1006475" y="3951288"/>
                <a:ext cx="612775" cy="1130300"/>
              </a:xfrm>
              <a:custGeom>
                <a:avLst/>
                <a:gdLst>
                  <a:gd name="T0" fmla="*/ 3 w 386"/>
                  <a:gd name="T1" fmla="*/ 292 h 712"/>
                  <a:gd name="T2" fmla="*/ 386 w 386"/>
                  <a:gd name="T3" fmla="*/ 712 h 712"/>
                  <a:gd name="T4" fmla="*/ 386 w 386"/>
                  <a:gd name="T5" fmla="*/ 404 h 712"/>
                  <a:gd name="T6" fmla="*/ 0 w 386"/>
                  <a:gd name="T7" fmla="*/ 0 h 712"/>
                  <a:gd name="T8" fmla="*/ 3 w 386"/>
                  <a:gd name="T9" fmla="*/ 292 h 712"/>
                </a:gdLst>
                <a:ahLst/>
                <a:cxnLst>
                  <a:cxn ang="0">
                    <a:pos x="T0" y="T1"/>
                  </a:cxn>
                  <a:cxn ang="0">
                    <a:pos x="T2" y="T3"/>
                  </a:cxn>
                  <a:cxn ang="0">
                    <a:pos x="T4" y="T5"/>
                  </a:cxn>
                  <a:cxn ang="0">
                    <a:pos x="T6" y="T7"/>
                  </a:cxn>
                  <a:cxn ang="0">
                    <a:pos x="T8" y="T9"/>
                  </a:cxn>
                </a:cxnLst>
                <a:rect l="0" t="0" r="r" b="b"/>
                <a:pathLst>
                  <a:path w="386" h="712">
                    <a:moveTo>
                      <a:pt x="3" y="292"/>
                    </a:moveTo>
                    <a:lnTo>
                      <a:pt x="386" y="712"/>
                    </a:lnTo>
                    <a:lnTo>
                      <a:pt x="386" y="404"/>
                    </a:lnTo>
                    <a:lnTo>
                      <a:pt x="0" y="0"/>
                    </a:lnTo>
                    <a:lnTo>
                      <a:pt x="3" y="292"/>
                    </a:lnTo>
                    <a:close/>
                  </a:path>
                </a:pathLst>
              </a:custGeom>
              <a:gradFill rotWithShape="1">
                <a:gsLst>
                  <a:gs pos="0">
                    <a:schemeClr val="folHlink">
                      <a:alpha val="80000"/>
                    </a:schemeClr>
                  </a:gs>
                  <a:gs pos="100000">
                    <a:schemeClr val="folHlink">
                      <a:gamma/>
                      <a:tint val="48627"/>
                      <a:invGamma/>
                    </a:schemeClr>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 name="组合 159"/>
            <p:cNvGrpSpPr/>
            <p:nvPr/>
          </p:nvGrpSpPr>
          <p:grpSpPr>
            <a:xfrm>
              <a:off x="2556055" y="3890392"/>
              <a:ext cx="8011213" cy="2848865"/>
              <a:chOff x="2556055" y="3890392"/>
              <a:chExt cx="8011213" cy="2848865"/>
            </a:xfrm>
          </p:grpSpPr>
          <p:pic>
            <p:nvPicPr>
              <p:cNvPr id="7" name="图片 6"/>
              <p:cNvPicPr>
                <a:picLocks noChangeAspect="1"/>
              </p:cNvPicPr>
              <p:nvPr/>
            </p:nvPicPr>
            <p:blipFill>
              <a:blip r:embed="rId4" cstate="print"/>
              <a:stretch>
                <a:fillRect/>
              </a:stretch>
            </p:blipFill>
            <p:spPr>
              <a:xfrm>
                <a:off x="2556055" y="4907099"/>
                <a:ext cx="1822060" cy="1594303"/>
              </a:xfrm>
              <a:prstGeom prst="rect">
                <a:avLst/>
              </a:prstGeom>
            </p:spPr>
          </p:pic>
          <p:pic>
            <p:nvPicPr>
              <p:cNvPr id="8" name="图片 7"/>
              <p:cNvPicPr>
                <a:picLocks noChangeAspect="1"/>
              </p:cNvPicPr>
              <p:nvPr/>
            </p:nvPicPr>
            <p:blipFill>
              <a:blip r:embed="rId5" cstate="print"/>
              <a:stretch>
                <a:fillRect/>
              </a:stretch>
            </p:blipFill>
            <p:spPr>
              <a:xfrm>
                <a:off x="5152536" y="4338189"/>
                <a:ext cx="2499624" cy="2401068"/>
              </a:xfrm>
              <a:prstGeom prst="rect">
                <a:avLst/>
              </a:prstGeom>
            </p:spPr>
          </p:pic>
          <p:pic>
            <p:nvPicPr>
              <p:cNvPr id="9" name="图片 8"/>
              <p:cNvPicPr>
                <a:picLocks noChangeAspect="1"/>
              </p:cNvPicPr>
              <p:nvPr/>
            </p:nvPicPr>
            <p:blipFill>
              <a:blip r:embed="rId6" cstate="print"/>
              <a:stretch>
                <a:fillRect/>
              </a:stretch>
            </p:blipFill>
            <p:spPr>
              <a:xfrm>
                <a:off x="8012816" y="3890392"/>
                <a:ext cx="2554452" cy="2662788"/>
              </a:xfrm>
              <a:prstGeom prst="rect">
                <a:avLst/>
              </a:prstGeom>
            </p:spPr>
          </p:pic>
        </p:grpSp>
      </p:grpSp>
      <p:sp>
        <p:nvSpPr>
          <p:cNvPr id="68" name="TextBox 67"/>
          <p:cNvSpPr txBox="1"/>
          <p:nvPr/>
        </p:nvSpPr>
        <p:spPr>
          <a:xfrm>
            <a:off x="4932040" y="5229200"/>
            <a:ext cx="3326552" cy="646331"/>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dirty="0" smtClean="0"/>
              <a:t>将现有</a:t>
            </a:r>
            <a:r>
              <a:rPr lang="en-US" altLang="zh-CN" dirty="0" smtClean="0"/>
              <a:t>BIP</a:t>
            </a:r>
            <a:r>
              <a:rPr lang="zh-CN" altLang="en-US" dirty="0" smtClean="0"/>
              <a:t>的固化报表进行迁移</a:t>
            </a:r>
            <a:endParaRPr lang="en-US" altLang="zh-CN" dirty="0" smtClean="0"/>
          </a:p>
          <a:p>
            <a:r>
              <a:rPr lang="zh-CN" altLang="en-US" dirty="0" smtClean="0"/>
              <a:t>创建新的报表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运营报表项目概况分析</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a:t>项目计划及</a:t>
            </a:r>
            <a:r>
              <a:rPr lang="zh-CN" altLang="en-US" dirty="0" smtClean="0"/>
              <a:t>进度</a:t>
            </a:r>
            <a:endParaRPr lang="en-US" altLang="zh-CN" dirty="0" smtClean="0"/>
          </a:p>
          <a:p>
            <a:endParaRPr lang="en-US" altLang="zh-CN" dirty="0" smtClean="0"/>
          </a:p>
          <a:p>
            <a:pPr>
              <a:buNone/>
            </a:pPr>
            <a:endParaRPr lang="en-US" altLang="zh-CN" dirty="0"/>
          </a:p>
          <a:p>
            <a:r>
              <a:rPr lang="zh-CN" altLang="en-US" dirty="0"/>
              <a:t>项目问题和难点及相应的解决方案</a:t>
            </a:r>
            <a:endParaRPr lang="en-US" altLang="zh-CN" dirty="0"/>
          </a:p>
          <a:p>
            <a:endParaRPr lang="zh-CN" altLang="en-US" dirty="0"/>
          </a:p>
        </p:txBody>
      </p:sp>
      <p:graphicFrame>
        <p:nvGraphicFramePr>
          <p:cNvPr id="6" name="图示 5"/>
          <p:cNvGraphicFramePr/>
          <p:nvPr/>
        </p:nvGraphicFramePr>
        <p:xfrm>
          <a:off x="899592" y="2132856"/>
          <a:ext cx="6504384" cy="129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表格 6"/>
          <p:cNvGraphicFramePr>
            <a:graphicFrameLocks noGrp="1"/>
          </p:cNvGraphicFramePr>
          <p:nvPr/>
        </p:nvGraphicFramePr>
        <p:xfrm>
          <a:off x="683568" y="3933056"/>
          <a:ext cx="7686700" cy="1950720"/>
        </p:xfrm>
        <a:graphic>
          <a:graphicData uri="http://schemas.openxmlformats.org/drawingml/2006/table">
            <a:tbl>
              <a:tblPr firstRow="1" bandRow="1">
                <a:tableStyleId>{5C22544A-7EE6-4342-B048-85BDC9FD1C3A}</a:tableStyleId>
              </a:tblPr>
              <a:tblGrid>
                <a:gridCol w="627579"/>
                <a:gridCol w="3260853"/>
                <a:gridCol w="1167130"/>
                <a:gridCol w="2631138"/>
              </a:tblGrid>
              <a:tr h="273630">
                <a:tc>
                  <a:txBody>
                    <a:bodyPr/>
                    <a:lstStyle/>
                    <a:p>
                      <a:r>
                        <a:rPr lang="en-US" altLang="zh-CN" dirty="0" smtClean="0"/>
                        <a:t>SN</a:t>
                      </a:r>
                      <a:endParaRPr lang="zh-CN" altLang="en-US" dirty="0"/>
                    </a:p>
                  </a:txBody>
                  <a:tcPr/>
                </a:tc>
                <a:tc>
                  <a:txBody>
                    <a:bodyPr/>
                    <a:lstStyle/>
                    <a:p>
                      <a:r>
                        <a:rPr lang="zh-CN" altLang="en-US" dirty="0" smtClean="0"/>
                        <a:t>描述</a:t>
                      </a:r>
                      <a:endParaRPr lang="zh-CN" altLang="en-US" dirty="0"/>
                    </a:p>
                  </a:txBody>
                  <a:tcPr/>
                </a:tc>
                <a:tc>
                  <a:txBody>
                    <a:bodyPr/>
                    <a:lstStyle/>
                    <a:p>
                      <a:r>
                        <a:rPr lang="zh-CN" altLang="en-US" dirty="0" smtClean="0"/>
                        <a:t>风险评估</a:t>
                      </a:r>
                      <a:endParaRPr lang="zh-CN" altLang="en-US" dirty="0"/>
                    </a:p>
                  </a:txBody>
                  <a:tcPr/>
                </a:tc>
                <a:tc>
                  <a:txBody>
                    <a:bodyPr/>
                    <a:lstStyle/>
                    <a:p>
                      <a:r>
                        <a:rPr lang="zh-CN" altLang="en-US" dirty="0" smtClean="0"/>
                        <a:t>建议方案</a:t>
                      </a:r>
                      <a:endParaRPr lang="zh-CN" altLang="en-US" dirty="0"/>
                    </a:p>
                  </a:txBody>
                  <a:tcPr/>
                </a:tc>
              </a:tr>
              <a:tr h="273630">
                <a:tc>
                  <a:txBody>
                    <a:bodyPr/>
                    <a:lstStyle/>
                    <a:p>
                      <a:r>
                        <a:rPr lang="en-US" altLang="zh-CN" sz="1000" kern="1200" dirty="0" smtClean="0">
                          <a:solidFill>
                            <a:schemeClr val="dk1"/>
                          </a:solidFill>
                          <a:latin typeface="+mn-lt"/>
                          <a:ea typeface="+mn-ea"/>
                          <a:cs typeface="+mn-cs"/>
                        </a:rPr>
                        <a:t>1</a:t>
                      </a:r>
                      <a:endParaRPr lang="zh-CN" altLang="en-US" sz="1000" kern="1200" dirty="0" smtClean="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有部分报表如果数据量大，导致数据很长时间才能跑出来或者跑步不出来</a:t>
                      </a:r>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r>
                        <a:rPr lang="en-US" altLang="zh-CN" sz="1000" kern="1200" dirty="0" smtClean="0">
                          <a:solidFill>
                            <a:schemeClr val="dk1"/>
                          </a:solidFill>
                          <a:latin typeface="+mn-lt"/>
                          <a:ea typeface="+mn-ea"/>
                          <a:cs typeface="+mn-cs"/>
                        </a:rPr>
                        <a:t>1.</a:t>
                      </a:r>
                      <a:r>
                        <a:rPr lang="zh-CN" altLang="en-US" sz="1000" kern="1200" dirty="0" smtClean="0">
                          <a:solidFill>
                            <a:schemeClr val="dk1"/>
                          </a:solidFill>
                          <a:latin typeface="+mn-lt"/>
                          <a:ea typeface="+mn-ea"/>
                          <a:cs typeface="+mn-cs"/>
                        </a:rPr>
                        <a:t>建议条件分多部分查询</a:t>
                      </a:r>
                      <a:endParaRPr lang="en-US" altLang="zh-CN" sz="1000" kern="1200" dirty="0" smtClean="0">
                        <a:solidFill>
                          <a:schemeClr val="dk1"/>
                        </a:solidFill>
                        <a:latin typeface="+mn-lt"/>
                        <a:ea typeface="+mn-ea"/>
                        <a:cs typeface="+mn-cs"/>
                      </a:endParaRPr>
                    </a:p>
                    <a:p>
                      <a:r>
                        <a:rPr lang="en-US" altLang="zh-CN" sz="1000" kern="1200" dirty="0" smtClean="0">
                          <a:solidFill>
                            <a:schemeClr val="dk1"/>
                          </a:solidFill>
                          <a:latin typeface="+mn-lt"/>
                          <a:ea typeface="+mn-ea"/>
                          <a:cs typeface="+mn-cs"/>
                        </a:rPr>
                        <a:t>2.</a:t>
                      </a:r>
                      <a:r>
                        <a:rPr lang="zh-CN" altLang="en-US" sz="1000" kern="1200" dirty="0" smtClean="0">
                          <a:solidFill>
                            <a:schemeClr val="dk1"/>
                          </a:solidFill>
                          <a:latin typeface="+mn-lt"/>
                          <a:ea typeface="+mn-ea"/>
                          <a:cs typeface="+mn-cs"/>
                        </a:rPr>
                        <a:t>用手工报表实现</a:t>
                      </a:r>
                    </a:p>
                  </a:txBody>
                  <a:tcPr/>
                </a:tc>
              </a:tr>
              <a:tr h="273630">
                <a:tc>
                  <a:txBody>
                    <a:bodyPr/>
                    <a:lstStyle/>
                    <a:p>
                      <a:r>
                        <a:rPr lang="en-US" altLang="zh-CN" sz="1000" kern="1200" dirty="0" smtClean="0">
                          <a:solidFill>
                            <a:schemeClr val="dk1"/>
                          </a:solidFill>
                          <a:latin typeface="+mn-lt"/>
                          <a:ea typeface="+mn-ea"/>
                          <a:cs typeface="+mn-cs"/>
                        </a:rPr>
                        <a:t>2</a:t>
                      </a:r>
                      <a:endParaRPr lang="zh-CN" altLang="en-US" sz="1000" kern="1200" dirty="0" smtClean="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需要</a:t>
                      </a:r>
                      <a:r>
                        <a:rPr lang="en-US" altLang="zh-CN" sz="1000" kern="1200" dirty="0" smtClean="0">
                          <a:solidFill>
                            <a:schemeClr val="dk1"/>
                          </a:solidFill>
                          <a:latin typeface="+mn-lt"/>
                          <a:ea typeface="+mn-ea"/>
                          <a:cs typeface="+mn-cs"/>
                        </a:rPr>
                        <a:t>FORM</a:t>
                      </a:r>
                      <a:r>
                        <a:rPr lang="zh-CN" altLang="en-US" sz="1000" kern="1200" dirty="0" smtClean="0">
                          <a:solidFill>
                            <a:schemeClr val="dk1"/>
                          </a:solidFill>
                          <a:latin typeface="+mn-lt"/>
                          <a:ea typeface="+mn-ea"/>
                          <a:cs typeface="+mn-cs"/>
                        </a:rPr>
                        <a:t>开发资源</a:t>
                      </a:r>
                    </a:p>
                  </a:txBody>
                  <a:tcPr/>
                </a:tc>
                <a:tc>
                  <a:txBody>
                    <a:bodyPr/>
                    <a:lstStyle/>
                    <a:p>
                      <a:r>
                        <a:rPr lang="zh-CN" altLang="en-US" sz="1000" dirty="0" smtClean="0"/>
                        <a:t>风险状态隐现</a:t>
                      </a:r>
                      <a:endParaRPr lang="en-US" altLang="zh-CN" sz="1000" dirty="0" smtClean="0"/>
                    </a:p>
                    <a:p>
                      <a:r>
                        <a:rPr lang="zh-CN" altLang="en-US" sz="1000" dirty="0" smtClean="0"/>
                        <a:t>风险等级中</a:t>
                      </a:r>
                      <a:endParaRPr lang="en-US" altLang="zh-CN" sz="1000" dirty="0" smtClean="0"/>
                    </a:p>
                  </a:txBody>
                  <a:tcPr/>
                </a:tc>
                <a:tc>
                  <a:txBody>
                    <a:bodyPr/>
                    <a:lstStyle/>
                    <a:p>
                      <a:r>
                        <a:rPr lang="zh-CN" altLang="en-US" sz="1000" kern="1200" dirty="0" smtClean="0">
                          <a:solidFill>
                            <a:schemeClr val="dk1"/>
                          </a:solidFill>
                          <a:latin typeface="+mn-lt"/>
                          <a:ea typeface="+mn-ea"/>
                          <a:cs typeface="+mn-cs"/>
                        </a:rPr>
                        <a:t>配置人员开发</a:t>
                      </a:r>
                      <a:r>
                        <a:rPr lang="en-US" altLang="zh-CN" sz="1000" kern="1200" dirty="0" smtClean="0">
                          <a:solidFill>
                            <a:schemeClr val="dk1"/>
                          </a:solidFill>
                          <a:latin typeface="+mn-lt"/>
                          <a:ea typeface="+mn-ea"/>
                          <a:cs typeface="+mn-cs"/>
                        </a:rPr>
                        <a:t>FORM</a:t>
                      </a:r>
                      <a:endParaRPr lang="zh-CN" altLang="en-US" sz="1000" kern="1200" dirty="0" smtClean="0">
                        <a:solidFill>
                          <a:schemeClr val="dk1"/>
                        </a:solidFill>
                        <a:latin typeface="+mn-lt"/>
                        <a:ea typeface="+mn-ea"/>
                        <a:cs typeface="+mn-cs"/>
                      </a:endParaRPr>
                    </a:p>
                  </a:txBody>
                  <a:tcPr/>
                </a:tc>
              </a:tr>
              <a:tr h="273630">
                <a:tc>
                  <a:txBody>
                    <a:bodyPr/>
                    <a:lstStyle/>
                    <a:p>
                      <a:r>
                        <a:rPr lang="en-US" altLang="zh-CN" sz="1000" kern="1200" dirty="0" smtClean="0">
                          <a:solidFill>
                            <a:schemeClr val="dk1"/>
                          </a:solidFill>
                          <a:latin typeface="+mn-lt"/>
                          <a:ea typeface="+mn-ea"/>
                          <a:cs typeface="+mn-cs"/>
                        </a:rPr>
                        <a:t>3</a:t>
                      </a:r>
                      <a:endParaRPr lang="zh-CN" altLang="en-US" sz="1000" kern="1200" dirty="0" smtClean="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新增报表的需求缺失</a:t>
                      </a:r>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r>
                        <a:rPr lang="zh-CN" altLang="en-US" sz="1000" kern="1200" dirty="0" smtClean="0">
                          <a:solidFill>
                            <a:schemeClr val="dk1"/>
                          </a:solidFill>
                          <a:latin typeface="+mn-lt"/>
                          <a:ea typeface="+mn-ea"/>
                          <a:cs typeface="+mn-cs"/>
                        </a:rPr>
                        <a:t>进行需求调研，并且提供需求分析说明书</a:t>
                      </a:r>
                    </a:p>
                  </a:txBody>
                  <a:tcPr/>
                </a:tc>
              </a:tr>
              <a:tr h="273630">
                <a:tc>
                  <a:txBody>
                    <a:bodyPr/>
                    <a:lstStyle/>
                    <a:p>
                      <a:r>
                        <a:rPr lang="en-US" altLang="zh-CN" sz="1000" kern="1200" dirty="0" smtClean="0">
                          <a:solidFill>
                            <a:schemeClr val="dk1"/>
                          </a:solidFill>
                          <a:latin typeface="+mn-lt"/>
                          <a:ea typeface="+mn-ea"/>
                          <a:cs typeface="+mn-cs"/>
                        </a:rPr>
                        <a:t>4</a:t>
                      </a:r>
                      <a:endParaRPr lang="zh-CN" altLang="en-US" sz="1000" kern="1200" dirty="0" smtClean="0">
                        <a:solidFill>
                          <a:schemeClr val="dk1"/>
                        </a:solidFill>
                        <a:latin typeface="+mn-lt"/>
                        <a:ea typeface="+mn-ea"/>
                        <a:cs typeface="+mn-cs"/>
                      </a:endParaRPr>
                    </a:p>
                  </a:txBody>
                  <a:tcPr/>
                </a:tc>
                <a:tc>
                  <a:txBody>
                    <a:bodyPr/>
                    <a:lstStyle/>
                    <a:p>
                      <a:r>
                        <a:rPr lang="zh-CN" altLang="en-US" sz="1000" kern="1200" dirty="0" smtClean="0">
                          <a:solidFill>
                            <a:schemeClr val="dk1"/>
                          </a:solidFill>
                          <a:latin typeface="+mn-lt"/>
                          <a:ea typeface="+mn-ea"/>
                          <a:cs typeface="+mn-cs"/>
                        </a:rPr>
                        <a:t>迁移报表的需求缺失</a:t>
                      </a:r>
                    </a:p>
                  </a:txBody>
                  <a:tcPr/>
                </a:tc>
                <a:tc>
                  <a:txBody>
                    <a:bodyPr/>
                    <a:lstStyle/>
                    <a:p>
                      <a:r>
                        <a:rPr lang="zh-CN" altLang="en-US" sz="1000" dirty="0" smtClean="0"/>
                        <a:t>风险状态显现</a:t>
                      </a:r>
                      <a:endParaRPr lang="en-US" altLang="zh-CN" sz="1000" dirty="0" smtClean="0"/>
                    </a:p>
                    <a:p>
                      <a:r>
                        <a:rPr lang="zh-CN" altLang="en-US" sz="1000" dirty="0" smtClean="0"/>
                        <a:t>风险等级高</a:t>
                      </a:r>
                      <a:endParaRPr lang="en-US" altLang="zh-CN"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dk1"/>
                          </a:solidFill>
                          <a:latin typeface="+mn-lt"/>
                          <a:ea typeface="+mn-ea"/>
                          <a:cs typeface="+mn-cs"/>
                        </a:rPr>
                        <a:t>进行需求调研，并且提供需求分析说明书</a:t>
                      </a:r>
                    </a:p>
                  </a:txBody>
                  <a:tcPr/>
                </a:tc>
              </a:tr>
            </a:tbl>
          </a:graphicData>
        </a:graphic>
      </p:graphicFrame>
      <p:graphicFrame>
        <p:nvGraphicFramePr>
          <p:cNvPr id="9" name="对象 8"/>
          <p:cNvGraphicFramePr>
            <a:graphicFrameLocks noChangeAspect="1"/>
          </p:cNvGraphicFramePr>
          <p:nvPr/>
        </p:nvGraphicFramePr>
        <p:xfrm>
          <a:off x="7596336" y="5661248"/>
          <a:ext cx="1012800" cy="759600"/>
        </p:xfrm>
        <a:graphic>
          <a:graphicData uri="http://schemas.openxmlformats.org/presentationml/2006/ole">
            <p:oleObj spid="_x0000_s3075" name="工作表" showAsIcon="1" r:id="rId8" imgW="914400" imgH="685800" progId="Excel.Sheet.12">
              <p:embed/>
            </p:oleObj>
          </a:graphicData>
        </a:graphic>
      </p:graphicFrame>
    </p:spTree>
    <p:extLst>
      <p:ext uri="{BB962C8B-B14F-4D97-AF65-F5344CB8AC3E}">
        <p14:creationId xmlns="" xmlns:p14="http://schemas.microsoft.com/office/powerpoint/2010/main" val="384585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PC加工系统方案">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PC加工系统方案</Template>
  <TotalTime>7734</TotalTime>
  <Words>1018</Words>
  <Application>Microsoft Office PowerPoint</Application>
  <PresentationFormat>全屏显示(4:3)</PresentationFormat>
  <Paragraphs>240</Paragraphs>
  <Slides>14</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16" baseType="lpstr">
      <vt:lpstr>PC加工系统方案</vt:lpstr>
      <vt:lpstr>工作表</vt:lpstr>
      <vt:lpstr>幻灯片 1</vt:lpstr>
      <vt:lpstr>大纲</vt:lpstr>
      <vt:lpstr>数据化管理思路 </vt:lpstr>
      <vt:lpstr>数据化管理模型 </vt:lpstr>
      <vt:lpstr>零售行业常用指标</vt:lpstr>
      <vt:lpstr>RA报表项目</vt:lpstr>
      <vt:lpstr>RA报表项目概况分析 </vt:lpstr>
      <vt:lpstr>运营报表项目</vt:lpstr>
      <vt:lpstr>运营报表项目概况分析 </vt:lpstr>
      <vt:lpstr>降龙报表项目概况分析 </vt:lpstr>
      <vt:lpstr>手工报表项目概况分析 </vt:lpstr>
      <vt:lpstr>案例分享</vt:lpstr>
      <vt:lpstr>行动计划</vt:lpstr>
      <vt:lpstr>幻灯片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部门2013年度总结与2014年度计划</dc:title>
  <dc:creator>chenyan</dc:creator>
  <cp:lastModifiedBy>Kingsley</cp:lastModifiedBy>
  <cp:revision>417</cp:revision>
  <dcterms:created xsi:type="dcterms:W3CDTF">2014-01-27T03:31:07Z</dcterms:created>
  <dcterms:modified xsi:type="dcterms:W3CDTF">2015-04-23T00:45:54Z</dcterms:modified>
</cp:coreProperties>
</file>