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12"/>
  </p:notesMasterIdLst>
  <p:sldIdLst>
    <p:sldId id="261" r:id="rId2"/>
    <p:sldId id="313" r:id="rId3"/>
    <p:sldId id="317" r:id="rId4"/>
    <p:sldId id="318" r:id="rId5"/>
    <p:sldId id="319" r:id="rId6"/>
    <p:sldId id="320" r:id="rId7"/>
    <p:sldId id="321" r:id="rId8"/>
    <p:sldId id="322" r:id="rId9"/>
    <p:sldId id="316" r:id="rId10"/>
    <p:sldId id="312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CC0000"/>
    <a:srgbClr val="CC0066"/>
    <a:srgbClr val="F622D8"/>
    <a:srgbClr val="FA8AEA"/>
    <a:srgbClr val="FFC319"/>
    <a:srgbClr val="AE78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9263" autoAdjust="0"/>
  </p:normalViewPr>
  <p:slideViewPr>
    <p:cSldViewPr>
      <p:cViewPr varScale="1">
        <p:scale>
          <a:sx n="76" d="100"/>
          <a:sy n="76" d="100"/>
        </p:scale>
        <p:origin x="124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004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B4DA874E-413C-4950-AFA0-2774B331A666}" type="datetimeFigureOut">
              <a:rPr lang="zh-CN" altLang="en-US"/>
              <a:pPr>
                <a:defRPr/>
              </a:pPr>
              <a:t>2015/4/21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B563551-77E4-434D-860A-79A7C2B99E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8032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784E2D9-9186-46DE-A8A9-EA6E206B3D08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zh-CN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816360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8ED4C60-1C6B-4042-B718-7E703BB1E1F0}" type="slidenum">
              <a:rPr lang="zh-CN" altLang="en-US" smtClean="0"/>
              <a:pPr/>
              <a:t>10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47804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5" name="Picture 10" descr="标准字体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"/>
            <a:ext cx="1042988" cy="521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2" y="1524000"/>
            <a:ext cx="7623175" cy="1752600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31ACF1-07C8-4C5E-836B-E0C1E287D2C0}" type="datetimeFigureOut">
              <a:rPr lang="zh-CN" altLang="en-US" smtClean="0"/>
              <a:pPr>
                <a:defRPr/>
              </a:pPr>
              <a:t>2015/4/21</a:t>
            </a:fld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4590"/>
            <a:ext cx="2895600" cy="457200"/>
          </a:xfrm>
        </p:spPr>
        <p:txBody>
          <a:bodyPr/>
          <a:lstStyle>
            <a:lvl1pPr>
              <a:defRPr sz="1200" b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F1CD5-87AD-43D3-B274-0868CA144FF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984016-FA17-4948-863F-4C7798A35F96}" type="datetimeFigureOut">
              <a:rPr lang="zh-CN" altLang="en-US" smtClean="0"/>
              <a:pPr>
                <a:defRPr/>
              </a:pPr>
              <a:t>2015/4/21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7FE3A6-8A36-49EF-AB16-B870B043BC2F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76250"/>
            <a:ext cx="2057400" cy="5754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76250"/>
            <a:ext cx="6019800" cy="5754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60A5A4-FB6B-4B6B-8504-526777AD3635}" type="datetimeFigureOut">
              <a:rPr lang="zh-CN" altLang="en-US" smtClean="0"/>
              <a:pPr>
                <a:defRPr/>
              </a:pPr>
              <a:t>2015/4/21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BB91EA-5835-4297-8ADD-80272426EC0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250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700214"/>
            <a:ext cx="8229600" cy="4530725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 </a:t>
            </a:r>
            <a:r>
              <a:rPr lang="en-US" altLang="zh-CN" noProof="0" smtClean="0"/>
              <a:t>SmartArt </a:t>
            </a:r>
            <a:r>
              <a:rPr lang="zh-CN" altLang="en-US" noProof="0" smtClean="0"/>
              <a:t>图形</a:t>
            </a:r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EC5D28-071C-4CAA-A336-A45B8B515390}" type="datetimeFigureOut">
              <a:rPr lang="zh-CN" altLang="en-US" smtClean="0"/>
              <a:pPr>
                <a:defRPr/>
              </a:pPr>
              <a:t>2015/4/21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B96CF3-1A5F-47D4-A1B8-4D08C041AEB8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250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700214"/>
            <a:ext cx="8229600" cy="4530725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EC5D28-071C-4CAA-A336-A45B8B515390}" type="datetimeFigureOut">
              <a:rPr lang="zh-CN" altLang="en-US" smtClean="0"/>
              <a:pPr>
                <a:defRPr/>
              </a:pPr>
              <a:t>2015/4/21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B96CF3-1A5F-47D4-A1B8-4D08C041AEB8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55894271-1322-404C-B43B-423A33CD7319}" type="datetimeFigureOut">
              <a:rPr lang="zh-CN" altLang="en-US" smtClean="0"/>
              <a:pPr>
                <a:defRPr/>
              </a:pPr>
              <a:t>2015/4/21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2F70B137-2772-4EFA-9B76-C836B7DDEF45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7C41AF-2B2A-4667-82FA-19706894814F}" type="datetimeFigureOut">
              <a:rPr lang="zh-CN" altLang="en-US" smtClean="0"/>
              <a:pPr>
                <a:defRPr/>
              </a:pPr>
              <a:t>2015/4/21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71678-3483-434E-9076-D865902C036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00214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00214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E1F8EC-8603-4156-875E-A4D393E1A70E}" type="datetimeFigureOut">
              <a:rPr lang="zh-CN" altLang="en-US" smtClean="0"/>
              <a:pPr>
                <a:defRPr/>
              </a:pPr>
              <a:t>2015/4/21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54DFD8-25FE-483D-8B1F-DE20D60F323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6F6095-2B7A-4C3D-A3A3-18DD78BCA70A}" type="datetimeFigureOut">
              <a:rPr lang="zh-CN" altLang="en-US" smtClean="0"/>
              <a:pPr>
                <a:defRPr/>
              </a:pPr>
              <a:t>2015/4/21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57D73-5B30-4CE2-AF4C-1F4411B3BE10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9B669A-0ED9-4D8E-8519-F50F315C28F6}" type="datetimeFigureOut">
              <a:rPr lang="zh-CN" altLang="en-US" smtClean="0"/>
              <a:pPr>
                <a:defRPr/>
              </a:pPr>
              <a:t>2015/4/21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86DFC-2FB6-4242-9641-DC746DF4D202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AF563-29BD-4603-A699-BDFDEC64F332}" type="datetimeFigureOut">
              <a:rPr lang="zh-CN" altLang="en-US" smtClean="0"/>
              <a:pPr>
                <a:defRPr/>
              </a:pPr>
              <a:t>2015/4/21</a:t>
            </a:fld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254227-36B1-4875-99B9-A7EB6F21950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E71F0D-EF50-4F58-9B79-02291306788F}" type="datetimeFigureOut">
              <a:rPr lang="zh-CN" altLang="en-US" smtClean="0"/>
              <a:pPr>
                <a:defRPr/>
              </a:pPr>
              <a:t>2015/4/21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6AC309-D089-4FFB-952E-08678C4D278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34D54E-FE71-4E79-92E8-5D58A515911F}" type="datetimeFigureOut">
              <a:rPr lang="zh-CN" altLang="en-US" smtClean="0"/>
              <a:pPr>
                <a:defRPr/>
              </a:pPr>
              <a:t>2015/4/21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4A01AC-8ECB-488B-954E-564320491F45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76251"/>
            <a:ext cx="8229600" cy="1139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1166"/>
            <a:ext cx="8229600" cy="4530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459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E2EC5D28-071C-4CAA-A336-A45B8B515390}" type="datetimeFigureOut">
              <a:rPr lang="zh-CN" altLang="en-US" smtClean="0"/>
              <a:pPr>
                <a:defRPr/>
              </a:pPr>
              <a:t>2015/4/21</a:t>
            </a:fld>
            <a:endParaRPr lang="zh-CN" alt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3697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459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BAB96CF3-1A5F-47D4-A1B8-4D08C041AEB8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9463" name="Freeform 7"/>
          <p:cNvSpPr>
            <a:spLocks noChangeArrowheads="1"/>
          </p:cNvSpPr>
          <p:nvPr/>
        </p:nvSpPr>
        <p:spPr bwMode="auto">
          <a:xfrm>
            <a:off x="457200" y="47625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7" name="Picture 11" descr="标准字体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"/>
            <a:ext cx="1042988" cy="521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页脚占位符 3"/>
          <p:cNvSpPr txBox="1">
            <a:spLocks/>
          </p:cNvSpPr>
          <p:nvPr userDrawn="1"/>
        </p:nvSpPr>
        <p:spPr>
          <a:xfrm>
            <a:off x="3143240" y="6286520"/>
            <a:ext cx="2895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超市信息部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itchFamily="18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itchFamily="18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itchFamily="18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itchFamily="18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itchFamily="18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itchFamily="18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itchFamily="18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 b="1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"/>
          <p:cNvSpPr txBox="1"/>
          <p:nvPr/>
        </p:nvSpPr>
        <p:spPr>
          <a:xfrm>
            <a:off x="971600" y="2564904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报表系统汇报</a:t>
            </a:r>
            <a:endParaRPr lang="en-US" sz="3600" dirty="0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79812" y="4067051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内部顾问组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2015-04-16</a:t>
            </a:r>
            <a:endParaRPr lang="zh-CN" altLang="en-US" dirty="0"/>
          </a:p>
        </p:txBody>
      </p:sp>
    </p:spTree>
  </p:cSld>
  <p:clrMapOvr>
    <a:masterClrMapping/>
  </p:clrMapOvr>
  <p:transition advTm="12959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2010</a:t>
            </a:r>
            <a:r>
              <a:rPr lang="zh-CN" altLang="en-US"/>
              <a:t>步步高</a:t>
            </a:r>
            <a:r>
              <a:rPr lang="en-US" altLang="zh-CN"/>
              <a:t>MT</a:t>
            </a:r>
            <a:r>
              <a:rPr lang="zh-CN" altLang="en-US"/>
              <a:t>培训班</a:t>
            </a:r>
          </a:p>
        </p:txBody>
      </p:sp>
      <p:pic>
        <p:nvPicPr>
          <p:cNvPr id="21507" name="Picture 9" descr="thank you final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63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5003800" y="4149091"/>
            <a:ext cx="3455988" cy="10096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1509" name="Picture 6" descr="标准字体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84888" y="4093846"/>
            <a:ext cx="1439862" cy="721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零售的数据化管理思路</a:t>
            </a:r>
            <a:endParaRPr lang="en-US" altLang="zh-CN" dirty="0" smtClean="0"/>
          </a:p>
          <a:p>
            <a:r>
              <a:rPr lang="zh-CN" altLang="en-US" dirty="0"/>
              <a:t>零售的</a:t>
            </a:r>
            <a:r>
              <a:rPr lang="zh-CN" altLang="en-US" dirty="0" smtClean="0"/>
              <a:t>数据化管理模型</a:t>
            </a:r>
            <a:endParaRPr lang="en-US" altLang="zh-CN" dirty="0" smtClean="0"/>
          </a:p>
          <a:p>
            <a:r>
              <a:rPr lang="en-US" altLang="zh-CN" dirty="0" smtClean="0"/>
              <a:t>RA</a:t>
            </a:r>
            <a:r>
              <a:rPr lang="zh-CN" altLang="en-US" dirty="0" smtClean="0"/>
              <a:t>报表项目概况分析</a:t>
            </a:r>
            <a:endParaRPr lang="en-US" altLang="zh-CN" dirty="0" smtClean="0"/>
          </a:p>
          <a:p>
            <a:r>
              <a:rPr lang="zh-CN" altLang="en-US" dirty="0" smtClean="0"/>
              <a:t>运营报表项目概况分析</a:t>
            </a:r>
            <a:endParaRPr lang="en-US" altLang="zh-CN" dirty="0" smtClean="0"/>
          </a:p>
          <a:p>
            <a:r>
              <a:rPr lang="zh-CN" altLang="en-US" dirty="0"/>
              <a:t>降</a:t>
            </a:r>
            <a:r>
              <a:rPr lang="zh-CN" altLang="en-US" dirty="0" smtClean="0"/>
              <a:t>龙报表项目概况分析</a:t>
            </a:r>
            <a:endParaRPr lang="en-US" altLang="zh-CN" dirty="0" smtClean="0"/>
          </a:p>
          <a:p>
            <a:r>
              <a:rPr lang="zh-CN" altLang="en-US" dirty="0" smtClean="0"/>
              <a:t>手工报表项目概况分析</a:t>
            </a:r>
            <a:endParaRPr lang="en-US" altLang="zh-CN" dirty="0" smtClean="0"/>
          </a:p>
          <a:p>
            <a:r>
              <a:rPr lang="zh-CN" altLang="en-US" dirty="0" smtClean="0"/>
              <a:t>行动计划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987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数据化管理思路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业务指导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运营分析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经营策略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战略规划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1202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数据化管理模型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grpSp>
        <p:nvGrpSpPr>
          <p:cNvPr id="35" name="Group 3"/>
          <p:cNvGrpSpPr>
            <a:grpSpLocks/>
          </p:cNvGrpSpPr>
          <p:nvPr/>
        </p:nvGrpSpPr>
        <p:grpSpPr bwMode="auto">
          <a:xfrm>
            <a:off x="1619672" y="1246093"/>
            <a:ext cx="5400600" cy="4635400"/>
            <a:chOff x="1824" y="633"/>
            <a:chExt cx="2834" cy="2849"/>
          </a:xfrm>
        </p:grpSpPr>
        <p:sp>
          <p:nvSpPr>
            <p:cNvPr id="36" name="Puzzle3"/>
            <p:cNvSpPr>
              <a:spLocks noEditPoints="1" noChangeArrowheads="1"/>
            </p:cNvSpPr>
            <p:nvPr/>
          </p:nvSpPr>
          <p:spPr bwMode="gray">
            <a:xfrm>
              <a:off x="3204" y="633"/>
              <a:ext cx="1114" cy="1514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gradFill rotWithShape="1">
              <a:gsLst>
                <a:gs pos="0">
                  <a:srgbClr val="FF6600">
                    <a:gamma/>
                    <a:tint val="63529"/>
                    <a:invGamma/>
                  </a:srgbClr>
                </a:gs>
                <a:gs pos="100000">
                  <a:srgbClr val="FF6600"/>
                </a:gs>
              </a:gsLst>
              <a:lin ang="5400000" scaled="1"/>
            </a:gradFill>
            <a:ln w="57150">
              <a:solidFill>
                <a:srgbClr val="FFFFFF"/>
              </a:solidFill>
              <a:miter lim="800000"/>
              <a:headEnd/>
              <a:tailEnd/>
            </a:ln>
            <a:effectLst>
              <a:outerShdw dist="135003" dir="2471156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Puzzle2"/>
            <p:cNvSpPr>
              <a:spLocks noEditPoints="1" noChangeArrowheads="1"/>
            </p:cNvSpPr>
            <p:nvPr/>
          </p:nvSpPr>
          <p:spPr bwMode="gray">
            <a:xfrm>
              <a:off x="2880" y="1736"/>
              <a:ext cx="1778" cy="1379"/>
            </a:xfrm>
            <a:custGeom>
              <a:avLst/>
              <a:gdLst>
                <a:gd name="T0" fmla="*/ 11 w 21600"/>
                <a:gd name="T1" fmla="*/ 13386 h 21600"/>
                <a:gd name="T2" fmla="*/ 4202 w 21600"/>
                <a:gd name="T3" fmla="*/ 21161 h 21600"/>
                <a:gd name="T4" fmla="*/ 10400 w 21600"/>
                <a:gd name="T5" fmla="*/ 13909 h 21600"/>
                <a:gd name="T6" fmla="*/ 16821 w 21600"/>
                <a:gd name="T7" fmla="*/ 21190 h 21600"/>
                <a:gd name="T8" fmla="*/ 21600 w 21600"/>
                <a:gd name="T9" fmla="*/ 15083 h 21600"/>
                <a:gd name="T10" fmla="*/ 16889 w 21600"/>
                <a:gd name="T11" fmla="*/ 5739 h 21600"/>
                <a:gd name="T12" fmla="*/ 10800 w 21600"/>
                <a:gd name="T13" fmla="*/ 28 h 21600"/>
                <a:gd name="T14" fmla="*/ 4202 w 21600"/>
                <a:gd name="T15" fmla="*/ 5894 h 21600"/>
                <a:gd name="T16" fmla="*/ 5388 w 21600"/>
                <a:gd name="T17" fmla="*/ 6742 h 21600"/>
                <a:gd name="T18" fmla="*/ 16177 w 21600"/>
                <a:gd name="T19" fmla="*/ 2044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gradFill rotWithShape="1">
              <a:gsLst>
                <a:gs pos="0">
                  <a:srgbClr val="FFCC00">
                    <a:gamma/>
                    <a:tint val="45490"/>
                    <a:invGamma/>
                  </a:srgbClr>
                </a:gs>
                <a:gs pos="100000">
                  <a:srgbClr val="FFCC00"/>
                </a:gs>
              </a:gsLst>
              <a:lin ang="5400000" scaled="1"/>
            </a:gradFill>
            <a:ln w="57150">
              <a:solidFill>
                <a:srgbClr val="FFFFFF"/>
              </a:solidFill>
              <a:miter lim="800000"/>
              <a:headEnd/>
              <a:tailEnd/>
            </a:ln>
            <a:effectLst>
              <a:outerShdw dist="135003" dir="2471156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Puzzle4"/>
            <p:cNvSpPr>
              <a:spLocks noEditPoints="1" noChangeArrowheads="1"/>
            </p:cNvSpPr>
            <p:nvPr/>
          </p:nvSpPr>
          <p:spPr bwMode="gray">
            <a:xfrm>
              <a:off x="2192" y="1719"/>
              <a:ext cx="1072" cy="1763"/>
            </a:xfrm>
            <a:custGeom>
              <a:avLst/>
              <a:gdLst>
                <a:gd name="T0" fmla="*/ 8307 w 21600"/>
                <a:gd name="T1" fmla="*/ 11593 h 21600"/>
                <a:gd name="T2" fmla="*/ 453 w 21600"/>
                <a:gd name="T3" fmla="*/ 16938 h 21600"/>
                <a:gd name="T4" fmla="*/ 11500 w 21600"/>
                <a:gd name="T5" fmla="*/ 21600 h 21600"/>
                <a:gd name="T6" fmla="*/ 20920 w 21600"/>
                <a:gd name="T7" fmla="*/ 16751 h 21600"/>
                <a:gd name="T8" fmla="*/ 13972 w 21600"/>
                <a:gd name="T9" fmla="*/ 10888 h 21600"/>
                <a:gd name="T10" fmla="*/ 21033 w 21600"/>
                <a:gd name="T11" fmla="*/ 4716 h 21600"/>
                <a:gd name="T12" fmla="*/ 11102 w 21600"/>
                <a:gd name="T13" fmla="*/ 11 h 21600"/>
                <a:gd name="T14" fmla="*/ 453 w 21600"/>
                <a:gd name="T15" fmla="*/ 4716 h 21600"/>
                <a:gd name="T16" fmla="*/ 2076 w 21600"/>
                <a:gd name="T17" fmla="*/ 5664 h 21600"/>
                <a:gd name="T18" fmla="*/ 20203 w 21600"/>
                <a:gd name="T19" fmla="*/ 1598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tint val="51373"/>
                    <a:invGamma/>
                  </a:schemeClr>
                </a:gs>
              </a:gsLst>
              <a:lin ang="18900000" scaled="1"/>
            </a:gradFill>
            <a:ln w="57150">
              <a:solidFill>
                <a:srgbClr val="FFFFFF"/>
              </a:solidFill>
              <a:miter lim="800000"/>
              <a:headEnd/>
              <a:tailEnd/>
            </a:ln>
            <a:effectLst>
              <a:outerShdw dist="135003" dir="2471156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Puzzle1"/>
            <p:cNvSpPr>
              <a:spLocks noEditPoints="1" noChangeArrowheads="1"/>
            </p:cNvSpPr>
            <p:nvPr/>
          </p:nvSpPr>
          <p:spPr bwMode="gray">
            <a:xfrm>
              <a:off x="1824" y="1091"/>
              <a:ext cx="1800" cy="1051"/>
            </a:xfrm>
            <a:custGeom>
              <a:avLst/>
              <a:gdLst>
                <a:gd name="T0" fmla="*/ 16740 w 21600"/>
                <a:gd name="T1" fmla="*/ 21078 h 21600"/>
                <a:gd name="T2" fmla="*/ 16976 w 21600"/>
                <a:gd name="T3" fmla="*/ 521 h 21600"/>
                <a:gd name="T4" fmla="*/ 4725 w 21600"/>
                <a:gd name="T5" fmla="*/ 856 h 21600"/>
                <a:gd name="T6" fmla="*/ 5040 w 21600"/>
                <a:gd name="T7" fmla="*/ 21004 h 21600"/>
                <a:gd name="T8" fmla="*/ 10811 w 21600"/>
                <a:gd name="T9" fmla="*/ 12885 h 21600"/>
                <a:gd name="T10" fmla="*/ 10845 w 21600"/>
                <a:gd name="T11" fmla="*/ 8714 h 21600"/>
                <a:gd name="T12" fmla="*/ 21600 w 21600"/>
                <a:gd name="T13" fmla="*/ 10000 h 21600"/>
                <a:gd name="T14" fmla="*/ 56 w 21600"/>
                <a:gd name="T15" fmla="*/ 10000 h 21600"/>
                <a:gd name="T16" fmla="*/ 6086 w 21600"/>
                <a:gd name="T17" fmla="*/ 2569 h 21600"/>
                <a:gd name="T18" fmla="*/ 16132 w 21600"/>
                <a:gd name="T19" fmla="*/ 1955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57150">
              <a:solidFill>
                <a:srgbClr val="FFFFFF"/>
              </a:solidFill>
              <a:miter lim="800000"/>
              <a:headEnd/>
              <a:tailEnd/>
            </a:ln>
            <a:effectLst>
              <a:outerShdw dist="135003" dir="2471156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0" name="Text Box 8"/>
          <p:cNvSpPr txBox="1">
            <a:spLocks noChangeArrowheads="1"/>
          </p:cNvSpPr>
          <p:nvPr/>
        </p:nvSpPr>
        <p:spPr bwMode="auto">
          <a:xfrm>
            <a:off x="6362741" y="3760693"/>
            <a:ext cx="2781259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5F5F5F"/>
                </a:solidFill>
              </a:rPr>
              <a:t>零售策略中的数据化管理</a:t>
            </a:r>
            <a:endParaRPr lang="en-US" altLang="zh-CN" b="1" dirty="0">
              <a:solidFill>
                <a:srgbClr val="5F5F5F"/>
              </a:solidFill>
            </a:endParaRPr>
          </a:p>
          <a:p>
            <a:pPr marL="742950" lvl="2" indent="-285750" eaLnBrk="0" hangingPunct="0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5F5F5F"/>
                </a:solidFill>
              </a:rPr>
              <a:t>渠道管理</a:t>
            </a:r>
            <a:endParaRPr lang="en-US" altLang="zh-CN" sz="1400" b="1" dirty="0">
              <a:solidFill>
                <a:srgbClr val="5F5F5F"/>
              </a:solidFill>
            </a:endParaRPr>
          </a:p>
          <a:p>
            <a:pPr marL="742950" lvl="2" indent="-285750" eaLnBrk="0" hangingPunct="0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5F5F5F"/>
                </a:solidFill>
              </a:rPr>
              <a:t>会员管理</a:t>
            </a:r>
            <a:endParaRPr lang="en-US" altLang="zh-CN" sz="1400" b="1" dirty="0">
              <a:solidFill>
                <a:srgbClr val="5F5F5F"/>
              </a:solidFill>
            </a:endParaRPr>
          </a:p>
          <a:p>
            <a:pPr marL="742950" lvl="2" indent="-285750" eaLnBrk="0" hangingPunct="0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5F5F5F"/>
                </a:solidFill>
              </a:rPr>
              <a:t>竞争对手管理</a:t>
            </a:r>
            <a:endParaRPr lang="en-US" altLang="zh-CN" sz="1400" b="1" dirty="0">
              <a:solidFill>
                <a:srgbClr val="5F5F5F"/>
              </a:solidFill>
            </a:endParaRPr>
          </a:p>
          <a:p>
            <a:pPr marL="742950" lvl="2" indent="-285750" eaLnBrk="0" hangingPunct="0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5F5F5F"/>
                </a:solidFill>
              </a:rPr>
              <a:t>营运策略管理</a:t>
            </a:r>
            <a:endParaRPr lang="en-US" altLang="zh-CN" sz="1400" b="1" dirty="0">
              <a:solidFill>
                <a:srgbClr val="5F5F5F"/>
              </a:solidFill>
            </a:endParaRPr>
          </a:p>
        </p:txBody>
      </p: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90810" y="3290888"/>
            <a:ext cx="2320950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5F5F5F"/>
                </a:solidFill>
              </a:rPr>
              <a:t>商品中的数据化管理</a:t>
            </a:r>
            <a:endParaRPr lang="en-US" altLang="zh-CN" b="1" dirty="0">
              <a:solidFill>
                <a:srgbClr val="5F5F5F"/>
              </a:solidFill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5F5F5F"/>
                </a:solidFill>
              </a:rPr>
              <a:t>常用指标</a:t>
            </a:r>
            <a:endParaRPr lang="en-US" altLang="zh-CN" sz="1400" b="1" dirty="0">
              <a:solidFill>
                <a:srgbClr val="5F5F5F"/>
              </a:solidFill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5F5F5F"/>
                </a:solidFill>
              </a:rPr>
              <a:t>商品关联销售分析</a:t>
            </a:r>
            <a:endParaRPr lang="en-US" altLang="zh-CN" sz="1400" b="1" dirty="0">
              <a:solidFill>
                <a:srgbClr val="5F5F5F"/>
              </a:solidFill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5F5F5F"/>
                </a:solidFill>
              </a:rPr>
              <a:t>商品库存管理</a:t>
            </a:r>
            <a:endParaRPr lang="en-US" altLang="zh-CN" sz="1400" b="1" dirty="0">
              <a:solidFill>
                <a:srgbClr val="5F5F5F"/>
              </a:solidFill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5F5F5F"/>
                </a:solidFill>
              </a:rPr>
              <a:t>商品利润管理</a:t>
            </a:r>
            <a:endParaRPr lang="en-US" altLang="zh-CN" sz="1400" b="1" dirty="0">
              <a:solidFill>
                <a:srgbClr val="5F5F5F"/>
              </a:solidFill>
            </a:endParaRPr>
          </a:p>
        </p:txBody>
      </p:sp>
      <p:sp>
        <p:nvSpPr>
          <p:cNvPr id="42" name="Text Box 10"/>
          <p:cNvSpPr txBox="1">
            <a:spLocks noChangeArrowheads="1"/>
          </p:cNvSpPr>
          <p:nvPr/>
        </p:nvSpPr>
        <p:spPr bwMode="auto">
          <a:xfrm>
            <a:off x="2006237" y="1246093"/>
            <a:ext cx="2929139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5F5F5F"/>
                </a:solidFill>
              </a:rPr>
              <a:t>销售中的数据化管理</a:t>
            </a:r>
            <a:endParaRPr lang="en-US" altLang="zh-CN" b="1" dirty="0">
              <a:solidFill>
                <a:srgbClr val="5F5F5F"/>
              </a:solidFill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5F5F5F"/>
                </a:solidFill>
              </a:rPr>
              <a:t>常用指标</a:t>
            </a:r>
            <a:endParaRPr lang="en-US" altLang="zh-CN" sz="1400" b="1" dirty="0">
              <a:solidFill>
                <a:srgbClr val="5F5F5F"/>
              </a:solidFill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5F5F5F"/>
                </a:solidFill>
              </a:rPr>
              <a:t>促销跟踪</a:t>
            </a:r>
            <a:endParaRPr lang="en-US" altLang="zh-CN" sz="1400" b="1" dirty="0">
              <a:solidFill>
                <a:srgbClr val="5F5F5F"/>
              </a:solidFill>
            </a:endParaRPr>
          </a:p>
        </p:txBody>
      </p:sp>
      <p:sp>
        <p:nvSpPr>
          <p:cNvPr id="43" name="Text Box 11"/>
          <p:cNvSpPr txBox="1">
            <a:spLocks noChangeArrowheads="1"/>
          </p:cNvSpPr>
          <p:nvPr/>
        </p:nvSpPr>
        <p:spPr bwMode="auto">
          <a:xfrm>
            <a:off x="3792577" y="5437093"/>
            <a:ext cx="3377283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/>
            <a:r>
              <a:rPr lang="zh-CN" altLang="en-US" b="1" dirty="0" smtClean="0">
                <a:solidFill>
                  <a:srgbClr val="5F5F5F"/>
                </a:solidFill>
              </a:rPr>
              <a:t>数据分析方法</a:t>
            </a:r>
            <a:endParaRPr lang="en-US" altLang="zh-CN" b="1" dirty="0" smtClean="0">
              <a:solidFill>
                <a:srgbClr val="5F5F5F"/>
              </a:solidFill>
            </a:endParaRPr>
          </a:p>
          <a:p>
            <a:pPr marL="285750" indent="-285750" algn="l" eaLnBrk="0" hangingPunct="0">
              <a:buFont typeface="Arial" panose="020B0604020202020204" pitchFamily="34" charset="0"/>
              <a:buChar char="•"/>
            </a:pPr>
            <a:r>
              <a:rPr lang="zh-CN" altLang="en-US" sz="1400" b="1" dirty="0" smtClean="0">
                <a:solidFill>
                  <a:srgbClr val="5F5F5F"/>
                </a:solidFill>
              </a:rPr>
              <a:t>常用分析方法</a:t>
            </a:r>
            <a:endParaRPr lang="en-US" altLang="zh-CN" sz="1400" b="1" dirty="0" smtClean="0">
              <a:solidFill>
                <a:srgbClr val="5F5F5F"/>
              </a:solidFill>
            </a:endParaRPr>
          </a:p>
          <a:p>
            <a:pPr marL="285750" indent="-285750" algn="l" eaLnBrk="0" hangingPunct="0">
              <a:buFont typeface="Arial" panose="020B0604020202020204" pitchFamily="34" charset="0"/>
              <a:buChar char="•"/>
            </a:pPr>
            <a:r>
              <a:rPr lang="zh-CN" altLang="en-US" sz="1400" b="1" dirty="0" smtClean="0">
                <a:solidFill>
                  <a:srgbClr val="5F5F5F"/>
                </a:solidFill>
              </a:rPr>
              <a:t>数据展示</a:t>
            </a:r>
            <a:endParaRPr lang="en-US" altLang="zh-CN" sz="1400" b="1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719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</a:t>
            </a:r>
            <a:r>
              <a:rPr lang="zh-CN" altLang="en-US" dirty="0"/>
              <a:t>报表项目概况分析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总体规划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让</a:t>
            </a:r>
            <a:r>
              <a:rPr lang="en-US" altLang="zh-CN" dirty="0" smtClean="0"/>
              <a:t>RA</a:t>
            </a:r>
            <a:r>
              <a:rPr lang="zh-CN" altLang="en-US" dirty="0" smtClean="0"/>
              <a:t>系统满足各业务部门的数据决策分析需求</a:t>
            </a:r>
            <a:r>
              <a:rPr lang="en-US" altLang="zh-CN" dirty="0" smtClean="0"/>
              <a:t>,</a:t>
            </a:r>
            <a:r>
              <a:rPr lang="zh-CN" altLang="en-US" dirty="0" smtClean="0"/>
              <a:t>确保数据的及时、准确性。</a:t>
            </a:r>
            <a:endParaRPr lang="en-US" altLang="zh-CN" dirty="0" smtClean="0"/>
          </a:p>
          <a:p>
            <a:r>
              <a:rPr lang="zh-CN" altLang="en-US" dirty="0" smtClean="0"/>
              <a:t>项目详细计划及进度</a:t>
            </a:r>
            <a:endParaRPr lang="en-US" altLang="zh-CN" dirty="0" smtClean="0"/>
          </a:p>
          <a:p>
            <a:r>
              <a:rPr lang="zh-CN" altLang="en-US" dirty="0" smtClean="0"/>
              <a:t>项目问题和难点及相应的解决方案</a:t>
            </a:r>
            <a:endParaRPr lang="en-US" altLang="zh-CN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3560004"/>
              </p:ext>
            </p:extLst>
          </p:nvPr>
        </p:nvGraphicFramePr>
        <p:xfrm>
          <a:off x="7581528" y="5194174"/>
          <a:ext cx="1105272" cy="1001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工作表" showAsIcon="1" r:id="rId3" imgW="914400" imgH="828720" progId="Excel.Sheet.12">
                  <p:embed/>
                </p:oleObj>
              </mc:Choice>
              <mc:Fallback>
                <p:oleObj name="工作表" showAsIcon="1" r:id="rId3" imgW="914400" imgH="828720" progId="Excel.Shee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1528" y="5194174"/>
                        <a:ext cx="1105272" cy="10016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8889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运营报表项目概况分析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总体规划</a:t>
            </a:r>
            <a:endParaRPr lang="en-US" altLang="zh-CN" dirty="0" smtClean="0"/>
          </a:p>
          <a:p>
            <a:r>
              <a:rPr lang="zh-CN" altLang="en-US" dirty="0" smtClean="0"/>
              <a:t>项目详细计划</a:t>
            </a:r>
            <a:r>
              <a:rPr lang="zh-CN" altLang="en-US" dirty="0"/>
              <a:t>及进度</a:t>
            </a:r>
            <a:endParaRPr lang="en-US" altLang="zh-CN" dirty="0"/>
          </a:p>
          <a:p>
            <a:r>
              <a:rPr lang="zh-CN" altLang="en-US" dirty="0"/>
              <a:t>项目问题和难点及相应的解决方案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4547548"/>
              </p:ext>
            </p:extLst>
          </p:nvPr>
        </p:nvGraphicFramePr>
        <p:xfrm>
          <a:off x="7596336" y="5376279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工作表" showAsIcon="1" r:id="rId3" imgW="914400" imgH="828720" progId="Excel.Sheet.12">
                  <p:embed/>
                </p:oleObj>
              </mc:Choice>
              <mc:Fallback>
                <p:oleObj name="工作表" showAsIcon="1" r:id="rId3" imgW="914400" imgH="828720" progId="Excel.Shee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336" y="5376279"/>
                        <a:ext cx="914400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585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降龙报表项目概况分析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总体规划</a:t>
            </a:r>
            <a:endParaRPr lang="en-US" altLang="zh-CN" dirty="0" smtClean="0"/>
          </a:p>
          <a:p>
            <a:r>
              <a:rPr lang="zh-CN" altLang="en-US" dirty="0" smtClean="0"/>
              <a:t>项目详细计划</a:t>
            </a:r>
            <a:r>
              <a:rPr lang="zh-CN" altLang="en-US" dirty="0"/>
              <a:t>及进度</a:t>
            </a:r>
            <a:endParaRPr lang="en-US" altLang="zh-CN" dirty="0"/>
          </a:p>
          <a:p>
            <a:r>
              <a:rPr lang="zh-CN" altLang="en-US" dirty="0"/>
              <a:t>项目问题和难点及相应的解决方案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3950771"/>
              </p:ext>
            </p:extLst>
          </p:nvPr>
        </p:nvGraphicFramePr>
        <p:xfrm>
          <a:off x="7596336" y="5402581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工作表" showAsIcon="1" r:id="rId3" imgW="914400" imgH="828720" progId="Excel.Sheet.12">
                  <p:embed/>
                </p:oleObj>
              </mc:Choice>
              <mc:Fallback>
                <p:oleObj name="工作表" showAsIcon="1" r:id="rId3" imgW="914400" imgH="828720" progId="Excel.Shee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336" y="5402581"/>
                        <a:ext cx="914400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5205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手工报表项目概况分析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报表制作总结（定期手工报表、零散报表的个数、时间、人员安排等）</a:t>
            </a:r>
            <a:endParaRPr lang="en-US" altLang="zh-CN" dirty="0" smtClean="0"/>
          </a:p>
          <a:p>
            <a:r>
              <a:rPr lang="zh-CN" altLang="en-US" dirty="0" smtClean="0"/>
              <a:t>现状介绍</a:t>
            </a:r>
            <a:endParaRPr lang="en-US" altLang="zh-CN" dirty="0" smtClean="0"/>
          </a:p>
          <a:p>
            <a:r>
              <a:rPr lang="zh-CN" altLang="en-US" dirty="0" smtClean="0"/>
              <a:t>问题</a:t>
            </a:r>
            <a:r>
              <a:rPr lang="zh-CN" altLang="en-US" dirty="0"/>
              <a:t>和</a:t>
            </a:r>
            <a:r>
              <a:rPr lang="zh-CN" altLang="en-US" dirty="0" smtClean="0"/>
              <a:t>难点分析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9739259"/>
              </p:ext>
            </p:extLst>
          </p:nvPr>
        </p:nvGraphicFramePr>
        <p:xfrm>
          <a:off x="7668344" y="5402581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工作表" showAsIcon="1" r:id="rId3" imgW="914400" imgH="828720" progId="Excel.Sheet.12">
                  <p:embed/>
                </p:oleObj>
              </mc:Choice>
              <mc:Fallback>
                <p:oleObj name="工作表" showAsIcon="1" r:id="rId3" imgW="914400" imgH="828720" progId="Excel.Shee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8344" y="5402581"/>
                        <a:ext cx="914400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0778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行动计划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7018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408"/>
                <a:gridCol w="3600400"/>
                <a:gridCol w="1944216"/>
                <a:gridCol w="940768"/>
                <a:gridCol w="11578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行动描述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责任人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跟踪人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完成时间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C加工系统方案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PC加工系统方案</Template>
  <TotalTime>7443</TotalTime>
  <Words>240</Words>
  <Application>Microsoft Office PowerPoint</Application>
  <PresentationFormat>全屏显示(4:3)</PresentationFormat>
  <Paragraphs>67</Paragraphs>
  <Slides>10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宋体</vt:lpstr>
      <vt:lpstr>微软雅黑</vt:lpstr>
      <vt:lpstr>Arial</vt:lpstr>
      <vt:lpstr>Calibri</vt:lpstr>
      <vt:lpstr>Garamond</vt:lpstr>
      <vt:lpstr>Wingdings</vt:lpstr>
      <vt:lpstr>PC加工系统方案</vt:lpstr>
      <vt:lpstr>Microsoft Excel 工作表</vt:lpstr>
      <vt:lpstr>工作表</vt:lpstr>
      <vt:lpstr>PowerPoint 演示文稿</vt:lpstr>
      <vt:lpstr>大纲</vt:lpstr>
      <vt:lpstr>数据化管理思路 </vt:lpstr>
      <vt:lpstr>数据化管理模型 </vt:lpstr>
      <vt:lpstr>RA报表项目概况分析 </vt:lpstr>
      <vt:lpstr>运营报表项目概况分析 </vt:lpstr>
      <vt:lpstr>降龙报表项目概况分析 </vt:lpstr>
      <vt:lpstr>手工报表项目概况分析 </vt:lpstr>
      <vt:lpstr>行动计划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部门2013年度总结与2014年度计划</dc:title>
  <dc:creator>chenyan</dc:creator>
  <cp:lastModifiedBy>杨进</cp:lastModifiedBy>
  <cp:revision>382</cp:revision>
  <dcterms:created xsi:type="dcterms:W3CDTF">2014-01-27T03:31:07Z</dcterms:created>
  <dcterms:modified xsi:type="dcterms:W3CDTF">2015-04-21T06:16:07Z</dcterms:modified>
</cp:coreProperties>
</file>