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57" r:id="rId4"/>
    <p:sldId id="258" r:id="rId5"/>
    <p:sldId id="259" r:id="rId6"/>
    <p:sldId id="260" r:id="rId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714"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2017-05-16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2017-05-16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2017-05-16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2017-05-16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0"/>
          <p:cNvSpPr txBox="1">
            <a:spLocks noChangeArrowheads="1"/>
          </p:cNvSpPr>
          <p:nvPr/>
        </p:nvSpPr>
        <p:spPr bwMode="auto">
          <a:xfrm>
            <a:off x="130969" y="165497"/>
            <a:ext cx="4399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rgbClr val="1C4885"/>
                </a:solidFill>
                <a:latin typeface="微软雅黑" panose="020B0503020204020204" pitchFamily="34" charset="-122"/>
                <a:ea typeface="微软雅黑" panose="020B0503020204020204" pitchFamily="34" charset="-122"/>
              </a:rPr>
              <a:t>快乐购会员数据基本情况（数据部分）</a:t>
            </a:r>
          </a:p>
        </p:txBody>
      </p:sp>
      <p:sp>
        <p:nvSpPr>
          <p:cNvPr id="18435" name="矩形 1"/>
          <p:cNvSpPr>
            <a:spLocks noChangeArrowheads="1"/>
          </p:cNvSpPr>
          <p:nvPr/>
        </p:nvSpPr>
        <p:spPr bwMode="auto">
          <a:xfrm>
            <a:off x="3" y="141686"/>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aphicFrame>
        <p:nvGraphicFramePr>
          <p:cNvPr id="13" name="表格 12"/>
          <p:cNvGraphicFramePr>
            <a:graphicFrameLocks noGrp="1"/>
          </p:cNvGraphicFramePr>
          <p:nvPr/>
        </p:nvGraphicFramePr>
        <p:xfrm>
          <a:off x="1145540" y="609600"/>
          <a:ext cx="6543040" cy="6725920"/>
        </p:xfrm>
        <a:graphic>
          <a:graphicData uri="http://schemas.openxmlformats.org/drawingml/2006/table">
            <a:tbl>
              <a:tblPr firstRow="1" bandRow="1">
                <a:tableStyleId>{5C22544A-7EE6-4342-B048-85BDC9FD1C3A}</a:tableStyleId>
              </a:tblPr>
              <a:tblGrid>
                <a:gridCol w="1635760">
                  <a:extLst>
                    <a:ext uri="{9D8B030D-6E8A-4147-A177-3AD203B41FA5}">
                      <a16:colId xmlns:a16="http://schemas.microsoft.com/office/drawing/2014/main" val="20000"/>
                    </a:ext>
                  </a:extLst>
                </a:gridCol>
                <a:gridCol w="1635760">
                  <a:extLst>
                    <a:ext uri="{9D8B030D-6E8A-4147-A177-3AD203B41FA5}">
                      <a16:colId xmlns:a16="http://schemas.microsoft.com/office/drawing/2014/main" val="20001"/>
                    </a:ext>
                  </a:extLst>
                </a:gridCol>
                <a:gridCol w="1635760">
                  <a:extLst>
                    <a:ext uri="{9D8B030D-6E8A-4147-A177-3AD203B41FA5}">
                      <a16:colId xmlns:a16="http://schemas.microsoft.com/office/drawing/2014/main" val="20002"/>
                    </a:ext>
                  </a:extLst>
                </a:gridCol>
                <a:gridCol w="1635760">
                  <a:extLst>
                    <a:ext uri="{9D8B030D-6E8A-4147-A177-3AD203B41FA5}">
                      <a16:colId xmlns:a16="http://schemas.microsoft.com/office/drawing/2014/main" val="20003"/>
                    </a:ext>
                  </a:extLst>
                </a:gridCol>
              </a:tblGrid>
              <a:tr h="688340">
                <a:tc>
                  <a:txBody>
                    <a:bodyPr/>
                    <a:lstStyle/>
                    <a:p>
                      <a:r>
                        <a:rPr lang="zh-CN" altLang="en-US" sz="1800" dirty="0" smtClean="0"/>
                        <a:t>类型</a:t>
                      </a:r>
                      <a:endParaRPr lang="zh-CN" altLang="en-US" sz="1800" dirty="0"/>
                    </a:p>
                  </a:txBody>
                  <a:tcPr/>
                </a:tc>
                <a:tc>
                  <a:txBody>
                    <a:bodyPr/>
                    <a:lstStyle/>
                    <a:p>
                      <a:r>
                        <a:rPr lang="en-US" altLang="zh-CN" sz="1800" dirty="0" smtClean="0"/>
                        <a:t>TV</a:t>
                      </a:r>
                      <a:endParaRPr lang="zh-CN" altLang="en-US" sz="1800" dirty="0"/>
                    </a:p>
                  </a:txBody>
                  <a:tcPr/>
                </a:tc>
                <a:tc>
                  <a:txBody>
                    <a:bodyPr/>
                    <a:lstStyle/>
                    <a:p>
                      <a:r>
                        <a:rPr lang="zh-CN" altLang="en-US" sz="1800" dirty="0" smtClean="0"/>
                        <a:t>外呼</a:t>
                      </a:r>
                      <a:endParaRPr lang="zh-CN" altLang="en-US" sz="1800" dirty="0"/>
                    </a:p>
                  </a:txBody>
                  <a:tcPr/>
                </a:tc>
                <a:tc>
                  <a:txBody>
                    <a:bodyPr/>
                    <a:lstStyle/>
                    <a:p>
                      <a:r>
                        <a:rPr lang="zh-CN" altLang="en-US" sz="1800" dirty="0" smtClean="0"/>
                        <a:t>电商</a:t>
                      </a:r>
                      <a:endParaRPr lang="zh-CN" altLang="en-US" sz="1800" dirty="0"/>
                    </a:p>
                  </a:txBody>
                  <a:tcPr/>
                </a:tc>
                <a:extLst>
                  <a:ext uri="{0D108BD9-81ED-4DB2-BD59-A6C34878D82A}">
                    <a16:rowId xmlns:a16="http://schemas.microsoft.com/office/drawing/2014/main" val="10000"/>
                  </a:ext>
                </a:extLst>
              </a:tr>
              <a:tr h="2014220">
                <a:tc>
                  <a:txBody>
                    <a:bodyPr/>
                    <a:lstStyle/>
                    <a:p>
                      <a:r>
                        <a:rPr lang="zh-CN" altLang="en-US" sz="1800" dirty="0" smtClean="0"/>
                        <a:t>数据完整度</a:t>
                      </a:r>
                      <a:endParaRPr lang="zh-CN" altLang="en-US" sz="1800" dirty="0"/>
                    </a:p>
                  </a:txBody>
                  <a:tcPr/>
                </a:tc>
                <a:tc>
                  <a:txBody>
                    <a:bodyPr/>
                    <a:lstStyle/>
                    <a:p>
                      <a:r>
                        <a:rPr lang="en-US" altLang="zh-CN" sz="1800" dirty="0" smtClean="0"/>
                        <a:t>1.</a:t>
                      </a:r>
                      <a:r>
                        <a:rPr lang="zh-CN" altLang="en-US" sz="1800" dirty="0" smtClean="0">
                          <a:sym typeface="+mn-ea"/>
                        </a:rPr>
                        <a:t>会员注册来源无法细分通路。现只可把新媒体部分的摘出</a:t>
                      </a:r>
                      <a:endParaRPr lang="en-US" altLang="zh-CN" sz="1800" dirty="0" smtClean="0"/>
                    </a:p>
                    <a:p>
                      <a:r>
                        <a:rPr lang="en-US" altLang="zh-CN" sz="1800" dirty="0" smtClean="0"/>
                        <a:t>2.</a:t>
                      </a:r>
                      <a:r>
                        <a:rPr lang="zh-CN" altLang="en-US" sz="1800" dirty="0" smtClean="0"/>
                        <a:t>存在巨大数量的停用手机号段。造成短信发送资源浪费</a:t>
                      </a:r>
                    </a:p>
                    <a:p>
                      <a:r>
                        <a:rPr lang="en-US" altLang="zh-CN" sz="1800" dirty="0" smtClean="0"/>
                        <a:t>3.</a:t>
                      </a:r>
                      <a:r>
                        <a:rPr lang="zh-CN" altLang="en-US" sz="1800" dirty="0" smtClean="0"/>
                        <a:t>会员缺失标签化</a:t>
                      </a:r>
                    </a:p>
                  </a:txBody>
                  <a:tcPr/>
                </a:tc>
                <a:tc>
                  <a:txBody>
                    <a:bodyPr/>
                    <a:lstStyle/>
                    <a:p>
                      <a:r>
                        <a:rPr lang="en-US" altLang="zh-CN" sz="1800" dirty="0" smtClean="0"/>
                        <a:t>1.</a:t>
                      </a:r>
                    </a:p>
                    <a:p>
                      <a:r>
                        <a:rPr lang="en-US" altLang="zh-CN" sz="1800" dirty="0" smtClean="0"/>
                        <a:t>2.</a:t>
                      </a:r>
                    </a:p>
                    <a:p>
                      <a:r>
                        <a:rPr lang="en-US" altLang="zh-CN" sz="1800" dirty="0" smtClean="0"/>
                        <a:t>3.</a:t>
                      </a:r>
                      <a:endParaRPr lang="zh-CN" altLang="en-US" sz="1800" dirty="0" smtClean="0"/>
                    </a:p>
                  </a:txBody>
                  <a:tcPr/>
                </a:tc>
                <a:tc>
                  <a:txBody>
                    <a:bodyPr/>
                    <a:lstStyle/>
                    <a:p>
                      <a:r>
                        <a:rPr lang="en-US" altLang="zh-CN" sz="1800" dirty="0" smtClean="0"/>
                        <a:t>1.</a:t>
                      </a:r>
                      <a:r>
                        <a:rPr lang="zh-CN" altLang="zh-CN" sz="1800" dirty="0" smtClean="0"/>
                        <a:t>会员基础数据有</a:t>
                      </a:r>
                      <a:r>
                        <a:rPr lang="en-US" altLang="zh-CN" sz="1800" dirty="0" smtClean="0"/>
                        <a:t>1W</a:t>
                      </a:r>
                      <a:r>
                        <a:rPr lang="zh-CN" altLang="en-US" sz="1800" dirty="0" smtClean="0"/>
                        <a:t>多的缺失</a:t>
                      </a:r>
                    </a:p>
                    <a:p>
                      <a:r>
                        <a:rPr lang="en-US" altLang="zh-CN" sz="1800" dirty="0" smtClean="0"/>
                        <a:t>2.</a:t>
                      </a:r>
                      <a:r>
                        <a:rPr lang="zh-CN" altLang="en-US" sz="1800" dirty="0" smtClean="0">
                          <a:sym typeface="+mn-ea"/>
                        </a:rPr>
                        <a:t>缺乏属性标签</a:t>
                      </a:r>
                      <a:endParaRPr lang="en-US" altLang="zh-CN" sz="1800" dirty="0" smtClean="0"/>
                    </a:p>
                    <a:p>
                      <a:r>
                        <a:rPr lang="en-US" altLang="zh-CN" sz="1800" dirty="0" smtClean="0"/>
                        <a:t>3.</a:t>
                      </a:r>
                      <a:r>
                        <a:rPr lang="zh-CN" altLang="en-US" sz="1800" dirty="0" smtClean="0"/>
                        <a:t>会员年龄，性别不全</a:t>
                      </a:r>
                    </a:p>
                  </a:txBody>
                  <a:tcPr/>
                </a:tc>
                <a:extLst>
                  <a:ext uri="{0D108BD9-81ED-4DB2-BD59-A6C34878D82A}">
                    <a16:rowId xmlns:a16="http://schemas.microsoft.com/office/drawing/2014/main" val="10001"/>
                  </a:ext>
                </a:extLst>
              </a:tr>
              <a:tr h="916940">
                <a:tc>
                  <a:txBody>
                    <a:bodyPr/>
                    <a:lstStyle/>
                    <a:p>
                      <a:r>
                        <a:rPr lang="zh-CN" altLang="en-US" sz="1800" dirty="0" smtClean="0"/>
                        <a:t>数据准确性</a:t>
                      </a:r>
                      <a:endParaRPr lang="zh-CN" altLang="en-US" sz="1800" dirty="0"/>
                    </a:p>
                  </a:txBody>
                  <a:tcPr/>
                </a:tc>
                <a:tc>
                  <a:txBody>
                    <a:bodyPr/>
                    <a:lstStyle/>
                    <a:p>
                      <a:r>
                        <a:rPr lang="en-US" altLang="zh-CN" sz="1800" dirty="0" smtClean="0"/>
                        <a:t>1.</a:t>
                      </a:r>
                      <a:r>
                        <a:rPr lang="zh-CN" altLang="en-US" sz="1800" dirty="0" smtClean="0"/>
                        <a:t>商品所属分类混乱。一个商品可出现在任何分类</a:t>
                      </a:r>
                    </a:p>
                    <a:p>
                      <a:r>
                        <a:rPr lang="en-US" altLang="zh-CN" sz="1800" dirty="0" smtClean="0"/>
                        <a:t>2.</a:t>
                      </a:r>
                    </a:p>
                    <a:p>
                      <a:r>
                        <a:rPr lang="en-US" altLang="zh-CN" sz="1800" dirty="0" smtClean="0"/>
                        <a:t>3.</a:t>
                      </a:r>
                      <a:endParaRPr lang="zh-CN" altLang="en-US" sz="1800" dirty="0"/>
                    </a:p>
                  </a:txBody>
                  <a:tcPr/>
                </a:tc>
                <a:tc>
                  <a:txBody>
                    <a:bodyPr/>
                    <a:lstStyle/>
                    <a:p>
                      <a:r>
                        <a:rPr lang="en-US" altLang="zh-CN" sz="1800" dirty="0" smtClean="0"/>
                        <a:t>1.</a:t>
                      </a:r>
                    </a:p>
                    <a:p>
                      <a:r>
                        <a:rPr lang="en-US" altLang="zh-CN" sz="1800" dirty="0" smtClean="0"/>
                        <a:t>2.</a:t>
                      </a:r>
                    </a:p>
                    <a:p>
                      <a:r>
                        <a:rPr lang="en-US" altLang="zh-CN" sz="1800" dirty="0" smtClean="0"/>
                        <a:t>3.</a:t>
                      </a:r>
                      <a:endParaRPr lang="zh-CN" altLang="en-US" sz="1800" dirty="0" smtClean="0"/>
                    </a:p>
                  </a:txBody>
                  <a:tcPr/>
                </a:tc>
                <a:tc>
                  <a:txBody>
                    <a:bodyPr/>
                    <a:lstStyle/>
                    <a:p>
                      <a:r>
                        <a:rPr lang="en-US" altLang="zh-CN" sz="1800" dirty="0" smtClean="0"/>
                        <a:t>1.</a:t>
                      </a:r>
                    </a:p>
                    <a:p>
                      <a:r>
                        <a:rPr lang="en-US" altLang="zh-CN" sz="1800" dirty="0" smtClean="0"/>
                        <a:t>2.</a:t>
                      </a:r>
                    </a:p>
                    <a:p>
                      <a:r>
                        <a:rPr lang="en-US" altLang="zh-CN" sz="1800" dirty="0" smtClean="0"/>
                        <a:t>3.</a:t>
                      </a:r>
                      <a:endParaRPr lang="zh-CN" altLang="en-US" sz="1800" dirty="0" smtClean="0"/>
                    </a:p>
                  </a:txBody>
                  <a:tcPr/>
                </a:tc>
                <a:extLst>
                  <a:ext uri="{0D108BD9-81ED-4DB2-BD59-A6C34878D82A}">
                    <a16:rowId xmlns:a16="http://schemas.microsoft.com/office/drawing/2014/main" val="10002"/>
                  </a:ext>
                </a:extLst>
              </a:tr>
              <a:tr h="916940">
                <a:tc>
                  <a:txBody>
                    <a:bodyPr/>
                    <a:lstStyle/>
                    <a:p>
                      <a:r>
                        <a:rPr lang="zh-CN" altLang="en-US" sz="1800" dirty="0" smtClean="0"/>
                        <a:t>数据定义标准</a:t>
                      </a:r>
                      <a:endParaRPr lang="zh-CN" altLang="en-US" sz="1800" dirty="0"/>
                    </a:p>
                  </a:txBody>
                  <a:tcPr/>
                </a:tc>
                <a:tc>
                  <a:txBody>
                    <a:bodyPr/>
                    <a:lstStyle/>
                    <a:p>
                      <a:r>
                        <a:rPr lang="en-US" altLang="zh-CN" sz="1800" dirty="0" smtClean="0"/>
                        <a:t>1.</a:t>
                      </a:r>
                    </a:p>
                    <a:p>
                      <a:r>
                        <a:rPr lang="en-US" altLang="zh-CN" sz="1800" dirty="0" smtClean="0"/>
                        <a:t>2.</a:t>
                      </a:r>
                    </a:p>
                    <a:p>
                      <a:r>
                        <a:rPr lang="en-US" altLang="zh-CN" sz="1800" dirty="0" smtClean="0"/>
                        <a:t>3.</a:t>
                      </a:r>
                      <a:endParaRPr lang="zh-CN" altLang="en-US" sz="1800" dirty="0" smtClean="0"/>
                    </a:p>
                  </a:txBody>
                  <a:tcPr/>
                </a:tc>
                <a:tc>
                  <a:txBody>
                    <a:bodyPr/>
                    <a:lstStyle/>
                    <a:p>
                      <a:r>
                        <a:rPr lang="en-US" altLang="zh-CN" sz="1800" dirty="0" smtClean="0"/>
                        <a:t>1.</a:t>
                      </a:r>
                    </a:p>
                    <a:p>
                      <a:r>
                        <a:rPr lang="en-US" altLang="zh-CN" sz="1800" dirty="0" smtClean="0"/>
                        <a:t>2.</a:t>
                      </a:r>
                    </a:p>
                    <a:p>
                      <a:r>
                        <a:rPr lang="en-US" altLang="zh-CN" sz="1800" dirty="0" smtClean="0"/>
                        <a:t>3.</a:t>
                      </a:r>
                      <a:endParaRPr lang="zh-CN" altLang="en-US" sz="1800" dirty="0" smtClean="0"/>
                    </a:p>
                  </a:txBody>
                  <a:tcPr/>
                </a:tc>
                <a:tc>
                  <a:txBody>
                    <a:bodyPr/>
                    <a:lstStyle/>
                    <a:p>
                      <a:r>
                        <a:rPr lang="en-US" altLang="zh-CN" sz="1800" dirty="0" smtClean="0"/>
                        <a:t>1.</a:t>
                      </a:r>
                    </a:p>
                    <a:p>
                      <a:r>
                        <a:rPr lang="en-US" altLang="zh-CN" sz="1800" dirty="0" smtClean="0"/>
                        <a:t>2.</a:t>
                      </a:r>
                    </a:p>
                    <a:p>
                      <a:r>
                        <a:rPr lang="en-US" altLang="zh-CN" sz="1800" dirty="0" smtClean="0"/>
                        <a:t>3.</a:t>
                      </a:r>
                      <a:endParaRPr lang="zh-CN" altLang="en-US" sz="1800" dirty="0" smtClean="0"/>
                    </a:p>
                  </a:txBody>
                  <a:tcPr/>
                </a:tc>
                <a:extLst>
                  <a:ext uri="{0D108BD9-81ED-4DB2-BD59-A6C34878D82A}">
                    <a16:rowId xmlns:a16="http://schemas.microsoft.com/office/drawing/2014/main" val="10003"/>
                  </a:ext>
                </a:extLst>
              </a:tr>
            </a:tbl>
          </a:graphicData>
        </a:graphic>
      </p:graphicFrame>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434"/>
                                        </p:tgtEl>
                                        <p:attrNameLst>
                                          <p:attrName>style.visibility</p:attrName>
                                        </p:attrNameLst>
                                      </p:cBhvr>
                                      <p:to>
                                        <p:strVal val="visible"/>
                                      </p:to>
                                    </p:set>
                                    <p:animEffect transition="in" filter="wipe(left)">
                                      <p:cBhvr>
                                        <p:cTn id="13"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0"/>
          <p:cNvSpPr txBox="1">
            <a:spLocks noChangeArrowheads="1"/>
          </p:cNvSpPr>
          <p:nvPr/>
        </p:nvSpPr>
        <p:spPr bwMode="auto">
          <a:xfrm>
            <a:off x="130968" y="165497"/>
            <a:ext cx="4729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rgbClr val="1C4885"/>
                </a:solidFill>
                <a:latin typeface="微软雅黑" panose="020B0503020204020204" pitchFamily="34" charset="-122"/>
                <a:ea typeface="微软雅黑" panose="020B0503020204020204" pitchFamily="34" charset="-122"/>
              </a:rPr>
              <a:t>快乐购会员数据基本情况</a:t>
            </a:r>
            <a:r>
              <a:rPr lang="zh-CN" altLang="en-US" b="1" dirty="0" smtClean="0">
                <a:solidFill>
                  <a:srgbClr val="1C4885"/>
                </a:solidFill>
                <a:latin typeface="微软雅黑" panose="020B0503020204020204" pitchFamily="34" charset="-122"/>
                <a:ea typeface="微软雅黑" panose="020B0503020204020204" pitchFamily="34" charset="-122"/>
              </a:rPr>
              <a:t>（</a:t>
            </a:r>
            <a:r>
              <a:rPr lang="zh-CN" altLang="en-US" b="1" dirty="0" smtClean="0">
                <a:solidFill>
                  <a:srgbClr val="1C4885"/>
                </a:solidFill>
                <a:latin typeface="微软雅黑" panose="020B0503020204020204" pitchFamily="34" charset="-122"/>
                <a:ea typeface="微软雅黑" panose="020B0503020204020204" pitchFamily="34" charset="-122"/>
              </a:rPr>
              <a:t>问题及解决方法</a:t>
            </a:r>
            <a:r>
              <a:rPr lang="zh-CN" altLang="en-US" b="1" dirty="0" smtClean="0">
                <a:solidFill>
                  <a:srgbClr val="1C4885"/>
                </a:solidFill>
                <a:latin typeface="微软雅黑" panose="020B0503020204020204" pitchFamily="34" charset="-122"/>
                <a:ea typeface="微软雅黑" panose="020B0503020204020204" pitchFamily="34" charset="-122"/>
              </a:rPr>
              <a:t>）</a:t>
            </a:r>
            <a:endParaRPr lang="zh-CN" altLang="en-US" b="1" dirty="0">
              <a:solidFill>
                <a:srgbClr val="1C4885"/>
              </a:solidFill>
              <a:latin typeface="微软雅黑" panose="020B0503020204020204" pitchFamily="34" charset="-122"/>
              <a:ea typeface="微软雅黑" panose="020B0503020204020204" pitchFamily="34" charset="-122"/>
            </a:endParaRPr>
          </a:p>
        </p:txBody>
      </p:sp>
      <p:sp>
        <p:nvSpPr>
          <p:cNvPr id="18435" name="矩形 1"/>
          <p:cNvSpPr>
            <a:spLocks noChangeArrowheads="1"/>
          </p:cNvSpPr>
          <p:nvPr/>
        </p:nvSpPr>
        <p:spPr bwMode="auto">
          <a:xfrm>
            <a:off x="3" y="141686"/>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3573850229"/>
              </p:ext>
            </p:extLst>
          </p:nvPr>
        </p:nvGraphicFramePr>
        <p:xfrm>
          <a:off x="1145540" y="534828"/>
          <a:ext cx="7170876" cy="4533042"/>
        </p:xfrm>
        <a:graphic>
          <a:graphicData uri="http://schemas.openxmlformats.org/drawingml/2006/table">
            <a:tbl>
              <a:tblPr firstRow="1" bandRow="1">
                <a:tableStyleId>{5C22544A-7EE6-4342-B048-85BDC9FD1C3A}</a:tableStyleId>
              </a:tblPr>
              <a:tblGrid>
                <a:gridCol w="3585438">
                  <a:extLst>
                    <a:ext uri="{9D8B030D-6E8A-4147-A177-3AD203B41FA5}">
                      <a16:colId xmlns:a16="http://schemas.microsoft.com/office/drawing/2014/main" val="20000"/>
                    </a:ext>
                  </a:extLst>
                </a:gridCol>
                <a:gridCol w="3585438">
                  <a:extLst>
                    <a:ext uri="{9D8B030D-6E8A-4147-A177-3AD203B41FA5}">
                      <a16:colId xmlns:a16="http://schemas.microsoft.com/office/drawing/2014/main" val="20003"/>
                    </a:ext>
                  </a:extLst>
                </a:gridCol>
              </a:tblGrid>
              <a:tr h="609445">
                <a:tc>
                  <a:txBody>
                    <a:bodyPr/>
                    <a:lstStyle/>
                    <a:p>
                      <a:r>
                        <a:rPr lang="zh-CN" altLang="en-US" sz="1200" dirty="0" smtClean="0">
                          <a:latin typeface="+mn-ea"/>
                          <a:ea typeface="+mn-ea"/>
                        </a:rPr>
                        <a:t>问题</a:t>
                      </a:r>
                      <a:endParaRPr lang="zh-CN" altLang="en-US" sz="1200" dirty="0">
                        <a:latin typeface="+mn-ea"/>
                        <a:ea typeface="+mn-ea"/>
                      </a:endParaRPr>
                    </a:p>
                  </a:txBody>
                  <a:tcPr/>
                </a:tc>
                <a:tc>
                  <a:txBody>
                    <a:bodyPr/>
                    <a:lstStyle/>
                    <a:p>
                      <a:r>
                        <a:rPr lang="zh-CN" altLang="en-US" sz="1200" dirty="0" smtClean="0">
                          <a:latin typeface="+mn-ea"/>
                          <a:ea typeface="+mn-ea"/>
                        </a:rPr>
                        <a:t>解决方法</a:t>
                      </a:r>
                      <a:endParaRPr lang="zh-CN" altLang="en-US" sz="1200" dirty="0">
                        <a:latin typeface="+mn-ea"/>
                        <a:ea typeface="+mn-ea"/>
                      </a:endParaRPr>
                    </a:p>
                  </a:txBody>
                  <a:tcPr/>
                </a:tc>
                <a:extLst>
                  <a:ext uri="{0D108BD9-81ED-4DB2-BD59-A6C34878D82A}">
                    <a16:rowId xmlns:a16="http://schemas.microsoft.com/office/drawing/2014/main" val="10000"/>
                  </a:ext>
                </a:extLst>
              </a:tr>
              <a:tr h="806222">
                <a:tc>
                  <a:txBody>
                    <a:bodyPr/>
                    <a:lstStyle/>
                    <a:p>
                      <a:r>
                        <a:rPr lang="zh-CN" altLang="en-US" sz="1200" dirty="0" smtClean="0">
                          <a:latin typeface="+mn-ea"/>
                          <a:ea typeface="+mn-ea"/>
                        </a:rPr>
                        <a:t>会员信息缺失（性别、年龄等）</a:t>
                      </a:r>
                      <a:endParaRPr lang="zh-CN" altLang="en-US" sz="1200" dirty="0">
                        <a:latin typeface="+mn-ea"/>
                        <a:ea typeface="+mn-ea"/>
                      </a:endParaRPr>
                    </a:p>
                  </a:txBody>
                  <a:tcPr/>
                </a:tc>
                <a:tc>
                  <a:txBody>
                    <a:bodyPr/>
                    <a:lstStyle/>
                    <a:p>
                      <a:pPr marL="228600" indent="-228600">
                        <a:buFont typeface="+mj-lt"/>
                        <a:buAutoNum type="arabicPeriod"/>
                      </a:pPr>
                      <a:r>
                        <a:rPr lang="zh-CN" altLang="en-US" sz="1200" kern="1200" dirty="0" smtClean="0">
                          <a:solidFill>
                            <a:schemeClr val="dk1"/>
                          </a:solidFill>
                          <a:latin typeface="+mn-ea"/>
                          <a:ea typeface="+mn-ea"/>
                          <a:cs typeface="+mn-cs"/>
                        </a:rPr>
                        <a:t>能通过已有数据比对出会员信息的可以补齐信息。</a:t>
                      </a:r>
                      <a:endParaRPr lang="en-US" altLang="zh-CN" sz="1200" kern="1200" dirty="0" smtClean="0">
                        <a:solidFill>
                          <a:schemeClr val="dk1"/>
                        </a:solidFill>
                        <a:latin typeface="+mn-ea"/>
                        <a:ea typeface="+mn-ea"/>
                        <a:cs typeface="+mn-cs"/>
                      </a:endParaRPr>
                    </a:p>
                    <a:p>
                      <a:pPr marL="228600" indent="-228600">
                        <a:buFont typeface="+mj-lt"/>
                        <a:buAutoNum type="arabicPeriod"/>
                      </a:pPr>
                      <a:r>
                        <a:rPr lang="zh-CN" altLang="en-US" sz="1200" kern="1200" dirty="0" smtClean="0">
                          <a:solidFill>
                            <a:schemeClr val="dk1"/>
                          </a:solidFill>
                          <a:latin typeface="+mn-ea"/>
                          <a:ea typeface="+mn-ea"/>
                          <a:cs typeface="+mn-cs"/>
                        </a:rPr>
                        <a:t>如果仍然缺失就继续缺失，等标签体系应用起来可以计算出信息再补齐</a:t>
                      </a:r>
                      <a:endParaRPr lang="zh-CN" altLang="en-US" sz="1200" kern="1200" dirty="0" smtClean="0">
                        <a:solidFill>
                          <a:schemeClr val="dk1"/>
                        </a:solidFill>
                        <a:latin typeface="+mn-ea"/>
                        <a:ea typeface="+mn-ea"/>
                        <a:cs typeface="+mn-cs"/>
                      </a:endParaRPr>
                    </a:p>
                  </a:txBody>
                  <a:tcPr/>
                </a:tc>
                <a:extLst>
                  <a:ext uri="{0D108BD9-81ED-4DB2-BD59-A6C34878D82A}">
                    <a16:rowId xmlns:a16="http://schemas.microsoft.com/office/drawing/2014/main" val="10001"/>
                  </a:ext>
                </a:extLst>
              </a:tr>
              <a:tr h="806222">
                <a:tc>
                  <a:txBody>
                    <a:bodyPr/>
                    <a:lstStyle/>
                    <a:p>
                      <a:r>
                        <a:rPr lang="zh-CN" altLang="en-US" sz="1200" dirty="0" smtClean="0">
                          <a:latin typeface="+mn-ea"/>
                          <a:ea typeface="+mn-ea"/>
                        </a:rPr>
                        <a:t>会员的手机号码已经换号</a:t>
                      </a:r>
                      <a:endParaRPr lang="zh-CN" altLang="en-US" sz="1200" dirty="0">
                        <a:latin typeface="+mn-ea"/>
                        <a:ea typeface="+mn-ea"/>
                      </a:endParaRPr>
                    </a:p>
                  </a:txBody>
                  <a:tcPr/>
                </a:tc>
                <a:tc>
                  <a:txBody>
                    <a:bodyPr/>
                    <a:lstStyle/>
                    <a:p>
                      <a:pPr marL="228600" indent="-228600">
                        <a:buFont typeface="+mj-lt"/>
                        <a:buAutoNum type="arabicPeriod"/>
                      </a:pPr>
                      <a:r>
                        <a:rPr lang="zh-CN" altLang="en-US" sz="1200" dirty="0" smtClean="0">
                          <a:latin typeface="+mn-ea"/>
                          <a:ea typeface="+mn-ea"/>
                        </a:rPr>
                        <a:t>在新会员注册时，出手机号外，</a:t>
                      </a:r>
                      <a:r>
                        <a:rPr lang="en-US" altLang="zh-CN" sz="1200" dirty="0" smtClean="0">
                          <a:latin typeface="+mn-ea"/>
                          <a:ea typeface="+mn-ea"/>
                        </a:rPr>
                        <a:t>QQ</a:t>
                      </a:r>
                      <a:r>
                        <a:rPr lang="zh-CN" altLang="en-US" sz="1200" dirty="0" smtClean="0">
                          <a:latin typeface="+mn-ea"/>
                          <a:ea typeface="+mn-ea"/>
                        </a:rPr>
                        <a:t>，微信，微博等社交账号也要尽量收集。</a:t>
                      </a:r>
                      <a:endParaRPr lang="en-US" altLang="zh-CN" sz="1200" dirty="0" smtClean="0">
                        <a:latin typeface="+mn-ea"/>
                        <a:ea typeface="+mn-ea"/>
                      </a:endParaRPr>
                    </a:p>
                    <a:p>
                      <a:pPr marL="228600" indent="-228600">
                        <a:buFont typeface="+mj-lt"/>
                        <a:buAutoNum type="arabicPeriod"/>
                      </a:pPr>
                      <a:r>
                        <a:rPr lang="zh-CN" altLang="en-US" sz="1200" dirty="0" smtClean="0">
                          <a:latin typeface="+mn-ea"/>
                          <a:ea typeface="+mn-ea"/>
                        </a:rPr>
                        <a:t>会员手机换号无法避免，但是会员换后后我们能不能有一些渠道可以让用户更新手机号。</a:t>
                      </a:r>
                      <a:endParaRPr lang="zh-CN" altLang="en-US" sz="1200" dirty="0" smtClean="0">
                        <a:latin typeface="+mn-ea"/>
                        <a:ea typeface="+mn-ea"/>
                      </a:endParaRPr>
                    </a:p>
                  </a:txBody>
                  <a:tcPr/>
                </a:tc>
                <a:extLst>
                  <a:ext uri="{0D108BD9-81ED-4DB2-BD59-A6C34878D82A}">
                    <a16:rowId xmlns:a16="http://schemas.microsoft.com/office/drawing/2014/main" val="10002"/>
                  </a:ext>
                </a:extLst>
              </a:tr>
              <a:tr h="806222">
                <a:tc>
                  <a:txBody>
                    <a:bodyPr/>
                    <a:lstStyle/>
                    <a:p>
                      <a:r>
                        <a:rPr lang="zh-CN" altLang="en-US" sz="1200" dirty="0" smtClean="0">
                          <a:latin typeface="+mn-ea"/>
                          <a:ea typeface="+mn-ea"/>
                        </a:rPr>
                        <a:t>商品类别混乱</a:t>
                      </a:r>
                      <a:endParaRPr lang="zh-CN" altLang="en-US" sz="1200" dirty="0">
                        <a:latin typeface="+mn-ea"/>
                        <a:ea typeface="+mn-ea"/>
                      </a:endParaRPr>
                    </a:p>
                  </a:txBody>
                  <a:tcPr/>
                </a:tc>
                <a:tc>
                  <a:txBody>
                    <a:bodyPr/>
                    <a:lstStyle/>
                    <a:p>
                      <a:pPr marL="228600" indent="-228600">
                        <a:buFont typeface="+mj-lt"/>
                        <a:buAutoNum type="arabicPeriod"/>
                      </a:pPr>
                      <a:r>
                        <a:rPr lang="zh-CN" altLang="en-US" sz="1200" dirty="0" smtClean="0">
                          <a:latin typeface="+mn-ea"/>
                          <a:ea typeface="+mn-ea"/>
                        </a:rPr>
                        <a:t>商品类别的建档及调整规范化。</a:t>
                      </a:r>
                      <a:endParaRPr lang="en-US" altLang="zh-CN" sz="1200" dirty="0" smtClean="0">
                        <a:latin typeface="+mn-ea"/>
                        <a:ea typeface="+mn-ea"/>
                      </a:endParaRPr>
                    </a:p>
                    <a:p>
                      <a:pPr marL="228600" indent="-228600">
                        <a:buFont typeface="+mj-lt"/>
                        <a:buAutoNum type="arabicPeriod"/>
                      </a:pPr>
                      <a:r>
                        <a:rPr lang="zh-CN" altLang="en-US" sz="1200" dirty="0" smtClean="0">
                          <a:latin typeface="+mn-ea"/>
                          <a:ea typeface="+mn-ea"/>
                        </a:rPr>
                        <a:t>新商品建档规范化。</a:t>
                      </a:r>
                      <a:endParaRPr lang="en-US" altLang="zh-CN" sz="1200" dirty="0" smtClean="0">
                        <a:latin typeface="+mn-ea"/>
                        <a:ea typeface="+mn-ea"/>
                      </a:endParaRPr>
                    </a:p>
                    <a:p>
                      <a:pPr marL="228600" indent="-228600">
                        <a:buFont typeface="+mj-lt"/>
                        <a:buAutoNum type="arabicPeriod"/>
                      </a:pPr>
                      <a:r>
                        <a:rPr lang="zh-CN" altLang="en-US" sz="1200" dirty="0" smtClean="0">
                          <a:latin typeface="+mn-ea"/>
                          <a:ea typeface="+mn-ea"/>
                        </a:rPr>
                        <a:t>商品重分类规范化。</a:t>
                      </a:r>
                      <a:endParaRPr lang="en-US" altLang="zh-CN" sz="1200" dirty="0" smtClean="0">
                        <a:latin typeface="+mn-ea"/>
                        <a:ea typeface="+mn-ea"/>
                      </a:endParaRPr>
                    </a:p>
                    <a:p>
                      <a:endParaRPr lang="en-US" altLang="zh-CN" sz="1200" dirty="0" smtClean="0">
                        <a:latin typeface="+mn-ea"/>
                        <a:ea typeface="+mn-ea"/>
                      </a:endParaRPr>
                    </a:p>
                  </a:txBody>
                  <a:tcPr/>
                </a:tc>
                <a:extLst>
                  <a:ext uri="{0D108BD9-81ED-4DB2-BD59-A6C34878D82A}">
                    <a16:rowId xmlns:a16="http://schemas.microsoft.com/office/drawing/2014/main" val="10003"/>
                  </a:ext>
                </a:extLst>
              </a:tr>
              <a:tr h="631757">
                <a:tc>
                  <a:txBody>
                    <a:bodyPr/>
                    <a:lstStyle/>
                    <a:p>
                      <a:r>
                        <a:rPr lang="zh-CN" altLang="en-US" sz="1200" dirty="0" smtClean="0">
                          <a:latin typeface="+mn-ea"/>
                          <a:ea typeface="+mn-ea"/>
                        </a:rPr>
                        <a:t>会员注册来源无法细分通路</a:t>
                      </a:r>
                      <a:endParaRPr lang="zh-CN" altLang="en-US" sz="1200" dirty="0">
                        <a:latin typeface="+mn-ea"/>
                        <a:ea typeface="+mn-ea"/>
                      </a:endParaRPr>
                    </a:p>
                  </a:txBody>
                  <a:tcPr/>
                </a:tc>
                <a:tc>
                  <a:txBody>
                    <a:bodyPr/>
                    <a:lstStyle/>
                    <a:p>
                      <a:endParaRPr lang="zh-CN" altLang="en-US" sz="1200" dirty="0" smtClean="0">
                        <a:latin typeface="+mn-ea"/>
                        <a:ea typeface="+mn-ea"/>
                      </a:endParaRPr>
                    </a:p>
                  </a:txBody>
                  <a:tcPr/>
                </a:tc>
                <a:extLst>
                  <a:ext uri="{0D108BD9-81ED-4DB2-BD59-A6C34878D82A}">
                    <a16:rowId xmlns:a16="http://schemas.microsoft.com/office/drawing/2014/main" val="579445017"/>
                  </a:ext>
                </a:extLst>
              </a:tr>
              <a:tr h="806222">
                <a:tc>
                  <a:txBody>
                    <a:bodyPr/>
                    <a:lstStyle/>
                    <a:p>
                      <a:r>
                        <a:rPr lang="zh-CN" altLang="en-US" sz="1200" dirty="0" smtClean="0">
                          <a:latin typeface="+mn-ea"/>
                          <a:ea typeface="+mn-ea"/>
                        </a:rPr>
                        <a:t>会员标签和商品标签</a:t>
                      </a:r>
                      <a:endParaRPr lang="zh-CN" altLang="en-US" sz="1200" dirty="0">
                        <a:latin typeface="+mn-ea"/>
                        <a:ea typeface="+mn-ea"/>
                      </a:endParaRPr>
                    </a:p>
                  </a:txBody>
                  <a:tcPr/>
                </a:tc>
                <a:tc>
                  <a:txBody>
                    <a:bodyPr/>
                    <a:lstStyle/>
                    <a:p>
                      <a:pPr marL="228600" indent="-228600">
                        <a:buFont typeface="+mj-lt"/>
                        <a:buAutoNum type="arabicPeriod"/>
                      </a:pPr>
                      <a:r>
                        <a:rPr lang="zh-CN" altLang="en-US" sz="1200" dirty="0" smtClean="0">
                          <a:latin typeface="+mn-ea"/>
                          <a:ea typeface="+mn-ea"/>
                        </a:rPr>
                        <a:t>标签体系需要建立，建议采用自上而下的方式建立，先制订出上层的框架。</a:t>
                      </a:r>
                      <a:endParaRPr lang="en-US" altLang="zh-CN" sz="1200" dirty="0" smtClean="0">
                        <a:latin typeface="+mn-ea"/>
                        <a:ea typeface="+mn-ea"/>
                      </a:endParaRPr>
                    </a:p>
                    <a:p>
                      <a:pPr marL="228600" indent="-228600">
                        <a:buFont typeface="+mj-lt"/>
                        <a:buAutoNum type="arabicPeriod"/>
                      </a:pPr>
                      <a:r>
                        <a:rPr lang="zh-CN" altLang="en-US" sz="1200" dirty="0" smtClean="0">
                          <a:latin typeface="+mn-ea"/>
                          <a:ea typeface="+mn-ea"/>
                        </a:rPr>
                        <a:t>最底层的具体标签可以逐步的完善丰富起来。</a:t>
                      </a:r>
                      <a:endParaRPr lang="en-US" altLang="zh-CN" sz="1200" dirty="0" smtClean="0">
                        <a:latin typeface="+mn-ea"/>
                        <a:ea typeface="+mn-ea"/>
                      </a:endParaRPr>
                    </a:p>
                    <a:p>
                      <a:endParaRPr lang="zh-CN" altLang="en-US" sz="1200" dirty="0" smtClean="0">
                        <a:latin typeface="+mn-ea"/>
                        <a:ea typeface="+mn-ea"/>
                      </a:endParaRPr>
                    </a:p>
                  </a:txBody>
                  <a:tcPr/>
                </a:tc>
                <a:extLst>
                  <a:ext uri="{0D108BD9-81ED-4DB2-BD59-A6C34878D82A}">
                    <a16:rowId xmlns:a16="http://schemas.microsoft.com/office/drawing/2014/main" val="3953115629"/>
                  </a:ext>
                </a:extLst>
              </a:tr>
            </a:tbl>
          </a:graphicData>
        </a:graphic>
      </p:graphicFrame>
    </p:spTree>
    <p:extLst>
      <p:ext uri="{BB962C8B-B14F-4D97-AF65-F5344CB8AC3E}">
        <p14:creationId xmlns:p14="http://schemas.microsoft.com/office/powerpoint/2010/main" val="4178893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434"/>
                                        </p:tgtEl>
                                        <p:attrNameLst>
                                          <p:attrName>style.visibility</p:attrName>
                                        </p:attrNameLst>
                                      </p:cBhvr>
                                      <p:to>
                                        <p:strVal val="visible"/>
                                      </p:to>
                                    </p:set>
                                    <p:animEffect transition="in" filter="wipe(left)">
                                      <p:cBhvr>
                                        <p:cTn id="13"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0"/>
          <p:cNvPicPr>
            <a:picLocks noChangeAspect="1" noChangeArrowheads="1"/>
          </p:cNvPicPr>
          <p:nvPr/>
        </p:nvPicPr>
        <p:blipFill>
          <a:blip r:embed="rId2" cstate="screen"/>
          <a:srcRect/>
          <a:stretch>
            <a:fillRect/>
          </a:stretch>
        </p:blipFill>
        <p:spPr bwMode="auto">
          <a:xfrm>
            <a:off x="1974056" y="265511"/>
            <a:ext cx="5611416" cy="28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2" name="组合 13"/>
          <p:cNvGrpSpPr>
            <a:grpSpLocks noChangeAspect="1"/>
          </p:cNvGrpSpPr>
          <p:nvPr/>
        </p:nvGrpSpPr>
        <p:grpSpPr bwMode="auto">
          <a:xfrm>
            <a:off x="5103019" y="2383631"/>
            <a:ext cx="4183856" cy="2611041"/>
            <a:chOff x="0" y="0"/>
            <a:chExt cx="5324473" cy="3322983"/>
          </a:xfrm>
        </p:grpSpPr>
        <p:pic>
          <p:nvPicPr>
            <p:cNvPr id="21513" name="图片 14"/>
            <p:cNvPicPr>
              <a:picLocks noChangeAspect="1" noChangeArrowheads="1"/>
            </p:cNvPicPr>
            <p:nvPr/>
          </p:nvPicPr>
          <p:blipFill>
            <a:blip r:embed="rId3" cstate="screen"/>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图片 15"/>
            <p:cNvPicPr>
              <a:picLocks noChangeAspect="1" noChangeArrowheads="1"/>
            </p:cNvPicPr>
            <p:nvPr/>
          </p:nvPicPr>
          <p:blipFill>
            <a:blip r:embed="rId4" cstate="screen"/>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1" name="矩形 16"/>
          <p:cNvSpPr>
            <a:spLocks noChangeArrowheads="1"/>
          </p:cNvSpPr>
          <p:nvPr/>
        </p:nvSpPr>
        <p:spPr bwMode="auto">
          <a:xfrm>
            <a:off x="2164556" y="3758804"/>
            <a:ext cx="4671142"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911860" eaLnBrk="1" hangingPunct="1">
              <a:lnSpc>
                <a:spcPct val="120000"/>
              </a:lnSpc>
              <a:spcBef>
                <a:spcPct val="20000"/>
              </a:spcBef>
            </a:pP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700</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万会员需要拆分成</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个部分去做相应的动作，并且由</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个中心进行分别运营，那么如何去达到这个目的</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endParaRPr 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 name="组合 1"/>
          <p:cNvGrpSpPr/>
          <p:nvPr/>
        </p:nvGrpSpPr>
        <p:grpSpPr>
          <a:xfrm>
            <a:off x="0" y="1178720"/>
            <a:ext cx="1872854" cy="4062651"/>
            <a:chOff x="0" y="1571625"/>
            <a:chExt cx="2497138" cy="5416868"/>
          </a:xfrm>
        </p:grpSpPr>
        <p:sp>
          <p:nvSpPr>
            <p:cNvPr id="21508" name="文本框 8"/>
            <p:cNvSpPr txBox="1">
              <a:spLocks noChangeArrowheads="1"/>
            </p:cNvSpPr>
            <p:nvPr/>
          </p:nvSpPr>
          <p:spPr bwMode="auto">
            <a:xfrm>
              <a:off x="0" y="1571625"/>
              <a:ext cx="1495425"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5800" b="1" dirty="0">
                  <a:solidFill>
                    <a:srgbClr val="1C4885"/>
                  </a:solidFill>
                  <a:latin typeface="微软雅黑" panose="020B0503020204020204" pitchFamily="34" charset="-122"/>
                  <a:ea typeface="微软雅黑" panose="020B0503020204020204" pitchFamily="34" charset="-122"/>
                </a:rPr>
                <a:t>2</a:t>
              </a:r>
              <a:endParaRPr lang="zh-CN" altLang="en-US" sz="25800" b="1" dirty="0">
                <a:solidFill>
                  <a:srgbClr val="1C4885"/>
                </a:solidFill>
                <a:latin typeface="微软雅黑" panose="020B0503020204020204" pitchFamily="34" charset="-122"/>
                <a:ea typeface="微软雅黑" panose="020B0503020204020204" pitchFamily="34" charset="-122"/>
              </a:endParaRPr>
            </a:p>
          </p:txBody>
        </p:sp>
        <p:sp>
          <p:nvSpPr>
            <p:cNvPr id="21512" name="文本框 17"/>
            <p:cNvSpPr/>
            <p:nvPr/>
          </p:nvSpPr>
          <p:spPr bwMode="auto">
            <a:xfrm>
              <a:off x="341313" y="4933950"/>
              <a:ext cx="2155825" cy="881063"/>
            </a:xfrm>
            <a:custGeom>
              <a:avLst/>
              <a:gdLst>
                <a:gd name="T0" fmla="*/ 351871 w 2156102"/>
                <a:gd name="T1" fmla="*/ 0 h 880167"/>
                <a:gd name="T2" fmla="*/ 1116332 w 2156102"/>
                <a:gd name="T3" fmla="*/ 0 h 880167"/>
                <a:gd name="T4" fmla="*/ 791280 w 2156102"/>
                <a:gd name="T5" fmla="*/ 295205 h 880167"/>
                <a:gd name="T6" fmla="*/ 791280 w 2156102"/>
                <a:gd name="T7" fmla="*/ 308104 h 880167"/>
                <a:gd name="T8" fmla="*/ 2154163 w 2156102"/>
                <a:gd name="T9" fmla="*/ 308104 h 880167"/>
                <a:gd name="T10" fmla="*/ 2154163 w 2156102"/>
                <a:gd name="T11" fmla="*/ 886459 h 880167"/>
                <a:gd name="T12" fmla="*/ 0 w 2156102"/>
                <a:gd name="T13" fmla="*/ 886459 h 880167"/>
                <a:gd name="T14" fmla="*/ 0 w 2156102"/>
                <a:gd name="T15" fmla="*/ 340355 h 880167"/>
                <a:gd name="T16" fmla="*/ 351871 w 2156102"/>
                <a:gd name="T17" fmla="*/ 0 h 880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09" name="文本框 12"/>
          <p:cNvSpPr txBox="1">
            <a:spLocks noChangeArrowheads="1"/>
          </p:cNvSpPr>
          <p:nvPr/>
        </p:nvSpPr>
        <p:spPr bwMode="auto">
          <a:xfrm>
            <a:off x="1799830" y="1991866"/>
            <a:ext cx="63662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4000" b="1" dirty="0" smtClean="0">
                <a:solidFill>
                  <a:srgbClr val="1C4885"/>
                </a:solidFill>
                <a:latin typeface="微软雅黑" panose="020B0503020204020204" pitchFamily="34" charset="-122"/>
                <a:ea typeface="微软雅黑" panose="020B0503020204020204" pitchFamily="34" charset="-122"/>
              </a:rPr>
              <a:t>如何规范底层数据结构</a:t>
            </a:r>
            <a:endParaRPr lang="zh-CN" altLang="en-US" sz="4000"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 calcmode="lin" valueType="num">
                                      <p:cBhvr>
                                        <p:cTn id="16" dur="500" fill="hold"/>
                                        <p:tgtEl>
                                          <p:spTgt spid="3"/>
                                        </p:tgtEl>
                                        <p:attrNameLst>
                                          <p:attrName>style.rotation</p:attrName>
                                        </p:attrNameLst>
                                      </p:cBhvr>
                                      <p:tavLst>
                                        <p:tav tm="0">
                                          <p:val>
                                            <p:fltVal val="360"/>
                                          </p:val>
                                        </p:tav>
                                        <p:tav tm="100000">
                                          <p:val>
                                            <p:fltVal val="0"/>
                                          </p:val>
                                        </p:tav>
                                      </p:tavLst>
                                    </p:anim>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gtEl>
                                        <p:attrNameLst>
                                          <p:attrName>style.visibility</p:attrName>
                                        </p:attrNameLst>
                                      </p:cBhvr>
                                      <p:to>
                                        <p:strVal val="visible"/>
                                      </p:to>
                                    </p:set>
                                    <p:animEffect transition="in" filter="wipe(left)">
                                      <p:cBhvr>
                                        <p:cTn id="22" dur="500"/>
                                        <p:tgtEl>
                                          <p:spTgt spid="2150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iterate type="lt">
                                    <p:tmPct val="10000"/>
                                  </p:iterate>
                                  <p:childTnLst>
                                    <p:set>
                                      <p:cBhvr>
                                        <p:cTn id="26" dur="1" fill="hold">
                                          <p:stCondLst>
                                            <p:cond delay="0"/>
                                          </p:stCondLst>
                                        </p:cTn>
                                        <p:tgtEl>
                                          <p:spTgt spid="21511"/>
                                        </p:tgtEl>
                                        <p:attrNameLst>
                                          <p:attrName>style.visibility</p:attrName>
                                        </p:attrNameLst>
                                      </p:cBhvr>
                                      <p:to>
                                        <p:strVal val="visible"/>
                                      </p:to>
                                    </p:set>
                                    <p:animEffect transition="in" filter="barn(inVertical)">
                                      <p:cBhvr>
                                        <p:cTn id="2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P spid="215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130968" y="165497"/>
            <a:ext cx="46570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b="1" dirty="0" smtClean="0">
                <a:solidFill>
                  <a:srgbClr val="1C4885"/>
                </a:solidFill>
                <a:latin typeface="微软雅黑" panose="020B0503020204020204" pitchFamily="34" charset="-122"/>
                <a:ea typeface="微软雅黑" panose="020B0503020204020204" pitchFamily="34" charset="-122"/>
              </a:rPr>
              <a:t>如何规范底层数据结构（数据定义标准化）</a:t>
            </a:r>
            <a:endParaRPr lang="zh-CN" altLang="en-US" b="1" dirty="0">
              <a:solidFill>
                <a:srgbClr val="1C4885"/>
              </a:solidFill>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2" name="圆角矩形 11"/>
          <p:cNvSpPr/>
          <p:nvPr/>
        </p:nvSpPr>
        <p:spPr>
          <a:xfrm>
            <a:off x="1094809" y="783495"/>
            <a:ext cx="2528771" cy="3948570"/>
          </a:xfrm>
          <a:prstGeom prst="roundRect">
            <a:avLst>
              <a:gd name="adj" fmla="val 5689"/>
            </a:avLst>
          </a:prstGeom>
          <a:solidFill>
            <a:schemeClr val="bg1"/>
          </a:solidFill>
          <a:ln w="508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活跃会员</a:t>
            </a: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a:solidFill>
                <a:schemeClr val="tx1"/>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tx1"/>
              </a:solidFill>
              <a:latin typeface="微软雅黑" panose="020B0503020204020204" pitchFamily="34" charset="-122"/>
              <a:ea typeface="微软雅黑" panose="020B0503020204020204" pitchFamily="34" charset="-122"/>
            </a:endParaRPr>
          </a:p>
          <a:p>
            <a:pPr algn="ctr"/>
            <a:endParaRPr lang="zh-CN" altLang="en-US" sz="2000" b="1" dirty="0">
              <a:solidFill>
                <a:schemeClr val="tx1"/>
              </a:solidFill>
              <a:latin typeface="微软雅黑" panose="020B0503020204020204" pitchFamily="34" charset="-122"/>
              <a:ea typeface="微软雅黑" panose="020B0503020204020204" pitchFamily="34" charset="-122"/>
            </a:endParaRPr>
          </a:p>
        </p:txBody>
      </p:sp>
      <p:grpSp>
        <p:nvGrpSpPr>
          <p:cNvPr id="2" name="组合 13"/>
          <p:cNvGrpSpPr/>
          <p:nvPr/>
        </p:nvGrpSpPr>
        <p:grpSpPr>
          <a:xfrm>
            <a:off x="3941717" y="780937"/>
            <a:ext cx="2081971" cy="1762548"/>
            <a:chOff x="6055337" y="1266546"/>
            <a:chExt cx="2268669" cy="1515117"/>
          </a:xfrm>
          <a:solidFill>
            <a:schemeClr val="accent1">
              <a:lumMod val="50000"/>
            </a:schemeClr>
          </a:solidFill>
        </p:grpSpPr>
        <p:sp>
          <p:nvSpPr>
            <p:cNvPr id="15" name="矩形 14"/>
            <p:cNvSpPr/>
            <p:nvPr/>
          </p:nvSpPr>
          <p:spPr>
            <a:xfrm>
              <a:off x="6055337" y="1266546"/>
              <a:ext cx="2268669" cy="1515117"/>
            </a:xfrm>
            <a:prstGeom prst="rect">
              <a:avLst/>
            </a:prstGeom>
            <a:grpFill/>
            <a:ln>
              <a:noFill/>
            </a:ln>
            <a:effectLst>
              <a:outerShdw blurRad="101600" dist="635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3" name="组合 17"/>
            <p:cNvGrpSpPr/>
            <p:nvPr/>
          </p:nvGrpSpPr>
          <p:grpSpPr>
            <a:xfrm>
              <a:off x="6240908" y="1383478"/>
              <a:ext cx="2011925" cy="1377230"/>
              <a:chOff x="910731" y="3952801"/>
              <a:chExt cx="2011925" cy="1377230"/>
            </a:xfrm>
            <a:grpFill/>
          </p:grpSpPr>
          <p:sp>
            <p:nvSpPr>
              <p:cNvPr id="19" name="文本框 18"/>
              <p:cNvSpPr txBox="1"/>
              <p:nvPr/>
            </p:nvSpPr>
            <p:spPr>
              <a:xfrm>
                <a:off x="1159914" y="3952801"/>
                <a:ext cx="1614118" cy="356104"/>
              </a:xfrm>
              <a:prstGeom prst="rect">
                <a:avLst/>
              </a:prstGeom>
              <a:grpFill/>
            </p:spPr>
            <p:txBody>
              <a:bodyPr wrap="none" rtlCol="0">
                <a:spAutoFit/>
              </a:bodyPr>
              <a:lstStyle>
                <a:defPPr>
                  <a:defRPr lang="zh-CN"/>
                </a:defPPr>
                <a:lvl1pPr>
                  <a:defRPr sz="2800">
                    <a:latin typeface="方正正中黑简体" panose="02000000000000000000" pitchFamily="2" charset="-122"/>
                    <a:ea typeface="方正正中黑简体" panose="02000000000000000000" pitchFamily="2" charset="-122"/>
                  </a:defRPr>
                </a:lvl1p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提高转化率</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910731" y="4298205"/>
                <a:ext cx="2011925" cy="1031826"/>
              </a:xfrm>
              <a:prstGeom prst="rect">
                <a:avLst/>
              </a:prstGeom>
              <a:grpFill/>
            </p:spPr>
            <p:txBody>
              <a:bodyPr wrap="square">
                <a:spAutoFit/>
              </a:bodyPr>
              <a:lstStyle/>
              <a:p>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对于活跃会员来说，我们最想做的就是提高他的转化率，而如何更好的提高转化率就是在对的时间对的地点将对的东西推销给对的人。</a:t>
                </a:r>
                <a:endParaRPr lang="zh-CN"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4" name="组合 20"/>
          <p:cNvGrpSpPr/>
          <p:nvPr/>
        </p:nvGrpSpPr>
        <p:grpSpPr>
          <a:xfrm>
            <a:off x="6351586" y="783494"/>
            <a:ext cx="2132842" cy="1762544"/>
            <a:chOff x="8788947" y="1602666"/>
            <a:chExt cx="2324100" cy="1515115"/>
          </a:xfrm>
          <a:solidFill>
            <a:schemeClr val="accent1">
              <a:lumMod val="50000"/>
            </a:schemeClr>
          </a:solidFill>
        </p:grpSpPr>
        <p:sp>
          <p:nvSpPr>
            <p:cNvPr id="22" name="矩形 21"/>
            <p:cNvSpPr/>
            <p:nvPr/>
          </p:nvSpPr>
          <p:spPr>
            <a:xfrm>
              <a:off x="8788947" y="1602666"/>
              <a:ext cx="2324100" cy="1515115"/>
            </a:xfrm>
            <a:prstGeom prst="rect">
              <a:avLst/>
            </a:prstGeom>
            <a:grpFill/>
            <a:ln>
              <a:noFill/>
            </a:ln>
            <a:effectLst>
              <a:outerShdw blurRad="101600" dist="635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5" name="组合 23"/>
            <p:cNvGrpSpPr/>
            <p:nvPr/>
          </p:nvGrpSpPr>
          <p:grpSpPr>
            <a:xfrm>
              <a:off x="8833621" y="1716284"/>
              <a:ext cx="2220117" cy="1364458"/>
              <a:chOff x="810496" y="4307176"/>
              <a:chExt cx="2220117" cy="1364458"/>
            </a:xfrm>
            <a:grpFill/>
          </p:grpSpPr>
          <p:sp>
            <p:nvSpPr>
              <p:cNvPr id="25" name="文本框 24"/>
              <p:cNvSpPr txBox="1"/>
              <p:nvPr/>
            </p:nvSpPr>
            <p:spPr>
              <a:xfrm>
                <a:off x="1347195" y="4307176"/>
                <a:ext cx="1340537" cy="356103"/>
              </a:xfrm>
              <a:prstGeom prst="rect">
                <a:avLst/>
              </a:prstGeom>
              <a:grpFill/>
            </p:spPr>
            <p:txBody>
              <a:bodyPr wrap="none" rtlCol="0">
                <a:spAutoFit/>
              </a:bodyPr>
              <a:lstStyle>
                <a:defPPr>
                  <a:defRPr lang="zh-CN"/>
                </a:defPPr>
                <a:lvl1pPr>
                  <a:defRPr sz="2800">
                    <a:latin typeface="方正正中黑简体" panose="02000000000000000000" pitchFamily="2" charset="-122"/>
                    <a:ea typeface="方正正中黑简体" panose="02000000000000000000" pitchFamily="2" charset="-122"/>
                  </a:defRPr>
                </a:lvl1p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提高复购</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810496" y="4639810"/>
                <a:ext cx="2220117" cy="1031824"/>
              </a:xfrm>
              <a:prstGeom prst="rect">
                <a:avLst/>
              </a:prstGeom>
              <a:grpFill/>
            </p:spPr>
            <p:txBody>
              <a:bodyPr wrap="square">
                <a:spAutoFit/>
              </a:bodyPr>
              <a:lstStyle/>
              <a:p>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提高复购是提高转化率的一个形式，但是对于常用品来说，如何在会员某一款商品订购完成之后，再次推送一款合适的商品给到他就会明显提高复购。</a:t>
                </a:r>
                <a:endParaRPr lang="zh-CN"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6" name="组合 32"/>
          <p:cNvGrpSpPr/>
          <p:nvPr/>
        </p:nvGrpSpPr>
        <p:grpSpPr>
          <a:xfrm>
            <a:off x="6356176" y="2678838"/>
            <a:ext cx="2106480" cy="2053226"/>
            <a:chOff x="8840938" y="3979264"/>
            <a:chExt cx="2295375" cy="1612066"/>
          </a:xfrm>
          <a:solidFill>
            <a:schemeClr val="accent1">
              <a:lumMod val="50000"/>
            </a:schemeClr>
          </a:solidFill>
        </p:grpSpPr>
        <p:sp>
          <p:nvSpPr>
            <p:cNvPr id="34" name="矩形 33"/>
            <p:cNvSpPr/>
            <p:nvPr/>
          </p:nvSpPr>
          <p:spPr>
            <a:xfrm>
              <a:off x="8840938" y="3979264"/>
              <a:ext cx="2295375" cy="1612066"/>
            </a:xfrm>
            <a:prstGeom prst="rect">
              <a:avLst/>
            </a:prstGeom>
            <a:grpFill/>
            <a:ln>
              <a:noFill/>
            </a:ln>
            <a:effectLst>
              <a:outerShdw blurRad="101600" dist="635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7" name="组合 35"/>
            <p:cNvGrpSpPr/>
            <p:nvPr/>
          </p:nvGrpSpPr>
          <p:grpSpPr>
            <a:xfrm>
              <a:off x="8878566" y="4090990"/>
              <a:ext cx="2220117" cy="1210210"/>
              <a:chOff x="855441" y="4264878"/>
              <a:chExt cx="2220117" cy="1210210"/>
            </a:xfrm>
            <a:grpFill/>
          </p:grpSpPr>
          <p:sp>
            <p:nvSpPr>
              <p:cNvPr id="37" name="文本框 36"/>
              <p:cNvSpPr txBox="1"/>
              <p:nvPr/>
            </p:nvSpPr>
            <p:spPr>
              <a:xfrm>
                <a:off x="1415169" y="4264878"/>
                <a:ext cx="1340537" cy="325249"/>
              </a:xfrm>
              <a:prstGeom prst="rect">
                <a:avLst/>
              </a:prstGeom>
              <a:grpFill/>
            </p:spPr>
            <p:txBody>
              <a:bodyPr wrap="none" rtlCol="0">
                <a:spAutoFit/>
              </a:bodyPr>
              <a:lstStyle>
                <a:defPPr>
                  <a:defRPr lang="zh-CN"/>
                </a:defPPr>
                <a:lvl1pPr>
                  <a:defRPr sz="2800">
                    <a:latin typeface="方正正中黑简体" panose="02000000000000000000" pitchFamily="2" charset="-122"/>
                    <a:ea typeface="方正正中黑简体" panose="02000000000000000000" pitchFamily="2" charset="-122"/>
                  </a:defRPr>
                </a:lvl1pPr>
              </a:lstStyle>
              <a:p>
                <a:r>
                  <a:rPr lang="zh-CN" altLang="en-US" sz="1600" b="1" dirty="0" smtClean="0">
                    <a:solidFill>
                      <a:schemeClr val="bg1"/>
                    </a:solidFill>
                    <a:latin typeface="微软雅黑" panose="020B0503020204020204" pitchFamily="34" charset="-122"/>
                    <a:ea typeface="微软雅黑" panose="020B0503020204020204" pitchFamily="34" charset="-122"/>
                  </a:rPr>
                  <a:t>防止沉睡</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855441" y="4677652"/>
                <a:ext cx="2220117" cy="797436"/>
              </a:xfrm>
              <a:prstGeom prst="rect">
                <a:avLst/>
              </a:prstGeom>
              <a:grpFill/>
            </p:spPr>
            <p:txBody>
              <a:bodyPr wrap="square">
                <a:spAutoFit/>
              </a:bodyPr>
              <a:lstStyle/>
              <a:p>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大批量发券并不是目的，但是能够对一个会员沉睡过程多设计几种对应的运营模式，才能够更好的保持活跃会员的规模不下降。</a:t>
                </a:r>
                <a:endParaRPr lang="zh-CN"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8" name="组合 48"/>
          <p:cNvGrpSpPr/>
          <p:nvPr/>
        </p:nvGrpSpPr>
        <p:grpSpPr>
          <a:xfrm>
            <a:off x="3963739" y="2691286"/>
            <a:ext cx="2087535" cy="2053226"/>
            <a:chOff x="6131167" y="4007274"/>
            <a:chExt cx="2274729" cy="1584057"/>
          </a:xfrm>
          <a:solidFill>
            <a:schemeClr val="accent1">
              <a:lumMod val="50000"/>
            </a:schemeClr>
          </a:solidFill>
        </p:grpSpPr>
        <p:sp>
          <p:nvSpPr>
            <p:cNvPr id="50" name="矩形 49"/>
            <p:cNvSpPr/>
            <p:nvPr/>
          </p:nvSpPr>
          <p:spPr>
            <a:xfrm>
              <a:off x="6131167" y="4007274"/>
              <a:ext cx="2272107" cy="1584057"/>
            </a:xfrm>
            <a:prstGeom prst="rect">
              <a:avLst/>
            </a:prstGeom>
            <a:grpFill/>
            <a:ln>
              <a:noFill/>
            </a:ln>
            <a:effectLst>
              <a:outerShdw blurRad="101600" dist="635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11" name="组合 51"/>
            <p:cNvGrpSpPr/>
            <p:nvPr/>
          </p:nvGrpSpPr>
          <p:grpSpPr>
            <a:xfrm>
              <a:off x="6146805" y="4077746"/>
              <a:ext cx="2259091" cy="1328976"/>
              <a:chOff x="808417" y="4251634"/>
              <a:chExt cx="2259091" cy="1328976"/>
            </a:xfrm>
            <a:grpFill/>
          </p:grpSpPr>
          <p:sp>
            <p:nvSpPr>
              <p:cNvPr id="53" name="文本框 52"/>
              <p:cNvSpPr txBox="1"/>
              <p:nvPr/>
            </p:nvSpPr>
            <p:spPr>
              <a:xfrm>
                <a:off x="1179812" y="4251634"/>
                <a:ext cx="1887696" cy="319598"/>
              </a:xfrm>
              <a:prstGeom prst="rect">
                <a:avLst/>
              </a:prstGeom>
              <a:grpFill/>
            </p:spPr>
            <p:txBody>
              <a:bodyPr wrap="none" rtlCol="0">
                <a:spAutoFit/>
              </a:bodyPr>
              <a:lstStyle>
                <a:defPPr>
                  <a:defRPr lang="zh-CN"/>
                </a:defPPr>
                <a:lvl1pPr>
                  <a:defRPr sz="2800">
                    <a:latin typeface="方正正中黑简体" panose="02000000000000000000" pitchFamily="2" charset="-122"/>
                    <a:ea typeface="方正正中黑简体" panose="02000000000000000000" pitchFamily="2" charset="-122"/>
                  </a:defRPr>
                </a:lvl1p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提高用户体验</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808417" y="4654560"/>
                <a:ext cx="2220116" cy="926050"/>
              </a:xfrm>
              <a:prstGeom prst="rect">
                <a:avLst/>
              </a:prstGeom>
              <a:grpFill/>
            </p:spPr>
            <p:txBody>
              <a:bodyPr wrap="square">
                <a:spAutoFit/>
              </a:bodyPr>
              <a:lstStyle/>
              <a:p>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用户体验并不是仅仅只是用户在使用我们</a:t>
                </a:r>
                <a:r>
                  <a:rPr lang="en-US" altLang="zh-CN"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这种产品的体验，更多的是将整个快乐购看成一个产品，使得用户在快乐购购物的时候用户体验更好。</a:t>
                </a:r>
                <a:endParaRPr lang="zh-CN"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pic>
        <p:nvPicPr>
          <p:cNvPr id="57" name="图片 56"/>
          <p:cNvPicPr>
            <a:picLocks noChangeAspect="1"/>
          </p:cNvPicPr>
          <p:nvPr/>
        </p:nvPicPr>
        <p:blipFill>
          <a:blip r:embed="rId2" cstate="screen"/>
          <a:srcRect/>
          <a:stretch>
            <a:fillRect/>
          </a:stretch>
        </p:blipFill>
        <p:spPr>
          <a:xfrm>
            <a:off x="1362004" y="1664766"/>
            <a:ext cx="2077574" cy="2738904"/>
          </a:xfrm>
          <a:custGeom>
            <a:avLst/>
            <a:gdLst>
              <a:gd name="connsiteX0" fmla="*/ 0 w 2335811"/>
              <a:gd name="connsiteY0" fmla="*/ 0 h 3386144"/>
              <a:gd name="connsiteX1" fmla="*/ 2335811 w 2335811"/>
              <a:gd name="connsiteY1" fmla="*/ 0 h 3386144"/>
              <a:gd name="connsiteX2" fmla="*/ 2335811 w 2335811"/>
              <a:gd name="connsiteY2" fmla="*/ 3386144 h 3386144"/>
              <a:gd name="connsiteX3" fmla="*/ 0 w 2335811"/>
              <a:gd name="connsiteY3" fmla="*/ 3386144 h 3386144"/>
            </a:gdLst>
            <a:ahLst/>
            <a:cxnLst>
              <a:cxn ang="0">
                <a:pos x="connsiteX0" y="connsiteY0"/>
              </a:cxn>
              <a:cxn ang="0">
                <a:pos x="connsiteX1" y="connsiteY1"/>
              </a:cxn>
              <a:cxn ang="0">
                <a:pos x="connsiteX2" y="connsiteY2"/>
              </a:cxn>
              <a:cxn ang="0">
                <a:pos x="connsiteX3" y="connsiteY3"/>
              </a:cxn>
            </a:cxnLst>
            <a:rect l="l" t="t" r="r" b="b"/>
            <a:pathLst>
              <a:path w="2335811" h="3386144">
                <a:moveTo>
                  <a:pt x="0" y="0"/>
                </a:moveTo>
                <a:lnTo>
                  <a:pt x="2335811" y="0"/>
                </a:lnTo>
                <a:lnTo>
                  <a:pt x="2335811" y="3386144"/>
                </a:lnTo>
                <a:lnTo>
                  <a:pt x="0" y="3386144"/>
                </a:lnTo>
                <a:close/>
              </a:path>
            </a:pathLst>
          </a:custGeom>
          <a:ln>
            <a:solidFill>
              <a:srgbClr val="1C4885"/>
            </a:solidFill>
          </a:ln>
          <a:effectLst>
            <a:outerShdw blurRad="127000" dist="12700" sx="102000" sy="1020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0"/>
          <p:cNvSpPr txBox="1">
            <a:spLocks noChangeArrowheads="1"/>
          </p:cNvSpPr>
          <p:nvPr/>
        </p:nvSpPr>
        <p:spPr bwMode="auto">
          <a:xfrm>
            <a:off x="130968" y="165497"/>
            <a:ext cx="4782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b="1" dirty="0" smtClean="0">
                <a:solidFill>
                  <a:srgbClr val="1C4885"/>
                </a:solidFill>
                <a:latin typeface="微软雅黑" panose="020B0503020204020204" pitchFamily="34" charset="-122"/>
                <a:ea typeface="微软雅黑" panose="020B0503020204020204" pitchFamily="34" charset="-122"/>
              </a:rPr>
              <a:t>如何规范底层数据结构（会员数据完整度）</a:t>
            </a:r>
            <a:endParaRPr lang="zh-CN" altLang="en-US" b="1" dirty="0">
              <a:solidFill>
                <a:srgbClr val="1C4885"/>
              </a:solidFill>
              <a:latin typeface="微软雅黑" panose="020B0503020204020204" pitchFamily="34" charset="-122"/>
              <a:ea typeface="微软雅黑" panose="020B0503020204020204" pitchFamily="34" charset="-122"/>
            </a:endParaRPr>
          </a:p>
        </p:txBody>
      </p:sp>
      <p:sp>
        <p:nvSpPr>
          <p:cNvPr id="38"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9" name="Oval 6"/>
          <p:cNvSpPr>
            <a:spLocks noChangeArrowheads="1"/>
          </p:cNvSpPr>
          <p:nvPr/>
        </p:nvSpPr>
        <p:spPr bwMode="auto">
          <a:xfrm>
            <a:off x="1228086" y="1069368"/>
            <a:ext cx="3767556" cy="3769936"/>
          </a:xfrm>
          <a:prstGeom prst="ellipse">
            <a:avLst/>
          </a:prstGeom>
          <a:noFill/>
          <a:ln w="9">
            <a:solidFill>
              <a:srgbClr val="1C4885"/>
            </a:solidFill>
            <a:prstDash val="dash"/>
            <a:bevel/>
          </a:ln>
          <a:extLst>
            <a:ext uri="{909E8E84-426E-40DD-AFC4-6F175D3DCCD1}">
              <a14:hiddenFill xmlns:a14="http://schemas.microsoft.com/office/drawing/2010/main">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1">
              <a:latin typeface="微软雅黑" panose="020B0503020204020204" pitchFamily="34" charset="-122"/>
              <a:ea typeface="微软雅黑" panose="020B0503020204020204" pitchFamily="34" charset="-122"/>
            </a:endParaRPr>
          </a:p>
        </p:txBody>
      </p:sp>
      <p:sp>
        <p:nvSpPr>
          <p:cNvPr id="40" name="Oval 10"/>
          <p:cNvSpPr>
            <a:spLocks noChangeArrowheads="1"/>
          </p:cNvSpPr>
          <p:nvPr/>
        </p:nvSpPr>
        <p:spPr bwMode="auto">
          <a:xfrm>
            <a:off x="4051968" y="1240729"/>
            <a:ext cx="439112" cy="440302"/>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Oval 13"/>
          <p:cNvSpPr>
            <a:spLocks noChangeArrowheads="1"/>
          </p:cNvSpPr>
          <p:nvPr/>
        </p:nvSpPr>
        <p:spPr bwMode="auto">
          <a:xfrm>
            <a:off x="4800482" y="2779088"/>
            <a:ext cx="440302" cy="437922"/>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Oval 14"/>
          <p:cNvSpPr>
            <a:spLocks noChangeArrowheads="1"/>
          </p:cNvSpPr>
          <p:nvPr/>
        </p:nvSpPr>
        <p:spPr bwMode="auto">
          <a:xfrm>
            <a:off x="4167396" y="4126268"/>
            <a:ext cx="439112" cy="437922"/>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TextBox 19"/>
          <p:cNvSpPr>
            <a:spLocks noChangeArrowheads="1"/>
          </p:cNvSpPr>
          <p:nvPr/>
        </p:nvSpPr>
        <p:spPr bwMode="auto">
          <a:xfrm>
            <a:off x="4913617" y="1119728"/>
            <a:ext cx="2709641" cy="70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smtClean="0">
                <a:solidFill>
                  <a:schemeClr val="tx1">
                    <a:lumMod val="50000"/>
                    <a:lumOff val="50000"/>
                  </a:schemeClr>
                </a:solidFill>
                <a:latin typeface="微软雅黑" panose="020B0503020204020204" pitchFamily="34" charset="-122"/>
                <a:ea typeface="微软雅黑" panose="020B0503020204020204" pitchFamily="34" charset="-122"/>
              </a:rPr>
              <a:t>唤醒</a:t>
            </a:r>
            <a:r>
              <a:rPr lang="en-US" altLang="zh-CN" sz="1575" b="1"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相对流失会员，沉睡会员的唤醒相对来说较为容易，但是如何更加有效的唤醒沉睡会员也是需要研究的</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46" name="TextBox 20"/>
          <p:cNvSpPr>
            <a:spLocks noChangeArrowheads="1"/>
          </p:cNvSpPr>
          <p:nvPr/>
        </p:nvSpPr>
        <p:spPr bwMode="auto">
          <a:xfrm>
            <a:off x="5350264" y="2700548"/>
            <a:ext cx="2710832"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smtClean="0">
                <a:solidFill>
                  <a:schemeClr val="tx1">
                    <a:lumMod val="50000"/>
                    <a:lumOff val="50000"/>
                  </a:schemeClr>
                </a:solidFill>
                <a:latin typeface="微软雅黑" panose="020B0503020204020204" pitchFamily="34" charset="-122"/>
                <a:ea typeface="微软雅黑" panose="020B0503020204020204" pitchFamily="34" charset="-122"/>
              </a:rPr>
              <a:t>转化</a:t>
            </a:r>
            <a:r>
              <a:rPr lang="en-US" altLang="zh-CN" sz="1575"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沉睡会员的唤醒</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只是能触动他再一次对快乐购产生印象，将适合的商品提供给他产生订购才是唤醒的目的。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TextBox 21"/>
          <p:cNvSpPr>
            <a:spLocks noChangeArrowheads="1"/>
          </p:cNvSpPr>
          <p:nvPr/>
        </p:nvSpPr>
        <p:spPr bwMode="auto">
          <a:xfrm>
            <a:off x="4853681" y="4126268"/>
            <a:ext cx="27096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培养</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沉睡会员的唤醒只是第一步，如何保证这批会员的持续订购需要不断的培养。</a:t>
            </a:r>
          </a:p>
        </p:txBody>
      </p:sp>
      <p:sp>
        <p:nvSpPr>
          <p:cNvPr id="50" name="Oval 7"/>
          <p:cNvSpPr>
            <a:spLocks noChangeArrowheads="1"/>
          </p:cNvSpPr>
          <p:nvPr/>
        </p:nvSpPr>
        <p:spPr bwMode="auto">
          <a:xfrm>
            <a:off x="1145976" y="1274049"/>
            <a:ext cx="3337964" cy="3336775"/>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1">
              <a:latin typeface="微软雅黑" panose="020B0503020204020204" pitchFamily="34" charset="-122"/>
              <a:ea typeface="微软雅黑" panose="020B0503020204020204" pitchFamily="34" charset="-122"/>
            </a:endParaRPr>
          </a:p>
        </p:txBody>
      </p:sp>
      <p:sp>
        <p:nvSpPr>
          <p:cNvPr id="51" name="Oval 8"/>
          <p:cNvSpPr>
            <a:spLocks noChangeArrowheads="1"/>
          </p:cNvSpPr>
          <p:nvPr/>
        </p:nvSpPr>
        <p:spPr bwMode="auto">
          <a:xfrm>
            <a:off x="1374457" y="1471684"/>
            <a:ext cx="2881002" cy="2879813"/>
          </a:xfrm>
          <a:prstGeom prst="ellipse">
            <a:avLst/>
          </a:prstGeom>
          <a:blipFill dpi="0" rotWithShape="1">
            <a:blip r:embed="rId2" cstate="screen"/>
            <a:srcRect/>
            <a:stretch>
              <a:fillRect/>
            </a:stretch>
          </a:bli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1">
              <a:latin typeface="微软雅黑" panose="020B0503020204020204" pitchFamily="34" charset="-122"/>
              <a:ea typeface="微软雅黑" panose="020B0503020204020204" pitchFamily="34" charset="-122"/>
            </a:endParaRPr>
          </a:p>
        </p:txBody>
      </p:sp>
      <p:sp>
        <p:nvSpPr>
          <p:cNvPr id="52" name="Oval 9"/>
          <p:cNvSpPr>
            <a:spLocks noChangeArrowheads="1"/>
          </p:cNvSpPr>
          <p:nvPr/>
        </p:nvSpPr>
        <p:spPr bwMode="auto">
          <a:xfrm>
            <a:off x="1050819" y="3404459"/>
            <a:ext cx="1149456" cy="1094204"/>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1">
              <a:latin typeface="微软雅黑" panose="020B0503020204020204" pitchFamily="34" charset="-122"/>
              <a:ea typeface="微软雅黑" panose="020B0503020204020204" pitchFamily="34" charset="-122"/>
            </a:endParaRPr>
          </a:p>
        </p:txBody>
      </p:sp>
      <p:sp>
        <p:nvSpPr>
          <p:cNvPr id="53" name="TextBox 18"/>
          <p:cNvSpPr>
            <a:spLocks noChangeArrowheads="1"/>
          </p:cNvSpPr>
          <p:nvPr/>
        </p:nvSpPr>
        <p:spPr bwMode="auto">
          <a:xfrm>
            <a:off x="1145976" y="3674690"/>
            <a:ext cx="972189"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沉睡、流失会员</a:t>
            </a:r>
            <a:endParaRPr lang="en-US" sz="15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p:cBhvr>
                                        <p:cTn id="17" dur="1000"/>
                                        <p:tgtEl>
                                          <p:spTgt spid="51"/>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p:cBhvr>
                                        <p:cTn id="20" dur="10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p:cBhvr>
                                        <p:cTn id="27" dur="500"/>
                                        <p:tgtEl>
                                          <p:spTgt spid="39"/>
                                        </p:tgtEl>
                                      </p:cBhvr>
                                    </p:animEffect>
                                  </p:childTnLst>
                                </p:cTn>
                              </p:par>
                            </p:childTnLst>
                          </p:cTn>
                        </p:par>
                        <p:par>
                          <p:cTn id="28" fill="hold">
                            <p:stCondLst>
                              <p:cond delay="500"/>
                            </p:stCondLst>
                            <p:childTnLst>
                              <p:par>
                                <p:cTn id="29" presetID="52" presetClass="entr" presetSubtype="0"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Scale>
                                      <p:cBhvr>
                                        <p:cTn id="31"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2" dur="1000" decel="50000" fill="hold">
                                          <p:stCondLst>
                                            <p:cond delay="0"/>
                                          </p:stCondLst>
                                        </p:cTn>
                                        <p:tgtEl>
                                          <p:spTgt spid="52"/>
                                        </p:tgtEl>
                                        <p:attrNameLst>
                                          <p:attrName>ppt_x</p:attrName>
                                          <p:attrName>ppt_y</p:attrName>
                                        </p:attrNameLst>
                                      </p:cBhvr>
                                      <p:rCtr x="0" y="0"/>
                                    </p:animMotion>
                                    <p:animEffect>
                                      <p:cBhvr>
                                        <p:cTn id="33" dur="1000"/>
                                        <p:tgtEl>
                                          <p:spTgt spid="52"/>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Scale>
                                      <p:cBhvr>
                                        <p:cTn id="36"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7" dur="1000" decel="50000" fill="hold">
                                          <p:stCondLst>
                                            <p:cond delay="0"/>
                                          </p:stCondLst>
                                        </p:cTn>
                                        <p:tgtEl>
                                          <p:spTgt spid="53"/>
                                        </p:tgtEl>
                                        <p:attrNameLst>
                                          <p:attrName>ppt_x</p:attrName>
                                          <p:attrName>ppt_y</p:attrName>
                                        </p:attrNameLst>
                                      </p:cBhvr>
                                      <p:rCtr x="0" y="0"/>
                                    </p:animMotion>
                                    <p:animEffect>
                                      <p:cBhvr>
                                        <p:cTn id="38" dur="1000"/>
                                        <p:tgtEl>
                                          <p:spTgt spid="53"/>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par>
                                <p:cTn id="46" presetID="35" presetClass="path" presetSubtype="0" accel="50000" decel="50000" fill="hold" grpId="1" nodeType="withEffect">
                                  <p:stCondLst>
                                    <p:cond delay="0"/>
                                  </p:stCondLst>
                                  <p:childTnLst>
                                    <p:animMotion origin="layout" path="M 2.29608E-6 1.11111E-6 L -0.17354 0.29051 " pathEditMode="relative" rAng="0" ptsTypes="AA">
                                      <p:cBhvr>
                                        <p:cTn id="47" dur="500" spd="-99900" fill="hold"/>
                                        <p:tgtEl>
                                          <p:spTgt spid="40"/>
                                        </p:tgtEl>
                                        <p:attrNameLst>
                                          <p:attrName>ppt_x</p:attrName>
                                          <p:attrName>ppt_y</p:attrName>
                                        </p:attrNameLst>
                                      </p:cBhvr>
                                      <p:rCtr x="-860000" y="1450000"/>
                                    </p:animMotion>
                                  </p:childTnLst>
                                </p:cTn>
                              </p:par>
                              <p:par>
                                <p:cTn id="48" presetID="35" presetClass="path" presetSubtype="0" accel="50000" decel="50000" fill="hold" grpId="1" nodeType="withEffect">
                                  <p:stCondLst>
                                    <p:cond delay="0"/>
                                  </p:stCondLst>
                                  <p:childTnLst>
                                    <p:animMotion origin="layout" path="M 2.35202E-6 -2.59259E-6 L -0.23143 0.15556 " pathEditMode="relative" rAng="0" ptsTypes="AA">
                                      <p:cBhvr>
                                        <p:cTn id="49" dur="500" spd="-99900" fill="hold"/>
                                        <p:tgtEl>
                                          <p:spTgt spid="43"/>
                                        </p:tgtEl>
                                        <p:attrNameLst>
                                          <p:attrName>ppt_x</p:attrName>
                                          <p:attrName>ppt_y</p:attrName>
                                        </p:attrNameLst>
                                      </p:cBhvr>
                                      <p:rCtr x="-1150000" y="780000"/>
                                    </p:animMotion>
                                  </p:childTnLst>
                                </p:cTn>
                              </p:par>
                              <p:par>
                                <p:cTn id="50" presetID="35" presetClass="path" presetSubtype="0" accel="50000" decel="50000" fill="hold" grpId="1" nodeType="withEffect">
                                  <p:stCondLst>
                                    <p:cond delay="0"/>
                                  </p:stCondLst>
                                  <p:childTnLst>
                                    <p:animMotion origin="layout" path="M 0 0 L -0.25 0 E" pathEditMode="relative" rAng="0" ptsTypes="">
                                      <p:cBhvr>
                                        <p:cTn id="51" dur="500" spd="-99900" fill="hold"/>
                                        <p:tgtEl>
                                          <p:spTgt spid="44"/>
                                        </p:tgtEl>
                                        <p:attrNameLst>
                                          <p:attrName>ppt_x</p:attrName>
                                          <p:attrName>ppt_y</p:attrName>
                                        </p:attrNameLst>
                                      </p:cBhvr>
                                      <p:rCtr x="0" y="0"/>
                                    </p:animMotion>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p:cBhvr>
                                        <p:cTn id="55" dur="500"/>
                                        <p:tgtEl>
                                          <p:spTgt spid="45"/>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p:cBhvr>
                                        <p:cTn id="58" dur="500"/>
                                        <p:tgtEl>
                                          <p:spTgt spid="4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p:cBhvr>
                                        <p:cTn id="6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bldLvl="0" animBg="1" autoUpdateAnimBg="0"/>
      <p:bldP spid="40" grpId="0" bldLvl="0" animBg="1" autoUpdateAnimBg="0"/>
      <p:bldP spid="40" grpId="1" bldLvl="0" animBg="1" autoUpdateAnimBg="0"/>
      <p:bldP spid="43" grpId="0" bldLvl="0" animBg="1" autoUpdateAnimBg="0"/>
      <p:bldP spid="43" grpId="1" bldLvl="0" animBg="1" autoUpdateAnimBg="0"/>
      <p:bldP spid="44" grpId="0" bldLvl="0" animBg="1" autoUpdateAnimBg="0"/>
      <p:bldP spid="44" grpId="1" bldLvl="0" animBg="1" autoUpdateAnimBg="0"/>
      <p:bldP spid="45" grpId="0" bldLvl="0" autoUpdateAnimBg="0"/>
      <p:bldP spid="46" grpId="0" bldLvl="0" autoUpdateAnimBg="0"/>
      <p:bldP spid="47" grpId="0" bldLvl="0" autoUpdateAnimBg="0"/>
      <p:bldP spid="50" grpId="0" bldLvl="0" animBg="1" autoUpdateAnimBg="0"/>
      <p:bldP spid="51" grpId="0" bldLvl="0" animBg="1" autoUpdateAnimBg="0"/>
      <p:bldP spid="52" grpId="0" bldLvl="0" animBg="1" autoUpdateAnimBg="0"/>
      <p:bldP spid="5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
          <p:cNvSpPr txBox="1">
            <a:spLocks noChangeArrowheads="1"/>
          </p:cNvSpPr>
          <p:nvPr/>
        </p:nvSpPr>
        <p:spPr bwMode="auto">
          <a:xfrm>
            <a:off x="130968" y="165497"/>
            <a:ext cx="52792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b="1" dirty="0" smtClean="0">
                <a:solidFill>
                  <a:srgbClr val="1C4885"/>
                </a:solidFill>
                <a:latin typeface="微软雅黑" panose="020B0503020204020204" pitchFamily="34" charset="-122"/>
                <a:ea typeface="微软雅黑" panose="020B0503020204020204" pitchFamily="34" charset="-122"/>
              </a:rPr>
              <a:t>如何规范底层数据结构（底层数据准确性）</a:t>
            </a:r>
            <a:endParaRPr lang="zh-CN" altLang="en-US" b="1" dirty="0">
              <a:solidFill>
                <a:srgbClr val="1C4885"/>
              </a:solidFill>
              <a:latin typeface="微软雅黑" panose="020B0503020204020204" pitchFamily="34" charset="-122"/>
              <a:ea typeface="微软雅黑" panose="020B0503020204020204" pitchFamily="34" charset="-122"/>
            </a:endParaRPr>
          </a:p>
        </p:txBody>
      </p:sp>
      <p:sp>
        <p:nvSpPr>
          <p:cNvPr id="3"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4" name="组合 3"/>
          <p:cNvGrpSpPr/>
          <p:nvPr/>
        </p:nvGrpSpPr>
        <p:grpSpPr bwMode="auto">
          <a:xfrm>
            <a:off x="3122613" y="1187218"/>
            <a:ext cx="2981325" cy="3738562"/>
            <a:chOff x="2977484" y="1071882"/>
            <a:chExt cx="3246853" cy="4071617"/>
          </a:xfrm>
        </p:grpSpPr>
        <p:pic>
          <p:nvPicPr>
            <p:cNvPr id="5" name="Picture 4"/>
            <p:cNvPicPr>
              <a:picLocks noChangeAspect="1"/>
            </p:cNvPicPr>
            <p:nvPr/>
          </p:nvPicPr>
          <p:blipFill>
            <a:blip r:embed="rId2" cstate="screen"/>
            <a:srcRect/>
            <a:stretch>
              <a:fillRect/>
            </a:stretch>
          </p:blipFill>
          <p:spPr bwMode="auto">
            <a:xfrm>
              <a:off x="2977484" y="1071882"/>
              <a:ext cx="3246853" cy="407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402791" y="1409022"/>
              <a:ext cx="2066021" cy="2740346"/>
            </a:xfrm>
            <a:prstGeom prst="rect">
              <a:avLst/>
            </a:prstGeom>
            <a:blipFill>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eaLnBrk="1" fontAlgn="auto" hangingPunct="1">
                <a:spcBef>
                  <a:spcPts val="0"/>
                </a:spcBef>
                <a:spcAft>
                  <a:spcPts val="0"/>
                </a:spcAft>
                <a:defRPr/>
              </a:pPr>
              <a:endParaRPr lang="en-US" sz="1100">
                <a:solidFill>
                  <a:schemeClr val="tx1">
                    <a:lumMod val="50000"/>
                    <a:lumOff val="50000"/>
                  </a:schemeClr>
                </a:solidFill>
              </a:endParaRPr>
            </a:p>
          </p:txBody>
        </p:sp>
      </p:grpSp>
      <p:grpSp>
        <p:nvGrpSpPr>
          <p:cNvPr id="7" name="组合 6"/>
          <p:cNvGrpSpPr/>
          <p:nvPr/>
        </p:nvGrpSpPr>
        <p:grpSpPr bwMode="auto">
          <a:xfrm>
            <a:off x="6401702" y="1287671"/>
            <a:ext cx="2132013" cy="1381108"/>
            <a:chOff x="6597339" y="1985092"/>
            <a:chExt cx="2133080" cy="1379947"/>
          </a:xfrm>
        </p:grpSpPr>
        <p:sp>
          <p:nvSpPr>
            <p:cNvPr id="11" name="Freeform 35"/>
            <p:cNvSpPr>
              <a:spLocks noEditPoints="1"/>
            </p:cNvSpPr>
            <p:nvPr/>
          </p:nvSpPr>
          <p:spPr bwMode="auto">
            <a:xfrm>
              <a:off x="6597339" y="1985092"/>
              <a:ext cx="432000" cy="432000"/>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165" eaLnBrk="1" fontAlgn="auto" hangingPunct="1">
                <a:spcBef>
                  <a:spcPts val="0"/>
                </a:spcBef>
                <a:spcAft>
                  <a:spcPts val="0"/>
                </a:spcAft>
                <a:defRPr/>
              </a:pPr>
              <a:endParaRPr lang="id-ID" sz="1100" dirty="0">
                <a:solidFill>
                  <a:schemeClr val="tx1">
                    <a:lumMod val="50000"/>
                    <a:lumOff val="50000"/>
                  </a:schemeClr>
                </a:solidFill>
                <a:latin typeface="+mn-lt"/>
                <a:ea typeface="+mn-ea"/>
              </a:endParaRPr>
            </a:p>
          </p:txBody>
        </p:sp>
        <p:sp>
          <p:nvSpPr>
            <p:cNvPr id="9" name="Text Box 10"/>
            <p:cNvSpPr txBox="1">
              <a:spLocks noChangeArrowheads="1"/>
            </p:cNvSpPr>
            <p:nvPr/>
          </p:nvSpPr>
          <p:spPr bwMode="auto">
            <a:xfrm>
              <a:off x="7124653" y="2008885"/>
              <a:ext cx="1605766" cy="1356154"/>
            </a:xfrm>
            <a:prstGeom prst="rect">
              <a:avLst/>
            </a:prstGeom>
            <a:noFill/>
            <a:ln w="9525">
              <a:noFill/>
              <a:miter lim="800000"/>
            </a:ln>
          </p:spPr>
          <p:txBody>
            <a:bodyPr lIns="45720" tIns="22860" rIns="45720" bIns="22860">
              <a:spAutoFit/>
            </a:bodyPr>
            <a:lstStyle/>
            <a:p>
              <a:pPr algn="just" defTabSz="685165" eaLnBrk="1" fontAlgn="auto" hangingPunct="1">
                <a:lnSpc>
                  <a:spcPct val="120000"/>
                </a:lnSpc>
                <a:spcBef>
                  <a:spcPts val="0"/>
                </a:spcBef>
                <a:spcAft>
                  <a:spcPts val="0"/>
                </a:spcAft>
                <a:defRP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会员价值</a:t>
              </a:r>
              <a:endPar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gn="just" defTabSz="685165" eaLnBrk="1" fontAlgn="auto" hangingPunct="1">
                <a:lnSpc>
                  <a:spcPct val="120000"/>
                </a:lnSpc>
                <a:spcBef>
                  <a:spcPts val="0"/>
                </a:spcBef>
                <a:spcAft>
                  <a:spcPts val="0"/>
                </a:spcAft>
                <a:defRPr/>
              </a:pP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一</a:t>
              </a:r>
              <a:r>
                <a:rPr lang="zh-CN" altLang="en-US" sz="1100" dirty="0" smtClean="0">
                  <a:solidFill>
                    <a:schemeClr val="tx1">
                      <a:lumMod val="50000"/>
                      <a:lumOff val="50000"/>
                    </a:schemeClr>
                  </a:solidFill>
                  <a:latin typeface="微软雅黑" panose="020B0503020204020204" pitchFamily="34" charset="-122"/>
                  <a:ea typeface="微软雅黑" panose="020B0503020204020204" pitchFamily="34" charset="-122"/>
                </a:rPr>
                <a:t>个公司的营销费用是有效的，如何将这部分费用给到合适的人，已带来最大的价值是需要关注的。</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8" name="组合 11"/>
          <p:cNvGrpSpPr/>
          <p:nvPr/>
        </p:nvGrpSpPr>
        <p:grpSpPr bwMode="auto">
          <a:xfrm>
            <a:off x="6663066" y="3027094"/>
            <a:ext cx="1884937" cy="1358234"/>
            <a:chOff x="6858665" y="3288963"/>
            <a:chExt cx="1884669" cy="1357574"/>
          </a:xfrm>
        </p:grpSpPr>
        <p:sp>
          <p:nvSpPr>
            <p:cNvPr id="18" name="Oval 26"/>
            <p:cNvSpPr>
              <a:spLocks noChangeArrowheads="1"/>
            </p:cNvSpPr>
            <p:nvPr/>
          </p:nvSpPr>
          <p:spPr bwMode="auto">
            <a:xfrm>
              <a:off x="6858665" y="3288963"/>
              <a:ext cx="11653" cy="998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165" eaLnBrk="1" fontAlgn="auto" hangingPunct="1">
                <a:spcBef>
                  <a:spcPts val="0"/>
                </a:spcBef>
                <a:spcAft>
                  <a:spcPts val="0"/>
                </a:spcAft>
                <a:defRPr/>
              </a:pPr>
              <a:endParaRPr lang="id-ID" sz="800">
                <a:solidFill>
                  <a:schemeClr val="tx1">
                    <a:lumMod val="50000"/>
                    <a:lumOff val="50000"/>
                  </a:schemeClr>
                </a:solidFill>
                <a:latin typeface="+mn-lt"/>
                <a:ea typeface="+mn-ea"/>
              </a:endParaRPr>
            </a:p>
          </p:txBody>
        </p:sp>
        <p:sp>
          <p:nvSpPr>
            <p:cNvPr id="14" name="Text Box 10"/>
            <p:cNvSpPr txBox="1">
              <a:spLocks noChangeArrowheads="1"/>
            </p:cNvSpPr>
            <p:nvPr/>
          </p:nvSpPr>
          <p:spPr bwMode="auto">
            <a:xfrm>
              <a:off x="7137012" y="3289902"/>
              <a:ext cx="1606322" cy="1356635"/>
            </a:xfrm>
            <a:prstGeom prst="rect">
              <a:avLst/>
            </a:prstGeom>
            <a:noFill/>
            <a:ln w="9525">
              <a:noFill/>
              <a:miter lim="800000"/>
            </a:ln>
          </p:spPr>
          <p:txBody>
            <a:bodyPr lIns="45720" tIns="22860" rIns="45720" bIns="22860">
              <a:spAutoFit/>
            </a:bodyPr>
            <a:lstStyle/>
            <a:p>
              <a:pPr algn="just" defTabSz="685165" eaLnBrk="1" fontAlgn="auto" hangingPunct="1">
                <a:lnSpc>
                  <a:spcPct val="120000"/>
                </a:lnSpc>
                <a:spcBef>
                  <a:spcPts val="0"/>
                </a:spcBef>
                <a:spcAft>
                  <a:spcPts val="0"/>
                </a:spcAft>
                <a:defRPr/>
              </a:pP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持续培养</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defTabSz="685165" eaLnBrk="1" fontAlgn="auto" hangingPunct="1">
                <a:lnSpc>
                  <a:spcPct val="120000"/>
                </a:lnSpc>
                <a:spcBef>
                  <a:spcPts val="0"/>
                </a:spcBef>
                <a:spcAft>
                  <a:spcPts val="0"/>
                </a:spcAft>
                <a:defRPr/>
              </a:pP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新会员到核心会员的流转过程就是一个培养的过程，在这个过程有良好的体验就能够不断的降低这个过程的损耗。</a:t>
              </a:r>
            </a:p>
          </p:txBody>
        </p:sp>
      </p:grpSp>
      <p:sp>
        <p:nvSpPr>
          <p:cNvPr id="25" name="Text Box 10"/>
          <p:cNvSpPr txBox="1">
            <a:spLocks noChangeArrowheads="1"/>
          </p:cNvSpPr>
          <p:nvPr/>
        </p:nvSpPr>
        <p:spPr bwMode="auto">
          <a:xfrm>
            <a:off x="386448" y="3009499"/>
            <a:ext cx="1606550" cy="1357295"/>
          </a:xfrm>
          <a:prstGeom prst="rect">
            <a:avLst/>
          </a:prstGeom>
          <a:noFill/>
          <a:ln w="9525">
            <a:noFill/>
            <a:miter lim="800000"/>
          </a:ln>
        </p:spPr>
        <p:txBody>
          <a:bodyPr lIns="45720" tIns="22860" rIns="45720" bIns="22860">
            <a:spAutoFit/>
          </a:bodyPr>
          <a:lstStyle/>
          <a:p>
            <a:pPr algn="just" defTabSz="685165" eaLnBrk="1" fontAlgn="auto" hangingPunct="1">
              <a:lnSpc>
                <a:spcPct val="120000"/>
              </a:lnSpc>
              <a:spcBef>
                <a:spcPts val="0"/>
              </a:spcBef>
              <a:spcAft>
                <a:spcPts val="0"/>
              </a:spcAft>
              <a:defRPr/>
            </a:pP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快速订购</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defTabSz="685165" eaLnBrk="1" fontAlgn="auto" hangingPunct="1">
              <a:lnSpc>
                <a:spcPct val="120000"/>
              </a:lnSpc>
              <a:spcBef>
                <a:spcPts val="0"/>
              </a:spcBef>
              <a:spcAft>
                <a:spcPts val="0"/>
              </a:spcAft>
              <a:defRPr/>
            </a:pPr>
            <a:r>
              <a:rPr lang="zh-CN" altLang="en-US" sz="1100" dirty="0" smtClean="0">
                <a:solidFill>
                  <a:schemeClr val="tx1">
                    <a:lumMod val="50000"/>
                    <a:lumOff val="50000"/>
                  </a:schemeClr>
                </a:solidFill>
                <a:latin typeface="微软雅黑" panose="020B0503020204020204" pitchFamily="34" charset="-122"/>
                <a:ea typeface="微软雅黑" panose="020B0503020204020204" pitchFamily="34" charset="-122"/>
              </a:rPr>
              <a:t>人们对第一次的事情都是很犹豫的，而如果第一次订购能够达成，后续的流失将远远低于第一次。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Freeform 35"/>
          <p:cNvSpPr>
            <a:spLocks noEditPoints="1"/>
          </p:cNvSpPr>
          <p:nvPr/>
        </p:nvSpPr>
        <p:spPr bwMode="auto">
          <a:xfrm>
            <a:off x="2193023" y="1322370"/>
            <a:ext cx="431784" cy="432363"/>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165" eaLnBrk="1" fontAlgn="auto" hangingPunct="1">
              <a:spcBef>
                <a:spcPts val="0"/>
              </a:spcBef>
              <a:spcAft>
                <a:spcPts val="0"/>
              </a:spcAft>
              <a:defRPr/>
            </a:pPr>
            <a:endParaRPr lang="id-ID" sz="1100" dirty="0">
              <a:solidFill>
                <a:schemeClr val="tx1">
                  <a:lumMod val="50000"/>
                  <a:lumOff val="50000"/>
                </a:schemeClr>
              </a:solidFill>
              <a:latin typeface="+mn-lt"/>
              <a:ea typeface="+mn-ea"/>
            </a:endParaRPr>
          </a:p>
        </p:txBody>
      </p:sp>
      <p:sp>
        <p:nvSpPr>
          <p:cNvPr id="27" name="Freeform 35"/>
          <p:cNvSpPr>
            <a:spLocks noEditPoints="1"/>
          </p:cNvSpPr>
          <p:nvPr/>
        </p:nvSpPr>
        <p:spPr bwMode="auto">
          <a:xfrm>
            <a:off x="2193023" y="2943824"/>
            <a:ext cx="431784" cy="432363"/>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165" eaLnBrk="1" fontAlgn="auto" hangingPunct="1">
              <a:spcBef>
                <a:spcPts val="0"/>
              </a:spcBef>
              <a:spcAft>
                <a:spcPts val="0"/>
              </a:spcAft>
              <a:defRPr/>
            </a:pPr>
            <a:endParaRPr lang="id-ID" sz="1100" dirty="0">
              <a:solidFill>
                <a:schemeClr val="tx1">
                  <a:lumMod val="50000"/>
                  <a:lumOff val="50000"/>
                </a:schemeClr>
              </a:solidFill>
              <a:latin typeface="+mn-lt"/>
              <a:ea typeface="+mn-ea"/>
            </a:endParaRPr>
          </a:p>
        </p:txBody>
      </p:sp>
      <p:sp>
        <p:nvSpPr>
          <p:cNvPr id="28" name="Freeform 35"/>
          <p:cNvSpPr>
            <a:spLocks noEditPoints="1"/>
          </p:cNvSpPr>
          <p:nvPr/>
        </p:nvSpPr>
        <p:spPr bwMode="auto">
          <a:xfrm>
            <a:off x="6401702" y="2943824"/>
            <a:ext cx="431784" cy="432363"/>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165" eaLnBrk="1" fontAlgn="auto" hangingPunct="1">
              <a:spcBef>
                <a:spcPts val="0"/>
              </a:spcBef>
              <a:spcAft>
                <a:spcPts val="0"/>
              </a:spcAft>
              <a:defRPr/>
            </a:pPr>
            <a:endParaRPr lang="id-ID" sz="1100" dirty="0">
              <a:solidFill>
                <a:schemeClr val="tx1">
                  <a:lumMod val="50000"/>
                  <a:lumOff val="50000"/>
                </a:schemeClr>
              </a:solidFill>
              <a:latin typeface="+mn-lt"/>
              <a:ea typeface="+mn-ea"/>
            </a:endParaRPr>
          </a:p>
        </p:txBody>
      </p:sp>
      <p:sp>
        <p:nvSpPr>
          <p:cNvPr id="29" name="Text Box 10"/>
          <p:cNvSpPr txBox="1">
            <a:spLocks noChangeArrowheads="1"/>
          </p:cNvSpPr>
          <p:nvPr/>
        </p:nvSpPr>
        <p:spPr bwMode="auto">
          <a:xfrm>
            <a:off x="386448" y="1298557"/>
            <a:ext cx="1604963" cy="1357295"/>
          </a:xfrm>
          <a:prstGeom prst="rect">
            <a:avLst/>
          </a:prstGeom>
          <a:noFill/>
          <a:ln w="9525">
            <a:noFill/>
            <a:miter lim="800000"/>
          </a:ln>
        </p:spPr>
        <p:txBody>
          <a:bodyPr lIns="45720" tIns="22860" rIns="45720" bIns="22860">
            <a:spAutoFit/>
          </a:bodyPr>
          <a:lstStyle/>
          <a:p>
            <a:pPr algn="just" defTabSz="685165" eaLnBrk="1" fontAlgn="auto" hangingPunct="1">
              <a:lnSpc>
                <a:spcPct val="120000"/>
              </a:lnSpc>
              <a:spcBef>
                <a:spcPts val="0"/>
              </a:spcBef>
              <a:spcAft>
                <a:spcPts val="0"/>
              </a:spcAft>
              <a:defRPr/>
            </a:pP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转化</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defTabSz="685165" eaLnBrk="1" fontAlgn="auto" hangingPunct="1">
              <a:lnSpc>
                <a:spcPct val="120000"/>
              </a:lnSpc>
              <a:spcBef>
                <a:spcPts val="0"/>
              </a:spcBef>
              <a:spcAft>
                <a:spcPts val="0"/>
              </a:spcAft>
              <a:defRPr/>
            </a:pPr>
            <a:r>
              <a:rPr lang="zh-CN" altLang="en-US" sz="1100" dirty="0" smtClean="0">
                <a:solidFill>
                  <a:schemeClr val="tx1">
                    <a:lumMod val="50000"/>
                    <a:lumOff val="50000"/>
                  </a:schemeClr>
                </a:solidFill>
                <a:latin typeface="微软雅黑" panose="020B0503020204020204" pitchFamily="34" charset="-122"/>
                <a:ea typeface="微软雅黑" panose="020B0503020204020204" pitchFamily="34" charset="-122"/>
              </a:rPr>
              <a:t>会员既然产生了注册行为就已经证明他对快乐购产生了一定程度的认可，订购转化才是注册的目的。</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p:stCondLst>
                              <p:cond delay="500"/>
                            </p:stCondLst>
                            <p:childTnLst>
                              <p:par>
                                <p:cTn id="15" presetID="2" presetClass="entr" presetSubtype="4" decel="10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par>
                                <p:cTn id="24" presetID="2" presetClass="entr" presetSubtype="2" decel="100000" fill="hold" nodeType="withEffect">
                                  <p:stCondLst>
                                    <p:cond delay="25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771</Words>
  <Application>Microsoft Office PowerPoint</Application>
  <PresentationFormat>全屏显示(16:9)</PresentationFormat>
  <Paragraphs>89</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杨进</cp:lastModifiedBy>
  <cp:revision>19</cp:revision>
  <dcterms:created xsi:type="dcterms:W3CDTF">2017-05-16T01:11:18Z</dcterms:created>
  <dcterms:modified xsi:type="dcterms:W3CDTF">2017-05-16T06:49:11Z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