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282" r:id="rId4"/>
    <p:sldId id="264" r:id="rId5"/>
    <p:sldId id="266" r:id="rId6"/>
    <p:sldId id="265" r:id="rId7"/>
    <p:sldId id="260" r:id="rId8"/>
    <p:sldId id="279" r:id="rId9"/>
    <p:sldId id="267" r:id="rId10"/>
    <p:sldId id="289" r:id="rId11"/>
    <p:sldId id="261" r:id="rId12"/>
    <p:sldId id="280" r:id="rId13"/>
    <p:sldId id="268" r:id="rId14"/>
    <p:sldId id="270" r:id="rId15"/>
    <p:sldId id="262" r:id="rId16"/>
    <p:sldId id="274" r:id="rId17"/>
    <p:sldId id="271" r:id="rId18"/>
    <p:sldId id="272" r:id="rId19"/>
    <p:sldId id="290" r:id="rId20"/>
    <p:sldId id="291" r:id="rId21"/>
    <p:sldId id="273" r:id="rId22"/>
    <p:sldId id="292" r:id="rId23"/>
    <p:sldId id="283" r:id="rId24"/>
  </p:sldIdLst>
  <p:sldSz cx="9144000" cy="5143500" type="screen16x9"/>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3429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685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0287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1714500" algn="l" defTabSz="685800" rtl="0" eaLnBrk="1" latinLnBrk="0" hangingPunct="1">
      <a:defRPr kern="1200">
        <a:solidFill>
          <a:schemeClr val="tx1"/>
        </a:solidFill>
        <a:latin typeface="Calibri" pitchFamily="34" charset="0"/>
        <a:ea typeface="宋体" pitchFamily="2" charset="-122"/>
        <a:cs typeface="+mn-cs"/>
      </a:defRPr>
    </a:lvl6pPr>
    <a:lvl7pPr marL="2057400" algn="l" defTabSz="685800" rtl="0" eaLnBrk="1" latinLnBrk="0" hangingPunct="1">
      <a:defRPr kern="1200">
        <a:solidFill>
          <a:schemeClr val="tx1"/>
        </a:solidFill>
        <a:latin typeface="Calibri" pitchFamily="34" charset="0"/>
        <a:ea typeface="宋体" pitchFamily="2" charset="-122"/>
        <a:cs typeface="+mn-cs"/>
      </a:defRPr>
    </a:lvl7pPr>
    <a:lvl8pPr marL="2400300" algn="l" defTabSz="685800" rtl="0" eaLnBrk="1" latinLnBrk="0" hangingPunct="1">
      <a:defRPr kern="1200">
        <a:solidFill>
          <a:schemeClr val="tx1"/>
        </a:solidFill>
        <a:latin typeface="Calibri" pitchFamily="34" charset="0"/>
        <a:ea typeface="宋体" pitchFamily="2" charset="-122"/>
        <a:cs typeface="+mn-cs"/>
      </a:defRPr>
    </a:lvl8pPr>
    <a:lvl9pPr marL="2743200" algn="l" defTabSz="6858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0" d="100"/>
          <a:sy n="120" d="100"/>
        </p:scale>
        <p:origin x="534" y="84"/>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chartColorStyle" Target="colors1.xml"/><Relationship Id="rId1" Type="http://schemas.microsoft.com/office/2011/relationships/chartStyle" Target="style1.xml"/><Relationship Id="rId6" Type="http://schemas.openxmlformats.org/officeDocument/2006/relationships/package" Target="../embeddings/Microsoft_Excel____.xlsx"/><Relationship Id="rId5" Type="http://schemas.openxmlformats.org/officeDocument/2006/relationships/image" Target="../media/image19.png"/><Relationship Id="rId4" Type="http://schemas.openxmlformats.org/officeDocument/2006/relationships/image" Target="../media/image18.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blipFill dpi="0" rotWithShape="1">
              <a:blip xmlns:r="http://schemas.openxmlformats.org/officeDocument/2006/relationships" r:embed="rId3"/>
              <a:srcRect/>
              <a:stretch>
                <a:fillRect/>
              </a:stretch>
            </a:blipFill>
            <a:ln>
              <a:noFill/>
            </a:ln>
            <a:effectLst/>
          </c:spPr>
          <c:invertIfNegative val="0"/>
          <c:cat>
            <c:strRef>
              <c:f>Sheet1!$A$2:$A$4</c:f>
              <c:strCache>
                <c:ptCount val="3"/>
                <c:pt idx="0">
                  <c:v>美妆</c:v>
                </c:pt>
                <c:pt idx="1">
                  <c:v>日用</c:v>
                </c:pt>
                <c:pt idx="2">
                  <c:v>食品</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12DE-47DE-96AB-9FB26A3D8900}"/>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cat>
            <c:strRef>
              <c:f>Sheet1!$A$2:$A$4</c:f>
              <c:strCache>
                <c:ptCount val="3"/>
                <c:pt idx="0">
                  <c:v>美妆</c:v>
                </c:pt>
                <c:pt idx="1">
                  <c:v>日用</c:v>
                </c:pt>
                <c:pt idx="2">
                  <c:v>食品</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12DE-47DE-96AB-9FB26A3D8900}"/>
            </c:ext>
          </c:extLst>
        </c:ser>
        <c:ser>
          <c:idx val="2"/>
          <c:order val="2"/>
          <c:tx>
            <c:strRef>
              <c:f>Sheet1!$D$1</c:f>
              <c:strCache>
                <c:ptCount val="1"/>
                <c:pt idx="0">
                  <c:v>系列 3</c:v>
                </c:pt>
              </c:strCache>
            </c:strRef>
          </c:tx>
          <c:spPr>
            <a:blipFill>
              <a:blip xmlns:r="http://schemas.openxmlformats.org/officeDocument/2006/relationships" r:embed="rId5"/>
              <a:stretch>
                <a:fillRect/>
              </a:stretch>
            </a:blipFill>
            <a:ln>
              <a:noFill/>
            </a:ln>
            <a:effectLst/>
          </c:spPr>
          <c:invertIfNegative val="0"/>
          <c:cat>
            <c:strRef>
              <c:f>Sheet1!$A$2:$A$4</c:f>
              <c:strCache>
                <c:ptCount val="3"/>
                <c:pt idx="0">
                  <c:v>美妆</c:v>
                </c:pt>
                <c:pt idx="1">
                  <c:v>日用</c:v>
                </c:pt>
                <c:pt idx="2">
                  <c:v>食品</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12DE-47DE-96AB-9FB26A3D8900}"/>
            </c:ext>
          </c:extLst>
        </c:ser>
        <c:dLbls>
          <c:showLegendKey val="0"/>
          <c:showVal val="0"/>
          <c:showCatName val="0"/>
          <c:showSerName val="0"/>
          <c:showPercent val="0"/>
          <c:showBubbleSize val="0"/>
        </c:dLbls>
        <c:gapWidth val="110"/>
        <c:overlap val="30"/>
        <c:axId val="255238992"/>
        <c:axId val="255239552"/>
      </c:barChart>
      <c:catAx>
        <c:axId val="2552389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55239552"/>
        <c:crosses val="autoZero"/>
        <c:auto val="1"/>
        <c:lblAlgn val="ctr"/>
        <c:lblOffset val="100"/>
        <c:noMultiLvlLbl val="0"/>
      </c:catAx>
      <c:valAx>
        <c:axId val="255239552"/>
        <c:scaling>
          <c:orientation val="minMax"/>
        </c:scaling>
        <c:delete val="1"/>
        <c:axPos val="l"/>
        <c:numFmt formatCode="General" sourceLinked="1"/>
        <c:majorTickMark val="out"/>
        <c:minorTickMark val="none"/>
        <c:tickLblPos val="none"/>
        <c:crossAx val="255238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6">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CB5CCC-2AF4-4750-940C-1D9BFD50EE4A}" type="datetimeFigureOut">
              <a:rPr lang="zh-CN" altLang="en-US"/>
              <a:pPr>
                <a:defRPr/>
              </a:pPr>
              <a:t>2017-05-15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6E5102C-B5D4-43E5-AF16-3760D6DF5189}" type="slidenum">
              <a:rPr lang="zh-CN" altLang="en-US"/>
              <a:pPr>
                <a:defRPr/>
              </a:pPr>
              <a:t>‹#›</a:t>
            </a:fld>
            <a:endParaRPr lang="zh-CN" altLang="en-US"/>
          </a:p>
        </p:txBody>
      </p:sp>
    </p:spTree>
    <p:extLst>
      <p:ext uri="{BB962C8B-B14F-4D97-AF65-F5344CB8AC3E}">
        <p14:creationId xmlns:p14="http://schemas.microsoft.com/office/powerpoint/2010/main" val="10823224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mn-lt"/>
        <a:ea typeface="+mn-ea"/>
        <a:cs typeface="+mn-cs"/>
      </a:defRPr>
    </a:lvl1pPr>
    <a:lvl2pPr marL="342900" algn="l" rtl="0" fontAlgn="base">
      <a:spcBef>
        <a:spcPct val="30000"/>
      </a:spcBef>
      <a:spcAft>
        <a:spcPct val="0"/>
      </a:spcAft>
      <a:defRPr sz="900" kern="1200">
        <a:solidFill>
          <a:schemeClr val="tx1"/>
        </a:solidFill>
        <a:latin typeface="+mn-lt"/>
        <a:ea typeface="+mn-ea"/>
        <a:cs typeface="+mn-cs"/>
      </a:defRPr>
    </a:lvl2pPr>
    <a:lvl3pPr marL="685800" algn="l" rtl="0" fontAlgn="base">
      <a:spcBef>
        <a:spcPct val="30000"/>
      </a:spcBef>
      <a:spcAft>
        <a:spcPct val="0"/>
      </a:spcAft>
      <a:defRPr sz="900" kern="1200">
        <a:solidFill>
          <a:schemeClr val="tx1"/>
        </a:solidFill>
        <a:latin typeface="+mn-lt"/>
        <a:ea typeface="+mn-ea"/>
        <a:cs typeface="+mn-cs"/>
      </a:defRPr>
    </a:lvl3pPr>
    <a:lvl4pPr marL="1028700" algn="l" rtl="0" fontAlgn="base">
      <a:spcBef>
        <a:spcPct val="30000"/>
      </a:spcBef>
      <a:spcAft>
        <a:spcPct val="0"/>
      </a:spcAft>
      <a:defRPr sz="900" kern="1200">
        <a:solidFill>
          <a:schemeClr val="tx1"/>
        </a:solidFill>
        <a:latin typeface="+mn-lt"/>
        <a:ea typeface="+mn-ea"/>
        <a:cs typeface="+mn-cs"/>
      </a:defRPr>
    </a:lvl4pPr>
    <a:lvl5pPr marL="1371600" algn="l"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004BFA2-F7B1-499A-A0B7-FC15F9227E6B}" type="datetimeFigureOut">
              <a:rPr lang="zh-CN" altLang="en-US"/>
              <a:pPr>
                <a:defRPr/>
              </a:pPr>
              <a:t>2017-05-15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453FEE-A315-4C3A-A34C-E769B602E56D}" type="slidenum">
              <a:rPr lang="zh-CN" altLang="en-US"/>
              <a:pPr>
                <a:defRPr/>
              </a:pPr>
              <a:t>‹#›</a:t>
            </a:fld>
            <a:endParaRPr lang="zh-CN" altLang="en-US"/>
          </a:p>
        </p:txBody>
      </p:sp>
    </p:spTree>
    <p:extLst>
      <p:ext uri="{BB962C8B-B14F-4D97-AF65-F5344CB8AC3E}">
        <p14:creationId xmlns:p14="http://schemas.microsoft.com/office/powerpoint/2010/main" val="337540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E80ECBE-784B-4FC1-A99A-3EE8854DA3C6}" type="datetimeFigureOut">
              <a:rPr lang="zh-CN" altLang="en-US"/>
              <a:pPr>
                <a:defRPr/>
              </a:pPr>
              <a:t>2017-05-15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8B8618D-FDE6-4A7E-96BE-305A14330605}" type="slidenum">
              <a:rPr lang="zh-CN" altLang="en-US"/>
              <a:pPr>
                <a:defRPr/>
              </a:pPr>
              <a:t>‹#›</a:t>
            </a:fld>
            <a:endParaRPr lang="zh-CN" altLang="en-US"/>
          </a:p>
        </p:txBody>
      </p:sp>
    </p:spTree>
    <p:extLst>
      <p:ext uri="{BB962C8B-B14F-4D97-AF65-F5344CB8AC3E}">
        <p14:creationId xmlns:p14="http://schemas.microsoft.com/office/powerpoint/2010/main" val="109462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E294398-CA28-4830-A6FB-EFA15DE935B5}" type="datetimeFigureOut">
              <a:rPr lang="zh-CN" altLang="en-US"/>
              <a:pPr>
                <a:defRPr/>
              </a:pPr>
              <a:t>2017-05-15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C345842-DE51-45A1-8AE9-F5019D2F46CB}" type="slidenum">
              <a:rPr lang="zh-CN" altLang="en-US"/>
              <a:pPr>
                <a:defRPr/>
              </a:pPr>
              <a:t>‹#›</a:t>
            </a:fld>
            <a:endParaRPr lang="zh-CN" altLang="en-US"/>
          </a:p>
        </p:txBody>
      </p:sp>
    </p:spTree>
    <p:extLst>
      <p:ext uri="{BB962C8B-B14F-4D97-AF65-F5344CB8AC3E}">
        <p14:creationId xmlns:p14="http://schemas.microsoft.com/office/powerpoint/2010/main" val="27089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0196162-A4BD-4FB2-9321-D2F498D1EE7F}" type="datetimeFigureOut">
              <a:rPr lang="zh-CN" altLang="en-US"/>
              <a:pPr>
                <a:defRPr/>
              </a:pPr>
              <a:t>2017-05-15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0A55DB-F8BB-4C76-AEB3-5F2C7011E923}" type="slidenum">
              <a:rPr lang="zh-CN" altLang="en-US"/>
              <a:pPr>
                <a:defRPr/>
              </a:pPr>
              <a:t>‹#›</a:t>
            </a:fld>
            <a:endParaRPr lang="zh-CN" altLang="en-US"/>
          </a:p>
        </p:txBody>
      </p:sp>
    </p:spTree>
    <p:extLst>
      <p:ext uri="{BB962C8B-B14F-4D97-AF65-F5344CB8AC3E}">
        <p14:creationId xmlns:p14="http://schemas.microsoft.com/office/powerpoint/2010/main" val="398921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710"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710"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AB93DEF-7D5B-4925-8484-CE30531DCDDD}" type="datetimeFigureOut">
              <a:rPr lang="zh-CN" altLang="en-US"/>
              <a:pPr>
                <a:defRPr/>
              </a:pPr>
              <a:t>2017-05-15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C6215D-B9D9-499B-A1AF-F3895A48A134}" type="slidenum">
              <a:rPr lang="zh-CN" altLang="en-US"/>
              <a:pPr>
                <a:defRPr/>
              </a:pPr>
              <a:t>‹#›</a:t>
            </a:fld>
            <a:endParaRPr lang="zh-CN" altLang="en-US"/>
          </a:p>
        </p:txBody>
      </p:sp>
    </p:spTree>
    <p:extLst>
      <p:ext uri="{BB962C8B-B14F-4D97-AF65-F5344CB8AC3E}">
        <p14:creationId xmlns:p14="http://schemas.microsoft.com/office/powerpoint/2010/main" val="61921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CAD3DF7-4850-48DE-972C-9D03AA05BE20}" type="datetimeFigureOut">
              <a:rPr lang="zh-CN" altLang="en-US"/>
              <a:pPr>
                <a:defRPr/>
              </a:pPr>
              <a:t>2017-05-15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61474B-729F-451A-987B-A75AFDC0966F}" type="slidenum">
              <a:rPr lang="zh-CN" altLang="en-US"/>
              <a:pPr>
                <a:defRPr/>
              </a:pPr>
              <a:t>‹#›</a:t>
            </a:fld>
            <a:endParaRPr lang="zh-CN" altLang="en-US"/>
          </a:p>
        </p:txBody>
      </p:sp>
    </p:spTree>
    <p:extLst>
      <p:ext uri="{BB962C8B-B14F-4D97-AF65-F5344CB8AC3E}">
        <p14:creationId xmlns:p14="http://schemas.microsoft.com/office/powerpoint/2010/main" val="136531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39791"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39791"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28" y="1151335"/>
            <a:ext cx="4042172"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28" y="1631156"/>
            <a:ext cx="4042172"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0EBE320-408D-401A-9E41-B8599A856669}" type="datetimeFigureOut">
              <a:rPr lang="zh-CN" altLang="en-US"/>
              <a:pPr>
                <a:defRPr/>
              </a:pPr>
              <a:t>2017-05-15</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F34499C-394C-4B8D-BC0A-F12198D9D26F}" type="slidenum">
              <a:rPr lang="zh-CN" altLang="en-US"/>
              <a:pPr>
                <a:defRPr/>
              </a:pPr>
              <a:t>‹#›</a:t>
            </a:fld>
            <a:endParaRPr lang="zh-CN" altLang="en-US"/>
          </a:p>
        </p:txBody>
      </p:sp>
    </p:spTree>
    <p:extLst>
      <p:ext uri="{BB962C8B-B14F-4D97-AF65-F5344CB8AC3E}">
        <p14:creationId xmlns:p14="http://schemas.microsoft.com/office/powerpoint/2010/main" val="15569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5874D0-853F-4736-9AB9-108B3163EB7E}" type="datetimeFigureOut">
              <a:rPr lang="zh-CN" altLang="en-US"/>
              <a:pPr>
                <a:defRPr/>
              </a:pPr>
              <a:t>2017-05-15</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147D4D9-6EEF-44B9-BC6D-8AD356EB5812}" type="slidenum">
              <a:rPr lang="zh-CN" altLang="en-US"/>
              <a:pPr>
                <a:defRPr/>
              </a:pPr>
              <a:t>‹#›</a:t>
            </a:fld>
            <a:endParaRPr lang="zh-CN" altLang="en-US"/>
          </a:p>
        </p:txBody>
      </p:sp>
    </p:spTree>
    <p:extLst>
      <p:ext uri="{BB962C8B-B14F-4D97-AF65-F5344CB8AC3E}">
        <p14:creationId xmlns:p14="http://schemas.microsoft.com/office/powerpoint/2010/main" val="307936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55433BC-6486-41DE-977C-8030CCC61116}" type="datetimeFigureOut">
              <a:rPr lang="zh-CN" altLang="en-US"/>
              <a:pPr>
                <a:defRPr/>
              </a:pPr>
              <a:t>2017-05-15</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6C61436-0B17-4DA7-8B39-A7E33EE52C51}" type="slidenum">
              <a:rPr lang="zh-CN" altLang="en-US"/>
              <a:pPr>
                <a:defRPr/>
              </a:pPr>
              <a:t>‹#›</a:t>
            </a:fld>
            <a:endParaRPr lang="zh-CN" altLang="en-US"/>
          </a:p>
        </p:txBody>
      </p:sp>
    </p:spTree>
    <p:extLst>
      <p:ext uri="{BB962C8B-B14F-4D97-AF65-F5344CB8AC3E}">
        <p14:creationId xmlns:p14="http://schemas.microsoft.com/office/powerpoint/2010/main" val="1745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7"/>
            <a:ext cx="3008710"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448" y="204788"/>
            <a:ext cx="511135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6"/>
            <a:ext cx="3008710"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70B2150-9D3E-4636-BDF6-7746A18BAB3B}" type="datetimeFigureOut">
              <a:rPr lang="zh-CN" altLang="en-US"/>
              <a:pPr>
                <a:defRPr/>
              </a:pPr>
              <a:t>2017-05-15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942DD4C-CD7C-478F-9C32-70CD24F1A572}" type="slidenum">
              <a:rPr lang="zh-CN" altLang="en-US"/>
              <a:pPr>
                <a:defRPr/>
              </a:pPr>
              <a:t>‹#›</a:t>
            </a:fld>
            <a:endParaRPr lang="zh-CN" altLang="en-US"/>
          </a:p>
        </p:txBody>
      </p:sp>
    </p:spTree>
    <p:extLst>
      <p:ext uri="{BB962C8B-B14F-4D97-AF65-F5344CB8AC3E}">
        <p14:creationId xmlns:p14="http://schemas.microsoft.com/office/powerpoint/2010/main" val="363047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91"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1891"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1891"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FDF54DB-0895-4424-8859-330C925DE0AF}" type="datetimeFigureOut">
              <a:rPr lang="zh-CN" altLang="en-US"/>
              <a:pPr>
                <a:defRPr/>
              </a:pPr>
              <a:t>2017-05-15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E3214CB-5F33-4D72-ACE4-C5DA30DA7396}" type="slidenum">
              <a:rPr lang="zh-CN" altLang="en-US"/>
              <a:pPr>
                <a:defRPr/>
              </a:pPr>
              <a:t>‹#›</a:t>
            </a:fld>
            <a:endParaRPr lang="zh-CN" altLang="en-US"/>
          </a:p>
        </p:txBody>
      </p:sp>
    </p:spTree>
    <p:extLst>
      <p:ext uri="{BB962C8B-B14F-4D97-AF65-F5344CB8AC3E}">
        <p14:creationId xmlns:p14="http://schemas.microsoft.com/office/powerpoint/2010/main" val="18162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6286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ea typeface="宋体" pitchFamily="2" charset="-122"/>
              </a:defRPr>
            </a:lvl1pPr>
          </a:lstStyle>
          <a:p>
            <a:pPr>
              <a:defRPr/>
            </a:pPr>
            <a:fld id="{30A8F769-CEF5-4894-A661-602D16F7AECF}" type="datetimeFigureOut">
              <a:rPr lang="zh-CN" altLang="en-US"/>
              <a:pPr>
                <a:defRPr/>
              </a:pPr>
              <a:t>2017-05-15</a:t>
            </a:fld>
            <a:endParaRPr lang="zh-CN" altLang="en-US"/>
          </a:p>
        </p:txBody>
      </p:sp>
      <p:sp>
        <p:nvSpPr>
          <p:cNvPr id="1029" name="页脚占位符 4"/>
          <p:cNvSpPr>
            <a:spLocks noGrp="1" noChangeArrowheads="1"/>
          </p:cNvSpPr>
          <p:nvPr>
            <p:ph type="ftr" sz="quarter" idx="3"/>
          </p:nvPr>
        </p:nvSpPr>
        <p:spPr bwMode="auto">
          <a:xfrm>
            <a:off x="3028950" y="4767263"/>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4767263"/>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ea typeface="宋体" pitchFamily="2" charset="-122"/>
              </a:defRPr>
            </a:lvl1pPr>
          </a:lstStyle>
          <a:p>
            <a:pPr>
              <a:defRPr/>
            </a:pPr>
            <a:fld id="{CB0A8459-2DDB-47F0-AFCD-238B9C9CCB4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lnSpc>
          <a:spcPct val="90000"/>
        </a:lnSpc>
        <a:spcBef>
          <a:spcPct val="0"/>
        </a:spcBef>
        <a:spcAft>
          <a:spcPct val="0"/>
        </a:spcAft>
        <a:defRPr sz="33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342900" algn="l"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685800" algn="l"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028700" algn="l"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371600" algn="l"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rtl="0" eaLnBrk="0" fontAlgn="base" hangingPunct="0">
        <a:lnSpc>
          <a:spcPct val="90000"/>
        </a:lnSpc>
        <a:spcBef>
          <a:spcPts val="750"/>
        </a:spcBef>
        <a:spcAft>
          <a:spcPct val="0"/>
        </a:spcAft>
        <a:buFont typeface="Arial" pitchFamily="34" charset="0"/>
        <a:buChar char="•"/>
        <a:defRPr sz="21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itchFamily="34" charset="0"/>
        <a:buChar char="•"/>
        <a:defRPr sz="1800">
          <a:solidFill>
            <a:schemeClr val="tx1"/>
          </a:solidFill>
          <a:latin typeface="+mn-lt"/>
          <a:ea typeface="+mn-ea"/>
        </a:defRPr>
      </a:lvl2pPr>
      <a:lvl3pPr marL="857250" indent="-171450" algn="l" rtl="0" eaLnBrk="0" fontAlgn="base" hangingPunct="0">
        <a:lnSpc>
          <a:spcPct val="90000"/>
        </a:lnSpc>
        <a:spcBef>
          <a:spcPts val="375"/>
        </a:spcBef>
        <a:spcAft>
          <a:spcPct val="0"/>
        </a:spcAft>
        <a:buFont typeface="Arial" pitchFamily="34" charset="0"/>
        <a:buChar char="•"/>
        <a:defRPr sz="1500">
          <a:solidFill>
            <a:schemeClr val="tx1"/>
          </a:solidFill>
          <a:latin typeface="+mn-lt"/>
          <a:ea typeface="+mn-ea"/>
        </a:defRPr>
      </a:lvl3pPr>
      <a:lvl4pPr marL="12001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4pPr>
      <a:lvl5pPr marL="1543050" indent="-171450" algn="l" rtl="0" eaLnBrk="0" fontAlgn="base" hangingPunct="0">
        <a:lnSpc>
          <a:spcPct val="90000"/>
        </a:lnSpc>
        <a:spcBef>
          <a:spcPts val="375"/>
        </a:spcBef>
        <a:spcAft>
          <a:spcPct val="0"/>
        </a:spcAft>
        <a:buFont typeface="Arial" pitchFamily="34" charset="0"/>
        <a:buChar char="•"/>
        <a:defRPr>
          <a:solidFill>
            <a:schemeClr val="tx1"/>
          </a:solidFill>
          <a:latin typeface="+mn-lt"/>
          <a:ea typeface="+mn-ea"/>
        </a:defRPr>
      </a:lvl5pPr>
      <a:lvl6pPr marL="18859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6pPr>
      <a:lvl7pPr marL="22288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7pPr>
      <a:lvl8pPr marL="25717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8pPr>
      <a:lvl9pPr marL="2914650" indent="-171450" algn="l" rtl="0" fontAlgn="base">
        <a:lnSpc>
          <a:spcPct val="90000"/>
        </a:lnSpc>
        <a:spcBef>
          <a:spcPts val="375"/>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15362" name="图片 5"/>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71625" y="531023"/>
            <a:ext cx="5610225"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矩形 6"/>
          <p:cNvSpPr>
            <a:spLocks noChangeArrowheads="1"/>
          </p:cNvSpPr>
          <p:nvPr/>
        </p:nvSpPr>
        <p:spPr bwMode="auto">
          <a:xfrm>
            <a:off x="0" y="3676650"/>
            <a:ext cx="9144000" cy="1466850"/>
          </a:xfrm>
          <a:prstGeom prst="rect">
            <a:avLst/>
          </a:prstGeom>
          <a:solidFill>
            <a:schemeClr val="accent1">
              <a:lumMod val="50000"/>
            </a:schemeClr>
          </a:solidFill>
          <a:ln>
            <a:noFill/>
          </a:ln>
          <a:extLst/>
        </p:spPr>
        <p:txBody>
          <a:bodyPr anchor="ctr"/>
          <a:lstStyle/>
          <a:p>
            <a:pPr algn="ctr" eaLnBrk="1" hangingPunct="1"/>
            <a:endParaRPr lang="zh-CN" altLang="en-US" dirty="0">
              <a:solidFill>
                <a:srgbClr val="FFFFFF"/>
              </a:solidFill>
            </a:endParaRPr>
          </a:p>
        </p:txBody>
      </p:sp>
      <p:grpSp>
        <p:nvGrpSpPr>
          <p:cNvPr id="15364" name="组合 13"/>
          <p:cNvGrpSpPr>
            <a:grpSpLocks noChangeAspect="1"/>
          </p:cNvGrpSpPr>
          <p:nvPr/>
        </p:nvGrpSpPr>
        <p:grpSpPr bwMode="auto">
          <a:xfrm>
            <a:off x="4204098" y="2106216"/>
            <a:ext cx="5082778" cy="3171825"/>
            <a:chOff x="0" y="0"/>
            <a:chExt cx="5324473" cy="3322983"/>
          </a:xfrm>
        </p:grpSpPr>
        <p:pic>
          <p:nvPicPr>
            <p:cNvPr id="15376" name="图片 1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图片 1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8" name="文本框 58"/>
          <p:cNvSpPr txBox="1">
            <a:spLocks noChangeArrowheads="1"/>
          </p:cNvSpPr>
          <p:nvPr/>
        </p:nvSpPr>
        <p:spPr bwMode="auto">
          <a:xfrm>
            <a:off x="1893767" y="1611604"/>
            <a:ext cx="55193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zh-CN" altLang="en-US" sz="3600" b="1" dirty="0" smtClean="0">
                <a:solidFill>
                  <a:srgbClr val="1C4885"/>
                </a:solidFill>
                <a:latin typeface="微软雅黑" pitchFamily="34" charset="-122"/>
                <a:ea typeface="微软雅黑" pitchFamily="34" charset="-122"/>
              </a:rPr>
              <a:t>快乐购会员数据应用方案</a:t>
            </a:r>
            <a:endParaRPr lang="zh-CN" altLang="en-US" sz="3600" b="1" dirty="0">
              <a:solidFill>
                <a:srgbClr val="1C4885"/>
              </a:solidFill>
              <a:latin typeface="微软雅黑" pitchFamily="34" charset="-122"/>
              <a:ea typeface="微软雅黑" pitchFamily="34" charset="-122"/>
            </a:endParaRPr>
          </a:p>
        </p:txBody>
      </p:sp>
      <p:sp>
        <p:nvSpPr>
          <p:cNvPr id="2" name="TextBox 1"/>
          <p:cNvSpPr txBox="1"/>
          <p:nvPr/>
        </p:nvSpPr>
        <p:spPr>
          <a:xfrm>
            <a:off x="2328879" y="3984831"/>
            <a:ext cx="4758034" cy="307777"/>
          </a:xfrm>
          <a:prstGeom prst="rect">
            <a:avLst/>
          </a:prstGeom>
          <a:noFill/>
        </p:spPr>
        <p:txBody>
          <a:bodyPr wrap="none" rtlCol="0">
            <a:spAutoFit/>
          </a:bodyPr>
          <a:lstStyle/>
          <a:p>
            <a:r>
              <a:rPr lang="zh-CN" altLang="en-US" sz="1400" dirty="0" smtClean="0">
                <a:solidFill>
                  <a:schemeClr val="bg1"/>
                </a:solidFill>
                <a:latin typeface="微软雅黑" pitchFamily="34" charset="-122"/>
                <a:ea typeface="微软雅黑" pitchFamily="34" charset="-122"/>
              </a:rPr>
              <a:t>新媒体中心     提报人：张健</a:t>
            </a:r>
            <a:r>
              <a:rPr lang="zh-CN" altLang="en-US" sz="1400" dirty="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陈贤谋、张全</a:t>
            </a:r>
            <a:r>
              <a:rPr lang="zh-CN" altLang="en-US" sz="1400" dirty="0">
                <a:solidFill>
                  <a:schemeClr val="bg1"/>
                </a:solidFill>
                <a:latin typeface="微软雅黑" pitchFamily="34" charset="-122"/>
                <a:ea typeface="微软雅黑" pitchFamily="34" charset="-122"/>
              </a:rPr>
              <a:t>、</a:t>
            </a:r>
            <a:r>
              <a:rPr lang="zh-CN" altLang="en-US" sz="1400" dirty="0" smtClean="0">
                <a:solidFill>
                  <a:schemeClr val="bg1"/>
                </a:solidFill>
                <a:latin typeface="微软雅黑" pitchFamily="34" charset="-122"/>
                <a:ea typeface="微软雅黑" pitchFamily="34" charset="-122"/>
              </a:rPr>
              <a:t>李乔、杨进</a:t>
            </a:r>
            <a:endParaRPr lang="zh-CN" altLang="en-US" sz="14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fade">
                                      <p:cBhvr>
                                        <p:cTn id="7" dur="1000"/>
                                        <p:tgtEl>
                                          <p:spTgt spid="15364"/>
                                        </p:tgtEl>
                                      </p:cBhvr>
                                    </p:animEffect>
                                    <p:anim calcmode="lin" valueType="num">
                                      <p:cBhvr>
                                        <p:cTn id="8" dur="1000" fill="hold"/>
                                        <p:tgtEl>
                                          <p:spTgt spid="15364"/>
                                        </p:tgtEl>
                                        <p:attrNameLst>
                                          <p:attrName>ppt_x</p:attrName>
                                        </p:attrNameLst>
                                      </p:cBhvr>
                                      <p:tavLst>
                                        <p:tav tm="0">
                                          <p:val>
                                            <p:strVal val="#ppt_x"/>
                                          </p:val>
                                        </p:tav>
                                        <p:tav tm="100000">
                                          <p:val>
                                            <p:strVal val="#ppt_x"/>
                                          </p:val>
                                        </p:tav>
                                      </p:tavLst>
                                    </p:anim>
                                    <p:anim calcmode="lin" valueType="num">
                                      <p:cBhvr>
                                        <p:cTn id="9" dur="1000" fill="hold"/>
                                        <p:tgtEl>
                                          <p:spTgt spid="153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15368"/>
                                        </p:tgtEl>
                                        <p:attrNameLst>
                                          <p:attrName>style.visibility</p:attrName>
                                        </p:attrNameLst>
                                      </p:cBhvr>
                                      <p:to>
                                        <p:strVal val="visible"/>
                                      </p:to>
                                    </p:set>
                                    <p:anim by="(-#ppt_w*2)" calcmode="lin" valueType="num">
                                      <p:cBhvr rctx="PPT">
                                        <p:cTn id="14" dur="500" autoRev="1" fill="hold">
                                          <p:stCondLst>
                                            <p:cond delay="0"/>
                                          </p:stCondLst>
                                        </p:cTn>
                                        <p:tgtEl>
                                          <p:spTgt spid="15368"/>
                                        </p:tgtEl>
                                        <p:attrNameLst>
                                          <p:attrName>ppt_w</p:attrName>
                                        </p:attrNameLst>
                                      </p:cBhvr>
                                    </p:anim>
                                    <p:anim by="(#ppt_w*0.50)" calcmode="lin" valueType="num">
                                      <p:cBhvr>
                                        <p:cTn id="15" dur="500" decel="50000" autoRev="1" fill="hold">
                                          <p:stCondLst>
                                            <p:cond delay="0"/>
                                          </p:stCondLst>
                                        </p:cTn>
                                        <p:tgtEl>
                                          <p:spTgt spid="15368"/>
                                        </p:tgtEl>
                                        <p:attrNameLst>
                                          <p:attrName>ppt_x</p:attrName>
                                        </p:attrNameLst>
                                      </p:cBhvr>
                                    </p:anim>
                                    <p:anim from="(-#ppt_h/2)" to="(#ppt_y)" calcmode="lin" valueType="num">
                                      <p:cBhvr>
                                        <p:cTn id="16" dur="1000" fill="hold">
                                          <p:stCondLst>
                                            <p:cond delay="0"/>
                                          </p:stCondLst>
                                        </p:cTn>
                                        <p:tgtEl>
                                          <p:spTgt spid="15368"/>
                                        </p:tgtEl>
                                        <p:attrNameLst>
                                          <p:attrName>ppt_y</p:attrName>
                                        </p:attrNameLst>
                                      </p:cBhvr>
                                    </p:anim>
                                    <p:animRot by="21600000">
                                      <p:cBhvr>
                                        <p:cTn id="17" dur="1000" fill="hold">
                                          <p:stCondLst>
                                            <p:cond delay="0"/>
                                          </p:stCondLst>
                                        </p:cTn>
                                        <p:tgtEl>
                                          <p:spTgt spid="1536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0"/>
          <p:cNvSpPr txBox="1">
            <a:spLocks noChangeArrowheads="1"/>
          </p:cNvSpPr>
          <p:nvPr/>
        </p:nvSpPr>
        <p:spPr bwMode="auto">
          <a:xfrm>
            <a:off x="130968" y="165497"/>
            <a:ext cx="52792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开展数据项目的核心</a:t>
            </a:r>
            <a:r>
              <a:rPr lang="zh-CN" altLang="en-US" b="1" dirty="0" smtClean="0">
                <a:solidFill>
                  <a:srgbClr val="1C4885"/>
                </a:solidFill>
                <a:latin typeface="微软雅黑" pitchFamily="34" charset="-122"/>
                <a:ea typeface="微软雅黑" pitchFamily="34" charset="-122"/>
              </a:rPr>
              <a:t>意义（</a:t>
            </a:r>
            <a:r>
              <a:rPr lang="zh-CN" altLang="en-US" b="1" dirty="0">
                <a:solidFill>
                  <a:srgbClr val="1C4885"/>
                </a:solidFill>
                <a:latin typeface="微软雅黑" pitchFamily="34" charset="-122"/>
                <a:ea typeface="微软雅黑" pitchFamily="34" charset="-122"/>
              </a:rPr>
              <a:t>新增、未订购会员）</a:t>
            </a:r>
          </a:p>
        </p:txBody>
      </p:sp>
      <p:sp>
        <p:nvSpPr>
          <p:cNvPr id="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4" name="组合 3"/>
          <p:cNvGrpSpPr>
            <a:grpSpLocks/>
          </p:cNvGrpSpPr>
          <p:nvPr/>
        </p:nvGrpSpPr>
        <p:grpSpPr bwMode="auto">
          <a:xfrm>
            <a:off x="3122613" y="1187218"/>
            <a:ext cx="2981325" cy="3738562"/>
            <a:chOff x="2977484" y="1071882"/>
            <a:chExt cx="3246853" cy="4071617"/>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77484" y="1071882"/>
              <a:ext cx="3246853" cy="407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02791" y="1409022"/>
              <a:ext cx="2066021" cy="274034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en-US" sz="1100">
                <a:solidFill>
                  <a:schemeClr val="tx1">
                    <a:lumMod val="50000"/>
                    <a:lumOff val="50000"/>
                  </a:schemeClr>
                </a:solidFill>
              </a:endParaRPr>
            </a:p>
          </p:txBody>
        </p:sp>
      </p:grpSp>
      <p:grpSp>
        <p:nvGrpSpPr>
          <p:cNvPr id="7" name="组合 6"/>
          <p:cNvGrpSpPr>
            <a:grpSpLocks/>
          </p:cNvGrpSpPr>
          <p:nvPr/>
        </p:nvGrpSpPr>
        <p:grpSpPr bwMode="auto">
          <a:xfrm>
            <a:off x="6401702" y="1287671"/>
            <a:ext cx="2132013" cy="1381108"/>
            <a:chOff x="6597339" y="1985092"/>
            <a:chExt cx="2133080" cy="1379947"/>
          </a:xfrm>
        </p:grpSpPr>
        <p:sp>
          <p:nvSpPr>
            <p:cNvPr id="11" name="Freeform 35"/>
            <p:cNvSpPr>
              <a:spLocks noEditPoints="1"/>
            </p:cNvSpPr>
            <p:nvPr/>
          </p:nvSpPr>
          <p:spPr bwMode="auto">
            <a:xfrm>
              <a:off x="6597339" y="1985092"/>
              <a:ext cx="432000" cy="432000"/>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9" name="Text Box 10"/>
            <p:cNvSpPr txBox="1">
              <a:spLocks noChangeArrowheads="1"/>
            </p:cNvSpPr>
            <p:nvPr/>
          </p:nvSpPr>
          <p:spPr bwMode="auto">
            <a:xfrm>
              <a:off x="7124653" y="2008885"/>
              <a:ext cx="1605766" cy="1356154"/>
            </a:xfrm>
            <a:prstGeom prst="rect">
              <a:avLst/>
            </a:prstGeom>
            <a:noFill/>
            <a:ln w="9525">
              <a:noFill/>
              <a:miter lim="800000"/>
              <a:headEnd/>
              <a:tailEnd/>
            </a:ln>
          </p:spPr>
          <p:txBody>
            <a:bodyPr lIns="45720" tIns="22860" rIns="45720" bIns="22860">
              <a:spAutoFit/>
            </a:bodyPr>
            <a:lstStyle/>
            <a:p>
              <a:pPr algn="just" defTabSz="685754" eaLnBrk="1" fontAlgn="auto" hangingPunct="1">
                <a:lnSpc>
                  <a:spcPct val="120000"/>
                </a:lnSpc>
                <a:spcBef>
                  <a:spcPts val="0"/>
                </a:spcBef>
                <a:spcAft>
                  <a:spcPts val="0"/>
                </a:spcAft>
                <a:defRPr/>
              </a:pPr>
              <a:r>
                <a:rPr lang="zh-CN" altLang="en-US" sz="1600" b="1" dirty="0" smtClean="0">
                  <a:solidFill>
                    <a:schemeClr val="tx1">
                      <a:lumMod val="50000"/>
                      <a:lumOff val="50000"/>
                    </a:schemeClr>
                  </a:solidFill>
                  <a:latin typeface="微软雅黑" pitchFamily="34" charset="-122"/>
                  <a:ea typeface="微软雅黑" pitchFamily="34" charset="-122"/>
                </a:rPr>
                <a:t>会员价值</a:t>
              </a:r>
              <a:endParaRPr lang="en-US" altLang="zh-CN" sz="1600" b="1" dirty="0" smtClean="0">
                <a:solidFill>
                  <a:schemeClr val="tx1">
                    <a:lumMod val="50000"/>
                    <a:lumOff val="50000"/>
                  </a:schemeClr>
                </a:solidFill>
                <a:latin typeface="微软雅黑" pitchFamily="34" charset="-122"/>
                <a:ea typeface="微软雅黑" pitchFamily="34" charset="-122"/>
              </a:endParaRPr>
            </a:p>
            <a:p>
              <a:pPr algn="just" defTabSz="685754" eaLnBrk="1" fontAlgn="auto" hangingPunct="1">
                <a:lnSpc>
                  <a:spcPct val="120000"/>
                </a:lnSpc>
                <a:spcBef>
                  <a:spcPts val="0"/>
                </a:spcBef>
                <a:spcAft>
                  <a:spcPts val="0"/>
                </a:spcAft>
                <a:defRPr/>
              </a:pPr>
              <a:r>
                <a:rPr lang="zh-CN" altLang="en-US" sz="1100" dirty="0">
                  <a:solidFill>
                    <a:schemeClr val="tx1">
                      <a:lumMod val="50000"/>
                      <a:lumOff val="50000"/>
                    </a:schemeClr>
                  </a:solidFill>
                  <a:latin typeface="微软雅黑" pitchFamily="34" charset="-122"/>
                  <a:ea typeface="微软雅黑" pitchFamily="34" charset="-122"/>
                </a:rPr>
                <a:t>一</a:t>
              </a:r>
              <a:r>
                <a:rPr lang="zh-CN" altLang="en-US" sz="1100" dirty="0" smtClean="0">
                  <a:solidFill>
                    <a:schemeClr val="tx1">
                      <a:lumMod val="50000"/>
                      <a:lumOff val="50000"/>
                    </a:schemeClr>
                  </a:solidFill>
                  <a:latin typeface="微软雅黑" pitchFamily="34" charset="-122"/>
                  <a:ea typeface="微软雅黑" pitchFamily="34" charset="-122"/>
                </a:rPr>
                <a:t>个公司的营销费用是有效的，如何将这部分费用给到合适的人，已带来最大的价值是需要关注的。</a:t>
              </a:r>
              <a:endParaRPr lang="zh-CN" altLang="en-US" sz="1100" dirty="0">
                <a:solidFill>
                  <a:schemeClr val="tx1">
                    <a:lumMod val="50000"/>
                    <a:lumOff val="50000"/>
                  </a:schemeClr>
                </a:solidFill>
                <a:latin typeface="微软雅黑" pitchFamily="34" charset="-122"/>
                <a:ea typeface="微软雅黑" pitchFamily="34" charset="-122"/>
              </a:endParaRPr>
            </a:p>
          </p:txBody>
        </p:sp>
      </p:grpSp>
      <p:grpSp>
        <p:nvGrpSpPr>
          <p:cNvPr id="12" name="组合 11"/>
          <p:cNvGrpSpPr>
            <a:grpSpLocks/>
          </p:cNvGrpSpPr>
          <p:nvPr/>
        </p:nvGrpSpPr>
        <p:grpSpPr bwMode="auto">
          <a:xfrm>
            <a:off x="6663066" y="3027094"/>
            <a:ext cx="1884937" cy="1358234"/>
            <a:chOff x="6858665" y="3288963"/>
            <a:chExt cx="1884669" cy="1357574"/>
          </a:xfrm>
        </p:grpSpPr>
        <p:sp>
          <p:nvSpPr>
            <p:cNvPr id="18" name="Oval 26"/>
            <p:cNvSpPr>
              <a:spLocks noChangeArrowheads="1"/>
            </p:cNvSpPr>
            <p:nvPr/>
          </p:nvSpPr>
          <p:spPr bwMode="auto">
            <a:xfrm>
              <a:off x="6858665" y="3288963"/>
              <a:ext cx="11653" cy="998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800">
                <a:solidFill>
                  <a:schemeClr val="tx1">
                    <a:lumMod val="50000"/>
                    <a:lumOff val="50000"/>
                  </a:schemeClr>
                </a:solidFill>
                <a:latin typeface="+mn-lt"/>
                <a:ea typeface="+mn-ea"/>
              </a:endParaRPr>
            </a:p>
          </p:txBody>
        </p:sp>
        <p:sp>
          <p:nvSpPr>
            <p:cNvPr id="14" name="Text Box 10"/>
            <p:cNvSpPr txBox="1">
              <a:spLocks noChangeArrowheads="1"/>
            </p:cNvSpPr>
            <p:nvPr/>
          </p:nvSpPr>
          <p:spPr bwMode="auto">
            <a:xfrm>
              <a:off x="7137012" y="3289902"/>
              <a:ext cx="1606322" cy="1356635"/>
            </a:xfrm>
            <a:prstGeom prst="rect">
              <a:avLst/>
            </a:prstGeom>
            <a:noFill/>
            <a:ln w="9525">
              <a:noFill/>
              <a:miter lim="800000"/>
              <a:headEnd/>
              <a:tailEnd/>
            </a:ln>
          </p:spPr>
          <p:txBody>
            <a:bodyPr lIns="45720" tIns="22860" rIns="45720" bIns="22860">
              <a:spAutoFit/>
            </a:bodyPr>
            <a:lstStyle/>
            <a:p>
              <a:pPr algn="just" defTabSz="685754"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itchFamily="34" charset="-122"/>
                  <a:ea typeface="微软雅黑" pitchFamily="34" charset="-122"/>
                </a:rPr>
                <a:t>持续培养</a:t>
              </a:r>
              <a:endParaRPr lang="en-US" altLang="zh-CN" sz="1600" b="1" dirty="0">
                <a:solidFill>
                  <a:schemeClr val="tx1">
                    <a:lumMod val="50000"/>
                    <a:lumOff val="50000"/>
                  </a:schemeClr>
                </a:solidFill>
                <a:latin typeface="微软雅黑" pitchFamily="34" charset="-122"/>
                <a:ea typeface="微软雅黑" pitchFamily="34" charset="-122"/>
              </a:endParaRPr>
            </a:p>
            <a:p>
              <a:pPr algn="just" defTabSz="685754" eaLnBrk="1" fontAlgn="auto" hangingPunct="1">
                <a:lnSpc>
                  <a:spcPct val="120000"/>
                </a:lnSpc>
                <a:spcBef>
                  <a:spcPts val="0"/>
                </a:spcBef>
                <a:spcAft>
                  <a:spcPts val="0"/>
                </a:spcAft>
                <a:defRPr/>
              </a:pPr>
              <a:r>
                <a:rPr lang="zh-CN" altLang="en-US" sz="1100" dirty="0">
                  <a:solidFill>
                    <a:schemeClr val="tx1">
                      <a:lumMod val="50000"/>
                      <a:lumOff val="50000"/>
                    </a:schemeClr>
                  </a:solidFill>
                  <a:latin typeface="微软雅黑" pitchFamily="34" charset="-122"/>
                  <a:ea typeface="微软雅黑" pitchFamily="34" charset="-122"/>
                </a:rPr>
                <a:t>新会员到核心会员的流转过程就是一个培养的过程，在这个过程有良好的体验就能够不断的降低这个过程的损耗。</a:t>
              </a:r>
            </a:p>
          </p:txBody>
        </p:sp>
      </p:grpSp>
      <p:sp>
        <p:nvSpPr>
          <p:cNvPr id="25" name="Text Box 10"/>
          <p:cNvSpPr txBox="1">
            <a:spLocks noChangeArrowheads="1"/>
          </p:cNvSpPr>
          <p:nvPr/>
        </p:nvSpPr>
        <p:spPr bwMode="auto">
          <a:xfrm>
            <a:off x="386448" y="3009499"/>
            <a:ext cx="1606550" cy="1357295"/>
          </a:xfrm>
          <a:prstGeom prst="rect">
            <a:avLst/>
          </a:prstGeom>
          <a:noFill/>
          <a:ln w="9525">
            <a:noFill/>
            <a:miter lim="800000"/>
            <a:headEnd/>
            <a:tailEnd/>
          </a:ln>
        </p:spPr>
        <p:txBody>
          <a:bodyPr lIns="45720" tIns="22860" rIns="45720" bIns="22860">
            <a:spAutoFit/>
          </a:bodyPr>
          <a:lstStyle/>
          <a:p>
            <a:pPr algn="just" defTabSz="685754"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itchFamily="34" charset="-122"/>
                <a:ea typeface="微软雅黑" pitchFamily="34" charset="-122"/>
              </a:rPr>
              <a:t>快速订购</a:t>
            </a:r>
            <a:endParaRPr lang="en-US" altLang="zh-CN" sz="1600" b="1" dirty="0">
              <a:solidFill>
                <a:schemeClr val="tx1">
                  <a:lumMod val="50000"/>
                  <a:lumOff val="50000"/>
                </a:schemeClr>
              </a:solidFill>
              <a:latin typeface="微软雅黑" pitchFamily="34" charset="-122"/>
              <a:ea typeface="微软雅黑" pitchFamily="34" charset="-122"/>
            </a:endParaRPr>
          </a:p>
          <a:p>
            <a:pPr algn="just" defTabSz="685754"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itchFamily="34" charset="-122"/>
                <a:ea typeface="微软雅黑" pitchFamily="34" charset="-122"/>
              </a:rPr>
              <a:t>人们对第一次的事情都是很犹豫的，而如果第一次订购能够达成，后续的流失将远远低于第一次。</a:t>
            </a:r>
            <a:endParaRPr lang="en-US" altLang="zh-CN" sz="1100" dirty="0">
              <a:solidFill>
                <a:schemeClr val="tx1">
                  <a:lumMod val="50000"/>
                  <a:lumOff val="50000"/>
                </a:schemeClr>
              </a:solidFill>
              <a:latin typeface="微软雅黑" pitchFamily="34" charset="-122"/>
              <a:ea typeface="微软雅黑" pitchFamily="34" charset="-122"/>
            </a:endParaRPr>
          </a:p>
        </p:txBody>
      </p:sp>
      <p:sp>
        <p:nvSpPr>
          <p:cNvPr id="26" name="Freeform 35"/>
          <p:cNvSpPr>
            <a:spLocks noEditPoints="1"/>
          </p:cNvSpPr>
          <p:nvPr/>
        </p:nvSpPr>
        <p:spPr bwMode="auto">
          <a:xfrm>
            <a:off x="2193023" y="1322370"/>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7" name="Freeform 35"/>
          <p:cNvSpPr>
            <a:spLocks noEditPoints="1"/>
          </p:cNvSpPr>
          <p:nvPr/>
        </p:nvSpPr>
        <p:spPr bwMode="auto">
          <a:xfrm>
            <a:off x="2193023" y="2943824"/>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8" name="Freeform 35"/>
          <p:cNvSpPr>
            <a:spLocks noEditPoints="1"/>
          </p:cNvSpPr>
          <p:nvPr/>
        </p:nvSpPr>
        <p:spPr bwMode="auto">
          <a:xfrm>
            <a:off x="6401702" y="2943824"/>
            <a:ext cx="431784" cy="432363"/>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100" dirty="0">
              <a:solidFill>
                <a:schemeClr val="tx1">
                  <a:lumMod val="50000"/>
                  <a:lumOff val="50000"/>
                </a:schemeClr>
              </a:solidFill>
              <a:latin typeface="+mn-lt"/>
              <a:ea typeface="+mn-ea"/>
            </a:endParaRPr>
          </a:p>
        </p:txBody>
      </p:sp>
      <p:sp>
        <p:nvSpPr>
          <p:cNvPr id="29" name="Text Box 10"/>
          <p:cNvSpPr txBox="1">
            <a:spLocks noChangeArrowheads="1"/>
          </p:cNvSpPr>
          <p:nvPr/>
        </p:nvSpPr>
        <p:spPr bwMode="auto">
          <a:xfrm>
            <a:off x="386448" y="1298557"/>
            <a:ext cx="1604963" cy="1357295"/>
          </a:xfrm>
          <a:prstGeom prst="rect">
            <a:avLst/>
          </a:prstGeom>
          <a:noFill/>
          <a:ln w="9525">
            <a:noFill/>
            <a:miter lim="800000"/>
            <a:headEnd/>
            <a:tailEnd/>
          </a:ln>
        </p:spPr>
        <p:txBody>
          <a:bodyPr lIns="45720" tIns="22860" rIns="45720" bIns="22860">
            <a:spAutoFit/>
          </a:bodyPr>
          <a:lstStyle/>
          <a:p>
            <a:pPr algn="just" defTabSz="685754" eaLnBrk="1" fontAlgn="auto" hangingPunct="1">
              <a:lnSpc>
                <a:spcPct val="120000"/>
              </a:lnSpc>
              <a:spcBef>
                <a:spcPts val="0"/>
              </a:spcBef>
              <a:spcAft>
                <a:spcPts val="0"/>
              </a:spcAft>
              <a:defRPr/>
            </a:pPr>
            <a:r>
              <a:rPr lang="zh-CN" altLang="en-US" sz="1600" b="1" dirty="0">
                <a:solidFill>
                  <a:schemeClr val="tx1">
                    <a:lumMod val="50000"/>
                    <a:lumOff val="50000"/>
                  </a:schemeClr>
                </a:solidFill>
                <a:latin typeface="微软雅黑" pitchFamily="34" charset="-122"/>
                <a:ea typeface="微软雅黑" pitchFamily="34" charset="-122"/>
              </a:rPr>
              <a:t>转化</a:t>
            </a:r>
            <a:endParaRPr lang="en-US" altLang="zh-CN" sz="1600" b="1" dirty="0">
              <a:solidFill>
                <a:schemeClr val="tx1">
                  <a:lumMod val="50000"/>
                  <a:lumOff val="50000"/>
                </a:schemeClr>
              </a:solidFill>
              <a:latin typeface="微软雅黑" pitchFamily="34" charset="-122"/>
              <a:ea typeface="微软雅黑" pitchFamily="34" charset="-122"/>
            </a:endParaRPr>
          </a:p>
          <a:p>
            <a:pPr algn="just" defTabSz="685754" eaLnBrk="1" fontAlgn="auto" hangingPunct="1">
              <a:lnSpc>
                <a:spcPct val="120000"/>
              </a:lnSpc>
              <a:spcBef>
                <a:spcPts val="0"/>
              </a:spcBef>
              <a:spcAft>
                <a:spcPts val="0"/>
              </a:spcAft>
              <a:defRPr/>
            </a:pPr>
            <a:r>
              <a:rPr lang="zh-CN" altLang="en-US" sz="1100" dirty="0" smtClean="0">
                <a:solidFill>
                  <a:schemeClr val="tx1">
                    <a:lumMod val="50000"/>
                    <a:lumOff val="50000"/>
                  </a:schemeClr>
                </a:solidFill>
                <a:latin typeface="微软雅黑" pitchFamily="34" charset="-122"/>
                <a:ea typeface="微软雅黑" pitchFamily="34" charset="-122"/>
              </a:rPr>
              <a:t>会员既然产生了注册行为就已经证明他对快乐购产生了一定程度的认可，订购转化才是注册的目的。</a:t>
            </a:r>
            <a:endParaRPr lang="zh-CN" altLang="en-US" sz="11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29783078"/>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2" presetClass="entr" presetSubtype="4" decel="10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25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6626"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6629" name="文本框 12"/>
          <p:cNvSpPr txBox="1">
            <a:spLocks noChangeArrowheads="1"/>
          </p:cNvSpPr>
          <p:nvPr/>
        </p:nvSpPr>
        <p:spPr bwMode="auto">
          <a:xfrm>
            <a:off x="1808840" y="1963147"/>
            <a:ext cx="62900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a:solidFill>
                  <a:srgbClr val="1C4885"/>
                </a:solidFill>
                <a:latin typeface="微软雅黑" pitchFamily="34" charset="-122"/>
                <a:ea typeface="微软雅黑" pitchFamily="34" charset="-122"/>
              </a:rPr>
              <a:t>不同渠道的数据应用场景</a:t>
            </a:r>
          </a:p>
        </p:txBody>
      </p:sp>
      <p:grpSp>
        <p:nvGrpSpPr>
          <p:cNvPr id="26630" name="组合 13"/>
          <p:cNvGrpSpPr>
            <a:grpSpLocks noChangeAspect="1"/>
          </p:cNvGrpSpPr>
          <p:nvPr/>
        </p:nvGrpSpPr>
        <p:grpSpPr bwMode="auto">
          <a:xfrm>
            <a:off x="5103019" y="2383631"/>
            <a:ext cx="4183856" cy="2611041"/>
            <a:chOff x="0" y="0"/>
            <a:chExt cx="5324473" cy="3322983"/>
          </a:xfrm>
        </p:grpSpPr>
        <p:pic>
          <p:nvPicPr>
            <p:cNvPr id="26633"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31" name="矩形 16"/>
          <p:cNvSpPr>
            <a:spLocks noChangeArrowheads="1"/>
          </p:cNvSpPr>
          <p:nvPr/>
        </p:nvSpPr>
        <p:spPr bwMode="auto">
          <a:xfrm>
            <a:off x="2164555" y="3758804"/>
            <a:ext cx="4169337"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要完成上面的目的，肯定不是靠所谓的会员标签体系就能够完成的，最后的执行点肯定是在运营的动作上，而要到达好的效果肯定就是会员精准运营。</a:t>
            </a:r>
            <a:endParaRPr lang="en-US" sz="12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883569" cy="4062651"/>
            <a:chOff x="0" y="1571625"/>
            <a:chExt cx="2511425" cy="5416868"/>
          </a:xfrm>
        </p:grpSpPr>
        <p:sp>
          <p:nvSpPr>
            <p:cNvPr id="2662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3</a:t>
              </a:r>
              <a:endParaRPr lang="zh-CN" altLang="en-US" sz="25800" b="1" dirty="0">
                <a:solidFill>
                  <a:srgbClr val="1C4885"/>
                </a:solidFill>
                <a:latin typeface="微软雅黑" pitchFamily="34" charset="-122"/>
                <a:ea typeface="微软雅黑" pitchFamily="34" charset="-122"/>
              </a:endParaRPr>
            </a:p>
          </p:txBody>
        </p:sp>
        <p:sp>
          <p:nvSpPr>
            <p:cNvPr id="26632" name="文本框 18"/>
            <p:cNvSpPr>
              <a:spLocks/>
            </p:cNvSpPr>
            <p:nvPr/>
          </p:nvSpPr>
          <p:spPr bwMode="auto">
            <a:xfrm>
              <a:off x="428625" y="4899025"/>
              <a:ext cx="2082800" cy="976313"/>
            </a:xfrm>
            <a:custGeom>
              <a:avLst/>
              <a:gdLst>
                <a:gd name="T0" fmla="*/ 1376187 w 2083287"/>
                <a:gd name="T1" fmla="*/ 0 h 976698"/>
                <a:gd name="T2" fmla="*/ 2079880 w 2083287"/>
                <a:gd name="T3" fmla="*/ 0 h 976698"/>
                <a:gd name="T4" fmla="*/ 2060732 w 2083287"/>
                <a:gd name="T5" fmla="*/ 197901 h 976698"/>
                <a:gd name="T6" fmla="*/ 1738045 w 2083287"/>
                <a:gd name="T7" fmla="*/ 710027 h 976698"/>
                <a:gd name="T8" fmla="*/ 820536 w 2083287"/>
                <a:gd name="T9" fmla="*/ 974006 h 976698"/>
                <a:gd name="T10" fmla="*/ 0 w 2083287"/>
                <a:gd name="T11" fmla="*/ 805826 h 976698"/>
                <a:gd name="T12" fmla="*/ 0 w 2083287"/>
                <a:gd name="T13" fmla="*/ 199095 h 976698"/>
                <a:gd name="T14" fmla="*/ 771517 w 2083287"/>
                <a:gd name="T15" fmla="*/ 446048 h 976698"/>
                <a:gd name="T16" fmla="*/ 1214822 w 2083287"/>
                <a:gd name="T17" fmla="*/ 322574 h 976698"/>
                <a:gd name="T18" fmla="*/ 1368672 w 2083287"/>
                <a:gd name="T19" fmla="*/ 78684 h 976698"/>
                <a:gd name="T20" fmla="*/ 1376187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1000"/>
                                        <p:tgtEl>
                                          <p:spTgt spid="26630"/>
                                        </p:tgtEl>
                                      </p:cBhvr>
                                    </p:animEffect>
                                    <p:anim calcmode="lin" valueType="num">
                                      <p:cBhvr>
                                        <p:cTn id="8" dur="1000" fill="hold"/>
                                        <p:tgtEl>
                                          <p:spTgt spid="26630"/>
                                        </p:tgtEl>
                                        <p:attrNameLst>
                                          <p:attrName>ppt_x</p:attrName>
                                        </p:attrNameLst>
                                      </p:cBhvr>
                                      <p:tavLst>
                                        <p:tav tm="0">
                                          <p:val>
                                            <p:strVal val="#ppt_x"/>
                                          </p:val>
                                        </p:tav>
                                        <p:tav tm="100000">
                                          <p:val>
                                            <p:strVal val="#ppt_x"/>
                                          </p:val>
                                        </p:tav>
                                      </p:tavLst>
                                    </p:anim>
                                    <p:anim calcmode="lin" valueType="num">
                                      <p:cBhvr>
                                        <p:cTn id="9" dur="1000" fill="hold"/>
                                        <p:tgtEl>
                                          <p:spTgt spid="266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wipe(left)">
                                      <p:cBhvr>
                                        <p:cTn id="22" dur="500"/>
                                        <p:tgtEl>
                                          <p:spTgt spid="2662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26631"/>
                                        </p:tgtEl>
                                        <p:attrNameLst>
                                          <p:attrName>style.visibility</p:attrName>
                                        </p:attrNameLst>
                                      </p:cBhvr>
                                      <p:to>
                                        <p:strVal val="visible"/>
                                      </p:to>
                                    </p:set>
                                    <p:animEffect transition="in" filter="barn(inVertical)">
                                      <p:cBhvr>
                                        <p:cTn id="2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3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7653" name="Oval 13"/>
          <p:cNvSpPr>
            <a:spLocks noChangeAspect="1" noChangeArrowheads="1"/>
          </p:cNvSpPr>
          <p:nvPr/>
        </p:nvSpPr>
        <p:spPr bwMode="auto">
          <a:xfrm>
            <a:off x="892969" y="2240126"/>
            <a:ext cx="472658" cy="432197"/>
          </a:xfrm>
          <a:prstGeom prst="ellipse">
            <a:avLst/>
          </a:pr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hangingPunct="1"/>
            <a:endParaRPr lang="en-US" altLang="zh-CN" sz="2400">
              <a:solidFill>
                <a:srgbClr val="FFFFFF"/>
              </a:solidFill>
            </a:endParaRPr>
          </a:p>
        </p:txBody>
      </p:sp>
      <p:sp>
        <p:nvSpPr>
          <p:cNvPr id="27652" name="Oval 10"/>
          <p:cNvSpPr>
            <a:spLocks noChangeAspect="1" noChangeArrowheads="1"/>
          </p:cNvSpPr>
          <p:nvPr/>
        </p:nvSpPr>
        <p:spPr bwMode="auto">
          <a:xfrm>
            <a:off x="858441" y="1087382"/>
            <a:ext cx="472658" cy="432197"/>
          </a:xfrm>
          <a:prstGeom prst="ellipse">
            <a:avLst/>
          </a:prstGeom>
          <a:solidFill>
            <a:srgbClr val="1C4885"/>
          </a:solidFill>
          <a:ln>
            <a:noFill/>
          </a:ln>
          <a:extLst/>
        </p:spPr>
        <p:txBody>
          <a:bodyPr anchor="ctr"/>
          <a:lstStyle/>
          <a:p>
            <a:pPr algn="ctr" eaLnBrk="1" hangingPunct="1"/>
            <a:endParaRPr lang="en-US" altLang="zh-CN" sz="2400">
              <a:solidFill>
                <a:srgbClr val="FFFFFF"/>
              </a:solidFill>
            </a:endParaRPr>
          </a:p>
        </p:txBody>
      </p:sp>
      <p:sp>
        <p:nvSpPr>
          <p:cNvPr id="27656" name="Oval 19"/>
          <p:cNvSpPr>
            <a:spLocks noChangeAspect="1" noChangeArrowheads="1"/>
          </p:cNvSpPr>
          <p:nvPr/>
        </p:nvSpPr>
        <p:spPr bwMode="auto">
          <a:xfrm>
            <a:off x="892969" y="3392871"/>
            <a:ext cx="472658" cy="432197"/>
          </a:xfrm>
          <a:prstGeom prst="ellipse">
            <a:avLst/>
          </a:prstGeom>
          <a:solidFill>
            <a:srgbClr val="1C4885"/>
          </a:solidFill>
          <a:ln>
            <a:noFill/>
          </a:ln>
          <a:extLst/>
        </p:spPr>
        <p:txBody>
          <a:bodyPr anchor="ctr"/>
          <a:lstStyle/>
          <a:p>
            <a:pPr algn="ctr" eaLnBrk="1" hangingPunct="1"/>
            <a:endParaRPr lang="en-US" altLang="zh-CN" sz="2400">
              <a:solidFill>
                <a:srgbClr val="FFFFFF"/>
              </a:solidFill>
            </a:endParaRPr>
          </a:p>
        </p:txBody>
      </p:sp>
      <p:grpSp>
        <p:nvGrpSpPr>
          <p:cNvPr id="27658" name="组合 9"/>
          <p:cNvGrpSpPr>
            <a:grpSpLocks noChangeAspect="1"/>
          </p:cNvGrpSpPr>
          <p:nvPr/>
        </p:nvGrpSpPr>
        <p:grpSpPr bwMode="auto">
          <a:xfrm>
            <a:off x="6124575" y="1497807"/>
            <a:ext cx="3019425" cy="3078956"/>
            <a:chOff x="0" y="0"/>
            <a:chExt cx="4025152" cy="4106791"/>
          </a:xfrm>
        </p:grpSpPr>
        <p:pic>
          <p:nvPicPr>
            <p:cNvPr id="27662" name="图片 11"/>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4025152" cy="410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图片 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8859" y="432478"/>
              <a:ext cx="3486293" cy="235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9" name="矩形 13"/>
          <p:cNvSpPr>
            <a:spLocks noChangeArrowheads="1"/>
          </p:cNvSpPr>
          <p:nvPr/>
        </p:nvSpPr>
        <p:spPr bwMode="auto">
          <a:xfrm>
            <a:off x="1513285" y="1087382"/>
            <a:ext cx="4169058"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smtClean="0">
                <a:solidFill>
                  <a:srgbClr val="445469"/>
                </a:solidFill>
                <a:latin typeface="微软雅黑" pitchFamily="34" charset="-122"/>
                <a:ea typeface="微软雅黑" pitchFamily="34" charset="-122"/>
                <a:sym typeface="Arial" pitchFamily="34" charset="0"/>
              </a:rPr>
              <a:t>优化置入表</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en-US" sz="1200" dirty="0" smtClean="0">
                <a:solidFill>
                  <a:srgbClr val="445469"/>
                </a:solidFill>
                <a:latin typeface="微软雅黑" pitchFamily="34" charset="-122"/>
                <a:ea typeface="微软雅黑" pitchFamily="34" charset="-122"/>
                <a:sym typeface="Arial" pitchFamily="34" charset="0"/>
              </a:rPr>
              <a:t>TV</a:t>
            </a:r>
            <a:r>
              <a:rPr lang="zh-CN" altLang="en-US" sz="1200" dirty="0" smtClean="0">
                <a:solidFill>
                  <a:srgbClr val="445469"/>
                </a:solidFill>
                <a:latin typeface="微软雅黑" pitchFamily="34" charset="-122"/>
                <a:ea typeface="微软雅黑" pitchFamily="34" charset="-122"/>
                <a:sym typeface="Arial" pitchFamily="34" charset="0"/>
              </a:rPr>
              <a:t>对会员的运营主要还是集中在商品置入表当中，如何在合适的时间给用户提供合适商品的电视节目，是需要通过大量数据进行优化的。</a:t>
            </a:r>
            <a:endParaRPr lang="en-US" sz="1200" dirty="0">
              <a:solidFill>
                <a:srgbClr val="445469"/>
              </a:solidFill>
              <a:latin typeface="微软雅黑" pitchFamily="34" charset="-122"/>
              <a:ea typeface="微软雅黑" pitchFamily="34" charset="-122"/>
              <a:sym typeface="Arial" pitchFamily="34" charset="0"/>
            </a:endParaRPr>
          </a:p>
        </p:txBody>
      </p:sp>
      <p:sp>
        <p:nvSpPr>
          <p:cNvPr id="27660" name="矩形 14"/>
          <p:cNvSpPr>
            <a:spLocks noChangeArrowheads="1"/>
          </p:cNvSpPr>
          <p:nvPr/>
        </p:nvSpPr>
        <p:spPr bwMode="auto">
          <a:xfrm>
            <a:off x="1513285" y="2240126"/>
            <a:ext cx="4169058"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smtClean="0">
                <a:solidFill>
                  <a:srgbClr val="445469"/>
                </a:solidFill>
                <a:latin typeface="微软雅黑" pitchFamily="34" charset="-122"/>
                <a:ea typeface="微软雅黑" pitchFamily="34" charset="-122"/>
                <a:sym typeface="Arial" pitchFamily="34" charset="0"/>
              </a:rPr>
              <a:t>话术优化</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买类型的商品的会员到底关心什么，这个是需要对会员的需求进行分析的，而会员标签体系就能提供这样的支撑。</a:t>
            </a:r>
            <a:endParaRPr lang="en-US" sz="1200" dirty="0">
              <a:solidFill>
                <a:srgbClr val="445469"/>
              </a:solidFill>
              <a:latin typeface="微软雅黑" pitchFamily="34" charset="-122"/>
              <a:ea typeface="微软雅黑" pitchFamily="34" charset="-122"/>
              <a:sym typeface="Arial" pitchFamily="34" charset="0"/>
            </a:endParaRPr>
          </a:p>
        </p:txBody>
      </p:sp>
      <p:sp>
        <p:nvSpPr>
          <p:cNvPr id="27661" name="矩形 15"/>
          <p:cNvSpPr>
            <a:spLocks noChangeArrowheads="1"/>
          </p:cNvSpPr>
          <p:nvPr/>
        </p:nvSpPr>
        <p:spPr bwMode="auto">
          <a:xfrm>
            <a:off x="1513285" y="3392871"/>
            <a:ext cx="4169058"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912019" eaLnBrk="1" hangingPunct="1">
              <a:lnSpc>
                <a:spcPct val="120000"/>
              </a:lnSpc>
              <a:spcBef>
                <a:spcPct val="20000"/>
              </a:spcBef>
            </a:pPr>
            <a:r>
              <a:rPr lang="zh-CN" altLang="en-US" sz="1600" b="1" dirty="0">
                <a:solidFill>
                  <a:srgbClr val="445469"/>
                </a:solidFill>
                <a:latin typeface="微软雅黑" pitchFamily="34" charset="-122"/>
                <a:ea typeface="微软雅黑" pitchFamily="34" charset="-122"/>
                <a:sym typeface="Arial" pitchFamily="34" charset="0"/>
              </a:rPr>
              <a:t>精</a:t>
            </a:r>
            <a:r>
              <a:rPr lang="zh-CN" altLang="en-US" sz="1600" b="1" dirty="0" smtClean="0">
                <a:solidFill>
                  <a:srgbClr val="445469"/>
                </a:solidFill>
                <a:latin typeface="微软雅黑" pitchFamily="34" charset="-122"/>
                <a:ea typeface="微软雅黑" pitchFamily="34" charset="-122"/>
                <a:sym typeface="Arial" pitchFamily="34" charset="0"/>
              </a:rPr>
              <a:t>准会员经营</a:t>
            </a:r>
            <a:endParaRPr lang="en-US" altLang="zh-CN" sz="1600" b="1" dirty="0" smtClean="0">
              <a:solidFill>
                <a:srgbClr val="445469"/>
              </a:solidFill>
              <a:latin typeface="微软雅黑" pitchFamily="34" charset="-122"/>
              <a:ea typeface="微软雅黑" pitchFamily="34" charset="-122"/>
              <a:sym typeface="Arial" pitchFamily="34" charset="0"/>
            </a:endParaRPr>
          </a:p>
          <a:p>
            <a:pPr defTabSz="912019" eaLnBrk="1" hangingPunct="1">
              <a:lnSpc>
                <a:spcPct val="120000"/>
              </a:lnSpc>
              <a:spcBef>
                <a:spcPct val="20000"/>
              </a:spcBef>
            </a:pPr>
            <a:r>
              <a:rPr lang="zh-CN" altLang="en-US" sz="1200" dirty="0" smtClean="0">
                <a:solidFill>
                  <a:srgbClr val="445469"/>
                </a:solidFill>
                <a:latin typeface="微软雅黑" pitchFamily="34" charset="-122"/>
                <a:ea typeface="微软雅黑" pitchFamily="34" charset="-122"/>
                <a:sym typeface="Arial" pitchFamily="34" charset="0"/>
              </a:rPr>
              <a:t>会员经营是需要大量的数据支撑的，如果没有会员标签体系，就会照成对所有的会员进行一个模式推荐，造成会员的反感。</a:t>
            </a:r>
            <a:endParaRPr lang="en-US" sz="1200" dirty="0">
              <a:solidFill>
                <a:srgbClr val="445469"/>
              </a:solidFill>
              <a:latin typeface="微软雅黑" pitchFamily="34" charset="-122"/>
              <a:ea typeface="微软雅黑" pitchFamily="34" charset="-122"/>
              <a:sym typeface="Arial" pitchFamily="34" charset="0"/>
            </a:endParaRPr>
          </a:p>
        </p:txBody>
      </p:sp>
      <p:sp>
        <p:nvSpPr>
          <p:cNvPr id="16" name="文本框 10"/>
          <p:cNvSpPr txBox="1">
            <a:spLocks noChangeArrowheads="1"/>
          </p:cNvSpPr>
          <p:nvPr/>
        </p:nvSpPr>
        <p:spPr bwMode="auto">
          <a:xfrm>
            <a:off x="130969" y="165497"/>
            <a:ext cx="36190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不同渠道的数据应用</a:t>
            </a:r>
            <a:r>
              <a:rPr lang="zh-CN" altLang="en-US" b="1" dirty="0" smtClean="0">
                <a:solidFill>
                  <a:srgbClr val="1C4885"/>
                </a:solidFill>
                <a:latin typeface="微软雅黑" pitchFamily="34" charset="-122"/>
                <a:ea typeface="微软雅黑" pitchFamily="34" charset="-122"/>
              </a:rPr>
              <a:t>场</a:t>
            </a:r>
            <a:r>
              <a:rPr lang="zh-CN" altLang="en-US" b="1" dirty="0">
                <a:solidFill>
                  <a:srgbClr val="1C4885"/>
                </a:solidFill>
                <a:latin typeface="微软雅黑" pitchFamily="34" charset="-122"/>
                <a:ea typeface="微软雅黑" pitchFamily="34" charset="-122"/>
              </a:rPr>
              <a:t>景（</a:t>
            </a:r>
            <a:r>
              <a:rPr lang="en-US" altLang="zh-CN" b="1" dirty="0">
                <a:solidFill>
                  <a:srgbClr val="1C4885"/>
                </a:solidFill>
                <a:latin typeface="微软雅黑" pitchFamily="34" charset="-122"/>
                <a:ea typeface="微软雅黑" pitchFamily="34" charset="-122"/>
              </a:rPr>
              <a:t>TV</a:t>
            </a:r>
            <a:r>
              <a:rPr lang="zh-CN" altLang="en-US" b="1" dirty="0">
                <a:solidFill>
                  <a:srgbClr val="1C4885"/>
                </a:solidFill>
                <a:latin typeface="微软雅黑" pitchFamily="34" charset="-122"/>
                <a:ea typeface="微软雅黑" pitchFamily="34" charset="-122"/>
              </a:rPr>
              <a:t>）</a:t>
            </a:r>
          </a:p>
        </p:txBody>
      </p:sp>
      <p:sp>
        <p:nvSpPr>
          <p:cNvPr id="1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7658"/>
                                        </p:tgtEl>
                                        <p:attrNameLst>
                                          <p:attrName>style.visibility</p:attrName>
                                        </p:attrNameLst>
                                      </p:cBhvr>
                                      <p:to>
                                        <p:strVal val="visible"/>
                                      </p:to>
                                    </p:set>
                                    <p:anim calcmode="lin" valueType="num">
                                      <p:cBhvr additive="base">
                                        <p:cTn id="18" dur="500" fill="hold"/>
                                        <p:tgtEl>
                                          <p:spTgt spid="27658"/>
                                        </p:tgtEl>
                                        <p:attrNameLst>
                                          <p:attrName>ppt_x</p:attrName>
                                        </p:attrNameLst>
                                      </p:cBhvr>
                                      <p:tavLst>
                                        <p:tav tm="0">
                                          <p:val>
                                            <p:strVal val="1+#ppt_w/2"/>
                                          </p:val>
                                        </p:tav>
                                        <p:tav tm="100000">
                                          <p:val>
                                            <p:strVal val="#ppt_x"/>
                                          </p:val>
                                        </p:tav>
                                      </p:tavLst>
                                    </p:anim>
                                    <p:anim calcmode="lin" valueType="num">
                                      <p:cBhvr additive="base">
                                        <p:cTn id="19" dur="500" fill="hold"/>
                                        <p:tgtEl>
                                          <p:spTgt spid="2765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7659"/>
                                        </p:tgtEl>
                                        <p:attrNameLst>
                                          <p:attrName>style.visibility</p:attrName>
                                        </p:attrNameLst>
                                      </p:cBhvr>
                                      <p:to>
                                        <p:strVal val="visible"/>
                                      </p:to>
                                    </p:set>
                                    <p:animEffect transition="in" filter="fade">
                                      <p:cBhvr>
                                        <p:cTn id="24" dur="1000"/>
                                        <p:tgtEl>
                                          <p:spTgt spid="27659"/>
                                        </p:tgtEl>
                                      </p:cBhvr>
                                    </p:animEffect>
                                    <p:anim calcmode="lin" valueType="num">
                                      <p:cBhvr>
                                        <p:cTn id="25" dur="1000" fill="hold"/>
                                        <p:tgtEl>
                                          <p:spTgt spid="27659"/>
                                        </p:tgtEl>
                                        <p:attrNameLst>
                                          <p:attrName>ppt_x</p:attrName>
                                        </p:attrNameLst>
                                      </p:cBhvr>
                                      <p:tavLst>
                                        <p:tav tm="0">
                                          <p:val>
                                            <p:strVal val="#ppt_x"/>
                                          </p:val>
                                        </p:tav>
                                        <p:tav tm="100000">
                                          <p:val>
                                            <p:strVal val="#ppt_x"/>
                                          </p:val>
                                        </p:tav>
                                      </p:tavLst>
                                    </p:anim>
                                    <p:anim calcmode="lin" valueType="num">
                                      <p:cBhvr>
                                        <p:cTn id="26" dur="1000" fill="hold"/>
                                        <p:tgtEl>
                                          <p:spTgt spid="2765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7660"/>
                                        </p:tgtEl>
                                        <p:attrNameLst>
                                          <p:attrName>style.visibility</p:attrName>
                                        </p:attrNameLst>
                                      </p:cBhvr>
                                      <p:to>
                                        <p:strVal val="visible"/>
                                      </p:to>
                                    </p:set>
                                    <p:animEffect transition="in" filter="fade">
                                      <p:cBhvr>
                                        <p:cTn id="31" dur="1000"/>
                                        <p:tgtEl>
                                          <p:spTgt spid="27660"/>
                                        </p:tgtEl>
                                      </p:cBhvr>
                                    </p:animEffect>
                                    <p:anim calcmode="lin" valueType="num">
                                      <p:cBhvr>
                                        <p:cTn id="32" dur="1000" fill="hold"/>
                                        <p:tgtEl>
                                          <p:spTgt spid="27660"/>
                                        </p:tgtEl>
                                        <p:attrNameLst>
                                          <p:attrName>ppt_x</p:attrName>
                                        </p:attrNameLst>
                                      </p:cBhvr>
                                      <p:tavLst>
                                        <p:tav tm="0">
                                          <p:val>
                                            <p:strVal val="#ppt_x"/>
                                          </p:val>
                                        </p:tav>
                                        <p:tav tm="100000">
                                          <p:val>
                                            <p:strVal val="#ppt_x"/>
                                          </p:val>
                                        </p:tav>
                                      </p:tavLst>
                                    </p:anim>
                                    <p:anim calcmode="lin" valueType="num">
                                      <p:cBhvr>
                                        <p:cTn id="33" dur="1000" fill="hold"/>
                                        <p:tgtEl>
                                          <p:spTgt spid="2766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7661"/>
                                        </p:tgtEl>
                                        <p:attrNameLst>
                                          <p:attrName>style.visibility</p:attrName>
                                        </p:attrNameLst>
                                      </p:cBhvr>
                                      <p:to>
                                        <p:strVal val="visible"/>
                                      </p:to>
                                    </p:set>
                                    <p:animEffect transition="in" filter="fade">
                                      <p:cBhvr>
                                        <p:cTn id="38" dur="1000"/>
                                        <p:tgtEl>
                                          <p:spTgt spid="27661"/>
                                        </p:tgtEl>
                                      </p:cBhvr>
                                    </p:animEffect>
                                    <p:anim calcmode="lin" valueType="num">
                                      <p:cBhvr>
                                        <p:cTn id="39" dur="1000" fill="hold"/>
                                        <p:tgtEl>
                                          <p:spTgt spid="27661"/>
                                        </p:tgtEl>
                                        <p:attrNameLst>
                                          <p:attrName>ppt_x</p:attrName>
                                        </p:attrNameLst>
                                      </p:cBhvr>
                                      <p:tavLst>
                                        <p:tav tm="0">
                                          <p:val>
                                            <p:strVal val="#ppt_x"/>
                                          </p:val>
                                        </p:tav>
                                        <p:tav tm="100000">
                                          <p:val>
                                            <p:strVal val="#ppt_x"/>
                                          </p:val>
                                        </p:tav>
                                      </p:tavLst>
                                    </p:anim>
                                    <p:anim calcmode="lin" valueType="num">
                                      <p:cBhvr>
                                        <p:cTn id="40" dur="1000" fill="hold"/>
                                        <p:tgtEl>
                                          <p:spTgt spid="27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P spid="27660" grpId="0"/>
      <p:bldP spid="27661" grpId="0"/>
      <p:bldP spid="16" grpId="0"/>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71" name="文本框 10"/>
          <p:cNvSpPr txBox="1">
            <a:spLocks noChangeArrowheads="1"/>
          </p:cNvSpPr>
          <p:nvPr/>
        </p:nvSpPr>
        <p:spPr bwMode="auto">
          <a:xfrm>
            <a:off x="130968" y="165497"/>
            <a:ext cx="35163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不同渠道的数据应用场景（电商）</a:t>
            </a:r>
          </a:p>
        </p:txBody>
      </p:sp>
      <p:sp>
        <p:nvSpPr>
          <p:cNvPr id="72"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73" name="Freeform 19"/>
          <p:cNvSpPr>
            <a:spLocks/>
          </p:cNvSpPr>
          <p:nvPr/>
        </p:nvSpPr>
        <p:spPr bwMode="auto">
          <a:xfrm>
            <a:off x="2673697" y="3686507"/>
            <a:ext cx="1924616" cy="1456994"/>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Freeform 20"/>
          <p:cNvSpPr>
            <a:spLocks/>
          </p:cNvSpPr>
          <p:nvPr/>
        </p:nvSpPr>
        <p:spPr bwMode="auto">
          <a:xfrm>
            <a:off x="4481032" y="3733118"/>
            <a:ext cx="1399858" cy="55032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5" name="Freeform 21"/>
          <p:cNvSpPr>
            <a:spLocks/>
          </p:cNvSpPr>
          <p:nvPr/>
        </p:nvSpPr>
        <p:spPr bwMode="auto">
          <a:xfrm>
            <a:off x="4662969" y="1889697"/>
            <a:ext cx="1278065" cy="52175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6" name="Freeform 22"/>
          <p:cNvSpPr>
            <a:spLocks/>
          </p:cNvSpPr>
          <p:nvPr/>
        </p:nvSpPr>
        <p:spPr bwMode="auto">
          <a:xfrm>
            <a:off x="3745770" y="2528730"/>
            <a:ext cx="554831" cy="1282577"/>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7" name="Freeform 23"/>
          <p:cNvSpPr>
            <a:spLocks/>
          </p:cNvSpPr>
          <p:nvPr/>
        </p:nvSpPr>
        <p:spPr bwMode="auto">
          <a:xfrm>
            <a:off x="4915575" y="2969286"/>
            <a:ext cx="1554728" cy="1243483"/>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8" name="Freeform 24"/>
          <p:cNvSpPr>
            <a:spLocks/>
          </p:cNvSpPr>
          <p:nvPr/>
        </p:nvSpPr>
        <p:spPr bwMode="auto">
          <a:xfrm>
            <a:off x="3252587" y="1467185"/>
            <a:ext cx="1345727" cy="52175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9" name="Freeform 25"/>
          <p:cNvSpPr>
            <a:spLocks/>
          </p:cNvSpPr>
          <p:nvPr/>
        </p:nvSpPr>
        <p:spPr bwMode="auto">
          <a:xfrm>
            <a:off x="3132298" y="2812911"/>
            <a:ext cx="1054028" cy="536788"/>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0" name="Freeform 26"/>
          <p:cNvSpPr>
            <a:spLocks/>
          </p:cNvSpPr>
          <p:nvPr/>
        </p:nvSpPr>
        <p:spPr bwMode="auto">
          <a:xfrm>
            <a:off x="4186326" y="2014498"/>
            <a:ext cx="536788" cy="1054028"/>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1" name="Freeform 27"/>
          <p:cNvSpPr>
            <a:spLocks/>
          </p:cNvSpPr>
          <p:nvPr/>
        </p:nvSpPr>
        <p:spPr bwMode="auto">
          <a:xfrm>
            <a:off x="4535162" y="1005577"/>
            <a:ext cx="539795" cy="1054028"/>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1C4885"/>
          </a:solidFill>
          <a:ln>
            <a:noFill/>
          </a:ln>
        </p:spPr>
        <p:txBody>
          <a:bodyPr vert="horz" wrap="square" lIns="68580" tIns="34290" rIns="68580" bIns="34290" numCol="1" anchor="t" anchorCtr="0" compatLnSpc="1">
            <a:prstTxWarp prst="textNoShape">
              <a:avLst/>
            </a:prstTxWarp>
          </a:bodyPr>
          <a:lstStyle/>
          <a:p>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2" name="椭圆 81"/>
          <p:cNvSpPr/>
          <p:nvPr/>
        </p:nvSpPr>
        <p:spPr>
          <a:xfrm>
            <a:off x="2522037" y="3650421"/>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3" name="椭圆 82"/>
          <p:cNvSpPr/>
          <p:nvPr/>
        </p:nvSpPr>
        <p:spPr>
          <a:xfrm>
            <a:off x="3063630" y="2574015"/>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4" name="椭圆 83"/>
          <p:cNvSpPr/>
          <p:nvPr/>
        </p:nvSpPr>
        <p:spPr>
          <a:xfrm>
            <a:off x="6300192" y="2907640"/>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5" name="椭圆 84"/>
          <p:cNvSpPr/>
          <p:nvPr/>
        </p:nvSpPr>
        <p:spPr>
          <a:xfrm>
            <a:off x="5700954" y="1674963"/>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6" name="椭圆 85"/>
          <p:cNvSpPr/>
          <p:nvPr/>
        </p:nvSpPr>
        <p:spPr>
          <a:xfrm>
            <a:off x="3168593" y="1217915"/>
            <a:ext cx="321771" cy="321771"/>
          </a:xfrm>
          <a:prstGeom prst="ellipse">
            <a:avLst/>
          </a:prstGeom>
          <a:solidFill>
            <a:srgbClr val="1C4885"/>
          </a:solidFill>
          <a:ln w="76200">
            <a:noFill/>
          </a:ln>
          <a:effectLst>
            <a:outerShdw sx="1000" sy="1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7" name="TextBox 22"/>
          <p:cNvSpPr txBox="1"/>
          <p:nvPr/>
        </p:nvSpPr>
        <p:spPr>
          <a:xfrm>
            <a:off x="743134" y="3702104"/>
            <a:ext cx="2033720" cy="700576"/>
          </a:xfrm>
          <a:prstGeom prst="rect">
            <a:avLst/>
          </a:prstGeom>
          <a:noFill/>
        </p:spPr>
        <p:txBody>
          <a:bodyPr wrap="square" rtlCol="0">
            <a:spAutoFit/>
          </a:bodyPr>
          <a:lstStyle/>
          <a:p>
            <a:pPr lvl="0">
              <a:lnSpc>
                <a:spcPct val="150000"/>
              </a:lnSpc>
              <a:spcAft>
                <a:spcPct val="40000"/>
              </a:spcAft>
              <a:buClr>
                <a:srgbClr val="292929"/>
              </a:buClr>
            </a:pPr>
            <a:r>
              <a:rPr lang="zh-CN" altLang="en-US" sz="1400" noProof="1" smtClean="0">
                <a:solidFill>
                  <a:schemeClr val="tx1">
                    <a:lumMod val="50000"/>
                    <a:lumOff val="50000"/>
                  </a:schemeClr>
                </a:solidFill>
                <a:latin typeface="微软雅黑" pitchFamily="34" charset="-122"/>
                <a:ea typeface="微软雅黑" pitchFamily="34" charset="-122"/>
              </a:rPr>
              <a:t>内容与商品进行有效结合。</a:t>
            </a:r>
            <a:endParaRPr lang="en-US" altLang="zh-CN" sz="1400" noProof="1">
              <a:solidFill>
                <a:schemeClr val="tx1">
                  <a:lumMod val="50000"/>
                  <a:lumOff val="50000"/>
                </a:schemeClr>
              </a:solidFill>
              <a:latin typeface="微软雅黑" pitchFamily="34" charset="-122"/>
              <a:ea typeface="微软雅黑" pitchFamily="34" charset="-122"/>
            </a:endParaRPr>
          </a:p>
        </p:txBody>
      </p:sp>
      <p:sp>
        <p:nvSpPr>
          <p:cNvPr id="88" name="TextBox 22"/>
          <p:cNvSpPr txBox="1"/>
          <p:nvPr/>
        </p:nvSpPr>
        <p:spPr>
          <a:xfrm>
            <a:off x="927577" y="2350470"/>
            <a:ext cx="2087726" cy="1061829"/>
          </a:xfrm>
          <a:prstGeom prst="rect">
            <a:avLst/>
          </a:prstGeom>
          <a:noFill/>
        </p:spPr>
        <p:txBody>
          <a:bodyPr wrap="square" rtlCol="0">
            <a:spAutoFit/>
          </a:bodyPr>
          <a:lstStyle/>
          <a:p>
            <a:pPr lvl="0">
              <a:lnSpc>
                <a:spcPct val="150000"/>
              </a:lnSpc>
              <a:spcAft>
                <a:spcPct val="40000"/>
              </a:spcAft>
              <a:buClr>
                <a:srgbClr val="292929"/>
              </a:buClr>
            </a:pPr>
            <a:r>
              <a:rPr lang="zh-CN" altLang="en-US" sz="1400" noProof="1" smtClean="0">
                <a:solidFill>
                  <a:schemeClr val="tx1">
                    <a:lumMod val="50000"/>
                    <a:lumOff val="50000"/>
                  </a:schemeClr>
                </a:solidFill>
                <a:latin typeface="微软雅黑" pitchFamily="34" charset="-122"/>
                <a:ea typeface="微软雅黑" pitchFamily="34" charset="-122"/>
              </a:rPr>
              <a:t>短信、</a:t>
            </a:r>
            <a:r>
              <a:rPr lang="en-US" altLang="zh-CN" sz="1400" noProof="1" smtClean="0">
                <a:solidFill>
                  <a:schemeClr val="tx1">
                    <a:lumMod val="50000"/>
                    <a:lumOff val="50000"/>
                  </a:schemeClr>
                </a:solidFill>
                <a:latin typeface="微软雅黑" pitchFamily="34" charset="-122"/>
                <a:ea typeface="微软雅黑" pitchFamily="34" charset="-122"/>
              </a:rPr>
              <a:t>PUSH</a:t>
            </a:r>
            <a:r>
              <a:rPr lang="zh-CN" altLang="en-US" sz="1400" noProof="1" smtClean="0">
                <a:solidFill>
                  <a:schemeClr val="tx1">
                    <a:lumMod val="50000"/>
                    <a:lumOff val="50000"/>
                  </a:schemeClr>
                </a:solidFill>
                <a:latin typeface="微软雅黑" pitchFamily="34" charset="-122"/>
                <a:ea typeface="微软雅黑" pitchFamily="34" charset="-122"/>
              </a:rPr>
              <a:t>消息能够结合会员画像进行精准推送。</a:t>
            </a:r>
            <a:endParaRPr lang="en-US" altLang="zh-CN" sz="1400" noProof="1">
              <a:solidFill>
                <a:schemeClr val="tx1">
                  <a:lumMod val="50000"/>
                  <a:lumOff val="50000"/>
                </a:schemeClr>
              </a:solidFill>
              <a:latin typeface="微软雅黑" pitchFamily="34" charset="-122"/>
              <a:ea typeface="微软雅黑" pitchFamily="34" charset="-122"/>
            </a:endParaRPr>
          </a:p>
        </p:txBody>
      </p:sp>
      <p:sp>
        <p:nvSpPr>
          <p:cNvPr id="89" name="TextBox 22"/>
          <p:cNvSpPr txBox="1"/>
          <p:nvPr/>
        </p:nvSpPr>
        <p:spPr>
          <a:xfrm>
            <a:off x="6894258" y="2835199"/>
            <a:ext cx="1983042" cy="1061829"/>
          </a:xfrm>
          <a:prstGeom prst="rect">
            <a:avLst/>
          </a:prstGeom>
          <a:noFill/>
        </p:spPr>
        <p:txBody>
          <a:bodyPr wrap="square" rtlCol="0">
            <a:spAutoFit/>
          </a:bodyPr>
          <a:lstStyle/>
          <a:p>
            <a:pPr lvl="0">
              <a:lnSpc>
                <a:spcPct val="150000"/>
              </a:lnSpc>
              <a:spcAft>
                <a:spcPct val="40000"/>
              </a:spcAft>
              <a:buClr>
                <a:srgbClr val="292929"/>
              </a:buClr>
            </a:pPr>
            <a:r>
              <a:rPr lang="zh-CN" altLang="en-US" sz="1400" noProof="1" smtClean="0">
                <a:solidFill>
                  <a:schemeClr val="tx1">
                    <a:lumMod val="50000"/>
                    <a:lumOff val="50000"/>
                  </a:schemeClr>
                </a:solidFill>
                <a:latin typeface="微软雅黑" pitchFamily="34" charset="-122"/>
                <a:ea typeface="微软雅黑" pitchFamily="34" charset="-122"/>
              </a:rPr>
              <a:t>能够对会员生命周期的各个节点进行精准化自动化运营。</a:t>
            </a:r>
            <a:endParaRPr lang="en-US" altLang="zh-CN" sz="1400" noProof="1">
              <a:solidFill>
                <a:schemeClr val="tx1">
                  <a:lumMod val="50000"/>
                  <a:lumOff val="50000"/>
                </a:schemeClr>
              </a:solidFill>
              <a:latin typeface="微软雅黑" pitchFamily="34" charset="-122"/>
              <a:ea typeface="微软雅黑" pitchFamily="34" charset="-122"/>
            </a:endParaRPr>
          </a:p>
        </p:txBody>
      </p:sp>
      <p:sp>
        <p:nvSpPr>
          <p:cNvPr id="90" name="TextBox 22"/>
          <p:cNvSpPr txBox="1"/>
          <p:nvPr/>
        </p:nvSpPr>
        <p:spPr>
          <a:xfrm>
            <a:off x="6192180" y="1472998"/>
            <a:ext cx="2052228" cy="1061829"/>
          </a:xfrm>
          <a:prstGeom prst="rect">
            <a:avLst/>
          </a:prstGeom>
          <a:noFill/>
        </p:spPr>
        <p:txBody>
          <a:bodyPr wrap="square" rtlCol="0">
            <a:spAutoFit/>
          </a:bodyPr>
          <a:lstStyle/>
          <a:p>
            <a:pPr lvl="0">
              <a:lnSpc>
                <a:spcPct val="150000"/>
              </a:lnSpc>
              <a:spcAft>
                <a:spcPct val="40000"/>
              </a:spcAft>
              <a:buClr>
                <a:srgbClr val="292929"/>
              </a:buClr>
            </a:pPr>
            <a:r>
              <a:rPr lang="zh-CN" altLang="en-US" sz="1400" noProof="1" smtClean="0">
                <a:solidFill>
                  <a:schemeClr val="tx1">
                    <a:lumMod val="50000"/>
                    <a:lumOff val="50000"/>
                  </a:schemeClr>
                </a:solidFill>
                <a:latin typeface="微软雅黑" pitchFamily="34" charset="-122"/>
                <a:ea typeface="微软雅黑" pitchFamily="34" charset="-122"/>
              </a:rPr>
              <a:t>活动能够结合会员画像进行有效的规划并提高参与度。</a:t>
            </a:r>
            <a:endParaRPr lang="en-US" altLang="zh-CN" sz="1400" noProof="1">
              <a:solidFill>
                <a:schemeClr val="tx1">
                  <a:lumMod val="50000"/>
                  <a:lumOff val="50000"/>
                </a:schemeClr>
              </a:solidFill>
              <a:latin typeface="微软雅黑" pitchFamily="34" charset="-122"/>
              <a:ea typeface="微软雅黑" pitchFamily="34" charset="-122"/>
            </a:endParaRPr>
          </a:p>
        </p:txBody>
      </p:sp>
      <p:sp>
        <p:nvSpPr>
          <p:cNvPr id="91" name="TextBox 22"/>
          <p:cNvSpPr txBox="1"/>
          <p:nvPr/>
        </p:nvSpPr>
        <p:spPr>
          <a:xfrm>
            <a:off x="1173420" y="1044652"/>
            <a:ext cx="1890210" cy="700576"/>
          </a:xfrm>
          <a:prstGeom prst="rect">
            <a:avLst/>
          </a:prstGeom>
          <a:noFill/>
        </p:spPr>
        <p:txBody>
          <a:bodyPr wrap="square" rtlCol="0">
            <a:spAutoFit/>
          </a:bodyPr>
          <a:lstStyle/>
          <a:p>
            <a:pPr lvl="0">
              <a:lnSpc>
                <a:spcPct val="150000"/>
              </a:lnSpc>
              <a:spcAft>
                <a:spcPct val="40000"/>
              </a:spcAft>
              <a:buClr>
                <a:srgbClr val="292929"/>
              </a:buClr>
            </a:pPr>
            <a:r>
              <a:rPr lang="en-US" altLang="zh-CN" sz="1400" noProof="1" smtClean="0">
                <a:solidFill>
                  <a:schemeClr val="tx1">
                    <a:lumMod val="50000"/>
                    <a:lumOff val="50000"/>
                  </a:schemeClr>
                </a:solidFill>
                <a:latin typeface="微软雅黑" pitchFamily="34" charset="-122"/>
                <a:ea typeface="微软雅黑" pitchFamily="34" charset="-122"/>
              </a:rPr>
              <a:t>APP</a:t>
            </a:r>
            <a:r>
              <a:rPr lang="zh-CN" altLang="en-US" sz="1400" noProof="1" smtClean="0">
                <a:solidFill>
                  <a:schemeClr val="tx1">
                    <a:lumMod val="50000"/>
                    <a:lumOff val="50000"/>
                  </a:schemeClr>
                </a:solidFill>
                <a:latin typeface="微软雅黑" pitchFamily="34" charset="-122"/>
                <a:ea typeface="微软雅黑" pitchFamily="34" charset="-122"/>
              </a:rPr>
              <a:t>实现千人千面的个性化商品展示。</a:t>
            </a:r>
            <a:endParaRPr lang="en-US" altLang="zh-CN" sz="1400" noProof="1">
              <a:solidFill>
                <a:schemeClr val="tx1">
                  <a:lumMod val="50000"/>
                  <a:lumOff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0-#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500"/>
                                        <p:tgtEl>
                                          <p:spTgt spid="71"/>
                                        </p:tgtEl>
                                      </p:cBhvr>
                                    </p:animEffect>
                                  </p:childTnLst>
                                </p:cTn>
                              </p:par>
                              <p:par>
                                <p:cTn id="14" presetID="22" presetClass="entr" presetSubtype="2" fill="hold" grpId="0" nodeType="withEffect">
                                  <p:stCondLst>
                                    <p:cond delay="800"/>
                                  </p:stCondLst>
                                  <p:childTnLst>
                                    <p:set>
                                      <p:cBhvr>
                                        <p:cTn id="15" dur="1" fill="hold">
                                          <p:stCondLst>
                                            <p:cond delay="0"/>
                                          </p:stCondLst>
                                        </p:cTn>
                                        <p:tgtEl>
                                          <p:spTgt spid="73"/>
                                        </p:tgtEl>
                                        <p:attrNameLst>
                                          <p:attrName>style.visibility</p:attrName>
                                        </p:attrNameLst>
                                      </p:cBhvr>
                                      <p:to>
                                        <p:strVal val="visible"/>
                                      </p:to>
                                    </p:set>
                                    <p:animEffect transition="in" filter="wipe(right)">
                                      <p:cBhvr>
                                        <p:cTn id="16" dur="500"/>
                                        <p:tgtEl>
                                          <p:spTgt spid="73"/>
                                        </p:tgtEl>
                                      </p:cBhvr>
                                    </p:animEffect>
                                  </p:childTnLst>
                                </p:cTn>
                              </p:par>
                              <p:par>
                                <p:cTn id="17" presetID="22" presetClass="entr" presetSubtype="8" fill="hold" grpId="0" nodeType="withEffect">
                                  <p:stCondLst>
                                    <p:cond delay="900"/>
                                  </p:stCondLst>
                                  <p:childTnLst>
                                    <p:set>
                                      <p:cBhvr>
                                        <p:cTn id="18" dur="1" fill="hold">
                                          <p:stCondLst>
                                            <p:cond delay="0"/>
                                          </p:stCondLst>
                                        </p:cTn>
                                        <p:tgtEl>
                                          <p:spTgt spid="74"/>
                                        </p:tgtEl>
                                        <p:attrNameLst>
                                          <p:attrName>style.visibility</p:attrName>
                                        </p:attrNameLst>
                                      </p:cBhvr>
                                      <p:to>
                                        <p:strVal val="visible"/>
                                      </p:to>
                                    </p:set>
                                    <p:animEffect transition="in" filter="wipe(left)">
                                      <p:cBhvr>
                                        <p:cTn id="19" dur="500"/>
                                        <p:tgtEl>
                                          <p:spTgt spid="74"/>
                                        </p:tgtEl>
                                      </p:cBhvr>
                                    </p:animEffect>
                                  </p:childTnLst>
                                </p:cTn>
                              </p:par>
                              <p:par>
                                <p:cTn id="20" presetID="22" presetClass="entr" presetSubtype="8" fill="hold" grpId="0" nodeType="withEffect">
                                  <p:stCondLst>
                                    <p:cond delay="130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par>
                                <p:cTn id="23" presetID="22" presetClass="entr" presetSubtype="4" fill="hold" grpId="0" nodeType="withEffect">
                                  <p:stCondLst>
                                    <p:cond delay="100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par>
                                <p:cTn id="26" presetID="22" presetClass="entr" presetSubtype="2" fill="hold" grpId="0" nodeType="withEffect">
                                  <p:stCondLst>
                                    <p:cond delay="1200"/>
                                  </p:stCondLst>
                                  <p:childTnLst>
                                    <p:set>
                                      <p:cBhvr>
                                        <p:cTn id="27" dur="1" fill="hold">
                                          <p:stCondLst>
                                            <p:cond delay="0"/>
                                          </p:stCondLst>
                                        </p:cTn>
                                        <p:tgtEl>
                                          <p:spTgt spid="79"/>
                                        </p:tgtEl>
                                        <p:attrNameLst>
                                          <p:attrName>style.visibility</p:attrName>
                                        </p:attrNameLst>
                                      </p:cBhvr>
                                      <p:to>
                                        <p:strVal val="visible"/>
                                      </p:to>
                                    </p:set>
                                    <p:animEffect transition="in" filter="wipe(right)">
                                      <p:cBhvr>
                                        <p:cTn id="28" dur="500"/>
                                        <p:tgtEl>
                                          <p:spTgt spid="79"/>
                                        </p:tgtEl>
                                      </p:cBhvr>
                                    </p:animEffect>
                                  </p:childTnLst>
                                </p:cTn>
                              </p:par>
                              <p:par>
                                <p:cTn id="29" presetID="22" presetClass="entr" presetSubtype="4" fill="hold" grpId="0" nodeType="withEffect">
                                  <p:stCondLst>
                                    <p:cond delay="1400"/>
                                  </p:stCondLst>
                                  <p:childTnLst>
                                    <p:set>
                                      <p:cBhvr>
                                        <p:cTn id="30" dur="1" fill="hold">
                                          <p:stCondLst>
                                            <p:cond delay="0"/>
                                          </p:stCondLst>
                                        </p:cTn>
                                        <p:tgtEl>
                                          <p:spTgt spid="80"/>
                                        </p:tgtEl>
                                        <p:attrNameLst>
                                          <p:attrName>style.visibility</p:attrName>
                                        </p:attrNameLst>
                                      </p:cBhvr>
                                      <p:to>
                                        <p:strVal val="visible"/>
                                      </p:to>
                                    </p:set>
                                    <p:animEffect transition="in" filter="wipe(down)">
                                      <p:cBhvr>
                                        <p:cTn id="31" dur="500"/>
                                        <p:tgtEl>
                                          <p:spTgt spid="80"/>
                                        </p:tgtEl>
                                      </p:cBhvr>
                                    </p:animEffect>
                                  </p:childTnLst>
                                </p:cTn>
                              </p:par>
                              <p:par>
                                <p:cTn id="32" presetID="22" presetClass="entr" presetSubtype="8" fill="hold" grpId="0" nodeType="withEffect">
                                  <p:stCondLst>
                                    <p:cond delay="17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4" fill="hold" grpId="0" nodeType="withEffect">
                                  <p:stCondLst>
                                    <p:cond delay="1800"/>
                                  </p:stCondLst>
                                  <p:childTnLst>
                                    <p:set>
                                      <p:cBhvr>
                                        <p:cTn id="36" dur="1" fill="hold">
                                          <p:stCondLst>
                                            <p:cond delay="0"/>
                                          </p:stCondLst>
                                        </p:cTn>
                                        <p:tgtEl>
                                          <p:spTgt spid="81"/>
                                        </p:tgtEl>
                                        <p:attrNameLst>
                                          <p:attrName>style.visibility</p:attrName>
                                        </p:attrNameLst>
                                      </p:cBhvr>
                                      <p:to>
                                        <p:strVal val="visible"/>
                                      </p:to>
                                    </p:set>
                                    <p:animEffect transition="in" filter="wipe(down)">
                                      <p:cBhvr>
                                        <p:cTn id="37" dur="500"/>
                                        <p:tgtEl>
                                          <p:spTgt spid="81"/>
                                        </p:tgtEl>
                                      </p:cBhvr>
                                    </p:animEffect>
                                  </p:childTnLst>
                                </p:cTn>
                              </p:par>
                              <p:par>
                                <p:cTn id="38" presetID="22" presetClass="entr" presetSubtype="2" fill="hold" grpId="0" nodeType="withEffect">
                                  <p:stCondLst>
                                    <p:cond delay="2000"/>
                                  </p:stCondLst>
                                  <p:childTnLst>
                                    <p:set>
                                      <p:cBhvr>
                                        <p:cTn id="39" dur="1" fill="hold">
                                          <p:stCondLst>
                                            <p:cond delay="0"/>
                                          </p:stCondLst>
                                        </p:cTn>
                                        <p:tgtEl>
                                          <p:spTgt spid="78"/>
                                        </p:tgtEl>
                                        <p:attrNameLst>
                                          <p:attrName>style.visibility</p:attrName>
                                        </p:attrNameLst>
                                      </p:cBhvr>
                                      <p:to>
                                        <p:strVal val="visible"/>
                                      </p:to>
                                    </p:set>
                                    <p:animEffect transition="in" filter="wipe(right)">
                                      <p:cBhvr>
                                        <p:cTn id="40" dur="500"/>
                                        <p:tgtEl>
                                          <p:spTgt spid="78"/>
                                        </p:tgtEl>
                                      </p:cBhvr>
                                    </p:animEffect>
                                  </p:childTnLst>
                                </p:cTn>
                              </p:par>
                              <p:par>
                                <p:cTn id="41" presetID="53" presetClass="entr" presetSubtype="16" fill="hold" grpId="0" nodeType="withEffect">
                                  <p:stCondLst>
                                    <p:cond delay="1000"/>
                                  </p:stCondLst>
                                  <p:childTnLst>
                                    <p:set>
                                      <p:cBhvr>
                                        <p:cTn id="42" dur="1" fill="hold">
                                          <p:stCondLst>
                                            <p:cond delay="0"/>
                                          </p:stCondLst>
                                        </p:cTn>
                                        <p:tgtEl>
                                          <p:spTgt spid="82"/>
                                        </p:tgtEl>
                                        <p:attrNameLst>
                                          <p:attrName>style.visibility</p:attrName>
                                        </p:attrNameLst>
                                      </p:cBhvr>
                                      <p:to>
                                        <p:strVal val="visible"/>
                                      </p:to>
                                    </p:set>
                                    <p:anim calcmode="lin" valueType="num">
                                      <p:cBhvr>
                                        <p:cTn id="43" dur="500" fill="hold"/>
                                        <p:tgtEl>
                                          <p:spTgt spid="82"/>
                                        </p:tgtEl>
                                        <p:attrNameLst>
                                          <p:attrName>ppt_w</p:attrName>
                                        </p:attrNameLst>
                                      </p:cBhvr>
                                      <p:tavLst>
                                        <p:tav tm="0">
                                          <p:val>
                                            <p:fltVal val="0"/>
                                          </p:val>
                                        </p:tav>
                                        <p:tav tm="100000">
                                          <p:val>
                                            <p:strVal val="#ppt_w"/>
                                          </p:val>
                                        </p:tav>
                                      </p:tavLst>
                                    </p:anim>
                                    <p:anim calcmode="lin" valueType="num">
                                      <p:cBhvr>
                                        <p:cTn id="44" dur="500" fill="hold"/>
                                        <p:tgtEl>
                                          <p:spTgt spid="82"/>
                                        </p:tgtEl>
                                        <p:attrNameLst>
                                          <p:attrName>ppt_h</p:attrName>
                                        </p:attrNameLst>
                                      </p:cBhvr>
                                      <p:tavLst>
                                        <p:tav tm="0">
                                          <p:val>
                                            <p:fltVal val="0"/>
                                          </p:val>
                                        </p:tav>
                                        <p:tav tm="100000">
                                          <p:val>
                                            <p:strVal val="#ppt_h"/>
                                          </p:val>
                                        </p:tav>
                                      </p:tavLst>
                                    </p:anim>
                                    <p:animEffect transition="in" filter="fade">
                                      <p:cBhvr>
                                        <p:cTn id="45" dur="500"/>
                                        <p:tgtEl>
                                          <p:spTgt spid="82"/>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childTnLst>
                                </p:cTn>
                              </p:par>
                              <p:par>
                                <p:cTn id="51" presetID="53" presetClass="entr" presetSubtype="16" fill="hold" grpId="0" nodeType="withEffect">
                                  <p:stCondLst>
                                    <p:cond delay="1900"/>
                                  </p:stCondLst>
                                  <p:childTnLst>
                                    <p:set>
                                      <p:cBhvr>
                                        <p:cTn id="52" dur="1" fill="hold">
                                          <p:stCondLst>
                                            <p:cond delay="0"/>
                                          </p:stCondLst>
                                        </p:cTn>
                                        <p:tgtEl>
                                          <p:spTgt spid="85"/>
                                        </p:tgtEl>
                                        <p:attrNameLst>
                                          <p:attrName>style.visibility</p:attrName>
                                        </p:attrNameLst>
                                      </p:cBhvr>
                                      <p:to>
                                        <p:strVal val="visible"/>
                                      </p:to>
                                    </p:set>
                                    <p:anim calcmode="lin" valueType="num">
                                      <p:cBhvr>
                                        <p:cTn id="53" dur="500" fill="hold"/>
                                        <p:tgtEl>
                                          <p:spTgt spid="85"/>
                                        </p:tgtEl>
                                        <p:attrNameLst>
                                          <p:attrName>ppt_w</p:attrName>
                                        </p:attrNameLst>
                                      </p:cBhvr>
                                      <p:tavLst>
                                        <p:tav tm="0">
                                          <p:val>
                                            <p:fltVal val="0"/>
                                          </p:val>
                                        </p:tav>
                                        <p:tav tm="100000">
                                          <p:val>
                                            <p:strVal val="#ppt_w"/>
                                          </p:val>
                                        </p:tav>
                                      </p:tavLst>
                                    </p:anim>
                                    <p:anim calcmode="lin" valueType="num">
                                      <p:cBhvr>
                                        <p:cTn id="54" dur="500" fill="hold"/>
                                        <p:tgtEl>
                                          <p:spTgt spid="85"/>
                                        </p:tgtEl>
                                        <p:attrNameLst>
                                          <p:attrName>ppt_h</p:attrName>
                                        </p:attrNameLst>
                                      </p:cBhvr>
                                      <p:tavLst>
                                        <p:tav tm="0">
                                          <p:val>
                                            <p:fltVal val="0"/>
                                          </p:val>
                                        </p:tav>
                                        <p:tav tm="100000">
                                          <p:val>
                                            <p:strVal val="#ppt_h"/>
                                          </p:val>
                                        </p:tav>
                                      </p:tavLst>
                                    </p:anim>
                                    <p:animEffect transition="in" filter="fade">
                                      <p:cBhvr>
                                        <p:cTn id="55" dur="500"/>
                                        <p:tgtEl>
                                          <p:spTgt spid="85"/>
                                        </p:tgtEl>
                                      </p:cBhvr>
                                    </p:animEffect>
                                  </p:childTnLst>
                                </p:cTn>
                              </p:par>
                              <p:par>
                                <p:cTn id="56" presetID="53" presetClass="entr" presetSubtype="16" fill="hold" grpId="0" nodeType="withEffect">
                                  <p:stCondLst>
                                    <p:cond delay="1400"/>
                                  </p:stCondLst>
                                  <p:childTnLst>
                                    <p:set>
                                      <p:cBhvr>
                                        <p:cTn id="57" dur="1" fill="hold">
                                          <p:stCondLst>
                                            <p:cond delay="0"/>
                                          </p:stCondLst>
                                        </p:cTn>
                                        <p:tgtEl>
                                          <p:spTgt spid="83"/>
                                        </p:tgtEl>
                                        <p:attrNameLst>
                                          <p:attrName>style.visibility</p:attrName>
                                        </p:attrNameLst>
                                      </p:cBhvr>
                                      <p:to>
                                        <p:strVal val="visible"/>
                                      </p:to>
                                    </p:set>
                                    <p:anim calcmode="lin" valueType="num">
                                      <p:cBhvr>
                                        <p:cTn id="58" dur="500" fill="hold"/>
                                        <p:tgtEl>
                                          <p:spTgt spid="83"/>
                                        </p:tgtEl>
                                        <p:attrNameLst>
                                          <p:attrName>ppt_w</p:attrName>
                                        </p:attrNameLst>
                                      </p:cBhvr>
                                      <p:tavLst>
                                        <p:tav tm="0">
                                          <p:val>
                                            <p:fltVal val="0"/>
                                          </p:val>
                                        </p:tav>
                                        <p:tav tm="100000">
                                          <p:val>
                                            <p:strVal val="#ppt_w"/>
                                          </p:val>
                                        </p:tav>
                                      </p:tavLst>
                                    </p:anim>
                                    <p:anim calcmode="lin" valueType="num">
                                      <p:cBhvr>
                                        <p:cTn id="59" dur="500" fill="hold"/>
                                        <p:tgtEl>
                                          <p:spTgt spid="83"/>
                                        </p:tgtEl>
                                        <p:attrNameLst>
                                          <p:attrName>ppt_h</p:attrName>
                                        </p:attrNameLst>
                                      </p:cBhvr>
                                      <p:tavLst>
                                        <p:tav tm="0">
                                          <p:val>
                                            <p:fltVal val="0"/>
                                          </p:val>
                                        </p:tav>
                                        <p:tav tm="100000">
                                          <p:val>
                                            <p:strVal val="#ppt_h"/>
                                          </p:val>
                                        </p:tav>
                                      </p:tavLst>
                                    </p:anim>
                                    <p:animEffect transition="in" filter="fade">
                                      <p:cBhvr>
                                        <p:cTn id="60" dur="500"/>
                                        <p:tgtEl>
                                          <p:spTgt spid="83"/>
                                        </p:tgtEl>
                                      </p:cBhvr>
                                    </p:animEffect>
                                  </p:childTnLst>
                                </p:cTn>
                              </p:par>
                              <p:par>
                                <p:cTn id="61" presetID="53" presetClass="entr" presetSubtype="16" fill="hold" grpId="0" nodeType="withEffect">
                                  <p:stCondLst>
                                    <p:cond delay="2200"/>
                                  </p:stCondLst>
                                  <p:childTnLst>
                                    <p:set>
                                      <p:cBhvr>
                                        <p:cTn id="62" dur="1" fill="hold">
                                          <p:stCondLst>
                                            <p:cond delay="0"/>
                                          </p:stCondLst>
                                        </p:cTn>
                                        <p:tgtEl>
                                          <p:spTgt spid="86"/>
                                        </p:tgtEl>
                                        <p:attrNameLst>
                                          <p:attrName>style.visibility</p:attrName>
                                        </p:attrNameLst>
                                      </p:cBhvr>
                                      <p:to>
                                        <p:strVal val="visible"/>
                                      </p:to>
                                    </p:set>
                                    <p:anim calcmode="lin" valueType="num">
                                      <p:cBhvr>
                                        <p:cTn id="63" dur="500" fill="hold"/>
                                        <p:tgtEl>
                                          <p:spTgt spid="86"/>
                                        </p:tgtEl>
                                        <p:attrNameLst>
                                          <p:attrName>ppt_w</p:attrName>
                                        </p:attrNameLst>
                                      </p:cBhvr>
                                      <p:tavLst>
                                        <p:tav tm="0">
                                          <p:val>
                                            <p:fltVal val="0"/>
                                          </p:val>
                                        </p:tav>
                                        <p:tav tm="100000">
                                          <p:val>
                                            <p:strVal val="#ppt_w"/>
                                          </p:val>
                                        </p:tav>
                                      </p:tavLst>
                                    </p:anim>
                                    <p:anim calcmode="lin" valueType="num">
                                      <p:cBhvr>
                                        <p:cTn id="64" dur="500" fill="hold"/>
                                        <p:tgtEl>
                                          <p:spTgt spid="86"/>
                                        </p:tgtEl>
                                        <p:attrNameLst>
                                          <p:attrName>ppt_h</p:attrName>
                                        </p:attrNameLst>
                                      </p:cBhvr>
                                      <p:tavLst>
                                        <p:tav tm="0">
                                          <p:val>
                                            <p:fltVal val="0"/>
                                          </p:val>
                                        </p:tav>
                                        <p:tav tm="100000">
                                          <p:val>
                                            <p:strVal val="#ppt_h"/>
                                          </p:val>
                                        </p:tav>
                                      </p:tavLst>
                                    </p:anim>
                                    <p:animEffect transition="in" filter="fade">
                                      <p:cBhvr>
                                        <p:cTn id="65" dur="500"/>
                                        <p:tgtEl>
                                          <p:spTgt spid="86"/>
                                        </p:tgtEl>
                                      </p:cBhvr>
                                    </p:animEffect>
                                  </p:childTnLst>
                                </p:cTn>
                              </p:par>
                            </p:childTnLst>
                          </p:cTn>
                        </p:par>
                        <p:par>
                          <p:cTn id="66" fill="hold">
                            <p:stCondLst>
                              <p:cond delay="2700"/>
                            </p:stCondLst>
                            <p:childTnLst>
                              <p:par>
                                <p:cTn id="67" presetID="2" presetClass="entr" presetSubtype="8" decel="100000"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0-#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par>
                                <p:cTn id="71" presetID="2" presetClass="entr" presetSubtype="8" decel="100000" fill="hold" grpId="0" nodeType="withEffect">
                                  <p:stCondLst>
                                    <p:cond delay="100"/>
                                  </p:stCondLst>
                                  <p:childTnLst>
                                    <p:set>
                                      <p:cBhvr>
                                        <p:cTn id="72" dur="1" fill="hold">
                                          <p:stCondLst>
                                            <p:cond delay="0"/>
                                          </p:stCondLst>
                                        </p:cTn>
                                        <p:tgtEl>
                                          <p:spTgt spid="88"/>
                                        </p:tgtEl>
                                        <p:attrNameLst>
                                          <p:attrName>style.visibility</p:attrName>
                                        </p:attrNameLst>
                                      </p:cBhvr>
                                      <p:to>
                                        <p:strVal val="visible"/>
                                      </p:to>
                                    </p:set>
                                    <p:anim calcmode="lin" valueType="num">
                                      <p:cBhvr additive="base">
                                        <p:cTn id="73" dur="500" fill="hold"/>
                                        <p:tgtEl>
                                          <p:spTgt spid="88"/>
                                        </p:tgtEl>
                                        <p:attrNameLst>
                                          <p:attrName>ppt_x</p:attrName>
                                        </p:attrNameLst>
                                      </p:cBhvr>
                                      <p:tavLst>
                                        <p:tav tm="0">
                                          <p:val>
                                            <p:strVal val="0-#ppt_w/2"/>
                                          </p:val>
                                        </p:tav>
                                        <p:tav tm="100000">
                                          <p:val>
                                            <p:strVal val="#ppt_x"/>
                                          </p:val>
                                        </p:tav>
                                      </p:tavLst>
                                    </p:anim>
                                    <p:anim calcmode="lin" valueType="num">
                                      <p:cBhvr additive="base">
                                        <p:cTn id="74" dur="500" fill="hold"/>
                                        <p:tgtEl>
                                          <p:spTgt spid="88"/>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20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fill="hold"/>
                                        <p:tgtEl>
                                          <p:spTgt spid="89"/>
                                        </p:tgtEl>
                                        <p:attrNameLst>
                                          <p:attrName>ppt_x</p:attrName>
                                        </p:attrNameLst>
                                      </p:cBhvr>
                                      <p:tavLst>
                                        <p:tav tm="0">
                                          <p:val>
                                            <p:strVal val="1+#ppt_w/2"/>
                                          </p:val>
                                        </p:tav>
                                        <p:tav tm="100000">
                                          <p:val>
                                            <p:strVal val="#ppt_x"/>
                                          </p:val>
                                        </p:tav>
                                      </p:tavLst>
                                    </p:anim>
                                    <p:anim calcmode="lin" valueType="num">
                                      <p:cBhvr additive="base">
                                        <p:cTn id="78" dur="500" fill="hold"/>
                                        <p:tgtEl>
                                          <p:spTgt spid="89"/>
                                        </p:tgtEl>
                                        <p:attrNameLst>
                                          <p:attrName>ppt_y</p:attrName>
                                        </p:attrNameLst>
                                      </p:cBhvr>
                                      <p:tavLst>
                                        <p:tav tm="0">
                                          <p:val>
                                            <p:strVal val="#ppt_y"/>
                                          </p:val>
                                        </p:tav>
                                        <p:tav tm="100000">
                                          <p:val>
                                            <p:strVal val="#ppt_y"/>
                                          </p:val>
                                        </p:tav>
                                      </p:tavLst>
                                    </p:anim>
                                  </p:childTnLst>
                                </p:cTn>
                              </p:par>
                              <p:par>
                                <p:cTn id="79" presetID="2" presetClass="entr" presetSubtype="2" decel="100000" fill="hold" grpId="0" nodeType="withEffect">
                                  <p:stCondLst>
                                    <p:cond delay="300"/>
                                  </p:stCondLst>
                                  <p:childTnLst>
                                    <p:set>
                                      <p:cBhvr>
                                        <p:cTn id="80" dur="1" fill="hold">
                                          <p:stCondLst>
                                            <p:cond delay="0"/>
                                          </p:stCondLst>
                                        </p:cTn>
                                        <p:tgtEl>
                                          <p:spTgt spid="90"/>
                                        </p:tgtEl>
                                        <p:attrNameLst>
                                          <p:attrName>style.visibility</p:attrName>
                                        </p:attrNameLst>
                                      </p:cBhvr>
                                      <p:to>
                                        <p:strVal val="visible"/>
                                      </p:to>
                                    </p:set>
                                    <p:anim calcmode="lin" valueType="num">
                                      <p:cBhvr additive="base">
                                        <p:cTn id="81" dur="500" fill="hold"/>
                                        <p:tgtEl>
                                          <p:spTgt spid="90"/>
                                        </p:tgtEl>
                                        <p:attrNameLst>
                                          <p:attrName>ppt_x</p:attrName>
                                        </p:attrNameLst>
                                      </p:cBhvr>
                                      <p:tavLst>
                                        <p:tav tm="0">
                                          <p:val>
                                            <p:strVal val="1+#ppt_w/2"/>
                                          </p:val>
                                        </p:tav>
                                        <p:tav tm="100000">
                                          <p:val>
                                            <p:strVal val="#ppt_x"/>
                                          </p:val>
                                        </p:tav>
                                      </p:tavLst>
                                    </p:anim>
                                    <p:anim calcmode="lin" valueType="num">
                                      <p:cBhvr additive="base">
                                        <p:cTn id="82" dur="500" fill="hold"/>
                                        <p:tgtEl>
                                          <p:spTgt spid="90"/>
                                        </p:tgtEl>
                                        <p:attrNameLst>
                                          <p:attrName>ppt_y</p:attrName>
                                        </p:attrNameLst>
                                      </p:cBhvr>
                                      <p:tavLst>
                                        <p:tav tm="0">
                                          <p:val>
                                            <p:strVal val="#ppt_y"/>
                                          </p:val>
                                        </p:tav>
                                        <p:tav tm="100000">
                                          <p:val>
                                            <p:strVal val="#ppt_y"/>
                                          </p:val>
                                        </p:tav>
                                      </p:tavLst>
                                    </p:anim>
                                  </p:childTnLst>
                                </p:cTn>
                              </p:par>
                              <p:par>
                                <p:cTn id="83" presetID="2" presetClass="entr" presetSubtype="8" decel="100000" fill="hold" grpId="0" nodeType="withEffect">
                                  <p:stCondLst>
                                    <p:cond delay="400"/>
                                  </p:stCondLst>
                                  <p:childTnLst>
                                    <p:set>
                                      <p:cBhvr>
                                        <p:cTn id="84" dur="1" fill="hold">
                                          <p:stCondLst>
                                            <p:cond delay="0"/>
                                          </p:stCondLst>
                                        </p:cTn>
                                        <p:tgtEl>
                                          <p:spTgt spid="91"/>
                                        </p:tgtEl>
                                        <p:attrNameLst>
                                          <p:attrName>style.visibility</p:attrName>
                                        </p:attrNameLst>
                                      </p:cBhvr>
                                      <p:to>
                                        <p:strVal val="visible"/>
                                      </p:to>
                                    </p:set>
                                    <p:anim calcmode="lin" valueType="num">
                                      <p:cBhvr additive="base">
                                        <p:cTn id="85" dur="500" fill="hold"/>
                                        <p:tgtEl>
                                          <p:spTgt spid="91"/>
                                        </p:tgtEl>
                                        <p:attrNameLst>
                                          <p:attrName>ppt_x</p:attrName>
                                        </p:attrNameLst>
                                      </p:cBhvr>
                                      <p:tavLst>
                                        <p:tav tm="0">
                                          <p:val>
                                            <p:strVal val="0-#ppt_w/2"/>
                                          </p:val>
                                        </p:tav>
                                        <p:tav tm="100000">
                                          <p:val>
                                            <p:strVal val="#ppt_x"/>
                                          </p:val>
                                        </p:tav>
                                      </p:tavLst>
                                    </p:anim>
                                    <p:anim calcmode="lin" valueType="num">
                                      <p:cBhvr additive="base">
                                        <p:cTn id="86" dur="5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p:bldP spid="88" grpId="0"/>
      <p:bldP spid="89" grpId="0"/>
      <p:bldP spid="90" grpId="0"/>
      <p:bldP spid="91"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6" name="文本框 10"/>
          <p:cNvSpPr txBox="1">
            <a:spLocks noChangeArrowheads="1"/>
          </p:cNvSpPr>
          <p:nvPr/>
        </p:nvSpPr>
        <p:spPr bwMode="auto">
          <a:xfrm>
            <a:off x="130968" y="165497"/>
            <a:ext cx="3814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不同渠道的数据应用场景（外呼）</a:t>
            </a:r>
          </a:p>
        </p:txBody>
      </p:sp>
      <p:sp>
        <p:nvSpPr>
          <p:cNvPr id="3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8" name="Freeform 6"/>
          <p:cNvSpPr>
            <a:spLocks/>
          </p:cNvSpPr>
          <p:nvPr/>
        </p:nvSpPr>
        <p:spPr bwMode="auto">
          <a:xfrm flipH="1">
            <a:off x="6153383" y="4159889"/>
            <a:ext cx="670226" cy="144190"/>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3"/>
          </a:p>
        </p:txBody>
      </p:sp>
      <p:sp>
        <p:nvSpPr>
          <p:cNvPr id="39" name="Freeform 24"/>
          <p:cNvSpPr/>
          <p:nvPr/>
        </p:nvSpPr>
        <p:spPr>
          <a:xfrm flipH="1">
            <a:off x="5977713" y="3862085"/>
            <a:ext cx="1021563" cy="29780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40" name="Freeform 25"/>
          <p:cNvSpPr/>
          <p:nvPr/>
        </p:nvSpPr>
        <p:spPr>
          <a:xfrm flipH="1">
            <a:off x="6260643" y="4364187"/>
            <a:ext cx="455706" cy="97281"/>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2"/>
          </a:p>
        </p:txBody>
      </p:sp>
      <p:sp>
        <p:nvSpPr>
          <p:cNvPr id="41" name="Freeform 5"/>
          <p:cNvSpPr>
            <a:spLocks/>
          </p:cNvSpPr>
          <p:nvPr/>
        </p:nvSpPr>
        <p:spPr bwMode="auto">
          <a:xfrm>
            <a:off x="6406517" y="3286673"/>
            <a:ext cx="133315" cy="393995"/>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2" name="Freeform 6"/>
          <p:cNvSpPr>
            <a:spLocks/>
          </p:cNvSpPr>
          <p:nvPr/>
        </p:nvSpPr>
        <p:spPr bwMode="auto">
          <a:xfrm>
            <a:off x="6444606" y="3216444"/>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3" name="Freeform 7"/>
          <p:cNvSpPr>
            <a:spLocks/>
          </p:cNvSpPr>
          <p:nvPr/>
        </p:nvSpPr>
        <p:spPr bwMode="auto">
          <a:xfrm>
            <a:off x="6432704" y="3260485"/>
            <a:ext cx="114270" cy="110700"/>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4" name="Freeform 8"/>
          <p:cNvSpPr>
            <a:spLocks/>
          </p:cNvSpPr>
          <p:nvPr/>
        </p:nvSpPr>
        <p:spPr bwMode="auto">
          <a:xfrm>
            <a:off x="6424371" y="3666383"/>
            <a:ext cx="34520" cy="57135"/>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5" name="Freeform 9"/>
          <p:cNvSpPr>
            <a:spLocks/>
          </p:cNvSpPr>
          <p:nvPr/>
        </p:nvSpPr>
        <p:spPr bwMode="auto">
          <a:xfrm>
            <a:off x="6544594" y="3285482"/>
            <a:ext cx="132125" cy="393995"/>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6" name="Freeform 10"/>
          <p:cNvSpPr>
            <a:spLocks/>
          </p:cNvSpPr>
          <p:nvPr/>
        </p:nvSpPr>
        <p:spPr bwMode="auto">
          <a:xfrm>
            <a:off x="6581493" y="3212873"/>
            <a:ext cx="104748" cy="121412"/>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47" name="Freeform 11"/>
          <p:cNvSpPr>
            <a:spLocks/>
          </p:cNvSpPr>
          <p:nvPr/>
        </p:nvSpPr>
        <p:spPr bwMode="auto">
          <a:xfrm>
            <a:off x="6570780" y="3259295"/>
            <a:ext cx="114270" cy="109509"/>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48" name="Freeform 12"/>
          <p:cNvSpPr>
            <a:spLocks/>
          </p:cNvSpPr>
          <p:nvPr/>
        </p:nvSpPr>
        <p:spPr bwMode="auto">
          <a:xfrm>
            <a:off x="6562448" y="3662812"/>
            <a:ext cx="34520" cy="57135"/>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49" name="Freeform 13"/>
          <p:cNvSpPr>
            <a:spLocks/>
          </p:cNvSpPr>
          <p:nvPr/>
        </p:nvSpPr>
        <p:spPr bwMode="auto">
          <a:xfrm>
            <a:off x="6664816" y="3287862"/>
            <a:ext cx="30948" cy="199973"/>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grpSp>
        <p:nvGrpSpPr>
          <p:cNvPr id="50" name="Group 123"/>
          <p:cNvGrpSpPr/>
          <p:nvPr/>
        </p:nvGrpSpPr>
        <p:grpSpPr>
          <a:xfrm>
            <a:off x="5738750" y="3195912"/>
            <a:ext cx="613013" cy="465414"/>
            <a:chOff x="7170738" y="4168775"/>
            <a:chExt cx="817563" cy="620713"/>
          </a:xfrm>
          <a:solidFill>
            <a:srgbClr val="1C4885"/>
          </a:solidFill>
        </p:grpSpPr>
        <p:sp>
          <p:nvSpPr>
            <p:cNvPr id="51" name="Freeform 14"/>
            <p:cNvSpPr>
              <a:spLocks/>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2"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3"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4" name="Freeform 17"/>
            <p:cNvSpPr>
              <a:spLocks/>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5" name="Freeform 18"/>
            <p:cNvSpPr>
              <a:spLocks/>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6" name="Freeform 19"/>
            <p:cNvSpPr>
              <a:spLocks/>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grpSp>
      <p:sp>
        <p:nvSpPr>
          <p:cNvPr id="57" name="Freeform 20"/>
          <p:cNvSpPr>
            <a:spLocks noEditPoints="1"/>
          </p:cNvSpPr>
          <p:nvPr/>
        </p:nvSpPr>
        <p:spPr bwMode="auto">
          <a:xfrm>
            <a:off x="5240008" y="1607138"/>
            <a:ext cx="358285" cy="377330"/>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58" name="Oval 21"/>
          <p:cNvSpPr>
            <a:spLocks noChangeArrowheads="1"/>
          </p:cNvSpPr>
          <p:nvPr/>
        </p:nvSpPr>
        <p:spPr bwMode="auto">
          <a:xfrm>
            <a:off x="7526604" y="1519054"/>
            <a:ext cx="105938" cy="105938"/>
          </a:xfrm>
          <a:prstGeom prst="ellipse">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59" name="Freeform 22"/>
          <p:cNvSpPr>
            <a:spLocks/>
          </p:cNvSpPr>
          <p:nvPr/>
        </p:nvSpPr>
        <p:spPr bwMode="auto">
          <a:xfrm>
            <a:off x="7564693" y="1597615"/>
            <a:ext cx="166644" cy="347572"/>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0" name="Freeform 23"/>
          <p:cNvSpPr>
            <a:spLocks/>
          </p:cNvSpPr>
          <p:nvPr/>
        </p:nvSpPr>
        <p:spPr bwMode="auto">
          <a:xfrm>
            <a:off x="7418285" y="1597615"/>
            <a:ext cx="178547" cy="342811"/>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1" name="Freeform 24"/>
          <p:cNvSpPr>
            <a:spLocks/>
          </p:cNvSpPr>
          <p:nvPr/>
        </p:nvSpPr>
        <p:spPr bwMode="auto">
          <a:xfrm>
            <a:off x="7574216" y="1480964"/>
            <a:ext cx="19045" cy="59516"/>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2" name="Freeform 25"/>
          <p:cNvSpPr>
            <a:spLocks noEditPoints="1"/>
          </p:cNvSpPr>
          <p:nvPr/>
        </p:nvSpPr>
        <p:spPr bwMode="auto">
          <a:xfrm>
            <a:off x="6721951" y="1225047"/>
            <a:ext cx="169025" cy="457081"/>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3" name="Freeform 26"/>
          <p:cNvSpPr>
            <a:spLocks noEditPoints="1"/>
          </p:cNvSpPr>
          <p:nvPr/>
        </p:nvSpPr>
        <p:spPr bwMode="auto">
          <a:xfrm>
            <a:off x="6576732" y="1369074"/>
            <a:ext cx="458272" cy="167835"/>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4" name="Freeform 27"/>
          <p:cNvSpPr>
            <a:spLocks noEditPoints="1"/>
          </p:cNvSpPr>
          <p:nvPr/>
        </p:nvSpPr>
        <p:spPr bwMode="auto">
          <a:xfrm>
            <a:off x="6611251" y="1265518"/>
            <a:ext cx="389233" cy="373759"/>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5" name="Freeform 28"/>
          <p:cNvSpPr>
            <a:spLocks noEditPoints="1"/>
          </p:cNvSpPr>
          <p:nvPr/>
        </p:nvSpPr>
        <p:spPr bwMode="auto">
          <a:xfrm>
            <a:off x="6611251" y="1265518"/>
            <a:ext cx="389233" cy="373759"/>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6" name="Oval 29"/>
          <p:cNvSpPr>
            <a:spLocks noChangeArrowheads="1"/>
          </p:cNvSpPr>
          <p:nvPr/>
        </p:nvSpPr>
        <p:spPr bwMode="auto">
          <a:xfrm>
            <a:off x="6771944" y="1417878"/>
            <a:ext cx="70229" cy="70229"/>
          </a:xfrm>
          <a:prstGeom prst="ellipse">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7" name="Freeform 30"/>
          <p:cNvSpPr>
            <a:spLocks noEditPoints="1"/>
          </p:cNvSpPr>
          <p:nvPr/>
        </p:nvSpPr>
        <p:spPr bwMode="auto">
          <a:xfrm>
            <a:off x="7311156" y="1095302"/>
            <a:ext cx="192831" cy="365427"/>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8" name="Rectangle 31"/>
          <p:cNvSpPr>
            <a:spLocks noChangeArrowheads="1"/>
          </p:cNvSpPr>
          <p:nvPr/>
        </p:nvSpPr>
        <p:spPr bwMode="auto">
          <a:xfrm>
            <a:off x="7214741" y="1094112"/>
            <a:ext cx="48803" cy="355905"/>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69" name="Freeform 32"/>
          <p:cNvSpPr>
            <a:spLocks noEditPoints="1"/>
          </p:cNvSpPr>
          <p:nvPr/>
        </p:nvSpPr>
        <p:spPr bwMode="auto">
          <a:xfrm>
            <a:off x="5634003" y="2886727"/>
            <a:ext cx="421372" cy="308292"/>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grpSp>
        <p:nvGrpSpPr>
          <p:cNvPr id="70" name="Group 127"/>
          <p:cNvGrpSpPr/>
          <p:nvPr/>
        </p:nvGrpSpPr>
        <p:grpSpPr>
          <a:xfrm>
            <a:off x="6818366" y="3195018"/>
            <a:ext cx="380902" cy="490410"/>
            <a:chOff x="8610600" y="4127500"/>
            <a:chExt cx="508001" cy="654050"/>
          </a:xfrm>
          <a:solidFill>
            <a:srgbClr val="1C4885"/>
          </a:solidFill>
        </p:grpSpPr>
        <p:sp>
          <p:nvSpPr>
            <p:cNvPr id="71" name="Freeform 33"/>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2"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3" name="Freeform 35"/>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4" name="Freeform 36"/>
            <p:cNvSpPr>
              <a:spLocks/>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5" name="Freeform 37"/>
            <p:cNvSpPr>
              <a:spLocks/>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6" name="Freeform 38"/>
            <p:cNvSpPr>
              <a:spLocks/>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7"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78" name="Freeform 40"/>
            <p:cNvSpPr>
              <a:spLocks/>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79" name="Freeform 41"/>
          <p:cNvSpPr>
            <a:spLocks noEditPoints="1"/>
          </p:cNvSpPr>
          <p:nvPr/>
        </p:nvSpPr>
        <p:spPr bwMode="auto">
          <a:xfrm>
            <a:off x="7133800" y="2699847"/>
            <a:ext cx="321385" cy="292817"/>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0" name="Freeform 42"/>
          <p:cNvSpPr>
            <a:spLocks/>
          </p:cNvSpPr>
          <p:nvPr/>
        </p:nvSpPr>
        <p:spPr bwMode="auto">
          <a:xfrm>
            <a:off x="7217122" y="2970048"/>
            <a:ext cx="69038" cy="148790"/>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1" name="Freeform 43"/>
          <p:cNvSpPr>
            <a:spLocks/>
          </p:cNvSpPr>
          <p:nvPr/>
        </p:nvSpPr>
        <p:spPr bwMode="auto">
          <a:xfrm>
            <a:off x="7188554" y="3015280"/>
            <a:ext cx="97606" cy="201164"/>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2" name="Freeform 44"/>
          <p:cNvSpPr>
            <a:spLocks/>
          </p:cNvSpPr>
          <p:nvPr/>
        </p:nvSpPr>
        <p:spPr bwMode="auto">
          <a:xfrm>
            <a:off x="6297008" y="762014"/>
            <a:ext cx="392804" cy="359475"/>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3" name="Freeform 45"/>
          <p:cNvSpPr>
            <a:spLocks noEditPoints="1"/>
          </p:cNvSpPr>
          <p:nvPr/>
        </p:nvSpPr>
        <p:spPr bwMode="auto">
          <a:xfrm>
            <a:off x="6180357" y="2756982"/>
            <a:ext cx="478507" cy="396375"/>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84" name="Freeform 46"/>
          <p:cNvSpPr>
            <a:spLocks noEditPoints="1"/>
          </p:cNvSpPr>
          <p:nvPr/>
        </p:nvSpPr>
        <p:spPr bwMode="auto">
          <a:xfrm>
            <a:off x="7026671" y="1967803"/>
            <a:ext cx="614203" cy="716570"/>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5" name="Freeform 47"/>
          <p:cNvSpPr>
            <a:spLocks noEditPoints="1"/>
          </p:cNvSpPr>
          <p:nvPr/>
        </p:nvSpPr>
        <p:spPr bwMode="auto">
          <a:xfrm>
            <a:off x="7492084" y="2177299"/>
            <a:ext cx="265441" cy="521358"/>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86" name="Freeform 48"/>
          <p:cNvSpPr>
            <a:spLocks noEditPoints="1"/>
          </p:cNvSpPr>
          <p:nvPr/>
        </p:nvSpPr>
        <p:spPr bwMode="auto">
          <a:xfrm>
            <a:off x="6566019" y="2243957"/>
            <a:ext cx="434465" cy="434465"/>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87" name="Freeform 49"/>
          <p:cNvSpPr>
            <a:spLocks/>
          </p:cNvSpPr>
          <p:nvPr/>
        </p:nvSpPr>
        <p:spPr bwMode="auto">
          <a:xfrm>
            <a:off x="6645771" y="2382033"/>
            <a:ext cx="216637" cy="114270"/>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grpSp>
        <p:nvGrpSpPr>
          <p:cNvPr id="88" name="Group 126"/>
          <p:cNvGrpSpPr/>
          <p:nvPr/>
        </p:nvGrpSpPr>
        <p:grpSpPr>
          <a:xfrm>
            <a:off x="6739805" y="2803404"/>
            <a:ext cx="340430" cy="323766"/>
            <a:chOff x="8505825" y="3605213"/>
            <a:chExt cx="454025" cy="431800"/>
          </a:xfrm>
          <a:solidFill>
            <a:srgbClr val="1C4885"/>
          </a:solidFill>
        </p:grpSpPr>
        <p:sp>
          <p:nvSpPr>
            <p:cNvPr id="89" name="Freeform 50"/>
            <p:cNvSpPr>
              <a:spLocks/>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sp>
          <p:nvSpPr>
            <p:cNvPr id="90" name="Freeform 51"/>
            <p:cNvSpPr>
              <a:spLocks/>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endParaRPr lang="id-ID" sz="1012"/>
            </a:p>
          </p:txBody>
        </p:sp>
      </p:grpSp>
      <p:sp>
        <p:nvSpPr>
          <p:cNvPr id="91" name="Freeform 52"/>
          <p:cNvSpPr>
            <a:spLocks/>
          </p:cNvSpPr>
          <p:nvPr/>
        </p:nvSpPr>
        <p:spPr bwMode="auto">
          <a:xfrm>
            <a:off x="5689947" y="876284"/>
            <a:ext cx="509455" cy="414230"/>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2" name="Freeform 53"/>
          <p:cNvSpPr>
            <a:spLocks/>
          </p:cNvSpPr>
          <p:nvPr/>
        </p:nvSpPr>
        <p:spPr bwMode="auto">
          <a:xfrm>
            <a:off x="6076800" y="853669"/>
            <a:ext cx="140457" cy="192831"/>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3" name="Freeform 54"/>
          <p:cNvSpPr>
            <a:spLocks/>
          </p:cNvSpPr>
          <p:nvPr/>
        </p:nvSpPr>
        <p:spPr bwMode="auto">
          <a:xfrm>
            <a:off x="5756605" y="985793"/>
            <a:ext cx="385662" cy="252347"/>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4" name="Freeform 55"/>
          <p:cNvSpPr>
            <a:spLocks noEditPoints="1"/>
          </p:cNvSpPr>
          <p:nvPr/>
        </p:nvSpPr>
        <p:spPr bwMode="auto">
          <a:xfrm>
            <a:off x="5442362" y="1207192"/>
            <a:ext cx="222589" cy="390423"/>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5" name="Freeform 56"/>
          <p:cNvSpPr>
            <a:spLocks noEditPoints="1"/>
          </p:cNvSpPr>
          <p:nvPr/>
        </p:nvSpPr>
        <p:spPr bwMode="auto">
          <a:xfrm>
            <a:off x="5240008" y="2024939"/>
            <a:ext cx="416610" cy="45351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6" name="Freeform 57"/>
          <p:cNvSpPr>
            <a:spLocks noEditPoints="1"/>
          </p:cNvSpPr>
          <p:nvPr/>
        </p:nvSpPr>
        <p:spPr bwMode="auto">
          <a:xfrm>
            <a:off x="6776705" y="852478"/>
            <a:ext cx="396375" cy="389233"/>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97" name="Freeform 58"/>
          <p:cNvSpPr>
            <a:spLocks noEditPoints="1"/>
          </p:cNvSpPr>
          <p:nvPr/>
        </p:nvSpPr>
        <p:spPr bwMode="auto">
          <a:xfrm>
            <a:off x="5376514" y="2476273"/>
            <a:ext cx="385662" cy="390423"/>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98" name="Rectangle 59"/>
          <p:cNvSpPr>
            <a:spLocks noChangeArrowheads="1"/>
          </p:cNvSpPr>
          <p:nvPr/>
        </p:nvSpPr>
        <p:spPr bwMode="auto">
          <a:xfrm>
            <a:off x="6873120" y="2105880"/>
            <a:ext cx="47017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99" name="Rectangle 60"/>
          <p:cNvSpPr>
            <a:spLocks noChangeArrowheads="1"/>
          </p:cNvSpPr>
          <p:nvPr/>
        </p:nvSpPr>
        <p:spPr bwMode="auto">
          <a:xfrm>
            <a:off x="6892165" y="2058267"/>
            <a:ext cx="43208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0" name="Rectangle 61"/>
          <p:cNvSpPr>
            <a:spLocks noChangeArrowheads="1"/>
          </p:cNvSpPr>
          <p:nvPr/>
        </p:nvSpPr>
        <p:spPr bwMode="auto">
          <a:xfrm>
            <a:off x="7062380" y="2009464"/>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1" name="Rectangle 62"/>
          <p:cNvSpPr>
            <a:spLocks noChangeArrowheads="1"/>
          </p:cNvSpPr>
          <p:nvPr/>
        </p:nvSpPr>
        <p:spPr bwMode="auto">
          <a:xfrm>
            <a:off x="7079045" y="1834488"/>
            <a:ext cx="58326"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2" name="Rectangle 63"/>
          <p:cNvSpPr>
            <a:spLocks noChangeArrowheads="1"/>
          </p:cNvSpPr>
          <p:nvPr/>
        </p:nvSpPr>
        <p:spPr bwMode="auto">
          <a:xfrm>
            <a:off x="7062380" y="1824966"/>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3" name="Rectangle 64"/>
          <p:cNvSpPr>
            <a:spLocks noChangeArrowheads="1"/>
          </p:cNvSpPr>
          <p:nvPr/>
        </p:nvSpPr>
        <p:spPr bwMode="auto">
          <a:xfrm>
            <a:off x="7201647" y="2009464"/>
            <a:ext cx="89274"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4" name="Rectangle 65"/>
          <p:cNvSpPr>
            <a:spLocks noChangeArrowheads="1"/>
          </p:cNvSpPr>
          <p:nvPr/>
        </p:nvSpPr>
        <p:spPr bwMode="auto">
          <a:xfrm>
            <a:off x="7217121" y="1834488"/>
            <a:ext cx="57135"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5" name="Rectangle 66"/>
          <p:cNvSpPr>
            <a:spLocks noChangeArrowheads="1"/>
          </p:cNvSpPr>
          <p:nvPr/>
        </p:nvSpPr>
        <p:spPr bwMode="auto">
          <a:xfrm>
            <a:off x="7201647" y="1824966"/>
            <a:ext cx="89274"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6" name="Rectangle 67"/>
          <p:cNvSpPr>
            <a:spLocks noChangeArrowheads="1"/>
          </p:cNvSpPr>
          <p:nvPr/>
        </p:nvSpPr>
        <p:spPr bwMode="auto">
          <a:xfrm>
            <a:off x="6925494" y="2009464"/>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7" name="Rectangle 68"/>
          <p:cNvSpPr>
            <a:spLocks noChangeArrowheads="1"/>
          </p:cNvSpPr>
          <p:nvPr/>
        </p:nvSpPr>
        <p:spPr bwMode="auto">
          <a:xfrm>
            <a:off x="6940969" y="1834488"/>
            <a:ext cx="59516" cy="190450"/>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8" name="Rectangle 69"/>
          <p:cNvSpPr>
            <a:spLocks noChangeArrowheads="1"/>
          </p:cNvSpPr>
          <p:nvPr/>
        </p:nvSpPr>
        <p:spPr bwMode="auto">
          <a:xfrm>
            <a:off x="6925494" y="1824966"/>
            <a:ext cx="9165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09" name="Rectangle 70"/>
          <p:cNvSpPr>
            <a:spLocks noChangeArrowheads="1"/>
          </p:cNvSpPr>
          <p:nvPr/>
        </p:nvSpPr>
        <p:spPr bwMode="auto">
          <a:xfrm>
            <a:off x="6892165" y="1772592"/>
            <a:ext cx="432085" cy="23806"/>
          </a:xfrm>
          <a:prstGeom prst="rect">
            <a:avLst/>
          </a:pr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0" name="Freeform 71"/>
          <p:cNvSpPr>
            <a:spLocks/>
          </p:cNvSpPr>
          <p:nvPr/>
        </p:nvSpPr>
        <p:spPr bwMode="auto">
          <a:xfrm>
            <a:off x="6892165" y="1634515"/>
            <a:ext cx="432085" cy="138077"/>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1" name="Freeform 72"/>
          <p:cNvSpPr>
            <a:spLocks noEditPoints="1"/>
          </p:cNvSpPr>
          <p:nvPr/>
        </p:nvSpPr>
        <p:spPr bwMode="auto">
          <a:xfrm>
            <a:off x="5704231" y="1759498"/>
            <a:ext cx="599919" cy="391614"/>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2" name="Freeform 73"/>
          <p:cNvSpPr>
            <a:spLocks noEditPoints="1"/>
          </p:cNvSpPr>
          <p:nvPr/>
        </p:nvSpPr>
        <p:spPr bwMode="auto">
          <a:xfrm>
            <a:off x="7027861" y="2189202"/>
            <a:ext cx="140457" cy="245205"/>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13" name="Freeform 74"/>
          <p:cNvSpPr>
            <a:spLocks noEditPoints="1"/>
          </p:cNvSpPr>
          <p:nvPr/>
        </p:nvSpPr>
        <p:spPr bwMode="auto">
          <a:xfrm>
            <a:off x="5801836" y="1348840"/>
            <a:ext cx="282105" cy="34519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4" name="Freeform 75"/>
          <p:cNvSpPr>
            <a:spLocks noEditPoints="1"/>
          </p:cNvSpPr>
          <p:nvPr/>
        </p:nvSpPr>
        <p:spPr bwMode="auto">
          <a:xfrm>
            <a:off x="6344621" y="1711885"/>
            <a:ext cx="427323" cy="42851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p>
        </p:txBody>
      </p:sp>
      <p:sp>
        <p:nvSpPr>
          <p:cNvPr id="115" name="Freeform 76"/>
          <p:cNvSpPr>
            <a:spLocks noEditPoints="1"/>
          </p:cNvSpPr>
          <p:nvPr/>
        </p:nvSpPr>
        <p:spPr bwMode="auto">
          <a:xfrm>
            <a:off x="5918487" y="2264192"/>
            <a:ext cx="482078" cy="365427"/>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1C4885"/>
          </a:solidFill>
          <a:ln>
            <a:noFill/>
          </a:ln>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6" name="Freeform 77"/>
          <p:cNvSpPr>
            <a:spLocks/>
          </p:cNvSpPr>
          <p:nvPr/>
        </p:nvSpPr>
        <p:spPr bwMode="auto">
          <a:xfrm>
            <a:off x="6129174" y="1728550"/>
            <a:ext cx="160693" cy="120222"/>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7" name="Freeform 78"/>
          <p:cNvSpPr>
            <a:spLocks/>
          </p:cNvSpPr>
          <p:nvPr/>
        </p:nvSpPr>
        <p:spPr bwMode="auto">
          <a:xfrm>
            <a:off x="6200592" y="1697602"/>
            <a:ext cx="44042" cy="54754"/>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8" name="Freeform 79"/>
          <p:cNvSpPr>
            <a:spLocks noEditPoints="1"/>
          </p:cNvSpPr>
          <p:nvPr/>
        </p:nvSpPr>
        <p:spPr bwMode="auto">
          <a:xfrm>
            <a:off x="5950626" y="2699847"/>
            <a:ext cx="169025" cy="234492"/>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19" name="Freeform 80"/>
          <p:cNvSpPr>
            <a:spLocks noEditPoints="1"/>
          </p:cNvSpPr>
          <p:nvPr/>
        </p:nvSpPr>
        <p:spPr bwMode="auto">
          <a:xfrm>
            <a:off x="7249260" y="1497629"/>
            <a:ext cx="211876" cy="232112"/>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0" name="Freeform 81"/>
          <p:cNvSpPr>
            <a:spLocks noEditPoints="1"/>
          </p:cNvSpPr>
          <p:nvPr/>
        </p:nvSpPr>
        <p:spPr bwMode="auto">
          <a:xfrm>
            <a:off x="6189879" y="1185766"/>
            <a:ext cx="320195" cy="460652"/>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1" name="Freeform 82"/>
          <p:cNvSpPr>
            <a:spLocks noEditPoints="1"/>
          </p:cNvSpPr>
          <p:nvPr/>
        </p:nvSpPr>
        <p:spPr bwMode="auto">
          <a:xfrm>
            <a:off x="6075609" y="1120299"/>
            <a:ext cx="184499" cy="163074"/>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2" name="Freeform 83"/>
          <p:cNvSpPr>
            <a:spLocks/>
          </p:cNvSpPr>
          <p:nvPr/>
        </p:nvSpPr>
        <p:spPr bwMode="auto">
          <a:xfrm>
            <a:off x="6023235" y="1217905"/>
            <a:ext cx="80941" cy="51184"/>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3" name="Freeform 84"/>
          <p:cNvSpPr>
            <a:spLocks/>
          </p:cNvSpPr>
          <p:nvPr/>
        </p:nvSpPr>
        <p:spPr bwMode="auto">
          <a:xfrm>
            <a:off x="5972052" y="1225047"/>
            <a:ext cx="109509" cy="6665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4" name="Freeform 85"/>
          <p:cNvSpPr>
            <a:spLocks noEditPoints="1"/>
          </p:cNvSpPr>
          <p:nvPr/>
        </p:nvSpPr>
        <p:spPr bwMode="auto">
          <a:xfrm>
            <a:off x="5908965" y="2093976"/>
            <a:ext cx="334479" cy="119032"/>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25" name="Freeform 86"/>
          <p:cNvSpPr>
            <a:spLocks/>
          </p:cNvSpPr>
          <p:nvPr/>
        </p:nvSpPr>
        <p:spPr bwMode="auto">
          <a:xfrm>
            <a:off x="7294492" y="2401078"/>
            <a:ext cx="184499" cy="236873"/>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6" name="Freeform 87"/>
          <p:cNvSpPr>
            <a:spLocks/>
          </p:cNvSpPr>
          <p:nvPr/>
        </p:nvSpPr>
        <p:spPr bwMode="auto">
          <a:xfrm>
            <a:off x="7399240" y="2392746"/>
            <a:ext cx="89274" cy="61896"/>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7" name="Freeform 88"/>
          <p:cNvSpPr>
            <a:spLocks/>
          </p:cNvSpPr>
          <p:nvPr/>
        </p:nvSpPr>
        <p:spPr bwMode="auto">
          <a:xfrm>
            <a:off x="7330201" y="2441549"/>
            <a:ext cx="122603" cy="170215"/>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8" name="Freeform 89"/>
          <p:cNvSpPr>
            <a:spLocks noEditPoints="1"/>
          </p:cNvSpPr>
          <p:nvPr/>
        </p:nvSpPr>
        <p:spPr bwMode="auto">
          <a:xfrm>
            <a:off x="7044525" y="1472633"/>
            <a:ext cx="166644" cy="121412"/>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29" name="Freeform 90"/>
          <p:cNvSpPr>
            <a:spLocks/>
          </p:cNvSpPr>
          <p:nvPr/>
        </p:nvSpPr>
        <p:spPr bwMode="auto">
          <a:xfrm>
            <a:off x="5655428" y="2267763"/>
            <a:ext cx="154741" cy="199973"/>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0" name="Freeform 91"/>
          <p:cNvSpPr>
            <a:spLocks/>
          </p:cNvSpPr>
          <p:nvPr/>
        </p:nvSpPr>
        <p:spPr bwMode="auto">
          <a:xfrm>
            <a:off x="5645906" y="2260621"/>
            <a:ext cx="76180" cy="52374"/>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1" name="Freeform 92"/>
          <p:cNvSpPr>
            <a:spLocks/>
          </p:cNvSpPr>
          <p:nvPr/>
        </p:nvSpPr>
        <p:spPr bwMode="auto">
          <a:xfrm>
            <a:off x="5676854" y="2303472"/>
            <a:ext cx="104748" cy="144028"/>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2" name="Freeform 93"/>
          <p:cNvSpPr>
            <a:spLocks noEditPoints="1"/>
          </p:cNvSpPr>
          <p:nvPr/>
        </p:nvSpPr>
        <p:spPr bwMode="auto">
          <a:xfrm>
            <a:off x="6675528" y="3505691"/>
            <a:ext cx="164263" cy="179738"/>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p>
        </p:txBody>
      </p:sp>
      <p:sp>
        <p:nvSpPr>
          <p:cNvPr id="133" name="Freeform 94"/>
          <p:cNvSpPr>
            <a:spLocks/>
          </p:cNvSpPr>
          <p:nvPr/>
        </p:nvSpPr>
        <p:spPr bwMode="auto">
          <a:xfrm>
            <a:off x="6476745" y="2321327"/>
            <a:ext cx="47613" cy="45232"/>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4" name="Freeform 95"/>
          <p:cNvSpPr>
            <a:spLocks/>
          </p:cNvSpPr>
          <p:nvPr/>
        </p:nvSpPr>
        <p:spPr bwMode="auto">
          <a:xfrm>
            <a:off x="6466032" y="2184441"/>
            <a:ext cx="44042" cy="147599"/>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5" name="Freeform 96"/>
          <p:cNvSpPr>
            <a:spLocks/>
          </p:cNvSpPr>
          <p:nvPr/>
        </p:nvSpPr>
        <p:spPr bwMode="auto">
          <a:xfrm>
            <a:off x="6496981" y="2208247"/>
            <a:ext cx="95225" cy="127364"/>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6" name="Freeform 97"/>
          <p:cNvSpPr>
            <a:spLocks/>
          </p:cNvSpPr>
          <p:nvPr/>
        </p:nvSpPr>
        <p:spPr bwMode="auto">
          <a:xfrm>
            <a:off x="6488649" y="2355846"/>
            <a:ext cx="11903" cy="23806"/>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7" name="Freeform 98"/>
          <p:cNvSpPr>
            <a:spLocks noEditPoints="1"/>
          </p:cNvSpPr>
          <p:nvPr/>
        </p:nvSpPr>
        <p:spPr bwMode="auto">
          <a:xfrm>
            <a:off x="6450559" y="1150057"/>
            <a:ext cx="165454" cy="177357"/>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1C4885"/>
          </a:solidFill>
          <a:ln>
            <a:noFill/>
          </a:ln>
          <a:extLst/>
        </p:spPr>
        <p:txBody>
          <a:bodyPr vert="horz" wrap="square" lIns="68562" tIns="34281" rIns="68562" bIns="34281" numCol="1" anchor="t" anchorCtr="0" compatLnSpc="1">
            <a:prstTxWarp prst="textNoShape">
              <a:avLst/>
            </a:prstTxWarp>
          </a:bodyPr>
          <a:lstStyle/>
          <a:p>
            <a:endParaRPr lang="id-ID" sz="1012">
              <a:solidFill>
                <a:schemeClr val="tx1">
                  <a:lumMod val="50000"/>
                  <a:lumOff val="50000"/>
                </a:schemeClr>
              </a:solidFill>
            </a:endParaRPr>
          </a:p>
        </p:txBody>
      </p:sp>
      <p:sp>
        <p:nvSpPr>
          <p:cNvPr id="138" name="燕尾形 137"/>
          <p:cNvSpPr/>
          <p:nvPr/>
        </p:nvSpPr>
        <p:spPr>
          <a:xfrm rot="5400000">
            <a:off x="1920005" y="1011359"/>
            <a:ext cx="269960" cy="431936"/>
          </a:xfrm>
          <a:prstGeom prst="chevron">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cxnSp>
        <p:nvCxnSpPr>
          <p:cNvPr id="139" name="直接连接符 138"/>
          <p:cNvCxnSpPr/>
          <p:nvPr/>
        </p:nvCxnSpPr>
        <p:spPr>
          <a:xfrm>
            <a:off x="2054985" y="144329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2307668" y="980645"/>
            <a:ext cx="1369555" cy="438557"/>
          </a:xfrm>
          <a:prstGeom prst="rect">
            <a:avLst/>
          </a:prstGeom>
        </p:spPr>
        <p:txBody>
          <a:bodyPr wrap="none" lIns="68555" tIns="34278" rIns="68555" bIns="34278">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精准匹配</a:t>
            </a:r>
            <a:endParaRPr lang="en-US" altLang="zh-CN" sz="2400" b="1" dirty="0">
              <a:solidFill>
                <a:schemeClr val="tx1">
                  <a:lumMod val="50000"/>
                  <a:lumOff val="50000"/>
                </a:schemeClr>
              </a:solidFill>
              <a:latin typeface="微软雅黑" pitchFamily="34" charset="-122"/>
              <a:ea typeface="微软雅黑" pitchFamily="34" charset="-122"/>
            </a:endParaRPr>
          </a:p>
        </p:txBody>
      </p:sp>
      <p:sp>
        <p:nvSpPr>
          <p:cNvPr id="142" name="燕尾形 141"/>
          <p:cNvSpPr/>
          <p:nvPr/>
        </p:nvSpPr>
        <p:spPr>
          <a:xfrm rot="5400000">
            <a:off x="1909118" y="2838509"/>
            <a:ext cx="269960" cy="431936"/>
          </a:xfrm>
          <a:prstGeom prst="chevron">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endParaRPr>
          </a:p>
        </p:txBody>
      </p:sp>
      <p:cxnSp>
        <p:nvCxnSpPr>
          <p:cNvPr id="143" name="直接连接符 142"/>
          <p:cNvCxnSpPr/>
          <p:nvPr/>
        </p:nvCxnSpPr>
        <p:spPr>
          <a:xfrm>
            <a:off x="2044098" y="3270444"/>
            <a:ext cx="2726593"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4" name="矩形 143"/>
          <p:cNvSpPr/>
          <p:nvPr/>
        </p:nvSpPr>
        <p:spPr>
          <a:xfrm>
            <a:off x="2296781" y="2786023"/>
            <a:ext cx="1369555" cy="438557"/>
          </a:xfrm>
          <a:prstGeom prst="rect">
            <a:avLst/>
          </a:prstGeom>
        </p:spPr>
        <p:txBody>
          <a:bodyPr wrap="none" lIns="68555" tIns="34278" rIns="68555" bIns="34278">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需求先知</a:t>
            </a:r>
            <a:endParaRPr lang="en-US" altLang="zh-CN" sz="2400" b="1" dirty="0">
              <a:solidFill>
                <a:schemeClr val="tx1">
                  <a:lumMod val="50000"/>
                  <a:lumOff val="50000"/>
                </a:schemeClr>
              </a:solidFill>
              <a:latin typeface="微软雅黑" pitchFamily="34" charset="-122"/>
              <a:ea typeface="微软雅黑" pitchFamily="34" charset="-122"/>
            </a:endParaRPr>
          </a:p>
        </p:txBody>
      </p:sp>
      <p:sp>
        <p:nvSpPr>
          <p:cNvPr id="145" name="矩形 47"/>
          <p:cNvSpPr>
            <a:spLocks noChangeArrowheads="1"/>
          </p:cNvSpPr>
          <p:nvPr/>
        </p:nvSpPr>
        <p:spPr bwMode="auto">
          <a:xfrm>
            <a:off x="2287062" y="3272555"/>
            <a:ext cx="2483629" cy="108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itchFamily="34" charset="-122"/>
              </a:rPr>
              <a:t>会员池中的会员有哪些需求，通过会员标签体系能够达到预先知道。这样对商品的准备能够提前。</a:t>
            </a:r>
            <a:endParaRPr lang="zh-CN" altLang="en-US" sz="1400" dirty="0">
              <a:solidFill>
                <a:schemeClr val="tx1">
                  <a:lumMod val="50000"/>
                  <a:lumOff val="50000"/>
                </a:schemeClr>
              </a:solidFill>
              <a:sym typeface="微软雅黑" pitchFamily="34" charset="-122"/>
            </a:endParaRPr>
          </a:p>
        </p:txBody>
      </p:sp>
      <p:sp>
        <p:nvSpPr>
          <p:cNvPr id="150" name="矩形 47"/>
          <p:cNvSpPr>
            <a:spLocks noChangeArrowheads="1"/>
          </p:cNvSpPr>
          <p:nvPr/>
        </p:nvSpPr>
        <p:spPr bwMode="auto">
          <a:xfrm>
            <a:off x="2297948" y="1439843"/>
            <a:ext cx="2483629" cy="82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smtClean="0">
                <a:solidFill>
                  <a:schemeClr val="tx1">
                    <a:lumMod val="50000"/>
                    <a:lumOff val="50000"/>
                  </a:schemeClr>
                </a:solidFill>
                <a:sym typeface="微软雅黑" pitchFamily="34" charset="-122"/>
              </a:rPr>
              <a:t>根据需要售卖的商品找到有需求的人，这样不但能够提高转化率，也能提高用户体验。</a:t>
            </a:r>
            <a:endParaRPr lang="zh-CN" altLang="en-US" sz="1400" dirty="0">
              <a:solidFill>
                <a:schemeClr val="tx1">
                  <a:lumMod val="50000"/>
                  <a:lumOff val="50000"/>
                </a:schemeClr>
              </a:solidFill>
              <a:sym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500"/>
                                        <p:tgtEl>
                                          <p:spTgt spid="36"/>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additive="base">
                                        <p:cTn id="27" dur="500" fill="hold"/>
                                        <p:tgtEl>
                                          <p:spTgt spid="39"/>
                                        </p:tgtEl>
                                        <p:attrNameLst>
                                          <p:attrName>ppt_x</p:attrName>
                                        </p:attrNameLst>
                                      </p:cBhvr>
                                      <p:tavLst>
                                        <p:tav tm="0">
                                          <p:val>
                                            <p:strVal val="#ppt_x"/>
                                          </p:val>
                                        </p:tav>
                                        <p:tav tm="100000">
                                          <p:val>
                                            <p:strVal val="#ppt_x"/>
                                          </p:val>
                                        </p:tav>
                                      </p:tavLst>
                                    </p:anim>
                                    <p:anim calcmode="lin" valueType="num">
                                      <p:cBhvr additive="base">
                                        <p:cTn id="28" dur="500" fill="hold"/>
                                        <p:tgtEl>
                                          <p:spTgt spid="39"/>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2" presetClass="entr" presetSubtype="2"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1+#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 calcmode="lin" valueType="num">
                                      <p:cBhvr additive="base">
                                        <p:cTn id="40" dur="500" fill="hold"/>
                                        <p:tgtEl>
                                          <p:spTgt spid="43"/>
                                        </p:tgtEl>
                                        <p:attrNameLst>
                                          <p:attrName>ppt_x</p:attrName>
                                        </p:attrNameLst>
                                      </p:cBhvr>
                                      <p:tavLst>
                                        <p:tav tm="0">
                                          <p:val>
                                            <p:strVal val="#ppt_x"/>
                                          </p:val>
                                        </p:tav>
                                        <p:tav tm="100000">
                                          <p:val>
                                            <p:strVal val="#ppt_x"/>
                                          </p:val>
                                        </p:tav>
                                      </p:tavLst>
                                    </p:anim>
                                    <p:anim calcmode="lin" valueType="num">
                                      <p:cBhvr additive="base">
                                        <p:cTn id="41" dur="500" fill="hold"/>
                                        <p:tgtEl>
                                          <p:spTgt spid="4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500" fill="hold"/>
                                        <p:tgtEl>
                                          <p:spTgt spid="44"/>
                                        </p:tgtEl>
                                        <p:attrNameLst>
                                          <p:attrName>ppt_x</p:attrName>
                                        </p:attrNameLst>
                                      </p:cBhvr>
                                      <p:tavLst>
                                        <p:tav tm="0">
                                          <p:val>
                                            <p:strVal val="#ppt_x"/>
                                          </p:val>
                                        </p:tav>
                                        <p:tav tm="100000">
                                          <p:val>
                                            <p:strVal val="#ppt_x"/>
                                          </p:val>
                                        </p:tav>
                                      </p:tavLst>
                                    </p:anim>
                                    <p:anim calcmode="lin" valueType="num">
                                      <p:cBhvr additive="base">
                                        <p:cTn id="45" dur="500" fill="hold"/>
                                        <p:tgtEl>
                                          <p:spTgt spid="44"/>
                                        </p:tgtEl>
                                        <p:attrNameLst>
                                          <p:attrName>ppt_y</p:attrName>
                                        </p:attrNameLst>
                                      </p:cBhvr>
                                      <p:tavLst>
                                        <p:tav tm="0">
                                          <p:val>
                                            <p:strVal val="1+#ppt_h/2"/>
                                          </p:val>
                                        </p:tav>
                                        <p:tav tm="100000">
                                          <p:val>
                                            <p:strVal val="#ppt_y"/>
                                          </p:val>
                                        </p:tav>
                                      </p:tavLst>
                                    </p:anim>
                                  </p:childTnLst>
                                </p:cTn>
                              </p:par>
                              <p:par>
                                <p:cTn id="46" presetID="2" presetClass="entr" presetSubtype="3"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fill="hold"/>
                                        <p:tgtEl>
                                          <p:spTgt spid="45"/>
                                        </p:tgtEl>
                                        <p:attrNameLst>
                                          <p:attrName>ppt_x</p:attrName>
                                        </p:attrNameLst>
                                      </p:cBhvr>
                                      <p:tavLst>
                                        <p:tav tm="0">
                                          <p:val>
                                            <p:strVal val="1+#ppt_w/2"/>
                                          </p:val>
                                        </p:tav>
                                        <p:tav tm="100000">
                                          <p:val>
                                            <p:strVal val="#ppt_x"/>
                                          </p:val>
                                        </p:tav>
                                      </p:tavLst>
                                    </p:anim>
                                    <p:anim calcmode="lin" valueType="num">
                                      <p:cBhvr additive="base">
                                        <p:cTn id="49" dur="500" fill="hold"/>
                                        <p:tgtEl>
                                          <p:spTgt spid="45"/>
                                        </p:tgtEl>
                                        <p:attrNameLst>
                                          <p:attrName>ppt_y</p:attrName>
                                        </p:attrNameLst>
                                      </p:cBhvr>
                                      <p:tavLst>
                                        <p:tav tm="0">
                                          <p:val>
                                            <p:strVal val="0-#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500" fill="hold"/>
                                        <p:tgtEl>
                                          <p:spTgt spid="46"/>
                                        </p:tgtEl>
                                        <p:attrNameLst>
                                          <p:attrName>ppt_x</p:attrName>
                                        </p:attrNameLst>
                                      </p:cBhvr>
                                      <p:tavLst>
                                        <p:tav tm="0">
                                          <p:val>
                                            <p:strVal val="#ppt_x"/>
                                          </p:val>
                                        </p:tav>
                                        <p:tav tm="100000">
                                          <p:val>
                                            <p:strVal val="#ppt_x"/>
                                          </p:val>
                                        </p:tav>
                                      </p:tavLst>
                                    </p:anim>
                                    <p:anim calcmode="lin" valueType="num">
                                      <p:cBhvr additive="base">
                                        <p:cTn id="53" dur="500" fill="hold"/>
                                        <p:tgtEl>
                                          <p:spTgt spid="4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 calcmode="lin" valueType="num">
                                      <p:cBhvr additive="base">
                                        <p:cTn id="60" dur="500" fill="hold"/>
                                        <p:tgtEl>
                                          <p:spTgt spid="48"/>
                                        </p:tgtEl>
                                        <p:attrNameLst>
                                          <p:attrName>ppt_x</p:attrName>
                                        </p:attrNameLst>
                                      </p:cBhvr>
                                      <p:tavLst>
                                        <p:tav tm="0">
                                          <p:val>
                                            <p:strVal val="#ppt_x"/>
                                          </p:val>
                                        </p:tav>
                                        <p:tav tm="100000">
                                          <p:val>
                                            <p:strVal val="#ppt_x"/>
                                          </p:val>
                                        </p:tav>
                                      </p:tavLst>
                                    </p:anim>
                                    <p:anim calcmode="lin" valueType="num">
                                      <p:cBhvr additive="base">
                                        <p:cTn id="61" dur="500" fill="hold"/>
                                        <p:tgtEl>
                                          <p:spTgt spid="48"/>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500" fill="hold"/>
                                        <p:tgtEl>
                                          <p:spTgt spid="49"/>
                                        </p:tgtEl>
                                        <p:attrNameLst>
                                          <p:attrName>ppt_x</p:attrName>
                                        </p:attrNameLst>
                                      </p:cBhvr>
                                      <p:tavLst>
                                        <p:tav tm="0">
                                          <p:val>
                                            <p:strVal val="#ppt_x"/>
                                          </p:val>
                                        </p:tav>
                                        <p:tav tm="100000">
                                          <p:val>
                                            <p:strVal val="#ppt_x"/>
                                          </p:val>
                                        </p:tav>
                                      </p:tavLst>
                                    </p:anim>
                                    <p:anim calcmode="lin" valueType="num">
                                      <p:cBhvr additive="base">
                                        <p:cTn id="65" dur="500" fill="hold"/>
                                        <p:tgtEl>
                                          <p:spTgt spid="49"/>
                                        </p:tgtEl>
                                        <p:attrNameLst>
                                          <p:attrName>ppt_y</p:attrName>
                                        </p:attrNameLst>
                                      </p:cBhvr>
                                      <p:tavLst>
                                        <p:tav tm="0">
                                          <p:val>
                                            <p:strVal val="1+#ppt_h/2"/>
                                          </p:val>
                                        </p:tav>
                                        <p:tav tm="100000">
                                          <p:val>
                                            <p:strVal val="#ppt_y"/>
                                          </p:val>
                                        </p:tav>
                                      </p:tavLst>
                                    </p:anim>
                                  </p:childTnLst>
                                </p:cTn>
                              </p:par>
                              <p:par>
                                <p:cTn id="66" presetID="2" presetClass="entr" presetSubtype="6"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 calcmode="lin" valueType="num">
                                      <p:cBhvr additive="base">
                                        <p:cTn id="68" dur="500" fill="hold"/>
                                        <p:tgtEl>
                                          <p:spTgt spid="50"/>
                                        </p:tgtEl>
                                        <p:attrNameLst>
                                          <p:attrName>ppt_x</p:attrName>
                                        </p:attrNameLst>
                                      </p:cBhvr>
                                      <p:tavLst>
                                        <p:tav tm="0">
                                          <p:val>
                                            <p:strVal val="1+#ppt_w/2"/>
                                          </p:val>
                                        </p:tav>
                                        <p:tav tm="100000">
                                          <p:val>
                                            <p:strVal val="#ppt_x"/>
                                          </p:val>
                                        </p:tav>
                                      </p:tavLst>
                                    </p:anim>
                                    <p:anim calcmode="lin" valueType="num">
                                      <p:cBhvr additive="base">
                                        <p:cTn id="69" dur="500" fill="hold"/>
                                        <p:tgtEl>
                                          <p:spTgt spid="50"/>
                                        </p:tgtEl>
                                        <p:attrNameLst>
                                          <p:attrName>ppt_y</p:attrName>
                                        </p:attrNameLst>
                                      </p:cBhvr>
                                      <p:tavLst>
                                        <p:tav tm="0">
                                          <p:val>
                                            <p:strVal val="1+#ppt_h/2"/>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additive="base">
                                        <p:cTn id="72" dur="500" fill="hold"/>
                                        <p:tgtEl>
                                          <p:spTgt spid="57"/>
                                        </p:tgtEl>
                                        <p:attrNameLst>
                                          <p:attrName>ppt_x</p:attrName>
                                        </p:attrNameLst>
                                      </p:cBhvr>
                                      <p:tavLst>
                                        <p:tav tm="0">
                                          <p:val>
                                            <p:strVal val="1+#ppt_w/2"/>
                                          </p:val>
                                        </p:tav>
                                        <p:tav tm="100000">
                                          <p:val>
                                            <p:strVal val="#ppt_x"/>
                                          </p:val>
                                        </p:tav>
                                      </p:tavLst>
                                    </p:anim>
                                    <p:anim calcmode="lin" valueType="num">
                                      <p:cBhvr additive="base">
                                        <p:cTn id="73" dur="500" fill="hold"/>
                                        <p:tgtEl>
                                          <p:spTgt spid="57"/>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8"/>
                                        </p:tgtEl>
                                        <p:attrNameLst>
                                          <p:attrName>style.visibility</p:attrName>
                                        </p:attrNameLst>
                                      </p:cBhvr>
                                      <p:to>
                                        <p:strVal val="visible"/>
                                      </p:to>
                                    </p:set>
                                    <p:anim calcmode="lin" valueType="num">
                                      <p:cBhvr additive="base">
                                        <p:cTn id="76" dur="500" fill="hold"/>
                                        <p:tgtEl>
                                          <p:spTgt spid="58"/>
                                        </p:tgtEl>
                                        <p:attrNameLst>
                                          <p:attrName>ppt_x</p:attrName>
                                        </p:attrNameLst>
                                      </p:cBhvr>
                                      <p:tavLst>
                                        <p:tav tm="0">
                                          <p:val>
                                            <p:strVal val="#ppt_x"/>
                                          </p:val>
                                        </p:tav>
                                        <p:tav tm="100000">
                                          <p:val>
                                            <p:strVal val="#ppt_x"/>
                                          </p:val>
                                        </p:tav>
                                      </p:tavLst>
                                    </p:anim>
                                    <p:anim calcmode="lin" valueType="num">
                                      <p:cBhvr additive="base">
                                        <p:cTn id="77" dur="500" fill="hold"/>
                                        <p:tgtEl>
                                          <p:spTgt spid="5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 calcmode="lin" valueType="num">
                                      <p:cBhvr additive="base">
                                        <p:cTn id="80" dur="500" fill="hold"/>
                                        <p:tgtEl>
                                          <p:spTgt spid="59"/>
                                        </p:tgtEl>
                                        <p:attrNameLst>
                                          <p:attrName>ppt_x</p:attrName>
                                        </p:attrNameLst>
                                      </p:cBhvr>
                                      <p:tavLst>
                                        <p:tav tm="0">
                                          <p:val>
                                            <p:strVal val="#ppt_x"/>
                                          </p:val>
                                        </p:tav>
                                        <p:tav tm="100000">
                                          <p:val>
                                            <p:strVal val="#ppt_x"/>
                                          </p:val>
                                        </p:tav>
                                      </p:tavLst>
                                    </p:anim>
                                    <p:anim calcmode="lin" valueType="num">
                                      <p:cBhvr additive="base">
                                        <p:cTn id="81" dur="500" fill="hold"/>
                                        <p:tgtEl>
                                          <p:spTgt spid="5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0"/>
                                        </p:tgtEl>
                                        <p:attrNameLst>
                                          <p:attrName>style.visibility</p:attrName>
                                        </p:attrNameLst>
                                      </p:cBhvr>
                                      <p:to>
                                        <p:strVal val="visible"/>
                                      </p:to>
                                    </p:set>
                                    <p:anim calcmode="lin" valueType="num">
                                      <p:cBhvr additive="base">
                                        <p:cTn id="84" dur="500" fill="hold"/>
                                        <p:tgtEl>
                                          <p:spTgt spid="60"/>
                                        </p:tgtEl>
                                        <p:attrNameLst>
                                          <p:attrName>ppt_x</p:attrName>
                                        </p:attrNameLst>
                                      </p:cBhvr>
                                      <p:tavLst>
                                        <p:tav tm="0">
                                          <p:val>
                                            <p:strVal val="#ppt_x"/>
                                          </p:val>
                                        </p:tav>
                                        <p:tav tm="100000">
                                          <p:val>
                                            <p:strVal val="#ppt_x"/>
                                          </p:val>
                                        </p:tav>
                                      </p:tavLst>
                                    </p:anim>
                                    <p:anim calcmode="lin" valueType="num">
                                      <p:cBhvr additive="base">
                                        <p:cTn id="85" dur="500" fill="hold"/>
                                        <p:tgtEl>
                                          <p:spTgt spid="6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additive="base">
                                        <p:cTn id="88" dur="500" fill="hold"/>
                                        <p:tgtEl>
                                          <p:spTgt spid="61"/>
                                        </p:tgtEl>
                                        <p:attrNameLst>
                                          <p:attrName>ppt_x</p:attrName>
                                        </p:attrNameLst>
                                      </p:cBhvr>
                                      <p:tavLst>
                                        <p:tav tm="0">
                                          <p:val>
                                            <p:strVal val="#ppt_x"/>
                                          </p:val>
                                        </p:tav>
                                        <p:tav tm="100000">
                                          <p:val>
                                            <p:strVal val="#ppt_x"/>
                                          </p:val>
                                        </p:tav>
                                      </p:tavLst>
                                    </p:anim>
                                    <p:anim calcmode="lin" valueType="num">
                                      <p:cBhvr additive="base">
                                        <p:cTn id="89" dur="500" fill="hold"/>
                                        <p:tgtEl>
                                          <p:spTgt spid="6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additive="base">
                                        <p:cTn id="92" dur="500" fill="hold"/>
                                        <p:tgtEl>
                                          <p:spTgt spid="62"/>
                                        </p:tgtEl>
                                        <p:attrNameLst>
                                          <p:attrName>ppt_x</p:attrName>
                                        </p:attrNameLst>
                                      </p:cBhvr>
                                      <p:tavLst>
                                        <p:tav tm="0">
                                          <p:val>
                                            <p:strVal val="#ppt_x"/>
                                          </p:val>
                                        </p:tav>
                                        <p:tav tm="100000">
                                          <p:val>
                                            <p:strVal val="#ppt_x"/>
                                          </p:val>
                                        </p:tav>
                                      </p:tavLst>
                                    </p:anim>
                                    <p:anim calcmode="lin" valueType="num">
                                      <p:cBhvr additive="base">
                                        <p:cTn id="93" dur="500" fill="hold"/>
                                        <p:tgtEl>
                                          <p:spTgt spid="6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4"/>
                                        </p:tgtEl>
                                        <p:attrNameLst>
                                          <p:attrName>style.visibility</p:attrName>
                                        </p:attrNameLst>
                                      </p:cBhvr>
                                      <p:to>
                                        <p:strVal val="visible"/>
                                      </p:to>
                                    </p:set>
                                    <p:anim calcmode="lin" valueType="num">
                                      <p:cBhvr additive="base">
                                        <p:cTn id="100" dur="500" fill="hold"/>
                                        <p:tgtEl>
                                          <p:spTgt spid="64"/>
                                        </p:tgtEl>
                                        <p:attrNameLst>
                                          <p:attrName>ppt_x</p:attrName>
                                        </p:attrNameLst>
                                      </p:cBhvr>
                                      <p:tavLst>
                                        <p:tav tm="0">
                                          <p:val>
                                            <p:strVal val="#ppt_x"/>
                                          </p:val>
                                        </p:tav>
                                        <p:tav tm="100000">
                                          <p:val>
                                            <p:strVal val="#ppt_x"/>
                                          </p:val>
                                        </p:tav>
                                      </p:tavLst>
                                    </p:anim>
                                    <p:anim calcmode="lin" valueType="num">
                                      <p:cBhvr additive="base">
                                        <p:cTn id="101" dur="500" fill="hold"/>
                                        <p:tgtEl>
                                          <p:spTgt spid="64"/>
                                        </p:tgtEl>
                                        <p:attrNameLst>
                                          <p:attrName>ppt_y</p:attrName>
                                        </p:attrNameLst>
                                      </p:cBhvr>
                                      <p:tavLst>
                                        <p:tav tm="0">
                                          <p:val>
                                            <p:strVal val="1+#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65"/>
                                        </p:tgtEl>
                                        <p:attrNameLst>
                                          <p:attrName>style.visibility</p:attrName>
                                        </p:attrNameLst>
                                      </p:cBhvr>
                                      <p:to>
                                        <p:strVal val="visible"/>
                                      </p:to>
                                    </p:set>
                                    <p:anim calcmode="lin" valueType="num">
                                      <p:cBhvr additive="base">
                                        <p:cTn id="104" dur="500" fill="hold"/>
                                        <p:tgtEl>
                                          <p:spTgt spid="65"/>
                                        </p:tgtEl>
                                        <p:attrNameLst>
                                          <p:attrName>ppt_x</p:attrName>
                                        </p:attrNameLst>
                                      </p:cBhvr>
                                      <p:tavLst>
                                        <p:tav tm="0">
                                          <p:val>
                                            <p:strVal val="#ppt_x"/>
                                          </p:val>
                                        </p:tav>
                                        <p:tav tm="100000">
                                          <p:val>
                                            <p:strVal val="#ppt_x"/>
                                          </p:val>
                                        </p:tav>
                                      </p:tavLst>
                                    </p:anim>
                                    <p:anim calcmode="lin" valueType="num">
                                      <p:cBhvr additive="base">
                                        <p:cTn id="105" dur="500" fill="hold"/>
                                        <p:tgtEl>
                                          <p:spTgt spid="65"/>
                                        </p:tgtEl>
                                        <p:attrNameLst>
                                          <p:attrName>ppt_y</p:attrName>
                                        </p:attrNameLst>
                                      </p:cBhvr>
                                      <p:tavLst>
                                        <p:tav tm="0">
                                          <p:val>
                                            <p:strVal val="0-#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 calcmode="lin" valueType="num">
                                      <p:cBhvr additive="base">
                                        <p:cTn id="108" dur="500" fill="hold"/>
                                        <p:tgtEl>
                                          <p:spTgt spid="66"/>
                                        </p:tgtEl>
                                        <p:attrNameLst>
                                          <p:attrName>ppt_x</p:attrName>
                                        </p:attrNameLst>
                                      </p:cBhvr>
                                      <p:tavLst>
                                        <p:tav tm="0">
                                          <p:val>
                                            <p:strVal val="#ppt_x"/>
                                          </p:val>
                                        </p:tav>
                                        <p:tav tm="100000">
                                          <p:val>
                                            <p:strVal val="#ppt_x"/>
                                          </p:val>
                                        </p:tav>
                                      </p:tavLst>
                                    </p:anim>
                                    <p:anim calcmode="lin" valueType="num">
                                      <p:cBhvr additive="base">
                                        <p:cTn id="109" dur="500" fill="hold"/>
                                        <p:tgtEl>
                                          <p:spTgt spid="66"/>
                                        </p:tgtEl>
                                        <p:attrNameLst>
                                          <p:attrName>ppt_y</p:attrName>
                                        </p:attrNameLst>
                                      </p:cBhvr>
                                      <p:tavLst>
                                        <p:tav tm="0">
                                          <p:val>
                                            <p:strVal val="1+#ppt_h/2"/>
                                          </p:val>
                                        </p:tav>
                                        <p:tav tm="100000">
                                          <p:val>
                                            <p:strVal val="#ppt_y"/>
                                          </p:val>
                                        </p:tav>
                                      </p:tavLst>
                                    </p:anim>
                                  </p:childTnLst>
                                </p:cTn>
                              </p:par>
                              <p:par>
                                <p:cTn id="110" presetID="2" presetClass="entr" presetSubtype="9"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 calcmode="lin" valueType="num">
                                      <p:cBhvr additive="base">
                                        <p:cTn id="112" dur="500" fill="hold"/>
                                        <p:tgtEl>
                                          <p:spTgt spid="67"/>
                                        </p:tgtEl>
                                        <p:attrNameLst>
                                          <p:attrName>ppt_x</p:attrName>
                                        </p:attrNameLst>
                                      </p:cBhvr>
                                      <p:tavLst>
                                        <p:tav tm="0">
                                          <p:val>
                                            <p:strVal val="0-#ppt_w/2"/>
                                          </p:val>
                                        </p:tav>
                                        <p:tav tm="100000">
                                          <p:val>
                                            <p:strVal val="#ppt_x"/>
                                          </p:val>
                                        </p:tav>
                                      </p:tavLst>
                                    </p:anim>
                                    <p:anim calcmode="lin" valueType="num">
                                      <p:cBhvr additive="base">
                                        <p:cTn id="113" dur="500" fill="hold"/>
                                        <p:tgtEl>
                                          <p:spTgt spid="67"/>
                                        </p:tgtEl>
                                        <p:attrNameLst>
                                          <p:attrName>ppt_y</p:attrName>
                                        </p:attrNameLst>
                                      </p:cBhvr>
                                      <p:tavLst>
                                        <p:tav tm="0">
                                          <p:val>
                                            <p:strVal val="0-#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 calcmode="lin" valueType="num">
                                      <p:cBhvr additive="base">
                                        <p:cTn id="116" dur="500" fill="hold"/>
                                        <p:tgtEl>
                                          <p:spTgt spid="68"/>
                                        </p:tgtEl>
                                        <p:attrNameLst>
                                          <p:attrName>ppt_x</p:attrName>
                                        </p:attrNameLst>
                                      </p:cBhvr>
                                      <p:tavLst>
                                        <p:tav tm="0">
                                          <p:val>
                                            <p:strVal val="#ppt_x"/>
                                          </p:val>
                                        </p:tav>
                                        <p:tav tm="100000">
                                          <p:val>
                                            <p:strVal val="#ppt_x"/>
                                          </p:val>
                                        </p:tav>
                                      </p:tavLst>
                                    </p:anim>
                                    <p:anim calcmode="lin" valueType="num">
                                      <p:cBhvr additive="base">
                                        <p:cTn id="117" dur="500" fill="hold"/>
                                        <p:tgtEl>
                                          <p:spTgt spid="68"/>
                                        </p:tgtEl>
                                        <p:attrNameLst>
                                          <p:attrName>ppt_y</p:attrName>
                                        </p:attrNameLst>
                                      </p:cBhvr>
                                      <p:tavLst>
                                        <p:tav tm="0">
                                          <p:val>
                                            <p:strVal val="1+#ppt_h/2"/>
                                          </p:val>
                                        </p:tav>
                                        <p:tav tm="100000">
                                          <p:val>
                                            <p:strVal val="#ppt_y"/>
                                          </p:val>
                                        </p:tav>
                                      </p:tavLst>
                                    </p:anim>
                                  </p:childTnLst>
                                </p:cTn>
                              </p:par>
                              <p:par>
                                <p:cTn id="118" presetID="2" presetClass="entr" presetSubtype="9"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 calcmode="lin" valueType="num">
                                      <p:cBhvr additive="base">
                                        <p:cTn id="120" dur="500" fill="hold"/>
                                        <p:tgtEl>
                                          <p:spTgt spid="69"/>
                                        </p:tgtEl>
                                        <p:attrNameLst>
                                          <p:attrName>ppt_x</p:attrName>
                                        </p:attrNameLst>
                                      </p:cBhvr>
                                      <p:tavLst>
                                        <p:tav tm="0">
                                          <p:val>
                                            <p:strVal val="0-#ppt_w/2"/>
                                          </p:val>
                                        </p:tav>
                                        <p:tav tm="100000">
                                          <p:val>
                                            <p:strVal val="#ppt_x"/>
                                          </p:val>
                                        </p:tav>
                                      </p:tavLst>
                                    </p:anim>
                                    <p:anim calcmode="lin" valueType="num">
                                      <p:cBhvr additive="base">
                                        <p:cTn id="121" dur="500" fill="hold"/>
                                        <p:tgtEl>
                                          <p:spTgt spid="69"/>
                                        </p:tgtEl>
                                        <p:attrNameLst>
                                          <p:attrName>ppt_y</p:attrName>
                                        </p:attrNameLst>
                                      </p:cBhvr>
                                      <p:tavLst>
                                        <p:tav tm="0">
                                          <p:val>
                                            <p:strVal val="0-#ppt_h/2"/>
                                          </p:val>
                                        </p:tav>
                                        <p:tav tm="100000">
                                          <p:val>
                                            <p:strVal val="#ppt_y"/>
                                          </p:val>
                                        </p:tav>
                                      </p:tavLst>
                                    </p:anim>
                                  </p:childTnLst>
                                </p:cTn>
                              </p:par>
                              <p:par>
                                <p:cTn id="122" presetID="2" presetClass="entr" presetSubtype="12"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 calcmode="lin" valueType="num">
                                      <p:cBhvr additive="base">
                                        <p:cTn id="124" dur="500" fill="hold"/>
                                        <p:tgtEl>
                                          <p:spTgt spid="70"/>
                                        </p:tgtEl>
                                        <p:attrNameLst>
                                          <p:attrName>ppt_x</p:attrName>
                                        </p:attrNameLst>
                                      </p:cBhvr>
                                      <p:tavLst>
                                        <p:tav tm="0">
                                          <p:val>
                                            <p:strVal val="0-#ppt_w/2"/>
                                          </p:val>
                                        </p:tav>
                                        <p:tav tm="100000">
                                          <p:val>
                                            <p:strVal val="#ppt_x"/>
                                          </p:val>
                                        </p:tav>
                                      </p:tavLst>
                                    </p:anim>
                                    <p:anim calcmode="lin" valueType="num">
                                      <p:cBhvr additive="base">
                                        <p:cTn id="125" dur="500" fill="hold"/>
                                        <p:tgtEl>
                                          <p:spTgt spid="70"/>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79"/>
                                        </p:tgtEl>
                                        <p:attrNameLst>
                                          <p:attrName>style.visibility</p:attrName>
                                        </p:attrNameLst>
                                      </p:cBhvr>
                                      <p:to>
                                        <p:strVal val="visible"/>
                                      </p:to>
                                    </p:set>
                                    <p:anim calcmode="lin" valueType="num">
                                      <p:cBhvr additive="base">
                                        <p:cTn id="128" dur="500" fill="hold"/>
                                        <p:tgtEl>
                                          <p:spTgt spid="79"/>
                                        </p:tgtEl>
                                        <p:attrNameLst>
                                          <p:attrName>ppt_x</p:attrName>
                                        </p:attrNameLst>
                                      </p:cBhvr>
                                      <p:tavLst>
                                        <p:tav tm="0">
                                          <p:val>
                                            <p:strVal val="#ppt_x"/>
                                          </p:val>
                                        </p:tav>
                                        <p:tav tm="100000">
                                          <p:val>
                                            <p:strVal val="#ppt_x"/>
                                          </p:val>
                                        </p:tav>
                                      </p:tavLst>
                                    </p:anim>
                                    <p:anim calcmode="lin" valueType="num">
                                      <p:cBhvr additive="base">
                                        <p:cTn id="129" dur="500" fill="hold"/>
                                        <p:tgtEl>
                                          <p:spTgt spid="79"/>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80"/>
                                        </p:tgtEl>
                                        <p:attrNameLst>
                                          <p:attrName>style.visibility</p:attrName>
                                        </p:attrNameLst>
                                      </p:cBhvr>
                                      <p:to>
                                        <p:strVal val="visible"/>
                                      </p:to>
                                    </p:set>
                                    <p:anim calcmode="lin" valueType="num">
                                      <p:cBhvr additive="base">
                                        <p:cTn id="132" dur="500" fill="hold"/>
                                        <p:tgtEl>
                                          <p:spTgt spid="80"/>
                                        </p:tgtEl>
                                        <p:attrNameLst>
                                          <p:attrName>ppt_x</p:attrName>
                                        </p:attrNameLst>
                                      </p:cBhvr>
                                      <p:tavLst>
                                        <p:tav tm="0">
                                          <p:val>
                                            <p:strVal val="#ppt_x"/>
                                          </p:val>
                                        </p:tav>
                                        <p:tav tm="100000">
                                          <p:val>
                                            <p:strVal val="#ppt_x"/>
                                          </p:val>
                                        </p:tav>
                                      </p:tavLst>
                                    </p:anim>
                                    <p:anim calcmode="lin" valueType="num">
                                      <p:cBhvr additive="base">
                                        <p:cTn id="133" dur="500" fill="hold"/>
                                        <p:tgtEl>
                                          <p:spTgt spid="80"/>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81"/>
                                        </p:tgtEl>
                                        <p:attrNameLst>
                                          <p:attrName>style.visibility</p:attrName>
                                        </p:attrNameLst>
                                      </p:cBhvr>
                                      <p:to>
                                        <p:strVal val="visible"/>
                                      </p:to>
                                    </p:set>
                                    <p:anim calcmode="lin" valueType="num">
                                      <p:cBhvr additive="base">
                                        <p:cTn id="136" dur="500" fill="hold"/>
                                        <p:tgtEl>
                                          <p:spTgt spid="81"/>
                                        </p:tgtEl>
                                        <p:attrNameLst>
                                          <p:attrName>ppt_x</p:attrName>
                                        </p:attrNameLst>
                                      </p:cBhvr>
                                      <p:tavLst>
                                        <p:tav tm="0">
                                          <p:val>
                                            <p:strVal val="#ppt_x"/>
                                          </p:val>
                                        </p:tav>
                                        <p:tav tm="100000">
                                          <p:val>
                                            <p:strVal val="#ppt_x"/>
                                          </p:val>
                                        </p:tav>
                                      </p:tavLst>
                                    </p:anim>
                                    <p:anim calcmode="lin" valueType="num">
                                      <p:cBhvr additive="base">
                                        <p:cTn id="137" dur="500" fill="hold"/>
                                        <p:tgtEl>
                                          <p:spTgt spid="81"/>
                                        </p:tgtEl>
                                        <p:attrNameLst>
                                          <p:attrName>ppt_y</p:attrName>
                                        </p:attrNameLst>
                                      </p:cBhvr>
                                      <p:tavLst>
                                        <p:tav tm="0">
                                          <p:val>
                                            <p:strVal val="1+#ppt_h/2"/>
                                          </p:val>
                                        </p:tav>
                                        <p:tav tm="100000">
                                          <p:val>
                                            <p:strVal val="#ppt_y"/>
                                          </p:val>
                                        </p:tav>
                                      </p:tavLst>
                                    </p:anim>
                                  </p:childTnLst>
                                </p:cTn>
                              </p:par>
                              <p:par>
                                <p:cTn id="138" presetID="2" presetClass="entr" presetSubtype="12" fill="hold" grpId="0" nodeType="with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0-#ppt_w/2"/>
                                          </p:val>
                                        </p:tav>
                                        <p:tav tm="100000">
                                          <p:val>
                                            <p:strVal val="#ppt_x"/>
                                          </p:val>
                                        </p:tav>
                                      </p:tavLst>
                                    </p:anim>
                                    <p:anim calcmode="lin" valueType="num">
                                      <p:cBhvr additive="base">
                                        <p:cTn id="141" dur="500" fill="hold"/>
                                        <p:tgtEl>
                                          <p:spTgt spid="82"/>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83"/>
                                        </p:tgtEl>
                                        <p:attrNameLst>
                                          <p:attrName>style.visibility</p:attrName>
                                        </p:attrNameLst>
                                      </p:cBhvr>
                                      <p:to>
                                        <p:strVal val="visible"/>
                                      </p:to>
                                    </p:set>
                                    <p:anim calcmode="lin" valueType="num">
                                      <p:cBhvr additive="base">
                                        <p:cTn id="144" dur="500" fill="hold"/>
                                        <p:tgtEl>
                                          <p:spTgt spid="83"/>
                                        </p:tgtEl>
                                        <p:attrNameLst>
                                          <p:attrName>ppt_x</p:attrName>
                                        </p:attrNameLst>
                                      </p:cBhvr>
                                      <p:tavLst>
                                        <p:tav tm="0">
                                          <p:val>
                                            <p:strVal val="#ppt_x"/>
                                          </p:val>
                                        </p:tav>
                                        <p:tav tm="100000">
                                          <p:val>
                                            <p:strVal val="#ppt_x"/>
                                          </p:val>
                                        </p:tav>
                                      </p:tavLst>
                                    </p:anim>
                                    <p:anim calcmode="lin" valueType="num">
                                      <p:cBhvr additive="base">
                                        <p:cTn id="145" dur="500" fill="hold"/>
                                        <p:tgtEl>
                                          <p:spTgt spid="83"/>
                                        </p:tgtEl>
                                        <p:attrNameLst>
                                          <p:attrName>ppt_y</p:attrName>
                                        </p:attrNameLst>
                                      </p:cBhvr>
                                      <p:tavLst>
                                        <p:tav tm="0">
                                          <p:val>
                                            <p:strVal val="1+#ppt_h/2"/>
                                          </p:val>
                                        </p:tav>
                                        <p:tav tm="100000">
                                          <p:val>
                                            <p:strVal val="#ppt_y"/>
                                          </p:val>
                                        </p:tav>
                                      </p:tavLst>
                                    </p:anim>
                                  </p:childTnLst>
                                </p:cTn>
                              </p:par>
                              <p:par>
                                <p:cTn id="146" presetID="2" presetClass="entr" presetSubtype="12"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 calcmode="lin" valueType="num">
                                      <p:cBhvr additive="base">
                                        <p:cTn id="148" dur="500" fill="hold"/>
                                        <p:tgtEl>
                                          <p:spTgt spid="84"/>
                                        </p:tgtEl>
                                        <p:attrNameLst>
                                          <p:attrName>ppt_x</p:attrName>
                                        </p:attrNameLst>
                                      </p:cBhvr>
                                      <p:tavLst>
                                        <p:tav tm="0">
                                          <p:val>
                                            <p:strVal val="0-#ppt_w/2"/>
                                          </p:val>
                                        </p:tav>
                                        <p:tav tm="100000">
                                          <p:val>
                                            <p:strVal val="#ppt_x"/>
                                          </p:val>
                                        </p:tav>
                                      </p:tavLst>
                                    </p:anim>
                                    <p:anim calcmode="lin" valueType="num">
                                      <p:cBhvr additive="base">
                                        <p:cTn id="149" dur="500" fill="hold"/>
                                        <p:tgtEl>
                                          <p:spTgt spid="84"/>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85"/>
                                        </p:tgtEl>
                                        <p:attrNameLst>
                                          <p:attrName>style.visibility</p:attrName>
                                        </p:attrNameLst>
                                      </p:cBhvr>
                                      <p:to>
                                        <p:strVal val="visible"/>
                                      </p:to>
                                    </p:set>
                                    <p:anim calcmode="lin" valueType="num">
                                      <p:cBhvr additive="base">
                                        <p:cTn id="152" dur="500" fill="hold"/>
                                        <p:tgtEl>
                                          <p:spTgt spid="85"/>
                                        </p:tgtEl>
                                        <p:attrNameLst>
                                          <p:attrName>ppt_x</p:attrName>
                                        </p:attrNameLst>
                                      </p:cBhvr>
                                      <p:tavLst>
                                        <p:tav tm="0">
                                          <p:val>
                                            <p:strVal val="#ppt_x"/>
                                          </p:val>
                                        </p:tav>
                                        <p:tav tm="100000">
                                          <p:val>
                                            <p:strVal val="#ppt_x"/>
                                          </p:val>
                                        </p:tav>
                                      </p:tavLst>
                                    </p:anim>
                                    <p:anim calcmode="lin" valueType="num">
                                      <p:cBhvr additive="base">
                                        <p:cTn id="153" dur="500" fill="hold"/>
                                        <p:tgtEl>
                                          <p:spTgt spid="85"/>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86"/>
                                        </p:tgtEl>
                                        <p:attrNameLst>
                                          <p:attrName>style.visibility</p:attrName>
                                        </p:attrNameLst>
                                      </p:cBhvr>
                                      <p:to>
                                        <p:strVal val="visible"/>
                                      </p:to>
                                    </p:set>
                                    <p:anim calcmode="lin" valueType="num">
                                      <p:cBhvr additive="base">
                                        <p:cTn id="156" dur="500" fill="hold"/>
                                        <p:tgtEl>
                                          <p:spTgt spid="86"/>
                                        </p:tgtEl>
                                        <p:attrNameLst>
                                          <p:attrName>ppt_x</p:attrName>
                                        </p:attrNameLst>
                                      </p:cBhvr>
                                      <p:tavLst>
                                        <p:tav tm="0">
                                          <p:val>
                                            <p:strVal val="#ppt_x"/>
                                          </p:val>
                                        </p:tav>
                                        <p:tav tm="100000">
                                          <p:val>
                                            <p:strVal val="#ppt_x"/>
                                          </p:val>
                                        </p:tav>
                                      </p:tavLst>
                                    </p:anim>
                                    <p:anim calcmode="lin" valueType="num">
                                      <p:cBhvr additive="base">
                                        <p:cTn id="157" dur="500" fill="hold"/>
                                        <p:tgtEl>
                                          <p:spTgt spid="86"/>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87"/>
                                        </p:tgtEl>
                                        <p:attrNameLst>
                                          <p:attrName>style.visibility</p:attrName>
                                        </p:attrNameLst>
                                      </p:cBhvr>
                                      <p:to>
                                        <p:strVal val="visible"/>
                                      </p:to>
                                    </p:set>
                                    <p:anim calcmode="lin" valueType="num">
                                      <p:cBhvr additive="base">
                                        <p:cTn id="160" dur="500" fill="hold"/>
                                        <p:tgtEl>
                                          <p:spTgt spid="87"/>
                                        </p:tgtEl>
                                        <p:attrNameLst>
                                          <p:attrName>ppt_x</p:attrName>
                                        </p:attrNameLst>
                                      </p:cBhvr>
                                      <p:tavLst>
                                        <p:tav tm="0">
                                          <p:val>
                                            <p:strVal val="#ppt_x"/>
                                          </p:val>
                                        </p:tav>
                                        <p:tav tm="100000">
                                          <p:val>
                                            <p:strVal val="#ppt_x"/>
                                          </p:val>
                                        </p:tav>
                                      </p:tavLst>
                                    </p:anim>
                                    <p:anim calcmode="lin" valueType="num">
                                      <p:cBhvr additive="base">
                                        <p:cTn id="161" dur="500" fill="hold"/>
                                        <p:tgtEl>
                                          <p:spTgt spid="87"/>
                                        </p:tgtEl>
                                        <p:attrNameLst>
                                          <p:attrName>ppt_y</p:attrName>
                                        </p:attrNameLst>
                                      </p:cBhvr>
                                      <p:tavLst>
                                        <p:tav tm="0">
                                          <p:val>
                                            <p:strVal val="1+#ppt_h/2"/>
                                          </p:val>
                                        </p:tav>
                                        <p:tav tm="100000">
                                          <p:val>
                                            <p:strVal val="#ppt_y"/>
                                          </p:val>
                                        </p:tav>
                                      </p:tavLst>
                                    </p:anim>
                                  </p:childTnLst>
                                </p:cTn>
                              </p:par>
                              <p:par>
                                <p:cTn id="162" presetID="2" presetClass="entr" presetSubtype="8" fill="hold" nodeType="withEffect">
                                  <p:stCondLst>
                                    <p:cond delay="0"/>
                                  </p:stCondLst>
                                  <p:childTnLst>
                                    <p:set>
                                      <p:cBhvr>
                                        <p:cTn id="163" dur="1" fill="hold">
                                          <p:stCondLst>
                                            <p:cond delay="0"/>
                                          </p:stCondLst>
                                        </p:cTn>
                                        <p:tgtEl>
                                          <p:spTgt spid="88"/>
                                        </p:tgtEl>
                                        <p:attrNameLst>
                                          <p:attrName>style.visibility</p:attrName>
                                        </p:attrNameLst>
                                      </p:cBhvr>
                                      <p:to>
                                        <p:strVal val="visible"/>
                                      </p:to>
                                    </p:set>
                                    <p:anim calcmode="lin" valueType="num">
                                      <p:cBhvr additive="base">
                                        <p:cTn id="164" dur="500" fill="hold"/>
                                        <p:tgtEl>
                                          <p:spTgt spid="88"/>
                                        </p:tgtEl>
                                        <p:attrNameLst>
                                          <p:attrName>ppt_x</p:attrName>
                                        </p:attrNameLst>
                                      </p:cBhvr>
                                      <p:tavLst>
                                        <p:tav tm="0">
                                          <p:val>
                                            <p:strVal val="0-#ppt_w/2"/>
                                          </p:val>
                                        </p:tav>
                                        <p:tav tm="100000">
                                          <p:val>
                                            <p:strVal val="#ppt_x"/>
                                          </p:val>
                                        </p:tav>
                                      </p:tavLst>
                                    </p:anim>
                                    <p:anim calcmode="lin" valueType="num">
                                      <p:cBhvr additive="base">
                                        <p:cTn id="165" dur="500" fill="hold"/>
                                        <p:tgtEl>
                                          <p:spTgt spid="88"/>
                                        </p:tgtEl>
                                        <p:attrNameLst>
                                          <p:attrName>ppt_y</p:attrName>
                                        </p:attrNameLst>
                                      </p:cBhvr>
                                      <p:tavLst>
                                        <p:tav tm="0">
                                          <p:val>
                                            <p:strVal val="#ppt_y"/>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91"/>
                                        </p:tgtEl>
                                        <p:attrNameLst>
                                          <p:attrName>style.visibility</p:attrName>
                                        </p:attrNameLst>
                                      </p:cBhvr>
                                      <p:to>
                                        <p:strVal val="visible"/>
                                      </p:to>
                                    </p:set>
                                    <p:anim calcmode="lin" valueType="num">
                                      <p:cBhvr additive="base">
                                        <p:cTn id="168" dur="500" fill="hold"/>
                                        <p:tgtEl>
                                          <p:spTgt spid="91"/>
                                        </p:tgtEl>
                                        <p:attrNameLst>
                                          <p:attrName>ppt_x</p:attrName>
                                        </p:attrNameLst>
                                      </p:cBhvr>
                                      <p:tavLst>
                                        <p:tav tm="0">
                                          <p:val>
                                            <p:strVal val="#ppt_x"/>
                                          </p:val>
                                        </p:tav>
                                        <p:tav tm="100000">
                                          <p:val>
                                            <p:strVal val="#ppt_x"/>
                                          </p:val>
                                        </p:tav>
                                      </p:tavLst>
                                    </p:anim>
                                    <p:anim calcmode="lin" valueType="num">
                                      <p:cBhvr additive="base">
                                        <p:cTn id="169" dur="500" fill="hold"/>
                                        <p:tgtEl>
                                          <p:spTgt spid="91"/>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92"/>
                                        </p:tgtEl>
                                        <p:attrNameLst>
                                          <p:attrName>style.visibility</p:attrName>
                                        </p:attrNameLst>
                                      </p:cBhvr>
                                      <p:to>
                                        <p:strVal val="visible"/>
                                      </p:to>
                                    </p:set>
                                    <p:anim calcmode="lin" valueType="num">
                                      <p:cBhvr additive="base">
                                        <p:cTn id="172" dur="500" fill="hold"/>
                                        <p:tgtEl>
                                          <p:spTgt spid="92"/>
                                        </p:tgtEl>
                                        <p:attrNameLst>
                                          <p:attrName>ppt_x</p:attrName>
                                        </p:attrNameLst>
                                      </p:cBhvr>
                                      <p:tavLst>
                                        <p:tav tm="0">
                                          <p:val>
                                            <p:strVal val="#ppt_x"/>
                                          </p:val>
                                        </p:tav>
                                        <p:tav tm="100000">
                                          <p:val>
                                            <p:strVal val="#ppt_x"/>
                                          </p:val>
                                        </p:tav>
                                      </p:tavLst>
                                    </p:anim>
                                    <p:anim calcmode="lin" valueType="num">
                                      <p:cBhvr additive="base">
                                        <p:cTn id="173" dur="500" fill="hold"/>
                                        <p:tgtEl>
                                          <p:spTgt spid="92"/>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93"/>
                                        </p:tgtEl>
                                        <p:attrNameLst>
                                          <p:attrName>style.visibility</p:attrName>
                                        </p:attrNameLst>
                                      </p:cBhvr>
                                      <p:to>
                                        <p:strVal val="visible"/>
                                      </p:to>
                                    </p:set>
                                    <p:anim calcmode="lin" valueType="num">
                                      <p:cBhvr additive="base">
                                        <p:cTn id="176" dur="500" fill="hold"/>
                                        <p:tgtEl>
                                          <p:spTgt spid="93"/>
                                        </p:tgtEl>
                                        <p:attrNameLst>
                                          <p:attrName>ppt_x</p:attrName>
                                        </p:attrNameLst>
                                      </p:cBhvr>
                                      <p:tavLst>
                                        <p:tav tm="0">
                                          <p:val>
                                            <p:strVal val="#ppt_x"/>
                                          </p:val>
                                        </p:tav>
                                        <p:tav tm="100000">
                                          <p:val>
                                            <p:strVal val="#ppt_x"/>
                                          </p:val>
                                        </p:tav>
                                      </p:tavLst>
                                    </p:anim>
                                    <p:anim calcmode="lin" valueType="num">
                                      <p:cBhvr additive="base">
                                        <p:cTn id="177" dur="500" fill="hold"/>
                                        <p:tgtEl>
                                          <p:spTgt spid="93"/>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94"/>
                                        </p:tgtEl>
                                        <p:attrNameLst>
                                          <p:attrName>style.visibility</p:attrName>
                                        </p:attrNameLst>
                                      </p:cBhvr>
                                      <p:to>
                                        <p:strVal val="visible"/>
                                      </p:to>
                                    </p:set>
                                    <p:anim calcmode="lin" valueType="num">
                                      <p:cBhvr additive="base">
                                        <p:cTn id="180" dur="500" fill="hold"/>
                                        <p:tgtEl>
                                          <p:spTgt spid="94"/>
                                        </p:tgtEl>
                                        <p:attrNameLst>
                                          <p:attrName>ppt_x</p:attrName>
                                        </p:attrNameLst>
                                      </p:cBhvr>
                                      <p:tavLst>
                                        <p:tav tm="0">
                                          <p:val>
                                            <p:strVal val="#ppt_x"/>
                                          </p:val>
                                        </p:tav>
                                        <p:tav tm="100000">
                                          <p:val>
                                            <p:strVal val="#ppt_x"/>
                                          </p:val>
                                        </p:tav>
                                      </p:tavLst>
                                    </p:anim>
                                    <p:anim calcmode="lin" valueType="num">
                                      <p:cBhvr additive="base">
                                        <p:cTn id="181" dur="500" fill="hold"/>
                                        <p:tgtEl>
                                          <p:spTgt spid="94"/>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95"/>
                                        </p:tgtEl>
                                        <p:attrNameLst>
                                          <p:attrName>style.visibility</p:attrName>
                                        </p:attrNameLst>
                                      </p:cBhvr>
                                      <p:to>
                                        <p:strVal val="visible"/>
                                      </p:to>
                                    </p:set>
                                    <p:anim calcmode="lin" valueType="num">
                                      <p:cBhvr additive="base">
                                        <p:cTn id="184" dur="500" fill="hold"/>
                                        <p:tgtEl>
                                          <p:spTgt spid="95"/>
                                        </p:tgtEl>
                                        <p:attrNameLst>
                                          <p:attrName>ppt_x</p:attrName>
                                        </p:attrNameLst>
                                      </p:cBhvr>
                                      <p:tavLst>
                                        <p:tav tm="0">
                                          <p:val>
                                            <p:strVal val="#ppt_x"/>
                                          </p:val>
                                        </p:tav>
                                        <p:tav tm="100000">
                                          <p:val>
                                            <p:strVal val="#ppt_x"/>
                                          </p:val>
                                        </p:tav>
                                      </p:tavLst>
                                    </p:anim>
                                    <p:anim calcmode="lin" valueType="num">
                                      <p:cBhvr additive="base">
                                        <p:cTn id="185" dur="500" fill="hold"/>
                                        <p:tgtEl>
                                          <p:spTgt spid="95"/>
                                        </p:tgtEl>
                                        <p:attrNameLst>
                                          <p:attrName>ppt_y</p:attrName>
                                        </p:attrNameLst>
                                      </p:cBhvr>
                                      <p:tavLst>
                                        <p:tav tm="0">
                                          <p:val>
                                            <p:strVal val="1+#ppt_h/2"/>
                                          </p:val>
                                        </p:tav>
                                        <p:tav tm="100000">
                                          <p:val>
                                            <p:strVal val="#ppt_y"/>
                                          </p:val>
                                        </p:tav>
                                      </p:tavLst>
                                    </p:anim>
                                  </p:childTnLst>
                                </p:cTn>
                              </p:par>
                              <p:par>
                                <p:cTn id="186" presetID="2" presetClass="entr" presetSubtype="8" fill="hold" grpId="0" nodeType="withEffect">
                                  <p:stCondLst>
                                    <p:cond delay="0"/>
                                  </p:stCondLst>
                                  <p:childTnLst>
                                    <p:set>
                                      <p:cBhvr>
                                        <p:cTn id="187" dur="1" fill="hold">
                                          <p:stCondLst>
                                            <p:cond delay="0"/>
                                          </p:stCondLst>
                                        </p:cTn>
                                        <p:tgtEl>
                                          <p:spTgt spid="96"/>
                                        </p:tgtEl>
                                        <p:attrNameLst>
                                          <p:attrName>style.visibility</p:attrName>
                                        </p:attrNameLst>
                                      </p:cBhvr>
                                      <p:to>
                                        <p:strVal val="visible"/>
                                      </p:to>
                                    </p:set>
                                    <p:anim calcmode="lin" valueType="num">
                                      <p:cBhvr additive="base">
                                        <p:cTn id="188" dur="500" fill="hold"/>
                                        <p:tgtEl>
                                          <p:spTgt spid="96"/>
                                        </p:tgtEl>
                                        <p:attrNameLst>
                                          <p:attrName>ppt_x</p:attrName>
                                        </p:attrNameLst>
                                      </p:cBhvr>
                                      <p:tavLst>
                                        <p:tav tm="0">
                                          <p:val>
                                            <p:strVal val="0-#ppt_w/2"/>
                                          </p:val>
                                        </p:tav>
                                        <p:tav tm="100000">
                                          <p:val>
                                            <p:strVal val="#ppt_x"/>
                                          </p:val>
                                        </p:tav>
                                      </p:tavLst>
                                    </p:anim>
                                    <p:anim calcmode="lin" valueType="num">
                                      <p:cBhvr additive="base">
                                        <p:cTn id="189" dur="500" fill="hold"/>
                                        <p:tgtEl>
                                          <p:spTgt spid="96"/>
                                        </p:tgtEl>
                                        <p:attrNameLst>
                                          <p:attrName>ppt_y</p:attrName>
                                        </p:attrNameLst>
                                      </p:cBhvr>
                                      <p:tavLst>
                                        <p:tav tm="0">
                                          <p:val>
                                            <p:strVal val="#ppt_y"/>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97"/>
                                        </p:tgtEl>
                                        <p:attrNameLst>
                                          <p:attrName>style.visibility</p:attrName>
                                        </p:attrNameLst>
                                      </p:cBhvr>
                                      <p:to>
                                        <p:strVal val="visible"/>
                                      </p:to>
                                    </p:set>
                                    <p:anim calcmode="lin" valueType="num">
                                      <p:cBhvr additive="base">
                                        <p:cTn id="192" dur="500" fill="hold"/>
                                        <p:tgtEl>
                                          <p:spTgt spid="97"/>
                                        </p:tgtEl>
                                        <p:attrNameLst>
                                          <p:attrName>ppt_x</p:attrName>
                                        </p:attrNameLst>
                                      </p:cBhvr>
                                      <p:tavLst>
                                        <p:tav tm="0">
                                          <p:val>
                                            <p:strVal val="#ppt_x"/>
                                          </p:val>
                                        </p:tav>
                                        <p:tav tm="100000">
                                          <p:val>
                                            <p:strVal val="#ppt_x"/>
                                          </p:val>
                                        </p:tav>
                                      </p:tavLst>
                                    </p:anim>
                                    <p:anim calcmode="lin" valueType="num">
                                      <p:cBhvr additive="base">
                                        <p:cTn id="193" dur="500" fill="hold"/>
                                        <p:tgtEl>
                                          <p:spTgt spid="97"/>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98"/>
                                        </p:tgtEl>
                                        <p:attrNameLst>
                                          <p:attrName>style.visibility</p:attrName>
                                        </p:attrNameLst>
                                      </p:cBhvr>
                                      <p:to>
                                        <p:strVal val="visible"/>
                                      </p:to>
                                    </p:set>
                                    <p:anim calcmode="lin" valueType="num">
                                      <p:cBhvr additive="base">
                                        <p:cTn id="196" dur="500" fill="hold"/>
                                        <p:tgtEl>
                                          <p:spTgt spid="98"/>
                                        </p:tgtEl>
                                        <p:attrNameLst>
                                          <p:attrName>ppt_x</p:attrName>
                                        </p:attrNameLst>
                                      </p:cBhvr>
                                      <p:tavLst>
                                        <p:tav tm="0">
                                          <p:val>
                                            <p:strVal val="#ppt_x"/>
                                          </p:val>
                                        </p:tav>
                                        <p:tav tm="100000">
                                          <p:val>
                                            <p:strVal val="#ppt_x"/>
                                          </p:val>
                                        </p:tav>
                                      </p:tavLst>
                                    </p:anim>
                                    <p:anim calcmode="lin" valueType="num">
                                      <p:cBhvr additive="base">
                                        <p:cTn id="197" dur="500" fill="hold"/>
                                        <p:tgtEl>
                                          <p:spTgt spid="98"/>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99"/>
                                        </p:tgtEl>
                                        <p:attrNameLst>
                                          <p:attrName>style.visibility</p:attrName>
                                        </p:attrNameLst>
                                      </p:cBhvr>
                                      <p:to>
                                        <p:strVal val="visible"/>
                                      </p:to>
                                    </p:set>
                                    <p:anim calcmode="lin" valueType="num">
                                      <p:cBhvr additive="base">
                                        <p:cTn id="200" dur="500" fill="hold"/>
                                        <p:tgtEl>
                                          <p:spTgt spid="99"/>
                                        </p:tgtEl>
                                        <p:attrNameLst>
                                          <p:attrName>ppt_x</p:attrName>
                                        </p:attrNameLst>
                                      </p:cBhvr>
                                      <p:tavLst>
                                        <p:tav tm="0">
                                          <p:val>
                                            <p:strVal val="#ppt_x"/>
                                          </p:val>
                                        </p:tav>
                                        <p:tav tm="100000">
                                          <p:val>
                                            <p:strVal val="#ppt_x"/>
                                          </p:val>
                                        </p:tav>
                                      </p:tavLst>
                                    </p:anim>
                                    <p:anim calcmode="lin" valueType="num">
                                      <p:cBhvr additive="base">
                                        <p:cTn id="201" dur="500" fill="hold"/>
                                        <p:tgtEl>
                                          <p:spTgt spid="99"/>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100"/>
                                        </p:tgtEl>
                                        <p:attrNameLst>
                                          <p:attrName>style.visibility</p:attrName>
                                        </p:attrNameLst>
                                      </p:cBhvr>
                                      <p:to>
                                        <p:strVal val="visible"/>
                                      </p:to>
                                    </p:set>
                                    <p:anim calcmode="lin" valueType="num">
                                      <p:cBhvr additive="base">
                                        <p:cTn id="204" dur="500" fill="hold"/>
                                        <p:tgtEl>
                                          <p:spTgt spid="100"/>
                                        </p:tgtEl>
                                        <p:attrNameLst>
                                          <p:attrName>ppt_x</p:attrName>
                                        </p:attrNameLst>
                                      </p:cBhvr>
                                      <p:tavLst>
                                        <p:tav tm="0">
                                          <p:val>
                                            <p:strVal val="#ppt_x"/>
                                          </p:val>
                                        </p:tav>
                                        <p:tav tm="100000">
                                          <p:val>
                                            <p:strVal val="#ppt_x"/>
                                          </p:val>
                                        </p:tav>
                                      </p:tavLst>
                                    </p:anim>
                                    <p:anim calcmode="lin" valueType="num">
                                      <p:cBhvr additive="base">
                                        <p:cTn id="205" dur="500" fill="hold"/>
                                        <p:tgtEl>
                                          <p:spTgt spid="100"/>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101"/>
                                        </p:tgtEl>
                                        <p:attrNameLst>
                                          <p:attrName>style.visibility</p:attrName>
                                        </p:attrNameLst>
                                      </p:cBhvr>
                                      <p:to>
                                        <p:strVal val="visible"/>
                                      </p:to>
                                    </p:set>
                                    <p:anim calcmode="lin" valueType="num">
                                      <p:cBhvr additive="base">
                                        <p:cTn id="208" dur="500" fill="hold"/>
                                        <p:tgtEl>
                                          <p:spTgt spid="101"/>
                                        </p:tgtEl>
                                        <p:attrNameLst>
                                          <p:attrName>ppt_x</p:attrName>
                                        </p:attrNameLst>
                                      </p:cBhvr>
                                      <p:tavLst>
                                        <p:tav tm="0">
                                          <p:val>
                                            <p:strVal val="#ppt_x"/>
                                          </p:val>
                                        </p:tav>
                                        <p:tav tm="100000">
                                          <p:val>
                                            <p:strVal val="#ppt_x"/>
                                          </p:val>
                                        </p:tav>
                                      </p:tavLst>
                                    </p:anim>
                                    <p:anim calcmode="lin" valueType="num">
                                      <p:cBhvr additive="base">
                                        <p:cTn id="209" dur="500" fill="hold"/>
                                        <p:tgtEl>
                                          <p:spTgt spid="101"/>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102"/>
                                        </p:tgtEl>
                                        <p:attrNameLst>
                                          <p:attrName>style.visibility</p:attrName>
                                        </p:attrNameLst>
                                      </p:cBhvr>
                                      <p:to>
                                        <p:strVal val="visible"/>
                                      </p:to>
                                    </p:set>
                                    <p:anim calcmode="lin" valueType="num">
                                      <p:cBhvr additive="base">
                                        <p:cTn id="212" dur="500" fill="hold"/>
                                        <p:tgtEl>
                                          <p:spTgt spid="102"/>
                                        </p:tgtEl>
                                        <p:attrNameLst>
                                          <p:attrName>ppt_x</p:attrName>
                                        </p:attrNameLst>
                                      </p:cBhvr>
                                      <p:tavLst>
                                        <p:tav tm="0">
                                          <p:val>
                                            <p:strVal val="#ppt_x"/>
                                          </p:val>
                                        </p:tav>
                                        <p:tav tm="100000">
                                          <p:val>
                                            <p:strVal val="#ppt_x"/>
                                          </p:val>
                                        </p:tav>
                                      </p:tavLst>
                                    </p:anim>
                                    <p:anim calcmode="lin" valueType="num">
                                      <p:cBhvr additive="base">
                                        <p:cTn id="213" dur="500" fill="hold"/>
                                        <p:tgtEl>
                                          <p:spTgt spid="102"/>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103"/>
                                        </p:tgtEl>
                                        <p:attrNameLst>
                                          <p:attrName>style.visibility</p:attrName>
                                        </p:attrNameLst>
                                      </p:cBhvr>
                                      <p:to>
                                        <p:strVal val="visible"/>
                                      </p:to>
                                    </p:set>
                                    <p:anim calcmode="lin" valueType="num">
                                      <p:cBhvr additive="base">
                                        <p:cTn id="216" dur="500" fill="hold"/>
                                        <p:tgtEl>
                                          <p:spTgt spid="103"/>
                                        </p:tgtEl>
                                        <p:attrNameLst>
                                          <p:attrName>ppt_x</p:attrName>
                                        </p:attrNameLst>
                                      </p:cBhvr>
                                      <p:tavLst>
                                        <p:tav tm="0">
                                          <p:val>
                                            <p:strVal val="#ppt_x"/>
                                          </p:val>
                                        </p:tav>
                                        <p:tav tm="100000">
                                          <p:val>
                                            <p:strVal val="#ppt_x"/>
                                          </p:val>
                                        </p:tav>
                                      </p:tavLst>
                                    </p:anim>
                                    <p:anim calcmode="lin" valueType="num">
                                      <p:cBhvr additive="base">
                                        <p:cTn id="217" dur="500" fill="hold"/>
                                        <p:tgtEl>
                                          <p:spTgt spid="103"/>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104"/>
                                        </p:tgtEl>
                                        <p:attrNameLst>
                                          <p:attrName>style.visibility</p:attrName>
                                        </p:attrNameLst>
                                      </p:cBhvr>
                                      <p:to>
                                        <p:strVal val="visible"/>
                                      </p:to>
                                    </p:set>
                                    <p:anim calcmode="lin" valueType="num">
                                      <p:cBhvr additive="base">
                                        <p:cTn id="220" dur="500" fill="hold"/>
                                        <p:tgtEl>
                                          <p:spTgt spid="104"/>
                                        </p:tgtEl>
                                        <p:attrNameLst>
                                          <p:attrName>ppt_x</p:attrName>
                                        </p:attrNameLst>
                                      </p:cBhvr>
                                      <p:tavLst>
                                        <p:tav tm="0">
                                          <p:val>
                                            <p:strVal val="#ppt_x"/>
                                          </p:val>
                                        </p:tav>
                                        <p:tav tm="100000">
                                          <p:val>
                                            <p:strVal val="#ppt_x"/>
                                          </p:val>
                                        </p:tav>
                                      </p:tavLst>
                                    </p:anim>
                                    <p:anim calcmode="lin" valueType="num">
                                      <p:cBhvr additive="base">
                                        <p:cTn id="221" dur="500" fill="hold"/>
                                        <p:tgtEl>
                                          <p:spTgt spid="104"/>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105"/>
                                        </p:tgtEl>
                                        <p:attrNameLst>
                                          <p:attrName>style.visibility</p:attrName>
                                        </p:attrNameLst>
                                      </p:cBhvr>
                                      <p:to>
                                        <p:strVal val="visible"/>
                                      </p:to>
                                    </p:set>
                                    <p:anim calcmode="lin" valueType="num">
                                      <p:cBhvr additive="base">
                                        <p:cTn id="224" dur="500" fill="hold"/>
                                        <p:tgtEl>
                                          <p:spTgt spid="105"/>
                                        </p:tgtEl>
                                        <p:attrNameLst>
                                          <p:attrName>ppt_x</p:attrName>
                                        </p:attrNameLst>
                                      </p:cBhvr>
                                      <p:tavLst>
                                        <p:tav tm="0">
                                          <p:val>
                                            <p:strVal val="#ppt_x"/>
                                          </p:val>
                                        </p:tav>
                                        <p:tav tm="100000">
                                          <p:val>
                                            <p:strVal val="#ppt_x"/>
                                          </p:val>
                                        </p:tav>
                                      </p:tavLst>
                                    </p:anim>
                                    <p:anim calcmode="lin" valueType="num">
                                      <p:cBhvr additive="base">
                                        <p:cTn id="225" dur="500" fill="hold"/>
                                        <p:tgtEl>
                                          <p:spTgt spid="105"/>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106"/>
                                        </p:tgtEl>
                                        <p:attrNameLst>
                                          <p:attrName>style.visibility</p:attrName>
                                        </p:attrNameLst>
                                      </p:cBhvr>
                                      <p:to>
                                        <p:strVal val="visible"/>
                                      </p:to>
                                    </p:set>
                                    <p:anim calcmode="lin" valueType="num">
                                      <p:cBhvr additive="base">
                                        <p:cTn id="228" dur="500" fill="hold"/>
                                        <p:tgtEl>
                                          <p:spTgt spid="106"/>
                                        </p:tgtEl>
                                        <p:attrNameLst>
                                          <p:attrName>ppt_x</p:attrName>
                                        </p:attrNameLst>
                                      </p:cBhvr>
                                      <p:tavLst>
                                        <p:tav tm="0">
                                          <p:val>
                                            <p:strVal val="#ppt_x"/>
                                          </p:val>
                                        </p:tav>
                                        <p:tav tm="100000">
                                          <p:val>
                                            <p:strVal val="#ppt_x"/>
                                          </p:val>
                                        </p:tav>
                                      </p:tavLst>
                                    </p:anim>
                                    <p:anim calcmode="lin" valueType="num">
                                      <p:cBhvr additive="base">
                                        <p:cTn id="229" dur="500" fill="hold"/>
                                        <p:tgtEl>
                                          <p:spTgt spid="106"/>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107"/>
                                        </p:tgtEl>
                                        <p:attrNameLst>
                                          <p:attrName>style.visibility</p:attrName>
                                        </p:attrNameLst>
                                      </p:cBhvr>
                                      <p:to>
                                        <p:strVal val="visible"/>
                                      </p:to>
                                    </p:set>
                                    <p:anim calcmode="lin" valueType="num">
                                      <p:cBhvr additive="base">
                                        <p:cTn id="232" dur="500" fill="hold"/>
                                        <p:tgtEl>
                                          <p:spTgt spid="107"/>
                                        </p:tgtEl>
                                        <p:attrNameLst>
                                          <p:attrName>ppt_x</p:attrName>
                                        </p:attrNameLst>
                                      </p:cBhvr>
                                      <p:tavLst>
                                        <p:tav tm="0">
                                          <p:val>
                                            <p:strVal val="#ppt_x"/>
                                          </p:val>
                                        </p:tav>
                                        <p:tav tm="100000">
                                          <p:val>
                                            <p:strVal val="#ppt_x"/>
                                          </p:val>
                                        </p:tav>
                                      </p:tavLst>
                                    </p:anim>
                                    <p:anim calcmode="lin" valueType="num">
                                      <p:cBhvr additive="base">
                                        <p:cTn id="233" dur="500" fill="hold"/>
                                        <p:tgtEl>
                                          <p:spTgt spid="107"/>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108"/>
                                        </p:tgtEl>
                                        <p:attrNameLst>
                                          <p:attrName>style.visibility</p:attrName>
                                        </p:attrNameLst>
                                      </p:cBhvr>
                                      <p:to>
                                        <p:strVal val="visible"/>
                                      </p:to>
                                    </p:set>
                                    <p:anim calcmode="lin" valueType="num">
                                      <p:cBhvr additive="base">
                                        <p:cTn id="236" dur="500" fill="hold"/>
                                        <p:tgtEl>
                                          <p:spTgt spid="108"/>
                                        </p:tgtEl>
                                        <p:attrNameLst>
                                          <p:attrName>ppt_x</p:attrName>
                                        </p:attrNameLst>
                                      </p:cBhvr>
                                      <p:tavLst>
                                        <p:tav tm="0">
                                          <p:val>
                                            <p:strVal val="#ppt_x"/>
                                          </p:val>
                                        </p:tav>
                                        <p:tav tm="100000">
                                          <p:val>
                                            <p:strVal val="#ppt_x"/>
                                          </p:val>
                                        </p:tav>
                                      </p:tavLst>
                                    </p:anim>
                                    <p:anim calcmode="lin" valueType="num">
                                      <p:cBhvr additive="base">
                                        <p:cTn id="237" dur="500" fill="hold"/>
                                        <p:tgtEl>
                                          <p:spTgt spid="108"/>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109"/>
                                        </p:tgtEl>
                                        <p:attrNameLst>
                                          <p:attrName>style.visibility</p:attrName>
                                        </p:attrNameLst>
                                      </p:cBhvr>
                                      <p:to>
                                        <p:strVal val="visible"/>
                                      </p:to>
                                    </p:set>
                                    <p:anim calcmode="lin" valueType="num">
                                      <p:cBhvr additive="base">
                                        <p:cTn id="240" dur="500" fill="hold"/>
                                        <p:tgtEl>
                                          <p:spTgt spid="109"/>
                                        </p:tgtEl>
                                        <p:attrNameLst>
                                          <p:attrName>ppt_x</p:attrName>
                                        </p:attrNameLst>
                                      </p:cBhvr>
                                      <p:tavLst>
                                        <p:tav tm="0">
                                          <p:val>
                                            <p:strVal val="#ppt_x"/>
                                          </p:val>
                                        </p:tav>
                                        <p:tav tm="100000">
                                          <p:val>
                                            <p:strVal val="#ppt_x"/>
                                          </p:val>
                                        </p:tav>
                                      </p:tavLst>
                                    </p:anim>
                                    <p:anim calcmode="lin" valueType="num">
                                      <p:cBhvr additive="base">
                                        <p:cTn id="241" dur="500" fill="hold"/>
                                        <p:tgtEl>
                                          <p:spTgt spid="109"/>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110"/>
                                        </p:tgtEl>
                                        <p:attrNameLst>
                                          <p:attrName>style.visibility</p:attrName>
                                        </p:attrNameLst>
                                      </p:cBhvr>
                                      <p:to>
                                        <p:strVal val="visible"/>
                                      </p:to>
                                    </p:set>
                                    <p:anim calcmode="lin" valueType="num">
                                      <p:cBhvr additive="base">
                                        <p:cTn id="244" dur="500" fill="hold"/>
                                        <p:tgtEl>
                                          <p:spTgt spid="110"/>
                                        </p:tgtEl>
                                        <p:attrNameLst>
                                          <p:attrName>ppt_x</p:attrName>
                                        </p:attrNameLst>
                                      </p:cBhvr>
                                      <p:tavLst>
                                        <p:tav tm="0">
                                          <p:val>
                                            <p:strVal val="#ppt_x"/>
                                          </p:val>
                                        </p:tav>
                                        <p:tav tm="100000">
                                          <p:val>
                                            <p:strVal val="#ppt_x"/>
                                          </p:val>
                                        </p:tav>
                                      </p:tavLst>
                                    </p:anim>
                                    <p:anim calcmode="lin" valueType="num">
                                      <p:cBhvr additive="base">
                                        <p:cTn id="245" dur="500" fill="hold"/>
                                        <p:tgtEl>
                                          <p:spTgt spid="110"/>
                                        </p:tgtEl>
                                        <p:attrNameLst>
                                          <p:attrName>ppt_y</p:attrName>
                                        </p:attrNameLst>
                                      </p:cBhvr>
                                      <p:tavLst>
                                        <p:tav tm="0">
                                          <p:val>
                                            <p:strVal val="1+#ppt_h/2"/>
                                          </p:val>
                                        </p:tav>
                                        <p:tav tm="100000">
                                          <p:val>
                                            <p:strVal val="#ppt_y"/>
                                          </p:val>
                                        </p:tav>
                                      </p:tavLst>
                                    </p:anim>
                                  </p:childTnLst>
                                </p:cTn>
                              </p:par>
                              <p:par>
                                <p:cTn id="246" presetID="2" presetClass="entr" presetSubtype="1" fill="hold" grpId="0" nodeType="withEffect">
                                  <p:stCondLst>
                                    <p:cond delay="0"/>
                                  </p:stCondLst>
                                  <p:childTnLst>
                                    <p:set>
                                      <p:cBhvr>
                                        <p:cTn id="247" dur="1" fill="hold">
                                          <p:stCondLst>
                                            <p:cond delay="0"/>
                                          </p:stCondLst>
                                        </p:cTn>
                                        <p:tgtEl>
                                          <p:spTgt spid="111"/>
                                        </p:tgtEl>
                                        <p:attrNameLst>
                                          <p:attrName>style.visibility</p:attrName>
                                        </p:attrNameLst>
                                      </p:cBhvr>
                                      <p:to>
                                        <p:strVal val="visible"/>
                                      </p:to>
                                    </p:set>
                                    <p:anim calcmode="lin" valueType="num">
                                      <p:cBhvr additive="base">
                                        <p:cTn id="248" dur="500" fill="hold"/>
                                        <p:tgtEl>
                                          <p:spTgt spid="111"/>
                                        </p:tgtEl>
                                        <p:attrNameLst>
                                          <p:attrName>ppt_x</p:attrName>
                                        </p:attrNameLst>
                                      </p:cBhvr>
                                      <p:tavLst>
                                        <p:tav tm="0">
                                          <p:val>
                                            <p:strVal val="#ppt_x"/>
                                          </p:val>
                                        </p:tav>
                                        <p:tav tm="100000">
                                          <p:val>
                                            <p:strVal val="#ppt_x"/>
                                          </p:val>
                                        </p:tav>
                                      </p:tavLst>
                                    </p:anim>
                                    <p:anim calcmode="lin" valueType="num">
                                      <p:cBhvr additive="base">
                                        <p:cTn id="249" dur="500" fill="hold"/>
                                        <p:tgtEl>
                                          <p:spTgt spid="111"/>
                                        </p:tgtEl>
                                        <p:attrNameLst>
                                          <p:attrName>ppt_y</p:attrName>
                                        </p:attrNameLst>
                                      </p:cBhvr>
                                      <p:tavLst>
                                        <p:tav tm="0">
                                          <p:val>
                                            <p:strVal val="0-#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112"/>
                                        </p:tgtEl>
                                        <p:attrNameLst>
                                          <p:attrName>style.visibility</p:attrName>
                                        </p:attrNameLst>
                                      </p:cBhvr>
                                      <p:to>
                                        <p:strVal val="visible"/>
                                      </p:to>
                                    </p:set>
                                    <p:anim calcmode="lin" valueType="num">
                                      <p:cBhvr additive="base">
                                        <p:cTn id="252" dur="500" fill="hold"/>
                                        <p:tgtEl>
                                          <p:spTgt spid="112"/>
                                        </p:tgtEl>
                                        <p:attrNameLst>
                                          <p:attrName>ppt_x</p:attrName>
                                        </p:attrNameLst>
                                      </p:cBhvr>
                                      <p:tavLst>
                                        <p:tav tm="0">
                                          <p:val>
                                            <p:strVal val="#ppt_x"/>
                                          </p:val>
                                        </p:tav>
                                        <p:tav tm="100000">
                                          <p:val>
                                            <p:strVal val="#ppt_x"/>
                                          </p:val>
                                        </p:tav>
                                      </p:tavLst>
                                    </p:anim>
                                    <p:anim calcmode="lin" valueType="num">
                                      <p:cBhvr additive="base">
                                        <p:cTn id="253" dur="500" fill="hold"/>
                                        <p:tgtEl>
                                          <p:spTgt spid="112"/>
                                        </p:tgtEl>
                                        <p:attrNameLst>
                                          <p:attrName>ppt_y</p:attrName>
                                        </p:attrNameLst>
                                      </p:cBhvr>
                                      <p:tavLst>
                                        <p:tav tm="0">
                                          <p:val>
                                            <p:strVal val="1+#ppt_h/2"/>
                                          </p:val>
                                        </p:tav>
                                        <p:tav tm="100000">
                                          <p:val>
                                            <p:strVal val="#ppt_y"/>
                                          </p:val>
                                        </p:tav>
                                      </p:tavLst>
                                    </p:anim>
                                  </p:childTnLst>
                                </p:cTn>
                              </p:par>
                              <p:par>
                                <p:cTn id="254" presetID="2" presetClass="entr" presetSubtype="4" fill="hold" grpId="0" nodeType="withEffect">
                                  <p:stCondLst>
                                    <p:cond delay="0"/>
                                  </p:stCondLst>
                                  <p:childTnLst>
                                    <p:set>
                                      <p:cBhvr>
                                        <p:cTn id="255" dur="1" fill="hold">
                                          <p:stCondLst>
                                            <p:cond delay="0"/>
                                          </p:stCondLst>
                                        </p:cTn>
                                        <p:tgtEl>
                                          <p:spTgt spid="113"/>
                                        </p:tgtEl>
                                        <p:attrNameLst>
                                          <p:attrName>style.visibility</p:attrName>
                                        </p:attrNameLst>
                                      </p:cBhvr>
                                      <p:to>
                                        <p:strVal val="visible"/>
                                      </p:to>
                                    </p:set>
                                    <p:anim calcmode="lin" valueType="num">
                                      <p:cBhvr additive="base">
                                        <p:cTn id="256" dur="500" fill="hold"/>
                                        <p:tgtEl>
                                          <p:spTgt spid="113"/>
                                        </p:tgtEl>
                                        <p:attrNameLst>
                                          <p:attrName>ppt_x</p:attrName>
                                        </p:attrNameLst>
                                      </p:cBhvr>
                                      <p:tavLst>
                                        <p:tav tm="0">
                                          <p:val>
                                            <p:strVal val="#ppt_x"/>
                                          </p:val>
                                        </p:tav>
                                        <p:tav tm="100000">
                                          <p:val>
                                            <p:strVal val="#ppt_x"/>
                                          </p:val>
                                        </p:tav>
                                      </p:tavLst>
                                    </p:anim>
                                    <p:anim calcmode="lin" valueType="num">
                                      <p:cBhvr additive="base">
                                        <p:cTn id="257" dur="500" fill="hold"/>
                                        <p:tgtEl>
                                          <p:spTgt spid="113"/>
                                        </p:tgtEl>
                                        <p:attrNameLst>
                                          <p:attrName>ppt_y</p:attrName>
                                        </p:attrNameLst>
                                      </p:cBhvr>
                                      <p:tavLst>
                                        <p:tav tm="0">
                                          <p:val>
                                            <p:strVal val="1+#ppt_h/2"/>
                                          </p:val>
                                        </p:tav>
                                        <p:tav tm="100000">
                                          <p:val>
                                            <p:strVal val="#ppt_y"/>
                                          </p:val>
                                        </p:tav>
                                      </p:tavLst>
                                    </p:anim>
                                  </p:childTnLst>
                                </p:cTn>
                              </p:par>
                              <p:par>
                                <p:cTn id="258" presetID="2" presetClass="entr" presetSubtype="3" fill="hold" grpId="0" nodeType="withEffect">
                                  <p:stCondLst>
                                    <p:cond delay="0"/>
                                  </p:stCondLst>
                                  <p:childTnLst>
                                    <p:set>
                                      <p:cBhvr>
                                        <p:cTn id="259" dur="1" fill="hold">
                                          <p:stCondLst>
                                            <p:cond delay="0"/>
                                          </p:stCondLst>
                                        </p:cTn>
                                        <p:tgtEl>
                                          <p:spTgt spid="114"/>
                                        </p:tgtEl>
                                        <p:attrNameLst>
                                          <p:attrName>style.visibility</p:attrName>
                                        </p:attrNameLst>
                                      </p:cBhvr>
                                      <p:to>
                                        <p:strVal val="visible"/>
                                      </p:to>
                                    </p:set>
                                    <p:anim calcmode="lin" valueType="num">
                                      <p:cBhvr additive="base">
                                        <p:cTn id="260" dur="500" fill="hold"/>
                                        <p:tgtEl>
                                          <p:spTgt spid="114"/>
                                        </p:tgtEl>
                                        <p:attrNameLst>
                                          <p:attrName>ppt_x</p:attrName>
                                        </p:attrNameLst>
                                      </p:cBhvr>
                                      <p:tavLst>
                                        <p:tav tm="0">
                                          <p:val>
                                            <p:strVal val="1+#ppt_w/2"/>
                                          </p:val>
                                        </p:tav>
                                        <p:tav tm="100000">
                                          <p:val>
                                            <p:strVal val="#ppt_x"/>
                                          </p:val>
                                        </p:tav>
                                      </p:tavLst>
                                    </p:anim>
                                    <p:anim calcmode="lin" valueType="num">
                                      <p:cBhvr additive="base">
                                        <p:cTn id="261" dur="500" fill="hold"/>
                                        <p:tgtEl>
                                          <p:spTgt spid="114"/>
                                        </p:tgtEl>
                                        <p:attrNameLst>
                                          <p:attrName>ppt_y</p:attrName>
                                        </p:attrNameLst>
                                      </p:cBhvr>
                                      <p:tavLst>
                                        <p:tav tm="0">
                                          <p:val>
                                            <p:strVal val="0-#ppt_h/2"/>
                                          </p:val>
                                        </p:tav>
                                        <p:tav tm="100000">
                                          <p:val>
                                            <p:strVal val="#ppt_y"/>
                                          </p:val>
                                        </p:tav>
                                      </p:tavLst>
                                    </p:anim>
                                  </p:childTnLst>
                                </p:cTn>
                              </p:par>
                              <p:par>
                                <p:cTn id="262" presetID="2" presetClass="entr" presetSubtype="2" fill="hold" grpId="0" nodeType="withEffect">
                                  <p:stCondLst>
                                    <p:cond delay="0"/>
                                  </p:stCondLst>
                                  <p:childTnLst>
                                    <p:set>
                                      <p:cBhvr>
                                        <p:cTn id="263" dur="1" fill="hold">
                                          <p:stCondLst>
                                            <p:cond delay="0"/>
                                          </p:stCondLst>
                                        </p:cTn>
                                        <p:tgtEl>
                                          <p:spTgt spid="115"/>
                                        </p:tgtEl>
                                        <p:attrNameLst>
                                          <p:attrName>style.visibility</p:attrName>
                                        </p:attrNameLst>
                                      </p:cBhvr>
                                      <p:to>
                                        <p:strVal val="visible"/>
                                      </p:to>
                                    </p:set>
                                    <p:anim calcmode="lin" valueType="num">
                                      <p:cBhvr additive="base">
                                        <p:cTn id="264" dur="500" fill="hold"/>
                                        <p:tgtEl>
                                          <p:spTgt spid="115"/>
                                        </p:tgtEl>
                                        <p:attrNameLst>
                                          <p:attrName>ppt_x</p:attrName>
                                        </p:attrNameLst>
                                      </p:cBhvr>
                                      <p:tavLst>
                                        <p:tav tm="0">
                                          <p:val>
                                            <p:strVal val="1+#ppt_w/2"/>
                                          </p:val>
                                        </p:tav>
                                        <p:tav tm="100000">
                                          <p:val>
                                            <p:strVal val="#ppt_x"/>
                                          </p:val>
                                        </p:tav>
                                      </p:tavLst>
                                    </p:anim>
                                    <p:anim calcmode="lin" valueType="num">
                                      <p:cBhvr additive="base">
                                        <p:cTn id="265" dur="500" fill="hold"/>
                                        <p:tgtEl>
                                          <p:spTgt spid="115"/>
                                        </p:tgtEl>
                                        <p:attrNameLst>
                                          <p:attrName>ppt_y</p:attrName>
                                        </p:attrNameLst>
                                      </p:cBhvr>
                                      <p:tavLst>
                                        <p:tav tm="0">
                                          <p:val>
                                            <p:strVal val="#ppt_y"/>
                                          </p:val>
                                        </p:tav>
                                        <p:tav tm="100000">
                                          <p:val>
                                            <p:strVal val="#ppt_y"/>
                                          </p:val>
                                        </p:tav>
                                      </p:tavLst>
                                    </p:anim>
                                  </p:childTnLst>
                                </p:cTn>
                              </p:par>
                              <p:par>
                                <p:cTn id="266" presetID="2" presetClass="entr" presetSubtype="12" fill="hold" grpId="0" nodeType="withEffect">
                                  <p:stCondLst>
                                    <p:cond delay="0"/>
                                  </p:stCondLst>
                                  <p:childTnLst>
                                    <p:set>
                                      <p:cBhvr>
                                        <p:cTn id="267" dur="1" fill="hold">
                                          <p:stCondLst>
                                            <p:cond delay="0"/>
                                          </p:stCondLst>
                                        </p:cTn>
                                        <p:tgtEl>
                                          <p:spTgt spid="116"/>
                                        </p:tgtEl>
                                        <p:attrNameLst>
                                          <p:attrName>style.visibility</p:attrName>
                                        </p:attrNameLst>
                                      </p:cBhvr>
                                      <p:to>
                                        <p:strVal val="visible"/>
                                      </p:to>
                                    </p:set>
                                    <p:anim calcmode="lin" valueType="num">
                                      <p:cBhvr additive="base">
                                        <p:cTn id="268" dur="500" fill="hold"/>
                                        <p:tgtEl>
                                          <p:spTgt spid="116"/>
                                        </p:tgtEl>
                                        <p:attrNameLst>
                                          <p:attrName>ppt_x</p:attrName>
                                        </p:attrNameLst>
                                      </p:cBhvr>
                                      <p:tavLst>
                                        <p:tav tm="0">
                                          <p:val>
                                            <p:strVal val="0-#ppt_w/2"/>
                                          </p:val>
                                        </p:tav>
                                        <p:tav tm="100000">
                                          <p:val>
                                            <p:strVal val="#ppt_x"/>
                                          </p:val>
                                        </p:tav>
                                      </p:tavLst>
                                    </p:anim>
                                    <p:anim calcmode="lin" valueType="num">
                                      <p:cBhvr additive="base">
                                        <p:cTn id="269" dur="500" fill="hold"/>
                                        <p:tgtEl>
                                          <p:spTgt spid="116"/>
                                        </p:tgtEl>
                                        <p:attrNameLst>
                                          <p:attrName>ppt_y</p:attrName>
                                        </p:attrNameLst>
                                      </p:cBhvr>
                                      <p:tavLst>
                                        <p:tav tm="0">
                                          <p:val>
                                            <p:strVal val="1+#ppt_h/2"/>
                                          </p:val>
                                        </p:tav>
                                        <p:tav tm="100000">
                                          <p:val>
                                            <p:strVal val="#ppt_y"/>
                                          </p:val>
                                        </p:tav>
                                      </p:tavLst>
                                    </p:anim>
                                  </p:childTnLst>
                                </p:cTn>
                              </p:par>
                              <p:par>
                                <p:cTn id="270" presetID="2" presetClass="entr" presetSubtype="4" fill="hold" grpId="0" nodeType="withEffect">
                                  <p:stCondLst>
                                    <p:cond delay="0"/>
                                  </p:stCondLst>
                                  <p:childTnLst>
                                    <p:set>
                                      <p:cBhvr>
                                        <p:cTn id="271" dur="1" fill="hold">
                                          <p:stCondLst>
                                            <p:cond delay="0"/>
                                          </p:stCondLst>
                                        </p:cTn>
                                        <p:tgtEl>
                                          <p:spTgt spid="117"/>
                                        </p:tgtEl>
                                        <p:attrNameLst>
                                          <p:attrName>style.visibility</p:attrName>
                                        </p:attrNameLst>
                                      </p:cBhvr>
                                      <p:to>
                                        <p:strVal val="visible"/>
                                      </p:to>
                                    </p:set>
                                    <p:anim calcmode="lin" valueType="num">
                                      <p:cBhvr additive="base">
                                        <p:cTn id="272" dur="500" fill="hold"/>
                                        <p:tgtEl>
                                          <p:spTgt spid="117"/>
                                        </p:tgtEl>
                                        <p:attrNameLst>
                                          <p:attrName>ppt_x</p:attrName>
                                        </p:attrNameLst>
                                      </p:cBhvr>
                                      <p:tavLst>
                                        <p:tav tm="0">
                                          <p:val>
                                            <p:strVal val="#ppt_x"/>
                                          </p:val>
                                        </p:tav>
                                        <p:tav tm="100000">
                                          <p:val>
                                            <p:strVal val="#ppt_x"/>
                                          </p:val>
                                        </p:tav>
                                      </p:tavLst>
                                    </p:anim>
                                    <p:anim calcmode="lin" valueType="num">
                                      <p:cBhvr additive="base">
                                        <p:cTn id="273" dur="500" fill="hold"/>
                                        <p:tgtEl>
                                          <p:spTgt spid="117"/>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118"/>
                                        </p:tgtEl>
                                        <p:attrNameLst>
                                          <p:attrName>style.visibility</p:attrName>
                                        </p:attrNameLst>
                                      </p:cBhvr>
                                      <p:to>
                                        <p:strVal val="visible"/>
                                      </p:to>
                                    </p:set>
                                    <p:anim calcmode="lin" valueType="num">
                                      <p:cBhvr additive="base">
                                        <p:cTn id="276" dur="500" fill="hold"/>
                                        <p:tgtEl>
                                          <p:spTgt spid="118"/>
                                        </p:tgtEl>
                                        <p:attrNameLst>
                                          <p:attrName>ppt_x</p:attrName>
                                        </p:attrNameLst>
                                      </p:cBhvr>
                                      <p:tavLst>
                                        <p:tav tm="0">
                                          <p:val>
                                            <p:strVal val="#ppt_x"/>
                                          </p:val>
                                        </p:tav>
                                        <p:tav tm="100000">
                                          <p:val>
                                            <p:strVal val="#ppt_x"/>
                                          </p:val>
                                        </p:tav>
                                      </p:tavLst>
                                    </p:anim>
                                    <p:anim calcmode="lin" valueType="num">
                                      <p:cBhvr additive="base">
                                        <p:cTn id="277" dur="500" fill="hold"/>
                                        <p:tgtEl>
                                          <p:spTgt spid="118"/>
                                        </p:tgtEl>
                                        <p:attrNameLst>
                                          <p:attrName>ppt_y</p:attrName>
                                        </p:attrNameLst>
                                      </p:cBhvr>
                                      <p:tavLst>
                                        <p:tav tm="0">
                                          <p:val>
                                            <p:strVal val="1+#ppt_h/2"/>
                                          </p:val>
                                        </p:tav>
                                        <p:tav tm="100000">
                                          <p:val>
                                            <p:strVal val="#ppt_y"/>
                                          </p:val>
                                        </p:tav>
                                      </p:tavLst>
                                    </p:anim>
                                  </p:childTnLst>
                                </p:cTn>
                              </p:par>
                              <p:par>
                                <p:cTn id="278" presetID="2" presetClass="entr" presetSubtype="4" fill="hold" grpId="0" nodeType="withEffect">
                                  <p:stCondLst>
                                    <p:cond delay="0"/>
                                  </p:stCondLst>
                                  <p:childTnLst>
                                    <p:set>
                                      <p:cBhvr>
                                        <p:cTn id="279" dur="1" fill="hold">
                                          <p:stCondLst>
                                            <p:cond delay="0"/>
                                          </p:stCondLst>
                                        </p:cTn>
                                        <p:tgtEl>
                                          <p:spTgt spid="119"/>
                                        </p:tgtEl>
                                        <p:attrNameLst>
                                          <p:attrName>style.visibility</p:attrName>
                                        </p:attrNameLst>
                                      </p:cBhvr>
                                      <p:to>
                                        <p:strVal val="visible"/>
                                      </p:to>
                                    </p:set>
                                    <p:anim calcmode="lin" valueType="num">
                                      <p:cBhvr additive="base">
                                        <p:cTn id="280" dur="500" fill="hold"/>
                                        <p:tgtEl>
                                          <p:spTgt spid="119"/>
                                        </p:tgtEl>
                                        <p:attrNameLst>
                                          <p:attrName>ppt_x</p:attrName>
                                        </p:attrNameLst>
                                      </p:cBhvr>
                                      <p:tavLst>
                                        <p:tav tm="0">
                                          <p:val>
                                            <p:strVal val="#ppt_x"/>
                                          </p:val>
                                        </p:tav>
                                        <p:tav tm="100000">
                                          <p:val>
                                            <p:strVal val="#ppt_x"/>
                                          </p:val>
                                        </p:tav>
                                      </p:tavLst>
                                    </p:anim>
                                    <p:anim calcmode="lin" valueType="num">
                                      <p:cBhvr additive="base">
                                        <p:cTn id="281" dur="500" fill="hold"/>
                                        <p:tgtEl>
                                          <p:spTgt spid="119"/>
                                        </p:tgtEl>
                                        <p:attrNameLst>
                                          <p:attrName>ppt_y</p:attrName>
                                        </p:attrNameLst>
                                      </p:cBhvr>
                                      <p:tavLst>
                                        <p:tav tm="0">
                                          <p:val>
                                            <p:strVal val="1+#ppt_h/2"/>
                                          </p:val>
                                        </p:tav>
                                        <p:tav tm="100000">
                                          <p:val>
                                            <p:strVal val="#ppt_y"/>
                                          </p:val>
                                        </p:tav>
                                      </p:tavLst>
                                    </p:anim>
                                  </p:childTnLst>
                                </p:cTn>
                              </p:par>
                              <p:par>
                                <p:cTn id="282" presetID="2" presetClass="entr" presetSubtype="8" fill="hold" grpId="0" nodeType="withEffect">
                                  <p:stCondLst>
                                    <p:cond delay="0"/>
                                  </p:stCondLst>
                                  <p:childTnLst>
                                    <p:set>
                                      <p:cBhvr>
                                        <p:cTn id="283" dur="1" fill="hold">
                                          <p:stCondLst>
                                            <p:cond delay="0"/>
                                          </p:stCondLst>
                                        </p:cTn>
                                        <p:tgtEl>
                                          <p:spTgt spid="120"/>
                                        </p:tgtEl>
                                        <p:attrNameLst>
                                          <p:attrName>style.visibility</p:attrName>
                                        </p:attrNameLst>
                                      </p:cBhvr>
                                      <p:to>
                                        <p:strVal val="visible"/>
                                      </p:to>
                                    </p:set>
                                    <p:anim calcmode="lin" valueType="num">
                                      <p:cBhvr additive="base">
                                        <p:cTn id="284" dur="500" fill="hold"/>
                                        <p:tgtEl>
                                          <p:spTgt spid="120"/>
                                        </p:tgtEl>
                                        <p:attrNameLst>
                                          <p:attrName>ppt_x</p:attrName>
                                        </p:attrNameLst>
                                      </p:cBhvr>
                                      <p:tavLst>
                                        <p:tav tm="0">
                                          <p:val>
                                            <p:strVal val="0-#ppt_w/2"/>
                                          </p:val>
                                        </p:tav>
                                        <p:tav tm="100000">
                                          <p:val>
                                            <p:strVal val="#ppt_x"/>
                                          </p:val>
                                        </p:tav>
                                      </p:tavLst>
                                    </p:anim>
                                    <p:anim calcmode="lin" valueType="num">
                                      <p:cBhvr additive="base">
                                        <p:cTn id="285" dur="500" fill="hold"/>
                                        <p:tgtEl>
                                          <p:spTgt spid="120"/>
                                        </p:tgtEl>
                                        <p:attrNameLst>
                                          <p:attrName>ppt_y</p:attrName>
                                        </p:attrNameLst>
                                      </p:cBhvr>
                                      <p:tavLst>
                                        <p:tav tm="0">
                                          <p:val>
                                            <p:strVal val="#ppt_y"/>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121"/>
                                        </p:tgtEl>
                                        <p:attrNameLst>
                                          <p:attrName>style.visibility</p:attrName>
                                        </p:attrNameLst>
                                      </p:cBhvr>
                                      <p:to>
                                        <p:strVal val="visible"/>
                                      </p:to>
                                    </p:set>
                                    <p:anim calcmode="lin" valueType="num">
                                      <p:cBhvr additive="base">
                                        <p:cTn id="288" dur="500" fill="hold"/>
                                        <p:tgtEl>
                                          <p:spTgt spid="121"/>
                                        </p:tgtEl>
                                        <p:attrNameLst>
                                          <p:attrName>ppt_x</p:attrName>
                                        </p:attrNameLst>
                                      </p:cBhvr>
                                      <p:tavLst>
                                        <p:tav tm="0">
                                          <p:val>
                                            <p:strVal val="#ppt_x"/>
                                          </p:val>
                                        </p:tav>
                                        <p:tav tm="100000">
                                          <p:val>
                                            <p:strVal val="#ppt_x"/>
                                          </p:val>
                                        </p:tav>
                                      </p:tavLst>
                                    </p:anim>
                                    <p:anim calcmode="lin" valueType="num">
                                      <p:cBhvr additive="base">
                                        <p:cTn id="289" dur="500" fill="hold"/>
                                        <p:tgtEl>
                                          <p:spTgt spid="121"/>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122"/>
                                        </p:tgtEl>
                                        <p:attrNameLst>
                                          <p:attrName>style.visibility</p:attrName>
                                        </p:attrNameLst>
                                      </p:cBhvr>
                                      <p:to>
                                        <p:strVal val="visible"/>
                                      </p:to>
                                    </p:set>
                                    <p:anim calcmode="lin" valueType="num">
                                      <p:cBhvr additive="base">
                                        <p:cTn id="292" dur="500" fill="hold"/>
                                        <p:tgtEl>
                                          <p:spTgt spid="122"/>
                                        </p:tgtEl>
                                        <p:attrNameLst>
                                          <p:attrName>ppt_x</p:attrName>
                                        </p:attrNameLst>
                                      </p:cBhvr>
                                      <p:tavLst>
                                        <p:tav tm="0">
                                          <p:val>
                                            <p:strVal val="#ppt_x"/>
                                          </p:val>
                                        </p:tav>
                                        <p:tav tm="100000">
                                          <p:val>
                                            <p:strVal val="#ppt_x"/>
                                          </p:val>
                                        </p:tav>
                                      </p:tavLst>
                                    </p:anim>
                                    <p:anim calcmode="lin" valueType="num">
                                      <p:cBhvr additive="base">
                                        <p:cTn id="293" dur="500" fill="hold"/>
                                        <p:tgtEl>
                                          <p:spTgt spid="122"/>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123"/>
                                        </p:tgtEl>
                                        <p:attrNameLst>
                                          <p:attrName>style.visibility</p:attrName>
                                        </p:attrNameLst>
                                      </p:cBhvr>
                                      <p:to>
                                        <p:strVal val="visible"/>
                                      </p:to>
                                    </p:set>
                                    <p:anim calcmode="lin" valueType="num">
                                      <p:cBhvr additive="base">
                                        <p:cTn id="296" dur="500" fill="hold"/>
                                        <p:tgtEl>
                                          <p:spTgt spid="123"/>
                                        </p:tgtEl>
                                        <p:attrNameLst>
                                          <p:attrName>ppt_x</p:attrName>
                                        </p:attrNameLst>
                                      </p:cBhvr>
                                      <p:tavLst>
                                        <p:tav tm="0">
                                          <p:val>
                                            <p:strVal val="#ppt_x"/>
                                          </p:val>
                                        </p:tav>
                                        <p:tav tm="100000">
                                          <p:val>
                                            <p:strVal val="#ppt_x"/>
                                          </p:val>
                                        </p:tav>
                                      </p:tavLst>
                                    </p:anim>
                                    <p:anim calcmode="lin" valueType="num">
                                      <p:cBhvr additive="base">
                                        <p:cTn id="297" dur="500" fill="hold"/>
                                        <p:tgtEl>
                                          <p:spTgt spid="123"/>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124"/>
                                        </p:tgtEl>
                                        <p:attrNameLst>
                                          <p:attrName>style.visibility</p:attrName>
                                        </p:attrNameLst>
                                      </p:cBhvr>
                                      <p:to>
                                        <p:strVal val="visible"/>
                                      </p:to>
                                    </p:set>
                                    <p:anim calcmode="lin" valueType="num">
                                      <p:cBhvr additive="base">
                                        <p:cTn id="300" dur="500" fill="hold"/>
                                        <p:tgtEl>
                                          <p:spTgt spid="124"/>
                                        </p:tgtEl>
                                        <p:attrNameLst>
                                          <p:attrName>ppt_x</p:attrName>
                                        </p:attrNameLst>
                                      </p:cBhvr>
                                      <p:tavLst>
                                        <p:tav tm="0">
                                          <p:val>
                                            <p:strVal val="#ppt_x"/>
                                          </p:val>
                                        </p:tav>
                                        <p:tav tm="100000">
                                          <p:val>
                                            <p:strVal val="#ppt_x"/>
                                          </p:val>
                                        </p:tav>
                                      </p:tavLst>
                                    </p:anim>
                                    <p:anim calcmode="lin" valueType="num">
                                      <p:cBhvr additive="base">
                                        <p:cTn id="301" dur="500" fill="hold"/>
                                        <p:tgtEl>
                                          <p:spTgt spid="124"/>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125"/>
                                        </p:tgtEl>
                                        <p:attrNameLst>
                                          <p:attrName>style.visibility</p:attrName>
                                        </p:attrNameLst>
                                      </p:cBhvr>
                                      <p:to>
                                        <p:strVal val="visible"/>
                                      </p:to>
                                    </p:set>
                                    <p:anim calcmode="lin" valueType="num">
                                      <p:cBhvr additive="base">
                                        <p:cTn id="304" dur="500" fill="hold"/>
                                        <p:tgtEl>
                                          <p:spTgt spid="125"/>
                                        </p:tgtEl>
                                        <p:attrNameLst>
                                          <p:attrName>ppt_x</p:attrName>
                                        </p:attrNameLst>
                                      </p:cBhvr>
                                      <p:tavLst>
                                        <p:tav tm="0">
                                          <p:val>
                                            <p:strVal val="#ppt_x"/>
                                          </p:val>
                                        </p:tav>
                                        <p:tav tm="100000">
                                          <p:val>
                                            <p:strVal val="#ppt_x"/>
                                          </p:val>
                                        </p:tav>
                                      </p:tavLst>
                                    </p:anim>
                                    <p:anim calcmode="lin" valueType="num">
                                      <p:cBhvr additive="base">
                                        <p:cTn id="305" dur="500" fill="hold"/>
                                        <p:tgtEl>
                                          <p:spTgt spid="125"/>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126"/>
                                        </p:tgtEl>
                                        <p:attrNameLst>
                                          <p:attrName>style.visibility</p:attrName>
                                        </p:attrNameLst>
                                      </p:cBhvr>
                                      <p:to>
                                        <p:strVal val="visible"/>
                                      </p:to>
                                    </p:set>
                                    <p:anim calcmode="lin" valueType="num">
                                      <p:cBhvr additive="base">
                                        <p:cTn id="308" dur="500" fill="hold"/>
                                        <p:tgtEl>
                                          <p:spTgt spid="126"/>
                                        </p:tgtEl>
                                        <p:attrNameLst>
                                          <p:attrName>ppt_x</p:attrName>
                                        </p:attrNameLst>
                                      </p:cBhvr>
                                      <p:tavLst>
                                        <p:tav tm="0">
                                          <p:val>
                                            <p:strVal val="#ppt_x"/>
                                          </p:val>
                                        </p:tav>
                                        <p:tav tm="100000">
                                          <p:val>
                                            <p:strVal val="#ppt_x"/>
                                          </p:val>
                                        </p:tav>
                                      </p:tavLst>
                                    </p:anim>
                                    <p:anim calcmode="lin" valueType="num">
                                      <p:cBhvr additive="base">
                                        <p:cTn id="309" dur="500" fill="hold"/>
                                        <p:tgtEl>
                                          <p:spTgt spid="126"/>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127"/>
                                        </p:tgtEl>
                                        <p:attrNameLst>
                                          <p:attrName>style.visibility</p:attrName>
                                        </p:attrNameLst>
                                      </p:cBhvr>
                                      <p:to>
                                        <p:strVal val="visible"/>
                                      </p:to>
                                    </p:set>
                                    <p:anim calcmode="lin" valueType="num">
                                      <p:cBhvr additive="base">
                                        <p:cTn id="312" dur="500" fill="hold"/>
                                        <p:tgtEl>
                                          <p:spTgt spid="127"/>
                                        </p:tgtEl>
                                        <p:attrNameLst>
                                          <p:attrName>ppt_x</p:attrName>
                                        </p:attrNameLst>
                                      </p:cBhvr>
                                      <p:tavLst>
                                        <p:tav tm="0">
                                          <p:val>
                                            <p:strVal val="#ppt_x"/>
                                          </p:val>
                                        </p:tav>
                                        <p:tav tm="100000">
                                          <p:val>
                                            <p:strVal val="#ppt_x"/>
                                          </p:val>
                                        </p:tav>
                                      </p:tavLst>
                                    </p:anim>
                                    <p:anim calcmode="lin" valueType="num">
                                      <p:cBhvr additive="base">
                                        <p:cTn id="313" dur="500" fill="hold"/>
                                        <p:tgtEl>
                                          <p:spTgt spid="127"/>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128"/>
                                        </p:tgtEl>
                                        <p:attrNameLst>
                                          <p:attrName>style.visibility</p:attrName>
                                        </p:attrNameLst>
                                      </p:cBhvr>
                                      <p:to>
                                        <p:strVal val="visible"/>
                                      </p:to>
                                    </p:set>
                                    <p:anim calcmode="lin" valueType="num">
                                      <p:cBhvr additive="base">
                                        <p:cTn id="316" dur="500" fill="hold"/>
                                        <p:tgtEl>
                                          <p:spTgt spid="128"/>
                                        </p:tgtEl>
                                        <p:attrNameLst>
                                          <p:attrName>ppt_x</p:attrName>
                                        </p:attrNameLst>
                                      </p:cBhvr>
                                      <p:tavLst>
                                        <p:tav tm="0">
                                          <p:val>
                                            <p:strVal val="#ppt_x"/>
                                          </p:val>
                                        </p:tav>
                                        <p:tav tm="100000">
                                          <p:val>
                                            <p:strVal val="#ppt_x"/>
                                          </p:val>
                                        </p:tav>
                                      </p:tavLst>
                                    </p:anim>
                                    <p:anim calcmode="lin" valueType="num">
                                      <p:cBhvr additive="base">
                                        <p:cTn id="317" dur="500" fill="hold"/>
                                        <p:tgtEl>
                                          <p:spTgt spid="128"/>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129"/>
                                        </p:tgtEl>
                                        <p:attrNameLst>
                                          <p:attrName>style.visibility</p:attrName>
                                        </p:attrNameLst>
                                      </p:cBhvr>
                                      <p:to>
                                        <p:strVal val="visible"/>
                                      </p:to>
                                    </p:set>
                                    <p:anim calcmode="lin" valueType="num">
                                      <p:cBhvr additive="base">
                                        <p:cTn id="320" dur="500" fill="hold"/>
                                        <p:tgtEl>
                                          <p:spTgt spid="129"/>
                                        </p:tgtEl>
                                        <p:attrNameLst>
                                          <p:attrName>ppt_x</p:attrName>
                                        </p:attrNameLst>
                                      </p:cBhvr>
                                      <p:tavLst>
                                        <p:tav tm="0">
                                          <p:val>
                                            <p:strVal val="#ppt_x"/>
                                          </p:val>
                                        </p:tav>
                                        <p:tav tm="100000">
                                          <p:val>
                                            <p:strVal val="#ppt_x"/>
                                          </p:val>
                                        </p:tav>
                                      </p:tavLst>
                                    </p:anim>
                                    <p:anim calcmode="lin" valueType="num">
                                      <p:cBhvr additive="base">
                                        <p:cTn id="321" dur="500" fill="hold"/>
                                        <p:tgtEl>
                                          <p:spTgt spid="129"/>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130"/>
                                        </p:tgtEl>
                                        <p:attrNameLst>
                                          <p:attrName>style.visibility</p:attrName>
                                        </p:attrNameLst>
                                      </p:cBhvr>
                                      <p:to>
                                        <p:strVal val="visible"/>
                                      </p:to>
                                    </p:set>
                                    <p:anim calcmode="lin" valueType="num">
                                      <p:cBhvr additive="base">
                                        <p:cTn id="324" dur="500" fill="hold"/>
                                        <p:tgtEl>
                                          <p:spTgt spid="130"/>
                                        </p:tgtEl>
                                        <p:attrNameLst>
                                          <p:attrName>ppt_x</p:attrName>
                                        </p:attrNameLst>
                                      </p:cBhvr>
                                      <p:tavLst>
                                        <p:tav tm="0">
                                          <p:val>
                                            <p:strVal val="#ppt_x"/>
                                          </p:val>
                                        </p:tav>
                                        <p:tav tm="100000">
                                          <p:val>
                                            <p:strVal val="#ppt_x"/>
                                          </p:val>
                                        </p:tav>
                                      </p:tavLst>
                                    </p:anim>
                                    <p:anim calcmode="lin" valueType="num">
                                      <p:cBhvr additive="base">
                                        <p:cTn id="325" dur="500" fill="hold"/>
                                        <p:tgtEl>
                                          <p:spTgt spid="130"/>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131"/>
                                        </p:tgtEl>
                                        <p:attrNameLst>
                                          <p:attrName>style.visibility</p:attrName>
                                        </p:attrNameLst>
                                      </p:cBhvr>
                                      <p:to>
                                        <p:strVal val="visible"/>
                                      </p:to>
                                    </p:set>
                                    <p:anim calcmode="lin" valueType="num">
                                      <p:cBhvr additive="base">
                                        <p:cTn id="328" dur="500" fill="hold"/>
                                        <p:tgtEl>
                                          <p:spTgt spid="131"/>
                                        </p:tgtEl>
                                        <p:attrNameLst>
                                          <p:attrName>ppt_x</p:attrName>
                                        </p:attrNameLst>
                                      </p:cBhvr>
                                      <p:tavLst>
                                        <p:tav tm="0">
                                          <p:val>
                                            <p:strVal val="#ppt_x"/>
                                          </p:val>
                                        </p:tav>
                                        <p:tav tm="100000">
                                          <p:val>
                                            <p:strVal val="#ppt_x"/>
                                          </p:val>
                                        </p:tav>
                                      </p:tavLst>
                                    </p:anim>
                                    <p:anim calcmode="lin" valueType="num">
                                      <p:cBhvr additive="base">
                                        <p:cTn id="329" dur="500" fill="hold"/>
                                        <p:tgtEl>
                                          <p:spTgt spid="131"/>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132"/>
                                        </p:tgtEl>
                                        <p:attrNameLst>
                                          <p:attrName>style.visibility</p:attrName>
                                        </p:attrNameLst>
                                      </p:cBhvr>
                                      <p:to>
                                        <p:strVal val="visible"/>
                                      </p:to>
                                    </p:set>
                                    <p:anim calcmode="lin" valueType="num">
                                      <p:cBhvr additive="base">
                                        <p:cTn id="332" dur="500" fill="hold"/>
                                        <p:tgtEl>
                                          <p:spTgt spid="132"/>
                                        </p:tgtEl>
                                        <p:attrNameLst>
                                          <p:attrName>ppt_x</p:attrName>
                                        </p:attrNameLst>
                                      </p:cBhvr>
                                      <p:tavLst>
                                        <p:tav tm="0">
                                          <p:val>
                                            <p:strVal val="#ppt_x"/>
                                          </p:val>
                                        </p:tav>
                                        <p:tav tm="100000">
                                          <p:val>
                                            <p:strVal val="#ppt_x"/>
                                          </p:val>
                                        </p:tav>
                                      </p:tavLst>
                                    </p:anim>
                                    <p:anim calcmode="lin" valueType="num">
                                      <p:cBhvr additive="base">
                                        <p:cTn id="333" dur="500" fill="hold"/>
                                        <p:tgtEl>
                                          <p:spTgt spid="132"/>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133"/>
                                        </p:tgtEl>
                                        <p:attrNameLst>
                                          <p:attrName>style.visibility</p:attrName>
                                        </p:attrNameLst>
                                      </p:cBhvr>
                                      <p:to>
                                        <p:strVal val="visible"/>
                                      </p:to>
                                    </p:set>
                                    <p:anim calcmode="lin" valueType="num">
                                      <p:cBhvr additive="base">
                                        <p:cTn id="336" dur="500" fill="hold"/>
                                        <p:tgtEl>
                                          <p:spTgt spid="133"/>
                                        </p:tgtEl>
                                        <p:attrNameLst>
                                          <p:attrName>ppt_x</p:attrName>
                                        </p:attrNameLst>
                                      </p:cBhvr>
                                      <p:tavLst>
                                        <p:tav tm="0">
                                          <p:val>
                                            <p:strVal val="#ppt_x"/>
                                          </p:val>
                                        </p:tav>
                                        <p:tav tm="100000">
                                          <p:val>
                                            <p:strVal val="#ppt_x"/>
                                          </p:val>
                                        </p:tav>
                                      </p:tavLst>
                                    </p:anim>
                                    <p:anim calcmode="lin" valueType="num">
                                      <p:cBhvr additive="base">
                                        <p:cTn id="337" dur="500" fill="hold"/>
                                        <p:tgtEl>
                                          <p:spTgt spid="133"/>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134"/>
                                        </p:tgtEl>
                                        <p:attrNameLst>
                                          <p:attrName>style.visibility</p:attrName>
                                        </p:attrNameLst>
                                      </p:cBhvr>
                                      <p:to>
                                        <p:strVal val="visible"/>
                                      </p:to>
                                    </p:set>
                                    <p:anim calcmode="lin" valueType="num">
                                      <p:cBhvr additive="base">
                                        <p:cTn id="340" dur="500" fill="hold"/>
                                        <p:tgtEl>
                                          <p:spTgt spid="134"/>
                                        </p:tgtEl>
                                        <p:attrNameLst>
                                          <p:attrName>ppt_x</p:attrName>
                                        </p:attrNameLst>
                                      </p:cBhvr>
                                      <p:tavLst>
                                        <p:tav tm="0">
                                          <p:val>
                                            <p:strVal val="#ppt_x"/>
                                          </p:val>
                                        </p:tav>
                                        <p:tav tm="100000">
                                          <p:val>
                                            <p:strVal val="#ppt_x"/>
                                          </p:val>
                                        </p:tav>
                                      </p:tavLst>
                                    </p:anim>
                                    <p:anim calcmode="lin" valueType="num">
                                      <p:cBhvr additive="base">
                                        <p:cTn id="341" dur="500" fill="hold"/>
                                        <p:tgtEl>
                                          <p:spTgt spid="134"/>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135"/>
                                        </p:tgtEl>
                                        <p:attrNameLst>
                                          <p:attrName>style.visibility</p:attrName>
                                        </p:attrNameLst>
                                      </p:cBhvr>
                                      <p:to>
                                        <p:strVal val="visible"/>
                                      </p:to>
                                    </p:set>
                                    <p:anim calcmode="lin" valueType="num">
                                      <p:cBhvr additive="base">
                                        <p:cTn id="344" dur="500" fill="hold"/>
                                        <p:tgtEl>
                                          <p:spTgt spid="135"/>
                                        </p:tgtEl>
                                        <p:attrNameLst>
                                          <p:attrName>ppt_x</p:attrName>
                                        </p:attrNameLst>
                                      </p:cBhvr>
                                      <p:tavLst>
                                        <p:tav tm="0">
                                          <p:val>
                                            <p:strVal val="#ppt_x"/>
                                          </p:val>
                                        </p:tav>
                                        <p:tav tm="100000">
                                          <p:val>
                                            <p:strVal val="#ppt_x"/>
                                          </p:val>
                                        </p:tav>
                                      </p:tavLst>
                                    </p:anim>
                                    <p:anim calcmode="lin" valueType="num">
                                      <p:cBhvr additive="base">
                                        <p:cTn id="345" dur="500" fill="hold"/>
                                        <p:tgtEl>
                                          <p:spTgt spid="135"/>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136"/>
                                        </p:tgtEl>
                                        <p:attrNameLst>
                                          <p:attrName>style.visibility</p:attrName>
                                        </p:attrNameLst>
                                      </p:cBhvr>
                                      <p:to>
                                        <p:strVal val="visible"/>
                                      </p:to>
                                    </p:set>
                                    <p:anim calcmode="lin" valueType="num">
                                      <p:cBhvr additive="base">
                                        <p:cTn id="348" dur="500" fill="hold"/>
                                        <p:tgtEl>
                                          <p:spTgt spid="136"/>
                                        </p:tgtEl>
                                        <p:attrNameLst>
                                          <p:attrName>ppt_x</p:attrName>
                                        </p:attrNameLst>
                                      </p:cBhvr>
                                      <p:tavLst>
                                        <p:tav tm="0">
                                          <p:val>
                                            <p:strVal val="#ppt_x"/>
                                          </p:val>
                                        </p:tav>
                                        <p:tav tm="100000">
                                          <p:val>
                                            <p:strVal val="#ppt_x"/>
                                          </p:val>
                                        </p:tav>
                                      </p:tavLst>
                                    </p:anim>
                                    <p:anim calcmode="lin" valueType="num">
                                      <p:cBhvr additive="base">
                                        <p:cTn id="349" dur="500" fill="hold"/>
                                        <p:tgtEl>
                                          <p:spTgt spid="136"/>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137"/>
                                        </p:tgtEl>
                                        <p:attrNameLst>
                                          <p:attrName>style.visibility</p:attrName>
                                        </p:attrNameLst>
                                      </p:cBhvr>
                                      <p:to>
                                        <p:strVal val="visible"/>
                                      </p:to>
                                    </p:set>
                                    <p:anim calcmode="lin" valueType="num">
                                      <p:cBhvr additive="base">
                                        <p:cTn id="352" dur="500" fill="hold"/>
                                        <p:tgtEl>
                                          <p:spTgt spid="137"/>
                                        </p:tgtEl>
                                        <p:attrNameLst>
                                          <p:attrName>ppt_x</p:attrName>
                                        </p:attrNameLst>
                                      </p:cBhvr>
                                      <p:tavLst>
                                        <p:tav tm="0">
                                          <p:val>
                                            <p:strVal val="#ppt_x"/>
                                          </p:val>
                                        </p:tav>
                                        <p:tav tm="100000">
                                          <p:val>
                                            <p:strVal val="#ppt_x"/>
                                          </p:val>
                                        </p:tav>
                                      </p:tavLst>
                                    </p:anim>
                                    <p:anim calcmode="lin" valueType="num">
                                      <p:cBhvr additive="base">
                                        <p:cTn id="353" dur="500" fill="hold"/>
                                        <p:tgtEl>
                                          <p:spTgt spid="137"/>
                                        </p:tgtEl>
                                        <p:attrNameLst>
                                          <p:attrName>ppt_y</p:attrName>
                                        </p:attrNameLst>
                                      </p:cBhvr>
                                      <p:tavLst>
                                        <p:tav tm="0">
                                          <p:val>
                                            <p:strVal val="1+#ppt_h/2"/>
                                          </p:val>
                                        </p:tav>
                                        <p:tav tm="100000">
                                          <p:val>
                                            <p:strVal val="#ppt_y"/>
                                          </p:val>
                                        </p:tav>
                                      </p:tavLst>
                                    </p:anim>
                                  </p:childTnLst>
                                </p:cTn>
                              </p:par>
                            </p:childTnLst>
                          </p:cTn>
                        </p:par>
                        <p:par>
                          <p:cTn id="354" fill="hold">
                            <p:stCondLst>
                              <p:cond delay="2500"/>
                            </p:stCondLst>
                            <p:childTnLst>
                              <p:par>
                                <p:cTn id="355" presetID="47" presetClass="entr" presetSubtype="0" fill="hold" grpId="0" nodeType="afterEffect">
                                  <p:stCondLst>
                                    <p:cond delay="0"/>
                                  </p:stCondLst>
                                  <p:childTnLst>
                                    <p:set>
                                      <p:cBhvr>
                                        <p:cTn id="356" dur="1" fill="hold">
                                          <p:stCondLst>
                                            <p:cond delay="0"/>
                                          </p:stCondLst>
                                        </p:cTn>
                                        <p:tgtEl>
                                          <p:spTgt spid="138"/>
                                        </p:tgtEl>
                                        <p:attrNameLst>
                                          <p:attrName>style.visibility</p:attrName>
                                        </p:attrNameLst>
                                      </p:cBhvr>
                                      <p:to>
                                        <p:strVal val="visible"/>
                                      </p:to>
                                    </p:set>
                                    <p:animEffect transition="in" filter="fade">
                                      <p:cBhvr>
                                        <p:cTn id="357" dur="1000"/>
                                        <p:tgtEl>
                                          <p:spTgt spid="138"/>
                                        </p:tgtEl>
                                      </p:cBhvr>
                                    </p:animEffect>
                                    <p:anim calcmode="lin" valueType="num">
                                      <p:cBhvr>
                                        <p:cTn id="358" dur="1000" fill="hold"/>
                                        <p:tgtEl>
                                          <p:spTgt spid="138"/>
                                        </p:tgtEl>
                                        <p:attrNameLst>
                                          <p:attrName>ppt_x</p:attrName>
                                        </p:attrNameLst>
                                      </p:cBhvr>
                                      <p:tavLst>
                                        <p:tav tm="0">
                                          <p:val>
                                            <p:strVal val="#ppt_x"/>
                                          </p:val>
                                        </p:tav>
                                        <p:tav tm="100000">
                                          <p:val>
                                            <p:strVal val="#ppt_x"/>
                                          </p:val>
                                        </p:tav>
                                      </p:tavLst>
                                    </p:anim>
                                    <p:anim calcmode="lin" valueType="num">
                                      <p:cBhvr>
                                        <p:cTn id="359" dur="1000" fill="hold"/>
                                        <p:tgtEl>
                                          <p:spTgt spid="138"/>
                                        </p:tgtEl>
                                        <p:attrNameLst>
                                          <p:attrName>ppt_y</p:attrName>
                                        </p:attrNameLst>
                                      </p:cBhvr>
                                      <p:tavLst>
                                        <p:tav tm="0">
                                          <p:val>
                                            <p:strVal val="#ppt_y-.1"/>
                                          </p:val>
                                        </p:tav>
                                        <p:tav tm="100000">
                                          <p:val>
                                            <p:strVal val="#ppt_y"/>
                                          </p:val>
                                        </p:tav>
                                      </p:tavLst>
                                    </p:anim>
                                  </p:childTnLst>
                                </p:cTn>
                              </p:par>
                            </p:childTnLst>
                          </p:cTn>
                        </p:par>
                        <p:par>
                          <p:cTn id="360" fill="hold">
                            <p:stCondLst>
                              <p:cond delay="3500"/>
                            </p:stCondLst>
                            <p:childTnLst>
                              <p:par>
                                <p:cTn id="361" presetID="22" presetClass="entr" presetSubtype="8" fill="hold" nodeType="afterEffect">
                                  <p:stCondLst>
                                    <p:cond delay="0"/>
                                  </p:stCondLst>
                                  <p:childTnLst>
                                    <p:set>
                                      <p:cBhvr>
                                        <p:cTn id="362" dur="1" fill="hold">
                                          <p:stCondLst>
                                            <p:cond delay="0"/>
                                          </p:stCondLst>
                                        </p:cTn>
                                        <p:tgtEl>
                                          <p:spTgt spid="139"/>
                                        </p:tgtEl>
                                        <p:attrNameLst>
                                          <p:attrName>style.visibility</p:attrName>
                                        </p:attrNameLst>
                                      </p:cBhvr>
                                      <p:to>
                                        <p:strVal val="visible"/>
                                      </p:to>
                                    </p:set>
                                    <p:animEffect transition="in" filter="wipe(left)">
                                      <p:cBhvr>
                                        <p:cTn id="363" dur="500"/>
                                        <p:tgtEl>
                                          <p:spTgt spid="139"/>
                                        </p:tgtEl>
                                      </p:cBhvr>
                                    </p:animEffect>
                                  </p:childTnLst>
                                </p:cTn>
                              </p:par>
                            </p:childTnLst>
                          </p:cTn>
                        </p:par>
                        <p:par>
                          <p:cTn id="364" fill="hold">
                            <p:stCondLst>
                              <p:cond delay="4000"/>
                            </p:stCondLst>
                            <p:childTnLst>
                              <p:par>
                                <p:cTn id="365" presetID="22" presetClass="entr" presetSubtype="8" fill="hold" grpId="0" nodeType="afterEffect">
                                  <p:stCondLst>
                                    <p:cond delay="0"/>
                                  </p:stCondLst>
                                  <p:childTnLst>
                                    <p:set>
                                      <p:cBhvr>
                                        <p:cTn id="366" dur="1" fill="hold">
                                          <p:stCondLst>
                                            <p:cond delay="0"/>
                                          </p:stCondLst>
                                        </p:cTn>
                                        <p:tgtEl>
                                          <p:spTgt spid="140"/>
                                        </p:tgtEl>
                                        <p:attrNameLst>
                                          <p:attrName>style.visibility</p:attrName>
                                        </p:attrNameLst>
                                      </p:cBhvr>
                                      <p:to>
                                        <p:strVal val="visible"/>
                                      </p:to>
                                    </p:set>
                                    <p:animEffect transition="in" filter="wipe(left)">
                                      <p:cBhvr>
                                        <p:cTn id="367" dur="500"/>
                                        <p:tgtEl>
                                          <p:spTgt spid="140"/>
                                        </p:tgtEl>
                                      </p:cBhvr>
                                    </p:animEffect>
                                  </p:childTnLst>
                                </p:cTn>
                              </p:par>
                            </p:childTnLst>
                          </p:cTn>
                        </p:par>
                        <p:par>
                          <p:cTn id="368" fill="hold">
                            <p:stCondLst>
                              <p:cond delay="4500"/>
                            </p:stCondLst>
                            <p:childTnLst>
                              <p:par>
                                <p:cTn id="369" presetID="47" presetClass="entr" presetSubtype="0" fill="hold" grpId="0" nodeType="afterEffect">
                                  <p:stCondLst>
                                    <p:cond delay="0"/>
                                  </p:stCondLst>
                                  <p:childTnLst>
                                    <p:set>
                                      <p:cBhvr>
                                        <p:cTn id="370" dur="1" fill="hold">
                                          <p:stCondLst>
                                            <p:cond delay="0"/>
                                          </p:stCondLst>
                                        </p:cTn>
                                        <p:tgtEl>
                                          <p:spTgt spid="142"/>
                                        </p:tgtEl>
                                        <p:attrNameLst>
                                          <p:attrName>style.visibility</p:attrName>
                                        </p:attrNameLst>
                                      </p:cBhvr>
                                      <p:to>
                                        <p:strVal val="visible"/>
                                      </p:to>
                                    </p:set>
                                    <p:animEffect transition="in" filter="fade">
                                      <p:cBhvr>
                                        <p:cTn id="371" dur="1000"/>
                                        <p:tgtEl>
                                          <p:spTgt spid="142"/>
                                        </p:tgtEl>
                                      </p:cBhvr>
                                    </p:animEffect>
                                    <p:anim calcmode="lin" valueType="num">
                                      <p:cBhvr>
                                        <p:cTn id="372" dur="1000" fill="hold"/>
                                        <p:tgtEl>
                                          <p:spTgt spid="142"/>
                                        </p:tgtEl>
                                        <p:attrNameLst>
                                          <p:attrName>ppt_x</p:attrName>
                                        </p:attrNameLst>
                                      </p:cBhvr>
                                      <p:tavLst>
                                        <p:tav tm="0">
                                          <p:val>
                                            <p:strVal val="#ppt_x"/>
                                          </p:val>
                                        </p:tav>
                                        <p:tav tm="100000">
                                          <p:val>
                                            <p:strVal val="#ppt_x"/>
                                          </p:val>
                                        </p:tav>
                                      </p:tavLst>
                                    </p:anim>
                                    <p:anim calcmode="lin" valueType="num">
                                      <p:cBhvr>
                                        <p:cTn id="373" dur="1000" fill="hold"/>
                                        <p:tgtEl>
                                          <p:spTgt spid="142"/>
                                        </p:tgtEl>
                                        <p:attrNameLst>
                                          <p:attrName>ppt_y</p:attrName>
                                        </p:attrNameLst>
                                      </p:cBhvr>
                                      <p:tavLst>
                                        <p:tav tm="0">
                                          <p:val>
                                            <p:strVal val="#ppt_y-.1"/>
                                          </p:val>
                                        </p:tav>
                                        <p:tav tm="100000">
                                          <p:val>
                                            <p:strVal val="#ppt_y"/>
                                          </p:val>
                                        </p:tav>
                                      </p:tavLst>
                                    </p:anim>
                                  </p:childTnLst>
                                </p:cTn>
                              </p:par>
                            </p:childTnLst>
                          </p:cTn>
                        </p:par>
                        <p:par>
                          <p:cTn id="374" fill="hold">
                            <p:stCondLst>
                              <p:cond delay="5500"/>
                            </p:stCondLst>
                            <p:childTnLst>
                              <p:par>
                                <p:cTn id="375" presetID="22" presetClass="entr" presetSubtype="8" fill="hold" nodeType="afterEffect">
                                  <p:stCondLst>
                                    <p:cond delay="0"/>
                                  </p:stCondLst>
                                  <p:childTnLst>
                                    <p:set>
                                      <p:cBhvr>
                                        <p:cTn id="376" dur="1" fill="hold">
                                          <p:stCondLst>
                                            <p:cond delay="0"/>
                                          </p:stCondLst>
                                        </p:cTn>
                                        <p:tgtEl>
                                          <p:spTgt spid="143"/>
                                        </p:tgtEl>
                                        <p:attrNameLst>
                                          <p:attrName>style.visibility</p:attrName>
                                        </p:attrNameLst>
                                      </p:cBhvr>
                                      <p:to>
                                        <p:strVal val="visible"/>
                                      </p:to>
                                    </p:set>
                                    <p:animEffect transition="in" filter="wipe(left)">
                                      <p:cBhvr>
                                        <p:cTn id="377" dur="500"/>
                                        <p:tgtEl>
                                          <p:spTgt spid="143"/>
                                        </p:tgtEl>
                                      </p:cBhvr>
                                    </p:animEffect>
                                  </p:childTnLst>
                                </p:cTn>
                              </p:par>
                            </p:childTnLst>
                          </p:cTn>
                        </p:par>
                        <p:par>
                          <p:cTn id="378" fill="hold">
                            <p:stCondLst>
                              <p:cond delay="6000"/>
                            </p:stCondLst>
                            <p:childTnLst>
                              <p:par>
                                <p:cTn id="379" presetID="22" presetClass="entr" presetSubtype="8" fill="hold" grpId="0" nodeType="afterEffect">
                                  <p:stCondLst>
                                    <p:cond delay="0"/>
                                  </p:stCondLst>
                                  <p:childTnLst>
                                    <p:set>
                                      <p:cBhvr>
                                        <p:cTn id="380" dur="1" fill="hold">
                                          <p:stCondLst>
                                            <p:cond delay="0"/>
                                          </p:stCondLst>
                                        </p:cTn>
                                        <p:tgtEl>
                                          <p:spTgt spid="144"/>
                                        </p:tgtEl>
                                        <p:attrNameLst>
                                          <p:attrName>style.visibility</p:attrName>
                                        </p:attrNameLst>
                                      </p:cBhvr>
                                      <p:to>
                                        <p:strVal val="visible"/>
                                      </p:to>
                                    </p:set>
                                    <p:animEffect transition="in" filter="wipe(left)">
                                      <p:cBhvr>
                                        <p:cTn id="381" dur="500"/>
                                        <p:tgtEl>
                                          <p:spTgt spid="144"/>
                                        </p:tgtEl>
                                      </p:cBhvr>
                                    </p:animEffect>
                                  </p:childTnLst>
                                </p:cTn>
                              </p:par>
                              <p:par>
                                <p:cTn id="382" presetID="22" presetClass="entr" presetSubtype="8" fill="hold" grpId="0" nodeType="withEffect">
                                  <p:stCondLst>
                                    <p:cond delay="0"/>
                                  </p:stCondLst>
                                  <p:childTnLst>
                                    <p:set>
                                      <p:cBhvr>
                                        <p:cTn id="383" dur="1" fill="hold">
                                          <p:stCondLst>
                                            <p:cond delay="0"/>
                                          </p:stCondLst>
                                        </p:cTn>
                                        <p:tgtEl>
                                          <p:spTgt spid="145"/>
                                        </p:tgtEl>
                                        <p:attrNameLst>
                                          <p:attrName>style.visibility</p:attrName>
                                        </p:attrNameLst>
                                      </p:cBhvr>
                                      <p:to>
                                        <p:strVal val="visible"/>
                                      </p:to>
                                    </p:set>
                                    <p:animEffect transition="in" filter="wipe(left)">
                                      <p:cBhvr>
                                        <p:cTn id="384" dur="500"/>
                                        <p:tgtEl>
                                          <p:spTgt spid="145"/>
                                        </p:tgtEl>
                                      </p:cBhvr>
                                    </p:animEffect>
                                  </p:childTnLst>
                                </p:cTn>
                              </p:par>
                              <p:par>
                                <p:cTn id="385" presetID="22" presetClass="entr" presetSubtype="8" fill="hold" grpId="0" nodeType="withEffect">
                                  <p:stCondLst>
                                    <p:cond delay="0"/>
                                  </p:stCondLst>
                                  <p:childTnLst>
                                    <p:set>
                                      <p:cBhvr>
                                        <p:cTn id="386" dur="1" fill="hold">
                                          <p:stCondLst>
                                            <p:cond delay="0"/>
                                          </p:stCondLst>
                                        </p:cTn>
                                        <p:tgtEl>
                                          <p:spTgt spid="150"/>
                                        </p:tgtEl>
                                        <p:attrNameLst>
                                          <p:attrName>style.visibility</p:attrName>
                                        </p:attrNameLst>
                                      </p:cBhvr>
                                      <p:to>
                                        <p:strVal val="visible"/>
                                      </p:to>
                                    </p:set>
                                    <p:animEffect transition="in" filter="wipe(left)">
                                      <p:cBhvr>
                                        <p:cTn id="387"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9" grpId="0" animBg="1"/>
      <p:bldP spid="80" grpId="0" animBg="1"/>
      <p:bldP spid="81" grpId="0" animBg="1"/>
      <p:bldP spid="82" grpId="0" animBg="1"/>
      <p:bldP spid="83" grpId="0" animBg="1"/>
      <p:bldP spid="84" grpId="0" animBg="1"/>
      <p:bldP spid="85" grpId="0" animBg="1"/>
      <p:bldP spid="86" grpId="0" animBg="1"/>
      <p:bldP spid="87"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40" grpId="0"/>
      <p:bldP spid="142" grpId="0" animBg="1"/>
      <p:bldP spid="144" grpId="0"/>
      <p:bldP spid="145" grpId="0"/>
      <p:bldP spid="15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31746"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1749" name="文本框 12"/>
          <p:cNvSpPr txBox="1">
            <a:spLocks noChangeArrowheads="1"/>
          </p:cNvSpPr>
          <p:nvPr/>
        </p:nvSpPr>
        <p:spPr bwMode="auto">
          <a:xfrm>
            <a:off x="1726111" y="2027199"/>
            <a:ext cx="67538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a:solidFill>
                  <a:srgbClr val="1C4885"/>
                </a:solidFill>
                <a:latin typeface="微软雅黑" pitchFamily="34" charset="-122"/>
                <a:ea typeface="微软雅黑" pitchFamily="34" charset="-122"/>
              </a:rPr>
              <a:t>如何落地会员标签系统</a:t>
            </a:r>
          </a:p>
        </p:txBody>
      </p:sp>
      <p:grpSp>
        <p:nvGrpSpPr>
          <p:cNvPr id="31750" name="组合 13"/>
          <p:cNvGrpSpPr>
            <a:grpSpLocks noChangeAspect="1"/>
          </p:cNvGrpSpPr>
          <p:nvPr/>
        </p:nvGrpSpPr>
        <p:grpSpPr bwMode="auto">
          <a:xfrm>
            <a:off x="5103019" y="2383631"/>
            <a:ext cx="4183856" cy="2611041"/>
            <a:chOff x="0" y="0"/>
            <a:chExt cx="5324473" cy="3322983"/>
          </a:xfrm>
        </p:grpSpPr>
        <p:pic>
          <p:nvPicPr>
            <p:cNvPr id="31753"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51" name="矩形 16"/>
          <p:cNvSpPr>
            <a:spLocks noChangeArrowheads="1"/>
          </p:cNvSpPr>
          <p:nvPr/>
        </p:nvSpPr>
        <p:spPr bwMode="auto">
          <a:xfrm>
            <a:off x="2164556" y="3769955"/>
            <a:ext cx="44927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如何去实现会员的精准运营，就需要有一套成体系可信度高的会员标签系统。那么如何搭建这样一套系统呢？</a:t>
            </a:r>
            <a:endParaRPr lang="en-US" sz="12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989535" cy="4062651"/>
            <a:chOff x="0" y="1571625"/>
            <a:chExt cx="2652713" cy="5416868"/>
          </a:xfrm>
        </p:grpSpPr>
        <p:sp>
          <p:nvSpPr>
            <p:cNvPr id="3174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4</a:t>
              </a:r>
              <a:endParaRPr lang="zh-CN" altLang="en-US" sz="25800" b="1" dirty="0">
                <a:solidFill>
                  <a:srgbClr val="1C4885"/>
                </a:solidFill>
                <a:latin typeface="微软雅黑" pitchFamily="34" charset="-122"/>
                <a:ea typeface="微软雅黑" pitchFamily="34" charset="-122"/>
              </a:endParaRPr>
            </a:p>
          </p:txBody>
        </p:sp>
        <p:sp>
          <p:nvSpPr>
            <p:cNvPr id="31752" name="文本框 17"/>
            <p:cNvSpPr>
              <a:spLocks/>
            </p:cNvSpPr>
            <p:nvPr/>
          </p:nvSpPr>
          <p:spPr bwMode="auto">
            <a:xfrm>
              <a:off x="168275" y="4889500"/>
              <a:ext cx="2484438" cy="928688"/>
            </a:xfrm>
            <a:custGeom>
              <a:avLst/>
              <a:gdLst>
                <a:gd name="T0" fmla="*/ 0 w 2484854"/>
                <a:gd name="T1" fmla="*/ 0 h 929514"/>
                <a:gd name="T2" fmla="*/ 2481942 w 2484854"/>
                <a:gd name="T3" fmla="*/ 0 h 929514"/>
                <a:gd name="T4" fmla="*/ 2481942 w 2484854"/>
                <a:gd name="T5" fmla="*/ 206677 h 929514"/>
                <a:gd name="T6" fmla="*/ 2081078 w 2484854"/>
                <a:gd name="T7" fmla="*/ 206677 h 929514"/>
                <a:gd name="T8" fmla="*/ 2081078 w 2484854"/>
                <a:gd name="T9" fmla="*/ 923747 h 929514"/>
                <a:gd name="T10" fmla="*/ 1452066 w 2484854"/>
                <a:gd name="T11" fmla="*/ 923747 h 929514"/>
                <a:gd name="T12" fmla="*/ 1452066 w 2484854"/>
                <a:gd name="T13" fmla="*/ 206677 h 929514"/>
                <a:gd name="T14" fmla="*/ 0 w 2484854"/>
                <a:gd name="T15" fmla="*/ 206677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fade">
                                      <p:cBhvr>
                                        <p:cTn id="7" dur="1000"/>
                                        <p:tgtEl>
                                          <p:spTgt spid="31750"/>
                                        </p:tgtEl>
                                      </p:cBhvr>
                                    </p:animEffect>
                                    <p:anim calcmode="lin" valueType="num">
                                      <p:cBhvr>
                                        <p:cTn id="8" dur="1000" fill="hold"/>
                                        <p:tgtEl>
                                          <p:spTgt spid="31750"/>
                                        </p:tgtEl>
                                        <p:attrNameLst>
                                          <p:attrName>ppt_x</p:attrName>
                                        </p:attrNameLst>
                                      </p:cBhvr>
                                      <p:tavLst>
                                        <p:tav tm="0">
                                          <p:val>
                                            <p:strVal val="#ppt_x"/>
                                          </p:val>
                                        </p:tav>
                                        <p:tav tm="100000">
                                          <p:val>
                                            <p:strVal val="#ppt_x"/>
                                          </p:val>
                                        </p:tav>
                                      </p:tavLst>
                                    </p:anim>
                                    <p:anim calcmode="lin" valueType="num">
                                      <p:cBhvr>
                                        <p:cTn id="9" dur="1000" fill="hold"/>
                                        <p:tgtEl>
                                          <p:spTgt spid="317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wipe(left)">
                                      <p:cBhvr>
                                        <p:cTn id="22" dur="500"/>
                                        <p:tgtEl>
                                          <p:spTgt spid="317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31751"/>
                                        </p:tgtEl>
                                        <p:attrNameLst>
                                          <p:attrName>style.visibility</p:attrName>
                                        </p:attrNameLst>
                                      </p:cBhvr>
                                      <p:to>
                                        <p:strVal val="visible"/>
                                      </p:to>
                                    </p:set>
                                    <p:animEffect transition="in" filter="barn(inVertical)">
                                      <p:cBhvr>
                                        <p:cTn id="27"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1"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 name="文本框 21"/>
          <p:cNvSpPr txBox="1"/>
          <p:nvPr/>
        </p:nvSpPr>
        <p:spPr>
          <a:xfrm>
            <a:off x="1459142" y="1647968"/>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NO.1</a:t>
            </a:r>
            <a:endParaRPr lang="zh-CN" altLang="en-US" sz="4500" dirty="0">
              <a:solidFill>
                <a:schemeClr val="tx1">
                  <a:lumMod val="50000"/>
                  <a:lumOff val="50000"/>
                </a:schemeClr>
              </a:solidFill>
            </a:endParaRPr>
          </a:p>
        </p:txBody>
      </p:sp>
      <p:sp>
        <p:nvSpPr>
          <p:cNvPr id="23" name="文本框 22"/>
          <p:cNvSpPr txBox="1"/>
          <p:nvPr/>
        </p:nvSpPr>
        <p:spPr>
          <a:xfrm>
            <a:off x="3910665" y="4031404"/>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NO.2</a:t>
            </a:r>
            <a:endParaRPr lang="zh-CN" altLang="en-US" sz="4500" dirty="0">
              <a:solidFill>
                <a:schemeClr val="tx1">
                  <a:lumMod val="50000"/>
                  <a:lumOff val="50000"/>
                </a:schemeClr>
              </a:solidFill>
            </a:endParaRPr>
          </a:p>
        </p:txBody>
      </p:sp>
      <p:sp>
        <p:nvSpPr>
          <p:cNvPr id="24" name="文本框 23"/>
          <p:cNvSpPr txBox="1"/>
          <p:nvPr/>
        </p:nvSpPr>
        <p:spPr>
          <a:xfrm>
            <a:off x="6357297" y="1645513"/>
            <a:ext cx="1367234" cy="784830"/>
          </a:xfrm>
          <a:prstGeom prst="rect">
            <a:avLst/>
          </a:prstGeom>
          <a:noFill/>
        </p:spPr>
        <p:txBody>
          <a:bodyPr wrap="none" rtlCol="0">
            <a:spAutoFit/>
          </a:bodyPr>
          <a:lstStyle/>
          <a:p>
            <a:r>
              <a:rPr lang="en-US" altLang="zh-CN" sz="4500" dirty="0">
                <a:solidFill>
                  <a:schemeClr val="tx1">
                    <a:lumMod val="50000"/>
                    <a:lumOff val="50000"/>
                  </a:schemeClr>
                </a:solidFill>
              </a:rPr>
              <a:t>NO.3</a:t>
            </a:r>
            <a:endParaRPr lang="zh-CN" altLang="en-US" sz="4500" dirty="0">
              <a:solidFill>
                <a:schemeClr val="tx1">
                  <a:lumMod val="50000"/>
                  <a:lumOff val="50000"/>
                </a:schemeClr>
              </a:solidFill>
            </a:endParaRPr>
          </a:p>
        </p:txBody>
      </p:sp>
      <p:sp>
        <p:nvSpPr>
          <p:cNvPr id="25" name="矩形 24"/>
          <p:cNvSpPr/>
          <p:nvPr/>
        </p:nvSpPr>
        <p:spPr>
          <a:xfrm>
            <a:off x="664029" y="3631311"/>
            <a:ext cx="2785161" cy="1015663"/>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在给商品打标签之前需要有一套完善的商品标签体系，一旦商品标签体系不完善就会照成后续要补充某一个标签的时候需要对前面已打完标签的商品进行补充，增加大量重复工作量。</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p:cNvSpPr/>
          <p:nvPr/>
        </p:nvSpPr>
        <p:spPr>
          <a:xfrm>
            <a:off x="5905605" y="3676164"/>
            <a:ext cx="2491569" cy="646331"/>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要持续的对会员打标签就需要持续的给商品打上对应的标签，因此在后续的工作流程上就需要进行优化</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矩形 26"/>
          <p:cNvSpPr/>
          <p:nvPr/>
        </p:nvSpPr>
        <p:spPr>
          <a:xfrm>
            <a:off x="3449189" y="1793674"/>
            <a:ext cx="2235839" cy="830997"/>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由于公司的历史商品数据是没有商品标签的，因此要利用历史订购和行为数据就避免不了这个动作。</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8" name="组合 27"/>
          <p:cNvGrpSpPr/>
          <p:nvPr/>
        </p:nvGrpSpPr>
        <p:grpSpPr>
          <a:xfrm>
            <a:off x="791766" y="2457379"/>
            <a:ext cx="7560470" cy="1349405"/>
            <a:chOff x="1055688" y="2857406"/>
            <a:chExt cx="10080626" cy="1799206"/>
          </a:xfrm>
        </p:grpSpPr>
        <p:grpSp>
          <p:nvGrpSpPr>
            <p:cNvPr id="29" name="组合 28"/>
            <p:cNvGrpSpPr/>
            <p:nvPr/>
          </p:nvGrpSpPr>
          <p:grpSpPr>
            <a:xfrm>
              <a:off x="1055688" y="3301685"/>
              <a:ext cx="10080626" cy="1006609"/>
              <a:chOff x="1055688" y="3496558"/>
              <a:chExt cx="8968528" cy="895560"/>
            </a:xfrm>
          </p:grpSpPr>
          <p:sp>
            <p:nvSpPr>
              <p:cNvPr id="36" name="圆角矩形 35"/>
              <p:cNvSpPr/>
              <p:nvPr/>
            </p:nvSpPr>
            <p:spPr>
              <a:xfrm>
                <a:off x="1055688" y="3496559"/>
                <a:ext cx="3163946" cy="895559"/>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3957979" y="3496558"/>
                <a:ext cx="3163946" cy="895559"/>
              </a:xfrm>
              <a:prstGeom prst="roundRect">
                <a:avLst/>
              </a:prstGeom>
              <a:solidFill>
                <a:schemeClr val="bg1">
                  <a:lumMod val="85000"/>
                </a:schemeClr>
              </a:solidFill>
              <a:ln>
                <a:noFill/>
              </a:ln>
              <a:effectLst>
                <a:outerShdw blurRad="304800" dist="190500" dir="10800000" algn="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6860270" y="3496558"/>
                <a:ext cx="3163946" cy="895559"/>
              </a:xfrm>
              <a:prstGeom prst="roundRect">
                <a:avLst/>
              </a:prstGeom>
              <a:solidFill>
                <a:srgbClr val="1C4885"/>
              </a:solidFill>
              <a:ln>
                <a:noFill/>
              </a:ln>
              <a:effectLst>
                <a:outerShdw blurRad="304800" dist="190500" dir="10800000" algn="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0" name="等腰三角形 29"/>
            <p:cNvSpPr/>
            <p:nvPr/>
          </p:nvSpPr>
          <p:spPr>
            <a:xfrm>
              <a:off x="2631800" y="2953366"/>
              <a:ext cx="404050" cy="348319"/>
            </a:xfrm>
            <a:prstGeom prst="triangl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等腰三角形 30"/>
            <p:cNvSpPr/>
            <p:nvPr/>
          </p:nvSpPr>
          <p:spPr>
            <a:xfrm>
              <a:off x="9156151" y="2857406"/>
              <a:ext cx="437554" cy="446113"/>
            </a:xfrm>
            <a:prstGeom prst="triangle">
              <a:avLst/>
            </a:prstGeom>
            <a:solidFill>
              <a:srgbClr val="1C4885"/>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等腰三角形 31"/>
            <p:cNvSpPr/>
            <p:nvPr/>
          </p:nvSpPr>
          <p:spPr>
            <a:xfrm flipV="1">
              <a:off x="5900497" y="4308293"/>
              <a:ext cx="404050" cy="348319"/>
            </a:xfrm>
            <a:prstGeom prst="triangle">
              <a:avLst/>
            </a:prstGeom>
            <a:solidFill>
              <a:schemeClr val="bg1">
                <a:lumMod val="85000"/>
              </a:schemeClr>
            </a:solidFill>
            <a:ln>
              <a:noFill/>
            </a:ln>
            <a:effectLst>
              <a:outerShdw blurRad="508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915918" y="3602422"/>
              <a:ext cx="2161276" cy="451405"/>
            </a:xfrm>
            <a:prstGeom prst="rect">
              <a:avLst/>
            </a:prstGeom>
          </p:spPr>
          <p:txBody>
            <a:bodyPr wrap="none">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历史数据的完善</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8351456" y="3639460"/>
              <a:ext cx="2708434" cy="451405"/>
            </a:xfrm>
            <a:prstGeom prst="rect">
              <a:avLst/>
            </a:prstGeom>
          </p:spPr>
          <p:txBody>
            <a:bodyPr wrap="none">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后续工作流程的优化</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1479611" y="3599418"/>
              <a:ext cx="2708434" cy="451405"/>
            </a:xfrm>
            <a:prstGeom prst="rect">
              <a:avLst/>
            </a:prstGeom>
          </p:spPr>
          <p:txBody>
            <a:bodyPr wrap="none">
              <a:spAutoFit/>
            </a:bodyPr>
            <a:lstStyle/>
            <a:p>
              <a:pPr algn="ctr"/>
              <a:r>
                <a:rPr lang="zh-CN" altLang="en-US" sz="1600" dirty="0" smtClean="0">
                  <a:solidFill>
                    <a:schemeClr val="tx1">
                      <a:lumMod val="50000"/>
                      <a:lumOff val="50000"/>
                    </a:schemeClr>
                  </a:solidFill>
                  <a:latin typeface="微软雅黑" panose="020B0503020204020204" pitchFamily="34" charset="-122"/>
                  <a:ea typeface="微软雅黑" panose="020B0503020204020204" pitchFamily="34" charset="-122"/>
                </a:rPr>
                <a:t>完善的商品标签体系</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39" name="文本框 10"/>
          <p:cNvSpPr txBox="1">
            <a:spLocks noChangeArrowheads="1"/>
          </p:cNvSpPr>
          <p:nvPr/>
        </p:nvSpPr>
        <p:spPr bwMode="auto">
          <a:xfrm>
            <a:off x="130969" y="165497"/>
            <a:ext cx="45974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如何落地会员标签系统（商品标签体系）</a:t>
            </a:r>
          </a:p>
        </p:txBody>
      </p:sp>
      <p:sp>
        <p:nvSpPr>
          <p:cNvPr id="40" name="矩形 16"/>
          <p:cNvSpPr>
            <a:spLocks noChangeArrowheads="1"/>
          </p:cNvSpPr>
          <p:nvPr/>
        </p:nvSpPr>
        <p:spPr bwMode="auto">
          <a:xfrm>
            <a:off x="763616" y="834631"/>
            <a:ext cx="762267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tx1">
                    <a:lumMod val="50000"/>
                    <a:lumOff val="50000"/>
                  </a:schemeClr>
                </a:solidFill>
                <a:latin typeface="微软雅黑" pitchFamily="34" charset="-122"/>
                <a:ea typeface="微软雅黑" pitchFamily="34" charset="-122"/>
                <a:sym typeface="Arial" pitchFamily="34" charset="0"/>
              </a:rPr>
              <a:t>对于数据量并不庞大企业来说，要建立较为精准的会员标签系统的前提是建立一个比较精准的商品标签系统，只有商品印上了相应的标签才能给会员打上对应的标签</a:t>
            </a:r>
            <a:endParaRPr lang="en-US" sz="1200" dirty="0">
              <a:solidFill>
                <a:schemeClr val="tx1">
                  <a:lumMod val="50000"/>
                  <a:lumOff val="50000"/>
                </a:schemeClr>
              </a:solidFill>
              <a:latin typeface="微软雅黑" pitchFamily="34" charset="-122"/>
              <a:ea typeface="微软雅黑" pitchFamily="34" charset="-122"/>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strVal val="#ppt_x"/>
                                          </p:val>
                                        </p:tav>
                                        <p:tav tm="100000">
                                          <p:val>
                                            <p:strVal val="#ppt_x"/>
                                          </p:val>
                                        </p:tav>
                                      </p:tavLst>
                                    </p:anim>
                                    <p:anim calcmode="lin" valueType="num">
                                      <p:cBhvr>
                                        <p:cTn id="18" dur="5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anim calcmode="lin" valueType="num">
                                      <p:cBhvr>
                                        <p:cTn id="28" dur="500" fill="hold"/>
                                        <p:tgtEl>
                                          <p:spTgt spid="27"/>
                                        </p:tgtEl>
                                        <p:attrNameLst>
                                          <p:attrName>ppt_x</p:attrName>
                                        </p:attrNameLst>
                                      </p:cBhvr>
                                      <p:tavLst>
                                        <p:tav tm="0">
                                          <p:val>
                                            <p:strVal val="#ppt_x"/>
                                          </p:val>
                                        </p:tav>
                                        <p:tav tm="100000">
                                          <p:val>
                                            <p:strVal val="#ppt_x"/>
                                          </p:val>
                                        </p:tav>
                                      </p:tavLst>
                                    </p:anim>
                                    <p:anim calcmode="lin" valueType="num">
                                      <p:cBhvr>
                                        <p:cTn id="29" dur="5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wipe(left)">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iterate type="lt">
                                    <p:tmPct val="10000"/>
                                  </p:iterate>
                                  <p:childTnLst>
                                    <p:set>
                                      <p:cBhvr>
                                        <p:cTn id="52" dur="1" fill="hold">
                                          <p:stCondLst>
                                            <p:cond delay="0"/>
                                          </p:stCondLst>
                                        </p:cTn>
                                        <p:tgtEl>
                                          <p:spTgt spid="40"/>
                                        </p:tgtEl>
                                        <p:attrNameLst>
                                          <p:attrName>style.visibility</p:attrName>
                                        </p:attrNameLst>
                                      </p:cBhvr>
                                      <p:to>
                                        <p:strVal val="visible"/>
                                      </p:to>
                                    </p:set>
                                    <p:animEffect transition="in" filter="barn(inVertical)">
                                      <p:cBhvr>
                                        <p:cTn id="5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3" name="文本框 10"/>
          <p:cNvSpPr txBox="1">
            <a:spLocks noChangeArrowheads="1"/>
          </p:cNvSpPr>
          <p:nvPr/>
        </p:nvSpPr>
        <p:spPr bwMode="auto">
          <a:xfrm>
            <a:off x="130969" y="165497"/>
            <a:ext cx="397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如何落地会员标签系统（数据底层）</a:t>
            </a:r>
          </a:p>
        </p:txBody>
      </p:sp>
      <p:sp>
        <p:nvSpPr>
          <p:cNvPr id="24"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5" name="椭圆 24"/>
          <p:cNvSpPr/>
          <p:nvPr/>
        </p:nvSpPr>
        <p:spPr>
          <a:xfrm>
            <a:off x="1548452" y="2463767"/>
            <a:ext cx="1863481" cy="18634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26" name="椭圆 25"/>
          <p:cNvSpPr/>
          <p:nvPr/>
        </p:nvSpPr>
        <p:spPr>
          <a:xfrm>
            <a:off x="3762121" y="1641001"/>
            <a:ext cx="432354" cy="43247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Impact MT Std" pitchFamily="34" charset="0"/>
                <a:ea typeface="微软雅黑" pitchFamily="34" charset="-122"/>
              </a:rPr>
              <a:t>1</a:t>
            </a:r>
            <a:endParaRPr lang="zh-CN" altLang="en-US" sz="1100" dirty="0">
              <a:latin typeface="Impact MT Std" pitchFamily="34" charset="0"/>
              <a:ea typeface="微软雅黑" pitchFamily="34" charset="-122"/>
            </a:endParaRPr>
          </a:p>
        </p:txBody>
      </p:sp>
      <p:cxnSp>
        <p:nvCxnSpPr>
          <p:cNvPr id="27" name="直接连接符 26"/>
          <p:cNvCxnSpPr/>
          <p:nvPr/>
        </p:nvCxnSpPr>
        <p:spPr>
          <a:xfrm>
            <a:off x="4194862" y="1869565"/>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28" name="TextBox 22"/>
          <p:cNvSpPr txBox="1"/>
          <p:nvPr/>
        </p:nvSpPr>
        <p:spPr>
          <a:xfrm>
            <a:off x="1727741" y="3240442"/>
            <a:ext cx="1501081" cy="2769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gn="ctr">
              <a:lnSpc>
                <a:spcPct val="100000"/>
              </a:lnSpc>
            </a:pPr>
            <a:r>
              <a:rPr lang="zh-CN" altLang="en-US" sz="1800" b="1" dirty="0" smtClean="0">
                <a:solidFill>
                  <a:schemeClr val="bg1"/>
                </a:solidFill>
              </a:rPr>
              <a:t>数据底层</a:t>
            </a:r>
            <a:endParaRPr lang="en-US" altLang="zh-CN" sz="1800" b="1" dirty="0">
              <a:solidFill>
                <a:schemeClr val="bg1"/>
              </a:solidFill>
            </a:endParaRPr>
          </a:p>
        </p:txBody>
      </p:sp>
      <p:sp>
        <p:nvSpPr>
          <p:cNvPr id="29" name="椭圆 28"/>
          <p:cNvSpPr/>
          <p:nvPr/>
        </p:nvSpPr>
        <p:spPr>
          <a:xfrm>
            <a:off x="1548452" y="951992"/>
            <a:ext cx="1863481" cy="1863481"/>
          </a:xfrm>
          <a:prstGeom prst="ellipse">
            <a:avLst/>
          </a:prstGeom>
          <a:solidFill>
            <a:srgbClr val="1C488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2"/>
          </a:p>
        </p:txBody>
      </p:sp>
      <p:sp>
        <p:nvSpPr>
          <p:cNvPr id="30" name="KSO_Shape"/>
          <p:cNvSpPr>
            <a:spLocks/>
          </p:cNvSpPr>
          <p:nvPr/>
        </p:nvSpPr>
        <p:spPr bwMode="auto">
          <a:xfrm>
            <a:off x="1851912" y="1483073"/>
            <a:ext cx="1235770" cy="862980"/>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sz="1012">
              <a:solidFill>
                <a:srgbClr val="FFFFFF"/>
              </a:solidFill>
              <a:ea typeface="宋体" panose="02010600030101010101" pitchFamily="2" charset="-122"/>
            </a:endParaRPr>
          </a:p>
        </p:txBody>
      </p:sp>
      <p:sp>
        <p:nvSpPr>
          <p:cNvPr id="31" name="标题 11"/>
          <p:cNvSpPr txBox="1">
            <a:spLocks/>
          </p:cNvSpPr>
          <p:nvPr/>
        </p:nvSpPr>
        <p:spPr>
          <a:xfrm>
            <a:off x="4966816" y="1704167"/>
            <a:ext cx="2898693"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会员标签系统需要整合全公司的底层数据，打通各个系统之间的数据孤岛。</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椭圆 31"/>
          <p:cNvSpPr/>
          <p:nvPr/>
        </p:nvSpPr>
        <p:spPr>
          <a:xfrm>
            <a:off x="3762122" y="2180921"/>
            <a:ext cx="432354" cy="43247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Impact MT Std" pitchFamily="34" charset="0"/>
                <a:ea typeface="微软雅黑" pitchFamily="34" charset="-122"/>
              </a:rPr>
              <a:t>2</a:t>
            </a:r>
            <a:endParaRPr lang="zh-CN" altLang="en-US" sz="1100" dirty="0">
              <a:latin typeface="Impact MT Std" pitchFamily="34" charset="0"/>
              <a:ea typeface="微软雅黑" pitchFamily="34" charset="-122"/>
            </a:endParaRPr>
          </a:p>
        </p:txBody>
      </p:sp>
      <p:cxnSp>
        <p:nvCxnSpPr>
          <p:cNvPr id="33" name="直接连接符 32"/>
          <p:cNvCxnSpPr/>
          <p:nvPr/>
        </p:nvCxnSpPr>
        <p:spPr>
          <a:xfrm>
            <a:off x="4194863" y="2409485"/>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4" name="标题 11"/>
          <p:cNvSpPr txBox="1">
            <a:spLocks/>
          </p:cNvSpPr>
          <p:nvPr/>
        </p:nvSpPr>
        <p:spPr>
          <a:xfrm>
            <a:off x="4966817" y="2244087"/>
            <a:ext cx="2898693"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会员标签系统需要统一数据底层的计算、存储的逻辑。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椭圆 34"/>
          <p:cNvSpPr/>
          <p:nvPr/>
        </p:nvSpPr>
        <p:spPr>
          <a:xfrm>
            <a:off x="3762122" y="2733437"/>
            <a:ext cx="432354" cy="43247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Impact MT Std" pitchFamily="34" charset="0"/>
                <a:ea typeface="微软雅黑" pitchFamily="34" charset="-122"/>
              </a:rPr>
              <a:t>3</a:t>
            </a:r>
            <a:endParaRPr lang="zh-CN" altLang="en-US" sz="1100" dirty="0">
              <a:latin typeface="Impact MT Std" pitchFamily="34" charset="0"/>
              <a:ea typeface="微软雅黑" pitchFamily="34" charset="-122"/>
            </a:endParaRPr>
          </a:p>
        </p:txBody>
      </p:sp>
      <p:cxnSp>
        <p:nvCxnSpPr>
          <p:cNvPr id="36" name="直接连接符 35"/>
          <p:cNvCxnSpPr/>
          <p:nvPr/>
        </p:nvCxnSpPr>
        <p:spPr>
          <a:xfrm>
            <a:off x="4194863" y="2962001"/>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37" name="标题 11"/>
          <p:cNvSpPr txBox="1">
            <a:spLocks/>
          </p:cNvSpPr>
          <p:nvPr/>
        </p:nvSpPr>
        <p:spPr>
          <a:xfrm>
            <a:off x="4966817" y="2796603"/>
            <a:ext cx="2898693" cy="59733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会员标签系统的数据底层的计算能力需求量将比较巨大，并且容灾性要较强。</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3762122" y="3273356"/>
            <a:ext cx="432354" cy="432476"/>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Impact MT Std" pitchFamily="34" charset="0"/>
                <a:ea typeface="微软雅黑" pitchFamily="34" charset="-122"/>
              </a:rPr>
              <a:t>4</a:t>
            </a:r>
            <a:endParaRPr lang="zh-CN" altLang="en-US" sz="1100" dirty="0">
              <a:latin typeface="Impact MT Std" pitchFamily="34" charset="0"/>
              <a:ea typeface="微软雅黑" pitchFamily="34" charset="-122"/>
            </a:endParaRPr>
          </a:p>
        </p:txBody>
      </p:sp>
      <p:cxnSp>
        <p:nvCxnSpPr>
          <p:cNvPr id="39" name="直接连接符 38"/>
          <p:cNvCxnSpPr/>
          <p:nvPr/>
        </p:nvCxnSpPr>
        <p:spPr>
          <a:xfrm>
            <a:off x="4194863" y="3501920"/>
            <a:ext cx="755083" cy="0"/>
          </a:xfrm>
          <a:prstGeom prst="line">
            <a:avLst/>
          </a:prstGeom>
          <a:ln w="6350">
            <a:solidFill>
              <a:schemeClr val="bg1">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40" name="标题 11"/>
          <p:cNvSpPr txBox="1">
            <a:spLocks/>
          </p:cNvSpPr>
          <p:nvPr/>
        </p:nvSpPr>
        <p:spPr>
          <a:xfrm>
            <a:off x="4966818" y="3336522"/>
            <a:ext cx="2898693" cy="59733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由于汇集了公司的所有有用数据，因此会员标签系统的底层数据的安全性也是要可控。</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53" presetClass="entr" presetSubtype="52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anim calcmode="lin" valueType="num">
                                      <p:cBhvr>
                                        <p:cTn id="19" dur="500" fill="hold"/>
                                        <p:tgtEl>
                                          <p:spTgt spid="30"/>
                                        </p:tgtEl>
                                        <p:attrNameLst>
                                          <p:attrName>ppt_x</p:attrName>
                                        </p:attrNameLst>
                                      </p:cBhvr>
                                      <p:tavLst>
                                        <p:tav tm="0">
                                          <p:val>
                                            <p:fltVal val="0.5"/>
                                          </p:val>
                                        </p:tav>
                                        <p:tav tm="100000">
                                          <p:val>
                                            <p:strVal val="#ppt_x"/>
                                          </p:val>
                                        </p:tav>
                                      </p:tavLst>
                                    </p:anim>
                                    <p:anim calcmode="lin" valueType="num">
                                      <p:cBhvr>
                                        <p:cTn id="20" dur="500" fill="hold"/>
                                        <p:tgtEl>
                                          <p:spTgt spid="30"/>
                                        </p:tgtEl>
                                        <p:attrNameLst>
                                          <p:attrName>ppt_y</p:attrName>
                                        </p:attrNameLst>
                                      </p:cBhvr>
                                      <p:tavLst>
                                        <p:tav tm="0">
                                          <p:val>
                                            <p:fltVal val="0.5"/>
                                          </p:val>
                                        </p:tav>
                                        <p:tav tm="100000">
                                          <p:val>
                                            <p:strVal val="#ppt_y"/>
                                          </p:val>
                                        </p:tav>
                                      </p:tavLst>
                                    </p:anim>
                                  </p:childTnLst>
                                </p:cTn>
                              </p:par>
                              <p:par>
                                <p:cTn id="21" presetID="53" presetClass="entr" presetSubtype="528"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anim calcmode="lin" valueType="num">
                                      <p:cBhvr>
                                        <p:cTn id="26" dur="500" fill="hold"/>
                                        <p:tgtEl>
                                          <p:spTgt spid="29"/>
                                        </p:tgtEl>
                                        <p:attrNameLst>
                                          <p:attrName>ppt_x</p:attrName>
                                        </p:attrNameLst>
                                      </p:cBhvr>
                                      <p:tavLst>
                                        <p:tav tm="0">
                                          <p:val>
                                            <p:fltVal val="0.5"/>
                                          </p:val>
                                        </p:tav>
                                        <p:tav tm="100000">
                                          <p:val>
                                            <p:strVal val="#ppt_x"/>
                                          </p:val>
                                        </p:tav>
                                      </p:tavLst>
                                    </p:anim>
                                    <p:anim calcmode="lin" valueType="num">
                                      <p:cBhvr>
                                        <p:cTn id="27" dur="500" fill="hold"/>
                                        <p:tgtEl>
                                          <p:spTgt spid="29"/>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250"/>
                                  </p:stCondLst>
                                  <p:childTnLst>
                                    <p:set>
                                      <p:cBhvr>
                                        <p:cTn id="29" dur="1" fill="hold">
                                          <p:stCondLst>
                                            <p:cond delay="0"/>
                                          </p:stCondLst>
                                        </p:cTn>
                                        <p:tgtEl>
                                          <p:spTgt spid="28"/>
                                        </p:tgtEl>
                                        <p:attrNameLst>
                                          <p:attrName>style.visibility</p:attrName>
                                        </p:attrNameLst>
                                      </p:cBhvr>
                                      <p:to>
                                        <p:strVal val="visible"/>
                                      </p:to>
                                    </p:set>
                                    <p:anim calcmode="lin" valueType="num">
                                      <p:cBhvr>
                                        <p:cTn id="30" dur="500" fill="hold"/>
                                        <p:tgtEl>
                                          <p:spTgt spid="28"/>
                                        </p:tgtEl>
                                        <p:attrNameLst>
                                          <p:attrName>ppt_w</p:attrName>
                                        </p:attrNameLst>
                                      </p:cBhvr>
                                      <p:tavLst>
                                        <p:tav tm="0">
                                          <p:val>
                                            <p:fltVal val="0"/>
                                          </p:val>
                                        </p:tav>
                                        <p:tav tm="100000">
                                          <p:val>
                                            <p:strVal val="#ppt_w"/>
                                          </p:val>
                                        </p:tav>
                                      </p:tavLst>
                                    </p:anim>
                                    <p:anim calcmode="lin" valueType="num">
                                      <p:cBhvr>
                                        <p:cTn id="31" dur="500" fill="hold"/>
                                        <p:tgtEl>
                                          <p:spTgt spid="28"/>
                                        </p:tgtEl>
                                        <p:attrNameLst>
                                          <p:attrName>ppt_h</p:attrName>
                                        </p:attrNameLst>
                                      </p:cBhvr>
                                      <p:tavLst>
                                        <p:tav tm="0">
                                          <p:val>
                                            <p:fltVal val="0"/>
                                          </p:val>
                                        </p:tav>
                                        <p:tav tm="100000">
                                          <p:val>
                                            <p:strVal val="#ppt_h"/>
                                          </p:val>
                                        </p:tav>
                                      </p:tavLst>
                                    </p:anim>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fltVal val="0.5"/>
                                          </p:val>
                                        </p:tav>
                                        <p:tav tm="100000">
                                          <p:val>
                                            <p:strVal val="#ppt_x"/>
                                          </p:val>
                                        </p:tav>
                                      </p:tavLst>
                                    </p:anim>
                                    <p:anim calcmode="lin" valueType="num">
                                      <p:cBhvr>
                                        <p:cTn id="34" dur="500" fill="hold"/>
                                        <p:tgtEl>
                                          <p:spTgt spid="28"/>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25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fltVal val="0.5"/>
                                          </p:val>
                                        </p:tav>
                                        <p:tav tm="100000">
                                          <p:val>
                                            <p:strVal val="#ppt_x"/>
                                          </p:val>
                                        </p:tav>
                                      </p:tavLst>
                                    </p:anim>
                                    <p:anim calcmode="lin" valueType="num">
                                      <p:cBhvr>
                                        <p:cTn id="41" dur="500" fill="hold"/>
                                        <p:tgtEl>
                                          <p:spTgt spid="25"/>
                                        </p:tgtEl>
                                        <p:attrNameLst>
                                          <p:attrName>ppt_y</p:attrName>
                                        </p:attrNameLst>
                                      </p:cBhvr>
                                      <p:tavLst>
                                        <p:tav tm="0">
                                          <p:val>
                                            <p:fltVal val="0.5"/>
                                          </p:val>
                                        </p:tav>
                                        <p:tav tm="100000">
                                          <p:val>
                                            <p:strVal val="#ppt_y"/>
                                          </p:val>
                                        </p:tav>
                                      </p:tavLst>
                                    </p:anim>
                                  </p:childTnLst>
                                </p:cTn>
                              </p:par>
                            </p:childTnLst>
                          </p:cTn>
                        </p:par>
                        <p:par>
                          <p:cTn id="42" fill="hold">
                            <p:stCondLst>
                              <p:cond delay="75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1250"/>
                            </p:stCondLst>
                            <p:childTnLst>
                              <p:par>
                                <p:cTn id="47" presetID="22" presetClass="entr" presetSubtype="8"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par>
                          <p:cTn id="50" fill="hold">
                            <p:stCondLst>
                              <p:cond delay="1750"/>
                            </p:stCondLst>
                            <p:childTnLst>
                              <p:par>
                                <p:cTn id="51" presetID="53" presetClass="entr" presetSubtype="16"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par>
                          <p:cTn id="56" fill="hold">
                            <p:stCondLst>
                              <p:cond delay="225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2750"/>
                            </p:stCondLst>
                            <p:childTnLst>
                              <p:par>
                                <p:cTn id="61" presetID="22" presetClass="entr" presetSubtype="8" fill="hold"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3250"/>
                            </p:stCondLst>
                            <p:childTnLst>
                              <p:par>
                                <p:cTn id="65" presetID="53" presetClass="entr" presetSubtype="16"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childTnLst>
                          </p:cTn>
                        </p:par>
                        <p:par>
                          <p:cTn id="70" fill="hold">
                            <p:stCondLst>
                              <p:cond delay="3750"/>
                            </p:stCondLst>
                            <p:childTnLst>
                              <p:par>
                                <p:cTn id="71" presetID="10" presetClass="entr" presetSubtype="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par>
                          <p:cTn id="74" fill="hold">
                            <p:stCondLst>
                              <p:cond delay="4250"/>
                            </p:stCondLst>
                            <p:childTnLst>
                              <p:par>
                                <p:cTn id="75" presetID="22" presetClass="entr" presetSubtype="8"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500"/>
                                        <p:tgtEl>
                                          <p:spTgt spid="36"/>
                                        </p:tgtEl>
                                      </p:cBhvr>
                                    </p:animEffect>
                                  </p:childTnLst>
                                </p:cTn>
                              </p:par>
                            </p:childTnLst>
                          </p:cTn>
                        </p:par>
                        <p:par>
                          <p:cTn id="78" fill="hold">
                            <p:stCondLst>
                              <p:cond delay="4750"/>
                            </p:stCondLst>
                            <p:childTnLst>
                              <p:par>
                                <p:cTn id="79" presetID="53" presetClass="entr" presetSubtype="16"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 calcmode="lin" valueType="num">
                                      <p:cBhvr>
                                        <p:cTn id="81" dur="500" fill="hold"/>
                                        <p:tgtEl>
                                          <p:spTgt spid="37"/>
                                        </p:tgtEl>
                                        <p:attrNameLst>
                                          <p:attrName>ppt_w</p:attrName>
                                        </p:attrNameLst>
                                      </p:cBhvr>
                                      <p:tavLst>
                                        <p:tav tm="0">
                                          <p:val>
                                            <p:fltVal val="0"/>
                                          </p:val>
                                        </p:tav>
                                        <p:tav tm="100000">
                                          <p:val>
                                            <p:strVal val="#ppt_w"/>
                                          </p:val>
                                        </p:tav>
                                      </p:tavLst>
                                    </p:anim>
                                    <p:anim calcmode="lin" valueType="num">
                                      <p:cBhvr>
                                        <p:cTn id="82" dur="500" fill="hold"/>
                                        <p:tgtEl>
                                          <p:spTgt spid="37"/>
                                        </p:tgtEl>
                                        <p:attrNameLst>
                                          <p:attrName>ppt_h</p:attrName>
                                        </p:attrNameLst>
                                      </p:cBhvr>
                                      <p:tavLst>
                                        <p:tav tm="0">
                                          <p:val>
                                            <p:fltVal val="0"/>
                                          </p:val>
                                        </p:tav>
                                        <p:tav tm="100000">
                                          <p:val>
                                            <p:strVal val="#ppt_h"/>
                                          </p:val>
                                        </p:tav>
                                      </p:tavLst>
                                    </p:anim>
                                    <p:animEffect transition="in" filter="fade">
                                      <p:cBhvr>
                                        <p:cTn id="83" dur="500"/>
                                        <p:tgtEl>
                                          <p:spTgt spid="37"/>
                                        </p:tgtEl>
                                      </p:cBhvr>
                                    </p:animEffect>
                                  </p:childTnLst>
                                </p:cTn>
                              </p:par>
                            </p:childTnLst>
                          </p:cTn>
                        </p:par>
                        <p:par>
                          <p:cTn id="84" fill="hold">
                            <p:stCondLst>
                              <p:cond delay="525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500"/>
                                        <p:tgtEl>
                                          <p:spTgt spid="38"/>
                                        </p:tgtEl>
                                      </p:cBhvr>
                                    </p:animEffect>
                                  </p:childTnLst>
                                </p:cTn>
                              </p:par>
                            </p:childTnLst>
                          </p:cTn>
                        </p:par>
                        <p:par>
                          <p:cTn id="88" fill="hold">
                            <p:stCondLst>
                              <p:cond delay="5750"/>
                            </p:stCondLst>
                            <p:childTnLst>
                              <p:par>
                                <p:cTn id="89" presetID="22" presetClass="entr" presetSubtype="8" fill="hold" nodeType="after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childTnLst>
                          </p:cTn>
                        </p:par>
                        <p:par>
                          <p:cTn id="92" fill="hold">
                            <p:stCondLst>
                              <p:cond delay="6250"/>
                            </p:stCondLst>
                            <p:childTnLst>
                              <p:par>
                                <p:cTn id="93" presetID="53" presetClass="entr" presetSubtype="16"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p:cTn id="95" dur="500" fill="hold"/>
                                        <p:tgtEl>
                                          <p:spTgt spid="40"/>
                                        </p:tgtEl>
                                        <p:attrNameLst>
                                          <p:attrName>ppt_w</p:attrName>
                                        </p:attrNameLst>
                                      </p:cBhvr>
                                      <p:tavLst>
                                        <p:tav tm="0">
                                          <p:val>
                                            <p:fltVal val="0"/>
                                          </p:val>
                                        </p:tav>
                                        <p:tav tm="100000">
                                          <p:val>
                                            <p:strVal val="#ppt_w"/>
                                          </p:val>
                                        </p:tav>
                                      </p:tavLst>
                                    </p:anim>
                                    <p:anim calcmode="lin" valueType="num">
                                      <p:cBhvr>
                                        <p:cTn id="96" dur="500" fill="hold"/>
                                        <p:tgtEl>
                                          <p:spTgt spid="40"/>
                                        </p:tgtEl>
                                        <p:attrNameLst>
                                          <p:attrName>ppt_h</p:attrName>
                                        </p:attrNameLst>
                                      </p:cBhvr>
                                      <p:tavLst>
                                        <p:tav tm="0">
                                          <p:val>
                                            <p:fltVal val="0"/>
                                          </p:val>
                                        </p:tav>
                                        <p:tav tm="100000">
                                          <p:val>
                                            <p:strVal val="#ppt_h"/>
                                          </p:val>
                                        </p:tav>
                                      </p:tavLst>
                                    </p:anim>
                                    <p:animEffect transition="in" filter="fade">
                                      <p:cBhvr>
                                        <p:cTn id="9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P spid="28" grpId="0"/>
      <p:bldP spid="29" grpId="0" animBg="1"/>
      <p:bldP spid="30" grpId="0" animBg="1"/>
      <p:bldP spid="31" grpId="0"/>
      <p:bldP spid="32" grpId="0" animBg="1"/>
      <p:bldP spid="34" grpId="0"/>
      <p:bldP spid="35" grpId="0" animBg="1"/>
      <p:bldP spid="37" grpId="0"/>
      <p:bldP spid="38"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9"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0" name="Group 2"/>
          <p:cNvGrpSpPr>
            <a:grpSpLocks noChangeAspect="1"/>
          </p:cNvGrpSpPr>
          <p:nvPr/>
        </p:nvGrpSpPr>
        <p:grpSpPr>
          <a:xfrm>
            <a:off x="1992843" y="2015805"/>
            <a:ext cx="4686300" cy="1943100"/>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21"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2"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3"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2" cstate="screen">
                <a:extLst>
                  <a:ext uri="{28A0092B-C50C-407E-A947-70E740481C1C}">
                    <a14:useLocalDpi xmlns:a14="http://schemas.microsoft.com/office/drawing/2010/main"/>
                  </a:ext>
                </a:extLst>
              </a:blip>
              <a:stretch>
                <a:fillRect/>
              </a:stretch>
            </a:bli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4"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5"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6"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7"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sp>
          <p:nvSpPr>
            <p:cNvPr id="28"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a:solidFill>
                  <a:schemeClr val="tx1">
                    <a:lumMod val="50000"/>
                    <a:lumOff val="50000"/>
                  </a:schemeClr>
                </a:solidFill>
                <a:latin typeface="+mn-lt"/>
                <a:ea typeface="+mn-ea"/>
              </a:endParaRPr>
            </a:p>
          </p:txBody>
        </p:sp>
      </p:grpSp>
      <p:sp>
        <p:nvSpPr>
          <p:cNvPr id="29" name="Freeform 210"/>
          <p:cNvSpPr>
            <a:spLocks/>
          </p:cNvSpPr>
          <p:nvPr/>
        </p:nvSpPr>
        <p:spPr bwMode="auto">
          <a:xfrm>
            <a:off x="2382838" y="1880266"/>
            <a:ext cx="4094162" cy="1595437"/>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1">
                  <a:lumMod val="50000"/>
                  <a:lumOff val="50000"/>
                </a:schemeClr>
              </a:solidFill>
            </a:endParaRPr>
          </a:p>
        </p:txBody>
      </p:sp>
      <p:sp>
        <p:nvSpPr>
          <p:cNvPr id="30" name="Freeform 210"/>
          <p:cNvSpPr>
            <a:spLocks/>
          </p:cNvSpPr>
          <p:nvPr/>
        </p:nvSpPr>
        <p:spPr bwMode="auto">
          <a:xfrm>
            <a:off x="2454275" y="1596103"/>
            <a:ext cx="4094163" cy="1597025"/>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4"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1">
                  <a:lumMod val="50000"/>
                  <a:lumOff val="50000"/>
                </a:schemeClr>
              </a:solidFill>
            </a:endParaRPr>
          </a:p>
        </p:txBody>
      </p:sp>
      <p:grpSp>
        <p:nvGrpSpPr>
          <p:cNvPr id="31" name="组合 30"/>
          <p:cNvGrpSpPr>
            <a:grpSpLocks/>
          </p:cNvGrpSpPr>
          <p:nvPr/>
        </p:nvGrpSpPr>
        <p:grpSpPr bwMode="auto">
          <a:xfrm flipV="1">
            <a:off x="5310188" y="1492916"/>
            <a:ext cx="1435100" cy="554037"/>
            <a:chOff x="6184232" y="3601453"/>
            <a:chExt cx="747341" cy="184484"/>
          </a:xfrm>
        </p:grpSpPr>
        <p:cxnSp>
          <p:nvCxnSpPr>
            <p:cNvPr id="32" name="直接连接符 31"/>
            <p:cNvCxnSpPr/>
            <p:nvPr/>
          </p:nvCxnSpPr>
          <p:spPr>
            <a:xfrm>
              <a:off x="6184232" y="3601453"/>
              <a:ext cx="176088"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360320" y="3785937"/>
              <a:ext cx="571253"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a:grpSpLocks/>
          </p:cNvGrpSpPr>
          <p:nvPr/>
        </p:nvGrpSpPr>
        <p:grpSpPr bwMode="auto">
          <a:xfrm>
            <a:off x="6792913" y="1353216"/>
            <a:ext cx="2303462" cy="1095375"/>
            <a:chOff x="6793192" y="1919985"/>
            <a:chExt cx="2303790" cy="1094769"/>
          </a:xfrm>
        </p:grpSpPr>
        <p:sp>
          <p:nvSpPr>
            <p:cNvPr id="35" name="Content Placeholder 2"/>
            <p:cNvSpPr txBox="1">
              <a:spLocks/>
            </p:cNvSpPr>
            <p:nvPr/>
          </p:nvSpPr>
          <p:spPr>
            <a:xfrm>
              <a:off x="6793192" y="2181777"/>
              <a:ext cx="2303790" cy="832977"/>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会员标签有很多，但是最后能够到运营有效使用的并不会很多，对于现在的我们来说，能够快速解决运营问题的标签才是最重要的。</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36" name="文本框 35"/>
            <p:cNvSpPr txBox="1"/>
            <p:nvPr/>
          </p:nvSpPr>
          <p:spPr>
            <a:xfrm>
              <a:off x="6793192" y="1919985"/>
              <a:ext cx="1525804" cy="307805"/>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运营可使用</a:t>
              </a:r>
              <a:endParaRPr lang="zh-CN" altLang="en-US" sz="1400" b="1" dirty="0">
                <a:solidFill>
                  <a:schemeClr val="tx1">
                    <a:lumMod val="50000"/>
                    <a:lumOff val="50000"/>
                  </a:schemeClr>
                </a:solidFill>
                <a:latin typeface="微软雅黑" pitchFamily="34" charset="-122"/>
                <a:ea typeface="微软雅黑" pitchFamily="34" charset="-122"/>
              </a:endParaRPr>
            </a:p>
          </p:txBody>
        </p:sp>
      </p:grpSp>
      <p:grpSp>
        <p:nvGrpSpPr>
          <p:cNvPr id="37" name="组合 36"/>
          <p:cNvGrpSpPr>
            <a:grpSpLocks/>
          </p:cNvGrpSpPr>
          <p:nvPr/>
        </p:nvGrpSpPr>
        <p:grpSpPr bwMode="auto">
          <a:xfrm>
            <a:off x="4746625" y="2977228"/>
            <a:ext cx="1374775" cy="458788"/>
            <a:chOff x="6184232" y="3601453"/>
            <a:chExt cx="747341" cy="184484"/>
          </a:xfrm>
        </p:grpSpPr>
        <p:cxnSp>
          <p:nvCxnSpPr>
            <p:cNvPr id="38" name="直接连接符 37"/>
            <p:cNvCxnSpPr/>
            <p:nvPr/>
          </p:nvCxnSpPr>
          <p:spPr>
            <a:xfrm>
              <a:off x="6184232" y="3601453"/>
              <a:ext cx="176048"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360280" y="3785937"/>
              <a:ext cx="571293"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a:grpSpLocks/>
          </p:cNvGrpSpPr>
          <p:nvPr/>
        </p:nvGrpSpPr>
        <p:grpSpPr bwMode="auto">
          <a:xfrm>
            <a:off x="6159500" y="3282028"/>
            <a:ext cx="2936875" cy="1095375"/>
            <a:chOff x="6158852" y="3848404"/>
            <a:chExt cx="2938129" cy="1094769"/>
          </a:xfrm>
        </p:grpSpPr>
        <p:sp>
          <p:nvSpPr>
            <p:cNvPr id="41" name="Content Placeholder 2"/>
            <p:cNvSpPr txBox="1">
              <a:spLocks/>
            </p:cNvSpPr>
            <p:nvPr/>
          </p:nvSpPr>
          <p:spPr>
            <a:xfrm>
              <a:off x="6158852" y="4110197"/>
              <a:ext cx="2938129" cy="83297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整个标签框架要有一定的可扩展性，不然就会造成不断的调整框架，加大工作量，并照成框架混乱。</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42" name="文本框 41"/>
            <p:cNvSpPr txBox="1"/>
            <p:nvPr/>
          </p:nvSpPr>
          <p:spPr>
            <a:xfrm>
              <a:off x="6158852" y="3848404"/>
              <a:ext cx="1526239" cy="307805"/>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框架可扩展</a:t>
              </a:r>
              <a:endParaRPr lang="zh-CN" altLang="en-US" sz="1400" b="1" dirty="0">
                <a:solidFill>
                  <a:schemeClr val="tx1">
                    <a:lumMod val="50000"/>
                    <a:lumOff val="50000"/>
                  </a:schemeClr>
                </a:solidFill>
                <a:latin typeface="微软雅黑" pitchFamily="34" charset="-122"/>
                <a:ea typeface="微软雅黑" pitchFamily="34" charset="-122"/>
              </a:endParaRPr>
            </a:p>
          </p:txBody>
        </p:sp>
      </p:grpSp>
      <p:grpSp>
        <p:nvGrpSpPr>
          <p:cNvPr id="43" name="组合 42"/>
          <p:cNvGrpSpPr>
            <a:grpSpLocks/>
          </p:cNvGrpSpPr>
          <p:nvPr/>
        </p:nvGrpSpPr>
        <p:grpSpPr bwMode="auto">
          <a:xfrm flipH="1">
            <a:off x="1692275" y="3256628"/>
            <a:ext cx="1093788" cy="506413"/>
            <a:chOff x="6184232" y="3601453"/>
            <a:chExt cx="747341" cy="184484"/>
          </a:xfrm>
        </p:grpSpPr>
        <p:cxnSp>
          <p:nvCxnSpPr>
            <p:cNvPr id="44" name="直接连接符 43"/>
            <p:cNvCxnSpPr/>
            <p:nvPr/>
          </p:nvCxnSpPr>
          <p:spPr>
            <a:xfrm>
              <a:off x="6184232" y="3601453"/>
              <a:ext cx="176802"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361034" y="3785937"/>
              <a:ext cx="570539"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a:grpSpLocks/>
          </p:cNvGrpSpPr>
          <p:nvPr/>
        </p:nvGrpSpPr>
        <p:grpSpPr bwMode="auto">
          <a:xfrm>
            <a:off x="295275" y="3618581"/>
            <a:ext cx="2808288" cy="742156"/>
            <a:chOff x="294888" y="4184070"/>
            <a:chExt cx="2809259" cy="742623"/>
          </a:xfrm>
        </p:grpSpPr>
        <p:sp>
          <p:nvSpPr>
            <p:cNvPr id="47" name="Content Placeholder 2"/>
            <p:cNvSpPr txBox="1">
              <a:spLocks/>
            </p:cNvSpPr>
            <p:nvPr/>
          </p:nvSpPr>
          <p:spPr>
            <a:xfrm>
              <a:off x="294888" y="4461262"/>
              <a:ext cx="2809259" cy="46543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每一个标签的置信度都是需要数据支撑的，对于那些数据支撑不够的标签，不能进行开发。</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48" name="文本框 47"/>
            <p:cNvSpPr txBox="1"/>
            <p:nvPr/>
          </p:nvSpPr>
          <p:spPr>
            <a:xfrm>
              <a:off x="461634" y="4184070"/>
              <a:ext cx="1726210" cy="308169"/>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mn-lt"/>
                  <a:ea typeface="+mn-ea"/>
                </a:rPr>
                <a:t>数据可支撑</a:t>
              </a:r>
              <a:endParaRPr lang="zh-CN" altLang="en-US" sz="1400" b="1" dirty="0">
                <a:solidFill>
                  <a:schemeClr val="tx1">
                    <a:lumMod val="50000"/>
                    <a:lumOff val="50000"/>
                  </a:schemeClr>
                </a:solidFill>
                <a:latin typeface="+mn-lt"/>
                <a:ea typeface="+mn-ea"/>
              </a:endParaRPr>
            </a:p>
          </p:txBody>
        </p:sp>
      </p:grpSp>
      <p:grpSp>
        <p:nvGrpSpPr>
          <p:cNvPr id="49" name="组合 48"/>
          <p:cNvGrpSpPr>
            <a:grpSpLocks/>
          </p:cNvGrpSpPr>
          <p:nvPr/>
        </p:nvGrpSpPr>
        <p:grpSpPr bwMode="auto">
          <a:xfrm flipH="1" flipV="1">
            <a:off x="1927225" y="1534191"/>
            <a:ext cx="1593850" cy="708025"/>
            <a:chOff x="6184232" y="3601453"/>
            <a:chExt cx="747341" cy="184484"/>
          </a:xfrm>
        </p:grpSpPr>
        <p:cxnSp>
          <p:nvCxnSpPr>
            <p:cNvPr id="50" name="直接连接符 49"/>
            <p:cNvCxnSpPr/>
            <p:nvPr/>
          </p:nvCxnSpPr>
          <p:spPr>
            <a:xfrm>
              <a:off x="6184232" y="3601453"/>
              <a:ext cx="176414" cy="184484"/>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360646" y="3785937"/>
              <a:ext cx="570927" cy="0"/>
            </a:xfrm>
            <a:prstGeom prst="line">
              <a:avLst/>
            </a:prstGeom>
            <a:ln>
              <a:solidFill>
                <a:srgbClr val="1C4885"/>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a:grpSpLocks/>
          </p:cNvGrpSpPr>
          <p:nvPr/>
        </p:nvGrpSpPr>
        <p:grpSpPr bwMode="auto">
          <a:xfrm>
            <a:off x="28575" y="1383378"/>
            <a:ext cx="2808288" cy="757238"/>
            <a:chOff x="28884" y="1949614"/>
            <a:chExt cx="2808685" cy="757789"/>
          </a:xfrm>
        </p:grpSpPr>
        <p:sp>
          <p:nvSpPr>
            <p:cNvPr id="53" name="Content Placeholder 2"/>
            <p:cNvSpPr txBox="1">
              <a:spLocks/>
            </p:cNvSpPr>
            <p:nvPr/>
          </p:nvSpPr>
          <p:spPr>
            <a:xfrm>
              <a:off x="28884" y="2241927"/>
              <a:ext cx="2808685" cy="465476"/>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fontAlgn="auto">
                <a:lnSpc>
                  <a:spcPct val="120000"/>
                </a:lnSpc>
                <a:spcAft>
                  <a:spcPts val="0"/>
                </a:spcAft>
                <a:buFont typeface="Arial" pitchFamily="34" charset="0"/>
                <a:buNone/>
                <a:defRPr/>
              </a:pPr>
              <a:r>
                <a:rPr lang="zh-CN" altLang="en-US" sz="1200" dirty="0" smtClean="0">
                  <a:solidFill>
                    <a:schemeClr val="tx1">
                      <a:lumMod val="50000"/>
                      <a:lumOff val="50000"/>
                    </a:schemeClr>
                  </a:solidFill>
                  <a:latin typeface="微软雅黑" pitchFamily="34" charset="-122"/>
                  <a:ea typeface="微软雅黑" pitchFamily="34" charset="-122"/>
                </a:rPr>
                <a:t>由于会员标签系统是要交由公司所有中心使用，因此每一个标签的标准都是需要统一的。</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54" name="文本框 53"/>
            <p:cNvSpPr txBox="1"/>
            <p:nvPr/>
          </p:nvSpPr>
          <p:spPr>
            <a:xfrm>
              <a:off x="462333" y="1949614"/>
              <a:ext cx="1525803" cy="308199"/>
            </a:xfrm>
            <a:prstGeom prst="rect">
              <a:avLst/>
            </a:prstGeom>
            <a:noFill/>
          </p:spPr>
          <p:txBody>
            <a:bodyPr>
              <a:spAutoFit/>
            </a:bodyPr>
            <a:lstStyle/>
            <a:p>
              <a:pPr defTabSz="685754" eaLnBrk="1" fontAlgn="auto" hangingPunct="1">
                <a:spcBef>
                  <a:spcPts val="0"/>
                </a:spcBef>
                <a:spcAft>
                  <a:spcPts val="0"/>
                </a:spcAft>
                <a:defRPr/>
              </a:pPr>
              <a:r>
                <a:rPr lang="zh-CN" altLang="en-US" sz="1400" b="1" dirty="0" smtClean="0">
                  <a:solidFill>
                    <a:schemeClr val="tx1">
                      <a:lumMod val="50000"/>
                      <a:lumOff val="50000"/>
                    </a:schemeClr>
                  </a:solidFill>
                  <a:latin typeface="微软雅黑" pitchFamily="34" charset="-122"/>
                  <a:ea typeface="微软雅黑" pitchFamily="34" charset="-122"/>
                </a:rPr>
                <a:t>标准可统一</a:t>
              </a:r>
              <a:endParaRPr lang="zh-CN" altLang="en-US" sz="1400" b="1" dirty="0">
                <a:solidFill>
                  <a:schemeClr val="tx1">
                    <a:lumMod val="50000"/>
                    <a:lumOff val="50000"/>
                  </a:schemeClr>
                </a:solidFill>
                <a:latin typeface="微软雅黑" pitchFamily="34" charset="-122"/>
                <a:ea typeface="微软雅黑" pitchFamily="34" charset="-122"/>
              </a:endParaRPr>
            </a:p>
          </p:txBody>
        </p:sp>
      </p:grpSp>
      <p:sp>
        <p:nvSpPr>
          <p:cNvPr id="57" name="文本框 10"/>
          <p:cNvSpPr txBox="1">
            <a:spLocks noChangeArrowheads="1"/>
          </p:cNvSpPr>
          <p:nvPr/>
        </p:nvSpPr>
        <p:spPr bwMode="auto">
          <a:xfrm>
            <a:off x="130969" y="165497"/>
            <a:ext cx="4215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如何落地会员标签系统（标签体系）</a:t>
            </a:r>
          </a:p>
        </p:txBody>
      </p:sp>
    </p:spTree>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50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500"/>
                                        <p:tgtEl>
                                          <p:spTgt spid="31"/>
                                        </p:tgtEl>
                                      </p:cBhvr>
                                    </p:animEffect>
                                  </p:childTnLst>
                                </p:cTn>
                              </p:par>
                            </p:childTnLst>
                          </p:cTn>
                        </p:par>
                        <p:par>
                          <p:cTn id="27" fill="hold">
                            <p:stCondLst>
                              <p:cond delay="500"/>
                            </p:stCondLst>
                            <p:childTnLst>
                              <p:par>
                                <p:cTn id="28" presetID="2" presetClass="entr" presetSubtype="2" decel="10000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1+#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par>
                          <p:cTn id="37" fill="hold">
                            <p:stCondLst>
                              <p:cond delay="500"/>
                            </p:stCondLst>
                            <p:childTnLst>
                              <p:par>
                                <p:cTn id="38" presetID="2" presetClass="entr" presetSubtype="2" decel="100000"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1+#ppt_w/2"/>
                                          </p:val>
                                        </p:tav>
                                        <p:tav tm="100000">
                                          <p:val>
                                            <p:strVal val="#ppt_x"/>
                                          </p:val>
                                        </p:tav>
                                      </p:tavLst>
                                    </p:anim>
                                    <p:anim calcmode="lin" valueType="num">
                                      <p:cBhvr additive="base">
                                        <p:cTn id="41"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right)">
                                      <p:cBhvr>
                                        <p:cTn id="46" dur="500"/>
                                        <p:tgtEl>
                                          <p:spTgt spid="49"/>
                                        </p:tgtEl>
                                      </p:cBhvr>
                                    </p:animEffect>
                                  </p:childTnLst>
                                </p:cTn>
                              </p:par>
                            </p:childTnLst>
                          </p:cTn>
                        </p:par>
                        <p:par>
                          <p:cTn id="47" fill="hold">
                            <p:stCondLst>
                              <p:cond delay="500"/>
                            </p:stCondLst>
                            <p:childTnLst>
                              <p:par>
                                <p:cTn id="48" presetID="2" presetClass="entr" presetSubtype="8" decel="100000"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fill="hold"/>
                                        <p:tgtEl>
                                          <p:spTgt spid="52"/>
                                        </p:tgtEl>
                                        <p:attrNameLst>
                                          <p:attrName>ppt_x</p:attrName>
                                        </p:attrNameLst>
                                      </p:cBhvr>
                                      <p:tavLst>
                                        <p:tav tm="0">
                                          <p:val>
                                            <p:strVal val="0-#ppt_w/2"/>
                                          </p:val>
                                        </p:tav>
                                        <p:tav tm="100000">
                                          <p:val>
                                            <p:strVal val="#ppt_x"/>
                                          </p:val>
                                        </p:tav>
                                      </p:tavLst>
                                    </p:anim>
                                    <p:anim calcmode="lin" valueType="num">
                                      <p:cBhvr additive="base">
                                        <p:cTn id="5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right)">
                                      <p:cBhvr>
                                        <p:cTn id="56" dur="500"/>
                                        <p:tgtEl>
                                          <p:spTgt spid="43"/>
                                        </p:tgtEl>
                                      </p:cBhvr>
                                    </p:animEffect>
                                  </p:childTnLst>
                                </p:cTn>
                              </p:par>
                            </p:childTnLst>
                          </p:cTn>
                        </p:par>
                        <p:par>
                          <p:cTn id="57" fill="hold">
                            <p:stCondLst>
                              <p:cond delay="500"/>
                            </p:stCondLst>
                            <p:childTnLst>
                              <p:par>
                                <p:cTn id="58" presetID="2" presetClass="entr" presetSubtype="8" decel="100000" fill="hold" nodeType="after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additive="base">
                                        <p:cTn id="60" dur="500" fill="hold"/>
                                        <p:tgtEl>
                                          <p:spTgt spid="46"/>
                                        </p:tgtEl>
                                        <p:attrNameLst>
                                          <p:attrName>ppt_x</p:attrName>
                                        </p:attrNameLst>
                                      </p:cBhvr>
                                      <p:tavLst>
                                        <p:tav tm="0">
                                          <p:val>
                                            <p:strVal val="0-#ppt_w/2"/>
                                          </p:val>
                                        </p:tav>
                                        <p:tav tm="100000">
                                          <p:val>
                                            <p:strVal val="#ppt_x"/>
                                          </p:val>
                                        </p:tav>
                                      </p:tavLst>
                                    </p:anim>
                                    <p:anim calcmode="lin" valueType="num">
                                      <p:cBhvr additive="base">
                                        <p:cTn id="61"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animBg="1"/>
      <p:bldP spid="30" grpId="0" animBg="1"/>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5845" name="文本框 12"/>
          <p:cNvSpPr txBox="1">
            <a:spLocks noChangeArrowheads="1"/>
          </p:cNvSpPr>
          <p:nvPr/>
        </p:nvSpPr>
        <p:spPr bwMode="auto">
          <a:xfrm>
            <a:off x="2462104" y="2027199"/>
            <a:ext cx="4914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a:solidFill>
                  <a:srgbClr val="1C4885"/>
                </a:solidFill>
                <a:latin typeface="微软雅黑" pitchFamily="34" charset="-122"/>
                <a:ea typeface="微软雅黑" pitchFamily="34" charset="-122"/>
              </a:rPr>
              <a:t>数据项目的实施计划</a:t>
            </a:r>
          </a:p>
        </p:txBody>
      </p:sp>
      <p:grpSp>
        <p:nvGrpSpPr>
          <p:cNvPr id="35846" name="组合 13"/>
          <p:cNvGrpSpPr>
            <a:grpSpLocks noChangeAspect="1"/>
          </p:cNvGrpSpPr>
          <p:nvPr/>
        </p:nvGrpSpPr>
        <p:grpSpPr bwMode="auto">
          <a:xfrm>
            <a:off x="5103019" y="2383631"/>
            <a:ext cx="4183856" cy="2611041"/>
            <a:chOff x="0" y="0"/>
            <a:chExt cx="5324473" cy="3322983"/>
          </a:xfrm>
        </p:grpSpPr>
        <p:pic>
          <p:nvPicPr>
            <p:cNvPr id="35849"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7" name="矩形 16"/>
          <p:cNvSpPr>
            <a:spLocks noChangeArrowheads="1"/>
          </p:cNvSpPr>
          <p:nvPr/>
        </p:nvSpPr>
        <p:spPr bwMode="auto">
          <a:xfrm>
            <a:off x="2164556" y="3758804"/>
            <a:ext cx="373380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defTabSz="912019" eaLnBrk="1" hangingPunct="1">
              <a:lnSpc>
                <a:spcPct val="120000"/>
              </a:lnSpc>
              <a:spcBef>
                <a:spcPct val="20000"/>
              </a:spcBef>
            </a:pPr>
            <a:r>
              <a:rPr lang="zh-CN" altLang="en-US" sz="1050" dirty="0" smtClean="0">
                <a:solidFill>
                  <a:schemeClr val="bg1"/>
                </a:solidFill>
                <a:latin typeface="微软雅黑" pitchFamily="34" charset="-122"/>
                <a:ea typeface="微软雅黑" pitchFamily="34" charset="-122"/>
                <a:sym typeface="Arial" pitchFamily="34" charset="0"/>
              </a:rPr>
              <a:t>从现有的情况来看，整个项目一旦进入就将是一个很庞大的工程，而且实施周期会很长，效果出现慢。而为了整个项目快速有效的进行，建议分段进行试点实施。</a:t>
            </a:r>
            <a:endParaRPr lang="en-US" sz="105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1" y="1178719"/>
            <a:ext cx="1878806" cy="4062651"/>
            <a:chOff x="0" y="1571625"/>
            <a:chExt cx="2505075" cy="5416868"/>
          </a:xfrm>
        </p:grpSpPr>
        <p:sp>
          <p:nvSpPr>
            <p:cNvPr id="35844" name="文本框 8"/>
            <p:cNvSpPr txBox="1">
              <a:spLocks noChangeArrowheads="1"/>
            </p:cNvSpPr>
            <p:nvPr/>
          </p:nvSpPr>
          <p:spPr bwMode="auto">
            <a:xfrm>
              <a:off x="0" y="1571625"/>
              <a:ext cx="1495426"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5</a:t>
              </a:r>
              <a:endParaRPr lang="zh-CN" altLang="en-US" sz="25800" b="1" dirty="0">
                <a:solidFill>
                  <a:srgbClr val="1C4885"/>
                </a:solidFill>
                <a:latin typeface="微软雅黑" pitchFamily="34" charset="-122"/>
                <a:ea typeface="微软雅黑" pitchFamily="34" charset="-122"/>
              </a:endParaRPr>
            </a:p>
          </p:txBody>
        </p:sp>
        <p:sp>
          <p:nvSpPr>
            <p:cNvPr id="35848" name="文本框 19"/>
            <p:cNvSpPr>
              <a:spLocks/>
            </p:cNvSpPr>
            <p:nvPr/>
          </p:nvSpPr>
          <p:spPr bwMode="auto">
            <a:xfrm>
              <a:off x="465138" y="4889500"/>
              <a:ext cx="2039937" cy="985838"/>
            </a:xfrm>
            <a:custGeom>
              <a:avLst/>
              <a:gdLst>
                <a:gd name="T0" fmla="*/ 1344703 w 2039375"/>
                <a:gd name="T1" fmla="*/ 0 h 987152"/>
                <a:gd name="T2" fmla="*/ 2043312 w 2039375"/>
                <a:gd name="T3" fmla="*/ 0 h 987152"/>
                <a:gd name="T4" fmla="*/ 2033869 w 2039375"/>
                <a:gd name="T5" fmla="*/ 106172 h 987152"/>
                <a:gd name="T6" fmla="*/ 1710030 w 2039375"/>
                <a:gd name="T7" fmla="*/ 676612 h 987152"/>
                <a:gd name="T8" fmla="*/ 791385 w 2039375"/>
                <a:gd name="T9" fmla="*/ 977990 h 987152"/>
                <a:gd name="T10" fmla="*/ 0 w 2039375"/>
                <a:gd name="T11" fmla="*/ 836289 h 987152"/>
                <a:gd name="T12" fmla="*/ 0 w 2039375"/>
                <a:gd name="T13" fmla="*/ 244106 h 987152"/>
                <a:gd name="T14" fmla="*/ 718663 w 2039375"/>
                <a:gd name="T15" fmla="*/ 453487 h 987152"/>
                <a:gd name="T16" fmla="*/ 1180659 w 2039375"/>
                <a:gd name="T17" fmla="*/ 311784 h 987152"/>
                <a:gd name="T18" fmla="*/ 1341073 w 2039375"/>
                <a:gd name="T19" fmla="*/ 39751 h 987152"/>
                <a:gd name="T20" fmla="*/ 1344703 w 2039375"/>
                <a:gd name="T21" fmla="*/ 0 h 987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20927126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fade">
                                      <p:cBhvr>
                                        <p:cTn id="7" dur="1000"/>
                                        <p:tgtEl>
                                          <p:spTgt spid="35846"/>
                                        </p:tgtEl>
                                      </p:cBhvr>
                                    </p:animEffect>
                                    <p:anim calcmode="lin" valueType="num">
                                      <p:cBhvr>
                                        <p:cTn id="8" dur="1000" fill="hold"/>
                                        <p:tgtEl>
                                          <p:spTgt spid="35846"/>
                                        </p:tgtEl>
                                        <p:attrNameLst>
                                          <p:attrName>ppt_x</p:attrName>
                                        </p:attrNameLst>
                                      </p:cBhvr>
                                      <p:tavLst>
                                        <p:tav tm="0">
                                          <p:val>
                                            <p:strVal val="#ppt_x"/>
                                          </p:val>
                                        </p:tav>
                                        <p:tav tm="100000">
                                          <p:val>
                                            <p:strVal val="#ppt_x"/>
                                          </p:val>
                                        </p:tav>
                                      </p:tavLst>
                                    </p:anim>
                                    <p:anim calcmode="lin" valueType="num">
                                      <p:cBhvr>
                                        <p:cTn id="9" dur="1000" fill="hold"/>
                                        <p:tgtEl>
                                          <p:spTgt spid="358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45"/>
                                        </p:tgtEl>
                                        <p:attrNameLst>
                                          <p:attrName>style.visibility</p:attrName>
                                        </p:attrNameLst>
                                      </p:cBhvr>
                                      <p:to>
                                        <p:strVal val="visible"/>
                                      </p:to>
                                    </p:set>
                                    <p:animEffect transition="in" filter="wipe(left)">
                                      <p:cBhvr>
                                        <p:cTn id="22" dur="500"/>
                                        <p:tgtEl>
                                          <p:spTgt spid="3584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35847"/>
                                        </p:tgtEl>
                                        <p:attrNameLst>
                                          <p:attrName>style.visibility</p:attrName>
                                        </p:attrNameLst>
                                      </p:cBhvr>
                                      <p:to>
                                        <p:strVal val="visible"/>
                                      </p:to>
                                    </p:set>
                                    <p:animEffect transition="in" filter="barn(inVertical)">
                                      <p:cBhvr>
                                        <p:cTn id="27"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6386" name="矩形 1"/>
          <p:cNvSpPr>
            <a:spLocks/>
          </p:cNvSpPr>
          <p:nvPr/>
        </p:nvSpPr>
        <p:spPr bwMode="auto">
          <a:xfrm>
            <a:off x="4211241" y="0"/>
            <a:ext cx="4817269" cy="5143500"/>
          </a:xfrm>
          <a:custGeom>
            <a:avLst/>
            <a:gdLst>
              <a:gd name="T0" fmla="*/ 3993605 w 5769204"/>
              <a:gd name="T1" fmla="*/ 9427 h 6858000"/>
              <a:gd name="T2" fmla="*/ 12231561 w 5769204"/>
              <a:gd name="T3" fmla="*/ 0 h 6858000"/>
              <a:gd name="T4" fmla="*/ 12231561 w 5769204"/>
              <a:gd name="T5" fmla="*/ 6858000 h 6858000"/>
              <a:gd name="T6" fmla="*/ 0 w 5769204"/>
              <a:gd name="T7" fmla="*/ 6858000 h 6858000"/>
              <a:gd name="T8" fmla="*/ 3993605 w 5769204"/>
              <a:gd name="T9" fmla="*/ 9427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dirty="0"/>
          </a:p>
        </p:txBody>
      </p:sp>
      <p:sp>
        <p:nvSpPr>
          <p:cNvPr id="16387" name="矩形 1"/>
          <p:cNvSpPr>
            <a:spLocks/>
          </p:cNvSpPr>
          <p:nvPr/>
        </p:nvSpPr>
        <p:spPr bwMode="auto">
          <a:xfrm>
            <a:off x="4326732" y="0"/>
            <a:ext cx="4817269" cy="5143500"/>
          </a:xfrm>
          <a:custGeom>
            <a:avLst/>
            <a:gdLst>
              <a:gd name="T0" fmla="*/ 3993605 w 5769204"/>
              <a:gd name="T1" fmla="*/ 9427 h 6858000"/>
              <a:gd name="T2" fmla="*/ 12231561 w 5769204"/>
              <a:gd name="T3" fmla="*/ 0 h 6858000"/>
              <a:gd name="T4" fmla="*/ 12231561 w 5769204"/>
              <a:gd name="T5" fmla="*/ 6858000 h 6858000"/>
              <a:gd name="T6" fmla="*/ 0 w 5769204"/>
              <a:gd name="T7" fmla="*/ 6858000 h 6858000"/>
              <a:gd name="T8" fmla="*/ 3993605 w 5769204"/>
              <a:gd name="T9" fmla="*/ 9427 h 6858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9204" h="6858000">
                <a:moveTo>
                  <a:pt x="1883645" y="9427"/>
                </a:moveTo>
                <a:lnTo>
                  <a:pt x="5769204" y="0"/>
                </a:lnTo>
                <a:lnTo>
                  <a:pt x="5769204" y="6858000"/>
                </a:lnTo>
                <a:lnTo>
                  <a:pt x="0" y="6858000"/>
                </a:lnTo>
                <a:lnTo>
                  <a:pt x="1883645" y="9427"/>
                </a:ln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6388" name="等腰三角形 4"/>
          <p:cNvSpPr>
            <a:spLocks/>
          </p:cNvSpPr>
          <p:nvPr/>
        </p:nvSpPr>
        <p:spPr bwMode="auto">
          <a:xfrm rot="-344388">
            <a:off x="7442597" y="-110728"/>
            <a:ext cx="1827609" cy="2657476"/>
          </a:xfrm>
          <a:custGeom>
            <a:avLst/>
            <a:gdLst>
              <a:gd name="T0" fmla="*/ 0 w 2436495"/>
              <a:gd name="T1" fmla="*/ 0 h 3543376"/>
              <a:gd name="T2" fmla="*/ 2438714 w 2436495"/>
              <a:gd name="T3" fmla="*/ 249639 h 3543376"/>
              <a:gd name="T4" fmla="*/ 2095120 w 2436495"/>
              <a:gd name="T5" fmla="*/ 3542851 h 3543376"/>
              <a:gd name="T6" fmla="*/ 0 w 2436495"/>
              <a:gd name="T7" fmla="*/ 0 h 35433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6389" name="等腰三角形 4"/>
          <p:cNvSpPr>
            <a:spLocks/>
          </p:cNvSpPr>
          <p:nvPr/>
        </p:nvSpPr>
        <p:spPr bwMode="auto">
          <a:xfrm rot="10452885">
            <a:off x="7378304" y="109538"/>
            <a:ext cx="801290" cy="1164431"/>
          </a:xfrm>
          <a:custGeom>
            <a:avLst/>
            <a:gdLst>
              <a:gd name="T0" fmla="*/ 0 w 2436495"/>
              <a:gd name="T1" fmla="*/ 0 h 3543376"/>
              <a:gd name="T2" fmla="*/ 7595 w 2436495"/>
              <a:gd name="T3" fmla="*/ 774 h 3543376"/>
              <a:gd name="T4" fmla="*/ 6525 w 2436495"/>
              <a:gd name="T5" fmla="*/ 10986 h 3543376"/>
              <a:gd name="T6" fmla="*/ 0 w 2436495"/>
              <a:gd name="T7" fmla="*/ 0 h 35433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36495" h="3543376">
                <a:moveTo>
                  <a:pt x="0" y="0"/>
                </a:moveTo>
                <a:lnTo>
                  <a:pt x="2436495" y="249674"/>
                </a:lnTo>
                <a:lnTo>
                  <a:pt x="2093214" y="3543376"/>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8" name="组合 7"/>
          <p:cNvGrpSpPr/>
          <p:nvPr/>
        </p:nvGrpSpPr>
        <p:grpSpPr>
          <a:xfrm>
            <a:off x="1656159" y="2043116"/>
            <a:ext cx="2555081" cy="600760"/>
            <a:chOff x="2208213" y="2940050"/>
            <a:chExt cx="2581275" cy="571069"/>
          </a:xfrm>
        </p:grpSpPr>
        <p:sp>
          <p:nvSpPr>
            <p:cNvPr id="16390" name="矩形 31"/>
            <p:cNvSpPr>
              <a:spLocks noChangeArrowheads="1"/>
            </p:cNvSpPr>
            <p:nvPr/>
          </p:nvSpPr>
          <p:spPr bwMode="auto">
            <a:xfrm>
              <a:off x="2208213" y="29400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1" name="Rectangle 6"/>
            <p:cNvSpPr>
              <a:spLocks noChangeArrowheads="1"/>
            </p:cNvSpPr>
            <p:nvPr/>
          </p:nvSpPr>
          <p:spPr bwMode="auto">
            <a:xfrm>
              <a:off x="2208213" y="2984501"/>
              <a:ext cx="2470151" cy="52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快乐购会员数据基本情况</a:t>
              </a:r>
              <a:endParaRPr lang="zh-CN" altLang="en-US" sz="1500" b="1" dirty="0">
                <a:solidFill>
                  <a:srgbClr val="1C4885"/>
                </a:solidFill>
                <a:latin typeface="微软雅黑" pitchFamily="34" charset="-122"/>
                <a:ea typeface="微软雅黑" pitchFamily="34" charset="-122"/>
              </a:endParaRPr>
            </a:p>
          </p:txBody>
        </p:sp>
      </p:grpSp>
      <p:grpSp>
        <p:nvGrpSpPr>
          <p:cNvPr id="3" name="组合 2"/>
          <p:cNvGrpSpPr/>
          <p:nvPr/>
        </p:nvGrpSpPr>
        <p:grpSpPr>
          <a:xfrm>
            <a:off x="521494" y="2043112"/>
            <a:ext cx="996554" cy="366713"/>
            <a:chOff x="695325" y="2940050"/>
            <a:chExt cx="1328738" cy="488950"/>
          </a:xfrm>
        </p:grpSpPr>
        <p:sp>
          <p:nvSpPr>
            <p:cNvPr id="16392" name="矩形 29"/>
            <p:cNvSpPr>
              <a:spLocks noChangeArrowheads="1"/>
            </p:cNvSpPr>
            <p:nvPr/>
          </p:nvSpPr>
          <p:spPr bwMode="auto">
            <a:xfrm>
              <a:off x="695325" y="29400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93" name="文本框 30"/>
            <p:cNvSpPr txBox="1">
              <a:spLocks noChangeArrowheads="1"/>
            </p:cNvSpPr>
            <p:nvPr/>
          </p:nvSpPr>
          <p:spPr bwMode="auto">
            <a:xfrm>
              <a:off x="871538" y="2976563"/>
              <a:ext cx="1051517"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第一章</a:t>
              </a:r>
            </a:p>
          </p:txBody>
        </p:sp>
      </p:grpSp>
      <p:grpSp>
        <p:nvGrpSpPr>
          <p:cNvPr id="9" name="组合 8"/>
          <p:cNvGrpSpPr/>
          <p:nvPr/>
        </p:nvGrpSpPr>
        <p:grpSpPr>
          <a:xfrm>
            <a:off x="1656160" y="2538421"/>
            <a:ext cx="2555080" cy="388533"/>
            <a:chOff x="2208213" y="3600450"/>
            <a:chExt cx="2581275" cy="369331"/>
          </a:xfrm>
        </p:grpSpPr>
        <p:sp>
          <p:nvSpPr>
            <p:cNvPr id="16394" name="矩形 38"/>
            <p:cNvSpPr>
              <a:spLocks noChangeArrowheads="1"/>
            </p:cNvSpPr>
            <p:nvPr/>
          </p:nvSpPr>
          <p:spPr bwMode="auto">
            <a:xfrm>
              <a:off x="2208213" y="3600450"/>
              <a:ext cx="2581275" cy="369331"/>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5" name="Rectangle 6"/>
            <p:cNvSpPr>
              <a:spLocks noChangeArrowheads="1"/>
            </p:cNvSpPr>
            <p:nvPr/>
          </p:nvSpPr>
          <p:spPr bwMode="auto">
            <a:xfrm>
              <a:off x="2208213" y="3632198"/>
              <a:ext cx="2470151" cy="30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开展数据项目的核心意义</a:t>
              </a:r>
              <a:endParaRPr lang="zh-CN" altLang="en-US" sz="1500" b="1" dirty="0">
                <a:solidFill>
                  <a:srgbClr val="1C4885"/>
                </a:solidFill>
                <a:latin typeface="微软雅黑" pitchFamily="34" charset="-122"/>
                <a:ea typeface="微软雅黑" pitchFamily="34" charset="-122"/>
              </a:endParaRPr>
            </a:p>
          </p:txBody>
        </p:sp>
      </p:grpSp>
      <p:grpSp>
        <p:nvGrpSpPr>
          <p:cNvPr id="4" name="组合 3"/>
          <p:cNvGrpSpPr/>
          <p:nvPr/>
        </p:nvGrpSpPr>
        <p:grpSpPr>
          <a:xfrm>
            <a:off x="521494" y="2538412"/>
            <a:ext cx="996554" cy="366713"/>
            <a:chOff x="695325" y="3600450"/>
            <a:chExt cx="1328738" cy="488950"/>
          </a:xfrm>
        </p:grpSpPr>
        <p:sp>
          <p:nvSpPr>
            <p:cNvPr id="16396" name="矩形 36"/>
            <p:cNvSpPr>
              <a:spLocks noChangeArrowheads="1"/>
            </p:cNvSpPr>
            <p:nvPr/>
          </p:nvSpPr>
          <p:spPr bwMode="auto">
            <a:xfrm>
              <a:off x="695325" y="36004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397" name="文本框 37"/>
            <p:cNvSpPr txBox="1">
              <a:spLocks noChangeArrowheads="1"/>
            </p:cNvSpPr>
            <p:nvPr/>
          </p:nvSpPr>
          <p:spPr bwMode="auto">
            <a:xfrm>
              <a:off x="871538" y="3636963"/>
              <a:ext cx="1051517"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第二章</a:t>
              </a:r>
            </a:p>
          </p:txBody>
        </p:sp>
      </p:grpSp>
      <p:grpSp>
        <p:nvGrpSpPr>
          <p:cNvPr id="10" name="组合 9"/>
          <p:cNvGrpSpPr/>
          <p:nvPr/>
        </p:nvGrpSpPr>
        <p:grpSpPr>
          <a:xfrm>
            <a:off x="1654969" y="3033714"/>
            <a:ext cx="2553890" cy="388534"/>
            <a:chOff x="2206625" y="4260850"/>
            <a:chExt cx="2581275" cy="369332"/>
          </a:xfrm>
        </p:grpSpPr>
        <p:sp>
          <p:nvSpPr>
            <p:cNvPr id="16398" name="矩形 45"/>
            <p:cNvSpPr>
              <a:spLocks noChangeArrowheads="1"/>
            </p:cNvSpPr>
            <p:nvPr/>
          </p:nvSpPr>
          <p:spPr bwMode="auto">
            <a:xfrm>
              <a:off x="2206625" y="42608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399" name="Rectangle 6"/>
            <p:cNvSpPr>
              <a:spLocks noChangeArrowheads="1"/>
            </p:cNvSpPr>
            <p:nvPr/>
          </p:nvSpPr>
          <p:spPr bwMode="auto">
            <a:xfrm>
              <a:off x="2208213" y="4305301"/>
              <a:ext cx="2466975" cy="3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不同渠道的数据应用场景</a:t>
              </a:r>
              <a:endParaRPr lang="zh-CN" altLang="en-US" sz="1500" b="1" dirty="0">
                <a:solidFill>
                  <a:srgbClr val="1C4885"/>
                </a:solidFill>
                <a:latin typeface="微软雅黑" pitchFamily="34" charset="-122"/>
                <a:ea typeface="微软雅黑" pitchFamily="34" charset="-122"/>
              </a:endParaRPr>
            </a:p>
          </p:txBody>
        </p:sp>
      </p:grpSp>
      <p:grpSp>
        <p:nvGrpSpPr>
          <p:cNvPr id="11" name="组合 10"/>
          <p:cNvGrpSpPr/>
          <p:nvPr/>
        </p:nvGrpSpPr>
        <p:grpSpPr>
          <a:xfrm>
            <a:off x="1654969" y="3529015"/>
            <a:ext cx="2553890" cy="388534"/>
            <a:chOff x="2206625" y="4921250"/>
            <a:chExt cx="2581275" cy="369332"/>
          </a:xfrm>
        </p:grpSpPr>
        <p:sp>
          <p:nvSpPr>
            <p:cNvPr id="16402" name="矩形 52"/>
            <p:cNvSpPr>
              <a:spLocks noChangeArrowheads="1"/>
            </p:cNvSpPr>
            <p:nvPr/>
          </p:nvSpPr>
          <p:spPr bwMode="auto">
            <a:xfrm>
              <a:off x="2206625" y="49212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16403" name="Rectangle 6"/>
            <p:cNvSpPr>
              <a:spLocks noChangeArrowheads="1"/>
            </p:cNvSpPr>
            <p:nvPr/>
          </p:nvSpPr>
          <p:spPr bwMode="auto">
            <a:xfrm>
              <a:off x="2208213" y="4965701"/>
              <a:ext cx="2466975" cy="3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如何落地会员标签系统</a:t>
              </a:r>
              <a:endParaRPr lang="zh-CN" altLang="en-US" sz="1500" b="1" dirty="0">
                <a:solidFill>
                  <a:srgbClr val="1C4885"/>
                </a:solidFill>
                <a:latin typeface="微软雅黑" pitchFamily="34" charset="-122"/>
                <a:ea typeface="微软雅黑" pitchFamily="34" charset="-122"/>
              </a:endParaRPr>
            </a:p>
          </p:txBody>
        </p:sp>
      </p:grpSp>
      <p:grpSp>
        <p:nvGrpSpPr>
          <p:cNvPr id="5" name="组合 4"/>
          <p:cNvGrpSpPr/>
          <p:nvPr/>
        </p:nvGrpSpPr>
        <p:grpSpPr>
          <a:xfrm>
            <a:off x="519112" y="3033712"/>
            <a:ext cx="996554" cy="366713"/>
            <a:chOff x="692150" y="4260850"/>
            <a:chExt cx="1328738" cy="488950"/>
          </a:xfrm>
        </p:grpSpPr>
        <p:sp>
          <p:nvSpPr>
            <p:cNvPr id="16400" name="矩形 43"/>
            <p:cNvSpPr>
              <a:spLocks noChangeArrowheads="1"/>
            </p:cNvSpPr>
            <p:nvPr/>
          </p:nvSpPr>
          <p:spPr bwMode="auto">
            <a:xfrm>
              <a:off x="692150" y="42608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401" name="文本框 44"/>
            <p:cNvSpPr txBox="1">
              <a:spLocks noChangeArrowheads="1"/>
            </p:cNvSpPr>
            <p:nvPr/>
          </p:nvSpPr>
          <p:spPr bwMode="auto">
            <a:xfrm>
              <a:off x="868365" y="4297367"/>
              <a:ext cx="105469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第三章</a:t>
              </a:r>
            </a:p>
          </p:txBody>
        </p:sp>
      </p:grpSp>
      <p:grpSp>
        <p:nvGrpSpPr>
          <p:cNvPr id="13" name="组合 12"/>
          <p:cNvGrpSpPr/>
          <p:nvPr/>
        </p:nvGrpSpPr>
        <p:grpSpPr>
          <a:xfrm>
            <a:off x="519112" y="3529012"/>
            <a:ext cx="996554" cy="366713"/>
            <a:chOff x="692150" y="4921250"/>
            <a:chExt cx="1328738" cy="488950"/>
          </a:xfrm>
        </p:grpSpPr>
        <p:sp>
          <p:nvSpPr>
            <p:cNvPr id="16404" name="矩形 50"/>
            <p:cNvSpPr>
              <a:spLocks noChangeArrowheads="1"/>
            </p:cNvSpPr>
            <p:nvPr/>
          </p:nvSpPr>
          <p:spPr bwMode="auto">
            <a:xfrm>
              <a:off x="692150" y="49212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6405" name="文本框 51"/>
            <p:cNvSpPr txBox="1">
              <a:spLocks noChangeArrowheads="1"/>
            </p:cNvSpPr>
            <p:nvPr/>
          </p:nvSpPr>
          <p:spPr bwMode="auto">
            <a:xfrm>
              <a:off x="868363" y="4957763"/>
              <a:ext cx="105469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a:solidFill>
                    <a:srgbClr val="FFFFFF"/>
                  </a:solidFill>
                  <a:latin typeface="微软雅黑" pitchFamily="34" charset="-122"/>
                  <a:ea typeface="微软雅黑" pitchFamily="34" charset="-122"/>
                </a:rPr>
                <a:t>第四章</a:t>
              </a:r>
            </a:p>
          </p:txBody>
        </p:sp>
      </p:grpSp>
      <p:grpSp>
        <p:nvGrpSpPr>
          <p:cNvPr id="16406" name="组合 54"/>
          <p:cNvGrpSpPr>
            <a:grpSpLocks/>
          </p:cNvGrpSpPr>
          <p:nvPr/>
        </p:nvGrpSpPr>
        <p:grpSpPr bwMode="auto">
          <a:xfrm>
            <a:off x="367904" y="1288257"/>
            <a:ext cx="2026444" cy="697921"/>
            <a:chOff x="0" y="0"/>
            <a:chExt cx="2702007" cy="929797"/>
          </a:xfrm>
        </p:grpSpPr>
        <p:grpSp>
          <p:nvGrpSpPr>
            <p:cNvPr id="16412" name="组合 55"/>
            <p:cNvGrpSpPr>
              <a:grpSpLocks/>
            </p:cNvGrpSpPr>
            <p:nvPr/>
          </p:nvGrpSpPr>
          <p:grpSpPr bwMode="auto">
            <a:xfrm>
              <a:off x="0" y="0"/>
              <a:ext cx="2702007" cy="849531"/>
              <a:chOff x="0" y="0"/>
              <a:chExt cx="2702007" cy="849531"/>
            </a:xfrm>
          </p:grpSpPr>
          <p:sp>
            <p:nvSpPr>
              <p:cNvPr id="16414" name="文本框 57"/>
              <p:cNvSpPr txBox="1">
                <a:spLocks noChangeArrowheads="1"/>
              </p:cNvSpPr>
              <p:nvPr/>
            </p:nvSpPr>
            <p:spPr bwMode="auto">
              <a:xfrm>
                <a:off x="0" y="0"/>
                <a:ext cx="1432561" cy="67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700" b="1" dirty="0">
                    <a:solidFill>
                      <a:schemeClr val="accent1">
                        <a:lumMod val="50000"/>
                      </a:schemeClr>
                    </a:solidFill>
                    <a:latin typeface="微软雅黑" pitchFamily="34" charset="-122"/>
                    <a:ea typeface="微软雅黑" pitchFamily="34" charset="-122"/>
                  </a:rPr>
                  <a:t>目录</a:t>
                </a:r>
              </a:p>
            </p:txBody>
          </p:sp>
          <p:cxnSp>
            <p:nvCxnSpPr>
              <p:cNvPr id="16415" name="直接连接符 58"/>
              <p:cNvCxnSpPr>
                <a:cxnSpLocks noChangeShapeType="1"/>
              </p:cNvCxnSpPr>
              <p:nvPr/>
            </p:nvCxnSpPr>
            <p:spPr bwMode="auto">
              <a:xfrm>
                <a:off x="151331" y="849531"/>
                <a:ext cx="2550676"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13" name="文本框 56"/>
            <p:cNvSpPr txBox="1">
              <a:spLocks noChangeArrowheads="1"/>
            </p:cNvSpPr>
            <p:nvPr/>
          </p:nvSpPr>
          <p:spPr bwMode="auto">
            <a:xfrm>
              <a:off x="527947" y="499264"/>
              <a:ext cx="1432561" cy="43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1500" b="1">
                  <a:solidFill>
                    <a:srgbClr val="1C4885"/>
                  </a:solidFill>
                  <a:latin typeface="微软雅黑" pitchFamily="34" charset="-122"/>
                  <a:ea typeface="微软雅黑" pitchFamily="34" charset="-122"/>
                </a:rPr>
                <a:t>Contents</a:t>
              </a:r>
              <a:endParaRPr lang="zh-CN" altLang="en-US" sz="1500" b="1">
                <a:solidFill>
                  <a:srgbClr val="1C4885"/>
                </a:solidFill>
                <a:latin typeface="微软雅黑" pitchFamily="34" charset="-122"/>
                <a:ea typeface="微软雅黑" pitchFamily="34" charset="-122"/>
              </a:endParaRPr>
            </a:p>
          </p:txBody>
        </p:sp>
      </p:grpSp>
      <p:pic>
        <p:nvPicPr>
          <p:cNvPr id="16407" name="图片 5"/>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399360" y="3009900"/>
            <a:ext cx="474464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 name="组合 41"/>
          <p:cNvGrpSpPr/>
          <p:nvPr/>
        </p:nvGrpSpPr>
        <p:grpSpPr>
          <a:xfrm>
            <a:off x="1654969" y="4010018"/>
            <a:ext cx="2553890" cy="388534"/>
            <a:chOff x="2206625" y="5581650"/>
            <a:chExt cx="2581275" cy="369332"/>
          </a:xfrm>
        </p:grpSpPr>
        <p:sp>
          <p:nvSpPr>
            <p:cNvPr id="43" name="矩形 70"/>
            <p:cNvSpPr>
              <a:spLocks noChangeArrowheads="1"/>
            </p:cNvSpPr>
            <p:nvPr/>
          </p:nvSpPr>
          <p:spPr bwMode="auto">
            <a:xfrm>
              <a:off x="2206625" y="5581650"/>
              <a:ext cx="2581275" cy="369332"/>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ctr" eaLnBrk="1" hangingPunct="1">
                <a:spcBef>
                  <a:spcPct val="50000"/>
                </a:spcBef>
              </a:pPr>
              <a:endParaRPr lang="zh-CN" altLang="en-US" sz="1200" b="1">
                <a:solidFill>
                  <a:srgbClr val="000000"/>
                </a:solidFill>
                <a:latin typeface="Arial" pitchFamily="34" charset="0"/>
              </a:endParaRPr>
            </a:p>
          </p:txBody>
        </p:sp>
        <p:sp>
          <p:nvSpPr>
            <p:cNvPr id="44" name="Rectangle 6"/>
            <p:cNvSpPr>
              <a:spLocks noChangeArrowheads="1"/>
            </p:cNvSpPr>
            <p:nvPr/>
          </p:nvSpPr>
          <p:spPr bwMode="auto">
            <a:xfrm>
              <a:off x="2208213" y="5626101"/>
              <a:ext cx="2466975" cy="30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500" b="1" dirty="0" smtClean="0">
                  <a:solidFill>
                    <a:srgbClr val="1C4885"/>
                  </a:solidFill>
                  <a:latin typeface="微软雅黑" pitchFamily="34" charset="-122"/>
                  <a:ea typeface="微软雅黑" pitchFamily="34" charset="-122"/>
                </a:rPr>
                <a:t>数据项目的实施计划</a:t>
              </a:r>
              <a:endParaRPr lang="zh-CN" altLang="en-US" sz="1500" b="1" dirty="0">
                <a:solidFill>
                  <a:srgbClr val="1C4885"/>
                </a:solidFill>
                <a:latin typeface="微软雅黑" pitchFamily="34" charset="-122"/>
                <a:ea typeface="微软雅黑" pitchFamily="34" charset="-122"/>
              </a:endParaRPr>
            </a:p>
          </p:txBody>
        </p:sp>
      </p:grpSp>
      <p:grpSp>
        <p:nvGrpSpPr>
          <p:cNvPr id="45" name="组合 44"/>
          <p:cNvGrpSpPr/>
          <p:nvPr/>
        </p:nvGrpSpPr>
        <p:grpSpPr>
          <a:xfrm>
            <a:off x="519112" y="4010014"/>
            <a:ext cx="996554" cy="366713"/>
            <a:chOff x="692150" y="5581650"/>
            <a:chExt cx="1328738" cy="488950"/>
          </a:xfrm>
        </p:grpSpPr>
        <p:sp>
          <p:nvSpPr>
            <p:cNvPr id="46" name="矩形 68"/>
            <p:cNvSpPr>
              <a:spLocks noChangeArrowheads="1"/>
            </p:cNvSpPr>
            <p:nvPr/>
          </p:nvSpPr>
          <p:spPr bwMode="auto">
            <a:xfrm>
              <a:off x="692150" y="5581650"/>
              <a:ext cx="1328738" cy="4889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7" name="文本框 69"/>
            <p:cNvSpPr txBox="1">
              <a:spLocks noChangeArrowheads="1"/>
            </p:cNvSpPr>
            <p:nvPr/>
          </p:nvSpPr>
          <p:spPr bwMode="auto">
            <a:xfrm>
              <a:off x="868363" y="5618163"/>
              <a:ext cx="105469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500" b="1" dirty="0" smtClean="0">
                  <a:solidFill>
                    <a:srgbClr val="FFFFFF"/>
                  </a:solidFill>
                  <a:latin typeface="微软雅黑" pitchFamily="34" charset="-122"/>
                  <a:ea typeface="微软雅黑" pitchFamily="34" charset="-122"/>
                </a:rPr>
                <a:t>第五章</a:t>
              </a:r>
              <a:endParaRPr lang="zh-CN" altLang="en-US" sz="1500" b="1" dirty="0">
                <a:solidFill>
                  <a:srgbClr val="FFFFFF"/>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407"/>
                                        </p:tgtEl>
                                        <p:attrNameLst>
                                          <p:attrName>style.visibility</p:attrName>
                                        </p:attrNameLst>
                                      </p:cBhvr>
                                      <p:to>
                                        <p:strVal val="visible"/>
                                      </p:to>
                                    </p:set>
                                    <p:animEffect transition="in" filter="fade">
                                      <p:cBhvr>
                                        <p:cTn id="7" dur="1000"/>
                                        <p:tgtEl>
                                          <p:spTgt spid="16407"/>
                                        </p:tgtEl>
                                      </p:cBhvr>
                                    </p:animEffect>
                                    <p:anim calcmode="lin" valueType="num">
                                      <p:cBhvr>
                                        <p:cTn id="8" dur="1000" fill="hold"/>
                                        <p:tgtEl>
                                          <p:spTgt spid="16407"/>
                                        </p:tgtEl>
                                        <p:attrNameLst>
                                          <p:attrName>ppt_x</p:attrName>
                                        </p:attrNameLst>
                                      </p:cBhvr>
                                      <p:tavLst>
                                        <p:tav tm="0">
                                          <p:val>
                                            <p:strVal val="#ppt_x"/>
                                          </p:val>
                                        </p:tav>
                                        <p:tav tm="100000">
                                          <p:val>
                                            <p:strVal val="#ppt_x"/>
                                          </p:val>
                                        </p:tav>
                                      </p:tavLst>
                                    </p:anim>
                                    <p:anim calcmode="lin" valueType="num">
                                      <p:cBhvr>
                                        <p:cTn id="9" dur="1000" fill="hold"/>
                                        <p:tgtEl>
                                          <p:spTgt spid="164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6406"/>
                                        </p:tgtEl>
                                        <p:attrNameLst>
                                          <p:attrName>style.visibility</p:attrName>
                                        </p:attrNameLst>
                                      </p:cBhvr>
                                      <p:to>
                                        <p:strVal val="visible"/>
                                      </p:to>
                                    </p:set>
                                    <p:anim calcmode="lin" valueType="num">
                                      <p:cBhvr additive="base">
                                        <p:cTn id="14" dur="500" fill="hold"/>
                                        <p:tgtEl>
                                          <p:spTgt spid="16406"/>
                                        </p:tgtEl>
                                        <p:attrNameLst>
                                          <p:attrName>ppt_x</p:attrName>
                                        </p:attrNameLst>
                                      </p:cBhvr>
                                      <p:tavLst>
                                        <p:tav tm="0">
                                          <p:val>
                                            <p:strVal val="0-#ppt_w/2"/>
                                          </p:val>
                                        </p:tav>
                                        <p:tav tm="100000">
                                          <p:val>
                                            <p:strVal val="#ppt_x"/>
                                          </p:val>
                                        </p:tav>
                                      </p:tavLst>
                                    </p:anim>
                                    <p:anim calcmode="lin" valueType="num">
                                      <p:cBhvr additive="base">
                                        <p:cTn id="15" dur="500" fill="hold"/>
                                        <p:tgtEl>
                                          <p:spTgt spid="1640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0-#ppt_w/2"/>
                                          </p:val>
                                        </p:tav>
                                        <p:tav tm="100000">
                                          <p:val>
                                            <p:strVal val="#ppt_x"/>
                                          </p:val>
                                        </p:tav>
                                      </p:tavLst>
                                    </p:anim>
                                    <p:anim calcmode="lin" valueType="num">
                                      <p:cBhvr additive="base">
                                        <p:cTn id="3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0-#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0-#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500" fill="hold"/>
                                        <p:tgtEl>
                                          <p:spTgt spid="11"/>
                                        </p:tgtEl>
                                        <p:attrNameLst>
                                          <p:attrName>ppt_w</p:attrName>
                                        </p:attrNameLst>
                                      </p:cBhvr>
                                      <p:tavLst>
                                        <p:tav tm="0">
                                          <p:val>
                                            <p:fltVal val="0"/>
                                          </p:val>
                                        </p:tav>
                                        <p:tav tm="100000">
                                          <p:val>
                                            <p:strVal val="#ppt_w"/>
                                          </p:val>
                                        </p:tav>
                                      </p:tavLst>
                                    </p:anim>
                                    <p:anim calcmode="lin" valueType="num">
                                      <p:cBhvr>
                                        <p:cTn id="66" dur="500" fill="hold"/>
                                        <p:tgtEl>
                                          <p:spTgt spid="11"/>
                                        </p:tgtEl>
                                        <p:attrNameLst>
                                          <p:attrName>ppt_h</p:attrName>
                                        </p:attrNameLst>
                                      </p:cBhvr>
                                      <p:tavLst>
                                        <p:tav tm="0">
                                          <p:val>
                                            <p:fltVal val="0"/>
                                          </p:val>
                                        </p:tav>
                                        <p:tav tm="100000">
                                          <p:val>
                                            <p:strVal val="#ppt_h"/>
                                          </p:val>
                                        </p:tav>
                                      </p:tavLst>
                                    </p:anim>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 calcmode="lin" valueType="num">
                                      <p:cBhvr additive="base">
                                        <p:cTn id="72" dur="500" fill="hold"/>
                                        <p:tgtEl>
                                          <p:spTgt spid="45"/>
                                        </p:tgtEl>
                                        <p:attrNameLst>
                                          <p:attrName>ppt_x</p:attrName>
                                        </p:attrNameLst>
                                      </p:cBhvr>
                                      <p:tavLst>
                                        <p:tav tm="0">
                                          <p:val>
                                            <p:strVal val="0-#ppt_w/2"/>
                                          </p:val>
                                        </p:tav>
                                        <p:tav tm="100000">
                                          <p:val>
                                            <p:strVal val="#ppt_x"/>
                                          </p:val>
                                        </p:tav>
                                      </p:tavLst>
                                    </p:anim>
                                    <p:anim calcmode="lin" valueType="num">
                                      <p:cBhvr additive="base">
                                        <p:cTn id="7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nodeType="clickEffect">
                                  <p:stCondLst>
                                    <p:cond delay="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ppt_w</p:attrName>
                                        </p:attrNameLst>
                                      </p:cBhvr>
                                      <p:tavLst>
                                        <p:tav tm="0">
                                          <p:val>
                                            <p:fltVal val="0"/>
                                          </p:val>
                                        </p:tav>
                                        <p:tav tm="100000">
                                          <p:val>
                                            <p:strVal val="#ppt_w"/>
                                          </p:val>
                                        </p:tav>
                                      </p:tavLst>
                                    </p:anim>
                                    <p:anim calcmode="lin" valueType="num">
                                      <p:cBhvr>
                                        <p:cTn id="79" dur="500" fill="hold"/>
                                        <p:tgtEl>
                                          <p:spTgt spid="42"/>
                                        </p:tgtEl>
                                        <p:attrNameLst>
                                          <p:attrName>ppt_h</p:attrName>
                                        </p:attrNameLst>
                                      </p:cBhvr>
                                      <p:tavLst>
                                        <p:tav tm="0">
                                          <p:val>
                                            <p:fltVal val="0"/>
                                          </p:val>
                                        </p:tav>
                                        <p:tav tm="100000">
                                          <p:val>
                                            <p:strVal val="#ppt_h"/>
                                          </p:val>
                                        </p:tav>
                                      </p:tavLst>
                                    </p:anim>
                                    <p:animEffect transition="in" filter="fade">
                                      <p:cBhvr>
                                        <p:cTn id="8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20" name="文本框 10"/>
          <p:cNvSpPr txBox="1">
            <a:spLocks noChangeArrowheads="1"/>
          </p:cNvSpPr>
          <p:nvPr/>
        </p:nvSpPr>
        <p:spPr bwMode="auto">
          <a:xfrm>
            <a:off x="130968" y="165497"/>
            <a:ext cx="4844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数据项目的</a:t>
            </a:r>
            <a:r>
              <a:rPr lang="zh-CN" altLang="en-US" b="1" dirty="0" smtClean="0">
                <a:solidFill>
                  <a:srgbClr val="1C4885"/>
                </a:solidFill>
                <a:latin typeface="微软雅黑" pitchFamily="34" charset="-122"/>
                <a:ea typeface="微软雅黑" pitchFamily="34" charset="-122"/>
              </a:rPr>
              <a:t>实施计划（</a:t>
            </a:r>
            <a:r>
              <a:rPr lang="zh-CN" altLang="en-US" b="1" dirty="0">
                <a:solidFill>
                  <a:srgbClr val="1C4885"/>
                </a:solidFill>
                <a:latin typeface="微软雅黑" pitchFamily="34" charset="-122"/>
                <a:ea typeface="微软雅黑" pitchFamily="34" charset="-122"/>
              </a:rPr>
              <a:t>分段并行实施）</a:t>
            </a:r>
          </a:p>
        </p:txBody>
      </p:sp>
      <p:sp>
        <p:nvSpPr>
          <p:cNvPr id="21"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2" name="文本框 21"/>
          <p:cNvSpPr txBox="1"/>
          <p:nvPr/>
        </p:nvSpPr>
        <p:spPr>
          <a:xfrm>
            <a:off x="589359" y="2204970"/>
            <a:ext cx="1666953" cy="1398844"/>
          </a:xfrm>
          <a:prstGeom prst="rect">
            <a:avLst/>
          </a:prstGeom>
          <a:noFill/>
        </p:spPr>
        <p:txBody>
          <a:bodyPr wrap="square" lIns="68580" tIns="34290" rIns="68580" bIns="34290" rtlCol="0">
            <a:spAutoFit/>
          </a:bodyPr>
          <a:lstStyle/>
          <a:p>
            <a:pPr algn="just">
              <a:lnSpc>
                <a:spcPct val="12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底层数据主要是打通各个数据孤岛，统一数据存储规则和计算逻辑，这个可以由</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IT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中心主导并将数据集成现在的公司数据中心。</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2606277" y="2204970"/>
            <a:ext cx="1666953" cy="1620444"/>
          </a:xfrm>
          <a:prstGeom prst="rect">
            <a:avLst/>
          </a:prstGeom>
          <a:noFill/>
        </p:spPr>
        <p:txBody>
          <a:bodyPr wrap="square" lIns="68580" tIns="34290" rIns="68580" bIns="34290" rtlCol="0">
            <a:spAutoFit/>
          </a:bodyPr>
          <a:lstStyle/>
          <a:p>
            <a:pPr algn="just">
              <a:lnSpc>
                <a:spcPct val="12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标签体系主要是运营部分使用，所以和技术的相关性并不高，因此关于会员标签体系的实施可以由（外呼、</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rPr>
              <a:t>TV</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、电商）建立小组进行讨论和制定相关规则。</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730913" y="2217833"/>
            <a:ext cx="1666953" cy="1620444"/>
          </a:xfrm>
          <a:prstGeom prst="rect">
            <a:avLst/>
          </a:prstGeom>
          <a:noFill/>
        </p:spPr>
        <p:txBody>
          <a:bodyPr wrap="square" lIns="68580" tIns="34290" rIns="68580" bIns="34290" rtlCol="0">
            <a:spAutoFit/>
          </a:bodyPr>
          <a:lstStyle/>
          <a:p>
            <a:pPr algn="just">
              <a:lnSpc>
                <a:spcPct val="12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相对前面两项，商品标签的体系的完善是工作量最大的部分，也是关乎整个会员标签体系优劣的部分，因此这个部分不但要分段还需要加上试点实施。</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795036" y="2190021"/>
            <a:ext cx="1666953" cy="955646"/>
          </a:xfrm>
          <a:prstGeom prst="rect">
            <a:avLst/>
          </a:prstGeom>
          <a:noFill/>
        </p:spPr>
        <p:txBody>
          <a:bodyPr wrap="square" lIns="68580" tIns="34290" rIns="68580" bIns="34290" rtlCol="0">
            <a:spAutoFit/>
          </a:bodyPr>
          <a:lstStyle/>
          <a:p>
            <a:pPr algn="just">
              <a:lnSpc>
                <a:spcPct val="120000"/>
              </a:lnSpc>
            </a:pP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 在底层数据和会员标签体系、商品标签、完善的情况下进行数据开发。</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26" name="Straight Connector 32"/>
          <p:cNvCxnSpPr/>
          <p:nvPr/>
        </p:nvCxnSpPr>
        <p:spPr>
          <a:xfrm>
            <a:off x="786939" y="4104310"/>
            <a:ext cx="1177384"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32"/>
          <p:cNvCxnSpPr/>
          <p:nvPr/>
        </p:nvCxnSpPr>
        <p:spPr>
          <a:xfrm>
            <a:off x="2851062" y="4104310"/>
            <a:ext cx="1177384"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2"/>
          <p:cNvCxnSpPr/>
          <p:nvPr/>
        </p:nvCxnSpPr>
        <p:spPr>
          <a:xfrm>
            <a:off x="4975698" y="4104310"/>
            <a:ext cx="1177384"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2"/>
          <p:cNvCxnSpPr/>
          <p:nvPr/>
        </p:nvCxnSpPr>
        <p:spPr>
          <a:xfrm>
            <a:off x="7039821" y="4104310"/>
            <a:ext cx="1177384" cy="0"/>
          </a:xfrm>
          <a:prstGeom prst="line">
            <a:avLst/>
          </a:prstGeom>
          <a:ln w="19050">
            <a:solidFill>
              <a:srgbClr val="1C488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542369" y="1299807"/>
            <a:ext cx="1760934" cy="754956"/>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底层数据</a:t>
            </a:r>
            <a:endParaRPr lang="zh-CN" altLang="en-US" sz="1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2559287" y="1299807"/>
            <a:ext cx="1760934" cy="754956"/>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会员标签体系</a:t>
            </a:r>
            <a:endParaRPr lang="zh-CN" altLang="en-US" sz="1600" b="1" dirty="0">
              <a:latin typeface="微软雅黑" panose="020B0503020204020204" pitchFamily="34" charset="-122"/>
              <a:ea typeface="微软雅黑" panose="020B0503020204020204" pitchFamily="34" charset="-122"/>
            </a:endParaRPr>
          </a:p>
        </p:txBody>
      </p:sp>
      <p:sp>
        <p:nvSpPr>
          <p:cNvPr id="18" name="圆角矩形 17"/>
          <p:cNvSpPr/>
          <p:nvPr/>
        </p:nvSpPr>
        <p:spPr>
          <a:xfrm>
            <a:off x="4701813" y="1299807"/>
            <a:ext cx="1760934" cy="754956"/>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商品标签完善</a:t>
            </a:r>
            <a:endParaRPr lang="zh-CN" altLang="en-US" sz="1600" b="1" dirty="0">
              <a:latin typeface="微软雅黑" panose="020B0503020204020204" pitchFamily="34" charset="-122"/>
              <a:ea typeface="微软雅黑" panose="020B0503020204020204" pitchFamily="34" charset="-122"/>
            </a:endParaRPr>
          </a:p>
        </p:txBody>
      </p:sp>
      <p:sp>
        <p:nvSpPr>
          <p:cNvPr id="19" name="圆角矩形 18"/>
          <p:cNvSpPr/>
          <p:nvPr/>
        </p:nvSpPr>
        <p:spPr>
          <a:xfrm>
            <a:off x="6804020" y="1299807"/>
            <a:ext cx="1760934" cy="754956"/>
          </a:xfrm>
          <a:prstGeom prst="round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对会员打标签</a:t>
            </a:r>
            <a:endParaRPr lang="zh-CN" altLang="en-US" sz="1600" b="1"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2043331" y="4394108"/>
            <a:ext cx="5039912" cy="327782"/>
          </a:xfrm>
          <a:prstGeom prst="rect">
            <a:avLst/>
          </a:prstGeom>
          <a:noFill/>
        </p:spPr>
        <p:txBody>
          <a:bodyPr wrap="square" lIns="68580" tIns="34290" rIns="68580" bIns="34290" rtlCol="0">
            <a:spAutoFit/>
          </a:bodyPr>
          <a:lstStyle/>
          <a:p>
            <a:pPr algn="just">
              <a:lnSpc>
                <a:spcPct val="120000"/>
              </a:lnSpc>
            </a:pPr>
            <a:r>
              <a:rPr lang="zh-CN" altLang="en-US" sz="1400" dirty="0" smtClean="0">
                <a:solidFill>
                  <a:schemeClr val="tx1">
                    <a:lumMod val="50000"/>
                    <a:lumOff val="50000"/>
                  </a:schemeClr>
                </a:solidFill>
                <a:latin typeface="微软雅黑" panose="020B0503020204020204" pitchFamily="34" charset="-122"/>
                <a:ea typeface="微软雅黑" panose="020B0503020204020204" pitchFamily="34" charset="-122"/>
              </a:rPr>
              <a:t>以上的四个步骤都可以分段按一定的优先级并行实施</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180178"/>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 presetClass="entr" presetSubtype="4"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25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5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25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250"/>
                                  </p:stCondLst>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500" fill="hold"/>
                                        <p:tgtEl>
                                          <p:spTgt spid="30"/>
                                        </p:tgtEl>
                                        <p:attrNameLst>
                                          <p:attrName>ppt_x</p:attrName>
                                        </p:attrNameLst>
                                      </p:cBhvr>
                                      <p:tavLst>
                                        <p:tav tm="0">
                                          <p:val>
                                            <p:strVal val="#ppt_x"/>
                                          </p:val>
                                        </p:tav>
                                        <p:tav tm="100000">
                                          <p:val>
                                            <p:strVal val="#ppt_x"/>
                                          </p:val>
                                        </p:tav>
                                      </p:tavLst>
                                    </p:anim>
                                    <p:anim calcmode="lin" valueType="num">
                                      <p:cBhvr additive="base">
                                        <p:cTn id="5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p:bldP spid="24" grpId="0"/>
      <p:bldP spid="25"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3" name="文本框 10"/>
          <p:cNvSpPr txBox="1">
            <a:spLocks noChangeArrowheads="1"/>
          </p:cNvSpPr>
          <p:nvPr/>
        </p:nvSpPr>
        <p:spPr bwMode="auto">
          <a:xfrm>
            <a:off x="130968" y="165497"/>
            <a:ext cx="37732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数据项目的</a:t>
            </a:r>
            <a:r>
              <a:rPr lang="zh-CN" altLang="en-US" b="1" dirty="0" smtClean="0">
                <a:solidFill>
                  <a:srgbClr val="1C4885"/>
                </a:solidFill>
                <a:latin typeface="微软雅黑" pitchFamily="34" charset="-122"/>
                <a:ea typeface="微软雅黑" pitchFamily="34" charset="-122"/>
              </a:rPr>
              <a:t>实施计划（试点实施）</a:t>
            </a:r>
            <a:endParaRPr lang="zh-CN" altLang="en-US" b="1" dirty="0">
              <a:solidFill>
                <a:srgbClr val="1C4885"/>
              </a:solidFill>
              <a:latin typeface="微软雅黑" pitchFamily="34" charset="-122"/>
              <a:ea typeface="微软雅黑" pitchFamily="34" charset="-122"/>
            </a:endParaRPr>
          </a:p>
        </p:txBody>
      </p:sp>
      <p:sp>
        <p:nvSpPr>
          <p:cNvPr id="14"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pic>
        <p:nvPicPr>
          <p:cNvPr id="15" name="图片 14"/>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180034" y="1060599"/>
            <a:ext cx="2169827" cy="2169826"/>
          </a:xfrm>
          <a:custGeom>
            <a:avLst/>
            <a:gdLst>
              <a:gd name="connsiteX0" fmla="*/ 1446531 w 2893102"/>
              <a:gd name="connsiteY0" fmla="*/ 0 h 2893101"/>
              <a:gd name="connsiteX1" fmla="*/ 1446572 w 2893102"/>
              <a:gd name="connsiteY1" fmla="*/ 0 h 2893101"/>
              <a:gd name="connsiteX2" fmla="*/ 1594453 w 2893102"/>
              <a:gd name="connsiteY2" fmla="*/ 7468 h 2893101"/>
              <a:gd name="connsiteX3" fmla="*/ 2893102 w 2893102"/>
              <a:gd name="connsiteY3" fmla="*/ 1446550 h 2893101"/>
              <a:gd name="connsiteX4" fmla="*/ 1446551 w 2893102"/>
              <a:gd name="connsiteY4" fmla="*/ 2893101 h 2893101"/>
              <a:gd name="connsiteX5" fmla="*/ 0 w 2893102"/>
              <a:gd name="connsiteY5" fmla="*/ 1446550 h 2893101"/>
              <a:gd name="connsiteX6" fmla="*/ 1298650 w 2893102"/>
              <a:gd name="connsiteY6" fmla="*/ 7468 h 28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3102" h="2893101">
                <a:moveTo>
                  <a:pt x="1446531" y="0"/>
                </a:moveTo>
                <a:lnTo>
                  <a:pt x="1446572" y="0"/>
                </a:lnTo>
                <a:lnTo>
                  <a:pt x="1594453" y="7468"/>
                </a:lnTo>
                <a:cubicBezTo>
                  <a:pt x="2323885" y="81545"/>
                  <a:pt x="2893102" y="697574"/>
                  <a:pt x="2893102" y="1446550"/>
                </a:cubicBezTo>
                <a:cubicBezTo>
                  <a:pt x="2893102" y="2245458"/>
                  <a:pt x="2245459" y="2893101"/>
                  <a:pt x="1446551" y="2893101"/>
                </a:cubicBezTo>
                <a:cubicBezTo>
                  <a:pt x="647643" y="2893101"/>
                  <a:pt x="0" y="2245458"/>
                  <a:pt x="0" y="1446550"/>
                </a:cubicBezTo>
                <a:cubicBezTo>
                  <a:pt x="0" y="697574"/>
                  <a:pt x="569218" y="81545"/>
                  <a:pt x="1298650" y="7468"/>
                </a:cubicBezTo>
                <a:close/>
              </a:path>
            </a:pathLst>
          </a:custGeom>
          <a:effectLst>
            <a:outerShdw blurRad="114300" dist="63500" dir="5400000" algn="t" rotWithShape="0">
              <a:prstClr val="black">
                <a:alpha val="40000"/>
              </a:prstClr>
            </a:outerShdw>
          </a:effectLst>
        </p:spPr>
      </p:pic>
      <p:grpSp>
        <p:nvGrpSpPr>
          <p:cNvPr id="16" name="组合 15"/>
          <p:cNvGrpSpPr/>
          <p:nvPr/>
        </p:nvGrpSpPr>
        <p:grpSpPr>
          <a:xfrm>
            <a:off x="1019927" y="3546608"/>
            <a:ext cx="2490039" cy="1296128"/>
            <a:chOff x="6788504" y="1858672"/>
            <a:chExt cx="2706843" cy="1728169"/>
          </a:xfrm>
        </p:grpSpPr>
        <p:sp>
          <p:nvSpPr>
            <p:cNvPr id="17" name="文本框 16"/>
            <p:cNvSpPr txBox="1"/>
            <p:nvPr/>
          </p:nvSpPr>
          <p:spPr>
            <a:xfrm>
              <a:off x="7608445" y="1858672"/>
              <a:ext cx="981417" cy="410369"/>
            </a:xfrm>
            <a:prstGeom prst="rect">
              <a:avLst/>
            </a:prstGeom>
            <a:noFill/>
          </p:spPr>
          <p:txBody>
            <a:bodyPr wrap="none" rtlCol="0">
              <a:spAutoFit/>
            </a:bodyPr>
            <a:lstStyle/>
            <a:p>
              <a:r>
                <a:rPr lang="zh-CN" altLang="en-US" sz="1400" b="1" dirty="0" smtClean="0">
                  <a:solidFill>
                    <a:schemeClr val="tx1">
                      <a:lumMod val="50000"/>
                      <a:lumOff val="50000"/>
                    </a:schemeClr>
                  </a:solidFill>
                  <a:latin typeface="微软雅黑" panose="020B0503020204020204" pitchFamily="34" charset="-122"/>
                  <a:ea typeface="微软雅黑" panose="020B0503020204020204" pitchFamily="34" charset="-122"/>
                </a:rPr>
                <a:t>电商试点</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flipV="1">
              <a:off x="7357096" y="2289066"/>
              <a:ext cx="1569660" cy="4571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788504" y="2478846"/>
              <a:ext cx="2706843" cy="1107995"/>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由于整个方案中的第三块商品标签的完善工作量巨大，会拖长整个项目时长，而相对来说电商的数据较为完整并且数据量大容易出成果。</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aphicFrame>
        <p:nvGraphicFramePr>
          <p:cNvPr id="20" name="图表 19"/>
          <p:cNvGraphicFramePr/>
          <p:nvPr>
            <p:extLst>
              <p:ext uri="{D42A27DB-BD31-4B8C-83A1-F6EECF244321}">
                <p14:modId xmlns:p14="http://schemas.microsoft.com/office/powerpoint/2010/main" val="4236996861"/>
              </p:ext>
            </p:extLst>
          </p:nvPr>
        </p:nvGraphicFramePr>
        <p:xfrm>
          <a:off x="4277377" y="1701623"/>
          <a:ext cx="3811249" cy="2075239"/>
        </p:xfrm>
        <a:graphic>
          <a:graphicData uri="http://schemas.openxmlformats.org/drawingml/2006/chart">
            <c:chart xmlns:c="http://schemas.openxmlformats.org/drawingml/2006/chart" xmlns:r="http://schemas.openxmlformats.org/officeDocument/2006/relationships" r:id="rId3"/>
          </a:graphicData>
        </a:graphic>
      </p:graphicFrame>
      <p:sp>
        <p:nvSpPr>
          <p:cNvPr id="22" name="文本框 21"/>
          <p:cNvSpPr txBox="1"/>
          <p:nvPr/>
        </p:nvSpPr>
        <p:spPr>
          <a:xfrm>
            <a:off x="4582394" y="1391252"/>
            <a:ext cx="2018501" cy="261610"/>
          </a:xfrm>
          <a:prstGeom prst="rect">
            <a:avLst/>
          </a:prstGeom>
          <a:noFill/>
        </p:spPr>
        <p:txBody>
          <a:bodyPr wrap="none" rtlCol="0">
            <a:spAutoFit/>
          </a:bodyPr>
          <a:lstStyle/>
          <a:p>
            <a:r>
              <a:rPr lang="zh-CN" altLang="en-US" sz="1100" b="1" dirty="0" smtClean="0">
                <a:solidFill>
                  <a:schemeClr val="tx1">
                    <a:lumMod val="50000"/>
                    <a:lumOff val="50000"/>
                  </a:schemeClr>
                </a:solidFill>
                <a:latin typeface="微软雅黑" panose="020B0503020204020204" pitchFamily="34" charset="-122"/>
                <a:ea typeface="微软雅黑" panose="020B0503020204020204" pitchFamily="34" charset="-122"/>
              </a:rPr>
              <a:t>试点成功后推向公司整体利用</a:t>
            </a:r>
            <a:endParaRPr lang="zh-CN" altLang="en-US" sz="11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452476" y="4010006"/>
            <a:ext cx="3542783" cy="553998"/>
            <a:chOff x="5537600" y="2075944"/>
            <a:chExt cx="4723711" cy="738664"/>
          </a:xfrm>
        </p:grpSpPr>
        <p:sp>
          <p:nvSpPr>
            <p:cNvPr id="25" name="文本框 24"/>
            <p:cNvSpPr txBox="1"/>
            <p:nvPr/>
          </p:nvSpPr>
          <p:spPr>
            <a:xfrm>
              <a:off x="5569733" y="2075944"/>
              <a:ext cx="1477328" cy="369332"/>
            </a:xfrm>
            <a:prstGeom prst="rect">
              <a:avLst/>
            </a:prstGeom>
            <a:noFill/>
          </p:spPr>
          <p:txBody>
            <a:bodyPr wrap="none" rtlCol="0">
              <a:spAutoFit/>
            </a:bodyPr>
            <a:lstStyle/>
            <a:p>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rPr>
                <a:t>商品标签逻辑</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5537600" y="2445276"/>
              <a:ext cx="4723711" cy="369332"/>
            </a:xfrm>
            <a:prstGeom prst="rect">
              <a:avLst/>
            </a:prstGeom>
          </p:spPr>
          <p:txBody>
            <a:bodyPr wrap="square">
              <a:spAutoFit/>
            </a:bodyPr>
            <a:lstStyle/>
            <a:p>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热销 </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高流量  </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时间轴 </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优先品类</a:t>
              </a:r>
              <a:r>
                <a:rPr lang="en-US" altLang="zh-CN" sz="1200"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2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par>
                                <p:cTn id="19" presetID="22" presetClass="entr" presetSubtype="1"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up)">
                                      <p:cBhvr>
                                        <p:cTn id="21" dur="500"/>
                                        <p:tgtEl>
                                          <p:spTgt spid="1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Graphic spid="20"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文本框 10"/>
          <p:cNvSpPr txBox="1">
            <a:spLocks noChangeArrowheads="1"/>
          </p:cNvSpPr>
          <p:nvPr/>
        </p:nvSpPr>
        <p:spPr bwMode="auto">
          <a:xfrm>
            <a:off x="130968" y="165497"/>
            <a:ext cx="3716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数据项目的</a:t>
            </a:r>
            <a:r>
              <a:rPr lang="zh-CN" altLang="en-US" b="1" dirty="0" smtClean="0">
                <a:solidFill>
                  <a:srgbClr val="1C4885"/>
                </a:solidFill>
                <a:latin typeface="微软雅黑" pitchFamily="34" charset="-122"/>
                <a:ea typeface="微软雅黑" pitchFamily="34" charset="-122"/>
              </a:rPr>
              <a:t>实施计划（计划进度）</a:t>
            </a:r>
            <a:endParaRPr lang="zh-CN" altLang="en-US" b="1" dirty="0">
              <a:latin typeface="微软雅黑" pitchFamily="34" charset="-122"/>
              <a:ea typeface="微软雅黑" pitchFamily="34" charset="-122"/>
            </a:endParaRPr>
          </a:p>
        </p:txBody>
      </p:sp>
      <p:sp>
        <p:nvSpPr>
          <p:cNvPr id="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 name="Freeform 8"/>
          <p:cNvSpPr>
            <a:spLocks noChangeArrowheads="1"/>
          </p:cNvSpPr>
          <p:nvPr/>
        </p:nvSpPr>
        <p:spPr bwMode="auto">
          <a:xfrm>
            <a:off x="2346690" y="1281189"/>
            <a:ext cx="1248316"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4" y="2167"/>
                </a:moveTo>
                <a:cubicBezTo>
                  <a:pt x="1849" y="2045"/>
                  <a:pt x="2201" y="1614"/>
                  <a:pt x="2201" y="1100"/>
                </a:cubicBezTo>
                <a:cubicBezTo>
                  <a:pt x="2201" y="493"/>
                  <a:pt x="1708" y="0"/>
                  <a:pt x="1100" y="0"/>
                </a:cubicBezTo>
                <a:cubicBezTo>
                  <a:pt x="493" y="0"/>
                  <a:pt x="0" y="493"/>
                  <a:pt x="0" y="1100"/>
                </a:cubicBezTo>
                <a:cubicBezTo>
                  <a:pt x="0" y="1614"/>
                  <a:pt x="351" y="2045"/>
                  <a:pt x="826" y="2167"/>
                </a:cubicBezTo>
                <a:lnTo>
                  <a:pt x="954" y="2325"/>
                </a:lnTo>
                <a:lnTo>
                  <a:pt x="1100" y="2508"/>
                </a:lnTo>
                <a:lnTo>
                  <a:pt x="1247" y="2325"/>
                </a:lnTo>
                <a:lnTo>
                  <a:pt x="1374" y="2167"/>
                </a:lnTo>
                <a:close/>
              </a:path>
            </a:pathLst>
          </a:custGeom>
          <a:solidFill>
            <a:srgbClr val="1C4885"/>
          </a:solidFill>
          <a:ln w="10" cap="flat" cmpd="sng">
            <a:solidFill>
              <a:schemeClr val="bg2"/>
            </a:solidFill>
            <a:bevel/>
            <a:headEnd/>
            <a:tailEnd/>
          </a:ln>
        </p:spPr>
        <p:txBody>
          <a:bodyPr/>
          <a:lstStyle/>
          <a:p>
            <a:endParaRPr lang="zh-CN" altLang="en-US" sz="1180">
              <a:solidFill>
                <a:schemeClr val="tx1">
                  <a:lumMod val="50000"/>
                  <a:lumOff val="50000"/>
                </a:schemeClr>
              </a:solidFill>
            </a:endParaRPr>
          </a:p>
        </p:txBody>
      </p:sp>
      <p:sp>
        <p:nvSpPr>
          <p:cNvPr id="5" name="Oval 9"/>
          <p:cNvSpPr>
            <a:spLocks noChangeArrowheads="1"/>
          </p:cNvSpPr>
          <p:nvPr/>
        </p:nvSpPr>
        <p:spPr bwMode="auto">
          <a:xfrm>
            <a:off x="2420471" y="1354969"/>
            <a:ext cx="110075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6" name="Freeform 10"/>
          <p:cNvSpPr>
            <a:spLocks noChangeArrowheads="1"/>
          </p:cNvSpPr>
          <p:nvPr/>
        </p:nvSpPr>
        <p:spPr bwMode="auto">
          <a:xfrm>
            <a:off x="3894888"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1C4885"/>
          </a:solidFill>
          <a:ln w="10" cap="flat" cmpd="sng">
            <a:solidFill>
              <a:schemeClr val="bg2"/>
            </a:solidFill>
            <a:bevel/>
            <a:headEnd/>
            <a:tailEnd/>
          </a:ln>
        </p:spPr>
        <p:txBody>
          <a:bodyPr/>
          <a:lstStyle/>
          <a:p>
            <a:endParaRPr lang="zh-CN" altLang="en-US" sz="1180">
              <a:solidFill>
                <a:schemeClr val="tx1">
                  <a:lumMod val="50000"/>
                  <a:lumOff val="50000"/>
                </a:schemeClr>
              </a:solidFill>
            </a:endParaRPr>
          </a:p>
        </p:txBody>
      </p:sp>
      <p:sp>
        <p:nvSpPr>
          <p:cNvPr id="7" name="Oval 11"/>
          <p:cNvSpPr>
            <a:spLocks noChangeArrowheads="1"/>
          </p:cNvSpPr>
          <p:nvPr/>
        </p:nvSpPr>
        <p:spPr bwMode="auto">
          <a:xfrm>
            <a:off x="3968668"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8" name="Freeform 12"/>
          <p:cNvSpPr>
            <a:spLocks noChangeArrowheads="1"/>
          </p:cNvSpPr>
          <p:nvPr/>
        </p:nvSpPr>
        <p:spPr bwMode="auto">
          <a:xfrm>
            <a:off x="6972241" y="3051917"/>
            <a:ext cx="124831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9" y="2508"/>
                  <a:pt x="1101" y="2508"/>
                </a:cubicBezTo>
                <a:cubicBezTo>
                  <a:pt x="493" y="2508"/>
                  <a:pt x="0" y="2015"/>
                  <a:pt x="0" y="1408"/>
                </a:cubicBezTo>
                <a:cubicBezTo>
                  <a:pt x="0" y="895"/>
                  <a:pt x="352" y="464"/>
                  <a:pt x="827" y="342"/>
                </a:cubicBezTo>
                <a:lnTo>
                  <a:pt x="954" y="183"/>
                </a:lnTo>
                <a:lnTo>
                  <a:pt x="1101" y="0"/>
                </a:lnTo>
                <a:lnTo>
                  <a:pt x="1248" y="183"/>
                </a:lnTo>
                <a:lnTo>
                  <a:pt x="1375" y="342"/>
                </a:lnTo>
                <a:close/>
              </a:path>
            </a:pathLst>
          </a:custGeom>
          <a:solidFill>
            <a:srgbClr val="1C4885"/>
          </a:solidFill>
          <a:ln w="10" cap="flat" cmpd="sng">
            <a:solidFill>
              <a:schemeClr val="bg2"/>
            </a:solidFill>
            <a:bevel/>
            <a:headEnd/>
            <a:tailEnd/>
          </a:ln>
        </p:spPr>
        <p:txBody>
          <a:bodyPr/>
          <a:lstStyle/>
          <a:p>
            <a:endParaRPr lang="zh-CN" altLang="en-US" sz="1180">
              <a:solidFill>
                <a:schemeClr val="tx1">
                  <a:lumMod val="50000"/>
                  <a:lumOff val="50000"/>
                </a:schemeClr>
              </a:solidFill>
            </a:endParaRPr>
          </a:p>
        </p:txBody>
      </p:sp>
      <p:sp>
        <p:nvSpPr>
          <p:cNvPr id="9" name="Oval 13"/>
          <p:cNvSpPr>
            <a:spLocks noChangeArrowheads="1"/>
          </p:cNvSpPr>
          <p:nvPr/>
        </p:nvSpPr>
        <p:spPr bwMode="auto">
          <a:xfrm>
            <a:off x="7047211"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0" name="Line 14"/>
          <p:cNvSpPr>
            <a:spLocks noChangeShapeType="1"/>
          </p:cNvSpPr>
          <p:nvPr/>
        </p:nvSpPr>
        <p:spPr bwMode="auto">
          <a:xfrm>
            <a:off x="1510117" y="2843667"/>
            <a:ext cx="1379216"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11" name="Oval 15"/>
          <p:cNvSpPr>
            <a:spLocks noChangeArrowheads="1"/>
          </p:cNvSpPr>
          <p:nvPr/>
        </p:nvSpPr>
        <p:spPr bwMode="auto">
          <a:xfrm>
            <a:off x="1350648" y="2769886"/>
            <a:ext cx="157081" cy="157081"/>
          </a:xfrm>
          <a:prstGeom prst="ellipse">
            <a:avLst/>
          </a:prstGeom>
          <a:solidFill>
            <a:srgbClr val="1C488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2" name="Oval 16"/>
          <p:cNvSpPr>
            <a:spLocks noChangeArrowheads="1"/>
          </p:cNvSpPr>
          <p:nvPr/>
        </p:nvSpPr>
        <p:spPr bwMode="auto">
          <a:xfrm>
            <a:off x="1385159" y="2804396"/>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3" name="Oval 17"/>
          <p:cNvSpPr>
            <a:spLocks noChangeArrowheads="1"/>
          </p:cNvSpPr>
          <p:nvPr/>
        </p:nvSpPr>
        <p:spPr bwMode="auto">
          <a:xfrm>
            <a:off x="2895283" y="2769886"/>
            <a:ext cx="155890" cy="157081"/>
          </a:xfrm>
          <a:prstGeom prst="ellipse">
            <a:avLst/>
          </a:prstGeom>
          <a:solidFill>
            <a:srgbClr val="1C488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4" name="Oval 18"/>
          <p:cNvSpPr>
            <a:spLocks noChangeArrowheads="1"/>
          </p:cNvSpPr>
          <p:nvPr/>
        </p:nvSpPr>
        <p:spPr bwMode="auto">
          <a:xfrm>
            <a:off x="2929793" y="2804396"/>
            <a:ext cx="8806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5" name="Line 19"/>
          <p:cNvSpPr>
            <a:spLocks noChangeShapeType="1"/>
          </p:cNvSpPr>
          <p:nvPr/>
        </p:nvSpPr>
        <p:spPr bwMode="auto">
          <a:xfrm>
            <a:off x="3048794" y="2843667"/>
            <a:ext cx="1379216"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16" name="Oval 20"/>
          <p:cNvSpPr>
            <a:spLocks noChangeArrowheads="1"/>
          </p:cNvSpPr>
          <p:nvPr/>
        </p:nvSpPr>
        <p:spPr bwMode="auto">
          <a:xfrm>
            <a:off x="4428010" y="2769886"/>
            <a:ext cx="155890" cy="157081"/>
          </a:xfrm>
          <a:prstGeom prst="ellipse">
            <a:avLst/>
          </a:prstGeom>
          <a:solidFill>
            <a:srgbClr val="1C488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7" name="Oval 21"/>
          <p:cNvSpPr>
            <a:spLocks noChangeArrowheads="1"/>
          </p:cNvSpPr>
          <p:nvPr/>
        </p:nvSpPr>
        <p:spPr bwMode="auto">
          <a:xfrm>
            <a:off x="4462519" y="2804396"/>
            <a:ext cx="86871"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18" name="Line 22"/>
          <p:cNvSpPr>
            <a:spLocks noChangeShapeType="1"/>
          </p:cNvSpPr>
          <p:nvPr/>
        </p:nvSpPr>
        <p:spPr bwMode="auto">
          <a:xfrm>
            <a:off x="4582710" y="2843667"/>
            <a:ext cx="1379216"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19" name="Oval 23"/>
          <p:cNvSpPr>
            <a:spLocks noChangeArrowheads="1"/>
          </p:cNvSpPr>
          <p:nvPr/>
        </p:nvSpPr>
        <p:spPr bwMode="auto">
          <a:xfrm>
            <a:off x="5961926" y="2769886"/>
            <a:ext cx="155891" cy="157081"/>
          </a:xfrm>
          <a:prstGeom prst="ellipse">
            <a:avLst/>
          </a:prstGeom>
          <a:solidFill>
            <a:srgbClr val="1C488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20" name="Oval 24"/>
          <p:cNvSpPr>
            <a:spLocks noChangeArrowheads="1"/>
          </p:cNvSpPr>
          <p:nvPr/>
        </p:nvSpPr>
        <p:spPr bwMode="auto">
          <a:xfrm>
            <a:off x="5996437" y="2804396"/>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21" name="Line 25"/>
          <p:cNvSpPr>
            <a:spLocks noChangeShapeType="1"/>
          </p:cNvSpPr>
          <p:nvPr/>
        </p:nvSpPr>
        <p:spPr bwMode="auto">
          <a:xfrm>
            <a:off x="6122577" y="2843667"/>
            <a:ext cx="1379216"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22" name="Oval 26"/>
          <p:cNvSpPr>
            <a:spLocks noChangeArrowheads="1"/>
          </p:cNvSpPr>
          <p:nvPr/>
        </p:nvSpPr>
        <p:spPr bwMode="auto">
          <a:xfrm>
            <a:off x="7501793" y="2769886"/>
            <a:ext cx="155891" cy="157081"/>
          </a:xfrm>
          <a:prstGeom prst="ellipse">
            <a:avLst/>
          </a:prstGeom>
          <a:solidFill>
            <a:srgbClr val="1C4885"/>
          </a:solidFill>
          <a:ln w="10">
            <a:noFill/>
            <a:bevel/>
            <a:headEnd/>
            <a:tailEnd/>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23" name="Oval 27"/>
          <p:cNvSpPr>
            <a:spLocks noChangeArrowheads="1"/>
          </p:cNvSpPr>
          <p:nvPr/>
        </p:nvSpPr>
        <p:spPr bwMode="auto">
          <a:xfrm>
            <a:off x="7536304" y="2804396"/>
            <a:ext cx="86870" cy="88060"/>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24" name="Freeform 28"/>
          <p:cNvSpPr>
            <a:spLocks noChangeArrowheads="1"/>
          </p:cNvSpPr>
          <p:nvPr/>
        </p:nvSpPr>
        <p:spPr bwMode="auto">
          <a:xfrm>
            <a:off x="5405004" y="1281189"/>
            <a:ext cx="1247125" cy="1422057"/>
          </a:xfrm>
          <a:custGeom>
            <a:avLst/>
            <a:gdLst>
              <a:gd name="T0" fmla="*/ 2147483647 w 2201"/>
              <a:gd name="T1" fmla="*/ 2147483647 h 2508"/>
              <a:gd name="T2" fmla="*/ 2147483647 w 2201"/>
              <a:gd name="T3" fmla="*/ 2147483647 h 2508"/>
              <a:gd name="T4" fmla="*/ 2147483647 w 2201"/>
              <a:gd name="T5" fmla="*/ 0 h 2508"/>
              <a:gd name="T6" fmla="*/ 0 w 2201"/>
              <a:gd name="T7" fmla="*/ 2147483647 h 2508"/>
              <a:gd name="T8" fmla="*/ 2147483647 w 2201"/>
              <a:gd name="T9" fmla="*/ 2147483647 h 2508"/>
              <a:gd name="T10" fmla="*/ 2147483647 w 2201"/>
              <a:gd name="T11" fmla="*/ 2147483647 h 2508"/>
              <a:gd name="T12" fmla="*/ 2147483647 w 2201"/>
              <a:gd name="T13" fmla="*/ 2147483647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2167"/>
                </a:moveTo>
                <a:cubicBezTo>
                  <a:pt x="1850" y="2045"/>
                  <a:pt x="2201" y="1614"/>
                  <a:pt x="2201" y="1100"/>
                </a:cubicBezTo>
                <a:cubicBezTo>
                  <a:pt x="2201" y="493"/>
                  <a:pt x="1708" y="0"/>
                  <a:pt x="1101" y="0"/>
                </a:cubicBezTo>
                <a:cubicBezTo>
                  <a:pt x="493" y="0"/>
                  <a:pt x="0" y="493"/>
                  <a:pt x="0" y="1100"/>
                </a:cubicBezTo>
                <a:cubicBezTo>
                  <a:pt x="0" y="1614"/>
                  <a:pt x="352" y="2045"/>
                  <a:pt x="827" y="2167"/>
                </a:cubicBezTo>
                <a:lnTo>
                  <a:pt x="954" y="2325"/>
                </a:lnTo>
                <a:lnTo>
                  <a:pt x="1101" y="2508"/>
                </a:lnTo>
                <a:lnTo>
                  <a:pt x="1247" y="2325"/>
                </a:lnTo>
                <a:lnTo>
                  <a:pt x="1375" y="2167"/>
                </a:lnTo>
                <a:close/>
              </a:path>
            </a:pathLst>
          </a:custGeom>
          <a:solidFill>
            <a:srgbClr val="1C4885"/>
          </a:solidFill>
          <a:ln w="10" cap="flat" cmpd="sng">
            <a:solidFill>
              <a:schemeClr val="bg2"/>
            </a:solidFill>
            <a:bevel/>
            <a:headEnd/>
            <a:tailEnd/>
          </a:ln>
        </p:spPr>
        <p:txBody>
          <a:bodyPr/>
          <a:lstStyle/>
          <a:p>
            <a:endParaRPr lang="zh-CN" altLang="en-US" sz="1180">
              <a:solidFill>
                <a:schemeClr val="tx1">
                  <a:lumMod val="50000"/>
                  <a:lumOff val="50000"/>
                </a:schemeClr>
              </a:solidFill>
            </a:endParaRPr>
          </a:p>
        </p:txBody>
      </p:sp>
      <p:sp>
        <p:nvSpPr>
          <p:cNvPr id="25" name="Oval 29"/>
          <p:cNvSpPr>
            <a:spLocks noChangeArrowheads="1"/>
          </p:cNvSpPr>
          <p:nvPr/>
        </p:nvSpPr>
        <p:spPr bwMode="auto">
          <a:xfrm>
            <a:off x="5478784" y="1354969"/>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sp>
        <p:nvSpPr>
          <p:cNvPr id="26" name="Line 14"/>
          <p:cNvSpPr>
            <a:spLocks noChangeShapeType="1"/>
          </p:cNvSpPr>
          <p:nvPr/>
        </p:nvSpPr>
        <p:spPr bwMode="auto">
          <a:xfrm>
            <a:off x="460533" y="2843667"/>
            <a:ext cx="879413"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27" name="Line 14"/>
          <p:cNvSpPr>
            <a:spLocks noChangeShapeType="1"/>
          </p:cNvSpPr>
          <p:nvPr/>
        </p:nvSpPr>
        <p:spPr bwMode="auto">
          <a:xfrm>
            <a:off x="7657684" y="2843667"/>
            <a:ext cx="880604" cy="1190"/>
          </a:xfrm>
          <a:prstGeom prst="line">
            <a:avLst/>
          </a:prstGeom>
          <a:noFill/>
          <a:ln w="38100">
            <a:solidFill>
              <a:srgbClr val="1C4885"/>
            </a:solidFill>
            <a:bevel/>
            <a:headEnd/>
            <a:tailEnd/>
          </a:ln>
          <a:extLst>
            <a:ext uri="{909E8E84-426E-40DD-AFC4-6F175D3DCCD1}">
              <a14:hiddenFill xmlns:a14="http://schemas.microsoft.com/office/drawing/2010/main">
                <a:noFill/>
              </a14:hiddenFill>
            </a:ext>
          </a:extLst>
        </p:spPr>
        <p:txBody>
          <a:bodyPr/>
          <a:lstStyle/>
          <a:p>
            <a:endParaRPr lang="zh-CN" altLang="en-US" sz="1180">
              <a:solidFill>
                <a:schemeClr val="tx1">
                  <a:lumMod val="50000"/>
                  <a:lumOff val="50000"/>
                </a:schemeClr>
              </a:solidFill>
            </a:endParaRPr>
          </a:p>
        </p:txBody>
      </p:sp>
      <p:sp>
        <p:nvSpPr>
          <p:cNvPr id="28" name="TextBox 31"/>
          <p:cNvSpPr>
            <a:spLocks noChangeArrowheads="1"/>
          </p:cNvSpPr>
          <p:nvPr/>
        </p:nvSpPr>
        <p:spPr bwMode="auto">
          <a:xfrm>
            <a:off x="3962122" y="3571846"/>
            <a:ext cx="1112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完成第一期标签</a:t>
            </a:r>
          </a:p>
        </p:txBody>
      </p:sp>
      <p:sp>
        <p:nvSpPr>
          <p:cNvPr id="29" name="TextBox 32"/>
          <p:cNvSpPr>
            <a:spLocks noChangeArrowheads="1"/>
          </p:cNvSpPr>
          <p:nvPr/>
        </p:nvSpPr>
        <p:spPr bwMode="auto">
          <a:xfrm>
            <a:off x="7034121" y="3561997"/>
            <a:ext cx="1112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完成二</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期标签</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TextBox 33"/>
          <p:cNvSpPr>
            <a:spLocks noChangeArrowheads="1"/>
          </p:cNvSpPr>
          <p:nvPr/>
        </p:nvSpPr>
        <p:spPr bwMode="auto">
          <a:xfrm>
            <a:off x="5483543" y="1541121"/>
            <a:ext cx="11126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完成数据与运营结合</a:t>
            </a:r>
          </a:p>
        </p:txBody>
      </p:sp>
      <p:sp>
        <p:nvSpPr>
          <p:cNvPr id="31" name="TextBox 34"/>
          <p:cNvSpPr>
            <a:spLocks noChangeArrowheads="1"/>
          </p:cNvSpPr>
          <p:nvPr/>
        </p:nvSpPr>
        <p:spPr bwMode="auto">
          <a:xfrm>
            <a:off x="2418091" y="1754811"/>
            <a:ext cx="11126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完成基础事项</a:t>
            </a:r>
          </a:p>
        </p:txBody>
      </p:sp>
      <p:sp>
        <p:nvSpPr>
          <p:cNvPr id="32" name="TextBox 35"/>
          <p:cNvSpPr>
            <a:spLocks noChangeArrowheads="1"/>
          </p:cNvSpPr>
          <p:nvPr/>
        </p:nvSpPr>
        <p:spPr bwMode="auto">
          <a:xfrm>
            <a:off x="872266" y="2430734"/>
            <a:ext cx="111384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solidFill>
                <a:schemeClr val="tx1">
                  <a:lumMod val="50000"/>
                  <a:lumOff val="50000"/>
                </a:schemeClr>
              </a:solidFill>
            </a:endParaRPr>
          </a:p>
        </p:txBody>
      </p:sp>
      <p:sp>
        <p:nvSpPr>
          <p:cNvPr id="33" name="TextBox 36"/>
          <p:cNvSpPr>
            <a:spLocks noChangeArrowheads="1"/>
          </p:cNvSpPr>
          <p:nvPr/>
        </p:nvSpPr>
        <p:spPr bwMode="auto">
          <a:xfrm>
            <a:off x="2407381" y="3003127"/>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solidFill>
                <a:schemeClr val="tx1">
                  <a:lumMod val="50000"/>
                  <a:lumOff val="50000"/>
                </a:schemeClr>
              </a:solidFill>
            </a:endParaRPr>
          </a:p>
        </p:txBody>
      </p:sp>
      <p:sp>
        <p:nvSpPr>
          <p:cNvPr id="34" name="TextBox 37"/>
          <p:cNvSpPr>
            <a:spLocks noChangeArrowheads="1"/>
          </p:cNvSpPr>
          <p:nvPr/>
        </p:nvSpPr>
        <p:spPr bwMode="auto">
          <a:xfrm>
            <a:off x="3847543" y="2430734"/>
            <a:ext cx="1284016"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solidFill>
                <a:schemeClr val="tx1">
                  <a:lumMod val="50000"/>
                  <a:lumOff val="50000"/>
                </a:schemeClr>
              </a:solidFill>
            </a:endParaRPr>
          </a:p>
        </p:txBody>
      </p:sp>
      <p:sp>
        <p:nvSpPr>
          <p:cNvPr id="35" name="TextBox 38"/>
          <p:cNvSpPr>
            <a:spLocks noChangeArrowheads="1"/>
          </p:cNvSpPr>
          <p:nvPr/>
        </p:nvSpPr>
        <p:spPr bwMode="auto">
          <a:xfrm>
            <a:off x="5547805" y="3003127"/>
            <a:ext cx="1112655"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17</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sz="1799"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底</a:t>
            </a:r>
            <a:endParaRPr lang="zh-CN" altLang="en-US" sz="1574" dirty="0">
              <a:solidFill>
                <a:schemeClr val="tx1">
                  <a:lumMod val="50000"/>
                  <a:lumOff val="50000"/>
                </a:schemeClr>
              </a:solidFill>
            </a:endParaRPr>
          </a:p>
        </p:txBody>
      </p:sp>
      <p:sp>
        <p:nvSpPr>
          <p:cNvPr id="36" name="TextBox 39"/>
          <p:cNvSpPr>
            <a:spLocks noChangeArrowheads="1"/>
          </p:cNvSpPr>
          <p:nvPr/>
        </p:nvSpPr>
        <p:spPr bwMode="auto">
          <a:xfrm>
            <a:off x="7000801" y="2430734"/>
            <a:ext cx="111265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18</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799" b="1"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solidFill>
                <a:schemeClr val="tx1">
                  <a:lumMod val="50000"/>
                  <a:lumOff val="50000"/>
                </a:schemeClr>
              </a:solidFill>
            </a:endParaRPr>
          </a:p>
        </p:txBody>
      </p:sp>
      <p:grpSp>
        <p:nvGrpSpPr>
          <p:cNvPr id="37" name="组合 36"/>
          <p:cNvGrpSpPr/>
          <p:nvPr/>
        </p:nvGrpSpPr>
        <p:grpSpPr>
          <a:xfrm>
            <a:off x="798486" y="3051917"/>
            <a:ext cx="1247125" cy="1422057"/>
            <a:chOff x="798494" y="3051917"/>
            <a:chExt cx="1247125" cy="1422057"/>
          </a:xfrm>
        </p:grpSpPr>
        <p:grpSp>
          <p:nvGrpSpPr>
            <p:cNvPr id="38" name="组合 37"/>
            <p:cNvGrpSpPr/>
            <p:nvPr/>
          </p:nvGrpSpPr>
          <p:grpSpPr>
            <a:xfrm>
              <a:off x="798494" y="3051917"/>
              <a:ext cx="1247125" cy="1422057"/>
              <a:chOff x="798494" y="3051917"/>
              <a:chExt cx="1247125" cy="1422057"/>
            </a:xfrm>
          </p:grpSpPr>
          <p:sp>
            <p:nvSpPr>
              <p:cNvPr id="40" name="Freeform 6"/>
              <p:cNvSpPr>
                <a:spLocks noChangeArrowheads="1"/>
              </p:cNvSpPr>
              <p:nvPr/>
            </p:nvSpPr>
            <p:spPr bwMode="auto">
              <a:xfrm>
                <a:off x="798494" y="3051917"/>
                <a:ext cx="1247125" cy="1422057"/>
              </a:xfrm>
              <a:custGeom>
                <a:avLst/>
                <a:gdLst>
                  <a:gd name="T0" fmla="*/ 2147483647 w 2201"/>
                  <a:gd name="T1" fmla="*/ 2147483647 h 2508"/>
                  <a:gd name="T2" fmla="*/ 2147483647 w 2201"/>
                  <a:gd name="T3" fmla="*/ 2147483647 h 2508"/>
                  <a:gd name="T4" fmla="*/ 2147483647 w 2201"/>
                  <a:gd name="T5" fmla="*/ 2147483647 h 2508"/>
                  <a:gd name="T6" fmla="*/ 0 w 2201"/>
                  <a:gd name="T7" fmla="*/ 2147483647 h 2508"/>
                  <a:gd name="T8" fmla="*/ 2147483647 w 2201"/>
                  <a:gd name="T9" fmla="*/ 2147483647 h 2508"/>
                  <a:gd name="T10" fmla="*/ 2147483647 w 2201"/>
                  <a:gd name="T11" fmla="*/ 2147483647 h 2508"/>
                  <a:gd name="T12" fmla="*/ 2147483647 w 2201"/>
                  <a:gd name="T13" fmla="*/ 0 h 2508"/>
                  <a:gd name="T14" fmla="*/ 2147483647 w 2201"/>
                  <a:gd name="T15" fmla="*/ 2147483647 h 2508"/>
                  <a:gd name="T16" fmla="*/ 2147483647 w 2201"/>
                  <a:gd name="T17" fmla="*/ 2147483647 h 2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1"/>
                  <a:gd name="T28" fmla="*/ 0 h 2508"/>
                  <a:gd name="T29" fmla="*/ 2201 w 2201"/>
                  <a:gd name="T30" fmla="*/ 2508 h 2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1" h="2508">
                    <a:moveTo>
                      <a:pt x="1375" y="342"/>
                    </a:moveTo>
                    <a:cubicBezTo>
                      <a:pt x="1850" y="464"/>
                      <a:pt x="2201" y="895"/>
                      <a:pt x="2201" y="1408"/>
                    </a:cubicBezTo>
                    <a:cubicBezTo>
                      <a:pt x="2201" y="2015"/>
                      <a:pt x="1708" y="2508"/>
                      <a:pt x="1100" y="2508"/>
                    </a:cubicBezTo>
                    <a:cubicBezTo>
                      <a:pt x="493" y="2508"/>
                      <a:pt x="0" y="2015"/>
                      <a:pt x="0" y="1408"/>
                    </a:cubicBezTo>
                    <a:cubicBezTo>
                      <a:pt x="0" y="895"/>
                      <a:pt x="351" y="464"/>
                      <a:pt x="826" y="342"/>
                    </a:cubicBezTo>
                    <a:lnTo>
                      <a:pt x="954" y="183"/>
                    </a:lnTo>
                    <a:lnTo>
                      <a:pt x="1100" y="0"/>
                    </a:lnTo>
                    <a:lnTo>
                      <a:pt x="1247" y="183"/>
                    </a:lnTo>
                    <a:lnTo>
                      <a:pt x="1375" y="342"/>
                    </a:lnTo>
                    <a:close/>
                  </a:path>
                </a:pathLst>
              </a:custGeom>
              <a:solidFill>
                <a:srgbClr val="1C4885"/>
              </a:solidFill>
              <a:ln>
                <a:noFill/>
              </a:ln>
            </p:spPr>
            <p:txBody>
              <a:bodyPr/>
              <a:lstStyle/>
              <a:p>
                <a:endParaRPr lang="zh-CN" altLang="en-US" sz="1180">
                  <a:solidFill>
                    <a:schemeClr val="tx1">
                      <a:lumMod val="50000"/>
                      <a:lumOff val="50000"/>
                    </a:schemeClr>
                  </a:solidFill>
                </a:endParaRPr>
              </a:p>
            </p:txBody>
          </p:sp>
          <p:sp>
            <p:nvSpPr>
              <p:cNvPr id="41" name="Oval 11"/>
              <p:cNvSpPr>
                <a:spLocks noChangeArrowheads="1"/>
              </p:cNvSpPr>
              <p:nvPr/>
            </p:nvSpPr>
            <p:spPr bwMode="auto">
              <a:xfrm>
                <a:off x="872273" y="3300628"/>
                <a:ext cx="1099565" cy="109956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solidFill>
                    <a:schemeClr val="tx1">
                      <a:lumMod val="50000"/>
                      <a:lumOff val="50000"/>
                    </a:schemeClr>
                  </a:solidFill>
                </a:endParaRPr>
              </a:p>
            </p:txBody>
          </p:sp>
        </p:grpSp>
        <p:sp>
          <p:nvSpPr>
            <p:cNvPr id="39" name="TextBox 30"/>
            <p:cNvSpPr>
              <a:spLocks noChangeArrowheads="1"/>
            </p:cNvSpPr>
            <p:nvPr/>
          </p:nvSpPr>
          <p:spPr bwMode="auto">
            <a:xfrm>
              <a:off x="872274" y="3688570"/>
              <a:ext cx="11138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启动项目</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90888960"/>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p:cBhvr>
                                        <p:cTn id="17" dur="500"/>
                                        <p:tgtEl>
                                          <p:spTgt spid="2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7"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p:cBhvr>
                                        <p:cTn id="39" dur="500"/>
                                        <p:tgtEl>
                                          <p:spTgt spid="32"/>
                                        </p:tgtEl>
                                      </p:cBhvr>
                                    </p:animEffect>
                                    <p:anim calcmode="lin" valueType="num">
                                      <p:cBhvr>
                                        <p:cTn id="40" dur="500" fill="hold"/>
                                        <p:tgtEl>
                                          <p:spTgt spid="32"/>
                                        </p:tgtEl>
                                        <p:attrNameLst>
                                          <p:attrName>ppt_x</p:attrName>
                                        </p:attrNameLst>
                                      </p:cBhvr>
                                      <p:tavLst>
                                        <p:tav tm="0">
                                          <p:val>
                                            <p:strVal val="#ppt_x"/>
                                          </p:val>
                                        </p:tav>
                                        <p:tav tm="100000">
                                          <p:val>
                                            <p:strVal val="#ppt_x"/>
                                          </p:val>
                                        </p:tav>
                                      </p:tavLst>
                                    </p:anim>
                                    <p:anim calcmode="lin" valueType="num">
                                      <p:cBhvr>
                                        <p:cTn id="41" dur="500" fill="hold"/>
                                        <p:tgtEl>
                                          <p:spTgt spid="32"/>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p:cBhvr>
                                        <p:cTn id="45" dur="500"/>
                                        <p:tgtEl>
                                          <p:spTgt spid="10"/>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p:cBhvr>
                                        <p:cTn id="56" dur="500"/>
                                        <p:tgtEl>
                                          <p:spTgt spid="14"/>
                                        </p:tgtEl>
                                      </p:cBhvr>
                                    </p:animEffect>
                                  </p:childTnLst>
                                </p:cTn>
                              </p:par>
                            </p:childTnLst>
                          </p:cTn>
                        </p:par>
                        <p:par>
                          <p:cTn id="57" fill="hold">
                            <p:stCondLst>
                              <p:cond delay="2500"/>
                            </p:stCondLst>
                            <p:childTnLst>
                              <p:par>
                                <p:cTn id="58" presetID="47"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p:cBhvr>
                                        <p:cTn id="60" dur="500"/>
                                        <p:tgtEl>
                                          <p:spTgt spid="4"/>
                                        </p:tgtEl>
                                      </p:cBhvr>
                                    </p:animEffect>
                                    <p:anim calcmode="lin" valueType="num">
                                      <p:cBhvr>
                                        <p:cTn id="61" dur="500" fill="hold"/>
                                        <p:tgtEl>
                                          <p:spTgt spid="4"/>
                                        </p:tgtEl>
                                        <p:attrNameLst>
                                          <p:attrName>ppt_x</p:attrName>
                                        </p:attrNameLst>
                                      </p:cBhvr>
                                      <p:tavLst>
                                        <p:tav tm="0">
                                          <p:val>
                                            <p:strVal val="#ppt_x"/>
                                          </p:val>
                                        </p:tav>
                                        <p:tav tm="100000">
                                          <p:val>
                                            <p:strVal val="#ppt_x"/>
                                          </p:val>
                                        </p:tav>
                                      </p:tavLst>
                                    </p:anim>
                                    <p:anim calcmode="lin" valueType="num">
                                      <p:cBhvr>
                                        <p:cTn id="62" dur="500" fill="hold"/>
                                        <p:tgtEl>
                                          <p:spTgt spid="4"/>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p:cBhvr>
                                        <p:cTn id="65" dur="500"/>
                                        <p:tgtEl>
                                          <p:spTgt spid="5"/>
                                        </p:tgtEl>
                                      </p:cBhvr>
                                    </p:animEffect>
                                    <p:anim calcmode="lin" valueType="num">
                                      <p:cBhvr>
                                        <p:cTn id="66" dur="500" fill="hold"/>
                                        <p:tgtEl>
                                          <p:spTgt spid="5"/>
                                        </p:tgtEl>
                                        <p:attrNameLst>
                                          <p:attrName>ppt_x</p:attrName>
                                        </p:attrNameLst>
                                      </p:cBhvr>
                                      <p:tavLst>
                                        <p:tav tm="0">
                                          <p:val>
                                            <p:strVal val="#ppt_x"/>
                                          </p:val>
                                        </p:tav>
                                        <p:tav tm="100000">
                                          <p:val>
                                            <p:strVal val="#ppt_x"/>
                                          </p:val>
                                        </p:tav>
                                      </p:tavLst>
                                    </p:anim>
                                    <p:anim calcmode="lin" valueType="num">
                                      <p:cBhvr>
                                        <p:cTn id="67" dur="500" fill="hold"/>
                                        <p:tgtEl>
                                          <p:spTgt spid="5"/>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p:cBhvr>
                                        <p:cTn id="70" dur="500"/>
                                        <p:tgtEl>
                                          <p:spTgt spid="31"/>
                                        </p:tgtEl>
                                      </p:cBhvr>
                                    </p:animEffect>
                                    <p:anim calcmode="lin" valueType="num">
                                      <p:cBhvr>
                                        <p:cTn id="71" dur="500" fill="hold"/>
                                        <p:tgtEl>
                                          <p:spTgt spid="31"/>
                                        </p:tgtEl>
                                        <p:attrNameLst>
                                          <p:attrName>ppt_x</p:attrName>
                                        </p:attrNameLst>
                                      </p:cBhvr>
                                      <p:tavLst>
                                        <p:tav tm="0">
                                          <p:val>
                                            <p:strVal val="#ppt_x"/>
                                          </p:val>
                                        </p:tav>
                                        <p:tav tm="100000">
                                          <p:val>
                                            <p:strVal val="#ppt_x"/>
                                          </p:val>
                                        </p:tav>
                                      </p:tavLst>
                                    </p:anim>
                                    <p:anim calcmode="lin" valueType="num">
                                      <p:cBhvr>
                                        <p:cTn id="72" dur="500" fill="hold"/>
                                        <p:tgtEl>
                                          <p:spTgt spid="3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p:cBhvr>
                                        <p:cTn id="75" dur="500"/>
                                        <p:tgtEl>
                                          <p:spTgt spid="33"/>
                                        </p:tgtEl>
                                      </p:cBhvr>
                                    </p:animEffect>
                                    <p:anim calcmode="lin" valueType="num">
                                      <p:cBhvr>
                                        <p:cTn id="76" dur="500" fill="hold"/>
                                        <p:tgtEl>
                                          <p:spTgt spid="33"/>
                                        </p:tgtEl>
                                        <p:attrNameLst>
                                          <p:attrName>ppt_x</p:attrName>
                                        </p:attrNameLst>
                                      </p:cBhvr>
                                      <p:tavLst>
                                        <p:tav tm="0">
                                          <p:val>
                                            <p:strVal val="#ppt_x"/>
                                          </p:val>
                                        </p:tav>
                                        <p:tav tm="100000">
                                          <p:val>
                                            <p:strVal val="#ppt_x"/>
                                          </p:val>
                                        </p:tav>
                                      </p:tavLst>
                                    </p:anim>
                                    <p:anim calcmode="lin" valueType="num">
                                      <p:cBhvr>
                                        <p:cTn id="77" dur="500" fill="hold"/>
                                        <p:tgtEl>
                                          <p:spTgt spid="33"/>
                                        </p:tgtEl>
                                        <p:attrNameLst>
                                          <p:attrName>ppt_y</p:attrName>
                                        </p:attrNameLst>
                                      </p:cBhvr>
                                      <p:tavLst>
                                        <p:tav tm="0">
                                          <p:val>
                                            <p:strVal val="#ppt_y+.1"/>
                                          </p:val>
                                        </p:tav>
                                        <p:tav tm="100000">
                                          <p:val>
                                            <p:strVal val="#ppt_y"/>
                                          </p:val>
                                        </p:tav>
                                      </p:tavLst>
                                    </p:anim>
                                  </p:childTnLst>
                                </p:cTn>
                              </p:par>
                            </p:childTnLst>
                          </p:cTn>
                        </p:par>
                        <p:par>
                          <p:cTn id="78" fill="hold">
                            <p:stCondLst>
                              <p:cond delay="3000"/>
                            </p:stCondLst>
                            <p:childTnLst>
                              <p:par>
                                <p:cTn id="79" presetID="22" presetClass="entr" presetSubtype="8"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Effect>
                                      <p:cBhvr>
                                        <p:cTn id="81" dur="500"/>
                                        <p:tgtEl>
                                          <p:spTgt spid="15"/>
                                        </p:tgtEl>
                                      </p:cBhvr>
                                    </p:animEffect>
                                  </p:childTnLst>
                                </p:cTn>
                              </p:par>
                            </p:childTnLst>
                          </p:cTn>
                        </p:par>
                        <p:par>
                          <p:cTn id="82" fill="hold">
                            <p:stCondLst>
                              <p:cond delay="3500"/>
                            </p:stCondLst>
                            <p:childTnLst>
                              <p:par>
                                <p:cTn id="83" presetID="10" presetClass="entr" presetSubtype="0"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500" fill="hold"/>
                                        <p:tgtEl>
                                          <p:spTgt spid="16"/>
                                        </p:tgtEl>
                                        <p:attrNameLst>
                                          <p:attrName>ppt_w</p:attrName>
                                        </p:attrNameLst>
                                      </p:cBhvr>
                                      <p:tavLst>
                                        <p:tav tm="0">
                                          <p:val>
                                            <p:fltVal val="0"/>
                                          </p:val>
                                        </p:tav>
                                        <p:tav tm="100000">
                                          <p:val>
                                            <p:strVal val="#ppt_w"/>
                                          </p:val>
                                        </p:tav>
                                      </p:tavLst>
                                    </p:anim>
                                    <p:anim calcmode="lin" valueType="num">
                                      <p:cBhvr>
                                        <p:cTn id="86" dur="500" fill="hold"/>
                                        <p:tgtEl>
                                          <p:spTgt spid="16"/>
                                        </p:tgtEl>
                                        <p:attrNameLst>
                                          <p:attrName>ppt_h</p:attrName>
                                        </p:attrNameLst>
                                      </p:cBhvr>
                                      <p:tavLst>
                                        <p:tav tm="0">
                                          <p:val>
                                            <p:fltVal val="0"/>
                                          </p:val>
                                        </p:tav>
                                        <p:tav tm="100000">
                                          <p:val>
                                            <p:strVal val="#ppt_h"/>
                                          </p:val>
                                        </p:tav>
                                      </p:tavLst>
                                    </p:anim>
                                    <p:animEffect>
                                      <p:cBhvr>
                                        <p:cTn id="87" dur="500"/>
                                        <p:tgtEl>
                                          <p:spTgt spid="1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 calcmode="lin" valueType="num">
                                      <p:cBhvr>
                                        <p:cTn id="90" dur="500" fill="hold"/>
                                        <p:tgtEl>
                                          <p:spTgt spid="17"/>
                                        </p:tgtEl>
                                        <p:attrNameLst>
                                          <p:attrName>ppt_w</p:attrName>
                                        </p:attrNameLst>
                                      </p:cBhvr>
                                      <p:tavLst>
                                        <p:tav tm="0">
                                          <p:val>
                                            <p:fltVal val="0"/>
                                          </p:val>
                                        </p:tav>
                                        <p:tav tm="100000">
                                          <p:val>
                                            <p:strVal val="#ppt_w"/>
                                          </p:val>
                                        </p:tav>
                                      </p:tavLst>
                                    </p:anim>
                                    <p:anim calcmode="lin" valueType="num">
                                      <p:cBhvr>
                                        <p:cTn id="91" dur="500" fill="hold"/>
                                        <p:tgtEl>
                                          <p:spTgt spid="17"/>
                                        </p:tgtEl>
                                        <p:attrNameLst>
                                          <p:attrName>ppt_h</p:attrName>
                                        </p:attrNameLst>
                                      </p:cBhvr>
                                      <p:tavLst>
                                        <p:tav tm="0">
                                          <p:val>
                                            <p:fltVal val="0"/>
                                          </p:val>
                                        </p:tav>
                                        <p:tav tm="100000">
                                          <p:val>
                                            <p:strVal val="#ppt_h"/>
                                          </p:val>
                                        </p:tav>
                                      </p:tavLst>
                                    </p:anim>
                                    <p:animEffect>
                                      <p:cBhvr>
                                        <p:cTn id="92" dur="500"/>
                                        <p:tgtEl>
                                          <p:spTgt spid="17"/>
                                        </p:tgtEl>
                                      </p:cBhvr>
                                    </p:animEffect>
                                  </p:childTnLst>
                                </p:cTn>
                              </p:par>
                            </p:childTnLst>
                          </p:cTn>
                        </p:par>
                        <p:par>
                          <p:cTn id="93" fill="hold">
                            <p:stCondLst>
                              <p:cond delay="4000"/>
                            </p:stCondLst>
                            <p:childTnLst>
                              <p:par>
                                <p:cTn id="94" presetID="47"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p:cBhvr>
                                        <p:cTn id="96" dur="500"/>
                                        <p:tgtEl>
                                          <p:spTgt spid="34"/>
                                        </p:tgtEl>
                                      </p:cBhvr>
                                    </p:animEffect>
                                    <p:anim calcmode="lin" valueType="num">
                                      <p:cBhvr>
                                        <p:cTn id="97" dur="500" fill="hold"/>
                                        <p:tgtEl>
                                          <p:spTgt spid="34"/>
                                        </p:tgtEl>
                                        <p:attrNameLst>
                                          <p:attrName>ppt_x</p:attrName>
                                        </p:attrNameLst>
                                      </p:cBhvr>
                                      <p:tavLst>
                                        <p:tav tm="0">
                                          <p:val>
                                            <p:strVal val="#ppt_x"/>
                                          </p:val>
                                        </p:tav>
                                        <p:tav tm="100000">
                                          <p:val>
                                            <p:strVal val="#ppt_x"/>
                                          </p:val>
                                        </p:tav>
                                      </p:tavLst>
                                    </p:anim>
                                    <p:anim calcmode="lin" valueType="num">
                                      <p:cBhvr>
                                        <p:cTn id="98" dur="500" fill="hold"/>
                                        <p:tgtEl>
                                          <p:spTgt spid="3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animEffect>
                                      <p:cBhvr>
                                        <p:cTn id="101" dur="500"/>
                                        <p:tgtEl>
                                          <p:spTgt spid="6"/>
                                        </p:tgtEl>
                                      </p:cBhvr>
                                    </p:animEffect>
                                    <p:anim calcmode="lin" valueType="num">
                                      <p:cBhvr>
                                        <p:cTn id="102" dur="500" fill="hold"/>
                                        <p:tgtEl>
                                          <p:spTgt spid="6"/>
                                        </p:tgtEl>
                                        <p:attrNameLst>
                                          <p:attrName>ppt_x</p:attrName>
                                        </p:attrNameLst>
                                      </p:cBhvr>
                                      <p:tavLst>
                                        <p:tav tm="0">
                                          <p:val>
                                            <p:strVal val="#ppt_x"/>
                                          </p:val>
                                        </p:tav>
                                        <p:tav tm="100000">
                                          <p:val>
                                            <p:strVal val="#ppt_x"/>
                                          </p:val>
                                        </p:tav>
                                      </p:tavLst>
                                    </p:anim>
                                    <p:anim calcmode="lin" valueType="num">
                                      <p:cBhvr>
                                        <p:cTn id="103" dur="500" fill="hold"/>
                                        <p:tgtEl>
                                          <p:spTgt spid="6"/>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7"/>
                                        </p:tgtEl>
                                        <p:attrNameLst>
                                          <p:attrName>style.visibility</p:attrName>
                                        </p:attrNameLst>
                                      </p:cBhvr>
                                      <p:to>
                                        <p:strVal val="visible"/>
                                      </p:to>
                                    </p:set>
                                    <p:animEffect>
                                      <p:cBhvr>
                                        <p:cTn id="106" dur="500"/>
                                        <p:tgtEl>
                                          <p:spTgt spid="7"/>
                                        </p:tgtEl>
                                      </p:cBhvr>
                                    </p:animEffect>
                                    <p:anim calcmode="lin" valueType="num">
                                      <p:cBhvr>
                                        <p:cTn id="107" dur="500" fill="hold"/>
                                        <p:tgtEl>
                                          <p:spTgt spid="7"/>
                                        </p:tgtEl>
                                        <p:attrNameLst>
                                          <p:attrName>ppt_x</p:attrName>
                                        </p:attrNameLst>
                                      </p:cBhvr>
                                      <p:tavLst>
                                        <p:tav tm="0">
                                          <p:val>
                                            <p:strVal val="#ppt_x"/>
                                          </p:val>
                                        </p:tav>
                                        <p:tav tm="100000">
                                          <p:val>
                                            <p:strVal val="#ppt_x"/>
                                          </p:val>
                                        </p:tav>
                                      </p:tavLst>
                                    </p:anim>
                                    <p:anim calcmode="lin" valueType="num">
                                      <p:cBhvr>
                                        <p:cTn id="108" dur="500" fill="hold"/>
                                        <p:tgtEl>
                                          <p:spTgt spid="7"/>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p:cBhvr>
                                        <p:cTn id="111" dur="500"/>
                                        <p:tgtEl>
                                          <p:spTgt spid="28"/>
                                        </p:tgtEl>
                                      </p:cBhvr>
                                    </p:animEffect>
                                    <p:anim calcmode="lin" valueType="num">
                                      <p:cBhvr>
                                        <p:cTn id="112" dur="500" fill="hold"/>
                                        <p:tgtEl>
                                          <p:spTgt spid="28"/>
                                        </p:tgtEl>
                                        <p:attrNameLst>
                                          <p:attrName>ppt_x</p:attrName>
                                        </p:attrNameLst>
                                      </p:cBhvr>
                                      <p:tavLst>
                                        <p:tav tm="0">
                                          <p:val>
                                            <p:strVal val="#ppt_x"/>
                                          </p:val>
                                        </p:tav>
                                        <p:tav tm="100000">
                                          <p:val>
                                            <p:strVal val="#ppt_x"/>
                                          </p:val>
                                        </p:tav>
                                      </p:tavLst>
                                    </p:anim>
                                    <p:anim calcmode="lin" valueType="num">
                                      <p:cBhvr>
                                        <p:cTn id="113" dur="500" fill="hold"/>
                                        <p:tgtEl>
                                          <p:spTgt spid="28"/>
                                        </p:tgtEl>
                                        <p:attrNameLst>
                                          <p:attrName>ppt_y</p:attrName>
                                        </p:attrNameLst>
                                      </p:cBhvr>
                                      <p:tavLst>
                                        <p:tav tm="0">
                                          <p:val>
                                            <p:strVal val="#ppt_y+.1"/>
                                          </p:val>
                                        </p:tav>
                                        <p:tav tm="100000">
                                          <p:val>
                                            <p:strVal val="#ppt_y"/>
                                          </p:val>
                                        </p:tav>
                                      </p:tavLst>
                                    </p:anim>
                                  </p:childTnLst>
                                </p:cTn>
                              </p:par>
                            </p:childTnLst>
                          </p:cTn>
                        </p:par>
                        <p:par>
                          <p:cTn id="114" fill="hold">
                            <p:stCondLst>
                              <p:cond delay="4500"/>
                            </p:stCondLst>
                            <p:childTnLst>
                              <p:par>
                                <p:cTn id="115" presetID="22" presetClass="entr" presetSubtype="8" fill="hold" grpId="0" nodeType="afterEffect">
                                  <p:stCondLst>
                                    <p:cond delay="0"/>
                                  </p:stCondLst>
                                  <p:childTnLst>
                                    <p:set>
                                      <p:cBhvr>
                                        <p:cTn id="116" dur="1" fill="hold">
                                          <p:stCondLst>
                                            <p:cond delay="0"/>
                                          </p:stCondLst>
                                        </p:cTn>
                                        <p:tgtEl>
                                          <p:spTgt spid="18"/>
                                        </p:tgtEl>
                                        <p:attrNameLst>
                                          <p:attrName>style.visibility</p:attrName>
                                        </p:attrNameLst>
                                      </p:cBhvr>
                                      <p:to>
                                        <p:strVal val="visible"/>
                                      </p:to>
                                    </p:set>
                                    <p:animEffect>
                                      <p:cBhvr>
                                        <p:cTn id="117" dur="500"/>
                                        <p:tgtEl>
                                          <p:spTgt spid="18"/>
                                        </p:tgtEl>
                                      </p:cBhvr>
                                    </p:animEffect>
                                  </p:childTnLst>
                                </p:cTn>
                              </p:par>
                            </p:childTnLst>
                          </p:cTn>
                        </p:par>
                        <p:par>
                          <p:cTn id="118" fill="hold">
                            <p:stCondLst>
                              <p:cond delay="5000"/>
                            </p:stCondLst>
                            <p:childTnLst>
                              <p:par>
                                <p:cTn id="119" presetID="10" presetClass="entr" presetSubtype="0" fill="hold" grpId="0" nodeType="after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p:cTn id="121" dur="500" fill="hold"/>
                                        <p:tgtEl>
                                          <p:spTgt spid="19"/>
                                        </p:tgtEl>
                                        <p:attrNameLst>
                                          <p:attrName>ppt_w</p:attrName>
                                        </p:attrNameLst>
                                      </p:cBhvr>
                                      <p:tavLst>
                                        <p:tav tm="0">
                                          <p:val>
                                            <p:fltVal val="0"/>
                                          </p:val>
                                        </p:tav>
                                        <p:tav tm="100000">
                                          <p:val>
                                            <p:strVal val="#ppt_w"/>
                                          </p:val>
                                        </p:tav>
                                      </p:tavLst>
                                    </p:anim>
                                    <p:anim calcmode="lin" valueType="num">
                                      <p:cBhvr>
                                        <p:cTn id="122" dur="500" fill="hold"/>
                                        <p:tgtEl>
                                          <p:spTgt spid="19"/>
                                        </p:tgtEl>
                                        <p:attrNameLst>
                                          <p:attrName>ppt_h</p:attrName>
                                        </p:attrNameLst>
                                      </p:cBhvr>
                                      <p:tavLst>
                                        <p:tav tm="0">
                                          <p:val>
                                            <p:fltVal val="0"/>
                                          </p:val>
                                        </p:tav>
                                        <p:tav tm="100000">
                                          <p:val>
                                            <p:strVal val="#ppt_h"/>
                                          </p:val>
                                        </p:tav>
                                      </p:tavLst>
                                    </p:anim>
                                    <p:animEffect>
                                      <p:cBhvr>
                                        <p:cTn id="123" dur="500"/>
                                        <p:tgtEl>
                                          <p:spTgt spid="1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
                                        </p:tgtEl>
                                        <p:attrNameLst>
                                          <p:attrName>style.visibility</p:attrName>
                                        </p:attrNameLst>
                                      </p:cBhvr>
                                      <p:to>
                                        <p:strVal val="visible"/>
                                      </p:to>
                                    </p:set>
                                    <p:anim calcmode="lin" valueType="num">
                                      <p:cBhvr>
                                        <p:cTn id="126" dur="500" fill="hold"/>
                                        <p:tgtEl>
                                          <p:spTgt spid="20"/>
                                        </p:tgtEl>
                                        <p:attrNameLst>
                                          <p:attrName>ppt_w</p:attrName>
                                        </p:attrNameLst>
                                      </p:cBhvr>
                                      <p:tavLst>
                                        <p:tav tm="0">
                                          <p:val>
                                            <p:fltVal val="0"/>
                                          </p:val>
                                        </p:tav>
                                        <p:tav tm="100000">
                                          <p:val>
                                            <p:strVal val="#ppt_w"/>
                                          </p:val>
                                        </p:tav>
                                      </p:tavLst>
                                    </p:anim>
                                    <p:anim calcmode="lin" valueType="num">
                                      <p:cBhvr>
                                        <p:cTn id="127" dur="500" fill="hold"/>
                                        <p:tgtEl>
                                          <p:spTgt spid="20"/>
                                        </p:tgtEl>
                                        <p:attrNameLst>
                                          <p:attrName>ppt_h</p:attrName>
                                        </p:attrNameLst>
                                      </p:cBhvr>
                                      <p:tavLst>
                                        <p:tav tm="0">
                                          <p:val>
                                            <p:fltVal val="0"/>
                                          </p:val>
                                        </p:tav>
                                        <p:tav tm="100000">
                                          <p:val>
                                            <p:strVal val="#ppt_h"/>
                                          </p:val>
                                        </p:tav>
                                      </p:tavLst>
                                    </p:anim>
                                    <p:animEffect>
                                      <p:cBhvr>
                                        <p:cTn id="128" dur="500"/>
                                        <p:tgtEl>
                                          <p:spTgt spid="20"/>
                                        </p:tgtEl>
                                      </p:cBhvr>
                                    </p:animEffect>
                                  </p:childTnLst>
                                </p:cTn>
                              </p:par>
                            </p:childTnLst>
                          </p:cTn>
                        </p:par>
                        <p:par>
                          <p:cTn id="129" fill="hold">
                            <p:stCondLst>
                              <p:cond delay="5500"/>
                            </p:stCondLst>
                            <p:childTnLst>
                              <p:par>
                                <p:cTn id="130" presetID="47" presetClass="entr" presetSubtype="0" fill="hold" grpId="0" nodeType="afterEffect">
                                  <p:stCondLst>
                                    <p:cond delay="0"/>
                                  </p:stCondLst>
                                  <p:childTnLst>
                                    <p:set>
                                      <p:cBhvr>
                                        <p:cTn id="131" dur="1" fill="hold">
                                          <p:stCondLst>
                                            <p:cond delay="0"/>
                                          </p:stCondLst>
                                        </p:cTn>
                                        <p:tgtEl>
                                          <p:spTgt spid="24"/>
                                        </p:tgtEl>
                                        <p:attrNameLst>
                                          <p:attrName>style.visibility</p:attrName>
                                        </p:attrNameLst>
                                      </p:cBhvr>
                                      <p:to>
                                        <p:strVal val="visible"/>
                                      </p:to>
                                    </p:set>
                                    <p:animEffect>
                                      <p:cBhvr>
                                        <p:cTn id="132" dur="500"/>
                                        <p:tgtEl>
                                          <p:spTgt spid="24"/>
                                        </p:tgtEl>
                                      </p:cBhvr>
                                    </p:animEffect>
                                    <p:anim calcmode="lin" valueType="num">
                                      <p:cBhvr>
                                        <p:cTn id="133" dur="500" fill="hold"/>
                                        <p:tgtEl>
                                          <p:spTgt spid="24"/>
                                        </p:tgtEl>
                                        <p:attrNameLst>
                                          <p:attrName>ppt_x</p:attrName>
                                        </p:attrNameLst>
                                      </p:cBhvr>
                                      <p:tavLst>
                                        <p:tav tm="0">
                                          <p:val>
                                            <p:strVal val="#ppt_x"/>
                                          </p:val>
                                        </p:tav>
                                        <p:tav tm="100000">
                                          <p:val>
                                            <p:strVal val="#ppt_x"/>
                                          </p:val>
                                        </p:tav>
                                      </p:tavLst>
                                    </p:anim>
                                    <p:anim calcmode="lin" valueType="num">
                                      <p:cBhvr>
                                        <p:cTn id="134" dur="500" fill="hold"/>
                                        <p:tgtEl>
                                          <p:spTgt spid="24"/>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25"/>
                                        </p:tgtEl>
                                        <p:attrNameLst>
                                          <p:attrName>style.visibility</p:attrName>
                                        </p:attrNameLst>
                                      </p:cBhvr>
                                      <p:to>
                                        <p:strVal val="visible"/>
                                      </p:to>
                                    </p:set>
                                    <p:animEffect>
                                      <p:cBhvr>
                                        <p:cTn id="137" dur="500"/>
                                        <p:tgtEl>
                                          <p:spTgt spid="25"/>
                                        </p:tgtEl>
                                      </p:cBhvr>
                                    </p:animEffect>
                                    <p:anim calcmode="lin" valueType="num">
                                      <p:cBhvr>
                                        <p:cTn id="138" dur="500" fill="hold"/>
                                        <p:tgtEl>
                                          <p:spTgt spid="25"/>
                                        </p:tgtEl>
                                        <p:attrNameLst>
                                          <p:attrName>ppt_x</p:attrName>
                                        </p:attrNameLst>
                                      </p:cBhvr>
                                      <p:tavLst>
                                        <p:tav tm="0">
                                          <p:val>
                                            <p:strVal val="#ppt_x"/>
                                          </p:val>
                                        </p:tav>
                                        <p:tav tm="100000">
                                          <p:val>
                                            <p:strVal val="#ppt_x"/>
                                          </p:val>
                                        </p:tav>
                                      </p:tavLst>
                                    </p:anim>
                                    <p:anim calcmode="lin" valueType="num">
                                      <p:cBhvr>
                                        <p:cTn id="139" dur="500" fill="hold"/>
                                        <p:tgtEl>
                                          <p:spTgt spid="25"/>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p:cBhvr>
                                        <p:cTn id="142" dur="500"/>
                                        <p:tgtEl>
                                          <p:spTgt spid="30"/>
                                        </p:tgtEl>
                                      </p:cBhvr>
                                    </p:animEffect>
                                    <p:anim calcmode="lin" valueType="num">
                                      <p:cBhvr>
                                        <p:cTn id="143" dur="500" fill="hold"/>
                                        <p:tgtEl>
                                          <p:spTgt spid="30"/>
                                        </p:tgtEl>
                                        <p:attrNameLst>
                                          <p:attrName>ppt_x</p:attrName>
                                        </p:attrNameLst>
                                      </p:cBhvr>
                                      <p:tavLst>
                                        <p:tav tm="0">
                                          <p:val>
                                            <p:strVal val="#ppt_x"/>
                                          </p:val>
                                        </p:tav>
                                        <p:tav tm="100000">
                                          <p:val>
                                            <p:strVal val="#ppt_x"/>
                                          </p:val>
                                        </p:tav>
                                      </p:tavLst>
                                    </p:anim>
                                    <p:anim calcmode="lin" valueType="num">
                                      <p:cBhvr>
                                        <p:cTn id="144" dur="500" fill="hold"/>
                                        <p:tgtEl>
                                          <p:spTgt spid="30"/>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5"/>
                                        </p:tgtEl>
                                        <p:attrNameLst>
                                          <p:attrName>style.visibility</p:attrName>
                                        </p:attrNameLst>
                                      </p:cBhvr>
                                      <p:to>
                                        <p:strVal val="visible"/>
                                      </p:to>
                                    </p:set>
                                    <p:animEffect>
                                      <p:cBhvr>
                                        <p:cTn id="147" dur="500"/>
                                        <p:tgtEl>
                                          <p:spTgt spid="35"/>
                                        </p:tgtEl>
                                      </p:cBhvr>
                                    </p:animEffect>
                                    <p:anim calcmode="lin" valueType="num">
                                      <p:cBhvr>
                                        <p:cTn id="148" dur="500" fill="hold"/>
                                        <p:tgtEl>
                                          <p:spTgt spid="35"/>
                                        </p:tgtEl>
                                        <p:attrNameLst>
                                          <p:attrName>ppt_x</p:attrName>
                                        </p:attrNameLst>
                                      </p:cBhvr>
                                      <p:tavLst>
                                        <p:tav tm="0">
                                          <p:val>
                                            <p:strVal val="#ppt_x"/>
                                          </p:val>
                                        </p:tav>
                                        <p:tav tm="100000">
                                          <p:val>
                                            <p:strVal val="#ppt_x"/>
                                          </p:val>
                                        </p:tav>
                                      </p:tavLst>
                                    </p:anim>
                                    <p:anim calcmode="lin" valueType="num">
                                      <p:cBhvr>
                                        <p:cTn id="149" dur="500" fill="hold"/>
                                        <p:tgtEl>
                                          <p:spTgt spid="35"/>
                                        </p:tgtEl>
                                        <p:attrNameLst>
                                          <p:attrName>ppt_y</p:attrName>
                                        </p:attrNameLst>
                                      </p:cBhvr>
                                      <p:tavLst>
                                        <p:tav tm="0">
                                          <p:val>
                                            <p:strVal val="#ppt_y+.1"/>
                                          </p:val>
                                        </p:tav>
                                        <p:tav tm="100000">
                                          <p:val>
                                            <p:strVal val="#ppt_y"/>
                                          </p:val>
                                        </p:tav>
                                      </p:tavLst>
                                    </p:anim>
                                  </p:childTnLst>
                                </p:cTn>
                              </p:par>
                            </p:childTnLst>
                          </p:cTn>
                        </p:par>
                        <p:par>
                          <p:cTn id="150" fill="hold">
                            <p:stCondLst>
                              <p:cond delay="6000"/>
                            </p:stCondLst>
                            <p:childTnLst>
                              <p:par>
                                <p:cTn id="151" presetID="22" presetClass="entr" presetSubtype="8" fill="hold" grpId="0" nodeType="afterEffect">
                                  <p:stCondLst>
                                    <p:cond delay="0"/>
                                  </p:stCondLst>
                                  <p:childTnLst>
                                    <p:set>
                                      <p:cBhvr>
                                        <p:cTn id="152" dur="1" fill="hold">
                                          <p:stCondLst>
                                            <p:cond delay="0"/>
                                          </p:stCondLst>
                                        </p:cTn>
                                        <p:tgtEl>
                                          <p:spTgt spid="21"/>
                                        </p:tgtEl>
                                        <p:attrNameLst>
                                          <p:attrName>style.visibility</p:attrName>
                                        </p:attrNameLst>
                                      </p:cBhvr>
                                      <p:to>
                                        <p:strVal val="visible"/>
                                      </p:to>
                                    </p:set>
                                    <p:animEffect>
                                      <p:cBhvr>
                                        <p:cTn id="153" dur="500"/>
                                        <p:tgtEl>
                                          <p:spTgt spid="21"/>
                                        </p:tgtEl>
                                      </p:cBhvr>
                                    </p:animEffect>
                                  </p:childTnLst>
                                </p:cTn>
                              </p:par>
                            </p:childTnLst>
                          </p:cTn>
                        </p:par>
                        <p:par>
                          <p:cTn id="154" fill="hold">
                            <p:stCondLst>
                              <p:cond delay="6500"/>
                            </p:stCondLst>
                            <p:childTnLst>
                              <p:par>
                                <p:cTn id="155" presetID="10" presetClass="entr" presetSubtype="0" fill="hold" grpId="0" nodeType="afterEffect">
                                  <p:stCondLst>
                                    <p:cond delay="0"/>
                                  </p:stCondLst>
                                  <p:childTnLst>
                                    <p:set>
                                      <p:cBhvr>
                                        <p:cTn id="156" dur="1" fill="hold">
                                          <p:stCondLst>
                                            <p:cond delay="0"/>
                                          </p:stCondLst>
                                        </p:cTn>
                                        <p:tgtEl>
                                          <p:spTgt spid="22"/>
                                        </p:tgtEl>
                                        <p:attrNameLst>
                                          <p:attrName>style.visibility</p:attrName>
                                        </p:attrNameLst>
                                      </p:cBhvr>
                                      <p:to>
                                        <p:strVal val="visible"/>
                                      </p:to>
                                    </p:set>
                                    <p:anim calcmode="lin" valueType="num">
                                      <p:cBhvr>
                                        <p:cTn id="157" dur="500" fill="hold"/>
                                        <p:tgtEl>
                                          <p:spTgt spid="22"/>
                                        </p:tgtEl>
                                        <p:attrNameLst>
                                          <p:attrName>ppt_w</p:attrName>
                                        </p:attrNameLst>
                                      </p:cBhvr>
                                      <p:tavLst>
                                        <p:tav tm="0">
                                          <p:val>
                                            <p:fltVal val="0"/>
                                          </p:val>
                                        </p:tav>
                                        <p:tav tm="100000">
                                          <p:val>
                                            <p:strVal val="#ppt_w"/>
                                          </p:val>
                                        </p:tav>
                                      </p:tavLst>
                                    </p:anim>
                                    <p:anim calcmode="lin" valueType="num">
                                      <p:cBhvr>
                                        <p:cTn id="158" dur="500" fill="hold"/>
                                        <p:tgtEl>
                                          <p:spTgt spid="22"/>
                                        </p:tgtEl>
                                        <p:attrNameLst>
                                          <p:attrName>ppt_h</p:attrName>
                                        </p:attrNameLst>
                                      </p:cBhvr>
                                      <p:tavLst>
                                        <p:tav tm="0">
                                          <p:val>
                                            <p:fltVal val="0"/>
                                          </p:val>
                                        </p:tav>
                                        <p:tav tm="100000">
                                          <p:val>
                                            <p:strVal val="#ppt_h"/>
                                          </p:val>
                                        </p:tav>
                                      </p:tavLst>
                                    </p:anim>
                                    <p:animEffect>
                                      <p:cBhvr>
                                        <p:cTn id="159" dur="500"/>
                                        <p:tgtEl>
                                          <p:spTgt spid="22"/>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3"/>
                                        </p:tgtEl>
                                        <p:attrNameLst>
                                          <p:attrName>style.visibility</p:attrName>
                                        </p:attrNameLst>
                                      </p:cBhvr>
                                      <p:to>
                                        <p:strVal val="visible"/>
                                      </p:to>
                                    </p:set>
                                    <p:anim calcmode="lin" valueType="num">
                                      <p:cBhvr>
                                        <p:cTn id="162" dur="500" fill="hold"/>
                                        <p:tgtEl>
                                          <p:spTgt spid="23"/>
                                        </p:tgtEl>
                                        <p:attrNameLst>
                                          <p:attrName>ppt_w</p:attrName>
                                        </p:attrNameLst>
                                      </p:cBhvr>
                                      <p:tavLst>
                                        <p:tav tm="0">
                                          <p:val>
                                            <p:fltVal val="0"/>
                                          </p:val>
                                        </p:tav>
                                        <p:tav tm="100000">
                                          <p:val>
                                            <p:strVal val="#ppt_w"/>
                                          </p:val>
                                        </p:tav>
                                      </p:tavLst>
                                    </p:anim>
                                    <p:anim calcmode="lin" valueType="num">
                                      <p:cBhvr>
                                        <p:cTn id="163" dur="500" fill="hold"/>
                                        <p:tgtEl>
                                          <p:spTgt spid="23"/>
                                        </p:tgtEl>
                                        <p:attrNameLst>
                                          <p:attrName>ppt_h</p:attrName>
                                        </p:attrNameLst>
                                      </p:cBhvr>
                                      <p:tavLst>
                                        <p:tav tm="0">
                                          <p:val>
                                            <p:fltVal val="0"/>
                                          </p:val>
                                        </p:tav>
                                        <p:tav tm="100000">
                                          <p:val>
                                            <p:strVal val="#ppt_h"/>
                                          </p:val>
                                        </p:tav>
                                      </p:tavLst>
                                    </p:anim>
                                    <p:animEffect>
                                      <p:cBhvr>
                                        <p:cTn id="164" dur="500"/>
                                        <p:tgtEl>
                                          <p:spTgt spid="23"/>
                                        </p:tgtEl>
                                      </p:cBhvr>
                                    </p:animEffect>
                                  </p:childTnLst>
                                </p:cTn>
                              </p:par>
                            </p:childTnLst>
                          </p:cTn>
                        </p:par>
                        <p:par>
                          <p:cTn id="165" fill="hold">
                            <p:stCondLst>
                              <p:cond delay="7000"/>
                            </p:stCondLst>
                            <p:childTnLst>
                              <p:par>
                                <p:cTn id="166" presetID="47" presetClass="entr" presetSubtype="0" fill="hold" grpId="0" nodeType="afterEffect">
                                  <p:stCondLst>
                                    <p:cond delay="0"/>
                                  </p:stCondLst>
                                  <p:childTnLst>
                                    <p:set>
                                      <p:cBhvr>
                                        <p:cTn id="167" dur="1" fill="hold">
                                          <p:stCondLst>
                                            <p:cond delay="0"/>
                                          </p:stCondLst>
                                        </p:cTn>
                                        <p:tgtEl>
                                          <p:spTgt spid="36"/>
                                        </p:tgtEl>
                                        <p:attrNameLst>
                                          <p:attrName>style.visibility</p:attrName>
                                        </p:attrNameLst>
                                      </p:cBhvr>
                                      <p:to>
                                        <p:strVal val="visible"/>
                                      </p:to>
                                    </p:set>
                                    <p:animEffect>
                                      <p:cBhvr>
                                        <p:cTn id="168" dur="500"/>
                                        <p:tgtEl>
                                          <p:spTgt spid="36"/>
                                        </p:tgtEl>
                                      </p:cBhvr>
                                    </p:animEffect>
                                    <p:anim calcmode="lin" valueType="num">
                                      <p:cBhvr>
                                        <p:cTn id="169" dur="500" fill="hold"/>
                                        <p:tgtEl>
                                          <p:spTgt spid="36"/>
                                        </p:tgtEl>
                                        <p:attrNameLst>
                                          <p:attrName>ppt_x</p:attrName>
                                        </p:attrNameLst>
                                      </p:cBhvr>
                                      <p:tavLst>
                                        <p:tav tm="0">
                                          <p:val>
                                            <p:strVal val="#ppt_x"/>
                                          </p:val>
                                        </p:tav>
                                        <p:tav tm="100000">
                                          <p:val>
                                            <p:strVal val="#ppt_x"/>
                                          </p:val>
                                        </p:tav>
                                      </p:tavLst>
                                    </p:anim>
                                    <p:anim calcmode="lin" valueType="num">
                                      <p:cBhvr>
                                        <p:cTn id="170" dur="500" fill="hold"/>
                                        <p:tgtEl>
                                          <p:spTgt spid="36"/>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8"/>
                                        </p:tgtEl>
                                        <p:attrNameLst>
                                          <p:attrName>style.visibility</p:attrName>
                                        </p:attrNameLst>
                                      </p:cBhvr>
                                      <p:to>
                                        <p:strVal val="visible"/>
                                      </p:to>
                                    </p:set>
                                    <p:animEffect>
                                      <p:cBhvr>
                                        <p:cTn id="173" dur="500"/>
                                        <p:tgtEl>
                                          <p:spTgt spid="8"/>
                                        </p:tgtEl>
                                      </p:cBhvr>
                                    </p:animEffect>
                                    <p:anim calcmode="lin" valueType="num">
                                      <p:cBhvr>
                                        <p:cTn id="174" dur="500" fill="hold"/>
                                        <p:tgtEl>
                                          <p:spTgt spid="8"/>
                                        </p:tgtEl>
                                        <p:attrNameLst>
                                          <p:attrName>ppt_x</p:attrName>
                                        </p:attrNameLst>
                                      </p:cBhvr>
                                      <p:tavLst>
                                        <p:tav tm="0">
                                          <p:val>
                                            <p:strVal val="#ppt_x"/>
                                          </p:val>
                                        </p:tav>
                                        <p:tav tm="100000">
                                          <p:val>
                                            <p:strVal val="#ppt_x"/>
                                          </p:val>
                                        </p:tav>
                                      </p:tavLst>
                                    </p:anim>
                                    <p:anim calcmode="lin" valueType="num">
                                      <p:cBhvr>
                                        <p:cTn id="175" dur="500" fill="hold"/>
                                        <p:tgtEl>
                                          <p:spTgt spid="8"/>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9"/>
                                        </p:tgtEl>
                                        <p:attrNameLst>
                                          <p:attrName>style.visibility</p:attrName>
                                        </p:attrNameLst>
                                      </p:cBhvr>
                                      <p:to>
                                        <p:strVal val="visible"/>
                                      </p:to>
                                    </p:set>
                                    <p:animEffect>
                                      <p:cBhvr>
                                        <p:cTn id="178" dur="500"/>
                                        <p:tgtEl>
                                          <p:spTgt spid="9"/>
                                        </p:tgtEl>
                                      </p:cBhvr>
                                    </p:animEffect>
                                    <p:anim calcmode="lin" valueType="num">
                                      <p:cBhvr>
                                        <p:cTn id="179" dur="500" fill="hold"/>
                                        <p:tgtEl>
                                          <p:spTgt spid="9"/>
                                        </p:tgtEl>
                                        <p:attrNameLst>
                                          <p:attrName>ppt_x</p:attrName>
                                        </p:attrNameLst>
                                      </p:cBhvr>
                                      <p:tavLst>
                                        <p:tav tm="0">
                                          <p:val>
                                            <p:strVal val="#ppt_x"/>
                                          </p:val>
                                        </p:tav>
                                        <p:tav tm="100000">
                                          <p:val>
                                            <p:strVal val="#ppt_x"/>
                                          </p:val>
                                        </p:tav>
                                      </p:tavLst>
                                    </p:anim>
                                    <p:anim calcmode="lin" valueType="num">
                                      <p:cBhvr>
                                        <p:cTn id="180" dur="500" fill="hold"/>
                                        <p:tgtEl>
                                          <p:spTgt spid="9"/>
                                        </p:tgtEl>
                                        <p:attrNameLst>
                                          <p:attrName>ppt_y</p:attrName>
                                        </p:attrNameLst>
                                      </p:cBhvr>
                                      <p:tavLst>
                                        <p:tav tm="0">
                                          <p:val>
                                            <p:strVal val="#ppt_y+.1"/>
                                          </p:val>
                                        </p:tav>
                                        <p:tav tm="100000">
                                          <p:val>
                                            <p:strVal val="#ppt_y"/>
                                          </p:val>
                                        </p:tav>
                                      </p:tavLst>
                                    </p:anim>
                                  </p:childTnLst>
                                </p:cTn>
                              </p:par>
                              <p:par>
                                <p:cTn id="181" presetID="42" presetClass="entr" presetSubtype="0" fill="hold" grpId="0" nodeType="withEffect">
                                  <p:stCondLst>
                                    <p:cond delay="0"/>
                                  </p:stCondLst>
                                  <p:childTnLst>
                                    <p:set>
                                      <p:cBhvr>
                                        <p:cTn id="182" dur="1" fill="hold">
                                          <p:stCondLst>
                                            <p:cond delay="0"/>
                                          </p:stCondLst>
                                        </p:cTn>
                                        <p:tgtEl>
                                          <p:spTgt spid="29"/>
                                        </p:tgtEl>
                                        <p:attrNameLst>
                                          <p:attrName>style.visibility</p:attrName>
                                        </p:attrNameLst>
                                      </p:cBhvr>
                                      <p:to>
                                        <p:strVal val="visible"/>
                                      </p:to>
                                    </p:set>
                                    <p:animEffect>
                                      <p:cBhvr>
                                        <p:cTn id="183" dur="500"/>
                                        <p:tgtEl>
                                          <p:spTgt spid="29"/>
                                        </p:tgtEl>
                                      </p:cBhvr>
                                    </p:animEffect>
                                    <p:anim calcmode="lin" valueType="num">
                                      <p:cBhvr>
                                        <p:cTn id="184" dur="500" fill="hold"/>
                                        <p:tgtEl>
                                          <p:spTgt spid="29"/>
                                        </p:tgtEl>
                                        <p:attrNameLst>
                                          <p:attrName>ppt_x</p:attrName>
                                        </p:attrNameLst>
                                      </p:cBhvr>
                                      <p:tavLst>
                                        <p:tav tm="0">
                                          <p:val>
                                            <p:strVal val="#ppt_x"/>
                                          </p:val>
                                        </p:tav>
                                        <p:tav tm="100000">
                                          <p:val>
                                            <p:strVal val="#ppt_x"/>
                                          </p:val>
                                        </p:tav>
                                      </p:tavLst>
                                    </p:anim>
                                    <p:anim calcmode="lin" valueType="num">
                                      <p:cBhvr>
                                        <p:cTn id="185" dur="500" fill="hold"/>
                                        <p:tgtEl>
                                          <p:spTgt spid="29"/>
                                        </p:tgtEl>
                                        <p:attrNameLst>
                                          <p:attrName>ppt_y</p:attrName>
                                        </p:attrNameLst>
                                      </p:cBhvr>
                                      <p:tavLst>
                                        <p:tav tm="0">
                                          <p:val>
                                            <p:strVal val="#ppt_y+.1"/>
                                          </p:val>
                                        </p:tav>
                                        <p:tav tm="100000">
                                          <p:val>
                                            <p:strVal val="#ppt_y"/>
                                          </p:val>
                                        </p:tav>
                                      </p:tavLst>
                                    </p:anim>
                                  </p:childTnLst>
                                </p:cTn>
                              </p:par>
                            </p:childTnLst>
                          </p:cTn>
                        </p:par>
                        <p:par>
                          <p:cTn id="186" fill="hold">
                            <p:stCondLst>
                              <p:cond delay="7500"/>
                            </p:stCondLst>
                            <p:childTnLst>
                              <p:par>
                                <p:cTn id="187" presetID="22" presetClass="entr" presetSubtype="8" fill="hold" grpId="0" nodeType="afterEffect">
                                  <p:stCondLst>
                                    <p:cond delay="0"/>
                                  </p:stCondLst>
                                  <p:childTnLst>
                                    <p:set>
                                      <p:cBhvr>
                                        <p:cTn id="188" dur="1" fill="hold">
                                          <p:stCondLst>
                                            <p:cond delay="0"/>
                                          </p:stCondLst>
                                        </p:cTn>
                                        <p:tgtEl>
                                          <p:spTgt spid="27"/>
                                        </p:tgtEl>
                                        <p:attrNameLst>
                                          <p:attrName>style.visibility</p:attrName>
                                        </p:attrNameLst>
                                      </p:cBhvr>
                                      <p:to>
                                        <p:strVal val="visible"/>
                                      </p:to>
                                    </p:set>
                                    <p:animEffect>
                                      <p:cBhvr>
                                        <p:cTn id="1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bldLvl="0" animBg="1" autoUpdateAnimBg="0"/>
      <p:bldP spid="6" grpId="0" animBg="1"/>
      <p:bldP spid="7" grpId="0" bldLvl="0" animBg="1" autoUpdateAnimBg="0"/>
      <p:bldP spid="8" grpId="0" animBg="1"/>
      <p:bldP spid="9" grpId="0" bldLvl="0" animBg="1" autoUpdateAnimBg="0"/>
      <p:bldP spid="10" grpId="0" animBg="1"/>
      <p:bldP spid="11" grpId="0" bldLvl="0" animBg="1" autoUpdateAnimBg="0"/>
      <p:bldP spid="12" grpId="0" bldLvl="0" animBg="1" autoUpdateAnimBg="0"/>
      <p:bldP spid="13" grpId="0" bldLvl="0" animBg="1" autoUpdateAnimBg="0"/>
      <p:bldP spid="14" grpId="0" bldLvl="0" animBg="1" autoUpdateAnimBg="0"/>
      <p:bldP spid="15" grpId="0" animBg="1"/>
      <p:bldP spid="16" grpId="0" bldLvl="0" animBg="1" autoUpdateAnimBg="0"/>
      <p:bldP spid="17" grpId="0" bldLvl="0" animBg="1" autoUpdateAnimBg="0"/>
      <p:bldP spid="18" grpId="0" animBg="1"/>
      <p:bldP spid="19" grpId="0" bldLvl="0" animBg="1" autoUpdateAnimBg="0"/>
      <p:bldP spid="20" grpId="0" bldLvl="0" animBg="1" autoUpdateAnimBg="0"/>
      <p:bldP spid="21" grpId="0" animBg="1"/>
      <p:bldP spid="22" grpId="0" bldLvl="0" animBg="1" autoUpdateAnimBg="0"/>
      <p:bldP spid="23" grpId="0" bldLvl="0" animBg="1" autoUpdateAnimBg="0"/>
      <p:bldP spid="24" grpId="0" animBg="1"/>
      <p:bldP spid="25" grpId="0" bldLvl="0" animBg="1" autoUpdateAnimBg="0"/>
      <p:bldP spid="26" grpId="0" animBg="1"/>
      <p:bldP spid="27" grpId="0" animBg="1"/>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P spid="36"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080086"/>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9938"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39940" name="组合 13"/>
          <p:cNvGrpSpPr>
            <a:grpSpLocks noChangeAspect="1"/>
          </p:cNvGrpSpPr>
          <p:nvPr/>
        </p:nvGrpSpPr>
        <p:grpSpPr bwMode="auto">
          <a:xfrm>
            <a:off x="5103019" y="2383631"/>
            <a:ext cx="4183856" cy="2611041"/>
            <a:chOff x="0" y="0"/>
            <a:chExt cx="5324473" cy="3322983"/>
          </a:xfrm>
        </p:grpSpPr>
        <p:pic>
          <p:nvPicPr>
            <p:cNvPr id="39943"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41" name="文本框 12"/>
          <p:cNvSpPr txBox="1">
            <a:spLocks noChangeArrowheads="1"/>
          </p:cNvSpPr>
          <p:nvPr/>
        </p:nvSpPr>
        <p:spPr bwMode="auto">
          <a:xfrm>
            <a:off x="2512219" y="2175272"/>
            <a:ext cx="427553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5400" b="1" dirty="0">
                <a:solidFill>
                  <a:srgbClr val="1C4885"/>
                </a:solidFill>
                <a:latin typeface="微软雅黑" pitchFamily="34" charset="-122"/>
                <a:ea typeface="微软雅黑" pitchFamily="34" charset="-122"/>
              </a:rPr>
              <a:t>Thank you</a:t>
            </a:r>
            <a:endParaRPr lang="zh-CN" altLang="en-US" sz="5400" b="1" dirty="0">
              <a:solidFill>
                <a:srgbClr val="1C4885"/>
              </a:solidFill>
              <a:latin typeface="微软雅黑" pitchFamily="34" charset="-122"/>
              <a:ea typeface="微软雅黑" pitchFamily="34" charset="-122"/>
            </a:endParaRPr>
          </a:p>
        </p:txBody>
      </p:sp>
      <p:cxnSp>
        <p:nvCxnSpPr>
          <p:cNvPr id="39942" name="直接连接符 58"/>
          <p:cNvCxnSpPr>
            <a:cxnSpLocks noChangeShapeType="1"/>
          </p:cNvCxnSpPr>
          <p:nvPr/>
        </p:nvCxnSpPr>
        <p:spPr bwMode="auto">
          <a:xfrm>
            <a:off x="2422922" y="3102769"/>
            <a:ext cx="3938588"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
        <p:nvSpPr>
          <p:cNvPr id="11" name="TextBox 10"/>
          <p:cNvSpPr txBox="1"/>
          <p:nvPr/>
        </p:nvSpPr>
        <p:spPr>
          <a:xfrm>
            <a:off x="3930324" y="4004785"/>
            <a:ext cx="862737" cy="307777"/>
          </a:xfrm>
          <a:prstGeom prst="rect">
            <a:avLst/>
          </a:prstGeom>
          <a:noFill/>
        </p:spPr>
        <p:txBody>
          <a:bodyPr wrap="none" rtlCol="0">
            <a:spAutoFit/>
          </a:bodyPr>
          <a:lstStyle/>
          <a:p>
            <a:r>
              <a:rPr lang="en-US" altLang="zh-CN" sz="1400" dirty="0" smtClean="0">
                <a:solidFill>
                  <a:schemeClr val="bg1"/>
                </a:solidFill>
                <a:latin typeface="微软雅黑" pitchFamily="34" charset="-122"/>
                <a:ea typeface="微软雅黑" pitchFamily="34" charset="-122"/>
              </a:rPr>
              <a:t>2017.05</a:t>
            </a:r>
            <a:endParaRPr lang="zh-CN" altLang="en-US" sz="14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fade">
                                      <p:cBhvr>
                                        <p:cTn id="7" dur="1000"/>
                                        <p:tgtEl>
                                          <p:spTgt spid="39940"/>
                                        </p:tgtEl>
                                      </p:cBhvr>
                                    </p:animEffect>
                                    <p:anim calcmode="lin" valueType="num">
                                      <p:cBhvr>
                                        <p:cTn id="8" dur="1000" fill="hold"/>
                                        <p:tgtEl>
                                          <p:spTgt spid="39940"/>
                                        </p:tgtEl>
                                        <p:attrNameLst>
                                          <p:attrName>ppt_x</p:attrName>
                                        </p:attrNameLst>
                                      </p:cBhvr>
                                      <p:tavLst>
                                        <p:tav tm="0">
                                          <p:val>
                                            <p:strVal val="#ppt_x"/>
                                          </p:val>
                                        </p:tav>
                                        <p:tav tm="100000">
                                          <p:val>
                                            <p:strVal val="#ppt_x"/>
                                          </p:val>
                                        </p:tav>
                                      </p:tavLst>
                                    </p:anim>
                                    <p:anim calcmode="lin" valueType="num">
                                      <p:cBhvr>
                                        <p:cTn id="9" dur="1000" fill="hold"/>
                                        <p:tgtEl>
                                          <p:spTgt spid="399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9942"/>
                                        </p:tgtEl>
                                        <p:attrNameLst>
                                          <p:attrName>style.visibility</p:attrName>
                                        </p:attrNameLst>
                                      </p:cBhvr>
                                      <p:to>
                                        <p:strVal val="visible"/>
                                      </p:to>
                                    </p:set>
                                    <p:animEffect transition="in" filter="barn(inVertical)">
                                      <p:cBhvr>
                                        <p:cTn id="14" dur="500"/>
                                        <p:tgtEl>
                                          <p:spTgt spid="39942"/>
                                        </p:tgtEl>
                                      </p:cBhvr>
                                    </p:animEffec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grpId="0" nodeType="clickEffect">
                                  <p:stCondLst>
                                    <p:cond delay="0"/>
                                  </p:stCondLst>
                                  <p:iterate type="lt">
                                    <p:tmPct val="10000"/>
                                  </p:iterate>
                                  <p:childTnLst>
                                    <p:set>
                                      <p:cBhvr>
                                        <p:cTn id="18" dur="1" fill="hold">
                                          <p:stCondLst>
                                            <p:cond delay="0"/>
                                          </p:stCondLst>
                                        </p:cTn>
                                        <p:tgtEl>
                                          <p:spTgt spid="39941"/>
                                        </p:tgtEl>
                                        <p:attrNameLst>
                                          <p:attrName>style.visibility</p:attrName>
                                        </p:attrNameLst>
                                      </p:cBhvr>
                                      <p:to>
                                        <p:strVal val="visible"/>
                                      </p:to>
                                    </p:set>
                                    <p:anim by="(-#ppt_w*2)" calcmode="lin" valueType="num">
                                      <p:cBhvr rctx="PPT">
                                        <p:cTn id="19" dur="500" autoRev="1" fill="hold">
                                          <p:stCondLst>
                                            <p:cond delay="0"/>
                                          </p:stCondLst>
                                        </p:cTn>
                                        <p:tgtEl>
                                          <p:spTgt spid="39941"/>
                                        </p:tgtEl>
                                        <p:attrNameLst>
                                          <p:attrName>ppt_w</p:attrName>
                                        </p:attrNameLst>
                                      </p:cBhvr>
                                    </p:anim>
                                    <p:anim by="(#ppt_w*0.50)" calcmode="lin" valueType="num">
                                      <p:cBhvr>
                                        <p:cTn id="20" dur="500" decel="50000" autoRev="1" fill="hold">
                                          <p:stCondLst>
                                            <p:cond delay="0"/>
                                          </p:stCondLst>
                                        </p:cTn>
                                        <p:tgtEl>
                                          <p:spTgt spid="39941"/>
                                        </p:tgtEl>
                                        <p:attrNameLst>
                                          <p:attrName>ppt_x</p:attrName>
                                        </p:attrNameLst>
                                      </p:cBhvr>
                                    </p:anim>
                                    <p:anim from="(-#ppt_h/2)" to="(#ppt_y)" calcmode="lin" valueType="num">
                                      <p:cBhvr>
                                        <p:cTn id="21" dur="1000" fill="hold">
                                          <p:stCondLst>
                                            <p:cond delay="0"/>
                                          </p:stCondLst>
                                        </p:cTn>
                                        <p:tgtEl>
                                          <p:spTgt spid="39941"/>
                                        </p:tgtEl>
                                        <p:attrNameLst>
                                          <p:attrName>ppt_y</p:attrName>
                                        </p:attrNameLst>
                                      </p:cBhvr>
                                    </p:anim>
                                    <p:animRot by="21600000">
                                      <p:cBhvr>
                                        <p:cTn id="22" dur="1000" fill="hold">
                                          <p:stCondLst>
                                            <p:cond delay="0"/>
                                          </p:stCondLst>
                                        </p:cTn>
                                        <p:tgtEl>
                                          <p:spTgt spid="399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17410"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3" name="文本框 12"/>
          <p:cNvSpPr txBox="1">
            <a:spLocks noChangeArrowheads="1"/>
          </p:cNvSpPr>
          <p:nvPr/>
        </p:nvSpPr>
        <p:spPr bwMode="auto">
          <a:xfrm>
            <a:off x="2007594" y="2027199"/>
            <a:ext cx="62503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4000" b="1" dirty="0">
                <a:solidFill>
                  <a:srgbClr val="1C4885"/>
                </a:solidFill>
                <a:latin typeface="微软雅黑" pitchFamily="34" charset="-122"/>
                <a:ea typeface="微软雅黑" pitchFamily="34" charset="-122"/>
              </a:rPr>
              <a:t>快乐购会员数据基本情况</a:t>
            </a:r>
          </a:p>
        </p:txBody>
      </p:sp>
      <p:grpSp>
        <p:nvGrpSpPr>
          <p:cNvPr id="17414" name="组合 13"/>
          <p:cNvGrpSpPr>
            <a:grpSpLocks noChangeAspect="1"/>
          </p:cNvGrpSpPr>
          <p:nvPr/>
        </p:nvGrpSpPr>
        <p:grpSpPr bwMode="auto">
          <a:xfrm>
            <a:off x="5103019" y="2383631"/>
            <a:ext cx="4183856" cy="2611041"/>
            <a:chOff x="0" y="0"/>
            <a:chExt cx="5324473" cy="3322983"/>
          </a:xfrm>
        </p:grpSpPr>
        <p:pic>
          <p:nvPicPr>
            <p:cNvPr id="17417"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5" name="矩形 16"/>
          <p:cNvSpPr>
            <a:spLocks noChangeArrowheads="1"/>
          </p:cNvSpPr>
          <p:nvPr/>
        </p:nvSpPr>
        <p:spPr bwMode="auto">
          <a:xfrm>
            <a:off x="2164556" y="3758804"/>
            <a:ext cx="558554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说明公司现在关于会员这一块的现状，有哪些地方是需要去解决的。</a:t>
            </a:r>
            <a:endParaRPr lang="en-US" sz="12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915716" cy="4062651"/>
            <a:chOff x="0" y="1571625"/>
            <a:chExt cx="2554288" cy="5416868"/>
          </a:xfrm>
        </p:grpSpPr>
        <p:sp>
          <p:nvSpPr>
            <p:cNvPr id="17412"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1</a:t>
              </a:r>
              <a:endParaRPr lang="zh-CN" altLang="en-US" sz="25800" b="1" dirty="0">
                <a:solidFill>
                  <a:srgbClr val="1C4885"/>
                </a:solidFill>
                <a:latin typeface="微软雅黑" pitchFamily="34" charset="-122"/>
                <a:ea typeface="微软雅黑" pitchFamily="34" charset="-122"/>
              </a:endParaRPr>
            </a:p>
          </p:txBody>
        </p:sp>
        <p:sp>
          <p:nvSpPr>
            <p:cNvPr id="17416" name="文本框 19"/>
            <p:cNvSpPr>
              <a:spLocks/>
            </p:cNvSpPr>
            <p:nvPr/>
          </p:nvSpPr>
          <p:spPr bwMode="auto">
            <a:xfrm>
              <a:off x="490538" y="4902200"/>
              <a:ext cx="2063750" cy="915988"/>
            </a:xfrm>
            <a:custGeom>
              <a:avLst/>
              <a:gdLst>
                <a:gd name="T0" fmla="*/ 688223 w 2064307"/>
                <a:gd name="T1" fmla="*/ 0 h 916126"/>
                <a:gd name="T2" fmla="*/ 1376448 w 2064307"/>
                <a:gd name="T3" fmla="*/ 0 h 916126"/>
                <a:gd name="T4" fmla="*/ 1376448 w 2064307"/>
                <a:gd name="T5" fmla="*/ 367109 h 916126"/>
                <a:gd name="T6" fmla="*/ 2060411 w 2064307"/>
                <a:gd name="T7" fmla="*/ 367109 h 916126"/>
                <a:gd name="T8" fmla="*/ 2060411 w 2064307"/>
                <a:gd name="T9" fmla="*/ 915160 h 916126"/>
                <a:gd name="T10" fmla="*/ 0 w 2064307"/>
                <a:gd name="T11" fmla="*/ 915160 h 916126"/>
                <a:gd name="T12" fmla="*/ 0 w 2064307"/>
                <a:gd name="T13" fmla="*/ 367109 h 916126"/>
                <a:gd name="T14" fmla="*/ 688223 w 2064307"/>
                <a:gd name="T15" fmla="*/ 367109 h 916126"/>
                <a:gd name="T16" fmla="*/ 688223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fade">
                                      <p:cBhvr>
                                        <p:cTn id="7" dur="1000"/>
                                        <p:tgtEl>
                                          <p:spTgt spid="17414"/>
                                        </p:tgtEl>
                                      </p:cBhvr>
                                    </p:animEffect>
                                    <p:anim calcmode="lin" valueType="num">
                                      <p:cBhvr>
                                        <p:cTn id="8" dur="1000" fill="hold"/>
                                        <p:tgtEl>
                                          <p:spTgt spid="17414"/>
                                        </p:tgtEl>
                                        <p:attrNameLst>
                                          <p:attrName>ppt_x</p:attrName>
                                        </p:attrNameLst>
                                      </p:cBhvr>
                                      <p:tavLst>
                                        <p:tav tm="0">
                                          <p:val>
                                            <p:strVal val="#ppt_x"/>
                                          </p:val>
                                        </p:tav>
                                        <p:tav tm="100000">
                                          <p:val>
                                            <p:strVal val="#ppt_x"/>
                                          </p:val>
                                        </p:tav>
                                      </p:tavLst>
                                    </p:anim>
                                    <p:anim calcmode="lin" valueType="num">
                                      <p:cBhvr>
                                        <p:cTn id="9" dur="1000" fill="hold"/>
                                        <p:tgtEl>
                                          <p:spTgt spid="174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3"/>
                                        </p:tgtEl>
                                        <p:attrNameLst>
                                          <p:attrName>style.visibility</p:attrName>
                                        </p:attrNameLst>
                                      </p:cBhvr>
                                      <p:to>
                                        <p:strVal val="visible"/>
                                      </p:to>
                                    </p:set>
                                    <p:animEffect transition="in" filter="wipe(left)">
                                      <p:cBhvr>
                                        <p:cTn id="22" dur="500"/>
                                        <p:tgtEl>
                                          <p:spTgt spid="174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17415"/>
                                        </p:tgtEl>
                                        <p:attrNameLst>
                                          <p:attrName>style.visibility</p:attrName>
                                        </p:attrNameLst>
                                      </p:cBhvr>
                                      <p:to>
                                        <p:strVal val="visible"/>
                                      </p:to>
                                    </p:set>
                                    <p:animEffect transition="in" filter="barn(inVertical)">
                                      <p:cBhvr>
                                        <p:cTn id="2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P spid="174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1" name="Oval 13"/>
          <p:cNvSpPr>
            <a:spLocks noChangeArrowheads="1"/>
          </p:cNvSpPr>
          <p:nvPr/>
        </p:nvSpPr>
        <p:spPr bwMode="auto">
          <a:xfrm>
            <a:off x="2240847" y="3642213"/>
            <a:ext cx="1344834" cy="827588"/>
          </a:xfrm>
          <a:prstGeom prst="ellipse">
            <a:avLst/>
          </a:prstGeom>
          <a:solidFill>
            <a:schemeClr val="bg1"/>
          </a:solidFill>
          <a:ln>
            <a:noFill/>
          </a:ln>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349" b="1" dirty="0" smtClean="0">
                <a:solidFill>
                  <a:schemeClr val="tx1">
                    <a:lumMod val="50000"/>
                    <a:lumOff val="50000"/>
                  </a:schemeClr>
                </a:solidFill>
                <a:latin typeface="微软雅黑" pitchFamily="34" charset="-122"/>
                <a:ea typeface="微软雅黑" pitchFamily="34" charset="-122"/>
              </a:rPr>
              <a:t>未订购会员</a:t>
            </a:r>
            <a:endParaRPr lang="zh-CN" altLang="zh-CN" sz="1349" b="1" dirty="0">
              <a:solidFill>
                <a:schemeClr val="tx1">
                  <a:lumMod val="50000"/>
                  <a:lumOff val="50000"/>
                </a:schemeClr>
              </a:solidFill>
              <a:latin typeface="微软雅黑" pitchFamily="34" charset="-122"/>
              <a:ea typeface="微软雅黑" pitchFamily="34" charset="-122"/>
            </a:endParaRPr>
          </a:p>
        </p:txBody>
      </p:sp>
      <p:sp>
        <p:nvSpPr>
          <p:cNvPr id="27" name="Oval 13"/>
          <p:cNvSpPr>
            <a:spLocks noChangeArrowheads="1"/>
          </p:cNvSpPr>
          <p:nvPr/>
        </p:nvSpPr>
        <p:spPr bwMode="auto">
          <a:xfrm>
            <a:off x="3265263" y="1977533"/>
            <a:ext cx="969267" cy="1806396"/>
          </a:xfrm>
          <a:prstGeom prst="ellipse">
            <a:avLst/>
          </a:prstGeom>
          <a:solidFill>
            <a:schemeClr val="bg1"/>
          </a:solidFill>
          <a:ln>
            <a:noFill/>
          </a:ln>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dirty="0"/>
          </a:p>
        </p:txBody>
      </p:sp>
      <p:sp>
        <p:nvSpPr>
          <p:cNvPr id="42" name="文本框 10"/>
          <p:cNvSpPr txBox="1">
            <a:spLocks noChangeArrowheads="1"/>
          </p:cNvSpPr>
          <p:nvPr/>
        </p:nvSpPr>
        <p:spPr bwMode="auto">
          <a:xfrm>
            <a:off x="130968" y="165497"/>
            <a:ext cx="45626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快乐购会员数据基本情况（会员部分）</a:t>
            </a:r>
          </a:p>
        </p:txBody>
      </p:sp>
      <p:sp>
        <p:nvSpPr>
          <p:cNvPr id="43"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44" name="椭圆 3"/>
          <p:cNvSpPr>
            <a:spLocks noChangeArrowheads="1"/>
          </p:cNvSpPr>
          <p:nvPr/>
        </p:nvSpPr>
        <p:spPr bwMode="auto">
          <a:xfrm>
            <a:off x="1108242" y="1265516"/>
            <a:ext cx="3330824" cy="3329635"/>
          </a:xfrm>
          <a:prstGeom prst="ellipse">
            <a:avLst/>
          </a:prstGeom>
          <a:noFill/>
          <a:ln w="9525">
            <a:solidFill>
              <a:srgbClr val="1C4885"/>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45" name="Oval 13"/>
          <p:cNvSpPr>
            <a:spLocks noChangeArrowheads="1"/>
          </p:cNvSpPr>
          <p:nvPr/>
        </p:nvSpPr>
        <p:spPr bwMode="auto">
          <a:xfrm>
            <a:off x="2111731" y="1300068"/>
            <a:ext cx="1024873" cy="1647758"/>
          </a:xfrm>
          <a:prstGeom prst="ellipse">
            <a:avLst/>
          </a:prstGeom>
          <a:solidFill>
            <a:srgbClr val="DCDADA"/>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dirty="0"/>
          </a:p>
        </p:txBody>
      </p:sp>
      <p:sp>
        <p:nvSpPr>
          <p:cNvPr id="46" name="Oval 14"/>
          <p:cNvSpPr>
            <a:spLocks noChangeArrowheads="1"/>
          </p:cNvSpPr>
          <p:nvPr/>
        </p:nvSpPr>
        <p:spPr bwMode="auto">
          <a:xfrm>
            <a:off x="1096916" y="2365292"/>
            <a:ext cx="1014815" cy="1040065"/>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51" name="TextBox 10"/>
          <p:cNvSpPr>
            <a:spLocks noChangeArrowheads="1"/>
          </p:cNvSpPr>
          <p:nvPr/>
        </p:nvSpPr>
        <p:spPr bwMode="auto">
          <a:xfrm>
            <a:off x="4693668" y="430458"/>
            <a:ext cx="1662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活跃会员（</a:t>
            </a:r>
            <a:r>
              <a:rPr lang="en-US" altLang="zh-CN" sz="1400" b="1" dirty="0" smtClean="0">
                <a:solidFill>
                  <a:schemeClr val="tx1">
                    <a:lumMod val="50000"/>
                    <a:lumOff val="50000"/>
                  </a:schemeClr>
                </a:solidFill>
                <a:latin typeface="微软雅黑" pitchFamily="34" charset="-122"/>
                <a:ea typeface="微软雅黑" pitchFamily="34" charset="-122"/>
              </a:rPr>
              <a:t>42</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52" name="TextBox 11"/>
          <p:cNvSpPr>
            <a:spLocks noChangeArrowheads="1"/>
          </p:cNvSpPr>
          <p:nvPr/>
        </p:nvSpPr>
        <p:spPr bwMode="auto">
          <a:xfrm>
            <a:off x="4693668" y="705348"/>
            <a:ext cx="36711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通过对现有的数据进行分析，我们的活跃会员的群体属于一个不断下降的趋势，在电视屏带来的新增会员下降的情况下，如何防止活跃会员沉睡提高她们的复购是势在必行的事情。</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14"/>
          <p:cNvSpPr>
            <a:spLocks noChangeArrowheads="1"/>
          </p:cNvSpPr>
          <p:nvPr/>
        </p:nvSpPr>
        <p:spPr bwMode="auto">
          <a:xfrm>
            <a:off x="1230273" y="2585521"/>
            <a:ext cx="6147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bg1"/>
                </a:solidFill>
                <a:latin typeface="微软雅黑" pitchFamily="34" charset="-122"/>
                <a:ea typeface="微软雅黑" pitchFamily="34" charset="-122"/>
              </a:rPr>
              <a:t>活跃会员</a:t>
            </a:r>
            <a:endParaRPr lang="zh-CN" altLang="en-US" sz="1400" b="1" dirty="0">
              <a:solidFill>
                <a:schemeClr val="bg1"/>
              </a:solidFill>
              <a:latin typeface="微软雅黑" pitchFamily="34" charset="-122"/>
              <a:ea typeface="微软雅黑" pitchFamily="34" charset="-122"/>
            </a:endParaRPr>
          </a:p>
        </p:txBody>
      </p:sp>
      <p:sp>
        <p:nvSpPr>
          <p:cNvPr id="56" name="TextBox 16"/>
          <p:cNvSpPr>
            <a:spLocks noChangeArrowheads="1"/>
          </p:cNvSpPr>
          <p:nvPr/>
        </p:nvSpPr>
        <p:spPr bwMode="auto">
          <a:xfrm>
            <a:off x="4693668" y="1606183"/>
            <a:ext cx="1662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沉睡会员（</a:t>
            </a:r>
            <a:r>
              <a:rPr lang="en-US" altLang="zh-CN" sz="1400" b="1" dirty="0" smtClean="0">
                <a:solidFill>
                  <a:schemeClr val="tx1">
                    <a:lumMod val="50000"/>
                    <a:lumOff val="50000"/>
                  </a:schemeClr>
                </a:solidFill>
                <a:latin typeface="微软雅黑" pitchFamily="34" charset="-122"/>
                <a:ea typeface="微软雅黑" pitchFamily="34" charset="-122"/>
              </a:rPr>
              <a:t>82</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58" name="TextBox 18"/>
          <p:cNvSpPr>
            <a:spLocks noChangeArrowheads="1"/>
          </p:cNvSpPr>
          <p:nvPr/>
        </p:nvSpPr>
        <p:spPr bwMode="auto">
          <a:xfrm>
            <a:off x="4693668" y="2772388"/>
            <a:ext cx="21323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订购流失会员（</a:t>
            </a:r>
            <a:r>
              <a:rPr lang="en-US" altLang="zh-CN" sz="1400" b="1" dirty="0" smtClean="0">
                <a:solidFill>
                  <a:schemeClr val="tx1">
                    <a:lumMod val="50000"/>
                    <a:lumOff val="50000"/>
                  </a:schemeClr>
                </a:solidFill>
                <a:latin typeface="微软雅黑" pitchFamily="34" charset="-122"/>
                <a:ea typeface="微软雅黑" pitchFamily="34" charset="-122"/>
              </a:rPr>
              <a:t>600</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0" name="TextBox 14"/>
          <p:cNvSpPr>
            <a:spLocks noChangeArrowheads="1"/>
          </p:cNvSpPr>
          <p:nvPr/>
        </p:nvSpPr>
        <p:spPr bwMode="auto">
          <a:xfrm>
            <a:off x="2273201" y="1827788"/>
            <a:ext cx="6147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沉睡会员</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1" name="TextBox 14"/>
          <p:cNvSpPr>
            <a:spLocks noChangeArrowheads="1"/>
          </p:cNvSpPr>
          <p:nvPr/>
        </p:nvSpPr>
        <p:spPr bwMode="auto">
          <a:xfrm>
            <a:off x="2273201" y="3033999"/>
            <a:ext cx="7671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会员池</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 name="上弧形箭头 1"/>
          <p:cNvSpPr/>
          <p:nvPr/>
        </p:nvSpPr>
        <p:spPr bwMode="auto">
          <a:xfrm rot="19675020">
            <a:off x="1449243" y="1834192"/>
            <a:ext cx="792241" cy="347216"/>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3" name="上弧形箭头 2"/>
          <p:cNvSpPr/>
          <p:nvPr/>
        </p:nvSpPr>
        <p:spPr bwMode="auto">
          <a:xfrm rot="1880926">
            <a:off x="2879881" y="1892822"/>
            <a:ext cx="868188" cy="250645"/>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 name="上弧形箭头 3"/>
          <p:cNvSpPr/>
          <p:nvPr/>
        </p:nvSpPr>
        <p:spPr bwMode="auto">
          <a:xfrm rot="10800000">
            <a:off x="1973132" y="3080165"/>
            <a:ext cx="1479137" cy="239186"/>
          </a:xfrm>
          <a:prstGeom prst="curvedDownArrow">
            <a:avLst>
              <a:gd name="adj1" fmla="val 25000"/>
              <a:gd name="adj2" fmla="val 45994"/>
              <a:gd name="adj3" fmla="val 21065"/>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25" name="上弧形箭头 24"/>
          <p:cNvSpPr/>
          <p:nvPr/>
        </p:nvSpPr>
        <p:spPr bwMode="auto">
          <a:xfrm rot="10179124">
            <a:off x="1842383" y="2471092"/>
            <a:ext cx="524757" cy="231368"/>
          </a:xfrm>
          <a:prstGeom prst="curvedDown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5" name="右箭头 4"/>
          <p:cNvSpPr/>
          <p:nvPr/>
        </p:nvSpPr>
        <p:spPr bwMode="auto">
          <a:xfrm>
            <a:off x="19051" y="2610107"/>
            <a:ext cx="1089192" cy="640451"/>
          </a:xfrm>
          <a:prstGeom prst="rightArrow">
            <a:avLst/>
          </a:prstGeom>
          <a:solidFill>
            <a:schemeClr val="accent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smtClean="0">
                <a:ln>
                  <a:noFill/>
                </a:ln>
                <a:solidFill>
                  <a:schemeClr val="bg1"/>
                </a:solidFill>
                <a:effectLst/>
                <a:latin typeface="微软雅黑" pitchFamily="34" charset="-122"/>
                <a:ea typeface="微软雅黑" pitchFamily="34" charset="-122"/>
              </a:rPr>
              <a:t>新增会员</a:t>
            </a:r>
          </a:p>
        </p:txBody>
      </p:sp>
      <p:sp>
        <p:nvSpPr>
          <p:cNvPr id="28" name="TextBox 14"/>
          <p:cNvSpPr>
            <a:spLocks noChangeArrowheads="1"/>
          </p:cNvSpPr>
          <p:nvPr/>
        </p:nvSpPr>
        <p:spPr bwMode="auto">
          <a:xfrm>
            <a:off x="3452270" y="2556945"/>
            <a:ext cx="6147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smtClean="0">
                <a:solidFill>
                  <a:schemeClr val="tx1">
                    <a:lumMod val="50000"/>
                    <a:lumOff val="50000"/>
                  </a:schemeClr>
                </a:solidFill>
                <a:latin typeface="微软雅黑" pitchFamily="34" charset="-122"/>
                <a:ea typeface="微软雅黑" pitchFamily="34" charset="-122"/>
              </a:rPr>
              <a:t>流失会员</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29" name="TextBox 18"/>
          <p:cNvSpPr>
            <a:spLocks noChangeArrowheads="1"/>
          </p:cNvSpPr>
          <p:nvPr/>
        </p:nvSpPr>
        <p:spPr bwMode="auto">
          <a:xfrm>
            <a:off x="4693668" y="3880569"/>
            <a:ext cx="17043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b="1" dirty="0" smtClean="0">
                <a:solidFill>
                  <a:schemeClr val="tx1">
                    <a:lumMod val="50000"/>
                    <a:lumOff val="50000"/>
                  </a:schemeClr>
                </a:solidFill>
                <a:latin typeface="微软雅黑" pitchFamily="34" charset="-122"/>
                <a:ea typeface="微软雅黑" pitchFamily="34" charset="-122"/>
              </a:rPr>
              <a:t>会员池（</a:t>
            </a:r>
            <a:r>
              <a:rPr lang="en-US" altLang="zh-CN" sz="1400" b="1" dirty="0" smtClean="0">
                <a:solidFill>
                  <a:schemeClr val="tx1">
                    <a:lumMod val="50000"/>
                    <a:lumOff val="50000"/>
                  </a:schemeClr>
                </a:solidFill>
                <a:latin typeface="微软雅黑" pitchFamily="34" charset="-122"/>
                <a:ea typeface="微软雅黑" pitchFamily="34" charset="-122"/>
              </a:rPr>
              <a:t>1000</a:t>
            </a:r>
            <a:r>
              <a:rPr lang="zh-CN" altLang="en-US" sz="1400" b="1" dirty="0" smtClean="0">
                <a:solidFill>
                  <a:schemeClr val="tx1">
                    <a:lumMod val="50000"/>
                    <a:lumOff val="50000"/>
                  </a:schemeClr>
                </a:solidFill>
                <a:latin typeface="微软雅黑" pitchFamily="34" charset="-122"/>
                <a:ea typeface="微软雅黑" pitchFamily="34" charset="-122"/>
              </a:rPr>
              <a:t>万）</a:t>
            </a:r>
            <a:endParaRPr lang="zh-CN" altLang="en-US" sz="1400" b="1" dirty="0">
              <a:solidFill>
                <a:schemeClr val="tx1">
                  <a:lumMod val="50000"/>
                  <a:lumOff val="50000"/>
                </a:schemeClr>
              </a:solidFill>
              <a:latin typeface="微软雅黑" pitchFamily="34" charset="-122"/>
              <a:ea typeface="微软雅黑" pitchFamily="34" charset="-122"/>
            </a:endParaRPr>
          </a:p>
        </p:txBody>
      </p:sp>
      <p:sp>
        <p:nvSpPr>
          <p:cNvPr id="32" name="TextBox 11"/>
          <p:cNvSpPr>
            <a:spLocks noChangeArrowheads="1"/>
          </p:cNvSpPr>
          <p:nvPr/>
        </p:nvSpPr>
        <p:spPr bwMode="auto">
          <a:xfrm>
            <a:off x="4760343" y="1895222"/>
            <a:ext cx="36711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通过对现有的数据进行分析，我们的活跃会员的群体属于一个不断下降的趋势，在电视屏带来的新增会员下降的情况下，如何防止活跃会员沉睡提高她们的复购是势在必行的事情。</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11"/>
          <p:cNvSpPr>
            <a:spLocks noChangeArrowheads="1"/>
          </p:cNvSpPr>
          <p:nvPr/>
        </p:nvSpPr>
        <p:spPr bwMode="auto">
          <a:xfrm>
            <a:off x="4760343" y="3080165"/>
            <a:ext cx="36711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订购流失会员的唤醒的难度明显高于沉睡会员，但是经过精准唤醒相对于外部买来会员的转化相对来说会高一点，并且相应的认知度也会高一点。</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11"/>
          <p:cNvSpPr>
            <a:spLocks noChangeArrowheads="1"/>
          </p:cNvSpPr>
          <p:nvPr/>
        </p:nvSpPr>
        <p:spPr bwMode="auto">
          <a:xfrm>
            <a:off x="4827018" y="4146965"/>
            <a:ext cx="36711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公司的整体会员池有</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万，其中订购过的有</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700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万未订购的</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300</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万左右。如何运营好整个会员池将会对公司业绩的提升有明显帮助。</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1273234" y="3045869"/>
            <a:ext cx="623889" cy="307777"/>
          </a:xfrm>
          <a:prstGeom prst="rect">
            <a:avLst/>
          </a:prstGeom>
        </p:spPr>
        <p:txBody>
          <a:bodyPr wrap="none">
            <a:spAutoFit/>
          </a:bodyPr>
          <a:lstStyle/>
          <a:p>
            <a:r>
              <a:rPr lang="en-US" altLang="zh-CN" sz="1400" b="1" dirty="0">
                <a:solidFill>
                  <a:schemeClr val="bg1"/>
                </a:solidFill>
                <a:latin typeface="微软雅黑" pitchFamily="34" charset="-122"/>
                <a:ea typeface="微软雅黑" pitchFamily="34" charset="-122"/>
              </a:rPr>
              <a:t>4.2%</a:t>
            </a:r>
            <a:endParaRPr lang="zh-CN" altLang="en-US" sz="1400" dirty="0">
              <a:solidFill>
                <a:schemeClr val="bg1"/>
              </a:solidFill>
            </a:endParaRPr>
          </a:p>
        </p:txBody>
      </p:sp>
      <p:sp>
        <p:nvSpPr>
          <p:cNvPr id="7" name="矩形 6"/>
          <p:cNvSpPr/>
          <p:nvPr/>
        </p:nvSpPr>
        <p:spPr>
          <a:xfrm>
            <a:off x="2347221" y="2365292"/>
            <a:ext cx="750526" cy="369332"/>
          </a:xfrm>
          <a:prstGeom prst="rect">
            <a:avLst/>
          </a:prstGeom>
        </p:spPr>
        <p:txBody>
          <a:bodyPr wrap="none">
            <a:spAutoFit/>
          </a:bodyPr>
          <a:lstStyle/>
          <a:p>
            <a:r>
              <a:rPr lang="en-US" altLang="zh-CN" b="1" dirty="0">
                <a:solidFill>
                  <a:schemeClr val="tx1">
                    <a:lumMod val="50000"/>
                    <a:lumOff val="50000"/>
                  </a:schemeClr>
                </a:solidFill>
                <a:latin typeface="微软雅黑" pitchFamily="34" charset="-122"/>
                <a:ea typeface="微软雅黑" pitchFamily="34" charset="-122"/>
              </a:rPr>
              <a:t>8.2%</a:t>
            </a:r>
            <a:endParaRPr lang="zh-CN" altLang="en-US" dirty="0">
              <a:solidFill>
                <a:schemeClr val="tx1">
                  <a:lumMod val="50000"/>
                  <a:lumOff val="50000"/>
                </a:schemeClr>
              </a:solidFill>
            </a:endParaRPr>
          </a:p>
        </p:txBody>
      </p:sp>
      <p:sp>
        <p:nvSpPr>
          <p:cNvPr id="8" name="矩形 7"/>
          <p:cNvSpPr/>
          <p:nvPr/>
        </p:nvSpPr>
        <p:spPr>
          <a:xfrm>
            <a:off x="3438406" y="3134686"/>
            <a:ext cx="684803" cy="369332"/>
          </a:xfrm>
          <a:prstGeom prst="rect">
            <a:avLst/>
          </a:prstGeom>
        </p:spPr>
        <p:txBody>
          <a:bodyPr wrap="none">
            <a:spAutoFit/>
          </a:bodyPr>
          <a:lstStyle/>
          <a:p>
            <a:r>
              <a:rPr lang="en-US" altLang="zh-CN" b="1" dirty="0">
                <a:solidFill>
                  <a:schemeClr val="tx1">
                    <a:lumMod val="50000"/>
                    <a:lumOff val="50000"/>
                  </a:schemeClr>
                </a:solidFill>
                <a:latin typeface="微软雅黑" pitchFamily="34" charset="-122"/>
                <a:ea typeface="微软雅黑" pitchFamily="34" charset="-122"/>
              </a:rPr>
              <a:t>60</a:t>
            </a:r>
            <a:r>
              <a:rPr lang="en-US" altLang="zh-CN" b="1" dirty="0" smtClean="0">
                <a:solidFill>
                  <a:schemeClr val="tx1">
                    <a:lumMod val="50000"/>
                    <a:lumOff val="50000"/>
                  </a:schemeClr>
                </a:solidFill>
                <a:latin typeface="微软雅黑" pitchFamily="34" charset="-122"/>
                <a:ea typeface="微软雅黑" pitchFamily="34" charset="-122"/>
              </a:rPr>
              <a:t>%</a:t>
            </a:r>
            <a:endParaRPr lang="zh-CN" altLang="en-US" dirty="0">
              <a:solidFill>
                <a:schemeClr val="tx1">
                  <a:lumMod val="50000"/>
                  <a:lumOff val="50000"/>
                </a:schemeClr>
              </a:solidFill>
            </a:endParaRPr>
          </a:p>
        </p:txBody>
      </p:sp>
      <p:sp>
        <p:nvSpPr>
          <p:cNvPr id="9" name="矩形 8"/>
          <p:cNvSpPr/>
          <p:nvPr/>
        </p:nvSpPr>
        <p:spPr>
          <a:xfrm>
            <a:off x="2664861" y="4048509"/>
            <a:ext cx="684803" cy="369332"/>
          </a:xfrm>
          <a:prstGeom prst="rect">
            <a:avLst/>
          </a:prstGeom>
        </p:spPr>
        <p:txBody>
          <a:bodyPr wrap="none">
            <a:spAutoFit/>
          </a:bodyPr>
          <a:lstStyle/>
          <a:p>
            <a:r>
              <a:rPr lang="en-US" altLang="zh-CN" b="1" dirty="0" smtClean="0">
                <a:solidFill>
                  <a:schemeClr val="tx1">
                    <a:lumMod val="50000"/>
                    <a:lumOff val="50000"/>
                  </a:schemeClr>
                </a:solidFill>
                <a:latin typeface="微软雅黑" pitchFamily="34" charset="-122"/>
                <a:ea typeface="微软雅黑" pitchFamily="34" charset="-122"/>
              </a:rPr>
              <a:t>27%</a:t>
            </a:r>
            <a:endParaRPr lang="zh-CN" altLang="en-US" dirty="0">
              <a:solidFill>
                <a:schemeClr val="tx1">
                  <a:lumMod val="50000"/>
                  <a:lumOff val="50000"/>
                </a:schemeClr>
              </a:solidFill>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Effect>
                                      <p:cBhvr>
                                        <p:cTn id="17" dur="1000"/>
                                        <p:tgtEl>
                                          <p:spTgt spid="44"/>
                                        </p:tgtEl>
                                      </p:cBhvr>
                                    </p:animEffect>
                                  </p:childTnLst>
                                </p:cTn>
                              </p:par>
                            </p:childTnLst>
                          </p:cTn>
                        </p:par>
                        <p:par>
                          <p:cTn id="18" fill="hold">
                            <p:stCondLst>
                              <p:cond delay="1500"/>
                            </p:stCondLst>
                            <p:childTnLst>
                              <p:par>
                                <p:cTn id="19" presetID="52" presetClass="entr" presetSubtype="0"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Scale>
                                      <p:cBhvr>
                                        <p:cTn id="21"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45"/>
                                        </p:tgtEl>
                                        <p:attrNameLst>
                                          <p:attrName>ppt_x,ppt_y</p:attrName>
                                        </p:attrNameLst>
                                      </p:cBhvr>
                                      <p:rCtr x="0" y="0"/>
                                    </p:animMotion>
                                    <p:animEffect>
                                      <p:cBhvr>
                                        <p:cTn id="23" dur="1000"/>
                                        <p:tgtEl>
                                          <p:spTgt spid="45"/>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Scale>
                                      <p:cBhvr>
                                        <p:cTn id="26" dur="10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1000" decel="50000" fill="hold">
                                          <p:stCondLst>
                                            <p:cond delay="0"/>
                                          </p:stCondLst>
                                        </p:cTn>
                                        <p:tgtEl>
                                          <p:spTgt spid="46"/>
                                        </p:tgtEl>
                                        <p:attrNameLst>
                                          <p:attrName>ppt_x,ppt_y</p:attrName>
                                        </p:attrNameLst>
                                      </p:cBhvr>
                                      <p:rCtr x="0" y="0"/>
                                    </p:animMotion>
                                    <p:animEffect>
                                      <p:cBhvr>
                                        <p:cTn id="28" dur="1000"/>
                                        <p:tgtEl>
                                          <p:spTgt spid="46"/>
                                        </p:tgtEl>
                                      </p:cBhvr>
                                    </p:animEffect>
                                  </p:childTnLst>
                                </p:cTn>
                              </p:par>
                              <p:par>
                                <p:cTn id="29" presetID="52"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Scale>
                                      <p:cBhvr>
                                        <p:cTn id="31"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4"/>
                                        </p:tgtEl>
                                        <p:attrNameLst>
                                          <p:attrName>ppt_x,ppt_y</p:attrName>
                                        </p:attrNameLst>
                                      </p:cBhvr>
                                      <p:rCtr x="0" y="0"/>
                                    </p:animMotion>
                                    <p:animEffect>
                                      <p:cBhvr>
                                        <p:cTn id="33" dur="1000"/>
                                        <p:tgtEl>
                                          <p:spTgt spid="54"/>
                                        </p:tgtEl>
                                      </p:cBhvr>
                                    </p:animEffect>
                                  </p:childTnLst>
                                </p:cTn>
                              </p:par>
                            </p:childTnLst>
                          </p:cTn>
                        </p:par>
                        <p:par>
                          <p:cTn id="34" fill="hold">
                            <p:stCondLst>
                              <p:cond delay="2500"/>
                            </p:stCondLst>
                            <p:childTnLst>
                              <p:par>
                                <p:cTn id="35" presetID="2" presetClass="entr" presetSubtype="6" fill="hold" grpId="0"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ppt_x</p:attrName>
                                        </p:attrNameLst>
                                      </p:cBhvr>
                                      <p:tavLst>
                                        <p:tav tm="0">
                                          <p:val>
                                            <p:strVal val="1+#ppt_w/2"/>
                                          </p:val>
                                        </p:tav>
                                        <p:tav tm="100000">
                                          <p:val>
                                            <p:strVal val="#ppt_x"/>
                                          </p:val>
                                        </p:tav>
                                      </p:tavLst>
                                    </p:anim>
                                    <p:anim calcmode="lin" valueType="num">
                                      <p:cBhvr>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3000"/>
                            </p:stCondLst>
                            <p:childTnLst>
                              <p:par>
                                <p:cTn id="40" presetID="2" presetClass="entr" presetSubtype="6"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ppt_x</p:attrName>
                                        </p:attrNameLst>
                                      </p:cBhvr>
                                      <p:tavLst>
                                        <p:tav tm="0">
                                          <p:val>
                                            <p:strVal val="1+#ppt_w/2"/>
                                          </p:val>
                                        </p:tav>
                                        <p:tav tm="100000">
                                          <p:val>
                                            <p:strVal val="#ppt_x"/>
                                          </p:val>
                                        </p:tav>
                                      </p:tavLst>
                                    </p:anim>
                                    <p:anim calcmode="lin" valueType="num">
                                      <p:cBhvr>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2" presetClass="entr" presetSubtype="6" fill="hold" grpId="0" nodeType="after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ppt_x</p:attrName>
                                        </p:attrNameLst>
                                      </p:cBhvr>
                                      <p:tavLst>
                                        <p:tav tm="0">
                                          <p:val>
                                            <p:strVal val="1+#ppt_w/2"/>
                                          </p:val>
                                        </p:tav>
                                        <p:tav tm="100000">
                                          <p:val>
                                            <p:strVal val="#ppt_x"/>
                                          </p:val>
                                        </p:tav>
                                      </p:tavLst>
                                    </p:anim>
                                    <p:anim calcmode="lin" valueType="num">
                                      <p:cBhvr>
                                        <p:cTn id="48" dur="500" fill="hold"/>
                                        <p:tgtEl>
                                          <p:spTgt spid="58"/>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2" presetClass="entr" presetSubtype="1"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p:cBhvr>
                                        <p:cTn id="52" dur="500"/>
                                        <p:tgtEl>
                                          <p:spTgt spid="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Scale>
                                      <p:cBhvr>
                                        <p:cTn id="55"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20"/>
                                        </p:tgtEl>
                                        <p:attrNameLst>
                                          <p:attrName>ppt_x,ppt_y</p:attrName>
                                        </p:attrNameLst>
                                      </p:cBhvr>
                                      <p:rCtr x="0" y="0"/>
                                    </p:animMotion>
                                    <p:animEffect>
                                      <p:cBhvr>
                                        <p:cTn id="57" dur="1000"/>
                                        <p:tgtEl>
                                          <p:spTgt spid="20"/>
                                        </p:tgtEl>
                                      </p:cBhvr>
                                    </p:animEffect>
                                  </p:childTnLst>
                                </p:cTn>
                              </p:par>
                              <p:par>
                                <p:cTn id="58" presetID="52"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Scale>
                                      <p:cBhvr>
                                        <p:cTn id="60"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1" dur="1000" decel="50000" fill="hold">
                                          <p:stCondLst>
                                            <p:cond delay="0"/>
                                          </p:stCondLst>
                                        </p:cTn>
                                        <p:tgtEl>
                                          <p:spTgt spid="21"/>
                                        </p:tgtEl>
                                        <p:attrNameLst>
                                          <p:attrName>ppt_x,ppt_y</p:attrName>
                                        </p:attrNameLst>
                                      </p:cBhvr>
                                      <p:rCtr x="0" y="0"/>
                                    </p:animMotion>
                                    <p:animEffect>
                                      <p:cBhvr>
                                        <p:cTn id="62" dur="1000"/>
                                        <p:tgtEl>
                                          <p:spTgt spid="21"/>
                                        </p:tgtEl>
                                      </p:cBhvr>
                                    </p:animEffect>
                                  </p:childTnLst>
                                </p:cTn>
                              </p:par>
                            </p:childTnLst>
                          </p:cTn>
                        </p:par>
                        <p:par>
                          <p:cTn id="63" fill="hold">
                            <p:stCondLst>
                              <p:cond delay="5000"/>
                            </p:stCondLst>
                            <p:childTnLst>
                              <p:par>
                                <p:cTn id="64" presetID="52" presetClass="entr" presetSubtype="0"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Scale>
                                      <p:cBhvr>
                                        <p:cTn id="66"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27"/>
                                        </p:tgtEl>
                                        <p:attrNameLst>
                                          <p:attrName>ppt_x,ppt_y</p:attrName>
                                        </p:attrNameLst>
                                      </p:cBhvr>
                                      <p:rCtr x="0" y="0"/>
                                    </p:animMotion>
                                    <p:animEffect>
                                      <p:cBhvr>
                                        <p:cTn id="68" dur="1000"/>
                                        <p:tgtEl>
                                          <p:spTgt spid="27"/>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Scale>
                                      <p:cBhvr>
                                        <p:cTn id="71"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28"/>
                                        </p:tgtEl>
                                        <p:attrNameLst>
                                          <p:attrName>ppt_x,ppt_y</p:attrName>
                                        </p:attrNameLst>
                                      </p:cBhvr>
                                      <p:rCtr x="0" y="0"/>
                                    </p:animMotion>
                                    <p:animEffect>
                                      <p:cBhvr>
                                        <p:cTn id="73" dur="1000"/>
                                        <p:tgtEl>
                                          <p:spTgt spid="28"/>
                                        </p:tgtEl>
                                      </p:cBhvr>
                                    </p:animEffect>
                                  </p:childTnLst>
                                </p:cTn>
                              </p:par>
                            </p:childTnLst>
                          </p:cTn>
                        </p:par>
                        <p:par>
                          <p:cTn id="74" fill="hold">
                            <p:stCondLst>
                              <p:cond delay="6000"/>
                            </p:stCondLst>
                            <p:childTnLst>
                              <p:par>
                                <p:cTn id="75" presetID="2" presetClass="entr" presetSubtype="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ppt_x</p:attrName>
                                        </p:attrNameLst>
                                      </p:cBhvr>
                                      <p:tavLst>
                                        <p:tav tm="0">
                                          <p:val>
                                            <p:strVal val="1+#ppt_w/2"/>
                                          </p:val>
                                        </p:tav>
                                        <p:tav tm="100000">
                                          <p:val>
                                            <p:strVal val="#ppt_x"/>
                                          </p:val>
                                        </p:tav>
                                      </p:tavLst>
                                    </p:anim>
                                    <p:anim calcmode="lin" valueType="num">
                                      <p:cBhvr>
                                        <p:cTn id="78" dur="500" fill="hold"/>
                                        <p:tgtEl>
                                          <p:spTgt spid="29"/>
                                        </p:tgtEl>
                                        <p:attrNameLst>
                                          <p:attrName>ppt_y</p:attrName>
                                        </p:attrNameLst>
                                      </p:cBhvr>
                                      <p:tavLst>
                                        <p:tav tm="0">
                                          <p:val>
                                            <p:strVal val="1+#ppt_h/2"/>
                                          </p:val>
                                        </p:tav>
                                        <p:tav tm="100000">
                                          <p:val>
                                            <p:strVal val="#ppt_y"/>
                                          </p:val>
                                        </p:tav>
                                      </p:tavLst>
                                    </p:anim>
                                  </p:childTnLst>
                                </p:cTn>
                              </p:par>
                            </p:childTnLst>
                          </p:cTn>
                        </p:par>
                        <p:par>
                          <p:cTn id="79" fill="hold">
                            <p:stCondLst>
                              <p:cond delay="6500"/>
                            </p:stCondLst>
                            <p:childTnLst>
                              <p:par>
                                <p:cTn id="80" presetID="52" presetClass="entr" presetSubtype="0"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Scale>
                                      <p:cBhvr>
                                        <p:cTn id="82"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3" dur="1000" decel="50000" fill="hold">
                                          <p:stCondLst>
                                            <p:cond delay="0"/>
                                          </p:stCondLst>
                                        </p:cTn>
                                        <p:tgtEl>
                                          <p:spTgt spid="31"/>
                                        </p:tgtEl>
                                        <p:attrNameLst>
                                          <p:attrName>ppt_x,ppt_y</p:attrName>
                                        </p:attrNameLst>
                                      </p:cBhvr>
                                      <p:rCtr x="0" y="0"/>
                                    </p:animMotion>
                                    <p:animEffect>
                                      <p:cBhvr>
                                        <p:cTn id="84" dur="1000"/>
                                        <p:tgtEl>
                                          <p:spTgt spid="31"/>
                                        </p:tgtEl>
                                      </p:cBhvr>
                                    </p:animEffect>
                                  </p:childTnLst>
                                </p:cTn>
                              </p:par>
                            </p:childTnLst>
                          </p:cTn>
                        </p:par>
                        <p:par>
                          <p:cTn id="85" fill="hold">
                            <p:stCondLst>
                              <p:cond delay="7500"/>
                            </p:stCondLst>
                            <p:childTnLst>
                              <p:par>
                                <p:cTn id="86" presetID="22" presetClass="entr" presetSubtype="1"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p:cBhvr>
                                        <p:cTn id="88" dur="500"/>
                                        <p:tgtEl>
                                          <p:spTgt spid="32"/>
                                        </p:tgtEl>
                                      </p:cBhvr>
                                    </p:animEffect>
                                  </p:childTnLst>
                                </p:cTn>
                              </p:par>
                            </p:childTnLst>
                          </p:cTn>
                        </p:par>
                        <p:par>
                          <p:cTn id="89" fill="hold">
                            <p:stCondLst>
                              <p:cond delay="8000"/>
                            </p:stCondLst>
                            <p:childTnLst>
                              <p:par>
                                <p:cTn id="90" presetID="22" presetClass="entr" presetSubtype="1" fill="hold" grpId="0" nodeType="afterEffect">
                                  <p:stCondLst>
                                    <p:cond delay="0"/>
                                  </p:stCondLst>
                                  <p:childTnLst>
                                    <p:set>
                                      <p:cBhvr>
                                        <p:cTn id="91" dur="1" fill="hold">
                                          <p:stCondLst>
                                            <p:cond delay="0"/>
                                          </p:stCondLst>
                                        </p:cTn>
                                        <p:tgtEl>
                                          <p:spTgt spid="33"/>
                                        </p:tgtEl>
                                        <p:attrNameLst>
                                          <p:attrName>style.visibility</p:attrName>
                                        </p:attrNameLst>
                                      </p:cBhvr>
                                      <p:to>
                                        <p:strVal val="visible"/>
                                      </p:to>
                                    </p:set>
                                    <p:animEffect>
                                      <p:cBhvr>
                                        <p:cTn id="92" dur="500"/>
                                        <p:tgtEl>
                                          <p:spTgt spid="33"/>
                                        </p:tgtEl>
                                      </p:cBhvr>
                                    </p:animEffect>
                                  </p:childTnLst>
                                </p:cTn>
                              </p:par>
                            </p:childTnLst>
                          </p:cTn>
                        </p:par>
                        <p:par>
                          <p:cTn id="93" fill="hold">
                            <p:stCondLst>
                              <p:cond delay="8500"/>
                            </p:stCondLst>
                            <p:childTnLst>
                              <p:par>
                                <p:cTn id="94" presetID="22" presetClass="entr" presetSubtype="1"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autoUpdateAnimBg="0"/>
      <p:bldP spid="27" grpId="0" bldLvl="0" animBg="1" autoUpdateAnimBg="0"/>
      <p:bldP spid="42" grpId="0"/>
      <p:bldP spid="43" grpId="0" animBg="1"/>
      <p:bldP spid="44" grpId="0" bldLvl="0" animBg="1" autoUpdateAnimBg="0"/>
      <p:bldP spid="45" grpId="0" bldLvl="0" animBg="1" autoUpdateAnimBg="0"/>
      <p:bldP spid="46" grpId="0" bldLvl="0" animBg="1" autoUpdateAnimBg="0"/>
      <p:bldP spid="51" grpId="0" bldLvl="0" autoUpdateAnimBg="0"/>
      <p:bldP spid="52" grpId="0" bldLvl="0" autoUpdateAnimBg="0"/>
      <p:bldP spid="54" grpId="0" bldLvl="0" autoUpdateAnimBg="0"/>
      <p:bldP spid="56" grpId="0" bldLvl="0" autoUpdateAnimBg="0"/>
      <p:bldP spid="58" grpId="0" bldLvl="0" autoUpdateAnimBg="0"/>
      <p:bldP spid="20" grpId="0" bldLvl="0" autoUpdateAnimBg="0"/>
      <p:bldP spid="21" grpId="0" bldLvl="0" autoUpdateAnimBg="0"/>
      <p:bldP spid="28" grpId="0" bldLvl="0" autoUpdateAnimBg="0"/>
      <p:bldP spid="29" grpId="0" bldLvl="0" autoUpdateAnimBg="0"/>
      <p:bldP spid="32" grpId="0" bldLvl="0" autoUpdateAnimBg="0"/>
      <p:bldP spid="33" grpId="0" bldLvl="0" autoUpdateAnimBg="0"/>
      <p:bldP spid="34"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8434" name="文本框 10"/>
          <p:cNvSpPr txBox="1">
            <a:spLocks noChangeArrowheads="1"/>
          </p:cNvSpPr>
          <p:nvPr/>
        </p:nvSpPr>
        <p:spPr bwMode="auto">
          <a:xfrm>
            <a:off x="130969" y="165497"/>
            <a:ext cx="439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快乐购会员数据基本情况（数据部分）</a:t>
            </a:r>
          </a:p>
        </p:txBody>
      </p:sp>
      <p:sp>
        <p:nvSpPr>
          <p:cNvPr id="18435"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29" name="圆角矩形 28"/>
          <p:cNvSpPr>
            <a:spLocks noChangeArrowheads="1"/>
          </p:cNvSpPr>
          <p:nvPr/>
        </p:nvSpPr>
        <p:spPr bwMode="auto">
          <a:xfrm>
            <a:off x="1299639" y="1317464"/>
            <a:ext cx="2065849" cy="48552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30" name="文本框 12"/>
          <p:cNvSpPr>
            <a:spLocks noChangeArrowheads="1"/>
          </p:cNvSpPr>
          <p:nvPr/>
        </p:nvSpPr>
        <p:spPr bwMode="auto">
          <a:xfrm>
            <a:off x="1682820" y="1384105"/>
            <a:ext cx="1194558"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数据完善度</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圆角矩形 13"/>
          <p:cNvSpPr>
            <a:spLocks noChangeArrowheads="1"/>
          </p:cNvSpPr>
          <p:nvPr/>
        </p:nvSpPr>
        <p:spPr bwMode="auto">
          <a:xfrm>
            <a:off x="1334149" y="2557653"/>
            <a:ext cx="2065849" cy="48314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34" name="圆角矩形 18"/>
          <p:cNvSpPr>
            <a:spLocks noChangeArrowheads="1"/>
          </p:cNvSpPr>
          <p:nvPr/>
        </p:nvSpPr>
        <p:spPr bwMode="auto">
          <a:xfrm>
            <a:off x="1342479" y="3685927"/>
            <a:ext cx="2064659" cy="483142"/>
          </a:xfrm>
          <a:prstGeom prst="roundRect">
            <a:avLst>
              <a:gd name="adj" fmla="val 50000"/>
            </a:avLst>
          </a:prstGeom>
          <a:solidFill>
            <a:srgbClr val="1C4885"/>
          </a:solidFill>
          <a:ln>
            <a:noFill/>
          </a:ln>
        </p:spPr>
        <p:txBody>
          <a:bodyPr anchor="ct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574">
              <a:solidFill>
                <a:srgbClr val="FFFFFF"/>
              </a:solidFill>
              <a:latin typeface="Calibri" panose="020F0502020204030204" pitchFamily="34" charset="0"/>
              <a:sym typeface="Calibri" panose="020F0502020204030204" pitchFamily="34" charset="0"/>
            </a:endParaRPr>
          </a:p>
        </p:txBody>
      </p:sp>
      <p:sp>
        <p:nvSpPr>
          <p:cNvPr id="41" name="TextBox 51"/>
          <p:cNvSpPr>
            <a:spLocks noChangeArrowheads="1"/>
          </p:cNvSpPr>
          <p:nvPr/>
        </p:nvSpPr>
        <p:spPr bwMode="auto">
          <a:xfrm>
            <a:off x="3669982" y="790562"/>
            <a:ext cx="45487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 </a:t>
            </a:r>
            <a:r>
              <a:rPr 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的数据仅有会员订购数据和一些会员基础数据，其余数据都是处于缺失状态。</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pitchFamily="34" charset="0"/>
            </a:endParaRPr>
          </a:p>
          <a:p>
            <a:pPr algn="just" eaLnBrk="1" hangingPunct="1"/>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外呼</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外呼的数据相对完整，在</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的数据上多了和会员沟通过程中产生的数据，但是这部分数据因为采集难度大并不是很全面。</a:t>
            </a:r>
            <a:endPar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电</a:t>
            </a: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商</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电商的数据相比</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的数据在会员基础数据上略有不足，但是在会员的购物行为上的数据还是比较完善的。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文本框 12"/>
          <p:cNvSpPr>
            <a:spLocks noChangeArrowheads="1"/>
          </p:cNvSpPr>
          <p:nvPr/>
        </p:nvSpPr>
        <p:spPr bwMode="auto">
          <a:xfrm>
            <a:off x="1682820" y="2643333"/>
            <a:ext cx="1194558"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数据规范度</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文本框 12"/>
          <p:cNvSpPr>
            <a:spLocks noChangeArrowheads="1"/>
          </p:cNvSpPr>
          <p:nvPr/>
        </p:nvSpPr>
        <p:spPr bwMode="auto">
          <a:xfrm>
            <a:off x="1655450" y="3766847"/>
            <a:ext cx="1396536"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用户标签情况</a:t>
            </a:r>
            <a:endParaRPr lang="en-US" sz="1574"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51"/>
          <p:cNvSpPr>
            <a:spLocks noChangeArrowheads="1"/>
          </p:cNvSpPr>
          <p:nvPr/>
        </p:nvSpPr>
        <p:spPr bwMode="auto">
          <a:xfrm>
            <a:off x="3669982" y="2461585"/>
            <a:ext cx="4548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由于所有数据都是存储在一个数据中心，所以数据规范度还是比较统一的，但是由于指标都是各个业务部门提交到</a:t>
            </a:r>
            <a:r>
              <a:rPr lang="en-US" altLang="zh-CN"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IT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中心所以就会存在指标定义不清晰，算法不统一的情况。</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TextBox 51"/>
          <p:cNvSpPr>
            <a:spLocks noChangeArrowheads="1"/>
          </p:cNvSpPr>
          <p:nvPr/>
        </p:nvSpPr>
        <p:spPr bwMode="auto">
          <a:xfrm>
            <a:off x="3669982" y="3300596"/>
            <a:ext cx="454873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just" eaLnBrk="1" hangingPunct="1"/>
            <a:r>
              <a:rPr 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 </a:t>
            </a:r>
            <a:r>
              <a:rPr 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TV</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现在并没有成体系的会员标签体系，多为一些计算指标，在实际上的精细化运营上不能发挥太大的效果。</a:t>
            </a:r>
            <a:endParaRPr lang="en-US" sz="1200" dirty="0">
              <a:solidFill>
                <a:schemeClr val="tx1">
                  <a:lumMod val="50000"/>
                  <a:lumOff val="50000"/>
                </a:schemeClr>
              </a:solidFill>
              <a:latin typeface="微软雅黑" panose="020B0503020204020204" pitchFamily="34" charset="-122"/>
              <a:ea typeface="微软雅黑" panose="020B0503020204020204" pitchFamily="34" charset="-122"/>
              <a:sym typeface="Calibri" panose="020F0502020204030204" pitchFamily="34" charset="0"/>
            </a:endParaRPr>
          </a:p>
          <a:p>
            <a:pPr algn="just" eaLnBrk="1" hangingPunct="1"/>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外呼</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外呼也有自己的会员标签，相对现有业务需求来说还是良好的支撑了外呼的精细化运营。但是数据量较少。</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a:p>
            <a:pPr algn="just" eaLnBrk="1" hangingPunct="1"/>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电商</a:t>
            </a:r>
            <a:r>
              <a:rPr lang="en-US" altLang="zh-CN" sz="1600" b="1"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1200" dirty="0" smtClean="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rPr>
              <a:t>电商有自己的一套会员标签体系，但是数据中心建立时间晚，行为数据量庞大，开发进度比较迟缓。</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Effect transition="in" filter="wipe(left)">
                                      <p:cBhvr>
                                        <p:cTn id="13" dur="500"/>
                                        <p:tgtEl>
                                          <p:spTgt spid="18434"/>
                                        </p:tgtEl>
                                      </p:cBhvr>
                                    </p:animEffect>
                                  </p:childTnLst>
                                </p:cTn>
                              </p:par>
                              <p:par>
                                <p:cTn id="14" presetID="2" presetClass="entr" presetSubtype="2"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ppt_x</p:attrName>
                                        </p:attrNameLst>
                                      </p:cBhvr>
                                      <p:tavLst>
                                        <p:tav tm="0">
                                          <p:val>
                                            <p:strVal val="1+#ppt_w/2"/>
                                          </p:val>
                                        </p:tav>
                                        <p:tav tm="100000">
                                          <p:val>
                                            <p:strVal val="#ppt_x"/>
                                          </p:val>
                                        </p:tav>
                                      </p:tavLst>
                                    </p:anim>
                                    <p:anim calcmode="lin" valueType="num">
                                      <p:cBhvr>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ppt_x</p:attrName>
                                        </p:attrNameLst>
                                      </p:cBhvr>
                                      <p:tavLst>
                                        <p:tav tm="0">
                                          <p:val>
                                            <p:strVal val="1+#ppt_w/2"/>
                                          </p:val>
                                        </p:tav>
                                        <p:tav tm="100000">
                                          <p:val>
                                            <p:strVal val="#ppt_x"/>
                                          </p:val>
                                        </p:tav>
                                      </p:tavLst>
                                    </p:anim>
                                    <p:anim calcmode="lin" valueType="num">
                                      <p:cBhvr>
                                        <p:cTn id="21" dur="500" fill="hold"/>
                                        <p:tgtEl>
                                          <p:spTgt spid="32"/>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ppt_x</p:attrName>
                                        </p:attrNameLst>
                                      </p:cBhvr>
                                      <p:tavLst>
                                        <p:tav tm="0">
                                          <p:val>
                                            <p:strVal val="1+#ppt_w/2"/>
                                          </p:val>
                                        </p:tav>
                                        <p:tav tm="100000">
                                          <p:val>
                                            <p:strVal val="#ppt_x"/>
                                          </p:val>
                                        </p:tav>
                                      </p:tavLst>
                                    </p:anim>
                                    <p:anim calcmode="lin" valueType="num">
                                      <p:cBhvr>
                                        <p:cTn id="25" dur="500" fill="hold"/>
                                        <p:tgtEl>
                                          <p:spTgt spid="34"/>
                                        </p:tgtEl>
                                        <p:attrNameLst>
                                          <p:attrName>ppt_y</p:attrName>
                                        </p:attrNameLst>
                                      </p:cBhvr>
                                      <p:tavLst>
                                        <p:tav tm="0">
                                          <p:val>
                                            <p:strVal val="#ppt_y"/>
                                          </p:val>
                                        </p:tav>
                                        <p:tav tm="100000">
                                          <p:val>
                                            <p:strVal val="#ppt_y"/>
                                          </p:val>
                                        </p:tav>
                                      </p:tavLst>
                                    </p:anim>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0"/>
                                        </p:tgtEl>
                                        <p:attrNameLst>
                                          <p:attrName>ppt_y</p:attrName>
                                        </p:attrNameLst>
                                      </p:cBhvr>
                                      <p:tavLst>
                                        <p:tav tm="0">
                                          <p:val>
                                            <p:strVal val="#ppt_y"/>
                                          </p:val>
                                        </p:tav>
                                        <p:tav tm="100000">
                                          <p:val>
                                            <p:strVal val="#ppt_y"/>
                                          </p:val>
                                        </p:tav>
                                      </p:tavLst>
                                    </p:anim>
                                    <p:anim calcmode="lin" valueType="num">
                                      <p:cBhvr>
                                        <p:cTn id="3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0"/>
                                        </p:tgtEl>
                                        <p:attrNameLst>
                                          <p:attrName>ppt_w</p:attrName>
                                        </p:attrNameLst>
                                      </p:cBhvr>
                                      <p:tavLst>
                                        <p:tav tm="0">
                                          <p:val>
                                            <p:strVal val="#ppt_w/10"/>
                                          </p:val>
                                        </p:tav>
                                        <p:tav tm="50000">
                                          <p:val>
                                            <p:strVal val="#ppt_w+.01"/>
                                          </p:val>
                                        </p:tav>
                                        <p:tav tm="100000">
                                          <p:val>
                                            <p:strVal val="#ppt_w"/>
                                          </p:val>
                                        </p:tav>
                                      </p:tavLst>
                                    </p:anim>
                                    <p:animEffect>
                                      <p:cBhvr>
                                        <p:cTn id="32" dur="500" tmFilter="0,0; .5, 1; 1, 1"/>
                                        <p:tgtEl>
                                          <p:spTgt spid="30"/>
                                        </p:tgtEl>
                                      </p:cBhvr>
                                    </p:animEffect>
                                  </p:childTnLst>
                                </p:cTn>
                              </p:par>
                            </p:childTnLst>
                          </p:cTn>
                        </p:par>
                        <p:par>
                          <p:cTn id="33" fill="hold">
                            <p:stCondLst>
                              <p:cond delay="700"/>
                            </p:stCondLst>
                            <p:childTnLst>
                              <p:par>
                                <p:cTn id="34" presetID="42" presetClass="entr" presetSubtype="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p:cBhvr>
                                        <p:cTn id="36" dur="1000"/>
                                        <p:tgtEl>
                                          <p:spTgt spid="41"/>
                                        </p:tgtEl>
                                      </p:cBhvr>
                                    </p:animEffect>
                                    <p:anim calcmode="lin" valueType="num">
                                      <p:cBhvr>
                                        <p:cTn id="37" dur="1000" fill="hold"/>
                                        <p:tgtEl>
                                          <p:spTgt spid="41"/>
                                        </p:tgtEl>
                                        <p:attrNameLst>
                                          <p:attrName>ppt_x</p:attrName>
                                        </p:attrNameLst>
                                      </p:cBhvr>
                                      <p:tavLst>
                                        <p:tav tm="0">
                                          <p:val>
                                            <p:strVal val="#ppt_x"/>
                                          </p:val>
                                        </p:tav>
                                        <p:tav tm="100000">
                                          <p:val>
                                            <p:strVal val="#ppt_x"/>
                                          </p:val>
                                        </p:tav>
                                      </p:tavLst>
                                    </p:anim>
                                    <p:anim calcmode="lin" valueType="num">
                                      <p:cBhvr>
                                        <p:cTn id="38" dur="1000" fill="hold"/>
                                        <p:tgtEl>
                                          <p:spTgt spid="41"/>
                                        </p:tgtEl>
                                        <p:attrNameLst>
                                          <p:attrName>ppt_y</p:attrName>
                                        </p:attrNameLst>
                                      </p:cBhvr>
                                      <p:tavLst>
                                        <p:tav tm="0">
                                          <p:val>
                                            <p:strVal val="#ppt_y+.1"/>
                                          </p:val>
                                        </p:tav>
                                        <p:tav tm="100000">
                                          <p:val>
                                            <p:strVal val="#ppt_y"/>
                                          </p:val>
                                        </p:tav>
                                      </p:tavLst>
                                    </p:anim>
                                  </p:childTnLst>
                                </p:cTn>
                              </p:par>
                            </p:childTnLst>
                          </p:cTn>
                        </p:par>
                        <p:par>
                          <p:cTn id="39" fill="hold">
                            <p:stCondLst>
                              <p:cond delay="170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42"/>
                                        </p:tgtEl>
                                        <p:attrNameLst>
                                          <p:attrName>ppt_y</p:attrName>
                                        </p:attrNameLst>
                                      </p:cBhvr>
                                      <p:tavLst>
                                        <p:tav tm="0">
                                          <p:val>
                                            <p:strVal val="#ppt_y"/>
                                          </p:val>
                                        </p:tav>
                                        <p:tav tm="100000">
                                          <p:val>
                                            <p:strVal val="#ppt_y"/>
                                          </p:val>
                                        </p:tav>
                                      </p:tavLst>
                                    </p:anim>
                                    <p:anim calcmode="lin" valueType="num">
                                      <p:cBhvr>
                                        <p:cTn id="44"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42"/>
                                        </p:tgtEl>
                                        <p:attrNameLst>
                                          <p:attrName>ppt_w</p:attrName>
                                        </p:attrNameLst>
                                      </p:cBhvr>
                                      <p:tavLst>
                                        <p:tav tm="0">
                                          <p:val>
                                            <p:strVal val="#ppt_w/10"/>
                                          </p:val>
                                        </p:tav>
                                        <p:tav tm="50000">
                                          <p:val>
                                            <p:strVal val="#ppt_w+.01"/>
                                          </p:val>
                                        </p:tav>
                                        <p:tav tm="100000">
                                          <p:val>
                                            <p:strVal val="#ppt_w"/>
                                          </p:val>
                                        </p:tav>
                                      </p:tavLst>
                                    </p:anim>
                                    <p:animEffect>
                                      <p:cBhvr>
                                        <p:cTn id="46" dur="500" tmFilter="0,0; .5, 1; 1, 1"/>
                                        <p:tgtEl>
                                          <p:spTgt spid="42"/>
                                        </p:tgtEl>
                                      </p:cBhvr>
                                    </p:animEffect>
                                  </p:childTnLst>
                                </p:cTn>
                              </p:par>
                            </p:childTnLst>
                          </p:cTn>
                        </p:par>
                        <p:par>
                          <p:cTn id="47" fill="hold">
                            <p:stCondLst>
                              <p:cond delay="240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43"/>
                                        </p:tgtEl>
                                        <p:attrNameLst>
                                          <p:attrName>ppt_y</p:attrName>
                                        </p:attrNameLst>
                                      </p:cBhvr>
                                      <p:tavLst>
                                        <p:tav tm="0">
                                          <p:val>
                                            <p:strVal val="#ppt_y"/>
                                          </p:val>
                                        </p:tav>
                                        <p:tav tm="100000">
                                          <p:val>
                                            <p:strVal val="#ppt_y"/>
                                          </p:val>
                                        </p:tav>
                                      </p:tavLst>
                                    </p:anim>
                                    <p:anim calcmode="lin" valueType="num">
                                      <p:cBhvr>
                                        <p:cTn id="52"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43"/>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43"/>
                                        </p:tgtEl>
                                      </p:cBhvr>
                                    </p:animEffect>
                                  </p:childTnLst>
                                </p:cTn>
                              </p:par>
                            </p:childTnLst>
                          </p:cTn>
                        </p:par>
                        <p:par>
                          <p:cTn id="55" fill="hold">
                            <p:stCondLst>
                              <p:cond delay="3150"/>
                            </p:stCondLst>
                            <p:childTnLst>
                              <p:par>
                                <p:cTn id="56" presetID="42"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childTnLst>
                          </p:cTn>
                        </p:par>
                        <p:par>
                          <p:cTn id="61" fill="hold">
                            <p:stCondLst>
                              <p:cond delay="4150"/>
                            </p:stCondLst>
                            <p:childTnLst>
                              <p:par>
                                <p:cTn id="62" presetID="42"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animBg="1"/>
      <p:bldP spid="29" grpId="0" bldLvl="0" animBg="1" autoUpdateAnimBg="0"/>
      <p:bldP spid="30" grpId="0" bldLvl="0" autoUpdateAnimBg="0"/>
      <p:bldP spid="32" grpId="0" bldLvl="0" animBg="1" autoUpdateAnimBg="0"/>
      <p:bldP spid="34" grpId="0" bldLvl="0" animBg="1" autoUpdateAnimBg="0"/>
      <p:bldP spid="41" grpId="0" bldLvl="0" autoUpdateAnimBg="0"/>
      <p:bldP spid="42" grpId="0" bldLvl="0" autoUpdateAnimBg="0"/>
      <p:bldP spid="43" grpId="0" bldLvl="0" autoUpdateAnimBg="0"/>
      <p:bldP spid="22" grpId="0" bldLvl="0" autoUpdateAnimBg="0"/>
      <p:bldP spid="23"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grpSp>
        <p:nvGrpSpPr>
          <p:cNvPr id="4" name="组合 3"/>
          <p:cNvGrpSpPr/>
          <p:nvPr/>
        </p:nvGrpSpPr>
        <p:grpSpPr>
          <a:xfrm>
            <a:off x="5845969" y="1490663"/>
            <a:ext cx="2358629" cy="2805112"/>
            <a:chOff x="5845969" y="1490663"/>
            <a:chExt cx="2358629" cy="1494235"/>
          </a:xfrm>
        </p:grpSpPr>
        <p:sp>
          <p:nvSpPr>
            <p:cNvPr id="19462" name="Rectangle 6"/>
            <p:cNvSpPr>
              <a:spLocks noChangeArrowheads="1"/>
            </p:cNvSpPr>
            <p:nvPr/>
          </p:nvSpPr>
          <p:spPr bwMode="auto">
            <a:xfrm>
              <a:off x="5845969" y="1490663"/>
              <a:ext cx="2358629" cy="1494235"/>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sp>
          <p:nvSpPr>
            <p:cNvPr id="19465" name="TextBox 13"/>
            <p:cNvSpPr txBox="1">
              <a:spLocks noChangeArrowheads="1"/>
            </p:cNvSpPr>
            <p:nvPr/>
          </p:nvSpPr>
          <p:spPr bwMode="auto">
            <a:xfrm>
              <a:off x="6138863" y="1677591"/>
              <a:ext cx="1753791" cy="131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600" b="1" dirty="0">
                  <a:solidFill>
                    <a:schemeClr val="bg1"/>
                  </a:solidFill>
                  <a:latin typeface="微软雅黑" panose="020B0503020204020204" pitchFamily="34" charset="-122"/>
                  <a:ea typeface="微软雅黑" panose="020B0503020204020204" pitchFamily="34" charset="-122"/>
                  <a:sym typeface="Arial" pitchFamily="34" charset="0"/>
                </a:rPr>
                <a:t>外</a:t>
              </a: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呼会员运营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grpSp>
      <p:grpSp>
        <p:nvGrpSpPr>
          <p:cNvPr id="3" name="组合 2"/>
          <p:cNvGrpSpPr/>
          <p:nvPr/>
        </p:nvGrpSpPr>
        <p:grpSpPr>
          <a:xfrm>
            <a:off x="3458766" y="1490663"/>
            <a:ext cx="2359819" cy="2805112"/>
            <a:chOff x="3458766" y="1490663"/>
            <a:chExt cx="2359819" cy="1494235"/>
          </a:xfrm>
          <a:solidFill>
            <a:srgbClr val="1C4885"/>
          </a:solidFill>
        </p:grpSpPr>
        <p:sp>
          <p:nvSpPr>
            <p:cNvPr id="19461" name="Rectangle 5"/>
            <p:cNvSpPr>
              <a:spLocks noChangeArrowheads="1"/>
            </p:cNvSpPr>
            <p:nvPr/>
          </p:nvSpPr>
          <p:spPr bwMode="auto">
            <a:xfrm>
              <a:off x="3458766" y="1490663"/>
              <a:ext cx="2359819" cy="14942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sp>
          <p:nvSpPr>
            <p:cNvPr id="19467" name="TextBox 13"/>
            <p:cNvSpPr txBox="1">
              <a:spLocks noChangeArrowheads="1"/>
            </p:cNvSpPr>
            <p:nvPr/>
          </p:nvSpPr>
          <p:spPr bwMode="auto">
            <a:xfrm>
              <a:off x="3713560" y="1677591"/>
              <a:ext cx="1753790" cy="1311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电商会员运营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grpSp>
      <p:sp>
        <p:nvSpPr>
          <p:cNvPr id="16" name="文本框 10"/>
          <p:cNvSpPr txBox="1">
            <a:spLocks noChangeArrowheads="1"/>
          </p:cNvSpPr>
          <p:nvPr/>
        </p:nvSpPr>
        <p:spPr bwMode="auto">
          <a:xfrm>
            <a:off x="130969" y="165497"/>
            <a:ext cx="5047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快乐购会员数据基本情况（运营部分）</a:t>
            </a:r>
          </a:p>
        </p:txBody>
      </p:sp>
      <p:sp>
        <p:nvSpPr>
          <p:cNvPr id="17"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0" name="组合 19"/>
          <p:cNvGrpSpPr/>
          <p:nvPr/>
        </p:nvGrpSpPr>
        <p:grpSpPr>
          <a:xfrm>
            <a:off x="1040607" y="1500783"/>
            <a:ext cx="2359819" cy="2794992"/>
            <a:chOff x="3458766" y="1490663"/>
            <a:chExt cx="2359819" cy="1494235"/>
          </a:xfrm>
          <a:solidFill>
            <a:srgbClr val="1C4885"/>
          </a:solidFill>
        </p:grpSpPr>
        <p:sp>
          <p:nvSpPr>
            <p:cNvPr id="21" name="Rectangle 5"/>
            <p:cNvSpPr>
              <a:spLocks noChangeArrowheads="1"/>
            </p:cNvSpPr>
            <p:nvPr/>
          </p:nvSpPr>
          <p:spPr bwMode="auto">
            <a:xfrm>
              <a:off x="3458766" y="1490663"/>
              <a:ext cx="2359819" cy="14942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hangingPunct="1"/>
              <a:endParaRPr lang="id-ID" altLang="en-US" sz="1200">
                <a:solidFill>
                  <a:srgbClr val="FFFFFF"/>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3654233" y="1667471"/>
              <a:ext cx="1926226" cy="1219477"/>
              <a:chOff x="3654233" y="1667471"/>
              <a:chExt cx="1926226" cy="1219477"/>
            </a:xfrm>
            <a:grpFill/>
          </p:grpSpPr>
          <p:sp>
            <p:nvSpPr>
              <p:cNvPr id="23" name="TextBox 13"/>
              <p:cNvSpPr txBox="1">
                <a:spLocks noChangeArrowheads="1"/>
              </p:cNvSpPr>
              <p:nvPr/>
            </p:nvSpPr>
            <p:spPr bwMode="auto">
              <a:xfrm>
                <a:off x="3704630" y="1667471"/>
                <a:ext cx="1753790" cy="1316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en-US" altLang="zh-CN" sz="1600" b="1" dirty="0" smtClean="0">
                    <a:solidFill>
                      <a:schemeClr val="bg1"/>
                    </a:solidFill>
                    <a:latin typeface="微软雅黑" panose="020B0503020204020204" pitchFamily="34" charset="-122"/>
                    <a:ea typeface="微软雅黑" panose="020B0503020204020204" pitchFamily="34" charset="-122"/>
                    <a:sym typeface="Arial" pitchFamily="34" charset="0"/>
                  </a:rPr>
                  <a:t>TV</a:t>
                </a:r>
                <a:r>
                  <a:rPr lang="zh-CN" altLang="en-US" sz="1600" b="1" dirty="0" smtClean="0">
                    <a:solidFill>
                      <a:schemeClr val="bg1"/>
                    </a:solidFill>
                    <a:latin typeface="微软雅黑" panose="020B0503020204020204" pitchFamily="34" charset="-122"/>
                    <a:ea typeface="微软雅黑" panose="020B0503020204020204" pitchFamily="34" charset="-122"/>
                    <a:sym typeface="Arial" pitchFamily="34" charset="0"/>
                  </a:rPr>
                  <a:t>会员运营</a:t>
                </a:r>
                <a:endParaRPr lang="en-US" sz="1600" b="1"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24" name="TextBox 13"/>
              <p:cNvSpPr txBox="1">
                <a:spLocks noChangeArrowheads="1"/>
              </p:cNvSpPr>
              <p:nvPr/>
            </p:nvSpPr>
            <p:spPr bwMode="auto">
              <a:xfrm>
                <a:off x="3654233" y="1899703"/>
                <a:ext cx="1926226" cy="987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en-US" altLang="zh-CN" sz="1200" dirty="0" smtClean="0">
                    <a:solidFill>
                      <a:schemeClr val="bg1"/>
                    </a:solidFill>
                    <a:latin typeface="微软雅黑" pitchFamily="34" charset="-122"/>
                    <a:ea typeface="微软雅黑" pitchFamily="34" charset="-122"/>
                    <a:sym typeface="Arial" pitchFamily="34" charset="0"/>
                  </a:rPr>
                  <a:t>TV</a:t>
                </a:r>
                <a:r>
                  <a:rPr lang="zh-CN" altLang="en-US" sz="1200" dirty="0" smtClean="0">
                    <a:solidFill>
                      <a:schemeClr val="bg1"/>
                    </a:solidFill>
                    <a:latin typeface="微软雅黑" pitchFamily="34" charset="-122"/>
                    <a:ea typeface="微软雅黑" pitchFamily="34" charset="-122"/>
                    <a:sym typeface="Arial" pitchFamily="34" charset="0"/>
                  </a:rPr>
                  <a:t>由于没有较为完整的会员意向数据，并且没有办法主动和客户产生沟通，因此</a:t>
                </a:r>
                <a:r>
                  <a:rPr lang="en-US" altLang="zh-CN" sz="1200" dirty="0" smtClean="0">
                    <a:solidFill>
                      <a:schemeClr val="bg1"/>
                    </a:solidFill>
                    <a:latin typeface="微软雅黑" pitchFamily="34" charset="-122"/>
                    <a:ea typeface="微软雅黑" pitchFamily="34" charset="-122"/>
                    <a:sym typeface="Arial" pitchFamily="34" charset="0"/>
                  </a:rPr>
                  <a:t>TV</a:t>
                </a:r>
                <a:r>
                  <a:rPr lang="zh-CN" altLang="en-US" sz="1200" dirty="0" smtClean="0">
                    <a:solidFill>
                      <a:schemeClr val="bg1"/>
                    </a:solidFill>
                    <a:latin typeface="微软雅黑" pitchFamily="34" charset="-122"/>
                    <a:ea typeface="微软雅黑" pitchFamily="34" charset="-122"/>
                    <a:sym typeface="Arial" pitchFamily="34" charset="0"/>
                  </a:rPr>
                  <a:t>的会员运营相对较为单一，并且大部分时间都是对整个商品置入表进行分析，并且这个也是最能够体现会员运营的部分。之后就是一些会员日这种全涵盖不精准的运营策略。</a:t>
                </a:r>
                <a:endParaRPr lang="en-US" sz="1200" dirty="0">
                  <a:solidFill>
                    <a:schemeClr val="bg1"/>
                  </a:solidFill>
                  <a:latin typeface="微软雅黑" pitchFamily="34" charset="-122"/>
                  <a:ea typeface="微软雅黑" pitchFamily="34" charset="-122"/>
                  <a:sym typeface="Arial" pitchFamily="34" charset="0"/>
                </a:endParaRPr>
              </a:p>
            </p:txBody>
          </p:sp>
        </p:grpSp>
      </p:grpSp>
      <p:sp>
        <p:nvSpPr>
          <p:cNvPr id="26" name="TextBox 13"/>
          <p:cNvSpPr txBox="1">
            <a:spLocks noChangeArrowheads="1"/>
          </p:cNvSpPr>
          <p:nvPr/>
        </p:nvSpPr>
        <p:spPr bwMode="auto">
          <a:xfrm>
            <a:off x="3675562" y="2265899"/>
            <a:ext cx="1926226" cy="184665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电商的会员运营，由于有了用户的行为数据，所以整个会员运营体系里面有了一套稍微成形的会员自动化运营系统在里面，但是由于没有会员标签体系的支撑，也不能达到精准化运营的目的。相对的商品推荐系统也是需要搭建在会员标签体系之上的。</a:t>
            </a:r>
            <a:endParaRPr lang="en-US" sz="1200" dirty="0">
              <a:solidFill>
                <a:schemeClr val="bg1"/>
              </a:solidFill>
              <a:latin typeface="微软雅黑" pitchFamily="34" charset="-122"/>
              <a:ea typeface="微软雅黑" pitchFamily="34" charset="-122"/>
              <a:sym typeface="Arial" pitchFamily="34" charset="0"/>
            </a:endParaRPr>
          </a:p>
        </p:txBody>
      </p:sp>
      <p:sp>
        <p:nvSpPr>
          <p:cNvPr id="27" name="TextBox 13"/>
          <p:cNvSpPr txBox="1">
            <a:spLocks noChangeArrowheads="1"/>
          </p:cNvSpPr>
          <p:nvPr/>
        </p:nvSpPr>
        <p:spPr bwMode="auto">
          <a:xfrm>
            <a:off x="6062170" y="2343217"/>
            <a:ext cx="1926226" cy="166199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just" eaLnBrk="1" hangingPunct="1">
              <a:spcBef>
                <a:spcPct val="20000"/>
              </a:spcBef>
            </a:pPr>
            <a:r>
              <a:rPr lang="zh-CN" altLang="en-US" sz="1200" dirty="0" smtClean="0">
                <a:solidFill>
                  <a:schemeClr val="bg1"/>
                </a:solidFill>
                <a:latin typeface="微软雅黑" pitchFamily="34" charset="-122"/>
                <a:ea typeface="微软雅黑" pitchFamily="34" charset="-122"/>
                <a:sym typeface="Arial" pitchFamily="34" charset="0"/>
              </a:rPr>
              <a:t>外呼的会员运营相对</a:t>
            </a:r>
            <a:r>
              <a:rPr lang="en-US" altLang="zh-CN" sz="1200" dirty="0" smtClean="0">
                <a:solidFill>
                  <a:schemeClr val="bg1"/>
                </a:solidFill>
                <a:latin typeface="微软雅黑" pitchFamily="34" charset="-122"/>
                <a:ea typeface="微软雅黑" pitchFamily="34" charset="-122"/>
                <a:sym typeface="Arial" pitchFamily="34" charset="0"/>
              </a:rPr>
              <a:t>TV</a:t>
            </a:r>
            <a:r>
              <a:rPr lang="zh-CN" altLang="en-US" sz="1200" dirty="0" smtClean="0">
                <a:solidFill>
                  <a:schemeClr val="bg1"/>
                </a:solidFill>
                <a:latin typeface="微软雅黑" pitchFamily="34" charset="-122"/>
                <a:ea typeface="微软雅黑" pitchFamily="34" charset="-122"/>
                <a:sym typeface="Arial" pitchFamily="34" charset="0"/>
              </a:rPr>
              <a:t>和电商来说是最好的，毕竟外呼是直接和会员进行一对一沟通的部门，不但能通过沟通了解会员的需求，也能通过商品找准相应的会员进行销售，但是由于人力和外呼会员池的规模所限，这种方式也会有瓶颈的出现</a:t>
            </a:r>
            <a:endParaRPr lang="en-US" sz="1200" dirty="0">
              <a:solidFill>
                <a:schemeClr val="bg1"/>
              </a:solidFill>
              <a:latin typeface="微软雅黑" pitchFamily="34" charset="-122"/>
              <a:ea typeface="微软雅黑" pitchFamily="34" charset="-122"/>
              <a:sym typeface="Arial"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 presetClass="entr" presetSubtype="1"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pic>
        <p:nvPicPr>
          <p:cNvPr id="21506" name="图片 2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74056" y="265510"/>
            <a:ext cx="5611416"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矩形 6"/>
          <p:cNvSpPr>
            <a:spLocks noChangeArrowheads="1"/>
          </p:cNvSpPr>
          <p:nvPr/>
        </p:nvSpPr>
        <p:spPr bwMode="auto">
          <a:xfrm>
            <a:off x="0" y="3676650"/>
            <a:ext cx="9144000" cy="1466850"/>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grpSp>
        <p:nvGrpSpPr>
          <p:cNvPr id="21510" name="组合 13"/>
          <p:cNvGrpSpPr>
            <a:grpSpLocks noChangeAspect="1"/>
          </p:cNvGrpSpPr>
          <p:nvPr/>
        </p:nvGrpSpPr>
        <p:grpSpPr bwMode="auto">
          <a:xfrm>
            <a:off x="5103019" y="2383631"/>
            <a:ext cx="4183856" cy="2611041"/>
            <a:chOff x="0" y="0"/>
            <a:chExt cx="5324473" cy="3322983"/>
          </a:xfrm>
        </p:grpSpPr>
        <p:pic>
          <p:nvPicPr>
            <p:cNvPr id="21513" name="图片 1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344" y="0"/>
              <a:ext cx="5318129" cy="1642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图片 15"/>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1632435"/>
              <a:ext cx="5178427" cy="169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11" name="矩形 16"/>
          <p:cNvSpPr>
            <a:spLocks noChangeArrowheads="1"/>
          </p:cNvSpPr>
          <p:nvPr/>
        </p:nvSpPr>
        <p:spPr bwMode="auto">
          <a:xfrm>
            <a:off x="2164556" y="3758804"/>
            <a:ext cx="4671142" cy="58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912019" eaLnBrk="1" hangingPunct="1">
              <a:lnSpc>
                <a:spcPct val="120000"/>
              </a:lnSpc>
              <a:spcBef>
                <a:spcPct val="20000"/>
              </a:spcBef>
            </a:pPr>
            <a:r>
              <a:rPr lang="en-US" altLang="zh-CN" sz="1400" dirty="0" smtClean="0">
                <a:solidFill>
                  <a:schemeClr val="bg1"/>
                </a:solidFill>
                <a:latin typeface="微软雅黑" pitchFamily="34" charset="-122"/>
                <a:ea typeface="微软雅黑" pitchFamily="34" charset="-122"/>
                <a:sym typeface="Arial" pitchFamily="34" charset="0"/>
              </a:rPr>
              <a:t>700</a:t>
            </a:r>
            <a:r>
              <a:rPr lang="zh-CN" altLang="en-US" sz="1400" dirty="0" smtClean="0">
                <a:solidFill>
                  <a:schemeClr val="bg1"/>
                </a:solidFill>
                <a:latin typeface="微软雅黑" pitchFamily="34" charset="-122"/>
                <a:ea typeface="微软雅黑" pitchFamily="34" charset="-122"/>
                <a:sym typeface="Arial" pitchFamily="34" charset="0"/>
              </a:rPr>
              <a:t>万会员需要拆分成</a:t>
            </a:r>
            <a:r>
              <a:rPr lang="en-US" altLang="zh-CN" sz="1400" dirty="0" smtClean="0">
                <a:solidFill>
                  <a:schemeClr val="bg1"/>
                </a:solidFill>
                <a:latin typeface="微软雅黑" pitchFamily="34" charset="-122"/>
                <a:ea typeface="微软雅黑" pitchFamily="34" charset="-122"/>
                <a:sym typeface="Arial" pitchFamily="34" charset="0"/>
              </a:rPr>
              <a:t>3</a:t>
            </a:r>
            <a:r>
              <a:rPr lang="zh-CN" altLang="en-US" sz="1400" dirty="0" smtClean="0">
                <a:solidFill>
                  <a:schemeClr val="bg1"/>
                </a:solidFill>
                <a:latin typeface="微软雅黑" pitchFamily="34" charset="-122"/>
                <a:ea typeface="微软雅黑" pitchFamily="34" charset="-122"/>
                <a:sym typeface="Arial" pitchFamily="34" charset="0"/>
              </a:rPr>
              <a:t>个部分去做相应的动作，并且由</a:t>
            </a:r>
            <a:r>
              <a:rPr lang="en-US" altLang="zh-CN" sz="1400" dirty="0" smtClean="0">
                <a:solidFill>
                  <a:schemeClr val="bg1"/>
                </a:solidFill>
                <a:latin typeface="微软雅黑" pitchFamily="34" charset="-122"/>
                <a:ea typeface="微软雅黑" pitchFamily="34" charset="-122"/>
                <a:sym typeface="Arial" pitchFamily="34" charset="0"/>
              </a:rPr>
              <a:t>3</a:t>
            </a:r>
            <a:r>
              <a:rPr lang="zh-CN" altLang="en-US" sz="1400" dirty="0" smtClean="0">
                <a:solidFill>
                  <a:schemeClr val="bg1"/>
                </a:solidFill>
                <a:latin typeface="微软雅黑" pitchFamily="34" charset="-122"/>
                <a:ea typeface="微软雅黑" pitchFamily="34" charset="-122"/>
                <a:sym typeface="Arial" pitchFamily="34" charset="0"/>
              </a:rPr>
              <a:t>个中心进行分别运营，那么如何去达到这个目的</a:t>
            </a:r>
            <a:r>
              <a:rPr lang="zh-CN" altLang="en-US" sz="1400" dirty="0">
                <a:solidFill>
                  <a:schemeClr val="bg1"/>
                </a:solidFill>
                <a:latin typeface="微软雅黑" pitchFamily="34" charset="-122"/>
                <a:ea typeface="微软雅黑" pitchFamily="34" charset="-122"/>
                <a:sym typeface="Arial" pitchFamily="34" charset="0"/>
              </a:rPr>
              <a:t>。</a:t>
            </a:r>
            <a:endParaRPr lang="en-US" sz="1400" dirty="0">
              <a:solidFill>
                <a:schemeClr val="bg1"/>
              </a:solidFill>
              <a:latin typeface="微软雅黑" pitchFamily="34" charset="-122"/>
              <a:ea typeface="微软雅黑" pitchFamily="34" charset="-122"/>
              <a:sym typeface="Arial" pitchFamily="34" charset="0"/>
            </a:endParaRPr>
          </a:p>
        </p:txBody>
      </p:sp>
      <p:grpSp>
        <p:nvGrpSpPr>
          <p:cNvPr id="2" name="组合 1"/>
          <p:cNvGrpSpPr/>
          <p:nvPr/>
        </p:nvGrpSpPr>
        <p:grpSpPr>
          <a:xfrm>
            <a:off x="0" y="1178719"/>
            <a:ext cx="1872854" cy="4062651"/>
            <a:chOff x="0" y="1571625"/>
            <a:chExt cx="2497138" cy="5416868"/>
          </a:xfrm>
        </p:grpSpPr>
        <p:sp>
          <p:nvSpPr>
            <p:cNvPr id="21508" name="文本框 8"/>
            <p:cNvSpPr txBox="1">
              <a:spLocks noChangeArrowheads="1"/>
            </p:cNvSpPr>
            <p:nvPr/>
          </p:nvSpPr>
          <p:spPr bwMode="auto">
            <a:xfrm>
              <a:off x="0" y="1571625"/>
              <a:ext cx="149542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en-US" altLang="zh-CN" sz="25800" b="1" dirty="0">
                  <a:solidFill>
                    <a:srgbClr val="1C4885"/>
                  </a:solidFill>
                  <a:latin typeface="微软雅黑" pitchFamily="34" charset="-122"/>
                  <a:ea typeface="微软雅黑" pitchFamily="34" charset="-122"/>
                </a:rPr>
                <a:t>2</a:t>
              </a:r>
              <a:endParaRPr lang="zh-CN" altLang="en-US" sz="25800" b="1" dirty="0">
                <a:solidFill>
                  <a:srgbClr val="1C4885"/>
                </a:solidFill>
                <a:latin typeface="微软雅黑" pitchFamily="34" charset="-122"/>
                <a:ea typeface="微软雅黑" pitchFamily="34" charset="-122"/>
              </a:endParaRPr>
            </a:p>
          </p:txBody>
        </p:sp>
        <p:sp>
          <p:nvSpPr>
            <p:cNvPr id="21512" name="文本框 17"/>
            <p:cNvSpPr>
              <a:spLocks/>
            </p:cNvSpPr>
            <p:nvPr/>
          </p:nvSpPr>
          <p:spPr bwMode="auto">
            <a:xfrm>
              <a:off x="341313" y="4933950"/>
              <a:ext cx="2155825" cy="881063"/>
            </a:xfrm>
            <a:custGeom>
              <a:avLst/>
              <a:gdLst>
                <a:gd name="T0" fmla="*/ 351871 w 2156102"/>
                <a:gd name="T1" fmla="*/ 0 h 880167"/>
                <a:gd name="T2" fmla="*/ 1116332 w 2156102"/>
                <a:gd name="T3" fmla="*/ 0 h 880167"/>
                <a:gd name="T4" fmla="*/ 791280 w 2156102"/>
                <a:gd name="T5" fmla="*/ 295205 h 880167"/>
                <a:gd name="T6" fmla="*/ 791280 w 2156102"/>
                <a:gd name="T7" fmla="*/ 308104 h 880167"/>
                <a:gd name="T8" fmla="*/ 2154163 w 2156102"/>
                <a:gd name="T9" fmla="*/ 308104 h 880167"/>
                <a:gd name="T10" fmla="*/ 2154163 w 2156102"/>
                <a:gd name="T11" fmla="*/ 886459 h 880167"/>
                <a:gd name="T12" fmla="*/ 0 w 2156102"/>
                <a:gd name="T13" fmla="*/ 886459 h 880167"/>
                <a:gd name="T14" fmla="*/ 0 w 2156102"/>
                <a:gd name="T15" fmla="*/ 340355 h 880167"/>
                <a:gd name="T16" fmla="*/ 35187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1509" name="文本框 12"/>
          <p:cNvSpPr txBox="1">
            <a:spLocks noChangeArrowheads="1"/>
          </p:cNvSpPr>
          <p:nvPr/>
        </p:nvSpPr>
        <p:spPr bwMode="auto">
          <a:xfrm>
            <a:off x="1799830" y="1991866"/>
            <a:ext cx="63662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zh-CN" altLang="en-US" sz="4000" b="1" dirty="0">
                <a:solidFill>
                  <a:srgbClr val="1C4885"/>
                </a:solidFill>
                <a:latin typeface="微软雅黑" pitchFamily="34" charset="-122"/>
                <a:ea typeface="微软雅黑" pitchFamily="34" charset="-122"/>
              </a:rPr>
              <a:t>开展数据项目的核心意义</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fade">
                                      <p:cBhvr>
                                        <p:cTn id="7" dur="1000"/>
                                        <p:tgtEl>
                                          <p:spTgt spid="21510"/>
                                        </p:tgtEl>
                                      </p:cBhvr>
                                    </p:animEffect>
                                    <p:anim calcmode="lin" valueType="num">
                                      <p:cBhvr>
                                        <p:cTn id="8" dur="1000" fill="hold"/>
                                        <p:tgtEl>
                                          <p:spTgt spid="21510"/>
                                        </p:tgtEl>
                                        <p:attrNameLst>
                                          <p:attrName>ppt_x</p:attrName>
                                        </p:attrNameLst>
                                      </p:cBhvr>
                                      <p:tavLst>
                                        <p:tav tm="0">
                                          <p:val>
                                            <p:strVal val="#ppt_x"/>
                                          </p:val>
                                        </p:tav>
                                        <p:tav tm="100000">
                                          <p:val>
                                            <p:strVal val="#ppt_x"/>
                                          </p:val>
                                        </p:tav>
                                      </p:tavLst>
                                    </p:anim>
                                    <p:anim calcmode="lin" valueType="num">
                                      <p:cBhvr>
                                        <p:cTn id="9" dur="1000" fill="hold"/>
                                        <p:tgtEl>
                                          <p:spTgt spid="215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9" presetClass="entr" presetSubtype="0" decel="10000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360"/>
                                          </p:val>
                                        </p:tav>
                                        <p:tav tm="100000">
                                          <p:val>
                                            <p:fltVal val="0"/>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wipe(left)">
                                      <p:cBhvr>
                                        <p:cTn id="22" dur="500"/>
                                        <p:tgtEl>
                                          <p:spTgt spid="2150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iterate type="lt">
                                    <p:tmPct val="10000"/>
                                  </p:iterate>
                                  <p:childTnLst>
                                    <p:set>
                                      <p:cBhvr>
                                        <p:cTn id="26" dur="1" fill="hold">
                                          <p:stCondLst>
                                            <p:cond delay="0"/>
                                          </p:stCondLst>
                                        </p:cTn>
                                        <p:tgtEl>
                                          <p:spTgt spid="21511"/>
                                        </p:tgtEl>
                                        <p:attrNameLst>
                                          <p:attrName>style.visibility</p:attrName>
                                        </p:attrNameLst>
                                      </p:cBhvr>
                                      <p:to>
                                        <p:strVal val="visible"/>
                                      </p:to>
                                    </p:set>
                                    <p:animEffect transition="in" filter="barn(inVertical)">
                                      <p:cBhvr>
                                        <p:cTn id="2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09"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130968" y="165497"/>
            <a:ext cx="43985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开展数据项目的核心</a:t>
            </a:r>
            <a:r>
              <a:rPr lang="zh-CN" altLang="en-US" b="1" dirty="0" smtClean="0">
                <a:solidFill>
                  <a:srgbClr val="1C4885"/>
                </a:solidFill>
                <a:latin typeface="微软雅黑" pitchFamily="34" charset="-122"/>
                <a:ea typeface="微软雅黑" pitchFamily="34" charset="-122"/>
              </a:rPr>
              <a:t>意义（</a:t>
            </a:r>
            <a:r>
              <a:rPr lang="zh-CN" altLang="en-US" b="1" dirty="0">
                <a:solidFill>
                  <a:srgbClr val="1C4885"/>
                </a:solidFill>
                <a:latin typeface="微软雅黑" pitchFamily="34" charset="-122"/>
                <a:ea typeface="微软雅黑" pitchFamily="34" charset="-122"/>
              </a:rPr>
              <a:t>活跃会员）</a:t>
            </a:r>
          </a:p>
        </p:txBody>
      </p:sp>
      <p:sp>
        <p:nvSpPr>
          <p:cNvPr id="10"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2" name="圆角矩形 11"/>
          <p:cNvSpPr/>
          <p:nvPr/>
        </p:nvSpPr>
        <p:spPr>
          <a:xfrm>
            <a:off x="1094809" y="783495"/>
            <a:ext cx="2528771" cy="3948570"/>
          </a:xfrm>
          <a:prstGeom prst="roundRect">
            <a:avLst>
              <a:gd name="adj" fmla="val 5689"/>
            </a:avLst>
          </a:prstGeom>
          <a:solidFill>
            <a:schemeClr val="bg1"/>
          </a:solidFill>
          <a:ln w="508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itchFamily="34" charset="-122"/>
                <a:ea typeface="微软雅黑" pitchFamily="34" charset="-122"/>
              </a:rPr>
              <a:t>活跃会员</a:t>
            </a:r>
            <a:endParaRPr lang="en-US" altLang="zh-CN" sz="2000" b="1" dirty="0" smtClean="0">
              <a:solidFill>
                <a:schemeClr val="tx1"/>
              </a:solidFill>
              <a:latin typeface="微软雅黑" pitchFamily="34" charset="-122"/>
              <a:ea typeface="微软雅黑" pitchFamily="34" charset="-122"/>
            </a:endParaRPr>
          </a:p>
          <a:p>
            <a:pPr algn="ctr"/>
            <a:endParaRPr lang="en-US" altLang="zh-CN" sz="2000" b="1" dirty="0">
              <a:solidFill>
                <a:schemeClr val="tx1"/>
              </a:solidFill>
              <a:latin typeface="微软雅黑" pitchFamily="34" charset="-122"/>
              <a:ea typeface="微软雅黑" pitchFamily="34" charset="-122"/>
            </a:endParaRPr>
          </a:p>
          <a:p>
            <a:pPr algn="ctr"/>
            <a:endParaRPr lang="en-US" altLang="zh-CN" sz="2000" b="1" dirty="0" smtClean="0">
              <a:solidFill>
                <a:schemeClr val="tx1"/>
              </a:solidFill>
              <a:latin typeface="微软雅黑" pitchFamily="34" charset="-122"/>
              <a:ea typeface="微软雅黑" pitchFamily="34" charset="-122"/>
            </a:endParaRPr>
          </a:p>
          <a:p>
            <a:pPr algn="ctr"/>
            <a:endParaRPr lang="en-US" altLang="zh-CN" sz="2000" b="1" dirty="0">
              <a:solidFill>
                <a:schemeClr val="tx1"/>
              </a:solidFill>
              <a:latin typeface="微软雅黑" pitchFamily="34" charset="-122"/>
              <a:ea typeface="微软雅黑" pitchFamily="34" charset="-122"/>
            </a:endParaRPr>
          </a:p>
          <a:p>
            <a:pPr algn="ctr"/>
            <a:endParaRPr lang="en-US" altLang="zh-CN" sz="2000" b="1" dirty="0" smtClean="0">
              <a:solidFill>
                <a:schemeClr val="tx1"/>
              </a:solidFill>
              <a:latin typeface="微软雅黑" pitchFamily="34" charset="-122"/>
              <a:ea typeface="微软雅黑" pitchFamily="34" charset="-122"/>
            </a:endParaRPr>
          </a:p>
          <a:p>
            <a:pPr algn="ctr"/>
            <a:endParaRPr lang="en-US" altLang="zh-CN" sz="2000" b="1" dirty="0">
              <a:solidFill>
                <a:schemeClr val="tx1"/>
              </a:solidFill>
              <a:latin typeface="微软雅黑" pitchFamily="34" charset="-122"/>
              <a:ea typeface="微软雅黑" pitchFamily="34" charset="-122"/>
            </a:endParaRPr>
          </a:p>
          <a:p>
            <a:pPr algn="ctr"/>
            <a:endParaRPr lang="en-US" altLang="zh-CN" sz="2000" b="1" dirty="0" smtClean="0">
              <a:solidFill>
                <a:schemeClr val="tx1"/>
              </a:solidFill>
              <a:latin typeface="微软雅黑" pitchFamily="34" charset="-122"/>
              <a:ea typeface="微软雅黑" pitchFamily="34" charset="-122"/>
            </a:endParaRPr>
          </a:p>
          <a:p>
            <a:pPr algn="ctr"/>
            <a:endParaRPr lang="en-US" altLang="zh-CN" sz="2000" b="1" dirty="0">
              <a:solidFill>
                <a:schemeClr val="tx1"/>
              </a:solidFill>
              <a:latin typeface="微软雅黑" pitchFamily="34" charset="-122"/>
              <a:ea typeface="微软雅黑" pitchFamily="34" charset="-122"/>
            </a:endParaRPr>
          </a:p>
          <a:p>
            <a:pPr algn="ctr"/>
            <a:endParaRPr lang="en-US" altLang="zh-CN" sz="2000" b="1" dirty="0" smtClean="0">
              <a:solidFill>
                <a:schemeClr val="tx1"/>
              </a:solidFill>
              <a:latin typeface="微软雅黑" pitchFamily="34" charset="-122"/>
              <a:ea typeface="微软雅黑" pitchFamily="34" charset="-122"/>
            </a:endParaRPr>
          </a:p>
          <a:p>
            <a:pPr algn="ctr"/>
            <a:endParaRPr lang="zh-CN" altLang="en-US" sz="2000" b="1" dirty="0">
              <a:solidFill>
                <a:schemeClr val="tx1"/>
              </a:solidFill>
              <a:latin typeface="微软雅黑" pitchFamily="34" charset="-122"/>
              <a:ea typeface="微软雅黑" pitchFamily="34" charset="-122"/>
            </a:endParaRPr>
          </a:p>
        </p:txBody>
      </p:sp>
      <p:grpSp>
        <p:nvGrpSpPr>
          <p:cNvPr id="14" name="组合 13"/>
          <p:cNvGrpSpPr/>
          <p:nvPr/>
        </p:nvGrpSpPr>
        <p:grpSpPr>
          <a:xfrm>
            <a:off x="3941717" y="780937"/>
            <a:ext cx="2081971" cy="1762548"/>
            <a:chOff x="6055337" y="1266546"/>
            <a:chExt cx="2268669" cy="1515117"/>
          </a:xfrm>
          <a:solidFill>
            <a:schemeClr val="accent1">
              <a:lumMod val="50000"/>
            </a:schemeClr>
          </a:solidFill>
        </p:grpSpPr>
        <p:sp>
          <p:nvSpPr>
            <p:cNvPr id="15" name="矩形 14"/>
            <p:cNvSpPr/>
            <p:nvPr/>
          </p:nvSpPr>
          <p:spPr>
            <a:xfrm>
              <a:off x="6055337" y="1266546"/>
              <a:ext cx="2268669" cy="151511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6240908" y="1383478"/>
              <a:ext cx="2011925" cy="1377230"/>
              <a:chOff x="910731" y="3952801"/>
              <a:chExt cx="2011925" cy="1377230"/>
            </a:xfrm>
            <a:grpFill/>
          </p:grpSpPr>
          <p:sp>
            <p:nvSpPr>
              <p:cNvPr id="19" name="文本框 18"/>
              <p:cNvSpPr txBox="1"/>
              <p:nvPr/>
            </p:nvSpPr>
            <p:spPr>
              <a:xfrm>
                <a:off x="1159914" y="3952801"/>
                <a:ext cx="1614118" cy="356104"/>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提高转化率</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910731" y="4298205"/>
                <a:ext cx="2011925" cy="1031826"/>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对于活跃会员来说，我们最想做的就是提高他的转化率，而如何更好的提高转化率就是在对的时间对的地点将对的东西推销给对的人。</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21" name="组合 20"/>
          <p:cNvGrpSpPr/>
          <p:nvPr/>
        </p:nvGrpSpPr>
        <p:grpSpPr>
          <a:xfrm>
            <a:off x="6351586" y="783494"/>
            <a:ext cx="2132842" cy="1762544"/>
            <a:chOff x="8788947" y="1602666"/>
            <a:chExt cx="2324100" cy="1515115"/>
          </a:xfrm>
          <a:solidFill>
            <a:schemeClr val="accent1">
              <a:lumMod val="50000"/>
            </a:schemeClr>
          </a:solidFill>
        </p:grpSpPr>
        <p:sp>
          <p:nvSpPr>
            <p:cNvPr id="22" name="矩形 21"/>
            <p:cNvSpPr/>
            <p:nvPr/>
          </p:nvSpPr>
          <p:spPr>
            <a:xfrm>
              <a:off x="8788947" y="1602666"/>
              <a:ext cx="2324100" cy="1515115"/>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8833621" y="1716284"/>
              <a:ext cx="2220117" cy="1364458"/>
              <a:chOff x="810496" y="4307176"/>
              <a:chExt cx="2220117" cy="1364458"/>
            </a:xfrm>
            <a:grpFill/>
          </p:grpSpPr>
          <p:sp>
            <p:nvSpPr>
              <p:cNvPr id="25" name="文本框 24"/>
              <p:cNvSpPr txBox="1"/>
              <p:nvPr/>
            </p:nvSpPr>
            <p:spPr>
              <a:xfrm>
                <a:off x="1347195" y="4307176"/>
                <a:ext cx="1340537" cy="356103"/>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提高复购</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810496" y="4639810"/>
                <a:ext cx="2220117" cy="1031824"/>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提高复购是提高转化率的一个形式，但是对于常用品来说，如何在会员某一款商品订购完成之后，再次推送一款合适的商品给到他就会明显提高复购。</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33" name="组合 32"/>
          <p:cNvGrpSpPr/>
          <p:nvPr/>
        </p:nvGrpSpPr>
        <p:grpSpPr>
          <a:xfrm>
            <a:off x="6356176" y="2678838"/>
            <a:ext cx="2106480" cy="2053226"/>
            <a:chOff x="8840938" y="3979264"/>
            <a:chExt cx="2295375" cy="1612066"/>
          </a:xfrm>
          <a:solidFill>
            <a:schemeClr val="accent1">
              <a:lumMod val="50000"/>
            </a:schemeClr>
          </a:solidFill>
        </p:grpSpPr>
        <p:sp>
          <p:nvSpPr>
            <p:cNvPr id="34" name="矩形 33"/>
            <p:cNvSpPr/>
            <p:nvPr/>
          </p:nvSpPr>
          <p:spPr>
            <a:xfrm>
              <a:off x="8840938" y="3979264"/>
              <a:ext cx="2295375" cy="1612066"/>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8878566" y="4090990"/>
              <a:ext cx="2220117" cy="1210210"/>
              <a:chOff x="855441" y="4264878"/>
              <a:chExt cx="2220117" cy="1210210"/>
            </a:xfrm>
            <a:grpFill/>
          </p:grpSpPr>
          <p:sp>
            <p:nvSpPr>
              <p:cNvPr id="37" name="文本框 36"/>
              <p:cNvSpPr txBox="1"/>
              <p:nvPr/>
            </p:nvSpPr>
            <p:spPr>
              <a:xfrm>
                <a:off x="1415169" y="4264878"/>
                <a:ext cx="1340537" cy="325249"/>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防止沉睡</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855441" y="4677652"/>
                <a:ext cx="2220117" cy="797436"/>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大批量发券并不是目的，但是能够对一个会员沉睡过程多设计几种对应的运营模式，才能够更好的保持活跃会员的规模不下降。</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grpSp>
        <p:nvGrpSpPr>
          <p:cNvPr id="49" name="组合 48"/>
          <p:cNvGrpSpPr/>
          <p:nvPr/>
        </p:nvGrpSpPr>
        <p:grpSpPr>
          <a:xfrm>
            <a:off x="3963739" y="2691286"/>
            <a:ext cx="2087535" cy="2053226"/>
            <a:chOff x="6131167" y="4007274"/>
            <a:chExt cx="2274729" cy="1584057"/>
          </a:xfrm>
          <a:solidFill>
            <a:schemeClr val="accent1">
              <a:lumMod val="50000"/>
            </a:schemeClr>
          </a:solidFill>
        </p:grpSpPr>
        <p:sp>
          <p:nvSpPr>
            <p:cNvPr id="50" name="矩形 49"/>
            <p:cNvSpPr/>
            <p:nvPr/>
          </p:nvSpPr>
          <p:spPr>
            <a:xfrm>
              <a:off x="6131167" y="4007274"/>
              <a:ext cx="2272107" cy="1584057"/>
            </a:xfrm>
            <a:prstGeom prst="rect">
              <a:avLst/>
            </a:prstGeom>
            <a:grpFill/>
            <a:ln>
              <a:noFill/>
            </a:ln>
            <a:effectLst>
              <a:outerShdw blurRad="101600" dist="635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anose="020B0503020204020204" pitchFamily="34" charset="-122"/>
                <a:ea typeface="微软雅黑" panose="020B0503020204020204" pitchFamily="34" charset="-122"/>
              </a:endParaRPr>
            </a:p>
          </p:txBody>
        </p:sp>
        <p:grpSp>
          <p:nvGrpSpPr>
            <p:cNvPr id="52" name="组合 51"/>
            <p:cNvGrpSpPr/>
            <p:nvPr/>
          </p:nvGrpSpPr>
          <p:grpSpPr>
            <a:xfrm>
              <a:off x="6146805" y="4077746"/>
              <a:ext cx="2259091" cy="1328976"/>
              <a:chOff x="808417" y="4251634"/>
              <a:chExt cx="2259091" cy="1328976"/>
            </a:xfrm>
            <a:grpFill/>
          </p:grpSpPr>
          <p:sp>
            <p:nvSpPr>
              <p:cNvPr id="53" name="文本框 52"/>
              <p:cNvSpPr txBox="1"/>
              <p:nvPr/>
            </p:nvSpPr>
            <p:spPr>
              <a:xfrm>
                <a:off x="1179812" y="4251634"/>
                <a:ext cx="1887696" cy="319598"/>
              </a:xfrm>
              <a:prstGeom prst="rect">
                <a:avLst/>
              </a:prstGeom>
              <a:grpFill/>
            </p:spPr>
            <p:txBody>
              <a:bodyPr wrap="none" rtlCol="0">
                <a:spAutoFit/>
              </a:bodyPr>
              <a:lstStyle>
                <a:defPPr>
                  <a:defRPr lang="zh-CN"/>
                </a:defPPr>
                <a:lvl1pPr>
                  <a:defRPr sz="2800">
                    <a:latin typeface="方正正中黑简体" panose="02000000000000000000" pitchFamily="2" charset="-122"/>
                    <a:ea typeface="方正正中黑简体" panose="02000000000000000000" pitchFamily="2" charset="-122"/>
                  </a:defRPr>
                </a:lvl1p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提高用户体验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808417" y="4654560"/>
                <a:ext cx="2220116" cy="926050"/>
              </a:xfrm>
              <a:prstGeom prst="rect">
                <a:avLst/>
              </a:prstGeom>
              <a:grpFill/>
            </p:spPr>
            <p:txBody>
              <a:bodyPr wrap="square">
                <a:spAutoFit/>
              </a:bodyPr>
              <a:lstStyle/>
              <a:p>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用户体验并不是仅仅只是用户在使用我们</a:t>
                </a:r>
                <a:r>
                  <a:rPr lang="en-US" altLang="zh-CN"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2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这种产品的体验，更多的是将整个快乐购看成一个产品，使得用户在快乐购购物的时候用户体验更好。</a:t>
                </a:r>
                <a:endParaRPr lang="zh-CN" altLang="zh-CN" sz="1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pic>
        <p:nvPicPr>
          <p:cNvPr id="57" name="图片 5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362004" y="1664766"/>
            <a:ext cx="2077574" cy="2738904"/>
          </a:xfrm>
          <a:custGeom>
            <a:avLst/>
            <a:gdLst>
              <a:gd name="connsiteX0" fmla="*/ 0 w 2335811"/>
              <a:gd name="connsiteY0" fmla="*/ 0 h 3386144"/>
              <a:gd name="connsiteX1" fmla="*/ 2335811 w 2335811"/>
              <a:gd name="connsiteY1" fmla="*/ 0 h 3386144"/>
              <a:gd name="connsiteX2" fmla="*/ 2335811 w 2335811"/>
              <a:gd name="connsiteY2" fmla="*/ 3386144 h 3386144"/>
              <a:gd name="connsiteX3" fmla="*/ 0 w 2335811"/>
              <a:gd name="connsiteY3" fmla="*/ 3386144 h 3386144"/>
            </a:gdLst>
            <a:ahLst/>
            <a:cxnLst>
              <a:cxn ang="0">
                <a:pos x="connsiteX0" y="connsiteY0"/>
              </a:cxn>
              <a:cxn ang="0">
                <a:pos x="connsiteX1" y="connsiteY1"/>
              </a:cxn>
              <a:cxn ang="0">
                <a:pos x="connsiteX2" y="connsiteY2"/>
              </a:cxn>
              <a:cxn ang="0">
                <a:pos x="connsiteX3" y="connsiteY3"/>
              </a:cxn>
            </a:cxnLst>
            <a:rect l="l" t="t" r="r" b="b"/>
            <a:pathLst>
              <a:path w="2335811" h="3386144">
                <a:moveTo>
                  <a:pt x="0" y="0"/>
                </a:moveTo>
                <a:lnTo>
                  <a:pt x="2335811" y="0"/>
                </a:lnTo>
                <a:lnTo>
                  <a:pt x="2335811" y="3386144"/>
                </a:lnTo>
                <a:lnTo>
                  <a:pt x="0" y="3386144"/>
                </a:lnTo>
                <a:close/>
              </a:path>
            </a:pathLst>
          </a:custGeom>
          <a:ln>
            <a:solidFill>
              <a:srgbClr val="1C4885"/>
            </a:solidFill>
          </a:ln>
          <a:effectLst>
            <a:outerShdw blurRad="127000" dist="12700" sx="102000" sy="102000" algn="ct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37" name="文本框 10"/>
          <p:cNvSpPr txBox="1">
            <a:spLocks noChangeArrowheads="1"/>
          </p:cNvSpPr>
          <p:nvPr/>
        </p:nvSpPr>
        <p:spPr bwMode="auto">
          <a:xfrm>
            <a:off x="130968" y="165497"/>
            <a:ext cx="4782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b="1" dirty="0">
                <a:solidFill>
                  <a:srgbClr val="1C4885"/>
                </a:solidFill>
                <a:latin typeface="微软雅黑" pitchFamily="34" charset="-122"/>
                <a:ea typeface="微软雅黑" pitchFamily="34" charset="-122"/>
              </a:rPr>
              <a:t>开展数据项目的核心</a:t>
            </a:r>
            <a:r>
              <a:rPr lang="zh-CN" altLang="en-US" b="1" dirty="0" smtClean="0">
                <a:solidFill>
                  <a:srgbClr val="1C4885"/>
                </a:solidFill>
                <a:latin typeface="微软雅黑" pitchFamily="34" charset="-122"/>
                <a:ea typeface="微软雅黑" pitchFamily="34" charset="-122"/>
              </a:rPr>
              <a:t>意义（</a:t>
            </a:r>
            <a:r>
              <a:rPr lang="zh-CN" altLang="en-US" b="1" dirty="0">
                <a:solidFill>
                  <a:srgbClr val="1C4885"/>
                </a:solidFill>
                <a:latin typeface="微软雅黑" pitchFamily="34" charset="-122"/>
                <a:ea typeface="微软雅黑" pitchFamily="34" charset="-122"/>
              </a:rPr>
              <a:t>沉睡、流失会员）</a:t>
            </a:r>
          </a:p>
        </p:txBody>
      </p:sp>
      <p:sp>
        <p:nvSpPr>
          <p:cNvPr id="38" name="矩形 1"/>
          <p:cNvSpPr>
            <a:spLocks noChangeArrowheads="1"/>
          </p:cNvSpPr>
          <p:nvPr/>
        </p:nvSpPr>
        <p:spPr bwMode="auto">
          <a:xfrm>
            <a:off x="1" y="141685"/>
            <a:ext cx="108347" cy="347663"/>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39" name="Oval 6"/>
          <p:cNvSpPr>
            <a:spLocks noChangeArrowheads="1"/>
          </p:cNvSpPr>
          <p:nvPr/>
        </p:nvSpPr>
        <p:spPr bwMode="auto">
          <a:xfrm>
            <a:off x="1228086" y="1069368"/>
            <a:ext cx="3767556" cy="3769936"/>
          </a:xfrm>
          <a:prstGeom prst="ellipse">
            <a:avLst/>
          </a:prstGeom>
          <a:noFill/>
          <a:ln w="9">
            <a:solidFill>
              <a:srgbClr val="1C4885"/>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b="1">
              <a:latin typeface="微软雅黑" panose="020B0503020204020204" pitchFamily="34" charset="-122"/>
              <a:ea typeface="微软雅黑" panose="020B0503020204020204" pitchFamily="34" charset="-122"/>
            </a:endParaRPr>
          </a:p>
        </p:txBody>
      </p:sp>
      <p:sp>
        <p:nvSpPr>
          <p:cNvPr id="40" name="Oval 10"/>
          <p:cNvSpPr>
            <a:spLocks noChangeArrowheads="1"/>
          </p:cNvSpPr>
          <p:nvPr/>
        </p:nvSpPr>
        <p:spPr bwMode="auto">
          <a:xfrm>
            <a:off x="4051968" y="1240729"/>
            <a:ext cx="439112" cy="44030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79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Oval 13"/>
          <p:cNvSpPr>
            <a:spLocks noChangeArrowheads="1"/>
          </p:cNvSpPr>
          <p:nvPr/>
        </p:nvSpPr>
        <p:spPr bwMode="auto">
          <a:xfrm>
            <a:off x="4800482" y="2779088"/>
            <a:ext cx="44030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799"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Oval 14"/>
          <p:cNvSpPr>
            <a:spLocks noChangeArrowheads="1"/>
          </p:cNvSpPr>
          <p:nvPr/>
        </p:nvSpPr>
        <p:spPr bwMode="auto">
          <a:xfrm>
            <a:off x="4167396" y="4126268"/>
            <a:ext cx="439112" cy="437922"/>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79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79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19"/>
          <p:cNvSpPr>
            <a:spLocks noChangeArrowheads="1"/>
          </p:cNvSpPr>
          <p:nvPr/>
        </p:nvSpPr>
        <p:spPr bwMode="auto">
          <a:xfrm>
            <a:off x="4913617" y="1119728"/>
            <a:ext cx="2709641" cy="70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chemeClr val="tx1">
                    <a:lumMod val="50000"/>
                    <a:lumOff val="50000"/>
                  </a:schemeClr>
                </a:solidFill>
                <a:latin typeface="微软雅黑" panose="020B0503020204020204" pitchFamily="34" charset="-122"/>
                <a:ea typeface="微软雅黑" panose="020B0503020204020204" pitchFamily="34" charset="-122"/>
              </a:rPr>
              <a:t>唤醒</a:t>
            </a:r>
            <a:r>
              <a:rPr lang="en-US" altLang="zh-CN" sz="1574" b="1"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rPr>
              <a:t>相对流失会员，沉睡会员的唤醒相对来说较为容易，但是如何更加有效的唤醒沉睡会员也是需要研究的</a:t>
            </a:r>
            <a:r>
              <a:rPr lang="zh-CN" altLang="en-US" sz="1200" dirty="0">
                <a:solidFill>
                  <a:schemeClr val="tx1">
                    <a:lumMod val="50000"/>
                    <a:lumOff val="50000"/>
                  </a:schemeClr>
                </a:solidFill>
                <a:latin typeface="微软雅黑" pitchFamily="34" charset="-122"/>
                <a:ea typeface="微软雅黑" pitchFamily="34" charset="-122"/>
              </a:rPr>
              <a:t>。</a:t>
            </a:r>
          </a:p>
        </p:txBody>
      </p:sp>
      <p:sp>
        <p:nvSpPr>
          <p:cNvPr id="46" name="TextBox 20"/>
          <p:cNvSpPr>
            <a:spLocks noChangeArrowheads="1"/>
          </p:cNvSpPr>
          <p:nvPr/>
        </p:nvSpPr>
        <p:spPr bwMode="auto">
          <a:xfrm>
            <a:off x="5350264" y="2700548"/>
            <a:ext cx="2710832" cy="88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b="1" dirty="0" smtClean="0">
                <a:solidFill>
                  <a:schemeClr val="tx1">
                    <a:lumMod val="50000"/>
                    <a:lumOff val="50000"/>
                  </a:schemeClr>
                </a:solidFill>
                <a:latin typeface="微软雅黑" panose="020B0503020204020204" pitchFamily="34" charset="-122"/>
                <a:ea typeface="微软雅黑" panose="020B0503020204020204" pitchFamily="34" charset="-122"/>
              </a:rPr>
              <a:t>转化</a:t>
            </a:r>
            <a:r>
              <a:rPr lang="en-US" altLang="zh-CN" sz="1574"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itchFamily="34" charset="-122"/>
                <a:ea typeface="微软雅黑" pitchFamily="34" charset="-122"/>
              </a:rPr>
              <a:t>沉睡会员的唤醒</a:t>
            </a:r>
            <a:r>
              <a:rPr lang="zh-CN" altLang="en-US" sz="1200" dirty="0" smtClean="0">
                <a:solidFill>
                  <a:schemeClr val="tx1">
                    <a:lumMod val="50000"/>
                    <a:lumOff val="50000"/>
                  </a:schemeClr>
                </a:solidFill>
                <a:latin typeface="微软雅黑" pitchFamily="34" charset="-122"/>
                <a:ea typeface="微软雅黑" pitchFamily="34" charset="-122"/>
              </a:rPr>
              <a:t>只是能触动他再一次对快乐购产生印象，将适合的商品提供给他产生订购才是唤醒的目的。</a:t>
            </a:r>
            <a:endParaRPr lang="zh-CN" altLang="en-US" sz="1200" dirty="0">
              <a:solidFill>
                <a:schemeClr val="tx1">
                  <a:lumMod val="50000"/>
                  <a:lumOff val="50000"/>
                </a:schemeClr>
              </a:solidFill>
              <a:latin typeface="微软雅黑" pitchFamily="34" charset="-122"/>
              <a:ea typeface="微软雅黑" pitchFamily="34" charset="-122"/>
            </a:endParaRPr>
          </a:p>
        </p:txBody>
      </p:sp>
      <p:sp>
        <p:nvSpPr>
          <p:cNvPr id="47" name="TextBox 21"/>
          <p:cNvSpPr>
            <a:spLocks noChangeArrowheads="1"/>
          </p:cNvSpPr>
          <p:nvPr/>
        </p:nvSpPr>
        <p:spPr bwMode="auto">
          <a:xfrm>
            <a:off x="4853681" y="4126268"/>
            <a:ext cx="27096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培养</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200" dirty="0">
                <a:solidFill>
                  <a:schemeClr val="tx1">
                    <a:lumMod val="50000"/>
                    <a:lumOff val="50000"/>
                  </a:schemeClr>
                </a:solidFill>
                <a:latin typeface="微软雅黑" pitchFamily="34" charset="-122"/>
                <a:ea typeface="微软雅黑" pitchFamily="34" charset="-122"/>
              </a:rPr>
              <a:t>沉睡会员的唤醒只是第一步，如何保证这批会员的持续订购需要不断的培养。</a:t>
            </a:r>
          </a:p>
        </p:txBody>
      </p:sp>
      <p:sp>
        <p:nvSpPr>
          <p:cNvPr id="50" name="Oval 7"/>
          <p:cNvSpPr>
            <a:spLocks noChangeArrowheads="1"/>
          </p:cNvSpPr>
          <p:nvPr/>
        </p:nvSpPr>
        <p:spPr bwMode="auto">
          <a:xfrm>
            <a:off x="1145976" y="1274049"/>
            <a:ext cx="3337964" cy="3336775"/>
          </a:xfrm>
          <a:prstGeom prst="ellipse">
            <a:avLst/>
          </a:prstGeom>
          <a:solidFill>
            <a:schemeClr val="bg1"/>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b="1">
              <a:latin typeface="微软雅黑" panose="020B0503020204020204" pitchFamily="34" charset="-122"/>
              <a:ea typeface="微软雅黑" panose="020B0503020204020204" pitchFamily="34" charset="-122"/>
            </a:endParaRPr>
          </a:p>
        </p:txBody>
      </p:sp>
      <p:sp>
        <p:nvSpPr>
          <p:cNvPr id="51" name="Oval 8"/>
          <p:cNvSpPr>
            <a:spLocks noChangeArrowheads="1"/>
          </p:cNvSpPr>
          <p:nvPr/>
        </p:nvSpPr>
        <p:spPr bwMode="auto">
          <a:xfrm>
            <a:off x="1374457" y="1471684"/>
            <a:ext cx="2881002" cy="2879813"/>
          </a:xfrm>
          <a:prstGeom prst="ellipse">
            <a:avLst/>
          </a:prstGeom>
          <a:blipFill dpi="0" rotWithShape="1">
            <a:blip r:embed="rId2" cstate="screen">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b="1">
              <a:latin typeface="微软雅黑" panose="020B0503020204020204" pitchFamily="34" charset="-122"/>
              <a:ea typeface="微软雅黑" panose="020B0503020204020204" pitchFamily="34" charset="-122"/>
            </a:endParaRPr>
          </a:p>
        </p:txBody>
      </p:sp>
      <p:sp>
        <p:nvSpPr>
          <p:cNvPr id="52" name="Oval 9"/>
          <p:cNvSpPr>
            <a:spLocks noChangeArrowheads="1"/>
          </p:cNvSpPr>
          <p:nvPr/>
        </p:nvSpPr>
        <p:spPr bwMode="auto">
          <a:xfrm>
            <a:off x="1050819" y="3404459"/>
            <a:ext cx="1149456" cy="1094204"/>
          </a:xfrm>
          <a:prstGeom prst="ellipse">
            <a:avLst/>
          </a:prstGeom>
          <a:solidFill>
            <a:srgbClr val="1C488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b="1">
              <a:latin typeface="微软雅黑" panose="020B0503020204020204" pitchFamily="34" charset="-122"/>
              <a:ea typeface="微软雅黑" panose="020B0503020204020204" pitchFamily="34" charset="-122"/>
            </a:endParaRPr>
          </a:p>
        </p:txBody>
      </p:sp>
      <p:sp>
        <p:nvSpPr>
          <p:cNvPr id="53" name="TextBox 18"/>
          <p:cNvSpPr>
            <a:spLocks noChangeArrowheads="1"/>
          </p:cNvSpPr>
          <p:nvPr/>
        </p:nvSpPr>
        <p:spPr bwMode="auto">
          <a:xfrm>
            <a:off x="1145976" y="3674690"/>
            <a:ext cx="972189" cy="55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99"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沉睡、流失会员</a:t>
            </a:r>
            <a:endParaRPr lang="en-US" sz="149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p:cBhvr>
                                        <p:cTn id="17" dur="1000"/>
                                        <p:tgtEl>
                                          <p:spTgt spid="51"/>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p:cBhvr>
                                        <p:cTn id="27" dur="500"/>
                                        <p:tgtEl>
                                          <p:spTgt spid="39"/>
                                        </p:tgtEl>
                                      </p:cBhvr>
                                    </p:animEffect>
                                  </p:childTnLst>
                                </p:cTn>
                              </p:par>
                            </p:childTnLst>
                          </p:cTn>
                        </p:par>
                        <p:par>
                          <p:cTn id="28" fill="hold">
                            <p:stCondLst>
                              <p:cond delay="500"/>
                            </p:stCondLst>
                            <p:childTnLst>
                              <p:par>
                                <p:cTn id="29" presetID="52"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Scale>
                                      <p:cBhvr>
                                        <p:cTn id="31"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2" dur="1000" decel="50000" fill="hold">
                                          <p:stCondLst>
                                            <p:cond delay="0"/>
                                          </p:stCondLst>
                                        </p:cTn>
                                        <p:tgtEl>
                                          <p:spTgt spid="52"/>
                                        </p:tgtEl>
                                        <p:attrNameLst>
                                          <p:attrName>ppt_x,ppt_y</p:attrName>
                                        </p:attrNameLst>
                                      </p:cBhvr>
                                      <p:rCtr x="0" y="0"/>
                                    </p:animMotion>
                                    <p:animEffect>
                                      <p:cBhvr>
                                        <p:cTn id="33" dur="1000"/>
                                        <p:tgtEl>
                                          <p:spTgt spid="52"/>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Scale>
                                      <p:cBhvr>
                                        <p:cTn id="36"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53"/>
                                        </p:tgtEl>
                                        <p:attrNameLst>
                                          <p:attrName>ppt_x,ppt_y</p:attrName>
                                        </p:attrNameLst>
                                      </p:cBhvr>
                                      <p:rCtr x="0" y="0"/>
                                    </p:animMotion>
                                    <p:animEffect>
                                      <p:cBhvr>
                                        <p:cTn id="38" dur="1000"/>
                                        <p:tgtEl>
                                          <p:spTgt spid="53"/>
                                        </p:tgtEl>
                                      </p:cBhvr>
                                    </p:animEffect>
                                  </p:childTnLst>
                                </p:cTn>
                              </p:par>
                            </p:childTnLst>
                          </p:cTn>
                        </p:par>
                        <p:par>
                          <p:cTn id="39" fill="hold">
                            <p:stCondLst>
                              <p:cond delay="1500"/>
                            </p:stCondLst>
                            <p:childTnLst>
                              <p:par>
                                <p:cTn id="40" presetID="1"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35" presetClass="path" presetSubtype="0" accel="50000" decel="50000" fill="hold" grpId="1" nodeType="withEffect">
                                  <p:stCondLst>
                                    <p:cond delay="0"/>
                                  </p:stCondLst>
                                  <p:childTnLst>
                                    <p:animMotion origin="layout" path="M 2.29608E-6 1.11111E-6 L -0.17354 0.29051 " pathEditMode="relative" rAng="0" ptsTypes="AA">
                                      <p:cBhvr>
                                        <p:cTn id="47" dur="500" spd="-99900" fill="hold"/>
                                        <p:tgtEl>
                                          <p:spTgt spid="40"/>
                                        </p:tgtEl>
                                        <p:attrNameLst>
                                          <p:attrName>ppt_x,ppt_y</p:attrName>
                                        </p:attrNameLst>
                                      </p:cBhvr>
                                      <p:rCtr x="-860000" y="1450000"/>
                                    </p:animMotion>
                                  </p:childTnLst>
                                </p:cTn>
                              </p:par>
                              <p:par>
                                <p:cTn id="48" presetID="35" presetClass="path" presetSubtype="0" accel="50000" decel="50000" fill="hold" grpId="1" nodeType="withEffect">
                                  <p:stCondLst>
                                    <p:cond delay="0"/>
                                  </p:stCondLst>
                                  <p:childTnLst>
                                    <p:animMotion origin="layout" path="M 2.35202E-6 -2.59259E-6 L -0.23143 0.15556 " pathEditMode="relative" rAng="0" ptsTypes="AA">
                                      <p:cBhvr>
                                        <p:cTn id="49" dur="500" spd="-99900" fill="hold"/>
                                        <p:tgtEl>
                                          <p:spTgt spid="43"/>
                                        </p:tgtEl>
                                        <p:attrNameLst>
                                          <p:attrName>ppt_x,ppt_y</p:attrName>
                                        </p:attrNameLst>
                                      </p:cBhvr>
                                      <p:rCtr x="-1150000" y="780000"/>
                                    </p:animMotion>
                                  </p:childTnLst>
                                </p:cTn>
                              </p:par>
                              <p:par>
                                <p:cTn id="50" presetID="35" presetClass="path" presetSubtype="0" accel="50000" decel="50000" fill="hold" grpId="1" nodeType="withEffect">
                                  <p:stCondLst>
                                    <p:cond delay="0"/>
                                  </p:stCondLst>
                                  <p:childTnLst>
                                    <p:animMotion origin="layout" path="M 0 0 L -0.25 0 E" pathEditMode="relative" rAng="0" ptsTypes="">
                                      <p:cBhvr>
                                        <p:cTn id="51" dur="500" spd="-99900" fill="hold"/>
                                        <p:tgtEl>
                                          <p:spTgt spid="44"/>
                                        </p:tgtEl>
                                        <p:attrNameLst>
                                          <p:attrName>ppt_x,ppt_y</p:attrName>
                                        </p:attrNameLst>
                                      </p:cBhvr>
                                      <p:rCtr x="0" y="0"/>
                                    </p:animMotion>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p:cBhvr>
                                        <p:cTn id="55" dur="500"/>
                                        <p:tgtEl>
                                          <p:spTgt spid="4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p:cBhvr>
                                        <p:cTn id="58" dur="500"/>
                                        <p:tgtEl>
                                          <p:spTgt spid="4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bldLvl="0" animBg="1" autoUpdateAnimBg="0"/>
      <p:bldP spid="40" grpId="0" bldLvl="0" animBg="1" autoUpdateAnimBg="0"/>
      <p:bldP spid="40" grpId="1" bldLvl="0" animBg="1" autoUpdateAnimBg="0"/>
      <p:bldP spid="43" grpId="0" bldLvl="0" animBg="1" autoUpdateAnimBg="0"/>
      <p:bldP spid="43" grpId="1" bldLvl="0" animBg="1" autoUpdateAnimBg="0"/>
      <p:bldP spid="44" grpId="0" bldLvl="0" animBg="1" autoUpdateAnimBg="0"/>
      <p:bldP spid="44" grpId="1" bldLvl="0" animBg="1" autoUpdateAnimBg="0"/>
      <p:bldP spid="45" grpId="0" bldLvl="0" autoUpdateAnimBg="0"/>
      <p:bldP spid="46" grpId="0" bldLvl="0" autoUpdateAnimBg="0"/>
      <p:bldP spid="47" grpId="0" bldLvl="0" autoUpdateAnimBg="0"/>
      <p:bldP spid="50" grpId="0" bldLvl="0" animBg="1" autoUpdateAnimBg="0"/>
      <p:bldP spid="51" grpId="0" bldLvl="0" animBg="1" autoUpdateAnimBg="0"/>
      <p:bldP spid="52" grpId="0" bldLvl="0" animBg="1" autoUpdateAnimBg="0"/>
      <p:bldP spid="53" grpId="0" bldLvl="0" autoUpdateAnimBg="0"/>
    </p:bldLst>
  </p:timing>
</p:sld>
</file>

<file path=ppt/theme/theme1.xml><?xml version="1.0" encoding="utf-8"?>
<a:theme xmlns:a="http://schemas.openxmlformats.org/drawingml/2006/main" name="第一PPT，www.1ppt.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TotalTime>
  <Pages>0</Pages>
  <Words>2436</Words>
  <Characters>0</Characters>
  <Application>Microsoft Office PowerPoint</Application>
  <DocSecurity>0</DocSecurity>
  <PresentationFormat>全屏显示(16:9)</PresentationFormat>
  <Lines>0</Lines>
  <Paragraphs>186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Impact MT Std</vt:lpstr>
      <vt:lpstr>宋体</vt:lpstr>
      <vt:lpstr>微软雅黑</vt:lpstr>
      <vt:lpstr>Arial</vt:lpstr>
      <vt:lpstr>Calibri</vt:lpstr>
      <vt:lpstr>Calibri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700万会员运营方案</dc:title>
  <dc:subject>12sc.taobao.com</dc:subject>
  <dc:creator>张 全</dc:creator>
  <cp:keywords>V1.0.2</cp:keywords>
  <dc:description>12sc.taobao.com</dc:description>
  <cp:lastModifiedBy>杨进</cp:lastModifiedBy>
  <cp:revision>72</cp:revision>
  <dcterms:created xsi:type="dcterms:W3CDTF">2015-07-17T02:38:59Z</dcterms:created>
  <dcterms:modified xsi:type="dcterms:W3CDTF">2017-05-15T02:27:07Z</dcterms:modified>
  <cp:category>初步方案类型</cp:category>
  <cp:contentStatus>www.1ppt.com</cp:contentStatus>
</cp:coreProperties>
</file>